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40.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9" r:id="rId3"/>
    <p:sldId id="260" r:id="rId4"/>
    <p:sldId id="268" r:id="rId5"/>
    <p:sldId id="269" r:id="rId6"/>
    <p:sldId id="267" r:id="rId7"/>
    <p:sldId id="282" r:id="rId8"/>
    <p:sldId id="261" r:id="rId9"/>
    <p:sldId id="262" r:id="rId10"/>
    <p:sldId id="271" r:id="rId11"/>
    <p:sldId id="272" r:id="rId12"/>
    <p:sldId id="273" r:id="rId13"/>
    <p:sldId id="283" r:id="rId14"/>
    <p:sldId id="274" r:id="rId15"/>
    <p:sldId id="275" r:id="rId16"/>
    <p:sldId id="270" r:id="rId17"/>
    <p:sldId id="276" r:id="rId18"/>
    <p:sldId id="278" r:id="rId19"/>
    <p:sldId id="279" r:id="rId20"/>
    <p:sldId id="257" r:id="rId21"/>
    <p:sldId id="263" r:id="rId22"/>
    <p:sldId id="280" r:id="rId23"/>
    <p:sldId id="281" r:id="rId24"/>
    <p:sldId id="264" r:id="rId25"/>
    <p:sldId id="265" r:id="rId26"/>
    <p:sldId id="258"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2582"/>
    <a:srgbClr val="00B39D"/>
    <a:srgbClr val="E95698"/>
    <a:srgbClr val="F6BDB3"/>
    <a:srgbClr val="38B6AB"/>
    <a:srgbClr val="36969E"/>
    <a:srgbClr val="44B09D"/>
    <a:srgbClr val="2754A0"/>
    <a:srgbClr val="3EB3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52"/>
    <p:restoredTop sz="59948" autoAdjust="0"/>
  </p:normalViewPr>
  <p:slideViewPr>
    <p:cSldViewPr snapToGrid="0">
      <p:cViewPr varScale="1">
        <p:scale>
          <a:sx n="41" d="100"/>
          <a:sy n="41" d="100"/>
        </p:scale>
        <p:origin x="178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1C179-764D-8E48-B305-A58668867A02}" type="datetimeFigureOut">
              <a:rPr lang="fr-FR" smtClean="0"/>
              <a:t>11/01/2024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263CC2-59E6-1942-A336-66B5CE48C34A}" type="slidenum">
              <a:rPr lang="fr-FR" smtClean="0"/>
              <a:t>‹N°›</a:t>
            </a:fld>
            <a:endParaRPr lang="fr-FR"/>
          </a:p>
        </p:txBody>
      </p:sp>
    </p:spTree>
    <p:extLst>
      <p:ext uri="{BB962C8B-B14F-4D97-AF65-F5344CB8AC3E}">
        <p14:creationId xmlns:p14="http://schemas.microsoft.com/office/powerpoint/2010/main" val="2558830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Je suis Nathalie Michel, Ingénieur de Recherche en physique depuis 15 ans et j’ai été aussi enseignante dans le secondaire. Alors que j’enseignais en lycée j’ai décidé de reprendre des études pour me lancer dans la recherche et ce qui me parlait c’était les interfaces, l’interdisciplinarité. J’ai fait un DEA signaux et images en médecine et en biologie ; et là j’y ai découvert l’utilisation de l’énergie nucléaire en médecine. </a:t>
            </a:r>
          </a:p>
          <a:p>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2</a:t>
            </a:fld>
            <a:endParaRPr lang="fr-FR"/>
          </a:p>
        </p:txBody>
      </p:sp>
    </p:spTree>
    <p:extLst>
      <p:ext uri="{BB962C8B-B14F-4D97-AF65-F5344CB8AC3E}">
        <p14:creationId xmlns:p14="http://schemas.microsoft.com/office/powerpoint/2010/main" val="115008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Prenons</a:t>
            </a:r>
            <a:r>
              <a:rPr lang="fr-FR" baseline="0" dirty="0" smtClean="0"/>
              <a:t> l’exemple de l’astate, in est </a:t>
            </a:r>
            <a:r>
              <a:rPr lang="fr-FR" baseline="0" dirty="0" err="1" smtClean="0"/>
              <a:t>emetteur</a:t>
            </a:r>
            <a:r>
              <a:rPr lang="fr-FR" baseline="0" dirty="0" smtClean="0"/>
              <a:t> </a:t>
            </a:r>
            <a:r>
              <a:rPr lang="fr-FR" baseline="0" dirty="0" err="1" smtClean="0"/>
              <a:t>alphe</a:t>
            </a:r>
            <a:r>
              <a:rPr lang="fr-FR" baseline="0" dirty="0" smtClean="0"/>
              <a:t> de demi vie 7,2 heures et donc un bon candidat pour le traitement de certains cancers. </a:t>
            </a:r>
          </a:p>
          <a:p>
            <a:r>
              <a:rPr lang="fr-FR" baseline="0" dirty="0" smtClean="0"/>
              <a:t>Sans isotope stable, sa chimie est mal connue. Différentes voies de production ont été étudiées à partir de cible de bismuth . La voie … a été explorée à ARRONAX; </a:t>
            </a:r>
          </a:p>
          <a:p>
            <a:r>
              <a:rPr lang="fr-FR" baseline="0" dirty="0" smtClean="0"/>
              <a:t>A partir d’un faisceau de 68 MeV initialement, dont l’énergie est diminuée à 28 MeV lors de l’interaction avec la cible de Bismuth ce pour avoir le meilleur rendement et limiter les contaminants. La réaction produit l’astate 211 dans la cible. Celui est extrait du bismuth par chauffage dans un four à 800 °C puis dissout dans du chloroforme. Ces productions ont permis d’avancer sur la chimie de l’astate et les implications possibles pour le développement de </a:t>
            </a:r>
            <a:r>
              <a:rPr lang="fr-FR" baseline="0" dirty="0" err="1" smtClean="0"/>
              <a:t>radiopharmaceutiques</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12</a:t>
            </a:fld>
            <a:endParaRPr lang="fr-FR"/>
          </a:p>
        </p:txBody>
      </p:sp>
    </p:spTree>
    <p:extLst>
      <p:ext uri="{BB962C8B-B14F-4D97-AF65-F5344CB8AC3E}">
        <p14:creationId xmlns:p14="http://schemas.microsoft.com/office/powerpoint/2010/main" val="2585297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Afin d’augmenter la quantité d’ Astate</a:t>
            </a:r>
            <a:r>
              <a:rPr lang="fr-FR" baseline="0" dirty="0" smtClean="0"/>
              <a:t> produit, u</a:t>
            </a:r>
            <a:r>
              <a:rPr lang="fr-FR" dirty="0" smtClean="0"/>
              <a:t>n projet financé par l’Agence nationale de la recherche a réuni un consortium</a:t>
            </a:r>
            <a:r>
              <a:rPr lang="fr-FR" baseline="0" dirty="0" smtClean="0"/>
              <a:t> de plusieurs laboratoires autour de la production d’astate. Ce travail a débuté en 2019 et se terminera en 2024.</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13</a:t>
            </a:fld>
            <a:endParaRPr lang="fr-FR"/>
          </a:p>
        </p:txBody>
      </p:sp>
    </p:spTree>
    <p:extLst>
      <p:ext uri="{BB962C8B-B14F-4D97-AF65-F5344CB8AC3E}">
        <p14:creationId xmlns:p14="http://schemas.microsoft.com/office/powerpoint/2010/main" val="361480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defRPr/>
            </a:pPr>
            <a:r>
              <a:rPr lang="fr-FR" sz="2200" dirty="0" smtClean="0"/>
              <a:t>C’est une stratégie de traitement qui combine le diagnostic et la thérapie dès la conception des médicament. Elle permet:</a:t>
            </a:r>
          </a:p>
          <a:p>
            <a:pPr lvl="1" indent="-342900" eaLnBrk="1" hangingPunct="1">
              <a:buFont typeface="Wingdings" pitchFamily="2" charset="2"/>
              <a:buChar char="à"/>
              <a:defRPr/>
            </a:pPr>
            <a:r>
              <a:rPr lang="fr-FR" sz="2200" dirty="0" smtClean="0">
                <a:sym typeface="Wingdings" pitchFamily="2" charset="2"/>
              </a:rPr>
              <a:t>De sélectionner les patients qui répondront au traitement </a:t>
            </a:r>
          </a:p>
          <a:p>
            <a:pPr lvl="1" indent="-342900" eaLnBrk="1" hangingPunct="1">
              <a:buFont typeface="Wingdings" pitchFamily="2" charset="2"/>
              <a:buChar char="à"/>
              <a:defRPr/>
            </a:pPr>
            <a:r>
              <a:rPr lang="fr-FR" sz="2200" dirty="0" smtClean="0">
                <a:sym typeface="Wingdings" pitchFamily="2" charset="2"/>
              </a:rPr>
              <a:t>De faire la dosimétrie avant la thérapie</a:t>
            </a:r>
          </a:p>
          <a:p>
            <a:pPr lvl="1" indent="-342900" eaLnBrk="1" hangingPunct="1">
              <a:buFont typeface="Wingdings" pitchFamily="2" charset="2"/>
              <a:buChar char="à"/>
              <a:defRPr/>
            </a:pPr>
            <a:r>
              <a:rPr lang="fr-FR" sz="2200" dirty="0" smtClean="0">
                <a:sym typeface="Wingdings" pitchFamily="2" charset="2"/>
              </a:rPr>
              <a:t>D’évaluer l’efficacité des traitements</a:t>
            </a:r>
          </a:p>
          <a:p>
            <a:pPr marL="457200" marR="0" lvl="1" indent="-34290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fr-FR" altLang="fr-FR" sz="2400" dirty="0" smtClean="0">
                <a:solidFill>
                  <a:srgbClr val="C00000"/>
                </a:solidFill>
              </a:rPr>
              <a:t>Le bon médicament pour le bon patient pour la bonne maladie au bon moment avec le bon dosage</a:t>
            </a:r>
          </a:p>
          <a:p>
            <a:pPr marL="1143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fr-FR" altLang="fr-FR" sz="2400" dirty="0" smtClean="0">
                <a:solidFill>
                  <a:srgbClr val="C00000"/>
                </a:solidFill>
              </a:rPr>
              <a:t>En</a:t>
            </a:r>
            <a:r>
              <a:rPr kumimoji="0" lang="fr-FR" altLang="fr-FR" sz="2400" baseline="0" dirty="0" smtClean="0">
                <a:solidFill>
                  <a:srgbClr val="C00000"/>
                </a:solidFill>
              </a:rPr>
              <a:t> conclusion, chaque patient est unique. </a:t>
            </a:r>
          </a:p>
          <a:p>
            <a:pPr marL="1143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fr-FR" altLang="fr-FR" sz="2400" baseline="0" dirty="0" smtClean="0">
                <a:solidFill>
                  <a:srgbClr val="C00000"/>
                </a:solidFill>
              </a:rPr>
              <a:t>Le couple Cu 64/ Cu 67 est étudié sur la place nantaise. La voie de production optimale est recherchée. Ici, la courbe de probabilité de production du Cu 67 à partir d’une cible de zinc 70 en fonction de l’énergie du faisceau de deutons est présentée. On recherche la valeur maximale de cette probabilité pour choisir au mieux l’énergie du faisceau utilisé et optimiser la production du </a:t>
            </a:r>
            <a:r>
              <a:rPr kumimoji="0" lang="fr-FR" altLang="fr-FR" sz="2400" baseline="0" dirty="0" err="1" smtClean="0">
                <a:solidFill>
                  <a:srgbClr val="C00000"/>
                </a:solidFill>
              </a:rPr>
              <a:t>radioisotope</a:t>
            </a:r>
            <a:r>
              <a:rPr kumimoji="0" lang="fr-FR" altLang="fr-FR" sz="2400" baseline="0" dirty="0" smtClean="0">
                <a:solidFill>
                  <a:srgbClr val="C00000"/>
                </a:solidFill>
              </a:rPr>
              <a:t>. </a:t>
            </a:r>
            <a:endParaRPr kumimoji="0" lang="fr-FR" altLang="fr-FR" sz="2400" dirty="0" smtClean="0">
              <a:solidFill>
                <a:srgbClr val="C00000"/>
              </a:solidFill>
            </a:endParaRPr>
          </a:p>
          <a:p>
            <a:pPr marL="114300" lvl="1" indent="0" eaLnBrk="1" hangingPunct="1">
              <a:buFont typeface="Wingdings" pitchFamily="2" charset="2"/>
              <a:buNone/>
              <a:defRPr/>
            </a:pPr>
            <a:endParaRPr lang="fr-FR" sz="2200" dirty="0" smtClean="0">
              <a:sym typeface="Wingdings" pitchFamily="2" charset="2"/>
            </a:endParaRPr>
          </a:p>
          <a:p>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14</a:t>
            </a:fld>
            <a:endParaRPr lang="fr-FR"/>
          </a:p>
        </p:txBody>
      </p:sp>
    </p:spTree>
    <p:extLst>
      <p:ext uri="{BB962C8B-B14F-4D97-AF65-F5344CB8AC3E}">
        <p14:creationId xmlns:p14="http://schemas.microsoft.com/office/powerpoint/2010/main" val="3350615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Lorsque plusieurs isotopes d’un même éléments</a:t>
            </a:r>
            <a:r>
              <a:rPr lang="fr-FR" baseline="0" dirty="0" smtClean="0"/>
              <a:t> sont produits lors de la réaction nucléaire, une purification chimique ne suffit pas à extraire l’isotope désiré. On peut dans ce cas utiliser des techniques de séparation en masse. </a:t>
            </a:r>
            <a:r>
              <a:rPr lang="fr-FR" dirty="0" smtClean="0"/>
              <a:t>C’est l’objectif du projet SMILES financé par la région pays de la </a:t>
            </a:r>
            <a:r>
              <a:rPr lang="fr-FR" dirty="0" err="1" smtClean="0"/>
              <a:t>loire</a:t>
            </a:r>
            <a:r>
              <a:rPr lang="fr-FR" dirty="0" smtClean="0"/>
              <a:t>. Il s’agit de construire au sein du laboratoire SUBATECH un séparateur en masse couplé à l’ionisation laser. </a:t>
            </a:r>
          </a:p>
          <a:p>
            <a:r>
              <a:rPr lang="fr-FR" dirty="0" smtClean="0"/>
              <a:t>En effet,</a:t>
            </a:r>
            <a:r>
              <a:rPr lang="fr-FR" baseline="0" dirty="0" smtClean="0"/>
              <a:t> en imaginant une cible avec des isotopes du cuivre placés dans un tel dispositif. Cette cible est d’abord chauffée pour permettre la diffusion des atomes en dehors de la cible. </a:t>
            </a:r>
          </a:p>
          <a:p>
            <a:r>
              <a:rPr lang="fr-FR" baseline="0" dirty="0" smtClean="0"/>
              <a:t>Puis ces atomes vont être ionisés grâce à des faisceaux laser aux énergies bien choisies pour correspondre aux niveaux d’excitations successifs du cuivre jusqu’à l’ionisation. Ce passage par les niveaux successifs assurent la </a:t>
            </a:r>
            <a:r>
              <a:rPr lang="fr-FR" baseline="0" dirty="0" err="1" smtClean="0"/>
              <a:t>sélectivite</a:t>
            </a:r>
            <a:r>
              <a:rPr lang="fr-FR" baseline="0" dirty="0" smtClean="0"/>
              <a:t> de l’ionisation et donc seules les cuivres présents dans la cible sont ionisés. </a:t>
            </a:r>
          </a:p>
          <a:p>
            <a:r>
              <a:rPr lang="fr-FR" baseline="0" dirty="0" smtClean="0"/>
              <a:t>Puis transportés jusqu’au séparateur en masse ici un aimant qui permet de séparer spatialement la trajectoire des ions en fonction de leur masse et de les récupérer en bout de ligne.</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15</a:t>
            </a:fld>
            <a:endParaRPr lang="fr-FR"/>
          </a:p>
        </p:txBody>
      </p:sp>
    </p:spTree>
    <p:extLst>
      <p:ext uri="{BB962C8B-B14F-4D97-AF65-F5344CB8AC3E}">
        <p14:creationId xmlns:p14="http://schemas.microsoft.com/office/powerpoint/2010/main" val="2151966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En radiothérapie externes, différents</a:t>
            </a:r>
            <a:r>
              <a:rPr lang="fr-FR" baseline="0" dirty="0" smtClean="0"/>
              <a:t> types de faisceaux peuvent être utilisés. La plupart du temps, ce sont</a:t>
            </a:r>
            <a:r>
              <a:rPr lang="fr-FR" dirty="0" smtClean="0"/>
              <a:t> photons mais ces dernières années l’intérêt pour l’utilisation de faisceaux de protons s’est accentué – En effet, ils ont l’avantage de déposer l’essentiel de leur énergie</a:t>
            </a:r>
            <a:r>
              <a:rPr lang="fr-FR" baseline="0" dirty="0" smtClean="0"/>
              <a:t> </a:t>
            </a:r>
            <a:r>
              <a:rPr lang="fr-FR" dirty="0" smtClean="0"/>
              <a:t>en fin du parcours</a:t>
            </a:r>
            <a:r>
              <a:rPr lang="fr-FR" baseline="0" dirty="0" smtClean="0"/>
              <a:t> </a:t>
            </a:r>
            <a:r>
              <a:rPr lang="fr-FR" dirty="0" smtClean="0"/>
              <a:t> intérêt</a:t>
            </a:r>
            <a:r>
              <a:rPr lang="fr-FR" baseline="0" dirty="0" smtClean="0"/>
              <a:t> par rapport au photon</a:t>
            </a:r>
          </a:p>
          <a:p>
            <a:r>
              <a:rPr lang="fr-FR" baseline="0" dirty="0" smtClean="0"/>
              <a:t>Dans tous les cas, il doit être trouvé le bon compromis de dose ni trop faible pour éviter la récidive ni trop fort pour ne pas générer des complication sur les tissus sains </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16</a:t>
            </a:fld>
            <a:endParaRPr lang="fr-FR"/>
          </a:p>
        </p:txBody>
      </p:sp>
    </p:spTree>
    <p:extLst>
      <p:ext uri="{BB962C8B-B14F-4D97-AF65-F5344CB8AC3E}">
        <p14:creationId xmlns:p14="http://schemas.microsoft.com/office/powerpoint/2010/main" val="496062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radiothérapie</a:t>
            </a:r>
            <a:r>
              <a:rPr lang="fr-FR" baseline="0" dirty="0" smtClean="0"/>
              <a:t> Flash consiste à augmenter le débit de dose absorbé en radiothérapie conventionnelle de 0,1 Gy/s à au moins 40 Gy/s en radiothérapie. On observe une même efficacité </a:t>
            </a:r>
            <a:r>
              <a:rPr lang="fr-FR" baseline="0" dirty="0" err="1" smtClean="0"/>
              <a:t>antitumorale</a:t>
            </a:r>
            <a:r>
              <a:rPr lang="fr-FR" baseline="0" dirty="0" smtClean="0"/>
              <a:t> pour une réduction de la toxicité aux tissus sains. Ce type de radiothérapie est étudié depuis 2014. Sur la place nantaise, le projet FLASHMOD entre ICO, SUBATECH, LPC, ARRONAX a vu le jour sur cette thématique pour des faisceaux de proton. </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17</a:t>
            </a:fld>
            <a:endParaRPr lang="fr-FR"/>
          </a:p>
        </p:txBody>
      </p:sp>
    </p:spTree>
    <p:extLst>
      <p:ext uri="{BB962C8B-B14F-4D97-AF65-F5344CB8AC3E}">
        <p14:creationId xmlns:p14="http://schemas.microsoft.com/office/powerpoint/2010/main" val="3329875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projet FLASHMOD permet de développer</a:t>
            </a:r>
            <a:r>
              <a:rPr lang="fr-FR" baseline="0" dirty="0" smtClean="0"/>
              <a:t> une plate forme d’irradiation proton FLASH pour comprendre les effets de ces modalités d’irradiation, </a:t>
            </a:r>
            <a:r>
              <a:rPr lang="fr-FR" baseline="0" dirty="0" smtClean="0"/>
              <a:t> d’abord sur des </a:t>
            </a:r>
            <a:r>
              <a:rPr lang="fr-FR" baseline="0" dirty="0" err="1" smtClean="0"/>
              <a:t>mileiux</a:t>
            </a:r>
            <a:r>
              <a:rPr lang="fr-FR" baseline="0" dirty="0" smtClean="0"/>
              <a:t> simples comme sur  </a:t>
            </a:r>
            <a:r>
              <a:rPr lang="fr-FR" baseline="0" dirty="0" smtClean="0"/>
              <a:t>l’eau, </a:t>
            </a:r>
            <a:r>
              <a:rPr lang="fr-FR" baseline="0" dirty="0" smtClean="0"/>
              <a:t>des œufs </a:t>
            </a:r>
            <a:r>
              <a:rPr lang="fr-FR" baseline="0" dirty="0" smtClean="0"/>
              <a:t>de poisson </a:t>
            </a:r>
            <a:r>
              <a:rPr lang="fr-FR" baseline="0" dirty="0" err="1" smtClean="0"/>
              <a:t>zebra</a:t>
            </a:r>
            <a:r>
              <a:rPr lang="fr-FR" baseline="0" dirty="0" smtClean="0"/>
              <a:t> ou des </a:t>
            </a:r>
            <a:r>
              <a:rPr lang="fr-FR" baseline="0" dirty="0" smtClean="0"/>
              <a:t>souris. Il s’agit dans un premier temps de contrôler le faisceau délivré et de mesurer la dosimétrie associée. Le p</a:t>
            </a:r>
            <a:r>
              <a:rPr lang="fr-FR" dirty="0" smtClean="0"/>
              <a:t>arcours typique d’un proton</a:t>
            </a:r>
            <a:r>
              <a:rPr lang="fr-FR" baseline="0" dirty="0" smtClean="0"/>
              <a:t> dans la matière est représenté sur cette courbe. On constate que l’énergie est essentiellement déposée en fin de parcours. La localisation de ce dépôt d’énergie va varier en fonction de l’énergie initiale du faisceau de proton.  Ainsi jouer sur l’énergie d’entrée du faisceau de proton dans la matière permet d’agir sur la profondeur du dépôt d’énergie dans la matière. Le faisceau est ensuite monitorer et des outils de dosimétrie permette de quantifier la dose reçue lors de l’irradiation. </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18</a:t>
            </a:fld>
            <a:endParaRPr lang="fr-FR"/>
          </a:p>
        </p:txBody>
      </p:sp>
    </p:spTree>
    <p:extLst>
      <p:ext uri="{BB962C8B-B14F-4D97-AF65-F5344CB8AC3E}">
        <p14:creationId xmlns:p14="http://schemas.microsoft.com/office/powerpoint/2010/main" val="430619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a:t>
            </a:r>
            <a:r>
              <a:rPr lang="fr-FR" baseline="0" dirty="0" smtClean="0"/>
              <a:t> projet </a:t>
            </a:r>
            <a:r>
              <a:rPr lang="fr-FR" baseline="0" dirty="0" err="1" smtClean="0"/>
              <a:t>Flashmod</a:t>
            </a:r>
            <a:r>
              <a:rPr lang="fr-FR" baseline="0" dirty="0" smtClean="0"/>
              <a:t> a pour objectif une meilleure compréhension des phénomènes radiochimiques et biologiques mis en jeu lors des irradiations.</a:t>
            </a:r>
            <a:r>
              <a:rPr lang="fr-FR" dirty="0" smtClean="0"/>
              <a:t> Sur le milieu</a:t>
            </a:r>
            <a:r>
              <a:rPr lang="fr-FR" baseline="0" dirty="0" smtClean="0"/>
              <a:t> simple de l’eau, les espèces réactives produites par la radiolyse sont étudiées. On constate par exemple que la concentration en H2O2 produite diminue lorsque le débit de dose augmente. Pour les effets biologiques, on observe le </a:t>
            </a:r>
            <a:r>
              <a:rPr lang="fr-FR" baseline="0" dirty="0" err="1" smtClean="0"/>
              <a:t>developpement</a:t>
            </a:r>
            <a:r>
              <a:rPr lang="fr-FR" baseline="0" dirty="0" smtClean="0"/>
              <a:t> d’ œufs de poisson zèbres en fonction du débit de dose et on constate que l’effet flash diminue les effets toxiques.</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19</a:t>
            </a:fld>
            <a:endParaRPr lang="fr-FR"/>
          </a:p>
        </p:txBody>
      </p:sp>
    </p:spTree>
    <p:extLst>
      <p:ext uri="{BB962C8B-B14F-4D97-AF65-F5344CB8AC3E}">
        <p14:creationId xmlns:p14="http://schemas.microsoft.com/office/powerpoint/2010/main" val="3443709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Nous</a:t>
            </a:r>
            <a:r>
              <a:rPr lang="fr-FR" baseline="0" dirty="0" smtClean="0"/>
              <a:t> abordons maintenant la production des </a:t>
            </a:r>
            <a:r>
              <a:rPr lang="fr-FR" baseline="0" dirty="0" err="1" smtClean="0"/>
              <a:t>radioisotopes</a:t>
            </a:r>
            <a:r>
              <a:rPr lang="fr-FR" baseline="0" dirty="0" smtClean="0"/>
              <a:t> innovants pour l’imagerie. Ces </a:t>
            </a:r>
            <a:r>
              <a:rPr lang="fr-FR" baseline="0" dirty="0" err="1" smtClean="0"/>
              <a:t>radioisotopes</a:t>
            </a:r>
            <a:r>
              <a:rPr lang="fr-FR" baseline="0" dirty="0" smtClean="0"/>
              <a:t> doivent avoir des radiations pénétrantes. Ainsi, des </a:t>
            </a:r>
            <a:r>
              <a:rPr lang="fr-FR" baseline="0" dirty="0" err="1" smtClean="0"/>
              <a:t>emetteurs</a:t>
            </a:r>
            <a:r>
              <a:rPr lang="fr-FR" baseline="0" dirty="0" smtClean="0"/>
              <a:t> gamma ou béta plus sont visés tel que le Cu 64 ou le </a:t>
            </a:r>
            <a:r>
              <a:rPr lang="fr-FR" baseline="0" dirty="0" err="1" smtClean="0"/>
              <a:t>Sc</a:t>
            </a:r>
            <a:r>
              <a:rPr lang="fr-FR" baseline="0" dirty="0" smtClean="0"/>
              <a:t> 44. </a:t>
            </a:r>
          </a:p>
          <a:p>
            <a:r>
              <a:rPr lang="fr-FR" baseline="0" dirty="0" smtClean="0"/>
              <a:t>Des recherches autour de l’utilisation du Cu 64 couplé à l’ATSM sont en cours et des essais cliniques sont réalisés à Nantes pour l’imagerie du cancer colorectal avec la cartographie de l’hypoxie tumorale et la comparaison à l’imagerie </a:t>
            </a:r>
            <a:r>
              <a:rPr lang="fr-FR" baseline="0" dirty="0" err="1" smtClean="0"/>
              <a:t>conventionelle</a:t>
            </a:r>
            <a:r>
              <a:rPr lang="fr-FR" baseline="0" dirty="0" smtClean="0"/>
              <a:t> en F 18 ou on constate une meilleure fixation. </a:t>
            </a:r>
          </a:p>
          <a:p>
            <a:r>
              <a:rPr lang="fr-FR" baseline="0" dirty="0" smtClean="0"/>
              <a:t>Egalement, le </a:t>
            </a:r>
            <a:r>
              <a:rPr lang="fr-FR" baseline="0" dirty="0" err="1" smtClean="0"/>
              <a:t>Sc</a:t>
            </a:r>
            <a:r>
              <a:rPr lang="fr-FR" baseline="0" dirty="0" smtClean="0"/>
              <a:t> 44 est produit </a:t>
            </a:r>
            <a:r>
              <a:rPr lang="fr-FR" baseline="0" dirty="0" err="1" smtClean="0"/>
              <a:t>emetteur</a:t>
            </a:r>
            <a:r>
              <a:rPr lang="fr-FR" baseline="0" dirty="0" smtClean="0"/>
              <a:t> 3 photons avec un gamma et un b+ qui est utilisé pour le développement d’une nouvelle modalité d’imagerie. </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21</a:t>
            </a:fld>
            <a:endParaRPr lang="fr-FR"/>
          </a:p>
        </p:txBody>
      </p:sp>
    </p:spTree>
    <p:extLst>
      <p:ext uri="{BB962C8B-B14F-4D97-AF65-F5344CB8AC3E}">
        <p14:creationId xmlns:p14="http://schemas.microsoft.com/office/powerpoint/2010/main" val="1579463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XEMIS objectif / Technologie</a:t>
            </a:r>
            <a:r>
              <a:rPr lang="fr-FR" baseline="0" dirty="0" smtClean="0"/>
              <a:t> </a:t>
            </a:r>
            <a:r>
              <a:rPr lang="fr-FR" dirty="0" smtClean="0"/>
              <a:t> Imagerie 3 photons et </a:t>
            </a:r>
            <a:r>
              <a:rPr lang="fr-FR" dirty="0" err="1" smtClean="0"/>
              <a:t>Xenon</a:t>
            </a:r>
            <a:r>
              <a:rPr lang="fr-FR" dirty="0" smtClean="0"/>
              <a:t> </a:t>
            </a:r>
            <a:r>
              <a:rPr lang="fr-FR" dirty="0" smtClean="0"/>
              <a:t>liquide et validation observation interaction des photons dans </a:t>
            </a:r>
            <a:r>
              <a:rPr lang="fr-FR" dirty="0" err="1" smtClean="0"/>
              <a:t>Xenon</a:t>
            </a:r>
            <a:r>
              <a:rPr lang="fr-FR" dirty="0" smtClean="0"/>
              <a:t>  gaz</a:t>
            </a:r>
            <a:r>
              <a:rPr lang="fr-FR" baseline="0" dirty="0" smtClean="0"/>
              <a:t> lourd qui arrête les photons et qui permet de remonter à la trajectoire d’un photon </a:t>
            </a:r>
            <a:r>
              <a:rPr lang="fr-FR" baseline="0" dirty="0" smtClean="0"/>
              <a:t>par </a:t>
            </a:r>
            <a:r>
              <a:rPr lang="fr-FR" baseline="0" dirty="0" err="1" smtClean="0"/>
              <a:t>e</a:t>
            </a:r>
            <a:r>
              <a:rPr lang="fr-FR" dirty="0" err="1" smtClean="0"/>
              <a:t>tude</a:t>
            </a:r>
            <a:r>
              <a:rPr lang="fr-FR" dirty="0" smtClean="0"/>
              <a:t> de la cinématique –angle interaction </a:t>
            </a:r>
            <a:r>
              <a:rPr lang="fr-FR" dirty="0" err="1" smtClean="0"/>
              <a:t>compton</a:t>
            </a:r>
            <a:endParaRPr lang="fr-FR" dirty="0" smtClean="0"/>
          </a:p>
          <a:p>
            <a:r>
              <a:rPr lang="fr-FR" dirty="0" smtClean="0"/>
              <a:t>Différents </a:t>
            </a:r>
            <a:r>
              <a:rPr lang="fr-FR" dirty="0" err="1" smtClean="0"/>
              <a:t>Protoype</a:t>
            </a:r>
            <a:r>
              <a:rPr lang="fr-FR" dirty="0" smtClean="0"/>
              <a:t> –XEMIS</a:t>
            </a:r>
            <a:r>
              <a:rPr lang="fr-FR" baseline="0" dirty="0" smtClean="0"/>
              <a:t> 1 R et D </a:t>
            </a:r>
            <a:r>
              <a:rPr lang="fr-FR" dirty="0" smtClean="0"/>
              <a:t>imageur </a:t>
            </a:r>
            <a:r>
              <a:rPr lang="fr-FR" dirty="0" smtClean="0"/>
              <a:t>XEMIS 2 </a:t>
            </a:r>
            <a:r>
              <a:rPr lang="fr-FR" dirty="0" smtClean="0"/>
              <a:t>petit animal et XEMIS 3 pour le corps entier </a:t>
            </a:r>
            <a:endParaRPr lang="fr-FR" dirty="0" smtClean="0"/>
          </a:p>
          <a:p>
            <a:endParaRPr lang="fr-FR" baseline="0" dirty="0" smtClean="0"/>
          </a:p>
          <a:p>
            <a:endParaRPr lang="fr-FR" baseline="0" dirty="0" smtClean="0"/>
          </a:p>
          <a:p>
            <a:endParaRPr lang="fr-FR" baseline="0" dirty="0" smtClean="0"/>
          </a:p>
          <a:p>
            <a:r>
              <a:rPr lang="fr-FR" baseline="0" dirty="0" smtClean="0"/>
              <a:t>XEMIS 2 cylindre tuyau objet petits animaux  au CHU </a:t>
            </a:r>
            <a:r>
              <a:rPr lang="fr-FR" baseline="0" dirty="0" err="1" smtClean="0"/>
              <a:t>nantes</a:t>
            </a:r>
            <a:r>
              <a:rPr lang="fr-FR"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2 détecteurs dos à dos,</a:t>
            </a:r>
            <a:r>
              <a:rPr lang="fr-FR" baseline="0" dirty="0" smtClean="0"/>
              <a:t> dérive des électrons et mesure du courant sur anode </a:t>
            </a:r>
            <a:r>
              <a:rPr lang="fr-FR" baseline="0" dirty="0" err="1" smtClean="0"/>
              <a:t>pixeliése</a:t>
            </a:r>
            <a:r>
              <a:rPr lang="fr-FR" baseline="0" dirty="0" smtClean="0"/>
              <a:t>, courant mesuré permet de quantifier l’énergie déposée l’amplitude par pixel</a:t>
            </a:r>
          </a:p>
          <a:p>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2 détecteurs dos à dos,</a:t>
            </a:r>
            <a:r>
              <a:rPr lang="fr-FR" baseline="0" dirty="0" smtClean="0"/>
              <a:t> dérive des électrons et mesure du courant sur anode </a:t>
            </a:r>
            <a:r>
              <a:rPr lang="fr-FR" baseline="0" dirty="0" err="1" smtClean="0"/>
              <a:t>pixeliése</a:t>
            </a:r>
            <a:r>
              <a:rPr lang="fr-FR" baseline="0" dirty="0" smtClean="0"/>
              <a:t>, courant mesuré permet de quantifier l’énergie déposée l’amplitude par pixel</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22</a:t>
            </a:fld>
            <a:endParaRPr lang="fr-FR"/>
          </a:p>
        </p:txBody>
      </p:sp>
    </p:spTree>
    <p:extLst>
      <p:ext uri="{BB962C8B-B14F-4D97-AF65-F5344CB8AC3E}">
        <p14:creationId xmlns:p14="http://schemas.microsoft.com/office/powerpoint/2010/main" val="52134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Médecine et nucléaire association paradoxale pour moi alors. Je percevais le nucléaire plutôt comme une source d’énergie dangereuse à manipuler et là elle est utilisée pour soigner, diagnostiquer.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Pourtant, si nous regardons, l’histoire, la découverte des rayons X par Wilhelm Röntgen, physicien allemand en 1895 est directement associée à la première radiographie : celle de la main de sa femme.  Ce qui permettra le développement de la radiologie moderne mais c’est aussi au traitement contre le cancer que cette découverte profite. Ainsi, dès 1896, des médecins ont ainsi donné naissance à la radiothérapie externe, utilisé encore aujourd’hui pour détruire les cellules cancéreuses avec de fortes doses de rayons ionisants. Externe parce que la source radioactive est externe au corps.</a:t>
            </a:r>
          </a:p>
          <a:p>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3</a:t>
            </a:fld>
            <a:endParaRPr lang="fr-FR"/>
          </a:p>
        </p:txBody>
      </p:sp>
    </p:spTree>
    <p:extLst>
      <p:ext uri="{BB962C8B-B14F-4D97-AF65-F5344CB8AC3E}">
        <p14:creationId xmlns:p14="http://schemas.microsoft.com/office/powerpoint/2010/main" val="3184370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Système</a:t>
            </a:r>
            <a:r>
              <a:rPr lang="fr-FR" baseline="0" dirty="0" smtClean="0"/>
              <a:t> de refroidissement + Xe liquide à droite à gauche système acquisition de données – </a:t>
            </a:r>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23</a:t>
            </a:fld>
            <a:endParaRPr lang="fr-FR"/>
          </a:p>
        </p:txBody>
      </p:sp>
    </p:spTree>
    <p:extLst>
      <p:ext uri="{BB962C8B-B14F-4D97-AF65-F5344CB8AC3E}">
        <p14:creationId xmlns:p14="http://schemas.microsoft.com/office/powerpoint/2010/main" val="1089723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9263CC2-59E6-1942-A336-66B5CE48C34A}" type="slidenum">
              <a:rPr lang="fr-FR" smtClean="0"/>
              <a:t>26</a:t>
            </a:fld>
            <a:endParaRPr lang="fr-FR"/>
          </a:p>
        </p:txBody>
      </p:sp>
    </p:spTree>
    <p:extLst>
      <p:ext uri="{BB962C8B-B14F-4D97-AF65-F5344CB8AC3E}">
        <p14:creationId xmlns:p14="http://schemas.microsoft.com/office/powerpoint/2010/main" val="17078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Au même moment, Henri Becquerel découvre la radioactivité naturelle de l’uranium avant que Marie et Pierre Curie identifient celle du polonium et du radium et que Marie Curie introduise le terme de radioactivité. </a:t>
            </a:r>
          </a:p>
          <a:p>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4</a:t>
            </a:fld>
            <a:endParaRPr lang="fr-FR"/>
          </a:p>
        </p:txBody>
      </p:sp>
    </p:spTree>
    <p:extLst>
      <p:ext uri="{BB962C8B-B14F-4D97-AF65-F5344CB8AC3E}">
        <p14:creationId xmlns:p14="http://schemas.microsoft.com/office/powerpoint/2010/main" val="214131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En 1901, Henri Becquerel et Pierre Curie mettent en avant les actions de cet élément radioactif sur la peau, ouvrant la voie à son utilisation pour guérir des infections dermatologiques mais là aussi des cancers. Rapidement, les médecins et chercheurs ont observé que le radium émettait des rayonnements de plus haute énergie que les rayons X, et permettait donc de cibler des tumeurs plus profondes. D’abord contenu dans des petits sachets en plastique mis au contact de la peau pour soigner lésions et tumeurs, le radium est conditionné dans des petits tubes ou dans des aiguilles placées au contact ou implantées directement dans les tumeurs. Nous sommes en 1920 : la radiothérapie interne appelée aussi curie thérapie émerge.</a:t>
            </a:r>
          </a:p>
          <a:p>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5</a:t>
            </a:fld>
            <a:endParaRPr lang="fr-FR"/>
          </a:p>
        </p:txBody>
      </p:sp>
    </p:spTree>
    <p:extLst>
      <p:ext uri="{BB962C8B-B14F-4D97-AF65-F5344CB8AC3E}">
        <p14:creationId xmlns:p14="http://schemas.microsoft.com/office/powerpoint/2010/main" val="167035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Aujourd’hui qu’en est-il ? </a:t>
            </a:r>
          </a:p>
          <a:p>
            <a:r>
              <a:rPr lang="fr-FR" sz="1200" kern="1200" dirty="0" smtClean="0">
                <a:solidFill>
                  <a:schemeClr val="tx1"/>
                </a:solidFill>
                <a:effectLst/>
                <a:latin typeface="+mn-lt"/>
                <a:ea typeface="+mn-ea"/>
                <a:cs typeface="+mn-cs"/>
              </a:rPr>
              <a:t>Les deux principaux domaines cliniques utilisant les rayonnements dans un but thérapeutique : la radiothérapie externe et la médecine nucléaire sont largement utilisés pour diagnostiquer et soigner. Diagnostiquer en utilisant la tomographie par émission </a:t>
            </a:r>
            <a:r>
              <a:rPr lang="fr-FR" sz="1200" kern="1200" dirty="0" err="1" smtClean="0">
                <a:solidFill>
                  <a:schemeClr val="tx1"/>
                </a:solidFill>
                <a:effectLst/>
                <a:latin typeface="+mn-lt"/>
                <a:ea typeface="+mn-ea"/>
                <a:cs typeface="+mn-cs"/>
              </a:rPr>
              <a:t>monophotonique</a:t>
            </a:r>
            <a:r>
              <a:rPr lang="fr-FR" sz="1200" kern="1200" dirty="0" smtClean="0">
                <a:solidFill>
                  <a:schemeClr val="tx1"/>
                </a:solidFill>
                <a:effectLst/>
                <a:latin typeface="+mn-lt"/>
                <a:ea typeface="+mn-ea"/>
                <a:cs typeface="+mn-cs"/>
              </a:rPr>
              <a:t> (gamma) ou la tomographie par émission</a:t>
            </a:r>
            <a:r>
              <a:rPr lang="fr-FR" sz="1200" kern="1200" baseline="0" dirty="0" smtClean="0">
                <a:solidFill>
                  <a:schemeClr val="tx1"/>
                </a:solidFill>
                <a:effectLst/>
                <a:latin typeface="+mn-lt"/>
                <a:ea typeface="+mn-ea"/>
                <a:cs typeface="+mn-cs"/>
              </a:rPr>
              <a:t> de positron. Soigner grâce à la production de </a:t>
            </a:r>
            <a:r>
              <a:rPr lang="fr-FR" sz="1200" b="0" i="0" u="none" strike="noStrike" kern="1200" baseline="0" dirty="0" smtClean="0">
                <a:solidFill>
                  <a:schemeClr val="tx1"/>
                </a:solidFill>
                <a:latin typeface="+mn-lt"/>
                <a:ea typeface="+mn-ea"/>
                <a:cs typeface="+mn-cs"/>
              </a:rPr>
              <a:t>radio pharmaceutiques qui sont des médicaments radioactifs ou par la radiothérapie externe.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Au sein de notre laboratoire, nous travaillons d’une part sur des nouvelles modalités d’imagerie, d’irradiation et de contrôle du faisceau en radiothérapie externe mais aussi sur la production des éléments radioactifs utilisés.</a:t>
            </a:r>
          </a:p>
          <a:p>
            <a:r>
              <a:rPr lang="fr-FR" sz="1200" kern="1200" dirty="0" smtClean="0">
                <a:solidFill>
                  <a:schemeClr val="tx1"/>
                </a:solidFill>
                <a:effectLst/>
                <a:latin typeface="+mn-lt"/>
                <a:ea typeface="+mn-ea"/>
                <a:cs typeface="+mn-cs"/>
              </a:rPr>
              <a:t>Les thèmes développés apporteront un éclairage sur les avancées.</a:t>
            </a:r>
          </a:p>
          <a:p>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6</a:t>
            </a:fld>
            <a:endParaRPr lang="fr-FR"/>
          </a:p>
        </p:txBody>
      </p:sp>
    </p:spTree>
    <p:extLst>
      <p:ext uri="{BB962C8B-B14F-4D97-AF65-F5344CB8AC3E}">
        <p14:creationId xmlns:p14="http://schemas.microsoft.com/office/powerpoint/2010/main" val="3112144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Mais avant tout en médecine </a:t>
            </a:r>
            <a:r>
              <a:rPr lang="fr-FR" sz="1200" b="0" i="0" u="none" strike="noStrike" kern="1200" baseline="0" dirty="0" err="1" smtClean="0">
                <a:solidFill>
                  <a:schemeClr val="tx1"/>
                </a:solidFill>
                <a:latin typeface="+mn-lt"/>
                <a:ea typeface="+mn-ea"/>
                <a:cs typeface="+mn-cs"/>
              </a:rPr>
              <a:t>nucléiare</a:t>
            </a:r>
            <a:r>
              <a:rPr lang="fr-FR" sz="1200" b="0" i="0" u="none" strike="noStrike" kern="1200" baseline="0" dirty="0" smtClean="0">
                <a:solidFill>
                  <a:schemeClr val="tx1"/>
                </a:solidFill>
                <a:latin typeface="+mn-lt"/>
                <a:ea typeface="+mn-ea"/>
                <a:cs typeface="+mn-cs"/>
              </a:rPr>
              <a:t> quels </a:t>
            </a:r>
            <a:r>
              <a:rPr lang="fr-FR" sz="1200" b="0" i="0" u="none" strike="noStrike" kern="1200" baseline="0" dirty="0" err="1" smtClean="0">
                <a:solidFill>
                  <a:schemeClr val="tx1"/>
                </a:solidFill>
                <a:latin typeface="+mn-lt"/>
                <a:ea typeface="+mn-ea"/>
                <a:cs typeface="+mn-cs"/>
              </a:rPr>
              <a:t>radioisotopes</a:t>
            </a:r>
            <a:r>
              <a:rPr lang="fr-FR" sz="1200" b="0" i="0" u="none" strike="noStrike" kern="1200" baseline="0" dirty="0" smtClean="0">
                <a:solidFill>
                  <a:schemeClr val="tx1"/>
                </a:solidFill>
                <a:latin typeface="+mn-lt"/>
                <a:ea typeface="+mn-ea"/>
                <a:cs typeface="+mn-cs"/>
              </a:rPr>
              <a:t> utiliser, Les </a:t>
            </a:r>
            <a:r>
              <a:rPr lang="fr-FR" sz="1200" b="0" i="0" u="none" strike="noStrike" kern="1200" baseline="0" dirty="0" smtClean="0">
                <a:solidFill>
                  <a:schemeClr val="tx1"/>
                </a:solidFill>
                <a:latin typeface="+mn-lt"/>
                <a:ea typeface="+mn-ea"/>
                <a:cs typeface="+mn-cs"/>
              </a:rPr>
              <a:t>nucléides, c’est à dire les noyaux caractérisés par un nombre de protons et de neutrons, sont classés dans la charte des nucléides. Sur cette figure, en ordonnée nous avons le nombre de protons et en abscisse le nombre de neutrons constituant le nucléide. Chaque carré représente un noyau. En noir, les noyaux stables présents dans la nature forment la vallée de stabilité, correspondant grossièrement à Z=N pour les noyaux légers. Les noyaux, représentés par une couleur différente du noir, sont radioactifs et vont chercher à retrouver la vallée de stabilité par décroissance. Les couleurs définissent le mode de décroissance dominant du noyau : en bleu pour la décroissance bêta+, rose la décroissance bêta- et jaune la décroissance alpha. En médecine, il est possible d’utiliser les rayonnements/particules émis lors de la décroissance des radionucléides pour effectuer un diagnostic ou un </a:t>
            </a:r>
            <a:r>
              <a:rPr lang="fr-FR" sz="1200" b="0" i="0" u="none" strike="noStrike" kern="1200" baseline="0" dirty="0" smtClean="0">
                <a:solidFill>
                  <a:schemeClr val="tx1"/>
                </a:solidFill>
                <a:latin typeface="+mn-lt"/>
                <a:ea typeface="+mn-ea"/>
                <a:cs typeface="+mn-cs"/>
              </a:rPr>
              <a:t>traitement</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7</a:t>
            </a:fld>
            <a:endParaRPr lang="fr-FR"/>
          </a:p>
        </p:txBody>
      </p:sp>
    </p:spTree>
    <p:extLst>
      <p:ext uri="{BB962C8B-B14F-4D97-AF65-F5344CB8AC3E}">
        <p14:creationId xmlns:p14="http://schemas.microsoft.com/office/powerpoint/2010/main" val="156516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Une</a:t>
            </a:r>
            <a:r>
              <a:rPr lang="fr-FR" baseline="0" dirty="0" smtClean="0"/>
              <a:t> première thématique de recherche se situe autour de la production de </a:t>
            </a:r>
            <a:r>
              <a:rPr lang="fr-FR" baseline="0" dirty="0" err="1" smtClean="0"/>
              <a:t>radioisotopes</a:t>
            </a:r>
            <a:r>
              <a:rPr lang="fr-FR" baseline="0" dirty="0" smtClean="0"/>
              <a:t> innovants pour réaliser des </a:t>
            </a:r>
            <a:r>
              <a:rPr lang="fr-FR" baseline="0" dirty="0" err="1" smtClean="0"/>
              <a:t>radiopharmaceutiques</a:t>
            </a:r>
            <a:r>
              <a:rPr lang="fr-FR" baseline="0" dirty="0" smtClean="0"/>
              <a:t>. Ces </a:t>
            </a:r>
            <a:r>
              <a:rPr lang="fr-FR" baseline="0" dirty="0" err="1" smtClean="0"/>
              <a:t>radioisotopes</a:t>
            </a:r>
            <a:r>
              <a:rPr lang="fr-FR" baseline="0" dirty="0" smtClean="0"/>
              <a:t> pour le soin ont des radiations peu pénétrantes, ce sont soit des émetteurs béta moins qui ont un parcours de </a:t>
            </a:r>
            <a:r>
              <a:rPr lang="fr-FR" baseline="0" dirty="0" err="1" smtClean="0"/>
              <a:t>qqles</a:t>
            </a:r>
            <a:r>
              <a:rPr lang="fr-FR" baseline="0" dirty="0" smtClean="0"/>
              <a:t> mmm ou des émetteurs alpha avec un parcours inférieur à 0,1 </a:t>
            </a:r>
            <a:r>
              <a:rPr lang="fr-FR" baseline="0" dirty="0" err="1" smtClean="0"/>
              <a:t>mm.</a:t>
            </a:r>
            <a:r>
              <a:rPr lang="fr-FR" baseline="0" dirty="0" smtClean="0"/>
              <a:t>  Certains isotopes peuvent être extraits directement de la nature … Mais sinon..</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9</a:t>
            </a:fld>
            <a:endParaRPr lang="fr-FR"/>
          </a:p>
        </p:txBody>
      </p:sp>
    </p:spTree>
    <p:extLst>
      <p:ext uri="{BB962C8B-B14F-4D97-AF65-F5344CB8AC3E}">
        <p14:creationId xmlns:p14="http://schemas.microsoft.com/office/powerpoint/2010/main" val="2570605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a:t>
            </a:r>
            <a:r>
              <a:rPr lang="fr-FR" baseline="0" dirty="0" smtClean="0"/>
              <a:t> </a:t>
            </a:r>
            <a:r>
              <a:rPr lang="fr-FR" baseline="0" dirty="0" err="1" smtClean="0"/>
              <a:t>radioisotopes</a:t>
            </a:r>
            <a:r>
              <a:rPr lang="fr-FR" baseline="0" dirty="0" smtClean="0"/>
              <a:t> peuvent être produits à partir de réactions nucléaires entre des neutrons issus de réacteurs nucléaires ou des ions accélérés par des accélérateurs de particules. </a:t>
            </a:r>
          </a:p>
          <a:p>
            <a:r>
              <a:rPr lang="fr-FR" baseline="0" dirty="0" smtClean="0"/>
              <a:t>La réaction se produit sur une cible où il y a transmutation d’un isotope en l’isotope désiré. </a:t>
            </a:r>
          </a:p>
          <a:p>
            <a:r>
              <a:rPr lang="fr-FR" baseline="0" dirty="0" smtClean="0"/>
              <a:t>Cet isotope est ensuite extrait de la cible et purifié</a:t>
            </a:r>
          </a:p>
          <a:p>
            <a:r>
              <a:rPr lang="fr-FR" baseline="0" dirty="0" smtClean="0"/>
              <a:t>Enfin, l’étape de </a:t>
            </a:r>
            <a:r>
              <a:rPr lang="fr-FR" baseline="0" dirty="0" err="1" smtClean="0"/>
              <a:t>radiomarquage</a:t>
            </a:r>
            <a:r>
              <a:rPr lang="fr-FR" baseline="0" dirty="0" smtClean="0"/>
              <a:t> est une réaction chimique qui permet de fixer l’isotope radioactif produit à une molécule biologique qui va transporter l’isotope radioactif sur la cible d’intérêt dans un organe</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10</a:t>
            </a:fld>
            <a:endParaRPr lang="fr-FR"/>
          </a:p>
        </p:txBody>
      </p:sp>
    </p:spTree>
    <p:extLst>
      <p:ext uri="{BB962C8B-B14F-4D97-AF65-F5344CB8AC3E}">
        <p14:creationId xmlns:p14="http://schemas.microsoft.com/office/powerpoint/2010/main" val="2611771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Sur cette carte de France, sont présentés les différents</a:t>
            </a:r>
            <a:r>
              <a:rPr lang="fr-FR" baseline="0" dirty="0" smtClean="0"/>
              <a:t> accélérateurs dédiés à la production de </a:t>
            </a:r>
            <a:r>
              <a:rPr lang="fr-FR" baseline="0" dirty="0" err="1" smtClean="0"/>
              <a:t>radioisotopes</a:t>
            </a:r>
            <a:r>
              <a:rPr lang="fr-FR" baseline="0" dirty="0" smtClean="0"/>
              <a:t> soit pour la production, la recherche ou mixte. Parmi ceux-ci le cyclotron ARRONAX. </a:t>
            </a:r>
          </a:p>
          <a:p>
            <a:r>
              <a:rPr lang="fr-FR" baseline="0" dirty="0" smtClean="0"/>
              <a:t>ARRONAX est un cyclotron qui peut accélérer des protons, deutons ou particules alphas, l’énergie maximale atteinte est de 70 MeV en proton et une intensité maximale de 350 µA. </a:t>
            </a:r>
          </a:p>
          <a:p>
            <a:r>
              <a:rPr lang="fr-FR" baseline="0" dirty="0" smtClean="0"/>
              <a:t>Ici, le cyclotron dans sa casemate. </a:t>
            </a:r>
          </a:p>
          <a:p>
            <a:r>
              <a:rPr lang="fr-FR" baseline="0" dirty="0" smtClean="0"/>
              <a:t>Sur cette photo, les enceintes blindées permettent de récupérer en sécurité les isotopes radioactifs produits afin de les purifier et de faire les </a:t>
            </a:r>
            <a:r>
              <a:rPr lang="fr-FR" baseline="0" dirty="0" err="1" smtClean="0"/>
              <a:t>radiomarquages</a:t>
            </a:r>
            <a:endParaRPr lang="fr-FR" dirty="0"/>
          </a:p>
        </p:txBody>
      </p:sp>
      <p:sp>
        <p:nvSpPr>
          <p:cNvPr id="4" name="Espace réservé du numéro de diapositive 3"/>
          <p:cNvSpPr>
            <a:spLocks noGrp="1"/>
          </p:cNvSpPr>
          <p:nvPr>
            <p:ph type="sldNum" sz="quarter" idx="10"/>
          </p:nvPr>
        </p:nvSpPr>
        <p:spPr/>
        <p:txBody>
          <a:bodyPr/>
          <a:lstStyle/>
          <a:p>
            <a:fld id="{E9263CC2-59E6-1942-A336-66B5CE48C34A}" type="slidenum">
              <a:rPr lang="fr-FR" smtClean="0"/>
              <a:t>11</a:t>
            </a:fld>
            <a:endParaRPr lang="fr-FR"/>
          </a:p>
        </p:txBody>
      </p:sp>
    </p:spTree>
    <p:extLst>
      <p:ext uri="{BB962C8B-B14F-4D97-AF65-F5344CB8AC3E}">
        <p14:creationId xmlns:p14="http://schemas.microsoft.com/office/powerpoint/2010/main" val="2615876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5A03E-60BD-EE6B-B31C-206FC73FD28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5B618CD-6832-7A8E-D847-CF162FF42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33A6480-32FE-ED1F-BA95-8E3F4D084D8E}"/>
              </a:ext>
            </a:extLst>
          </p:cNvPr>
          <p:cNvSpPr>
            <a:spLocks noGrp="1"/>
          </p:cNvSpPr>
          <p:nvPr>
            <p:ph type="dt" sz="half" idx="10"/>
          </p:nvPr>
        </p:nvSpPr>
        <p:spPr/>
        <p:txBody>
          <a:bodyPr/>
          <a:lstStyle/>
          <a:p>
            <a:fld id="{4CEFAF66-810F-674C-AF34-66A512CA702C}" type="datetimeFigureOut">
              <a:rPr lang="fr-FR" smtClean="0"/>
              <a:t>11/01/2024</a:t>
            </a:fld>
            <a:endParaRPr lang="fr-FR"/>
          </a:p>
        </p:txBody>
      </p:sp>
      <p:sp>
        <p:nvSpPr>
          <p:cNvPr id="5" name="Espace réservé du pied de page 4">
            <a:extLst>
              <a:ext uri="{FF2B5EF4-FFF2-40B4-BE49-F238E27FC236}">
                <a16:creationId xmlns:a16="http://schemas.microsoft.com/office/drawing/2014/main" id="{99A57BBB-08B5-7E65-BA3E-BC0E0E5EE22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13229A-B388-D440-A0EC-20ACB9E425D6}"/>
              </a:ext>
            </a:extLst>
          </p:cNvPr>
          <p:cNvSpPr>
            <a:spLocks noGrp="1"/>
          </p:cNvSpPr>
          <p:nvPr>
            <p:ph type="sldNum" sz="quarter" idx="12"/>
          </p:nvPr>
        </p:nvSpPr>
        <p:spPr/>
        <p:txBody>
          <a:bodyPr/>
          <a:lstStyle/>
          <a:p>
            <a:fld id="{A4FA90D1-DD6A-D24E-962C-BB2AAB58E065}" type="slidenum">
              <a:rPr lang="fr-FR" smtClean="0"/>
              <a:t>‹N°›</a:t>
            </a:fld>
            <a:endParaRPr lang="fr-FR"/>
          </a:p>
        </p:txBody>
      </p:sp>
    </p:spTree>
    <p:extLst>
      <p:ext uri="{BB962C8B-B14F-4D97-AF65-F5344CB8AC3E}">
        <p14:creationId xmlns:p14="http://schemas.microsoft.com/office/powerpoint/2010/main" val="1645636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84297-ACCE-1B90-7FAB-6769D45D45A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73B3AAE-C0CC-7E87-EF60-7B8D78E1600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3ED1C4-81AC-CFC8-5A81-0BD3CEC97B29}"/>
              </a:ext>
            </a:extLst>
          </p:cNvPr>
          <p:cNvSpPr>
            <a:spLocks noGrp="1"/>
          </p:cNvSpPr>
          <p:nvPr>
            <p:ph type="dt" sz="half" idx="10"/>
          </p:nvPr>
        </p:nvSpPr>
        <p:spPr/>
        <p:txBody>
          <a:bodyPr/>
          <a:lstStyle/>
          <a:p>
            <a:fld id="{4CEFAF66-810F-674C-AF34-66A512CA702C}" type="datetimeFigureOut">
              <a:rPr lang="fr-FR" smtClean="0"/>
              <a:t>11/01/2024</a:t>
            </a:fld>
            <a:endParaRPr lang="fr-FR"/>
          </a:p>
        </p:txBody>
      </p:sp>
      <p:sp>
        <p:nvSpPr>
          <p:cNvPr id="5" name="Espace réservé du pied de page 4">
            <a:extLst>
              <a:ext uri="{FF2B5EF4-FFF2-40B4-BE49-F238E27FC236}">
                <a16:creationId xmlns:a16="http://schemas.microsoft.com/office/drawing/2014/main" id="{94E6512D-CD03-F68F-4006-4F1725DC32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DC5BE1-5DCE-30DC-D739-416B80F48879}"/>
              </a:ext>
            </a:extLst>
          </p:cNvPr>
          <p:cNvSpPr>
            <a:spLocks noGrp="1"/>
          </p:cNvSpPr>
          <p:nvPr>
            <p:ph type="sldNum" sz="quarter" idx="12"/>
          </p:nvPr>
        </p:nvSpPr>
        <p:spPr/>
        <p:txBody>
          <a:bodyPr/>
          <a:lstStyle/>
          <a:p>
            <a:fld id="{A4FA90D1-DD6A-D24E-962C-BB2AAB58E065}" type="slidenum">
              <a:rPr lang="fr-FR" smtClean="0"/>
              <a:t>‹N°›</a:t>
            </a:fld>
            <a:endParaRPr lang="fr-FR"/>
          </a:p>
        </p:txBody>
      </p:sp>
    </p:spTree>
    <p:extLst>
      <p:ext uri="{BB962C8B-B14F-4D97-AF65-F5344CB8AC3E}">
        <p14:creationId xmlns:p14="http://schemas.microsoft.com/office/powerpoint/2010/main" val="861535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87C8735-B781-0167-B3AC-48F6795A059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866B71F-E19E-4C11-75ED-AA101C5939B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0BE01D-D14F-3246-122A-9299674796FE}"/>
              </a:ext>
            </a:extLst>
          </p:cNvPr>
          <p:cNvSpPr>
            <a:spLocks noGrp="1"/>
          </p:cNvSpPr>
          <p:nvPr>
            <p:ph type="dt" sz="half" idx="10"/>
          </p:nvPr>
        </p:nvSpPr>
        <p:spPr/>
        <p:txBody>
          <a:bodyPr/>
          <a:lstStyle/>
          <a:p>
            <a:fld id="{4CEFAF66-810F-674C-AF34-66A512CA702C}" type="datetimeFigureOut">
              <a:rPr lang="fr-FR" smtClean="0"/>
              <a:t>11/01/2024</a:t>
            </a:fld>
            <a:endParaRPr lang="fr-FR"/>
          </a:p>
        </p:txBody>
      </p:sp>
      <p:sp>
        <p:nvSpPr>
          <p:cNvPr id="5" name="Espace réservé du pied de page 4">
            <a:extLst>
              <a:ext uri="{FF2B5EF4-FFF2-40B4-BE49-F238E27FC236}">
                <a16:creationId xmlns:a16="http://schemas.microsoft.com/office/drawing/2014/main" id="{114C323E-5108-3911-6E0D-9675AB91D4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2F51A1-D563-A0A0-040A-5FC8E9746C5A}"/>
              </a:ext>
            </a:extLst>
          </p:cNvPr>
          <p:cNvSpPr>
            <a:spLocks noGrp="1"/>
          </p:cNvSpPr>
          <p:nvPr>
            <p:ph type="sldNum" sz="quarter" idx="12"/>
          </p:nvPr>
        </p:nvSpPr>
        <p:spPr/>
        <p:txBody>
          <a:bodyPr/>
          <a:lstStyle/>
          <a:p>
            <a:fld id="{A4FA90D1-DD6A-D24E-962C-BB2AAB58E065}" type="slidenum">
              <a:rPr lang="fr-FR" smtClean="0"/>
              <a:t>‹N°›</a:t>
            </a:fld>
            <a:endParaRPr lang="fr-FR"/>
          </a:p>
        </p:txBody>
      </p:sp>
    </p:spTree>
    <p:extLst>
      <p:ext uri="{BB962C8B-B14F-4D97-AF65-F5344CB8AC3E}">
        <p14:creationId xmlns:p14="http://schemas.microsoft.com/office/powerpoint/2010/main" val="982550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91885-E50F-3BE9-081F-99E392D7C69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840A980-C78A-5899-1DF5-023DB0B1267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53C872-B3D3-632A-A1BE-E4565EEC8EDC}"/>
              </a:ext>
            </a:extLst>
          </p:cNvPr>
          <p:cNvSpPr>
            <a:spLocks noGrp="1"/>
          </p:cNvSpPr>
          <p:nvPr>
            <p:ph type="dt" sz="half" idx="10"/>
          </p:nvPr>
        </p:nvSpPr>
        <p:spPr/>
        <p:txBody>
          <a:bodyPr/>
          <a:lstStyle/>
          <a:p>
            <a:fld id="{4CEFAF66-810F-674C-AF34-66A512CA702C}" type="datetimeFigureOut">
              <a:rPr lang="fr-FR" smtClean="0"/>
              <a:t>11/01/2024</a:t>
            </a:fld>
            <a:endParaRPr lang="fr-FR"/>
          </a:p>
        </p:txBody>
      </p:sp>
      <p:sp>
        <p:nvSpPr>
          <p:cNvPr id="5" name="Espace réservé du pied de page 4">
            <a:extLst>
              <a:ext uri="{FF2B5EF4-FFF2-40B4-BE49-F238E27FC236}">
                <a16:creationId xmlns:a16="http://schemas.microsoft.com/office/drawing/2014/main" id="{A0CFB7D2-64F0-1BD2-AA2E-7FA5E40EDD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F307C6-6D19-A021-93DC-DCD4B532ABF5}"/>
              </a:ext>
            </a:extLst>
          </p:cNvPr>
          <p:cNvSpPr>
            <a:spLocks noGrp="1"/>
          </p:cNvSpPr>
          <p:nvPr>
            <p:ph type="sldNum" sz="quarter" idx="12"/>
          </p:nvPr>
        </p:nvSpPr>
        <p:spPr/>
        <p:txBody>
          <a:bodyPr/>
          <a:lstStyle/>
          <a:p>
            <a:fld id="{A4FA90D1-DD6A-D24E-962C-BB2AAB58E065}" type="slidenum">
              <a:rPr lang="fr-FR" smtClean="0"/>
              <a:t>‹N°›</a:t>
            </a:fld>
            <a:endParaRPr lang="fr-FR"/>
          </a:p>
        </p:txBody>
      </p:sp>
    </p:spTree>
    <p:extLst>
      <p:ext uri="{BB962C8B-B14F-4D97-AF65-F5344CB8AC3E}">
        <p14:creationId xmlns:p14="http://schemas.microsoft.com/office/powerpoint/2010/main" val="112625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27AB8A-E273-5D95-EFE6-0DEE3192AEC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2312D47-5545-066C-7BF5-916D705350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CD861C8-88F5-097F-C106-630DFB88D4DB}"/>
              </a:ext>
            </a:extLst>
          </p:cNvPr>
          <p:cNvSpPr>
            <a:spLocks noGrp="1"/>
          </p:cNvSpPr>
          <p:nvPr>
            <p:ph type="dt" sz="half" idx="10"/>
          </p:nvPr>
        </p:nvSpPr>
        <p:spPr/>
        <p:txBody>
          <a:bodyPr/>
          <a:lstStyle/>
          <a:p>
            <a:fld id="{4CEFAF66-810F-674C-AF34-66A512CA702C}" type="datetimeFigureOut">
              <a:rPr lang="fr-FR" smtClean="0"/>
              <a:t>11/01/2024</a:t>
            </a:fld>
            <a:endParaRPr lang="fr-FR"/>
          </a:p>
        </p:txBody>
      </p:sp>
      <p:sp>
        <p:nvSpPr>
          <p:cNvPr id="5" name="Espace réservé du pied de page 4">
            <a:extLst>
              <a:ext uri="{FF2B5EF4-FFF2-40B4-BE49-F238E27FC236}">
                <a16:creationId xmlns:a16="http://schemas.microsoft.com/office/drawing/2014/main" id="{8CDC372E-D270-E6B2-746C-FBDF6E89859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106B392-6486-F181-6F30-E1230BBE7DA6}"/>
              </a:ext>
            </a:extLst>
          </p:cNvPr>
          <p:cNvSpPr>
            <a:spLocks noGrp="1"/>
          </p:cNvSpPr>
          <p:nvPr>
            <p:ph type="sldNum" sz="quarter" idx="12"/>
          </p:nvPr>
        </p:nvSpPr>
        <p:spPr/>
        <p:txBody>
          <a:bodyPr/>
          <a:lstStyle/>
          <a:p>
            <a:fld id="{A4FA90D1-DD6A-D24E-962C-BB2AAB58E065}" type="slidenum">
              <a:rPr lang="fr-FR" smtClean="0"/>
              <a:t>‹N°›</a:t>
            </a:fld>
            <a:endParaRPr lang="fr-FR"/>
          </a:p>
        </p:txBody>
      </p:sp>
    </p:spTree>
    <p:extLst>
      <p:ext uri="{BB962C8B-B14F-4D97-AF65-F5344CB8AC3E}">
        <p14:creationId xmlns:p14="http://schemas.microsoft.com/office/powerpoint/2010/main" val="116014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9F3C3-842C-87B3-0879-9C3B96E7234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630BAC8-D6BA-D824-6253-8F23B4B242D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B5A1BE7-6E30-7A27-224C-865B1FB8497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C4EE8FD-B203-79EA-E38B-924F1D9A6B9C}"/>
              </a:ext>
            </a:extLst>
          </p:cNvPr>
          <p:cNvSpPr>
            <a:spLocks noGrp="1"/>
          </p:cNvSpPr>
          <p:nvPr>
            <p:ph type="dt" sz="half" idx="10"/>
          </p:nvPr>
        </p:nvSpPr>
        <p:spPr/>
        <p:txBody>
          <a:bodyPr/>
          <a:lstStyle/>
          <a:p>
            <a:fld id="{4CEFAF66-810F-674C-AF34-66A512CA702C}" type="datetimeFigureOut">
              <a:rPr lang="fr-FR" smtClean="0"/>
              <a:t>11/01/2024</a:t>
            </a:fld>
            <a:endParaRPr lang="fr-FR"/>
          </a:p>
        </p:txBody>
      </p:sp>
      <p:sp>
        <p:nvSpPr>
          <p:cNvPr id="6" name="Espace réservé du pied de page 5">
            <a:extLst>
              <a:ext uri="{FF2B5EF4-FFF2-40B4-BE49-F238E27FC236}">
                <a16:creationId xmlns:a16="http://schemas.microsoft.com/office/drawing/2014/main" id="{AF3F4804-E924-DA41-B5F5-2E93AACC0D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53295E1-445F-8975-50D1-5760A479F0F9}"/>
              </a:ext>
            </a:extLst>
          </p:cNvPr>
          <p:cNvSpPr>
            <a:spLocks noGrp="1"/>
          </p:cNvSpPr>
          <p:nvPr>
            <p:ph type="sldNum" sz="quarter" idx="12"/>
          </p:nvPr>
        </p:nvSpPr>
        <p:spPr/>
        <p:txBody>
          <a:bodyPr/>
          <a:lstStyle/>
          <a:p>
            <a:fld id="{A4FA90D1-DD6A-D24E-962C-BB2AAB58E065}" type="slidenum">
              <a:rPr lang="fr-FR" smtClean="0"/>
              <a:t>‹N°›</a:t>
            </a:fld>
            <a:endParaRPr lang="fr-FR"/>
          </a:p>
        </p:txBody>
      </p:sp>
    </p:spTree>
    <p:extLst>
      <p:ext uri="{BB962C8B-B14F-4D97-AF65-F5344CB8AC3E}">
        <p14:creationId xmlns:p14="http://schemas.microsoft.com/office/powerpoint/2010/main" val="3320491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86490A-E2CD-3486-DBBF-68A164CC8D4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F9E7E07-2364-B035-E9DD-DA75FC146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8DB0810-66A8-74D4-AFAE-F05EFA58B96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0518319-15E7-FAC7-8C64-14EBCCF0D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38989A0-F67E-6E14-D6DB-6639F2BB066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81DA5DB-5139-C111-4E9E-30748E739A11}"/>
              </a:ext>
            </a:extLst>
          </p:cNvPr>
          <p:cNvSpPr>
            <a:spLocks noGrp="1"/>
          </p:cNvSpPr>
          <p:nvPr>
            <p:ph type="dt" sz="half" idx="10"/>
          </p:nvPr>
        </p:nvSpPr>
        <p:spPr/>
        <p:txBody>
          <a:bodyPr/>
          <a:lstStyle/>
          <a:p>
            <a:fld id="{4CEFAF66-810F-674C-AF34-66A512CA702C}" type="datetimeFigureOut">
              <a:rPr lang="fr-FR" smtClean="0"/>
              <a:t>11/01/2024</a:t>
            </a:fld>
            <a:endParaRPr lang="fr-FR"/>
          </a:p>
        </p:txBody>
      </p:sp>
      <p:sp>
        <p:nvSpPr>
          <p:cNvPr id="8" name="Espace réservé du pied de page 7">
            <a:extLst>
              <a:ext uri="{FF2B5EF4-FFF2-40B4-BE49-F238E27FC236}">
                <a16:creationId xmlns:a16="http://schemas.microsoft.com/office/drawing/2014/main" id="{BC9E4FC0-DC28-63C1-6537-ACA61FC3C8B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C11EA55-D506-E83E-3851-BD94EBB10762}"/>
              </a:ext>
            </a:extLst>
          </p:cNvPr>
          <p:cNvSpPr>
            <a:spLocks noGrp="1"/>
          </p:cNvSpPr>
          <p:nvPr>
            <p:ph type="sldNum" sz="quarter" idx="12"/>
          </p:nvPr>
        </p:nvSpPr>
        <p:spPr/>
        <p:txBody>
          <a:bodyPr/>
          <a:lstStyle/>
          <a:p>
            <a:fld id="{A4FA90D1-DD6A-D24E-962C-BB2AAB58E065}" type="slidenum">
              <a:rPr lang="fr-FR" smtClean="0"/>
              <a:t>‹N°›</a:t>
            </a:fld>
            <a:endParaRPr lang="fr-FR"/>
          </a:p>
        </p:txBody>
      </p:sp>
    </p:spTree>
    <p:extLst>
      <p:ext uri="{BB962C8B-B14F-4D97-AF65-F5344CB8AC3E}">
        <p14:creationId xmlns:p14="http://schemas.microsoft.com/office/powerpoint/2010/main" val="149502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2D052E-01CF-D57F-BA3A-326EE70AF1B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D0F98A0-83E8-5FAD-44BB-3160F477E4A0}"/>
              </a:ext>
            </a:extLst>
          </p:cNvPr>
          <p:cNvSpPr>
            <a:spLocks noGrp="1"/>
          </p:cNvSpPr>
          <p:nvPr>
            <p:ph type="dt" sz="half" idx="10"/>
          </p:nvPr>
        </p:nvSpPr>
        <p:spPr/>
        <p:txBody>
          <a:bodyPr/>
          <a:lstStyle/>
          <a:p>
            <a:fld id="{4CEFAF66-810F-674C-AF34-66A512CA702C}" type="datetimeFigureOut">
              <a:rPr lang="fr-FR" smtClean="0"/>
              <a:t>11/01/2024</a:t>
            </a:fld>
            <a:endParaRPr lang="fr-FR"/>
          </a:p>
        </p:txBody>
      </p:sp>
      <p:sp>
        <p:nvSpPr>
          <p:cNvPr id="4" name="Espace réservé du pied de page 3">
            <a:extLst>
              <a:ext uri="{FF2B5EF4-FFF2-40B4-BE49-F238E27FC236}">
                <a16:creationId xmlns:a16="http://schemas.microsoft.com/office/drawing/2014/main" id="{EB698D5C-D234-1B0A-1368-9D633AE880B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7748F31-3E8D-9A85-AD49-CAD9DEE41195}"/>
              </a:ext>
            </a:extLst>
          </p:cNvPr>
          <p:cNvSpPr>
            <a:spLocks noGrp="1"/>
          </p:cNvSpPr>
          <p:nvPr>
            <p:ph type="sldNum" sz="quarter" idx="12"/>
          </p:nvPr>
        </p:nvSpPr>
        <p:spPr/>
        <p:txBody>
          <a:bodyPr/>
          <a:lstStyle/>
          <a:p>
            <a:fld id="{A4FA90D1-DD6A-D24E-962C-BB2AAB58E065}" type="slidenum">
              <a:rPr lang="fr-FR" smtClean="0"/>
              <a:t>‹N°›</a:t>
            </a:fld>
            <a:endParaRPr lang="fr-FR"/>
          </a:p>
        </p:txBody>
      </p:sp>
    </p:spTree>
    <p:extLst>
      <p:ext uri="{BB962C8B-B14F-4D97-AF65-F5344CB8AC3E}">
        <p14:creationId xmlns:p14="http://schemas.microsoft.com/office/powerpoint/2010/main" val="3193238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C639BDB-5383-9C5C-B47A-2D35A7A4BC74}"/>
              </a:ext>
            </a:extLst>
          </p:cNvPr>
          <p:cNvSpPr>
            <a:spLocks noGrp="1"/>
          </p:cNvSpPr>
          <p:nvPr>
            <p:ph type="dt" sz="half" idx="10"/>
          </p:nvPr>
        </p:nvSpPr>
        <p:spPr/>
        <p:txBody>
          <a:bodyPr/>
          <a:lstStyle/>
          <a:p>
            <a:fld id="{4CEFAF66-810F-674C-AF34-66A512CA702C}" type="datetimeFigureOut">
              <a:rPr lang="fr-FR" smtClean="0"/>
              <a:t>11/01/2024</a:t>
            </a:fld>
            <a:endParaRPr lang="fr-FR"/>
          </a:p>
        </p:txBody>
      </p:sp>
      <p:sp>
        <p:nvSpPr>
          <p:cNvPr id="3" name="Espace réservé du pied de page 2">
            <a:extLst>
              <a:ext uri="{FF2B5EF4-FFF2-40B4-BE49-F238E27FC236}">
                <a16:creationId xmlns:a16="http://schemas.microsoft.com/office/drawing/2014/main" id="{D6B0C641-7377-BF77-15D9-E238203F03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9EA4DA7-8891-6288-929C-EED17934BD33}"/>
              </a:ext>
            </a:extLst>
          </p:cNvPr>
          <p:cNvSpPr>
            <a:spLocks noGrp="1"/>
          </p:cNvSpPr>
          <p:nvPr>
            <p:ph type="sldNum" sz="quarter" idx="12"/>
          </p:nvPr>
        </p:nvSpPr>
        <p:spPr/>
        <p:txBody>
          <a:bodyPr/>
          <a:lstStyle/>
          <a:p>
            <a:fld id="{A4FA90D1-DD6A-D24E-962C-BB2AAB58E065}" type="slidenum">
              <a:rPr lang="fr-FR" smtClean="0"/>
              <a:t>‹N°›</a:t>
            </a:fld>
            <a:endParaRPr lang="fr-FR"/>
          </a:p>
        </p:txBody>
      </p:sp>
    </p:spTree>
    <p:extLst>
      <p:ext uri="{BB962C8B-B14F-4D97-AF65-F5344CB8AC3E}">
        <p14:creationId xmlns:p14="http://schemas.microsoft.com/office/powerpoint/2010/main" val="1877831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F57D9-8DFE-E12B-F3B9-CB139AED186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9FFD835-3DD1-F9C9-A45D-2807C00BA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B16191E-8CB0-4CEA-D9BB-CBD433045D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BE96B8-F576-9C34-E2FE-C883AEC6EEB8}"/>
              </a:ext>
            </a:extLst>
          </p:cNvPr>
          <p:cNvSpPr>
            <a:spLocks noGrp="1"/>
          </p:cNvSpPr>
          <p:nvPr>
            <p:ph type="dt" sz="half" idx="10"/>
          </p:nvPr>
        </p:nvSpPr>
        <p:spPr/>
        <p:txBody>
          <a:bodyPr/>
          <a:lstStyle/>
          <a:p>
            <a:fld id="{4CEFAF66-810F-674C-AF34-66A512CA702C}" type="datetimeFigureOut">
              <a:rPr lang="fr-FR" smtClean="0"/>
              <a:t>11/01/2024</a:t>
            </a:fld>
            <a:endParaRPr lang="fr-FR"/>
          </a:p>
        </p:txBody>
      </p:sp>
      <p:sp>
        <p:nvSpPr>
          <p:cNvPr id="6" name="Espace réservé du pied de page 5">
            <a:extLst>
              <a:ext uri="{FF2B5EF4-FFF2-40B4-BE49-F238E27FC236}">
                <a16:creationId xmlns:a16="http://schemas.microsoft.com/office/drawing/2014/main" id="{6EDE866F-3684-C049-8CDF-0D433949177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6A5325F-C858-9D67-33A2-1CCFDF3F3D39}"/>
              </a:ext>
            </a:extLst>
          </p:cNvPr>
          <p:cNvSpPr>
            <a:spLocks noGrp="1"/>
          </p:cNvSpPr>
          <p:nvPr>
            <p:ph type="sldNum" sz="quarter" idx="12"/>
          </p:nvPr>
        </p:nvSpPr>
        <p:spPr/>
        <p:txBody>
          <a:bodyPr/>
          <a:lstStyle/>
          <a:p>
            <a:fld id="{A4FA90D1-DD6A-D24E-962C-BB2AAB58E065}" type="slidenum">
              <a:rPr lang="fr-FR" smtClean="0"/>
              <a:t>‹N°›</a:t>
            </a:fld>
            <a:endParaRPr lang="fr-FR"/>
          </a:p>
        </p:txBody>
      </p:sp>
    </p:spTree>
    <p:extLst>
      <p:ext uri="{BB962C8B-B14F-4D97-AF65-F5344CB8AC3E}">
        <p14:creationId xmlns:p14="http://schemas.microsoft.com/office/powerpoint/2010/main" val="873632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79F5E4-4C3A-91A9-405F-1F5F7B4BF12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A50EBBA-A4B9-30C0-D3FE-2FB7C58102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9AF7058-73E6-BDF1-AD19-E6EAF0E3D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D4AD919-3695-9F10-1577-C8274E95478E}"/>
              </a:ext>
            </a:extLst>
          </p:cNvPr>
          <p:cNvSpPr>
            <a:spLocks noGrp="1"/>
          </p:cNvSpPr>
          <p:nvPr>
            <p:ph type="dt" sz="half" idx="10"/>
          </p:nvPr>
        </p:nvSpPr>
        <p:spPr/>
        <p:txBody>
          <a:bodyPr/>
          <a:lstStyle/>
          <a:p>
            <a:fld id="{4CEFAF66-810F-674C-AF34-66A512CA702C}" type="datetimeFigureOut">
              <a:rPr lang="fr-FR" smtClean="0"/>
              <a:t>11/01/2024</a:t>
            </a:fld>
            <a:endParaRPr lang="fr-FR"/>
          </a:p>
        </p:txBody>
      </p:sp>
      <p:sp>
        <p:nvSpPr>
          <p:cNvPr id="6" name="Espace réservé du pied de page 5">
            <a:extLst>
              <a:ext uri="{FF2B5EF4-FFF2-40B4-BE49-F238E27FC236}">
                <a16:creationId xmlns:a16="http://schemas.microsoft.com/office/drawing/2014/main" id="{EC31B726-C7F6-C664-7461-2B7A95644EA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D8C621F-322D-94B8-92B5-CD274C2E4B87}"/>
              </a:ext>
            </a:extLst>
          </p:cNvPr>
          <p:cNvSpPr>
            <a:spLocks noGrp="1"/>
          </p:cNvSpPr>
          <p:nvPr>
            <p:ph type="sldNum" sz="quarter" idx="12"/>
          </p:nvPr>
        </p:nvSpPr>
        <p:spPr/>
        <p:txBody>
          <a:bodyPr/>
          <a:lstStyle/>
          <a:p>
            <a:fld id="{A4FA90D1-DD6A-D24E-962C-BB2AAB58E065}" type="slidenum">
              <a:rPr lang="fr-FR" smtClean="0"/>
              <a:t>‹N°›</a:t>
            </a:fld>
            <a:endParaRPr lang="fr-FR"/>
          </a:p>
        </p:txBody>
      </p:sp>
    </p:spTree>
    <p:extLst>
      <p:ext uri="{BB962C8B-B14F-4D97-AF65-F5344CB8AC3E}">
        <p14:creationId xmlns:p14="http://schemas.microsoft.com/office/powerpoint/2010/main" val="4173522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C2651B6-ED3B-4801-A3B9-49FECD9D3A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3113DDB-80FD-8767-E672-C09796786F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8970048-FCB7-5BEB-648C-BBF8074FCB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FAF66-810F-674C-AF34-66A512CA702C}" type="datetimeFigureOut">
              <a:rPr lang="fr-FR" smtClean="0"/>
              <a:t>11/01/2024</a:t>
            </a:fld>
            <a:endParaRPr lang="fr-FR"/>
          </a:p>
        </p:txBody>
      </p:sp>
      <p:sp>
        <p:nvSpPr>
          <p:cNvPr id="5" name="Espace réservé du pied de page 4">
            <a:extLst>
              <a:ext uri="{FF2B5EF4-FFF2-40B4-BE49-F238E27FC236}">
                <a16:creationId xmlns:a16="http://schemas.microsoft.com/office/drawing/2014/main" id="{C3E1896B-E276-8D62-78D9-A7040D37BA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F09A5F4-6B26-1F32-62F5-370F1F8CB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A90D1-DD6A-D24E-962C-BB2AAB58E065}" type="slidenum">
              <a:rPr lang="fr-FR" smtClean="0"/>
              <a:t>‹N°›</a:t>
            </a:fld>
            <a:endParaRPr lang="fr-FR"/>
          </a:p>
        </p:txBody>
      </p:sp>
    </p:spTree>
    <p:extLst>
      <p:ext uri="{BB962C8B-B14F-4D97-AF65-F5344CB8AC3E}">
        <p14:creationId xmlns:p14="http://schemas.microsoft.com/office/powerpoint/2010/main" val="2015399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9.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em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2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jpg"/><Relationship Id="rId7"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C114C3-BBDF-BE7D-DB52-8EF07062E9A0}"/>
              </a:ext>
            </a:extLst>
          </p:cNvPr>
          <p:cNvSpPr/>
          <p:nvPr/>
        </p:nvSpPr>
        <p:spPr>
          <a:xfrm>
            <a:off x="0" y="-38390"/>
            <a:ext cx="5432448" cy="6899097"/>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9424C0F5-4B79-14C2-CAA7-6267470CF277}"/>
              </a:ext>
            </a:extLst>
          </p:cNvPr>
          <p:cNvSpPr txBox="1"/>
          <p:nvPr/>
        </p:nvSpPr>
        <p:spPr>
          <a:xfrm>
            <a:off x="382723" y="1454073"/>
            <a:ext cx="4812732" cy="3170099"/>
          </a:xfrm>
          <a:prstGeom prst="rect">
            <a:avLst/>
          </a:prstGeom>
          <a:noFill/>
        </p:spPr>
        <p:txBody>
          <a:bodyPr wrap="square" rtlCol="0">
            <a:spAutoFit/>
          </a:bodyPr>
          <a:lstStyle/>
          <a:p>
            <a:pPr algn="ctr"/>
            <a:r>
              <a:rPr lang="fr-FR" sz="4000" b="1" dirty="0" smtClean="0">
                <a:solidFill>
                  <a:schemeClr val="bg1"/>
                </a:solidFill>
                <a:latin typeface="Source Sans Pro" panose="020B0503030403020204" pitchFamily="34" charset="0"/>
                <a:ea typeface="Source Sans Pro" panose="020B0503030403020204" pitchFamily="34" charset="0"/>
              </a:rPr>
              <a:t>Nucléaire et Santé: du diagnostic à la thérapie, la recherche continue !</a:t>
            </a:r>
            <a:endParaRPr lang="fr-FR" sz="4000" b="1" dirty="0">
              <a:solidFill>
                <a:schemeClr val="bg1"/>
              </a:solidFill>
              <a:latin typeface="Source Sans Pro" panose="020B0503030403020204" pitchFamily="34" charset="0"/>
              <a:ea typeface="Source Sans Pro" panose="020B050303040302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208" y="989510"/>
            <a:ext cx="7187094" cy="5082105"/>
          </a:xfrm>
          <a:prstGeom prst="rect">
            <a:avLst/>
          </a:prstGeom>
        </p:spPr>
      </p:pic>
    </p:spTree>
    <p:extLst>
      <p:ext uri="{BB962C8B-B14F-4D97-AF65-F5344CB8AC3E}">
        <p14:creationId xmlns:p14="http://schemas.microsoft.com/office/powerpoint/2010/main" val="1065595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6B7CB0-1B7B-8510-5902-78E0409340B8}"/>
              </a:ext>
            </a:extLst>
          </p:cNvPr>
          <p:cNvSpPr txBox="1"/>
          <p:nvPr/>
        </p:nvSpPr>
        <p:spPr>
          <a:xfrm>
            <a:off x="90591" y="891553"/>
            <a:ext cx="12955395" cy="892552"/>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Des </a:t>
            </a:r>
            <a:r>
              <a:rPr lang="fr-FR" sz="3200" b="1" dirty="0" err="1" smtClean="0">
                <a:latin typeface="Source Sans Pro" panose="020B0503030403020204" pitchFamily="34" charset="0"/>
                <a:ea typeface="Source Sans Pro" panose="020B0503030403020204" pitchFamily="34" charset="0"/>
              </a:rPr>
              <a:t>radioisotopes</a:t>
            </a:r>
            <a:r>
              <a:rPr lang="fr-FR" sz="3200" b="1" dirty="0" smtClean="0">
                <a:latin typeface="Source Sans Pro" panose="020B0503030403020204" pitchFamily="34" charset="0"/>
                <a:ea typeface="Source Sans Pro" panose="020B0503030403020204" pitchFamily="34" charset="0"/>
              </a:rPr>
              <a:t> pour de nouveaux </a:t>
            </a:r>
            <a:r>
              <a:rPr lang="fr-FR" sz="3200" b="1" dirty="0" err="1" smtClean="0">
                <a:latin typeface="Source Sans Pro" panose="020B0503030403020204" pitchFamily="34" charset="0"/>
                <a:ea typeface="Source Sans Pro" panose="020B0503030403020204" pitchFamily="34" charset="0"/>
              </a:rPr>
              <a:t>radiopharmaceutiques</a:t>
            </a:r>
            <a:r>
              <a:rPr lang="fr-FR" sz="3200" b="1" dirty="0" smtClean="0">
                <a:latin typeface="Source Sans Pro" panose="020B0503030403020204" pitchFamily="34" charset="0"/>
                <a:ea typeface="Source Sans Pro" panose="020B0503030403020204" pitchFamily="34" charset="0"/>
              </a:rPr>
              <a:t> </a:t>
            </a:r>
          </a:p>
          <a:p>
            <a:endParaRPr lang="fr-FR" sz="2000" dirty="0" smtClean="0">
              <a:latin typeface="Source Sans Pro" panose="020B0503030403020204" pitchFamily="34" charset="0"/>
              <a:ea typeface="Source Sans Pro" panose="020B0503030403020204" pitchFamily="34" charset="0"/>
            </a:endParaRPr>
          </a:p>
        </p:txBody>
      </p:sp>
      <p:sp>
        <p:nvSpPr>
          <p:cNvPr id="8" name="Rectangle 7">
            <a:extLst>
              <a:ext uri="{FF2B5EF4-FFF2-40B4-BE49-F238E27FC236}">
                <a16:creationId xmlns:a16="http://schemas.microsoft.com/office/drawing/2014/main" id="{DC336697-3824-2A48-3D28-2B2E7B79F6BB}"/>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sp>
        <p:nvSpPr>
          <p:cNvPr id="12" name="AutoShape 5">
            <a:extLst>
              <a:ext uri="{FF2B5EF4-FFF2-40B4-BE49-F238E27FC236}">
                <a16:creationId xmlns:a16="http://schemas.microsoft.com/office/drawing/2014/main" id="{B1261521-BC2F-40F8-B9A5-D9B74209DF01}"/>
              </a:ext>
            </a:extLst>
          </p:cNvPr>
          <p:cNvSpPr>
            <a:spLocks noChangeArrowheads="1"/>
          </p:cNvSpPr>
          <p:nvPr/>
        </p:nvSpPr>
        <p:spPr bwMode="auto">
          <a:xfrm flipH="1">
            <a:off x="3550565" y="3193465"/>
            <a:ext cx="549265" cy="1650082"/>
          </a:xfrm>
          <a:prstGeom prst="cube">
            <a:avLst>
              <a:gd name="adj" fmla="val 61806"/>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en-GB" altLang="en-US" sz="15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Oval 6">
            <a:extLst>
              <a:ext uri="{FF2B5EF4-FFF2-40B4-BE49-F238E27FC236}">
                <a16:creationId xmlns:a16="http://schemas.microsoft.com/office/drawing/2014/main" id="{D55BD52E-9587-420B-AEDD-A98E817B87FB}"/>
              </a:ext>
            </a:extLst>
          </p:cNvPr>
          <p:cNvSpPr>
            <a:spLocks noChangeArrowheads="1"/>
          </p:cNvSpPr>
          <p:nvPr/>
        </p:nvSpPr>
        <p:spPr bwMode="auto">
          <a:xfrm>
            <a:off x="3646649" y="3883928"/>
            <a:ext cx="126754" cy="333565"/>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en-GB" altLang="en-US" sz="15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7">
            <a:extLst>
              <a:ext uri="{FF2B5EF4-FFF2-40B4-BE49-F238E27FC236}">
                <a16:creationId xmlns:a16="http://schemas.microsoft.com/office/drawing/2014/main" id="{A6C46ACF-CBB7-4204-B157-73C705C1899D}"/>
              </a:ext>
            </a:extLst>
          </p:cNvPr>
          <p:cNvSpPr>
            <a:spLocks noChangeArrowheads="1"/>
          </p:cNvSpPr>
          <p:nvPr/>
        </p:nvSpPr>
        <p:spPr bwMode="auto">
          <a:xfrm>
            <a:off x="2671703" y="3978275"/>
            <a:ext cx="1028718" cy="123899"/>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en-GB" altLang="en-US" sz="15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xt Box 8">
            <a:extLst>
              <a:ext uri="{FF2B5EF4-FFF2-40B4-BE49-F238E27FC236}">
                <a16:creationId xmlns:a16="http://schemas.microsoft.com/office/drawing/2014/main" id="{8B5AF5E7-92CF-4E8B-BFF4-B45CA4D0C779}"/>
              </a:ext>
            </a:extLst>
          </p:cNvPr>
          <p:cNvSpPr txBox="1">
            <a:spLocks noChangeArrowheads="1"/>
          </p:cNvSpPr>
          <p:nvPr/>
        </p:nvSpPr>
        <p:spPr bwMode="auto">
          <a:xfrm>
            <a:off x="3662536" y="2391018"/>
            <a:ext cx="30386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dirty="0">
                <a:ln>
                  <a:noFill/>
                </a:ln>
                <a:solidFill>
                  <a:srgbClr val="3333CC"/>
                </a:solidFill>
                <a:effectLst/>
                <a:uLnTx/>
                <a:uFillTx/>
                <a:latin typeface="Source Sans Pro" panose="020B0503030403020204"/>
              </a:rPr>
              <a:t>Extraction/purification</a:t>
            </a:r>
          </a:p>
        </p:txBody>
      </p:sp>
      <p:sp>
        <p:nvSpPr>
          <p:cNvPr id="16" name="AutoShape 11">
            <a:extLst>
              <a:ext uri="{FF2B5EF4-FFF2-40B4-BE49-F238E27FC236}">
                <a16:creationId xmlns:a16="http://schemas.microsoft.com/office/drawing/2014/main" id="{0A808323-6901-4792-8437-1BCCEC5FD719}"/>
              </a:ext>
            </a:extLst>
          </p:cNvPr>
          <p:cNvSpPr>
            <a:spLocks noChangeArrowheads="1"/>
          </p:cNvSpPr>
          <p:nvPr/>
        </p:nvSpPr>
        <p:spPr bwMode="auto">
          <a:xfrm rot="10800000">
            <a:off x="4732719" y="3882475"/>
            <a:ext cx="719594" cy="315497"/>
          </a:xfrm>
          <a:prstGeom prst="leftArrow">
            <a:avLst>
              <a:gd name="adj1" fmla="val 50000"/>
              <a:gd name="adj2" fmla="val 60022"/>
            </a:avLst>
          </a:prstGeom>
          <a:solidFill>
            <a:srgbClr val="0070C0"/>
          </a:solidFill>
          <a:ln>
            <a:noFill/>
          </a:ln>
          <a:effectLst/>
        </p:spPr>
        <p:txBody>
          <a:bodyPr wrap="none" anchor="ct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en-GB" altLang="en-US" sz="1500" b="0" i="0" u="none" strike="noStrike" kern="1200" cap="none" spc="0" normalizeH="0" baseline="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8" name="Text Box 13">
            <a:extLst>
              <a:ext uri="{FF2B5EF4-FFF2-40B4-BE49-F238E27FC236}">
                <a16:creationId xmlns:a16="http://schemas.microsoft.com/office/drawing/2014/main" id="{1C1CB88F-A493-4E1C-A0E6-1509FE5C2B30}"/>
              </a:ext>
            </a:extLst>
          </p:cNvPr>
          <p:cNvSpPr txBox="1">
            <a:spLocks noChangeArrowheads="1"/>
          </p:cNvSpPr>
          <p:nvPr/>
        </p:nvSpPr>
        <p:spPr bwMode="auto">
          <a:xfrm>
            <a:off x="2229577" y="5292991"/>
            <a:ext cx="15438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GB" altLang="en-US" dirty="0">
                <a:solidFill>
                  <a:srgbClr val="3333CC"/>
                </a:solidFill>
                <a:latin typeface="Source Sans Pro" panose="020B0503030403020204"/>
              </a:rPr>
              <a:t>P</a:t>
            </a:r>
            <a:r>
              <a:rPr kumimoji="0" lang="en-GB" altLang="en-US" sz="2000" b="0" i="0" u="none" strike="noStrike" kern="1200" cap="none" spc="0" normalizeH="0" baseline="0" dirty="0" smtClean="0">
                <a:ln>
                  <a:noFill/>
                </a:ln>
                <a:solidFill>
                  <a:srgbClr val="3333CC"/>
                </a:solidFill>
                <a:effectLst/>
                <a:uLnTx/>
                <a:uFillTx/>
                <a:latin typeface="Source Sans Pro" panose="020B0503030403020204"/>
              </a:rPr>
              <a:t>roduction</a:t>
            </a:r>
            <a:endParaRPr kumimoji="0" lang="en-GB" altLang="en-US" sz="1500" b="0" i="0" u="none" strike="noStrike" kern="1200" cap="none" spc="0" normalizeH="0" baseline="0" dirty="0">
              <a:ln>
                <a:noFill/>
              </a:ln>
              <a:solidFill>
                <a:srgbClr val="3333CC"/>
              </a:solidFill>
              <a:effectLst/>
              <a:uLnTx/>
              <a:uFillTx/>
              <a:latin typeface="Source Sans Pro" panose="020B0503030403020204"/>
            </a:endParaRPr>
          </a:p>
        </p:txBody>
      </p:sp>
      <p:sp>
        <p:nvSpPr>
          <p:cNvPr id="19" name="Text Box 15">
            <a:extLst>
              <a:ext uri="{FF2B5EF4-FFF2-40B4-BE49-F238E27FC236}">
                <a16:creationId xmlns:a16="http://schemas.microsoft.com/office/drawing/2014/main" id="{B690E536-1571-4B36-A145-3E45E38C802D}"/>
              </a:ext>
            </a:extLst>
          </p:cNvPr>
          <p:cNvSpPr txBox="1">
            <a:spLocks noChangeArrowheads="1"/>
          </p:cNvSpPr>
          <p:nvPr/>
        </p:nvSpPr>
        <p:spPr bwMode="auto">
          <a:xfrm>
            <a:off x="7555006" y="5292991"/>
            <a:ext cx="22129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None/>
            </a:pPr>
            <a:r>
              <a:rPr lang="en-GB" altLang="en-US" dirty="0" err="1">
                <a:solidFill>
                  <a:srgbClr val="3333CC"/>
                </a:solidFill>
                <a:latin typeface="Source Sans Pro" panose="020B0503030403020204"/>
              </a:rPr>
              <a:t>R</a:t>
            </a:r>
            <a:r>
              <a:rPr lang="en-GB" altLang="en-US" dirty="0" err="1" smtClean="0">
                <a:solidFill>
                  <a:srgbClr val="3333CC"/>
                </a:solidFill>
                <a:latin typeface="Source Sans Pro" panose="020B0503030403020204"/>
              </a:rPr>
              <a:t>adiomarquage</a:t>
            </a:r>
            <a:endParaRPr lang="en-GB" altLang="en-US" dirty="0">
              <a:solidFill>
                <a:srgbClr val="3333CC"/>
              </a:solidFill>
              <a:latin typeface="Source Sans Pro" panose="020B0503030403020204"/>
            </a:endParaRPr>
          </a:p>
        </p:txBody>
      </p:sp>
      <p:pic>
        <p:nvPicPr>
          <p:cNvPr id="20" name="Picture 5">
            <a:extLst>
              <a:ext uri="{FF2B5EF4-FFF2-40B4-BE49-F238E27FC236}">
                <a16:creationId xmlns:a16="http://schemas.microsoft.com/office/drawing/2014/main" id="{9C849B77-4512-4B4D-A691-060BC19243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892" y="2729543"/>
            <a:ext cx="1664190" cy="11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Z:\Photos Arronax\Vue Grand angle\DSC_0147_2.JPG">
            <a:extLst>
              <a:ext uri="{FF2B5EF4-FFF2-40B4-BE49-F238E27FC236}">
                <a16:creationId xmlns:a16="http://schemas.microsoft.com/office/drawing/2014/main" id="{D9124F33-297A-4CA3-ABEC-672697C2CC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8934" t="21104" r="26024" b="5511"/>
          <a:stretch>
            <a:fillRect/>
          </a:stretch>
        </p:blipFill>
        <p:spPr bwMode="auto">
          <a:xfrm>
            <a:off x="790442" y="4070243"/>
            <a:ext cx="1217989" cy="145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a:extLst>
              <a:ext uri="{FF2B5EF4-FFF2-40B4-BE49-F238E27FC236}">
                <a16:creationId xmlns:a16="http://schemas.microsoft.com/office/drawing/2014/main" id="{A7DF57FB-1E5A-449E-A79E-B3F310A92845}"/>
              </a:ext>
            </a:extLst>
          </p:cNvPr>
          <p:cNvSpPr txBox="1"/>
          <p:nvPr/>
        </p:nvSpPr>
        <p:spPr>
          <a:xfrm>
            <a:off x="1303994" y="1881077"/>
            <a:ext cx="421910"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dirty="0">
                <a:ln>
                  <a:noFill/>
                </a:ln>
                <a:solidFill>
                  <a:srgbClr val="FFFFFF"/>
                </a:solidFill>
                <a:effectLst/>
                <a:uLnTx/>
                <a:uFillTx/>
                <a:latin typeface="Tahoma"/>
                <a:ea typeface="+mn-ea"/>
                <a:cs typeface="+mn-cs"/>
              </a:rPr>
              <a:t>ILL</a:t>
            </a:r>
          </a:p>
        </p:txBody>
      </p:sp>
      <p:sp>
        <p:nvSpPr>
          <p:cNvPr id="23" name="ZoneTexte 22">
            <a:extLst>
              <a:ext uri="{FF2B5EF4-FFF2-40B4-BE49-F238E27FC236}">
                <a16:creationId xmlns:a16="http://schemas.microsoft.com/office/drawing/2014/main" id="{A56B0A7B-5CB1-4F5E-893A-1466811118F6}"/>
              </a:ext>
            </a:extLst>
          </p:cNvPr>
          <p:cNvSpPr txBox="1"/>
          <p:nvPr/>
        </p:nvSpPr>
        <p:spPr>
          <a:xfrm>
            <a:off x="943911" y="4091955"/>
            <a:ext cx="1078309"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dirty="0" smtClean="0">
                <a:ln>
                  <a:noFill/>
                </a:ln>
                <a:solidFill>
                  <a:srgbClr val="FFFFFF"/>
                </a:solidFill>
                <a:effectLst/>
                <a:uLnTx/>
                <a:uFillTx/>
                <a:latin typeface="Tahoma"/>
                <a:ea typeface="+mn-ea"/>
                <a:cs typeface="+mn-cs"/>
              </a:rPr>
              <a:t>Ex: </a:t>
            </a:r>
            <a:r>
              <a:rPr kumimoji="0" lang="en-GB" sz="1350" b="0" i="0" u="none" strike="noStrike" kern="1200" cap="none" spc="0" normalizeH="0" baseline="0" dirty="0" err="1" smtClean="0">
                <a:ln>
                  <a:noFill/>
                </a:ln>
                <a:solidFill>
                  <a:srgbClr val="FFFFFF"/>
                </a:solidFill>
                <a:effectLst/>
                <a:uLnTx/>
                <a:uFillTx/>
                <a:latin typeface="Tahoma"/>
                <a:ea typeface="+mn-ea"/>
                <a:cs typeface="+mn-cs"/>
              </a:rPr>
              <a:t>Arronax</a:t>
            </a:r>
            <a:endParaRPr kumimoji="0" lang="en-GB" sz="1350" b="0" i="0" u="none" strike="noStrike" kern="1200" cap="none" spc="0" normalizeH="0" baseline="0" dirty="0">
              <a:ln>
                <a:noFill/>
              </a:ln>
              <a:solidFill>
                <a:srgbClr val="FFFFFF"/>
              </a:solidFill>
              <a:effectLst/>
              <a:uLnTx/>
              <a:uFillTx/>
              <a:latin typeface="Tahoma"/>
              <a:ea typeface="+mn-ea"/>
              <a:cs typeface="+mn-cs"/>
            </a:endParaRPr>
          </a:p>
        </p:txBody>
      </p:sp>
      <p:sp>
        <p:nvSpPr>
          <p:cNvPr id="25" name="ZoneTexte 24">
            <a:extLst>
              <a:ext uri="{FF2B5EF4-FFF2-40B4-BE49-F238E27FC236}">
                <a16:creationId xmlns:a16="http://schemas.microsoft.com/office/drawing/2014/main" id="{EFFB7068-4D16-44B2-88CE-B4B316862A6A}"/>
              </a:ext>
            </a:extLst>
          </p:cNvPr>
          <p:cNvSpPr txBox="1"/>
          <p:nvPr/>
        </p:nvSpPr>
        <p:spPr>
          <a:xfrm>
            <a:off x="484518" y="2409175"/>
            <a:ext cx="1657313" cy="300082"/>
          </a:xfrm>
          <a:prstGeom prst="rect">
            <a:avLst/>
          </a:prstGeom>
          <a:noFill/>
        </p:spPr>
        <p:txBody>
          <a:bodyPr wrap="none" rtlCol="0">
            <a:spAutoFit/>
          </a:bodyPr>
          <a:lstStyle/>
          <a:p>
            <a:r>
              <a:rPr lang="en-GB" sz="1350" dirty="0" err="1" smtClean="0"/>
              <a:t>Réacteurs</a:t>
            </a:r>
            <a:r>
              <a:rPr lang="en-GB" sz="1350" dirty="0" smtClean="0"/>
              <a:t> </a:t>
            </a:r>
            <a:r>
              <a:rPr lang="en-GB" sz="1350" dirty="0" err="1" smtClean="0"/>
              <a:t>Nucléaires</a:t>
            </a:r>
            <a:endParaRPr lang="en-GB" sz="1350" dirty="0"/>
          </a:p>
        </p:txBody>
      </p:sp>
      <p:sp>
        <p:nvSpPr>
          <p:cNvPr id="26" name="ZoneTexte 25">
            <a:extLst>
              <a:ext uri="{FF2B5EF4-FFF2-40B4-BE49-F238E27FC236}">
                <a16:creationId xmlns:a16="http://schemas.microsoft.com/office/drawing/2014/main" id="{7F92F566-2CDB-4797-869C-4D67FD7F0213}"/>
              </a:ext>
            </a:extLst>
          </p:cNvPr>
          <p:cNvSpPr txBox="1"/>
          <p:nvPr/>
        </p:nvSpPr>
        <p:spPr>
          <a:xfrm>
            <a:off x="827966" y="5553189"/>
            <a:ext cx="1142942" cy="300082"/>
          </a:xfrm>
          <a:prstGeom prst="rect">
            <a:avLst/>
          </a:prstGeom>
          <a:noFill/>
        </p:spPr>
        <p:txBody>
          <a:bodyPr wrap="none" rtlCol="0">
            <a:spAutoFit/>
          </a:bodyPr>
          <a:lstStyle/>
          <a:p>
            <a:r>
              <a:rPr lang="en-GB" sz="1350" dirty="0" err="1" smtClean="0"/>
              <a:t>Accélérateurs</a:t>
            </a:r>
            <a:endParaRPr lang="en-GB" sz="1350" dirty="0"/>
          </a:p>
        </p:txBody>
      </p:sp>
      <p:sp>
        <p:nvSpPr>
          <p:cNvPr id="29" name="ZoneTexte 28">
            <a:extLst>
              <a:ext uri="{FF2B5EF4-FFF2-40B4-BE49-F238E27FC236}">
                <a16:creationId xmlns:a16="http://schemas.microsoft.com/office/drawing/2014/main" id="{A56B0A7B-5CB1-4F5E-893A-1466811118F6}"/>
              </a:ext>
            </a:extLst>
          </p:cNvPr>
          <p:cNvSpPr txBox="1"/>
          <p:nvPr/>
        </p:nvSpPr>
        <p:spPr>
          <a:xfrm>
            <a:off x="1425743" y="2766235"/>
            <a:ext cx="720069"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dirty="0" smtClean="0">
                <a:ln>
                  <a:noFill/>
                </a:ln>
                <a:solidFill>
                  <a:srgbClr val="FFFFFF"/>
                </a:solidFill>
                <a:effectLst/>
                <a:uLnTx/>
                <a:uFillTx/>
                <a:latin typeface="Tahoma"/>
                <a:ea typeface="+mn-ea"/>
                <a:cs typeface="+mn-cs"/>
              </a:rPr>
              <a:t>Ex: ILL</a:t>
            </a:r>
            <a:endParaRPr kumimoji="0" lang="en-GB" sz="1350" b="0" i="0" u="none" strike="noStrike" kern="1200" cap="none" spc="0" normalizeH="0" baseline="0" dirty="0">
              <a:ln>
                <a:noFill/>
              </a:ln>
              <a:solidFill>
                <a:srgbClr val="FFFFFF"/>
              </a:solidFill>
              <a:effectLst/>
              <a:uLnTx/>
              <a:uFillTx/>
              <a:latin typeface="Tahoma"/>
              <a:ea typeface="+mn-ea"/>
              <a:cs typeface="+mn-cs"/>
            </a:endParaRPr>
          </a:p>
        </p:txBody>
      </p:sp>
      <p:sp>
        <p:nvSpPr>
          <p:cNvPr id="24" name="ZoneTexte 23">
            <a:extLst>
              <a:ext uri="{FF2B5EF4-FFF2-40B4-BE49-F238E27FC236}">
                <a16:creationId xmlns:a16="http://schemas.microsoft.com/office/drawing/2014/main" id="{1AC12B8B-B1E7-4EA4-569C-19BFE625A60C}"/>
              </a:ext>
            </a:extLst>
          </p:cNvPr>
          <p:cNvSpPr txBox="1"/>
          <p:nvPr/>
        </p:nvSpPr>
        <p:spPr>
          <a:xfrm>
            <a:off x="237737" y="246355"/>
            <a:ext cx="9174620" cy="400110"/>
          </a:xfrm>
          <a:prstGeom prst="rect">
            <a:avLst/>
          </a:prstGeom>
          <a:noFill/>
        </p:spPr>
        <p:txBody>
          <a:bodyPr wrap="square" rtlCol="0">
            <a:spAutoFit/>
          </a:bodyPr>
          <a:lstStyle/>
          <a:p>
            <a:r>
              <a:rPr lang="fr-FR" sz="2000" b="1" dirty="0">
                <a:solidFill>
                  <a:srgbClr val="F6BDB3"/>
                </a:solidFill>
                <a:latin typeface="Source Sans Pro Semibold" panose="020B0503030403020204" pitchFamily="34" charset="0"/>
                <a:ea typeface="Source Sans Pro Semibold" panose="020B0503030403020204" pitchFamily="34" charset="0"/>
              </a:rPr>
              <a:t>2 / </a:t>
            </a:r>
            <a:r>
              <a:rPr lang="fr-FR" sz="2000" b="1" dirty="0" smtClean="0">
                <a:solidFill>
                  <a:srgbClr val="F6BDB3"/>
                </a:solidFill>
                <a:latin typeface="Source Sans Pro Semibold" panose="020B0503030403020204" pitchFamily="34" charset="0"/>
                <a:ea typeface="Source Sans Pro Semibold" panose="020B0503030403020204" pitchFamily="34" charset="0"/>
              </a:rPr>
              <a:t>Quelle recherche pour la thérapie à partir de l’énergie nucléaire ? </a:t>
            </a:r>
            <a:endParaRPr lang="fr-FR" sz="2000" b="1" dirty="0">
              <a:solidFill>
                <a:srgbClr val="F6BDB3"/>
              </a:solidFill>
              <a:latin typeface="Source Sans Pro Semibold" panose="020B0503030403020204" pitchFamily="34" charset="0"/>
              <a:ea typeface="Source Sans Pro Semibold" panose="020B0503030403020204" pitchFamily="34" charset="0"/>
            </a:endParaRPr>
          </a:p>
        </p:txBody>
      </p:sp>
      <p:pic>
        <p:nvPicPr>
          <p:cNvPr id="39" name="Image 38"/>
          <p:cNvPicPr>
            <a:picLocks noChangeAspect="1"/>
          </p:cNvPicPr>
          <p:nvPr/>
        </p:nvPicPr>
        <p:blipFill>
          <a:blip r:embed="rId6"/>
          <a:stretch>
            <a:fillRect/>
          </a:stretch>
        </p:blipFill>
        <p:spPr>
          <a:xfrm>
            <a:off x="9317854" y="4714716"/>
            <a:ext cx="378790" cy="204514"/>
          </a:xfrm>
          <a:prstGeom prst="rect">
            <a:avLst/>
          </a:prstGeom>
        </p:spPr>
      </p:pic>
      <p:pic>
        <p:nvPicPr>
          <p:cNvPr id="40" name="Image 39"/>
          <p:cNvPicPr>
            <a:picLocks noChangeAspect="1"/>
          </p:cNvPicPr>
          <p:nvPr/>
        </p:nvPicPr>
        <p:blipFill>
          <a:blip r:embed="rId6"/>
          <a:stretch>
            <a:fillRect/>
          </a:stretch>
        </p:blipFill>
        <p:spPr>
          <a:xfrm>
            <a:off x="10173154" y="3479369"/>
            <a:ext cx="159612" cy="86177"/>
          </a:xfrm>
          <a:prstGeom prst="rect">
            <a:avLst/>
          </a:prstGeom>
        </p:spPr>
      </p:pic>
      <p:grpSp>
        <p:nvGrpSpPr>
          <p:cNvPr id="41" name="Groupe 40"/>
          <p:cNvGrpSpPr/>
          <p:nvPr/>
        </p:nvGrpSpPr>
        <p:grpSpPr>
          <a:xfrm>
            <a:off x="6282928" y="2991186"/>
            <a:ext cx="4891963" cy="2054639"/>
            <a:chOff x="6325886" y="2991186"/>
            <a:chExt cx="4891963" cy="2054639"/>
          </a:xfrm>
        </p:grpSpPr>
        <p:grpSp>
          <p:nvGrpSpPr>
            <p:cNvPr id="4" name="Groupe 3"/>
            <p:cNvGrpSpPr/>
            <p:nvPr/>
          </p:nvGrpSpPr>
          <p:grpSpPr>
            <a:xfrm>
              <a:off x="6325886" y="2991186"/>
              <a:ext cx="4891963" cy="2054639"/>
              <a:chOff x="6350433" y="2967699"/>
              <a:chExt cx="4891963" cy="2054639"/>
            </a:xfrm>
          </p:grpSpPr>
          <p:pic>
            <p:nvPicPr>
              <p:cNvPr id="11" name="Picture 4" descr="F_GAUCHE_Page_13_Image_0002">
                <a:extLst>
                  <a:ext uri="{FF2B5EF4-FFF2-40B4-BE49-F238E27FC236}">
                    <a16:creationId xmlns:a16="http://schemas.microsoft.com/office/drawing/2014/main" id="{BDFBE559-AEF7-47FF-873F-5C8F67BE18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433" y="2967699"/>
                <a:ext cx="1512722" cy="205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utoShape 11">
                <a:extLst>
                  <a:ext uri="{FF2B5EF4-FFF2-40B4-BE49-F238E27FC236}">
                    <a16:creationId xmlns:a16="http://schemas.microsoft.com/office/drawing/2014/main" id="{0A808323-6901-4792-8437-1BCCEC5FD719}"/>
                  </a:ext>
                </a:extLst>
              </p:cNvPr>
              <p:cNvSpPr>
                <a:spLocks noChangeArrowheads="1"/>
              </p:cNvSpPr>
              <p:nvPr/>
            </p:nvSpPr>
            <p:spPr bwMode="auto">
              <a:xfrm rot="10800000">
                <a:off x="8212241" y="3860757"/>
                <a:ext cx="719594" cy="315497"/>
              </a:xfrm>
              <a:prstGeom prst="leftArrow">
                <a:avLst>
                  <a:gd name="adj1" fmla="val 50000"/>
                  <a:gd name="adj2" fmla="val 60022"/>
                </a:avLst>
              </a:prstGeom>
              <a:solidFill>
                <a:srgbClr val="0070C0"/>
              </a:solidFill>
              <a:ln>
                <a:noFill/>
              </a:ln>
              <a:effectLst/>
            </p:spPr>
            <p:txBody>
              <a:bodyPr wrap="none" anchor="ct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en-GB" altLang="en-US" sz="1500" b="0" i="0" u="none" strike="noStrike" kern="1200" cap="none" spc="0" normalizeH="0" baseline="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27" name="Group 4"/>
              <p:cNvGrpSpPr>
                <a:grpSpLocks/>
              </p:cNvGrpSpPr>
              <p:nvPr/>
            </p:nvGrpSpPr>
            <p:grpSpPr bwMode="auto">
              <a:xfrm>
                <a:off x="8915793" y="3169763"/>
                <a:ext cx="2326603" cy="1778979"/>
                <a:chOff x="-1677" y="957"/>
                <a:chExt cx="6423" cy="3088"/>
              </a:xfrm>
            </p:grpSpPr>
            <p:pic>
              <p:nvPicPr>
                <p:cNvPr id="28" name="Picture 5"/>
                <p:cNvPicPr>
                  <a:picLocks noChangeAspect="1" noChangeArrowheads="1"/>
                </p:cNvPicPr>
                <p:nvPr/>
              </p:nvPicPr>
              <p:blipFill rotWithShape="1">
                <a:blip r:embed="rId8">
                  <a:lum contrast="-6000"/>
                  <a:extLst>
                    <a:ext uri="{28A0092B-C50C-407E-A947-70E740481C1C}">
                      <a14:useLocalDpi xmlns:a14="http://schemas.microsoft.com/office/drawing/2010/main" val="0"/>
                    </a:ext>
                  </a:extLst>
                </a:blip>
                <a:srcRect l="939" t="20084" r="-939" b="1287"/>
                <a:stretch/>
              </p:blipFill>
              <p:spPr bwMode="auto">
                <a:xfrm>
                  <a:off x="-1677" y="957"/>
                  <a:ext cx="6423" cy="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8"/>
                <p:cNvSpPr>
                  <a:spLocks noChangeAspect="1" noChangeArrowheads="1"/>
                </p:cNvSpPr>
                <p:nvPr/>
              </p:nvSpPr>
              <p:spPr bwMode="auto">
                <a:xfrm>
                  <a:off x="905" y="3304"/>
                  <a:ext cx="3527"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r>
                    <a:rPr kumimoji="0" lang="fr-FR" altLang="fr-FR" sz="1100" b="1" dirty="0" smtClean="0">
                      <a:latin typeface="Geneva" charset="0"/>
                    </a:rPr>
                    <a:t>Cellule cancéreuse</a:t>
                  </a:r>
                  <a:endParaRPr kumimoji="0" lang="fr-FR" altLang="fr-FR" sz="1100" dirty="0"/>
                </a:p>
              </p:txBody>
            </p:sp>
            <p:sp>
              <p:nvSpPr>
                <p:cNvPr id="36" name="Rectangle 11"/>
                <p:cNvSpPr>
                  <a:spLocks noChangeAspect="1" noChangeArrowheads="1"/>
                </p:cNvSpPr>
                <p:nvPr/>
              </p:nvSpPr>
              <p:spPr bwMode="auto">
                <a:xfrm>
                  <a:off x="310" y="3690"/>
                  <a:ext cx="433" cy="263"/>
                </a:xfrm>
                <a:prstGeom prst="rect">
                  <a:avLst/>
                </a:prstGeom>
                <a:solidFill>
                  <a:srgbClr val="72727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kumimoji="0" lang="fr-FR" altLang="fr-FR" sz="3200">
                    <a:solidFill>
                      <a:schemeClr val="accent2"/>
                    </a:solidFill>
                    <a:latin typeface="Arial" panose="020B0604020202020204" pitchFamily="34" charset="0"/>
                  </a:endParaRPr>
                </a:p>
              </p:txBody>
            </p:sp>
          </p:grpSp>
        </p:grpSp>
        <p:pic>
          <p:nvPicPr>
            <p:cNvPr id="5" name="Image 4"/>
            <p:cNvPicPr>
              <a:picLocks noChangeAspect="1"/>
            </p:cNvPicPr>
            <p:nvPr/>
          </p:nvPicPr>
          <p:blipFill>
            <a:blip r:embed="rId6"/>
            <a:stretch>
              <a:fillRect/>
            </a:stretch>
          </p:blipFill>
          <p:spPr>
            <a:xfrm>
              <a:off x="9128459" y="3277111"/>
              <a:ext cx="378790" cy="458145"/>
            </a:xfrm>
            <a:prstGeom prst="rect">
              <a:avLst/>
            </a:prstGeom>
          </p:spPr>
        </p:pic>
        <p:pic>
          <p:nvPicPr>
            <p:cNvPr id="7" name="Image 6"/>
            <p:cNvPicPr>
              <a:picLocks noChangeAspect="1"/>
            </p:cNvPicPr>
            <p:nvPr/>
          </p:nvPicPr>
          <p:blipFill>
            <a:blip r:embed="rId9"/>
            <a:stretch>
              <a:fillRect/>
            </a:stretch>
          </p:blipFill>
          <p:spPr>
            <a:xfrm>
              <a:off x="9317854" y="4733153"/>
              <a:ext cx="187474" cy="163161"/>
            </a:xfrm>
            <a:prstGeom prst="rect">
              <a:avLst/>
            </a:prstGeom>
          </p:spPr>
        </p:pic>
      </p:grpSp>
    </p:spTree>
    <p:extLst>
      <p:ext uri="{BB962C8B-B14F-4D97-AF65-F5344CB8AC3E}">
        <p14:creationId xmlns:p14="http://schemas.microsoft.com/office/powerpoint/2010/main" val="358290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animBg="1"/>
      <p:bldP spid="18" grpId="0"/>
      <p:bldP spid="19" grpId="0"/>
      <p:bldP spid="22" grpId="0"/>
      <p:bldP spid="23" grpId="0"/>
      <p:bldP spid="25" grpId="0"/>
      <p:bldP spid="26"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6B7CB0-1B7B-8510-5902-78E0409340B8}"/>
              </a:ext>
            </a:extLst>
          </p:cNvPr>
          <p:cNvSpPr txBox="1"/>
          <p:nvPr/>
        </p:nvSpPr>
        <p:spPr>
          <a:xfrm>
            <a:off x="0" y="865024"/>
            <a:ext cx="12955395" cy="892552"/>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Des </a:t>
            </a:r>
            <a:r>
              <a:rPr lang="fr-FR" sz="3200" b="1" dirty="0" err="1" smtClean="0">
                <a:latin typeface="Source Sans Pro" panose="020B0503030403020204" pitchFamily="34" charset="0"/>
                <a:ea typeface="Source Sans Pro" panose="020B0503030403020204" pitchFamily="34" charset="0"/>
              </a:rPr>
              <a:t>radioisotopes</a:t>
            </a:r>
            <a:r>
              <a:rPr lang="fr-FR" sz="3200" b="1" dirty="0" smtClean="0">
                <a:latin typeface="Source Sans Pro" panose="020B0503030403020204" pitchFamily="34" charset="0"/>
                <a:ea typeface="Source Sans Pro" panose="020B0503030403020204" pitchFamily="34" charset="0"/>
              </a:rPr>
              <a:t> pour de nouveaux </a:t>
            </a:r>
            <a:r>
              <a:rPr lang="fr-FR" sz="3200" b="1" dirty="0" err="1" smtClean="0">
                <a:latin typeface="Source Sans Pro" panose="020B0503030403020204" pitchFamily="34" charset="0"/>
                <a:ea typeface="Source Sans Pro" panose="020B0503030403020204" pitchFamily="34" charset="0"/>
              </a:rPr>
              <a:t>radiopharmaceutiques</a:t>
            </a:r>
            <a:r>
              <a:rPr lang="fr-FR" sz="3200" b="1" dirty="0" smtClean="0">
                <a:latin typeface="Source Sans Pro" panose="020B0503030403020204" pitchFamily="34" charset="0"/>
                <a:ea typeface="Source Sans Pro" panose="020B0503030403020204" pitchFamily="34" charset="0"/>
              </a:rPr>
              <a:t> </a:t>
            </a:r>
          </a:p>
          <a:p>
            <a:endParaRPr lang="fr-FR" sz="2000" dirty="0" smtClean="0">
              <a:latin typeface="Source Sans Pro" panose="020B0503030403020204" pitchFamily="34" charset="0"/>
              <a:ea typeface="Source Sans Pro" panose="020B0503030403020204" pitchFamily="34" charset="0"/>
            </a:endParaRPr>
          </a:p>
        </p:txBody>
      </p:sp>
      <p:sp>
        <p:nvSpPr>
          <p:cNvPr id="8" name="Rectangle 7">
            <a:extLst>
              <a:ext uri="{FF2B5EF4-FFF2-40B4-BE49-F238E27FC236}">
                <a16:creationId xmlns:a16="http://schemas.microsoft.com/office/drawing/2014/main" id="{DC336697-3824-2A48-3D28-2B2E7B79F6BB}"/>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sp>
        <p:nvSpPr>
          <p:cNvPr id="22" name="ZoneTexte 21">
            <a:extLst>
              <a:ext uri="{FF2B5EF4-FFF2-40B4-BE49-F238E27FC236}">
                <a16:creationId xmlns:a16="http://schemas.microsoft.com/office/drawing/2014/main" id="{A7DF57FB-1E5A-449E-A79E-B3F310A92845}"/>
              </a:ext>
            </a:extLst>
          </p:cNvPr>
          <p:cNvSpPr txBox="1"/>
          <p:nvPr/>
        </p:nvSpPr>
        <p:spPr>
          <a:xfrm>
            <a:off x="1303994" y="1881077"/>
            <a:ext cx="421910"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dirty="0">
                <a:ln>
                  <a:noFill/>
                </a:ln>
                <a:solidFill>
                  <a:srgbClr val="FFFFFF"/>
                </a:solidFill>
                <a:effectLst/>
                <a:uLnTx/>
                <a:uFillTx/>
                <a:latin typeface="Tahoma"/>
                <a:ea typeface="+mn-ea"/>
                <a:cs typeface="+mn-cs"/>
              </a:rPr>
              <a:t>ILL</a:t>
            </a:r>
          </a:p>
        </p:txBody>
      </p:sp>
      <p:pic>
        <p:nvPicPr>
          <p:cNvPr id="27" name="Image 26"/>
          <p:cNvPicPr>
            <a:picLocks noChangeAspect="1"/>
          </p:cNvPicPr>
          <p:nvPr/>
        </p:nvPicPr>
        <p:blipFill rotWithShape="1">
          <a:blip r:embed="rId5"/>
          <a:srcRect r="14783"/>
          <a:stretch/>
        </p:blipFill>
        <p:spPr>
          <a:xfrm>
            <a:off x="5219672" y="4711746"/>
            <a:ext cx="3983266" cy="1753562"/>
          </a:xfrm>
          <a:prstGeom prst="rect">
            <a:avLst/>
          </a:prstGeom>
        </p:spPr>
      </p:pic>
      <p:pic>
        <p:nvPicPr>
          <p:cNvPr id="28" name="Image 27"/>
          <p:cNvPicPr>
            <a:picLocks noChangeAspect="1"/>
          </p:cNvPicPr>
          <p:nvPr/>
        </p:nvPicPr>
        <p:blipFill>
          <a:blip r:embed="rId6"/>
          <a:stretch>
            <a:fillRect/>
          </a:stretch>
        </p:blipFill>
        <p:spPr>
          <a:xfrm>
            <a:off x="165484" y="2404746"/>
            <a:ext cx="4924281" cy="3321326"/>
          </a:xfrm>
          <a:prstGeom prst="rect">
            <a:avLst/>
          </a:prstGeom>
        </p:spPr>
      </p:pic>
      <p:pic>
        <p:nvPicPr>
          <p:cNvPr id="29" name="Picture 40" descr="Photo 25%"/>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l="1884" t="14939" r="2562" b="12546"/>
          <a:stretch/>
        </p:blipFill>
        <p:spPr bwMode="auto">
          <a:xfrm>
            <a:off x="5297260" y="2404746"/>
            <a:ext cx="3903753" cy="1880660"/>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p:cNvPicPr>
            <a:picLocks noChangeAspect="1"/>
          </p:cNvPicPr>
          <p:nvPr/>
        </p:nvPicPr>
        <p:blipFill>
          <a:blip r:embed="rId8"/>
          <a:stretch>
            <a:fillRect/>
          </a:stretch>
        </p:blipFill>
        <p:spPr>
          <a:xfrm>
            <a:off x="9332845" y="3156141"/>
            <a:ext cx="2737972" cy="2506825"/>
          </a:xfrm>
          <a:prstGeom prst="rect">
            <a:avLst/>
          </a:prstGeom>
        </p:spPr>
      </p:pic>
      <p:sp>
        <p:nvSpPr>
          <p:cNvPr id="2" name="Rectangle 1"/>
          <p:cNvSpPr/>
          <p:nvPr/>
        </p:nvSpPr>
        <p:spPr>
          <a:xfrm>
            <a:off x="392858" y="4006496"/>
            <a:ext cx="764005" cy="4030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Picture 4" descr="arronax_rectang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4450" y="1562832"/>
            <a:ext cx="2630662" cy="6775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03994" y="5780658"/>
            <a:ext cx="2008883" cy="261610"/>
          </a:xfrm>
          <a:prstGeom prst="rect">
            <a:avLst/>
          </a:prstGeom>
        </p:spPr>
        <p:txBody>
          <a:bodyPr wrap="none">
            <a:spAutoFit/>
          </a:bodyPr>
          <a:lstStyle/>
          <a:p>
            <a:pPr algn="r">
              <a:spcBef>
                <a:spcPct val="0"/>
              </a:spcBef>
              <a:spcAft>
                <a:spcPct val="0"/>
              </a:spcAft>
              <a:buFontTx/>
              <a:buNone/>
            </a:pPr>
            <a:r>
              <a:rPr lang="fr-FR" altLang="fr-FR" sz="1100" i="1" dirty="0">
                <a:solidFill>
                  <a:schemeClr val="tx1">
                    <a:lumMod val="50000"/>
                    <a:lumOff val="50000"/>
                  </a:schemeClr>
                </a:solidFill>
              </a:rPr>
              <a:t>Source : www.arronax-nantes.fr</a:t>
            </a:r>
          </a:p>
        </p:txBody>
      </p:sp>
      <p:sp>
        <p:nvSpPr>
          <p:cNvPr id="14" name="ZoneTexte 13">
            <a:extLst>
              <a:ext uri="{FF2B5EF4-FFF2-40B4-BE49-F238E27FC236}">
                <a16:creationId xmlns:a16="http://schemas.microsoft.com/office/drawing/2014/main" id="{1AC12B8B-B1E7-4EA4-569C-19BFE625A60C}"/>
              </a:ext>
            </a:extLst>
          </p:cNvPr>
          <p:cNvSpPr txBox="1"/>
          <p:nvPr/>
        </p:nvSpPr>
        <p:spPr>
          <a:xfrm>
            <a:off x="237737" y="303275"/>
            <a:ext cx="9174620" cy="400110"/>
          </a:xfrm>
          <a:prstGeom prst="rect">
            <a:avLst/>
          </a:prstGeom>
          <a:noFill/>
        </p:spPr>
        <p:txBody>
          <a:bodyPr wrap="square" rtlCol="0">
            <a:spAutoFit/>
          </a:bodyPr>
          <a:lstStyle/>
          <a:p>
            <a:r>
              <a:rPr lang="fr-FR" sz="2000" b="1" dirty="0">
                <a:solidFill>
                  <a:srgbClr val="F6BDB3"/>
                </a:solidFill>
                <a:latin typeface="Source Sans Pro Semibold" panose="020B0503030403020204" pitchFamily="34" charset="0"/>
                <a:ea typeface="Source Sans Pro Semibold" panose="020B0503030403020204" pitchFamily="34" charset="0"/>
              </a:rPr>
              <a:t>2 / </a:t>
            </a:r>
            <a:r>
              <a:rPr lang="fr-FR" sz="2000" b="1" dirty="0" smtClean="0">
                <a:solidFill>
                  <a:srgbClr val="F6BDB3"/>
                </a:solidFill>
                <a:latin typeface="Source Sans Pro Semibold" panose="020B0503030403020204" pitchFamily="34" charset="0"/>
                <a:ea typeface="Source Sans Pro Semibold" panose="020B0503030403020204" pitchFamily="34" charset="0"/>
              </a:rPr>
              <a:t>Quelle recherche pour la thérapie à partir de l’énergie nucléaire ? </a:t>
            </a:r>
            <a:endParaRPr lang="fr-FR" sz="2000" b="1" dirty="0">
              <a:solidFill>
                <a:srgbClr val="F6BDB3"/>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427038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6B7CB0-1B7B-8510-5902-78E0409340B8}"/>
              </a:ext>
            </a:extLst>
          </p:cNvPr>
          <p:cNvSpPr txBox="1"/>
          <p:nvPr/>
        </p:nvSpPr>
        <p:spPr>
          <a:xfrm>
            <a:off x="0" y="895222"/>
            <a:ext cx="12955395" cy="892552"/>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Des </a:t>
            </a:r>
            <a:r>
              <a:rPr lang="fr-FR" sz="3200" b="1" dirty="0" err="1" smtClean="0">
                <a:latin typeface="Source Sans Pro" panose="020B0503030403020204" pitchFamily="34" charset="0"/>
                <a:ea typeface="Source Sans Pro" panose="020B0503030403020204" pitchFamily="34" charset="0"/>
              </a:rPr>
              <a:t>radioisotopes</a:t>
            </a:r>
            <a:r>
              <a:rPr lang="fr-FR" sz="3200" b="1" dirty="0" smtClean="0">
                <a:latin typeface="Source Sans Pro" panose="020B0503030403020204" pitchFamily="34" charset="0"/>
                <a:ea typeface="Source Sans Pro" panose="020B0503030403020204" pitchFamily="34" charset="0"/>
              </a:rPr>
              <a:t> pour de nouveaux </a:t>
            </a:r>
            <a:r>
              <a:rPr lang="fr-FR" sz="3200" b="1" dirty="0" err="1" smtClean="0">
                <a:latin typeface="Source Sans Pro" panose="020B0503030403020204" pitchFamily="34" charset="0"/>
                <a:ea typeface="Source Sans Pro" panose="020B0503030403020204" pitchFamily="34" charset="0"/>
              </a:rPr>
              <a:t>radiopharmaceutiques</a:t>
            </a:r>
            <a:r>
              <a:rPr lang="fr-FR" sz="3200" b="1" dirty="0" smtClean="0">
                <a:latin typeface="Source Sans Pro" panose="020B0503030403020204" pitchFamily="34" charset="0"/>
                <a:ea typeface="Source Sans Pro" panose="020B0503030403020204" pitchFamily="34" charset="0"/>
              </a:rPr>
              <a:t> </a:t>
            </a:r>
          </a:p>
          <a:p>
            <a:endParaRPr lang="fr-FR" sz="2000" dirty="0" smtClean="0">
              <a:latin typeface="Source Sans Pro" panose="020B0503030403020204" pitchFamily="34" charset="0"/>
              <a:ea typeface="Source Sans Pro" panose="020B0503030403020204" pitchFamily="34" charset="0"/>
            </a:endParaRPr>
          </a:p>
        </p:txBody>
      </p:sp>
      <p:sp>
        <p:nvSpPr>
          <p:cNvPr id="8" name="Rectangle 7">
            <a:extLst>
              <a:ext uri="{FF2B5EF4-FFF2-40B4-BE49-F238E27FC236}">
                <a16:creationId xmlns:a16="http://schemas.microsoft.com/office/drawing/2014/main" id="{DC336697-3824-2A48-3D28-2B2E7B79F6BB}"/>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35173"/>
            <a:ext cx="1261879" cy="649513"/>
          </a:xfrm>
          <a:prstGeom prst="rect">
            <a:avLst/>
          </a:prstGeom>
        </p:spPr>
      </p:pic>
      <p:sp>
        <p:nvSpPr>
          <p:cNvPr id="22" name="ZoneTexte 21">
            <a:extLst>
              <a:ext uri="{FF2B5EF4-FFF2-40B4-BE49-F238E27FC236}">
                <a16:creationId xmlns:a16="http://schemas.microsoft.com/office/drawing/2014/main" id="{A7DF57FB-1E5A-449E-A79E-B3F310A92845}"/>
              </a:ext>
            </a:extLst>
          </p:cNvPr>
          <p:cNvSpPr txBox="1"/>
          <p:nvPr/>
        </p:nvSpPr>
        <p:spPr>
          <a:xfrm>
            <a:off x="1303994" y="1881077"/>
            <a:ext cx="421910"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dirty="0">
                <a:ln>
                  <a:noFill/>
                </a:ln>
                <a:solidFill>
                  <a:srgbClr val="FFFFFF"/>
                </a:solidFill>
                <a:effectLst/>
                <a:uLnTx/>
                <a:uFillTx/>
                <a:latin typeface="Tahoma"/>
                <a:ea typeface="+mn-ea"/>
                <a:cs typeface="+mn-cs"/>
              </a:rPr>
              <a:t>ILL</a:t>
            </a:r>
          </a:p>
        </p:txBody>
      </p:sp>
      <p:sp>
        <p:nvSpPr>
          <p:cNvPr id="2" name="Rectangle 1"/>
          <p:cNvSpPr/>
          <p:nvPr/>
        </p:nvSpPr>
        <p:spPr>
          <a:xfrm>
            <a:off x="472540" y="1601446"/>
            <a:ext cx="9687267" cy="3416320"/>
          </a:xfrm>
          <a:prstGeom prst="rect">
            <a:avLst/>
          </a:prstGeom>
        </p:spPr>
        <p:txBody>
          <a:bodyPr wrap="none">
            <a:spAutoFit/>
          </a:bodyPr>
          <a:lstStyle/>
          <a:p>
            <a:r>
              <a:rPr lang="fr-FR" sz="2000" dirty="0" smtClean="0">
                <a:solidFill>
                  <a:srgbClr val="B02582"/>
                </a:solidFill>
                <a:latin typeface="Source Sans Pro" panose="020B0503030403020204" pitchFamily="34" charset="0"/>
                <a:ea typeface="Source Sans Pro" panose="020B0503030403020204" pitchFamily="34" charset="0"/>
              </a:rPr>
              <a:t>Exemple de l’astate</a:t>
            </a:r>
          </a:p>
          <a:p>
            <a:endParaRPr lang="fr-FR" sz="2000" dirty="0" smtClean="0">
              <a:solidFill>
                <a:srgbClr val="B02582"/>
              </a:solidFill>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dirty="0" smtClean="0">
                <a:latin typeface="Source Sans Pro" panose="020B0503030403020204"/>
                <a:ea typeface="Source Sans Pro" panose="020B0503030403020204" pitchFamily="34" charset="0"/>
              </a:rPr>
              <a:t>L’astate </a:t>
            </a:r>
            <a:r>
              <a:rPr lang="fr-FR" dirty="0">
                <a:latin typeface="Source Sans Pro" panose="020B0503030403020204"/>
                <a:ea typeface="Source Sans Pro" panose="020B0503030403020204" pitchFamily="34" charset="0"/>
              </a:rPr>
              <a:t>émetteur </a:t>
            </a:r>
            <a:r>
              <a:rPr lang="fr-FR" dirty="0">
                <a:latin typeface="Source Sans Pro" panose="020B0503030403020204"/>
                <a:sym typeface="Symbol" panose="05050102010706020507" pitchFamily="18" charset="2"/>
              </a:rPr>
              <a:t> </a:t>
            </a:r>
            <a:r>
              <a:rPr lang="fr-FR" dirty="0">
                <a:latin typeface="Source Sans Pro" panose="020B0503030403020204"/>
                <a:ea typeface="Source Sans Pro" panose="020B0503030403020204" pitchFamily="34" charset="0"/>
              </a:rPr>
              <a:t>de demi vie 7,2 </a:t>
            </a:r>
            <a:r>
              <a:rPr lang="fr-FR" dirty="0" smtClean="0">
                <a:latin typeface="Source Sans Pro" panose="020B0503030403020204"/>
                <a:ea typeface="Source Sans Pro" panose="020B0503030403020204" pitchFamily="34" charset="0"/>
              </a:rPr>
              <a:t>h, bon candidat pour thérapie cancer</a:t>
            </a:r>
            <a:endParaRPr lang="fr-FR" dirty="0">
              <a:latin typeface="Source Sans Pro" panose="020B0503030403020204"/>
              <a:ea typeface="Source Sans Pro" panose="020B0503030403020204" pitchFamily="34" charset="0"/>
            </a:endParaRPr>
          </a:p>
          <a:p>
            <a:pPr marL="342900" indent="-342900">
              <a:buClr>
                <a:srgbClr val="7869C4"/>
              </a:buClr>
              <a:buFont typeface="Arial" panose="020B0604020202020204" pitchFamily="34" charset="0"/>
              <a:buChar char="•"/>
            </a:pPr>
            <a:r>
              <a:rPr lang="fr-FR" dirty="0" smtClean="0">
                <a:latin typeface="Source Sans Pro" panose="020B0503030403020204"/>
                <a:ea typeface="Source Sans Pro" panose="020B0503030403020204" pitchFamily="34" charset="0"/>
              </a:rPr>
              <a:t>Sans </a:t>
            </a:r>
            <a:r>
              <a:rPr lang="fr-FR" dirty="0">
                <a:latin typeface="Source Sans Pro" panose="020B0503030403020204"/>
                <a:ea typeface="Source Sans Pro" panose="020B0503030403020204" pitchFamily="34" charset="0"/>
              </a:rPr>
              <a:t>isotope </a:t>
            </a:r>
            <a:r>
              <a:rPr lang="fr-FR" dirty="0" smtClean="0">
                <a:latin typeface="Source Sans Pro" panose="020B0503030403020204"/>
                <a:ea typeface="Source Sans Pro" panose="020B0503030403020204" pitchFamily="34" charset="0"/>
              </a:rPr>
              <a:t>stable, sa chimie mal </a:t>
            </a:r>
            <a:r>
              <a:rPr lang="fr-FR" dirty="0">
                <a:latin typeface="Source Sans Pro" panose="020B0503030403020204"/>
                <a:ea typeface="Source Sans Pro" panose="020B0503030403020204" pitchFamily="34" charset="0"/>
              </a:rPr>
              <a:t>connue</a:t>
            </a:r>
            <a:endParaRPr lang="fr-FR" dirty="0" smtClean="0">
              <a:latin typeface="Source Sans Pro" panose="020B0503030403020204"/>
              <a:ea typeface="Source Sans Pro" panose="020B0503030403020204" pitchFamily="34" charset="0"/>
            </a:endParaRPr>
          </a:p>
          <a:p>
            <a:pPr marL="800100" lvl="1" indent="-342900">
              <a:buClr>
                <a:srgbClr val="7869C4"/>
              </a:buClr>
              <a:buFont typeface="Courier New" panose="02070309020205020404" pitchFamily="49" charset="0"/>
              <a:buChar char="o"/>
            </a:pPr>
            <a:r>
              <a:rPr lang="fr-FR" dirty="0">
                <a:latin typeface="Source Sans Pro" panose="020B0503030403020204"/>
                <a:ea typeface="Source Sans Pro" panose="020B0503030403020204" pitchFamily="34" charset="0"/>
              </a:rPr>
              <a:t>Différentes voies de production ont été étudiées à partir de </a:t>
            </a:r>
            <a:r>
              <a:rPr lang="fr-FR" dirty="0" smtClean="0">
                <a:latin typeface="Source Sans Pro" panose="020B0503030403020204"/>
                <a:ea typeface="Source Sans Pro" panose="020B0503030403020204" pitchFamily="34" charset="0"/>
              </a:rPr>
              <a:t>cibles </a:t>
            </a:r>
            <a:r>
              <a:rPr lang="fr-FR" dirty="0">
                <a:latin typeface="Source Sans Pro" panose="020B0503030403020204"/>
                <a:ea typeface="Source Sans Pro" panose="020B0503030403020204" pitchFamily="34" charset="0"/>
              </a:rPr>
              <a:t>de </a:t>
            </a:r>
            <a:r>
              <a:rPr lang="fr-FR" dirty="0" smtClean="0">
                <a:latin typeface="Source Sans Pro" panose="020B0503030403020204"/>
                <a:ea typeface="Source Sans Pro" panose="020B0503030403020204" pitchFamily="34" charset="0"/>
              </a:rPr>
              <a:t>Bismuth</a:t>
            </a:r>
          </a:p>
          <a:p>
            <a:pPr lvl="1">
              <a:buClr>
                <a:srgbClr val="7869C4"/>
              </a:buClr>
            </a:pPr>
            <a:r>
              <a:rPr lang="fr-FR" dirty="0" smtClean="0">
                <a:latin typeface="Source Sans Pro" panose="020B0503030403020204"/>
                <a:ea typeface="Source Sans Pro" panose="020B0503030403020204" pitchFamily="34" charset="0"/>
              </a:rPr>
              <a:t> </a:t>
            </a:r>
          </a:p>
          <a:p>
            <a:pPr lvl="1">
              <a:buClr>
                <a:srgbClr val="7869C4"/>
              </a:buClr>
            </a:pPr>
            <a:endParaRPr lang="en-US" altLang="fr-FR" b="1" baseline="30000" dirty="0" smtClean="0">
              <a:solidFill>
                <a:schemeClr val="accent2"/>
              </a:solidFill>
              <a:latin typeface="Source Sans Pro" panose="020B0503030403020204"/>
            </a:endParaRPr>
          </a:p>
          <a:p>
            <a:pPr lvl="1">
              <a:buClr>
                <a:srgbClr val="7869C4"/>
              </a:buClr>
            </a:pPr>
            <a:r>
              <a:rPr lang="en-US" altLang="fr-FR" b="1" baseline="30000" dirty="0" smtClean="0">
                <a:solidFill>
                  <a:schemeClr val="accent2"/>
                </a:solidFill>
                <a:latin typeface="Source Sans Pro" panose="020B0503030403020204"/>
              </a:rPr>
              <a:t>                                                                               209</a:t>
            </a:r>
            <a:r>
              <a:rPr lang="en-US" altLang="fr-FR" b="1" dirty="0" smtClean="0">
                <a:solidFill>
                  <a:schemeClr val="accent2"/>
                </a:solidFill>
                <a:latin typeface="Source Sans Pro" panose="020B0503030403020204"/>
              </a:rPr>
              <a:t>Bi </a:t>
            </a:r>
            <a:r>
              <a:rPr lang="en-US" altLang="fr-FR" b="1" dirty="0">
                <a:solidFill>
                  <a:schemeClr val="accent2"/>
                </a:solidFill>
                <a:latin typeface="Source Sans Pro" panose="020B0503030403020204"/>
              </a:rPr>
              <a:t>+ a </a:t>
            </a:r>
            <a:r>
              <a:rPr lang="en-US" altLang="fr-FR" b="1" dirty="0">
                <a:solidFill>
                  <a:schemeClr val="accent2"/>
                </a:solidFill>
                <a:latin typeface="Source Sans Pro" panose="020B0503030403020204"/>
                <a:sym typeface="Wingdings" panose="05000000000000000000" pitchFamily="2" charset="2"/>
              </a:rPr>
              <a:t> </a:t>
            </a:r>
            <a:r>
              <a:rPr lang="en-US" altLang="fr-FR" b="1" baseline="30000" dirty="0">
                <a:solidFill>
                  <a:schemeClr val="accent2"/>
                </a:solidFill>
                <a:latin typeface="Source Sans Pro" panose="020B0503030403020204"/>
                <a:sym typeface="Wingdings" panose="05000000000000000000" pitchFamily="2" charset="2"/>
              </a:rPr>
              <a:t>211</a:t>
            </a:r>
            <a:r>
              <a:rPr lang="en-US" altLang="fr-FR" b="1" dirty="0">
                <a:solidFill>
                  <a:schemeClr val="accent2"/>
                </a:solidFill>
                <a:latin typeface="Source Sans Pro" panose="020B0503030403020204"/>
                <a:sym typeface="Wingdings" panose="05000000000000000000" pitchFamily="2" charset="2"/>
              </a:rPr>
              <a:t>At + 2</a:t>
            </a:r>
            <a:r>
              <a:rPr lang="en-US" altLang="fr-FR" b="1" dirty="0">
                <a:solidFill>
                  <a:schemeClr val="accent2"/>
                </a:solidFill>
                <a:latin typeface="Source Sans Pro" panose="020B0503030403020204"/>
              </a:rPr>
              <a:t>n</a:t>
            </a:r>
            <a:r>
              <a:rPr lang="fr-FR" dirty="0">
                <a:latin typeface="Source Sans Pro" panose="020B0503030403020204"/>
                <a:ea typeface="Source Sans Pro" panose="020B0503030403020204" pitchFamily="34" charset="0"/>
              </a:rPr>
              <a:t>   </a:t>
            </a:r>
            <a:endParaRPr lang="fr-FR" dirty="0">
              <a:latin typeface="Source Sans Pro" panose="020B0503030403020204"/>
            </a:endParaRPr>
          </a:p>
          <a:p>
            <a:pPr marL="800100" lvl="1" indent="-342900">
              <a:buClr>
                <a:srgbClr val="7869C4"/>
              </a:buClr>
              <a:buFont typeface="Courier New" panose="02070309020205020404" pitchFamily="49" charset="0"/>
              <a:buChar char="o"/>
            </a:pPr>
            <a:endParaRPr lang="fr-FR" sz="2000" dirty="0">
              <a:latin typeface="Source Sans Pro" panose="020B0503030403020204" pitchFamily="34" charset="0"/>
              <a:ea typeface="Source Sans Pro" panose="020B0503030403020204" pitchFamily="34" charset="0"/>
            </a:endParaRPr>
          </a:p>
          <a:p>
            <a:endParaRPr lang="fr-FR" dirty="0" smtClean="0">
              <a:latin typeface="Source Sans Pro" panose="020B0503030403020204" pitchFamily="34" charset="0"/>
              <a:ea typeface="Source Sans Pro" panose="020B0503030403020204" pitchFamily="34" charset="0"/>
            </a:endParaRPr>
          </a:p>
          <a:p>
            <a:endParaRPr lang="fr-FR" dirty="0">
              <a:latin typeface="Source Sans Pro" panose="020B0503030403020204" pitchFamily="34" charset="0"/>
              <a:ea typeface="Source Sans Pro" panose="020B0503030403020204" pitchFamily="34" charset="0"/>
            </a:endParaRPr>
          </a:p>
          <a:p>
            <a:endParaRPr lang="fr-FR" dirty="0" smtClean="0">
              <a:latin typeface="Source Sans Pro" panose="020B0503030403020204" pitchFamily="34" charset="0"/>
              <a:ea typeface="Source Sans Pro" panose="020B0503030403020204" pitchFamily="34" charset="0"/>
            </a:endParaRPr>
          </a:p>
        </p:txBody>
      </p:sp>
      <p:grpSp>
        <p:nvGrpSpPr>
          <p:cNvPr id="12" name="Groupe 11"/>
          <p:cNvGrpSpPr/>
          <p:nvPr/>
        </p:nvGrpSpPr>
        <p:grpSpPr>
          <a:xfrm>
            <a:off x="10414986" y="2720806"/>
            <a:ext cx="1586937" cy="1363927"/>
            <a:chOff x="5615793" y="117459"/>
            <a:chExt cx="2990850" cy="2238375"/>
          </a:xfrm>
        </p:grpSpPr>
        <p:pic>
          <p:nvPicPr>
            <p:cNvPr id="13" name="Image 12"/>
            <p:cNvPicPr>
              <a:picLocks noChangeAspect="1"/>
            </p:cNvPicPr>
            <p:nvPr/>
          </p:nvPicPr>
          <p:blipFill>
            <a:blip r:embed="rId4"/>
            <a:stretch>
              <a:fillRect/>
            </a:stretch>
          </p:blipFill>
          <p:spPr>
            <a:xfrm>
              <a:off x="5615793" y="117459"/>
              <a:ext cx="2990850" cy="2238375"/>
            </a:xfrm>
            <a:prstGeom prst="rect">
              <a:avLst/>
            </a:prstGeom>
          </p:spPr>
        </p:pic>
        <p:cxnSp>
          <p:nvCxnSpPr>
            <p:cNvPr id="14" name="Connecteur droit avec flèche 13"/>
            <p:cNvCxnSpPr/>
            <p:nvPr/>
          </p:nvCxnSpPr>
          <p:spPr>
            <a:xfrm flipV="1">
              <a:off x="6962116" y="482800"/>
              <a:ext cx="1252024" cy="12750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6793303" y="482800"/>
              <a:ext cx="142083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Image 25"/>
          <p:cNvPicPr>
            <a:picLocks noChangeAspect="1"/>
          </p:cNvPicPr>
          <p:nvPr/>
        </p:nvPicPr>
        <p:blipFill>
          <a:blip r:embed="rId5"/>
          <a:stretch>
            <a:fillRect/>
          </a:stretch>
        </p:blipFill>
        <p:spPr>
          <a:xfrm>
            <a:off x="6832313" y="4301772"/>
            <a:ext cx="3819208" cy="1316033"/>
          </a:xfrm>
          <a:prstGeom prst="rect">
            <a:avLst/>
          </a:prstGeom>
        </p:spPr>
      </p:pic>
      <p:sp>
        <p:nvSpPr>
          <p:cNvPr id="3" name="Rectangle 2"/>
          <p:cNvSpPr/>
          <p:nvPr/>
        </p:nvSpPr>
        <p:spPr>
          <a:xfrm>
            <a:off x="6169326" y="5723586"/>
            <a:ext cx="5039129" cy="630942"/>
          </a:xfrm>
          <a:prstGeom prst="rect">
            <a:avLst/>
          </a:prstGeom>
        </p:spPr>
        <p:txBody>
          <a:bodyPr wrap="square">
            <a:spAutoFit/>
          </a:bodyPr>
          <a:lstStyle/>
          <a:p>
            <a:pPr algn="ctr"/>
            <a:r>
              <a:rPr lang="en-US" sz="1200" dirty="0"/>
              <a:t>Advances in the Chemistry of Astatine and Implications for the Development of Radiopharmaceuticals</a:t>
            </a:r>
          </a:p>
          <a:p>
            <a:pPr lvl="1"/>
            <a:r>
              <a:rPr lang="en-US" sz="1100" i="1" dirty="0" smtClean="0"/>
              <a:t>                 </a:t>
            </a:r>
            <a:r>
              <a:rPr lang="en-US" sz="1100" i="1" dirty="0" err="1" smtClean="0"/>
              <a:t>Guérard</a:t>
            </a:r>
            <a:r>
              <a:rPr lang="en-US" sz="1100" i="1" dirty="0" smtClean="0"/>
              <a:t> </a:t>
            </a:r>
            <a:r>
              <a:rPr lang="en-US" sz="1100" i="1" dirty="0"/>
              <a:t>F et al.  </a:t>
            </a:r>
            <a:r>
              <a:rPr lang="en-US" sz="1100" i="1" dirty="0" err="1"/>
              <a:t>Acc</a:t>
            </a:r>
            <a:r>
              <a:rPr lang="en-US" sz="1100" i="1" dirty="0"/>
              <a:t> </a:t>
            </a:r>
            <a:r>
              <a:rPr lang="en-US" sz="1100" i="1" dirty="0" err="1"/>
              <a:t>Chem</a:t>
            </a:r>
            <a:r>
              <a:rPr lang="en-US" sz="1100" i="1" dirty="0"/>
              <a:t> Res. 2021, 54, 16: 3264–3275</a:t>
            </a:r>
          </a:p>
        </p:txBody>
      </p:sp>
      <p:pic>
        <p:nvPicPr>
          <p:cNvPr id="33" name="Image 32"/>
          <p:cNvPicPr>
            <a:picLocks noChangeAspect="1"/>
          </p:cNvPicPr>
          <p:nvPr/>
        </p:nvPicPr>
        <p:blipFill>
          <a:blip r:embed="rId6"/>
          <a:stretch>
            <a:fillRect/>
          </a:stretch>
        </p:blipFill>
        <p:spPr>
          <a:xfrm>
            <a:off x="404172" y="4301771"/>
            <a:ext cx="5256159" cy="1316033"/>
          </a:xfrm>
          <a:prstGeom prst="rect">
            <a:avLst/>
          </a:prstGeom>
        </p:spPr>
      </p:pic>
      <p:sp>
        <p:nvSpPr>
          <p:cNvPr id="25" name="AutoShape 11">
            <a:extLst>
              <a:ext uri="{FF2B5EF4-FFF2-40B4-BE49-F238E27FC236}">
                <a16:creationId xmlns:a16="http://schemas.microsoft.com/office/drawing/2014/main" id="{0A808323-6901-4792-8437-1BCCEC5FD719}"/>
              </a:ext>
            </a:extLst>
          </p:cNvPr>
          <p:cNvSpPr>
            <a:spLocks noChangeArrowheads="1"/>
          </p:cNvSpPr>
          <p:nvPr/>
        </p:nvSpPr>
        <p:spPr bwMode="auto">
          <a:xfrm rot="10800000">
            <a:off x="5883374" y="4959787"/>
            <a:ext cx="719594" cy="315497"/>
          </a:xfrm>
          <a:prstGeom prst="leftArrow">
            <a:avLst>
              <a:gd name="adj1" fmla="val 50000"/>
              <a:gd name="adj2" fmla="val 60022"/>
            </a:avLst>
          </a:prstGeom>
          <a:solidFill>
            <a:srgbClr val="0070C0"/>
          </a:solidFill>
          <a:ln>
            <a:noFill/>
          </a:ln>
          <a:effectLst/>
        </p:spPr>
        <p:txBody>
          <a:bodyPr wrap="none" anchor="ct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en-GB" altLang="en-US" sz="1500" b="0" i="0" u="none" strike="noStrike" kern="1200" cap="none" spc="0" normalizeH="0" baseline="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7" name="ZoneTexte 26">
            <a:extLst>
              <a:ext uri="{FF2B5EF4-FFF2-40B4-BE49-F238E27FC236}">
                <a16:creationId xmlns:a16="http://schemas.microsoft.com/office/drawing/2014/main" id="{1AC12B8B-B1E7-4EA4-569C-19BFE625A60C}"/>
              </a:ext>
            </a:extLst>
          </p:cNvPr>
          <p:cNvSpPr txBox="1"/>
          <p:nvPr/>
        </p:nvSpPr>
        <p:spPr>
          <a:xfrm>
            <a:off x="237737" y="246355"/>
            <a:ext cx="9174620" cy="400110"/>
          </a:xfrm>
          <a:prstGeom prst="rect">
            <a:avLst/>
          </a:prstGeom>
          <a:noFill/>
        </p:spPr>
        <p:txBody>
          <a:bodyPr wrap="square" rtlCol="0">
            <a:spAutoFit/>
          </a:bodyPr>
          <a:lstStyle/>
          <a:p>
            <a:r>
              <a:rPr lang="fr-FR" sz="2000" b="1" dirty="0">
                <a:solidFill>
                  <a:srgbClr val="F6BDB3"/>
                </a:solidFill>
                <a:latin typeface="Source Sans Pro Semibold" panose="020B0503030403020204" pitchFamily="34" charset="0"/>
                <a:ea typeface="Source Sans Pro Semibold" panose="020B0503030403020204" pitchFamily="34" charset="0"/>
              </a:rPr>
              <a:t>2 / </a:t>
            </a:r>
            <a:r>
              <a:rPr lang="fr-FR" sz="2000" b="1" dirty="0" smtClean="0">
                <a:solidFill>
                  <a:srgbClr val="F6BDB3"/>
                </a:solidFill>
                <a:latin typeface="Source Sans Pro Semibold" panose="020B0503030403020204" pitchFamily="34" charset="0"/>
                <a:ea typeface="Source Sans Pro Semibold" panose="020B0503030403020204" pitchFamily="34" charset="0"/>
              </a:rPr>
              <a:t>Quelle recherche pour la thérapie à partir de l’énergie nucléaire ? </a:t>
            </a:r>
            <a:endParaRPr lang="fr-FR" sz="2000" b="1" dirty="0">
              <a:solidFill>
                <a:srgbClr val="F6BDB3"/>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43033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6B7CB0-1B7B-8510-5902-78E0409340B8}"/>
              </a:ext>
            </a:extLst>
          </p:cNvPr>
          <p:cNvSpPr txBox="1"/>
          <p:nvPr/>
        </p:nvSpPr>
        <p:spPr>
          <a:xfrm>
            <a:off x="0" y="894076"/>
            <a:ext cx="12955395" cy="892552"/>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Des </a:t>
            </a:r>
            <a:r>
              <a:rPr lang="fr-FR" sz="3200" b="1" dirty="0" err="1" smtClean="0">
                <a:latin typeface="Source Sans Pro" panose="020B0503030403020204" pitchFamily="34" charset="0"/>
                <a:ea typeface="Source Sans Pro" panose="020B0503030403020204" pitchFamily="34" charset="0"/>
              </a:rPr>
              <a:t>radioisotopes</a:t>
            </a:r>
            <a:r>
              <a:rPr lang="fr-FR" sz="3200" b="1" dirty="0" smtClean="0">
                <a:latin typeface="Source Sans Pro" panose="020B0503030403020204" pitchFamily="34" charset="0"/>
                <a:ea typeface="Source Sans Pro" panose="020B0503030403020204" pitchFamily="34" charset="0"/>
              </a:rPr>
              <a:t> pour de nouveaux </a:t>
            </a:r>
            <a:r>
              <a:rPr lang="fr-FR" sz="3200" b="1" dirty="0" err="1" smtClean="0">
                <a:latin typeface="Source Sans Pro" panose="020B0503030403020204" pitchFamily="34" charset="0"/>
                <a:ea typeface="Source Sans Pro" panose="020B0503030403020204" pitchFamily="34" charset="0"/>
              </a:rPr>
              <a:t>radiopharmaceutiques</a:t>
            </a:r>
            <a:r>
              <a:rPr lang="fr-FR" sz="3200" b="1" dirty="0" smtClean="0">
                <a:latin typeface="Source Sans Pro" panose="020B0503030403020204" pitchFamily="34" charset="0"/>
                <a:ea typeface="Source Sans Pro" panose="020B0503030403020204" pitchFamily="34" charset="0"/>
              </a:rPr>
              <a:t> </a:t>
            </a:r>
          </a:p>
          <a:p>
            <a:endParaRPr lang="fr-FR" sz="2000" dirty="0" smtClean="0">
              <a:latin typeface="Source Sans Pro" panose="020B0503030403020204" pitchFamily="34" charset="0"/>
              <a:ea typeface="Source Sans Pro" panose="020B0503030403020204" pitchFamily="34" charset="0"/>
            </a:endParaRPr>
          </a:p>
        </p:txBody>
      </p:sp>
      <p:sp>
        <p:nvSpPr>
          <p:cNvPr id="8" name="Rectangle 7">
            <a:extLst>
              <a:ext uri="{FF2B5EF4-FFF2-40B4-BE49-F238E27FC236}">
                <a16:creationId xmlns:a16="http://schemas.microsoft.com/office/drawing/2014/main" id="{DC336697-3824-2A48-3D28-2B2E7B79F6BB}"/>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35173"/>
            <a:ext cx="1261879" cy="649513"/>
          </a:xfrm>
          <a:prstGeom prst="rect">
            <a:avLst/>
          </a:prstGeom>
        </p:spPr>
      </p:pic>
      <p:sp>
        <p:nvSpPr>
          <p:cNvPr id="22" name="ZoneTexte 21">
            <a:extLst>
              <a:ext uri="{FF2B5EF4-FFF2-40B4-BE49-F238E27FC236}">
                <a16:creationId xmlns:a16="http://schemas.microsoft.com/office/drawing/2014/main" id="{A7DF57FB-1E5A-449E-A79E-B3F310A92845}"/>
              </a:ext>
            </a:extLst>
          </p:cNvPr>
          <p:cNvSpPr txBox="1"/>
          <p:nvPr/>
        </p:nvSpPr>
        <p:spPr>
          <a:xfrm>
            <a:off x="1303994" y="1881077"/>
            <a:ext cx="421910"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dirty="0">
                <a:ln>
                  <a:noFill/>
                </a:ln>
                <a:solidFill>
                  <a:srgbClr val="FFFFFF"/>
                </a:solidFill>
                <a:effectLst/>
                <a:uLnTx/>
                <a:uFillTx/>
                <a:latin typeface="Tahoma"/>
                <a:ea typeface="+mn-ea"/>
                <a:cs typeface="+mn-cs"/>
              </a:rPr>
              <a:t>ILL</a:t>
            </a:r>
          </a:p>
        </p:txBody>
      </p:sp>
      <p:sp>
        <p:nvSpPr>
          <p:cNvPr id="2" name="Rectangle 1"/>
          <p:cNvSpPr/>
          <p:nvPr/>
        </p:nvSpPr>
        <p:spPr>
          <a:xfrm>
            <a:off x="419296" y="1604199"/>
            <a:ext cx="2613216" cy="954107"/>
          </a:xfrm>
          <a:prstGeom prst="rect">
            <a:avLst/>
          </a:prstGeom>
        </p:spPr>
        <p:txBody>
          <a:bodyPr wrap="none">
            <a:spAutoFit/>
          </a:bodyPr>
          <a:lstStyle/>
          <a:p>
            <a:r>
              <a:rPr lang="fr-FR" sz="2000" dirty="0" smtClean="0">
                <a:solidFill>
                  <a:srgbClr val="B02582"/>
                </a:solidFill>
                <a:latin typeface="Source Sans Pro" panose="020B0503030403020204" pitchFamily="34" charset="0"/>
                <a:ea typeface="Source Sans Pro" panose="020B0503030403020204" pitchFamily="34" charset="0"/>
              </a:rPr>
              <a:t>Exemple de l’astate</a:t>
            </a:r>
          </a:p>
          <a:p>
            <a:endParaRPr lang="fr-FR" dirty="0">
              <a:latin typeface="Source Sans Pro" panose="020B0503030403020204" pitchFamily="34" charset="0"/>
              <a:ea typeface="Source Sans Pro" panose="020B0503030403020204" pitchFamily="34" charset="0"/>
            </a:endParaRPr>
          </a:p>
          <a:p>
            <a:endParaRPr lang="fr-FR" dirty="0" smtClean="0">
              <a:latin typeface="Source Sans Pro" panose="020B0503030403020204" pitchFamily="34" charset="0"/>
              <a:ea typeface="Source Sans Pro" panose="020B0503030403020204" pitchFamily="34" charset="0"/>
            </a:endParaRPr>
          </a:p>
        </p:txBody>
      </p:sp>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608" y="4585314"/>
            <a:ext cx="1549808" cy="628081"/>
          </a:xfrm>
          <a:prstGeom prst="rect">
            <a:avLst/>
          </a:prstGeom>
        </p:spPr>
      </p:pic>
      <p:pic>
        <p:nvPicPr>
          <p:cNvPr id="32" name="Picture 4" descr="arronax_rectang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1145" y="2400411"/>
            <a:ext cx="1556056" cy="40075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0487" y="4542363"/>
            <a:ext cx="2635507" cy="586812"/>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3224" y="2273987"/>
            <a:ext cx="874476" cy="823036"/>
          </a:xfrm>
          <a:prstGeom prst="rect">
            <a:avLst/>
          </a:prstGeom>
        </p:spPr>
      </p:pic>
      <p:grpSp>
        <p:nvGrpSpPr>
          <p:cNvPr id="34" name="Groupe 33"/>
          <p:cNvGrpSpPr/>
          <p:nvPr/>
        </p:nvGrpSpPr>
        <p:grpSpPr>
          <a:xfrm>
            <a:off x="5202140" y="3255310"/>
            <a:ext cx="1567225" cy="1137869"/>
            <a:chOff x="1082466" y="4578246"/>
            <a:chExt cx="1843618" cy="1652654"/>
          </a:xfrm>
        </p:grpSpPr>
        <p:sp>
          <p:nvSpPr>
            <p:cNvPr id="35" name="Espace réservé du contenu 2"/>
            <p:cNvSpPr txBox="1">
              <a:spLocks/>
            </p:cNvSpPr>
            <p:nvPr/>
          </p:nvSpPr>
          <p:spPr>
            <a:xfrm>
              <a:off x="1082466" y="4578246"/>
              <a:ext cx="1843618" cy="165265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fr-FR" sz="2000" dirty="0" smtClean="0"/>
                <a:t>ANR </a:t>
              </a:r>
              <a:r>
                <a:rPr lang="fr-FR" sz="2000" dirty="0" err="1" smtClean="0"/>
                <a:t>Repare</a:t>
              </a:r>
              <a:r>
                <a:rPr lang="fr-FR" sz="2000" dirty="0" smtClean="0"/>
                <a:t> </a:t>
              </a:r>
            </a:p>
            <a:p>
              <a:pPr marL="0" indent="0" algn="ctr">
                <a:lnSpc>
                  <a:spcPct val="100000"/>
                </a:lnSpc>
                <a:spcBef>
                  <a:spcPts val="0"/>
                </a:spcBef>
                <a:buFont typeface="Arial" panose="020B0604020202020204" pitchFamily="34" charset="0"/>
                <a:buNone/>
              </a:pPr>
              <a:endParaRPr lang="fr-FR" sz="2000" dirty="0"/>
            </a:p>
            <a:p>
              <a:pPr marL="0" indent="0" algn="ctr">
                <a:lnSpc>
                  <a:spcPct val="100000"/>
                </a:lnSpc>
                <a:spcBef>
                  <a:spcPts val="0"/>
                </a:spcBef>
                <a:buFont typeface="Arial" panose="020B0604020202020204" pitchFamily="34" charset="0"/>
                <a:buNone/>
              </a:pPr>
              <a:endParaRPr lang="fr-FR" sz="2000" dirty="0" smtClean="0"/>
            </a:p>
            <a:p>
              <a:pPr marL="0" indent="0" algn="ctr">
                <a:lnSpc>
                  <a:spcPct val="100000"/>
                </a:lnSpc>
                <a:spcBef>
                  <a:spcPts val="0"/>
                </a:spcBef>
                <a:buFont typeface="Arial" panose="020B0604020202020204" pitchFamily="34" charset="0"/>
                <a:buNone/>
              </a:pPr>
              <a:endParaRPr lang="fr-FR" sz="2000" dirty="0"/>
            </a:p>
            <a:p>
              <a:pPr marL="0" indent="0" algn="ctr">
                <a:lnSpc>
                  <a:spcPct val="100000"/>
                </a:lnSpc>
                <a:spcBef>
                  <a:spcPts val="0"/>
                </a:spcBef>
                <a:buFont typeface="Arial" panose="020B0604020202020204" pitchFamily="34" charset="0"/>
                <a:buNone/>
              </a:pPr>
              <a:r>
                <a:rPr lang="fr-FR" sz="2000" dirty="0" smtClean="0"/>
                <a:t>2019-2024</a:t>
              </a:r>
              <a:endParaRPr lang="fr-FR" sz="2000" dirty="0"/>
            </a:p>
          </p:txBody>
        </p:sp>
        <p:pic>
          <p:nvPicPr>
            <p:cNvPr id="36" name="Imag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985" y="4958081"/>
              <a:ext cx="1414294" cy="837921"/>
            </a:xfrm>
            <a:prstGeom prst="rect">
              <a:avLst/>
            </a:prstGeom>
          </p:spPr>
        </p:pic>
      </p:grpSp>
      <p:sp>
        <p:nvSpPr>
          <p:cNvPr id="25" name="ZoneTexte 24">
            <a:extLst>
              <a:ext uri="{FF2B5EF4-FFF2-40B4-BE49-F238E27FC236}">
                <a16:creationId xmlns:a16="http://schemas.microsoft.com/office/drawing/2014/main" id="{1AC12B8B-B1E7-4EA4-569C-19BFE625A60C}"/>
              </a:ext>
            </a:extLst>
          </p:cNvPr>
          <p:cNvSpPr txBox="1"/>
          <p:nvPr/>
        </p:nvSpPr>
        <p:spPr>
          <a:xfrm>
            <a:off x="237737" y="246355"/>
            <a:ext cx="9174620" cy="400110"/>
          </a:xfrm>
          <a:prstGeom prst="rect">
            <a:avLst/>
          </a:prstGeom>
          <a:noFill/>
        </p:spPr>
        <p:txBody>
          <a:bodyPr wrap="square" rtlCol="0">
            <a:spAutoFit/>
          </a:bodyPr>
          <a:lstStyle/>
          <a:p>
            <a:r>
              <a:rPr lang="fr-FR" sz="2000" b="1" dirty="0">
                <a:solidFill>
                  <a:srgbClr val="F6BDB3"/>
                </a:solidFill>
                <a:latin typeface="Source Sans Pro Semibold" panose="020B0503030403020204" pitchFamily="34" charset="0"/>
                <a:ea typeface="Source Sans Pro Semibold" panose="020B0503030403020204" pitchFamily="34" charset="0"/>
              </a:rPr>
              <a:t>2 / </a:t>
            </a:r>
            <a:r>
              <a:rPr lang="fr-FR" sz="2000" b="1" dirty="0" smtClean="0">
                <a:solidFill>
                  <a:srgbClr val="F6BDB3"/>
                </a:solidFill>
                <a:latin typeface="Source Sans Pro Semibold" panose="020B0503030403020204" pitchFamily="34" charset="0"/>
                <a:ea typeface="Source Sans Pro Semibold" panose="020B0503030403020204" pitchFamily="34" charset="0"/>
              </a:rPr>
              <a:t>Quelle recherche pour la thérapie à partir de l’énergie nucléaire ? </a:t>
            </a:r>
            <a:endParaRPr lang="fr-FR" sz="2000" b="1" dirty="0">
              <a:solidFill>
                <a:srgbClr val="F6BDB3"/>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4389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6B7CB0-1B7B-8510-5902-78E0409340B8}"/>
              </a:ext>
            </a:extLst>
          </p:cNvPr>
          <p:cNvSpPr txBox="1"/>
          <p:nvPr/>
        </p:nvSpPr>
        <p:spPr>
          <a:xfrm>
            <a:off x="0" y="892820"/>
            <a:ext cx="12955395" cy="892552"/>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Des </a:t>
            </a:r>
            <a:r>
              <a:rPr lang="fr-FR" sz="3200" b="1" dirty="0" err="1" smtClean="0">
                <a:latin typeface="Source Sans Pro" panose="020B0503030403020204" pitchFamily="34" charset="0"/>
                <a:ea typeface="Source Sans Pro" panose="020B0503030403020204" pitchFamily="34" charset="0"/>
              </a:rPr>
              <a:t>radioisotopes</a:t>
            </a:r>
            <a:r>
              <a:rPr lang="fr-FR" sz="3200" b="1" dirty="0" smtClean="0">
                <a:latin typeface="Source Sans Pro" panose="020B0503030403020204" pitchFamily="34" charset="0"/>
                <a:ea typeface="Source Sans Pro" panose="020B0503030403020204" pitchFamily="34" charset="0"/>
              </a:rPr>
              <a:t> pour de nouveaux </a:t>
            </a:r>
            <a:r>
              <a:rPr lang="fr-FR" sz="3200" b="1" dirty="0" err="1" smtClean="0">
                <a:latin typeface="Source Sans Pro" panose="020B0503030403020204" pitchFamily="34" charset="0"/>
                <a:ea typeface="Source Sans Pro" panose="020B0503030403020204" pitchFamily="34" charset="0"/>
              </a:rPr>
              <a:t>radiopharmaceutiques</a:t>
            </a:r>
            <a:r>
              <a:rPr lang="fr-FR" sz="3200" b="1" dirty="0" smtClean="0">
                <a:latin typeface="Source Sans Pro" panose="020B0503030403020204" pitchFamily="34" charset="0"/>
                <a:ea typeface="Source Sans Pro" panose="020B0503030403020204" pitchFamily="34" charset="0"/>
              </a:rPr>
              <a:t> </a:t>
            </a:r>
          </a:p>
          <a:p>
            <a:endParaRPr lang="fr-FR" sz="2000" dirty="0" smtClean="0">
              <a:latin typeface="Source Sans Pro" panose="020B0503030403020204" pitchFamily="34" charset="0"/>
              <a:ea typeface="Source Sans Pro" panose="020B0503030403020204" pitchFamily="34" charset="0"/>
            </a:endParaRPr>
          </a:p>
        </p:txBody>
      </p:sp>
      <p:sp>
        <p:nvSpPr>
          <p:cNvPr id="8" name="Rectangle 7">
            <a:extLst>
              <a:ext uri="{FF2B5EF4-FFF2-40B4-BE49-F238E27FC236}">
                <a16:creationId xmlns:a16="http://schemas.microsoft.com/office/drawing/2014/main" id="{DC336697-3824-2A48-3D28-2B2E7B79F6BB}"/>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sp>
        <p:nvSpPr>
          <p:cNvPr id="22" name="ZoneTexte 21">
            <a:extLst>
              <a:ext uri="{FF2B5EF4-FFF2-40B4-BE49-F238E27FC236}">
                <a16:creationId xmlns:a16="http://schemas.microsoft.com/office/drawing/2014/main" id="{A7DF57FB-1E5A-449E-A79E-B3F310A92845}"/>
              </a:ext>
            </a:extLst>
          </p:cNvPr>
          <p:cNvSpPr txBox="1"/>
          <p:nvPr/>
        </p:nvSpPr>
        <p:spPr>
          <a:xfrm>
            <a:off x="1303994" y="1881077"/>
            <a:ext cx="421910"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dirty="0">
                <a:ln>
                  <a:noFill/>
                </a:ln>
                <a:solidFill>
                  <a:srgbClr val="FFFFFF"/>
                </a:solidFill>
                <a:effectLst/>
                <a:uLnTx/>
                <a:uFillTx/>
                <a:latin typeface="Tahoma"/>
                <a:ea typeface="+mn-ea"/>
                <a:cs typeface="+mn-cs"/>
              </a:rPr>
              <a:t>ILL</a:t>
            </a:r>
          </a:p>
        </p:txBody>
      </p:sp>
      <p:sp>
        <p:nvSpPr>
          <p:cNvPr id="2" name="Rectangle 1"/>
          <p:cNvSpPr/>
          <p:nvPr/>
        </p:nvSpPr>
        <p:spPr>
          <a:xfrm>
            <a:off x="432637" y="1494070"/>
            <a:ext cx="6888424" cy="3508653"/>
          </a:xfrm>
          <a:prstGeom prst="rect">
            <a:avLst/>
          </a:prstGeom>
        </p:spPr>
        <p:txBody>
          <a:bodyPr wrap="none">
            <a:spAutoFit/>
          </a:bodyPr>
          <a:lstStyle/>
          <a:p>
            <a:r>
              <a:rPr lang="fr-FR" sz="2000" dirty="0" smtClean="0">
                <a:solidFill>
                  <a:srgbClr val="B02582"/>
                </a:solidFill>
                <a:latin typeface="Source Sans Pro" panose="020B0503030403020204" pitchFamily="34" charset="0"/>
                <a:ea typeface="Source Sans Pro" panose="020B0503030403020204" pitchFamily="34" charset="0"/>
              </a:rPr>
              <a:t>Production de « couples </a:t>
            </a:r>
            <a:r>
              <a:rPr lang="fr-FR" sz="2000" dirty="0" err="1" smtClean="0">
                <a:solidFill>
                  <a:srgbClr val="B02582"/>
                </a:solidFill>
                <a:latin typeface="Source Sans Pro" panose="020B0503030403020204" pitchFamily="34" charset="0"/>
                <a:ea typeface="Source Sans Pro" panose="020B0503030403020204" pitchFamily="34" charset="0"/>
              </a:rPr>
              <a:t>théranostiques</a:t>
            </a:r>
            <a:r>
              <a:rPr lang="fr-FR" sz="2000" dirty="0" smtClean="0">
                <a:solidFill>
                  <a:srgbClr val="B02582"/>
                </a:solidFill>
                <a:latin typeface="Source Sans Pro" panose="020B0503030403020204" pitchFamily="34" charset="0"/>
                <a:ea typeface="Source Sans Pro" panose="020B0503030403020204" pitchFamily="34" charset="0"/>
              </a:rPr>
              <a:t> »</a:t>
            </a:r>
          </a:p>
          <a:p>
            <a:endParaRPr lang="fr-FR" sz="2000" dirty="0" smtClean="0">
              <a:solidFill>
                <a:srgbClr val="B02582"/>
              </a:solidFill>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dirty="0">
                <a:solidFill>
                  <a:srgbClr val="0070C0"/>
                </a:solidFill>
                <a:latin typeface="Source Sans Pro" panose="020B0503030403020204" pitchFamily="34" charset="0"/>
                <a:ea typeface="Source Sans Pro" panose="020B0503030403020204" pitchFamily="34" charset="0"/>
              </a:rPr>
              <a:t>Théra</a:t>
            </a:r>
            <a:r>
              <a:rPr lang="fr-FR" dirty="0">
                <a:latin typeface="Source Sans Pro" panose="020B0503030403020204" pitchFamily="34" charset="0"/>
                <a:ea typeface="Source Sans Pro" panose="020B0503030403020204" pitchFamily="34" charset="0"/>
              </a:rPr>
              <a:t>pie et diag</a:t>
            </a:r>
            <a:r>
              <a:rPr lang="fr-FR" dirty="0">
                <a:solidFill>
                  <a:srgbClr val="0070C0"/>
                </a:solidFill>
                <a:latin typeface="Source Sans Pro" panose="020B0503030403020204" pitchFamily="34" charset="0"/>
                <a:ea typeface="Source Sans Pro" panose="020B0503030403020204" pitchFamily="34" charset="0"/>
              </a:rPr>
              <a:t>nostic</a:t>
            </a:r>
            <a:r>
              <a:rPr lang="fr-FR" dirty="0">
                <a:latin typeface="Source Sans Pro" panose="020B0503030403020204" pitchFamily="34" charset="0"/>
                <a:ea typeface="Source Sans Pro" panose="020B0503030403020204" pitchFamily="34" charset="0"/>
              </a:rPr>
              <a:t> pour une médecine </a:t>
            </a:r>
            <a:r>
              <a:rPr lang="fr-FR" dirty="0" smtClean="0">
                <a:latin typeface="Source Sans Pro" panose="020B0503030403020204" pitchFamily="34" charset="0"/>
                <a:ea typeface="Source Sans Pro" panose="020B0503030403020204" pitchFamily="34" charset="0"/>
              </a:rPr>
              <a:t>personnalisée</a:t>
            </a:r>
          </a:p>
          <a:p>
            <a:pPr>
              <a:buClr>
                <a:srgbClr val="7869C4"/>
              </a:buClr>
            </a:pPr>
            <a:r>
              <a:rPr lang="fr-FR" dirty="0" smtClean="0">
                <a:latin typeface="Source Sans Pro" panose="020B0503030403020204" pitchFamily="34" charset="0"/>
                <a:ea typeface="Source Sans Pro" panose="020B0503030403020204" pitchFamily="34" charset="0"/>
              </a:rPr>
              <a:t> </a:t>
            </a:r>
            <a:r>
              <a:rPr lang="fr-FR" dirty="0" smtClean="0">
                <a:latin typeface="Source Sans Pro" panose="020B0503030403020204"/>
                <a:ea typeface="Source Sans Pro" panose="020B0503030403020204" pitchFamily="34" charset="0"/>
              </a:rPr>
              <a:t> </a:t>
            </a:r>
            <a:endParaRPr lang="fr-FR" dirty="0">
              <a:latin typeface="Source Sans Pro" panose="020B0503030403020204"/>
              <a:ea typeface="Source Sans Pro" panose="020B0503030403020204" pitchFamily="34" charset="0"/>
            </a:endParaRPr>
          </a:p>
          <a:p>
            <a:pPr marL="342900" indent="-342900">
              <a:buClr>
                <a:srgbClr val="7869C4"/>
              </a:buClr>
              <a:buFont typeface="Arial" panose="020B0604020202020204" pitchFamily="34" charset="0"/>
              <a:buChar char="•"/>
            </a:pPr>
            <a:r>
              <a:rPr lang="fr-FR" dirty="0" smtClean="0">
                <a:latin typeface="Source Sans Pro" panose="020B0503030403020204"/>
                <a:ea typeface="Source Sans Pro" panose="020B0503030403020204" pitchFamily="34" charset="0"/>
              </a:rPr>
              <a:t>Différents couples candidats:</a:t>
            </a:r>
            <a:endParaRPr lang="fr-FR" dirty="0">
              <a:latin typeface="Source Sans Pro" panose="020B0503030403020204"/>
              <a:ea typeface="Source Sans Pro" panose="020B0503030403020204" pitchFamily="34" charset="0"/>
            </a:endParaRPr>
          </a:p>
          <a:p>
            <a:pPr lvl="1"/>
            <a:r>
              <a:rPr lang="fr-FR" baseline="30000" dirty="0">
                <a:sym typeface="Wingdings" pitchFamily="2" charset="2"/>
              </a:rPr>
              <a:t>64</a:t>
            </a:r>
            <a:r>
              <a:rPr lang="fr-FR" dirty="0">
                <a:sym typeface="Wingdings" pitchFamily="2" charset="2"/>
              </a:rPr>
              <a:t>Cu / </a:t>
            </a:r>
            <a:r>
              <a:rPr lang="fr-FR" baseline="30000" dirty="0">
                <a:sym typeface="Wingdings" pitchFamily="2" charset="2"/>
              </a:rPr>
              <a:t>67</a:t>
            </a:r>
            <a:r>
              <a:rPr lang="fr-FR" dirty="0">
                <a:sym typeface="Wingdings" pitchFamily="2" charset="2"/>
              </a:rPr>
              <a:t>Cu</a:t>
            </a:r>
          </a:p>
          <a:p>
            <a:pPr lvl="1"/>
            <a:r>
              <a:rPr lang="fr-FR" baseline="30000" dirty="0">
                <a:sym typeface="Wingdings" pitchFamily="2" charset="2"/>
              </a:rPr>
              <a:t>124</a:t>
            </a:r>
            <a:r>
              <a:rPr lang="fr-FR" dirty="0">
                <a:sym typeface="Wingdings" pitchFamily="2" charset="2"/>
              </a:rPr>
              <a:t>I / </a:t>
            </a:r>
            <a:r>
              <a:rPr lang="fr-FR" baseline="30000" dirty="0">
                <a:sym typeface="Wingdings" pitchFamily="2" charset="2"/>
              </a:rPr>
              <a:t>131</a:t>
            </a:r>
            <a:r>
              <a:rPr lang="fr-FR" dirty="0">
                <a:sym typeface="Wingdings" pitchFamily="2" charset="2"/>
              </a:rPr>
              <a:t>I</a:t>
            </a:r>
          </a:p>
          <a:p>
            <a:pPr lvl="1"/>
            <a:r>
              <a:rPr lang="fr-FR" baseline="30000" dirty="0">
                <a:sym typeface="Wingdings" pitchFamily="2" charset="2"/>
              </a:rPr>
              <a:t>68</a:t>
            </a:r>
            <a:r>
              <a:rPr lang="fr-FR" dirty="0">
                <a:sym typeface="Wingdings" pitchFamily="2" charset="2"/>
              </a:rPr>
              <a:t>Ga / </a:t>
            </a:r>
            <a:r>
              <a:rPr lang="fr-FR" baseline="30000" dirty="0">
                <a:sym typeface="Wingdings" pitchFamily="2" charset="2"/>
              </a:rPr>
              <a:t>177</a:t>
            </a:r>
            <a:r>
              <a:rPr lang="fr-FR" dirty="0">
                <a:sym typeface="Wingdings" pitchFamily="2" charset="2"/>
              </a:rPr>
              <a:t>Lu</a:t>
            </a:r>
          </a:p>
          <a:p>
            <a:endParaRPr lang="fr-FR" sz="2000" dirty="0" smtClean="0">
              <a:latin typeface="Source Sans Pro" panose="020B0503030403020204" pitchFamily="34" charset="0"/>
              <a:ea typeface="Source Sans Pro" panose="020B0503030403020204" pitchFamily="34" charset="0"/>
            </a:endParaRPr>
          </a:p>
          <a:p>
            <a:endParaRPr lang="fr-FR" dirty="0" smtClean="0">
              <a:latin typeface="Source Sans Pro" panose="020B0503030403020204" pitchFamily="34" charset="0"/>
              <a:ea typeface="Source Sans Pro" panose="020B0503030403020204" pitchFamily="34" charset="0"/>
            </a:endParaRPr>
          </a:p>
          <a:p>
            <a:endParaRPr lang="fr-FR" dirty="0" smtClean="0">
              <a:latin typeface="Source Sans Pro" panose="020B0503030403020204" pitchFamily="34" charset="0"/>
              <a:ea typeface="Source Sans Pro" panose="020B0503030403020204" pitchFamily="34" charset="0"/>
            </a:endParaRPr>
          </a:p>
          <a:p>
            <a:endParaRPr lang="fr-FR" dirty="0" smtClean="0">
              <a:latin typeface="Source Sans Pro" panose="020B0503030403020204" pitchFamily="34" charset="0"/>
              <a:ea typeface="Source Sans Pro" panose="020B0503030403020204" pitchFamily="34" charset="0"/>
            </a:endParaRPr>
          </a:p>
        </p:txBody>
      </p:sp>
      <p:pic>
        <p:nvPicPr>
          <p:cNvPr id="19" name="Imag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833" y="4355531"/>
            <a:ext cx="3637728" cy="1921100"/>
          </a:xfrm>
          <a:prstGeom prst="rect">
            <a:avLst/>
          </a:prstGeom>
        </p:spPr>
      </p:pic>
      <p:sp>
        <p:nvSpPr>
          <p:cNvPr id="3" name="Rectangle 2"/>
          <p:cNvSpPr/>
          <p:nvPr/>
        </p:nvSpPr>
        <p:spPr>
          <a:xfrm>
            <a:off x="0" y="3689317"/>
            <a:ext cx="5847347" cy="923330"/>
          </a:xfrm>
          <a:prstGeom prst="rect">
            <a:avLst/>
          </a:prstGeom>
        </p:spPr>
        <p:txBody>
          <a:bodyPr wrap="square">
            <a:spAutoFit/>
          </a:bodyPr>
          <a:lstStyle/>
          <a:p>
            <a:pPr>
              <a:buClr>
                <a:srgbClr val="7869C4"/>
              </a:buClr>
            </a:pPr>
            <a:endParaRPr lang="fr-FR" dirty="0">
              <a:latin typeface="Source Sans Pro" panose="020B0503030403020204"/>
              <a:ea typeface="Source Sans Pro" panose="020B0503030403020204" pitchFamily="34" charset="0"/>
            </a:endParaRPr>
          </a:p>
          <a:p>
            <a:pPr marL="800100" lvl="1" indent="-342900">
              <a:buClr>
                <a:srgbClr val="7869C4"/>
              </a:buClr>
              <a:buFont typeface="Courier New" panose="02070309020205020404" pitchFamily="49" charset="0"/>
              <a:buChar char="o"/>
            </a:pPr>
            <a:r>
              <a:rPr lang="fr-FR" dirty="0" smtClean="0"/>
              <a:t>Exemple </a:t>
            </a:r>
            <a:r>
              <a:rPr lang="fr-FR" baseline="30000" dirty="0">
                <a:sym typeface="Wingdings" pitchFamily="2" charset="2"/>
              </a:rPr>
              <a:t>64</a:t>
            </a:r>
            <a:r>
              <a:rPr lang="fr-FR" dirty="0">
                <a:sym typeface="Wingdings" pitchFamily="2" charset="2"/>
              </a:rPr>
              <a:t>Cu / </a:t>
            </a:r>
            <a:r>
              <a:rPr lang="fr-FR" baseline="30000" dirty="0">
                <a:sym typeface="Wingdings" pitchFamily="2" charset="2"/>
              </a:rPr>
              <a:t>67</a:t>
            </a:r>
            <a:r>
              <a:rPr lang="fr-FR" dirty="0">
                <a:sym typeface="Wingdings" pitchFamily="2" charset="2"/>
              </a:rPr>
              <a:t>Cu</a:t>
            </a:r>
          </a:p>
          <a:p>
            <a:pPr lvl="1"/>
            <a:r>
              <a:rPr lang="fr-FR" dirty="0" smtClean="0"/>
              <a:t>Etudes de </a:t>
            </a:r>
            <a:r>
              <a:rPr lang="fr-FR" dirty="0"/>
              <a:t>voies de </a:t>
            </a:r>
            <a:r>
              <a:rPr lang="fr-FR" dirty="0" smtClean="0"/>
              <a:t>production optimales</a:t>
            </a:r>
            <a:endParaRPr lang="fr-FR" dirty="0"/>
          </a:p>
        </p:txBody>
      </p:sp>
      <p:pic>
        <p:nvPicPr>
          <p:cNvPr id="7" name="Image 6"/>
          <p:cNvPicPr>
            <a:picLocks noChangeAspect="1"/>
          </p:cNvPicPr>
          <p:nvPr/>
        </p:nvPicPr>
        <p:blipFill>
          <a:blip r:embed="rId5"/>
          <a:stretch>
            <a:fillRect/>
          </a:stretch>
        </p:blipFill>
        <p:spPr>
          <a:xfrm>
            <a:off x="8389844" y="1989199"/>
            <a:ext cx="3271374" cy="2375694"/>
          </a:xfrm>
          <a:prstGeom prst="rect">
            <a:avLst/>
          </a:prstGeom>
        </p:spPr>
      </p:pic>
      <p:sp>
        <p:nvSpPr>
          <p:cNvPr id="10" name="Rectangle 9"/>
          <p:cNvSpPr/>
          <p:nvPr/>
        </p:nvSpPr>
        <p:spPr>
          <a:xfrm>
            <a:off x="8158447" y="4392325"/>
            <a:ext cx="2632452" cy="261610"/>
          </a:xfrm>
          <a:prstGeom prst="rect">
            <a:avLst/>
          </a:prstGeom>
        </p:spPr>
        <p:txBody>
          <a:bodyPr wrap="none">
            <a:spAutoFit/>
          </a:bodyPr>
          <a:lstStyle/>
          <a:p>
            <a:pPr lvl="1"/>
            <a:r>
              <a:rPr lang="en-US" sz="1100" i="1" dirty="0">
                <a:solidFill>
                  <a:schemeClr val="bg1">
                    <a:lumMod val="65000"/>
                  </a:schemeClr>
                </a:solidFill>
              </a:rPr>
              <a:t>Source : </a:t>
            </a:r>
            <a:r>
              <a:rPr lang="en-US" sz="1100" i="1" dirty="0" smtClean="0">
                <a:solidFill>
                  <a:schemeClr val="bg1">
                    <a:lumMod val="65000"/>
                  </a:schemeClr>
                </a:solidFill>
              </a:rPr>
              <a:t>National Geographic 2019</a:t>
            </a:r>
            <a:endParaRPr lang="en-US" sz="1100" i="1" dirty="0">
              <a:solidFill>
                <a:schemeClr val="bg1">
                  <a:lumMod val="65000"/>
                </a:schemeClr>
              </a:solidFill>
            </a:endParaRPr>
          </a:p>
        </p:txBody>
      </p:sp>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0289" y="5728102"/>
            <a:ext cx="1022766" cy="414490"/>
          </a:xfrm>
          <a:prstGeom prst="rect">
            <a:avLst/>
          </a:prstGeom>
        </p:spPr>
      </p:pic>
      <p:pic>
        <p:nvPicPr>
          <p:cNvPr id="28" name="Picture 4" descr="arronax_rectang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4137" y="5774103"/>
            <a:ext cx="1252154" cy="32248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14"/>
          <p:cNvSpPr>
            <a:spLocks noChangeArrowheads="1"/>
          </p:cNvSpPr>
          <p:nvPr/>
        </p:nvSpPr>
        <p:spPr bwMode="auto">
          <a:xfrm>
            <a:off x="6134035" y="6276631"/>
            <a:ext cx="21625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ct val="20000"/>
              </a:spcAft>
              <a:buChar char="•"/>
              <a:defRPr sz="2000">
                <a:solidFill>
                  <a:schemeClr val="tx1"/>
                </a:solidFill>
                <a:latin typeface="Calibri" panose="020F0502020204030204" pitchFamily="34" charset="0"/>
              </a:defRPr>
            </a:lvl1pPr>
            <a:lvl2pPr marL="742950" indent="-285750" eaLnBrk="0" hangingPunct="0">
              <a:spcBef>
                <a:spcPct val="20000"/>
              </a:spcBef>
              <a:buChar char="–"/>
              <a:defRPr sz="2400">
                <a:solidFill>
                  <a:schemeClr val="tx1"/>
                </a:solidFill>
                <a:latin typeface="Calibri" panose="020F0502020204030204" pitchFamily="34" charset="0"/>
              </a:defRPr>
            </a:lvl2pPr>
            <a:lvl3pPr marL="1143000" indent="-228600" eaLnBrk="0" hangingPunct="0">
              <a:spcBef>
                <a:spcPct val="20000"/>
              </a:spcBef>
              <a:buChar char="•"/>
              <a:defRPr>
                <a:solidFill>
                  <a:schemeClr val="tx1"/>
                </a:solidFill>
                <a:latin typeface="Calibri" panose="020F0502020204030204" pitchFamily="34" charset="0"/>
              </a:defRPr>
            </a:lvl3pPr>
            <a:lvl4pPr marL="1600200" indent="-228600" eaLnBrk="0" hangingPunct="0">
              <a:spcBef>
                <a:spcPct val="20000"/>
              </a:spcBef>
              <a:buChar char="–"/>
              <a:defRPr sz="1400">
                <a:solidFill>
                  <a:schemeClr val="tx1"/>
                </a:solidFill>
                <a:latin typeface="Calibri" panose="020F0502020204030204" pitchFamily="34" charset="0"/>
              </a:defRPr>
            </a:lvl4pPr>
            <a:lvl5pPr marL="2057400" indent="-228600" eaLnBrk="0" hangingPunct="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algn="r">
              <a:spcBef>
                <a:spcPct val="0"/>
              </a:spcBef>
              <a:spcAft>
                <a:spcPct val="0"/>
              </a:spcAft>
              <a:buFontTx/>
              <a:buNone/>
            </a:pPr>
            <a:r>
              <a:rPr lang="fr-FR" altLang="fr-FR" sz="1200" i="1" dirty="0" smtClean="0">
                <a:solidFill>
                  <a:schemeClr val="tx1">
                    <a:lumMod val="50000"/>
                    <a:lumOff val="50000"/>
                  </a:schemeClr>
                </a:solidFill>
              </a:rPr>
              <a:t>Source: E. </a:t>
            </a:r>
            <a:r>
              <a:rPr lang="fr-FR" altLang="fr-FR" sz="1200" i="1" dirty="0" err="1" smtClean="0">
                <a:solidFill>
                  <a:schemeClr val="tx1">
                    <a:lumMod val="50000"/>
                    <a:lumOff val="50000"/>
                  </a:schemeClr>
                </a:solidFill>
              </a:rPr>
              <a:t>Nigron</a:t>
            </a:r>
            <a:r>
              <a:rPr lang="fr-FR" altLang="fr-FR" sz="1200" i="1" dirty="0" smtClean="0">
                <a:solidFill>
                  <a:schemeClr val="tx1">
                    <a:lumMod val="50000"/>
                    <a:lumOff val="50000"/>
                  </a:schemeClr>
                </a:solidFill>
              </a:rPr>
              <a:t> et al.</a:t>
            </a:r>
            <a:endParaRPr lang="fr-FR" altLang="fr-FR" sz="1200" i="1" dirty="0">
              <a:solidFill>
                <a:schemeClr val="tx1">
                  <a:lumMod val="50000"/>
                  <a:lumOff val="50000"/>
                </a:schemeClr>
              </a:solidFill>
            </a:endParaRPr>
          </a:p>
        </p:txBody>
      </p:sp>
      <p:sp>
        <p:nvSpPr>
          <p:cNvPr id="15" name="ZoneTexte 14">
            <a:extLst>
              <a:ext uri="{FF2B5EF4-FFF2-40B4-BE49-F238E27FC236}">
                <a16:creationId xmlns:a16="http://schemas.microsoft.com/office/drawing/2014/main" id="{1AC12B8B-B1E7-4EA4-569C-19BFE625A60C}"/>
              </a:ext>
            </a:extLst>
          </p:cNvPr>
          <p:cNvSpPr txBox="1"/>
          <p:nvPr/>
        </p:nvSpPr>
        <p:spPr>
          <a:xfrm>
            <a:off x="237737" y="246355"/>
            <a:ext cx="9174620" cy="400110"/>
          </a:xfrm>
          <a:prstGeom prst="rect">
            <a:avLst/>
          </a:prstGeom>
          <a:noFill/>
        </p:spPr>
        <p:txBody>
          <a:bodyPr wrap="square" rtlCol="0">
            <a:spAutoFit/>
          </a:bodyPr>
          <a:lstStyle/>
          <a:p>
            <a:r>
              <a:rPr lang="fr-FR" sz="2000" b="1" dirty="0">
                <a:solidFill>
                  <a:srgbClr val="F6BDB3"/>
                </a:solidFill>
                <a:latin typeface="Source Sans Pro Semibold" panose="020B0503030403020204" pitchFamily="34" charset="0"/>
                <a:ea typeface="Source Sans Pro Semibold" panose="020B0503030403020204" pitchFamily="34" charset="0"/>
              </a:rPr>
              <a:t>2 / </a:t>
            </a:r>
            <a:r>
              <a:rPr lang="fr-FR" sz="2000" b="1" dirty="0" smtClean="0">
                <a:solidFill>
                  <a:srgbClr val="F6BDB3"/>
                </a:solidFill>
                <a:latin typeface="Source Sans Pro Semibold" panose="020B0503030403020204" pitchFamily="34" charset="0"/>
                <a:ea typeface="Source Sans Pro Semibold" panose="020B0503030403020204" pitchFamily="34" charset="0"/>
              </a:rPr>
              <a:t>Quelle recherche pour la thérapie à partir de l’énergie nucléaire ? </a:t>
            </a:r>
            <a:endParaRPr lang="fr-FR" sz="2000" b="1" dirty="0">
              <a:solidFill>
                <a:srgbClr val="F6BDB3"/>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287347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6B7CB0-1B7B-8510-5902-78E0409340B8}"/>
              </a:ext>
            </a:extLst>
          </p:cNvPr>
          <p:cNvSpPr txBox="1"/>
          <p:nvPr/>
        </p:nvSpPr>
        <p:spPr>
          <a:xfrm>
            <a:off x="0" y="801980"/>
            <a:ext cx="12955395" cy="892552"/>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Des </a:t>
            </a:r>
            <a:r>
              <a:rPr lang="fr-FR" sz="3200" b="1" dirty="0" err="1" smtClean="0">
                <a:latin typeface="Source Sans Pro" panose="020B0503030403020204" pitchFamily="34" charset="0"/>
                <a:ea typeface="Source Sans Pro" panose="020B0503030403020204" pitchFamily="34" charset="0"/>
              </a:rPr>
              <a:t>radioisotopes</a:t>
            </a:r>
            <a:r>
              <a:rPr lang="fr-FR" sz="3200" b="1" dirty="0" smtClean="0">
                <a:latin typeface="Source Sans Pro" panose="020B0503030403020204" pitchFamily="34" charset="0"/>
                <a:ea typeface="Source Sans Pro" panose="020B0503030403020204" pitchFamily="34" charset="0"/>
              </a:rPr>
              <a:t> pour de nouveaux </a:t>
            </a:r>
            <a:r>
              <a:rPr lang="fr-FR" sz="3200" b="1" dirty="0" err="1" smtClean="0">
                <a:latin typeface="Source Sans Pro" panose="020B0503030403020204" pitchFamily="34" charset="0"/>
                <a:ea typeface="Source Sans Pro" panose="020B0503030403020204" pitchFamily="34" charset="0"/>
              </a:rPr>
              <a:t>radiopharmaceutiques</a:t>
            </a:r>
            <a:r>
              <a:rPr lang="fr-FR" sz="3200" b="1" dirty="0" smtClean="0">
                <a:latin typeface="Source Sans Pro" panose="020B0503030403020204" pitchFamily="34" charset="0"/>
                <a:ea typeface="Source Sans Pro" panose="020B0503030403020204" pitchFamily="34" charset="0"/>
              </a:rPr>
              <a:t> </a:t>
            </a:r>
          </a:p>
          <a:p>
            <a:endParaRPr lang="fr-FR" sz="2000" dirty="0" smtClean="0">
              <a:latin typeface="Source Sans Pro" panose="020B0503030403020204" pitchFamily="34" charset="0"/>
              <a:ea typeface="Source Sans Pro" panose="020B0503030403020204" pitchFamily="34" charset="0"/>
            </a:endParaRPr>
          </a:p>
        </p:txBody>
      </p:sp>
      <p:sp>
        <p:nvSpPr>
          <p:cNvPr id="8" name="Rectangle 7">
            <a:extLst>
              <a:ext uri="{FF2B5EF4-FFF2-40B4-BE49-F238E27FC236}">
                <a16:creationId xmlns:a16="http://schemas.microsoft.com/office/drawing/2014/main" id="{DC336697-3824-2A48-3D28-2B2E7B79F6BB}"/>
              </a:ext>
            </a:extLst>
          </p:cNvPr>
          <p:cNvSpPr/>
          <p:nvPr/>
        </p:nvSpPr>
        <p:spPr>
          <a:xfrm>
            <a:off x="0" y="-39756"/>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sp>
        <p:nvSpPr>
          <p:cNvPr id="22" name="ZoneTexte 21">
            <a:extLst>
              <a:ext uri="{FF2B5EF4-FFF2-40B4-BE49-F238E27FC236}">
                <a16:creationId xmlns:a16="http://schemas.microsoft.com/office/drawing/2014/main" id="{A7DF57FB-1E5A-449E-A79E-B3F310A92845}"/>
              </a:ext>
            </a:extLst>
          </p:cNvPr>
          <p:cNvSpPr txBox="1"/>
          <p:nvPr/>
        </p:nvSpPr>
        <p:spPr>
          <a:xfrm>
            <a:off x="1303994" y="1881077"/>
            <a:ext cx="421910"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dirty="0">
                <a:ln>
                  <a:noFill/>
                </a:ln>
                <a:solidFill>
                  <a:srgbClr val="FFFFFF"/>
                </a:solidFill>
                <a:effectLst/>
                <a:uLnTx/>
                <a:uFillTx/>
                <a:latin typeface="Tahoma"/>
                <a:ea typeface="+mn-ea"/>
                <a:cs typeface="+mn-cs"/>
              </a:rPr>
              <a:t>ILL</a:t>
            </a:r>
          </a:p>
        </p:txBody>
      </p:sp>
      <p:sp>
        <p:nvSpPr>
          <p:cNvPr id="2" name="Rectangle 1"/>
          <p:cNvSpPr/>
          <p:nvPr/>
        </p:nvSpPr>
        <p:spPr>
          <a:xfrm>
            <a:off x="78129" y="1639685"/>
            <a:ext cx="7284366" cy="646331"/>
          </a:xfrm>
          <a:prstGeom prst="rect">
            <a:avLst/>
          </a:prstGeom>
        </p:spPr>
        <p:txBody>
          <a:bodyPr wrap="none">
            <a:spAutoFit/>
          </a:bodyPr>
          <a:lstStyle/>
          <a:p>
            <a:r>
              <a:rPr lang="fr-FR" dirty="0" smtClean="0">
                <a:latin typeface="Source Sans Pro" panose="020B0503030403020204" pitchFamily="34" charset="0"/>
                <a:ea typeface="Source Sans Pro" panose="020B0503030403020204" pitchFamily="34" charset="0"/>
              </a:rPr>
              <a:t>De nouveaux dispositifs d’extraction de </a:t>
            </a:r>
            <a:r>
              <a:rPr lang="fr-FR" dirty="0" err="1" smtClean="0">
                <a:latin typeface="Source Sans Pro" panose="020B0503030403020204" pitchFamily="34" charset="0"/>
                <a:ea typeface="Source Sans Pro" panose="020B0503030403020204" pitchFamily="34" charset="0"/>
              </a:rPr>
              <a:t>radioisotopes</a:t>
            </a:r>
            <a:r>
              <a:rPr lang="fr-FR" dirty="0" smtClean="0">
                <a:latin typeface="Source Sans Pro" panose="020B0503030403020204" pitchFamily="34" charset="0"/>
                <a:ea typeface="Source Sans Pro" panose="020B0503030403020204" pitchFamily="34" charset="0"/>
              </a:rPr>
              <a:t> : projet  </a:t>
            </a:r>
          </a:p>
          <a:p>
            <a:endParaRPr lang="fr-FR" dirty="0">
              <a:latin typeface="Source Sans Pro" panose="020B0503030403020204" pitchFamily="34" charset="0"/>
              <a:ea typeface="Source Sans Pro" panose="020B0503030403020204" pitchFamily="34" charset="0"/>
            </a:endParaRPr>
          </a:p>
        </p:txBody>
      </p:sp>
      <p:sp>
        <p:nvSpPr>
          <p:cNvPr id="15" name="object 3"/>
          <p:cNvSpPr/>
          <p:nvPr/>
        </p:nvSpPr>
        <p:spPr>
          <a:xfrm>
            <a:off x="7091044" y="1357046"/>
            <a:ext cx="1021998" cy="973050"/>
          </a:xfrm>
          <a:prstGeom prst="rect">
            <a:avLst/>
          </a:prstGeom>
          <a:blipFill>
            <a:blip r:embed="rId4" cstate="print"/>
            <a:stretch>
              <a:fillRect/>
            </a:stretch>
          </a:blipFill>
        </p:spPr>
        <p:txBody>
          <a:bodyPr wrap="square" lIns="0" tIns="0" rIns="0" bIns="0" rtlCol="0"/>
          <a:lstStyle/>
          <a:p>
            <a:endParaRPr/>
          </a:p>
        </p:txBody>
      </p:sp>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904" y="5890592"/>
            <a:ext cx="1400746" cy="952508"/>
          </a:xfrm>
          <a:prstGeom prst="rect">
            <a:avLst/>
          </a:prstGeom>
        </p:spPr>
      </p:pic>
      <p:grpSp>
        <p:nvGrpSpPr>
          <p:cNvPr id="21" name="Groupe 20"/>
          <p:cNvGrpSpPr/>
          <p:nvPr/>
        </p:nvGrpSpPr>
        <p:grpSpPr>
          <a:xfrm>
            <a:off x="3126650" y="6121356"/>
            <a:ext cx="1088476" cy="709237"/>
            <a:chOff x="7792025" y="199409"/>
            <a:chExt cx="1088476" cy="709237"/>
          </a:xfrm>
        </p:grpSpPr>
        <p:pic>
          <p:nvPicPr>
            <p:cNvPr id="23" name="Imag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2025" y="199409"/>
              <a:ext cx="1067496" cy="675096"/>
            </a:xfrm>
            <a:prstGeom prst="rect">
              <a:avLst/>
            </a:prstGeom>
          </p:spPr>
        </p:pic>
        <p:sp>
          <p:nvSpPr>
            <p:cNvPr id="24" name="ZoneTexte 23"/>
            <p:cNvSpPr txBox="1"/>
            <p:nvPr/>
          </p:nvSpPr>
          <p:spPr>
            <a:xfrm>
              <a:off x="8075472" y="647036"/>
              <a:ext cx="805029" cy="261610"/>
            </a:xfrm>
            <a:prstGeom prst="rect">
              <a:avLst/>
            </a:prstGeom>
            <a:noFill/>
          </p:spPr>
          <p:txBody>
            <a:bodyPr wrap="none" rtlCol="0">
              <a:spAutoFit/>
            </a:bodyPr>
            <a:lstStyle/>
            <a:p>
              <a:r>
                <a:rPr lang="fr-FR" sz="1050" dirty="0" smtClean="0">
                  <a:solidFill>
                    <a:schemeClr val="bg1"/>
                  </a:solidFill>
                </a:rPr>
                <a:t>2021-2027</a:t>
              </a:r>
              <a:endParaRPr lang="fr-FR" sz="1050" dirty="0">
                <a:solidFill>
                  <a:schemeClr val="bg1"/>
                </a:solidFill>
              </a:endParaRPr>
            </a:p>
          </p:txBody>
        </p:sp>
      </p:grpSp>
      <p:pic>
        <p:nvPicPr>
          <p:cNvPr id="25" name="Imag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6871" y="6136491"/>
            <a:ext cx="1094386" cy="642040"/>
          </a:xfrm>
          <a:prstGeom prst="rect">
            <a:avLst/>
          </a:prstGeom>
        </p:spPr>
      </p:pic>
      <p:pic>
        <p:nvPicPr>
          <p:cNvPr id="26" name="Image 25"/>
          <p:cNvPicPr>
            <a:picLocks noChangeAspect="1"/>
          </p:cNvPicPr>
          <p:nvPr/>
        </p:nvPicPr>
        <p:blipFill rotWithShape="1">
          <a:blip r:embed="rId8"/>
          <a:srcRect l="15517" r="23034" b="12813"/>
          <a:stretch/>
        </p:blipFill>
        <p:spPr>
          <a:xfrm>
            <a:off x="1946003" y="2995098"/>
            <a:ext cx="2822413" cy="2474324"/>
          </a:xfrm>
          <a:prstGeom prst="rect">
            <a:avLst/>
          </a:prstGeom>
        </p:spPr>
      </p:pic>
      <p:grpSp>
        <p:nvGrpSpPr>
          <p:cNvPr id="27" name="Groupe 26"/>
          <p:cNvGrpSpPr/>
          <p:nvPr/>
        </p:nvGrpSpPr>
        <p:grpSpPr>
          <a:xfrm>
            <a:off x="873173" y="2134196"/>
            <a:ext cx="2837886" cy="3868119"/>
            <a:chOff x="1086764" y="2972020"/>
            <a:chExt cx="2837886" cy="3868119"/>
          </a:xfrm>
        </p:grpSpPr>
        <p:sp>
          <p:nvSpPr>
            <p:cNvPr id="28" name="Rectangle 27"/>
            <p:cNvSpPr/>
            <p:nvPr/>
          </p:nvSpPr>
          <p:spPr>
            <a:xfrm rot="2700000">
              <a:off x="1913128" y="4828617"/>
              <a:ext cx="3667725" cy="355319"/>
            </a:xfrm>
            <a:prstGeom prst="rect">
              <a:avLst/>
            </a:prstGeom>
            <a:solidFill>
              <a:srgbClr val="00B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1086764" y="2972020"/>
              <a:ext cx="2258311" cy="523220"/>
            </a:xfrm>
            <a:prstGeom prst="rect">
              <a:avLst/>
            </a:prstGeom>
            <a:noFill/>
          </p:spPr>
          <p:txBody>
            <a:bodyPr wrap="none" rtlCol="0">
              <a:spAutoFit/>
            </a:bodyPr>
            <a:lstStyle/>
            <a:p>
              <a:pPr algn="ctr"/>
              <a:r>
                <a:rPr lang="fr-FR" sz="1400" dirty="0" smtClean="0"/>
                <a:t>Séparation en masse</a:t>
              </a:r>
              <a:br>
                <a:rPr lang="fr-FR" sz="1400" dirty="0" smtClean="0"/>
              </a:br>
              <a:r>
                <a:rPr lang="fr-FR" sz="1400" dirty="0" smtClean="0"/>
                <a:t>(magnétique / temps de vol)</a:t>
              </a:r>
              <a:endParaRPr lang="fr-FR" sz="1400" dirty="0"/>
            </a:p>
          </p:txBody>
        </p:sp>
      </p:grpSp>
      <p:sp>
        <p:nvSpPr>
          <p:cNvPr id="11" name="Rectangle 10"/>
          <p:cNvSpPr/>
          <p:nvPr/>
        </p:nvSpPr>
        <p:spPr>
          <a:xfrm>
            <a:off x="8113042" y="5129214"/>
            <a:ext cx="2264552" cy="1138773"/>
          </a:xfrm>
          <a:prstGeom prst="rect">
            <a:avLst/>
          </a:prstGeom>
        </p:spPr>
        <p:txBody>
          <a:bodyPr wrap="square">
            <a:spAutoFit/>
          </a:bodyPr>
          <a:lstStyle/>
          <a:p>
            <a:r>
              <a:rPr lang="en-US" sz="1400" dirty="0" err="1">
                <a:latin typeface="Calibri" panose="020F0502020204030204" pitchFamily="34" charset="0"/>
                <a:cs typeface="Calibri" panose="020F0502020204030204" pitchFamily="34" charset="0"/>
              </a:rPr>
              <a:t>S</a:t>
            </a:r>
            <a:r>
              <a:rPr lang="en-US" sz="1400" dirty="0" err="1" smtClean="0">
                <a:latin typeface="Calibri" panose="020F0502020204030204" pitchFamily="34" charset="0"/>
                <a:cs typeface="Calibri" panose="020F0502020204030204" pitchFamily="34" charset="0"/>
              </a:rPr>
              <a:t>éparateur</a:t>
            </a:r>
            <a:r>
              <a:rPr lang="en-US" sz="1400" dirty="0" smtClean="0">
                <a:latin typeface="Calibri" panose="020F0502020204030204" pitchFamily="34" charset="0"/>
                <a:cs typeface="Calibri" panose="020F0502020204030204" pitchFamily="34" charset="0"/>
              </a:rPr>
              <a:t> RISIKO, </a:t>
            </a:r>
            <a:r>
              <a:rPr lang="en-US" sz="1400" dirty="0" err="1" smtClean="0">
                <a:latin typeface="Calibri" panose="020F0502020204030204" pitchFamily="34" charset="0"/>
                <a:cs typeface="Calibri" panose="020F0502020204030204" pitchFamily="34" charset="0"/>
              </a:rPr>
              <a:t>Mayence</a:t>
            </a:r>
            <a:endParaRPr lang="en-US" sz="1400" dirty="0" smtClean="0">
              <a:latin typeface="Calibri" panose="020F0502020204030204" pitchFamily="34" charset="0"/>
              <a:cs typeface="Calibri" panose="020F0502020204030204" pitchFamily="34" charset="0"/>
            </a:endParaRPr>
          </a:p>
          <a:p>
            <a:endParaRPr lang="en-US" dirty="0" smtClean="0">
              <a:latin typeface="Calibri" panose="020F0502020204030204" pitchFamily="34" charset="0"/>
              <a:cs typeface="Calibri" panose="020F0502020204030204" pitchFamily="34" charset="0"/>
            </a:endParaRPr>
          </a:p>
          <a:p>
            <a:endParaRPr lang="en-US" dirty="0" smtClean="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 </a:t>
            </a:r>
          </a:p>
        </p:txBody>
      </p:sp>
      <p:grpSp>
        <p:nvGrpSpPr>
          <p:cNvPr id="30" name="Groupe 29"/>
          <p:cNvGrpSpPr/>
          <p:nvPr/>
        </p:nvGrpSpPr>
        <p:grpSpPr>
          <a:xfrm>
            <a:off x="184510" y="3956533"/>
            <a:ext cx="4677847" cy="523220"/>
            <a:chOff x="715028" y="4694325"/>
            <a:chExt cx="4677847" cy="523220"/>
          </a:xfrm>
        </p:grpSpPr>
        <p:sp>
          <p:nvSpPr>
            <p:cNvPr id="31" name="Rectangle 30"/>
            <p:cNvSpPr/>
            <p:nvPr/>
          </p:nvSpPr>
          <p:spPr>
            <a:xfrm>
              <a:off x="2340998" y="4804053"/>
              <a:ext cx="3051877" cy="346710"/>
            </a:xfrm>
            <a:prstGeom prst="rect">
              <a:avLst/>
            </a:prstGeom>
            <a:solidFill>
              <a:srgbClr val="FF3300">
                <a:alpha val="40000"/>
              </a:srgb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715028" y="4694325"/>
              <a:ext cx="1662546" cy="523220"/>
            </a:xfrm>
            <a:prstGeom prst="rect">
              <a:avLst/>
            </a:prstGeom>
            <a:noFill/>
          </p:spPr>
          <p:txBody>
            <a:bodyPr wrap="square" rtlCol="0">
              <a:spAutoFit/>
            </a:bodyPr>
            <a:lstStyle/>
            <a:p>
              <a:pPr algn="ctr"/>
              <a:r>
                <a:rPr lang="fr-FR" sz="1400" dirty="0" smtClean="0"/>
                <a:t>Ionisation sélective </a:t>
              </a:r>
              <a:br>
                <a:rPr lang="fr-FR" sz="1400" dirty="0" smtClean="0"/>
              </a:br>
              <a:r>
                <a:rPr lang="fr-FR" sz="1400" dirty="0" smtClean="0"/>
                <a:t>(laser)</a:t>
              </a:r>
              <a:endParaRPr lang="fr-FR" sz="1400" dirty="0"/>
            </a:p>
          </p:txBody>
        </p:sp>
      </p:grpSp>
      <p:grpSp>
        <p:nvGrpSpPr>
          <p:cNvPr id="4" name="Groupe 3"/>
          <p:cNvGrpSpPr/>
          <p:nvPr/>
        </p:nvGrpSpPr>
        <p:grpSpPr>
          <a:xfrm>
            <a:off x="5236340" y="3493210"/>
            <a:ext cx="1435570" cy="2314765"/>
            <a:chOff x="5236340" y="3493210"/>
            <a:chExt cx="1435570" cy="2314765"/>
          </a:xfrm>
        </p:grpSpPr>
        <p:pic>
          <p:nvPicPr>
            <p:cNvPr id="81" name="Image 80"/>
            <p:cNvPicPr>
              <a:picLocks noChangeAspect="1"/>
            </p:cNvPicPr>
            <p:nvPr/>
          </p:nvPicPr>
          <p:blipFill rotWithShape="1">
            <a:blip r:embed="rId9"/>
            <a:srcRect r="49489"/>
            <a:stretch/>
          </p:blipFill>
          <p:spPr>
            <a:xfrm>
              <a:off x="5236340" y="3493210"/>
              <a:ext cx="1419439" cy="2054522"/>
            </a:xfrm>
            <a:prstGeom prst="rect">
              <a:avLst/>
            </a:prstGeom>
          </p:spPr>
        </p:pic>
        <p:sp>
          <p:nvSpPr>
            <p:cNvPr id="82" name="ZoneTexte 81"/>
            <p:cNvSpPr txBox="1"/>
            <p:nvPr/>
          </p:nvSpPr>
          <p:spPr>
            <a:xfrm>
              <a:off x="5566323" y="5469421"/>
              <a:ext cx="1105587" cy="338554"/>
            </a:xfrm>
            <a:prstGeom prst="rect">
              <a:avLst/>
            </a:prstGeom>
            <a:noFill/>
          </p:spPr>
          <p:txBody>
            <a:bodyPr wrap="square" rtlCol="0">
              <a:spAutoFit/>
            </a:bodyPr>
            <a:lstStyle/>
            <a:p>
              <a:r>
                <a:rPr lang="fr-FR" sz="1600" dirty="0" smtClean="0"/>
                <a:t>Ex: Cuivre </a:t>
              </a:r>
              <a:endParaRPr lang="fr-FR" sz="1600" dirty="0"/>
            </a:p>
          </p:txBody>
        </p:sp>
      </p:grpSp>
      <p:sp>
        <p:nvSpPr>
          <p:cNvPr id="33" name="Rectangle 14"/>
          <p:cNvSpPr>
            <a:spLocks noChangeArrowheads="1"/>
          </p:cNvSpPr>
          <p:nvPr/>
        </p:nvSpPr>
        <p:spPr bwMode="auto">
          <a:xfrm>
            <a:off x="8934276" y="5438883"/>
            <a:ext cx="19972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ct val="20000"/>
              </a:spcAft>
              <a:buChar char="•"/>
              <a:defRPr sz="2000">
                <a:solidFill>
                  <a:schemeClr val="tx1"/>
                </a:solidFill>
                <a:latin typeface="Calibri" panose="020F0502020204030204" pitchFamily="34" charset="0"/>
              </a:defRPr>
            </a:lvl1pPr>
            <a:lvl2pPr marL="742950" indent="-285750" eaLnBrk="0" hangingPunct="0">
              <a:spcBef>
                <a:spcPct val="20000"/>
              </a:spcBef>
              <a:buChar char="–"/>
              <a:defRPr sz="2400">
                <a:solidFill>
                  <a:schemeClr val="tx1"/>
                </a:solidFill>
                <a:latin typeface="Calibri" panose="020F0502020204030204" pitchFamily="34" charset="0"/>
              </a:defRPr>
            </a:lvl2pPr>
            <a:lvl3pPr marL="1143000" indent="-228600" eaLnBrk="0" hangingPunct="0">
              <a:spcBef>
                <a:spcPct val="20000"/>
              </a:spcBef>
              <a:buChar char="•"/>
              <a:defRPr>
                <a:solidFill>
                  <a:schemeClr val="tx1"/>
                </a:solidFill>
                <a:latin typeface="Calibri" panose="020F0502020204030204" pitchFamily="34" charset="0"/>
              </a:defRPr>
            </a:lvl3pPr>
            <a:lvl4pPr marL="1600200" indent="-228600" eaLnBrk="0" hangingPunct="0">
              <a:spcBef>
                <a:spcPct val="20000"/>
              </a:spcBef>
              <a:buChar char="–"/>
              <a:defRPr sz="1400">
                <a:solidFill>
                  <a:schemeClr val="tx1"/>
                </a:solidFill>
                <a:latin typeface="Calibri" panose="020F0502020204030204" pitchFamily="34" charset="0"/>
              </a:defRPr>
            </a:lvl4pPr>
            <a:lvl5pPr marL="2057400" indent="-228600" eaLnBrk="0" hangingPunct="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algn="r">
              <a:spcBef>
                <a:spcPct val="0"/>
              </a:spcBef>
              <a:spcAft>
                <a:spcPct val="0"/>
              </a:spcAft>
              <a:buFontTx/>
              <a:buNone/>
            </a:pPr>
            <a:r>
              <a:rPr lang="fr-FR" altLang="fr-FR" sz="1200" i="1" dirty="0" smtClean="0">
                <a:solidFill>
                  <a:schemeClr val="tx1">
                    <a:lumMod val="50000"/>
                    <a:lumOff val="50000"/>
                  </a:schemeClr>
                </a:solidFill>
              </a:rPr>
              <a:t>Source: </a:t>
            </a:r>
            <a:r>
              <a:rPr lang="fr-FR" altLang="fr-FR" sz="1200" i="1" dirty="0" err="1" smtClean="0">
                <a:solidFill>
                  <a:schemeClr val="tx1">
                    <a:lumMod val="50000"/>
                    <a:lumOff val="50000"/>
                  </a:schemeClr>
                </a:solidFill>
              </a:rPr>
              <a:t>T.Kieck</a:t>
            </a:r>
            <a:r>
              <a:rPr lang="fr-FR" altLang="fr-FR" sz="1200" i="1" dirty="0" smtClean="0">
                <a:solidFill>
                  <a:schemeClr val="tx1">
                    <a:lumMod val="50000"/>
                    <a:lumOff val="50000"/>
                  </a:schemeClr>
                </a:solidFill>
              </a:rPr>
              <a:t> et al.</a:t>
            </a:r>
            <a:endParaRPr lang="fr-FR" altLang="fr-FR" sz="1200" i="1" dirty="0">
              <a:solidFill>
                <a:schemeClr val="tx1">
                  <a:lumMod val="50000"/>
                  <a:lumOff val="50000"/>
                </a:schemeClr>
              </a:solidFill>
            </a:endParaRPr>
          </a:p>
        </p:txBody>
      </p:sp>
      <p:sp>
        <p:nvSpPr>
          <p:cNvPr id="3" name="Rectangle 2"/>
          <p:cNvSpPr/>
          <p:nvPr/>
        </p:nvSpPr>
        <p:spPr>
          <a:xfrm>
            <a:off x="8113042" y="1610976"/>
            <a:ext cx="4002210" cy="523220"/>
          </a:xfrm>
          <a:prstGeom prst="rect">
            <a:avLst/>
          </a:prstGeom>
        </p:spPr>
        <p:txBody>
          <a:bodyPr wrap="square">
            <a:spAutoFit/>
          </a:bodyPr>
          <a:lstStyle/>
          <a:p>
            <a:r>
              <a:rPr lang="fr-FR" sz="1400" b="1" spc="-10" dirty="0">
                <a:solidFill>
                  <a:srgbClr val="00B8DE"/>
                </a:solidFill>
                <a:cs typeface="Calibri"/>
              </a:rPr>
              <a:t>S</a:t>
            </a:r>
            <a:r>
              <a:rPr lang="fr-FR" sz="1400" spc="-10" dirty="0">
                <a:solidFill>
                  <a:srgbClr val="00B8DE"/>
                </a:solidFill>
              </a:rPr>
              <a:t>éparation </a:t>
            </a:r>
            <a:r>
              <a:rPr lang="fr-FR" sz="1400" spc="-5" dirty="0">
                <a:solidFill>
                  <a:srgbClr val="00B8DE"/>
                </a:solidFill>
              </a:rPr>
              <a:t>en </a:t>
            </a:r>
            <a:r>
              <a:rPr lang="fr-FR" sz="1400" b="1" dirty="0">
                <a:solidFill>
                  <a:srgbClr val="00B8DE"/>
                </a:solidFill>
                <a:cs typeface="Calibri"/>
              </a:rPr>
              <a:t>M</a:t>
            </a:r>
            <a:r>
              <a:rPr lang="fr-FR" sz="1400" dirty="0">
                <a:solidFill>
                  <a:srgbClr val="00B8DE"/>
                </a:solidFill>
              </a:rPr>
              <a:t>asse </a:t>
            </a:r>
            <a:r>
              <a:rPr lang="fr-FR" sz="1400" spc="-5" dirty="0">
                <a:solidFill>
                  <a:srgbClr val="00B8DE"/>
                </a:solidFill>
              </a:rPr>
              <a:t>couplée </a:t>
            </a:r>
            <a:r>
              <a:rPr lang="fr-FR" sz="1400" dirty="0">
                <a:solidFill>
                  <a:srgbClr val="00B8DE"/>
                </a:solidFill>
              </a:rPr>
              <a:t>à </a:t>
            </a:r>
            <a:r>
              <a:rPr lang="fr-FR" sz="1400" spc="-5" dirty="0">
                <a:solidFill>
                  <a:srgbClr val="00B8DE"/>
                </a:solidFill>
              </a:rPr>
              <a:t>l'</a:t>
            </a:r>
            <a:r>
              <a:rPr lang="fr-FR" sz="1400" b="1" spc="-5" dirty="0">
                <a:solidFill>
                  <a:srgbClr val="00B8DE"/>
                </a:solidFill>
                <a:cs typeface="Calibri"/>
              </a:rPr>
              <a:t>I</a:t>
            </a:r>
            <a:r>
              <a:rPr lang="fr-FR" sz="1400" spc="-5" dirty="0">
                <a:solidFill>
                  <a:srgbClr val="00B8DE"/>
                </a:solidFill>
              </a:rPr>
              <a:t>onisation </a:t>
            </a:r>
            <a:r>
              <a:rPr lang="fr-FR" sz="1400" b="1" spc="-5" dirty="0">
                <a:solidFill>
                  <a:srgbClr val="00B8DE"/>
                </a:solidFill>
                <a:cs typeface="Calibri"/>
              </a:rPr>
              <a:t>L</a:t>
            </a:r>
            <a:r>
              <a:rPr lang="fr-FR" sz="1400" spc="-5" dirty="0">
                <a:solidFill>
                  <a:srgbClr val="00B8DE"/>
                </a:solidFill>
              </a:rPr>
              <a:t>aser </a:t>
            </a:r>
            <a:r>
              <a:rPr lang="fr-FR" sz="1400" dirty="0">
                <a:solidFill>
                  <a:srgbClr val="00B8DE"/>
                </a:solidFill>
              </a:rPr>
              <a:t>pour des </a:t>
            </a:r>
            <a:r>
              <a:rPr lang="fr-FR" sz="1400" spc="-5" dirty="0">
                <a:solidFill>
                  <a:srgbClr val="00B8DE"/>
                </a:solidFill>
              </a:rPr>
              <a:t>applications </a:t>
            </a:r>
            <a:r>
              <a:rPr lang="fr-FR" sz="1400" b="1" spc="-10" dirty="0">
                <a:solidFill>
                  <a:srgbClr val="00B8DE"/>
                </a:solidFill>
                <a:cs typeface="Calibri"/>
              </a:rPr>
              <a:t>E</a:t>
            </a:r>
            <a:r>
              <a:rPr lang="fr-FR" sz="1400" spc="-10" dirty="0">
                <a:solidFill>
                  <a:srgbClr val="00B8DE"/>
                </a:solidFill>
              </a:rPr>
              <a:t>nvironnementales et </a:t>
            </a:r>
            <a:r>
              <a:rPr lang="fr-FR" sz="1400" spc="-5" dirty="0">
                <a:solidFill>
                  <a:srgbClr val="00B8DE"/>
                </a:solidFill>
              </a:rPr>
              <a:t>en </a:t>
            </a:r>
            <a:r>
              <a:rPr lang="fr-FR" sz="1400" b="1" spc="-15" dirty="0">
                <a:solidFill>
                  <a:srgbClr val="00B8DE"/>
                </a:solidFill>
                <a:cs typeface="Calibri"/>
              </a:rPr>
              <a:t>S</a:t>
            </a:r>
            <a:r>
              <a:rPr lang="fr-FR" sz="1400" spc="-15" dirty="0">
                <a:solidFill>
                  <a:srgbClr val="00B8DE"/>
                </a:solidFill>
              </a:rPr>
              <a:t>anté </a:t>
            </a:r>
            <a:endParaRPr lang="fr-FR" sz="1400" dirty="0"/>
          </a:p>
        </p:txBody>
      </p:sp>
      <p:sp>
        <p:nvSpPr>
          <p:cNvPr id="34" name="ZoneTexte 33">
            <a:extLst>
              <a:ext uri="{FF2B5EF4-FFF2-40B4-BE49-F238E27FC236}">
                <a16:creationId xmlns:a16="http://schemas.microsoft.com/office/drawing/2014/main" id="{1AC12B8B-B1E7-4EA4-569C-19BFE625A60C}"/>
              </a:ext>
            </a:extLst>
          </p:cNvPr>
          <p:cNvSpPr txBox="1"/>
          <p:nvPr/>
        </p:nvSpPr>
        <p:spPr>
          <a:xfrm>
            <a:off x="237737" y="246355"/>
            <a:ext cx="9174620" cy="400110"/>
          </a:xfrm>
          <a:prstGeom prst="rect">
            <a:avLst/>
          </a:prstGeom>
          <a:noFill/>
        </p:spPr>
        <p:txBody>
          <a:bodyPr wrap="square" rtlCol="0">
            <a:spAutoFit/>
          </a:bodyPr>
          <a:lstStyle/>
          <a:p>
            <a:r>
              <a:rPr lang="fr-FR" sz="2000" b="1" dirty="0">
                <a:solidFill>
                  <a:srgbClr val="F6BDB3"/>
                </a:solidFill>
                <a:latin typeface="Source Sans Pro Semibold" panose="020B0503030403020204" pitchFamily="34" charset="0"/>
                <a:ea typeface="Source Sans Pro Semibold" panose="020B0503030403020204" pitchFamily="34" charset="0"/>
              </a:rPr>
              <a:t>2 / </a:t>
            </a:r>
            <a:r>
              <a:rPr lang="fr-FR" sz="2000" b="1" dirty="0" smtClean="0">
                <a:solidFill>
                  <a:srgbClr val="F6BDB3"/>
                </a:solidFill>
                <a:latin typeface="Source Sans Pro Semibold" panose="020B0503030403020204" pitchFamily="34" charset="0"/>
                <a:ea typeface="Source Sans Pro Semibold" panose="020B0503030403020204" pitchFamily="34" charset="0"/>
              </a:rPr>
              <a:t>Quelle recherche pour la thérapie à partir de l’énergie nucléaire ? </a:t>
            </a:r>
            <a:endParaRPr lang="fr-FR" sz="2000" b="1" dirty="0">
              <a:solidFill>
                <a:srgbClr val="F6BDB3"/>
              </a:solidFill>
              <a:latin typeface="Source Sans Pro Semibold" panose="020B0503030403020204" pitchFamily="34" charset="0"/>
              <a:ea typeface="Source Sans Pro Semibold" panose="020B0503030403020204" pitchFamily="34" charset="0"/>
            </a:endParaRPr>
          </a:p>
        </p:txBody>
      </p:sp>
      <p:pic>
        <p:nvPicPr>
          <p:cNvPr id="35"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83269" y="2870569"/>
            <a:ext cx="3736943" cy="217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rot="1477290">
            <a:off x="10693324" y="4395669"/>
            <a:ext cx="942353" cy="211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Laser</a:t>
            </a:r>
            <a:endParaRPr lang="fr-FR" dirty="0"/>
          </a:p>
        </p:txBody>
      </p:sp>
      <p:pic>
        <p:nvPicPr>
          <p:cNvPr id="3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04856" y="2519039"/>
            <a:ext cx="480129" cy="48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7"/>
          <p:cNvPicPr>
            <a:picLocks noChangeAspect="1" noChangeArrowheads="1"/>
          </p:cNvPicPr>
          <p:nvPr/>
        </p:nvPicPr>
        <p:blipFill rotWithShape="1">
          <a:blip r:embed="rId12">
            <a:extLst>
              <a:ext uri="{28A0092B-C50C-407E-A947-70E740481C1C}">
                <a14:useLocalDpi xmlns:a14="http://schemas.microsoft.com/office/drawing/2010/main" val="0"/>
              </a:ext>
            </a:extLst>
          </a:blip>
          <a:srcRect l="34563" t="39018" r="54741" b="56922"/>
          <a:stretch/>
        </p:blipFill>
        <p:spPr bwMode="auto">
          <a:xfrm>
            <a:off x="9101068" y="4806809"/>
            <a:ext cx="1634851" cy="349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9" name="Connecteur droit 38"/>
          <p:cNvCxnSpPr/>
          <p:nvPr/>
        </p:nvCxnSpPr>
        <p:spPr>
          <a:xfrm flipH="1">
            <a:off x="9204994" y="4630054"/>
            <a:ext cx="713499" cy="176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9616445" y="4630054"/>
            <a:ext cx="353410" cy="176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H="1">
            <a:off x="9918493" y="4630054"/>
            <a:ext cx="25681" cy="176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9969855" y="4630054"/>
            <a:ext cx="288032" cy="176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9969855" y="4630054"/>
            <a:ext cx="560706" cy="176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en arc 43"/>
          <p:cNvCxnSpPr/>
          <p:nvPr/>
        </p:nvCxnSpPr>
        <p:spPr>
          <a:xfrm rot="10800000" flipV="1">
            <a:off x="6756135" y="3142195"/>
            <a:ext cx="1122289" cy="725958"/>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9411087" y="4736979"/>
            <a:ext cx="343721" cy="4070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7786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p:bldP spid="33" grpId="0"/>
      <p:bldP spid="3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6B7CB0-1B7B-8510-5902-78E0409340B8}"/>
              </a:ext>
            </a:extLst>
          </p:cNvPr>
          <p:cNvSpPr txBox="1"/>
          <p:nvPr/>
        </p:nvSpPr>
        <p:spPr>
          <a:xfrm>
            <a:off x="525364" y="917460"/>
            <a:ext cx="11141272" cy="1508105"/>
          </a:xfrm>
          <a:prstGeom prst="rect">
            <a:avLst/>
          </a:prstGeom>
          <a:noFill/>
        </p:spPr>
        <p:txBody>
          <a:bodyPr wrap="square" rtlCol="0">
            <a:spAutoFit/>
          </a:bodyPr>
          <a:lstStyle/>
          <a:p>
            <a:r>
              <a:rPr lang="fr-FR" sz="3200" b="1" dirty="0">
                <a:latin typeface="Source Sans Pro" panose="020B0503030403020204" pitchFamily="34" charset="0"/>
                <a:ea typeface="Source Sans Pro" panose="020B0503030403020204" pitchFamily="34" charset="0"/>
              </a:rPr>
              <a:t>De nouvelles modalités pour la radiothérapie externe</a:t>
            </a:r>
          </a:p>
          <a:p>
            <a:pPr marL="342900" indent="-342900">
              <a:buClr>
                <a:srgbClr val="7869C4"/>
              </a:buClr>
              <a:buFont typeface="Arial" panose="020B0604020202020204" pitchFamily="34" charset="0"/>
              <a:buChar char="•"/>
            </a:pPr>
            <a:r>
              <a:rPr lang="fr-FR" sz="2000" dirty="0" smtClean="0">
                <a:latin typeface="Source Sans Pro" panose="020B0503030403020204" pitchFamily="34" charset="0"/>
                <a:ea typeface="Source Sans Pro" panose="020B0503030403020204" pitchFamily="34" charset="0"/>
              </a:rPr>
              <a:t>Contexte de la radiothérapie </a:t>
            </a:r>
            <a:endParaRPr lang="fr-FR" sz="2000" dirty="0">
              <a:latin typeface="Source Sans Pro" panose="020B0503030403020204" pitchFamily="34" charset="0"/>
              <a:ea typeface="Source Sans Pro" panose="020B0503030403020204" pitchFamily="34" charset="0"/>
            </a:endParaRPr>
          </a:p>
          <a:p>
            <a:pPr lvl="1">
              <a:buClr>
                <a:srgbClr val="7869C4"/>
              </a:buClr>
            </a:pPr>
            <a:endParaRPr lang="fr-FR" sz="2000" dirty="0">
              <a:latin typeface="Source Sans Pro" panose="020B0503030403020204" pitchFamily="34" charset="0"/>
              <a:ea typeface="Source Sans Pro" panose="020B0503030403020204" pitchFamily="34" charset="0"/>
            </a:endParaRPr>
          </a:p>
          <a:p>
            <a:endParaRPr lang="fr-FR" sz="2000" b="1" dirty="0"/>
          </a:p>
        </p:txBody>
      </p:sp>
      <p:sp>
        <p:nvSpPr>
          <p:cNvPr id="8" name="Rectangle 7">
            <a:extLst>
              <a:ext uri="{FF2B5EF4-FFF2-40B4-BE49-F238E27FC236}">
                <a16:creationId xmlns:a16="http://schemas.microsoft.com/office/drawing/2014/main" id="{DC336697-3824-2A48-3D28-2B2E7B79F6BB}"/>
              </a:ext>
            </a:extLst>
          </p:cNvPr>
          <p:cNvSpPr/>
          <p:nvPr/>
        </p:nvSpPr>
        <p:spPr>
          <a:xfrm>
            <a:off x="0" y="-49695"/>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grpSp>
        <p:nvGrpSpPr>
          <p:cNvPr id="12" name="Groupe 11"/>
          <p:cNvGrpSpPr/>
          <p:nvPr/>
        </p:nvGrpSpPr>
        <p:grpSpPr>
          <a:xfrm>
            <a:off x="6096000" y="3039218"/>
            <a:ext cx="4735831" cy="1878358"/>
            <a:chOff x="5310830" y="3977084"/>
            <a:chExt cx="3781985" cy="1799011"/>
          </a:xfrm>
        </p:grpSpPr>
        <p:grpSp>
          <p:nvGrpSpPr>
            <p:cNvPr id="13" name="Groupe 12"/>
            <p:cNvGrpSpPr/>
            <p:nvPr/>
          </p:nvGrpSpPr>
          <p:grpSpPr>
            <a:xfrm>
              <a:off x="6185707" y="4391125"/>
              <a:ext cx="1831534" cy="1384970"/>
              <a:chOff x="5503755" y="2928620"/>
              <a:chExt cx="2400556" cy="1815253"/>
            </a:xfrm>
          </p:grpSpPr>
          <p:sp>
            <p:nvSpPr>
              <p:cNvPr id="16" name="Rectangle à coins arrondis 15"/>
              <p:cNvSpPr/>
              <p:nvPr/>
            </p:nvSpPr>
            <p:spPr>
              <a:xfrm rot="16200000">
                <a:off x="5784427" y="3787987"/>
                <a:ext cx="1779693" cy="60960"/>
              </a:xfrm>
              <a:prstGeom prst="roundRect">
                <a:avLst>
                  <a:gd name="adj" fmla="val 47917"/>
                </a:avLst>
              </a:prstGeom>
              <a:solidFill>
                <a:schemeClr val="bg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avec coins arrondis du même côté 16"/>
              <p:cNvSpPr/>
              <p:nvPr/>
            </p:nvSpPr>
            <p:spPr>
              <a:xfrm>
                <a:off x="5503755" y="4359486"/>
                <a:ext cx="2341036" cy="384387"/>
              </a:xfrm>
              <a:prstGeom prst="round2SameRect">
                <a:avLst/>
              </a:prstGeom>
              <a:solidFill>
                <a:schemeClr val="accent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t>COMPROMIS</a:t>
                </a:r>
                <a:endParaRPr lang="fr-FR" sz="1400" b="1" dirty="0"/>
              </a:p>
            </p:txBody>
          </p:sp>
          <p:sp>
            <p:nvSpPr>
              <p:cNvPr id="18" name="Arc 17"/>
              <p:cNvSpPr/>
              <p:nvPr/>
            </p:nvSpPr>
            <p:spPr>
              <a:xfrm rot="10800000">
                <a:off x="5521198" y="3285173"/>
                <a:ext cx="650240" cy="650240"/>
              </a:xfrm>
              <a:prstGeom prst="arc">
                <a:avLst>
                  <a:gd name="adj1" fmla="val 10771353"/>
                  <a:gd name="adj2" fmla="val 0"/>
                </a:avLst>
              </a:prstGeom>
              <a:solidFill>
                <a:schemeClr val="accent4">
                  <a:lumMod val="75000"/>
                </a:schemeClr>
              </a:solidFill>
              <a:ln>
                <a:no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p:cNvSpPr/>
              <p:nvPr/>
            </p:nvSpPr>
            <p:spPr>
              <a:xfrm rot="10800000">
                <a:off x="7254071" y="3285173"/>
                <a:ext cx="650240" cy="650240"/>
              </a:xfrm>
              <a:prstGeom prst="arc">
                <a:avLst>
                  <a:gd name="adj1" fmla="val 10771353"/>
                  <a:gd name="adj2" fmla="val 0"/>
                </a:avLst>
              </a:prstGeom>
              <a:solidFill>
                <a:schemeClr val="accent4">
                  <a:lumMod val="75000"/>
                </a:schemeClr>
              </a:solidFill>
              <a:ln>
                <a:no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0" name="Connecteur droit 19"/>
              <p:cNvCxnSpPr/>
              <p:nvPr/>
            </p:nvCxnSpPr>
            <p:spPr>
              <a:xfrm flipH="1">
                <a:off x="5525008" y="3129280"/>
                <a:ext cx="281517" cy="481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flipV="1">
                <a:off x="5798905" y="3129280"/>
                <a:ext cx="368712" cy="478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7257880" y="3129280"/>
                <a:ext cx="281517" cy="481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flipV="1">
                <a:off x="7531777" y="3129280"/>
                <a:ext cx="368712" cy="478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à coins arrondis 23"/>
              <p:cNvSpPr/>
              <p:nvPr/>
            </p:nvSpPr>
            <p:spPr>
              <a:xfrm>
                <a:off x="5784427" y="3098800"/>
                <a:ext cx="1779693" cy="60960"/>
              </a:xfrm>
              <a:prstGeom prst="roundRect">
                <a:avLst>
                  <a:gd name="adj" fmla="val 47917"/>
                </a:avLst>
              </a:prstGeom>
              <a:solidFill>
                <a:schemeClr val="bg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6592710" y="3059025"/>
                <a:ext cx="159062" cy="159062"/>
              </a:xfrm>
              <a:prstGeom prst="ellipse">
                <a:avLst/>
              </a:prstGeom>
              <a:solidFill>
                <a:schemeClr val="accent4">
                  <a:lumMod val="75000"/>
                </a:schemeClr>
              </a:solidFill>
              <a:ln>
                <a:no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tx1"/>
                  </a:solidFill>
                </a:endParaRPr>
              </a:p>
            </p:txBody>
          </p:sp>
        </p:grpSp>
        <p:sp>
          <p:nvSpPr>
            <p:cNvPr id="14" name="ZoneTexte 13"/>
            <p:cNvSpPr txBox="1"/>
            <p:nvPr/>
          </p:nvSpPr>
          <p:spPr>
            <a:xfrm>
              <a:off x="5310830" y="3977084"/>
              <a:ext cx="1541547" cy="501118"/>
            </a:xfrm>
            <a:prstGeom prst="rect">
              <a:avLst/>
            </a:prstGeom>
            <a:noFill/>
          </p:spPr>
          <p:txBody>
            <a:bodyPr wrap="none" rtlCol="0">
              <a:spAutoFit/>
            </a:bodyPr>
            <a:lstStyle/>
            <a:p>
              <a:pPr algn="ctr"/>
              <a:r>
                <a:rPr lang="fr-FR" sz="1400" dirty="0" smtClean="0"/>
                <a:t>Dose trop faible tumeur</a:t>
              </a:r>
            </a:p>
            <a:p>
              <a:pPr algn="ctr"/>
              <a:r>
                <a:rPr lang="fr-FR" sz="1400" dirty="0" smtClean="0">
                  <a:sym typeface="Wingdings" panose="05000000000000000000" pitchFamily="2" charset="2"/>
                </a:rPr>
                <a:t> </a:t>
              </a:r>
              <a:r>
                <a:rPr lang="fr-FR" sz="1400" dirty="0" smtClean="0"/>
                <a:t>récidive</a:t>
              </a:r>
              <a:endParaRPr lang="fr-FR" sz="1400" dirty="0"/>
            </a:p>
          </p:txBody>
        </p:sp>
        <p:sp>
          <p:nvSpPr>
            <p:cNvPr id="15" name="ZoneTexte 14"/>
            <p:cNvSpPr txBox="1"/>
            <p:nvPr/>
          </p:nvSpPr>
          <p:spPr>
            <a:xfrm>
              <a:off x="7277882" y="3982640"/>
              <a:ext cx="1814933" cy="501118"/>
            </a:xfrm>
            <a:prstGeom prst="rect">
              <a:avLst/>
            </a:prstGeom>
            <a:noFill/>
          </p:spPr>
          <p:txBody>
            <a:bodyPr wrap="none" rtlCol="0">
              <a:spAutoFit/>
            </a:bodyPr>
            <a:lstStyle/>
            <a:p>
              <a:pPr algn="ctr"/>
              <a:r>
                <a:rPr lang="fr-FR" sz="1400" dirty="0" smtClean="0"/>
                <a:t>Dose trop élevée tissus sains</a:t>
              </a:r>
            </a:p>
            <a:p>
              <a:pPr algn="ctr"/>
              <a:r>
                <a:rPr lang="fr-FR" sz="1400" dirty="0" smtClean="0">
                  <a:sym typeface="Wingdings" panose="05000000000000000000" pitchFamily="2" charset="2"/>
                </a:rPr>
                <a:t> </a:t>
              </a:r>
              <a:r>
                <a:rPr lang="fr-FR" sz="1400" dirty="0" smtClean="0"/>
                <a:t>complications</a:t>
              </a:r>
              <a:endParaRPr lang="fr-FR" sz="1400" dirty="0"/>
            </a:p>
          </p:txBody>
        </p:sp>
      </p:grpSp>
      <p:pic>
        <p:nvPicPr>
          <p:cNvPr id="26" name="Image 25"/>
          <p:cNvPicPr>
            <a:picLocks noChangeAspect="1"/>
          </p:cNvPicPr>
          <p:nvPr/>
        </p:nvPicPr>
        <p:blipFill>
          <a:blip r:embed="rId4"/>
          <a:stretch>
            <a:fillRect/>
          </a:stretch>
        </p:blipFill>
        <p:spPr>
          <a:xfrm>
            <a:off x="1612869" y="1976715"/>
            <a:ext cx="3702838" cy="3690330"/>
          </a:xfrm>
          <a:prstGeom prst="rect">
            <a:avLst/>
          </a:prstGeom>
        </p:spPr>
      </p:pic>
      <p:sp>
        <p:nvSpPr>
          <p:cNvPr id="28" name="ZoneTexte 27">
            <a:extLst>
              <a:ext uri="{FF2B5EF4-FFF2-40B4-BE49-F238E27FC236}">
                <a16:creationId xmlns:a16="http://schemas.microsoft.com/office/drawing/2014/main" id="{1AC12B8B-B1E7-4EA4-569C-19BFE625A60C}"/>
              </a:ext>
            </a:extLst>
          </p:cNvPr>
          <p:cNvSpPr txBox="1"/>
          <p:nvPr/>
        </p:nvSpPr>
        <p:spPr>
          <a:xfrm>
            <a:off x="237737" y="196660"/>
            <a:ext cx="9174620" cy="400110"/>
          </a:xfrm>
          <a:prstGeom prst="rect">
            <a:avLst/>
          </a:prstGeom>
          <a:noFill/>
        </p:spPr>
        <p:txBody>
          <a:bodyPr wrap="square" rtlCol="0">
            <a:spAutoFit/>
          </a:bodyPr>
          <a:lstStyle/>
          <a:p>
            <a:r>
              <a:rPr lang="fr-FR" sz="2000" b="1" dirty="0">
                <a:solidFill>
                  <a:srgbClr val="F6BDB3"/>
                </a:solidFill>
                <a:latin typeface="Source Sans Pro Semibold" panose="020B0503030403020204" pitchFamily="34" charset="0"/>
                <a:ea typeface="Source Sans Pro Semibold" panose="020B0503030403020204" pitchFamily="34" charset="0"/>
              </a:rPr>
              <a:t>2 / </a:t>
            </a:r>
            <a:r>
              <a:rPr lang="fr-FR" sz="2000" b="1" dirty="0" smtClean="0">
                <a:solidFill>
                  <a:srgbClr val="F6BDB3"/>
                </a:solidFill>
                <a:latin typeface="Source Sans Pro Semibold" panose="020B0503030403020204" pitchFamily="34" charset="0"/>
                <a:ea typeface="Source Sans Pro Semibold" panose="020B0503030403020204" pitchFamily="34" charset="0"/>
              </a:rPr>
              <a:t>Quelle recherche pour la thérapie à partir de l’énergie nucléaire ? </a:t>
            </a:r>
            <a:endParaRPr lang="fr-FR" sz="2000" b="1" dirty="0">
              <a:solidFill>
                <a:srgbClr val="F6BDB3"/>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3822373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6B7CB0-1B7B-8510-5902-78E0409340B8}"/>
              </a:ext>
            </a:extLst>
          </p:cNvPr>
          <p:cNvSpPr txBox="1"/>
          <p:nvPr/>
        </p:nvSpPr>
        <p:spPr>
          <a:xfrm>
            <a:off x="525364" y="795918"/>
            <a:ext cx="11141272" cy="3262432"/>
          </a:xfrm>
          <a:prstGeom prst="rect">
            <a:avLst/>
          </a:prstGeom>
          <a:noFill/>
        </p:spPr>
        <p:txBody>
          <a:bodyPr wrap="square" rtlCol="0">
            <a:spAutoFit/>
          </a:bodyPr>
          <a:lstStyle/>
          <a:p>
            <a:r>
              <a:rPr lang="fr-FR" sz="3200" b="1" dirty="0">
                <a:latin typeface="Source Sans Pro" panose="020B0503030403020204" pitchFamily="34" charset="0"/>
                <a:ea typeface="Source Sans Pro" panose="020B0503030403020204" pitchFamily="34" charset="0"/>
              </a:rPr>
              <a:t>De nouvelles modalités pour la radiothérapie externe</a:t>
            </a:r>
          </a:p>
          <a:p>
            <a:pPr>
              <a:buClr>
                <a:srgbClr val="7869C4"/>
              </a:buClr>
            </a:pPr>
            <a:endParaRPr lang="fr-FR" sz="2000" dirty="0">
              <a:latin typeface="Source Sans Pro" panose="020B0503030403020204" pitchFamily="34" charset="0"/>
              <a:ea typeface="Source Sans Pro" panose="020B0503030403020204" pitchFamily="34" charset="0"/>
            </a:endParaRPr>
          </a:p>
          <a:p>
            <a:pPr>
              <a:buClr>
                <a:srgbClr val="7869C4"/>
              </a:buClr>
            </a:pPr>
            <a:r>
              <a:rPr lang="fr-FR" sz="2000" dirty="0">
                <a:latin typeface="Source Sans Pro" panose="020B0503030403020204" pitchFamily="34" charset="0"/>
                <a:ea typeface="Source Sans Pro" panose="020B0503030403020204" pitchFamily="34" charset="0"/>
              </a:rPr>
              <a:t>La radiothérapie </a:t>
            </a:r>
            <a:r>
              <a:rPr lang="fr-FR" sz="2000" dirty="0" smtClean="0">
                <a:latin typeface="Source Sans Pro" panose="020B0503030403020204" pitchFamily="34" charset="0"/>
                <a:ea typeface="Source Sans Pro" panose="020B0503030403020204" pitchFamily="34" charset="0"/>
              </a:rPr>
              <a:t>Flash</a:t>
            </a:r>
          </a:p>
          <a:p>
            <a:pPr>
              <a:buClr>
                <a:srgbClr val="7869C4"/>
              </a:buCl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dirty="0">
                <a:latin typeface="Source Sans Pro" panose="020B0503030403020204" pitchFamily="34" charset="0"/>
                <a:ea typeface="Source Sans Pro" panose="020B0503030403020204" pitchFamily="34" charset="0"/>
              </a:rPr>
              <a:t>Augmentation du débit de dose absorbé de 0,1Gy/s (conventionnel) à au moins 40 Gy/s </a:t>
            </a:r>
          </a:p>
          <a:p>
            <a:pPr marL="800100" lvl="1" indent="-342900">
              <a:buClr>
                <a:srgbClr val="7869C4"/>
              </a:buClr>
              <a:buFont typeface="Courier New" panose="02070309020205020404" pitchFamily="49" charset="0"/>
              <a:buChar char="o"/>
            </a:pPr>
            <a:r>
              <a:rPr lang="fr-FR" dirty="0">
                <a:latin typeface="Source Sans Pro" panose="020B0503030403020204"/>
                <a:ea typeface="Source Sans Pro" panose="020B0503030403020204" pitchFamily="34" charset="0"/>
              </a:rPr>
              <a:t>Même efficacité anti-tumorale </a:t>
            </a:r>
          </a:p>
          <a:p>
            <a:pPr marL="800100" lvl="1" indent="-342900">
              <a:buClr>
                <a:srgbClr val="7869C4"/>
              </a:buClr>
              <a:buFont typeface="Courier New" panose="02070309020205020404" pitchFamily="49" charset="0"/>
              <a:buChar char="o"/>
            </a:pPr>
            <a:r>
              <a:rPr lang="fr-FR" dirty="0" smtClean="0">
                <a:latin typeface="Source Sans Pro" panose="020B0503030403020204"/>
                <a:ea typeface="Source Sans Pro" panose="020B0503030403020204" pitchFamily="34" charset="0"/>
              </a:rPr>
              <a:t>Réduction de la toxicité aux tissus sains</a:t>
            </a:r>
          </a:p>
          <a:p>
            <a:pPr>
              <a:buClr>
                <a:srgbClr val="7869C4"/>
              </a:buClr>
            </a:pPr>
            <a:endParaRPr lang="fr-FR" sz="2000" dirty="0">
              <a:latin typeface="Source Sans Pro" panose="020B0503030403020204" pitchFamily="34" charset="0"/>
              <a:ea typeface="Source Sans Pro" panose="020B0503030403020204" pitchFamily="34" charset="0"/>
            </a:endParaRPr>
          </a:p>
          <a:p>
            <a:pPr lvl="1">
              <a:buClr>
                <a:srgbClr val="7869C4"/>
              </a:buClr>
            </a:pPr>
            <a:endParaRPr lang="fr-FR" sz="2000" dirty="0">
              <a:latin typeface="Source Sans Pro" panose="020B0503030403020204" pitchFamily="34" charset="0"/>
              <a:ea typeface="Source Sans Pro" panose="020B0503030403020204" pitchFamily="34" charset="0"/>
            </a:endParaRPr>
          </a:p>
          <a:p>
            <a:endParaRPr lang="fr-FR" sz="2000" b="1" dirty="0"/>
          </a:p>
        </p:txBody>
      </p:sp>
      <p:sp>
        <p:nvSpPr>
          <p:cNvPr id="8" name="Rectangle 7">
            <a:extLst>
              <a:ext uri="{FF2B5EF4-FFF2-40B4-BE49-F238E27FC236}">
                <a16:creationId xmlns:a16="http://schemas.microsoft.com/office/drawing/2014/main" id="{DC336697-3824-2A48-3D28-2B2E7B79F6BB}"/>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pic>
        <p:nvPicPr>
          <p:cNvPr id="30" name="Imag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23" y="3358052"/>
            <a:ext cx="2080496" cy="1400595"/>
          </a:xfrm>
          <a:prstGeom prst="rect">
            <a:avLst/>
          </a:prstGeom>
        </p:spPr>
      </p:pic>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774" y="3291985"/>
            <a:ext cx="4800600" cy="1600199"/>
          </a:xfrm>
          <a:prstGeom prst="rect">
            <a:avLst/>
          </a:prstGeom>
        </p:spPr>
      </p:pic>
      <p:sp>
        <p:nvSpPr>
          <p:cNvPr id="35" name="Rectangle 34"/>
          <p:cNvSpPr/>
          <p:nvPr/>
        </p:nvSpPr>
        <p:spPr>
          <a:xfrm>
            <a:off x="2381108" y="5392559"/>
            <a:ext cx="1917897" cy="369332"/>
          </a:xfrm>
          <a:prstGeom prst="rect">
            <a:avLst/>
          </a:prstGeom>
        </p:spPr>
        <p:txBody>
          <a:bodyPr wrap="none">
            <a:spAutoFit/>
          </a:bodyPr>
          <a:lstStyle/>
          <a:p>
            <a:r>
              <a:rPr lang="fr-FR" b="1" dirty="0">
                <a:solidFill>
                  <a:srgbClr val="B02582"/>
                </a:solidFill>
              </a:rPr>
              <a:t>Projet FLASHMOD</a:t>
            </a:r>
          </a:p>
        </p:txBody>
      </p:sp>
      <p:grpSp>
        <p:nvGrpSpPr>
          <p:cNvPr id="36" name="Groupe 35"/>
          <p:cNvGrpSpPr/>
          <p:nvPr/>
        </p:nvGrpSpPr>
        <p:grpSpPr>
          <a:xfrm>
            <a:off x="5170139" y="5201532"/>
            <a:ext cx="4456335" cy="751386"/>
            <a:chOff x="8452911" y="578275"/>
            <a:chExt cx="3481106" cy="638513"/>
          </a:xfrm>
        </p:grpSpPr>
        <p:pic>
          <p:nvPicPr>
            <p:cNvPr id="37" name="Imag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2911" y="658080"/>
              <a:ext cx="782249" cy="475325"/>
            </a:xfrm>
            <a:prstGeom prst="rect">
              <a:avLst/>
            </a:prstGeom>
          </p:spPr>
        </p:pic>
        <p:pic>
          <p:nvPicPr>
            <p:cNvPr id="38" name="Imag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5827" y="578275"/>
              <a:ext cx="1245879" cy="638513"/>
            </a:xfrm>
            <a:prstGeom prst="rect">
              <a:avLst/>
            </a:prstGeom>
          </p:spPr>
        </p:pic>
        <p:pic>
          <p:nvPicPr>
            <p:cNvPr id="39" name="Imag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0443" y="685038"/>
              <a:ext cx="1058896" cy="429132"/>
            </a:xfrm>
            <a:prstGeom prst="rect">
              <a:avLst/>
            </a:prstGeom>
          </p:spPr>
        </p:pic>
        <p:pic>
          <p:nvPicPr>
            <p:cNvPr id="40" name="Image 39"/>
            <p:cNvPicPr>
              <a:picLocks noChangeAspect="1"/>
            </p:cNvPicPr>
            <p:nvPr/>
          </p:nvPicPr>
          <p:blipFill>
            <a:blip r:embed="rId9"/>
            <a:stretch>
              <a:fillRect/>
            </a:stretch>
          </p:blipFill>
          <p:spPr>
            <a:xfrm>
              <a:off x="11457202" y="675332"/>
              <a:ext cx="476815" cy="475325"/>
            </a:xfrm>
            <a:prstGeom prst="rect">
              <a:avLst/>
            </a:prstGeom>
          </p:spPr>
        </p:pic>
      </p:grpSp>
      <p:sp>
        <p:nvSpPr>
          <p:cNvPr id="41" name="Flèche droite 40"/>
          <p:cNvSpPr/>
          <p:nvPr/>
        </p:nvSpPr>
        <p:spPr>
          <a:xfrm>
            <a:off x="1320610" y="5311754"/>
            <a:ext cx="796413" cy="530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1AC12B8B-B1E7-4EA4-569C-19BFE625A60C}"/>
              </a:ext>
            </a:extLst>
          </p:cNvPr>
          <p:cNvSpPr txBox="1"/>
          <p:nvPr/>
        </p:nvSpPr>
        <p:spPr>
          <a:xfrm>
            <a:off x="237737" y="196660"/>
            <a:ext cx="9174620" cy="400110"/>
          </a:xfrm>
          <a:prstGeom prst="rect">
            <a:avLst/>
          </a:prstGeom>
          <a:noFill/>
        </p:spPr>
        <p:txBody>
          <a:bodyPr wrap="square" rtlCol="0">
            <a:spAutoFit/>
          </a:bodyPr>
          <a:lstStyle/>
          <a:p>
            <a:r>
              <a:rPr lang="fr-FR" sz="2000" b="1" dirty="0">
                <a:solidFill>
                  <a:srgbClr val="F6BDB3"/>
                </a:solidFill>
                <a:latin typeface="Source Sans Pro Semibold" panose="020B0503030403020204" pitchFamily="34" charset="0"/>
                <a:ea typeface="Source Sans Pro Semibold" panose="020B0503030403020204" pitchFamily="34" charset="0"/>
              </a:rPr>
              <a:t>2 / </a:t>
            </a:r>
            <a:r>
              <a:rPr lang="fr-FR" sz="2000" b="1" dirty="0" smtClean="0">
                <a:solidFill>
                  <a:srgbClr val="F6BDB3"/>
                </a:solidFill>
                <a:latin typeface="Source Sans Pro Semibold" panose="020B0503030403020204" pitchFamily="34" charset="0"/>
                <a:ea typeface="Source Sans Pro Semibold" panose="020B0503030403020204" pitchFamily="34" charset="0"/>
              </a:rPr>
              <a:t>Quelle recherche pour la thérapie à partir de l’énergie nucléaire ? </a:t>
            </a:r>
            <a:endParaRPr lang="fr-FR" sz="2000" b="1" dirty="0">
              <a:solidFill>
                <a:srgbClr val="F6BDB3"/>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396666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6B7CB0-1B7B-8510-5902-78E0409340B8}"/>
              </a:ext>
            </a:extLst>
          </p:cNvPr>
          <p:cNvSpPr txBox="1"/>
          <p:nvPr/>
        </p:nvSpPr>
        <p:spPr>
          <a:xfrm>
            <a:off x="525364" y="836459"/>
            <a:ext cx="11666636" cy="4893647"/>
          </a:xfrm>
          <a:prstGeom prst="rect">
            <a:avLst/>
          </a:prstGeom>
          <a:noFill/>
        </p:spPr>
        <p:txBody>
          <a:bodyPr wrap="square" rtlCol="0">
            <a:spAutoFit/>
          </a:bodyPr>
          <a:lstStyle/>
          <a:p>
            <a:r>
              <a:rPr lang="fr-FR" sz="3200" b="1" dirty="0">
                <a:latin typeface="Source Sans Pro" panose="020B0503030403020204" pitchFamily="34" charset="0"/>
                <a:ea typeface="Source Sans Pro" panose="020B0503030403020204" pitchFamily="34" charset="0"/>
              </a:rPr>
              <a:t>De nouvelles modalités pour la radiothérapie externe</a:t>
            </a:r>
          </a:p>
          <a:p>
            <a:pPr>
              <a:buClr>
                <a:srgbClr val="7869C4"/>
              </a:buClr>
            </a:pPr>
            <a:endParaRPr lang="fr-FR" sz="2000" dirty="0" smtClean="0">
              <a:latin typeface="Source Sans Pro" panose="020B0503030403020204" pitchFamily="34" charset="0"/>
              <a:ea typeface="Source Sans Pro" panose="020B0503030403020204" pitchFamily="34" charset="0"/>
            </a:endParaRPr>
          </a:p>
          <a:p>
            <a:pPr>
              <a:buClr>
                <a:srgbClr val="7869C4"/>
              </a:buClr>
            </a:pPr>
            <a:r>
              <a:rPr lang="fr-FR" sz="2000" dirty="0" smtClean="0">
                <a:latin typeface="Source Sans Pro" panose="020B0503030403020204" pitchFamily="34" charset="0"/>
                <a:ea typeface="Source Sans Pro" panose="020B0503030403020204" pitchFamily="34" charset="0"/>
              </a:rPr>
              <a:t>Projet FLASHMOD</a:t>
            </a:r>
          </a:p>
          <a:p>
            <a:pPr>
              <a:buClr>
                <a:srgbClr val="7869C4"/>
              </a:buCl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sz="2000" dirty="0" smtClean="0">
                <a:latin typeface="Source Sans Pro" panose="020B0503030403020204" pitchFamily="34" charset="0"/>
                <a:ea typeface="Source Sans Pro" panose="020B0503030403020204" pitchFamily="34" charset="0"/>
              </a:rPr>
              <a:t>Délivrance du faisceau et dosimétrie associée </a:t>
            </a: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pPr>
              <a:buClr>
                <a:srgbClr val="7869C4"/>
              </a:buClr>
            </a:pPr>
            <a:endParaRPr lang="fr-FR" sz="2000" dirty="0">
              <a:latin typeface="Source Sans Pro" panose="020B0503030403020204" pitchFamily="34" charset="0"/>
              <a:ea typeface="Source Sans Pro" panose="020B0503030403020204" pitchFamily="34" charset="0"/>
            </a:endParaRPr>
          </a:p>
          <a:p>
            <a:pPr lvl="1">
              <a:buClr>
                <a:srgbClr val="7869C4"/>
              </a:buClr>
            </a:pPr>
            <a:endParaRPr lang="fr-FR" sz="2000" dirty="0">
              <a:latin typeface="Source Sans Pro" panose="020B0503030403020204" pitchFamily="34" charset="0"/>
              <a:ea typeface="Source Sans Pro" panose="020B0503030403020204" pitchFamily="34" charset="0"/>
            </a:endParaRPr>
          </a:p>
          <a:p>
            <a:endParaRPr lang="fr-FR" sz="2000" b="1" dirty="0"/>
          </a:p>
        </p:txBody>
      </p:sp>
      <p:sp>
        <p:nvSpPr>
          <p:cNvPr id="8" name="Rectangle 7">
            <a:extLst>
              <a:ext uri="{FF2B5EF4-FFF2-40B4-BE49-F238E27FC236}">
                <a16:creationId xmlns:a16="http://schemas.microsoft.com/office/drawing/2014/main" id="{DC336697-3824-2A48-3D28-2B2E7B79F6BB}"/>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pic>
        <p:nvPicPr>
          <p:cNvPr id="2" name="Image 1"/>
          <p:cNvPicPr>
            <a:picLocks noChangeAspect="1"/>
          </p:cNvPicPr>
          <p:nvPr/>
        </p:nvPicPr>
        <p:blipFill>
          <a:blip r:embed="rId4"/>
          <a:stretch>
            <a:fillRect/>
          </a:stretch>
        </p:blipFill>
        <p:spPr>
          <a:xfrm>
            <a:off x="1623630" y="2650955"/>
            <a:ext cx="9249778" cy="4006464"/>
          </a:xfrm>
          <a:prstGeom prst="rect">
            <a:avLst/>
          </a:prstGeom>
        </p:spPr>
      </p:pic>
      <p:sp>
        <p:nvSpPr>
          <p:cNvPr id="4" name="Rectangle 3"/>
          <p:cNvSpPr/>
          <p:nvPr/>
        </p:nvSpPr>
        <p:spPr>
          <a:xfrm>
            <a:off x="8203662" y="1985052"/>
            <a:ext cx="1407695" cy="439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14"/>
          <p:cNvSpPr>
            <a:spLocks noChangeArrowheads="1"/>
          </p:cNvSpPr>
          <p:nvPr/>
        </p:nvSpPr>
        <p:spPr bwMode="auto">
          <a:xfrm>
            <a:off x="1623630" y="5840990"/>
            <a:ext cx="21625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ct val="20000"/>
              </a:spcAft>
              <a:buChar char="•"/>
              <a:defRPr sz="2000">
                <a:solidFill>
                  <a:schemeClr val="tx1"/>
                </a:solidFill>
                <a:latin typeface="Calibri" panose="020F0502020204030204" pitchFamily="34" charset="0"/>
              </a:defRPr>
            </a:lvl1pPr>
            <a:lvl2pPr marL="742950" indent="-285750" eaLnBrk="0" hangingPunct="0">
              <a:spcBef>
                <a:spcPct val="20000"/>
              </a:spcBef>
              <a:buChar char="–"/>
              <a:defRPr sz="2400">
                <a:solidFill>
                  <a:schemeClr val="tx1"/>
                </a:solidFill>
                <a:latin typeface="Calibri" panose="020F0502020204030204" pitchFamily="34" charset="0"/>
              </a:defRPr>
            </a:lvl2pPr>
            <a:lvl3pPr marL="1143000" indent="-228600" eaLnBrk="0" hangingPunct="0">
              <a:spcBef>
                <a:spcPct val="20000"/>
              </a:spcBef>
              <a:buChar char="•"/>
              <a:defRPr>
                <a:solidFill>
                  <a:schemeClr val="tx1"/>
                </a:solidFill>
                <a:latin typeface="Calibri" panose="020F0502020204030204" pitchFamily="34" charset="0"/>
              </a:defRPr>
            </a:lvl3pPr>
            <a:lvl4pPr marL="1600200" indent="-228600" eaLnBrk="0" hangingPunct="0">
              <a:spcBef>
                <a:spcPct val="20000"/>
              </a:spcBef>
              <a:buChar char="–"/>
              <a:defRPr sz="1400">
                <a:solidFill>
                  <a:schemeClr val="tx1"/>
                </a:solidFill>
                <a:latin typeface="Calibri" panose="020F0502020204030204" pitchFamily="34" charset="0"/>
              </a:defRPr>
            </a:lvl4pPr>
            <a:lvl5pPr marL="2057400" indent="-228600" eaLnBrk="0" hangingPunct="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a:spcBef>
                <a:spcPct val="0"/>
              </a:spcBef>
              <a:spcAft>
                <a:spcPct val="0"/>
              </a:spcAft>
              <a:buFontTx/>
              <a:buNone/>
            </a:pPr>
            <a:r>
              <a:rPr lang="fr-FR" altLang="fr-FR" sz="1200" i="1" dirty="0" smtClean="0">
                <a:solidFill>
                  <a:schemeClr val="tx1">
                    <a:lumMod val="50000"/>
                    <a:lumOff val="50000"/>
                  </a:schemeClr>
                </a:solidFill>
              </a:rPr>
              <a:t>Source : M. Evin</a:t>
            </a:r>
            <a:endParaRPr lang="fr-FR" altLang="fr-FR" sz="1200" i="1" dirty="0">
              <a:solidFill>
                <a:schemeClr val="tx1">
                  <a:lumMod val="50000"/>
                  <a:lumOff val="50000"/>
                </a:schemeClr>
              </a:solidFill>
            </a:endParaRPr>
          </a:p>
        </p:txBody>
      </p:sp>
      <p:sp>
        <p:nvSpPr>
          <p:cNvPr id="7" name="Rectangle 6"/>
          <p:cNvSpPr/>
          <p:nvPr/>
        </p:nvSpPr>
        <p:spPr>
          <a:xfrm>
            <a:off x="9686521" y="2510707"/>
            <a:ext cx="1630279" cy="469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Espace réservé du contenu 10">
            <a:extLst>
              <a:ext uri="{FF2B5EF4-FFF2-40B4-BE49-F238E27FC236}">
                <a16:creationId xmlns:a16="http://schemas.microsoft.com/office/drawing/2014/main" id="{7A309F29-AAEC-49F9-9408-B0DE44F3D343}"/>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r="24281"/>
          <a:stretch/>
        </p:blipFill>
        <p:spPr>
          <a:xfrm>
            <a:off x="4102576" y="2661859"/>
            <a:ext cx="1993424" cy="1316333"/>
          </a:xfrm>
        </p:spPr>
      </p:pic>
      <p:sp>
        <p:nvSpPr>
          <p:cNvPr id="16" name="ZoneTexte 15">
            <a:extLst>
              <a:ext uri="{FF2B5EF4-FFF2-40B4-BE49-F238E27FC236}">
                <a16:creationId xmlns:a16="http://schemas.microsoft.com/office/drawing/2014/main" id="{1AC12B8B-B1E7-4EA4-569C-19BFE625A60C}"/>
              </a:ext>
            </a:extLst>
          </p:cNvPr>
          <p:cNvSpPr txBox="1"/>
          <p:nvPr/>
        </p:nvSpPr>
        <p:spPr>
          <a:xfrm>
            <a:off x="237737" y="196660"/>
            <a:ext cx="9174620" cy="400110"/>
          </a:xfrm>
          <a:prstGeom prst="rect">
            <a:avLst/>
          </a:prstGeom>
          <a:noFill/>
        </p:spPr>
        <p:txBody>
          <a:bodyPr wrap="square" rtlCol="0">
            <a:spAutoFit/>
          </a:bodyPr>
          <a:lstStyle/>
          <a:p>
            <a:r>
              <a:rPr lang="fr-FR" sz="2000" b="1" dirty="0">
                <a:solidFill>
                  <a:srgbClr val="F6BDB3"/>
                </a:solidFill>
                <a:latin typeface="Source Sans Pro Semibold" panose="020B0503030403020204" pitchFamily="34" charset="0"/>
                <a:ea typeface="Source Sans Pro Semibold" panose="020B0503030403020204" pitchFamily="34" charset="0"/>
              </a:rPr>
              <a:t>2 / </a:t>
            </a:r>
            <a:r>
              <a:rPr lang="fr-FR" sz="2000" b="1" dirty="0" smtClean="0">
                <a:solidFill>
                  <a:srgbClr val="F6BDB3"/>
                </a:solidFill>
                <a:latin typeface="Source Sans Pro Semibold" panose="020B0503030403020204" pitchFamily="34" charset="0"/>
                <a:ea typeface="Source Sans Pro Semibold" panose="020B0503030403020204" pitchFamily="34" charset="0"/>
              </a:rPr>
              <a:t>Quelle recherche pour la thérapie à partir de l’énergie nucléaire ? </a:t>
            </a:r>
            <a:endParaRPr lang="fr-FR" sz="2000" b="1" dirty="0">
              <a:solidFill>
                <a:srgbClr val="F6BDB3"/>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1621747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6B7CB0-1B7B-8510-5902-78E0409340B8}"/>
              </a:ext>
            </a:extLst>
          </p:cNvPr>
          <p:cNvSpPr txBox="1"/>
          <p:nvPr/>
        </p:nvSpPr>
        <p:spPr>
          <a:xfrm>
            <a:off x="525364" y="798419"/>
            <a:ext cx="11141272" cy="7663636"/>
          </a:xfrm>
          <a:prstGeom prst="rect">
            <a:avLst/>
          </a:prstGeom>
          <a:noFill/>
        </p:spPr>
        <p:txBody>
          <a:bodyPr wrap="square" rtlCol="0">
            <a:spAutoFit/>
          </a:bodyPr>
          <a:lstStyle/>
          <a:p>
            <a:r>
              <a:rPr lang="fr-FR" sz="3200" b="1" dirty="0">
                <a:latin typeface="Source Sans Pro" panose="020B0503030403020204" pitchFamily="34" charset="0"/>
                <a:ea typeface="Source Sans Pro" panose="020B0503030403020204" pitchFamily="34" charset="0"/>
              </a:rPr>
              <a:t>De nouvelles modalités pour la radiothérapie externe</a:t>
            </a:r>
          </a:p>
          <a:p>
            <a:pPr>
              <a:buClr>
                <a:srgbClr val="7869C4"/>
              </a:buClr>
            </a:pPr>
            <a:endParaRPr lang="fr-FR" sz="2000" dirty="0" smtClean="0">
              <a:latin typeface="Source Sans Pro" panose="020B0503030403020204" pitchFamily="34" charset="0"/>
              <a:ea typeface="Source Sans Pro" panose="020B0503030403020204" pitchFamily="34" charset="0"/>
            </a:endParaRPr>
          </a:p>
          <a:p>
            <a:pPr>
              <a:buClr>
                <a:srgbClr val="7869C4"/>
              </a:buClr>
            </a:pPr>
            <a:r>
              <a:rPr lang="fr-FR" sz="2000" dirty="0" smtClean="0">
                <a:latin typeface="Source Sans Pro" panose="020B0503030403020204" pitchFamily="34" charset="0"/>
                <a:ea typeface="Source Sans Pro" panose="020B0503030403020204" pitchFamily="34" charset="0"/>
              </a:rPr>
              <a:t>Projet FLASHMOD</a:t>
            </a:r>
          </a:p>
          <a:p>
            <a:pPr>
              <a:buClr>
                <a:srgbClr val="7869C4"/>
              </a:buCl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sz="2000" dirty="0" smtClean="0">
                <a:latin typeface="Source Sans Pro" panose="020B0503030403020204" pitchFamily="34" charset="0"/>
                <a:ea typeface="Source Sans Pro" panose="020B0503030403020204" pitchFamily="34" charset="0"/>
              </a:rPr>
              <a:t>Objectifs </a:t>
            </a:r>
          </a:p>
          <a:p>
            <a:pPr marL="800100" lvl="1" indent="-342900">
              <a:buClr>
                <a:srgbClr val="7869C4"/>
              </a:buClr>
              <a:buFont typeface="Courier New" panose="02070309020205020404" pitchFamily="49" charset="0"/>
              <a:buChar char="o"/>
            </a:pPr>
            <a:r>
              <a:rPr lang="fr-FR" dirty="0" smtClean="0">
                <a:latin typeface="Source Sans Pro" panose="020B0503030403020204"/>
                <a:ea typeface="Source Sans Pro" panose="020B0503030403020204" pitchFamily="34" charset="0"/>
              </a:rPr>
              <a:t>Compréhension des phénomènes radiochimiques </a:t>
            </a:r>
          </a:p>
          <a:p>
            <a:pPr lvl="1">
              <a:buClr>
                <a:srgbClr val="7869C4"/>
              </a:buClr>
            </a:pPr>
            <a:r>
              <a:rPr lang="fr-FR" dirty="0" smtClean="0">
                <a:latin typeface="Source Sans Pro" panose="020B0503030403020204"/>
                <a:ea typeface="Source Sans Pro" panose="020B0503030403020204" pitchFamily="34" charset="0"/>
              </a:rPr>
              <a:t> </a:t>
            </a:r>
            <a:r>
              <a:rPr lang="fr-FR" dirty="0" smtClean="0">
                <a:ea typeface="Source Sans Pro" panose="020B0503030403020204" pitchFamily="34" charset="0"/>
              </a:rPr>
              <a:t>Etude des espèces réactives de l’oxygène produites par la radiolyse de l’eau                                        			</a:t>
            </a:r>
          </a:p>
          <a:p>
            <a:pPr lvl="1">
              <a:buClr>
                <a:srgbClr val="7869C4"/>
              </a:buClr>
            </a:pPr>
            <a:r>
              <a:rPr lang="fr-FR" dirty="0" smtClean="0">
                <a:ea typeface="Source Sans Pro" panose="020B0503030403020204" pitchFamily="34" charset="0"/>
              </a:rPr>
              <a:t> [H</a:t>
            </a:r>
            <a:r>
              <a:rPr lang="fr-FR" baseline="-25000" dirty="0" smtClean="0">
                <a:ea typeface="Source Sans Pro" panose="020B0503030403020204" pitchFamily="34" charset="0"/>
              </a:rPr>
              <a:t>2</a:t>
            </a:r>
            <a:r>
              <a:rPr lang="fr-FR" dirty="0" smtClean="0">
                <a:ea typeface="Source Sans Pro" panose="020B0503030403020204" pitchFamily="34" charset="0"/>
              </a:rPr>
              <a:t>O</a:t>
            </a:r>
            <a:r>
              <a:rPr lang="fr-FR" baseline="-25000" dirty="0" smtClean="0">
                <a:ea typeface="Source Sans Pro" panose="020B0503030403020204" pitchFamily="34" charset="0"/>
              </a:rPr>
              <a:t>2</a:t>
            </a:r>
            <a:r>
              <a:rPr lang="fr-FR" dirty="0" smtClean="0">
                <a:ea typeface="Source Sans Pro" panose="020B0503030403020204" pitchFamily="34" charset="0"/>
              </a:rPr>
              <a:t>]        lorsque le débit de dose        </a:t>
            </a:r>
            <a:r>
              <a:rPr lang="fr-FR" dirty="0" smtClean="0">
                <a:solidFill>
                  <a:srgbClr val="B02582"/>
                </a:solidFill>
                <a:ea typeface="Source Sans Pro" panose="020B0503030403020204" pitchFamily="34" charset="0"/>
              </a:rPr>
              <a:t>Mécanisme ?</a:t>
            </a:r>
          </a:p>
          <a:p>
            <a:pPr lvl="1">
              <a:buClr>
                <a:srgbClr val="7869C4"/>
              </a:buClr>
            </a:pPr>
            <a:endParaRPr lang="fr-FR" dirty="0" smtClean="0">
              <a:latin typeface="Source Sans Pro" panose="020B0503030403020204"/>
              <a:ea typeface="Source Sans Pro" panose="020B0503030403020204" pitchFamily="34" charset="0"/>
            </a:endParaRPr>
          </a:p>
          <a:p>
            <a:pPr marL="800100" lvl="1" indent="-342900">
              <a:buClr>
                <a:srgbClr val="7869C4"/>
              </a:buClr>
              <a:buFont typeface="Courier New" panose="02070309020205020404" pitchFamily="49" charset="0"/>
              <a:buChar char="o"/>
            </a:pPr>
            <a:endParaRPr lang="fr-FR" dirty="0">
              <a:latin typeface="Source Sans Pro" panose="020B0503030403020204"/>
              <a:ea typeface="Source Sans Pro" panose="020B0503030403020204" pitchFamily="34" charset="0"/>
            </a:endParaRPr>
          </a:p>
          <a:p>
            <a:pPr marL="800100" lvl="1" indent="-342900">
              <a:buClr>
                <a:srgbClr val="7869C4"/>
              </a:buClr>
              <a:buFont typeface="Courier New" panose="02070309020205020404" pitchFamily="49" charset="0"/>
              <a:buChar char="o"/>
            </a:pPr>
            <a:r>
              <a:rPr lang="fr-FR" dirty="0" smtClean="0">
                <a:latin typeface="Source Sans Pro" panose="020B0503030403020204"/>
                <a:ea typeface="Source Sans Pro" panose="020B0503030403020204" pitchFamily="34" charset="0"/>
              </a:rPr>
              <a:t>Etude des effets biologiques </a:t>
            </a:r>
          </a:p>
          <a:p>
            <a:pPr lvl="1">
              <a:buClr>
                <a:srgbClr val="7869C4"/>
              </a:buClr>
            </a:pPr>
            <a:r>
              <a:rPr lang="fr-FR" dirty="0" smtClean="0"/>
              <a:t>Observer </a:t>
            </a:r>
            <a:r>
              <a:rPr lang="fr-FR" dirty="0"/>
              <a:t>le développement d’œufs </a:t>
            </a:r>
            <a:r>
              <a:rPr lang="fr-FR" dirty="0" smtClean="0"/>
              <a:t>de </a:t>
            </a:r>
            <a:r>
              <a:rPr lang="fr-FR" dirty="0"/>
              <a:t>poisson-zèbre (</a:t>
            </a:r>
            <a:r>
              <a:rPr lang="fr-FR" dirty="0" err="1" smtClean="0"/>
              <a:t>zebrafish</a:t>
            </a:r>
            <a:r>
              <a:rPr lang="fr-FR" dirty="0" smtClean="0"/>
              <a:t>) en </a:t>
            </a:r>
            <a:r>
              <a:rPr lang="fr-FR" dirty="0"/>
              <a:t>fonction du débit de dose</a:t>
            </a:r>
          </a:p>
          <a:p>
            <a:pPr marL="800100" lvl="1" indent="-342900">
              <a:buClr>
                <a:srgbClr val="7869C4"/>
              </a:buClr>
              <a:buFont typeface="Courier New" panose="02070309020205020404" pitchFamily="49" charset="0"/>
              <a:buChar char="o"/>
            </a:pPr>
            <a:endParaRPr lang="fr-FR" dirty="0">
              <a:latin typeface="Source Sans Pro" panose="020B0503030403020204"/>
              <a:ea typeface="Source Sans Pro" panose="020B0503030403020204" pitchFamily="34" charset="0"/>
            </a:endParaRPr>
          </a:p>
          <a:p>
            <a:pPr>
              <a:buClr>
                <a:srgbClr val="7869C4"/>
              </a:buCl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smtClean="0">
              <a:latin typeface="Source Sans Pro" panose="020B0503030403020204" pitchFamily="34" charset="0"/>
              <a:ea typeface="Source Sans Pro" panose="020B0503030403020204" pitchFamily="34" charset="0"/>
            </a:endParaRPr>
          </a:p>
          <a:p>
            <a:pPr>
              <a:buClr>
                <a:srgbClr val="7869C4"/>
              </a:buClr>
            </a:pPr>
            <a:endParaRPr lang="fr-FR" sz="2000" dirty="0">
              <a:latin typeface="Source Sans Pro" panose="020B0503030403020204" pitchFamily="34" charset="0"/>
              <a:ea typeface="Source Sans Pro" panose="020B0503030403020204" pitchFamily="34" charset="0"/>
            </a:endParaRPr>
          </a:p>
          <a:p>
            <a:pPr lvl="1">
              <a:buClr>
                <a:srgbClr val="7869C4"/>
              </a:buClr>
            </a:pPr>
            <a:endParaRPr lang="fr-FR" sz="2000" dirty="0">
              <a:latin typeface="Source Sans Pro" panose="020B0503030403020204" pitchFamily="34" charset="0"/>
              <a:ea typeface="Source Sans Pro" panose="020B0503030403020204" pitchFamily="34" charset="0"/>
            </a:endParaRPr>
          </a:p>
          <a:p>
            <a:endParaRPr lang="fr-FR" sz="2000" b="1" dirty="0"/>
          </a:p>
        </p:txBody>
      </p:sp>
      <p:sp>
        <p:nvSpPr>
          <p:cNvPr id="8" name="Rectangle 7">
            <a:extLst>
              <a:ext uri="{FF2B5EF4-FFF2-40B4-BE49-F238E27FC236}">
                <a16:creationId xmlns:a16="http://schemas.microsoft.com/office/drawing/2014/main" id="{DC336697-3824-2A48-3D28-2B2E7B79F6BB}"/>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cxnSp>
        <p:nvCxnSpPr>
          <p:cNvPr id="13" name="Connecteur droit avec flèche 12"/>
          <p:cNvCxnSpPr/>
          <p:nvPr/>
        </p:nvCxnSpPr>
        <p:spPr>
          <a:xfrm>
            <a:off x="1767316" y="3400834"/>
            <a:ext cx="246647" cy="175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V="1">
            <a:off x="4459629" y="3407916"/>
            <a:ext cx="243029" cy="168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Image 25"/>
          <p:cNvPicPr>
            <a:picLocks noChangeAspect="1"/>
          </p:cNvPicPr>
          <p:nvPr/>
        </p:nvPicPr>
        <p:blipFill>
          <a:blip r:embed="rId4"/>
          <a:stretch>
            <a:fillRect/>
          </a:stretch>
        </p:blipFill>
        <p:spPr>
          <a:xfrm>
            <a:off x="10722737" y="3558162"/>
            <a:ext cx="1469263" cy="213181"/>
          </a:xfrm>
          <a:prstGeom prst="rect">
            <a:avLst/>
          </a:prstGeom>
        </p:spPr>
      </p:pic>
      <p:grpSp>
        <p:nvGrpSpPr>
          <p:cNvPr id="2" name="Groupe 1"/>
          <p:cNvGrpSpPr/>
          <p:nvPr/>
        </p:nvGrpSpPr>
        <p:grpSpPr>
          <a:xfrm>
            <a:off x="8155556" y="2254922"/>
            <a:ext cx="3913971" cy="1702959"/>
            <a:chOff x="6698887" y="2777314"/>
            <a:chExt cx="3913971" cy="1702959"/>
          </a:xfrm>
        </p:grpSpPr>
        <p:pic>
          <p:nvPicPr>
            <p:cNvPr id="7" name="Image 6"/>
            <p:cNvPicPr>
              <a:picLocks noChangeAspect="1"/>
            </p:cNvPicPr>
            <p:nvPr/>
          </p:nvPicPr>
          <p:blipFill rotWithShape="1">
            <a:blip r:embed="rId5"/>
            <a:srcRect l="8361" t="51379" b="25947"/>
            <a:stretch/>
          </p:blipFill>
          <p:spPr>
            <a:xfrm>
              <a:off x="6791721" y="2777314"/>
              <a:ext cx="3617376" cy="817805"/>
            </a:xfrm>
            <a:prstGeom prst="rect">
              <a:avLst/>
            </a:prstGeom>
          </p:spPr>
        </p:pic>
        <p:pic>
          <p:nvPicPr>
            <p:cNvPr id="27" name="Image 26"/>
            <p:cNvPicPr>
              <a:picLocks noChangeAspect="1"/>
            </p:cNvPicPr>
            <p:nvPr/>
          </p:nvPicPr>
          <p:blipFill rotWithShape="1">
            <a:blip r:embed="rId6"/>
            <a:srcRect t="46375"/>
            <a:stretch/>
          </p:blipFill>
          <p:spPr>
            <a:xfrm>
              <a:off x="6698887" y="3541998"/>
              <a:ext cx="3913971" cy="938275"/>
            </a:xfrm>
            <a:prstGeom prst="rect">
              <a:avLst/>
            </a:prstGeom>
          </p:spPr>
        </p:pic>
      </p:grpSp>
      <p:pic>
        <p:nvPicPr>
          <p:cNvPr id="32" name="Image 31"/>
          <p:cNvPicPr>
            <a:picLocks noChangeAspect="1"/>
          </p:cNvPicPr>
          <p:nvPr/>
        </p:nvPicPr>
        <p:blipFill>
          <a:blip r:embed="rId7"/>
          <a:stretch>
            <a:fillRect/>
          </a:stretch>
        </p:blipFill>
        <p:spPr>
          <a:xfrm>
            <a:off x="1679881" y="4722565"/>
            <a:ext cx="8288848" cy="1361027"/>
          </a:xfrm>
          <a:prstGeom prst="rect">
            <a:avLst/>
          </a:prstGeom>
        </p:spPr>
      </p:pic>
      <p:sp>
        <p:nvSpPr>
          <p:cNvPr id="33" name="Rectangle 32"/>
          <p:cNvSpPr/>
          <p:nvPr/>
        </p:nvSpPr>
        <p:spPr>
          <a:xfrm>
            <a:off x="9373780" y="3842980"/>
            <a:ext cx="1463111" cy="352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1499616" y="5992522"/>
            <a:ext cx="9879393" cy="253916"/>
          </a:xfrm>
          <a:prstGeom prst="rect">
            <a:avLst/>
          </a:prstGeom>
        </p:spPr>
        <p:txBody>
          <a:bodyPr wrap="square">
            <a:spAutoFit/>
          </a:bodyPr>
          <a:lstStyle/>
          <a:p>
            <a:r>
              <a:rPr lang="fr-FR" sz="1050" dirty="0" err="1" smtClean="0">
                <a:solidFill>
                  <a:schemeClr val="bg2">
                    <a:lumMod val="50000"/>
                  </a:schemeClr>
                </a:solidFill>
                <a:latin typeface="Calibri" panose="020F0502020204030204" pitchFamily="34" charset="0"/>
              </a:rPr>
              <a:t>Saadé</a:t>
            </a:r>
            <a:r>
              <a:rPr lang="fr-FR" sz="1050" dirty="0" smtClean="0">
                <a:solidFill>
                  <a:schemeClr val="bg2">
                    <a:lumMod val="50000"/>
                  </a:schemeClr>
                </a:solidFill>
                <a:latin typeface="Calibri" panose="020F0502020204030204" pitchFamily="34" charset="0"/>
              </a:rPr>
              <a:t> et </a:t>
            </a:r>
            <a:r>
              <a:rPr lang="fr-FR" sz="1050" dirty="0">
                <a:solidFill>
                  <a:schemeClr val="bg2">
                    <a:lumMod val="50000"/>
                  </a:schemeClr>
                </a:solidFill>
                <a:latin typeface="Calibri" panose="020F0502020204030204" pitchFamily="34" charset="0"/>
              </a:rPr>
              <a:t>al., «</a:t>
            </a:r>
            <a:r>
              <a:rPr lang="fr-FR" sz="1050" dirty="0" err="1">
                <a:solidFill>
                  <a:schemeClr val="bg2">
                    <a:lumMod val="50000"/>
                  </a:schemeClr>
                </a:solidFill>
                <a:latin typeface="Calibri" panose="020F0502020204030204" pitchFamily="34" charset="0"/>
              </a:rPr>
              <a:t>Ultrahigh</a:t>
            </a:r>
            <a:r>
              <a:rPr lang="fr-FR" sz="1050" dirty="0">
                <a:solidFill>
                  <a:schemeClr val="bg2">
                    <a:lumMod val="50000"/>
                  </a:schemeClr>
                </a:solidFill>
                <a:latin typeface="Calibri" panose="020F0502020204030204" pitchFamily="34" charset="0"/>
              </a:rPr>
              <a:t>-Dose-Rate Proton Irradiation </a:t>
            </a:r>
            <a:r>
              <a:rPr lang="fr-FR" sz="1050" dirty="0" err="1" smtClean="0">
                <a:solidFill>
                  <a:schemeClr val="bg2">
                    <a:lumMod val="50000"/>
                  </a:schemeClr>
                </a:solidFill>
                <a:latin typeface="Calibri" panose="020F0502020204030204" pitchFamily="34" charset="0"/>
              </a:rPr>
              <a:t>Elicits</a:t>
            </a:r>
            <a:r>
              <a:rPr lang="fr-FR" sz="1050" dirty="0" smtClean="0">
                <a:solidFill>
                  <a:schemeClr val="bg2">
                    <a:lumMod val="50000"/>
                  </a:schemeClr>
                </a:solidFill>
                <a:latin typeface="Calibri" panose="020F0502020204030204" pitchFamily="34" charset="0"/>
              </a:rPr>
              <a:t> </a:t>
            </a:r>
            <a:r>
              <a:rPr lang="fr-FR" sz="1050" dirty="0" err="1" smtClean="0">
                <a:solidFill>
                  <a:schemeClr val="bg2">
                    <a:lumMod val="50000"/>
                  </a:schemeClr>
                </a:solidFill>
                <a:latin typeface="Calibri" panose="020F0502020204030204" pitchFamily="34" charset="0"/>
              </a:rPr>
              <a:t>Reduced</a:t>
            </a:r>
            <a:r>
              <a:rPr lang="fr-FR" sz="1050" dirty="0" smtClean="0">
                <a:solidFill>
                  <a:schemeClr val="bg2">
                    <a:lumMod val="50000"/>
                  </a:schemeClr>
                </a:solidFill>
                <a:latin typeface="Calibri" panose="020F0502020204030204" pitchFamily="34" charset="0"/>
              </a:rPr>
              <a:t> </a:t>
            </a:r>
            <a:r>
              <a:rPr lang="fr-FR" sz="1050" dirty="0" err="1">
                <a:solidFill>
                  <a:schemeClr val="bg2">
                    <a:lumMod val="50000"/>
                  </a:schemeClr>
                </a:solidFill>
                <a:latin typeface="Calibri" panose="020F0502020204030204" pitchFamily="34" charset="0"/>
              </a:rPr>
              <a:t>Toxicity</a:t>
            </a:r>
            <a:r>
              <a:rPr lang="fr-FR" sz="1050" dirty="0">
                <a:solidFill>
                  <a:schemeClr val="bg2">
                    <a:lumMod val="50000"/>
                  </a:schemeClr>
                </a:solidFill>
                <a:latin typeface="Calibri" panose="020F0502020204030204" pitchFamily="34" charset="0"/>
              </a:rPr>
              <a:t> in </a:t>
            </a:r>
            <a:r>
              <a:rPr lang="fr-FR" sz="1050" dirty="0" err="1">
                <a:solidFill>
                  <a:schemeClr val="bg2">
                    <a:lumMod val="50000"/>
                  </a:schemeClr>
                </a:solidFill>
                <a:latin typeface="Calibri" panose="020F0502020204030204" pitchFamily="34" charset="0"/>
              </a:rPr>
              <a:t>Zebrafish</a:t>
            </a:r>
            <a:r>
              <a:rPr lang="fr-FR" sz="1050" dirty="0">
                <a:solidFill>
                  <a:schemeClr val="bg2">
                    <a:lumMod val="50000"/>
                  </a:schemeClr>
                </a:solidFill>
                <a:latin typeface="Calibri" panose="020F0502020204030204" pitchFamily="34" charset="0"/>
              </a:rPr>
              <a:t> </a:t>
            </a:r>
            <a:r>
              <a:rPr lang="fr-FR" sz="1050" dirty="0" err="1">
                <a:solidFill>
                  <a:schemeClr val="bg2">
                    <a:lumMod val="50000"/>
                  </a:schemeClr>
                </a:solidFill>
                <a:latin typeface="Calibri" panose="020F0502020204030204" pitchFamily="34" charset="0"/>
              </a:rPr>
              <a:t>Embryos</a:t>
            </a:r>
            <a:r>
              <a:rPr lang="fr-FR" sz="1050" dirty="0">
                <a:solidFill>
                  <a:schemeClr val="bg2">
                    <a:lumMod val="50000"/>
                  </a:schemeClr>
                </a:solidFill>
                <a:latin typeface="Calibri" panose="020F0502020204030204" pitchFamily="34" charset="0"/>
              </a:rPr>
              <a:t>, </a:t>
            </a:r>
            <a:r>
              <a:rPr lang="fr-FR" sz="1050" i="1" dirty="0" err="1">
                <a:solidFill>
                  <a:schemeClr val="bg2">
                    <a:lumMod val="50000"/>
                  </a:schemeClr>
                </a:solidFill>
                <a:latin typeface="Calibri" panose="020F0502020204030204" pitchFamily="34" charset="0"/>
              </a:rPr>
              <a:t>Advances</a:t>
            </a:r>
            <a:r>
              <a:rPr lang="fr-FR" sz="1050" i="1" dirty="0">
                <a:solidFill>
                  <a:schemeClr val="bg2">
                    <a:lumMod val="50000"/>
                  </a:schemeClr>
                </a:solidFill>
                <a:latin typeface="Calibri" panose="020F0502020204030204" pitchFamily="34" charset="0"/>
              </a:rPr>
              <a:t> in Radiation Oncology,</a:t>
            </a:r>
            <a:r>
              <a:rPr lang="fr-FR" sz="1050" dirty="0">
                <a:solidFill>
                  <a:schemeClr val="bg2">
                    <a:lumMod val="50000"/>
                  </a:schemeClr>
                </a:solidFill>
                <a:latin typeface="Calibri" panose="020F0502020204030204" pitchFamily="34" charset="0"/>
              </a:rPr>
              <a:t>2022. DOI: 10.1016/j.adro.2022.101124</a:t>
            </a:r>
          </a:p>
        </p:txBody>
      </p:sp>
      <p:sp>
        <p:nvSpPr>
          <p:cNvPr id="35" name="Rectangle 14"/>
          <p:cNvSpPr>
            <a:spLocks noChangeArrowheads="1"/>
          </p:cNvSpPr>
          <p:nvPr/>
        </p:nvSpPr>
        <p:spPr bwMode="auto">
          <a:xfrm>
            <a:off x="10112542" y="5640421"/>
            <a:ext cx="21625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spcAft>
                <a:spcPct val="20000"/>
              </a:spcAft>
              <a:buChar char="•"/>
              <a:defRPr sz="2000">
                <a:solidFill>
                  <a:schemeClr val="tx1"/>
                </a:solidFill>
                <a:latin typeface="Calibri" panose="020F0502020204030204" pitchFamily="34" charset="0"/>
              </a:defRPr>
            </a:lvl1pPr>
            <a:lvl2pPr marL="742950" indent="-285750" eaLnBrk="0" hangingPunct="0">
              <a:spcBef>
                <a:spcPct val="20000"/>
              </a:spcBef>
              <a:buChar char="–"/>
              <a:defRPr sz="2400">
                <a:solidFill>
                  <a:schemeClr val="tx1"/>
                </a:solidFill>
                <a:latin typeface="Calibri" panose="020F0502020204030204" pitchFamily="34" charset="0"/>
              </a:defRPr>
            </a:lvl2pPr>
            <a:lvl3pPr marL="1143000" indent="-228600" eaLnBrk="0" hangingPunct="0">
              <a:spcBef>
                <a:spcPct val="20000"/>
              </a:spcBef>
              <a:buChar char="•"/>
              <a:defRPr>
                <a:solidFill>
                  <a:schemeClr val="tx1"/>
                </a:solidFill>
                <a:latin typeface="Calibri" panose="020F0502020204030204" pitchFamily="34" charset="0"/>
              </a:defRPr>
            </a:lvl3pPr>
            <a:lvl4pPr marL="1600200" indent="-228600" eaLnBrk="0" hangingPunct="0">
              <a:spcBef>
                <a:spcPct val="20000"/>
              </a:spcBef>
              <a:buChar char="–"/>
              <a:defRPr sz="1400">
                <a:solidFill>
                  <a:schemeClr val="tx1"/>
                </a:solidFill>
                <a:latin typeface="Calibri" panose="020F0502020204030204" pitchFamily="34" charset="0"/>
              </a:defRPr>
            </a:lvl4pPr>
            <a:lvl5pPr marL="2057400" indent="-228600" eaLnBrk="0" hangingPunct="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a:spcBef>
                <a:spcPct val="0"/>
              </a:spcBef>
              <a:spcAft>
                <a:spcPct val="0"/>
              </a:spcAft>
              <a:buFontTx/>
              <a:buNone/>
            </a:pPr>
            <a:r>
              <a:rPr lang="fr-FR" altLang="fr-FR" sz="1200" i="1" dirty="0" smtClean="0">
                <a:solidFill>
                  <a:schemeClr val="tx1">
                    <a:lumMod val="50000"/>
                    <a:lumOff val="50000"/>
                  </a:schemeClr>
                </a:solidFill>
              </a:rPr>
              <a:t>Source : M. Evain</a:t>
            </a:r>
            <a:endParaRPr lang="fr-FR" altLang="fr-FR" sz="1200" i="1" dirty="0">
              <a:solidFill>
                <a:schemeClr val="tx1">
                  <a:lumMod val="50000"/>
                  <a:lumOff val="50000"/>
                </a:schemeClr>
              </a:solidFill>
            </a:endParaRPr>
          </a:p>
        </p:txBody>
      </p:sp>
      <p:sp>
        <p:nvSpPr>
          <p:cNvPr id="24" name="ZoneTexte 23">
            <a:extLst>
              <a:ext uri="{FF2B5EF4-FFF2-40B4-BE49-F238E27FC236}">
                <a16:creationId xmlns:a16="http://schemas.microsoft.com/office/drawing/2014/main" id="{1AC12B8B-B1E7-4EA4-569C-19BFE625A60C}"/>
              </a:ext>
            </a:extLst>
          </p:cNvPr>
          <p:cNvSpPr txBox="1"/>
          <p:nvPr/>
        </p:nvSpPr>
        <p:spPr>
          <a:xfrm>
            <a:off x="237737" y="196660"/>
            <a:ext cx="9174620" cy="400110"/>
          </a:xfrm>
          <a:prstGeom prst="rect">
            <a:avLst/>
          </a:prstGeom>
          <a:noFill/>
        </p:spPr>
        <p:txBody>
          <a:bodyPr wrap="square" rtlCol="0">
            <a:spAutoFit/>
          </a:bodyPr>
          <a:lstStyle/>
          <a:p>
            <a:r>
              <a:rPr lang="fr-FR" sz="2000" b="1" dirty="0">
                <a:solidFill>
                  <a:srgbClr val="F6BDB3"/>
                </a:solidFill>
                <a:latin typeface="Source Sans Pro Semibold" panose="020B0503030403020204" pitchFamily="34" charset="0"/>
                <a:ea typeface="Source Sans Pro Semibold" panose="020B0503030403020204" pitchFamily="34" charset="0"/>
              </a:rPr>
              <a:t>2 / </a:t>
            </a:r>
            <a:r>
              <a:rPr lang="fr-FR" sz="2000" b="1" dirty="0" smtClean="0">
                <a:solidFill>
                  <a:srgbClr val="F6BDB3"/>
                </a:solidFill>
                <a:latin typeface="Source Sans Pro Semibold" panose="020B0503030403020204" pitchFamily="34" charset="0"/>
                <a:ea typeface="Source Sans Pro Semibold" panose="020B0503030403020204" pitchFamily="34" charset="0"/>
              </a:rPr>
              <a:t>Quelle recherche pour la thérapie à partir de l’énergie nucléaire ? </a:t>
            </a:r>
            <a:endParaRPr lang="fr-FR" sz="2000" b="1" dirty="0">
              <a:solidFill>
                <a:srgbClr val="F6BDB3"/>
              </a:solidFill>
              <a:latin typeface="Source Sans Pro Semibold" panose="020B0503030403020204" pitchFamily="34" charset="0"/>
              <a:ea typeface="Source Sans Pro Semibold" panose="020B0503030403020204" pitchFamily="34" charset="0"/>
            </a:endParaRPr>
          </a:p>
        </p:txBody>
      </p:sp>
      <p:sp>
        <p:nvSpPr>
          <p:cNvPr id="3" name="Rectangle 2"/>
          <p:cNvSpPr/>
          <p:nvPr/>
        </p:nvSpPr>
        <p:spPr>
          <a:xfrm>
            <a:off x="10722737" y="3558162"/>
            <a:ext cx="1346790" cy="213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995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4FC7B83-94EC-5370-11B2-8BEFF0CB0440}"/>
              </a:ext>
            </a:extLst>
          </p:cNvPr>
          <p:cNvPicPr>
            <a:picLocks noChangeAspect="1"/>
          </p:cNvPicPr>
          <p:nvPr/>
        </p:nvPicPr>
        <p:blipFill>
          <a:blip r:embed="rId3"/>
          <a:stretch>
            <a:fillRect/>
          </a:stretch>
        </p:blipFill>
        <p:spPr>
          <a:xfrm rot="10800000">
            <a:off x="0" y="-48985"/>
            <a:ext cx="12279086" cy="6906986"/>
          </a:xfrm>
          <a:prstGeom prst="rect">
            <a:avLst/>
          </a:prstGeom>
        </p:spPr>
      </p:pic>
      <p:sp>
        <p:nvSpPr>
          <p:cNvPr id="6" name="ZoneTexte 5">
            <a:extLst>
              <a:ext uri="{FF2B5EF4-FFF2-40B4-BE49-F238E27FC236}">
                <a16:creationId xmlns:a16="http://schemas.microsoft.com/office/drawing/2014/main" id="{987C5969-DE6B-08E9-D820-A5044C0B7997}"/>
              </a:ext>
            </a:extLst>
          </p:cNvPr>
          <p:cNvSpPr txBox="1"/>
          <p:nvPr/>
        </p:nvSpPr>
        <p:spPr>
          <a:xfrm>
            <a:off x="826478" y="2567354"/>
            <a:ext cx="6629400" cy="769441"/>
          </a:xfrm>
          <a:prstGeom prst="rect">
            <a:avLst/>
          </a:prstGeom>
          <a:noFill/>
        </p:spPr>
        <p:txBody>
          <a:bodyPr wrap="square" rtlCol="0">
            <a:spAutoFit/>
          </a:bodyPr>
          <a:lstStyle/>
          <a:p>
            <a:r>
              <a:rPr lang="fr-FR" sz="4400" b="1" dirty="0">
                <a:solidFill>
                  <a:schemeClr val="bg1"/>
                </a:solidFill>
                <a:latin typeface="Source Sans Pro Semibold" panose="020B0503030403020204" pitchFamily="34" charset="0"/>
                <a:ea typeface="Source Sans Pro Semibold" panose="020B0503030403020204" pitchFamily="34" charset="0"/>
              </a:rPr>
              <a:t>1 / </a:t>
            </a:r>
            <a:r>
              <a:rPr lang="fr-FR" sz="4400" b="1" dirty="0" smtClean="0">
                <a:solidFill>
                  <a:schemeClr val="bg1"/>
                </a:solidFill>
                <a:latin typeface="Source Sans Pro Semibold" panose="020B0503030403020204" pitchFamily="34" charset="0"/>
                <a:ea typeface="Source Sans Pro Semibold" panose="020B0503030403020204" pitchFamily="34" charset="0"/>
              </a:rPr>
              <a:t>Introduction</a:t>
            </a:r>
            <a:endParaRPr lang="fr-FR" sz="4400" b="1" dirty="0">
              <a:solidFill>
                <a:schemeClr val="bg1"/>
              </a:solidFill>
              <a:latin typeface="Source Sans Pro Semibold" panose="020B0503030403020204" pitchFamily="34" charset="0"/>
              <a:ea typeface="Source Sans Pro Semibold" panose="020B0503030403020204" pitchFamily="34" charset="0"/>
            </a:endParaRPr>
          </a:p>
        </p:txBody>
      </p:sp>
      <p:pic>
        <p:nvPicPr>
          <p:cNvPr id="3" name="Image 2">
            <a:extLst>
              <a:ext uri="{FF2B5EF4-FFF2-40B4-BE49-F238E27FC236}">
                <a16:creationId xmlns:a16="http://schemas.microsoft.com/office/drawing/2014/main" id="{D6D83C2A-6A51-D968-D679-EDB91FBDBC13}"/>
              </a:ext>
            </a:extLst>
          </p:cNvPr>
          <p:cNvPicPr>
            <a:picLocks noChangeAspect="1"/>
          </p:cNvPicPr>
          <p:nvPr/>
        </p:nvPicPr>
        <p:blipFill>
          <a:blip r:embed="rId4"/>
          <a:stretch>
            <a:fillRect/>
          </a:stretch>
        </p:blipFill>
        <p:spPr>
          <a:xfrm rot="10800000">
            <a:off x="5555331" y="-92205"/>
            <a:ext cx="6858000" cy="6858000"/>
          </a:xfrm>
          <a:prstGeom prst="rect">
            <a:avLst/>
          </a:prstGeom>
        </p:spPr>
      </p:pic>
    </p:spTree>
    <p:extLst>
      <p:ext uri="{BB962C8B-B14F-4D97-AF65-F5344CB8AC3E}">
        <p14:creationId xmlns:p14="http://schemas.microsoft.com/office/powerpoint/2010/main" val="2348457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BA2CB12-C724-4EB5-2C3F-194F722A8285}"/>
              </a:ext>
            </a:extLst>
          </p:cNvPr>
          <p:cNvPicPr>
            <a:picLocks noChangeAspect="1"/>
          </p:cNvPicPr>
          <p:nvPr/>
        </p:nvPicPr>
        <p:blipFill>
          <a:blip r:embed="rId2"/>
          <a:stretch>
            <a:fillRect/>
          </a:stretch>
        </p:blipFill>
        <p:spPr>
          <a:xfrm rot="10800000">
            <a:off x="-1" y="-65315"/>
            <a:ext cx="12307427" cy="6964147"/>
          </a:xfrm>
          <a:prstGeom prst="rect">
            <a:avLst/>
          </a:prstGeom>
        </p:spPr>
      </p:pic>
      <p:sp>
        <p:nvSpPr>
          <p:cNvPr id="9" name="ZoneTexte 8">
            <a:extLst>
              <a:ext uri="{FF2B5EF4-FFF2-40B4-BE49-F238E27FC236}">
                <a16:creationId xmlns:a16="http://schemas.microsoft.com/office/drawing/2014/main" id="{BD6D6C54-F950-6111-9B3A-40F5C7089E10}"/>
              </a:ext>
            </a:extLst>
          </p:cNvPr>
          <p:cNvSpPr txBox="1"/>
          <p:nvPr/>
        </p:nvSpPr>
        <p:spPr>
          <a:xfrm>
            <a:off x="826477" y="2567354"/>
            <a:ext cx="6990167" cy="1446550"/>
          </a:xfrm>
          <a:prstGeom prst="rect">
            <a:avLst/>
          </a:prstGeom>
          <a:noFill/>
        </p:spPr>
        <p:txBody>
          <a:bodyPr wrap="square" rtlCol="0">
            <a:spAutoFit/>
          </a:bodyPr>
          <a:lstStyle/>
          <a:p>
            <a:r>
              <a:rPr lang="fr-FR" sz="4400" b="1" dirty="0">
                <a:solidFill>
                  <a:schemeClr val="bg1"/>
                </a:solidFill>
                <a:latin typeface="Source Sans Pro Semibold" panose="020B0503030403020204" pitchFamily="34" charset="0"/>
                <a:ea typeface="Source Sans Pro Semibold" panose="020B0503030403020204" pitchFamily="34" charset="0"/>
              </a:rPr>
              <a:t>3 / </a:t>
            </a:r>
            <a:r>
              <a:rPr lang="fr-FR" sz="4400" b="1" dirty="0" smtClean="0">
                <a:solidFill>
                  <a:schemeClr val="bg1"/>
                </a:solidFill>
                <a:latin typeface="Source Sans Pro Semibold" panose="020B0503030403020204" pitchFamily="34" charset="0"/>
                <a:ea typeface="Source Sans Pro Semibold" panose="020B0503030403020204" pitchFamily="34" charset="0"/>
              </a:rPr>
              <a:t>Développer des outils pour le Diagnostic </a:t>
            </a:r>
            <a:endParaRPr lang="fr-FR" sz="4400" b="1" dirty="0">
              <a:solidFill>
                <a:schemeClr val="bg1"/>
              </a:solidFill>
              <a:latin typeface="Source Sans Pro Semibold" panose="020B0503030403020204" pitchFamily="34" charset="0"/>
              <a:ea typeface="Source Sans Pro Semibold" panose="020B0503030403020204" pitchFamily="34" charset="0"/>
            </a:endParaRPr>
          </a:p>
        </p:txBody>
      </p:sp>
      <p:pic>
        <p:nvPicPr>
          <p:cNvPr id="3" name="Image 2">
            <a:extLst>
              <a:ext uri="{FF2B5EF4-FFF2-40B4-BE49-F238E27FC236}">
                <a16:creationId xmlns:a16="http://schemas.microsoft.com/office/drawing/2014/main" id="{1515DC21-1698-715F-C2C6-E853875EA27F}"/>
              </a:ext>
            </a:extLst>
          </p:cNvPr>
          <p:cNvPicPr>
            <a:picLocks noChangeAspect="1"/>
          </p:cNvPicPr>
          <p:nvPr/>
        </p:nvPicPr>
        <p:blipFill>
          <a:blip r:embed="rId3"/>
          <a:stretch>
            <a:fillRect/>
          </a:stretch>
        </p:blipFill>
        <p:spPr>
          <a:xfrm>
            <a:off x="7205242" y="0"/>
            <a:ext cx="6858000" cy="6858000"/>
          </a:xfrm>
          <a:prstGeom prst="rect">
            <a:avLst/>
          </a:prstGeom>
        </p:spPr>
      </p:pic>
    </p:spTree>
    <p:extLst>
      <p:ext uri="{BB962C8B-B14F-4D97-AF65-F5344CB8AC3E}">
        <p14:creationId xmlns:p14="http://schemas.microsoft.com/office/powerpoint/2010/main" val="3671879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0A77318-8A03-3E1B-8053-AA1A8F0F5ACA}"/>
              </a:ext>
            </a:extLst>
          </p:cNvPr>
          <p:cNvSpPr txBox="1"/>
          <p:nvPr/>
        </p:nvSpPr>
        <p:spPr>
          <a:xfrm>
            <a:off x="509954" y="1218200"/>
            <a:ext cx="10980204" cy="5416868"/>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Produire des </a:t>
            </a:r>
            <a:r>
              <a:rPr lang="fr-FR" sz="3200" b="1" dirty="0" err="1" smtClean="0">
                <a:latin typeface="Source Sans Pro" panose="020B0503030403020204" pitchFamily="34" charset="0"/>
                <a:ea typeface="Source Sans Pro" panose="020B0503030403020204" pitchFamily="34" charset="0"/>
              </a:rPr>
              <a:t>radioisotopes</a:t>
            </a:r>
            <a:r>
              <a:rPr lang="fr-FR" sz="3200" b="1" dirty="0" smtClean="0">
                <a:latin typeface="Source Sans Pro" panose="020B0503030403020204" pitchFamily="34" charset="0"/>
                <a:ea typeface="Source Sans Pro" panose="020B0503030403020204" pitchFamily="34" charset="0"/>
              </a:rPr>
              <a:t> innovants pour l’imagerie </a:t>
            </a:r>
            <a:endParaRPr lang="fr-FR" sz="3200" b="1" dirty="0">
              <a:latin typeface="Source Sans Pro" panose="020B0503030403020204" pitchFamily="34" charset="0"/>
              <a:ea typeface="Source Sans Pro" panose="020B0503030403020204" pitchFamily="34" charset="0"/>
            </a:endParaRPr>
          </a:p>
          <a:p>
            <a:pPr algn="ctr"/>
            <a:r>
              <a:rPr lang="fr-FR" sz="2000" dirty="0">
                <a:latin typeface="Source Sans Pro" panose="020B0503030403020204" pitchFamily="34" charset="0"/>
                <a:ea typeface="Source Sans Pro" panose="020B0503030403020204" pitchFamily="34" charset="0"/>
              </a:rPr>
              <a:t>Radiations </a:t>
            </a:r>
            <a:r>
              <a:rPr lang="fr-FR" sz="2000" dirty="0" smtClean="0">
                <a:latin typeface="Source Sans Pro" panose="020B0503030403020204" pitchFamily="34" charset="0"/>
                <a:ea typeface="Source Sans Pro" panose="020B0503030403020204" pitchFamily="34" charset="0"/>
              </a:rPr>
              <a:t>pénétrantes           </a:t>
            </a:r>
            <a:endParaRPr lang="fr-FR" sz="2000" dirty="0">
              <a:latin typeface="Source Sans Pro" panose="020B0503030403020204" pitchFamily="34" charset="0"/>
              <a:ea typeface="Source Sans Pro" panose="020B0503030403020204" pitchFamily="34" charset="0"/>
            </a:endParaRPr>
          </a:p>
          <a:p>
            <a:endParaRPr lang="fr-FR" sz="2000" dirty="0"/>
          </a:p>
          <a:p>
            <a:r>
              <a:rPr lang="fr-FR" sz="2000" dirty="0"/>
              <a:t>émetteurs </a:t>
            </a:r>
            <a:r>
              <a:rPr lang="fr-FR" sz="2000" dirty="0">
                <a:sym typeface="Symbol" panose="05050102010706020507" pitchFamily="18" charset="2"/>
              </a:rPr>
              <a:t></a:t>
            </a:r>
            <a:r>
              <a:rPr lang="fr-FR" sz="2000" dirty="0" smtClean="0"/>
              <a:t> ou </a:t>
            </a:r>
            <a:r>
              <a:rPr lang="fr-FR" sz="2000" dirty="0">
                <a:sym typeface="Symbol" panose="05050102010706020507" pitchFamily="18" charset="2"/>
              </a:rPr>
              <a:t></a:t>
            </a:r>
            <a:r>
              <a:rPr lang="fr-FR" sz="2000" baseline="30000" dirty="0" smtClean="0"/>
              <a:t>+</a:t>
            </a:r>
            <a:r>
              <a:rPr lang="fr-FR" sz="2000" dirty="0" smtClean="0"/>
              <a:t> : </a:t>
            </a:r>
            <a:r>
              <a:rPr lang="fr-FR" sz="2000" baseline="30000" dirty="0" smtClean="0"/>
              <a:t>64</a:t>
            </a:r>
            <a:r>
              <a:rPr lang="fr-FR" sz="2000" dirty="0" smtClean="0"/>
              <a:t>Cu</a:t>
            </a:r>
            <a:r>
              <a:rPr lang="fr-FR" sz="2000" dirty="0"/>
              <a:t>, </a:t>
            </a:r>
            <a:r>
              <a:rPr lang="fr-FR" sz="2000" baseline="30000" dirty="0" smtClean="0"/>
              <a:t>44</a:t>
            </a:r>
            <a:r>
              <a:rPr lang="fr-FR" sz="2000" dirty="0" smtClean="0"/>
              <a:t>Sc …</a:t>
            </a:r>
            <a:endParaRPr lang="fr-FR" sz="2000" b="1" dirty="0">
              <a:latin typeface="Source Sans Pro" panose="020B0503030403020204" pitchFamily="34" charset="0"/>
              <a:ea typeface="Source Sans Pro" panose="020B0503030403020204" pitchFamily="34" charset="0"/>
            </a:endParaRPr>
          </a:p>
          <a:p>
            <a:endParaRPr lang="fr-FR" sz="14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sz="2000" baseline="30000" dirty="0" smtClean="0">
                <a:latin typeface="Source Sans Pro" panose="020B0503030403020204" pitchFamily="34" charset="0"/>
                <a:ea typeface="Source Sans Pro" panose="020B0503030403020204" pitchFamily="34" charset="0"/>
              </a:rPr>
              <a:t>64</a:t>
            </a:r>
            <a:r>
              <a:rPr lang="fr-FR" sz="2000" dirty="0" smtClean="0">
                <a:latin typeface="Source Sans Pro" panose="020B0503030403020204" pitchFamily="34" charset="0"/>
                <a:ea typeface="Source Sans Pro" panose="020B0503030403020204" pitchFamily="34" charset="0"/>
              </a:rPr>
              <a:t>Cu-ATSM  Essai clinique, cancer colorectal</a:t>
            </a: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sz="2000" dirty="0" smtClean="0">
                <a:latin typeface="Source Sans Pro" panose="020B0503030403020204" pitchFamily="34" charset="0"/>
                <a:ea typeface="Source Sans Pro" panose="020B0503030403020204" pitchFamily="34" charset="0"/>
              </a:rPr>
              <a:t>Production </a:t>
            </a:r>
            <a:r>
              <a:rPr lang="fr-FR" sz="2000" baseline="30000" dirty="0" smtClean="0">
                <a:latin typeface="Source Sans Pro" panose="020B0503030403020204" pitchFamily="34" charset="0"/>
                <a:ea typeface="Source Sans Pro" panose="020B0503030403020204" pitchFamily="34" charset="0"/>
              </a:rPr>
              <a:t>44</a:t>
            </a:r>
            <a:r>
              <a:rPr lang="fr-FR" sz="2000" dirty="0" smtClean="0">
                <a:latin typeface="Source Sans Pro" panose="020B0503030403020204" pitchFamily="34" charset="0"/>
                <a:ea typeface="Source Sans Pro" panose="020B0503030403020204" pitchFamily="34" charset="0"/>
              </a:rPr>
              <a:t>Sc : </a:t>
            </a:r>
            <a:r>
              <a:rPr lang="fr-FR" sz="2000" dirty="0">
                <a:latin typeface="Source Sans Pro" panose="020B0503030403020204" pitchFamily="34" charset="0"/>
                <a:ea typeface="Source Sans Pro" panose="020B0503030403020204" pitchFamily="34" charset="0"/>
              </a:rPr>
              <a:t>d</a:t>
            </a:r>
            <a:r>
              <a:rPr lang="fr-FR" sz="2000" dirty="0" smtClean="0">
                <a:latin typeface="Source Sans Pro" panose="020B0503030403020204" pitchFamily="34" charset="0"/>
                <a:ea typeface="Source Sans Pro" panose="020B0503030403020204" pitchFamily="34" charset="0"/>
              </a:rPr>
              <a:t>éveloppement imagerie 3 photons</a:t>
            </a:r>
          </a:p>
          <a:p>
            <a:pPr marL="342900" indent="-342900">
              <a:buClr>
                <a:srgbClr val="7869C4"/>
              </a:buClr>
              <a:buFont typeface="Arial" panose="020B0604020202020204" pitchFamily="34" charset="0"/>
              <a:buChar char="•"/>
            </a:pPr>
            <a:endParaRPr lang="fr-FR" sz="2000" dirty="0">
              <a:latin typeface="Source Sans Pro" panose="020B0503030403020204" pitchFamily="34" charset="0"/>
              <a:ea typeface="Source Sans Pro" panose="020B0503030403020204" pitchFamily="34" charset="0"/>
            </a:endParaRPr>
          </a:p>
          <a:p>
            <a:endParaRPr lang="fr-FR" sz="2000" b="1" dirty="0" smtClean="0"/>
          </a:p>
          <a:p>
            <a:endParaRPr lang="fr-FR" sz="2000" b="1" dirty="0"/>
          </a:p>
        </p:txBody>
      </p:sp>
      <p:sp>
        <p:nvSpPr>
          <p:cNvPr id="8" name="Rectangle 7">
            <a:extLst>
              <a:ext uri="{FF2B5EF4-FFF2-40B4-BE49-F238E27FC236}">
                <a16:creationId xmlns:a16="http://schemas.microsoft.com/office/drawing/2014/main" id="{1C4C1FCE-9CEE-D22B-B609-0AAA01A38329}"/>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pic>
        <p:nvPicPr>
          <p:cNvPr id="7" name="Image 6"/>
          <p:cNvPicPr>
            <a:picLocks noChangeAspect="1"/>
          </p:cNvPicPr>
          <p:nvPr/>
        </p:nvPicPr>
        <p:blipFill rotWithShape="1">
          <a:blip r:embed="rId4"/>
          <a:srcRect l="4485" t="4496" r="3003"/>
          <a:stretch/>
        </p:blipFill>
        <p:spPr>
          <a:xfrm>
            <a:off x="7003118" y="2156791"/>
            <a:ext cx="4759257" cy="3081793"/>
          </a:xfrm>
          <a:prstGeom prst="rect">
            <a:avLst/>
          </a:prstGeom>
        </p:spPr>
      </p:pic>
      <p:sp>
        <p:nvSpPr>
          <p:cNvPr id="2" name="Rectangle 1"/>
          <p:cNvSpPr/>
          <p:nvPr/>
        </p:nvSpPr>
        <p:spPr>
          <a:xfrm>
            <a:off x="1068902" y="3619041"/>
            <a:ext cx="5300490" cy="369332"/>
          </a:xfrm>
          <a:prstGeom prst="rect">
            <a:avLst/>
          </a:prstGeom>
        </p:spPr>
        <p:txBody>
          <a:bodyPr wrap="none">
            <a:spAutoFit/>
          </a:bodyPr>
          <a:lstStyle/>
          <a:p>
            <a:r>
              <a:rPr lang="fr-FR" dirty="0"/>
              <a:t>Cartographie de l'hypoxie tumorale : meilleure fixation</a:t>
            </a:r>
          </a:p>
        </p:txBody>
      </p:sp>
      <p:sp>
        <p:nvSpPr>
          <p:cNvPr id="5" name="ZoneTexte 4">
            <a:extLst>
              <a:ext uri="{FF2B5EF4-FFF2-40B4-BE49-F238E27FC236}">
                <a16:creationId xmlns:a16="http://schemas.microsoft.com/office/drawing/2014/main" id="{A724970D-E928-DC4A-D026-3C6E97B09ED6}"/>
              </a:ext>
            </a:extLst>
          </p:cNvPr>
          <p:cNvSpPr txBox="1"/>
          <p:nvPr/>
        </p:nvSpPr>
        <p:spPr>
          <a:xfrm>
            <a:off x="237737" y="243423"/>
            <a:ext cx="6629400" cy="400110"/>
          </a:xfrm>
          <a:prstGeom prst="rect">
            <a:avLst/>
          </a:prstGeom>
          <a:noFill/>
        </p:spPr>
        <p:txBody>
          <a:bodyPr wrap="square" rtlCol="0">
            <a:spAutoFit/>
          </a:bodyPr>
          <a:lstStyle/>
          <a:p>
            <a:r>
              <a:rPr lang="fr-FR" sz="2000" b="1" dirty="0">
                <a:solidFill>
                  <a:srgbClr val="E95698"/>
                </a:solidFill>
                <a:latin typeface="Source Sans Pro Semibold" panose="020B0503030403020204" pitchFamily="34" charset="0"/>
                <a:ea typeface="Source Sans Pro Semibold" panose="020B0503030403020204" pitchFamily="34" charset="0"/>
              </a:rPr>
              <a:t>3 / </a:t>
            </a:r>
            <a:r>
              <a:rPr lang="fr-FR" sz="2000" b="1" dirty="0" smtClean="0">
                <a:solidFill>
                  <a:srgbClr val="E95698"/>
                </a:solidFill>
                <a:latin typeface="Source Sans Pro Semibold" panose="020B0503030403020204" pitchFamily="34" charset="0"/>
                <a:ea typeface="Source Sans Pro Semibold" panose="020B0503030403020204" pitchFamily="34" charset="0"/>
              </a:rPr>
              <a:t>Développer des outils pour le diagnostic </a:t>
            </a:r>
            <a:endParaRPr lang="fr-FR" sz="2000" b="1" dirty="0">
              <a:solidFill>
                <a:srgbClr val="E95698"/>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133461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0A77318-8A03-3E1B-8053-AA1A8F0F5ACA}"/>
              </a:ext>
            </a:extLst>
          </p:cNvPr>
          <p:cNvSpPr txBox="1"/>
          <p:nvPr/>
        </p:nvSpPr>
        <p:spPr>
          <a:xfrm>
            <a:off x="407961" y="1082982"/>
            <a:ext cx="10980204" cy="4154984"/>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Une nouvelle modalité d’imagerie pour la médecine nucléaire : XEMIS ( </a:t>
            </a:r>
            <a:r>
              <a:rPr lang="fr-FR" sz="3200" b="1" dirty="0" err="1" smtClean="0">
                <a:latin typeface="Source Sans Pro" panose="020B0503030403020204" pitchFamily="34" charset="0"/>
                <a:ea typeface="Source Sans Pro" panose="020B0503030403020204" pitchFamily="34" charset="0"/>
              </a:rPr>
              <a:t>Xenon</a:t>
            </a:r>
            <a:r>
              <a:rPr lang="fr-FR" sz="3200" b="1" dirty="0" smtClean="0">
                <a:latin typeface="Source Sans Pro" panose="020B0503030403020204" pitchFamily="34" charset="0"/>
                <a:ea typeface="Source Sans Pro" panose="020B0503030403020204" pitchFamily="34" charset="0"/>
              </a:rPr>
              <a:t> </a:t>
            </a:r>
            <a:r>
              <a:rPr lang="fr-FR" sz="3200" b="1" dirty="0" err="1" smtClean="0">
                <a:latin typeface="Source Sans Pro" panose="020B0503030403020204" pitchFamily="34" charset="0"/>
                <a:ea typeface="Source Sans Pro" panose="020B0503030403020204" pitchFamily="34" charset="0"/>
              </a:rPr>
              <a:t>Medical</a:t>
            </a:r>
            <a:r>
              <a:rPr lang="fr-FR" sz="3200" b="1" dirty="0" smtClean="0">
                <a:latin typeface="Source Sans Pro" panose="020B0503030403020204" pitchFamily="34" charset="0"/>
                <a:ea typeface="Source Sans Pro" panose="020B0503030403020204" pitchFamily="34" charset="0"/>
              </a:rPr>
              <a:t> Imaging System) </a:t>
            </a:r>
          </a:p>
          <a:p>
            <a:pPr>
              <a:buClr>
                <a:srgbClr val="7869C4"/>
              </a:buClr>
            </a:pPr>
            <a:endParaRPr lang="fr-FR" sz="2000" b="1" dirty="0" smtClean="0">
              <a:latin typeface="Source Sans Pro" panose="020B0503030403020204" pitchFamily="34" charset="0"/>
              <a:ea typeface="Source Sans Pro" panose="020B0503030403020204" pitchFamily="34" charset="0"/>
            </a:endParaRPr>
          </a:p>
          <a:p>
            <a:pPr>
              <a:buClr>
                <a:srgbClr val="7869C4"/>
              </a:buClr>
            </a:pPr>
            <a:r>
              <a:rPr lang="fr-FR" sz="2000" dirty="0" smtClean="0">
                <a:latin typeface="Source Sans Pro" panose="020B0503030403020204" pitchFamily="34" charset="0"/>
                <a:ea typeface="Source Sans Pro" panose="020B0503030403020204" pitchFamily="34" charset="0"/>
              </a:rPr>
              <a:t>Objectif                                                                                     </a:t>
            </a:r>
            <a:r>
              <a:rPr lang="fr-FR" sz="1200" dirty="0" smtClean="0">
                <a:solidFill>
                  <a:schemeClr val="accent1"/>
                </a:solidFill>
                <a:latin typeface="Source Sans Pro" panose="020B0503030403020204" pitchFamily="34" charset="0"/>
                <a:ea typeface="Source Sans Pro" panose="020B0503030403020204" pitchFamily="34" charset="0"/>
              </a:rPr>
              <a:t>2010</a:t>
            </a:r>
          </a:p>
          <a:p>
            <a:pPr marL="342900" indent="-342900">
              <a:buClr>
                <a:srgbClr val="7869C4"/>
              </a:buClr>
              <a:buFont typeface="Arial" panose="020B0604020202020204" pitchFamily="34" charset="0"/>
              <a:buChar char="•"/>
            </a:pPr>
            <a:r>
              <a:rPr lang="fr-FR" sz="2000" dirty="0" smtClean="0">
                <a:latin typeface="Source Sans Pro" panose="020B0503030403020204" pitchFamily="34" charset="0"/>
                <a:ea typeface="Source Sans Pro" panose="020B0503030403020204" pitchFamily="34" charset="0"/>
              </a:rPr>
              <a:t>Produire des images de résolutions équivalentes au caméras</a:t>
            </a:r>
          </a:p>
          <a:p>
            <a:pPr>
              <a:buClr>
                <a:srgbClr val="7869C4"/>
              </a:buClr>
            </a:pPr>
            <a:r>
              <a:rPr lang="fr-FR" sz="2000" dirty="0" smtClean="0">
                <a:latin typeface="Source Sans Pro" panose="020B0503030403020204" pitchFamily="34" charset="0"/>
                <a:ea typeface="Source Sans Pro" panose="020B0503030403020204" pitchFamily="34" charset="0"/>
              </a:rPr>
              <a:t>conventionnelles à partir de 100 fois moins d’activités</a:t>
            </a:r>
          </a:p>
          <a:p>
            <a:pPr>
              <a:buClr>
                <a:srgbClr val="7869C4"/>
              </a:buCl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sz="2000" dirty="0" smtClean="0">
                <a:latin typeface="Source Sans Pro" panose="020B0503030403020204" pitchFamily="34" charset="0"/>
                <a:ea typeface="Source Sans Pro" panose="020B0503030403020204" pitchFamily="34" charset="0"/>
              </a:rPr>
              <a:t>Technologies                                                                        </a:t>
            </a:r>
            <a:r>
              <a:rPr lang="fr-FR" sz="1200" dirty="0" smtClean="0">
                <a:solidFill>
                  <a:schemeClr val="accent1"/>
                </a:solidFill>
                <a:latin typeface="Source Sans Pro" panose="020B0503030403020204" pitchFamily="34" charset="0"/>
                <a:ea typeface="Source Sans Pro" panose="020B0503030403020204" pitchFamily="34" charset="0"/>
              </a:rPr>
              <a:t>2023</a:t>
            </a:r>
          </a:p>
          <a:p>
            <a:pPr marL="800100" lvl="1" indent="-342900">
              <a:buClr>
                <a:srgbClr val="7869C4"/>
              </a:buClr>
              <a:buFont typeface="Courier New" panose="02070309020205020404" pitchFamily="49" charset="0"/>
              <a:buChar char="o"/>
            </a:pPr>
            <a:r>
              <a:rPr lang="fr-FR" sz="2000" dirty="0" smtClean="0">
                <a:latin typeface="Source Sans Pro" panose="020B0503030403020204" pitchFamily="34" charset="0"/>
                <a:ea typeface="Source Sans Pro" panose="020B0503030403020204" pitchFamily="34" charset="0"/>
              </a:rPr>
              <a:t>Imagerie à 3 photons (</a:t>
            </a:r>
            <a:r>
              <a:rPr lang="fr-FR" sz="2000" dirty="0" smtClean="0">
                <a:sym typeface="Symbol" panose="05050102010706020507" pitchFamily="18" charset="2"/>
              </a:rPr>
              <a:t> et </a:t>
            </a:r>
            <a:r>
              <a:rPr lang="fr-FR" sz="2000" baseline="30000" dirty="0" smtClean="0"/>
              <a:t>+ </a:t>
            </a:r>
            <a:r>
              <a:rPr lang="fr-FR" sz="2000" dirty="0" smtClean="0"/>
              <a:t>)</a:t>
            </a:r>
          </a:p>
          <a:p>
            <a:pPr marL="800100" lvl="1" indent="-342900">
              <a:buClr>
                <a:srgbClr val="7869C4"/>
              </a:buClr>
              <a:buFont typeface="Courier New" panose="02070309020205020404" pitchFamily="49" charset="0"/>
              <a:buChar char="o"/>
            </a:pPr>
            <a:r>
              <a:rPr lang="fr-FR" sz="2000" dirty="0" smtClean="0">
                <a:latin typeface="Source Sans Pro" panose="020B0503030403020204" pitchFamily="34" charset="0"/>
                <a:ea typeface="Source Sans Pro" panose="020B0503030403020204" pitchFamily="34" charset="0"/>
              </a:rPr>
              <a:t>Xénon liquide </a:t>
            </a:r>
          </a:p>
          <a:p>
            <a:pPr marL="800100" lvl="1" indent="-342900">
              <a:buClr>
                <a:srgbClr val="7869C4"/>
              </a:buClr>
              <a:buFont typeface="Courier New" panose="02070309020205020404" pitchFamily="49" charset="0"/>
              <a:buChar char="o"/>
            </a:pPr>
            <a:endParaRPr lang="fr-FR" sz="2000" dirty="0" smtClean="0">
              <a:latin typeface="Source Sans Pro" panose="020B0503030403020204" pitchFamily="34" charset="0"/>
              <a:ea typeface="Source Sans Pro" panose="020B0503030403020204" pitchFamily="34" charset="0"/>
            </a:endParaRPr>
          </a:p>
          <a:p>
            <a:r>
              <a:rPr lang="fr-FR" sz="2000" b="1" dirty="0" smtClean="0"/>
              <a:t>                                                                                                                                         </a:t>
            </a:r>
            <a:r>
              <a:rPr lang="fr-FR" sz="1200" dirty="0" smtClean="0">
                <a:solidFill>
                  <a:schemeClr val="accent1"/>
                </a:solidFill>
              </a:rPr>
              <a:t>Objectifs</a:t>
            </a:r>
            <a:r>
              <a:rPr lang="fr-FR" sz="2000" b="1" dirty="0" smtClean="0"/>
              <a:t>  </a:t>
            </a:r>
            <a:endParaRPr lang="fr-FR" sz="2000" b="1" dirty="0"/>
          </a:p>
        </p:txBody>
      </p:sp>
      <p:sp>
        <p:nvSpPr>
          <p:cNvPr id="8" name="Rectangle 7">
            <a:extLst>
              <a:ext uri="{FF2B5EF4-FFF2-40B4-BE49-F238E27FC236}">
                <a16:creationId xmlns:a16="http://schemas.microsoft.com/office/drawing/2014/main" id="{1C4C1FCE-9CEE-D22B-B609-0AAA01A38329}"/>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pic>
        <p:nvPicPr>
          <p:cNvPr id="2" name="Image 1"/>
          <p:cNvPicPr>
            <a:picLocks noChangeAspect="1"/>
          </p:cNvPicPr>
          <p:nvPr/>
        </p:nvPicPr>
        <p:blipFill>
          <a:blip r:embed="rId4"/>
          <a:stretch>
            <a:fillRect/>
          </a:stretch>
        </p:blipFill>
        <p:spPr>
          <a:xfrm>
            <a:off x="9155349" y="1997048"/>
            <a:ext cx="805549" cy="1046442"/>
          </a:xfrm>
          <a:prstGeom prst="rect">
            <a:avLst/>
          </a:prstGeom>
        </p:spPr>
      </p:pic>
      <p:pic>
        <p:nvPicPr>
          <p:cNvPr id="3" name="Image 2"/>
          <p:cNvPicPr>
            <a:picLocks noChangeAspect="1"/>
          </p:cNvPicPr>
          <p:nvPr/>
        </p:nvPicPr>
        <p:blipFill>
          <a:blip r:embed="rId5"/>
          <a:stretch>
            <a:fillRect/>
          </a:stretch>
        </p:blipFill>
        <p:spPr>
          <a:xfrm>
            <a:off x="9155349" y="3312080"/>
            <a:ext cx="1099930" cy="899554"/>
          </a:xfrm>
          <a:prstGeom prst="rect">
            <a:avLst/>
          </a:prstGeom>
        </p:spPr>
      </p:pic>
      <p:pic>
        <p:nvPicPr>
          <p:cNvPr id="4" name="Image 3"/>
          <p:cNvPicPr>
            <a:picLocks noChangeAspect="1"/>
          </p:cNvPicPr>
          <p:nvPr/>
        </p:nvPicPr>
        <p:blipFill>
          <a:blip r:embed="rId6"/>
          <a:stretch>
            <a:fillRect/>
          </a:stretch>
        </p:blipFill>
        <p:spPr>
          <a:xfrm>
            <a:off x="9155349" y="4590931"/>
            <a:ext cx="1411963" cy="1415704"/>
          </a:xfrm>
          <a:prstGeom prst="rect">
            <a:avLst/>
          </a:prstGeom>
        </p:spPr>
      </p:pic>
      <p:sp>
        <p:nvSpPr>
          <p:cNvPr id="7" name="Rectangle 6"/>
          <p:cNvSpPr/>
          <p:nvPr/>
        </p:nvSpPr>
        <p:spPr>
          <a:xfrm>
            <a:off x="10389780" y="2053328"/>
            <a:ext cx="1536032" cy="523220"/>
          </a:xfrm>
          <a:prstGeom prst="rect">
            <a:avLst/>
          </a:prstGeom>
        </p:spPr>
        <p:txBody>
          <a:bodyPr wrap="square">
            <a:spAutoFit/>
          </a:bodyPr>
          <a:lstStyle/>
          <a:p>
            <a:pPr algn="ctr"/>
            <a:r>
              <a:rPr lang="fr-FR" sz="1400" b="1" dirty="0">
                <a:solidFill>
                  <a:srgbClr val="2A609A"/>
                </a:solidFill>
                <a:latin typeface="LiberationSans-Bold"/>
              </a:rPr>
              <a:t>XEMIS1</a:t>
            </a:r>
          </a:p>
          <a:p>
            <a:pPr algn="ctr"/>
            <a:r>
              <a:rPr lang="fr-FR" sz="1400" dirty="0">
                <a:solidFill>
                  <a:srgbClr val="2A609A"/>
                </a:solidFill>
                <a:latin typeface="LiberationSans"/>
              </a:rPr>
              <a:t>R&amp;D Prototype</a:t>
            </a:r>
            <a:endParaRPr lang="fr-FR" sz="1400" dirty="0"/>
          </a:p>
        </p:txBody>
      </p:sp>
      <p:sp>
        <p:nvSpPr>
          <p:cNvPr id="10" name="Rectangle 9"/>
          <p:cNvSpPr/>
          <p:nvPr/>
        </p:nvSpPr>
        <p:spPr>
          <a:xfrm>
            <a:off x="10864599" y="3149877"/>
            <a:ext cx="641522" cy="307777"/>
          </a:xfrm>
          <a:prstGeom prst="rect">
            <a:avLst/>
          </a:prstGeom>
        </p:spPr>
        <p:txBody>
          <a:bodyPr wrap="none">
            <a:spAutoFit/>
          </a:bodyPr>
          <a:lstStyle/>
          <a:p>
            <a:r>
              <a:rPr lang="fr-FR" sz="1400" b="1" dirty="0">
                <a:solidFill>
                  <a:srgbClr val="59B8C5"/>
                </a:solidFill>
                <a:latin typeface="Carlito-Bold"/>
              </a:rPr>
              <a:t>30 kg</a:t>
            </a:r>
            <a:endParaRPr lang="fr-FR" sz="1400" dirty="0"/>
          </a:p>
        </p:txBody>
      </p:sp>
      <p:sp>
        <p:nvSpPr>
          <p:cNvPr id="11" name="Rectangle 10"/>
          <p:cNvSpPr/>
          <p:nvPr/>
        </p:nvSpPr>
        <p:spPr>
          <a:xfrm>
            <a:off x="10095499" y="3814439"/>
            <a:ext cx="2179721" cy="523220"/>
          </a:xfrm>
          <a:prstGeom prst="rect">
            <a:avLst/>
          </a:prstGeom>
        </p:spPr>
        <p:txBody>
          <a:bodyPr wrap="square">
            <a:spAutoFit/>
          </a:bodyPr>
          <a:lstStyle/>
          <a:p>
            <a:pPr algn="ctr"/>
            <a:r>
              <a:rPr lang="fr-FR" sz="1400" b="1" dirty="0">
                <a:solidFill>
                  <a:srgbClr val="2A609A"/>
                </a:solidFill>
                <a:latin typeface="LiberationSans-Bold"/>
              </a:rPr>
              <a:t>XEMIS2</a:t>
            </a:r>
          </a:p>
          <a:p>
            <a:pPr algn="ctr"/>
            <a:r>
              <a:rPr lang="fr-FR" sz="1400" dirty="0" smtClean="0">
                <a:solidFill>
                  <a:srgbClr val="2A609A"/>
                </a:solidFill>
                <a:latin typeface="LiberationSans"/>
              </a:rPr>
              <a:t>Imagerie du petit animal</a:t>
            </a:r>
            <a:endParaRPr lang="fr-FR" sz="1400" dirty="0"/>
          </a:p>
        </p:txBody>
      </p:sp>
      <p:sp>
        <p:nvSpPr>
          <p:cNvPr id="12" name="Rectangle 11"/>
          <p:cNvSpPr/>
          <p:nvPr/>
        </p:nvSpPr>
        <p:spPr>
          <a:xfrm>
            <a:off x="10902937" y="4321006"/>
            <a:ext cx="740908" cy="307777"/>
          </a:xfrm>
          <a:prstGeom prst="rect">
            <a:avLst/>
          </a:prstGeom>
        </p:spPr>
        <p:txBody>
          <a:bodyPr wrap="none">
            <a:spAutoFit/>
          </a:bodyPr>
          <a:lstStyle/>
          <a:p>
            <a:r>
              <a:rPr lang="fr-FR" sz="1400" b="1" dirty="0" smtClean="0">
                <a:solidFill>
                  <a:srgbClr val="59B8C5"/>
                </a:solidFill>
                <a:latin typeface="Carlito-Bold"/>
              </a:rPr>
              <a:t>200 </a:t>
            </a:r>
            <a:r>
              <a:rPr lang="fr-FR" sz="1400" b="1" dirty="0">
                <a:solidFill>
                  <a:srgbClr val="59B8C5"/>
                </a:solidFill>
                <a:latin typeface="Carlito-Bold"/>
              </a:rPr>
              <a:t>kg</a:t>
            </a:r>
            <a:endParaRPr lang="fr-FR" sz="1400" dirty="0"/>
          </a:p>
        </p:txBody>
      </p:sp>
      <p:sp>
        <p:nvSpPr>
          <p:cNvPr id="13" name="Rectangle 12"/>
          <p:cNvSpPr/>
          <p:nvPr/>
        </p:nvSpPr>
        <p:spPr>
          <a:xfrm>
            <a:off x="10302536" y="4907640"/>
            <a:ext cx="2042966" cy="1169551"/>
          </a:xfrm>
          <a:prstGeom prst="rect">
            <a:avLst/>
          </a:prstGeom>
        </p:spPr>
        <p:txBody>
          <a:bodyPr wrap="square">
            <a:spAutoFit/>
          </a:bodyPr>
          <a:lstStyle/>
          <a:p>
            <a:pPr algn="ctr"/>
            <a:r>
              <a:rPr lang="fr-FR" sz="1400" b="1" dirty="0" smtClean="0">
                <a:solidFill>
                  <a:srgbClr val="2A609A"/>
                </a:solidFill>
                <a:latin typeface="LiberationSans-Bold"/>
              </a:rPr>
              <a:t>XEMIS3</a:t>
            </a:r>
            <a:endParaRPr lang="fr-FR" sz="1400" b="1" dirty="0">
              <a:solidFill>
                <a:srgbClr val="2A609A"/>
              </a:solidFill>
              <a:latin typeface="LiberationSans-Bold"/>
            </a:endParaRPr>
          </a:p>
          <a:p>
            <a:pPr algn="ctr"/>
            <a:r>
              <a:rPr lang="fr-FR" sz="1400" dirty="0" smtClean="0">
                <a:solidFill>
                  <a:srgbClr val="2A609A"/>
                </a:solidFill>
                <a:latin typeface="LiberationSans"/>
              </a:rPr>
              <a:t>Imagerie corps entier</a:t>
            </a:r>
          </a:p>
          <a:p>
            <a:pPr algn="ctr"/>
            <a:r>
              <a:rPr lang="fr-FR" sz="1400" dirty="0" smtClean="0">
                <a:solidFill>
                  <a:srgbClr val="2A609A"/>
                </a:solidFill>
                <a:latin typeface="LiberationSans"/>
              </a:rPr>
              <a:t>Monitoring </a:t>
            </a:r>
            <a:r>
              <a:rPr lang="fr-FR" sz="1400" dirty="0" err="1" smtClean="0">
                <a:solidFill>
                  <a:srgbClr val="2A609A"/>
                </a:solidFill>
                <a:latin typeface="LiberationSans"/>
              </a:rPr>
              <a:t>Hadronthérapie</a:t>
            </a:r>
            <a:endParaRPr lang="fr-FR" sz="1400" dirty="0" smtClean="0">
              <a:solidFill>
                <a:srgbClr val="2A609A"/>
              </a:solidFill>
              <a:latin typeface="LiberationSans"/>
            </a:endParaRPr>
          </a:p>
          <a:p>
            <a:pPr algn="ctr"/>
            <a:endParaRPr lang="fr-FR" sz="1400" dirty="0"/>
          </a:p>
        </p:txBody>
      </p:sp>
      <p:sp>
        <p:nvSpPr>
          <p:cNvPr id="14" name="Rectangle 13"/>
          <p:cNvSpPr/>
          <p:nvPr/>
        </p:nvSpPr>
        <p:spPr>
          <a:xfrm>
            <a:off x="10864599" y="5962773"/>
            <a:ext cx="918841" cy="307777"/>
          </a:xfrm>
          <a:prstGeom prst="rect">
            <a:avLst/>
          </a:prstGeom>
        </p:spPr>
        <p:txBody>
          <a:bodyPr wrap="none">
            <a:spAutoFit/>
          </a:bodyPr>
          <a:lstStyle/>
          <a:p>
            <a:r>
              <a:rPr lang="fr-FR" sz="1400" b="1" dirty="0" smtClean="0">
                <a:solidFill>
                  <a:srgbClr val="59B8C5"/>
                </a:solidFill>
                <a:latin typeface="Carlito-Bold"/>
              </a:rPr>
              <a:t>2 tonnes</a:t>
            </a:r>
            <a:endParaRPr lang="fr-FR" sz="1400" dirty="0"/>
          </a:p>
        </p:txBody>
      </p:sp>
      <p:sp>
        <p:nvSpPr>
          <p:cNvPr id="18" name="Flèche vers le bas 17"/>
          <p:cNvSpPr/>
          <p:nvPr/>
        </p:nvSpPr>
        <p:spPr>
          <a:xfrm>
            <a:off x="8881757" y="2527313"/>
            <a:ext cx="111527" cy="22703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5297" y="6344270"/>
            <a:ext cx="1022766" cy="414490"/>
          </a:xfrm>
          <a:prstGeom prst="rect">
            <a:avLst/>
          </a:prstGeom>
        </p:spPr>
      </p:pic>
      <p:pic>
        <p:nvPicPr>
          <p:cNvPr id="15" name="Image 14"/>
          <p:cNvPicPr>
            <a:picLocks noChangeAspect="1"/>
          </p:cNvPicPr>
          <p:nvPr/>
        </p:nvPicPr>
        <p:blipFill>
          <a:blip r:embed="rId8"/>
          <a:stretch>
            <a:fillRect/>
          </a:stretch>
        </p:blipFill>
        <p:spPr>
          <a:xfrm>
            <a:off x="4551675" y="4269225"/>
            <a:ext cx="3426737" cy="2059115"/>
          </a:xfrm>
          <a:prstGeom prst="rect">
            <a:avLst/>
          </a:prstGeom>
        </p:spPr>
      </p:pic>
      <p:sp>
        <p:nvSpPr>
          <p:cNvPr id="5" name="ZoneTexte 4">
            <a:extLst>
              <a:ext uri="{FF2B5EF4-FFF2-40B4-BE49-F238E27FC236}">
                <a16:creationId xmlns:a16="http://schemas.microsoft.com/office/drawing/2014/main" id="{A724970D-E928-DC4A-D026-3C6E97B09ED6}"/>
              </a:ext>
            </a:extLst>
          </p:cNvPr>
          <p:cNvSpPr txBox="1"/>
          <p:nvPr/>
        </p:nvSpPr>
        <p:spPr>
          <a:xfrm>
            <a:off x="407961" y="242309"/>
            <a:ext cx="6629400" cy="400110"/>
          </a:xfrm>
          <a:prstGeom prst="rect">
            <a:avLst/>
          </a:prstGeom>
          <a:noFill/>
        </p:spPr>
        <p:txBody>
          <a:bodyPr wrap="square" rtlCol="0">
            <a:spAutoFit/>
          </a:bodyPr>
          <a:lstStyle/>
          <a:p>
            <a:r>
              <a:rPr lang="fr-FR" sz="2000" b="1" dirty="0">
                <a:solidFill>
                  <a:srgbClr val="E95698"/>
                </a:solidFill>
                <a:latin typeface="Source Sans Pro Semibold" panose="020B0503030403020204" pitchFamily="34" charset="0"/>
                <a:ea typeface="Source Sans Pro Semibold" panose="020B0503030403020204" pitchFamily="34" charset="0"/>
              </a:rPr>
              <a:t>3 / </a:t>
            </a:r>
            <a:r>
              <a:rPr lang="fr-FR" sz="2000" b="1" dirty="0" smtClean="0">
                <a:solidFill>
                  <a:srgbClr val="E95698"/>
                </a:solidFill>
                <a:latin typeface="Source Sans Pro Semibold" panose="020B0503030403020204" pitchFamily="34" charset="0"/>
                <a:ea typeface="Source Sans Pro Semibold" panose="020B0503030403020204" pitchFamily="34" charset="0"/>
              </a:rPr>
              <a:t>Développer des outils pour le diagnostic </a:t>
            </a:r>
            <a:endParaRPr lang="fr-FR" sz="2000" b="1" dirty="0">
              <a:solidFill>
                <a:srgbClr val="E95698"/>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1577361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0A77318-8A03-3E1B-8053-AA1A8F0F5ACA}"/>
              </a:ext>
            </a:extLst>
          </p:cNvPr>
          <p:cNvSpPr txBox="1"/>
          <p:nvPr/>
        </p:nvSpPr>
        <p:spPr>
          <a:xfrm>
            <a:off x="605898" y="913558"/>
            <a:ext cx="10980204" cy="1692771"/>
          </a:xfrm>
          <a:prstGeom prst="rect">
            <a:avLst/>
          </a:prstGeom>
          <a:noFill/>
        </p:spPr>
        <p:txBody>
          <a:bodyPr wrap="square" rtlCol="0">
            <a:spAutoFit/>
          </a:bodyPr>
          <a:lstStyle/>
          <a:p>
            <a:r>
              <a:rPr lang="fr-FR" sz="3200" b="1" dirty="0">
                <a:latin typeface="Source Sans Pro" panose="020B0503030403020204" pitchFamily="34" charset="0"/>
                <a:ea typeface="Source Sans Pro" panose="020B0503030403020204" pitchFamily="34" charset="0"/>
              </a:rPr>
              <a:t>Une nouvelle modalité d’imagerie pour la médecine nucléaire : XEMIS ( </a:t>
            </a:r>
            <a:r>
              <a:rPr lang="fr-FR" sz="3200" b="1" dirty="0" err="1">
                <a:latin typeface="Source Sans Pro" panose="020B0503030403020204" pitchFamily="34" charset="0"/>
                <a:ea typeface="Source Sans Pro" panose="020B0503030403020204" pitchFamily="34" charset="0"/>
              </a:rPr>
              <a:t>Xenon</a:t>
            </a:r>
            <a:r>
              <a:rPr lang="fr-FR" sz="3200" b="1" dirty="0">
                <a:latin typeface="Source Sans Pro" panose="020B0503030403020204" pitchFamily="34" charset="0"/>
                <a:ea typeface="Source Sans Pro" panose="020B0503030403020204" pitchFamily="34" charset="0"/>
              </a:rPr>
              <a:t> </a:t>
            </a:r>
            <a:r>
              <a:rPr lang="fr-FR" sz="3200" b="1" dirty="0" err="1">
                <a:latin typeface="Source Sans Pro" panose="020B0503030403020204" pitchFamily="34" charset="0"/>
                <a:ea typeface="Source Sans Pro" panose="020B0503030403020204" pitchFamily="34" charset="0"/>
              </a:rPr>
              <a:t>Medical</a:t>
            </a:r>
            <a:r>
              <a:rPr lang="fr-FR" sz="3200" b="1" dirty="0">
                <a:latin typeface="Source Sans Pro" panose="020B0503030403020204" pitchFamily="34" charset="0"/>
                <a:ea typeface="Source Sans Pro" panose="020B0503030403020204" pitchFamily="34" charset="0"/>
              </a:rPr>
              <a:t> Imaging System) </a:t>
            </a:r>
          </a:p>
          <a:p>
            <a:pPr>
              <a:buClr>
                <a:srgbClr val="7869C4"/>
              </a:buClr>
            </a:pPr>
            <a:endParaRPr lang="fr-FR" sz="2000" b="1" dirty="0">
              <a:latin typeface="Source Sans Pro" panose="020B0503030403020204" pitchFamily="34" charset="0"/>
              <a:ea typeface="Source Sans Pro" panose="020B0503030403020204" pitchFamily="34" charset="0"/>
            </a:endParaRPr>
          </a:p>
          <a:p>
            <a:endParaRPr lang="fr-FR" sz="2000" b="1" dirty="0"/>
          </a:p>
        </p:txBody>
      </p:sp>
      <p:sp>
        <p:nvSpPr>
          <p:cNvPr id="8" name="Rectangle 7">
            <a:extLst>
              <a:ext uri="{FF2B5EF4-FFF2-40B4-BE49-F238E27FC236}">
                <a16:creationId xmlns:a16="http://schemas.microsoft.com/office/drawing/2014/main" id="{1C4C1FCE-9CEE-D22B-B609-0AAA01A38329}"/>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pic>
        <p:nvPicPr>
          <p:cNvPr id="2" name="Image 1"/>
          <p:cNvPicPr>
            <a:picLocks noChangeAspect="1"/>
          </p:cNvPicPr>
          <p:nvPr/>
        </p:nvPicPr>
        <p:blipFill>
          <a:blip r:embed="rId4"/>
          <a:stretch>
            <a:fillRect/>
          </a:stretch>
        </p:blipFill>
        <p:spPr>
          <a:xfrm>
            <a:off x="816160" y="2213672"/>
            <a:ext cx="4402719" cy="2948532"/>
          </a:xfrm>
          <a:prstGeom prst="rect">
            <a:avLst/>
          </a:prstGeom>
        </p:spPr>
      </p:pic>
      <p:pic>
        <p:nvPicPr>
          <p:cNvPr id="3" name="Image 2"/>
          <p:cNvPicPr>
            <a:picLocks noChangeAspect="1"/>
          </p:cNvPicPr>
          <p:nvPr/>
        </p:nvPicPr>
        <p:blipFill>
          <a:blip r:embed="rId5"/>
          <a:stretch>
            <a:fillRect/>
          </a:stretch>
        </p:blipFill>
        <p:spPr>
          <a:xfrm>
            <a:off x="5944212" y="2213672"/>
            <a:ext cx="2161430" cy="2900901"/>
          </a:xfrm>
          <a:prstGeom prst="rect">
            <a:avLst/>
          </a:prstGeom>
        </p:spPr>
      </p:pic>
      <p:pic>
        <p:nvPicPr>
          <p:cNvPr id="4" name="Image 3"/>
          <p:cNvPicPr>
            <a:picLocks noChangeAspect="1"/>
          </p:cNvPicPr>
          <p:nvPr/>
        </p:nvPicPr>
        <p:blipFill>
          <a:blip r:embed="rId6"/>
          <a:stretch>
            <a:fillRect/>
          </a:stretch>
        </p:blipFill>
        <p:spPr>
          <a:xfrm>
            <a:off x="8830975" y="2213672"/>
            <a:ext cx="1819855" cy="2880872"/>
          </a:xfrm>
          <a:prstGeom prst="rect">
            <a:avLst/>
          </a:prstGeom>
        </p:spPr>
      </p:pic>
      <p:sp>
        <p:nvSpPr>
          <p:cNvPr id="7" name="ZoneTexte 6"/>
          <p:cNvSpPr txBox="1"/>
          <p:nvPr/>
        </p:nvSpPr>
        <p:spPr>
          <a:xfrm>
            <a:off x="3726180" y="5406193"/>
            <a:ext cx="4739640" cy="369332"/>
          </a:xfrm>
          <a:prstGeom prst="rect">
            <a:avLst/>
          </a:prstGeom>
          <a:noFill/>
        </p:spPr>
        <p:txBody>
          <a:bodyPr wrap="square" rtlCol="0">
            <a:spAutoFit/>
          </a:bodyPr>
          <a:lstStyle/>
          <a:p>
            <a:r>
              <a:rPr lang="fr-FR" dirty="0" smtClean="0"/>
              <a:t>Installé à la Plate-forme CIMA CHU Nantes  </a:t>
            </a:r>
            <a:endParaRPr lang="fr-FR" dirty="0"/>
          </a:p>
        </p:txBody>
      </p:sp>
      <p:sp>
        <p:nvSpPr>
          <p:cNvPr id="5" name="ZoneTexte 4">
            <a:extLst>
              <a:ext uri="{FF2B5EF4-FFF2-40B4-BE49-F238E27FC236}">
                <a16:creationId xmlns:a16="http://schemas.microsoft.com/office/drawing/2014/main" id="{A724970D-E928-DC4A-D026-3C6E97B09ED6}"/>
              </a:ext>
            </a:extLst>
          </p:cNvPr>
          <p:cNvSpPr txBox="1"/>
          <p:nvPr/>
        </p:nvSpPr>
        <p:spPr>
          <a:xfrm>
            <a:off x="324934" y="210173"/>
            <a:ext cx="6629400" cy="400110"/>
          </a:xfrm>
          <a:prstGeom prst="rect">
            <a:avLst/>
          </a:prstGeom>
          <a:noFill/>
        </p:spPr>
        <p:txBody>
          <a:bodyPr wrap="square" rtlCol="0">
            <a:spAutoFit/>
          </a:bodyPr>
          <a:lstStyle/>
          <a:p>
            <a:r>
              <a:rPr lang="fr-FR" sz="2000" b="1" dirty="0">
                <a:solidFill>
                  <a:srgbClr val="E95698"/>
                </a:solidFill>
                <a:latin typeface="Source Sans Pro Semibold" panose="020B0503030403020204" pitchFamily="34" charset="0"/>
                <a:ea typeface="Source Sans Pro Semibold" panose="020B0503030403020204" pitchFamily="34" charset="0"/>
              </a:rPr>
              <a:t>3 / </a:t>
            </a:r>
            <a:r>
              <a:rPr lang="fr-FR" sz="2000" b="1" dirty="0" smtClean="0">
                <a:solidFill>
                  <a:srgbClr val="E95698"/>
                </a:solidFill>
                <a:latin typeface="Source Sans Pro Semibold" panose="020B0503030403020204" pitchFamily="34" charset="0"/>
                <a:ea typeface="Source Sans Pro Semibold" panose="020B0503030403020204" pitchFamily="34" charset="0"/>
              </a:rPr>
              <a:t>Développer des outils pour le diagnostic </a:t>
            </a:r>
            <a:endParaRPr lang="fr-FR" sz="2000" b="1" dirty="0">
              <a:solidFill>
                <a:srgbClr val="E95698"/>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30692945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13DD202-15A3-420A-7294-521BA652C5E9}"/>
              </a:ext>
            </a:extLst>
          </p:cNvPr>
          <p:cNvPicPr>
            <a:picLocks noChangeAspect="1"/>
          </p:cNvPicPr>
          <p:nvPr/>
        </p:nvPicPr>
        <p:blipFill>
          <a:blip r:embed="rId2"/>
          <a:stretch>
            <a:fillRect/>
          </a:stretch>
        </p:blipFill>
        <p:spPr>
          <a:xfrm rot="10800000">
            <a:off x="0" y="-111967"/>
            <a:ext cx="12389876" cy="7010800"/>
          </a:xfrm>
          <a:prstGeom prst="rect">
            <a:avLst/>
          </a:prstGeom>
        </p:spPr>
      </p:pic>
      <p:sp>
        <p:nvSpPr>
          <p:cNvPr id="6" name="ZoneTexte 5">
            <a:extLst>
              <a:ext uri="{FF2B5EF4-FFF2-40B4-BE49-F238E27FC236}">
                <a16:creationId xmlns:a16="http://schemas.microsoft.com/office/drawing/2014/main" id="{94D30527-F98A-A0C1-7BDF-11B541781E0E}"/>
              </a:ext>
            </a:extLst>
          </p:cNvPr>
          <p:cNvSpPr txBox="1"/>
          <p:nvPr/>
        </p:nvSpPr>
        <p:spPr>
          <a:xfrm>
            <a:off x="826478" y="2567354"/>
            <a:ext cx="6629400" cy="769441"/>
          </a:xfrm>
          <a:prstGeom prst="rect">
            <a:avLst/>
          </a:prstGeom>
          <a:noFill/>
        </p:spPr>
        <p:txBody>
          <a:bodyPr wrap="square" rtlCol="0">
            <a:spAutoFit/>
          </a:bodyPr>
          <a:lstStyle/>
          <a:p>
            <a:r>
              <a:rPr lang="fr-FR" sz="4400" b="1" dirty="0" smtClean="0">
                <a:solidFill>
                  <a:schemeClr val="bg1"/>
                </a:solidFill>
                <a:latin typeface="Source Sans Pro Semibold" panose="020B0503030403020204" pitchFamily="34" charset="0"/>
                <a:ea typeface="Source Sans Pro Semibold" panose="020B0503030403020204" pitchFamily="34" charset="0"/>
              </a:rPr>
              <a:t>Conclusion</a:t>
            </a:r>
            <a:endParaRPr lang="fr-FR" sz="4400" b="1" dirty="0">
              <a:solidFill>
                <a:schemeClr val="bg1"/>
              </a:solidFill>
              <a:latin typeface="Source Sans Pro Semibold" panose="020B0503030403020204" pitchFamily="34" charset="0"/>
              <a:ea typeface="Source Sans Pro Semibold" panose="020B0503030403020204" pitchFamily="34" charset="0"/>
            </a:endParaRPr>
          </a:p>
        </p:txBody>
      </p:sp>
      <p:pic>
        <p:nvPicPr>
          <p:cNvPr id="3" name="Image 2">
            <a:extLst>
              <a:ext uri="{FF2B5EF4-FFF2-40B4-BE49-F238E27FC236}">
                <a16:creationId xmlns:a16="http://schemas.microsoft.com/office/drawing/2014/main" id="{11E12ECA-73C7-F7AD-8C22-CC773680101B}"/>
              </a:ext>
            </a:extLst>
          </p:cNvPr>
          <p:cNvPicPr>
            <a:picLocks noChangeAspect="1"/>
          </p:cNvPicPr>
          <p:nvPr/>
        </p:nvPicPr>
        <p:blipFill>
          <a:blip r:embed="rId3"/>
          <a:stretch>
            <a:fillRect/>
          </a:stretch>
        </p:blipFill>
        <p:spPr>
          <a:xfrm rot="10800000">
            <a:off x="7338912" y="40834"/>
            <a:ext cx="6858000" cy="6858000"/>
          </a:xfrm>
          <a:prstGeom prst="rect">
            <a:avLst/>
          </a:prstGeom>
        </p:spPr>
      </p:pic>
    </p:spTree>
    <p:extLst>
      <p:ext uri="{BB962C8B-B14F-4D97-AF65-F5344CB8AC3E}">
        <p14:creationId xmlns:p14="http://schemas.microsoft.com/office/powerpoint/2010/main" val="3611166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0DE3E2C-4592-FDD6-B994-6C8D334812D4}"/>
              </a:ext>
            </a:extLst>
          </p:cNvPr>
          <p:cNvSpPr txBox="1"/>
          <p:nvPr/>
        </p:nvSpPr>
        <p:spPr>
          <a:xfrm>
            <a:off x="539771" y="1098656"/>
            <a:ext cx="10045596" cy="3785652"/>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Aperçu des différentes avancées en recherche sur la place nantaise reliant nucléaire /santé</a:t>
            </a:r>
          </a:p>
          <a:p>
            <a:endParaRPr lang="fr-FR" sz="3200" b="1" dirty="0" smtClean="0">
              <a:latin typeface="Source Sans Pro" panose="020B0503030403020204" pitchFamily="34" charset="0"/>
              <a:ea typeface="Source Sans Pro" panose="020B0503030403020204" pitchFamily="34" charset="0"/>
            </a:endParaRPr>
          </a:p>
          <a:p>
            <a:pPr marL="342900" indent="-342900">
              <a:buFont typeface="+mj-lt"/>
              <a:buAutoNum type="arabicPeriod"/>
            </a:pPr>
            <a:r>
              <a:rPr lang="fr-FR" sz="1600" b="1" dirty="0" smtClean="0">
                <a:latin typeface="Source Sans Pro" panose="020B0503030403020204" pitchFamily="34" charset="0"/>
                <a:ea typeface="Source Sans Pro" panose="020B0503030403020204" pitchFamily="34" charset="0"/>
              </a:rPr>
              <a:t>Production de </a:t>
            </a:r>
            <a:r>
              <a:rPr lang="fr-FR" sz="1600" b="1" dirty="0" err="1" smtClean="0">
                <a:latin typeface="Source Sans Pro" panose="020B0503030403020204" pitchFamily="34" charset="0"/>
                <a:ea typeface="Source Sans Pro" panose="020B0503030403020204" pitchFamily="34" charset="0"/>
              </a:rPr>
              <a:t>radioisotopes</a:t>
            </a:r>
            <a:r>
              <a:rPr lang="fr-FR" sz="1600" b="1" dirty="0" smtClean="0">
                <a:latin typeface="Source Sans Pro" panose="020B0503030403020204" pitchFamily="34" charset="0"/>
                <a:ea typeface="Source Sans Pro" panose="020B0503030403020204" pitchFamily="34" charset="0"/>
              </a:rPr>
              <a:t> et fabrication de </a:t>
            </a:r>
            <a:r>
              <a:rPr lang="fr-FR" sz="1600" b="1" dirty="0" err="1" smtClean="0">
                <a:latin typeface="Source Sans Pro" panose="020B0503030403020204" pitchFamily="34" charset="0"/>
                <a:ea typeface="Source Sans Pro" panose="020B0503030403020204" pitchFamily="34" charset="0"/>
              </a:rPr>
              <a:t>radiopharmaceutiques</a:t>
            </a:r>
            <a:r>
              <a:rPr lang="fr-FR" sz="1600" b="1" dirty="0" smtClean="0">
                <a:latin typeface="Source Sans Pro" panose="020B0503030403020204" pitchFamily="34" charset="0"/>
                <a:ea typeface="Source Sans Pro" panose="020B0503030403020204" pitchFamily="34" charset="0"/>
              </a:rPr>
              <a:t> pour le diagnostic et la </a:t>
            </a:r>
            <a:r>
              <a:rPr lang="fr-FR" sz="1600" b="1" dirty="0" smtClean="0">
                <a:latin typeface="Source Sans Pro" panose="020B0503030403020204" pitchFamily="34" charset="0"/>
                <a:ea typeface="Source Sans Pro" panose="020B0503030403020204" pitchFamily="34" charset="0"/>
              </a:rPr>
              <a:t>thérapie</a:t>
            </a:r>
          </a:p>
          <a:p>
            <a:pPr marL="342900" indent="-342900">
              <a:buFont typeface="+mj-lt"/>
              <a:buAutoNum type="arabicPeriod"/>
            </a:pPr>
            <a:endParaRPr lang="fr-FR" sz="1600" b="1" dirty="0" smtClean="0">
              <a:latin typeface="Source Sans Pro" panose="020B0503030403020204" pitchFamily="34" charset="0"/>
              <a:ea typeface="Source Sans Pro" panose="020B0503030403020204" pitchFamily="34" charset="0"/>
            </a:endParaRPr>
          </a:p>
          <a:p>
            <a:pPr marL="342900" indent="-342900">
              <a:buFont typeface="+mj-lt"/>
              <a:buAutoNum type="arabicPeriod"/>
            </a:pPr>
            <a:r>
              <a:rPr lang="fr-FR" sz="1600" b="1" dirty="0" smtClean="0">
                <a:latin typeface="Source Sans Pro" panose="020B0503030403020204" pitchFamily="34" charset="0"/>
                <a:ea typeface="Source Sans Pro" panose="020B0503030403020204" pitchFamily="34" charset="0"/>
              </a:rPr>
              <a:t>Nouvelle modalité en radiothérapie </a:t>
            </a:r>
            <a:r>
              <a:rPr lang="fr-FR" sz="1600" b="1" dirty="0" smtClean="0">
                <a:latin typeface="Source Sans Pro" panose="020B0503030403020204" pitchFamily="34" charset="0"/>
                <a:ea typeface="Source Sans Pro" panose="020B0503030403020204" pitchFamily="34" charset="0"/>
              </a:rPr>
              <a:t>externe</a:t>
            </a:r>
          </a:p>
          <a:p>
            <a:pPr marL="342900" indent="-342900">
              <a:buFont typeface="+mj-lt"/>
              <a:buAutoNum type="arabicPeriod"/>
            </a:pPr>
            <a:endParaRPr lang="fr-FR" sz="1600" b="1" dirty="0" smtClean="0">
              <a:latin typeface="Source Sans Pro" panose="020B0503030403020204" pitchFamily="34" charset="0"/>
              <a:ea typeface="Source Sans Pro" panose="020B0503030403020204" pitchFamily="34" charset="0"/>
            </a:endParaRPr>
          </a:p>
          <a:p>
            <a:pPr>
              <a:buClr>
                <a:srgbClr val="7869C4"/>
              </a:buClr>
            </a:pPr>
            <a:r>
              <a:rPr lang="fr-FR" sz="1600" b="1" dirty="0" smtClean="0">
                <a:latin typeface="Source Sans Pro" panose="020B0503030403020204" pitchFamily="34" charset="0"/>
                <a:ea typeface="Source Sans Pro" panose="020B0503030403020204" pitchFamily="34" charset="0"/>
              </a:rPr>
              <a:t>3.  Nouvelle </a:t>
            </a:r>
            <a:r>
              <a:rPr lang="fr-FR" sz="1600" b="1" dirty="0" smtClean="0">
                <a:latin typeface="Source Sans Pro" panose="020B0503030403020204" pitchFamily="34" charset="0"/>
                <a:ea typeface="Source Sans Pro" panose="020B0503030403020204" pitchFamily="34" charset="0"/>
              </a:rPr>
              <a:t>modalité d’imagerie </a:t>
            </a:r>
            <a:endParaRPr lang="fr-FR" sz="1600" b="1" dirty="0" smtClean="0">
              <a:latin typeface="Source Sans Pro" panose="020B0503030403020204" pitchFamily="34" charset="0"/>
              <a:ea typeface="Source Sans Pro" panose="020B0503030403020204" pitchFamily="34" charset="0"/>
            </a:endParaRPr>
          </a:p>
          <a:p>
            <a:pPr marL="342900" indent="-342900">
              <a:buClr>
                <a:srgbClr val="7869C4"/>
              </a:buClr>
              <a:buAutoNum type="arabicPeriod" startAt="3"/>
            </a:pPr>
            <a:endParaRPr lang="fr-FR" sz="1600" b="1" dirty="0">
              <a:latin typeface="Source Sans Pro" panose="020B0503030403020204" pitchFamily="34" charset="0"/>
              <a:ea typeface="Source Sans Pro" panose="020B0503030403020204" pitchFamily="34" charset="0"/>
            </a:endParaRPr>
          </a:p>
          <a:p>
            <a:r>
              <a:rPr lang="fr-FR" sz="1600" b="1" dirty="0" smtClean="0">
                <a:latin typeface="Source Sans Pro" panose="020B0503030403020204"/>
              </a:rPr>
              <a:t>4.  D’autres développements sont en cours </a:t>
            </a:r>
            <a:r>
              <a:rPr lang="fr-FR" sz="1600" b="1" dirty="0" smtClean="0">
                <a:latin typeface="Source Sans Pro" panose="020B0503030403020204"/>
              </a:rPr>
              <a:t>notamment sur la place de l’IA dans les modalités d’imagerie…</a:t>
            </a:r>
            <a:endParaRPr lang="fr-FR" sz="1600" b="1" dirty="0">
              <a:latin typeface="Source Sans Pro" panose="020B0503030403020204"/>
            </a:endParaRPr>
          </a:p>
        </p:txBody>
      </p:sp>
      <p:sp>
        <p:nvSpPr>
          <p:cNvPr id="6" name="Rectangle 5">
            <a:extLst>
              <a:ext uri="{FF2B5EF4-FFF2-40B4-BE49-F238E27FC236}">
                <a16:creationId xmlns:a16="http://schemas.microsoft.com/office/drawing/2014/main" id="{78C17B8F-31BA-1EDA-2F26-6E58564845FA}"/>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sp>
        <p:nvSpPr>
          <p:cNvPr id="3" name="ZoneTexte 2">
            <a:extLst>
              <a:ext uri="{FF2B5EF4-FFF2-40B4-BE49-F238E27FC236}">
                <a16:creationId xmlns:a16="http://schemas.microsoft.com/office/drawing/2014/main" id="{494B8DCA-7880-AFC8-0B22-DF0CAE40B5AC}"/>
              </a:ext>
            </a:extLst>
          </p:cNvPr>
          <p:cNvSpPr txBox="1"/>
          <p:nvPr/>
        </p:nvSpPr>
        <p:spPr>
          <a:xfrm>
            <a:off x="394508" y="243515"/>
            <a:ext cx="6629400" cy="400110"/>
          </a:xfrm>
          <a:prstGeom prst="rect">
            <a:avLst/>
          </a:prstGeom>
          <a:noFill/>
        </p:spPr>
        <p:txBody>
          <a:bodyPr wrap="square" rtlCol="0">
            <a:spAutoFit/>
          </a:bodyPr>
          <a:lstStyle/>
          <a:p>
            <a:r>
              <a:rPr lang="fr-FR" sz="2000" b="1" dirty="0">
                <a:solidFill>
                  <a:srgbClr val="B02582"/>
                </a:solidFill>
                <a:latin typeface="Source Sans Pro Semibold" panose="020B0503030403020204" pitchFamily="34" charset="0"/>
                <a:ea typeface="Source Sans Pro Semibold" panose="020B0503030403020204" pitchFamily="34" charset="0"/>
              </a:rPr>
              <a:t>4 / </a:t>
            </a:r>
            <a:r>
              <a:rPr lang="fr-FR" sz="2000" b="1" dirty="0" smtClean="0">
                <a:solidFill>
                  <a:srgbClr val="B02582"/>
                </a:solidFill>
                <a:latin typeface="Source Sans Pro Semibold" panose="020B0503030403020204" pitchFamily="34" charset="0"/>
                <a:ea typeface="Source Sans Pro Semibold" panose="020B0503030403020204" pitchFamily="34" charset="0"/>
              </a:rPr>
              <a:t>Conclusion</a:t>
            </a:r>
            <a:endParaRPr lang="fr-FR" sz="2000" b="1" dirty="0">
              <a:solidFill>
                <a:srgbClr val="B02582"/>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2014703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0F8DC4-ACDE-DFD3-C89C-8BEA9D815FC8}"/>
              </a:ext>
            </a:extLst>
          </p:cNvPr>
          <p:cNvSpPr/>
          <p:nvPr/>
        </p:nvSpPr>
        <p:spPr>
          <a:xfrm>
            <a:off x="1723895" y="6170375"/>
            <a:ext cx="2323072" cy="523220"/>
          </a:xfrm>
          <a:prstGeom prst="rect">
            <a:avLst/>
          </a:prstGeom>
        </p:spPr>
        <p:txBody>
          <a:bodyPr wrap="none">
            <a:spAutoFit/>
          </a:bodyPr>
          <a:lstStyle/>
          <a:p>
            <a:r>
              <a:rPr lang="fr-FR" sz="1400" b="1" dirty="0">
                <a:solidFill>
                  <a:srgbClr val="36969E"/>
                </a:solidFill>
                <a:latin typeface="Source Sans Pro" panose="020B0503030403020204" pitchFamily="34" charset="0"/>
                <a:ea typeface="Source Sans Pro" panose="020B0503030403020204" pitchFamily="34" charset="0"/>
              </a:rPr>
              <a:t>#</a:t>
            </a:r>
            <a:r>
              <a:rPr lang="fr-FR" sz="1400" b="1" dirty="0" err="1">
                <a:solidFill>
                  <a:srgbClr val="36969E"/>
                </a:solidFill>
                <a:latin typeface="Source Sans Pro" panose="020B0503030403020204" pitchFamily="34" charset="0"/>
                <a:ea typeface="Source Sans Pro" panose="020B0503030403020204" pitchFamily="34" charset="0"/>
              </a:rPr>
              <a:t>AnnéePhysique</a:t>
            </a:r>
            <a:r>
              <a:rPr lang="fr-FR" sz="1400" b="1" dirty="0">
                <a:solidFill>
                  <a:srgbClr val="36969E"/>
                </a:solidFill>
                <a:latin typeface="Source Sans Pro" panose="020B0503030403020204" pitchFamily="34" charset="0"/>
                <a:ea typeface="Source Sans Pro" panose="020B0503030403020204" pitchFamily="34" charset="0"/>
              </a:rPr>
              <a:t> </a:t>
            </a:r>
          </a:p>
          <a:p>
            <a:r>
              <a:rPr lang="fr-FR" sz="1400" b="1" dirty="0" err="1">
                <a:solidFill>
                  <a:srgbClr val="36969E"/>
                </a:solidFill>
                <a:latin typeface="Source Sans Pro" panose="020B0503030403020204" pitchFamily="34" charset="0"/>
                <a:ea typeface="Source Sans Pro" panose="020B0503030403020204" pitchFamily="34" charset="0"/>
              </a:rPr>
              <a:t>anneedelaphysique.cnrs.fr</a:t>
            </a:r>
            <a:endParaRPr lang="fr-FR" sz="1400" b="1" dirty="0">
              <a:solidFill>
                <a:srgbClr val="36969E"/>
              </a:solidFill>
              <a:latin typeface="Source Sans Pro" panose="020B0503030403020204" pitchFamily="34" charset="0"/>
              <a:ea typeface="Source Sans Pro" panose="020B0503030403020204" pitchFamily="34" charset="0"/>
            </a:endParaRPr>
          </a:p>
        </p:txBody>
      </p:sp>
      <p:sp>
        <p:nvSpPr>
          <p:cNvPr id="3" name="ZoneTexte 2">
            <a:extLst>
              <a:ext uri="{FF2B5EF4-FFF2-40B4-BE49-F238E27FC236}">
                <a16:creationId xmlns:a16="http://schemas.microsoft.com/office/drawing/2014/main" id="{9EBB4848-4C1A-839D-EA3B-A8734531BBA1}"/>
              </a:ext>
            </a:extLst>
          </p:cNvPr>
          <p:cNvSpPr txBox="1"/>
          <p:nvPr/>
        </p:nvSpPr>
        <p:spPr>
          <a:xfrm>
            <a:off x="673481" y="1053481"/>
            <a:ext cx="4754773" cy="830997"/>
          </a:xfrm>
          <a:prstGeom prst="rect">
            <a:avLst/>
          </a:prstGeom>
          <a:noFill/>
        </p:spPr>
        <p:txBody>
          <a:bodyPr wrap="square" rtlCol="0">
            <a:spAutoFit/>
          </a:bodyPr>
          <a:lstStyle/>
          <a:p>
            <a:r>
              <a:rPr lang="fr-FR" sz="1600" dirty="0">
                <a:latin typeface="Source Sans Pro" panose="020B0503030403020204" pitchFamily="34" charset="0"/>
                <a:ea typeface="Source Sans Pro" panose="020B0503030403020204" pitchFamily="34" charset="0"/>
              </a:rPr>
              <a:t>Remerciements, </a:t>
            </a:r>
          </a:p>
          <a:p>
            <a:r>
              <a:rPr lang="fr-FR" sz="1600" dirty="0">
                <a:latin typeface="Source Sans Pro" panose="020B0503030403020204" pitchFamily="34" charset="0"/>
                <a:ea typeface="Source Sans Pro" panose="020B0503030403020204" pitchFamily="34" charset="0"/>
              </a:rPr>
              <a:t>crédits photos, </a:t>
            </a:r>
          </a:p>
          <a:p>
            <a:r>
              <a:rPr lang="fr-FR" sz="1600" dirty="0">
                <a:latin typeface="Source Sans Pro" panose="020B0503030403020204" pitchFamily="34" charset="0"/>
                <a:ea typeface="Source Sans Pro" panose="020B0503030403020204" pitchFamily="34" charset="0"/>
              </a:rPr>
              <a:t>contacts</a:t>
            </a:r>
          </a:p>
        </p:txBody>
      </p:sp>
      <p:sp>
        <p:nvSpPr>
          <p:cNvPr id="10" name="Rectangle 9">
            <a:extLst>
              <a:ext uri="{FF2B5EF4-FFF2-40B4-BE49-F238E27FC236}">
                <a16:creationId xmlns:a16="http://schemas.microsoft.com/office/drawing/2014/main" id="{8E413B0C-3B4B-582F-236E-93BF1AEA5B6F}"/>
              </a:ext>
            </a:extLst>
          </p:cNvPr>
          <p:cNvSpPr/>
          <p:nvPr/>
        </p:nvSpPr>
        <p:spPr>
          <a:xfrm>
            <a:off x="675925" y="5901566"/>
            <a:ext cx="792029" cy="792029"/>
          </a:xfrm>
          <a:prstGeom prst="rect">
            <a:avLst/>
          </a:prstGeom>
          <a:solidFill>
            <a:schemeClr val="bg2">
              <a:lumMod val="9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latin typeface="Source Sans Pro Light" panose="020B0403030403020204" pitchFamily="34" charset="0"/>
              </a:rPr>
              <a:t>Votre logo</a:t>
            </a:r>
            <a:endParaRPr lang="fr-FR" dirty="0">
              <a:latin typeface="Source Sans Pro Light" panose="020B040303040302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562" y="5743842"/>
            <a:ext cx="1185377" cy="974543"/>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432" y="-153484"/>
            <a:ext cx="8412390" cy="5948531"/>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8722" y="5847496"/>
            <a:ext cx="1021540" cy="767236"/>
          </a:xfrm>
          <a:prstGeom prst="rect">
            <a:avLst/>
          </a:prstGeom>
        </p:spPr>
      </p:pic>
      <p:pic>
        <p:nvPicPr>
          <p:cNvPr id="15" name="Image 14"/>
          <p:cNvPicPr>
            <a:picLocks noChangeAspect="1"/>
          </p:cNvPicPr>
          <p:nvPr/>
        </p:nvPicPr>
        <p:blipFill rotWithShape="1">
          <a:blip r:embed="rId6">
            <a:extLst>
              <a:ext uri="{28A0092B-C50C-407E-A947-70E740481C1C}">
                <a14:useLocalDpi xmlns:a14="http://schemas.microsoft.com/office/drawing/2010/main" val="0"/>
              </a:ext>
            </a:extLst>
          </a:blip>
          <a:srcRect l="11039" r="11442"/>
          <a:stretch/>
        </p:blipFill>
        <p:spPr>
          <a:xfrm>
            <a:off x="9418933" y="5773943"/>
            <a:ext cx="1420989" cy="919652"/>
          </a:xfrm>
          <a:prstGeom prst="rect">
            <a:avLst/>
          </a:prstGeom>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2994" y="5795047"/>
            <a:ext cx="846342" cy="847346"/>
          </a:xfrm>
          <a:prstGeom prst="rect">
            <a:avLst/>
          </a:prstGeom>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3509" y="5801648"/>
            <a:ext cx="834143" cy="834143"/>
          </a:xfrm>
          <a:prstGeom prst="rect">
            <a:avLst/>
          </a:prstGeom>
        </p:spPr>
      </p:pic>
    </p:spTree>
    <p:extLst>
      <p:ext uri="{BB962C8B-B14F-4D97-AF65-F5344CB8AC3E}">
        <p14:creationId xmlns:p14="http://schemas.microsoft.com/office/powerpoint/2010/main" val="1306131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4A3B53F-42EE-2EC0-97F8-F6576E5D8B67}"/>
              </a:ext>
            </a:extLst>
          </p:cNvPr>
          <p:cNvSpPr txBox="1"/>
          <p:nvPr/>
        </p:nvSpPr>
        <p:spPr>
          <a:xfrm>
            <a:off x="382229" y="1009873"/>
            <a:ext cx="11288756" cy="3970318"/>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Médecine / Nucléaire = paradoxe ?</a:t>
            </a:r>
          </a:p>
          <a:p>
            <a:pPr>
              <a:buClr>
                <a:srgbClr val="7869C4"/>
              </a:buClr>
            </a:pPr>
            <a:endParaRPr lang="fr-FR" sz="2000" b="1" dirty="0" smtClean="0">
              <a:latin typeface="Source Sans Pro" panose="020B0503030403020204" pitchFamily="34" charset="0"/>
              <a:ea typeface="Source Sans Pro" panose="020B0503030403020204" pitchFamily="34" charset="0"/>
            </a:endParaRPr>
          </a:p>
          <a:p>
            <a:pPr>
              <a:buClr>
                <a:srgbClr val="7869C4"/>
              </a:buClr>
            </a:pPr>
            <a:r>
              <a:rPr lang="fr-FR" sz="2000" dirty="0" smtClean="0">
                <a:latin typeface="Source Sans Pro" panose="020B0503030403020204" pitchFamily="34" charset="0"/>
                <a:ea typeface="Source Sans Pro" panose="020B0503030403020204" pitchFamily="34" charset="0"/>
              </a:rPr>
              <a:t>Un peu d’histoire …</a:t>
            </a:r>
          </a:p>
          <a:p>
            <a:pPr>
              <a:buClr>
                <a:srgbClr val="7869C4"/>
              </a:buClr>
            </a:pPr>
            <a:r>
              <a:rPr lang="fr-FR" sz="2000" dirty="0" smtClean="0">
                <a:latin typeface="Source Sans Pro" panose="020B0503030403020204" pitchFamily="34" charset="0"/>
                <a:ea typeface="Source Sans Pro" panose="020B0503030403020204" pitchFamily="34" charset="0"/>
              </a:rPr>
              <a:t> </a:t>
            </a:r>
            <a:endParaRPr lang="fr-FR" sz="2000" dirty="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sz="2000" dirty="0" smtClean="0">
                <a:latin typeface="Arial" panose="020B0604020202020204" pitchFamily="34" charset="0"/>
                <a:ea typeface="Source Sans Pro" panose="020B0503030403020204" pitchFamily="34" charset="0"/>
                <a:cs typeface="Arial" panose="020B0604020202020204" pitchFamily="34" charset="0"/>
              </a:rPr>
              <a:t>1895</a:t>
            </a:r>
            <a:r>
              <a:rPr lang="fr-FR" sz="2000" dirty="0" smtClean="0">
                <a:latin typeface="Source Sans Pro" panose="020B0503030403020204" pitchFamily="34" charset="0"/>
                <a:ea typeface="Source Sans Pro" panose="020B0503030403020204" pitchFamily="34" charset="0"/>
              </a:rPr>
              <a:t> </a:t>
            </a:r>
            <a:r>
              <a:rPr lang="fr-FR" dirty="0" smtClean="0"/>
              <a:t>Wilhelm Röntgen</a:t>
            </a:r>
          </a:p>
          <a:p>
            <a:pPr marL="342900" indent="-342900">
              <a:buClr>
                <a:srgbClr val="7869C4"/>
              </a:buClr>
              <a:buFont typeface="Arial" panose="020B0604020202020204" pitchFamily="34" charset="0"/>
              <a:buChar char="•"/>
            </a:pPr>
            <a:endParaRPr lang="fr-FR" sz="2000" dirty="0" smtClean="0">
              <a:latin typeface="Source Sans Pro" panose="020B0503030403020204" pitchFamily="34" charset="0"/>
              <a:ea typeface="Source Sans Pro" panose="020B0503030403020204" pitchFamily="34" charset="0"/>
            </a:endParaRPr>
          </a:p>
          <a:p>
            <a:pPr marL="800100" lvl="1" indent="-342900">
              <a:buClr>
                <a:srgbClr val="7869C4"/>
              </a:buClr>
              <a:buFont typeface="Courier New" panose="02070309020205020404" pitchFamily="49" charset="0"/>
              <a:buChar char="o"/>
            </a:pPr>
            <a:r>
              <a:rPr lang="fr-FR" sz="2000" dirty="0" smtClean="0">
                <a:latin typeface="Source Sans Pro" panose="020B0503030403020204" pitchFamily="34" charset="0"/>
                <a:ea typeface="Source Sans Pro" panose="020B0503030403020204" pitchFamily="34" charset="0"/>
              </a:rPr>
              <a:t>Découverte rayon X </a:t>
            </a:r>
          </a:p>
          <a:p>
            <a:pPr marL="800100" lvl="1" indent="-342900">
              <a:buClr>
                <a:srgbClr val="7869C4"/>
              </a:buClr>
              <a:buFont typeface="Courier New" panose="02070309020205020404" pitchFamily="49" charset="0"/>
              <a:buChar char="o"/>
            </a:pPr>
            <a:r>
              <a:rPr lang="fr-FR" sz="2000" dirty="0" smtClean="0">
                <a:latin typeface="Source Sans Pro" panose="020B0503030403020204" pitchFamily="34" charset="0"/>
                <a:ea typeface="Source Sans Pro" panose="020B0503030403020204" pitchFamily="34" charset="0"/>
              </a:rPr>
              <a:t>Première radiographie </a:t>
            </a:r>
          </a:p>
          <a:p>
            <a:r>
              <a:rPr lang="fr-FR" sz="2000" b="1" dirty="0" smtClean="0"/>
              <a:t>                                                                                                            </a:t>
            </a:r>
          </a:p>
          <a:p>
            <a:endParaRPr lang="fr-FR" sz="2000" b="1" dirty="0">
              <a:solidFill>
                <a:srgbClr val="38B6AB"/>
              </a:solidFill>
            </a:endParaRPr>
          </a:p>
          <a:p>
            <a:endParaRPr lang="fr-FR" sz="2000" b="1" dirty="0" smtClean="0">
              <a:solidFill>
                <a:srgbClr val="38B6AB"/>
              </a:solidFill>
            </a:endParaRPr>
          </a:p>
          <a:p>
            <a:r>
              <a:rPr lang="fr-FR" sz="2000" b="1" dirty="0">
                <a:solidFill>
                  <a:srgbClr val="38B6AB"/>
                </a:solidFill>
              </a:rPr>
              <a:t> </a:t>
            </a:r>
            <a:r>
              <a:rPr lang="fr-FR" sz="2000" b="1" dirty="0" smtClean="0">
                <a:solidFill>
                  <a:srgbClr val="38B6AB"/>
                </a:solidFill>
              </a:rPr>
              <a:t>                                                                                                            </a:t>
            </a:r>
            <a:r>
              <a:rPr lang="fr-FR" sz="1500" b="1" dirty="0" smtClean="0">
                <a:solidFill>
                  <a:srgbClr val="38B6AB"/>
                </a:solidFill>
              </a:rPr>
              <a:t>radiographie de la main de </a:t>
            </a:r>
            <a:r>
              <a:rPr lang="fr-FR" sz="1500" b="1" dirty="0">
                <a:solidFill>
                  <a:srgbClr val="38B6AB"/>
                </a:solidFill>
              </a:rPr>
              <a:t>Bertha </a:t>
            </a:r>
            <a:r>
              <a:rPr lang="fr-FR" sz="1500" b="1" dirty="0" smtClean="0">
                <a:solidFill>
                  <a:srgbClr val="38B6AB"/>
                </a:solidFill>
              </a:rPr>
              <a:t>Röntgen </a:t>
            </a:r>
            <a:endParaRPr lang="fr-FR" sz="1500" b="1" dirty="0">
              <a:solidFill>
                <a:srgbClr val="38B6AB"/>
              </a:solidFill>
            </a:endParaRPr>
          </a:p>
        </p:txBody>
      </p:sp>
      <p:sp>
        <p:nvSpPr>
          <p:cNvPr id="9" name="Rectangle 8">
            <a:extLst>
              <a:ext uri="{FF2B5EF4-FFF2-40B4-BE49-F238E27FC236}">
                <a16:creationId xmlns:a16="http://schemas.microsoft.com/office/drawing/2014/main" id="{B44674B1-2DDA-E3D4-FD93-0AFECE9DB5E5}"/>
              </a:ext>
            </a:extLst>
          </p:cNvPr>
          <p:cNvSpPr/>
          <p:nvPr/>
        </p:nvSpPr>
        <p:spPr>
          <a:xfrm>
            <a:off x="0" y="-19665"/>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pic>
        <p:nvPicPr>
          <p:cNvPr id="3" name="Image 2"/>
          <p:cNvPicPr>
            <a:picLocks noChangeAspect="1"/>
          </p:cNvPicPr>
          <p:nvPr/>
        </p:nvPicPr>
        <p:blipFill>
          <a:blip r:embed="rId4"/>
          <a:stretch>
            <a:fillRect/>
          </a:stretch>
        </p:blipFill>
        <p:spPr>
          <a:xfrm>
            <a:off x="7275443" y="1706037"/>
            <a:ext cx="2091282" cy="2834204"/>
          </a:xfrm>
          <a:prstGeom prst="rect">
            <a:avLst/>
          </a:prstGeom>
        </p:spPr>
      </p:pic>
      <p:sp>
        <p:nvSpPr>
          <p:cNvPr id="5" name="Flèche droite 4"/>
          <p:cNvSpPr/>
          <p:nvPr/>
        </p:nvSpPr>
        <p:spPr>
          <a:xfrm>
            <a:off x="2900516" y="5112774"/>
            <a:ext cx="796413" cy="530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050890" y="5201264"/>
            <a:ext cx="7108722" cy="400110"/>
          </a:xfrm>
          <a:prstGeom prst="rect">
            <a:avLst/>
          </a:prstGeom>
          <a:noFill/>
        </p:spPr>
        <p:txBody>
          <a:bodyPr wrap="square" rtlCol="0">
            <a:spAutoFit/>
          </a:bodyPr>
          <a:lstStyle/>
          <a:p>
            <a:r>
              <a:rPr lang="fr-FR" sz="2000" dirty="0" smtClean="0">
                <a:solidFill>
                  <a:srgbClr val="B02582"/>
                </a:solidFill>
                <a:latin typeface="Source Sans Pro Semibold" panose="020B0503030403020204"/>
              </a:rPr>
              <a:t>Radiologie moderne mais aussi radiothérapie externe</a:t>
            </a:r>
            <a:r>
              <a:rPr lang="fr-FR" dirty="0" smtClean="0">
                <a:solidFill>
                  <a:srgbClr val="B02582"/>
                </a:solidFill>
              </a:rPr>
              <a:t> </a:t>
            </a:r>
            <a:endParaRPr lang="fr-FR" dirty="0">
              <a:solidFill>
                <a:srgbClr val="B02582"/>
              </a:solidFill>
            </a:endParaRPr>
          </a:p>
        </p:txBody>
      </p:sp>
      <p:sp>
        <p:nvSpPr>
          <p:cNvPr id="6" name="ZoneTexte 5">
            <a:extLst>
              <a:ext uri="{FF2B5EF4-FFF2-40B4-BE49-F238E27FC236}">
                <a16:creationId xmlns:a16="http://schemas.microsoft.com/office/drawing/2014/main" id="{39A35526-05DC-9B1D-FA49-D17FE7ADD946}"/>
              </a:ext>
            </a:extLst>
          </p:cNvPr>
          <p:cNvSpPr txBox="1"/>
          <p:nvPr/>
        </p:nvSpPr>
        <p:spPr>
          <a:xfrm>
            <a:off x="382229" y="131972"/>
            <a:ext cx="6629400" cy="400110"/>
          </a:xfrm>
          <a:prstGeom prst="rect">
            <a:avLst/>
          </a:prstGeom>
          <a:noFill/>
        </p:spPr>
        <p:txBody>
          <a:bodyPr wrap="square" rtlCol="0">
            <a:spAutoFit/>
          </a:bodyPr>
          <a:lstStyle/>
          <a:p>
            <a:r>
              <a:rPr lang="fr-FR" sz="2000" b="1" dirty="0">
                <a:solidFill>
                  <a:srgbClr val="2754A0"/>
                </a:solidFill>
                <a:latin typeface="Source Sans Pro Semibold" panose="020B0503030403020204" pitchFamily="34" charset="0"/>
                <a:ea typeface="Source Sans Pro Semibold" panose="020B0503030403020204" pitchFamily="34" charset="0"/>
              </a:rPr>
              <a:t>1 / </a:t>
            </a:r>
            <a:r>
              <a:rPr lang="fr-FR" sz="2000" b="1" dirty="0" smtClean="0">
                <a:solidFill>
                  <a:srgbClr val="2754A0"/>
                </a:solidFill>
                <a:latin typeface="Source Sans Pro Semibold" panose="020B0503030403020204" pitchFamily="34" charset="0"/>
                <a:ea typeface="Source Sans Pro Semibold" panose="020B0503030403020204" pitchFamily="34" charset="0"/>
              </a:rPr>
              <a:t>Introduction</a:t>
            </a:r>
            <a:endParaRPr lang="fr-FR" sz="2000" b="1" dirty="0">
              <a:solidFill>
                <a:srgbClr val="2754A0"/>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3074033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4A3B53F-42EE-2EC0-97F8-F6576E5D8B67}"/>
              </a:ext>
            </a:extLst>
          </p:cNvPr>
          <p:cNvSpPr txBox="1"/>
          <p:nvPr/>
        </p:nvSpPr>
        <p:spPr>
          <a:xfrm>
            <a:off x="547754" y="870373"/>
            <a:ext cx="11288756" cy="4585871"/>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Médecine / Nucléaire = paradoxe ?</a:t>
            </a:r>
          </a:p>
          <a:p>
            <a:pPr>
              <a:buClr>
                <a:srgbClr val="7869C4"/>
              </a:buClr>
            </a:pPr>
            <a:endParaRPr lang="fr-FR" sz="2000" dirty="0" smtClean="0">
              <a:latin typeface="Source Sans Pro" panose="020B0503030403020204" pitchFamily="34" charset="0"/>
              <a:ea typeface="Source Sans Pro" panose="020B0503030403020204" pitchFamily="34" charset="0"/>
            </a:endParaRPr>
          </a:p>
          <a:p>
            <a:pPr>
              <a:buClr>
                <a:srgbClr val="7869C4"/>
              </a:buClr>
            </a:pPr>
            <a:r>
              <a:rPr lang="fr-FR" sz="2000" dirty="0" smtClean="0">
                <a:latin typeface="Source Sans Pro" panose="020B0503030403020204" pitchFamily="34" charset="0"/>
                <a:ea typeface="Source Sans Pro" panose="020B0503030403020204" pitchFamily="34" charset="0"/>
              </a:rPr>
              <a:t>Un </a:t>
            </a:r>
            <a:r>
              <a:rPr lang="fr-FR" sz="2000" dirty="0">
                <a:latin typeface="Source Sans Pro" panose="020B0503030403020204" pitchFamily="34" charset="0"/>
                <a:ea typeface="Source Sans Pro" panose="020B0503030403020204" pitchFamily="34" charset="0"/>
              </a:rPr>
              <a:t>peu d’histoire …</a:t>
            </a:r>
          </a:p>
          <a:p>
            <a:pPr>
              <a:buClr>
                <a:srgbClr val="7869C4"/>
              </a:buCl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sz="2000" dirty="0" smtClean="0">
                <a:latin typeface="Arial" panose="020B0604020202020204" pitchFamily="34" charset="0"/>
                <a:ea typeface="Source Sans Pro" panose="020B0503030403020204" pitchFamily="34" charset="0"/>
                <a:cs typeface="Arial" panose="020B0604020202020204" pitchFamily="34" charset="0"/>
              </a:rPr>
              <a:t>1896</a:t>
            </a:r>
            <a:r>
              <a:rPr lang="fr-FR" sz="1600" dirty="0" smtClean="0">
                <a:latin typeface="Source Sans Pro" panose="020B0503030403020204" pitchFamily="34" charset="0"/>
                <a:ea typeface="Source Sans Pro" panose="020B0503030403020204" pitchFamily="34" charset="0"/>
              </a:rPr>
              <a:t> Henri Becquerel</a:t>
            </a:r>
          </a:p>
          <a:p>
            <a:pPr marL="800100" lvl="1" indent="-342900">
              <a:buClr>
                <a:srgbClr val="7869C4"/>
              </a:buClr>
              <a:buFont typeface="Courier New" panose="02070309020205020404" pitchFamily="49" charset="0"/>
              <a:buChar char="o"/>
            </a:pPr>
            <a:r>
              <a:rPr lang="fr-FR" sz="2000" dirty="0" smtClean="0">
                <a:latin typeface="Source Sans Pro" panose="020B0503030403020204" pitchFamily="34" charset="0"/>
                <a:ea typeface="Source Sans Pro" panose="020B0503030403020204" pitchFamily="34" charset="0"/>
              </a:rPr>
              <a:t>Découverte émission spontanée nouveau type rayonnement</a:t>
            </a:r>
          </a:p>
          <a:p>
            <a:pPr lvl="1">
              <a:buClr>
                <a:srgbClr val="7869C4"/>
              </a:buClr>
            </a:pPr>
            <a:r>
              <a:rPr lang="fr-FR" sz="2000" dirty="0" smtClean="0">
                <a:latin typeface="Source Sans Pro" panose="020B0503030403020204" pitchFamily="34" charset="0"/>
                <a:ea typeface="Source Sans Pro" panose="020B0503030403020204" pitchFamily="34" charset="0"/>
              </a:rPr>
              <a:t>par uranium</a:t>
            </a:r>
          </a:p>
          <a:p>
            <a:pPr lvl="1">
              <a:buClr>
                <a:srgbClr val="7869C4"/>
              </a:buClr>
            </a:pPr>
            <a:endParaRPr lang="fr-FR" sz="2000" dirty="0" smtClean="0">
              <a:latin typeface="Source Sans Pro" panose="020B0503030403020204" pitchFamily="34" charset="0"/>
              <a:ea typeface="Source Sans Pro" panose="020B0503030403020204" pitchFamily="34" charset="0"/>
            </a:endParaRPr>
          </a:p>
          <a:p>
            <a:pPr lvl="1">
              <a:buClr>
                <a:srgbClr val="7869C4"/>
              </a:buCl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sz="2000" dirty="0" smtClean="0">
                <a:latin typeface="Arial" panose="020B0604020202020204" pitchFamily="34" charset="0"/>
                <a:ea typeface="Source Sans Pro" panose="020B0503030403020204" pitchFamily="34" charset="0"/>
                <a:cs typeface="Arial" panose="020B0604020202020204" pitchFamily="34" charset="0"/>
              </a:rPr>
              <a:t>1898</a:t>
            </a:r>
            <a:r>
              <a:rPr lang="fr-FR" sz="1600" dirty="0" smtClean="0">
                <a:latin typeface="Arial" panose="020B0604020202020204" pitchFamily="34" charset="0"/>
                <a:ea typeface="Source Sans Pro" panose="020B0503030403020204" pitchFamily="34" charset="0"/>
                <a:cs typeface="Arial" panose="020B0604020202020204" pitchFamily="34" charset="0"/>
              </a:rPr>
              <a:t> </a:t>
            </a:r>
            <a:r>
              <a:rPr lang="fr-FR" sz="1600" dirty="0" smtClean="0">
                <a:latin typeface="Source Sans Pro" panose="020B0503030403020204" pitchFamily="34" charset="0"/>
                <a:ea typeface="Source Sans Pro" panose="020B0503030403020204" pitchFamily="34" charset="0"/>
              </a:rPr>
              <a:t>Marie et Pierre Curie  </a:t>
            </a:r>
          </a:p>
          <a:p>
            <a:pPr marL="800100" lvl="1" indent="-342900">
              <a:buClr>
                <a:srgbClr val="7869C4"/>
              </a:buClr>
              <a:buFont typeface="Courier New" panose="02070309020205020404" pitchFamily="49" charset="0"/>
              <a:buChar char="o"/>
            </a:pPr>
            <a:r>
              <a:rPr lang="fr-FR" sz="2000" dirty="0" smtClean="0">
                <a:latin typeface="Source Sans Pro" panose="020B0503030403020204" pitchFamily="34" charset="0"/>
                <a:ea typeface="Source Sans Pro" panose="020B0503030403020204" pitchFamily="34" charset="0"/>
              </a:rPr>
              <a:t>Découverte polonium, radium </a:t>
            </a:r>
          </a:p>
          <a:p>
            <a:pPr lvl="1">
              <a:buClr>
                <a:srgbClr val="7869C4"/>
              </a:buClr>
            </a:pPr>
            <a:endParaRPr lang="fr-FR" sz="2000" dirty="0" smtClean="0">
              <a:latin typeface="Source Sans Pro" panose="020B0503030403020204" pitchFamily="34" charset="0"/>
              <a:ea typeface="Source Sans Pro" panose="020B0503030403020204" pitchFamily="34" charset="0"/>
            </a:endParaRPr>
          </a:p>
          <a:p>
            <a:pPr lvl="1">
              <a:buClr>
                <a:srgbClr val="7869C4"/>
              </a:buClr>
            </a:pPr>
            <a:r>
              <a:rPr lang="fr-FR" sz="2000" dirty="0" smtClean="0">
                <a:latin typeface="Source Sans Pro" panose="020B0503030403020204" pitchFamily="34" charset="0"/>
                <a:ea typeface="Source Sans Pro" panose="020B0503030403020204" pitchFamily="34" charset="0"/>
              </a:rPr>
              <a:t>                                 </a:t>
            </a:r>
          </a:p>
          <a:p>
            <a:endParaRPr lang="fr-FR" sz="2000" b="1" dirty="0"/>
          </a:p>
        </p:txBody>
      </p:sp>
      <p:sp>
        <p:nvSpPr>
          <p:cNvPr id="9" name="Rectangle 8">
            <a:extLst>
              <a:ext uri="{FF2B5EF4-FFF2-40B4-BE49-F238E27FC236}">
                <a16:creationId xmlns:a16="http://schemas.microsoft.com/office/drawing/2014/main" id="{B44674B1-2DDA-E3D4-FD93-0AFECE9DB5E5}"/>
              </a:ext>
            </a:extLst>
          </p:cNvPr>
          <p:cNvSpPr/>
          <p:nvPr/>
        </p:nvSpPr>
        <p:spPr>
          <a:xfrm>
            <a:off x="0" y="-19665"/>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pic>
        <p:nvPicPr>
          <p:cNvPr id="3" name="Image 2"/>
          <p:cNvPicPr>
            <a:picLocks noChangeAspect="1"/>
          </p:cNvPicPr>
          <p:nvPr/>
        </p:nvPicPr>
        <p:blipFill>
          <a:blip r:embed="rId4"/>
          <a:stretch>
            <a:fillRect/>
          </a:stretch>
        </p:blipFill>
        <p:spPr>
          <a:xfrm>
            <a:off x="8946084" y="2325757"/>
            <a:ext cx="3039514" cy="2230828"/>
          </a:xfrm>
          <a:prstGeom prst="rect">
            <a:avLst/>
          </a:prstGeom>
        </p:spPr>
      </p:pic>
      <p:sp>
        <p:nvSpPr>
          <p:cNvPr id="4" name="Rectangle 3"/>
          <p:cNvSpPr/>
          <p:nvPr/>
        </p:nvSpPr>
        <p:spPr>
          <a:xfrm>
            <a:off x="8918476" y="4670494"/>
            <a:ext cx="3067122" cy="323165"/>
          </a:xfrm>
          <a:prstGeom prst="rect">
            <a:avLst/>
          </a:prstGeom>
        </p:spPr>
        <p:txBody>
          <a:bodyPr wrap="none">
            <a:spAutoFit/>
          </a:bodyPr>
          <a:lstStyle/>
          <a:p>
            <a:r>
              <a:rPr lang="fr-FR" sz="1500" b="1" dirty="0" smtClean="0">
                <a:solidFill>
                  <a:srgbClr val="38B6AB"/>
                </a:solidFill>
              </a:rPr>
              <a:t>Cliché rayonnements sels uraniques </a:t>
            </a:r>
            <a:endParaRPr lang="fr-FR" sz="1500" dirty="0"/>
          </a:p>
        </p:txBody>
      </p:sp>
      <p:pic>
        <p:nvPicPr>
          <p:cNvPr id="5" name="Image 4"/>
          <p:cNvPicPr>
            <a:picLocks noChangeAspect="1"/>
          </p:cNvPicPr>
          <p:nvPr/>
        </p:nvPicPr>
        <p:blipFill>
          <a:blip r:embed="rId5"/>
          <a:stretch>
            <a:fillRect/>
          </a:stretch>
        </p:blipFill>
        <p:spPr>
          <a:xfrm>
            <a:off x="2741161" y="5478006"/>
            <a:ext cx="810838" cy="566977"/>
          </a:xfrm>
          <a:prstGeom prst="rect">
            <a:avLst/>
          </a:prstGeom>
        </p:spPr>
      </p:pic>
      <p:sp>
        <p:nvSpPr>
          <p:cNvPr id="10" name="ZoneTexte 9"/>
          <p:cNvSpPr txBox="1"/>
          <p:nvPr/>
        </p:nvSpPr>
        <p:spPr>
          <a:xfrm>
            <a:off x="3903406" y="5565665"/>
            <a:ext cx="7108722" cy="400110"/>
          </a:xfrm>
          <a:prstGeom prst="rect">
            <a:avLst/>
          </a:prstGeom>
          <a:noFill/>
        </p:spPr>
        <p:txBody>
          <a:bodyPr wrap="square" rtlCol="0">
            <a:spAutoFit/>
          </a:bodyPr>
          <a:lstStyle/>
          <a:p>
            <a:r>
              <a:rPr lang="fr-FR" sz="2000" dirty="0" smtClean="0">
                <a:solidFill>
                  <a:srgbClr val="B02582"/>
                </a:solidFill>
                <a:latin typeface="Source Sans Pro Semibold" panose="020B0503030403020204"/>
              </a:rPr>
              <a:t>Introduction du terme de radioactivité </a:t>
            </a:r>
            <a:endParaRPr lang="fr-FR" dirty="0">
              <a:solidFill>
                <a:srgbClr val="B02582"/>
              </a:solidFill>
            </a:endParaRPr>
          </a:p>
        </p:txBody>
      </p:sp>
      <p:sp>
        <p:nvSpPr>
          <p:cNvPr id="6" name="ZoneTexte 5">
            <a:extLst>
              <a:ext uri="{FF2B5EF4-FFF2-40B4-BE49-F238E27FC236}">
                <a16:creationId xmlns:a16="http://schemas.microsoft.com/office/drawing/2014/main" id="{39A35526-05DC-9B1D-FA49-D17FE7ADD946}"/>
              </a:ext>
            </a:extLst>
          </p:cNvPr>
          <p:cNvSpPr txBox="1"/>
          <p:nvPr/>
        </p:nvSpPr>
        <p:spPr>
          <a:xfrm>
            <a:off x="345239" y="225299"/>
            <a:ext cx="6629400" cy="400110"/>
          </a:xfrm>
          <a:prstGeom prst="rect">
            <a:avLst/>
          </a:prstGeom>
          <a:noFill/>
        </p:spPr>
        <p:txBody>
          <a:bodyPr wrap="square" rtlCol="0">
            <a:spAutoFit/>
          </a:bodyPr>
          <a:lstStyle/>
          <a:p>
            <a:r>
              <a:rPr lang="fr-FR" sz="2000" b="1" dirty="0">
                <a:solidFill>
                  <a:srgbClr val="2754A0"/>
                </a:solidFill>
                <a:latin typeface="Source Sans Pro Semibold" panose="020B0503030403020204" pitchFamily="34" charset="0"/>
                <a:ea typeface="Source Sans Pro Semibold" panose="020B0503030403020204" pitchFamily="34" charset="0"/>
              </a:rPr>
              <a:t>1 / </a:t>
            </a:r>
            <a:r>
              <a:rPr lang="fr-FR" sz="2000" b="1" dirty="0" smtClean="0">
                <a:solidFill>
                  <a:srgbClr val="2754A0"/>
                </a:solidFill>
                <a:latin typeface="Source Sans Pro Semibold" panose="020B0503030403020204" pitchFamily="34" charset="0"/>
                <a:ea typeface="Source Sans Pro Semibold" panose="020B0503030403020204" pitchFamily="34" charset="0"/>
              </a:rPr>
              <a:t>Introduction</a:t>
            </a:r>
            <a:endParaRPr lang="fr-FR" sz="2000" b="1" dirty="0">
              <a:solidFill>
                <a:srgbClr val="2754A0"/>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32709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4A3B53F-42EE-2EC0-97F8-F6576E5D8B67}"/>
              </a:ext>
            </a:extLst>
          </p:cNvPr>
          <p:cNvSpPr txBox="1"/>
          <p:nvPr/>
        </p:nvSpPr>
        <p:spPr>
          <a:xfrm>
            <a:off x="616903" y="952261"/>
            <a:ext cx="11288756" cy="4462760"/>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Médecine / Nucléaire = paradoxe ?</a:t>
            </a:r>
          </a:p>
          <a:p>
            <a:pPr>
              <a:buClr>
                <a:srgbClr val="7869C4"/>
              </a:buClr>
            </a:pPr>
            <a:endParaRPr lang="fr-FR" sz="2000" dirty="0" smtClean="0">
              <a:latin typeface="Source Sans Pro" panose="020B0503030403020204" pitchFamily="34" charset="0"/>
              <a:ea typeface="Source Sans Pro" panose="020B0503030403020204" pitchFamily="34" charset="0"/>
            </a:endParaRPr>
          </a:p>
          <a:p>
            <a:pPr>
              <a:buClr>
                <a:srgbClr val="7869C4"/>
              </a:buClr>
            </a:pPr>
            <a:r>
              <a:rPr lang="fr-FR" sz="2000" dirty="0">
                <a:latin typeface="Source Sans Pro" panose="020B0503030403020204" pitchFamily="34" charset="0"/>
                <a:ea typeface="Source Sans Pro" panose="020B0503030403020204" pitchFamily="34" charset="0"/>
              </a:rPr>
              <a:t>Un peu d’histoire …</a:t>
            </a:r>
          </a:p>
          <a:p>
            <a:pPr>
              <a:buClr>
                <a:srgbClr val="7869C4"/>
              </a:buClr>
            </a:pPr>
            <a:endParaRPr lang="fr-FR" sz="2000" dirty="0" smtClean="0">
              <a:latin typeface="Source Sans Pro" panose="020B0503030403020204" pitchFamily="34" charset="0"/>
              <a:ea typeface="Source Sans Pro" panose="020B0503030403020204" pitchFamily="34" charset="0"/>
            </a:endParaRPr>
          </a:p>
          <a:p>
            <a:pPr marL="342900" indent="-342900">
              <a:buClr>
                <a:srgbClr val="7869C4"/>
              </a:buClr>
              <a:buFont typeface="Arial" panose="020B0604020202020204" pitchFamily="34" charset="0"/>
              <a:buChar char="•"/>
            </a:pPr>
            <a:r>
              <a:rPr lang="fr-FR" sz="2000" dirty="0" smtClean="0">
                <a:latin typeface="Arial" panose="020B0604020202020204" pitchFamily="34" charset="0"/>
                <a:ea typeface="Source Sans Pro" panose="020B0503030403020204" pitchFamily="34" charset="0"/>
                <a:cs typeface="Arial" panose="020B0604020202020204" pitchFamily="34" charset="0"/>
              </a:rPr>
              <a:t>1901</a:t>
            </a:r>
            <a:r>
              <a:rPr lang="fr-FR" sz="1600" dirty="0" smtClean="0">
                <a:latin typeface="Source Sans Pro" panose="020B0503030403020204" pitchFamily="34" charset="0"/>
                <a:ea typeface="Source Sans Pro" panose="020B0503030403020204" pitchFamily="34" charset="0"/>
              </a:rPr>
              <a:t> Henri Becquerel et Pierre Curie</a:t>
            </a:r>
          </a:p>
          <a:p>
            <a:pPr marL="342900" indent="-342900">
              <a:buClr>
                <a:srgbClr val="7869C4"/>
              </a:buClr>
              <a:buFont typeface="Arial" panose="020B0604020202020204" pitchFamily="34" charset="0"/>
              <a:buChar char="•"/>
            </a:pPr>
            <a:endParaRPr lang="fr-FR" sz="1600" dirty="0">
              <a:latin typeface="Source Sans Pro" panose="020B0503030403020204" pitchFamily="34" charset="0"/>
              <a:ea typeface="Source Sans Pro" panose="020B0503030403020204" pitchFamily="34" charset="0"/>
            </a:endParaRPr>
          </a:p>
          <a:p>
            <a:pPr marL="800100" lvl="1" indent="-342900">
              <a:buClr>
                <a:srgbClr val="7869C4"/>
              </a:buClr>
              <a:buFont typeface="Courier New" panose="02070309020205020404" pitchFamily="49" charset="0"/>
              <a:buChar char="o"/>
            </a:pPr>
            <a:r>
              <a:rPr lang="fr-FR" sz="2000" dirty="0" smtClean="0">
                <a:latin typeface="Source Sans Pro" panose="020B0503030403020204" pitchFamily="34" charset="0"/>
                <a:ea typeface="Source Sans Pro" panose="020B0503030403020204" pitchFamily="34" charset="0"/>
              </a:rPr>
              <a:t>Action radium sur peau </a:t>
            </a:r>
          </a:p>
          <a:p>
            <a:pPr lvl="1">
              <a:buClr>
                <a:srgbClr val="7869C4"/>
              </a:buClr>
            </a:pPr>
            <a:endParaRPr lang="fr-FR" sz="2000" dirty="0">
              <a:latin typeface="Source Sans Pro" panose="020B0503030403020204" pitchFamily="34" charset="0"/>
              <a:ea typeface="Source Sans Pro" panose="020B0503030403020204" pitchFamily="34" charset="0"/>
            </a:endParaRPr>
          </a:p>
          <a:p>
            <a:pPr marL="342900" lvl="0" indent="-342900">
              <a:buClr>
                <a:srgbClr val="7869C4"/>
              </a:buClr>
              <a:buFont typeface="Arial" panose="020B0604020202020204" pitchFamily="34" charset="0"/>
              <a:buChar char="•"/>
            </a:pPr>
            <a:r>
              <a:rPr lang="fr-FR" sz="2000" dirty="0" smtClean="0">
                <a:solidFill>
                  <a:prstClr val="black"/>
                </a:solidFill>
                <a:latin typeface="Arial" panose="020B0604020202020204" pitchFamily="34" charset="0"/>
                <a:ea typeface="Source Sans Pro" panose="020B0503030403020204" pitchFamily="34" charset="0"/>
                <a:cs typeface="Arial" panose="020B0604020202020204" pitchFamily="34" charset="0"/>
              </a:rPr>
              <a:t>1905</a:t>
            </a:r>
            <a:r>
              <a:rPr lang="fr-FR" sz="1600" dirty="0" smtClean="0">
                <a:solidFill>
                  <a:prstClr val="black"/>
                </a:solidFill>
                <a:latin typeface="Source Sans Pro" panose="020B0503030403020204" pitchFamily="34" charset="0"/>
                <a:ea typeface="Source Sans Pro" panose="020B0503030403020204" pitchFamily="34" charset="0"/>
              </a:rPr>
              <a:t> </a:t>
            </a:r>
          </a:p>
          <a:p>
            <a:pPr marL="342900" lvl="0" indent="-342900">
              <a:buClr>
                <a:srgbClr val="7869C4"/>
              </a:buClr>
              <a:buFont typeface="Arial" panose="020B0604020202020204" pitchFamily="34" charset="0"/>
              <a:buChar char="•"/>
            </a:pPr>
            <a:endParaRPr lang="fr-FR" sz="1600" dirty="0">
              <a:solidFill>
                <a:prstClr val="black"/>
              </a:solidFill>
              <a:latin typeface="Source Sans Pro" panose="020B0503030403020204" pitchFamily="34" charset="0"/>
              <a:ea typeface="Source Sans Pro" panose="020B0503030403020204" pitchFamily="34" charset="0"/>
            </a:endParaRPr>
          </a:p>
          <a:p>
            <a:pPr marL="800100" lvl="1" indent="-342900">
              <a:buClr>
                <a:srgbClr val="7869C4"/>
              </a:buClr>
              <a:buFont typeface="Courier New" panose="02070309020205020404" pitchFamily="49" charset="0"/>
              <a:buChar char="o"/>
            </a:pPr>
            <a:r>
              <a:rPr lang="fr-FR" sz="2000" dirty="0" smtClean="0">
                <a:solidFill>
                  <a:prstClr val="black"/>
                </a:solidFill>
                <a:latin typeface="Source Sans Pro" panose="020B0503030403020204" pitchFamily="34" charset="0"/>
                <a:ea typeface="Source Sans Pro" panose="020B0503030403020204" pitchFamily="34" charset="0"/>
              </a:rPr>
              <a:t>Conditionnement Radium tubes /aiguilles</a:t>
            </a:r>
            <a:endParaRPr lang="fr-FR" sz="2000" dirty="0">
              <a:solidFill>
                <a:prstClr val="black"/>
              </a:solidFill>
              <a:latin typeface="Source Sans Pro" panose="020B0503030403020204" pitchFamily="34" charset="0"/>
              <a:ea typeface="Source Sans Pro" panose="020B0503030403020204" pitchFamily="34" charset="0"/>
            </a:endParaRPr>
          </a:p>
          <a:p>
            <a:pPr lvl="1">
              <a:buClr>
                <a:srgbClr val="7869C4"/>
              </a:buClr>
            </a:pPr>
            <a:endParaRPr lang="fr-FR" sz="2000" dirty="0" smtClean="0">
              <a:latin typeface="Source Sans Pro" panose="020B0503030403020204" pitchFamily="34" charset="0"/>
              <a:ea typeface="Source Sans Pro" panose="020B0503030403020204" pitchFamily="34" charset="0"/>
            </a:endParaRPr>
          </a:p>
          <a:p>
            <a:pPr lvl="1">
              <a:buClr>
                <a:srgbClr val="7869C4"/>
              </a:buClr>
            </a:pPr>
            <a:r>
              <a:rPr lang="fr-FR" sz="2000" dirty="0" smtClean="0">
                <a:latin typeface="Source Sans Pro" panose="020B0503030403020204" pitchFamily="34" charset="0"/>
                <a:ea typeface="Source Sans Pro" panose="020B0503030403020204" pitchFamily="34" charset="0"/>
              </a:rPr>
              <a:t>                                 </a:t>
            </a:r>
          </a:p>
          <a:p>
            <a:endParaRPr lang="fr-FR" sz="2000" b="1" dirty="0"/>
          </a:p>
        </p:txBody>
      </p:sp>
      <p:sp>
        <p:nvSpPr>
          <p:cNvPr id="9" name="Rectangle 8">
            <a:extLst>
              <a:ext uri="{FF2B5EF4-FFF2-40B4-BE49-F238E27FC236}">
                <a16:creationId xmlns:a16="http://schemas.microsoft.com/office/drawing/2014/main" id="{B44674B1-2DDA-E3D4-FD93-0AFECE9DB5E5}"/>
              </a:ext>
            </a:extLst>
          </p:cNvPr>
          <p:cNvSpPr/>
          <p:nvPr/>
        </p:nvSpPr>
        <p:spPr>
          <a:xfrm>
            <a:off x="0" y="-19665"/>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423" y="1732236"/>
            <a:ext cx="2630233" cy="3303083"/>
          </a:xfrm>
          <a:prstGeom prst="rect">
            <a:avLst/>
          </a:prstGeom>
        </p:spPr>
      </p:pic>
      <p:pic>
        <p:nvPicPr>
          <p:cNvPr id="8" name="Image 7"/>
          <p:cNvPicPr>
            <a:picLocks noChangeAspect="1"/>
          </p:cNvPicPr>
          <p:nvPr/>
        </p:nvPicPr>
        <p:blipFill>
          <a:blip r:embed="rId5"/>
          <a:stretch>
            <a:fillRect/>
          </a:stretch>
        </p:blipFill>
        <p:spPr>
          <a:xfrm>
            <a:off x="2741161" y="5478006"/>
            <a:ext cx="810838" cy="566977"/>
          </a:xfrm>
          <a:prstGeom prst="rect">
            <a:avLst/>
          </a:prstGeom>
        </p:spPr>
      </p:pic>
      <p:sp>
        <p:nvSpPr>
          <p:cNvPr id="11" name="ZoneTexte 10"/>
          <p:cNvSpPr txBox="1"/>
          <p:nvPr/>
        </p:nvSpPr>
        <p:spPr>
          <a:xfrm>
            <a:off x="3903406" y="5565665"/>
            <a:ext cx="7108722" cy="400110"/>
          </a:xfrm>
          <a:prstGeom prst="rect">
            <a:avLst/>
          </a:prstGeom>
          <a:noFill/>
        </p:spPr>
        <p:txBody>
          <a:bodyPr wrap="square" rtlCol="0">
            <a:spAutoFit/>
          </a:bodyPr>
          <a:lstStyle/>
          <a:p>
            <a:r>
              <a:rPr lang="fr-FR" sz="2000" dirty="0" smtClean="0">
                <a:solidFill>
                  <a:srgbClr val="B02582"/>
                </a:solidFill>
                <a:latin typeface="Source Sans Pro Semibold" panose="020B0503030403020204"/>
              </a:rPr>
              <a:t>Emergence radiothérapie interne ou curie thérapie</a:t>
            </a:r>
            <a:endParaRPr lang="fr-FR" dirty="0">
              <a:solidFill>
                <a:srgbClr val="B02582"/>
              </a:solidFill>
            </a:endParaRPr>
          </a:p>
        </p:txBody>
      </p:sp>
      <p:sp>
        <p:nvSpPr>
          <p:cNvPr id="12" name="Rectangle 11"/>
          <p:cNvSpPr/>
          <p:nvPr/>
        </p:nvSpPr>
        <p:spPr>
          <a:xfrm>
            <a:off x="8590675" y="5093168"/>
            <a:ext cx="1751377" cy="323165"/>
          </a:xfrm>
          <a:prstGeom prst="rect">
            <a:avLst/>
          </a:prstGeom>
        </p:spPr>
        <p:txBody>
          <a:bodyPr wrap="none">
            <a:spAutoFit/>
          </a:bodyPr>
          <a:lstStyle/>
          <a:p>
            <a:r>
              <a:rPr lang="fr-FR" sz="1500" b="1" dirty="0" smtClean="0">
                <a:solidFill>
                  <a:srgbClr val="38B6AB"/>
                </a:solidFill>
              </a:rPr>
              <a:t>Aiguilles de radium </a:t>
            </a:r>
            <a:endParaRPr lang="fr-FR" sz="1500" dirty="0"/>
          </a:p>
        </p:txBody>
      </p:sp>
      <p:sp>
        <p:nvSpPr>
          <p:cNvPr id="6" name="ZoneTexte 5">
            <a:extLst>
              <a:ext uri="{FF2B5EF4-FFF2-40B4-BE49-F238E27FC236}">
                <a16:creationId xmlns:a16="http://schemas.microsoft.com/office/drawing/2014/main" id="{39A35526-05DC-9B1D-FA49-D17FE7ADD946}"/>
              </a:ext>
            </a:extLst>
          </p:cNvPr>
          <p:cNvSpPr txBox="1"/>
          <p:nvPr/>
        </p:nvSpPr>
        <p:spPr>
          <a:xfrm>
            <a:off x="237737" y="132966"/>
            <a:ext cx="6629400" cy="400110"/>
          </a:xfrm>
          <a:prstGeom prst="rect">
            <a:avLst/>
          </a:prstGeom>
          <a:noFill/>
        </p:spPr>
        <p:txBody>
          <a:bodyPr wrap="square" rtlCol="0">
            <a:spAutoFit/>
          </a:bodyPr>
          <a:lstStyle/>
          <a:p>
            <a:r>
              <a:rPr lang="fr-FR" sz="2000" b="1" dirty="0">
                <a:solidFill>
                  <a:srgbClr val="2754A0"/>
                </a:solidFill>
                <a:latin typeface="Source Sans Pro Semibold" panose="020B0503030403020204" pitchFamily="34" charset="0"/>
                <a:ea typeface="Source Sans Pro Semibold" panose="020B0503030403020204" pitchFamily="34" charset="0"/>
              </a:rPr>
              <a:t>1 / </a:t>
            </a:r>
            <a:r>
              <a:rPr lang="fr-FR" sz="2000" b="1" dirty="0" smtClean="0">
                <a:solidFill>
                  <a:srgbClr val="2754A0"/>
                </a:solidFill>
                <a:latin typeface="Source Sans Pro Semibold" panose="020B0503030403020204" pitchFamily="34" charset="0"/>
                <a:ea typeface="Source Sans Pro Semibold" panose="020B0503030403020204" pitchFamily="34" charset="0"/>
              </a:rPr>
              <a:t>Introduction</a:t>
            </a:r>
            <a:endParaRPr lang="fr-FR" sz="2000" b="1" dirty="0">
              <a:solidFill>
                <a:srgbClr val="2754A0"/>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1057795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4A3B53F-42EE-2EC0-97F8-F6576E5D8B67}"/>
              </a:ext>
            </a:extLst>
          </p:cNvPr>
          <p:cNvSpPr txBox="1"/>
          <p:nvPr/>
        </p:nvSpPr>
        <p:spPr>
          <a:xfrm>
            <a:off x="65292" y="990321"/>
            <a:ext cx="12330975" cy="1200329"/>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Aujourd’hui ?</a:t>
            </a:r>
          </a:p>
          <a:p>
            <a:pPr>
              <a:buClr>
                <a:srgbClr val="7869C4"/>
              </a:buClr>
            </a:pPr>
            <a:r>
              <a:rPr lang="fr-FR" sz="2000" dirty="0">
                <a:latin typeface="Source Sans Pro" panose="020B0503030403020204" pitchFamily="34" charset="0"/>
                <a:ea typeface="Source Sans Pro" panose="020B0503030403020204" pitchFamily="34" charset="0"/>
              </a:rPr>
              <a:t>La radiothérapie externe </a:t>
            </a:r>
            <a:r>
              <a:rPr lang="fr-FR" sz="2000" dirty="0" smtClean="0">
                <a:latin typeface="Source Sans Pro" panose="020B0503030403020204" pitchFamily="34" charset="0"/>
                <a:ea typeface="Source Sans Pro" panose="020B0503030403020204" pitchFamily="34" charset="0"/>
              </a:rPr>
              <a:t>et </a:t>
            </a:r>
            <a:r>
              <a:rPr lang="fr-FR" sz="2000" dirty="0">
                <a:latin typeface="Source Sans Pro" panose="020B0503030403020204" pitchFamily="34" charset="0"/>
                <a:ea typeface="Source Sans Pro" panose="020B0503030403020204" pitchFamily="34" charset="0"/>
              </a:rPr>
              <a:t>la médecine </a:t>
            </a:r>
            <a:r>
              <a:rPr lang="fr-FR" sz="2000" dirty="0" smtClean="0">
                <a:latin typeface="Source Sans Pro" panose="020B0503030403020204" pitchFamily="34" charset="0"/>
                <a:ea typeface="Source Sans Pro" panose="020B0503030403020204" pitchFamily="34" charset="0"/>
              </a:rPr>
              <a:t>nucléaire </a:t>
            </a:r>
            <a:endParaRPr lang="fr-FR" sz="2000" dirty="0">
              <a:latin typeface="Source Sans Pro" panose="020B0503030403020204" pitchFamily="34" charset="0"/>
              <a:ea typeface="Source Sans Pro" panose="020B0503030403020204" pitchFamily="34" charset="0"/>
            </a:endParaRPr>
          </a:p>
          <a:p>
            <a:pPr>
              <a:buClr>
                <a:srgbClr val="7869C4"/>
              </a:buClr>
            </a:pPr>
            <a:endParaRPr lang="fr-FR" sz="2000" b="1" dirty="0">
              <a:latin typeface="Source Sans Pro" panose="020B0503030403020204" pitchFamily="34" charset="0"/>
              <a:ea typeface="Source Sans Pro" panose="020B0503030403020204" pitchFamily="34" charset="0"/>
            </a:endParaRPr>
          </a:p>
        </p:txBody>
      </p:sp>
      <p:sp>
        <p:nvSpPr>
          <p:cNvPr id="9" name="Rectangle 8">
            <a:extLst>
              <a:ext uri="{FF2B5EF4-FFF2-40B4-BE49-F238E27FC236}">
                <a16:creationId xmlns:a16="http://schemas.microsoft.com/office/drawing/2014/main" id="{B44674B1-2DDA-E3D4-FD93-0AFECE9DB5E5}"/>
              </a:ext>
            </a:extLst>
          </p:cNvPr>
          <p:cNvSpPr/>
          <p:nvPr/>
        </p:nvSpPr>
        <p:spPr>
          <a:xfrm>
            <a:off x="0" y="-19665"/>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sp>
        <p:nvSpPr>
          <p:cNvPr id="5" name="Rectangle 4"/>
          <p:cNvSpPr/>
          <p:nvPr/>
        </p:nvSpPr>
        <p:spPr>
          <a:xfrm>
            <a:off x="0" y="1929599"/>
            <a:ext cx="11958982" cy="369332"/>
          </a:xfrm>
          <a:prstGeom prst="rect">
            <a:avLst/>
          </a:prstGeom>
        </p:spPr>
        <p:txBody>
          <a:bodyPr wrap="square">
            <a:spAutoFit/>
          </a:bodyPr>
          <a:lstStyle/>
          <a:p>
            <a:pPr>
              <a:buClr>
                <a:srgbClr val="7869C4"/>
              </a:buClr>
            </a:pPr>
            <a:r>
              <a:rPr lang="fr-FR" b="1" dirty="0" smtClean="0">
                <a:solidFill>
                  <a:srgbClr val="E95698"/>
                </a:solidFill>
                <a:latin typeface="Source Sans Pro" panose="020B0503030403020204" pitchFamily="34" charset="0"/>
                <a:ea typeface="Source Sans Pro" panose="020B0503030403020204" pitchFamily="34" charset="0"/>
              </a:rPr>
              <a:t>                           Diagnostiquer </a:t>
            </a:r>
            <a:r>
              <a:rPr lang="fr-FR" b="1" dirty="0" smtClean="0">
                <a:latin typeface="Source Sans Pro" panose="020B0503030403020204" pitchFamily="34" charset="0"/>
                <a:ea typeface="Source Sans Pro" panose="020B0503030403020204" pitchFamily="34" charset="0"/>
              </a:rPr>
              <a:t>                                                                 </a:t>
            </a:r>
            <a:r>
              <a:rPr lang="fr-FR" b="1" dirty="0" smtClean="0">
                <a:solidFill>
                  <a:srgbClr val="E95698"/>
                </a:solidFill>
                <a:latin typeface="Source Sans Pro" panose="020B0503030403020204" pitchFamily="34" charset="0"/>
                <a:ea typeface="Source Sans Pro" panose="020B0503030403020204" pitchFamily="34" charset="0"/>
              </a:rPr>
              <a:t>Soigner</a:t>
            </a:r>
            <a:endParaRPr lang="fr-FR" b="1" dirty="0" smtClean="0">
              <a:latin typeface="Source Sans Pro" panose="020B0503030403020204" pitchFamily="34" charset="0"/>
              <a:ea typeface="Source Sans Pro" panose="020B0503030403020204" pitchFamily="34" charset="0"/>
            </a:endParaRPr>
          </a:p>
        </p:txBody>
      </p:sp>
      <p:pic>
        <p:nvPicPr>
          <p:cNvPr id="3" name="Image 2"/>
          <p:cNvPicPr>
            <a:picLocks noChangeAspect="1"/>
          </p:cNvPicPr>
          <p:nvPr/>
        </p:nvPicPr>
        <p:blipFill>
          <a:blip r:embed="rId4"/>
          <a:stretch>
            <a:fillRect/>
          </a:stretch>
        </p:blipFill>
        <p:spPr>
          <a:xfrm>
            <a:off x="3327066" y="3561911"/>
            <a:ext cx="2578064" cy="1844503"/>
          </a:xfrm>
          <a:prstGeom prst="rect">
            <a:avLst/>
          </a:prstGeom>
        </p:spPr>
      </p:pic>
      <p:pic>
        <p:nvPicPr>
          <p:cNvPr id="4" name="Image 3"/>
          <p:cNvPicPr>
            <a:picLocks noChangeAspect="1"/>
          </p:cNvPicPr>
          <p:nvPr/>
        </p:nvPicPr>
        <p:blipFill rotWithShape="1">
          <a:blip r:embed="rId5"/>
          <a:srcRect t="32897" r="26861" b="31078"/>
          <a:stretch/>
        </p:blipFill>
        <p:spPr>
          <a:xfrm>
            <a:off x="180429" y="2564700"/>
            <a:ext cx="3013536" cy="1237942"/>
          </a:xfrm>
          <a:prstGeom prst="rect">
            <a:avLst/>
          </a:prstGeom>
        </p:spPr>
      </p:pic>
      <p:sp>
        <p:nvSpPr>
          <p:cNvPr id="8" name="Rectangle 7"/>
          <p:cNvSpPr/>
          <p:nvPr/>
        </p:nvSpPr>
        <p:spPr>
          <a:xfrm>
            <a:off x="98790" y="4105888"/>
            <a:ext cx="2974084" cy="584775"/>
          </a:xfrm>
          <a:prstGeom prst="rect">
            <a:avLst/>
          </a:prstGeom>
        </p:spPr>
        <p:txBody>
          <a:bodyPr wrap="none">
            <a:spAutoFit/>
          </a:bodyPr>
          <a:lstStyle/>
          <a:p>
            <a:pPr algn="ctr"/>
            <a:r>
              <a:rPr lang="fr-FR" sz="1600" b="1" dirty="0" smtClean="0">
                <a:solidFill>
                  <a:srgbClr val="00B39D"/>
                </a:solidFill>
              </a:rPr>
              <a:t>Tomographie par émission mono</a:t>
            </a:r>
          </a:p>
          <a:p>
            <a:pPr algn="ctr"/>
            <a:r>
              <a:rPr lang="fr-FR" sz="1600" b="1" dirty="0" smtClean="0">
                <a:solidFill>
                  <a:srgbClr val="00B39D"/>
                </a:solidFill>
              </a:rPr>
              <a:t>photonique (TEMP)</a:t>
            </a:r>
            <a:endParaRPr lang="fr-FR" sz="1600" b="1" dirty="0">
              <a:solidFill>
                <a:srgbClr val="00B39D"/>
              </a:solidFill>
            </a:endParaRPr>
          </a:p>
        </p:txBody>
      </p:sp>
      <p:sp>
        <p:nvSpPr>
          <p:cNvPr id="10" name="Rectangle 9"/>
          <p:cNvSpPr/>
          <p:nvPr/>
        </p:nvSpPr>
        <p:spPr>
          <a:xfrm>
            <a:off x="3417304" y="5434739"/>
            <a:ext cx="2429063" cy="584775"/>
          </a:xfrm>
          <a:prstGeom prst="rect">
            <a:avLst/>
          </a:prstGeom>
        </p:spPr>
        <p:txBody>
          <a:bodyPr wrap="none">
            <a:spAutoFit/>
          </a:bodyPr>
          <a:lstStyle/>
          <a:p>
            <a:pPr algn="ctr"/>
            <a:r>
              <a:rPr lang="fr-FR" sz="1600" b="1" dirty="0" smtClean="0">
                <a:solidFill>
                  <a:srgbClr val="00B39D"/>
                </a:solidFill>
              </a:rPr>
              <a:t>Tomographie par émission</a:t>
            </a:r>
          </a:p>
          <a:p>
            <a:pPr algn="ctr"/>
            <a:r>
              <a:rPr lang="fr-FR" sz="1600" b="1" dirty="0" smtClean="0">
                <a:solidFill>
                  <a:srgbClr val="00B39D"/>
                </a:solidFill>
              </a:rPr>
              <a:t> de positon (TEP)</a:t>
            </a:r>
            <a:endParaRPr lang="fr-FR" sz="1600" b="1" dirty="0">
              <a:solidFill>
                <a:srgbClr val="00B39D"/>
              </a:solidFill>
            </a:endParaRPr>
          </a:p>
        </p:txBody>
      </p:sp>
      <p:sp>
        <p:nvSpPr>
          <p:cNvPr id="11" name="ZoneTexte 10"/>
          <p:cNvSpPr txBox="1"/>
          <p:nvPr/>
        </p:nvSpPr>
        <p:spPr>
          <a:xfrm>
            <a:off x="97006" y="3869609"/>
            <a:ext cx="2797178" cy="246221"/>
          </a:xfrm>
          <a:prstGeom prst="rect">
            <a:avLst/>
          </a:prstGeom>
          <a:noFill/>
        </p:spPr>
        <p:txBody>
          <a:bodyPr wrap="square" rtlCol="0">
            <a:spAutoFit/>
          </a:bodyPr>
          <a:lstStyle/>
          <a:p>
            <a:r>
              <a:rPr lang="fr-FR" sz="1000" i="1" dirty="0" smtClean="0"/>
              <a:t>Source : </a:t>
            </a:r>
            <a:r>
              <a:rPr lang="fr-FR" sz="1000" i="1" dirty="0" err="1" smtClean="0"/>
              <a:t>Phillipe</a:t>
            </a:r>
            <a:r>
              <a:rPr lang="fr-FR" sz="1000" i="1" dirty="0" smtClean="0"/>
              <a:t> Tellier et al, 2014 </a:t>
            </a:r>
            <a:endParaRPr lang="fr-FR" sz="1000" i="1" dirty="0"/>
          </a:p>
        </p:txBody>
      </p:sp>
      <p:graphicFrame>
        <p:nvGraphicFramePr>
          <p:cNvPr id="15" name="Tableau 14"/>
          <p:cNvGraphicFramePr>
            <a:graphicFrameLocks noGrp="1"/>
          </p:cNvGraphicFramePr>
          <p:nvPr>
            <p:extLst>
              <p:ext uri="{D42A27DB-BD31-4B8C-83A1-F6EECF244321}">
                <p14:modId xmlns:p14="http://schemas.microsoft.com/office/powerpoint/2010/main" val="3732356857"/>
              </p:ext>
            </p:extLst>
          </p:nvPr>
        </p:nvGraphicFramePr>
        <p:xfrm>
          <a:off x="129598" y="1929598"/>
          <a:ext cx="11736734" cy="4089915"/>
        </p:xfrm>
        <a:graphic>
          <a:graphicData uri="http://schemas.openxmlformats.org/drawingml/2006/table">
            <a:tbl>
              <a:tblPr/>
              <a:tblGrid>
                <a:gridCol w="11736734">
                  <a:extLst>
                    <a:ext uri="{9D8B030D-6E8A-4147-A177-3AD203B41FA5}">
                      <a16:colId xmlns:a16="http://schemas.microsoft.com/office/drawing/2014/main" val="4012539986"/>
                    </a:ext>
                  </a:extLst>
                </a:gridCol>
              </a:tblGrid>
              <a:tr h="4089915">
                <a:tc>
                  <a:txBody>
                    <a:bodyPr/>
                    <a:lstStyle/>
                    <a:p>
                      <a:endParaRPr lang="fr-FR"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696305565"/>
                  </a:ext>
                </a:extLst>
              </a:tr>
            </a:tbl>
          </a:graphicData>
        </a:graphic>
      </p:graphicFrame>
      <p:cxnSp>
        <p:nvCxnSpPr>
          <p:cNvPr id="17" name="Connecteur droit 16"/>
          <p:cNvCxnSpPr/>
          <p:nvPr/>
        </p:nvCxnSpPr>
        <p:spPr>
          <a:xfrm>
            <a:off x="5985711" y="1929599"/>
            <a:ext cx="14032" cy="4089915"/>
          </a:xfrm>
          <a:prstGeom prst="line">
            <a:avLst/>
          </a:prstGeom>
        </p:spPr>
        <p:style>
          <a:lnRef idx="1">
            <a:schemeClr val="dk1"/>
          </a:lnRef>
          <a:fillRef idx="0">
            <a:schemeClr val="dk1"/>
          </a:fillRef>
          <a:effectRef idx="0">
            <a:schemeClr val="dk1"/>
          </a:effectRef>
          <a:fontRef idx="minor">
            <a:schemeClr val="tx1"/>
          </a:fontRef>
        </p:style>
      </p:cxnSp>
      <p:pic>
        <p:nvPicPr>
          <p:cNvPr id="18" name="Image 17"/>
          <p:cNvPicPr>
            <a:picLocks noChangeAspect="1"/>
          </p:cNvPicPr>
          <p:nvPr/>
        </p:nvPicPr>
        <p:blipFill>
          <a:blip r:embed="rId6"/>
          <a:stretch>
            <a:fillRect/>
          </a:stretch>
        </p:blipFill>
        <p:spPr>
          <a:xfrm>
            <a:off x="6142297" y="2661745"/>
            <a:ext cx="2949172" cy="2284396"/>
          </a:xfrm>
          <a:prstGeom prst="rect">
            <a:avLst/>
          </a:prstGeom>
        </p:spPr>
      </p:pic>
      <p:pic>
        <p:nvPicPr>
          <p:cNvPr id="12" name="Image 11"/>
          <p:cNvPicPr>
            <a:picLocks noChangeAspect="1"/>
          </p:cNvPicPr>
          <p:nvPr/>
        </p:nvPicPr>
        <p:blipFill>
          <a:blip r:embed="rId7"/>
          <a:stretch>
            <a:fillRect/>
          </a:stretch>
        </p:blipFill>
        <p:spPr>
          <a:xfrm>
            <a:off x="9074041" y="4071402"/>
            <a:ext cx="1543627" cy="1538412"/>
          </a:xfrm>
          <a:prstGeom prst="rect">
            <a:avLst/>
          </a:prstGeom>
        </p:spPr>
      </p:pic>
      <p:sp>
        <p:nvSpPr>
          <p:cNvPr id="13" name="Rectangle 12"/>
          <p:cNvSpPr/>
          <p:nvPr/>
        </p:nvSpPr>
        <p:spPr>
          <a:xfrm>
            <a:off x="6142297" y="2709117"/>
            <a:ext cx="998093" cy="385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a:blip r:embed="rId8"/>
          <a:stretch>
            <a:fillRect/>
          </a:stretch>
        </p:blipFill>
        <p:spPr>
          <a:xfrm>
            <a:off x="9884946" y="2338834"/>
            <a:ext cx="1686811" cy="1686811"/>
          </a:xfrm>
          <a:prstGeom prst="rect">
            <a:avLst/>
          </a:prstGeom>
        </p:spPr>
      </p:pic>
      <p:sp>
        <p:nvSpPr>
          <p:cNvPr id="16" name="ZoneTexte 15"/>
          <p:cNvSpPr txBox="1"/>
          <p:nvPr/>
        </p:nvSpPr>
        <p:spPr>
          <a:xfrm>
            <a:off x="7555523" y="4903744"/>
            <a:ext cx="1295547" cy="246221"/>
          </a:xfrm>
          <a:prstGeom prst="rect">
            <a:avLst/>
          </a:prstGeom>
          <a:noFill/>
        </p:spPr>
        <p:txBody>
          <a:bodyPr wrap="none" rtlCol="0">
            <a:spAutoFit/>
          </a:bodyPr>
          <a:lstStyle/>
          <a:p>
            <a:r>
              <a:rPr lang="fr-FR" sz="1000" i="1" dirty="0" smtClean="0"/>
              <a:t>Source : </a:t>
            </a:r>
            <a:r>
              <a:rPr lang="fr-FR" sz="1000" i="1" dirty="0" err="1" smtClean="0"/>
              <a:t>M.Bourgeois</a:t>
            </a:r>
            <a:endParaRPr lang="fr-FR" sz="1000" i="1" dirty="0"/>
          </a:p>
        </p:txBody>
      </p:sp>
      <p:sp>
        <p:nvSpPr>
          <p:cNvPr id="19" name="ZoneTexte 18"/>
          <p:cNvSpPr txBox="1"/>
          <p:nvPr/>
        </p:nvSpPr>
        <p:spPr>
          <a:xfrm>
            <a:off x="10574069" y="4105888"/>
            <a:ext cx="1119217" cy="246221"/>
          </a:xfrm>
          <a:prstGeom prst="rect">
            <a:avLst/>
          </a:prstGeom>
          <a:noFill/>
        </p:spPr>
        <p:txBody>
          <a:bodyPr wrap="none" rtlCol="0">
            <a:spAutoFit/>
          </a:bodyPr>
          <a:lstStyle/>
          <a:p>
            <a:r>
              <a:rPr lang="fr-FR" sz="1000" i="1" dirty="0" smtClean="0"/>
              <a:t>Source : </a:t>
            </a:r>
            <a:r>
              <a:rPr lang="fr-FR" sz="1000" i="1" dirty="0" err="1" smtClean="0"/>
              <a:t>G.Delpon</a:t>
            </a:r>
            <a:endParaRPr lang="fr-FR" sz="1000" i="1" dirty="0"/>
          </a:p>
        </p:txBody>
      </p:sp>
      <p:sp>
        <p:nvSpPr>
          <p:cNvPr id="25" name="Rectangle 24"/>
          <p:cNvSpPr/>
          <p:nvPr/>
        </p:nvSpPr>
        <p:spPr>
          <a:xfrm>
            <a:off x="6273152" y="5067860"/>
            <a:ext cx="2475678" cy="338554"/>
          </a:xfrm>
          <a:prstGeom prst="rect">
            <a:avLst/>
          </a:prstGeom>
        </p:spPr>
        <p:txBody>
          <a:bodyPr wrap="none">
            <a:spAutoFit/>
          </a:bodyPr>
          <a:lstStyle/>
          <a:p>
            <a:r>
              <a:rPr lang="fr-FR" sz="1600" b="1" dirty="0" smtClean="0">
                <a:solidFill>
                  <a:srgbClr val="00B39D"/>
                </a:solidFill>
              </a:rPr>
              <a:t>Des </a:t>
            </a:r>
            <a:r>
              <a:rPr lang="fr-FR" sz="1600" b="1" dirty="0" err="1" smtClean="0">
                <a:solidFill>
                  <a:srgbClr val="00B39D"/>
                </a:solidFill>
              </a:rPr>
              <a:t>radiopharmaceutiques</a:t>
            </a:r>
            <a:endParaRPr lang="fr-FR" sz="1600" b="1" dirty="0">
              <a:solidFill>
                <a:srgbClr val="00B39D"/>
              </a:solidFill>
            </a:endParaRPr>
          </a:p>
        </p:txBody>
      </p:sp>
      <p:sp>
        <p:nvSpPr>
          <p:cNvPr id="26" name="Rectangle 25"/>
          <p:cNvSpPr/>
          <p:nvPr/>
        </p:nvSpPr>
        <p:spPr>
          <a:xfrm>
            <a:off x="9297032" y="5651192"/>
            <a:ext cx="2274725" cy="338554"/>
          </a:xfrm>
          <a:prstGeom prst="rect">
            <a:avLst/>
          </a:prstGeom>
        </p:spPr>
        <p:txBody>
          <a:bodyPr wrap="none">
            <a:spAutoFit/>
          </a:bodyPr>
          <a:lstStyle/>
          <a:p>
            <a:r>
              <a:rPr lang="fr-FR" sz="1600" b="1" dirty="0" smtClean="0">
                <a:solidFill>
                  <a:srgbClr val="00B39D"/>
                </a:solidFill>
              </a:rPr>
              <a:t>La radiothérapie externe</a:t>
            </a:r>
            <a:endParaRPr lang="fr-FR" sz="1600" b="1" dirty="0">
              <a:solidFill>
                <a:srgbClr val="00B39D"/>
              </a:solidFill>
            </a:endParaRPr>
          </a:p>
        </p:txBody>
      </p:sp>
      <p:sp>
        <p:nvSpPr>
          <p:cNvPr id="6" name="ZoneTexte 5">
            <a:extLst>
              <a:ext uri="{FF2B5EF4-FFF2-40B4-BE49-F238E27FC236}">
                <a16:creationId xmlns:a16="http://schemas.microsoft.com/office/drawing/2014/main" id="{39A35526-05DC-9B1D-FA49-D17FE7ADD946}"/>
              </a:ext>
            </a:extLst>
          </p:cNvPr>
          <p:cNvSpPr txBox="1"/>
          <p:nvPr/>
        </p:nvSpPr>
        <p:spPr>
          <a:xfrm>
            <a:off x="237737" y="222729"/>
            <a:ext cx="6629400" cy="400110"/>
          </a:xfrm>
          <a:prstGeom prst="rect">
            <a:avLst/>
          </a:prstGeom>
          <a:noFill/>
        </p:spPr>
        <p:txBody>
          <a:bodyPr wrap="square" rtlCol="0">
            <a:spAutoFit/>
          </a:bodyPr>
          <a:lstStyle/>
          <a:p>
            <a:r>
              <a:rPr lang="fr-FR" sz="2000" b="1" dirty="0">
                <a:solidFill>
                  <a:srgbClr val="2754A0"/>
                </a:solidFill>
                <a:latin typeface="Source Sans Pro Semibold" panose="020B0503030403020204" pitchFamily="34" charset="0"/>
                <a:ea typeface="Source Sans Pro Semibold" panose="020B0503030403020204" pitchFamily="34" charset="0"/>
              </a:rPr>
              <a:t>1 / </a:t>
            </a:r>
            <a:r>
              <a:rPr lang="fr-FR" sz="2000" b="1" dirty="0" smtClean="0">
                <a:solidFill>
                  <a:srgbClr val="2754A0"/>
                </a:solidFill>
                <a:latin typeface="Source Sans Pro Semibold" panose="020B0503030403020204" pitchFamily="34" charset="0"/>
                <a:ea typeface="Source Sans Pro Semibold" panose="020B0503030403020204" pitchFamily="34" charset="0"/>
              </a:rPr>
              <a:t>Introduction</a:t>
            </a:r>
            <a:endParaRPr lang="fr-FR" sz="2000" b="1" dirty="0">
              <a:solidFill>
                <a:srgbClr val="2754A0"/>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1733487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4674B1-2DDA-E3D4-FD93-0AFECE9DB5E5}"/>
              </a:ext>
            </a:extLst>
          </p:cNvPr>
          <p:cNvSpPr/>
          <p:nvPr/>
        </p:nvSpPr>
        <p:spPr>
          <a:xfrm>
            <a:off x="0" y="-19665"/>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sp>
        <p:nvSpPr>
          <p:cNvPr id="13" name="Rectangle 12"/>
          <p:cNvSpPr/>
          <p:nvPr/>
        </p:nvSpPr>
        <p:spPr>
          <a:xfrm>
            <a:off x="6129774" y="3221239"/>
            <a:ext cx="998093" cy="385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39A35526-05DC-9B1D-FA49-D17FE7ADD946}"/>
              </a:ext>
            </a:extLst>
          </p:cNvPr>
          <p:cNvSpPr txBox="1"/>
          <p:nvPr/>
        </p:nvSpPr>
        <p:spPr>
          <a:xfrm>
            <a:off x="237737" y="222729"/>
            <a:ext cx="6629400" cy="400110"/>
          </a:xfrm>
          <a:prstGeom prst="rect">
            <a:avLst/>
          </a:prstGeom>
          <a:noFill/>
        </p:spPr>
        <p:txBody>
          <a:bodyPr wrap="square" rtlCol="0">
            <a:spAutoFit/>
          </a:bodyPr>
          <a:lstStyle/>
          <a:p>
            <a:r>
              <a:rPr lang="fr-FR" sz="2000" b="1" dirty="0">
                <a:solidFill>
                  <a:srgbClr val="2754A0"/>
                </a:solidFill>
                <a:latin typeface="Source Sans Pro Semibold" panose="020B0503030403020204" pitchFamily="34" charset="0"/>
                <a:ea typeface="Source Sans Pro Semibold" panose="020B0503030403020204" pitchFamily="34" charset="0"/>
              </a:rPr>
              <a:t>1 / </a:t>
            </a:r>
            <a:r>
              <a:rPr lang="fr-FR" sz="2000" b="1" dirty="0" smtClean="0">
                <a:solidFill>
                  <a:srgbClr val="2754A0"/>
                </a:solidFill>
                <a:latin typeface="Source Sans Pro Semibold" panose="020B0503030403020204" pitchFamily="34" charset="0"/>
                <a:ea typeface="Source Sans Pro Semibold" panose="020B0503030403020204" pitchFamily="34" charset="0"/>
              </a:rPr>
              <a:t>Introduction</a:t>
            </a:r>
            <a:endParaRPr lang="fr-FR" sz="2000" b="1" dirty="0">
              <a:solidFill>
                <a:srgbClr val="2754A0"/>
              </a:solidFill>
              <a:latin typeface="Source Sans Pro Semibold" panose="020B0503030403020204" pitchFamily="34" charset="0"/>
              <a:ea typeface="Source Sans Pro Semibold" panose="020B0503030403020204" pitchFamily="34" charset="0"/>
            </a:endParaRPr>
          </a:p>
        </p:txBody>
      </p:sp>
      <p:pic>
        <p:nvPicPr>
          <p:cNvPr id="5" name="Image 4"/>
          <p:cNvPicPr>
            <a:picLocks noChangeAspect="1"/>
          </p:cNvPicPr>
          <p:nvPr/>
        </p:nvPicPr>
        <p:blipFill rotWithShape="1">
          <a:blip r:embed="rId4"/>
          <a:srcRect l="2868" t="7683" r="3099" b="6216"/>
          <a:stretch/>
        </p:blipFill>
        <p:spPr>
          <a:xfrm>
            <a:off x="7666117" y="2184771"/>
            <a:ext cx="3835452" cy="1542597"/>
          </a:xfrm>
          <a:prstGeom prst="rect">
            <a:avLst/>
          </a:prstGeom>
        </p:spPr>
      </p:pic>
      <p:grpSp>
        <p:nvGrpSpPr>
          <p:cNvPr id="27" name="Group 44"/>
          <p:cNvGrpSpPr>
            <a:grpSpLocks/>
          </p:cNvGrpSpPr>
          <p:nvPr/>
        </p:nvGrpSpPr>
        <p:grpSpPr bwMode="auto">
          <a:xfrm>
            <a:off x="0" y="1695213"/>
            <a:ext cx="6646277" cy="4019940"/>
            <a:chOff x="455" y="1489"/>
            <a:chExt cx="4978" cy="2718"/>
          </a:xfrm>
        </p:grpSpPr>
        <p:pic>
          <p:nvPicPr>
            <p:cNvPr id="28"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 y="1489"/>
              <a:ext cx="3979" cy="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46"/>
            <p:cNvSpPr txBox="1">
              <a:spLocks noChangeArrowheads="1"/>
            </p:cNvSpPr>
            <p:nvPr/>
          </p:nvSpPr>
          <p:spPr bwMode="auto">
            <a:xfrm>
              <a:off x="2261" y="3974"/>
              <a:ext cx="1602"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Times New Roman" panose="02020603050405020304" pitchFamily="18" charset="0"/>
                </a:rPr>
                <a:t>Nombre</a:t>
              </a:r>
              <a:r>
                <a:rPr kumimoji="0" lang="en-US" altLang="en-US" sz="1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Times New Roman" panose="02020603050405020304" pitchFamily="18" charset="0"/>
                </a:rPr>
                <a:t> de neutrons </a:t>
              </a: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(N)</a:t>
              </a:r>
            </a:p>
          </p:txBody>
        </p:sp>
        <p:sp>
          <p:nvSpPr>
            <p:cNvPr id="30" name="Text Box 47"/>
            <p:cNvSpPr txBox="1">
              <a:spLocks noChangeArrowheads="1"/>
            </p:cNvSpPr>
            <p:nvPr/>
          </p:nvSpPr>
          <p:spPr bwMode="auto">
            <a:xfrm rot="16200000">
              <a:off x="-102" y="2478"/>
              <a:ext cx="1471"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a:r>
              <a:b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br>
              <a:r>
                <a:rPr kumimoji="0" lang="en-US" altLang="en-US" sz="16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Times New Roman" panose="02020603050405020304" pitchFamily="18" charset="0"/>
                </a:rPr>
                <a:t>Nombre</a:t>
              </a:r>
              <a:r>
                <a:rPr kumimoji="0" lang="en-US" altLang="en-US" sz="1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Times New Roman" panose="02020603050405020304" pitchFamily="18" charset="0"/>
                </a:rPr>
                <a:t> de protons </a:t>
              </a: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(Z)</a:t>
              </a:r>
            </a:p>
          </p:txBody>
        </p:sp>
        <p:sp>
          <p:nvSpPr>
            <p:cNvPr id="31" name="Rectangle 48"/>
            <p:cNvSpPr>
              <a:spLocks noChangeArrowheads="1"/>
            </p:cNvSpPr>
            <p:nvPr/>
          </p:nvSpPr>
          <p:spPr bwMode="auto">
            <a:xfrm>
              <a:off x="4100" y="2863"/>
              <a:ext cx="96" cy="96"/>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 name="Text Box 49"/>
            <p:cNvSpPr txBox="1">
              <a:spLocks noChangeArrowheads="1"/>
            </p:cNvSpPr>
            <p:nvPr/>
          </p:nvSpPr>
          <p:spPr bwMode="auto">
            <a:xfrm>
              <a:off x="4282" y="2795"/>
              <a:ext cx="115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Times New Roman" panose="02020603050405020304" pitchFamily="18" charset="0"/>
                </a:rPr>
                <a:t>Noyaux</a:t>
              </a: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Times New Roman" panose="02020603050405020304" pitchFamily="18" charset="0"/>
                </a:rPr>
                <a:t> stables</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33" name="Rectangle 50"/>
            <p:cNvSpPr>
              <a:spLocks noChangeArrowheads="1"/>
            </p:cNvSpPr>
            <p:nvPr/>
          </p:nvSpPr>
          <p:spPr bwMode="auto">
            <a:xfrm>
              <a:off x="4100" y="3007"/>
              <a:ext cx="96" cy="96"/>
            </a:xfrm>
            <a:prstGeom prst="rect">
              <a:avLst/>
            </a:prstGeom>
            <a:solidFill>
              <a:srgbClr val="DC7ADC"/>
            </a:solidFill>
            <a:ln w="9525">
              <a:solidFill>
                <a:srgbClr val="DC7ADC"/>
              </a:solidFill>
              <a:miter lim="800000"/>
              <a:headEnd/>
              <a:tailEnd/>
            </a:ln>
          </p:spPr>
          <p:txBody>
            <a:bodyPr wrap="none" anchor="ct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4" name="Text Box 51"/>
            <p:cNvSpPr txBox="1">
              <a:spLocks noChangeArrowheads="1"/>
            </p:cNvSpPr>
            <p:nvPr/>
          </p:nvSpPr>
          <p:spPr bwMode="auto">
            <a:xfrm>
              <a:off x="4282" y="2937"/>
              <a:ext cx="969"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dirty="0" err="1" smtClean="0">
                  <a:solidFill>
                    <a:srgbClr val="000000"/>
                  </a:solidFill>
                  <a:latin typeface="Arial" panose="020B0604020202020204" pitchFamily="34" charset="0"/>
                  <a:cs typeface="Arial" panose="020B0604020202020204" pitchFamily="34" charset="0"/>
                </a:rPr>
                <a:t>Emetteurs</a:t>
              </a:r>
              <a:r>
                <a:rPr kumimoji="0" lang="en-US" altLang="en-US" sz="1800" b="1" dirty="0" smtClean="0">
                  <a:solidFill>
                    <a:srgbClr val="000000"/>
                  </a:solidFill>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smtClean="0">
                  <a:ln>
                    <a:noFill/>
                  </a:ln>
                  <a:solidFill>
                    <a:srgbClr val="000000"/>
                  </a:solidFill>
                  <a:effectLst/>
                  <a:uLnTx/>
                  <a:uFillTx/>
                  <a:latin typeface="Symbol" panose="05050102010706020507" pitchFamily="18" charset="2"/>
                  <a:ea typeface="+mn-ea"/>
                  <a:cs typeface="Times New Roman" panose="02020603050405020304" pitchFamily="18" charset="0"/>
                </a:rPr>
                <a:t>b</a:t>
              </a: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Times New Roman" panose="02020603050405020304" pitchFamily="18" charset="0"/>
                </a:rPr>
                <a:t>-</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35" name="Rectangle 52"/>
            <p:cNvSpPr>
              <a:spLocks noChangeArrowheads="1"/>
            </p:cNvSpPr>
            <p:nvPr/>
          </p:nvSpPr>
          <p:spPr bwMode="auto">
            <a:xfrm>
              <a:off x="4100" y="3151"/>
              <a:ext cx="96" cy="96"/>
            </a:xfrm>
            <a:prstGeom prst="rect">
              <a:avLst/>
            </a:prstGeom>
            <a:solidFill>
              <a:srgbClr val="33CCFF"/>
            </a:solidFill>
            <a:ln w="9525">
              <a:solidFill>
                <a:srgbClr val="33CCFF"/>
              </a:solidFill>
              <a:miter lim="800000"/>
              <a:headEnd/>
              <a:tailEnd/>
            </a:ln>
          </p:spPr>
          <p:txBody>
            <a:bodyPr wrap="none" anchor="ct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6" name="Text Box 53"/>
            <p:cNvSpPr txBox="1">
              <a:spLocks noChangeArrowheads="1"/>
            </p:cNvSpPr>
            <p:nvPr/>
          </p:nvSpPr>
          <p:spPr bwMode="auto">
            <a:xfrm>
              <a:off x="4282" y="3081"/>
              <a:ext cx="1044"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lvl="0" fontAlgn="base">
                <a:spcBef>
                  <a:spcPct val="0"/>
                </a:spcBef>
                <a:spcAft>
                  <a:spcPct val="0"/>
                </a:spcAft>
                <a:buClrTx/>
                <a:buNone/>
                <a:defRPr/>
              </a:pPr>
              <a:r>
                <a:rPr kumimoji="0" lang="en-US" altLang="en-US" sz="1800" b="1" dirty="0" err="1">
                  <a:solidFill>
                    <a:srgbClr val="000000"/>
                  </a:solidFill>
                  <a:latin typeface="Arial" panose="020B0604020202020204" pitchFamily="34" charset="0"/>
                  <a:cs typeface="Arial" panose="020B0604020202020204" pitchFamily="34" charset="0"/>
                </a:rPr>
                <a:t>Emetteurs</a:t>
              </a:r>
              <a:r>
                <a:rPr kumimoji="0" lang="en-US" altLang="en-US" sz="1800" b="1" dirty="0">
                  <a:solidFill>
                    <a:srgbClr val="000000"/>
                  </a:solidFill>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smtClean="0">
                  <a:ln>
                    <a:noFill/>
                  </a:ln>
                  <a:solidFill>
                    <a:srgbClr val="000000"/>
                  </a:solidFill>
                  <a:effectLst/>
                  <a:uLnTx/>
                  <a:uFillTx/>
                  <a:latin typeface="Symbol" panose="05050102010706020507" pitchFamily="18" charset="2"/>
                  <a:ea typeface="+mn-ea"/>
                  <a:cs typeface="Times New Roman" panose="02020603050405020304" pitchFamily="18" charset="0"/>
                </a:rPr>
                <a:t>b</a:t>
              </a: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Times New Roman" panose="02020603050405020304" pitchFamily="18" charset="0"/>
                </a:rPr>
                <a:t>+</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37" name="Rectangle 54"/>
            <p:cNvSpPr>
              <a:spLocks noChangeArrowheads="1"/>
            </p:cNvSpPr>
            <p:nvPr/>
          </p:nvSpPr>
          <p:spPr bwMode="auto">
            <a:xfrm>
              <a:off x="4100" y="3295"/>
              <a:ext cx="96" cy="96"/>
            </a:xfrm>
            <a:prstGeom prst="rect">
              <a:avLst/>
            </a:prstGeom>
            <a:solidFill>
              <a:srgbClr val="FFFF00"/>
            </a:solidFill>
            <a:ln w="9525">
              <a:solidFill>
                <a:srgbClr val="FFFF00"/>
              </a:solidFill>
              <a:miter lim="800000"/>
              <a:headEnd/>
              <a:tailEnd/>
            </a:ln>
          </p:spPr>
          <p:txBody>
            <a:bodyPr wrap="none" anchor="ct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8" name="Text Box 55"/>
            <p:cNvSpPr txBox="1">
              <a:spLocks noChangeArrowheads="1"/>
            </p:cNvSpPr>
            <p:nvPr/>
          </p:nvSpPr>
          <p:spPr bwMode="auto">
            <a:xfrm>
              <a:off x="4282" y="3247"/>
              <a:ext cx="1151"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fontAlgn="base">
                <a:spcBef>
                  <a:spcPct val="0"/>
                </a:spcBef>
                <a:spcAft>
                  <a:spcPct val="0"/>
                </a:spcAft>
                <a:buClrTx/>
                <a:buNone/>
                <a:defRPr/>
              </a:pPr>
              <a:r>
                <a:rPr kumimoji="0" lang="en-US" altLang="en-US" sz="1800" b="1" dirty="0" err="1" smtClean="0">
                  <a:solidFill>
                    <a:srgbClr val="000000"/>
                  </a:solidFill>
                  <a:latin typeface="Arial" panose="020B0604020202020204" pitchFamily="34" charset="0"/>
                </a:rPr>
                <a:t>Emetteurs</a:t>
              </a:r>
              <a:r>
                <a:rPr kumimoji="0" lang="en-US" altLang="en-US" sz="1800" b="1" dirty="0" smtClean="0">
                  <a:solidFill>
                    <a:srgbClr val="000000"/>
                  </a:solidFill>
                  <a:latin typeface="Arial" panose="020B0604020202020204" pitchFamily="34" charset="0"/>
                </a:rPr>
                <a:t> </a:t>
              </a:r>
              <a:r>
                <a:rPr kumimoji="0" lang="en-US" altLang="en-US" sz="1800" b="1" i="0" u="none" strike="noStrike" kern="1200" cap="none" spc="0" normalizeH="0" baseline="0" noProof="0" dirty="0" smtClean="0">
                  <a:ln>
                    <a:noFill/>
                  </a:ln>
                  <a:solidFill>
                    <a:srgbClr val="000000"/>
                  </a:solidFill>
                  <a:effectLst/>
                  <a:uLnTx/>
                  <a:uFillTx/>
                  <a:latin typeface="Symbol" panose="05050102010706020507" pitchFamily="18" charset="2"/>
                  <a:ea typeface="+mn-ea"/>
                  <a:cs typeface="Times New Roman" panose="02020603050405020304" pitchFamily="18" charset="0"/>
                </a:rPr>
                <a:t>a</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grpSp>
      <p:sp>
        <p:nvSpPr>
          <p:cNvPr id="40" name="ZoneTexte 39">
            <a:extLst>
              <a:ext uri="{FF2B5EF4-FFF2-40B4-BE49-F238E27FC236}">
                <a16:creationId xmlns:a16="http://schemas.microsoft.com/office/drawing/2014/main" id="{A4A3B53F-42EE-2EC0-97F8-F6576E5D8B67}"/>
              </a:ext>
            </a:extLst>
          </p:cNvPr>
          <p:cNvSpPr txBox="1"/>
          <p:nvPr/>
        </p:nvSpPr>
        <p:spPr>
          <a:xfrm>
            <a:off x="785611" y="731879"/>
            <a:ext cx="12330975" cy="584775"/>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En médecine nucléaire: quels </a:t>
            </a:r>
            <a:r>
              <a:rPr lang="fr-FR" sz="3200" b="1" dirty="0" err="1" smtClean="0">
                <a:latin typeface="Source Sans Pro" panose="020B0503030403020204" pitchFamily="34" charset="0"/>
                <a:ea typeface="Source Sans Pro" panose="020B0503030403020204" pitchFamily="34" charset="0"/>
              </a:rPr>
              <a:t>radioisotopes</a:t>
            </a:r>
            <a:r>
              <a:rPr lang="fr-FR" sz="3200" b="1" dirty="0" smtClean="0">
                <a:latin typeface="Source Sans Pro" panose="020B0503030403020204" pitchFamily="34" charset="0"/>
                <a:ea typeface="Source Sans Pro" panose="020B0503030403020204" pitchFamily="34" charset="0"/>
              </a:rPr>
              <a:t> utiliser ? </a:t>
            </a:r>
            <a:endParaRPr lang="fr-FR" sz="2000" b="1" dirty="0">
              <a:latin typeface="Source Sans Pro" panose="020B0503030403020204" pitchFamily="34" charset="0"/>
              <a:ea typeface="Source Sans Pro" panose="020B0503030403020204" pitchFamily="34" charset="0"/>
            </a:endParaRPr>
          </a:p>
        </p:txBody>
      </p:sp>
      <p:sp>
        <p:nvSpPr>
          <p:cNvPr id="42" name="Rectangle 41"/>
          <p:cNvSpPr/>
          <p:nvPr/>
        </p:nvSpPr>
        <p:spPr>
          <a:xfrm>
            <a:off x="280308" y="1290651"/>
            <a:ext cx="6096000" cy="461665"/>
          </a:xfrm>
          <a:prstGeom prst="rect">
            <a:avLst/>
          </a:prstGeom>
        </p:spPr>
        <p:txBody>
          <a:bodyPr>
            <a:spAutoFit/>
          </a:bodyPr>
          <a:lstStyle/>
          <a:p>
            <a:pPr marL="342900" indent="-342900">
              <a:buClr>
                <a:srgbClr val="7869C4"/>
              </a:buClr>
              <a:buFont typeface="Arial" panose="020B0604020202020204" pitchFamily="34" charset="0"/>
              <a:buChar char="•"/>
            </a:pPr>
            <a:r>
              <a:rPr lang="fr-FR" sz="2400" dirty="0" smtClean="0"/>
              <a:t>Carte </a:t>
            </a:r>
            <a:r>
              <a:rPr lang="fr-FR" sz="2400" dirty="0"/>
              <a:t>des radionucléides </a:t>
            </a:r>
            <a:r>
              <a:rPr lang="fr-FR" sz="1200" dirty="0" smtClean="0"/>
              <a:t>(National </a:t>
            </a:r>
            <a:r>
              <a:rPr lang="fr-FR" sz="1200" dirty="0" err="1"/>
              <a:t>Nuclear</a:t>
            </a:r>
            <a:r>
              <a:rPr lang="fr-FR" sz="1200" dirty="0"/>
              <a:t> Data </a:t>
            </a:r>
            <a:r>
              <a:rPr lang="fr-FR" sz="1200" dirty="0" smtClean="0"/>
              <a:t>Center) </a:t>
            </a:r>
            <a:endParaRPr lang="fr-FR" sz="1200" dirty="0"/>
          </a:p>
        </p:txBody>
      </p:sp>
      <p:sp>
        <p:nvSpPr>
          <p:cNvPr id="43" name="ZoneTexte 42"/>
          <p:cNvSpPr txBox="1"/>
          <p:nvPr/>
        </p:nvSpPr>
        <p:spPr>
          <a:xfrm>
            <a:off x="7123946" y="1374541"/>
            <a:ext cx="4720780" cy="461665"/>
          </a:xfrm>
          <a:prstGeom prst="rect">
            <a:avLst/>
          </a:prstGeom>
          <a:noFill/>
        </p:spPr>
        <p:txBody>
          <a:bodyPr wrap="none" rtlCol="0">
            <a:spAutoFit/>
          </a:bodyPr>
          <a:lstStyle/>
          <a:p>
            <a:pPr marL="342900" indent="-342900">
              <a:buClr>
                <a:srgbClr val="7869C4"/>
              </a:buClr>
              <a:buFont typeface="Arial" panose="020B0604020202020204" pitchFamily="34" charset="0"/>
              <a:buChar char="•"/>
            </a:pPr>
            <a:r>
              <a:rPr lang="fr-FR" sz="2400" dirty="0" smtClean="0">
                <a:ea typeface="Source Sans Pro" panose="020B0503030403020204" pitchFamily="34" charset="0"/>
                <a:cs typeface="Arial" panose="020B0604020202020204" pitchFamily="34" charset="0"/>
              </a:rPr>
              <a:t>Type de rayonnements/particules</a:t>
            </a:r>
            <a:endParaRPr lang="fr-FR" dirty="0">
              <a:ea typeface="Source Sans Pro" panose="020B0503030403020204" pitchFamily="34" charset="0"/>
            </a:endParaRPr>
          </a:p>
        </p:txBody>
      </p:sp>
    </p:spTree>
    <p:extLst>
      <p:ext uri="{BB962C8B-B14F-4D97-AF65-F5344CB8AC3E}">
        <p14:creationId xmlns:p14="http://schemas.microsoft.com/office/powerpoint/2010/main" val="3088920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A7A10D9-D838-8363-78C6-ADB8356269FD}"/>
              </a:ext>
            </a:extLst>
          </p:cNvPr>
          <p:cNvPicPr>
            <a:picLocks noChangeAspect="1"/>
          </p:cNvPicPr>
          <p:nvPr/>
        </p:nvPicPr>
        <p:blipFill>
          <a:blip r:embed="rId2"/>
          <a:stretch>
            <a:fillRect/>
          </a:stretch>
        </p:blipFill>
        <p:spPr>
          <a:xfrm rot="10800000">
            <a:off x="0" y="0"/>
            <a:ext cx="12357876" cy="6951305"/>
          </a:xfrm>
          <a:prstGeom prst="rect">
            <a:avLst/>
          </a:prstGeom>
        </p:spPr>
      </p:pic>
      <p:sp>
        <p:nvSpPr>
          <p:cNvPr id="6" name="ZoneTexte 5">
            <a:extLst>
              <a:ext uri="{FF2B5EF4-FFF2-40B4-BE49-F238E27FC236}">
                <a16:creationId xmlns:a16="http://schemas.microsoft.com/office/drawing/2014/main" id="{F29993C0-3E83-B14A-6463-0349D3B4DDBD}"/>
              </a:ext>
            </a:extLst>
          </p:cNvPr>
          <p:cNvSpPr txBox="1"/>
          <p:nvPr/>
        </p:nvSpPr>
        <p:spPr>
          <a:xfrm>
            <a:off x="627695" y="2587232"/>
            <a:ext cx="6629400" cy="2800767"/>
          </a:xfrm>
          <a:prstGeom prst="rect">
            <a:avLst/>
          </a:prstGeom>
          <a:noFill/>
        </p:spPr>
        <p:txBody>
          <a:bodyPr wrap="square" rtlCol="0">
            <a:spAutoFit/>
          </a:bodyPr>
          <a:lstStyle/>
          <a:p>
            <a:r>
              <a:rPr lang="fr-FR" sz="4400" b="1" dirty="0">
                <a:solidFill>
                  <a:schemeClr val="bg1"/>
                </a:solidFill>
                <a:latin typeface="Source Sans Pro Semibold" panose="020B0503030403020204" pitchFamily="34" charset="0"/>
                <a:ea typeface="Source Sans Pro Semibold" panose="020B0503030403020204" pitchFamily="34" charset="0"/>
              </a:rPr>
              <a:t>2 </a:t>
            </a:r>
            <a:r>
              <a:rPr lang="fr-FR" sz="4400" b="1" dirty="0" smtClean="0">
                <a:solidFill>
                  <a:schemeClr val="bg1"/>
                </a:solidFill>
                <a:latin typeface="Source Sans Pro Semibold" panose="020B0503030403020204" pitchFamily="34" charset="0"/>
                <a:ea typeface="Source Sans Pro Semibold" panose="020B0503030403020204" pitchFamily="34" charset="0"/>
              </a:rPr>
              <a:t>/ Quelle recherche pour la thérapie à partir de l’énergie nucléaire ? </a:t>
            </a:r>
            <a:endParaRPr lang="fr-FR" sz="4400" b="1" dirty="0">
              <a:solidFill>
                <a:schemeClr val="bg1"/>
              </a:solidFill>
              <a:latin typeface="Source Sans Pro Semibold" panose="020B0503030403020204" pitchFamily="34" charset="0"/>
              <a:ea typeface="Source Sans Pro Semibold" panose="020B0503030403020204" pitchFamily="34" charset="0"/>
            </a:endParaRPr>
          </a:p>
        </p:txBody>
      </p:sp>
      <p:pic>
        <p:nvPicPr>
          <p:cNvPr id="3" name="Image 2">
            <a:extLst>
              <a:ext uri="{FF2B5EF4-FFF2-40B4-BE49-F238E27FC236}">
                <a16:creationId xmlns:a16="http://schemas.microsoft.com/office/drawing/2014/main" id="{9DCA93BB-D44A-A07D-2238-27BAD7410D78}"/>
              </a:ext>
            </a:extLst>
          </p:cNvPr>
          <p:cNvPicPr>
            <a:picLocks noChangeAspect="1"/>
          </p:cNvPicPr>
          <p:nvPr/>
        </p:nvPicPr>
        <p:blipFill>
          <a:blip r:embed="rId3"/>
          <a:stretch>
            <a:fillRect/>
          </a:stretch>
        </p:blipFill>
        <p:spPr>
          <a:xfrm>
            <a:off x="5878564" y="-46655"/>
            <a:ext cx="6858000" cy="6858000"/>
          </a:xfrm>
          <a:prstGeom prst="rect">
            <a:avLst/>
          </a:prstGeom>
        </p:spPr>
      </p:pic>
    </p:spTree>
    <p:extLst>
      <p:ext uri="{BB962C8B-B14F-4D97-AF65-F5344CB8AC3E}">
        <p14:creationId xmlns:p14="http://schemas.microsoft.com/office/powerpoint/2010/main" val="505969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86B7CB0-1B7B-8510-5902-78E0409340B8}"/>
              </a:ext>
            </a:extLst>
          </p:cNvPr>
          <p:cNvSpPr txBox="1"/>
          <p:nvPr/>
        </p:nvSpPr>
        <p:spPr>
          <a:xfrm>
            <a:off x="0" y="801679"/>
            <a:ext cx="12955395" cy="3170099"/>
          </a:xfrm>
          <a:prstGeom prst="rect">
            <a:avLst/>
          </a:prstGeom>
          <a:noFill/>
        </p:spPr>
        <p:txBody>
          <a:bodyPr wrap="square" rtlCol="0">
            <a:spAutoFit/>
          </a:bodyPr>
          <a:lstStyle/>
          <a:p>
            <a:r>
              <a:rPr lang="fr-FR" sz="3200" b="1" dirty="0" smtClean="0">
                <a:latin typeface="Source Sans Pro" panose="020B0503030403020204" pitchFamily="34" charset="0"/>
                <a:ea typeface="Source Sans Pro" panose="020B0503030403020204" pitchFamily="34" charset="0"/>
              </a:rPr>
              <a:t>Des </a:t>
            </a:r>
            <a:r>
              <a:rPr lang="fr-FR" sz="3200" b="1" dirty="0" err="1" smtClean="0">
                <a:latin typeface="Source Sans Pro" panose="020B0503030403020204" pitchFamily="34" charset="0"/>
                <a:ea typeface="Source Sans Pro" panose="020B0503030403020204" pitchFamily="34" charset="0"/>
              </a:rPr>
              <a:t>radioisotopes</a:t>
            </a:r>
            <a:r>
              <a:rPr lang="fr-FR" sz="3200" b="1" dirty="0" smtClean="0">
                <a:latin typeface="Source Sans Pro" panose="020B0503030403020204" pitchFamily="34" charset="0"/>
                <a:ea typeface="Source Sans Pro" panose="020B0503030403020204" pitchFamily="34" charset="0"/>
              </a:rPr>
              <a:t> pour de nouveaux </a:t>
            </a:r>
            <a:r>
              <a:rPr lang="fr-FR" sz="3200" b="1" dirty="0" err="1" smtClean="0">
                <a:latin typeface="Source Sans Pro" panose="020B0503030403020204" pitchFamily="34" charset="0"/>
                <a:ea typeface="Source Sans Pro" panose="020B0503030403020204" pitchFamily="34" charset="0"/>
              </a:rPr>
              <a:t>radiopharmaceutiques</a:t>
            </a:r>
            <a:r>
              <a:rPr lang="fr-FR" sz="3200" b="1" dirty="0" smtClean="0">
                <a:latin typeface="Source Sans Pro" panose="020B0503030403020204" pitchFamily="34" charset="0"/>
                <a:ea typeface="Source Sans Pro" panose="020B0503030403020204" pitchFamily="34" charset="0"/>
              </a:rPr>
              <a:t> </a:t>
            </a:r>
          </a:p>
          <a:p>
            <a:r>
              <a:rPr lang="fr-FR" sz="2000" dirty="0" smtClean="0">
                <a:latin typeface="Source Sans Pro" panose="020B0503030403020204" pitchFamily="34" charset="0"/>
                <a:ea typeface="Source Sans Pro" panose="020B0503030403020204" pitchFamily="34" charset="0"/>
              </a:rPr>
              <a:t>                                                Radiations </a:t>
            </a:r>
            <a:r>
              <a:rPr lang="fr-FR" sz="2000" dirty="0">
                <a:latin typeface="Source Sans Pro" panose="020B0503030403020204" pitchFamily="34" charset="0"/>
                <a:ea typeface="Source Sans Pro" panose="020B0503030403020204" pitchFamily="34" charset="0"/>
              </a:rPr>
              <a:t>peu </a:t>
            </a:r>
            <a:r>
              <a:rPr lang="fr-FR" sz="2000" dirty="0" smtClean="0">
                <a:latin typeface="Source Sans Pro" panose="020B0503030403020204" pitchFamily="34" charset="0"/>
                <a:ea typeface="Source Sans Pro" panose="020B0503030403020204" pitchFamily="34" charset="0"/>
              </a:rPr>
              <a:t>pénétrantes           </a:t>
            </a:r>
          </a:p>
          <a:p>
            <a:endParaRPr lang="fr-FR" sz="2000" dirty="0" smtClean="0"/>
          </a:p>
          <a:p>
            <a:r>
              <a:rPr lang="fr-FR" sz="2000" dirty="0" smtClean="0"/>
              <a:t>émetteurs </a:t>
            </a:r>
            <a:r>
              <a:rPr lang="fr-FR" sz="2000" dirty="0">
                <a:sym typeface="Symbol" panose="05050102010706020507" pitchFamily="18" charset="2"/>
              </a:rPr>
              <a:t></a:t>
            </a:r>
            <a:r>
              <a:rPr lang="fr-FR" sz="2000" baseline="30000" dirty="0"/>
              <a:t>-</a:t>
            </a:r>
            <a:r>
              <a:rPr lang="fr-FR" sz="2000" dirty="0"/>
              <a:t> :	</a:t>
            </a:r>
            <a:r>
              <a:rPr lang="fr-FR" sz="2000" baseline="30000" dirty="0"/>
              <a:t>131</a:t>
            </a:r>
            <a:r>
              <a:rPr lang="fr-FR" sz="2000" dirty="0"/>
              <a:t>I, </a:t>
            </a:r>
            <a:r>
              <a:rPr lang="fr-FR" sz="2000" baseline="30000" dirty="0"/>
              <a:t>90</a:t>
            </a:r>
            <a:r>
              <a:rPr lang="fr-FR" sz="2000" dirty="0"/>
              <a:t>Y, </a:t>
            </a:r>
            <a:r>
              <a:rPr lang="fr-FR" sz="2000" baseline="30000" dirty="0"/>
              <a:t>177</a:t>
            </a:r>
            <a:r>
              <a:rPr lang="fr-FR" sz="2000" dirty="0"/>
              <a:t>Lu, …</a:t>
            </a:r>
          </a:p>
          <a:p>
            <a:r>
              <a:rPr lang="fr-FR" sz="1400" dirty="0" smtClean="0">
                <a:latin typeface="Source Sans Pro" panose="020B0503030403020204" pitchFamily="34" charset="0"/>
                <a:ea typeface="Source Sans Pro" panose="020B0503030403020204" pitchFamily="34" charset="0"/>
              </a:rPr>
              <a:t>parcours de quelques mm                                    </a:t>
            </a:r>
          </a:p>
          <a:p>
            <a:endParaRPr lang="fr-FR" altLang="en-US" sz="2000" dirty="0" smtClean="0">
              <a:latin typeface="Source Sans Pro" panose="020B0503030403020204" pitchFamily="34" charset="0"/>
            </a:endParaRPr>
          </a:p>
          <a:p>
            <a:endParaRPr lang="fr-FR" altLang="en-US" sz="2000" dirty="0">
              <a:latin typeface="Source Sans Pro" panose="020B0503030403020204" pitchFamily="34" charset="0"/>
            </a:endParaRPr>
          </a:p>
          <a:p>
            <a:r>
              <a:rPr lang="fr-FR" sz="2000" dirty="0"/>
              <a:t>émetteurs </a:t>
            </a:r>
            <a:r>
              <a:rPr lang="fr-FR" sz="2000" dirty="0">
                <a:sym typeface="Symbol" panose="05050102010706020507" pitchFamily="18" charset="2"/>
              </a:rPr>
              <a:t></a:t>
            </a:r>
            <a:r>
              <a:rPr lang="fr-FR" sz="2000" dirty="0" smtClean="0"/>
              <a:t> </a:t>
            </a:r>
            <a:r>
              <a:rPr lang="fr-FR" sz="2000" dirty="0"/>
              <a:t>:	</a:t>
            </a:r>
            <a:r>
              <a:rPr lang="fr-FR" sz="2000" baseline="30000" dirty="0" smtClean="0"/>
              <a:t>223</a:t>
            </a:r>
            <a:r>
              <a:rPr lang="fr-FR" sz="2000" dirty="0" smtClean="0"/>
              <a:t>Ra, </a:t>
            </a:r>
            <a:r>
              <a:rPr lang="fr-FR" sz="2000" baseline="30000" dirty="0" smtClean="0"/>
              <a:t>213 </a:t>
            </a:r>
            <a:r>
              <a:rPr lang="fr-FR" sz="2000" dirty="0" smtClean="0"/>
              <a:t>Bi, </a:t>
            </a:r>
            <a:r>
              <a:rPr lang="fr-FR" sz="2000" baseline="30000" dirty="0" smtClean="0"/>
              <a:t>211</a:t>
            </a:r>
            <a:r>
              <a:rPr lang="fr-FR" sz="2000" dirty="0" smtClean="0"/>
              <a:t>At, </a:t>
            </a:r>
            <a:r>
              <a:rPr lang="fr-FR" sz="2000" dirty="0"/>
              <a:t>…</a:t>
            </a:r>
          </a:p>
          <a:p>
            <a:r>
              <a:rPr lang="fr-FR" sz="1400" dirty="0">
                <a:latin typeface="Source Sans Pro" panose="020B0503030403020204" pitchFamily="34" charset="0"/>
                <a:ea typeface="Source Sans Pro" panose="020B0503030403020204" pitchFamily="34" charset="0"/>
              </a:rPr>
              <a:t>parcours </a:t>
            </a:r>
            <a:r>
              <a:rPr lang="fr-FR" sz="1400" dirty="0" smtClean="0">
                <a:latin typeface="Source Sans Pro" panose="020B0503030403020204" pitchFamily="34" charset="0"/>
                <a:ea typeface="Source Sans Pro" panose="020B0503030403020204" pitchFamily="34" charset="0"/>
              </a:rPr>
              <a:t>inférieur à 0,1 mm</a:t>
            </a:r>
            <a:endParaRPr lang="fr-FR" sz="1400" dirty="0">
              <a:latin typeface="Source Sans Pro" panose="020B0503030403020204" pitchFamily="34" charset="0"/>
              <a:ea typeface="Source Sans Pro" panose="020B0503030403020204" pitchFamily="34" charset="0"/>
            </a:endParaRPr>
          </a:p>
          <a:p>
            <a:endParaRPr lang="fr-FR" altLang="en-US" sz="2000" dirty="0">
              <a:latin typeface="Source Sans Pro" panose="020B0503030403020204" pitchFamily="34" charset="0"/>
            </a:endParaRPr>
          </a:p>
        </p:txBody>
      </p:sp>
      <p:sp>
        <p:nvSpPr>
          <p:cNvPr id="8" name="Rectangle 7">
            <a:extLst>
              <a:ext uri="{FF2B5EF4-FFF2-40B4-BE49-F238E27FC236}">
                <a16:creationId xmlns:a16="http://schemas.microsoft.com/office/drawing/2014/main" id="{DC336697-3824-2A48-3D28-2B2E7B79F6BB}"/>
              </a:ext>
            </a:extLst>
          </p:cNvPr>
          <p:cNvSpPr/>
          <p:nvPr/>
        </p:nvSpPr>
        <p:spPr>
          <a:xfrm>
            <a:off x="0" y="0"/>
            <a:ext cx="12192000" cy="703385"/>
          </a:xfrm>
          <a:prstGeom prst="rect">
            <a:avLst/>
          </a:prstGeom>
          <a:solidFill>
            <a:srgbClr val="38B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7" y="6019514"/>
            <a:ext cx="1261879" cy="649513"/>
          </a:xfrm>
          <a:prstGeom prst="rect">
            <a:avLst/>
          </a:prstGeom>
        </p:spPr>
      </p:pic>
      <p:sp>
        <p:nvSpPr>
          <p:cNvPr id="7" name="Rectangle 6"/>
          <p:cNvSpPr>
            <a:spLocks noChangeArrowheads="1"/>
          </p:cNvSpPr>
          <p:nvPr/>
        </p:nvSpPr>
        <p:spPr bwMode="auto">
          <a:xfrm>
            <a:off x="-107979" y="4388298"/>
            <a:ext cx="1240795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Monotype Sorts" pitchFamily="2" charset="2"/>
              <a:buChar char="z"/>
              <a:defRPr kumimoji="1" sz="24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2"/>
              </a:buClr>
              <a:buFont typeface="Monotype Sorts" pitchFamily="2" charset="2"/>
              <a:buChar char="y"/>
              <a:defRPr kumimoji="1" sz="20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2"/>
              </a:buClr>
              <a:buFont typeface="Monotype Sorts" pitchFamily="2" charset="2"/>
              <a:buChar char="x"/>
              <a:defRPr kumimoji="1">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2"/>
              </a:buClr>
              <a:buChar char="•"/>
              <a:defRPr kumimoji="1" sz="16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2"/>
              </a:buClr>
              <a:buChar char="–"/>
              <a:defRPr kumimoji="1" sz="1400">
                <a:solidFill>
                  <a:schemeClr val="tx1"/>
                </a:solidFill>
                <a:latin typeface="Times New Roman" panose="02020603050405020304" pitchFamily="18" charset="0"/>
                <a:cs typeface="Times New Roman" panose="02020603050405020304" pitchFamily="18" charset="0"/>
              </a:defRPr>
            </a:lvl9pPr>
          </a:lstStyle>
          <a:p>
            <a:pPr algn="ctr">
              <a:spcBef>
                <a:spcPct val="50000"/>
              </a:spcBef>
              <a:buClrTx/>
              <a:buNone/>
            </a:pPr>
            <a:r>
              <a:rPr kumimoji="0" lang="fr-FR" altLang="en-US" sz="2000" b="1" dirty="0" smtClean="0">
                <a:solidFill>
                  <a:srgbClr val="0070C0"/>
                </a:solidFill>
                <a:latin typeface="Source Sans Pro" panose="020B0503030403020204"/>
              </a:rPr>
              <a:t>Certains peuvent être extraits directement de la « nature » </a:t>
            </a:r>
            <a:r>
              <a:rPr lang="fr-FR" sz="2000" i="1" dirty="0"/>
              <a:t>très peu : </a:t>
            </a:r>
            <a:r>
              <a:rPr lang="fr-FR" sz="2000" i="1" baseline="30000" dirty="0" smtClean="0"/>
              <a:t>223</a:t>
            </a:r>
            <a:r>
              <a:rPr lang="fr-FR" sz="2000" i="1" dirty="0" smtClean="0"/>
              <a:t>Ra (chaine décroissance </a:t>
            </a:r>
            <a:r>
              <a:rPr kumimoji="0" lang="en-US" altLang="fr-FR" sz="2000" baseline="30000" dirty="0" smtClean="0">
                <a:solidFill>
                  <a:srgbClr val="000000"/>
                </a:solidFill>
                <a:ea typeface="ＭＳ Ｐゴシック" panose="020B0600070205080204" pitchFamily="34" charset="-128"/>
              </a:rPr>
              <a:t>235</a:t>
            </a:r>
            <a:r>
              <a:rPr kumimoji="0" lang="en-US" altLang="fr-FR" sz="2000" dirty="0" smtClean="0">
                <a:solidFill>
                  <a:srgbClr val="000000"/>
                </a:solidFill>
                <a:ea typeface="ＭＳ Ｐゴシック" panose="020B0600070205080204" pitchFamily="34" charset="-128"/>
              </a:rPr>
              <a:t>U)</a:t>
            </a:r>
            <a:r>
              <a:rPr lang="fr-FR" sz="2000" i="1" dirty="0" smtClean="0"/>
              <a:t> , </a:t>
            </a:r>
            <a:r>
              <a:rPr lang="fr-FR" sz="2000" i="1" baseline="30000" dirty="0" smtClean="0"/>
              <a:t>212</a:t>
            </a:r>
            <a:r>
              <a:rPr lang="fr-FR" sz="2000" i="1" dirty="0" smtClean="0"/>
              <a:t>Pb / </a:t>
            </a:r>
            <a:r>
              <a:rPr lang="fr-FR" sz="2000" i="1" baseline="30000" dirty="0" smtClean="0"/>
              <a:t>212</a:t>
            </a:r>
            <a:r>
              <a:rPr lang="fr-FR" sz="2000" i="1" dirty="0" smtClean="0"/>
              <a:t>Bi (chaine décroissance </a:t>
            </a:r>
            <a:r>
              <a:rPr kumimoji="0" lang="en-US" altLang="fr-FR" sz="2000" baseline="30000" dirty="0" smtClean="0">
                <a:solidFill>
                  <a:srgbClr val="000000"/>
                </a:solidFill>
                <a:ea typeface="ＭＳ Ｐゴシック" panose="020B0600070205080204" pitchFamily="34" charset="-128"/>
              </a:rPr>
              <a:t>232</a:t>
            </a:r>
            <a:r>
              <a:rPr kumimoji="0" lang="en-US" altLang="fr-FR" sz="2000" dirty="0" smtClean="0">
                <a:solidFill>
                  <a:srgbClr val="000000"/>
                </a:solidFill>
                <a:ea typeface="ＭＳ Ｐゴシック" panose="020B0600070205080204" pitchFamily="34" charset="-128"/>
              </a:rPr>
              <a:t>Th)</a:t>
            </a:r>
            <a:endParaRPr kumimoji="0" lang="en-US" altLang="fr-FR" sz="2000" dirty="0">
              <a:solidFill>
                <a:srgbClr val="000000"/>
              </a:solidFill>
              <a:ea typeface="ＭＳ Ｐゴシック" panose="020B0600070205080204" pitchFamily="34" charset="-128"/>
            </a:endParaRPr>
          </a:p>
          <a:p>
            <a:pPr algn="ctr">
              <a:spcBef>
                <a:spcPct val="50000"/>
              </a:spcBef>
              <a:buClrTx/>
              <a:buNone/>
            </a:pPr>
            <a:r>
              <a:rPr lang="fr-FR" sz="2000" b="1" dirty="0" smtClean="0">
                <a:solidFill>
                  <a:srgbClr val="0070C0"/>
                </a:solidFill>
                <a:latin typeface="Source Sans Pro" panose="020B0503030403020204"/>
              </a:rPr>
              <a:t>Ils sont sinon produits artificiellement réacteurs </a:t>
            </a:r>
            <a:r>
              <a:rPr lang="fr-FR" sz="2000" b="1" dirty="0">
                <a:solidFill>
                  <a:srgbClr val="0070C0"/>
                </a:solidFill>
                <a:latin typeface="Source Sans Pro" panose="020B0503030403020204"/>
              </a:rPr>
              <a:t>/ accélérateurs</a:t>
            </a:r>
          </a:p>
          <a:p>
            <a:pPr algn="ctr">
              <a:spcBef>
                <a:spcPct val="50000"/>
              </a:spcBef>
              <a:buClrTx/>
              <a:buFontTx/>
              <a:buNone/>
            </a:pPr>
            <a:endParaRPr kumimoji="0" lang="fr-FR" altLang="en-US" sz="2000" dirty="0">
              <a:latin typeface="Source Sans Pro" panose="020B0503030403020204"/>
            </a:endParaRPr>
          </a:p>
        </p:txBody>
      </p:sp>
      <p:pic>
        <p:nvPicPr>
          <p:cNvPr id="3" name="Image 2"/>
          <p:cNvPicPr>
            <a:picLocks noChangeAspect="1"/>
          </p:cNvPicPr>
          <p:nvPr/>
        </p:nvPicPr>
        <p:blipFill>
          <a:blip r:embed="rId4"/>
          <a:stretch>
            <a:fillRect/>
          </a:stretch>
        </p:blipFill>
        <p:spPr>
          <a:xfrm>
            <a:off x="4294434" y="1712483"/>
            <a:ext cx="2688569" cy="1115665"/>
          </a:xfrm>
          <a:prstGeom prst="rect">
            <a:avLst/>
          </a:prstGeom>
        </p:spPr>
      </p:pic>
      <p:pic>
        <p:nvPicPr>
          <p:cNvPr id="4" name="Image 3"/>
          <p:cNvPicPr>
            <a:picLocks noChangeAspect="1"/>
          </p:cNvPicPr>
          <p:nvPr/>
        </p:nvPicPr>
        <p:blipFill>
          <a:blip r:embed="rId5"/>
          <a:stretch>
            <a:fillRect/>
          </a:stretch>
        </p:blipFill>
        <p:spPr>
          <a:xfrm>
            <a:off x="4284678" y="2898563"/>
            <a:ext cx="2694666" cy="1115665"/>
          </a:xfrm>
          <a:prstGeom prst="rect">
            <a:avLst/>
          </a:prstGeom>
        </p:spPr>
      </p:pic>
      <p:sp>
        <p:nvSpPr>
          <p:cNvPr id="5" name="ZoneTexte 4">
            <a:extLst>
              <a:ext uri="{FF2B5EF4-FFF2-40B4-BE49-F238E27FC236}">
                <a16:creationId xmlns:a16="http://schemas.microsoft.com/office/drawing/2014/main" id="{1AC12B8B-B1E7-4EA4-569C-19BFE625A60C}"/>
              </a:ext>
            </a:extLst>
          </p:cNvPr>
          <p:cNvSpPr txBox="1"/>
          <p:nvPr/>
        </p:nvSpPr>
        <p:spPr>
          <a:xfrm>
            <a:off x="237737" y="196660"/>
            <a:ext cx="9174620" cy="400110"/>
          </a:xfrm>
          <a:prstGeom prst="rect">
            <a:avLst/>
          </a:prstGeom>
          <a:noFill/>
        </p:spPr>
        <p:txBody>
          <a:bodyPr wrap="square" rtlCol="0">
            <a:spAutoFit/>
          </a:bodyPr>
          <a:lstStyle/>
          <a:p>
            <a:r>
              <a:rPr lang="fr-FR" sz="2000" b="1" dirty="0">
                <a:solidFill>
                  <a:srgbClr val="F6BDB3"/>
                </a:solidFill>
                <a:latin typeface="Source Sans Pro Semibold" panose="020B0503030403020204" pitchFamily="34" charset="0"/>
                <a:ea typeface="Source Sans Pro Semibold" panose="020B0503030403020204" pitchFamily="34" charset="0"/>
              </a:rPr>
              <a:t>2 / </a:t>
            </a:r>
            <a:r>
              <a:rPr lang="fr-FR" sz="2000" b="1" dirty="0" smtClean="0">
                <a:solidFill>
                  <a:srgbClr val="F6BDB3"/>
                </a:solidFill>
                <a:latin typeface="Source Sans Pro Semibold" panose="020B0503030403020204" pitchFamily="34" charset="0"/>
                <a:ea typeface="Source Sans Pro Semibold" panose="020B0503030403020204" pitchFamily="34" charset="0"/>
              </a:rPr>
              <a:t>Quelle recherche pour la thérapie à partir de l’énergie nucléaire ? </a:t>
            </a:r>
            <a:endParaRPr lang="fr-FR" sz="2000" b="1" dirty="0">
              <a:solidFill>
                <a:srgbClr val="F6BDB3"/>
              </a:solidFill>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71129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3679</TotalTime>
  <Words>3222</Words>
  <Application>Microsoft Office PowerPoint</Application>
  <PresentationFormat>Grand écran</PresentationFormat>
  <Paragraphs>347</Paragraphs>
  <Slides>26</Slides>
  <Notes>21</Notes>
  <HiddenSlides>0</HiddenSlides>
  <MMClips>0</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26</vt:i4>
      </vt:variant>
    </vt:vector>
  </HeadingPairs>
  <TitlesOfParts>
    <vt:vector size="44" baseType="lpstr">
      <vt:lpstr>ＭＳ Ｐゴシック</vt:lpstr>
      <vt:lpstr>Arial</vt:lpstr>
      <vt:lpstr>Calibri</vt:lpstr>
      <vt:lpstr>Calibri Light</vt:lpstr>
      <vt:lpstr>Carlito-Bold</vt:lpstr>
      <vt:lpstr>Courier New</vt:lpstr>
      <vt:lpstr>Geneva</vt:lpstr>
      <vt:lpstr>LiberationSans</vt:lpstr>
      <vt:lpstr>LiberationSans-Bold</vt:lpstr>
      <vt:lpstr>Monotype Sorts</vt:lpstr>
      <vt:lpstr>Source Sans Pro</vt:lpstr>
      <vt:lpstr>Source Sans Pro Light</vt:lpstr>
      <vt:lpstr>Source Sans Pro Semibold</vt:lpstr>
      <vt:lpstr>Symbol</vt:lpstr>
      <vt:lpstr>Tahoma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LANGLOIS William</dc:creator>
  <cp:lastModifiedBy>Nathalie MICHEL</cp:lastModifiedBy>
  <cp:revision>299</cp:revision>
  <dcterms:created xsi:type="dcterms:W3CDTF">2023-05-09T12:00:31Z</dcterms:created>
  <dcterms:modified xsi:type="dcterms:W3CDTF">2024-01-11T10:12:35Z</dcterms:modified>
</cp:coreProperties>
</file>