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59" r:id="rId4"/>
    <p:sldId id="266" r:id="rId5"/>
    <p:sldId id="346" r:id="rId6"/>
    <p:sldId id="261" r:id="rId7"/>
    <p:sldId id="477" r:id="rId8"/>
    <p:sldId id="478" r:id="rId9"/>
    <p:sldId id="479" r:id="rId10"/>
    <p:sldId id="481" r:id="rId11"/>
    <p:sldId id="330" r:id="rId12"/>
    <p:sldId id="383" r:id="rId13"/>
    <p:sldId id="482" r:id="rId14"/>
    <p:sldId id="483" r:id="rId15"/>
    <p:sldId id="484" r:id="rId16"/>
    <p:sldId id="257" r:id="rId17"/>
    <p:sldId id="295" r:id="rId18"/>
    <p:sldId id="486" r:id="rId19"/>
    <p:sldId id="487" r:id="rId20"/>
    <p:sldId id="485" r:id="rId21"/>
    <p:sldId id="488" r:id="rId22"/>
    <p:sldId id="489" r:id="rId23"/>
    <p:sldId id="258" r:id="rId24"/>
    <p:sldId id="264" r:id="rId25"/>
    <p:sldId id="490" r:id="rId26"/>
    <p:sldId id="262" r:id="rId27"/>
    <p:sldId id="287" r:id="rId28"/>
    <p:sldId id="299" r:id="rId29"/>
    <p:sldId id="273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2582"/>
    <a:srgbClr val="36969E"/>
    <a:srgbClr val="E95698"/>
    <a:srgbClr val="F6BDB3"/>
    <a:srgbClr val="44B09D"/>
    <a:srgbClr val="00B39D"/>
    <a:srgbClr val="2754A0"/>
    <a:srgbClr val="38B6AB"/>
    <a:srgbClr val="3EB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89"/>
    <p:restoredTop sz="94635"/>
  </p:normalViewPr>
  <p:slideViewPr>
    <p:cSldViewPr snapToGrid="0">
      <p:cViewPr varScale="1">
        <p:scale>
          <a:sx n="197" d="100"/>
          <a:sy n="197" d="100"/>
        </p:scale>
        <p:origin x="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1C179-764D-8E48-B305-A58668867A02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63CC2-59E6-1942-A336-66B5CE48C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830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BCC3F7-F477-4A87-8CAB-FF6FFAD98C3F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81166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195" name="Espace réservé des not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81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50660E2-8C2C-4F13-A36D-5959A46BAF79}" type="slidenum">
              <a:rPr lang="fr-FR" altLang="fr-FR" sz="1300" smtClean="0">
                <a:latin typeface="Arial" panose="020B0604020202020204" pitchFamily="34" charset="0"/>
              </a:rPr>
              <a:pPr/>
              <a:t>11</a:t>
            </a:fld>
            <a:endParaRPr lang="fr-FR" altLang="fr-FR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63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06ACB-0641-497D-A6F6-17171FCA9B16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380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63CC2-59E6-1942-A336-66B5CE48C34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89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D5A03E-60BD-EE6B-B31C-206FC73FD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5B618CD-6832-7A8E-D847-CF162FF42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3A6480-32FE-ED1F-BA95-8E3F4D084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A57BBB-08B5-7E65-BA3E-BC0E0E5E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13229A-B388-D440-A0EC-20ACB9E42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63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584297-ACCE-1B90-7FAB-6769D45D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3B3AAE-C0CC-7E87-EF60-7B8D78E16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3ED1C4-81AC-CFC8-5A81-0BD3CEC9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E6512D-CD03-F68F-4006-4F1725DC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C5BE1-5DCE-30DC-D739-416B80F48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53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87C8735-B781-0167-B3AC-48F6795A05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66B71F-E19E-4C11-75ED-AA101C593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0BE01D-D14F-3246-122A-92996747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4C323E-5108-3911-6E0D-9675AB91D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2F51A1-D563-A0A0-040A-5FC8E974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550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431371" y="1196752"/>
            <a:ext cx="11329259" cy="5112568"/>
          </a:xfrm>
          <a:prstGeom prst="rect">
            <a:avLst/>
          </a:prstGeom>
        </p:spPr>
        <p:txBody>
          <a:bodyPr/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D84800"/>
              </a:buClr>
              <a:defRPr sz="20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D84800"/>
              </a:buClr>
              <a:defRPr sz="18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buClr>
                <a:srgbClr val="D84800"/>
              </a:buClr>
              <a:defRPr sz="16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D84800"/>
              </a:buClr>
              <a:defRPr sz="140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2447595" y="115889"/>
            <a:ext cx="974440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1603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1255637" y="1086057"/>
            <a:ext cx="4385667" cy="259687"/>
          </a:xfrm>
        </p:spPr>
        <p:txBody>
          <a:bodyPr/>
          <a:lstStyle/>
          <a:p>
            <a:r>
              <a:rPr lang="fr-FR" noProof="0" dirty="0"/>
              <a:t>Chapitre 0 :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1436519" y="6426602"/>
            <a:ext cx="6599039" cy="162304"/>
          </a:xfrm>
        </p:spPr>
        <p:txBody>
          <a:bodyPr/>
          <a:lstStyle/>
          <a:p>
            <a:fld id="{1D03408C-A081-4C0B-9CCD-98CF792F0A26}" type="datetime1">
              <a:rPr lang="fr-FR" smtClean="0"/>
              <a:t>11/01/2024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10394811" y="6598542"/>
            <a:ext cx="1665683" cy="162304"/>
          </a:xfrm>
        </p:spPr>
        <p:txBody>
          <a:bodyPr/>
          <a:lstStyle/>
          <a:p>
            <a:r>
              <a:rPr lang="fr-FR"/>
              <a:t>Présentation IMT Atlantique Bretagne-Pays de la Loire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8778240" y="6377940"/>
            <a:ext cx="2804160" cy="194765"/>
          </a:xfrm>
        </p:spPr>
        <p:txBody>
          <a:bodyPr/>
          <a:lstStyle/>
          <a:p>
            <a:fld id="{340BB21B-9BEF-40D7-A347-5FAA069EF9D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25600" y="540601"/>
            <a:ext cx="9360000" cy="246251"/>
          </a:xfrm>
        </p:spPr>
        <p:txBody>
          <a:bodyPr/>
          <a:lstStyle>
            <a:lvl1pPr>
              <a:defRPr sz="16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0.0 Titre</a:t>
            </a:r>
          </a:p>
        </p:txBody>
      </p:sp>
      <p:sp>
        <p:nvSpPr>
          <p:cNvPr id="11" name="Espace réservé du contenu 2"/>
          <p:cNvSpPr>
            <a:spLocks noGrp="1"/>
          </p:cNvSpPr>
          <p:nvPr>
            <p:ph idx="14"/>
          </p:nvPr>
        </p:nvSpPr>
        <p:spPr bwMode="gray">
          <a:xfrm>
            <a:off x="823384" y="1408114"/>
            <a:ext cx="10532533" cy="16446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1806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8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55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8929">
              <a:lnSpc>
                <a:spcPts val="1252"/>
              </a:lnSpc>
            </a:pPr>
            <a:r>
              <a:rPr lang="fr-FR" spc="-4"/>
              <a:t>Présentation IMT Atlantique Bretagne-Pays de la Loire</a:t>
            </a:r>
            <a:endParaRPr lang="fr-FR" spc="11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55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pPr marL="8929" marR="3572">
              <a:lnSpc>
                <a:spcPts val="1266"/>
              </a:lnSpc>
              <a:spcBef>
                <a:spcPts val="25"/>
              </a:spcBef>
            </a:pPr>
            <a:fld id="{90FAB6D5-79B8-4DBD-BC91-D358D0F494C6}" type="datetime1">
              <a:rPr lang="fr-FR" spc="11" smtClean="0"/>
              <a:pPr marL="8929" marR="3572">
                <a:lnSpc>
                  <a:spcPts val="1266"/>
                </a:lnSpc>
                <a:spcBef>
                  <a:spcPts val="25"/>
                </a:spcBef>
              </a:pPr>
              <a:t>11/01/2024</a:t>
            </a:fld>
            <a:endParaRPr lang="fr-FR" spc="11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236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891885-E50F-3BE9-081F-99E392D7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40A980-C78A-5899-1DF5-023DB0B1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53C872-B3D3-632A-A1BE-E4565EEC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CFB7D2-64F0-1BD2-AA2E-7FA5E40ED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F307C6-6D19-A021-93DC-DCD4B532A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25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27AB8A-E273-5D95-EFE6-0DEE3192A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312D47-5545-066C-7BF5-916D70535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D861C8-88F5-097F-C106-630DFB88D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DC372E-D270-E6B2-746C-FBDF6E898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06B392-6486-F181-6F30-E1230BBE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14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69F3C3-842C-87B3-0879-9C3B96E7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30BAC8-D6BA-D824-6253-8F23B4B24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5A1BE7-6E30-7A27-224C-865B1FB84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4EE8FD-B203-79EA-E38B-924F1D9A6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F3F4804-E924-DA41-B5F5-2E93AACC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3295E1-445F-8975-50D1-5760A479F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49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6490A-E2CD-3486-DBBF-68A164CC8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9E7E07-2364-B035-E9DD-DA75FC146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8DB0810-66A8-74D4-AFAE-F05EFA58B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518319-15E7-FAC7-8C64-14EBCCF0D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38989A0-F67E-6E14-D6DB-6639F2BB0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81DA5DB-5139-C111-4E9E-30748E73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9E4FC0-DC28-63C1-6537-ACA61FC3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11EA55-D506-E83E-3851-BD94EBB1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02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2D052E-01CF-D57F-BA3A-326EE70A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0F98A0-83E8-5FAD-44BB-3160F477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698D5C-D234-1B0A-1368-9D633AE8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748F31-3E8D-9A85-AD49-CAD9DEE4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23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C639BDB-5383-9C5C-B47A-2D35A7A4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6B0C641-7377-BF77-15D9-E238203F0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EA4DA7-8891-6288-929C-EED17934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83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1F57D9-8DFE-E12B-F3B9-CB139AED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FFD835-3DD1-F9C9-A45D-2807C00B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16191E-8CB0-4CEA-D9BB-CBD433045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BE96B8-F576-9C34-E2FE-C883AEC6E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DE866F-3684-C049-8CDF-0D433949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A5325F-C858-9D67-33A2-1CCFDF3F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63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9F5E4-4C3A-91A9-405F-1F5F7B4B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A50EBBA-A4B9-30C0-D3FE-2FB7C58102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AF7058-73E6-BDF1-AD19-E6EAF0E3D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4AD919-3695-9F10-1577-C8274E95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31B726-C7F6-C664-7461-2B7A9564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8C621F-322D-94B8-92B5-CD274C2E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52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2651B6-ED3B-4801-A3B9-49FECD9D3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113DDB-80FD-8767-E672-C0979678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970048-FCB7-5BEB-648C-BBF8074FC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AF66-810F-674C-AF34-66A512CA702C}" type="datetimeFigureOut">
              <a:rPr lang="fr-FR" smtClean="0"/>
              <a:t>11/01/2024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E1896B-E276-8D62-78D9-A7040D37B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09A5F4-6B26-1F32-62F5-370F1F8CB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A90D1-DD6A-D24E-962C-BB2AAB58E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39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3.tif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9.xml"/><Relationship Id="rId7" Type="http://schemas.openxmlformats.org/officeDocument/2006/relationships/image" Target="../media/image41.gi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gif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53.wmf"/><Relationship Id="rId24" Type="http://schemas.openxmlformats.org/officeDocument/2006/relationships/image" Target="../media/image66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61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13.tif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C114C3-BBDF-BE7D-DB52-8EF07062E9A0}"/>
              </a:ext>
            </a:extLst>
          </p:cNvPr>
          <p:cNvSpPr/>
          <p:nvPr/>
        </p:nvSpPr>
        <p:spPr>
          <a:xfrm>
            <a:off x="-26808" y="-20550"/>
            <a:ext cx="5432448" cy="6899097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24C0F5-4B79-14C2-CAA7-6267470CF277}"/>
              </a:ext>
            </a:extLst>
          </p:cNvPr>
          <p:cNvSpPr txBox="1"/>
          <p:nvPr/>
        </p:nvSpPr>
        <p:spPr>
          <a:xfrm>
            <a:off x="403416" y="1304621"/>
            <a:ext cx="47652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Les parcours et la formation à </a:t>
            </a:r>
            <a:r>
              <a:rPr lang="fr-FR" sz="40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Subatech</a:t>
            </a:r>
            <a:endParaRPr lang="fr-FR" sz="40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fr-FR" sz="40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fr-FR" sz="2000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Frédéric </a:t>
            </a:r>
            <a:r>
              <a:rPr lang="fr-FR" sz="2000" dirty="0" err="1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Yermia</a:t>
            </a:r>
            <a:r>
              <a:rPr lang="fr-FR" sz="2000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algn="ctr"/>
            <a:r>
              <a:rPr lang="fr-FR" sz="2000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(Maître de Conférences Nantes Université)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08" y="989510"/>
            <a:ext cx="7187094" cy="5082105"/>
          </a:xfrm>
          <a:prstGeom prst="rect">
            <a:avLst/>
          </a:prstGeom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C23A8467-5936-EB41-9749-F6B685B8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808" y="6142141"/>
            <a:ext cx="1799722" cy="73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595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86B7CB0-1B7B-8510-5902-78E0409340B8}"/>
              </a:ext>
            </a:extLst>
          </p:cNvPr>
          <p:cNvSpPr txBox="1"/>
          <p:nvPr/>
        </p:nvSpPr>
        <p:spPr>
          <a:xfrm>
            <a:off x="339119" y="937323"/>
            <a:ext cx="96012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Trois </a:t>
            </a:r>
            <a:r>
              <a:rPr lang="fr-FR" sz="3200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</a:t>
            </a:r>
            <a:r>
              <a:rPr lang="fr-FR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-habilitations: </a:t>
            </a:r>
          </a:p>
          <a:p>
            <a:pPr>
              <a:buClr>
                <a:srgbClr val="7869C4"/>
              </a:buClr>
            </a:pPr>
            <a:endParaRPr lang="fr-FR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CNRS, IMT Atlantique, Nantes Université</a:t>
            </a: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Adossé à </a:t>
            </a:r>
            <a:r>
              <a:rPr lang="fr-FR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Subatech</a:t>
            </a: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(</a:t>
            </a:r>
            <a:r>
              <a:rPr lang="fr-FR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tou.te.s</a:t>
            </a: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les responsables sont de </a:t>
            </a:r>
            <a:r>
              <a:rPr lang="fr-FR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Subatech</a:t>
            </a: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Construit par les équipes pédagogiques de </a:t>
            </a:r>
            <a:r>
              <a:rPr lang="fr-FR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Subatech</a:t>
            </a: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Trois parcours: </a:t>
            </a:r>
          </a:p>
          <a:p>
            <a:pPr marL="800100" lvl="1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Rayonnements Ionisants et Applications Médicales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Démantèlement et Modélisation Nucléaire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i="1" dirty="0">
                <a:latin typeface="Calibri" panose="020F0502020204030204" pitchFamily="34" charset="0"/>
                <a:cs typeface="Calibri" panose="020F0502020204030204" pitchFamily="34" charset="0"/>
              </a:rPr>
              <a:t>Recherche en Physique Subatomique</a:t>
            </a: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1714500" lvl="3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36697-3824-2A48-3D28-2B2E7B79F6BB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dirty="0"/>
              <a:t>Master PFA, Physique Fondamentale et Applications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7" y="6019514"/>
            <a:ext cx="1261879" cy="649513"/>
          </a:xfrm>
          <a:prstGeom prst="rect">
            <a:avLst/>
          </a:prstGeom>
        </p:spPr>
      </p:pic>
      <p:pic>
        <p:nvPicPr>
          <p:cNvPr id="11" name="Image 12">
            <a:extLst>
              <a:ext uri="{FF2B5EF4-FFF2-40B4-BE49-F238E27FC236}">
                <a16:creationId xmlns:a16="http://schemas.microsoft.com/office/drawing/2014/main" id="{946BAFB8-5D55-D144-98AB-BE12D5AA5E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7634" y="756466"/>
            <a:ext cx="1396092" cy="139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0">
            <a:extLst>
              <a:ext uri="{FF2B5EF4-FFF2-40B4-BE49-F238E27FC236}">
                <a16:creationId xmlns:a16="http://schemas.microsoft.com/office/drawing/2014/main" id="{E86538DD-7734-4F48-AB67-62D92804C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8700" y="905828"/>
            <a:ext cx="1850965" cy="124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F8354DDF-99F5-B64E-A0A0-1F8FFA0AE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182" y="2296212"/>
            <a:ext cx="2602335" cy="8739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CC2B191-C1B7-BB4D-9574-8D4B21570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279" y="3511447"/>
            <a:ext cx="4642602" cy="324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0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981200" y="179388"/>
            <a:ext cx="8229600" cy="715962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endParaRPr lang="fr-FR" sz="2800" kern="0" dirty="0">
              <a:solidFill>
                <a:srgbClr val="0033CC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3195638" y="841784"/>
            <a:ext cx="5960260" cy="865959"/>
          </a:xfrm>
          <a:prstGeom prst="rect">
            <a:avLst/>
          </a:prstGeom>
          <a:solidFill>
            <a:srgbClr val="F6BDB3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1600">
              <a:latin typeface="Times New Roman" panose="02020603050405020304" pitchFamily="18" charset="0"/>
            </a:endParaRPr>
          </a:p>
        </p:txBody>
      </p:sp>
      <p:sp>
        <p:nvSpPr>
          <p:cNvPr id="7173" name="ZoneTexte 12"/>
          <p:cNvSpPr txBox="1">
            <a:spLocks noChangeArrowheads="1"/>
          </p:cNvSpPr>
          <p:nvPr/>
        </p:nvSpPr>
        <p:spPr bwMode="auto">
          <a:xfrm>
            <a:off x="3195638" y="882650"/>
            <a:ext cx="5960260" cy="781752"/>
          </a:xfrm>
          <a:prstGeom prst="rect">
            <a:avLst/>
          </a:prstGeom>
          <a:solidFill>
            <a:srgbClr val="F6BDB3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altLang="fr-FR" sz="1600" b="1" dirty="0">
                <a:latin typeface="Calibri" panose="020F0502020204030204" pitchFamily="34" charset="0"/>
              </a:rPr>
              <a:t>M1 PFA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altLang="fr-FR" sz="1600" i="1" dirty="0">
                <a:latin typeface="Calibri" panose="020F0502020204030204" pitchFamily="34" charset="0"/>
              </a:rPr>
              <a:t>Physique Fondamentale et Applications</a:t>
            </a:r>
            <a:endParaRPr lang="fr-FR" altLang="fr-FR" sz="1600" dirty="0">
              <a:latin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altLang="fr-FR" sz="1600" b="1" dirty="0">
                <a:latin typeface="Calibri" panose="020F0502020204030204" pitchFamily="34" charset="0"/>
              </a:rPr>
              <a:t>RESPONSABLE</a:t>
            </a:r>
            <a:r>
              <a:rPr lang="fr-FR" altLang="fr-FR" sz="1600" dirty="0">
                <a:latin typeface="Calibri" panose="020F0502020204030204" pitchFamily="34" charset="0"/>
              </a:rPr>
              <a:t> : Muriel FALLOT</a:t>
            </a:r>
            <a:endParaRPr lang="fr-FR" altLang="fr-FR" sz="1600" b="1" dirty="0">
              <a:latin typeface="Calibri" panose="020F0502020204030204" pitchFamily="34" charset="0"/>
            </a:endParaRPr>
          </a:p>
        </p:txBody>
      </p:sp>
      <p:sp>
        <p:nvSpPr>
          <p:cNvPr id="7174" name="Rectangle 11"/>
          <p:cNvSpPr>
            <a:spLocks noChangeArrowheads="1"/>
          </p:cNvSpPr>
          <p:nvPr/>
        </p:nvSpPr>
        <p:spPr bwMode="auto">
          <a:xfrm>
            <a:off x="3195638" y="2278065"/>
            <a:ext cx="5960260" cy="1258287"/>
          </a:xfrm>
          <a:prstGeom prst="rect">
            <a:avLst/>
          </a:prstGeom>
          <a:solidFill>
            <a:srgbClr val="E95698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1600">
              <a:latin typeface="Times New Roman" panose="02020603050405020304" pitchFamily="18" charset="0"/>
            </a:endParaRPr>
          </a:p>
        </p:txBody>
      </p:sp>
      <p:sp>
        <p:nvSpPr>
          <p:cNvPr id="7175" name="ZoneTexte 12"/>
          <p:cNvSpPr txBox="1">
            <a:spLocks noChangeArrowheads="1"/>
          </p:cNvSpPr>
          <p:nvPr/>
        </p:nvSpPr>
        <p:spPr bwMode="auto">
          <a:xfrm>
            <a:off x="3195638" y="2311401"/>
            <a:ext cx="5667375" cy="1224951"/>
          </a:xfrm>
          <a:prstGeom prst="rect">
            <a:avLst/>
          </a:prstGeom>
          <a:solidFill>
            <a:srgbClr val="E95698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altLang="fr-FR" sz="1600" b="1" dirty="0">
                <a:latin typeface="Calibri" panose="020F0502020204030204" pitchFamily="34" charset="0"/>
              </a:rPr>
              <a:t>M2 PFA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altLang="fr-FR" sz="1600" i="1" dirty="0">
                <a:latin typeface="Calibri" panose="020F0502020204030204" pitchFamily="34" charset="0"/>
              </a:rPr>
              <a:t>A</a:t>
            </a:r>
            <a:r>
              <a:rPr lang="fr-FR" altLang="fr-FR" sz="1600" dirty="0">
                <a:latin typeface="Calibri" panose="020F0502020204030204" pitchFamily="34" charset="0"/>
              </a:rPr>
              <a:t>nalyse, </a:t>
            </a:r>
            <a:r>
              <a:rPr lang="fr-FR" altLang="fr-FR" sz="1600" i="1" dirty="0">
                <a:latin typeface="Calibri" panose="020F0502020204030204" pitchFamily="34" charset="0"/>
              </a:rPr>
              <a:t>M</a:t>
            </a:r>
            <a:r>
              <a:rPr lang="fr-FR" altLang="fr-FR" sz="1600" dirty="0">
                <a:latin typeface="Calibri" panose="020F0502020204030204" pitchFamily="34" charset="0"/>
              </a:rPr>
              <a:t>olécules, </a:t>
            </a:r>
            <a:r>
              <a:rPr lang="fr-FR" altLang="fr-FR" sz="1600" i="1" dirty="0">
                <a:latin typeface="Calibri" panose="020F0502020204030204" pitchFamily="34" charset="0"/>
              </a:rPr>
              <a:t>M</a:t>
            </a:r>
            <a:r>
              <a:rPr lang="fr-FR" altLang="fr-FR" sz="1600" dirty="0">
                <a:latin typeface="Calibri" panose="020F0502020204030204" pitchFamily="34" charset="0"/>
              </a:rPr>
              <a:t>atériaux, </a:t>
            </a:r>
            <a:r>
              <a:rPr lang="fr-FR" altLang="fr-FR" sz="1600" i="1" dirty="0">
                <a:latin typeface="Calibri" panose="020F0502020204030204" pitchFamily="34" charset="0"/>
              </a:rPr>
              <a:t>M</a:t>
            </a:r>
            <a:r>
              <a:rPr lang="fr-FR" altLang="fr-FR" sz="1600" dirty="0">
                <a:latin typeface="Calibri" panose="020F0502020204030204" pitchFamily="34" charset="0"/>
              </a:rPr>
              <a:t>édicaments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br>
              <a:rPr lang="fr-FR" altLang="fr-FR" sz="1600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fr-FR" altLang="fr-FR" sz="1600" dirty="0">
                <a:solidFill>
                  <a:schemeClr val="bg1"/>
                </a:solidFill>
                <a:latin typeface="Calibri" panose="020F0502020204030204" pitchFamily="34" charset="0"/>
              </a:rPr>
              <a:t>Formation </a:t>
            </a:r>
            <a:r>
              <a:rPr lang="fr-FR" altLang="fr-FR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initiale</a:t>
            </a:r>
            <a:r>
              <a:rPr lang="fr-FR" altLang="fr-FR" sz="1600" dirty="0">
                <a:solidFill>
                  <a:schemeClr val="bg1"/>
                </a:solidFill>
                <a:latin typeface="Calibri" panose="020F0502020204030204" pitchFamily="34" charset="0"/>
              </a:rPr>
              <a:t> ou en </a:t>
            </a:r>
            <a:r>
              <a:rPr lang="fr-FR" altLang="fr-FR" sz="1600" b="1" dirty="0">
                <a:solidFill>
                  <a:schemeClr val="bg1"/>
                </a:solidFill>
                <a:latin typeface="Calibri" panose="020F0502020204030204" pitchFamily="34" charset="0"/>
              </a:rPr>
              <a:t>alternance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altLang="fr-FR" sz="1600" dirty="0">
                <a:solidFill>
                  <a:schemeClr val="bg1"/>
                </a:solidFill>
                <a:latin typeface="Calibri" panose="020F0502020204030204" pitchFamily="34" charset="0"/>
              </a:rPr>
              <a:t>Trois parcours possibles</a:t>
            </a:r>
            <a:endParaRPr lang="fr-FR" altLang="fr-FR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176" name="AutoShape 21"/>
          <p:cNvSpPr>
            <a:spLocks noChangeArrowheads="1"/>
          </p:cNvSpPr>
          <p:nvPr/>
        </p:nvSpPr>
        <p:spPr bwMode="auto">
          <a:xfrm>
            <a:off x="5848350" y="1806100"/>
            <a:ext cx="495300" cy="428625"/>
          </a:xfrm>
          <a:prstGeom prst="downArrow">
            <a:avLst>
              <a:gd name="adj1" fmla="val 50000"/>
              <a:gd name="adj2" fmla="val 25481"/>
            </a:avLst>
          </a:prstGeom>
          <a:solidFill>
            <a:srgbClr val="B02582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1600">
              <a:latin typeface="Times New Roman" panose="02020603050405020304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62406" y="4496110"/>
            <a:ext cx="2460833" cy="1039644"/>
          </a:xfrm>
          <a:prstGeom prst="rect">
            <a:avLst/>
          </a:prstGeom>
          <a:solidFill>
            <a:srgbClr val="9999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RIA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Rayonnements Ionisants et Applications Médicales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8126826" y="4509834"/>
            <a:ext cx="2176939" cy="103964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RPS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Recherche en Physique Subatomique</a:t>
            </a:r>
          </a:p>
        </p:txBody>
      </p:sp>
      <p:cxnSp>
        <p:nvCxnSpPr>
          <p:cNvPr id="7183" name="Connecteur droit avec flèche 23"/>
          <p:cNvCxnSpPr>
            <a:cxnSpLocks noChangeShapeType="1"/>
          </p:cNvCxnSpPr>
          <p:nvPr/>
        </p:nvCxnSpPr>
        <p:spPr bwMode="auto">
          <a:xfrm flipH="1">
            <a:off x="4152930" y="3709279"/>
            <a:ext cx="695756" cy="674687"/>
          </a:xfrm>
          <a:prstGeom prst="straightConnector1">
            <a:avLst/>
          </a:prstGeom>
          <a:noFill/>
          <a:ln w="28575" algn="ctr">
            <a:solidFill>
              <a:srgbClr val="B0258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86" name="Connecteur droit avec flèche 28"/>
          <p:cNvCxnSpPr>
            <a:cxnSpLocks noChangeShapeType="1"/>
          </p:cNvCxnSpPr>
          <p:nvPr/>
        </p:nvCxnSpPr>
        <p:spPr bwMode="auto">
          <a:xfrm>
            <a:off x="7554659" y="3749548"/>
            <a:ext cx="572167" cy="687387"/>
          </a:xfrm>
          <a:prstGeom prst="straightConnector1">
            <a:avLst/>
          </a:prstGeom>
          <a:noFill/>
          <a:ln w="28575" algn="ctr">
            <a:solidFill>
              <a:srgbClr val="B0258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ZoneTexte 1"/>
          <p:cNvSpPr txBox="1"/>
          <p:nvPr/>
        </p:nvSpPr>
        <p:spPr>
          <a:xfrm>
            <a:off x="1231619" y="5604398"/>
            <a:ext cx="3347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1400" b="1" dirty="0">
                <a:latin typeface="Calibri" panose="020F0502020204030204" pitchFamily="34" charset="0"/>
              </a:rPr>
              <a:t>RESPONSABLE</a:t>
            </a:r>
            <a:r>
              <a:rPr lang="fr-FR" altLang="fr-FR" sz="1400" dirty="0">
                <a:latin typeface="Calibri" panose="020F0502020204030204" pitchFamily="34" charset="0"/>
              </a:rPr>
              <a:t> : </a:t>
            </a:r>
          </a:p>
          <a:p>
            <a:pPr algn="ctr"/>
            <a:r>
              <a:rPr lang="fr-FR" altLang="fr-FR" sz="1400" dirty="0">
                <a:latin typeface="Calibri" panose="020F0502020204030204" pitchFamily="34" charset="0"/>
              </a:rPr>
              <a:t>Sandrine HUCLIER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899510" y="5533699"/>
            <a:ext cx="263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1400" b="1" dirty="0">
                <a:latin typeface="Calibri" panose="020F0502020204030204" pitchFamily="34" charset="0"/>
              </a:rPr>
              <a:t>RESPONSABLE</a:t>
            </a:r>
            <a:r>
              <a:rPr lang="fr-FR" altLang="fr-FR" sz="1400" dirty="0">
                <a:latin typeface="Calibri" panose="020F0502020204030204" pitchFamily="34" charset="0"/>
              </a:rPr>
              <a:t> : </a:t>
            </a:r>
          </a:p>
          <a:p>
            <a:pPr algn="ctr"/>
            <a:r>
              <a:rPr lang="fr-FR" altLang="fr-FR" sz="1400" dirty="0">
                <a:latin typeface="Calibri" panose="020F0502020204030204" pitchFamily="34" charset="0"/>
              </a:rPr>
              <a:t>Frederic YERMIA</a:t>
            </a:r>
            <a:endParaRPr lang="fr-FR" sz="1400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9FFD461E-7D66-416A-8810-5898C4905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3487" y="4496111"/>
            <a:ext cx="1825027" cy="981498"/>
          </a:xfrm>
          <a:prstGeom prst="rect">
            <a:avLst/>
          </a:prstGeom>
          <a:solidFill>
            <a:srgbClr val="36969E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0000"/>
              </a:lnSpc>
              <a:buNone/>
              <a:defRPr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DMN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Démantèlement et Modélisation Nucléaire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Connecteur droit avec flèche 28">
            <a:extLst>
              <a:ext uri="{FF2B5EF4-FFF2-40B4-BE49-F238E27FC236}">
                <a16:creationId xmlns:a16="http://schemas.microsoft.com/office/drawing/2014/main" id="{4195F1DB-97E9-4D99-A8B5-D96E52B065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84609" y="3696579"/>
            <a:ext cx="0" cy="687387"/>
          </a:xfrm>
          <a:prstGeom prst="straightConnector1">
            <a:avLst/>
          </a:prstGeom>
          <a:noFill/>
          <a:ln w="28575" algn="ctr">
            <a:solidFill>
              <a:srgbClr val="B0258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0CDACD85-B9C7-47B8-894B-CE2D8AC6C876}"/>
              </a:ext>
            </a:extLst>
          </p:cNvPr>
          <p:cNvSpPr txBox="1"/>
          <p:nvPr/>
        </p:nvSpPr>
        <p:spPr>
          <a:xfrm>
            <a:off x="4422464" y="5504302"/>
            <a:ext cx="3347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fr-FR" sz="1400" b="1" dirty="0">
                <a:latin typeface="Calibri" panose="020F0502020204030204" pitchFamily="34" charset="0"/>
              </a:rPr>
              <a:t>RESPONSABLES</a:t>
            </a:r>
            <a:r>
              <a:rPr lang="fr-FR" altLang="fr-FR" sz="1400" dirty="0">
                <a:latin typeface="Calibri" panose="020F0502020204030204" pitchFamily="34" charset="0"/>
              </a:rPr>
              <a:t> : </a:t>
            </a:r>
          </a:p>
          <a:p>
            <a:pPr algn="ctr"/>
            <a:r>
              <a:rPr lang="fr-FR" altLang="fr-FR" sz="1400" dirty="0">
                <a:latin typeface="Calibri" panose="020F0502020204030204" pitchFamily="34" charset="0"/>
              </a:rPr>
              <a:t>Muriel FALLOT</a:t>
            </a:r>
          </a:p>
          <a:p>
            <a:pPr algn="ctr"/>
            <a:r>
              <a:rPr lang="fr-FR" altLang="fr-FR" sz="1400" dirty="0">
                <a:latin typeface="Calibri" panose="020F0502020204030204" pitchFamily="34" charset="0"/>
              </a:rPr>
              <a:t>(Sandrine HUCLIER)</a:t>
            </a:r>
            <a:endParaRPr lang="fr-FR" sz="1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119493-FDF1-4432-FC10-B57CF2E8FD43}"/>
              </a:ext>
            </a:extLst>
          </p:cNvPr>
          <p:cNvSpPr txBox="1"/>
          <p:nvPr/>
        </p:nvSpPr>
        <p:spPr>
          <a:xfrm>
            <a:off x="1700326" y="6420255"/>
            <a:ext cx="10491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Responsable de la mention de Master Physique Fondamentale et Applications 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: Muriel Fallot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02A073-7E8B-9544-80E6-621D66FECD22}"/>
              </a:ext>
            </a:extLst>
          </p:cNvPr>
          <p:cNvSpPr/>
          <p:nvPr/>
        </p:nvSpPr>
        <p:spPr>
          <a:xfrm>
            <a:off x="79768" y="72148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dirty="0"/>
              <a:t>Organigramme du Master PFA</a:t>
            </a:r>
          </a:p>
        </p:txBody>
      </p:sp>
    </p:spTree>
    <p:extLst>
      <p:ext uri="{BB962C8B-B14F-4D97-AF65-F5344CB8AC3E}">
        <p14:creationId xmlns:p14="http://schemas.microsoft.com/office/powerpoint/2010/main" val="3657594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 bwMode="auto">
          <a:xfrm>
            <a:off x="3587751" y="352425"/>
            <a:ext cx="5184775" cy="55403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81200" y="274638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Structuration de l’année de M1</a:t>
            </a:r>
          </a:p>
        </p:txBody>
      </p:sp>
      <p:pic>
        <p:nvPicPr>
          <p:cNvPr id="61" name="Image 60">
            <a:extLst>
              <a:ext uri="{FF2B5EF4-FFF2-40B4-BE49-F238E27FC236}">
                <a16:creationId xmlns:a16="http://schemas.microsoft.com/office/drawing/2014/main" id="{C909EC77-681E-46F2-83E8-4911B5D6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61" y="997019"/>
            <a:ext cx="9144000" cy="550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0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336697-3824-2A48-3D28-2B2E7B79F6BB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dirty="0"/>
              <a:t>Physique et Santé: Parcours RIA,  Rayonnements Ionisants et Applications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7" y="6019514"/>
            <a:ext cx="1261879" cy="6495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CB5F64-9E42-E247-80F9-1E7F145C7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907" y="3000229"/>
            <a:ext cx="5374869" cy="3429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D1BED3-FB93-2842-AB3C-8BEC5293E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43" y="804425"/>
            <a:ext cx="6324364" cy="40666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07477A-969C-C245-BBEC-E9CA1D9B8268}"/>
              </a:ext>
            </a:extLst>
          </p:cNvPr>
          <p:cNvSpPr txBox="1"/>
          <p:nvPr/>
        </p:nvSpPr>
        <p:spPr>
          <a:xfrm>
            <a:off x="7133716" y="130528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Année M2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38782-83F0-5C4F-B166-12EE97E2A88C}"/>
              </a:ext>
            </a:extLst>
          </p:cNvPr>
          <p:cNvSpPr/>
          <p:nvPr/>
        </p:nvSpPr>
        <p:spPr>
          <a:xfrm>
            <a:off x="4362595" y="2387212"/>
            <a:ext cx="2117312" cy="2575677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C450FE-6701-7A4E-9359-758865610CA6}"/>
              </a:ext>
            </a:extLst>
          </p:cNvPr>
          <p:cNvSpPr/>
          <p:nvPr/>
        </p:nvSpPr>
        <p:spPr>
          <a:xfrm>
            <a:off x="2268549" y="2869626"/>
            <a:ext cx="2066125" cy="2093263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4849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336697-3824-2A48-3D28-2B2E7B79F6BB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600" dirty="0"/>
              <a:t>Physique et Environnement: Parcours DMN,  Démantèlement et Modélisation Nucléaire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7" y="6019514"/>
            <a:ext cx="1261879" cy="6495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76DFFC-4666-064F-AEC8-9B00562A0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514" y="3273692"/>
            <a:ext cx="5021317" cy="3200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ADE5B2-0E4A-444D-B61C-988E044A8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43" y="804425"/>
            <a:ext cx="6324364" cy="406666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6D4B58C-5B68-924D-B1E7-345A92214A3B}"/>
              </a:ext>
            </a:extLst>
          </p:cNvPr>
          <p:cNvSpPr txBox="1"/>
          <p:nvPr/>
        </p:nvSpPr>
        <p:spPr>
          <a:xfrm>
            <a:off x="7133716" y="130528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Année M2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05E7AB-65A7-654A-8B3B-29DC52CDD498}"/>
              </a:ext>
            </a:extLst>
          </p:cNvPr>
          <p:cNvSpPr/>
          <p:nvPr/>
        </p:nvSpPr>
        <p:spPr>
          <a:xfrm>
            <a:off x="4362595" y="2387212"/>
            <a:ext cx="2117312" cy="2575677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56AC87-3776-B848-BC1B-071C52CEF84F}"/>
              </a:ext>
            </a:extLst>
          </p:cNvPr>
          <p:cNvSpPr/>
          <p:nvPr/>
        </p:nvSpPr>
        <p:spPr>
          <a:xfrm>
            <a:off x="155543" y="2869626"/>
            <a:ext cx="2066125" cy="2093263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973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336697-3824-2A48-3D28-2B2E7B79F6BB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dirty="0"/>
              <a:t>Physique fondamentale: Parcours Recherche en Physique Subatomique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7" y="6019514"/>
            <a:ext cx="1261879" cy="6495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1A568FF-FED3-2740-969A-FAFD1F271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786" y="3294123"/>
            <a:ext cx="5347477" cy="33749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155EEC-2F37-814C-80CF-3F5350A28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43" y="804425"/>
            <a:ext cx="6324364" cy="406666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D807C06-3C98-CA41-AE07-E58E1BBB9C9D}"/>
              </a:ext>
            </a:extLst>
          </p:cNvPr>
          <p:cNvSpPr txBox="1"/>
          <p:nvPr/>
        </p:nvSpPr>
        <p:spPr>
          <a:xfrm>
            <a:off x="7133716" y="1305289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Année M2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0383C2-6542-A74F-B880-357328978286}"/>
              </a:ext>
            </a:extLst>
          </p:cNvPr>
          <p:cNvSpPr/>
          <p:nvPr/>
        </p:nvSpPr>
        <p:spPr>
          <a:xfrm>
            <a:off x="2268549" y="2869626"/>
            <a:ext cx="2066125" cy="2093263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12CB5F-7F24-704B-8B39-ADBCA09987F9}"/>
              </a:ext>
            </a:extLst>
          </p:cNvPr>
          <p:cNvSpPr/>
          <p:nvPr/>
        </p:nvSpPr>
        <p:spPr>
          <a:xfrm>
            <a:off x="178984" y="2869625"/>
            <a:ext cx="2066125" cy="2093263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021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BA2CB12-C724-4EB5-2C3F-194F722A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-65315"/>
            <a:ext cx="12307427" cy="696414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D6D6C54-F950-6111-9B3A-40F5C7089E10}"/>
              </a:ext>
            </a:extLst>
          </p:cNvPr>
          <p:cNvSpPr txBox="1"/>
          <p:nvPr/>
        </p:nvSpPr>
        <p:spPr>
          <a:xfrm>
            <a:off x="826478" y="2567354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3 / L’IMT Atlantique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15DC21-1698-715F-C2C6-E853875EA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24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79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B21B-9BEF-40D7-A347-5FAA069EF9D6}" type="slidenum">
              <a:rPr lang="fr-FR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17</a:t>
            </a:fld>
            <a:endParaRPr lang="fr-FR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Espace réservé du contenu 6"/>
          <p:cNvSpPr txBox="1">
            <a:spLocks/>
          </p:cNvSpPr>
          <p:nvPr/>
        </p:nvSpPr>
        <p:spPr bwMode="gray">
          <a:xfrm>
            <a:off x="80063" y="494588"/>
            <a:ext cx="7678623" cy="62926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None/>
              <a:defRPr sz="1500" b="0" kern="1200" cap="none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None/>
              <a:defRPr sz="1700" b="1" kern="1200" cap="none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None/>
              <a:defRPr sz="100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►"/>
              <a:defRPr sz="100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19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-"/>
              <a:defRPr sz="100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fr-FR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Sept. 2018 – Démarrage de la nouvelle formation IMT Atlantique</a:t>
            </a:r>
          </a:p>
          <a:p>
            <a:r>
              <a:rPr lang="fr-FR" sz="22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Une formation construite sur une démarche par compétences</a:t>
            </a:r>
          </a:p>
          <a:p>
            <a:endParaRPr lang="fr-FR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fr-FR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endParaRPr lang="fr-FR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fr-FR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Présente sur 3 campus</a:t>
            </a:r>
          </a:p>
          <a:p>
            <a:endParaRPr lang="fr-FR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fr-FR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fr-FR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r>
              <a:rPr lang="fr-FR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Interventions de nos EC:</a:t>
            </a:r>
          </a:p>
          <a:p>
            <a:endParaRPr lang="fr-FR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lvl="3">
              <a:lnSpc>
                <a:spcPct val="114000"/>
              </a:lnSpc>
            </a:pPr>
            <a:r>
              <a:rPr lang="fr-FR" sz="19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A1 tronc commun </a:t>
            </a:r>
          </a:p>
          <a:p>
            <a:pPr lvl="3">
              <a:lnSpc>
                <a:spcPct val="114000"/>
              </a:lnSpc>
            </a:pPr>
            <a:r>
              <a:rPr lang="fr-FR" sz="19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 TAF (Thématique </a:t>
            </a:r>
            <a:r>
              <a:rPr lang="fr-FR" sz="19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d’ApproFondissement</a:t>
            </a:r>
            <a:r>
              <a:rPr lang="fr-FR" sz="19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  distinctes en 2ème et 3ème année </a:t>
            </a:r>
          </a:p>
          <a:p>
            <a:pPr lvl="3">
              <a:lnSpc>
                <a:spcPct val="114000"/>
              </a:lnSpc>
            </a:pPr>
            <a:r>
              <a:rPr lang="fr-FR" sz="19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Subatech</a:t>
            </a:r>
            <a:r>
              <a:rPr lang="fr-FR" sz="19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intervient dans la TAF DEMIN (Développement Et Management des Installations Nucléaires. (Responsables : J. Champion, N. </a:t>
            </a:r>
            <a:r>
              <a:rPr lang="fr-FR" sz="19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Thiolliere</a:t>
            </a:r>
            <a:r>
              <a:rPr lang="fr-FR" sz="19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 et dans des Masters internationaux</a:t>
            </a:r>
          </a:p>
          <a:p>
            <a:pPr marL="0" lvl="3" indent="0">
              <a:lnSpc>
                <a:spcPct val="114000"/>
              </a:lnSpc>
              <a:buNone/>
            </a:pPr>
            <a:r>
              <a:rPr lang="fr-FR" sz="19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</a:t>
            </a:r>
            <a:r>
              <a:rPr lang="fr-FR" sz="19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Nuclear</a:t>
            </a:r>
            <a:r>
              <a:rPr lang="fr-FR" sz="19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fr-FR" sz="19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enginering</a:t>
            </a:r>
            <a:r>
              <a:rPr lang="fr-FR" sz="19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..)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654" y="898133"/>
            <a:ext cx="1573561" cy="1297657"/>
          </a:xfrm>
          <a:prstGeom prst="rect">
            <a:avLst/>
          </a:prstGeom>
        </p:spPr>
      </p:pic>
      <p:sp>
        <p:nvSpPr>
          <p:cNvPr id="12" name="Espace réservé du contenu 6"/>
          <p:cNvSpPr txBox="1">
            <a:spLocks/>
          </p:cNvSpPr>
          <p:nvPr/>
        </p:nvSpPr>
        <p:spPr bwMode="gray">
          <a:xfrm>
            <a:off x="3705405" y="3694432"/>
            <a:ext cx="6823117" cy="4105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None/>
              <a:defRPr sz="12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None/>
              <a:defRPr sz="1700" b="1" kern="1200" cap="none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FontTx/>
              <a:buNone/>
              <a:defRPr sz="100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►"/>
              <a:defRPr sz="100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19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-"/>
              <a:defRPr sz="1000" kern="1200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Brest	          Nantes	           Rennes</a:t>
            </a:r>
            <a:endParaRPr lang="fr-FR" sz="2000" dirty="0">
              <a:solidFill>
                <a:schemeClr val="accent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263" y="1939969"/>
            <a:ext cx="4716524" cy="15444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AEFFAC-3012-FE47-A2CB-8CED4C0EF077}"/>
              </a:ext>
            </a:extLst>
          </p:cNvPr>
          <p:cNvSpPr/>
          <p:nvPr/>
        </p:nvSpPr>
        <p:spPr>
          <a:xfrm>
            <a:off x="0" y="36087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Formation ingénieur généraliste</a:t>
            </a:r>
            <a:endParaRPr lang="fr-FR" sz="3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EB7139-F8B9-D542-BE8F-127FD0D41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686" y="4119681"/>
            <a:ext cx="4333410" cy="25666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8B0FCDD-FFD6-D242-B9DD-11A11183F696}"/>
              </a:ext>
            </a:extLst>
          </p:cNvPr>
          <p:cNvSpPr txBox="1"/>
          <p:nvPr/>
        </p:nvSpPr>
        <p:spPr>
          <a:xfrm>
            <a:off x="9287936" y="2717608"/>
            <a:ext cx="2804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Directeur IMT Atlantique Nantes: C. </a:t>
            </a:r>
            <a:r>
              <a:rPr lang="fr-FR" dirty="0" err="1"/>
              <a:t>Lerouge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8628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4"/>
          <p:cNvSpPr/>
          <p:nvPr>
            <p:custDataLst>
              <p:tags r:id="rId1"/>
            </p:custDataLst>
          </p:nvPr>
        </p:nvSpPr>
        <p:spPr>
          <a:xfrm>
            <a:off x="2668056" y="5294132"/>
            <a:ext cx="4809909" cy="9113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2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UE Economie de l’énergie (UE D)    	 UE Gestion et stockage des déchets (UE E)</a:t>
            </a:r>
          </a:p>
          <a:p>
            <a:r>
              <a:rPr lang="fr-FR" sz="112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 Autres UE D	 	 UE Fusion, </a:t>
            </a:r>
            <a:r>
              <a:rPr lang="fr-FR" sz="1125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Gen</a:t>
            </a:r>
            <a:r>
              <a:rPr lang="fr-FR" sz="112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 IV, Propulsion (UE E)</a:t>
            </a:r>
          </a:p>
          <a:p>
            <a:r>
              <a:rPr lang="fr-FR" sz="112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	 	 	 UE </a:t>
            </a:r>
            <a:r>
              <a:rPr lang="fr-FR" sz="1125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Radioisotopes</a:t>
            </a:r>
            <a:r>
              <a:rPr lang="fr-FR" sz="112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 et médecine nucléaire  (UE E)</a:t>
            </a:r>
          </a:p>
        </p:txBody>
      </p:sp>
      <p:sp>
        <p:nvSpPr>
          <p:cNvPr id="6" name="Rectangle à coins arrondis 5"/>
          <p:cNvSpPr/>
          <p:nvPr>
            <p:custDataLst>
              <p:tags r:id="rId2"/>
            </p:custDataLst>
          </p:nvPr>
        </p:nvSpPr>
        <p:spPr>
          <a:xfrm>
            <a:off x="2827735" y="4092429"/>
            <a:ext cx="3923006" cy="81704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25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UE Modélisation Monte Carlo en physique nucléaire (UE H)</a:t>
            </a:r>
          </a:p>
          <a:p>
            <a:r>
              <a:rPr lang="fr-FR" sz="1125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UE Gestion de projets complexes dans la filière nucléaire (UE F)</a:t>
            </a:r>
          </a:p>
        </p:txBody>
      </p:sp>
      <p:sp>
        <p:nvSpPr>
          <p:cNvPr id="7" name="ZoneTexte 6"/>
          <p:cNvSpPr txBox="1"/>
          <p:nvPr>
            <p:custDataLst>
              <p:tags r:id="rId3"/>
            </p:custDataLst>
          </p:nvPr>
        </p:nvSpPr>
        <p:spPr>
          <a:xfrm>
            <a:off x="3984452" y="2205665"/>
            <a:ext cx="2177117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66" dirty="0">
                <a:latin typeface="Bahnschrift Light SemiCondensed" panose="020B0502040204020203" pitchFamily="34" charset="0"/>
              </a:rPr>
              <a:t>4 UE  cœurs</a:t>
            </a:r>
          </a:p>
        </p:txBody>
      </p:sp>
      <p:sp>
        <p:nvSpPr>
          <p:cNvPr id="8" name="ZoneTexte 7"/>
          <p:cNvSpPr txBox="1"/>
          <p:nvPr>
            <p:custDataLst>
              <p:tags r:id="rId4"/>
            </p:custDataLst>
          </p:nvPr>
        </p:nvSpPr>
        <p:spPr>
          <a:xfrm>
            <a:off x="4269749" y="4971961"/>
            <a:ext cx="2177117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66" dirty="0">
                <a:latin typeface="Bahnschrift Light SemiCondensed" panose="020B0502040204020203" pitchFamily="34" charset="0"/>
              </a:rPr>
              <a:t>2 UE  libres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2915580" y="2573851"/>
            <a:ext cx="4003403" cy="1010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1125" dirty="0">
                <a:latin typeface="Bahnschrift Light SemiCondensed" panose="020B0502040204020203" pitchFamily="34" charset="0"/>
              </a:rPr>
              <a:t>UE Physique Nucléaire (UE A)</a:t>
            </a:r>
          </a:p>
          <a:p>
            <a:pPr lvl="0"/>
            <a:r>
              <a:rPr lang="fr-FR" sz="1125" dirty="0">
                <a:latin typeface="Bahnschrift Light SemiCondensed" panose="020B0502040204020203" pitchFamily="34" charset="0"/>
              </a:rPr>
              <a:t>UE Cycle du combustible (UE B)</a:t>
            </a:r>
          </a:p>
          <a:p>
            <a:pPr lvl="0"/>
            <a:r>
              <a:rPr lang="fr-FR" sz="1125" dirty="0">
                <a:latin typeface="Bahnschrift Light SemiCondensed" panose="020B0502040204020203" pitchFamily="34" charset="0"/>
              </a:rPr>
              <a:t>UE Fonctionnement des réacteurs nucléaires (UE C)</a:t>
            </a:r>
          </a:p>
          <a:p>
            <a:pPr lvl="0"/>
            <a:r>
              <a:rPr lang="fr-FR" sz="1125" dirty="0">
                <a:latin typeface="Bahnschrift Light SemiCondensed" panose="020B0502040204020203" pitchFamily="34" charset="0"/>
              </a:rPr>
              <a:t>UE Radioprotection   (UE G)</a:t>
            </a:r>
          </a:p>
        </p:txBody>
      </p:sp>
      <p:sp>
        <p:nvSpPr>
          <p:cNvPr id="11" name="ZoneTexte 10"/>
          <p:cNvSpPr txBox="1"/>
          <p:nvPr>
            <p:custDataLst>
              <p:tags r:id="rId5"/>
            </p:custDataLst>
          </p:nvPr>
        </p:nvSpPr>
        <p:spPr>
          <a:xfrm>
            <a:off x="3470672" y="3697991"/>
            <a:ext cx="2749821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66" dirty="0">
                <a:latin typeface="Bahnschrift Light SemiCondensed" panose="020B0502040204020203" pitchFamily="34" charset="0"/>
              </a:rPr>
              <a:t>2 UE « électives » spécifiques de la TAF </a:t>
            </a:r>
          </a:p>
        </p:txBody>
      </p:sp>
      <p:pic>
        <p:nvPicPr>
          <p:cNvPr id="16" name="Espace réservé du contenu 8" descr="ingenieur-generaliste-annee-full.gif"/>
          <p:cNvPicPr>
            <a:picLocks noGrp="1" noChangeAspect="1"/>
          </p:cNvPicPr>
          <p:nvPr>
            <p:custDataLst>
              <p:tags r:id="rId6"/>
            </p:custDataLst>
          </p:nvPr>
        </p:nvPicPr>
        <p:blipFill rotWithShape="1">
          <a:blip r:embed="rId8" cstate="print"/>
          <a:srcRect t="23258" r="14982" b="36759"/>
          <a:stretch/>
        </p:blipFill>
        <p:spPr bwMode="gray">
          <a:xfrm>
            <a:off x="2774156" y="888548"/>
            <a:ext cx="6012783" cy="128587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417094" y="1339453"/>
            <a:ext cx="1393031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66" dirty="0"/>
              <a:t>A, B, C, D et 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441029" y="1339453"/>
            <a:ext cx="1393031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66" dirty="0"/>
              <a:t>F, G et H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71" y="2335509"/>
            <a:ext cx="2857500" cy="2853035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18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50C2F0-D61F-6A45-9E9D-DA3E4B8B368C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13" y="37402"/>
            <a:ext cx="11494003" cy="593216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2109" spc="88" dirty="0">
                <a:solidFill>
                  <a:schemeClr val="bg1"/>
                </a:solidFill>
                <a:latin typeface="Calibri"/>
                <a:cs typeface="Calibri"/>
              </a:rPr>
              <a:t>La </a:t>
            </a:r>
            <a:r>
              <a:rPr sz="2109" spc="60" dirty="0">
                <a:solidFill>
                  <a:schemeClr val="bg1"/>
                </a:solidFill>
                <a:latin typeface="Calibri"/>
                <a:cs typeface="Calibri"/>
              </a:rPr>
              <a:t>TAF</a:t>
            </a:r>
            <a:r>
              <a:rPr sz="2109" spc="-3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109" spc="151" dirty="0">
                <a:solidFill>
                  <a:schemeClr val="bg1"/>
                </a:solidFill>
                <a:latin typeface="Calibri"/>
                <a:cs typeface="Calibri"/>
              </a:rPr>
              <a:t>DEMIN</a:t>
            </a:r>
            <a:r>
              <a:rPr lang="fr-FR" sz="2109" spc="151" dirty="0">
                <a:solidFill>
                  <a:schemeClr val="bg1"/>
                </a:solidFill>
                <a:latin typeface="Calibri"/>
                <a:cs typeface="Calibri"/>
              </a:rPr>
              <a:t> (Développement Et Management des Installations Nucléaires)</a:t>
            </a:r>
            <a:r>
              <a:rPr lang="fr-FR" sz="210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br>
              <a:rPr lang="fr-FR" sz="2109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b="0" spc="-32" dirty="0" err="1">
                <a:solidFill>
                  <a:schemeClr val="bg1"/>
                </a:solidFill>
                <a:latin typeface="Tahoma"/>
                <a:cs typeface="Tahoma"/>
              </a:rPr>
              <a:t>Programme</a:t>
            </a:r>
            <a:r>
              <a:rPr b="0" spc="-116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b="0" spc="-18" dirty="0">
                <a:solidFill>
                  <a:schemeClr val="bg1"/>
                </a:solidFill>
                <a:latin typeface="Tahoma"/>
                <a:cs typeface="Tahoma"/>
              </a:rPr>
              <a:t>pédagogique</a:t>
            </a:r>
          </a:p>
        </p:txBody>
      </p:sp>
    </p:spTree>
    <p:extLst>
      <p:ext uri="{BB962C8B-B14F-4D97-AF65-F5344CB8AC3E}">
        <p14:creationId xmlns:p14="http://schemas.microsoft.com/office/powerpoint/2010/main" val="1505207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u contenu 8" descr="ingenieur-generaliste-annee-full.gif"/>
          <p:cNvPicPr>
            <a:picLocks noGrp="1" noChangeAspect="1"/>
          </p:cNvPicPr>
          <p:nvPr/>
        </p:nvPicPr>
        <p:blipFill rotWithShape="1">
          <a:blip r:embed="rId7" cstate="print"/>
          <a:srcRect t="67836"/>
          <a:stretch/>
        </p:blipFill>
        <p:spPr bwMode="gray">
          <a:xfrm>
            <a:off x="2712229" y="880250"/>
            <a:ext cx="6330568" cy="88627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470672" y="1338385"/>
            <a:ext cx="1393031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66" dirty="0"/>
              <a:t>A, B, C, D et 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309324" y="1338385"/>
            <a:ext cx="1393031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66" dirty="0"/>
              <a:t>F, G et H</a:t>
            </a:r>
          </a:p>
        </p:txBody>
      </p:sp>
      <p:sp>
        <p:nvSpPr>
          <p:cNvPr id="15" name="Rectangle à coins arrondis 14"/>
          <p:cNvSpPr/>
          <p:nvPr>
            <p:custDataLst>
              <p:tags r:id="rId1"/>
            </p:custDataLst>
          </p:nvPr>
        </p:nvSpPr>
        <p:spPr>
          <a:xfrm>
            <a:off x="1648985" y="3144794"/>
            <a:ext cx="2885946" cy="16089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25" u="sng" dirty="0">
                <a:solidFill>
                  <a:srgbClr val="92D050"/>
                </a:solidFill>
                <a:latin typeface="Bahnschrift Light SemiCondensed" panose="020B0502040204020203" pitchFamily="34" charset="0"/>
              </a:rPr>
              <a:t>Coloration « Technologies des réacteurs et cycle du combustible» RCB </a:t>
            </a:r>
          </a:p>
          <a:p>
            <a:endParaRPr lang="fr-FR" sz="1125" dirty="0">
              <a:latin typeface="Bahnschrift Light SemiCondensed" panose="020B0502040204020203" pitchFamily="34" charset="0"/>
            </a:endParaRPr>
          </a:p>
          <a:p>
            <a:r>
              <a:rPr lang="fr-FR" sz="1125" dirty="0">
                <a:latin typeface="Bahnschrift Light SemiCondensed" panose="020B0502040204020203" pitchFamily="34" charset="0"/>
              </a:rPr>
              <a:t>UE Neutronique </a:t>
            </a:r>
          </a:p>
          <a:p>
            <a:r>
              <a:rPr lang="fr-FR" sz="1125" dirty="0">
                <a:latin typeface="Bahnschrift Light SemiCondensed" panose="020B0502040204020203" pitchFamily="34" charset="0"/>
              </a:rPr>
              <a:t>UE Thermohydraulique</a:t>
            </a:r>
          </a:p>
          <a:p>
            <a:r>
              <a:rPr lang="fr-FR" sz="1125" dirty="0">
                <a:latin typeface="Bahnschrift Light SemiCondensed" panose="020B0502040204020203" pitchFamily="34" charset="0"/>
              </a:rPr>
              <a:t>UE Fonctionnement des réacteurs en mode accidentel</a:t>
            </a:r>
          </a:p>
          <a:p>
            <a:r>
              <a:rPr lang="fr-FR" sz="1125" dirty="0">
                <a:latin typeface="Bahnschrift Light SemiCondensed" panose="020B0502040204020203" pitchFamily="34" charset="0"/>
              </a:rPr>
              <a:t>UE Matériaux</a:t>
            </a:r>
          </a:p>
        </p:txBody>
      </p:sp>
      <p:sp>
        <p:nvSpPr>
          <p:cNvPr id="19" name="Rectangle à coins arrondis 18"/>
          <p:cNvSpPr/>
          <p:nvPr>
            <p:custDataLst>
              <p:tags r:id="rId2"/>
            </p:custDataLst>
          </p:nvPr>
        </p:nvSpPr>
        <p:spPr>
          <a:xfrm>
            <a:off x="2712229" y="4915711"/>
            <a:ext cx="4809909" cy="9113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2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UE Economie de l’énergie (UE D)    	 UE Gestion et stockage des déchets (UE E)</a:t>
            </a:r>
          </a:p>
          <a:p>
            <a:r>
              <a:rPr lang="fr-FR" sz="112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UE Démantèlement (UE D)	 UE Fusion, </a:t>
            </a:r>
            <a:r>
              <a:rPr lang="fr-FR" sz="1125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Gen</a:t>
            </a:r>
            <a:r>
              <a:rPr lang="fr-FR" sz="112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 IV, Propulsion (UE E)</a:t>
            </a:r>
          </a:p>
          <a:p>
            <a:r>
              <a:rPr lang="fr-FR" sz="112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Autres UE D	 	 UE </a:t>
            </a:r>
            <a:r>
              <a:rPr lang="fr-FR" sz="1125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Radioisotopes</a:t>
            </a:r>
            <a:r>
              <a:rPr lang="fr-FR" sz="1125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Light SemiCondensed" panose="020B0502040204020203" pitchFamily="34" charset="0"/>
              </a:rPr>
              <a:t> et médecine nucléaire  (UE E)</a:t>
            </a:r>
          </a:p>
        </p:txBody>
      </p:sp>
      <p:sp>
        <p:nvSpPr>
          <p:cNvPr id="20" name="Rectangle à coins arrondis 19"/>
          <p:cNvSpPr/>
          <p:nvPr>
            <p:custDataLst>
              <p:tags r:id="rId3"/>
            </p:custDataLst>
          </p:nvPr>
        </p:nvSpPr>
        <p:spPr>
          <a:xfrm>
            <a:off x="4610520" y="3146563"/>
            <a:ext cx="3442883" cy="160719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25" u="sng" dirty="0">
                <a:solidFill>
                  <a:srgbClr val="7030A0"/>
                </a:solidFill>
                <a:latin typeface="Bahnschrift Light SemiCondensed" panose="020B0502040204020203" pitchFamily="34" charset="0"/>
              </a:rPr>
              <a:t>Coloration « Recherche, développement en instrumentation » RDI</a:t>
            </a:r>
          </a:p>
          <a:p>
            <a:endParaRPr lang="fr-FR" sz="1125" dirty="0">
              <a:latin typeface="Bahnschrift Light SemiCondensed" panose="020B0502040204020203" pitchFamily="34" charset="0"/>
            </a:endParaRPr>
          </a:p>
          <a:p>
            <a:r>
              <a:rPr lang="fr-FR" sz="1125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UE Instrumentation et détection de particules </a:t>
            </a:r>
          </a:p>
          <a:p>
            <a:r>
              <a:rPr lang="fr-FR" sz="1125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UE Etude et simulation de la détection des rayonnements ionisants </a:t>
            </a:r>
          </a:p>
          <a:p>
            <a:r>
              <a:rPr lang="fr-FR" sz="1125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UE Défis technologiques pour la recherche et l’industrie</a:t>
            </a:r>
          </a:p>
          <a:p>
            <a:r>
              <a:rPr lang="fr-FR" sz="1125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UE Outils numériques pour la conception d'instruments</a:t>
            </a:r>
          </a:p>
        </p:txBody>
      </p:sp>
      <p:sp>
        <p:nvSpPr>
          <p:cNvPr id="21" name="ZoneTexte 20"/>
          <p:cNvSpPr txBox="1"/>
          <p:nvPr>
            <p:custDataLst>
              <p:tags r:id="rId4"/>
            </p:custDataLst>
          </p:nvPr>
        </p:nvSpPr>
        <p:spPr>
          <a:xfrm>
            <a:off x="1825835" y="5032967"/>
            <a:ext cx="2177117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66" dirty="0">
                <a:latin typeface="Bahnschrift Light SemiCondensed" panose="020B0502040204020203" pitchFamily="34" charset="0"/>
              </a:rPr>
              <a:t>2 UE  libres</a:t>
            </a:r>
          </a:p>
        </p:txBody>
      </p:sp>
      <p:sp>
        <p:nvSpPr>
          <p:cNvPr id="23" name="Rectangle à coins arrondis 22"/>
          <p:cNvSpPr/>
          <p:nvPr/>
        </p:nvSpPr>
        <p:spPr>
          <a:xfrm>
            <a:off x="3091958" y="2187319"/>
            <a:ext cx="3419928" cy="517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1125" dirty="0">
                <a:latin typeface="Bahnschrift Light SemiCondensed" panose="020B0502040204020203" pitchFamily="34" charset="0"/>
              </a:rPr>
              <a:t>UE Sureté  </a:t>
            </a:r>
          </a:p>
          <a:p>
            <a:pPr lvl="0"/>
            <a:r>
              <a:rPr lang="fr-FR" sz="1125" dirty="0">
                <a:latin typeface="Bahnschrift Light SemiCondensed" panose="020B0502040204020203" pitchFamily="34" charset="0"/>
              </a:rPr>
              <a:t>UE Facteurs Humains et Organisationnels de la sûreté</a:t>
            </a:r>
          </a:p>
        </p:txBody>
      </p:sp>
      <p:cxnSp>
        <p:nvCxnSpPr>
          <p:cNvPr id="24" name="Connecteur droit 23"/>
          <p:cNvCxnSpPr/>
          <p:nvPr/>
        </p:nvCxnSpPr>
        <p:spPr>
          <a:xfrm>
            <a:off x="4686823" y="4968659"/>
            <a:ext cx="0" cy="775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>
            <p:custDataLst>
              <p:tags r:id="rId5"/>
            </p:custDataLst>
          </p:nvPr>
        </p:nvSpPr>
        <p:spPr>
          <a:xfrm>
            <a:off x="4022406" y="2828672"/>
            <a:ext cx="2177117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66" dirty="0">
                <a:latin typeface="Bahnschrift Light SemiCondensed" panose="020B0502040204020203" pitchFamily="34" charset="0"/>
              </a:rPr>
              <a:t>4 UE électives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2926" y="1888971"/>
            <a:ext cx="2214364" cy="166077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19</a:t>
            </a:fld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357BCD-30D4-3E43-AA0E-A546B28490DE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680" y="42324"/>
            <a:ext cx="4836148" cy="606040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2109" spc="88" dirty="0">
                <a:solidFill>
                  <a:schemeClr val="bg1"/>
                </a:solidFill>
                <a:latin typeface="Calibri"/>
                <a:cs typeface="Calibri"/>
              </a:rPr>
              <a:t>La </a:t>
            </a:r>
            <a:r>
              <a:rPr sz="2109" spc="60" dirty="0">
                <a:solidFill>
                  <a:schemeClr val="bg1"/>
                </a:solidFill>
                <a:latin typeface="Calibri"/>
                <a:cs typeface="Calibri"/>
              </a:rPr>
              <a:t>TAF</a:t>
            </a:r>
            <a:r>
              <a:rPr sz="2109" spc="-3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109" spc="151" dirty="0">
                <a:solidFill>
                  <a:schemeClr val="bg1"/>
                </a:solidFill>
                <a:latin typeface="Calibri"/>
                <a:cs typeface="Calibri"/>
              </a:rPr>
              <a:t>DEMIN</a:t>
            </a:r>
            <a:r>
              <a:rPr lang="fr-FR" sz="2109" spc="151" dirty="0">
                <a:solidFill>
                  <a:schemeClr val="bg1"/>
                </a:solidFill>
                <a:latin typeface="Calibri"/>
                <a:cs typeface="Calibri"/>
              </a:rPr>
              <a:t>*</a:t>
            </a:r>
            <a:endParaRPr sz="2109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8929">
              <a:lnSpc>
                <a:spcPct val="100000"/>
              </a:lnSpc>
              <a:spcBef>
                <a:spcPts val="53"/>
              </a:spcBef>
            </a:pPr>
            <a:r>
              <a:rPr b="0" spc="-32" dirty="0">
                <a:solidFill>
                  <a:schemeClr val="bg1"/>
                </a:solidFill>
                <a:latin typeface="Tahoma"/>
                <a:cs typeface="Tahoma"/>
              </a:rPr>
              <a:t>Programme</a:t>
            </a:r>
            <a:r>
              <a:rPr b="0" spc="-116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b="0" spc="-18" dirty="0">
                <a:solidFill>
                  <a:schemeClr val="bg1"/>
                </a:solidFill>
                <a:latin typeface="Tahoma"/>
                <a:cs typeface="Tahoma"/>
              </a:rPr>
              <a:t>pédagogique</a:t>
            </a:r>
          </a:p>
        </p:txBody>
      </p:sp>
    </p:spTree>
    <p:extLst>
      <p:ext uri="{BB962C8B-B14F-4D97-AF65-F5344CB8AC3E}">
        <p14:creationId xmlns:p14="http://schemas.microsoft.com/office/powerpoint/2010/main" val="43455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9A35526-05DC-9B1D-FA49-D17FE7ADD946}"/>
              </a:ext>
            </a:extLst>
          </p:cNvPr>
          <p:cNvSpPr txBox="1"/>
          <p:nvPr/>
        </p:nvSpPr>
        <p:spPr>
          <a:xfrm>
            <a:off x="718552" y="2252979"/>
            <a:ext cx="107009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3200" b="1" dirty="0">
                <a:solidFill>
                  <a:srgbClr val="2754A0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Le laboratoire </a:t>
            </a:r>
            <a:r>
              <a:rPr lang="fr-FR" sz="3200" b="1" dirty="0" err="1">
                <a:solidFill>
                  <a:srgbClr val="2754A0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Subatech</a:t>
            </a:r>
            <a:r>
              <a:rPr lang="fr-FR" sz="3200" b="1" dirty="0">
                <a:solidFill>
                  <a:srgbClr val="2754A0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, la formation adossée à la Recherche fondamentale et appliquée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3200" b="1" dirty="0">
                <a:solidFill>
                  <a:srgbClr val="2754A0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Les formations à l’UFR Sciences et Techniques de Nantes Université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3200" b="1" dirty="0">
                <a:solidFill>
                  <a:srgbClr val="2754A0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Les formations au sein de l’IMT Atlantique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3200" b="1" dirty="0">
                <a:solidFill>
                  <a:srgbClr val="2754A0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La vulgarisation scientifique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3200" b="1" dirty="0">
                <a:solidFill>
                  <a:srgbClr val="2754A0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Conclusion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4674B1-2DDA-E3D4-FD93-0AFECE9DB5E5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/>
              <a:t>Sommaire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7" y="6019514"/>
            <a:ext cx="1261879" cy="6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33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9FED4A5-C373-0F4F-AC00-DCD9D029E7C3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818" y="-28560"/>
            <a:ext cx="9648609" cy="760505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sz="2400" spc="39" dirty="0">
                <a:solidFill>
                  <a:schemeClr val="bg1"/>
                </a:solidFill>
                <a:latin typeface="Calibri"/>
                <a:cs typeface="Calibri"/>
              </a:rPr>
              <a:t>Généralités </a:t>
            </a:r>
            <a:r>
              <a:rPr sz="2400" spc="28" dirty="0">
                <a:solidFill>
                  <a:schemeClr val="bg1"/>
                </a:solidFill>
                <a:latin typeface="Calibri"/>
                <a:cs typeface="Calibri"/>
              </a:rPr>
              <a:t>sur </a:t>
            </a:r>
            <a:r>
              <a:rPr sz="2400" spc="11" dirty="0">
                <a:solidFill>
                  <a:schemeClr val="bg1"/>
                </a:solidFill>
                <a:latin typeface="Calibri"/>
                <a:cs typeface="Calibri"/>
              </a:rPr>
              <a:t>les </a:t>
            </a:r>
            <a:r>
              <a:rPr sz="2400" spc="60" dirty="0">
                <a:solidFill>
                  <a:schemeClr val="bg1"/>
                </a:solidFill>
                <a:latin typeface="Calibri"/>
                <a:cs typeface="Calibri"/>
              </a:rPr>
              <a:t>TAF </a:t>
            </a:r>
            <a:r>
              <a:rPr sz="2400" spc="151" dirty="0">
                <a:solidFill>
                  <a:schemeClr val="bg1"/>
                </a:solidFill>
                <a:latin typeface="Calibri"/>
                <a:cs typeface="Calibri"/>
              </a:rPr>
              <a:t>DEMIN </a:t>
            </a:r>
            <a:r>
              <a:rPr sz="2400" spc="-21" dirty="0">
                <a:solidFill>
                  <a:schemeClr val="bg1"/>
                </a:solidFill>
                <a:latin typeface="Calibri"/>
                <a:cs typeface="Calibri"/>
              </a:rPr>
              <a:t>et</a:t>
            </a:r>
            <a:r>
              <a:rPr sz="2400" spc="214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chemeClr val="bg1"/>
                </a:solidFill>
                <a:latin typeface="Calibri"/>
                <a:cs typeface="Calibri"/>
              </a:rPr>
              <a:t>DEMIN*</a:t>
            </a:r>
            <a:endParaRPr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8929">
              <a:lnSpc>
                <a:spcPct val="100000"/>
              </a:lnSpc>
              <a:spcBef>
                <a:spcPts val="53"/>
              </a:spcBef>
            </a:pPr>
            <a:r>
              <a:rPr sz="2400" b="0" spc="-46" dirty="0">
                <a:solidFill>
                  <a:schemeClr val="bg1"/>
                </a:solidFill>
                <a:latin typeface="Tahoma"/>
                <a:cs typeface="Tahoma"/>
              </a:rPr>
              <a:t>Les </a:t>
            </a:r>
            <a:r>
              <a:rPr sz="2400" b="0" spc="-14" dirty="0">
                <a:solidFill>
                  <a:schemeClr val="bg1"/>
                </a:solidFill>
                <a:latin typeface="Tahoma"/>
                <a:cs typeface="Tahoma"/>
              </a:rPr>
              <a:t>débouchés</a:t>
            </a:r>
            <a:r>
              <a:rPr sz="2400" b="0" spc="-77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400" b="0" spc="-21" dirty="0">
                <a:solidFill>
                  <a:schemeClr val="bg1"/>
                </a:solidFill>
                <a:latin typeface="Tahoma"/>
                <a:cs typeface="Tahoma"/>
              </a:rPr>
              <a:t>professionnels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440166" y="826274"/>
            <a:ext cx="3796425" cy="6301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984" dirty="0"/>
          </a:p>
          <a:p>
            <a:r>
              <a:rPr lang="fr-FR" sz="1406" dirty="0"/>
              <a:t>Filière énergie, santé, militaire. </a:t>
            </a:r>
          </a:p>
          <a:p>
            <a:endParaRPr lang="fr-FR" sz="1406" dirty="0"/>
          </a:p>
          <a:p>
            <a:r>
              <a:rPr lang="fr-FR" sz="1406" dirty="0"/>
              <a:t>Consultant dans le domaine énergétique, </a:t>
            </a:r>
          </a:p>
          <a:p>
            <a:endParaRPr lang="fr-FR" sz="1406" dirty="0"/>
          </a:p>
          <a:p>
            <a:r>
              <a:rPr lang="fr-FR" sz="1406" dirty="0"/>
              <a:t>Gestion des mégaprojets dans le domaine énergétique</a:t>
            </a:r>
          </a:p>
          <a:p>
            <a:endParaRPr lang="fr-FR" sz="1406" dirty="0"/>
          </a:p>
          <a:p>
            <a:r>
              <a:rPr lang="fr-FR" sz="1406" dirty="0"/>
              <a:t>Chargé d’affaire</a:t>
            </a:r>
          </a:p>
          <a:p>
            <a:endParaRPr lang="fr-FR" sz="1406" dirty="0"/>
          </a:p>
          <a:p>
            <a:r>
              <a:rPr lang="fr-FR" sz="1406" dirty="0"/>
              <a:t>PMO</a:t>
            </a:r>
          </a:p>
          <a:p>
            <a:endParaRPr lang="fr-FR" sz="1406" dirty="0"/>
          </a:p>
          <a:p>
            <a:r>
              <a:rPr lang="fr-FR" sz="1406" dirty="0"/>
              <a:t>Ingénieur radioprotection, </a:t>
            </a:r>
          </a:p>
          <a:p>
            <a:r>
              <a:rPr lang="fr-FR" sz="1406" dirty="0"/>
              <a:t>Ingénieur instrumentation </a:t>
            </a:r>
          </a:p>
          <a:p>
            <a:endParaRPr lang="fr-FR" sz="1406" dirty="0"/>
          </a:p>
          <a:p>
            <a:r>
              <a:rPr lang="fr-FR" sz="1406" dirty="0"/>
              <a:t>Ingénieur conduite, ingénieur d’exploitation,</a:t>
            </a:r>
          </a:p>
          <a:p>
            <a:r>
              <a:rPr lang="fr-FR" sz="1406" dirty="0"/>
              <a:t>Ingénieur maintenance,</a:t>
            </a:r>
          </a:p>
          <a:p>
            <a:r>
              <a:rPr lang="fr-FR" sz="1406" dirty="0"/>
              <a:t>Ingénieur sûreté,</a:t>
            </a:r>
          </a:p>
          <a:p>
            <a:r>
              <a:rPr lang="fr-FR" sz="1406" dirty="0"/>
              <a:t>Ingénieur neutronicien/physique des réacteurs,</a:t>
            </a:r>
          </a:p>
          <a:p>
            <a:r>
              <a:rPr lang="fr-FR" sz="1406" dirty="0"/>
              <a:t>Ingénieur en </a:t>
            </a:r>
            <a:r>
              <a:rPr lang="fr-FR" sz="1406" dirty="0" err="1"/>
              <a:t>thermohydraulique</a:t>
            </a:r>
            <a:r>
              <a:rPr lang="fr-FR" sz="1406" dirty="0"/>
              <a:t>,</a:t>
            </a:r>
          </a:p>
          <a:p>
            <a:r>
              <a:rPr lang="fr-FR" sz="1406" dirty="0"/>
              <a:t>Ingénieur démantèlement,</a:t>
            </a:r>
          </a:p>
          <a:p>
            <a:r>
              <a:rPr lang="fr-FR" sz="1406" dirty="0"/>
              <a:t>Ingénieur </a:t>
            </a:r>
            <a:r>
              <a:rPr lang="fr-FR" sz="1406" dirty="0" err="1"/>
              <a:t>radioécologie</a:t>
            </a:r>
            <a:r>
              <a:rPr lang="fr-FR" sz="1406" dirty="0"/>
              <a:t>, environnement, gestion des déchets,….</a:t>
            </a:r>
          </a:p>
          <a:p>
            <a:endParaRPr lang="fr-FR" sz="1406" dirty="0"/>
          </a:p>
          <a:p>
            <a:r>
              <a:rPr lang="fr-FR" sz="1406" dirty="0"/>
              <a:t>Chef d’entreprise </a:t>
            </a:r>
          </a:p>
          <a:p>
            <a:r>
              <a:rPr lang="fr-FR" sz="1406" dirty="0"/>
              <a:t>Thésard, Chercheur. </a:t>
            </a:r>
          </a:p>
          <a:p>
            <a:endParaRPr lang="fr-FR" sz="1406" dirty="0"/>
          </a:p>
          <a:p>
            <a:endParaRPr lang="fr-FR" sz="1406" dirty="0"/>
          </a:p>
          <a:p>
            <a:endParaRPr lang="fr-FR" sz="1406" dirty="0"/>
          </a:p>
        </p:txBody>
      </p:sp>
      <p:pic>
        <p:nvPicPr>
          <p:cNvPr id="7" name="Picture 1" descr="C:\Users\c19fourn\Downloads\three-building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8924" y="1006727"/>
            <a:ext cx="450584" cy="434079"/>
          </a:xfrm>
          <a:prstGeom prst="rect">
            <a:avLst/>
          </a:prstGeom>
          <a:noFill/>
        </p:spPr>
      </p:pic>
      <p:pic>
        <p:nvPicPr>
          <p:cNvPr id="8" name="Picture 2" descr="C:\Users\c19fourn\Downloads\portfoli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163" y="2749811"/>
            <a:ext cx="395811" cy="381312"/>
          </a:xfrm>
          <a:prstGeom prst="rect">
            <a:avLst/>
          </a:prstGeom>
          <a:noFill/>
        </p:spPr>
      </p:pic>
      <p:grpSp>
        <p:nvGrpSpPr>
          <p:cNvPr id="9" name="Groupe 8"/>
          <p:cNvGrpSpPr/>
          <p:nvPr/>
        </p:nvGrpSpPr>
        <p:grpSpPr>
          <a:xfrm>
            <a:off x="7143576" y="715837"/>
            <a:ext cx="3391713" cy="3750469"/>
            <a:chOff x="4788024" y="1412776"/>
            <a:chExt cx="4010817" cy="3946097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2276872"/>
              <a:ext cx="1346521" cy="212609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1412776"/>
              <a:ext cx="997353" cy="395026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2060848"/>
              <a:ext cx="855611" cy="366487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4365104"/>
              <a:ext cx="792674" cy="224178"/>
            </a:xfrm>
            <a:prstGeom prst="rect">
              <a:avLst/>
            </a:prstGeom>
          </p:spPr>
        </p:pic>
        <p:pic>
          <p:nvPicPr>
            <p:cNvPr id="14" name="Picture 2" descr="Résultat de recherche d'images pour &quot;engie&quot;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085184"/>
              <a:ext cx="1066244" cy="273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 31" descr="logo-net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81"/>
            <a:stretch/>
          </p:blipFill>
          <p:spPr bwMode="auto">
            <a:xfrm>
              <a:off x="6444208" y="3501008"/>
              <a:ext cx="1021513" cy="40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2060848"/>
              <a:ext cx="525021" cy="38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852936"/>
              <a:ext cx="1148299" cy="292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" name="Image 28" descr="alacadia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861" y="4768340"/>
              <a:ext cx="1203699" cy="510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 32" descr="9.gif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1421776"/>
              <a:ext cx="1032285" cy="387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 46" descr="Capture d’écran 2016-08-31 à 16.43.22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484784"/>
              <a:ext cx="1165624" cy="335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56376" y="2780928"/>
              <a:ext cx="668954" cy="545372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780928"/>
              <a:ext cx="1021898" cy="320142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0" t="16692" r="5113" b="44741"/>
            <a:stretch/>
          </p:blipFill>
          <p:spPr>
            <a:xfrm>
              <a:off x="4860032" y="3501008"/>
              <a:ext cx="1203817" cy="234372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3861048"/>
              <a:ext cx="552299" cy="383388"/>
            </a:xfrm>
            <a:prstGeom prst="rect">
              <a:avLst/>
            </a:prstGeom>
          </p:spPr>
        </p:pic>
      </p:grpSp>
      <p:pic>
        <p:nvPicPr>
          <p:cNvPr id="25" name="Image 30" descr="Total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1" r="24721" b="18079"/>
          <a:stretch>
            <a:fillRect/>
          </a:stretch>
        </p:blipFill>
        <p:spPr bwMode="auto">
          <a:xfrm>
            <a:off x="6133264" y="1718841"/>
            <a:ext cx="472701" cy="58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796446" y="1012677"/>
            <a:ext cx="1114969" cy="50407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26" y="2359840"/>
            <a:ext cx="715976" cy="39378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457073" y="3303687"/>
            <a:ext cx="866618" cy="21569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169044" y="3019908"/>
            <a:ext cx="551485" cy="55148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9747427" y="3993789"/>
            <a:ext cx="630269" cy="33314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51" y="3722795"/>
            <a:ext cx="1117323" cy="58659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20</a:t>
            </a:fld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6124847" y="4617181"/>
            <a:ext cx="5531069" cy="2190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984" dirty="0"/>
          </a:p>
          <a:p>
            <a:r>
              <a:rPr lang="fr-FR" sz="1406" dirty="0"/>
              <a:t>2021: Ingénieur études sûreté nucléaire: </a:t>
            </a:r>
            <a:r>
              <a:rPr lang="fr-FR" sz="1406" dirty="0" err="1"/>
              <a:t>Maeliss</a:t>
            </a:r>
            <a:r>
              <a:rPr lang="fr-FR" sz="1406" dirty="0"/>
              <a:t> GUIBERT</a:t>
            </a:r>
          </a:p>
          <a:p>
            <a:endParaRPr lang="fr-FR" sz="1406" dirty="0"/>
          </a:p>
          <a:p>
            <a:r>
              <a:rPr lang="fr-FR" sz="1406" dirty="0"/>
              <a:t>2018: Equipier Fonctions Transverses: Sacha CHRISTIN</a:t>
            </a:r>
          </a:p>
          <a:p>
            <a:endParaRPr lang="fr-FR" sz="1406" dirty="0"/>
          </a:p>
          <a:p>
            <a:r>
              <a:rPr lang="fr-FR" sz="1406" dirty="0"/>
              <a:t>2017: - Responsable système: Baptiste LALY</a:t>
            </a:r>
          </a:p>
          <a:p>
            <a:r>
              <a:rPr lang="fr-FR" sz="1406" dirty="0"/>
              <a:t>            - Ingénieur Sûreté Nucléaire</a:t>
            </a:r>
            <a:r>
              <a:rPr lang="fr-FR" sz="1406"/>
              <a:t>: Margaux </a:t>
            </a:r>
            <a:r>
              <a:rPr lang="fr-FR" sz="1406" dirty="0"/>
              <a:t>PILATUS-KOLATA	</a:t>
            </a:r>
          </a:p>
          <a:p>
            <a:endParaRPr lang="fr-FR" sz="1406" dirty="0"/>
          </a:p>
          <a:p>
            <a:endParaRPr lang="fr-FR" sz="1406" dirty="0"/>
          </a:p>
          <a:p>
            <a:endParaRPr lang="fr-FR" sz="1406" dirty="0"/>
          </a:p>
        </p:txBody>
      </p:sp>
    </p:spTree>
    <p:extLst>
      <p:ext uri="{BB962C8B-B14F-4D97-AF65-F5344CB8AC3E}">
        <p14:creationId xmlns:p14="http://schemas.microsoft.com/office/powerpoint/2010/main" val="2086650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9FED4A5-C373-0F4F-AC00-DCD9D029E7C3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818" y="162518"/>
            <a:ext cx="9648609" cy="378349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it-IT" sz="2400" spc="39" dirty="0" err="1">
                <a:solidFill>
                  <a:schemeClr val="bg1"/>
                </a:solidFill>
                <a:latin typeface="Calibri"/>
                <a:cs typeface="Calibri"/>
              </a:rPr>
              <a:t>Vulgarisation</a:t>
            </a:r>
            <a:r>
              <a:rPr lang="it-IT" sz="2400" spc="3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2400" spc="39" dirty="0" err="1">
                <a:solidFill>
                  <a:schemeClr val="bg1"/>
                </a:solidFill>
                <a:latin typeface="Calibri"/>
                <a:cs typeface="Calibri"/>
              </a:rPr>
              <a:t>scientifique</a:t>
            </a:r>
            <a:r>
              <a:rPr lang="it-IT" sz="2400" spc="39" dirty="0">
                <a:solidFill>
                  <a:schemeClr val="bg1"/>
                </a:solidFill>
                <a:latin typeface="Calibri"/>
                <a:cs typeface="Calibri"/>
              </a:rPr>
              <a:t> et </a:t>
            </a:r>
            <a:r>
              <a:rPr lang="it-IT" sz="2400" spc="39" dirty="0" err="1">
                <a:solidFill>
                  <a:schemeClr val="bg1"/>
                </a:solidFill>
                <a:latin typeface="Calibri"/>
                <a:cs typeface="Calibri"/>
              </a:rPr>
              <a:t>intervention</a:t>
            </a:r>
            <a:r>
              <a:rPr lang="it-IT" sz="2400" spc="3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2400" spc="39" dirty="0" err="1">
                <a:solidFill>
                  <a:schemeClr val="bg1"/>
                </a:solidFill>
                <a:latin typeface="Calibri"/>
                <a:cs typeface="Calibri"/>
              </a:rPr>
              <a:t>vers</a:t>
            </a:r>
            <a:r>
              <a:rPr lang="it-IT" sz="2400" spc="3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2400" spc="39" dirty="0" err="1">
                <a:solidFill>
                  <a:schemeClr val="bg1"/>
                </a:solidFill>
                <a:latin typeface="Calibri"/>
                <a:cs typeface="Calibri"/>
              </a:rPr>
              <a:t>des</a:t>
            </a:r>
            <a:r>
              <a:rPr lang="it-IT" sz="2400" spc="3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2400" spc="39" dirty="0" err="1">
                <a:solidFill>
                  <a:schemeClr val="bg1"/>
                </a:solidFill>
                <a:latin typeface="Calibri"/>
                <a:cs typeface="Calibri"/>
              </a:rPr>
              <a:t>jeunes</a:t>
            </a:r>
            <a:r>
              <a:rPr lang="it-IT" sz="2400" spc="3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2400" spc="39" dirty="0" err="1">
                <a:solidFill>
                  <a:schemeClr val="bg1"/>
                </a:solidFill>
                <a:latin typeface="Calibri"/>
                <a:cs typeface="Calibri"/>
              </a:rPr>
              <a:t>publics</a:t>
            </a:r>
            <a:endParaRPr sz="2400" b="0" spc="-2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CDF2A39-476D-FD47-88DD-8EA468552854}"/>
              </a:ext>
            </a:extLst>
          </p:cNvPr>
          <p:cNvSpPr txBox="1"/>
          <p:nvPr/>
        </p:nvSpPr>
        <p:spPr>
          <a:xfrm>
            <a:off x="808135" y="1031749"/>
            <a:ext cx="91642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 Fête de la Science (tout public)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Nuit blanche des chercheurs (tout public)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Master Classes du CERN (Terminales)</a:t>
            </a:r>
          </a:p>
          <a:p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 Stage découverte (troisièmes) 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sz="2800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sz="2800" dirty="0"/>
              <a:t>Intervention dans des lycées de la région</a:t>
            </a:r>
          </a:p>
          <a:p>
            <a:endParaRPr lang="fr-FR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CEB04B-802A-3749-8EF5-F3029EF12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49" y="1017719"/>
            <a:ext cx="4053264" cy="26632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A88B32-3FFF-FB4E-B553-EDEAC7605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098" y="3995304"/>
            <a:ext cx="4628767" cy="18126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79D3118-4150-304A-BB82-B69C194CE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694" y="4681952"/>
            <a:ext cx="3030844" cy="22885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ED2D8E4-BAB1-A64D-9D2B-EE7AFAE54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298" y="6020697"/>
            <a:ext cx="2179600" cy="7437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6DCFB4-9565-A74D-8DEF-B9B373D57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36" y="5220143"/>
            <a:ext cx="6001864" cy="160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2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9FED4A5-C373-0F4F-AC00-DCD9D029E7C3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818" y="162518"/>
            <a:ext cx="9648609" cy="378349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it-IT" sz="2400" spc="39" dirty="0" err="1">
                <a:solidFill>
                  <a:schemeClr val="bg1"/>
                </a:solidFill>
                <a:latin typeface="Calibri"/>
                <a:cs typeface="Calibri"/>
              </a:rPr>
              <a:t>Conclusion</a:t>
            </a:r>
            <a:endParaRPr sz="2400" b="0" spc="-21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32D742-AF47-CC4B-9F56-2DFC00D212EA}"/>
              </a:ext>
            </a:extLst>
          </p:cNvPr>
          <p:cNvSpPr txBox="1"/>
          <p:nvPr/>
        </p:nvSpPr>
        <p:spPr>
          <a:xfrm>
            <a:off x="1284347" y="1093308"/>
            <a:ext cx="1030893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400" i="1" dirty="0"/>
              <a:t> Le Sens de la Recherche</a:t>
            </a:r>
            <a:r>
              <a:rPr lang="fr-FR" sz="2400" dirty="0"/>
              <a:t> : Le laboratoire </a:t>
            </a:r>
            <a:r>
              <a:rPr lang="fr-FR" sz="2400" dirty="0" err="1"/>
              <a:t>Subatech</a:t>
            </a:r>
            <a:r>
              <a:rPr lang="fr-FR" sz="2400" dirty="0"/>
              <a:t> ne se contente pas uniquement de produire de nouvelles connaissances et d'innover, mais trouve également sa raison d'être dans la transmission de ces acquis.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2400" i="1" dirty="0"/>
              <a:t> Collaboration Étroite avec les Institutions</a:t>
            </a:r>
            <a:r>
              <a:rPr lang="fr-FR" sz="2400" dirty="0"/>
              <a:t> : En entretenant une collaboration étroite avec des institutions telles que les Instituts de recherche,  les établissements d'enseignement supérieur nationaux ou internationaux, et l'Éducation Nationale, le laboratoire </a:t>
            </a:r>
            <a:r>
              <a:rPr lang="fr-FR" sz="2400" dirty="0" err="1"/>
              <a:t>Subatech</a:t>
            </a:r>
            <a:r>
              <a:rPr lang="fr-FR" sz="2400" dirty="0"/>
              <a:t> bénéficie de partenariats dynamiques et mutuellement enrichissant.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2400" i="1" dirty="0"/>
              <a:t> Rayonnement et Engagement</a:t>
            </a:r>
            <a:r>
              <a:rPr lang="fr-FR" sz="2400" dirty="0"/>
              <a:t> : Le laboratoire ne se limite pas à son espace physique, mais aspire à rayonner en s'adressant particulièrement aux jeunes publics. Cette interaction vise à partager ses connaissances, inspirer les générations futures, et contribuer activement à l'avancement de la recherche scientifique et technologique en France.</a:t>
            </a:r>
          </a:p>
          <a:p>
            <a:pPr marL="342900" indent="-342900">
              <a:buSzPct val="70000"/>
              <a:buFont typeface="Wingdings" pitchFamily="2" charset="2"/>
              <a:buChar char="q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53429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0F8DC4-ACDE-DFD3-C89C-8BEA9D815FC8}"/>
              </a:ext>
            </a:extLst>
          </p:cNvPr>
          <p:cNvSpPr/>
          <p:nvPr/>
        </p:nvSpPr>
        <p:spPr>
          <a:xfrm>
            <a:off x="1723895" y="6170375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36969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#</a:t>
            </a:r>
            <a:r>
              <a:rPr lang="fr-FR" sz="1400" b="1" dirty="0" err="1">
                <a:solidFill>
                  <a:srgbClr val="36969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AnnéePhysique</a:t>
            </a:r>
            <a:r>
              <a:rPr lang="fr-FR" sz="1400" b="1" dirty="0">
                <a:solidFill>
                  <a:srgbClr val="36969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r>
              <a:rPr lang="fr-FR" sz="1400" b="1" dirty="0" err="1">
                <a:solidFill>
                  <a:srgbClr val="36969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anneedelaphysique.cnrs.fr</a:t>
            </a:r>
            <a:endParaRPr lang="fr-FR" sz="1400" b="1" dirty="0">
              <a:solidFill>
                <a:srgbClr val="36969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BB4848-4C1A-839D-EA3B-A8734531BBA1}"/>
              </a:ext>
            </a:extLst>
          </p:cNvPr>
          <p:cNvSpPr txBox="1"/>
          <p:nvPr/>
        </p:nvSpPr>
        <p:spPr>
          <a:xfrm>
            <a:off x="387295" y="2316889"/>
            <a:ext cx="4754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Merci de votre attention.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62" y="5743842"/>
            <a:ext cx="1185377" cy="9745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2" y="-153484"/>
            <a:ext cx="8412390" cy="594853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722" y="5847496"/>
            <a:ext cx="1021540" cy="76723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r="11442"/>
          <a:stretch/>
        </p:blipFill>
        <p:spPr>
          <a:xfrm>
            <a:off x="9418933" y="5773943"/>
            <a:ext cx="1420989" cy="9196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994" y="5795047"/>
            <a:ext cx="846342" cy="8473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09" y="5801648"/>
            <a:ext cx="834143" cy="834143"/>
          </a:xfrm>
          <a:prstGeom prst="rect">
            <a:avLst/>
          </a:prstGeom>
        </p:spPr>
      </p:pic>
      <p:pic>
        <p:nvPicPr>
          <p:cNvPr id="11" name="Image 1">
            <a:extLst>
              <a:ext uri="{FF2B5EF4-FFF2-40B4-BE49-F238E27FC236}">
                <a16:creationId xmlns:a16="http://schemas.microsoft.com/office/drawing/2014/main" id="{2157DF9C-A54A-244E-A552-C100EBCA3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62" y="6170375"/>
            <a:ext cx="1550006" cy="63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131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13DD202-15A3-420A-7294-521BA652C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111967"/>
            <a:ext cx="12389876" cy="7010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4D30527-F98A-A0C1-7BDF-11B541781E0E}"/>
              </a:ext>
            </a:extLst>
          </p:cNvPr>
          <p:cNvSpPr txBox="1"/>
          <p:nvPr/>
        </p:nvSpPr>
        <p:spPr>
          <a:xfrm>
            <a:off x="826478" y="2567354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4 / Backup</a:t>
            </a:r>
          </a:p>
          <a:p>
            <a:endParaRPr lang="fr-FR" sz="4400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E12ECA-73C7-F7AD-8C22-CC7736801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338912" y="4083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66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9FED4A5-C373-0F4F-AC00-DCD9D029E7C3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2B7880-FEF0-0D4F-982E-EA2D407D7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66" y="0"/>
            <a:ext cx="10687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1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86B7CB0-1B7B-8510-5902-78E0409340B8}"/>
              </a:ext>
            </a:extLst>
          </p:cNvPr>
          <p:cNvSpPr txBox="1"/>
          <p:nvPr/>
        </p:nvSpPr>
        <p:spPr>
          <a:xfrm>
            <a:off x="509954" y="1635369"/>
            <a:ext cx="9601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Nos universitaires peuvent intervenir en:</a:t>
            </a:r>
          </a:p>
          <a:p>
            <a:pPr>
              <a:buClr>
                <a:srgbClr val="7869C4"/>
              </a:buClr>
            </a:pPr>
            <a:endParaRPr lang="fr-FR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Licence mention Physique</a:t>
            </a: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Licence mention Chimie</a:t>
            </a: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Licence Sciences pour l'ingénieur</a:t>
            </a: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Accueil de stagiaires L3, M1, M2 (toute tutelle)</a:t>
            </a: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36697-3824-2A48-3D28-2B2E7B79F6BB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Premier cycle (Licences générales)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7" y="6019514"/>
            <a:ext cx="1261879" cy="6495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FE7FF2-ACAE-264A-9FC4-03A068F40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948" y="2590514"/>
            <a:ext cx="46547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98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CustomShape 1"/>
          <p:cNvSpPr/>
          <p:nvPr/>
        </p:nvSpPr>
        <p:spPr>
          <a:xfrm>
            <a:off x="2279640" y="0"/>
            <a:ext cx="7926480" cy="83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b"/>
          <a:lstStyle/>
          <a:p>
            <a:pPr>
              <a:lnSpc>
                <a:spcPts val="0"/>
              </a:lnSpc>
            </a:pPr>
            <a:r>
              <a:rPr lang="fr-FR" sz="2800">
                <a:solidFill>
                  <a:srgbClr val="003366"/>
                </a:solidFill>
                <a:latin typeface="Trebuchet MS"/>
                <a:ea typeface="MS PGothic"/>
              </a:rPr>
              <a:t>Devenir des étudiants</a:t>
            </a:r>
            <a:endParaRPr/>
          </a:p>
        </p:txBody>
      </p:sp>
      <p:sp>
        <p:nvSpPr>
          <p:cNvPr id="613" name="CustomShape 2"/>
          <p:cNvSpPr/>
          <p:nvPr/>
        </p:nvSpPr>
        <p:spPr>
          <a:xfrm>
            <a:off x="1792920" y="6104160"/>
            <a:ext cx="8186760" cy="26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14" name="Image 613"/>
          <p:cNvPicPr/>
          <p:nvPr/>
        </p:nvPicPr>
        <p:blipFill>
          <a:blip r:embed="rId2"/>
          <a:stretch/>
        </p:blipFill>
        <p:spPr>
          <a:xfrm>
            <a:off x="6751200" y="1080000"/>
            <a:ext cx="3915360" cy="5149800"/>
          </a:xfrm>
          <a:prstGeom prst="rect">
            <a:avLst/>
          </a:prstGeom>
          <a:ln>
            <a:noFill/>
          </a:ln>
        </p:spPr>
      </p:pic>
      <p:sp>
        <p:nvSpPr>
          <p:cNvPr id="615" name="CustomShape 3"/>
          <p:cNvSpPr/>
          <p:nvPr/>
        </p:nvSpPr>
        <p:spPr>
          <a:xfrm>
            <a:off x="2424172" y="831960"/>
            <a:ext cx="5708880" cy="3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b="1" dirty="0">
                <a:solidFill>
                  <a:srgbClr val="000000"/>
                </a:solidFill>
                <a:latin typeface="Arial"/>
                <a:ea typeface="ヒラギノ角ゴ Pro W3"/>
              </a:rPr>
              <a:t>http://www.univ-nantes.fr/le-devenir-de-nos-diplomes/enquete-master/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Arial"/>
                <a:ea typeface="ヒラギノ角ゴ Pro W3"/>
              </a:rPr>
              <a:t>Consulter les enquêtes formation par formation :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616" name="Image 615"/>
          <p:cNvPicPr/>
          <p:nvPr/>
        </p:nvPicPr>
        <p:blipFill>
          <a:blip r:embed="rId3"/>
          <a:stretch/>
        </p:blipFill>
        <p:spPr>
          <a:xfrm>
            <a:off x="1941600" y="2476440"/>
            <a:ext cx="4044960" cy="3138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3079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5142" y="163228"/>
            <a:ext cx="5286733" cy="333593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fr-FR" sz="2109" spc="88" dirty="0">
                <a:solidFill>
                  <a:srgbClr val="658122"/>
                </a:solidFill>
                <a:latin typeface="Calibri"/>
                <a:cs typeface="Calibri"/>
              </a:rPr>
              <a:t>La filière nucléaire et la formation</a:t>
            </a:r>
            <a:endParaRPr sz="2109" dirty="0">
              <a:latin typeface="Calibri"/>
              <a:cs typeface="Calibri"/>
            </a:endParaRPr>
          </a:p>
        </p:txBody>
      </p:sp>
      <p:sp>
        <p:nvSpPr>
          <p:cNvPr id="10" name="Espace réservé du contenu 6"/>
          <p:cNvSpPr txBox="1">
            <a:spLocks/>
          </p:cNvSpPr>
          <p:nvPr/>
        </p:nvSpPr>
        <p:spPr>
          <a:xfrm>
            <a:off x="1763611" y="1591930"/>
            <a:ext cx="5471522" cy="311623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66" kern="0" dirty="0"/>
              <a:t>Partenariat avec les grands acteurs de la filière nucléaire dans la formation ingénieur:</a:t>
            </a:r>
          </a:p>
          <a:p>
            <a:endParaRPr lang="fr-FR" sz="1266" kern="0" dirty="0"/>
          </a:p>
          <a:p>
            <a:pPr marL="285736" indent="-285736">
              <a:buFont typeface="Wingdings" panose="05000000000000000000" pitchFamily="2" charset="2"/>
              <a:buChar char="Ø"/>
            </a:pPr>
            <a:r>
              <a:rPr lang="fr-FR" sz="1266" kern="0" dirty="0"/>
              <a:t>avec des interventions dans le programme pédagogique: dans les UE de radioprotection, fonctionnement des réacteurs, gestion des déchets, </a:t>
            </a:r>
            <a:r>
              <a:rPr lang="fr-FR" sz="1266" kern="0" dirty="0" err="1"/>
              <a:t>thermohydraulique</a:t>
            </a:r>
            <a:r>
              <a:rPr lang="fr-FR" sz="1266" kern="0" dirty="0"/>
              <a:t>…. </a:t>
            </a:r>
          </a:p>
          <a:p>
            <a:pPr marL="285736" indent="-285736">
              <a:buFont typeface="Wingdings" panose="05000000000000000000" pitchFamily="2" charset="2"/>
              <a:buChar char="Ø"/>
            </a:pPr>
            <a:endParaRPr lang="fr-FR" sz="1266" kern="0" dirty="0"/>
          </a:p>
          <a:p>
            <a:pPr marL="285736" indent="-285736">
              <a:buFont typeface="Wingdings" panose="05000000000000000000" pitchFamily="2" charset="2"/>
              <a:buChar char="Ø"/>
            </a:pPr>
            <a:r>
              <a:rPr lang="fr-FR" sz="1266" kern="0" dirty="0"/>
              <a:t>À travers des visites de sites et des exercices sur terrain: exercice de simulation à Civaux, visite de la centrale EDF de Chinon, visite de </a:t>
            </a:r>
            <a:r>
              <a:rPr lang="fr-FR" sz="1266" kern="0" dirty="0" err="1"/>
              <a:t>Orano</a:t>
            </a:r>
            <a:r>
              <a:rPr lang="fr-FR" sz="1266" kern="0" dirty="0"/>
              <a:t> la Hague, visite au CSA et Cires de l’ANDRA. </a:t>
            </a:r>
          </a:p>
          <a:p>
            <a:pPr marL="285736" indent="-285736">
              <a:buFont typeface="Wingdings" panose="05000000000000000000" pitchFamily="2" charset="2"/>
              <a:buChar char="Ø"/>
            </a:pPr>
            <a:endParaRPr lang="fr-FR" sz="1266" kern="0" dirty="0"/>
          </a:p>
          <a:p>
            <a:pPr marL="285736" indent="-285736">
              <a:buFont typeface="Wingdings" panose="05000000000000000000" pitchFamily="2" charset="2"/>
              <a:buChar char="Ø"/>
            </a:pPr>
            <a:r>
              <a:rPr lang="fr-FR" sz="1266" kern="0" dirty="0"/>
              <a:t>Accueil des étudiants pour leurs projets de fin d’étude.</a:t>
            </a:r>
          </a:p>
          <a:p>
            <a:pPr marL="285736" indent="-285736">
              <a:buFont typeface="Wingdings" panose="05000000000000000000" pitchFamily="2" charset="2"/>
              <a:buChar char="Ø"/>
            </a:pPr>
            <a:endParaRPr lang="fr-FR" sz="1266" kern="0" dirty="0"/>
          </a:p>
          <a:p>
            <a:pPr marL="285736" indent="-285736">
              <a:buFont typeface="Wingdings" panose="05000000000000000000" pitchFamily="2" charset="2"/>
              <a:buChar char="Ø"/>
            </a:pPr>
            <a:r>
              <a:rPr lang="fr-FR" sz="1266" kern="0" dirty="0"/>
              <a:t>Un réseau d’ancien dynamique.</a:t>
            </a:r>
          </a:p>
          <a:p>
            <a:pPr marL="285736" indent="-285736">
              <a:buFont typeface="Wingdings" panose="05000000000000000000" pitchFamily="2" charset="2"/>
              <a:buChar char="Ø"/>
            </a:pPr>
            <a:endParaRPr lang="fr-FR" sz="1266" kern="0" dirty="0"/>
          </a:p>
          <a:p>
            <a:pPr marL="285736" indent="-285736">
              <a:buFont typeface="Wingdings" panose="05000000000000000000" pitchFamily="2" charset="2"/>
              <a:buChar char="Ø"/>
            </a:pPr>
            <a:endParaRPr lang="fr-FR" sz="1266" kern="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46" y="1125141"/>
            <a:ext cx="2243161" cy="14930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66063" y="2658506"/>
            <a:ext cx="3044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Laura Perron Promo 2017</a:t>
            </a:r>
          </a:p>
          <a:p>
            <a:r>
              <a:rPr lang="fr-FR" dirty="0"/>
              <a:t>Etudiante de l’année EDF 2017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656" y="4187890"/>
            <a:ext cx="2000250" cy="150018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61" y="4232405"/>
            <a:ext cx="1917084" cy="143781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772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4063" y="267907"/>
            <a:ext cx="4108014" cy="333593"/>
          </a:xfrm>
          <a:prstGeom prst="rect">
            <a:avLst/>
          </a:prstGeom>
        </p:spPr>
        <p:txBody>
          <a:bodyPr vert="horz" wrap="square" lIns="0" tIns="8930" rIns="0" bIns="0" rtlCol="0" anchor="ctr">
            <a:spAutoFit/>
          </a:bodyPr>
          <a:lstStyle/>
          <a:p>
            <a:pPr marL="8929">
              <a:lnSpc>
                <a:spcPct val="100000"/>
              </a:lnSpc>
              <a:spcBef>
                <a:spcPts val="70"/>
              </a:spcBef>
            </a:pPr>
            <a:r>
              <a:rPr lang="fr-FR" sz="2109" spc="88" dirty="0">
                <a:solidFill>
                  <a:srgbClr val="658122"/>
                </a:solidFill>
                <a:latin typeface="Calibri"/>
                <a:cs typeface="Calibri"/>
              </a:rPr>
              <a:t>Partenariats académiques</a:t>
            </a:r>
            <a:endParaRPr b="0" spc="46" dirty="0">
              <a:latin typeface="Tahoma"/>
              <a:cs typeface="Tahoma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142" y="1178719"/>
            <a:ext cx="7875984" cy="5112482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782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4FC7B83-94EC-5370-11B2-8BEFF0CB0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48986"/>
            <a:ext cx="12279086" cy="69069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87C5969-DE6B-08E9-D820-A5044C0B7997}"/>
              </a:ext>
            </a:extLst>
          </p:cNvPr>
          <p:cNvSpPr txBox="1"/>
          <p:nvPr/>
        </p:nvSpPr>
        <p:spPr>
          <a:xfrm>
            <a:off x="826478" y="2567354"/>
            <a:ext cx="6629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1 / SUBATECH sources et ressources pour la formation et de l’enseignement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D83C2A-6A51-D968-D679-EDB91FBDB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34174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57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336697-3824-2A48-3D28-2B2E7B79F6BB}"/>
              </a:ext>
            </a:extLst>
          </p:cNvPr>
          <p:cNvSpPr/>
          <p:nvPr/>
        </p:nvSpPr>
        <p:spPr>
          <a:xfrm>
            <a:off x="0" y="6073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7" y="6019514"/>
            <a:ext cx="1261879" cy="649513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2DCAE807-A3A1-7A46-B9AB-F26FEFD9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210"/>
            <a:ext cx="12192000" cy="638175"/>
          </a:xfrm>
        </p:spPr>
        <p:txBody>
          <a:bodyPr>
            <a:normAutofit fontScale="90000"/>
          </a:bodyPr>
          <a:lstStyle/>
          <a:p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Subatech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son </a:t>
            </a:r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écosystème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l’enseignement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supérieur</a:t>
            </a:r>
            <a:r>
              <a:rPr lang="en-GB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de la recherche</a:t>
            </a:r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8C94CC38-1EF2-A046-B3A2-47C47CF4E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306" y="3324810"/>
            <a:ext cx="2350779" cy="96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2">
            <a:extLst>
              <a:ext uri="{FF2B5EF4-FFF2-40B4-BE49-F238E27FC236}">
                <a16:creationId xmlns:a16="http://schemas.microsoft.com/office/drawing/2014/main" id="{3BBDB042-E73C-D341-B773-E3B14D60CA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097" y="844880"/>
            <a:ext cx="1396092" cy="139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0">
            <a:extLst>
              <a:ext uri="{FF2B5EF4-FFF2-40B4-BE49-F238E27FC236}">
                <a16:creationId xmlns:a16="http://schemas.microsoft.com/office/drawing/2014/main" id="{85868C9C-4073-CD49-929A-9D8E1C318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817" y="1548412"/>
            <a:ext cx="1850965" cy="124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8">
            <a:extLst>
              <a:ext uri="{FF2B5EF4-FFF2-40B4-BE49-F238E27FC236}">
                <a16:creationId xmlns:a16="http://schemas.microsoft.com/office/drawing/2014/main" id="{1669E742-1DEB-6B4F-A66A-49A7B1827F76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5316508" y="1972076"/>
            <a:ext cx="2834784" cy="1370069"/>
          </a:xfrm>
          <a:prstGeom prst="straightConnector1">
            <a:avLst/>
          </a:prstGeom>
          <a:ln cap="flat">
            <a:solidFill>
              <a:srgbClr val="0070C0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0">
            <a:extLst>
              <a:ext uri="{FF2B5EF4-FFF2-40B4-BE49-F238E27FC236}">
                <a16:creationId xmlns:a16="http://schemas.microsoft.com/office/drawing/2014/main" id="{BB8DC08C-3476-8342-9D54-677C80E74C38}"/>
              </a:ext>
            </a:extLst>
          </p:cNvPr>
          <p:cNvCxnSpPr>
            <a:cxnSpLocks/>
          </p:cNvCxnSpPr>
          <p:nvPr/>
        </p:nvCxnSpPr>
        <p:spPr>
          <a:xfrm>
            <a:off x="5316508" y="2708920"/>
            <a:ext cx="0" cy="72008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3">
            <a:extLst>
              <a:ext uri="{FF2B5EF4-FFF2-40B4-BE49-F238E27FC236}">
                <a16:creationId xmlns:a16="http://schemas.microsoft.com/office/drawing/2014/main" id="{D7CE5711-253F-444A-ACEE-C25AF7CC6027}"/>
              </a:ext>
            </a:extLst>
          </p:cNvPr>
          <p:cNvCxnSpPr>
            <a:cxnSpLocks/>
          </p:cNvCxnSpPr>
          <p:nvPr/>
        </p:nvCxnSpPr>
        <p:spPr>
          <a:xfrm>
            <a:off x="3313494" y="2044576"/>
            <a:ext cx="2003014" cy="1297568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7">
            <a:extLst>
              <a:ext uri="{FF2B5EF4-FFF2-40B4-BE49-F238E27FC236}">
                <a16:creationId xmlns:a16="http://schemas.microsoft.com/office/drawing/2014/main" id="{D99CD65A-8BC7-2C44-860A-32C2D87803F8}"/>
              </a:ext>
            </a:extLst>
          </p:cNvPr>
          <p:cNvSpPr txBox="1"/>
          <p:nvPr/>
        </p:nvSpPr>
        <p:spPr>
          <a:xfrm>
            <a:off x="6864144" y="3342144"/>
            <a:ext cx="315118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  <a:latin typeface="American Typewriter" panose="02090604020004020304" pitchFamily="18" charset="77"/>
              </a:rPr>
              <a:t>UMR 6457 (since 1994)</a:t>
            </a:r>
          </a:p>
        </p:txBody>
      </p:sp>
      <p:pic>
        <p:nvPicPr>
          <p:cNvPr id="17" name="Picture 22">
            <a:extLst>
              <a:ext uri="{FF2B5EF4-FFF2-40B4-BE49-F238E27FC236}">
                <a16:creationId xmlns:a16="http://schemas.microsoft.com/office/drawing/2014/main" id="{68775D58-14C3-004F-8932-47C69E69D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448" y="809731"/>
            <a:ext cx="1654561" cy="658515"/>
          </a:xfrm>
          <a:prstGeom prst="rect">
            <a:avLst/>
          </a:prstGeom>
        </p:spPr>
      </p:pic>
      <p:grpSp>
        <p:nvGrpSpPr>
          <p:cNvPr id="18" name="Group 26">
            <a:extLst>
              <a:ext uri="{FF2B5EF4-FFF2-40B4-BE49-F238E27FC236}">
                <a16:creationId xmlns:a16="http://schemas.microsoft.com/office/drawing/2014/main" id="{3535B95A-E9C9-9540-8990-5305C44641ED}"/>
              </a:ext>
            </a:extLst>
          </p:cNvPr>
          <p:cNvGrpSpPr/>
          <p:nvPr/>
        </p:nvGrpSpPr>
        <p:grpSpPr>
          <a:xfrm>
            <a:off x="1881097" y="2306504"/>
            <a:ext cx="1346610" cy="487252"/>
            <a:chOff x="195713" y="1362338"/>
            <a:chExt cx="1346610" cy="487252"/>
          </a:xfrm>
        </p:grpSpPr>
        <p:pic>
          <p:nvPicPr>
            <p:cNvPr id="19" name="Image 2">
              <a:extLst>
                <a:ext uri="{FF2B5EF4-FFF2-40B4-BE49-F238E27FC236}">
                  <a16:creationId xmlns:a16="http://schemas.microsoft.com/office/drawing/2014/main" id="{56522150-597F-7146-9FA2-5E3339130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713" y="1362338"/>
              <a:ext cx="1346610" cy="487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AE70C0E7-6B0E-E849-815A-A7F1F471CC39}"/>
                </a:ext>
              </a:extLst>
            </p:cNvPr>
            <p:cNvSpPr txBox="1"/>
            <p:nvPr/>
          </p:nvSpPr>
          <p:spPr>
            <a:xfrm>
              <a:off x="461218" y="1415939"/>
              <a:ext cx="80663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</a:rPr>
                <a:t>IN2P3</a:t>
              </a:r>
            </a:p>
          </p:txBody>
        </p:sp>
      </p:grpSp>
      <p:grpSp>
        <p:nvGrpSpPr>
          <p:cNvPr id="21" name="Group 24">
            <a:extLst>
              <a:ext uri="{FF2B5EF4-FFF2-40B4-BE49-F238E27FC236}">
                <a16:creationId xmlns:a16="http://schemas.microsoft.com/office/drawing/2014/main" id="{C55A36E2-63A5-C041-9FB0-D5B3BEE2F36B}"/>
              </a:ext>
            </a:extLst>
          </p:cNvPr>
          <p:cNvGrpSpPr/>
          <p:nvPr/>
        </p:nvGrpSpPr>
        <p:grpSpPr>
          <a:xfrm>
            <a:off x="1874187" y="3506717"/>
            <a:ext cx="1344673" cy="474590"/>
            <a:chOff x="926853" y="2443410"/>
            <a:chExt cx="1344673" cy="47459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1BBB9FB-E8D3-D945-8388-5F2F3BA06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853" y="2443410"/>
              <a:ext cx="1344673" cy="474590"/>
            </a:xfrm>
            <a:prstGeom prst="rect">
              <a:avLst/>
            </a:prstGeom>
          </p:spPr>
        </p:pic>
        <p:sp>
          <p:nvSpPr>
            <p:cNvPr id="23" name="TextBox 29">
              <a:extLst>
                <a:ext uri="{FF2B5EF4-FFF2-40B4-BE49-F238E27FC236}">
                  <a16:creationId xmlns:a16="http://schemas.microsoft.com/office/drawing/2014/main" id="{D6992084-2547-3B45-A423-4DBF5D70DBC5}"/>
                </a:ext>
              </a:extLst>
            </p:cNvPr>
            <p:cNvSpPr txBox="1"/>
            <p:nvPr/>
          </p:nvSpPr>
          <p:spPr>
            <a:xfrm>
              <a:off x="1272758" y="2485908"/>
              <a:ext cx="55015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INC</a:t>
              </a:r>
            </a:p>
          </p:txBody>
        </p:sp>
      </p:grpSp>
      <p:grpSp>
        <p:nvGrpSpPr>
          <p:cNvPr id="24" name="Group 36">
            <a:extLst>
              <a:ext uri="{FF2B5EF4-FFF2-40B4-BE49-F238E27FC236}">
                <a16:creationId xmlns:a16="http://schemas.microsoft.com/office/drawing/2014/main" id="{E80DCCFA-ACAB-504B-8F57-B5896BD5EAAD}"/>
              </a:ext>
            </a:extLst>
          </p:cNvPr>
          <p:cNvGrpSpPr/>
          <p:nvPr/>
        </p:nvGrpSpPr>
        <p:grpSpPr>
          <a:xfrm>
            <a:off x="8151293" y="2442129"/>
            <a:ext cx="2301925" cy="800100"/>
            <a:chOff x="5489848" y="2232095"/>
            <a:chExt cx="2268985" cy="800100"/>
          </a:xfrm>
        </p:grpSpPr>
        <p:pic>
          <p:nvPicPr>
            <p:cNvPr id="25" name="Picture 35">
              <a:extLst>
                <a:ext uri="{FF2B5EF4-FFF2-40B4-BE49-F238E27FC236}">
                  <a16:creationId xmlns:a16="http://schemas.microsoft.com/office/drawing/2014/main" id="{0E5605EA-4212-0E4D-B779-575BB4C97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4683" y="2232095"/>
              <a:ext cx="2264150" cy="800100"/>
            </a:xfrm>
            <a:prstGeom prst="rect">
              <a:avLst/>
            </a:prstGeom>
          </p:spPr>
        </p:pic>
        <p:sp>
          <p:nvSpPr>
            <p:cNvPr id="26" name="TextBox 32">
              <a:extLst>
                <a:ext uri="{FF2B5EF4-FFF2-40B4-BE49-F238E27FC236}">
                  <a16:creationId xmlns:a16="http://schemas.microsoft.com/office/drawing/2014/main" id="{27D7FC5B-95C4-7448-8361-6A26F1307D0E}"/>
                </a:ext>
              </a:extLst>
            </p:cNvPr>
            <p:cNvSpPr txBox="1"/>
            <p:nvPr/>
          </p:nvSpPr>
          <p:spPr>
            <a:xfrm>
              <a:off x="5489848" y="2272649"/>
              <a:ext cx="211577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>
                  <a:solidFill>
                    <a:schemeClr val="bg1"/>
                  </a:solidFill>
                  <a:cs typeface="Times New Roman" panose="02020603050405020304" pitchFamily="18" charset="0"/>
                </a:rPr>
                <a:t>UFR Sciences et Techniques</a:t>
              </a:r>
            </a:p>
          </p:txBody>
        </p:sp>
      </p:grpSp>
      <p:cxnSp>
        <p:nvCxnSpPr>
          <p:cNvPr id="27" name="Straight Arrow Connector 20">
            <a:extLst>
              <a:ext uri="{FF2B5EF4-FFF2-40B4-BE49-F238E27FC236}">
                <a16:creationId xmlns:a16="http://schemas.microsoft.com/office/drawing/2014/main" id="{75D5ECAA-761F-F049-B234-6C6BA0F8BAA7}"/>
              </a:ext>
            </a:extLst>
          </p:cNvPr>
          <p:cNvCxnSpPr>
            <a:cxnSpLocks/>
            <a:stCxn id="32" idx="0"/>
            <a:endCxn id="17" idx="3"/>
          </p:cNvCxnSpPr>
          <p:nvPr/>
        </p:nvCxnSpPr>
        <p:spPr>
          <a:xfrm flipH="1" flipV="1">
            <a:off x="6168009" y="1138989"/>
            <a:ext cx="747941" cy="17140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31">
            <a:extLst>
              <a:ext uri="{FF2B5EF4-FFF2-40B4-BE49-F238E27FC236}">
                <a16:creationId xmlns:a16="http://schemas.microsoft.com/office/drawing/2014/main" id="{63E04AF7-6BEC-DC45-B8B8-3BBE002A7893}"/>
              </a:ext>
            </a:extLst>
          </p:cNvPr>
          <p:cNvGrpSpPr/>
          <p:nvPr/>
        </p:nvGrpSpPr>
        <p:grpSpPr>
          <a:xfrm>
            <a:off x="1874186" y="2910097"/>
            <a:ext cx="1368430" cy="570179"/>
            <a:chOff x="911181" y="2956294"/>
            <a:chExt cx="1368430" cy="570179"/>
          </a:xfrm>
        </p:grpSpPr>
        <p:pic>
          <p:nvPicPr>
            <p:cNvPr id="29" name="Picture 30">
              <a:extLst>
                <a:ext uri="{FF2B5EF4-FFF2-40B4-BE49-F238E27FC236}">
                  <a16:creationId xmlns:a16="http://schemas.microsoft.com/office/drawing/2014/main" id="{4BE7D860-8ADB-904C-AF57-947912FEB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6842"/>
            <a:stretch/>
          </p:blipFill>
          <p:spPr>
            <a:xfrm>
              <a:off x="911181" y="2956294"/>
              <a:ext cx="1368430" cy="570179"/>
            </a:xfrm>
            <a:prstGeom prst="rect">
              <a:avLst/>
            </a:prstGeom>
          </p:spPr>
        </p:pic>
        <p:sp>
          <p:nvSpPr>
            <p:cNvPr id="30" name="TextBox 28">
              <a:extLst>
                <a:ext uri="{FF2B5EF4-FFF2-40B4-BE49-F238E27FC236}">
                  <a16:creationId xmlns:a16="http://schemas.microsoft.com/office/drawing/2014/main" id="{B1997EF1-2F2E-8C4F-9126-E766191A22F7}"/>
                </a:ext>
              </a:extLst>
            </p:cNvPr>
            <p:cNvSpPr txBox="1"/>
            <p:nvPr/>
          </p:nvSpPr>
          <p:spPr>
            <a:xfrm>
              <a:off x="1188284" y="2999967"/>
              <a:ext cx="74090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chemeClr val="bg1"/>
                  </a:solidFill>
                  <a:cs typeface="Times New Roman" panose="02020603050405020304" pitchFamily="18" charset="0"/>
                </a:rPr>
                <a:t>DR17</a:t>
              </a:r>
            </a:p>
          </p:txBody>
        </p:sp>
      </p:grpSp>
      <p:pic>
        <p:nvPicPr>
          <p:cNvPr id="31" name="Picture 27">
            <a:extLst>
              <a:ext uri="{FF2B5EF4-FFF2-40B4-BE49-F238E27FC236}">
                <a16:creationId xmlns:a16="http://schemas.microsoft.com/office/drawing/2014/main" id="{E5764505-B58B-2B4D-9C96-881E7EC463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4514" y="789456"/>
            <a:ext cx="2602335" cy="873947"/>
          </a:xfrm>
          <a:prstGeom prst="rect">
            <a:avLst/>
          </a:prstGeom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id="{5A160F56-F438-B44A-BF02-01EB0781611D}"/>
              </a:ext>
            </a:extLst>
          </p:cNvPr>
          <p:cNvSpPr txBox="1"/>
          <p:nvPr/>
        </p:nvSpPr>
        <p:spPr>
          <a:xfrm>
            <a:off x="6394878" y="1310390"/>
            <a:ext cx="10421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/>
              <a:t>IMT Transfert</a:t>
            </a: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53B88B75-C193-394B-9DC8-D8440848CA4C}"/>
              </a:ext>
            </a:extLst>
          </p:cNvPr>
          <p:cNvSpPr txBox="1"/>
          <p:nvPr/>
        </p:nvSpPr>
        <p:spPr>
          <a:xfrm>
            <a:off x="8151293" y="1618132"/>
            <a:ext cx="230192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Pôle Sciences et Technologie</a:t>
            </a:r>
          </a:p>
        </p:txBody>
      </p:sp>
      <p:cxnSp>
        <p:nvCxnSpPr>
          <p:cNvPr id="34" name="Straight Arrow Connector 15">
            <a:extLst>
              <a:ext uri="{FF2B5EF4-FFF2-40B4-BE49-F238E27FC236}">
                <a16:creationId xmlns:a16="http://schemas.microsoft.com/office/drawing/2014/main" id="{1E59D284-C3C0-3D48-8269-AD45E1C1E2B6}"/>
              </a:ext>
            </a:extLst>
          </p:cNvPr>
          <p:cNvCxnSpPr>
            <a:cxnSpLocks/>
            <a:stCxn id="32" idx="2"/>
            <a:endCxn id="12" idx="3"/>
          </p:cNvCxnSpPr>
          <p:nvPr/>
        </p:nvCxnSpPr>
        <p:spPr>
          <a:xfrm flipH="1">
            <a:off x="6290781" y="1956721"/>
            <a:ext cx="625168" cy="215057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B7E4D4B-24BC-DD4B-8C1F-79B4BF266BC2}"/>
              </a:ext>
            </a:extLst>
          </p:cNvPr>
          <p:cNvSpPr txBox="1"/>
          <p:nvPr/>
        </p:nvSpPr>
        <p:spPr>
          <a:xfrm>
            <a:off x="10512310" y="5848215"/>
            <a:ext cx="135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Directeur: G. Martinez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1D4D9D-0AE5-B64C-B218-667118BD5E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9616" y="4437154"/>
            <a:ext cx="8652416" cy="203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9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3E08664-2A50-1648-B998-A5FE755068EC}"/>
              </a:ext>
            </a:extLst>
          </p:cNvPr>
          <p:cNvSpPr/>
          <p:nvPr/>
        </p:nvSpPr>
        <p:spPr>
          <a:xfrm>
            <a:off x="0" y="6073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338" name="Picture 3">
            <a:extLst>
              <a:ext uri="{FF2B5EF4-FFF2-40B4-BE49-F238E27FC236}">
                <a16:creationId xmlns:a16="http://schemas.microsoft.com/office/drawing/2014/main" id="{28E14B45-57EC-DC45-813D-F97F5F4CA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8" y="1030590"/>
            <a:ext cx="228123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>
            <a:extLst>
              <a:ext uri="{FF2B5EF4-FFF2-40B4-BE49-F238E27FC236}">
                <a16:creationId xmlns:a16="http://schemas.microsoft.com/office/drawing/2014/main" id="{68AE7DF9-EBF3-0D42-BFB3-378D560F6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438" y="3840465"/>
            <a:ext cx="2286001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>
            <a:extLst>
              <a:ext uri="{FF2B5EF4-FFF2-40B4-BE49-F238E27FC236}">
                <a16:creationId xmlns:a16="http://schemas.microsoft.com/office/drawing/2014/main" id="{84FCCCAE-8269-D343-9125-B0755C3E9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287" y="1649716"/>
            <a:ext cx="1947862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3">
            <a:extLst>
              <a:ext uri="{FF2B5EF4-FFF2-40B4-BE49-F238E27FC236}">
                <a16:creationId xmlns:a16="http://schemas.microsoft.com/office/drawing/2014/main" id="{20AD3550-8FEB-2B41-A7CF-FCE56CF90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49" y="913115"/>
            <a:ext cx="2160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Les deux infinis</a:t>
            </a:r>
            <a:endParaRPr lang="fr-FR" altLang="fr-FR" sz="32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342" name="TextBox 3">
            <a:extLst>
              <a:ext uri="{FF2B5EF4-FFF2-40B4-BE49-F238E27FC236}">
                <a16:creationId xmlns:a16="http://schemas.microsoft.com/office/drawing/2014/main" id="{2626F7CC-888D-2341-AC2D-E917B2871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0" y="1614790"/>
            <a:ext cx="28035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Nucléaire pour la Santé</a:t>
            </a:r>
            <a:endParaRPr lang="fr-FR" altLang="fr-FR" sz="32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343" name="TextBox 3">
            <a:extLst>
              <a:ext uri="{FF2B5EF4-FFF2-40B4-BE49-F238E27FC236}">
                <a16:creationId xmlns:a16="http://schemas.microsoft.com/office/drawing/2014/main" id="{CD40129D-2161-BC46-A12E-76AA38C2C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3534581"/>
            <a:ext cx="42243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Nucléaire pour l'Énergie et l'Environnement</a:t>
            </a:r>
            <a:endParaRPr lang="fr-FR" altLang="fr-FR" sz="32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344" name="Picture 2" descr="https://www.arronax-nantes.fr/wp-content/uploads/2019/04/casemate_AX.jpg">
            <a:extLst>
              <a:ext uri="{FF2B5EF4-FFF2-40B4-BE49-F238E27FC236}">
                <a16:creationId xmlns:a16="http://schemas.microsoft.com/office/drawing/2014/main" id="{F6D2A52C-ACD5-B943-B560-F9533426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5012" y="4746084"/>
            <a:ext cx="1916558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3">
            <a:extLst>
              <a:ext uri="{FF2B5EF4-FFF2-40B4-BE49-F238E27FC236}">
                <a16:creationId xmlns:a16="http://schemas.microsoft.com/office/drawing/2014/main" id="{25D3C377-5577-B842-80C7-8D4C3547F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4" y="4335938"/>
            <a:ext cx="24907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Technologies associées</a:t>
            </a:r>
            <a:endParaRPr lang="fr-FR" altLang="fr-FR" sz="32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346" name="TextBox 3">
            <a:extLst>
              <a:ext uri="{FF2B5EF4-FFF2-40B4-BE49-F238E27FC236}">
                <a16:creationId xmlns:a16="http://schemas.microsoft.com/office/drawing/2014/main" id="{3B825F48-5A0C-FB45-9895-CD36785F2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213" y="1170290"/>
            <a:ext cx="23399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Astrophysique, Cosmologie, Physique des Neutrinos,</a:t>
            </a:r>
          </a:p>
          <a:p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Physique du Plasma de Quark et Gluons au LHC , Physique Nucléaire, Physique théorique, Recherche de Matière Noire</a:t>
            </a:r>
          </a:p>
        </p:txBody>
      </p:sp>
      <p:sp>
        <p:nvSpPr>
          <p:cNvPr id="14347" name="TextBox 3">
            <a:extLst>
              <a:ext uri="{FF2B5EF4-FFF2-40B4-BE49-F238E27FC236}">
                <a16:creationId xmlns:a16="http://schemas.microsoft.com/office/drawing/2014/main" id="{2161DD85-A28A-BA46-A03E-AD86F812E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13" y="1965369"/>
            <a:ext cx="193835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R&amp;D pour TEP innovantes (XEMIS2, LPET)</a:t>
            </a:r>
          </a:p>
          <a:p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FlashMod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 pour l'irradiation et dosimétrie du petit animal </a:t>
            </a:r>
          </a:p>
          <a:p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  <a:sym typeface="Wingdings" pitchFamily="2" charset="2"/>
              </a:rPr>
              <a:t>Production de radionucléides</a:t>
            </a:r>
          </a:p>
          <a:p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Collaboration </a:t>
            </a:r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Arronax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, ICO, CRCINA, CHU of Nantes. </a:t>
            </a:r>
            <a:endParaRPr lang="fr-FR" altLang="fr-FR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348" name="TextBox 3">
            <a:extLst>
              <a:ext uri="{FF2B5EF4-FFF2-40B4-BE49-F238E27FC236}">
                <a16:creationId xmlns:a16="http://schemas.microsoft.com/office/drawing/2014/main" id="{DA48BD3F-7DC0-694E-90F4-76FE4178E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138" y="4602068"/>
            <a:ext cx="20843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Informatique pour la recherche</a:t>
            </a:r>
          </a:p>
          <a:p>
            <a:endParaRPr lang="fr-FR" sz="1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Technologies de détection : </a:t>
            </a:r>
            <a:r>
              <a:rPr 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LiquidO</a:t>
            </a:r>
            <a:r>
              <a:rPr 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Damic</a:t>
            </a:r>
            <a:r>
              <a:rPr 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-M, </a:t>
            </a:r>
            <a:r>
              <a:rPr 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XeLab</a:t>
            </a:r>
            <a:r>
              <a:rPr 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, R2D2. </a:t>
            </a:r>
          </a:p>
          <a:p>
            <a:r>
              <a:rPr 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Techniques en radiochimie. Mesure de la radioactivité (SMART).</a:t>
            </a:r>
          </a:p>
          <a:p>
            <a:r>
              <a:rPr 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Analyse des faisceaux d'ion</a:t>
            </a:r>
          </a:p>
          <a:p>
            <a:endParaRPr lang="fr-FR" altLang="fr-FR" sz="12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39">
            <a:extLst>
              <a:ext uri="{FF2B5EF4-FFF2-40B4-BE49-F238E27FC236}">
                <a16:creationId xmlns:a16="http://schemas.microsoft.com/office/drawing/2014/main" id="{D50C66D7-4021-054F-8CF6-00520E3842F5}"/>
              </a:ext>
            </a:extLst>
          </p:cNvPr>
          <p:cNvCxnSpPr>
            <a:cxnSpLocks/>
            <a:stCxn id="21" idx="1"/>
          </p:cNvCxnSpPr>
          <p:nvPr/>
        </p:nvCxnSpPr>
        <p:spPr bwMode="auto">
          <a:xfrm flipH="1" flipV="1">
            <a:off x="4608512" y="1879903"/>
            <a:ext cx="487362" cy="722312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4">
            <a:extLst>
              <a:ext uri="{FF2B5EF4-FFF2-40B4-BE49-F238E27FC236}">
                <a16:creationId xmlns:a16="http://schemas.microsoft.com/office/drawing/2014/main" id="{B48D1CEB-AF6B-B14D-AC4D-9421378D6E9C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8512" y="3457879"/>
            <a:ext cx="519112" cy="280987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49">
            <a:extLst>
              <a:ext uri="{FF2B5EF4-FFF2-40B4-BE49-F238E27FC236}">
                <a16:creationId xmlns:a16="http://schemas.microsoft.com/office/drawing/2014/main" id="{AB28635F-9C85-EE42-8696-FAFB67B415D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84687" y="2849866"/>
            <a:ext cx="698500" cy="160972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51">
            <a:extLst>
              <a:ext uri="{FF2B5EF4-FFF2-40B4-BE49-F238E27FC236}">
                <a16:creationId xmlns:a16="http://schemas.microsoft.com/office/drawing/2014/main" id="{819C19BF-B141-AE45-B898-B35BAB8C0469}"/>
              </a:ext>
            </a:extLst>
          </p:cNvPr>
          <p:cNvCxnSpPr>
            <a:cxnSpLocks/>
            <a:stCxn id="22" idx="0"/>
            <a:endCxn id="21" idx="2"/>
          </p:cNvCxnSpPr>
          <p:nvPr/>
        </p:nvCxnSpPr>
        <p:spPr bwMode="auto">
          <a:xfrm flipV="1">
            <a:off x="7040562" y="3602341"/>
            <a:ext cx="44450" cy="784225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57">
            <a:extLst>
              <a:ext uri="{FF2B5EF4-FFF2-40B4-BE49-F238E27FC236}">
                <a16:creationId xmlns:a16="http://schemas.microsoft.com/office/drawing/2014/main" id="{744768AB-B72F-E540-8A67-2752A2662ECE}"/>
              </a:ext>
            </a:extLst>
          </p:cNvPr>
          <p:cNvCxnSpPr>
            <a:cxnSpLocks/>
            <a:stCxn id="22" idx="1"/>
            <a:endCxn id="23" idx="3"/>
          </p:cNvCxnSpPr>
          <p:nvPr/>
        </p:nvCxnSpPr>
        <p:spPr bwMode="auto">
          <a:xfrm flipH="1" flipV="1">
            <a:off x="4706937" y="5051063"/>
            <a:ext cx="334962" cy="307052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0000AFB-AB65-454B-B625-F440479496CA}"/>
              </a:ext>
            </a:extLst>
          </p:cNvPr>
          <p:cNvSpPr/>
          <p:nvPr/>
        </p:nvSpPr>
        <p:spPr bwMode="auto">
          <a:xfrm>
            <a:off x="0" y="854378"/>
            <a:ext cx="4608513" cy="2051050"/>
          </a:xfrm>
          <a:prstGeom prst="roundRect">
            <a:avLst>
              <a:gd name="adj" fmla="val 1666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252A92B-33F0-5345-B142-F2984BECD23F}"/>
              </a:ext>
            </a:extLst>
          </p:cNvPr>
          <p:cNvSpPr/>
          <p:nvPr/>
        </p:nvSpPr>
        <p:spPr bwMode="auto">
          <a:xfrm>
            <a:off x="5095875" y="1602090"/>
            <a:ext cx="3978275" cy="2000250"/>
          </a:xfrm>
          <a:prstGeom prst="roundRect">
            <a:avLst>
              <a:gd name="adj" fmla="val 1666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0531F54-0946-0C4F-A7E2-71442A054D0E}"/>
              </a:ext>
            </a:extLst>
          </p:cNvPr>
          <p:cNvSpPr/>
          <p:nvPr/>
        </p:nvSpPr>
        <p:spPr bwMode="auto">
          <a:xfrm>
            <a:off x="5041900" y="4386565"/>
            <a:ext cx="3997325" cy="19431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675259C-6E63-064D-A71B-A04DF9188954}"/>
              </a:ext>
            </a:extLst>
          </p:cNvPr>
          <p:cNvSpPr/>
          <p:nvPr/>
        </p:nvSpPr>
        <p:spPr bwMode="auto">
          <a:xfrm>
            <a:off x="-12701" y="3561066"/>
            <a:ext cx="4719638" cy="2979995"/>
          </a:xfrm>
          <a:prstGeom prst="roundRect">
            <a:avLst>
              <a:gd name="adj" fmla="val 16667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58" name="TextBox 3">
            <a:extLst>
              <a:ext uri="{FF2B5EF4-FFF2-40B4-BE49-F238E27FC236}">
                <a16:creationId xmlns:a16="http://schemas.microsoft.com/office/drawing/2014/main" id="{F8A7684E-FB42-3D49-B555-276704616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631" y="3881988"/>
            <a:ext cx="279422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“Chaire Industrielle” “Stockage” (ANDRA, EDF, ORANO)</a:t>
            </a:r>
          </a:p>
          <a:p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Projects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around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 ZATU (CNRS, OSUNA)</a:t>
            </a:r>
          </a:p>
          <a:p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EU EURAD and PREDIS</a:t>
            </a:r>
          </a:p>
          <a:p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LabCom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 “</a:t>
            </a:r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Tesmarac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” (</a:t>
            </a:r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Triskem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Collaborations IRSN</a:t>
            </a:r>
            <a:endParaRPr lang="fr-FR" altLang="fr-FR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Simulations of </a:t>
            </a:r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nuclear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reactor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 and  </a:t>
            </a:r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nuclear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 data (NA)2STARS, E-Shape.)</a:t>
            </a:r>
          </a:p>
          <a:p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Scenario électronucléaires (CLASS, CINEASTE). En inter-</a:t>
            </a:r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disciplanarité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 avec la sociologie et l’économie</a:t>
            </a:r>
          </a:p>
          <a:p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Projet Européen </a:t>
            </a:r>
            <a:r>
              <a:rPr lang="fr-FR" altLang="fr-FR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AntiMatter</a:t>
            </a:r>
            <a:r>
              <a:rPr lang="fr-FR" altLang="fr-FR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-OTECH avec EDF (monitorage de réacteurs avec les neutrinos)</a:t>
            </a:r>
          </a:p>
        </p:txBody>
      </p:sp>
      <p:cxnSp>
        <p:nvCxnSpPr>
          <p:cNvPr id="25" name="Straight Arrow Connector 49">
            <a:extLst>
              <a:ext uri="{FF2B5EF4-FFF2-40B4-BE49-F238E27FC236}">
                <a16:creationId xmlns:a16="http://schemas.microsoft.com/office/drawing/2014/main" id="{6EBEC753-42C7-DF4F-ADA2-C9E2B918AC67}"/>
              </a:ext>
            </a:extLst>
          </p:cNvPr>
          <p:cNvCxnSpPr>
            <a:cxnSpLocks/>
            <a:stCxn id="23" idx="0"/>
          </p:cNvCxnSpPr>
          <p:nvPr/>
        </p:nvCxnSpPr>
        <p:spPr bwMode="auto">
          <a:xfrm flipH="1" flipV="1">
            <a:off x="2328862" y="2878441"/>
            <a:ext cx="18256" cy="682624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">
            <a:extLst>
              <a:ext uri="{FF2B5EF4-FFF2-40B4-BE49-F238E27FC236}">
                <a16:creationId xmlns:a16="http://schemas.microsoft.com/office/drawing/2014/main" id="{5F56A2FA-60FB-0C42-A6FF-A24B10256033}"/>
              </a:ext>
            </a:extLst>
          </p:cNvPr>
          <p:cNvSpPr txBox="1">
            <a:spLocks/>
          </p:cNvSpPr>
          <p:nvPr/>
        </p:nvSpPr>
        <p:spPr bwMode="auto">
          <a:xfrm>
            <a:off x="71438" y="-15158"/>
            <a:ext cx="121920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axes de Recherche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Subatech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D4AF9AD-DB2F-D047-8BD5-6F173C4983FA}"/>
              </a:ext>
            </a:extLst>
          </p:cNvPr>
          <p:cNvSpPr txBox="1"/>
          <p:nvPr/>
        </p:nvSpPr>
        <p:spPr>
          <a:xfrm>
            <a:off x="9618650" y="1173994"/>
            <a:ext cx="24282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80000"/>
              <a:buFont typeface="Wingdings" pitchFamily="2" charset="2"/>
              <a:buChar char="ü"/>
            </a:pPr>
            <a:r>
              <a:rPr lang="fr-FR" dirty="0"/>
              <a:t>Production de connaissances, de savoirs, savoir faire…</a:t>
            </a:r>
          </a:p>
          <a:p>
            <a:pPr>
              <a:buSzPct val="80000"/>
            </a:pPr>
            <a:endParaRPr lang="fr-FR" dirty="0"/>
          </a:p>
          <a:p>
            <a:pPr marL="285750" indent="-285750">
              <a:buSzPct val="80000"/>
              <a:buFont typeface="Wingdings" pitchFamily="2" charset="2"/>
              <a:buChar char="ü"/>
            </a:pPr>
            <a:r>
              <a:rPr lang="fr-FR" dirty="0"/>
              <a:t>Symbiose entre des chercheurs et des enseignants chercheurs</a:t>
            </a:r>
          </a:p>
          <a:p>
            <a:pPr marL="285750" indent="-285750">
              <a:buSzPct val="80000"/>
              <a:buFont typeface="Wingdings" pitchFamily="2" charset="2"/>
              <a:buChar char="ü"/>
            </a:pPr>
            <a:endParaRPr lang="fr-FR" dirty="0"/>
          </a:p>
          <a:p>
            <a:pPr marL="285750" indent="-285750">
              <a:buSzPct val="80000"/>
              <a:buFont typeface="Wingdings" pitchFamily="2" charset="2"/>
              <a:buChar char="ü"/>
            </a:pPr>
            <a:r>
              <a:rPr lang="fr-FR" dirty="0"/>
              <a:t>Ouverture à l’international, sur l’innovation, les nouvelles technologies</a:t>
            </a:r>
          </a:p>
          <a:p>
            <a:pPr marL="285750" indent="-285750">
              <a:buSzPct val="80000"/>
              <a:buFont typeface="Wingdings" pitchFamily="2" charset="2"/>
              <a:buChar char="ü"/>
            </a:pPr>
            <a:endParaRPr lang="fr-FR" dirty="0"/>
          </a:p>
          <a:p>
            <a:pPr marL="285750" indent="-285750">
              <a:buSzPct val="80000"/>
              <a:buFont typeface="Wingdings" pitchFamily="2" charset="2"/>
              <a:buChar char="ü"/>
            </a:pPr>
            <a:endParaRPr lang="fr-FR" dirty="0"/>
          </a:p>
          <a:p>
            <a:pPr marL="285750" indent="-285750">
              <a:buSzPct val="80000"/>
              <a:buFont typeface="Wingdings" pitchFamily="2" charset="2"/>
              <a:buChar char="q"/>
            </a:pPr>
            <a:r>
              <a:rPr lang="fr-FR" dirty="0"/>
              <a:t>Formation par l’accueil de stagiaires (NU, IMT)</a:t>
            </a:r>
          </a:p>
          <a:p>
            <a:pPr marL="285750" indent="-285750">
              <a:buSzPct val="80000"/>
              <a:buFont typeface="Wingdings" pitchFamily="2" charset="2"/>
              <a:buChar char="ü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6615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A7A10D9-D838-8363-78C6-ADB835626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93307"/>
            <a:ext cx="12357876" cy="69513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9993C0-3E83-B14A-6463-0349D3B4DDBD}"/>
              </a:ext>
            </a:extLst>
          </p:cNvPr>
          <p:cNvSpPr txBox="1"/>
          <p:nvPr/>
        </p:nvSpPr>
        <p:spPr>
          <a:xfrm>
            <a:off x="826478" y="2567354"/>
            <a:ext cx="662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2 / L’UFR Sciences et </a:t>
            </a:r>
            <a:r>
              <a:rPr lang="fr-FR" sz="4400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Tecniques</a:t>
            </a:r>
            <a:endParaRPr lang="fr-FR" sz="4400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CA93BB-D44A-A07D-2238-27BAD7410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956" y="-480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6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 401"/>
          <p:cNvPicPr/>
          <p:nvPr/>
        </p:nvPicPr>
        <p:blipFill>
          <a:blip r:embed="rId2"/>
          <a:stretch/>
        </p:blipFill>
        <p:spPr>
          <a:xfrm>
            <a:off x="6217910" y="2677473"/>
            <a:ext cx="1302480" cy="857880"/>
          </a:xfrm>
          <a:prstGeom prst="rect">
            <a:avLst/>
          </a:prstGeom>
          <a:ln>
            <a:noFill/>
          </a:ln>
        </p:spPr>
      </p:pic>
      <p:sp>
        <p:nvSpPr>
          <p:cNvPr id="403" name="CustomShape 1"/>
          <p:cNvSpPr/>
          <p:nvPr/>
        </p:nvSpPr>
        <p:spPr>
          <a:xfrm>
            <a:off x="1812000" y="3672000"/>
            <a:ext cx="8639640" cy="2951640"/>
          </a:xfrm>
          <a:prstGeom prst="rect">
            <a:avLst/>
          </a:prstGeom>
          <a:solidFill>
            <a:srgbClr val="F6BDB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CustomShape 3"/>
          <p:cNvSpPr/>
          <p:nvPr/>
        </p:nvSpPr>
        <p:spPr>
          <a:xfrm>
            <a:off x="2256063" y="876060"/>
            <a:ext cx="7915320" cy="474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000" dirty="0">
                <a:solidFill>
                  <a:srgbClr val="800000"/>
                </a:solidFill>
                <a:latin typeface="Trebuchet MS"/>
                <a:ea typeface="MS PGothic"/>
              </a:rPr>
              <a:t> 70 Enseignants-Chercheurs, Professeurs Agrégés</a:t>
            </a:r>
            <a:r>
              <a:rPr lang="fr-FR" dirty="0">
                <a:solidFill>
                  <a:srgbClr val="000000"/>
                </a:solidFill>
                <a:latin typeface="Trebuchet MS"/>
                <a:ea typeface="MS PGothic"/>
              </a:rPr>
              <a:t> du département de Physique développent des activités de recherche dans l’un de ces 7 laboratoires :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406" name="CustomShape 4"/>
          <p:cNvSpPr/>
          <p:nvPr/>
        </p:nvSpPr>
        <p:spPr>
          <a:xfrm>
            <a:off x="2100000" y="527760"/>
            <a:ext cx="3166560" cy="48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7" name="CustomShape 5"/>
          <p:cNvSpPr/>
          <p:nvPr/>
        </p:nvSpPr>
        <p:spPr>
          <a:xfrm>
            <a:off x="2244720" y="609480"/>
            <a:ext cx="3166560" cy="48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8" name="Picture 2"/>
          <p:cNvPicPr/>
          <p:nvPr/>
        </p:nvPicPr>
        <p:blipFill>
          <a:blip r:embed="rId3"/>
          <a:stretch/>
        </p:blipFill>
        <p:spPr>
          <a:xfrm>
            <a:off x="3027590" y="1808387"/>
            <a:ext cx="2620800" cy="551880"/>
          </a:xfrm>
          <a:prstGeom prst="rect">
            <a:avLst/>
          </a:prstGeom>
          <a:ln>
            <a:noFill/>
          </a:ln>
        </p:spPr>
      </p:pic>
      <p:pic>
        <p:nvPicPr>
          <p:cNvPr id="409" name="Picture 4"/>
          <p:cNvPicPr/>
          <p:nvPr/>
        </p:nvPicPr>
        <p:blipFill>
          <a:blip r:embed="rId4"/>
          <a:stretch/>
        </p:blipFill>
        <p:spPr>
          <a:xfrm>
            <a:off x="6005870" y="1832913"/>
            <a:ext cx="1370520" cy="694440"/>
          </a:xfrm>
          <a:prstGeom prst="rect">
            <a:avLst/>
          </a:prstGeom>
          <a:ln>
            <a:noFill/>
          </a:ln>
        </p:spPr>
      </p:pic>
      <p:pic>
        <p:nvPicPr>
          <p:cNvPr id="410" name="Picture 8"/>
          <p:cNvPicPr/>
          <p:nvPr/>
        </p:nvPicPr>
        <p:blipFill>
          <a:blip r:embed="rId5"/>
          <a:stretch/>
        </p:blipFill>
        <p:spPr>
          <a:xfrm>
            <a:off x="3027590" y="2628513"/>
            <a:ext cx="1302120" cy="546840"/>
          </a:xfrm>
          <a:prstGeom prst="rect">
            <a:avLst/>
          </a:prstGeom>
          <a:ln>
            <a:noFill/>
          </a:ln>
        </p:spPr>
      </p:pic>
      <p:pic>
        <p:nvPicPr>
          <p:cNvPr id="411" name="Picture 18"/>
          <p:cNvPicPr/>
          <p:nvPr/>
        </p:nvPicPr>
        <p:blipFill>
          <a:blip r:embed="rId6"/>
          <a:stretch/>
        </p:blipFill>
        <p:spPr>
          <a:xfrm>
            <a:off x="7594550" y="2721707"/>
            <a:ext cx="1725840" cy="565920"/>
          </a:xfrm>
          <a:prstGeom prst="rect">
            <a:avLst/>
          </a:prstGeom>
          <a:ln>
            <a:noFill/>
          </a:ln>
        </p:spPr>
      </p:pic>
      <p:pic>
        <p:nvPicPr>
          <p:cNvPr id="412" name="Picture 20"/>
          <p:cNvPicPr/>
          <p:nvPr/>
        </p:nvPicPr>
        <p:blipFill>
          <a:blip r:embed="rId7"/>
          <a:stretch/>
        </p:blipFill>
        <p:spPr>
          <a:xfrm>
            <a:off x="4899590" y="2744793"/>
            <a:ext cx="955080" cy="452520"/>
          </a:xfrm>
          <a:prstGeom prst="rect">
            <a:avLst/>
          </a:prstGeom>
          <a:ln>
            <a:noFill/>
          </a:ln>
        </p:spPr>
      </p:pic>
      <p:pic>
        <p:nvPicPr>
          <p:cNvPr id="413" name="Picture 22"/>
          <p:cNvPicPr/>
          <p:nvPr/>
        </p:nvPicPr>
        <p:blipFill>
          <a:blip r:embed="rId8"/>
          <a:stretch/>
        </p:blipFill>
        <p:spPr>
          <a:xfrm>
            <a:off x="8001350" y="1772793"/>
            <a:ext cx="1319040" cy="682560"/>
          </a:xfrm>
          <a:prstGeom prst="rect">
            <a:avLst/>
          </a:prstGeom>
          <a:ln>
            <a:noFill/>
          </a:ln>
        </p:spPr>
      </p:pic>
      <p:sp>
        <p:nvSpPr>
          <p:cNvPr id="414" name="CustomShape 6"/>
          <p:cNvSpPr/>
          <p:nvPr/>
        </p:nvSpPr>
        <p:spPr>
          <a:xfrm>
            <a:off x="2100000" y="360000"/>
            <a:ext cx="2768040" cy="83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7"/>
          <p:cNvSpPr/>
          <p:nvPr/>
        </p:nvSpPr>
        <p:spPr>
          <a:xfrm>
            <a:off x="2350920" y="4392000"/>
            <a:ext cx="7954920" cy="72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rgbClr val="800000"/>
                </a:solidFill>
                <a:latin typeface="Trebuchet MS"/>
                <a:ea typeface="MS PGothic"/>
              </a:rPr>
              <a:t>~130  Ingénieurs, chercheurs, cadres  </a:t>
            </a:r>
            <a:r>
              <a:rPr lang="fr-FR" dirty="0">
                <a:solidFill>
                  <a:srgbClr val="000000"/>
                </a:solidFill>
                <a:latin typeface="Trebuchet MS"/>
                <a:ea typeface="MS PGothic"/>
              </a:rPr>
              <a:t>en provenance de l’industrie</a:t>
            </a:r>
            <a:endParaRPr dirty="0"/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rgbClr val="000000"/>
                </a:solidFill>
                <a:latin typeface="Trebuchet MS"/>
                <a:ea typeface="MS PGothic"/>
              </a:rPr>
              <a:t>qui contribuent à la formation</a:t>
            </a:r>
            <a:r>
              <a:rPr lang="fr-FR" dirty="0">
                <a:solidFill>
                  <a:srgbClr val="800000"/>
                </a:solidFill>
                <a:latin typeface="Trebuchet MS"/>
                <a:ea typeface="MS PGothic"/>
              </a:rPr>
              <a:t>. </a:t>
            </a:r>
            <a:r>
              <a:rPr lang="fr-FR" dirty="0">
                <a:solidFill>
                  <a:srgbClr val="000000"/>
                </a:solidFill>
                <a:latin typeface="Trebuchet MS"/>
                <a:ea typeface="MS PGothic"/>
              </a:rPr>
              <a:t>(Principalement en Master)</a:t>
            </a:r>
            <a:endParaRPr dirty="0"/>
          </a:p>
        </p:txBody>
      </p:sp>
      <p:sp>
        <p:nvSpPr>
          <p:cNvPr id="416" name="CustomShape 8"/>
          <p:cNvSpPr/>
          <p:nvPr/>
        </p:nvSpPr>
        <p:spPr>
          <a:xfrm>
            <a:off x="1812000" y="5184000"/>
            <a:ext cx="8493840" cy="149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1600" dirty="0">
                <a:solidFill>
                  <a:srgbClr val="800000"/>
                </a:solidFill>
                <a:latin typeface="Arial"/>
                <a:ea typeface="DejaVu Sans"/>
              </a:rPr>
              <a:t> </a:t>
            </a:r>
            <a:r>
              <a:rPr lang="fr-FR" sz="1600" dirty="0" err="1">
                <a:solidFill>
                  <a:srgbClr val="800000"/>
                </a:solidFill>
                <a:latin typeface="Arial"/>
                <a:ea typeface="DejaVu Sans"/>
              </a:rPr>
              <a:t>Orano</a:t>
            </a:r>
            <a:r>
              <a:rPr lang="fr-FR" sz="1600" dirty="0">
                <a:solidFill>
                  <a:srgbClr val="800000"/>
                </a:solidFill>
                <a:latin typeface="Arial"/>
                <a:ea typeface="DejaVu Sans"/>
              </a:rPr>
              <a:t>, SPIE, </a:t>
            </a:r>
            <a:r>
              <a:rPr lang="fr-FR" sz="1600" dirty="0" err="1">
                <a:solidFill>
                  <a:srgbClr val="800000"/>
                </a:solidFill>
                <a:latin typeface="Arial"/>
                <a:ea typeface="DejaVu Sans"/>
              </a:rPr>
              <a:t>Bouygue</a:t>
            </a:r>
            <a:r>
              <a:rPr lang="fr-FR" sz="1600" dirty="0">
                <a:solidFill>
                  <a:srgbClr val="800000"/>
                </a:solidFill>
                <a:latin typeface="Arial"/>
                <a:ea typeface="DejaVu Sans"/>
              </a:rPr>
              <a:t>, Eiffage, Colas, Vinci, </a:t>
            </a:r>
            <a:r>
              <a:rPr lang="fr-FR" sz="1600" dirty="0">
                <a:solidFill>
                  <a:srgbClr val="800000"/>
                </a:solidFill>
                <a:latin typeface="Calibri"/>
                <a:ea typeface="ヒラギノ角ゴ Pro W3"/>
              </a:rPr>
              <a:t>Armor , QOS Energy, CEA, Daher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fr-FR" sz="1600" dirty="0">
                <a:solidFill>
                  <a:srgbClr val="800000"/>
                </a:solidFill>
                <a:latin typeface="Calibri"/>
                <a:ea typeface="ヒラギノ角ゴ Pro W3"/>
              </a:rPr>
              <a:t> </a:t>
            </a:r>
            <a:r>
              <a:rPr lang="fr-FR" sz="1600" dirty="0" err="1">
                <a:solidFill>
                  <a:srgbClr val="800000"/>
                </a:solidFill>
                <a:latin typeface="Calibri"/>
                <a:ea typeface="ヒラギノ角ゴ Pro W3"/>
              </a:rPr>
              <a:t>Systovi</a:t>
            </a:r>
            <a:r>
              <a:rPr lang="fr-FR" sz="1600" dirty="0">
                <a:solidFill>
                  <a:srgbClr val="800000"/>
                </a:solidFill>
                <a:latin typeface="Calibri"/>
                <a:ea typeface="ヒラギノ角ゴ Pro W3"/>
              </a:rPr>
              <a:t>, QUENEA Énergies renouvelable, EDF, ENGIE, Blue solution , </a:t>
            </a:r>
            <a:r>
              <a:rPr lang="fr-FR" sz="1600" dirty="0" err="1">
                <a:solidFill>
                  <a:srgbClr val="800000"/>
                </a:solidFill>
                <a:latin typeface="Calibri"/>
                <a:ea typeface="ヒラギノ角ゴ Pro W3"/>
              </a:rPr>
              <a:t>Solvionic</a:t>
            </a:r>
            <a:r>
              <a:rPr lang="fr-FR" sz="1600" dirty="0">
                <a:solidFill>
                  <a:srgbClr val="800000"/>
                </a:solidFill>
                <a:latin typeface="Calibri"/>
                <a:ea typeface="ヒラギノ角ゴ Pro W3"/>
              </a:rPr>
              <a:t>, Eiffage, 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fr-FR" sz="1600" dirty="0">
                <a:solidFill>
                  <a:srgbClr val="800000"/>
                </a:solidFill>
                <a:latin typeface="Calibri"/>
                <a:ea typeface="ヒラギノ角ゴ Pro W3"/>
              </a:rPr>
              <a:t>Nantes métropole, </a:t>
            </a:r>
            <a:r>
              <a:rPr lang="fr-FR" sz="1600" dirty="0" err="1">
                <a:solidFill>
                  <a:srgbClr val="800000"/>
                </a:solidFill>
                <a:latin typeface="Calibri"/>
                <a:ea typeface="ヒラギノ角ゴ Pro W3"/>
              </a:rPr>
              <a:t>Syscom</a:t>
            </a:r>
            <a:r>
              <a:rPr lang="fr-FR" sz="1600" dirty="0">
                <a:solidFill>
                  <a:srgbClr val="800000"/>
                </a:solidFill>
                <a:latin typeface="Calibri"/>
                <a:ea typeface="ヒラギノ角ゴ Pro W3"/>
              </a:rPr>
              <a:t> ,</a:t>
            </a:r>
            <a:r>
              <a:rPr lang="fr-FR" sz="1600" dirty="0" err="1">
                <a:solidFill>
                  <a:srgbClr val="800000"/>
                </a:solidFill>
                <a:latin typeface="Calibri"/>
                <a:ea typeface="ヒラギノ角ゴ Pro W3"/>
              </a:rPr>
              <a:t>Helios</a:t>
            </a:r>
            <a:r>
              <a:rPr lang="fr-FR" sz="1600" dirty="0">
                <a:solidFill>
                  <a:srgbClr val="800000"/>
                </a:solidFill>
                <a:latin typeface="Calibri"/>
                <a:ea typeface="ヒラギノ角ゴ Pro W3"/>
              </a:rPr>
              <a:t> </a:t>
            </a:r>
            <a:r>
              <a:rPr lang="fr-FR" sz="1600" dirty="0" err="1">
                <a:solidFill>
                  <a:srgbClr val="800000"/>
                </a:solidFill>
                <a:latin typeface="Calibri"/>
                <a:ea typeface="ヒラギノ角ゴ Pro W3"/>
              </a:rPr>
              <a:t>Strategia</a:t>
            </a:r>
            <a:r>
              <a:rPr lang="fr-FR" sz="1600" dirty="0">
                <a:solidFill>
                  <a:srgbClr val="800000"/>
                </a:solidFill>
                <a:latin typeface="Calibri"/>
                <a:ea typeface="ヒラギノ角ゴ Pro W3"/>
              </a:rPr>
              <a:t>, WPD Energie, ORANGE, Valéo, Renault, Airbus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fr-FR" sz="1600" dirty="0">
                <a:solidFill>
                  <a:srgbClr val="800000"/>
                </a:solidFill>
                <a:latin typeface="Calibri"/>
                <a:ea typeface="ヒラギノ角ゴ Pro W3"/>
              </a:rPr>
              <a:t>STX, General Electric, Alsthom, SPIE ouest centre, </a:t>
            </a:r>
            <a:r>
              <a:rPr lang="fr-FR" sz="1600" dirty="0" err="1">
                <a:solidFill>
                  <a:srgbClr val="800000"/>
                </a:solidFill>
                <a:latin typeface="Calibri"/>
                <a:ea typeface="ヒラギノ角ゴ Pro W3"/>
              </a:rPr>
              <a:t>Tronico</a:t>
            </a:r>
            <a:r>
              <a:rPr lang="fr-FR" sz="1600" dirty="0">
                <a:solidFill>
                  <a:srgbClr val="800000"/>
                </a:solidFill>
                <a:latin typeface="Calibri"/>
                <a:ea typeface="ヒラギノ角ゴ Pro W3"/>
              </a:rPr>
              <a:t>, UBAT Contrôle, </a:t>
            </a:r>
            <a:r>
              <a:rPr lang="fr-FR" sz="1600" dirty="0" err="1">
                <a:solidFill>
                  <a:srgbClr val="800000"/>
                </a:solidFill>
                <a:latin typeface="Calibri"/>
                <a:ea typeface="ヒラギノ角ゴ Pro W3"/>
              </a:rPr>
              <a:t>STMicro</a:t>
            </a:r>
            <a:r>
              <a:rPr lang="fr-FR" sz="1600" dirty="0">
                <a:solidFill>
                  <a:srgbClr val="800000"/>
                </a:solidFill>
                <a:latin typeface="Arial"/>
                <a:ea typeface="ヒラギノ角ゴ Pro W3"/>
              </a:rPr>
              <a:t>…..</a:t>
            </a:r>
            <a:endParaRPr sz="1600" dirty="0"/>
          </a:p>
        </p:txBody>
      </p:sp>
      <p:sp>
        <p:nvSpPr>
          <p:cNvPr id="417" name="CustomShape 9"/>
          <p:cNvSpPr/>
          <p:nvPr/>
        </p:nvSpPr>
        <p:spPr>
          <a:xfrm>
            <a:off x="3252000" y="3672000"/>
            <a:ext cx="7127640" cy="48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fr-FR" sz="2800">
                <a:solidFill>
                  <a:srgbClr val="000000"/>
                </a:solidFill>
                <a:latin typeface="Arial"/>
                <a:ea typeface="DejaVu Sans"/>
              </a:rPr>
              <a:t>Des liens très forts avec l'Industrie</a:t>
            </a:r>
            <a:endParaRPr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56427-42DD-9E4C-874F-1F00900E15A6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6EC36F1D-ACA2-DF48-A419-6D7B05B99805}"/>
              </a:ext>
            </a:extLst>
          </p:cNvPr>
          <p:cNvSpPr txBox="1">
            <a:spLocks/>
          </p:cNvSpPr>
          <p:nvPr/>
        </p:nvSpPr>
        <p:spPr bwMode="auto">
          <a:xfrm>
            <a:off x="71438" y="-15158"/>
            <a:ext cx="121920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Département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Physique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3A4772B-FF61-6042-AFA4-90BBA7C92E4A}"/>
              </a:ext>
            </a:extLst>
          </p:cNvPr>
          <p:cNvSpPr txBox="1"/>
          <p:nvPr/>
        </p:nvSpPr>
        <p:spPr>
          <a:xfrm>
            <a:off x="10546497" y="4966472"/>
            <a:ext cx="155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Directeur du département de Physique: O. Ravel</a:t>
            </a:r>
          </a:p>
        </p:txBody>
      </p:sp>
    </p:spTree>
    <p:extLst>
      <p:ext uri="{BB962C8B-B14F-4D97-AF65-F5344CB8AC3E}">
        <p14:creationId xmlns:p14="http://schemas.microsoft.com/office/powerpoint/2010/main" val="22439770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86B7CB0-1B7B-8510-5902-78E0409340B8}"/>
              </a:ext>
            </a:extLst>
          </p:cNvPr>
          <p:cNvSpPr txBox="1"/>
          <p:nvPr/>
        </p:nvSpPr>
        <p:spPr>
          <a:xfrm>
            <a:off x="509954" y="1635369"/>
            <a:ext cx="9601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Nos universitaires peuvent intervenir en:</a:t>
            </a:r>
          </a:p>
          <a:p>
            <a:pPr>
              <a:buClr>
                <a:srgbClr val="7869C4"/>
              </a:buClr>
            </a:pPr>
            <a:endParaRPr lang="fr-FR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Licences générales (Physique, chimie…)</a:t>
            </a: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RADIOPROTECTION &amp; ENVIRONNEMENT </a:t>
            </a:r>
          </a:p>
          <a:p>
            <a:pPr>
              <a:buClr>
                <a:srgbClr val="7869C4"/>
              </a:buClr>
            </a:pP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Formation en contrat d’apprentissage</a:t>
            </a:r>
          </a:p>
          <a:p>
            <a:pPr>
              <a:buClr>
                <a:srgbClr val="7869C4"/>
              </a:buClr>
            </a:pP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fr-FR" sz="2000" b="1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Responsable:</a:t>
            </a: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un EC de </a:t>
            </a:r>
            <a:r>
              <a:rPr lang="fr-FR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Subatech</a:t>
            </a: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fr-FR" sz="20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A.Rahmani</a:t>
            </a: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36697-3824-2A48-3D28-2B2E7B79F6BB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dirty="0"/>
              <a:t>Premier cycle (Licence professionnelle)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7" y="6019514"/>
            <a:ext cx="1261879" cy="6495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B39ED0-5092-DA40-A55C-105E0C9FE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654" y="2610577"/>
            <a:ext cx="5257654" cy="38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86B7CB0-1B7B-8510-5902-78E0409340B8}"/>
              </a:ext>
            </a:extLst>
          </p:cNvPr>
          <p:cNvSpPr txBox="1"/>
          <p:nvPr/>
        </p:nvSpPr>
        <p:spPr>
          <a:xfrm>
            <a:off x="509954" y="1635369"/>
            <a:ext cx="960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Nos universitaires peuvent intervenir en:</a:t>
            </a:r>
          </a:p>
          <a:p>
            <a:pPr>
              <a:buClr>
                <a:srgbClr val="7869C4"/>
              </a:buClr>
            </a:pPr>
            <a:endParaRPr lang="fr-FR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Physique, Chimie</a:t>
            </a: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buClr>
                <a:srgbClr val="7869C4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36697-3824-2A48-3D28-2B2E7B79F6BB}"/>
              </a:ext>
            </a:extLst>
          </p:cNvPr>
          <p:cNvSpPr/>
          <p:nvPr/>
        </p:nvSpPr>
        <p:spPr>
          <a:xfrm>
            <a:off x="0" y="0"/>
            <a:ext cx="12192000" cy="703385"/>
          </a:xfrm>
          <a:prstGeom prst="rect">
            <a:avLst/>
          </a:prstGeom>
          <a:solidFill>
            <a:srgbClr val="38B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000" dirty="0"/>
              <a:t>Master MEEF Métiers de l’enseignement, de l’éducation et de la formation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7" y="6019514"/>
            <a:ext cx="1261879" cy="64951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50858DA-47DF-FD4D-A0E6-AA7F6D4067E6}"/>
              </a:ext>
            </a:extLst>
          </p:cNvPr>
          <p:cNvSpPr txBox="1"/>
          <p:nvPr/>
        </p:nvSpPr>
        <p:spPr>
          <a:xfrm>
            <a:off x="3382465" y="448633"/>
            <a:ext cx="7269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dirty="0"/>
          </a:p>
          <a:p>
            <a:r>
              <a:rPr lang="fr-FR" sz="1800" dirty="0"/>
              <a:t>INSPE (Instituts nationaux supérieurs du professorat et de l’éducation) </a:t>
            </a:r>
          </a:p>
        </p:txBody>
      </p:sp>
      <p:pic>
        <p:nvPicPr>
          <p:cNvPr id="10" name="Espace réservé du contenu 4">
            <a:extLst>
              <a:ext uri="{FF2B5EF4-FFF2-40B4-BE49-F238E27FC236}">
                <a16:creationId xmlns:a16="http://schemas.microsoft.com/office/drawing/2014/main" id="{057F3DE7-7F59-A94C-8F3B-268714136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40159" y="2317689"/>
            <a:ext cx="5923724" cy="4351338"/>
          </a:xfrm>
        </p:spPr>
      </p:pic>
    </p:spTree>
    <p:extLst>
      <p:ext uri="{BB962C8B-B14F-4D97-AF65-F5344CB8AC3E}">
        <p14:creationId xmlns:p14="http://schemas.microsoft.com/office/powerpoint/2010/main" val="37263703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1657</TotalTime>
  <Words>1607</Words>
  <Application>Microsoft Macintosh PowerPoint</Application>
  <PresentationFormat>Grand écran</PresentationFormat>
  <Paragraphs>272</Paragraphs>
  <Slides>29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1" baseType="lpstr">
      <vt:lpstr>American Typewriter</vt:lpstr>
      <vt:lpstr>Arial</vt:lpstr>
      <vt:lpstr>Bahnschrift Light SemiCondensed</vt:lpstr>
      <vt:lpstr>Calibri</vt:lpstr>
      <vt:lpstr>Calibri Light</vt:lpstr>
      <vt:lpstr>Source Sans Pro</vt:lpstr>
      <vt:lpstr>Source Sans Pro Semibold</vt:lpstr>
      <vt:lpstr>Tahoma</vt:lpstr>
      <vt:lpstr>Times New Roman</vt:lpstr>
      <vt:lpstr>Trebuchet MS</vt:lpstr>
      <vt:lpstr>Wingdings</vt:lpstr>
      <vt:lpstr>Thème Office</vt:lpstr>
      <vt:lpstr>Présentation PowerPoint</vt:lpstr>
      <vt:lpstr>Présentation PowerPoint</vt:lpstr>
      <vt:lpstr>Présentation PowerPoint</vt:lpstr>
      <vt:lpstr>Subatech et son écosystème de l’enseignement supérieur et de la recherche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TAF DEMIN (Développement Et Management des Installations Nucléaires)  Programme pédagogique</vt:lpstr>
      <vt:lpstr>La TAF DEMIN* Programme pédagogique</vt:lpstr>
      <vt:lpstr>Généralités sur les TAF DEMIN et DEMIN* Les débouchés professionnels</vt:lpstr>
      <vt:lpstr>Vulgarisation scientifique et intervention vers des jeunes publics</vt:lpstr>
      <vt:lpstr>Conclusion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filière nucléaire et la formation</vt:lpstr>
      <vt:lpstr>Partenariats académiques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LANGLOIS William</dc:creator>
  <cp:lastModifiedBy>Microsoft Office User</cp:lastModifiedBy>
  <cp:revision>70</cp:revision>
  <dcterms:created xsi:type="dcterms:W3CDTF">2023-05-09T12:00:31Z</dcterms:created>
  <dcterms:modified xsi:type="dcterms:W3CDTF">2024-01-11T21:53:08Z</dcterms:modified>
</cp:coreProperties>
</file>