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61" r:id="rId1"/>
  </p:sldMasterIdLst>
  <p:notesMasterIdLst>
    <p:notesMasterId r:id="rId31"/>
  </p:notesMasterIdLst>
  <p:sldIdLst>
    <p:sldId id="256" r:id="rId2"/>
    <p:sldId id="258" r:id="rId3"/>
    <p:sldId id="260" r:id="rId4"/>
    <p:sldId id="261" r:id="rId5"/>
    <p:sldId id="262" r:id="rId6"/>
    <p:sldId id="263" r:id="rId7"/>
    <p:sldId id="906" r:id="rId8"/>
    <p:sldId id="907" r:id="rId9"/>
    <p:sldId id="908" r:id="rId10"/>
    <p:sldId id="910" r:id="rId11"/>
    <p:sldId id="911" r:id="rId12"/>
    <p:sldId id="912" r:id="rId13"/>
    <p:sldId id="913" r:id="rId14"/>
    <p:sldId id="915" r:id="rId15"/>
    <p:sldId id="916" r:id="rId16"/>
    <p:sldId id="917" r:id="rId17"/>
    <p:sldId id="918" r:id="rId18"/>
    <p:sldId id="920" r:id="rId19"/>
    <p:sldId id="921" r:id="rId20"/>
    <p:sldId id="922" r:id="rId21"/>
    <p:sldId id="923" r:id="rId22"/>
    <p:sldId id="925" r:id="rId23"/>
    <p:sldId id="926" r:id="rId24"/>
    <p:sldId id="927" r:id="rId25"/>
    <p:sldId id="928" r:id="rId26"/>
    <p:sldId id="929" r:id="rId27"/>
    <p:sldId id="931" r:id="rId28"/>
    <p:sldId id="933" r:id="rId29"/>
    <p:sldId id="924" r:id="rId30"/>
  </p:sldIdLst>
  <p:sldSz cx="9144000" cy="6858000" type="screen4x3"/>
  <p:notesSz cx="7315200" cy="96012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9B8"/>
    <a:srgbClr val="FF0000"/>
    <a:srgbClr val="007635"/>
    <a:srgbClr val="C7DFFD"/>
    <a:srgbClr val="C5FFFF"/>
    <a:srgbClr val="99FFFF"/>
    <a:srgbClr val="3FADB9"/>
    <a:srgbClr val="00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>
      <p:cViewPr varScale="1">
        <p:scale>
          <a:sx n="87" d="100"/>
          <a:sy n="87" d="100"/>
        </p:scale>
        <p:origin x="978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D81263A-170D-4684-819B-5FE819CBF64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3596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2689CC-AE6E-4E9F-80EA-917F85EC2637}" type="slidenum">
              <a:rPr lang="it-IT" altLang="it-IT" sz="1300"/>
              <a:pPr>
                <a:spcBef>
                  <a:spcPct val="0"/>
                </a:spcBef>
              </a:pPr>
              <a:t>1</a:t>
            </a:fld>
            <a:endParaRPr lang="it-IT" altLang="it-IT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3085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0035AD0-1F8B-4483-8A87-CF12B43654F0}" type="slidenum">
              <a:rPr lang="it-IT" altLang="it-IT" smtClean="0"/>
              <a:pPr/>
              <a:t>‹#›</a:t>
            </a:fld>
            <a:endParaRPr lang="it-IT" alt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1251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92712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244869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502155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33883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052163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884639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4A55-4534-48AE-A4FA-95B38DD0C220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69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7BEF-429D-435F-9098-409E1E100EEC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91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February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R. Covarelli -  Univ./INFN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F576B0E-6863-41D6-AF48-CC7D57480BD9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84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B2EAEAF-B750-4A5D-AA32-0132030688BA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14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F09B-8A1E-43EE-9092-E616F2C65AF0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43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0DA3-0DEF-40E2-8978-43021A382BF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33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A64C-4587-4812-AA7B-BB8BFB377C67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150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1EB-B1C9-4662-99AB-810FB3AFF116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705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E775-8750-408B-A70E-C80DDC030710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447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Dicembre 2017-February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E.Menichetti -  Univ. Torino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8C52-9B60-4DBC-9EF5-A4683CAD7096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51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it-IT" altLang="it-IT" dirty="0"/>
              <a:t>February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it-IT" altLang="it-IT" dirty="0"/>
              <a:t>R. Covarelli -  Univ./INFN Torino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F877A0-2102-41A0-ABC9-573FCCEABC72}" type="slidenum">
              <a:rPr lang="it-IT" altLang="it-IT" smtClean="0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16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  <p:sldLayoutId id="2147484573" r:id="rId12"/>
    <p:sldLayoutId id="2147484574" r:id="rId13"/>
    <p:sldLayoutId id="2147484575" r:id="rId14"/>
    <p:sldLayoutId id="2147484576" r:id="rId15"/>
    <p:sldLayoutId id="2147484577" r:id="rId16"/>
    <p:sldLayoutId id="2147484578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-228600"/>
            <a:ext cx="7848600" cy="19272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altLang="it-IT" dirty="0"/>
            </a:br>
            <a:br>
              <a:rPr lang="it-IT" altLang="it-IT" sz="1200" dirty="0"/>
            </a:br>
            <a:r>
              <a:rPr lang="en-US" altLang="it-IT" sz="4700" dirty="0">
                <a:solidFill>
                  <a:srgbClr val="FF0000"/>
                </a:solidFill>
              </a:rPr>
              <a:t>Why we do need the (HL)-LHC: </a:t>
            </a:r>
            <a:br>
              <a:rPr lang="en-US" altLang="it-IT" sz="4700" dirty="0">
                <a:solidFill>
                  <a:srgbClr val="FF0000"/>
                </a:solidFill>
              </a:rPr>
            </a:br>
            <a:r>
              <a:rPr lang="en-US" altLang="it-IT" sz="4700" dirty="0">
                <a:solidFill>
                  <a:srgbClr val="FF0000"/>
                </a:solidFill>
              </a:rPr>
              <a:t>final states with multi-bosons</a:t>
            </a:r>
            <a:endParaRPr lang="it-IT" altLang="it-IT" sz="47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738109"/>
            <a:ext cx="5762563" cy="13645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alt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/>
              <a:t>February 9, 2024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alt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/>
              <a:t>Roberto Covarelli </a:t>
            </a:r>
            <a:r>
              <a:rPr lang="it-IT" altLang="it-IT" dirty="0"/>
              <a:t>– Università and INFN Torino (Italy)</a:t>
            </a:r>
          </a:p>
        </p:txBody>
      </p:sp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342963" y="6019800"/>
            <a:ext cx="746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it-IT" altLang="it-IT" sz="1800" dirty="0">
                <a:solidFill>
                  <a:srgbClr val="C00000"/>
                </a:solidFill>
                <a:latin typeface="+mn-lt"/>
              </a:rPr>
              <a:t>L.A.P.P., Annecy-le-Vieux (France)</a:t>
            </a:r>
            <a:endParaRPr lang="it-IT" altLang="it-IT" sz="1800" dirty="0">
              <a:latin typeface="+mn-lt"/>
            </a:endParaRPr>
          </a:p>
          <a:p>
            <a:endParaRPr lang="it-IT" altLang="it-IT" dirty="0">
              <a:latin typeface="+mn-lt"/>
            </a:endParaRPr>
          </a:p>
        </p:txBody>
      </p:sp>
      <p:pic>
        <p:nvPicPr>
          <p:cNvPr id="5" name="Picture 4" descr="A computer generated image of a dart">
            <a:extLst>
              <a:ext uri="{FF2B5EF4-FFF2-40B4-BE49-F238E27FC236}">
                <a16:creationId xmlns:a16="http://schemas.microsoft.com/office/drawing/2014/main" id="{0A750025-EB52-2FA5-39F0-899AFE018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60960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F4A7-FF49-C8D9-C2FA-58BC4A53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9FBCF730-6020-E048-54E2-4B18DC18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2E37AABD-A1BF-912C-3039-8B852007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96799" y="6302996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BAF5D9-ECCD-AA7D-19B1-33FAEB64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10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E9B60010-1E0F-BFDD-6452-1C87531C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366" y="983954"/>
            <a:ext cx="784859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Differential cross-sections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available for most channels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They require simulation-based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unfolding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Accurate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tests of QCD tools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(a.k.a. «MonteCarlo generators»)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1C5F910A-36B1-0620-5FA5-FD8EF62B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Dibosons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56EA83-A34F-C539-648F-C33AFA80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678"/>
            <a:ext cx="3886200" cy="26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DAFE3-6253-C12A-C7D1-D89A43593DD8}"/>
              </a:ext>
            </a:extLst>
          </p:cNvPr>
          <p:cNvSpPr txBox="1"/>
          <p:nvPr/>
        </p:nvSpPr>
        <p:spPr>
          <a:xfrm>
            <a:off x="457200" y="315606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JHEP 07 (2023) 72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83B604D7-EBC5-5619-8A72-16BE2995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406374"/>
            <a:ext cx="441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How to look for beyond SM effects?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The simplest way is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 search for excesses at large scattering √s (or proxies thereof)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0EC4112-E664-75C1-6959-FE7DF9F4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16" y="3810000"/>
            <a:ext cx="3150084" cy="29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35845E-C98A-4FC4-CD5C-F96E52F00AD1}"/>
              </a:ext>
            </a:extLst>
          </p:cNvPr>
          <p:cNvSpPr txBox="1"/>
          <p:nvPr/>
        </p:nvSpPr>
        <p:spPr>
          <a:xfrm>
            <a:off x="7028599" y="5043049"/>
            <a:ext cx="21154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PRD 102, </a:t>
            </a:r>
          </a:p>
          <a:p>
            <a:pPr algn="r"/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092001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endParaRPr lang="en-150" sz="1600" dirty="0">
              <a:solidFill>
                <a:srgbClr val="007635"/>
              </a:solidFill>
            </a:endParaRPr>
          </a:p>
        </p:txBody>
      </p:sp>
      <p:pic>
        <p:nvPicPr>
          <p:cNvPr id="4" name="Picture 4" descr="Figure 8">
            <a:extLst>
              <a:ext uri="{FF2B5EF4-FFF2-40B4-BE49-F238E27FC236}">
                <a16:creationId xmlns:a16="http://schemas.microsoft.com/office/drawing/2014/main" id="{1F79910B-8E2E-7CE2-82E1-6DECF21F6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3"/>
          <a:stretch/>
        </p:blipFill>
        <p:spPr bwMode="auto">
          <a:xfrm>
            <a:off x="3020075" y="5372517"/>
            <a:ext cx="2263362" cy="131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9">
            <a:extLst>
              <a:ext uri="{FF2B5EF4-FFF2-40B4-BE49-F238E27FC236}">
                <a16:creationId xmlns:a16="http://schemas.microsoft.com/office/drawing/2014/main" id="{A295D2EF-137D-309B-73FA-AE770530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4" y="5322802"/>
            <a:ext cx="4054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|c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|/</a:t>
            </a:r>
            <a:r>
              <a:rPr lang="it-IT" alt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&lt; 1.8 TeV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-2</a:t>
            </a:r>
          </a:p>
          <a:p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@95% CL</a:t>
            </a:r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EEBB1C9-8764-27E9-448E-4636E07AB75C}"/>
              </a:ext>
            </a:extLst>
          </p:cNvPr>
          <p:cNvSpPr/>
          <p:nvPr/>
        </p:nvSpPr>
        <p:spPr>
          <a:xfrm>
            <a:off x="2345924" y="5914770"/>
            <a:ext cx="762000" cy="21752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C3CE0-9F9C-E2B9-D7CC-8EB846CEA176}"/>
                  </a:ext>
                </a:extLst>
              </p:cNvPr>
              <p:cNvSpPr txBox="1"/>
              <p:nvPr/>
            </p:nvSpPr>
            <p:spPr>
              <a:xfrm>
                <a:off x="2345924" y="4746998"/>
                <a:ext cx="2837765" cy="34605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𝑊𝑊𝑊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p>
                      </m:sSup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𝜇𝜌</m:t>
                          </m:r>
                        </m:sup>
                      </m:sSubSup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bSup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m:oMathPara>
                </a14:m>
                <a:endParaRPr lang="en-150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0C3CE0-9F9C-E2B9-D7CC-8EB846CEA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24" y="4746998"/>
                <a:ext cx="2837765" cy="346057"/>
              </a:xfrm>
              <a:prstGeom prst="rect">
                <a:avLst/>
              </a:prstGeom>
              <a:blipFill>
                <a:blip r:embed="rId5"/>
                <a:stretch>
                  <a:fillRect l="-1505" t="-3571" r="-430" b="-250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262FB2-4E12-7081-8C7F-10E05A26C7FA}"/>
              </a:ext>
            </a:extLst>
          </p:cNvPr>
          <p:cNvSpPr txBox="1"/>
          <p:nvPr/>
        </p:nvSpPr>
        <p:spPr>
          <a:xfrm>
            <a:off x="5870639" y="3192925"/>
            <a:ext cx="280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^</a:t>
            </a:r>
            <a:endParaRPr lang="en-150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0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BA892-1E1C-A8EB-6E7B-03D22F57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D92103-7FBE-55DA-F0DF-EEAB5C6C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73363"/>
            <a:ext cx="3344613" cy="29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156EDA75-A867-F33E-DB90-003AB0BA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C189FA5D-8FE2-206C-50FD-1C67FB7E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DFB427-FAA7-4AE2-D536-3968CD36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11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FA99335E-7DAD-9603-271A-C3E1B8D9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256" y="1083530"/>
            <a:ext cx="784859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Use dedicated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regions of phase space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and/or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observables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that enhance SM+EFT interference (or cancel destructive effects)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FF3E26A5-F50F-D35D-4B01-BD520C6D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252710"/>
            <a:ext cx="74675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Can we do better on SMEFT?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537DE-781C-C99E-2D2A-A4E4DCC56032}"/>
              </a:ext>
            </a:extLst>
          </p:cNvPr>
          <p:cNvSpPr txBox="1"/>
          <p:nvPr/>
        </p:nvSpPr>
        <p:spPr>
          <a:xfrm>
            <a:off x="288556" y="34854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JHEP 06 (2021) 003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F2367AA6-D2AE-6BAA-7DBB-E6F998FC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229" y="2220074"/>
            <a:ext cx="4054843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ATLAS: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WW </a:t>
            </a:r>
            <a:r>
              <a:rPr lang="it-IT" altLang="it-IT" sz="2000" dirty="0">
                <a:solidFill>
                  <a:srgbClr val="0819B8"/>
                </a:solidFill>
                <a:latin typeface="Proxima Nova"/>
                <a:cs typeface="Arial" panose="020B0604020202020204" pitchFamily="34" charset="0"/>
              </a:rPr>
              <a:t>→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it-IT" altLang="it-IT" sz="2000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+high-p</a:t>
            </a:r>
            <a:r>
              <a:rPr lang="it-IT" altLang="it-IT" sz="2000" baseline="-25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jet: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selection of highly-boosted WW pairs changes helicity composition (more sensitive to EFT)</a:t>
            </a:r>
          </a:p>
          <a:p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  -0.60 &lt; c</a:t>
            </a:r>
            <a:r>
              <a:rPr lang="it-IT" altLang="it-IT" sz="18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18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&lt; 0.58 TeV</a:t>
            </a:r>
            <a:r>
              <a:rPr lang="it-IT" altLang="it-IT" sz="18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-2</a:t>
            </a: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B8F48198-8FA6-55CC-7642-34C135F4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4876561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CMS: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it-IT" altLang="it-IT" sz="2000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. Choose specific frame to compute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Df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between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and lepton </a:t>
            </a:r>
            <a:r>
              <a:rPr lang="it-IT" altLang="it-IT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enhances SM+EFT interference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-0.062 &lt; c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it-IT" alt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&lt; 0.o52 TeV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-2</a:t>
            </a: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803794-E837-F960-3DF7-85225FE1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8" y="3917078"/>
            <a:ext cx="2889250" cy="27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C271A1-1FB7-7A30-51B2-5D50EED40A2C}"/>
              </a:ext>
            </a:extLst>
          </p:cNvPr>
          <p:cNvSpPr txBox="1"/>
          <p:nvPr/>
        </p:nvSpPr>
        <p:spPr>
          <a:xfrm>
            <a:off x="5101695" y="4263976"/>
            <a:ext cx="3045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PRD 105, 052003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endParaRPr lang="en-150" sz="1600" dirty="0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4E59-AFF3-6A05-9336-2AD7CF7C2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E98A378F-3CBE-3BF4-7EAC-85D9E6D3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B69BD443-914A-7B64-6D57-6E2EED5E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B22CAC-9CE5-2BDF-BD56-D670A45E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4D94A9F7-9A5E-3D83-9790-AFDD6C100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90117"/>
            <a:ext cx="373379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Use best result on c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from CMS W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In an illustrative way, assume that SMEFT becomes relevant when                          c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it-IT" sz="2000" dirty="0">
                <a:latin typeface="+mn-lt"/>
                <a:cs typeface="Arial" panose="020B0604020202020204" pitchFamily="34" charset="0"/>
              </a:rPr>
              <a:t>~ g ~ 0.63. 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WWW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it-IT" alt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&lt; 0.o52 TeV</a:t>
            </a:r>
            <a:r>
              <a:rPr lang="it-IT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-2</a:t>
            </a:r>
            <a:r>
              <a:rPr lang="en-US" altLang="it-IT" sz="20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20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&gt; 3.5 TeV</a:t>
            </a:r>
            <a:r>
              <a:rPr lang="it-IT" altLang="it-IT" sz="20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Competitive with direct Z’ searches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b="1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Key to best SMEFT limits: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smart observables + larger statistics at high VV masses  </a:t>
            </a:r>
            <a:endParaRPr lang="it-IT" altLang="it-IT" sz="1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7C782F36-1168-1DC1-2AFA-3C6B6E4D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199" y="252710"/>
            <a:ext cx="74675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How is SMEFT challenging direct searches?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A6F946-A2F6-31C6-1D9B-1CE7E887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8" y="1704439"/>
            <a:ext cx="384270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9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7AE3-7A64-960F-33A2-55E55F763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A802DDBA-C726-590A-C320-FE02CBE4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79985A8A-0247-F495-83F0-20519BCA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7BEA00-2519-A19C-F50A-0022A36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13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1C567C1E-AE67-A76B-9712-1855847D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30132"/>
            <a:ext cx="28194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particularly interesting mechanism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of diboson production through scattering (final state is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VVjj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083B4699-9112-27A7-5D8F-C4B5F5E8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Vector boson scattering (VBS)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A09B9E-B0DD-B2D7-80D8-3947B80D3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62400" y="1254258"/>
            <a:ext cx="4565226" cy="22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9">
            <a:extLst>
              <a:ext uri="{FF2B5EF4-FFF2-40B4-BE49-F238E27FC236}">
                <a16:creationId xmlns:a16="http://schemas.microsoft.com/office/drawing/2014/main" id="{57018480-5EFE-9D41-C212-2932A4CA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04" y="3276600"/>
            <a:ext cx="81153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Two main reasons:</a:t>
            </a:r>
          </a:p>
          <a:p>
            <a:pPr marL="1200150" lvl="1" indent="-457200">
              <a:buFont typeface="+mj-lt"/>
              <a:buAutoNum type="arabicPeriod"/>
            </a:pPr>
            <a:r>
              <a:rPr lang="it-IT" altLang="it-IT" sz="1800" u="sng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ALL FINAL STATES</a:t>
            </a: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Tree-level contribution of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quartic gauge couplings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constraints on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specific dim-8 SMEFT operators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which only modify those</a:t>
            </a:r>
          </a:p>
          <a:p>
            <a:pPr marL="1200150" lvl="1" indent="-457200">
              <a:buFont typeface="+mj-lt"/>
              <a:buAutoNum type="arabicPeriod"/>
            </a:pPr>
            <a:r>
              <a:rPr lang="it-IT" altLang="it-IT" sz="1800" u="sng" dirty="0">
                <a:solidFill>
                  <a:srgbClr val="0819B8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ONLY MASSIVE VECTORS WITH LONGITUDINAL POLARIZATION</a:t>
            </a: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unitarity violation at high energies restored via interference with Higgs-boson diagrams in SM 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thorough test of HVV interactions off-peak</a:t>
            </a:r>
            <a:endParaRPr lang="it-IT" altLang="it-IT" sz="18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8F963-63DA-3AB5-3FE7-61DF6B9F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87" y="5389799"/>
            <a:ext cx="6372524" cy="9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B7615-35F2-9977-EDC3-086A7BA09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9E279039-3AF6-7E30-FFB4-AF3896FC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3775DC9E-38C5-6E84-F591-541351B9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B03560-0077-E695-AA28-27A6A5F6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2D752D78-DE97-D18D-59E3-5EB4CFC0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467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Experimentally very challenging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Very </a:t>
            </a: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small cross-sections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(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~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fb)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Background from «regular» diboson production in association with 2 jets in the forward region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large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not very well described by MC generators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N.B. True for all final states except W</a:t>
            </a:r>
            <a:r>
              <a:rPr lang="it-IT" altLang="it-IT" sz="1800" baseline="30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±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it-IT" altLang="it-IT" sz="1800" baseline="30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±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jj («golden» VBS)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C8C292C8-DF95-518C-E722-A932E8555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Vector boson scattering (VBS)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41E9DCCB-B61A-CC18-1254-23FBB8CC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09168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Selection based on </a:t>
            </a: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machine-learning techniques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(e.g. DNNs)</a:t>
            </a: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F75A1EB3-BD8F-0234-AFE3-5A13164B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199" y="3009168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Control regions left free in the fits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to cure theory mismodeling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683A08-282D-D223-5447-53A46E37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8256"/>
            <a:ext cx="3015569" cy="29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769177B-4B36-5DD1-4FF8-BF075418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56" y="3738255"/>
            <a:ext cx="2990512" cy="29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5ED07-53AB-DFD2-7B13-3EDBC639F8CB}"/>
              </a:ext>
            </a:extLst>
          </p:cNvPr>
          <p:cNvSpPr txBox="1"/>
          <p:nvPr/>
        </p:nvSpPr>
        <p:spPr>
          <a:xfrm>
            <a:off x="5930152" y="480778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JHEP 01 (2024) 004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505B9-864A-5B93-CC58-230937DF3E6D}"/>
              </a:ext>
            </a:extLst>
          </p:cNvPr>
          <p:cNvSpPr txBox="1"/>
          <p:nvPr/>
        </p:nvSpPr>
        <p:spPr>
          <a:xfrm>
            <a:off x="1828800" y="553764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PLB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 841, 137495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0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C71B8-FD19-6410-752D-AB7547DD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1169C121-74B9-C93D-B40C-1C7721B8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36EDEEA2-6A6B-80EA-387F-57C8D6A8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009D18-3A12-AAEF-83D4-EBFBD35F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74964C07-FA7F-341D-A564-0CF5D694A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6207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Basically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all final states observed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(or at the edge of 5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observation)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using LHC Run2 data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Fairly good agreement with SM... on the high side?</a:t>
            </a: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743F7574-5A69-ABAC-4082-D74A58D4F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Vector boson scattering (VBS)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6CF4F9-6D4F-3F47-B38F-D0FABEB5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" y="2667000"/>
            <a:ext cx="4648284" cy="314747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3E20A8E-DB01-192F-7612-E5DE05AED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2"/>
          <a:stretch/>
        </p:blipFill>
        <p:spPr bwMode="auto">
          <a:xfrm>
            <a:off x="4688301" y="2438400"/>
            <a:ext cx="4339928" cy="35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1829B3-D608-5B95-1C64-D909CDAA0E36}"/>
              </a:ext>
            </a:extLst>
          </p:cNvPr>
          <p:cNvSpPr/>
          <p:nvPr/>
        </p:nvSpPr>
        <p:spPr>
          <a:xfrm>
            <a:off x="152400" y="3962400"/>
            <a:ext cx="44196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CC7C8-F6CA-B8F6-E26D-5670A4DFA6A9}"/>
              </a:ext>
            </a:extLst>
          </p:cNvPr>
          <p:cNvSpPr/>
          <p:nvPr/>
        </p:nvSpPr>
        <p:spPr>
          <a:xfrm>
            <a:off x="4621273" y="4800600"/>
            <a:ext cx="4419600" cy="906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98792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6C9C7-8195-A96F-2052-DAB12FF98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1DE8D22-CD34-5F20-E9F0-E98E5DB5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0F5ED095-D3B9-5AEB-009C-37985269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B7033C1-DB74-0691-12C9-CD1E61C1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16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6AE32FF9-F1C8-3960-B196-D019B343D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6207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Only case with very small non-VBS physical production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Background mainly from non-prompt leptons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Finely-binned differential cross-sections already possible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273DB0D1-23BE-B9C8-F9EC-89283DAA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VBS golden channel (</a:t>
            </a: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it-IT" altLang="it-IT" sz="44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±</a:t>
            </a: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it-IT" altLang="it-IT" sz="4400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± </a:t>
            </a: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jj)</a:t>
            </a:r>
            <a:endParaRPr lang="it-IT" altLang="it-IT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391EDF-DD6B-D672-0D46-F025B5AD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292331" cy="32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0A2E29-B91D-591D-CCC5-A85B090EC87B}"/>
              </a:ext>
            </a:extLst>
          </p:cNvPr>
          <p:cNvSpPr txBox="1"/>
          <p:nvPr/>
        </p:nvSpPr>
        <p:spPr>
          <a:xfrm>
            <a:off x="533400" y="3964014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US" sz="16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arXiv:2312.00420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F0B4CB6-7D65-881B-0F8B-213BF5A1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53" y="2297141"/>
            <a:ext cx="2718685" cy="20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9">
            <a:extLst>
              <a:ext uri="{FF2B5EF4-FFF2-40B4-BE49-F238E27FC236}">
                <a16:creationId xmlns:a16="http://schemas.microsoft.com/office/drawing/2014/main" id="{DA0CC820-1784-7D80-8D8B-0CA1C32B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936" y="4552211"/>
            <a:ext cx="76207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First attempt to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polarized final states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in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CMS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Still a long way to W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L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W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L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3BF94-96BC-1C86-5B1D-2815CD6F1931}"/>
              </a:ext>
            </a:extLst>
          </p:cNvPr>
          <p:cNvSpPr txBox="1"/>
          <p:nvPr/>
        </p:nvSpPr>
        <p:spPr>
          <a:xfrm>
            <a:off x="6076508" y="2639692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Constraints on </a:t>
            </a:r>
          </a:p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dim-8 SMEFT</a:t>
            </a:r>
            <a:endParaRPr lang="en-150" sz="1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09106879-69D2-6083-01AF-64BBE68E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9" y="5282969"/>
            <a:ext cx="3505200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8BA2F-C7DF-90AA-685F-AFAD55BB3984}"/>
              </a:ext>
            </a:extLst>
          </p:cNvPr>
          <p:cNvSpPr txBox="1"/>
          <p:nvPr/>
        </p:nvSpPr>
        <p:spPr>
          <a:xfrm>
            <a:off x="7076531" y="396424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PLB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 812, 136018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6569-3398-0AB9-1C01-5610AB42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EF853CB4-00B0-9847-E223-E817DE83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82995870-19D1-FFEF-B3D4-C98DBF98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87A58C1-E2B6-16B5-A8A9-78A837B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01062DE4-4619-77F8-7B9A-92721927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6207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Sensitivity to longitudinal polarization at the moment possible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only on inclusive dibosons </a:t>
            </a:r>
          </a:p>
          <a:p>
            <a:pPr lvl="1" indent="0"/>
            <a:r>
              <a:rPr lang="it-IT" altLang="it-IT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       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Lay the ground for VBS measurements 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784DAA30-FA2F-C6B2-22BA-7A0FC3707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Polarization (now and future)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19F05E3F-6EBE-77DB-FF95-A2843EBA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302" y="2333056"/>
            <a:ext cx="57396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it-IT" altLang="it-IT" sz="20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±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it-IT" altLang="it-IT" sz="20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±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jj VBS p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erspectives </a:t>
            </a:r>
          </a:p>
          <a:p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at the HL-LHC</a:t>
            </a:r>
            <a:endParaRPr lang="it-IT" altLang="it-IT" sz="2000" b="1" baseline="-25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9D410F-64BF-858A-E28E-F76B34368CBA}"/>
              </a:ext>
            </a:extLst>
          </p:cNvPr>
          <p:cNvSpPr txBox="1"/>
          <p:nvPr/>
        </p:nvSpPr>
        <p:spPr>
          <a:xfrm>
            <a:off x="5791200" y="597298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PAS-FTR-21-001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1DEFF08-4447-533C-269E-9D77C63B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51962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AADBD-CF3C-2BDA-BAE5-3181CCCA5145}"/>
              </a:ext>
            </a:extLst>
          </p:cNvPr>
          <p:cNvSpPr txBox="1"/>
          <p:nvPr/>
        </p:nvSpPr>
        <p:spPr>
          <a:xfrm>
            <a:off x="1295400" y="5029200"/>
            <a:ext cx="1828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US" sz="16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arXiv:231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0</a:t>
            </a:r>
            <a:r>
              <a:rPr lang="en-US" sz="16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.04350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DB343-5C1D-6233-9B20-0FCF7C850940}"/>
              </a:ext>
            </a:extLst>
          </p:cNvPr>
          <p:cNvSpPr txBox="1"/>
          <p:nvPr/>
        </p:nvSpPr>
        <p:spPr>
          <a:xfrm>
            <a:off x="1986996" y="5706917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observed at 4.3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C0A6D0-3194-93C3-E037-489CE70F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159" y="2999271"/>
            <a:ext cx="3216041" cy="29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1CD38-67E2-24BD-84B1-689F912EF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6A5C2733-3042-6F78-54FD-FAC8E0F3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16F3F67D-24CA-9394-C8F4-784B68C1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4BE7457-1FB4-E2E0-4E4D-C96F1773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18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C1D5EC29-C175-5679-C028-233F816A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30132"/>
            <a:ext cx="338137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The «natural» probe for anomalies in quartic gauge couplings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BD2665A9-03F3-822C-20B1-BD7C0FD2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Tribosons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40A532BB-1FE6-B7E6-12F3-5047B01F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34660"/>
            <a:ext cx="81153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Experimentally: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Clean final states </a:t>
            </a:r>
            <a:r>
              <a:rPr lang="it-IT" altLang="it-IT" sz="18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main backgrounds from non-prompt particles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or 2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1V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: generally well established, good agreement with SM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2V1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or 3V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: tiny cross-sections, still mostly within LHC Run2 reach</a:t>
            </a:r>
          </a:p>
          <a:p>
            <a:pPr lvl="1" indent="0"/>
            <a:endParaRPr lang="it-IT" altLang="it-IT" sz="400" dirty="0">
              <a:latin typeface="+mn-lt"/>
              <a:cs typeface="Arial" panose="020B0604020202020204" pitchFamily="34" charset="0"/>
            </a:endParaRPr>
          </a:p>
          <a:p>
            <a:pPr lvl="1" indent="0"/>
            <a:r>
              <a:rPr lang="it-IT" altLang="it-IT" sz="1800" dirty="0">
                <a:latin typeface="+mn-lt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Recent 5</a:t>
            </a:r>
            <a:r>
              <a:rPr lang="it-IT" altLang="it-IT" sz="18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observations: ATLAS: WZ</a:t>
            </a:r>
            <a:r>
              <a:rPr lang="it-IT" altLang="it-IT" sz="18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,                                                </a:t>
            </a:r>
          </a:p>
          <a:p>
            <a:pPr lvl="1" indent="0"/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                                                                                                                  CMS: WW</a:t>
            </a:r>
            <a:r>
              <a:rPr lang="it-IT" altLang="it-IT" sz="18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  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C53ED9-0E13-914A-8716-5344F4B7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78771"/>
            <a:ext cx="2695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4038-1B92-8DCF-C3EB-069A24C6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78556"/>
            <a:ext cx="3803728" cy="25460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95ADD7-C125-CDEF-617E-CC62D282C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2" b="51657"/>
          <a:stretch/>
        </p:blipFill>
        <p:spPr bwMode="auto">
          <a:xfrm>
            <a:off x="4718128" y="4128406"/>
            <a:ext cx="4339928" cy="17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D1A22F-950F-FB4C-00C1-6297845C79A5}"/>
              </a:ext>
            </a:extLst>
          </p:cNvPr>
          <p:cNvSpPr/>
          <p:nvPr/>
        </p:nvSpPr>
        <p:spPr>
          <a:xfrm>
            <a:off x="4610100" y="4419600"/>
            <a:ext cx="4419600" cy="1012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4928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01BF3-85E8-13C0-7C2E-71A12702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B08AA0D6-3DA8-3CBA-8D60-69BFD81E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8DA41228-CFB6-CAF4-F4AB-1AA82CB4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416675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F0C419-FDCC-2A8C-C069-A29E2E11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19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A1F73EA1-C181-B11A-5BE1-0EBC3147B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99" y="4347759"/>
            <a:ext cx="8153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Here showing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«transverse» operators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(containing 4 gauge field tensors)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Not really updated, but shows basic comparisons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VBS and tribosons with </a:t>
            </a:r>
            <a:r>
              <a:rPr lang="it-IT" altLang="it-IT" sz="1800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or leptonic final states have similar sensitivities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Hadronic W/Z final states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very hard considering a SM scenario, butin fact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dominating SMEFT dim-8 sensitivity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(larger cross-sections and relatively clean signals at high invariant masses)  </a:t>
            </a: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2C91FA24-A07A-391D-48AA-71612E78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2710"/>
            <a:ext cx="74675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Dim-8 </a:t>
            </a:r>
          </a:p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SMEFT: </a:t>
            </a:r>
          </a:p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the main </a:t>
            </a:r>
          </a:p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B497-0BD4-BB99-05C5-F3A8E652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42" y="181768"/>
            <a:ext cx="5822915" cy="40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4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</a:t>
            </a:fld>
            <a:endParaRPr lang="it-IT" altLang="it-IT"/>
          </a:p>
        </p:txBody>
      </p:sp>
      <p:sp>
        <p:nvSpPr>
          <p:cNvPr id="9221" name="CasellaDiTesto 9"/>
          <p:cNvSpPr txBox="1">
            <a:spLocks noChangeArrowheads="1"/>
          </p:cNvSpPr>
          <p:nvPr/>
        </p:nvSpPr>
        <p:spPr bwMode="auto">
          <a:xfrm>
            <a:off x="926303" y="1146246"/>
            <a:ext cx="4724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The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electro-weak sector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of the Standard Model (SM): an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extremely predictive and successful theory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Unified (SU(2)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L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x U(1)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Y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group)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Perturbative down to small energy scale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Only very few free parameters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Tested to high precision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by last and next-to-last generation of HEP experiments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/>
          <p:cNvSpPr txBox="1">
            <a:spLocks noChangeArrowheads="1"/>
          </p:cNvSpPr>
          <p:nvPr/>
        </p:nvSpPr>
        <p:spPr bwMode="auto">
          <a:xfrm>
            <a:off x="1606202" y="376805"/>
            <a:ext cx="61446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Electro-weak interactions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D7CE00-6033-8DEB-18E2-48FB1971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98" y="2659494"/>
            <a:ext cx="3212302" cy="36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40A1055-7DF4-76A0-241A-A9EBB1F62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78889" r="65697"/>
          <a:stretch/>
        </p:blipFill>
        <p:spPr>
          <a:xfrm>
            <a:off x="6858000" y="1371600"/>
            <a:ext cx="1647894" cy="1193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855BE-7CA0-11AF-3964-C80788BE2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96" y="3908016"/>
            <a:ext cx="2819400" cy="239061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8E21B0D-BBD1-AA2A-B864-AB660B024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889" r="67159" b="50000"/>
          <a:stretch/>
        </p:blipFill>
        <p:spPr>
          <a:xfrm>
            <a:off x="3566478" y="4379424"/>
            <a:ext cx="1913072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ECBAE-EEE4-6507-5D41-4FD7E99A7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91EB09-0DE0-450C-1540-86C9977716E7}"/>
              </a:ext>
            </a:extLst>
          </p:cNvPr>
          <p:cNvSpPr/>
          <p:nvPr/>
        </p:nvSpPr>
        <p:spPr>
          <a:xfrm>
            <a:off x="6172200" y="1959543"/>
            <a:ext cx="2703798" cy="2688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C606D720-28CE-9B53-9F99-55911530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179830F9-B75D-43A4-BA66-AAC1F857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C2EDC94-CA23-C111-8E89-01A7B0FF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0ECD0924-0426-70C2-E778-17BE42FE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84" y="685750"/>
            <a:ext cx="617919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2. Triple and quartic Higgs</a:t>
            </a:r>
          </a:p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couplings</a:t>
            </a:r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1283BE82-BC41-288A-0600-070BAB2D9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3" r="77500"/>
          <a:stretch/>
        </p:blipFill>
        <p:spPr bwMode="auto">
          <a:xfrm>
            <a:off x="6299039" y="2026865"/>
            <a:ext cx="1523214" cy="11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. 1">
            <a:extLst>
              <a:ext uri="{FF2B5EF4-FFF2-40B4-BE49-F238E27FC236}">
                <a16:creationId xmlns:a16="http://schemas.microsoft.com/office/drawing/2014/main" id="{44D9E323-A641-C9B6-749C-DB21B2513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61500" r="23333"/>
          <a:stretch/>
        </p:blipFill>
        <p:spPr bwMode="auto">
          <a:xfrm>
            <a:off x="7060646" y="3239404"/>
            <a:ext cx="1662952" cy="12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CAADD0-725E-C1DD-4885-6BFDF379DB03}"/>
              </a:ext>
            </a:extLst>
          </p:cNvPr>
          <p:cNvSpPr txBox="1"/>
          <p:nvPr/>
        </p:nvSpPr>
        <p:spPr>
          <a:xfrm>
            <a:off x="1600200" y="2951799"/>
            <a:ext cx="333617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2A. gg </a:t>
            </a:r>
            <a:r>
              <a:rPr lang="en-US" dirty="0">
                <a:solidFill>
                  <a:srgbClr val="FF0000"/>
                </a:solidFill>
                <a:latin typeface="Proxima Nova"/>
              </a:rPr>
              <a:t>→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HH production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C44EC-35AE-F8AB-2FAA-F0FFDBDB738E}"/>
              </a:ext>
            </a:extLst>
          </p:cNvPr>
          <p:cNvSpPr txBox="1"/>
          <p:nvPr/>
        </p:nvSpPr>
        <p:spPr>
          <a:xfrm>
            <a:off x="2057182" y="3699823"/>
            <a:ext cx="36765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2B. Vector-boson fusion HH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05050-4B39-2E33-2657-23E93F04EFE9}"/>
              </a:ext>
            </a:extLst>
          </p:cNvPr>
          <p:cNvSpPr txBox="1"/>
          <p:nvPr/>
        </p:nvSpPr>
        <p:spPr>
          <a:xfrm>
            <a:off x="3429681" y="4409098"/>
            <a:ext cx="2443105" cy="461665"/>
          </a:xfrm>
          <a:prstGeom prst="rect">
            <a:avLst/>
          </a:prstGeom>
          <a:solidFill>
            <a:srgbClr val="C7DFF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2c. VHH tribosons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894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EB3A8-68D3-5326-0DD5-A3DD8B11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0A59150-AC9E-5B0A-C21B-072FF03D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F82BC6B5-A55E-5F60-D7E9-0C27D834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86342" y="6315844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B8E99-1F87-1B22-5679-BC96EDFB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3AE2267A-5E90-6168-C8DF-D5CD1235E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230132"/>
            <a:ext cx="42672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dirty="0">
                <a:latin typeface="+mn-lt"/>
                <a:cs typeface="Arial" panose="020B0604020202020204" pitchFamily="34" charset="0"/>
              </a:rPr>
              <a:t>In the SM: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amplitude                                                                                                                 from two contributions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known with «high»                                                                                                          precision (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NNLO QCD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):                                                                                         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13 TeV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= 31.1</a:t>
            </a:r>
            <a:r>
              <a:rPr lang="it-IT" altLang="it-IT" sz="2000" baseline="30000" dirty="0">
                <a:latin typeface="+mn-lt"/>
                <a:cs typeface="Arial" panose="020B0604020202020204" pitchFamily="34" charset="0"/>
              </a:rPr>
              <a:t>+6%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−23%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fb  (scale+m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t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1000" dirty="0">
              <a:latin typeface="+mn-lt"/>
              <a:cs typeface="Arial" panose="020B0604020202020204" pitchFamily="34" charset="0"/>
            </a:endParaRPr>
          </a:p>
          <a:p>
            <a:r>
              <a:rPr lang="it-IT" altLang="it-IT" sz="2000" dirty="0">
                <a:latin typeface="+mn-lt"/>
                <a:cs typeface="Arial" panose="020B0604020202020204" pitchFamily="34" charset="0"/>
              </a:rPr>
              <a:t>Beyond the SM: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Only the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left diagram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sensitive to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NP in the Higgs potential </a:t>
            </a:r>
            <a:r>
              <a:rPr lang="it-IT" altLang="it-IT" sz="2000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N.B.: anomalous Yukawa Htt couplings could modify both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1000" dirty="0">
              <a:latin typeface="+mn-lt"/>
              <a:cs typeface="Arial" panose="020B0604020202020204" pitchFamily="34" charset="0"/>
            </a:endParaRPr>
          </a:p>
          <a:p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Experimentally: need to combine many final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«Higgs hunter’s rule»: larger BRs correspond to lower purity and viceversa</a:t>
            </a:r>
            <a:endParaRPr lang="it-IT" altLang="it-IT" sz="2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02B9E0B3-BD88-7B44-2BF0-A8811668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gg </a:t>
            </a:r>
            <a:r>
              <a:rPr lang="en-US" sz="4400" dirty="0">
                <a:solidFill>
                  <a:srgbClr val="FF0000"/>
                </a:solidFill>
                <a:latin typeface="Proxima Nova"/>
              </a:rPr>
              <a:t>→ </a:t>
            </a: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HH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4C86D-9130-B711-4D05-F026C9B0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81" y="3314164"/>
            <a:ext cx="3560404" cy="298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BE92FC-6205-F3DF-9979-5C6AEEC5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34" y="1022151"/>
            <a:ext cx="4379751" cy="16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B38B7-A8A1-6578-76F7-674ACEE3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5B52D182-3C02-9D3D-7DE2-1931CE87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DC8E7987-1E4E-D5CF-079A-6E2061D4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86342" y="6315844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789ED3-0B02-98B0-38CC-6EFF32FA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22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9D2959F9-4D44-0E97-5001-6C90CD4E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260" y="762000"/>
            <a:ext cx="442934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Parallel of VBS and tribosons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in the Higgs sector                                          (likewise: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HH ↔ dibosons)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Diagrams (also) involve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 different, yet unexplored, coupling (VVHH) </a:t>
            </a:r>
            <a:r>
              <a:rPr lang="it-IT" altLang="it-IT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in the SM fixed to c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VHH</a:t>
            </a:r>
            <a:r>
              <a:rPr lang="it-IT" altLang="it-IT" sz="2000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it-IT" altLang="it-IT" sz="2000" i="1" dirty="0"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13 TeV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(VBF HH) =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1.73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13 TeV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(VBF HH) =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0.87</a:t>
            </a:r>
            <a:r>
              <a:rPr lang="it-IT" altLang="it-IT" sz="2000" baseline="-25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fb</a:t>
            </a:r>
            <a:endParaRPr lang="it-IT" altLang="it-IT" sz="2000" dirty="0">
              <a:solidFill>
                <a:srgbClr val="FF0000"/>
              </a:solidFill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lvl="1" indent="0"/>
            <a:r>
              <a:rPr lang="it-IT" altLang="it-IT" sz="2000" dirty="0">
                <a:solidFill>
                  <a:srgbClr val="0819B8"/>
                </a:solidFill>
                <a:latin typeface="+mj-lt"/>
                <a:cs typeface="Arial" panose="020B0604020202020204" pitchFamily="34" charset="0"/>
              </a:rPr>
              <a:t>        (percent-level uncertainties)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1000" dirty="0">
              <a:latin typeface="+mn-lt"/>
              <a:cs typeface="Arial" panose="020B0604020202020204" pitchFamily="34" charset="0"/>
            </a:endParaRPr>
          </a:p>
          <a:p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Experimentally: observation hard even for HL-LHC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basically only bb final states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However, SM values coming from extremely fine-tuned cancellations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Even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a small modification of VVHH coupling leads to huge changes in </a:t>
            </a:r>
            <a:r>
              <a:rPr lang="it-IT" altLang="it-IT" sz="2000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endParaRPr lang="it-IT" altLang="it-IT" sz="2000" dirty="0">
              <a:solidFill>
                <a:srgbClr val="0819B8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EE73E18A-962E-B016-4D8A-9BC909A5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VBF</a:t>
            </a:r>
            <a:r>
              <a:rPr lang="en-US" sz="4400" dirty="0">
                <a:solidFill>
                  <a:srgbClr val="FF0000"/>
                </a:solidFill>
                <a:latin typeface="Proxima Nova"/>
              </a:rPr>
              <a:t> </a:t>
            </a: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HH and VHH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01EF53-B9DD-2460-A713-74924D9DBD63}"/>
              </a:ext>
            </a:extLst>
          </p:cNvPr>
          <p:cNvCxnSpPr>
            <a:cxnSpLocks/>
          </p:cNvCxnSpPr>
          <p:nvPr/>
        </p:nvCxnSpPr>
        <p:spPr>
          <a:xfrm>
            <a:off x="3200400" y="46482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D52BAC-1970-0AB5-64E9-9D05A14B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255482" cy="17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C321DA9-6559-A5B2-33EB-EBBDA8B6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362200" cy="15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C29069F-0F17-4F87-FE02-52538CA2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61" y="4030623"/>
            <a:ext cx="2729038" cy="23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D4118CC-E773-EC44-DB07-7487096D5CD3}"/>
              </a:ext>
            </a:extLst>
          </p:cNvPr>
          <p:cNvSpPr/>
          <p:nvPr/>
        </p:nvSpPr>
        <p:spPr>
          <a:xfrm flipV="1">
            <a:off x="6819900" y="55620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8751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0C85-1B16-77FF-5D75-EA4261721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2ED4A1-41E1-DFC8-8D1D-53C7FAD06058}"/>
              </a:ext>
            </a:extLst>
          </p:cNvPr>
          <p:cNvSpPr/>
          <p:nvPr/>
        </p:nvSpPr>
        <p:spPr>
          <a:xfrm>
            <a:off x="6248400" y="2972559"/>
            <a:ext cx="1883535" cy="6503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09A5864B-914B-A436-50BD-0F5AFE6E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34BAC1A1-8A40-D802-341F-2DEA0115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286342" y="6315844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C973A9-815E-D231-F63D-9412F77D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23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04FEABF9-200D-85E0-6BC8-AACC19A2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260" y="914400"/>
            <a:ext cx="755353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Beyond SM effects parameterized as a mutiplicative modifier of the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SM parameter: </a:t>
            </a:r>
            <a:r>
              <a:rPr lang="it-IT" alt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... back to LEP times?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for </a:t>
            </a: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purely scalar operators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descriptions in terms of Wilson coefficients or modifiers are equivalent: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For HHVV (just for consistency?) beyond SM effects also parameterized as a modifier of the SM coupling: </a:t>
            </a:r>
            <a:r>
              <a:rPr lang="it-IT" altLang="it-IT" sz="20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2V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This is NOT equivalent to a SMEFT approach (only true for some concrete models)!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For combination with other anomalous quartic couplings, need a proper dimension-8 parameterization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0FFD35E5-AF62-27FD-3A59-46DD5B5A1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Beyond SM and SMEFT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8452A-61CD-4B84-94EF-766D77AB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67000"/>
            <a:ext cx="2112135" cy="650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FE01F-6F87-FE79-2C51-8FB915B3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61" y="3358564"/>
            <a:ext cx="3528811" cy="714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BB257-766B-CC7D-9910-37DB85904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17" y="3056586"/>
            <a:ext cx="1390918" cy="5215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404415-5682-4D2F-89D3-E097B8AD7B69}"/>
              </a:ext>
            </a:extLst>
          </p:cNvPr>
          <p:cNvSpPr txBox="1"/>
          <p:nvPr/>
        </p:nvSpPr>
        <p:spPr>
          <a:xfrm>
            <a:off x="6324600" y="3091325"/>
            <a:ext cx="892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1800" baseline="-250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endParaRPr lang="en-150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839A5-84E5-6D18-C569-495A7A2260AC}"/>
              </a:ext>
            </a:extLst>
          </p:cNvPr>
          <p:cNvSpPr txBox="1"/>
          <p:nvPr/>
        </p:nvSpPr>
        <p:spPr>
          <a:xfrm>
            <a:off x="4724400" y="589313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A. Cappati</a:t>
            </a:r>
            <a:r>
              <a:rPr lang="it-IT" sz="1400" b="1" dirty="0">
                <a:solidFill>
                  <a:srgbClr val="007635"/>
                </a:solidFill>
                <a:latin typeface="Arial" panose="020B0604020202020204" pitchFamily="34" charset="0"/>
              </a:rPr>
              <a:t> et al., </a:t>
            </a:r>
            <a:r>
              <a:rPr lang="it-IT" sz="14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JHEP 09 (2022) 038</a:t>
            </a:r>
            <a:endParaRPr lang="en-150" sz="1400" b="1" dirty="0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69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0A542-A995-9E3F-2E87-93CB7C15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FE753543-CC0A-1FCA-EE07-E4A2F7B2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08D9BC72-AC6C-90D9-F341-C66DDD14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4BC84E-AF91-2FDA-BC08-5A0DFAA1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24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FBA3CBAB-2B37-F243-0050-54A6575C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6207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Use </a:t>
            </a:r>
            <a:r>
              <a:rPr lang="it-IT" altLang="it-IT" sz="20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4b, boosted final state (p</a:t>
            </a:r>
            <a:r>
              <a:rPr lang="it-IT" altLang="it-IT" sz="2000" b="1" baseline="-25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T,H</a:t>
            </a:r>
            <a:r>
              <a:rPr lang="it-IT" altLang="it-IT" sz="20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 &gt; 300 GeV)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Each Higgs boson decay produces a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large-radius jet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whose constituents’ 4-momenta add up to m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Large rejection factor of multijet events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CE29F32A-64B7-3A77-513C-1E944DDC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 recent CMS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8769D-409D-02D4-C4C6-136E4AFFE6F6}"/>
              </a:ext>
            </a:extLst>
          </p:cNvPr>
          <p:cNvSpPr txBox="1"/>
          <p:nvPr/>
        </p:nvSpPr>
        <p:spPr>
          <a:xfrm>
            <a:off x="6934200" y="50018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PRL 131, 041803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708584-9EA5-617D-FA5D-44D9BC1A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60" y="2590800"/>
            <a:ext cx="33774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9">
            <a:extLst>
              <a:ext uri="{FF2B5EF4-FFF2-40B4-BE49-F238E27FC236}">
                <a16:creationId xmlns:a16="http://schemas.microsoft.com/office/drawing/2014/main" id="{DB9831F6-1995-711C-118C-901172CE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715" y="2459504"/>
            <a:ext cx="438168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Graph-neural network reconstruction algorithm (PNet)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Optimizes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b-tagging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performances and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jet mass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Events analysed in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categories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VBF HH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(2 more jets with large m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jj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and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Dh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jj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 or </a:t>
            </a: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ggHH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b-tagging purity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6B50C5-0806-EBE1-E0FC-CE4C3ACEB43D}"/>
              </a:ext>
            </a:extLst>
          </p:cNvPr>
          <p:cNvSpPr txBox="1"/>
          <p:nvPr/>
        </p:nvSpPr>
        <p:spPr>
          <a:xfrm>
            <a:off x="4950362" y="5456286"/>
            <a:ext cx="199567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Limits @ 95% CL</a:t>
            </a:r>
          </a:p>
          <a:p>
            <a:pPr algn="ctr"/>
            <a:r>
              <a:rPr lang="en-US" sz="2000" dirty="0">
                <a:latin typeface="+mj-lt"/>
              </a:rPr>
              <a:t>-9.9 &lt;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Symbol" panose="05050102010706020507" pitchFamily="18" charset="2"/>
                <a:cs typeface="Arial" panose="020B0604020202020204" pitchFamily="34" charset="0"/>
              </a:rPr>
              <a:t>l </a:t>
            </a:r>
            <a:r>
              <a:rPr lang="en-US" sz="2000" dirty="0">
                <a:latin typeface="+mj-lt"/>
              </a:rPr>
              <a:t>&lt; 16.9</a:t>
            </a:r>
          </a:p>
          <a:p>
            <a:pPr algn="ctr"/>
            <a:r>
              <a:rPr lang="en-US" sz="2000" dirty="0">
                <a:latin typeface="+mj-lt"/>
              </a:rPr>
              <a:t>0.62 &lt;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2V</a:t>
            </a:r>
            <a:r>
              <a:rPr lang="en-US" sz="2000" dirty="0">
                <a:latin typeface="+mj-lt"/>
              </a:rPr>
              <a:t> &lt; 1.41</a:t>
            </a:r>
            <a:endParaRPr lang="en-150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941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B5E42-8FAC-4E71-CE2C-3F3E0333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D34300DA-F9EB-296C-F42F-82C4CDDA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BEA072A6-90D2-F11A-75E7-74B51F17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6B4956-C4C1-12CB-FF95-BD079C5A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25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0F2C985E-95DD-30E1-9D72-28180EDC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60" y="1151083"/>
            <a:ext cx="7620740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VHH: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Use </a:t>
            </a:r>
            <a:r>
              <a:rPr lang="it-IT" altLang="it-IT" sz="20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4b final state + W/Z selection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«0L»: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target Z </a:t>
            </a:r>
            <a:r>
              <a:rPr lang="it-IT" altLang="it-IT" sz="2000" dirty="0">
                <a:latin typeface="Proxima Nova"/>
                <a:cs typeface="Arial" panose="020B0604020202020204" pitchFamily="34" charset="0"/>
              </a:rPr>
              <a:t>→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nn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require very large p</a:t>
            </a:r>
            <a:r>
              <a:rPr lang="it-IT" altLang="it-IT" sz="2000" baseline="-25000" dirty="0">
                <a:latin typeface="+mn-lt"/>
                <a:cs typeface="Arial" panose="020B0604020202020204" pitchFamily="34" charset="0"/>
              </a:rPr>
              <a:t>T,miss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«1L»: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target W </a:t>
            </a:r>
            <a:r>
              <a:rPr lang="it-IT" altLang="it-IT" sz="2000" dirty="0">
                <a:latin typeface="Proxima Nova"/>
                <a:cs typeface="Arial" panose="020B0604020202020204" pitchFamily="34" charset="0"/>
              </a:rPr>
              <a:t>→ l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require tight e or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endParaRPr lang="it-IT" altLang="it-IT" sz="2000" baseline="-250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«2L»: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target Z </a:t>
            </a:r>
            <a:r>
              <a:rPr lang="it-IT" altLang="it-IT" sz="2000" dirty="0">
                <a:latin typeface="Proxima Nova"/>
                <a:cs typeface="Arial" panose="020B0604020202020204" pitchFamily="34" charset="0"/>
              </a:rPr>
              <a:t>→ ll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require 2e or 2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it-IT" altLang="it-IT" sz="2000" dirty="0">
                <a:latin typeface="+mj-lt"/>
                <a:cs typeface="Arial" panose="020B0604020202020204" pitchFamily="34" charset="0"/>
              </a:rPr>
              <a:t>with mass close to m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Z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altLang="it-IT" sz="2000" baseline="-25000" dirty="0">
              <a:latin typeface="+mj-lt"/>
              <a:cs typeface="Arial" panose="020B0604020202020204" pitchFamily="34" charset="0"/>
            </a:endParaRP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598881EC-51EB-146F-2CAB-D68881D5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 recent ATLAS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F4828-D0AA-7856-132D-6430BD6EC086}"/>
              </a:ext>
            </a:extLst>
          </p:cNvPr>
          <p:cNvSpPr txBox="1"/>
          <p:nvPr/>
        </p:nvSpPr>
        <p:spPr>
          <a:xfrm>
            <a:off x="7086600" y="72976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fr-FR" sz="1600" b="1" dirty="0">
                <a:solidFill>
                  <a:srgbClr val="007635"/>
                </a:solidFill>
                <a:latin typeface="arial" panose="020B0604020202020204" pitchFamily="34" charset="0"/>
              </a:rPr>
              <a:t>EPJ C 83, 519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 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8AC9B0EB-2627-0F64-B004-B99A083C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878" y="2626680"/>
            <a:ext cx="438168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Boosted decision trees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trained based 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FSR corrected masses of b-jet pairs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B-tagging scores of b-jets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Number and energy of all jets in the event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2D057D-3654-B6DD-5BA4-564BFDBF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" y="2626680"/>
            <a:ext cx="4366624" cy="31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5F5AF-5385-E551-65ED-45FF1326CA77}"/>
              </a:ext>
            </a:extLst>
          </p:cNvPr>
          <p:cNvSpPr txBox="1"/>
          <p:nvPr/>
        </p:nvSpPr>
        <p:spPr>
          <a:xfrm>
            <a:off x="5773882" y="5017386"/>
            <a:ext cx="1995675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Limits @ 95% CL</a:t>
            </a:r>
          </a:p>
          <a:p>
            <a:pPr algn="ctr"/>
            <a:r>
              <a:rPr lang="en-US" sz="2000" dirty="0">
                <a:latin typeface="+mj-lt"/>
              </a:rPr>
              <a:t>-34 &lt;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Symbol" panose="05050102010706020507" pitchFamily="18" charset="2"/>
                <a:cs typeface="Arial" panose="020B0604020202020204" pitchFamily="34" charset="0"/>
              </a:rPr>
              <a:t>l </a:t>
            </a:r>
            <a:r>
              <a:rPr lang="en-US" sz="2000" dirty="0">
                <a:latin typeface="+mj-lt"/>
              </a:rPr>
              <a:t>&lt; 33</a:t>
            </a:r>
          </a:p>
          <a:p>
            <a:pPr algn="ctr"/>
            <a:r>
              <a:rPr lang="en-US" sz="2000" dirty="0">
                <a:latin typeface="+mj-lt"/>
              </a:rPr>
              <a:t>-8.6 &lt;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2V</a:t>
            </a:r>
            <a:r>
              <a:rPr lang="en-US" sz="2000" dirty="0">
                <a:latin typeface="+mj-lt"/>
              </a:rPr>
              <a:t> &lt; 10.0</a:t>
            </a:r>
            <a:endParaRPr lang="en-150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4582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EAD3-2BDC-D1EB-1FFE-128F67D2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7017D7C-CE3A-9D86-89DE-75D8764E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17843601-9948-32C4-B94F-FBBC4B13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5ECF61-B81A-7F7D-5726-9BDFD231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26</a:t>
            </a:fld>
            <a:endParaRPr lang="it-IT" altLang="it-IT"/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5701465E-9D35-EF95-01FF-F3618A74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Cross-section limit summary</a:t>
            </a:r>
            <a:endParaRPr lang="it-IT" altLang="it-IT" sz="44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BCA3C96-C622-D092-DA3B-D6285EAE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9431"/>
            <a:ext cx="3952829" cy="47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9CBD711-BD7D-3112-3229-AE7D097A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52600"/>
            <a:ext cx="411455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68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AFEF-1C0C-9B51-F889-AF64F31A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456BAD4-AA5B-EEA6-B3C2-0658A861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A931AACD-43E2-2BCD-6642-EDE1D815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17A24-E2D7-2432-5E8E-C5B3713D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27</a:t>
            </a:fld>
            <a:endParaRPr lang="it-IT" altLang="it-IT"/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6EF95FAD-2178-6194-2D55-E47A4A7F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SM modifier limit summary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6DAECE-3007-C7E2-1301-60403FC5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34726"/>
            <a:ext cx="4343400" cy="31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A983D39-A17F-CE54-DE78-2DBF858A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1219200"/>
            <a:ext cx="40881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2936C7-F0DB-6202-37D1-F054D52CB0B6}"/>
              </a:ext>
            </a:extLst>
          </p:cNvPr>
          <p:cNvSpPr txBox="1"/>
          <p:nvPr/>
        </p:nvSpPr>
        <p:spPr>
          <a:xfrm>
            <a:off x="1850109" y="5105400"/>
            <a:ext cx="1633781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@ 95% CL</a:t>
            </a:r>
          </a:p>
          <a:p>
            <a:pPr algn="ctr"/>
            <a:r>
              <a:rPr lang="en-US" sz="2000" dirty="0">
                <a:latin typeface="+mj-lt"/>
              </a:rPr>
              <a:t>-0.4 &lt; 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Symbol" panose="05050102010706020507" pitchFamily="18" charset="2"/>
                <a:cs typeface="Arial" panose="020B0604020202020204" pitchFamily="34" charset="0"/>
              </a:rPr>
              <a:t>l </a:t>
            </a:r>
            <a:r>
              <a:rPr lang="en-US" sz="2000" dirty="0">
                <a:latin typeface="+mj-lt"/>
              </a:rPr>
              <a:t>&lt; 6.6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8C318-68D0-0FB7-E59B-170A51C69DE6}"/>
              </a:ext>
            </a:extLst>
          </p:cNvPr>
          <p:cNvSpPr txBox="1"/>
          <p:nvPr/>
        </p:nvSpPr>
        <p:spPr>
          <a:xfrm>
            <a:off x="6248400" y="5613231"/>
            <a:ext cx="1891864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k</a:t>
            </a:r>
            <a:r>
              <a:rPr lang="it-IT" altLang="it-IT" sz="2000" baseline="-25000" dirty="0">
                <a:latin typeface="+mj-lt"/>
                <a:cs typeface="Arial" panose="020B0604020202020204" pitchFamily="34" charset="0"/>
              </a:rPr>
              <a:t>2V</a:t>
            </a:r>
            <a:r>
              <a:rPr lang="en-US" sz="2000" dirty="0">
                <a:latin typeface="+mj-lt"/>
              </a:rPr>
              <a:t> = o excluded</a:t>
            </a:r>
            <a:endParaRPr lang="en-150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38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3D13-2F83-BD8A-D906-F43B179CA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B0F55584-80DF-C1AF-B601-6AB00227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A6194056-31E9-639D-F1A3-244277E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6E807D-ED39-9666-2020-C82CEC43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28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96430541-E696-BE56-C0AD-51DAFB556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08" y="1036142"/>
            <a:ext cx="3851368" cy="2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Combination of the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two most sensitive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search channels (bb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, bb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gg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)</a:t>
            </a:r>
            <a:r>
              <a:rPr lang="it-IT" altLang="it-IT" sz="2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Expected significance of gg → HH signal: 3.2-4.6</a:t>
            </a:r>
            <a:r>
              <a:rPr lang="it-IT" altLang="it-IT" sz="18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</a:p>
          <a:p>
            <a:pPr lvl="1" indent="0"/>
            <a:endParaRPr lang="it-IT" altLang="it-IT" sz="2000" baseline="-25000" dirty="0">
              <a:latin typeface="+mj-lt"/>
              <a:cs typeface="Arial" panose="020B0604020202020204" pitchFamily="34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altLang="it-IT" sz="2000" baseline="-25000" dirty="0">
              <a:latin typeface="+mj-lt"/>
              <a:cs typeface="Arial" panose="020B0604020202020204" pitchFamily="34" charset="0"/>
            </a:endParaRP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15134EE4-4549-4E6D-34BB-11F38C8C7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HL-LHC perspectives</a:t>
            </a: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0C905B22-A748-72D9-9364-66FE85F2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6" y="1055116"/>
            <a:ext cx="40389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Assess contribution of less sensitive but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more pile-up robust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channels (</a:t>
            </a:r>
            <a:r>
              <a:rPr lang="it-IT" altLang="it-IT" sz="20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WW</a:t>
            </a:r>
            <a:r>
              <a:rPr lang="it-IT" altLang="it-IT" sz="20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gg</a:t>
            </a:r>
            <a:r>
              <a:rPr lang="it-IT" altLang="it-IT" sz="2000" b="1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it-IT" altLang="it-IT" sz="20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ttgg)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819B8"/>
                </a:solidFill>
                <a:latin typeface="+mj-lt"/>
                <a:cs typeface="Arial" panose="020B0604020202020204" pitchFamily="34" charset="0"/>
              </a:rPr>
              <a:t>0.22</a:t>
            </a:r>
            <a:r>
              <a:rPr lang="it-IT" altLang="it-IT" sz="2000" b="1" dirty="0">
                <a:solidFill>
                  <a:srgbClr val="0819B8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b="1" dirty="0">
                <a:solidFill>
                  <a:srgbClr val="0819B8"/>
                </a:solidFill>
                <a:latin typeface="+mj-lt"/>
                <a:cs typeface="Arial" panose="020B0604020202020204" pitchFamily="34" charset="0"/>
              </a:rPr>
              <a:t> significance </a:t>
            </a:r>
            <a:r>
              <a:rPr lang="it-IT" altLang="it-IT" sz="2000" b="1" dirty="0">
                <a:solidFill>
                  <a:srgbClr val="0819B8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room for improvement?</a:t>
            </a:r>
            <a:endParaRPr lang="it-IT" altLang="it-IT" sz="2000" b="1" dirty="0">
              <a:solidFill>
                <a:srgbClr val="0819B8"/>
              </a:solidFill>
              <a:latin typeface="+mj-lt"/>
              <a:cs typeface="Arial" panose="020B0604020202020204" pitchFamily="34" charset="0"/>
            </a:endParaRP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BED8BC0-310E-D059-DE8C-F758F150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90" y="2590800"/>
            <a:ext cx="3573137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9">
            <a:extLst>
              <a:ext uri="{FF2B5EF4-FFF2-40B4-BE49-F238E27FC236}">
                <a16:creationId xmlns:a16="http://schemas.microsoft.com/office/drawing/2014/main" id="{6A13BE67-48C4-0C0E-8F0F-BCBAF76A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6" y="5328017"/>
            <a:ext cx="83560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More physics channels can be explored: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New decay modes, e.g. bb4l (</a:t>
            </a:r>
            <a:r>
              <a:rPr lang="it-IT" alt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x BR </a:t>
            </a:r>
            <a:r>
              <a:rPr lang="en-US" altLang="it-IT" sz="2000" dirty="0">
                <a:latin typeface="+mn-lt"/>
                <a:cs typeface="Arial" panose="020B0604020202020204" pitchFamily="34" charset="0"/>
              </a:rPr>
              <a:t>= o(ab) but pileup-insensitive)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2000" dirty="0">
                <a:latin typeface="+mn-lt"/>
                <a:cs typeface="Arial" panose="020B0604020202020204" pitchFamily="34" charset="0"/>
              </a:rPr>
              <a:t>New production modes, e.g. </a:t>
            </a:r>
            <a:r>
              <a:rPr lang="en-US" altLang="it-IT" sz="2000" dirty="0" err="1">
                <a:latin typeface="+mn-lt"/>
                <a:cs typeface="Arial" panose="020B0604020202020204" pitchFamily="34" charset="0"/>
              </a:rPr>
              <a:t>ttHH</a:t>
            </a:r>
            <a:endParaRPr lang="it-IT" altLang="it-IT" sz="2000" dirty="0">
              <a:latin typeface="+mn-lt"/>
              <a:cs typeface="Arial" panose="020B0604020202020204" pitchFamily="34" charset="0"/>
            </a:endParaRP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43B5D-F34D-B049-FA06-A23FEB76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778" y="2673506"/>
            <a:ext cx="2708857" cy="26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64E4C-4FB1-FE3B-2BE8-5ADF4E1E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31EB-B1C9-4662-99AB-810FB3AFF116}" type="slidenum">
              <a:rPr lang="it-IT" altLang="it-IT" smtClean="0"/>
              <a:pPr/>
              <a:t>29</a:t>
            </a:fld>
            <a:endParaRPr lang="it-IT" alt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AE3C6-B40B-5318-3705-9987A2A4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7" y="1295401"/>
            <a:ext cx="7751414" cy="2955414"/>
          </a:xfrm>
          <a:prstGeom prst="rect">
            <a:avLst/>
          </a:prstGeom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BA6162DA-7E18-6476-4D65-1CF5610E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723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Some ad to conclude...</a:t>
            </a: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665E3C12-5616-A0F6-AD43-7EF2469D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06" y="4419600"/>
            <a:ext cx="83560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«Multi-boson Interactions» international workshop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19B8"/>
                </a:solidFill>
                <a:latin typeface="+mn-lt"/>
                <a:cs typeface="Arial" panose="020B0604020202020204" pitchFamily="34" charset="0"/>
              </a:rPr>
              <a:t>2024 edition to be hosted by France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University of Toulouse, end of September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Stay tuned... and hope to see you there!</a:t>
            </a:r>
          </a:p>
          <a:p>
            <a:pPr lvl="1" indent="0"/>
            <a:endParaRPr lang="it-IT" altLang="it-IT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334169B5-446F-0B28-7584-59CE4E73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A10E4BE5-9F31-9ABA-94C3-721AE8F7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</p:spTree>
    <p:extLst>
      <p:ext uri="{BB962C8B-B14F-4D97-AF65-F5344CB8AC3E}">
        <p14:creationId xmlns:p14="http://schemas.microsoft.com/office/powerpoint/2010/main" val="226114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FBF1-70BC-ACAC-F5D6-B26FDE98E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A719AA-B527-4D16-DA77-97B74A8C9DC6}"/>
              </a:ext>
            </a:extLst>
          </p:cNvPr>
          <p:cNvSpPr/>
          <p:nvPr/>
        </p:nvSpPr>
        <p:spPr>
          <a:xfrm>
            <a:off x="6274354" y="3733800"/>
            <a:ext cx="2703798" cy="2688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E3D0AC-1B36-7B42-E506-6645F7EB6FDC}"/>
              </a:ext>
            </a:extLst>
          </p:cNvPr>
          <p:cNvSpPr/>
          <p:nvPr/>
        </p:nvSpPr>
        <p:spPr>
          <a:xfrm>
            <a:off x="6305116" y="457200"/>
            <a:ext cx="2673036" cy="32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916A1A60-F354-4515-C5E2-BFDEE7FA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2B0471B4-6941-9600-2F48-6D4D0396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88209F-373A-26EF-6DCE-82BAB8FE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3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DAAD2885-6C2B-B02A-5006-241B97F4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531451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For different reasons, the SM also predicts the existence of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multi-boson couplings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b="1" dirty="0">
                <a:latin typeface="+mn-lt"/>
                <a:cs typeface="Arial" panose="020B0604020202020204" pitchFamily="34" charset="0"/>
              </a:rPr>
              <a:t>Multi-gauge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from non-Abelian structure of SU(2)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Gauge invariance of vector-boson kinetic terms enforces triple and quartic vertices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 vertices with only Z/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, since they both stem from the same field W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3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after GWS mixing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b="1" dirty="0">
                <a:latin typeface="+mn-lt"/>
                <a:cs typeface="Arial" panose="020B0604020202020204" pitchFamily="34" charset="0"/>
              </a:rPr>
              <a:t>Multi-Higgs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from (theoretical) shape of Higgs potential (quartic) and field expansion around the VEV (triple) after symmetry breaking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9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In common: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In EW theory, </a:t>
            </a:r>
            <a:r>
              <a:rPr lang="it-IT" altLang="it-IT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all coupling strengths predicted exactly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Very hard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to measure experimentally,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since relevant processes also occur through competing (dominant) diagrams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A7F9A3B0-6FFF-AB98-41D0-F93F28804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308171"/>
            <a:ext cx="53575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Multiboson couplings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636A61-D79B-1E06-B9DD-2F8ABA6A9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03" t="53333" r="39535" b="24445"/>
          <a:stretch/>
        </p:blipFill>
        <p:spPr>
          <a:xfrm>
            <a:off x="7454152" y="609600"/>
            <a:ext cx="1524000" cy="152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43BC8F5-5F8C-418A-B514-AFB9FDC89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081" t="53333" r="-1015" b="24445"/>
          <a:stretch/>
        </p:blipFill>
        <p:spPr>
          <a:xfrm>
            <a:off x="6476999" y="2133600"/>
            <a:ext cx="2209800" cy="1524000"/>
          </a:xfrm>
          <a:prstGeom prst="rect">
            <a:avLst/>
          </a:prstGeom>
        </p:spPr>
      </p:pic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CC02A385-C262-6846-E105-7B09D750B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83" r="77500"/>
          <a:stretch/>
        </p:blipFill>
        <p:spPr bwMode="auto">
          <a:xfrm>
            <a:off x="6401193" y="3801122"/>
            <a:ext cx="1523214" cy="11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. 1">
            <a:extLst>
              <a:ext uri="{FF2B5EF4-FFF2-40B4-BE49-F238E27FC236}">
                <a16:creationId xmlns:a16="http://schemas.microsoft.com/office/drawing/2014/main" id="{53973D01-85AE-58E6-F9BF-F5A63AF44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61500" r="23333"/>
          <a:stretch/>
        </p:blipFill>
        <p:spPr bwMode="auto">
          <a:xfrm>
            <a:off x="7162800" y="5013661"/>
            <a:ext cx="1662952" cy="12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1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DD896-39A1-9039-773B-68CCE210C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3253BFF-7471-CE52-DA48-C744DCA8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C8B43870-CD29-BD98-8CE5-A66B5841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324600" y="5933507"/>
            <a:ext cx="236219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12F0CE-ED79-A25A-6C58-A010126B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4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B1F41DB0-3BAC-6245-8955-1E6BEAA3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99510"/>
            <a:ext cx="46482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Access only to WW and ZZ production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Already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interesting constraints on triple-gauge couplings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from observation of cancellations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Non-SM effects constrained using parameterization based on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effective vertices 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21A0A3FC-FAFE-707E-4569-00B8284C2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4729"/>
            <a:ext cx="52293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Before the LHC: LEP2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E7DD4-1132-B281-B429-820BE6F2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04144"/>
            <a:ext cx="3276599" cy="3118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A1C7F-5484-C024-92CA-6C28C7300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098"/>
          <a:stretch/>
        </p:blipFill>
        <p:spPr>
          <a:xfrm>
            <a:off x="1696821" y="4453957"/>
            <a:ext cx="4108435" cy="2175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1E3C26-737C-0817-B638-5940564B4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46" y="3788535"/>
            <a:ext cx="5331854" cy="6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41CB-7C36-4620-F6A7-6240BEBF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2DCE7A12-6298-2CE1-8EDA-40135EDA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EF810996-8039-42F4-A156-C98AA78A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06842" y="6298632"/>
            <a:ext cx="236219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F6D643-D339-F278-4844-F6803C84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5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0F9530F9-EDDC-5CC3-C0A4-218D28BD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43000"/>
            <a:ext cx="7696199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 CM-energy increase expected in the next years (decades?)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Possibly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 direct access 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to high-energy New Physics (NP) which could modify yet unexplored SM «corners»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BUT</a:t>
            </a:r>
            <a:r>
              <a:rPr lang="it-IT" altLang="it-IT" sz="2000" dirty="0">
                <a:latin typeface="+mn-lt"/>
                <a:cs typeface="Arial" panose="020B0604020202020204" pitchFamily="34" charset="0"/>
              </a:rPr>
              <a:t> LHC experiments have potential sensitivity to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all processes involving multi-gauge and multi-Higgs mediated diagrams 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First need enough data...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7544FBC7-BEB5-C706-C231-15B2C74DF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4729"/>
            <a:ext cx="69318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Now and future (experiment)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F7DFE3-9375-4703-C350-0BEFB996E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89" y="3124200"/>
            <a:ext cx="6858000" cy="29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C334D-5A11-5EBA-8902-3B97A9F1E981}"/>
              </a:ext>
            </a:extLst>
          </p:cNvPr>
          <p:cNvSpPr txBox="1"/>
          <p:nvPr/>
        </p:nvSpPr>
        <p:spPr>
          <a:xfrm>
            <a:off x="4382980" y="4962208"/>
            <a:ext cx="193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High-luminosity </a:t>
            </a:r>
          </a:p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phase, HL-LHC</a:t>
            </a:r>
          </a:p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(x5 - x7.5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L</a:t>
            </a:r>
            <a:r>
              <a:rPr lang="en-US" sz="2000" baseline="-25000" dirty="0" err="1">
                <a:solidFill>
                  <a:srgbClr val="FF0000"/>
                </a:solidFill>
                <a:latin typeface="+mj-lt"/>
              </a:rPr>
              <a:t>inst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)</a:t>
            </a:r>
            <a:endParaRPr lang="en-150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BA55E987-15EB-A3CF-E9FE-538612EC8534}"/>
              </a:ext>
            </a:extLst>
          </p:cNvPr>
          <p:cNvSpPr/>
          <p:nvPr/>
        </p:nvSpPr>
        <p:spPr>
          <a:xfrm rot="16200000">
            <a:off x="3081185" y="3885049"/>
            <a:ext cx="278010" cy="23255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76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17EB30C-577B-2E22-BEF3-D8A8FF56B031}"/>
              </a:ext>
            </a:extLst>
          </p:cNvPr>
          <p:cNvSpPr/>
          <p:nvPr/>
        </p:nvSpPr>
        <p:spPr>
          <a:xfrm>
            <a:off x="7848600" y="3657600"/>
            <a:ext cx="5334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7756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5D52-14BB-220A-CA04-475301815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6DD4C63C-761D-640C-329E-D020714E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4C1407D0-1812-76FD-19F2-603A2698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206842" y="6298632"/>
            <a:ext cx="236219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B6B5B25-162C-FAF6-2E38-291FF81F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6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0663873E-D008-7ED0-6784-C4E559A2D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43000"/>
            <a:ext cx="7696199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Effective-vertex approaches replaced by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effective field theories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Do not introduce SM modifications of arbitrary magnitude but take into account that the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dimensionality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of the respective operators must be suppressed by a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corresponding power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of the </a:t>
            </a:r>
            <a:r>
              <a:rPr lang="it-IT" altLang="it-IT" sz="18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NP scale </a:t>
            </a:r>
          </a:p>
          <a:p>
            <a:pPr lvl="1" indent="0"/>
            <a:r>
              <a:rPr lang="it-IT" altLang="it-IT" sz="20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Standard Model Effective Field Theory (SMEFT):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3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u="sng" dirty="0">
                <a:latin typeface="+mn-lt"/>
                <a:cs typeface="Arial" panose="020B0604020202020204" pitchFamily="34" charset="0"/>
              </a:rPr>
              <a:t>Advantages: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1800" dirty="0">
                <a:latin typeface="+mn-lt"/>
                <a:cs typeface="Arial" panose="020B0604020202020204" pitchFamily="34" charset="0"/>
              </a:rPr>
              <a:t>Model-independent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1800" dirty="0">
                <a:latin typeface="+mn-lt"/>
                <a:cs typeface="Arial" panose="020B0604020202020204" pitchFamily="34" charset="0"/>
              </a:rPr>
              <a:t>A variety of measurements can be combined leading to a more stringent / precise result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it-IT" sz="2000" u="sng" dirty="0">
                <a:latin typeface="+mn-lt"/>
                <a:cs typeface="Arial" panose="020B0604020202020204" pitchFamily="34" charset="0"/>
              </a:rPr>
              <a:t>Drawbacks: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1800" dirty="0">
                <a:latin typeface="+mn-lt"/>
                <a:cs typeface="Arial" panose="020B0604020202020204" pitchFamily="34" charset="0"/>
              </a:rPr>
              <a:t>Invalid at energies too close to </a:t>
            </a:r>
            <a:r>
              <a:rPr lang="en-US" altLang="it-IT" sz="18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or above (</a:t>
            </a:r>
            <a:r>
              <a:rPr lang="en-US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unitarity violation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1800" dirty="0">
                <a:latin typeface="+mn-lt"/>
                <a:cs typeface="Arial" panose="020B0604020202020204" pitchFamily="34" charset="0"/>
              </a:rPr>
              <a:t>Lot of freedom to </a:t>
            </a:r>
            <a:r>
              <a:rPr lang="en-US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choose O’s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: power of the data is diluted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it-IT" sz="1800" dirty="0">
                <a:latin typeface="+mn-lt"/>
                <a:cs typeface="Arial" panose="020B0604020202020204" pitchFamily="34" charset="0"/>
              </a:rPr>
              <a:t>Not clear how to </a:t>
            </a:r>
            <a:r>
              <a:rPr lang="en-US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estimate uncertainties from missing higher orders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(e.g. keep or discard </a:t>
            </a:r>
            <a:r>
              <a:rPr lang="en-US" altLang="it-IT" sz="18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it-IT" sz="1800" baseline="30000" dirty="0">
                <a:latin typeface="+mn-lt"/>
                <a:cs typeface="Arial" panose="020B0604020202020204" pitchFamily="34" charset="0"/>
              </a:rPr>
              <a:t>4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 terms from squared dim-6 amplitudes)</a:t>
            </a:r>
            <a:endParaRPr lang="it-IT" altLang="it-IT" sz="1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9003873A-A9E5-102F-8AB5-D57D5675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4729"/>
            <a:ext cx="57999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Now and future (theory)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C8A7D-7CAA-3937-F591-8C68D086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77" y="3034517"/>
            <a:ext cx="5259771" cy="78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714E8-3E27-4FBF-85E0-70010400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18C61-2B48-4162-BB7E-0C563853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2BAA3-8689-4AA9-A412-E3C35173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1" y="6108173"/>
            <a:ext cx="1115202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February 2024</a:t>
            </a:r>
            <a:endParaRPr lang="en-US" alt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828E4E-DADB-4E48-9BD4-9815EC78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R. Covarelli – Univ./INFN Torino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19ABC8-9895-4183-BE9D-51A21353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A79F-4FD4-4C30-90AE-EB59B2EE9F5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30BFC9B-0581-4AC2-870E-B6E7E3037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7"/>
          <a:stretch/>
        </p:blipFill>
        <p:spPr>
          <a:xfrm>
            <a:off x="273751" y="1308933"/>
            <a:ext cx="7070578" cy="42650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F207DF-26C6-B80B-356F-050C9F101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730" y="431135"/>
            <a:ext cx="47660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SMEFT in a nutshell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B4E222C-6C51-CAB0-B7E1-AEBED6BBB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99" t="66699" r="8265" b="7308"/>
          <a:stretch/>
        </p:blipFill>
        <p:spPr>
          <a:xfrm>
            <a:off x="5954673" y="4704146"/>
            <a:ext cx="2895601" cy="1415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BC9AB-EDC2-431C-2E88-49AEA5F30D33}"/>
              </a:ext>
            </a:extLst>
          </p:cNvPr>
          <p:cNvSpPr txBox="1"/>
          <p:nvPr/>
        </p:nvSpPr>
        <p:spPr>
          <a:xfrm>
            <a:off x="7337671" y="3270075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Wilson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coefficient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F9FF12-7823-CEAC-F6D1-896500A154A2}"/>
              </a:ext>
            </a:extLst>
          </p:cNvPr>
          <p:cNvCxnSpPr/>
          <p:nvPr/>
        </p:nvCxnSpPr>
        <p:spPr>
          <a:xfrm flipH="1">
            <a:off x="7086600" y="4038600"/>
            <a:ext cx="381000" cy="129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87286-950D-93F1-7E3A-18DF07E63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17BA71-8EF7-9982-74AA-E65D31222F2B}"/>
              </a:ext>
            </a:extLst>
          </p:cNvPr>
          <p:cNvSpPr/>
          <p:nvPr/>
        </p:nvSpPr>
        <p:spPr>
          <a:xfrm>
            <a:off x="5638800" y="2104198"/>
            <a:ext cx="2673036" cy="32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AFC6174C-EC0B-7EF3-1CEF-C83042FB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CA4795EC-B24D-AA98-6E6B-DB407EB1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1C779A-F235-F95E-A396-2B71D5F2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17DEE9E8-6640-1E20-F513-F759E1D8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10164"/>
            <a:ext cx="50828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>
              <a:buAutoNum type="arabicPeriod"/>
            </a:pPr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Triple and quartic </a:t>
            </a:r>
          </a:p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gauge couplings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B06DD46-5557-90EA-3388-508AD553E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03" t="53333" r="39535" b="24445"/>
          <a:stretch/>
        </p:blipFill>
        <p:spPr>
          <a:xfrm>
            <a:off x="6787836" y="2256598"/>
            <a:ext cx="1524000" cy="152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7C8D1B0-2CF9-3B2B-9D7A-9DDD1D421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081" t="53333" r="-1015" b="24445"/>
          <a:stretch/>
        </p:blipFill>
        <p:spPr>
          <a:xfrm>
            <a:off x="5810683" y="3780598"/>
            <a:ext cx="2209800" cy="15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572DE7-39FA-8078-3ABE-6B0AB0A629BD}"/>
              </a:ext>
            </a:extLst>
          </p:cNvPr>
          <p:cNvSpPr txBox="1"/>
          <p:nvPr/>
        </p:nvSpPr>
        <p:spPr>
          <a:xfrm>
            <a:off x="1600200" y="2951799"/>
            <a:ext cx="184377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1A.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Dibosons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A310D-D5D1-EE84-256C-8FD4C3C00B69}"/>
              </a:ext>
            </a:extLst>
          </p:cNvPr>
          <p:cNvSpPr txBox="1"/>
          <p:nvPr/>
        </p:nvSpPr>
        <p:spPr>
          <a:xfrm>
            <a:off x="1604127" y="3699823"/>
            <a:ext cx="36862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1B. Vector-boson scattering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4C348-1837-E13E-4308-C09C9A0B2D39}"/>
              </a:ext>
            </a:extLst>
          </p:cNvPr>
          <p:cNvSpPr txBox="1"/>
          <p:nvPr/>
        </p:nvSpPr>
        <p:spPr>
          <a:xfrm>
            <a:off x="3429681" y="4409098"/>
            <a:ext cx="1809598" cy="461665"/>
          </a:xfrm>
          <a:prstGeom prst="rect">
            <a:avLst/>
          </a:prstGeom>
          <a:solidFill>
            <a:srgbClr val="C7DFFD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1c. Tribosons</a:t>
            </a:r>
            <a:endParaRPr lang="en-15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68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2AC81-0549-EB97-DD0E-48BDCF4B9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data 3">
            <a:extLst>
              <a:ext uri="{FF2B5EF4-FFF2-40B4-BE49-F238E27FC236}">
                <a16:creationId xmlns:a16="http://schemas.microsoft.com/office/drawing/2014/main" id="{1207D8D7-BB87-F95A-F23B-23C62509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553200" y="6298632"/>
            <a:ext cx="166295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February 2024</a:t>
            </a:r>
          </a:p>
        </p:txBody>
      </p:sp>
      <p:sp>
        <p:nvSpPr>
          <p:cNvPr id="9219" name="Segnaposto piè di pagina 4">
            <a:extLst>
              <a:ext uri="{FF2B5EF4-FFF2-40B4-BE49-F238E27FC236}">
                <a16:creationId xmlns:a16="http://schemas.microsoft.com/office/drawing/2014/main" id="{D3A3E023-2785-2CD9-E8F2-AA682C13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986996" y="6298632"/>
            <a:ext cx="531451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200" dirty="0">
                <a:latin typeface="+mn-lt"/>
              </a:rPr>
              <a:t>R. Covarelli -  Univ./INFN Torino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C24061-7390-D431-6F7C-264D95A5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3316" y="6298632"/>
            <a:ext cx="413483" cy="365125"/>
          </a:xfrm>
        </p:spPr>
        <p:txBody>
          <a:bodyPr/>
          <a:lstStyle/>
          <a:p>
            <a:fld id="{C13631EB-B1C9-4662-99AB-810FB3AFF116}" type="slidenum">
              <a:rPr lang="it-IT" altLang="it-IT" smtClean="0"/>
              <a:pPr/>
              <a:t>9</a:t>
            </a:fld>
            <a:endParaRPr lang="it-IT" altLang="it-IT"/>
          </a:p>
        </p:txBody>
      </p:sp>
      <p:sp>
        <p:nvSpPr>
          <p:cNvPr id="9221" name="CasellaDiTesto 9">
            <a:extLst>
              <a:ext uri="{FF2B5EF4-FFF2-40B4-BE49-F238E27FC236}">
                <a16:creationId xmlns:a16="http://schemas.microsoft.com/office/drawing/2014/main" id="{3224F682-400A-AB22-9583-C0BFA231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2151"/>
            <a:ext cx="7848599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000" dirty="0">
                <a:latin typeface="+mn-lt"/>
                <a:cs typeface="Arial" panose="020B0604020202020204" pitchFamily="34" charset="0"/>
              </a:rPr>
              <a:t>The easiest probe of triple gauge couplings at the LHC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Fairly large cross-sections (</a:t>
            </a:r>
            <a:r>
              <a:rPr lang="en-US" altLang="it-IT" sz="1800" dirty="0">
                <a:latin typeface="+mn-lt"/>
                <a:cs typeface="Arial" panose="020B0604020202020204" pitchFamily="34" charset="0"/>
              </a:rPr>
              <a:t>~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pb)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Relatively simple signal triggering/selection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: stringent identification criteria and isolation, main background is from jets rich in </a:t>
            </a:r>
            <a:r>
              <a:rPr lang="it-IT" altLang="it-IT" sz="18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it-IT" altLang="it-IT" sz="1800" baseline="30000" dirty="0">
                <a:latin typeface="+mn-lt"/>
                <a:cs typeface="Arial" panose="020B0604020202020204" pitchFamily="34" charset="0"/>
              </a:rPr>
              <a:t>0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 </a:t>
            </a:r>
            <a:r>
              <a:rPr lang="it-IT" altLang="it-IT" sz="1800" dirty="0">
                <a:solidFill>
                  <a:srgbClr val="FF0000"/>
                </a:solidFill>
                <a:latin typeface="Proxima Nova"/>
                <a:cs typeface="Arial" panose="020B0604020202020204" pitchFamily="34" charset="0"/>
              </a:rPr>
              <a:t>→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</a:t>
            </a:r>
            <a:r>
              <a:rPr lang="it-IT" altLang="it-IT" sz="1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lepton + p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T,miss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, main background from tt events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Z </a:t>
            </a:r>
            <a:r>
              <a:rPr lang="it-IT" altLang="it-IT" sz="1800" dirty="0">
                <a:solidFill>
                  <a:srgbClr val="FF0000"/>
                </a:solidFill>
                <a:latin typeface="Proxima Nova"/>
                <a:cs typeface="Arial" panose="020B0604020202020204" pitchFamily="34" charset="0"/>
              </a:rPr>
              <a:t>→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ll: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two leptons with m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ll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 = m</a:t>
            </a:r>
            <a:r>
              <a:rPr lang="it-IT" altLang="it-IT" sz="1800" baseline="-25000" dirty="0">
                <a:latin typeface="+mn-lt"/>
                <a:cs typeface="Arial" panose="020B0604020202020204" pitchFamily="34" charset="0"/>
              </a:rPr>
              <a:t>Z 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, very clean signature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+mn-lt"/>
                <a:cs typeface="Arial" panose="020B0604020202020204" pitchFamily="34" charset="0"/>
              </a:rPr>
              <a:t>W/Z </a:t>
            </a:r>
            <a:r>
              <a:rPr lang="it-IT" altLang="it-IT" sz="1800" dirty="0">
                <a:latin typeface="Proxima Nova"/>
                <a:cs typeface="Arial" panose="020B0604020202020204" pitchFamily="34" charset="0"/>
              </a:rPr>
              <a:t>→</a:t>
            </a:r>
            <a:r>
              <a:rPr lang="it-IT" altLang="it-IT" sz="1800" dirty="0">
                <a:latin typeface="+mn-lt"/>
                <a:cs typeface="Arial" panose="020B0604020202020204" pitchFamily="34" charset="0"/>
              </a:rPr>
              <a:t>hadrons: larger cross-sections, but also harder to identify at the LHC</a:t>
            </a:r>
          </a:p>
          <a:p>
            <a:pPr algn="ctr"/>
            <a:endParaRPr lang="it-IT" altLang="it-IT" sz="2200" dirty="0">
              <a:latin typeface="+mn-lt"/>
              <a:cs typeface="Arial" panose="020B0604020202020204" pitchFamily="34" charset="0"/>
            </a:endParaRPr>
          </a:p>
          <a:p>
            <a:endParaRPr lang="it-IT" altLang="it-IT" sz="3200" b="1" i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2" name="CasellaDiTesto 6">
            <a:extLst>
              <a:ext uri="{FF2B5EF4-FFF2-40B4-BE49-F238E27FC236}">
                <a16:creationId xmlns:a16="http://schemas.microsoft.com/office/drawing/2014/main" id="{A65645EC-B00A-D98C-F6CD-BA12EDF9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1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4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Dibosons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8CC84-CB94-CC06-60FA-F0D19B46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05" y="3568083"/>
            <a:ext cx="291025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101CA-99B4-1663-9656-2FDED13D150E}"/>
              </a:ext>
            </a:extLst>
          </p:cNvPr>
          <p:cNvSpPr txBox="1"/>
          <p:nvPr/>
        </p:nvSpPr>
        <p:spPr>
          <a:xfrm>
            <a:off x="6019800" y="441855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ATLAS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u="none" strike="noStrike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arXiv:2311.09715</a:t>
            </a:r>
          </a:p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LHC Run3 data!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endParaRPr lang="en-150" sz="1600" dirty="0">
              <a:solidFill>
                <a:srgbClr val="007635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053300-000D-BBDD-BFF4-27B89C75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05" y="3751846"/>
            <a:ext cx="312520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D53F31-A85D-C973-413F-31D6602CA36A}"/>
              </a:ext>
            </a:extLst>
          </p:cNvPr>
          <p:cNvSpPr txBox="1"/>
          <p:nvPr/>
        </p:nvSpPr>
        <p:spPr>
          <a:xfrm>
            <a:off x="2358254" y="494535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CMS coll.,</a:t>
            </a:r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7635"/>
                </a:solidFill>
                <a:latin typeface="arial" panose="020B0604020202020204" pitchFamily="34" charset="0"/>
              </a:rPr>
              <a:t>PRD 102, 092001</a:t>
            </a:r>
            <a:endParaRPr lang="en-US" sz="1600" b="1" i="0" u="none" strike="noStrike" dirty="0">
              <a:solidFill>
                <a:srgbClr val="007635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007635"/>
                </a:solidFill>
                <a:effectLst/>
                <a:latin typeface="arial" panose="020B0604020202020204" pitchFamily="34" charset="0"/>
              </a:rPr>
              <a:t> </a:t>
            </a:r>
            <a:endParaRPr lang="en-150" sz="1600" dirty="0">
              <a:solidFill>
                <a:srgbClr val="007635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BE6072-F629-0A30-9D28-E7AD42E22BB0}"/>
              </a:ext>
            </a:extLst>
          </p:cNvPr>
          <p:cNvCxnSpPr/>
          <p:nvPr/>
        </p:nvCxnSpPr>
        <p:spPr>
          <a:xfrm>
            <a:off x="7086600" y="2514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334A62-8F82-AC69-CD6B-3F787E0A9ECF}"/>
              </a:ext>
            </a:extLst>
          </p:cNvPr>
          <p:cNvCxnSpPr>
            <a:cxnSpLocks/>
          </p:cNvCxnSpPr>
          <p:nvPr/>
        </p:nvCxnSpPr>
        <p:spPr>
          <a:xfrm>
            <a:off x="7086600" y="2514600"/>
            <a:ext cx="76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66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572</TotalTime>
  <Words>2236</Words>
  <Application>Microsoft Office PowerPoint</Application>
  <PresentationFormat>On-screen Show (4:3)</PresentationFormat>
  <Paragraphs>333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</vt:lpstr>
      <vt:lpstr>Cambria Math</vt:lpstr>
      <vt:lpstr>Corbel</vt:lpstr>
      <vt:lpstr>Proxima Nova</vt:lpstr>
      <vt:lpstr>Symbol</vt:lpstr>
      <vt:lpstr>Times New Roman</vt:lpstr>
      <vt:lpstr>Parallasse</vt:lpstr>
      <vt:lpstr>  Why we do need the (HL)-LHC:  final states with multi-bosons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particelle elementari</dc:title>
  <dc:creator>Menichetti1</dc:creator>
  <cp:lastModifiedBy>Roberto Covarelli</cp:lastModifiedBy>
  <cp:revision>757</cp:revision>
  <cp:lastPrinted>2016-12-14T17:32:52Z</cp:lastPrinted>
  <dcterms:created xsi:type="dcterms:W3CDTF">2006-02-24T07:49:13Z</dcterms:created>
  <dcterms:modified xsi:type="dcterms:W3CDTF">2024-02-07T13:10:09Z</dcterms:modified>
</cp:coreProperties>
</file>