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0" r:id="rId2"/>
    <p:sldId id="365" r:id="rId3"/>
    <p:sldId id="374" r:id="rId4"/>
    <p:sldId id="391" r:id="rId5"/>
    <p:sldId id="393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BM Plex Sans" panose="020B0604020202020204" charset="0"/>
      <p:regular r:id="rId15"/>
      <p:bold r:id="rId16"/>
      <p:italic r:id="rId17"/>
      <p:boldItalic r:id="rId18"/>
    </p:embeddedFont>
    <p:embeddedFont>
      <p:font typeface="IBM Plex Sans Medium" panose="020B0604020202020204" charset="0"/>
      <p:regular r:id="rId19"/>
      <p:italic r:id="rId20"/>
    </p:embeddedFont>
    <p:embeddedFont>
      <p:font typeface="IBM Plex Sans SemiBold" panose="020B0604020202020204" charset="0"/>
      <p:regular r:id="rId21"/>
      <p:bold r:id="rId22"/>
      <p:italic r:id="rId23"/>
      <p:boldItalic r:id="rId24"/>
    </p:embeddedFont>
    <p:embeddedFont>
      <p:font typeface="Satoshi" panose="020B0604020202020204" charset="0"/>
      <p:regular r:id="rId25"/>
      <p:bold r:id="rId26"/>
      <p:italic r:id="rId27"/>
      <p:boldItalic r:id="rId28"/>
    </p:embeddedFont>
    <p:embeddedFont>
      <p:font typeface="Satoshi Light" panose="020B0604020202020204" charset="0"/>
      <p:regular r:id="rId29"/>
    </p:embeddedFont>
    <p:embeddedFont>
      <p:font typeface="Satoshi Medium" panose="020B0604020202020204" charset="0"/>
      <p:regular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41EB"/>
    <a:srgbClr val="9AE2FF"/>
    <a:srgbClr val="11284B"/>
    <a:srgbClr val="CDD7DC"/>
    <a:srgbClr val="FFBC75"/>
    <a:srgbClr val="FFEB6E"/>
    <a:srgbClr val="B0EE89"/>
    <a:srgbClr val="82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 autoAdjust="0"/>
    <p:restoredTop sz="95340" autoAdjust="0"/>
  </p:normalViewPr>
  <p:slideViewPr>
    <p:cSldViewPr showGuides="1">
      <p:cViewPr varScale="1">
        <p:scale>
          <a:sx n="79" d="100"/>
          <a:sy n="79" d="100"/>
        </p:scale>
        <p:origin x="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ableStyles" Target="tableStyles.xml"/><Relationship Id="rId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FC18-3D3E-A041-A3F3-D294B7D0CEC9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45D8-6FF4-8A4C-9937-2BAD7338C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5E0584C-8795-AE60-83D2-FC995715D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009" y="-606190"/>
            <a:ext cx="13313842" cy="7483815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01/12/2023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5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42358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9BBEAF-4796-EBAA-3174-C36FF4F2C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" r="41"/>
          <a:stretch/>
        </p:blipFill>
        <p:spPr>
          <a:xfrm>
            <a:off x="6095999" y="1"/>
            <a:ext cx="6151673" cy="6857999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01/12/2023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atoshi Light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8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Tous droits réservés     </a:t>
            </a:r>
            <a:fld id="{B32A65D9-2950-BB46-B37C-0925E6F3B075}" type="datetime1">
              <a:rPr lang="fr-FR" smtClean="0">
                <a:solidFill>
                  <a:schemeClr val="accent1"/>
                </a:solidFill>
              </a:rPr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01/12/2023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53" r:id="rId4"/>
    <p:sldLayoutId id="2147483670" r:id="rId5"/>
    <p:sldLayoutId id="2147483663" r:id="rId6"/>
    <p:sldLayoutId id="2147483665" r:id="rId7"/>
    <p:sldLayoutId id="2147483654" r:id="rId8"/>
    <p:sldLayoutId id="2147483661" r:id="rId9"/>
    <p:sldLayoutId id="2147483676" r:id="rId10"/>
    <p:sldLayoutId id="2147483659" r:id="rId11"/>
    <p:sldLayoutId id="2147483662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B04651-F74F-D636-0A85-78461DF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772816"/>
            <a:ext cx="5616575" cy="1296180"/>
          </a:xfrm>
        </p:spPr>
        <p:txBody>
          <a:bodyPr/>
          <a:lstStyle/>
          <a:p>
            <a:r>
              <a:rPr lang="fr-FR" sz="2400" b="1" i="1" dirty="0"/>
              <a:t>« Espace immersif : balade lumineuse au cœur d'un observatoire sous-marin profond dédié aux sciences de l'environnement »</a:t>
            </a:r>
            <a:br>
              <a:rPr lang="fr-FR" sz="2400" b="1" i="1" dirty="0"/>
            </a:br>
            <a:r>
              <a:rPr lang="fr-FR" sz="2400" b="1" i="1" u="sng" dirty="0"/>
              <a:t>ou</a:t>
            </a:r>
            <a:r>
              <a:rPr lang="fr-FR" sz="2400" b="1" i="1" dirty="0"/>
              <a:t> </a:t>
            </a:r>
            <a:r>
              <a:rPr lang="fr-FR" sz="2400" b="1" dirty="0"/>
              <a:t>« Des abysses au cosmos »</a:t>
            </a:r>
          </a:p>
        </p:txBody>
      </p:sp>
    </p:spTree>
    <p:extLst>
      <p:ext uri="{BB962C8B-B14F-4D97-AF65-F5344CB8AC3E}">
        <p14:creationId xmlns:p14="http://schemas.microsoft.com/office/powerpoint/2010/main" val="30204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36FE6-D9B8-CF1E-148A-9698550B5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549" y="1628800"/>
            <a:ext cx="11233150" cy="3907801"/>
          </a:xfrm>
        </p:spPr>
        <p:txBody>
          <a:bodyPr/>
          <a:lstStyle/>
          <a:p>
            <a:r>
              <a:rPr lang="fr-FR" dirty="0"/>
              <a:t>Objectif : Trouver des financements, projet à déposer auprès de la Région SUD pour obtenir un financement.</a:t>
            </a:r>
            <a:br>
              <a:rPr lang="fr-FR" dirty="0"/>
            </a:br>
            <a:endParaRPr lang="fr-FR" dirty="0"/>
          </a:p>
          <a:p>
            <a:r>
              <a:rPr lang="fr-FR" dirty="0"/>
              <a:t>Quoi : Projet de structure immersive mobile et modulable accompagné de film autour de l’infrastructure fond mer au large de Toulon, le LSPM ;  c’est projet immersif en lien CNRS - Échappées inattendues du CNRS. 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Promouvoir l’océanographie et de l’astronomie mais pas que puisque cette structure immersive nous permettrait de projeter tous types de films immersifs et des conférences (en SHS, en BIO…).</a:t>
            </a:r>
            <a:br>
              <a:rPr lang="fr-FR" dirty="0"/>
            </a:br>
            <a:endParaRPr lang="fr-FR" dirty="0"/>
          </a:p>
          <a:p>
            <a:r>
              <a:rPr lang="fr-FR" dirty="0"/>
              <a:t>Quand : N0 embauche d’un étudiant en Master </a:t>
            </a:r>
            <a:r>
              <a:rPr lang="fr-FR" dirty="0" err="1"/>
              <a:t>Ingémédia</a:t>
            </a:r>
            <a:r>
              <a:rPr lang="fr-FR" dirty="0"/>
              <a:t> de Toulon (à la DT) et écriture d’un scénario et réalisation d’un film avec les scientifiques concernés, </a:t>
            </a:r>
            <a:br>
              <a:rPr lang="fr-FR" dirty="0"/>
            </a:br>
            <a:r>
              <a:rPr lang="fr-FR" dirty="0"/>
              <a:t>Complété en N+1 / N+2 en faire un projet de groupe porté par d’étudiants durant l’année scolaire ou un apprenti.</a:t>
            </a:r>
          </a:p>
          <a:p>
            <a:br>
              <a:rPr lang="fr-FR" dirty="0"/>
            </a:br>
            <a:r>
              <a:rPr lang="fr-FR" dirty="0"/>
              <a:t>Où : De nombreux partenaires côté scientifique et institutionnelles pourraient financer  :</a:t>
            </a:r>
          </a:p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CNRS, Labo, Région, Métropole, Départements…</a:t>
            </a:r>
            <a:br>
              <a:rPr lang="fr-FR" dirty="0"/>
            </a:br>
            <a:endParaRPr lang="fr-FR" dirty="0"/>
          </a:p>
          <a:p>
            <a:r>
              <a:rPr lang="fr-FR" dirty="0"/>
              <a:t>Evénements : Plusieurs possibilités de l’exploiter à travers des événements du type, fêtes de la science à Toulon, à SOPHIA , Nice, Marseille…l’OCEAN 2025 à Nice…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09BA01-F35C-045B-41AF-7AD38988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4426CE5-D9BD-4251-A1EE-FE333DBF3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764704"/>
            <a:ext cx="11233150" cy="346249"/>
          </a:xfrm>
        </p:spPr>
        <p:txBody>
          <a:bodyPr/>
          <a:lstStyle/>
          <a:p>
            <a:r>
              <a:rPr lang="fr-FR" dirty="0"/>
              <a:t>Projet de Culture Science</a:t>
            </a:r>
          </a:p>
        </p:txBody>
      </p:sp>
    </p:spTree>
    <p:extLst>
      <p:ext uri="{BB962C8B-B14F-4D97-AF65-F5344CB8AC3E}">
        <p14:creationId xmlns:p14="http://schemas.microsoft.com/office/powerpoint/2010/main" val="41284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43F998-20E2-5F69-AED6-161F91A05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6DA5BCBC-8ED2-4342-BE98-390678196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85727"/>
              </p:ext>
            </p:extLst>
          </p:nvPr>
        </p:nvGraphicFramePr>
        <p:xfrm>
          <a:off x="838200" y="3486616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366534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4803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Laboratoires impliqués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0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DR20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John Pusceddu - Magali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Collin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8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DT INSU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Karim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Mahiouz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- Amandine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Caillat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0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Séverine Martini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Karine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Baligand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85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Magali Damoiseau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9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Paschale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Coyle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4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EMSO France et Ligurie Ouest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Dominique Lefevre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8388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6A14285-FB6F-460A-88B6-90D55896CE57}"/>
              </a:ext>
            </a:extLst>
          </p:cNvPr>
          <p:cNvSpPr txBox="1"/>
          <p:nvPr/>
        </p:nvSpPr>
        <p:spPr>
          <a:xfrm>
            <a:off x="710448" y="284012"/>
            <a:ext cx="11328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Comment : </a:t>
            </a:r>
            <a:r>
              <a:rPr lang="fr-FR" dirty="0">
                <a:solidFill>
                  <a:schemeClr val="accent1"/>
                </a:solidFill>
              </a:rPr>
              <a:t>draft du dossier de financement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1"/>
                </a:solidFill>
              </a:rPr>
              <a:t>consolidé au niveau info mais une fois tout devisé, 30 000 voir 35 000 euros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Actuellement : DIIRO de l'INSU alloue 5 000 euros en 2024 et 5 000 euros prévu par la DT INSU…</a:t>
            </a:r>
          </a:p>
          <a:p>
            <a:r>
              <a:rPr lang="fr-FR" dirty="0">
                <a:solidFill>
                  <a:schemeClr val="accent1"/>
                </a:solidFill>
              </a:rPr>
              <a:t>Soutien DR20 au moins 3000 euros voir 5000 euros, idem côté DR12 …</a:t>
            </a:r>
          </a:p>
          <a:p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1"/>
                </a:solidFill>
              </a:rPr>
              <a:t>Implication des labo (MIO, CPPM, LSPM, GEOAZUR, OSU PYTHEAS), autres partenaires (AMU, Univ. TOULON…) ?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1"/>
                </a:solidFill>
              </a:rPr>
              <a:t>Voir à combiner avec des projets ANR SAPS ?</a:t>
            </a:r>
          </a:p>
          <a:p>
            <a:r>
              <a:rPr lang="fr-FR" b="1" dirty="0">
                <a:solidFill>
                  <a:schemeClr val="accent1"/>
                </a:solidFill>
              </a:rPr>
              <a:t>Portage : </a:t>
            </a:r>
            <a:r>
              <a:rPr lang="fr-FR" dirty="0">
                <a:solidFill>
                  <a:schemeClr val="accent1"/>
                </a:solidFill>
              </a:rPr>
              <a:t>Les porteurs pourraient être la DT INSU et MIO cette année…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Projet modulaire donc possibilité d’apporter des compléments en N+ 1 et N+2…</a:t>
            </a:r>
          </a:p>
          <a:p>
            <a:r>
              <a:rPr lang="fr-FR" dirty="0">
                <a:solidFill>
                  <a:schemeClr val="accent1"/>
                </a:solidFill>
              </a:rPr>
              <a:t>Ci-dessous les photos de la structure achetée en 2016 par DT INSU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1"/>
                </a:solidFill>
              </a:rPr>
              <a:t>(financement INSU, à l’occasion de l’</a:t>
            </a:r>
            <a:r>
              <a:rPr lang="fr-FR" dirty="0" err="1">
                <a:solidFill>
                  <a:schemeClr val="accent1"/>
                </a:solidFill>
              </a:rPr>
              <a:t>America’s</a:t>
            </a:r>
            <a:r>
              <a:rPr lang="fr-FR" dirty="0">
                <a:solidFill>
                  <a:schemeClr val="accent1"/>
                </a:solidFill>
              </a:rPr>
              <a:t> Cup à Toulon).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0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E7E195-E72E-40AF-A943-35DC699E0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2446E-DF39-48C0-8974-FD95EE183381}"/>
              </a:ext>
            </a:extLst>
          </p:cNvPr>
          <p:cNvSpPr txBox="1">
            <a:spLocks/>
          </p:cNvSpPr>
          <p:nvPr/>
        </p:nvSpPr>
        <p:spPr>
          <a:xfrm>
            <a:off x="9548850" y="39237"/>
            <a:ext cx="2498606" cy="67480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u="sng" dirty="0"/>
              <a:t>FINANCEMENTS</a:t>
            </a:r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  <a:p>
            <a:endParaRPr lang="fr-FR" sz="1200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4394-4496-4272-B6AF-76FA051D708E}"/>
              </a:ext>
            </a:extLst>
          </p:cNvPr>
          <p:cNvSpPr/>
          <p:nvPr/>
        </p:nvSpPr>
        <p:spPr>
          <a:xfrm>
            <a:off x="1534446" y="4539712"/>
            <a:ext cx="945220" cy="1492971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1"/>
                </a:solidFill>
              </a:rPr>
              <a:t>LABORATOIRES</a:t>
            </a: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CC601-1646-4C38-A3C4-0B0C9DF6D289}"/>
              </a:ext>
            </a:extLst>
          </p:cNvPr>
          <p:cNvSpPr/>
          <p:nvPr/>
        </p:nvSpPr>
        <p:spPr>
          <a:xfrm>
            <a:off x="1543043" y="858060"/>
            <a:ext cx="945220" cy="347686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1"/>
                </a:solidFill>
              </a:rPr>
              <a:t>LABORATOIRES</a:t>
            </a: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accent1"/>
              </a:solidFill>
            </a:endParaRPr>
          </a:p>
          <a:p>
            <a:pPr algn="ctr"/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4DBFA8F-F453-42DB-BDAC-A1F3141F5DB9}"/>
              </a:ext>
            </a:extLst>
          </p:cNvPr>
          <p:cNvSpPr txBox="1">
            <a:spLocks/>
          </p:cNvSpPr>
          <p:nvPr/>
        </p:nvSpPr>
        <p:spPr>
          <a:xfrm>
            <a:off x="25490" y="6166762"/>
            <a:ext cx="9536506" cy="651999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u="sng" dirty="0">
                <a:solidFill>
                  <a:schemeClr val="accent1"/>
                </a:solidFill>
              </a:rPr>
              <a:t>Evénements</a:t>
            </a:r>
          </a:p>
          <a:p>
            <a:pPr algn="l"/>
            <a:endParaRPr lang="fr-FR" sz="1200" b="1" u="sng" dirty="0">
              <a:solidFill>
                <a:schemeClr val="accent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888BA6-5854-47C5-894E-40DCF1C4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3"/>
          <a:stretch/>
        </p:blipFill>
        <p:spPr>
          <a:xfrm>
            <a:off x="3844075" y="858059"/>
            <a:ext cx="4657109" cy="307877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152E55A-5824-4784-B634-F200F90F180A}"/>
              </a:ext>
            </a:extLst>
          </p:cNvPr>
          <p:cNvSpPr txBox="1">
            <a:spLocks/>
          </p:cNvSpPr>
          <p:nvPr/>
        </p:nvSpPr>
        <p:spPr>
          <a:xfrm>
            <a:off x="1567241" y="2722349"/>
            <a:ext cx="905435" cy="26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LSPM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4EC365-2D4C-408A-84E9-0064F34486E1}"/>
              </a:ext>
            </a:extLst>
          </p:cNvPr>
          <p:cNvSpPr txBox="1">
            <a:spLocks/>
          </p:cNvSpPr>
          <p:nvPr/>
        </p:nvSpPr>
        <p:spPr>
          <a:xfrm>
            <a:off x="7298404" y="6296126"/>
            <a:ext cx="1272989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>
                <a:solidFill>
                  <a:schemeClr val="accent1"/>
                </a:solidFill>
              </a:rPr>
              <a:t>Ocean</a:t>
            </a:r>
            <a:r>
              <a:rPr lang="fr-FR" sz="1200" dirty="0">
                <a:solidFill>
                  <a:schemeClr val="accent1"/>
                </a:solidFill>
              </a:rPr>
              <a:t> 2025 Nice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ACC47B2-9058-4863-957B-C162B76BD8AE}"/>
              </a:ext>
            </a:extLst>
          </p:cNvPr>
          <p:cNvSpPr txBox="1">
            <a:spLocks/>
          </p:cNvSpPr>
          <p:nvPr/>
        </p:nvSpPr>
        <p:spPr>
          <a:xfrm>
            <a:off x="1533616" y="2287459"/>
            <a:ext cx="905435" cy="26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CPPM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73E4B53-0618-4DA7-8935-A8FE5D03C267}"/>
              </a:ext>
            </a:extLst>
          </p:cNvPr>
          <p:cNvSpPr txBox="1">
            <a:spLocks/>
          </p:cNvSpPr>
          <p:nvPr/>
        </p:nvSpPr>
        <p:spPr>
          <a:xfrm>
            <a:off x="10907802" y="360908"/>
            <a:ext cx="1116106" cy="528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00B050"/>
                </a:solidFill>
              </a:rPr>
              <a:t>DR20 </a:t>
            </a:r>
          </a:p>
          <a:p>
            <a:r>
              <a:rPr lang="fr-FR" sz="1200" dirty="0">
                <a:solidFill>
                  <a:srgbClr val="00B050"/>
                </a:solidFill>
              </a:rPr>
              <a:t>3000 à 5000 ?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9D87306-29E5-4348-8D74-CCC40D25677C}"/>
              </a:ext>
            </a:extLst>
          </p:cNvPr>
          <p:cNvSpPr txBox="1">
            <a:spLocks/>
          </p:cNvSpPr>
          <p:nvPr/>
        </p:nvSpPr>
        <p:spPr>
          <a:xfrm>
            <a:off x="11037803" y="1548813"/>
            <a:ext cx="1116106" cy="589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>
                <a:solidFill>
                  <a:schemeClr val="accent1"/>
                </a:solidFill>
              </a:rPr>
              <a:t>DR12 </a:t>
            </a:r>
            <a:br>
              <a:rPr lang="fr-FR" sz="120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3000 ?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E762859-AB70-434C-B2B9-6ACB8FFC15F4}"/>
              </a:ext>
            </a:extLst>
          </p:cNvPr>
          <p:cNvSpPr txBox="1">
            <a:spLocks/>
          </p:cNvSpPr>
          <p:nvPr/>
        </p:nvSpPr>
        <p:spPr>
          <a:xfrm>
            <a:off x="9497241" y="1022876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00B050"/>
                </a:solidFill>
              </a:rPr>
              <a:t>CNRS Terre &amp; Univers 5000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0610F43-30D5-428C-9F13-5FE1BA3A81FC}"/>
              </a:ext>
            </a:extLst>
          </p:cNvPr>
          <p:cNvSpPr txBox="1">
            <a:spLocks/>
          </p:cNvSpPr>
          <p:nvPr/>
        </p:nvSpPr>
        <p:spPr>
          <a:xfrm>
            <a:off x="1590224" y="2019410"/>
            <a:ext cx="905435" cy="26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MIO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0705F0F2-A821-4C9F-BF82-5357B799C488}"/>
              </a:ext>
            </a:extLst>
          </p:cNvPr>
          <p:cNvSpPr txBox="1">
            <a:spLocks/>
          </p:cNvSpPr>
          <p:nvPr/>
        </p:nvSpPr>
        <p:spPr>
          <a:xfrm>
            <a:off x="5137830" y="6298258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FDS Toulon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6BF34D69-B345-4C70-BB01-266C085D17F8}"/>
              </a:ext>
            </a:extLst>
          </p:cNvPr>
          <p:cNvSpPr txBox="1">
            <a:spLocks/>
          </p:cNvSpPr>
          <p:nvPr/>
        </p:nvSpPr>
        <p:spPr>
          <a:xfrm>
            <a:off x="10948149" y="882627"/>
            <a:ext cx="1181098" cy="55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00B050"/>
                </a:solidFill>
              </a:rPr>
              <a:t>CERSTI </a:t>
            </a:r>
            <a:br>
              <a:rPr lang="fr-FR" sz="1200" dirty="0">
                <a:solidFill>
                  <a:srgbClr val="00B050"/>
                </a:solidFill>
              </a:rPr>
            </a:br>
            <a:r>
              <a:rPr lang="fr-FR" sz="1200" dirty="0">
                <a:solidFill>
                  <a:srgbClr val="00B050"/>
                </a:solidFill>
              </a:rPr>
              <a:t>10 000 max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C0C723-C899-40FE-8E5B-88B1F61DB204}"/>
              </a:ext>
            </a:extLst>
          </p:cNvPr>
          <p:cNvSpPr/>
          <p:nvPr/>
        </p:nvSpPr>
        <p:spPr>
          <a:xfrm>
            <a:off x="4753906" y="661309"/>
            <a:ext cx="2563237" cy="2389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Structure existante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4F27D5-BCE2-4D1D-8A83-CA808A07CF4F}"/>
              </a:ext>
            </a:extLst>
          </p:cNvPr>
          <p:cNvSpPr/>
          <p:nvPr/>
        </p:nvSpPr>
        <p:spPr>
          <a:xfrm>
            <a:off x="289108" y="39238"/>
            <a:ext cx="905435" cy="4353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2024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58EBD80-0A7E-4F02-85F8-FA69B2FFDB01}"/>
              </a:ext>
            </a:extLst>
          </p:cNvPr>
          <p:cNvSpPr txBox="1">
            <a:spLocks/>
          </p:cNvSpPr>
          <p:nvPr/>
        </p:nvSpPr>
        <p:spPr>
          <a:xfrm>
            <a:off x="1956309" y="6296126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FDS Antibes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1A4BC0C-9B7D-4F5A-93D8-DE165BD5DF31}"/>
              </a:ext>
            </a:extLst>
          </p:cNvPr>
          <p:cNvSpPr txBox="1">
            <a:spLocks/>
          </p:cNvSpPr>
          <p:nvPr/>
        </p:nvSpPr>
        <p:spPr>
          <a:xfrm>
            <a:off x="946388" y="6303683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Les échappées inattendues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B2B1CEA-F7CE-4435-B861-834796968C9F}"/>
              </a:ext>
            </a:extLst>
          </p:cNvPr>
          <p:cNvSpPr txBox="1">
            <a:spLocks/>
          </p:cNvSpPr>
          <p:nvPr/>
        </p:nvSpPr>
        <p:spPr>
          <a:xfrm>
            <a:off x="1288535" y="4783427"/>
            <a:ext cx="1463487" cy="528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>
                <a:solidFill>
                  <a:schemeClr val="accent1"/>
                </a:solidFill>
              </a:rPr>
              <a:t>Geoazur</a:t>
            </a:r>
            <a:r>
              <a:rPr lang="fr-FR" sz="1200" dirty="0">
                <a:solidFill>
                  <a:schemeClr val="accent1"/>
                </a:solidFill>
              </a:rPr>
              <a:t> OCA sismomètre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C95B45B-649B-4D9E-80FE-8234FA355609}"/>
              </a:ext>
            </a:extLst>
          </p:cNvPr>
          <p:cNvSpPr txBox="1">
            <a:spLocks/>
          </p:cNvSpPr>
          <p:nvPr/>
        </p:nvSpPr>
        <p:spPr>
          <a:xfrm>
            <a:off x="6176025" y="6304188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Bâtiment MEUST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76DA6CFB-F341-4CFE-86A2-F9C3CC92E295}"/>
              </a:ext>
            </a:extLst>
          </p:cNvPr>
          <p:cNvSpPr txBox="1">
            <a:spLocks/>
          </p:cNvSpPr>
          <p:nvPr/>
        </p:nvSpPr>
        <p:spPr>
          <a:xfrm>
            <a:off x="1533615" y="5780895"/>
            <a:ext cx="905435" cy="26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LOV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D84B59-6994-4EEB-B235-394E98CDA5E5}"/>
              </a:ext>
            </a:extLst>
          </p:cNvPr>
          <p:cNvSpPr/>
          <p:nvPr/>
        </p:nvSpPr>
        <p:spPr>
          <a:xfrm>
            <a:off x="289107" y="4539712"/>
            <a:ext cx="905435" cy="1527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A6114-7D18-4D44-BAB2-9B9606AB1073}"/>
              </a:ext>
            </a:extLst>
          </p:cNvPr>
          <p:cNvSpPr/>
          <p:nvPr/>
        </p:nvSpPr>
        <p:spPr>
          <a:xfrm rot="1832951">
            <a:off x="3023674" y="3646729"/>
            <a:ext cx="1640801" cy="486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MIO</a:t>
            </a:r>
            <a:br>
              <a:rPr lang="fr-FR" dirty="0"/>
            </a:br>
            <a:r>
              <a:rPr lang="fr-FR" dirty="0"/>
              <a:t>VR </a:t>
            </a:r>
            <a:r>
              <a:rPr lang="fr-FR" dirty="0" err="1"/>
              <a:t>Bathybot</a:t>
            </a:r>
            <a:endParaRPr lang="fr-FR" dirty="0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4943DFE7-E7B8-47A5-A423-B5D518FEFDF8}"/>
              </a:ext>
            </a:extLst>
          </p:cNvPr>
          <p:cNvSpPr txBox="1">
            <a:spLocks/>
          </p:cNvSpPr>
          <p:nvPr/>
        </p:nvSpPr>
        <p:spPr>
          <a:xfrm>
            <a:off x="1580802" y="3123320"/>
            <a:ext cx="905435" cy="285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EMSO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E054BA-1378-4CE7-8A5B-F305CF564F95}"/>
              </a:ext>
            </a:extLst>
          </p:cNvPr>
          <p:cNvSpPr/>
          <p:nvPr/>
        </p:nvSpPr>
        <p:spPr>
          <a:xfrm rot="19998403">
            <a:off x="2770326" y="678153"/>
            <a:ext cx="1866902" cy="486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MIO</a:t>
            </a:r>
            <a:br>
              <a:rPr lang="fr-FR" dirty="0"/>
            </a:br>
            <a:r>
              <a:rPr lang="fr-FR" dirty="0"/>
              <a:t>Chambre noire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71B441F1-5D3A-43A6-91D7-0415B33B4CDA}"/>
              </a:ext>
            </a:extLst>
          </p:cNvPr>
          <p:cNvSpPr txBox="1">
            <a:spLocks/>
          </p:cNvSpPr>
          <p:nvPr/>
        </p:nvSpPr>
        <p:spPr>
          <a:xfrm>
            <a:off x="1449590" y="5252868"/>
            <a:ext cx="1186701" cy="486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Laboratoire </a:t>
            </a:r>
            <a:r>
              <a:rPr lang="fr-FR" sz="1200" dirty="0" err="1">
                <a:solidFill>
                  <a:schemeClr val="accent1"/>
                </a:solidFill>
              </a:rPr>
              <a:t>Cetacée</a:t>
            </a:r>
            <a:r>
              <a:rPr lang="fr-FR" sz="1200" dirty="0">
                <a:solidFill>
                  <a:schemeClr val="accent1"/>
                </a:solidFill>
              </a:rPr>
              <a:t> Toulon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2334339F-3F5E-4784-847D-37AFA70A09C2}"/>
              </a:ext>
            </a:extLst>
          </p:cNvPr>
          <p:cNvSpPr txBox="1">
            <a:spLocks/>
          </p:cNvSpPr>
          <p:nvPr/>
        </p:nvSpPr>
        <p:spPr>
          <a:xfrm>
            <a:off x="10743076" y="2543127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CNRS Ecologie et environnement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FD00F8AD-51E6-4006-9E00-91A9A9BA0EFA}"/>
              </a:ext>
            </a:extLst>
          </p:cNvPr>
          <p:cNvSpPr txBox="1">
            <a:spLocks/>
          </p:cNvSpPr>
          <p:nvPr/>
        </p:nvSpPr>
        <p:spPr>
          <a:xfrm>
            <a:off x="10800797" y="2877089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CNRS IN2P3 ?</a:t>
            </a: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F67F6C12-38B8-4A2E-9336-3D8D679F3686}"/>
              </a:ext>
            </a:extLst>
          </p:cNvPr>
          <p:cNvSpPr txBox="1">
            <a:spLocks/>
          </p:cNvSpPr>
          <p:nvPr/>
        </p:nvSpPr>
        <p:spPr>
          <a:xfrm>
            <a:off x="10670247" y="4513262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Métropole Nice ? </a:t>
            </a:r>
          </a:p>
          <a:p>
            <a:r>
              <a:rPr lang="fr-FR" sz="1200" dirty="0" err="1">
                <a:solidFill>
                  <a:schemeClr val="accent1"/>
                </a:solidFill>
              </a:rPr>
              <a:t>Ocean</a:t>
            </a:r>
            <a:r>
              <a:rPr lang="fr-FR" sz="1200" dirty="0">
                <a:solidFill>
                  <a:schemeClr val="accent1"/>
                </a:solidFill>
              </a:rPr>
              <a:t> 2025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D0735B8D-055D-421E-AE6F-4416120ADDEC}"/>
              </a:ext>
            </a:extLst>
          </p:cNvPr>
          <p:cNvSpPr txBox="1">
            <a:spLocks/>
          </p:cNvSpPr>
          <p:nvPr/>
        </p:nvSpPr>
        <p:spPr>
          <a:xfrm>
            <a:off x="8825222" y="5835124"/>
            <a:ext cx="1060811" cy="486433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solidFill>
                  <a:schemeClr val="accent1"/>
                </a:solidFill>
              </a:rPr>
              <a:t>Mad film </a:t>
            </a:r>
            <a:br>
              <a:rPr lang="fr-FR" sz="1200" b="1" dirty="0">
                <a:solidFill>
                  <a:schemeClr val="accent1"/>
                </a:solidFill>
              </a:rPr>
            </a:br>
            <a:r>
              <a:rPr lang="fr-FR" sz="1200" b="1" dirty="0">
                <a:solidFill>
                  <a:schemeClr val="accent1"/>
                </a:solidFill>
              </a:rPr>
              <a:t>OCA et autres régions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86112744-AB74-45A2-9EC0-69053F88A06B}"/>
              </a:ext>
            </a:extLst>
          </p:cNvPr>
          <p:cNvSpPr txBox="1">
            <a:spLocks/>
          </p:cNvSpPr>
          <p:nvPr/>
        </p:nvSpPr>
        <p:spPr>
          <a:xfrm>
            <a:off x="9631464" y="462902"/>
            <a:ext cx="1181098" cy="55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00B050"/>
                </a:solidFill>
              </a:rPr>
              <a:t>DT INSU</a:t>
            </a:r>
            <a:br>
              <a:rPr lang="fr-FR" sz="1200" dirty="0">
                <a:solidFill>
                  <a:srgbClr val="00B050"/>
                </a:solidFill>
              </a:rPr>
            </a:br>
            <a:r>
              <a:rPr lang="fr-FR" sz="1200" dirty="0">
                <a:solidFill>
                  <a:srgbClr val="00B050"/>
                </a:solidFill>
              </a:rPr>
              <a:t> 5000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A93EA2E-EAEE-499F-9EAB-6291A1D17ACC}"/>
              </a:ext>
            </a:extLst>
          </p:cNvPr>
          <p:cNvSpPr txBox="1">
            <a:spLocks/>
          </p:cNvSpPr>
          <p:nvPr/>
        </p:nvSpPr>
        <p:spPr>
          <a:xfrm>
            <a:off x="10907802" y="2164010"/>
            <a:ext cx="1221445" cy="436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MIO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F78A338B-CA44-4F2C-A3D1-BF8EF0760913}"/>
              </a:ext>
            </a:extLst>
          </p:cNvPr>
          <p:cNvSpPr txBox="1">
            <a:spLocks/>
          </p:cNvSpPr>
          <p:nvPr/>
        </p:nvSpPr>
        <p:spPr>
          <a:xfrm>
            <a:off x="10812562" y="5309187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EMSO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10372475-4EED-4AF6-B4A5-E0187C3A2B1E}"/>
              </a:ext>
            </a:extLst>
          </p:cNvPr>
          <p:cNvSpPr txBox="1">
            <a:spLocks/>
          </p:cNvSpPr>
          <p:nvPr/>
        </p:nvSpPr>
        <p:spPr>
          <a:xfrm>
            <a:off x="10798564" y="3917403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>
                <a:solidFill>
                  <a:schemeClr val="accent1"/>
                </a:solidFill>
              </a:rPr>
              <a:t>Géoazur</a:t>
            </a:r>
            <a:r>
              <a:rPr lang="fr-FR" sz="1200" dirty="0">
                <a:solidFill>
                  <a:schemeClr val="accent1"/>
                </a:solidFill>
              </a:rPr>
              <a:t>/OCA</a:t>
            </a: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BEDC9477-8A56-4F04-A4D3-C78A3B48D45A}"/>
              </a:ext>
            </a:extLst>
          </p:cNvPr>
          <p:cNvSpPr txBox="1">
            <a:spLocks/>
          </p:cNvSpPr>
          <p:nvPr/>
        </p:nvSpPr>
        <p:spPr>
          <a:xfrm>
            <a:off x="1624931" y="1802849"/>
            <a:ext cx="905435" cy="26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DT INSU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EF4F07-0D3D-437C-9E43-AB27D51466EC}"/>
              </a:ext>
            </a:extLst>
          </p:cNvPr>
          <p:cNvSpPr/>
          <p:nvPr/>
        </p:nvSpPr>
        <p:spPr>
          <a:xfrm>
            <a:off x="1606342" y="86075"/>
            <a:ext cx="1866902" cy="4868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Stagiaire </a:t>
            </a:r>
            <a:r>
              <a:rPr lang="fr-FR" sz="1200" dirty="0" err="1"/>
              <a:t>Ingemedia</a:t>
            </a:r>
            <a:br>
              <a:rPr lang="fr-FR" sz="1200" dirty="0"/>
            </a:br>
            <a:r>
              <a:rPr lang="fr-FR" sz="1200" dirty="0"/>
              <a:t> 6 mois (3700 euros)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0E3EA2-D448-496E-B91D-03BD571301AB}"/>
              </a:ext>
            </a:extLst>
          </p:cNvPr>
          <p:cNvSpPr/>
          <p:nvPr/>
        </p:nvSpPr>
        <p:spPr>
          <a:xfrm>
            <a:off x="2812110" y="1889973"/>
            <a:ext cx="1866902" cy="735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Film 1 Immersif</a:t>
            </a:r>
          </a:p>
          <a:p>
            <a:pPr algn="ctr"/>
            <a:r>
              <a:rPr lang="fr-FR" sz="1200" dirty="0"/>
              <a:t>Environnemental 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D4348A-E629-4873-B718-2C340C9A6E7B}"/>
              </a:ext>
            </a:extLst>
          </p:cNvPr>
          <p:cNvSpPr/>
          <p:nvPr/>
        </p:nvSpPr>
        <p:spPr>
          <a:xfrm>
            <a:off x="6412158" y="4937994"/>
            <a:ext cx="1772492" cy="6472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Film 2</a:t>
            </a:r>
          </a:p>
          <a:p>
            <a:pPr algn="ctr"/>
            <a:r>
              <a:rPr lang="fr-FR" sz="1200" dirty="0"/>
              <a:t>Neutrinos 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F5BE49-3CFC-4712-B539-92D23493B5B1}"/>
              </a:ext>
            </a:extLst>
          </p:cNvPr>
          <p:cNvSpPr/>
          <p:nvPr/>
        </p:nvSpPr>
        <p:spPr>
          <a:xfrm>
            <a:off x="7615780" y="1742490"/>
            <a:ext cx="1911225" cy="905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  <a:p>
            <a:pPr algn="ctr"/>
            <a:r>
              <a:rPr lang="fr-FR" sz="1000" dirty="0"/>
              <a:t>Film, ordinateur, vidéoprojecteurs, toile, </a:t>
            </a:r>
            <a:br>
              <a:rPr lang="fr-FR" sz="1000" dirty="0"/>
            </a:br>
            <a:r>
              <a:rPr lang="fr-FR" sz="1000" dirty="0"/>
              <a:t>haut parleur, éclairage, logiciels , banc, divan, poufs…</a:t>
            </a:r>
          </a:p>
          <a:p>
            <a:pPr algn="ctr"/>
            <a:br>
              <a:rPr lang="fr-FR" sz="1000" b="1" dirty="0">
                <a:solidFill>
                  <a:schemeClr val="tx1"/>
                </a:solidFill>
              </a:rPr>
            </a:br>
            <a:r>
              <a:rPr lang="fr-FR" sz="1000" b="1" dirty="0">
                <a:solidFill>
                  <a:schemeClr val="tx1"/>
                </a:solidFill>
              </a:rPr>
              <a:t>35 000 euros</a:t>
            </a:r>
          </a:p>
          <a:p>
            <a:pPr algn="ctr"/>
            <a:endParaRPr lang="fr-FR" sz="1000" dirty="0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71AF1000-8BFB-4934-92C3-C0010AFA7A28}"/>
              </a:ext>
            </a:extLst>
          </p:cNvPr>
          <p:cNvSpPr txBox="1">
            <a:spLocks/>
          </p:cNvSpPr>
          <p:nvPr/>
        </p:nvSpPr>
        <p:spPr>
          <a:xfrm>
            <a:off x="10798563" y="5780895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>
                <a:solidFill>
                  <a:schemeClr val="accent1"/>
                </a:solidFill>
              </a:rPr>
              <a:t>ANR SAPS ?</a:t>
            </a:r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549762EB-5EF7-4452-AD54-DEDC8F7D5550}"/>
              </a:ext>
            </a:extLst>
          </p:cNvPr>
          <p:cNvSpPr txBox="1">
            <a:spLocks/>
          </p:cNvSpPr>
          <p:nvPr/>
        </p:nvSpPr>
        <p:spPr>
          <a:xfrm>
            <a:off x="10820408" y="6166763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>
                <a:solidFill>
                  <a:schemeClr val="accent1"/>
                </a:solidFill>
              </a:rPr>
              <a:t>AMU ?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D1618CB9-7B4C-493C-B482-0714243EF281}"/>
              </a:ext>
            </a:extLst>
          </p:cNvPr>
          <p:cNvSpPr txBox="1">
            <a:spLocks/>
          </p:cNvSpPr>
          <p:nvPr/>
        </p:nvSpPr>
        <p:spPr>
          <a:xfrm>
            <a:off x="10765505" y="4886157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Univ Toulon 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124711-FBFB-4083-BF3B-07205A7C46EB}"/>
              </a:ext>
            </a:extLst>
          </p:cNvPr>
          <p:cNvSpPr/>
          <p:nvPr/>
        </p:nvSpPr>
        <p:spPr>
          <a:xfrm>
            <a:off x="2718081" y="4937994"/>
            <a:ext cx="3414889" cy="6472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Stagiaire </a:t>
            </a:r>
            <a:r>
              <a:rPr lang="fr-FR" sz="1200" dirty="0" err="1"/>
              <a:t>Ingemedia</a:t>
            </a:r>
            <a:r>
              <a:rPr lang="fr-FR" sz="1200" dirty="0"/>
              <a:t> 6 mois / </a:t>
            </a:r>
          </a:p>
          <a:p>
            <a:pPr algn="ctr"/>
            <a:r>
              <a:rPr lang="fr-FR" sz="1200" dirty="0"/>
              <a:t>Travail en groupe projet </a:t>
            </a:r>
            <a:r>
              <a:rPr lang="fr-FR" sz="1200" dirty="0" err="1"/>
              <a:t>Ingemedia</a:t>
            </a:r>
            <a:endParaRPr lang="fr-FR" sz="1200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3A8CB312-AC75-40D8-BF23-61104446052C}"/>
              </a:ext>
            </a:extLst>
          </p:cNvPr>
          <p:cNvSpPr txBox="1">
            <a:spLocks/>
          </p:cNvSpPr>
          <p:nvPr/>
        </p:nvSpPr>
        <p:spPr>
          <a:xfrm>
            <a:off x="2996422" y="6298457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FDS Nice</a:t>
            </a: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0B5F2B54-A7BA-4C2D-A2AC-A7A06CD85956}"/>
              </a:ext>
            </a:extLst>
          </p:cNvPr>
          <p:cNvSpPr txBox="1">
            <a:spLocks/>
          </p:cNvSpPr>
          <p:nvPr/>
        </p:nvSpPr>
        <p:spPr>
          <a:xfrm>
            <a:off x="4067126" y="6302528"/>
            <a:ext cx="990602" cy="38100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FDS Marseille</a:t>
            </a:r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C6BD908F-6010-46FB-AB0C-F6D5D584C3C1}"/>
              </a:ext>
            </a:extLst>
          </p:cNvPr>
          <p:cNvSpPr txBox="1">
            <a:spLocks/>
          </p:cNvSpPr>
          <p:nvPr/>
        </p:nvSpPr>
        <p:spPr>
          <a:xfrm>
            <a:off x="10748693" y="3322986"/>
            <a:ext cx="1550895" cy="48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accent1"/>
                </a:solidFill>
              </a:rPr>
              <a:t>OSU </a:t>
            </a:r>
            <a:r>
              <a:rPr lang="fr-FR" sz="1200" dirty="0" err="1">
                <a:solidFill>
                  <a:schemeClr val="accent1"/>
                </a:solidFill>
              </a:rPr>
              <a:t>Pytheas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1055AD2-9070-4796-9739-E16395D6B010}"/>
              </a:ext>
            </a:extLst>
          </p:cNvPr>
          <p:cNvCxnSpPr/>
          <p:nvPr/>
        </p:nvCxnSpPr>
        <p:spPr>
          <a:xfrm>
            <a:off x="1449590" y="4452253"/>
            <a:ext cx="8044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3F5EC-3CC3-4A2C-86A6-5F02A61B43AB}"/>
              </a:ext>
            </a:extLst>
          </p:cNvPr>
          <p:cNvSpPr/>
          <p:nvPr/>
        </p:nvSpPr>
        <p:spPr>
          <a:xfrm>
            <a:off x="5473125" y="3545206"/>
            <a:ext cx="2059443" cy="9359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Environnement immersif modulaire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16EC26-418B-4248-AF28-72C2FDBDA08A}"/>
              </a:ext>
            </a:extLst>
          </p:cNvPr>
          <p:cNvSpPr/>
          <p:nvPr/>
        </p:nvSpPr>
        <p:spPr>
          <a:xfrm rot="1981984">
            <a:off x="7639243" y="445017"/>
            <a:ext cx="1866902" cy="789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CPPM - Expo </a:t>
            </a:r>
            <a:br>
              <a:rPr lang="fr-FR" dirty="0"/>
            </a:br>
            <a:r>
              <a:rPr lang="fr-FR" dirty="0"/>
              <a:t>« Des abysses au COSMOS »</a:t>
            </a:r>
          </a:p>
        </p:txBody>
      </p:sp>
    </p:spTree>
    <p:extLst>
      <p:ext uri="{BB962C8B-B14F-4D97-AF65-F5344CB8AC3E}">
        <p14:creationId xmlns:p14="http://schemas.microsoft.com/office/powerpoint/2010/main" val="34000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871B279-6350-4DB5-A482-783C87F5F9D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Lettre de soutien et d’engagement financier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Contacts autres financeurs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4151F42-A6B2-4190-AE6A-5DF05909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immersif modulaire</a:t>
            </a:r>
          </a:p>
        </p:txBody>
      </p:sp>
    </p:spTree>
    <p:extLst>
      <p:ext uri="{BB962C8B-B14F-4D97-AF65-F5344CB8AC3E}">
        <p14:creationId xmlns:p14="http://schemas.microsoft.com/office/powerpoint/2010/main" val="1362349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PT_CNRS_2023" id="{F00B14AB-7ED4-D44C-8792-1590CEFBC16D}" vid="{12E20B4E-B15C-3045-894D-D2494E9DDED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Template_PPT_CNRS_2023</Template>
  <TotalTime>18</TotalTime>
  <Words>626</Words>
  <Application>Microsoft Office PowerPoint</Application>
  <PresentationFormat>Grand écran</PresentationFormat>
  <Paragraphs>156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Arial</vt:lpstr>
      <vt:lpstr>IBM Plex Sans SemiBold</vt:lpstr>
      <vt:lpstr>Satoshi Light</vt:lpstr>
      <vt:lpstr>Calibri</vt:lpstr>
      <vt:lpstr>IBM Plex Sans</vt:lpstr>
      <vt:lpstr>Satoshi</vt:lpstr>
      <vt:lpstr>Satoshi Medium</vt:lpstr>
      <vt:lpstr>Wingdings</vt:lpstr>
      <vt:lpstr>Calibri Light</vt:lpstr>
      <vt:lpstr>IBM Plex Sans Medium</vt:lpstr>
      <vt:lpstr>Thème Office</vt:lpstr>
      <vt:lpstr>« Espace immersif : balade lumineuse au cœur d'un observatoire sous-marin profond dédié aux sciences de l'environnement » ou « Des abysses au cosmos »</vt:lpstr>
      <vt:lpstr>Présentation PowerPoint</vt:lpstr>
      <vt:lpstr>Présentation PowerPoint</vt:lpstr>
      <vt:lpstr>Présentation PowerPoint</vt:lpstr>
      <vt:lpstr>Espace immersif modulaire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Espace immersif : balade lumineuse au cœur d'un observatoire sous-marin profond dédié aux sciences de l'environnement » ou « Des abysses au cosmos »</dc:title>
  <dc:subject/>
  <dc:creator>PUSCEDDU John</dc:creator>
  <cp:keywords/>
  <dc:description/>
  <cp:lastModifiedBy>PUSCEDDU John</cp:lastModifiedBy>
  <cp:revision>3</cp:revision>
  <dcterms:created xsi:type="dcterms:W3CDTF">2023-12-01T08:35:45Z</dcterms:created>
  <dcterms:modified xsi:type="dcterms:W3CDTF">2023-12-01T08:57:14Z</dcterms:modified>
  <cp:category/>
</cp:coreProperties>
</file>