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1"/>
  </p:sldMasterIdLst>
  <p:notesMasterIdLst>
    <p:notesMasterId r:id="rId16"/>
  </p:notesMasterIdLst>
  <p:handoutMasterIdLst>
    <p:handoutMasterId r:id="rId17"/>
  </p:handoutMasterIdLst>
  <p:sldIdLst>
    <p:sldId id="256" r:id="rId2"/>
    <p:sldId id="3015" r:id="rId3"/>
    <p:sldId id="3013" r:id="rId4"/>
    <p:sldId id="3008" r:id="rId5"/>
    <p:sldId id="3006" r:id="rId6"/>
    <p:sldId id="3007" r:id="rId7"/>
    <p:sldId id="3014" r:id="rId8"/>
    <p:sldId id="2999" r:id="rId9"/>
    <p:sldId id="3012" r:id="rId10"/>
    <p:sldId id="259" r:id="rId11"/>
    <p:sldId id="261" r:id="rId12"/>
    <p:sldId id="262" r:id="rId13"/>
    <p:sldId id="265" r:id="rId14"/>
    <p:sldId id="3016" r:id="rId15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46C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488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5D00B4A3-B71B-403C-804D-203CE8CD0E6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E7D9C32-7B1A-4DE5-9C06-8A0C7205EC1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01/12/2023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4A773B1-3090-4B80-88AA-7C12FD03CE1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30B2F050-C4CD-4951-9112-B644F421249F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C99A13-C234-40C5-A064-E1E11900409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33770824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fr-FR"/>
              <a:t>01/12/2023</a:t>
            </a:r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F3C8EA-7781-45EC-B9AE-20A0105AF13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0598643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C6C62A-8185-48F3-B310-DE33C0BBD5B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7535F2D-7FD5-437D-B096-4480446025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F4A5EC4-ABC4-41F2-BBB4-009541989F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89700"/>
            <a:ext cx="4038600" cy="368300"/>
          </a:xfrm>
        </p:spPr>
        <p:txBody>
          <a:bodyPr/>
          <a:lstStyle/>
          <a:p>
            <a:r>
              <a:rPr lang="fr-FR"/>
              <a:t>01/12/2023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18EF122-1BB4-43E1-8BE0-1DF1E1D72B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89700"/>
            <a:ext cx="4572000" cy="368300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LSPM – N° et type de réunion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5AFA9DE-B8B0-491E-9DDF-6D2E9A82D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89700"/>
            <a:ext cx="3581400" cy="368300"/>
          </a:xfrm>
        </p:spPr>
        <p:txBody>
          <a:bodyPr/>
          <a:lstStyle/>
          <a:p>
            <a:fld id="{78FF610A-597A-4DF0-B2EA-55A7258EA8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34568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7FC7172-DC88-47CE-98D8-E5A82C3850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4237B12-9F53-409D-80DD-91BAEE7C88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90B2E7-6AF8-4587-95F7-352D70389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4"/>
            <a:ext cx="4038600" cy="365126"/>
          </a:xfrm>
        </p:spPr>
        <p:txBody>
          <a:bodyPr/>
          <a:lstStyle/>
          <a:p>
            <a:r>
              <a:rPr lang="fr-FR" dirty="0"/>
              <a:t>01/12/2023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A984457-3D8D-4C35-A154-9EDDE2C57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492874"/>
            <a:ext cx="4572000" cy="365126"/>
          </a:xfrm>
        </p:spPr>
        <p:txBody>
          <a:bodyPr/>
          <a:lstStyle>
            <a:lvl1pPr>
              <a:defRPr/>
            </a:lvl1pPr>
          </a:lstStyle>
          <a:p>
            <a:r>
              <a:rPr lang="fr-FR" dirty="0"/>
              <a:t>LSPM – N° et type de réunion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647045B-F2C6-4A06-9899-4F126E1BC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492874"/>
            <a:ext cx="3581400" cy="365126"/>
          </a:xfrm>
        </p:spPr>
        <p:txBody>
          <a:bodyPr/>
          <a:lstStyle/>
          <a:p>
            <a:fld id="{78FF610A-597A-4DF0-B2EA-55A7258EA84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06341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80450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67D6571-12AE-4515-9AAD-8C07D649CFA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466900"/>
            <a:ext cx="4038600" cy="39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01/12/2023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59FC9D6-2D34-48F1-9C1E-946DB40B10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466900"/>
            <a:ext cx="4572000" cy="39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fr-FR" dirty="0"/>
              <a:t>LSPM – N° et type de réunion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305980D-C32A-4A88-9981-84394166D6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466900"/>
            <a:ext cx="3581400" cy="391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78FF610A-597A-4DF0-B2EA-55A7258EA848}" type="slidenum">
              <a:rPr lang="fr-FR" smtClean="0"/>
              <a:pPr/>
              <a:t>‹N°›</a:t>
            </a:fld>
            <a:endParaRPr lang="fr-FR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F020F197-243D-47E8-9E19-077DDB6398E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824" y="118995"/>
            <a:ext cx="821985" cy="82198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3590FD24-9AD1-4E6F-BDC4-EC469B06AF2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4056" y="118995"/>
            <a:ext cx="680120" cy="821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345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13" Type="http://schemas.openxmlformats.org/officeDocument/2006/relationships/image" Target="../media/image12.png"/><Relationship Id="rId3" Type="http://schemas.openxmlformats.org/officeDocument/2006/relationships/image" Target="../media/image2.png"/><Relationship Id="rId7" Type="http://schemas.openxmlformats.org/officeDocument/2006/relationships/image" Target="../media/image6.jpg"/><Relationship Id="rId12" Type="http://schemas.openxmlformats.org/officeDocument/2006/relationships/image" Target="../media/image11.jpg"/><Relationship Id="rId2" Type="http://schemas.openxmlformats.org/officeDocument/2006/relationships/image" Target="../media/image1.png"/><Relationship Id="rId16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jpg"/><Relationship Id="rId5" Type="http://schemas.openxmlformats.org/officeDocument/2006/relationships/image" Target="../media/image4.png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jp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hyperlink" Target="https://indico.in2p3.fr/category/1212/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g"/><Relationship Id="rId5" Type="http://schemas.openxmlformats.org/officeDocument/2006/relationships/image" Target="../media/image39.jp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hyperlink" Target="https://indico.in2p3.fr/event/28932/" TargetMode="Externa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youtu.be/k4d3-7TRgj8" TargetMode="Externa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ctangle 43">
            <a:extLst>
              <a:ext uri="{FF2B5EF4-FFF2-40B4-BE49-F238E27FC236}">
                <a16:creationId xmlns:a16="http://schemas.microsoft.com/office/drawing/2014/main" id="{B7E320A5-3AA1-4686-BB95-C8EDF425943D}"/>
              </a:ext>
            </a:extLst>
          </p:cNvPr>
          <p:cNvSpPr/>
          <p:nvPr/>
        </p:nvSpPr>
        <p:spPr>
          <a:xfrm>
            <a:off x="0" y="0"/>
            <a:ext cx="12192000" cy="35306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7AC89F9-CC62-4438-A465-2C5D862840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2825" y="499691"/>
            <a:ext cx="9144000" cy="1878895"/>
          </a:xfrm>
          <a:ln>
            <a:noFill/>
          </a:ln>
        </p:spPr>
        <p:txBody>
          <a:bodyPr>
            <a:normAutofit/>
          </a:bodyPr>
          <a:lstStyle/>
          <a:p>
            <a:pPr>
              <a:spcAft>
                <a:spcPts val="1200"/>
              </a:spcAft>
            </a:pPr>
            <a:r>
              <a:rPr lang="fr-FR" sz="3500" b="1" dirty="0">
                <a:solidFill>
                  <a:schemeClr val="bg1"/>
                </a:solidFill>
                <a:latin typeface="+mn-lt"/>
              </a:rPr>
              <a:t>Laboratoire Sous-marin Provence Méditerranée</a:t>
            </a:r>
            <a:br>
              <a:rPr lang="fr-FR" sz="3500" b="1" dirty="0">
                <a:solidFill>
                  <a:schemeClr val="bg1"/>
                </a:solidFill>
                <a:latin typeface="+mn-lt"/>
              </a:rPr>
            </a:br>
            <a:r>
              <a:rPr lang="fr-FR" sz="22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+mn-lt"/>
              </a:rPr>
              <a:t>Aix-Marseille Université – CNRS/IN2P3 – Ifremer</a:t>
            </a:r>
            <a:br>
              <a:rPr lang="fr-FR" sz="3500" b="1" dirty="0">
                <a:solidFill>
                  <a:schemeClr val="bg1"/>
                </a:solidFill>
                <a:latin typeface="+mn-lt"/>
              </a:rPr>
            </a:br>
            <a:br>
              <a:rPr lang="fr-FR" sz="3500" b="1" dirty="0">
                <a:solidFill>
                  <a:schemeClr val="bg1"/>
                </a:solidFill>
                <a:latin typeface="+mn-lt"/>
              </a:rPr>
            </a:br>
            <a:r>
              <a:rPr lang="fr-FR" sz="3500" b="1" dirty="0">
                <a:solidFill>
                  <a:schemeClr val="bg1"/>
                </a:solidFill>
              </a:rPr>
              <a:t>N° 1 </a:t>
            </a:r>
            <a:r>
              <a:rPr lang="fr-FR" sz="3500" b="1" dirty="0" err="1">
                <a:solidFill>
                  <a:schemeClr val="bg1"/>
                </a:solidFill>
              </a:rPr>
              <a:t>ComEx</a:t>
            </a:r>
            <a:endParaRPr lang="fr-FR" sz="35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D36E7AD-78CB-4C1C-B1FC-F299F2B6FA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2645867"/>
            <a:ext cx="9144000" cy="459599"/>
          </a:xfrm>
        </p:spPr>
        <p:txBody>
          <a:bodyPr/>
          <a:lstStyle/>
          <a:p>
            <a:r>
              <a:rPr lang="fr-FR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Magali Damoiseaux -  CPPM - 011223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DAAC51F0-13EA-4642-B001-873ABE19E7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102" y="136525"/>
            <a:ext cx="1118117" cy="111811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24F693C-2DC4-4FEE-9A46-9EE179F7E6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8755" y="136525"/>
            <a:ext cx="925143" cy="1118117"/>
          </a:xfrm>
          <a:prstGeom prst="rect">
            <a:avLst/>
          </a:prstGeom>
        </p:spPr>
      </p:pic>
      <p:grpSp>
        <p:nvGrpSpPr>
          <p:cNvPr id="54" name="Groupe 53">
            <a:extLst>
              <a:ext uri="{FF2B5EF4-FFF2-40B4-BE49-F238E27FC236}">
                <a16:creationId xmlns:a16="http://schemas.microsoft.com/office/drawing/2014/main" id="{DE864E60-838A-4E15-9979-57AF2033075B}"/>
              </a:ext>
            </a:extLst>
          </p:cNvPr>
          <p:cNvGrpSpPr/>
          <p:nvPr/>
        </p:nvGrpSpPr>
        <p:grpSpPr>
          <a:xfrm>
            <a:off x="3608793" y="3678590"/>
            <a:ext cx="4974414" cy="1218743"/>
            <a:chOff x="3608793" y="3678590"/>
            <a:chExt cx="4974414" cy="1218743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E6F8A430-1BD8-4587-9667-592C3E7218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8793" y="4030071"/>
              <a:ext cx="1682642" cy="554784"/>
            </a:xfrm>
            <a:prstGeom prst="rect">
              <a:avLst/>
            </a:prstGeom>
          </p:spPr>
        </p:pic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61D6DA94-0D29-4D59-90A4-1C539C0F6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58217" y="3678590"/>
              <a:ext cx="1624990" cy="1218743"/>
            </a:xfrm>
            <a:prstGeom prst="rect">
              <a:avLst/>
            </a:prstGeom>
          </p:spPr>
        </p:pic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430A4DDA-F5BE-4F0B-81CE-1F3AAEF666B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91928" y="3830398"/>
              <a:ext cx="967397" cy="954129"/>
            </a:xfrm>
            <a:prstGeom prst="rect">
              <a:avLst/>
            </a:prstGeom>
          </p:spPr>
        </p:pic>
      </p:grpSp>
      <p:pic>
        <p:nvPicPr>
          <p:cNvPr id="32" name="Image 31">
            <a:extLst>
              <a:ext uri="{FF2B5EF4-FFF2-40B4-BE49-F238E27FC236}">
                <a16:creationId xmlns:a16="http://schemas.microsoft.com/office/drawing/2014/main" id="{281C5686-BB6C-4FFF-8C43-E00B2C04501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8155" y="6092087"/>
            <a:ext cx="1495690" cy="689951"/>
          </a:xfrm>
          <a:prstGeom prst="rect">
            <a:avLst/>
          </a:prstGeom>
        </p:spPr>
      </p:pic>
      <p:grpSp>
        <p:nvGrpSpPr>
          <p:cNvPr id="52" name="Groupe 51">
            <a:extLst>
              <a:ext uri="{FF2B5EF4-FFF2-40B4-BE49-F238E27FC236}">
                <a16:creationId xmlns:a16="http://schemas.microsoft.com/office/drawing/2014/main" id="{436DF444-3E5B-4B11-9D6C-27DEC0A5F0AA}"/>
              </a:ext>
            </a:extLst>
          </p:cNvPr>
          <p:cNvGrpSpPr/>
          <p:nvPr/>
        </p:nvGrpSpPr>
        <p:grpSpPr>
          <a:xfrm>
            <a:off x="1192329" y="5227698"/>
            <a:ext cx="9807341" cy="704487"/>
            <a:chOff x="1367389" y="5626996"/>
            <a:chExt cx="10593035" cy="760925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90679A1A-7350-4441-B811-5C6C93D4874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7389" y="5626996"/>
              <a:ext cx="931086" cy="703991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A1355EE9-8E47-4161-8482-E154FE66B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13449" y="5707142"/>
              <a:ext cx="2220777" cy="586605"/>
            </a:xfrm>
            <a:prstGeom prst="rect">
              <a:avLst/>
            </a:prstGeom>
          </p:spPr>
        </p:pic>
        <p:pic>
          <p:nvPicPr>
            <p:cNvPr id="24" name="Image 23">
              <a:extLst>
                <a:ext uri="{FF2B5EF4-FFF2-40B4-BE49-F238E27FC236}">
                  <a16:creationId xmlns:a16="http://schemas.microsoft.com/office/drawing/2014/main" id="{50DD95DD-1B57-47BB-B1E1-79721A9D0A0F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1378" y="5709172"/>
              <a:ext cx="678749" cy="678749"/>
            </a:xfrm>
            <a:prstGeom prst="rect">
              <a:avLst/>
            </a:prstGeom>
          </p:spPr>
        </p:pic>
        <p:pic>
          <p:nvPicPr>
            <p:cNvPr id="26" name="Image 25">
              <a:extLst>
                <a:ext uri="{FF2B5EF4-FFF2-40B4-BE49-F238E27FC236}">
                  <a16:creationId xmlns:a16="http://schemas.microsoft.com/office/drawing/2014/main" id="{E9AE63F1-638D-4F0C-8E80-2C076B1B955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267" b="8410"/>
            <a:stretch/>
          </p:blipFill>
          <p:spPr>
            <a:xfrm>
              <a:off x="9402974" y="5738348"/>
              <a:ext cx="1017245" cy="555399"/>
            </a:xfrm>
            <a:prstGeom prst="rect">
              <a:avLst/>
            </a:prstGeom>
          </p:spPr>
        </p:pic>
        <p:pic>
          <p:nvPicPr>
            <p:cNvPr id="28" name="Image 27">
              <a:extLst>
                <a:ext uri="{FF2B5EF4-FFF2-40B4-BE49-F238E27FC236}">
                  <a16:creationId xmlns:a16="http://schemas.microsoft.com/office/drawing/2014/main" id="{92B8A85E-1316-4B31-847D-CABBF1360D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301" t="10042" r="25994" b="10123"/>
            <a:stretch/>
          </p:blipFill>
          <p:spPr>
            <a:xfrm>
              <a:off x="2390879" y="5664263"/>
              <a:ext cx="619059" cy="703283"/>
            </a:xfrm>
            <a:prstGeom prst="rect">
              <a:avLst/>
            </a:prstGeom>
          </p:spPr>
        </p:pic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FBC2508-FC16-469D-A586-525655667E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34" t="8970" r="6487" b="9694"/>
            <a:stretch/>
          </p:blipFill>
          <p:spPr>
            <a:xfrm>
              <a:off x="3096874" y="5715850"/>
              <a:ext cx="1102004" cy="600111"/>
            </a:xfrm>
            <a:prstGeom prst="rect">
              <a:avLst/>
            </a:prstGeom>
          </p:spPr>
        </p:pic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063EDE9B-454E-4F85-ABE4-AD77998D482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1286" y="5709429"/>
              <a:ext cx="679138" cy="678492"/>
            </a:xfrm>
            <a:prstGeom prst="rect">
              <a:avLst/>
            </a:prstGeom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12318CD6-A182-4062-A0C2-39AAD5F58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85066" y="5729357"/>
              <a:ext cx="921367" cy="586604"/>
            </a:xfrm>
            <a:prstGeom prst="rect">
              <a:avLst/>
            </a:prstGeom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E1D673F5-EB5F-4D0F-B29C-305FD0283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25793" y="5709430"/>
              <a:ext cx="1617372" cy="5391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9063701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6E99F-A2C4-4E6F-BA25-F9FA7D82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4038600" cy="365125"/>
          </a:xfrm>
        </p:spPr>
        <p:txBody>
          <a:bodyPr/>
          <a:lstStyle/>
          <a:p>
            <a:r>
              <a:rPr lang="fr-FR"/>
              <a:t>01/12/2023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74D038-950A-4F9F-81DB-F220E26E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LSPM – N°1 </a:t>
            </a:r>
            <a:r>
              <a:rPr lang="fr-FR" dirty="0" err="1"/>
              <a:t>ComEx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08158-380B-43EB-BF90-E3A8F03AC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610A-597A-4DF0-B2EA-55A7258EA848}" type="slidenum">
              <a:rPr lang="fr-FR" smtClean="0"/>
              <a:t>10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90AABE-3ED7-49AB-8949-B7A47008BF53}"/>
              </a:ext>
            </a:extLst>
          </p:cNvPr>
          <p:cNvSpPr/>
          <p:nvPr/>
        </p:nvSpPr>
        <p:spPr>
          <a:xfrm>
            <a:off x="0" y="4652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E46C0A"/>
                </a:solidFill>
                <a:ea typeface="ＭＳ Ｐゴシック" charset="-128"/>
              </a:rPr>
              <a:t>Exposition</a:t>
            </a:r>
            <a:r>
              <a:rPr lang="fr-FR" sz="2400" dirty="0">
                <a:solidFill>
                  <a:srgbClr val="E46C0A"/>
                </a:solidFill>
                <a:ea typeface="ＭＳ Ｐゴシック" charset="-128"/>
              </a:rPr>
              <a:t> « Des abysses au cosmos » à La Seyne-sur-Mer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64ACC2-12EE-44D7-80B2-0F22344438F6}"/>
              </a:ext>
            </a:extLst>
          </p:cNvPr>
          <p:cNvSpPr/>
          <p:nvPr/>
        </p:nvSpPr>
        <p:spPr>
          <a:xfrm>
            <a:off x="815007" y="1011055"/>
            <a:ext cx="1137699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  <a:ea typeface="ＭＳ Ｐゴシック" charset="-128"/>
              </a:rPr>
              <a:t>15 septembre - 8 octobre à La Seyne-sur-Mer</a:t>
            </a:r>
          </a:p>
          <a:p>
            <a:pPr marL="342900" lvl="0" indent="-342900" defTabSz="449263" eaLnBrk="0" fontAlgn="base" hangingPunct="0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  <a:ea typeface="ＭＳ Ｐゴシック" charset="-128"/>
              </a:rPr>
              <a:t>Au fort Napoléon de La Seyne-sur-Mer</a:t>
            </a:r>
          </a:p>
          <a:p>
            <a:pPr lvl="0" defTabSz="449263" eaLnBrk="0" fontAlgn="base" hangingPunct="0">
              <a:spcBef>
                <a:spcPct val="0"/>
              </a:spcBef>
              <a:spcAft>
                <a:spcPct val="0"/>
              </a:spcAft>
            </a:pPr>
            <a:endParaRPr lang="fr-FR" sz="2000" dirty="0">
              <a:solidFill>
                <a:srgbClr val="002060"/>
              </a:solidFill>
              <a:ea typeface="ＭＳ Ｐゴシック" charset="-128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5E062D26-7927-485C-8800-5B549E43E2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16" y="2812845"/>
            <a:ext cx="2427677" cy="3417132"/>
          </a:xfrm>
          <a:prstGeom prst="rect">
            <a:avLst/>
          </a:prstGeom>
        </p:spPr>
      </p:pic>
      <p:pic>
        <p:nvPicPr>
          <p:cNvPr id="9" name="Espace réservé pour une image  5" descr="Window">
            <a:extLst>
              <a:ext uri="{FF2B5EF4-FFF2-40B4-BE49-F238E27FC236}">
                <a16:creationId xmlns:a16="http://schemas.microsoft.com/office/drawing/2014/main" id="{DDB1EF59-8546-4C92-A2B9-5842A14B47D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573"/>
          <a:stretch/>
        </p:blipFill>
        <p:spPr>
          <a:xfrm>
            <a:off x="7763614" y="2879723"/>
            <a:ext cx="2428863" cy="3388622"/>
          </a:xfrm>
          <a:prstGeom prst="rect">
            <a:avLst/>
          </a:prstGeom>
        </p:spPr>
      </p:pic>
      <p:pic>
        <p:nvPicPr>
          <p:cNvPr id="10" name="Espace réservé pour une image  5" descr="Window">
            <a:extLst>
              <a:ext uri="{FF2B5EF4-FFF2-40B4-BE49-F238E27FC236}">
                <a16:creationId xmlns:a16="http://schemas.microsoft.com/office/drawing/2014/main" id="{D239CC9A-9537-4511-A3B8-6839DB23CD9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171326" y="2812845"/>
            <a:ext cx="2428863" cy="3417133"/>
          </a:xfrm>
          <a:prstGeom prst="rect">
            <a:avLst/>
          </a:prstGeom>
        </p:spPr>
      </p:pic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7EE74946-F3D3-44E4-BE59-D9CD3BF5B7CC}"/>
              </a:ext>
            </a:extLst>
          </p:cNvPr>
          <p:cNvSpPr/>
          <p:nvPr/>
        </p:nvSpPr>
        <p:spPr>
          <a:xfrm rot="10137558">
            <a:off x="9874863" y="3122891"/>
            <a:ext cx="954907" cy="45479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914096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6E99F-A2C4-4E6F-BA25-F9FA7D82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4038600" cy="365125"/>
          </a:xfrm>
        </p:spPr>
        <p:txBody>
          <a:bodyPr/>
          <a:lstStyle/>
          <a:p>
            <a:r>
              <a:rPr lang="fr-FR"/>
              <a:t>01/12/2023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74D038-950A-4F9F-81DB-F220E26E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LSPM – N°1 </a:t>
            </a:r>
            <a:r>
              <a:rPr lang="fr-FR" dirty="0" err="1"/>
              <a:t>ComEx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08158-380B-43EB-BF90-E3A8F03AC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610A-597A-4DF0-B2EA-55A7258EA848}" type="slidenum">
              <a:rPr lang="fr-FR" smtClean="0"/>
              <a:t>11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90AABE-3ED7-49AB-8949-B7A47008BF53}"/>
              </a:ext>
            </a:extLst>
          </p:cNvPr>
          <p:cNvSpPr/>
          <p:nvPr/>
        </p:nvSpPr>
        <p:spPr>
          <a:xfrm>
            <a:off x="0" y="4458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E46C0A"/>
                </a:solidFill>
                <a:ea typeface="ＭＳ Ｐゴシック" charset="-128"/>
              </a:rPr>
              <a:t>Exposition</a:t>
            </a:r>
            <a:r>
              <a:rPr lang="fr-FR" sz="2400" dirty="0">
                <a:solidFill>
                  <a:srgbClr val="E46C0A"/>
                </a:solidFill>
                <a:ea typeface="ＭＳ Ｐゴシック" charset="-128"/>
              </a:rPr>
              <a:t> « Des abysses au cosmos » à La Seyne-sur-Mer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5EFD30E-DCD0-46F0-876D-2E2A8FC6C05A}"/>
              </a:ext>
            </a:extLst>
          </p:cNvPr>
          <p:cNvSpPr/>
          <p:nvPr/>
        </p:nvSpPr>
        <p:spPr>
          <a:xfrm>
            <a:off x="0" y="760921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085850" lvl="1" indent="-34290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Partenariat avec la Mairie de La Seyne-sur-Mer</a:t>
            </a:r>
          </a:p>
          <a:p>
            <a:pPr marL="1085850" lvl="1" indent="-34290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Faire connaitre les projets en lien avec le neutrino, les sciences environnementales</a:t>
            </a:r>
            <a:br>
              <a:rPr lang="fr-FR" altLang="zh-CN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</a:br>
            <a:r>
              <a:rPr lang="fr-FR" altLang="zh-CN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en milieu sous-marin profond et le tissu industriel local associé </a:t>
            </a:r>
            <a:endParaRPr lang="fr-FR" altLang="zh-CN" dirty="0">
              <a:solidFill>
                <a:srgbClr val="002060"/>
              </a:solidFill>
              <a:ea typeface="SimSun" panose="02010600030101010101" pitchFamily="2" charset="-122"/>
              <a:cs typeface="Calibri" panose="020F0502020204030204" pitchFamily="34" charset="0"/>
            </a:endParaRPr>
          </a:p>
          <a:p>
            <a:pPr marL="1085850" lvl="1" indent="-34290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Un collectif : s</a:t>
            </a:r>
            <a:r>
              <a:rPr lang="fr-FR" dirty="0">
                <a:solidFill>
                  <a:srgbClr val="002060"/>
                </a:solidFill>
                <a:ea typeface="ＭＳ Ｐゴシック" charset="-128"/>
              </a:rPr>
              <a:t>ervices de la ville de la Seyne-sur-Mer // MIO , DT-INSU, LIS, </a:t>
            </a:r>
            <a:r>
              <a:rPr lang="fr-FR">
                <a:solidFill>
                  <a:srgbClr val="002060"/>
                </a:solidFill>
                <a:ea typeface="ＭＳ Ｐゴシック" charset="-128"/>
              </a:rPr>
              <a:t>GéoAzur </a:t>
            </a:r>
            <a:r>
              <a:rPr lang="fr-FR" dirty="0">
                <a:solidFill>
                  <a:srgbClr val="002060"/>
                </a:solidFill>
                <a:ea typeface="ＭＳ Ｐゴシック" charset="-128"/>
              </a:rPr>
              <a:t>// BMTI </a:t>
            </a:r>
            <a:r>
              <a:rPr lang="fr-FR" dirty="0" err="1">
                <a:solidFill>
                  <a:srgbClr val="002060"/>
                </a:solidFill>
                <a:ea typeface="ＭＳ Ｐゴシック" charset="-128"/>
              </a:rPr>
              <a:t>Alseamar</a:t>
            </a:r>
            <a:r>
              <a:rPr lang="fr-FR" dirty="0">
                <a:solidFill>
                  <a:srgbClr val="002060"/>
                </a:solidFill>
                <a:ea typeface="ＭＳ Ｐゴシック" charset="-128"/>
              </a:rPr>
              <a:t>, </a:t>
            </a:r>
            <a:r>
              <a:rPr lang="fr-FR" dirty="0" err="1">
                <a:solidFill>
                  <a:srgbClr val="002060"/>
                </a:solidFill>
                <a:ea typeface="ＭＳ Ｐゴシック" charset="-128"/>
              </a:rPr>
              <a:t>Exail</a:t>
            </a:r>
            <a:r>
              <a:rPr lang="fr-FR" dirty="0">
                <a:solidFill>
                  <a:srgbClr val="002060"/>
                </a:solidFill>
                <a:ea typeface="ＭＳ Ｐゴシック" charset="-128"/>
              </a:rPr>
              <a:t>, </a:t>
            </a:r>
            <a:r>
              <a:rPr lang="fr-FR" dirty="0" err="1">
                <a:solidFill>
                  <a:srgbClr val="002060"/>
                </a:solidFill>
                <a:ea typeface="ＭＳ Ｐゴシック" charset="-128"/>
              </a:rPr>
              <a:t>Foselev</a:t>
            </a:r>
            <a:r>
              <a:rPr lang="fr-FR" dirty="0">
                <a:solidFill>
                  <a:srgbClr val="002060"/>
                </a:solidFill>
                <a:ea typeface="ＭＳ Ｐゴシック" charset="-128"/>
              </a:rPr>
              <a:t> Marine, </a:t>
            </a:r>
            <a:r>
              <a:rPr lang="fr-FR" dirty="0" err="1">
                <a:solidFill>
                  <a:srgbClr val="002060"/>
                </a:solidFill>
                <a:ea typeface="ＭＳ Ｐゴシック" charset="-128"/>
              </a:rPr>
              <a:t>Nortek</a:t>
            </a:r>
            <a:r>
              <a:rPr lang="fr-FR" dirty="0">
                <a:solidFill>
                  <a:srgbClr val="002060"/>
                </a:solidFill>
                <a:ea typeface="ＭＳ Ｐゴシック" charset="-128"/>
              </a:rPr>
              <a:t>, Orange Marine, </a:t>
            </a:r>
            <a:r>
              <a:rPr lang="fr-FR" dirty="0" err="1">
                <a:solidFill>
                  <a:srgbClr val="002060"/>
                </a:solidFill>
                <a:ea typeface="ＭＳ Ｐゴシック" charset="-128"/>
              </a:rPr>
              <a:t>Osean</a:t>
            </a:r>
            <a:r>
              <a:rPr lang="fr-FR" dirty="0">
                <a:solidFill>
                  <a:srgbClr val="002060"/>
                </a:solidFill>
                <a:ea typeface="ＭＳ Ｐゴシック" charset="-128"/>
              </a:rPr>
              <a:t>, Comex Marine SAS // Tim Otto Roth, Laurent Mulot, Donald Fortescue</a:t>
            </a:r>
          </a:p>
          <a:p>
            <a:pPr marL="1085850" lvl="1" indent="-34290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Au fort Napoléon, </a:t>
            </a:r>
            <a:r>
              <a:rPr lang="fr-FR" altLang="zh-CN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un endroit magique !</a:t>
            </a:r>
          </a:p>
          <a:p>
            <a:pPr marL="1085850" lvl="1" indent="-34290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800 m2 d’exposition et un programme riche en activités</a:t>
            </a:r>
          </a:p>
          <a:p>
            <a:pPr marL="1085850" lvl="1" indent="-34290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De nombreux objets, des instruments, documents multimédias</a:t>
            </a:r>
          </a:p>
          <a:p>
            <a:pPr marL="1085850" lvl="1" indent="-34290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De nouveaux moyens de médiation </a:t>
            </a:r>
            <a:r>
              <a:rPr lang="fr-FR" altLang="zh-CN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: 40 mini-interviews /savoir-faire, métiers, portraits « Femmes de science »</a:t>
            </a:r>
          </a:p>
          <a:p>
            <a:pPr marL="1085850" lvl="1" indent="-34290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b="1" dirty="0">
                <a:solidFill>
                  <a:srgbClr val="00206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Diffusion : </a:t>
            </a:r>
            <a:r>
              <a:rPr lang="fr-FR" altLang="zh-CN" dirty="0">
                <a:solidFill>
                  <a:srgbClr val="002060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affiches, diffusion de messages, relais institutionnels, réseaux sociaux, labellisations, </a:t>
            </a:r>
            <a:r>
              <a:rPr lang="fr-FR" altLang="zh-CN" dirty="0">
                <a:solidFill>
                  <a:srgbClr val="E46C0A"/>
                </a:solidFill>
                <a:ea typeface="SimSun" panose="02010600030101010101" pitchFamily="2" charset="-122"/>
                <a:cs typeface="Calibri" panose="020F0502020204030204" pitchFamily="34" charset="0"/>
              </a:rPr>
              <a:t>teaser</a:t>
            </a:r>
          </a:p>
        </p:txBody>
      </p:sp>
      <p:pic>
        <p:nvPicPr>
          <p:cNvPr id="7" name="TrailerExpo_DesAbyssesAuCosmos">
            <a:hlinkClick r:id="" action="ppaction://media"/>
            <a:extLst>
              <a:ext uri="{FF2B5EF4-FFF2-40B4-BE49-F238E27FC236}">
                <a16:creationId xmlns:a16="http://schemas.microsoft.com/office/drawing/2014/main" id="{F3910E76-686F-42BF-95B9-195C9CF2813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t="24529" b="20708"/>
          <a:stretch/>
        </p:blipFill>
        <p:spPr>
          <a:xfrm>
            <a:off x="3349486" y="4113810"/>
            <a:ext cx="4344377" cy="2379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1020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56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6E99F-A2C4-4E6F-BA25-F9FA7D82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4038600" cy="365125"/>
          </a:xfrm>
        </p:spPr>
        <p:txBody>
          <a:bodyPr/>
          <a:lstStyle/>
          <a:p>
            <a:r>
              <a:rPr lang="fr-FR"/>
              <a:t>01/12/2023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74D038-950A-4F9F-81DB-F220E26E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LSPM – N°1 </a:t>
            </a:r>
            <a:r>
              <a:rPr lang="fr-FR" dirty="0" err="1"/>
              <a:t>ComEx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08158-380B-43EB-BF90-E3A8F03AC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610A-597A-4DF0-B2EA-55A7258EA848}" type="slidenum">
              <a:rPr lang="fr-FR" smtClean="0"/>
              <a:t>12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90AABE-3ED7-49AB-8949-B7A47008BF53}"/>
              </a:ext>
            </a:extLst>
          </p:cNvPr>
          <p:cNvSpPr/>
          <p:nvPr/>
        </p:nvSpPr>
        <p:spPr>
          <a:xfrm>
            <a:off x="0" y="74397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E46C0A"/>
                </a:solidFill>
                <a:ea typeface="ＭＳ Ｐゴシック" charset="-128"/>
              </a:rPr>
              <a:t>Exposition</a:t>
            </a:r>
            <a:r>
              <a:rPr lang="fr-FR" sz="2400" dirty="0">
                <a:solidFill>
                  <a:srgbClr val="E46C0A"/>
                </a:solidFill>
                <a:ea typeface="ＭＳ Ｐゴシック" charset="-128"/>
              </a:rPr>
              <a:t> « Des abysses au cosmos » à La Seyne-sur-Mer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04FDAC-5F9C-4042-A918-ED909C7CA69C}"/>
              </a:ext>
            </a:extLst>
          </p:cNvPr>
          <p:cNvSpPr/>
          <p:nvPr/>
        </p:nvSpPr>
        <p:spPr>
          <a:xfrm>
            <a:off x="0" y="951378"/>
            <a:ext cx="1219200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15963" lvl="1" indent="-268288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sz="2000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Equipe projet : </a:t>
            </a:r>
            <a:r>
              <a:rPr lang="fr-FR" altLang="zh-CN" sz="2000" dirty="0">
                <a:solidFill>
                  <a:srgbClr val="E46C0A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8 personnes, ~3 mois de travail + aides ponctuelles CPPM et Mairie</a:t>
            </a:r>
          </a:p>
          <a:p>
            <a:pPr marL="731838" lvl="2" indent="-28575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sz="2000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Conférence de presse organisée par la ville  </a:t>
            </a:r>
            <a:r>
              <a:rPr lang="fr-FR" altLang="zh-CN" sz="20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le 11 septembre (</a:t>
            </a:r>
            <a:r>
              <a:rPr lang="fr-FR" altLang="zh-CN" sz="2000" dirty="0">
                <a:solidFill>
                  <a:srgbClr val="E46C0A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flop</a:t>
            </a:r>
            <a:r>
              <a:rPr lang="fr-FR" altLang="zh-CN" sz="20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731838" lvl="2" indent="-28575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sz="2000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Inauguration</a:t>
            </a:r>
            <a:r>
              <a:rPr lang="fr-FR" altLang="zh-CN" sz="20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le 14 septembre (</a:t>
            </a:r>
            <a:r>
              <a:rPr lang="fr-FR" altLang="zh-CN" sz="2000" dirty="0">
                <a:solidFill>
                  <a:srgbClr val="E46C0A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réussie, 100 institutionnels, scientifiques, industriels</a:t>
            </a:r>
            <a:r>
              <a:rPr lang="fr-FR" altLang="zh-CN" sz="20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731838" lvl="2" indent="-28575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sz="2000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Conférences, précédées d’une visite guidée,</a:t>
            </a:r>
            <a:r>
              <a:rPr lang="fr-FR" altLang="zh-CN" sz="20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les samedis après-midis (</a:t>
            </a:r>
            <a:r>
              <a:rPr lang="fr-FR" altLang="zh-CN" sz="2000" dirty="0">
                <a:solidFill>
                  <a:srgbClr val="E46C0A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succès et au-delà de la jauge</a:t>
            </a:r>
            <a:r>
              <a:rPr lang="fr-FR" altLang="zh-CN" sz="20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731838" lvl="2" indent="-28575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sz="2000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Forum de valorisation technologique</a:t>
            </a:r>
            <a:r>
              <a:rPr lang="fr-FR" altLang="zh-CN" sz="20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le 4 octobre (</a:t>
            </a:r>
            <a:r>
              <a:rPr lang="fr-FR" altLang="zh-CN" sz="2000" dirty="0">
                <a:solidFill>
                  <a:srgbClr val="E46C0A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échanges fructueux, liens créés et à maintenir</a:t>
            </a:r>
            <a:r>
              <a:rPr lang="fr-FR" altLang="zh-CN" sz="20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731838" lvl="2" indent="-28575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sz="2000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Visites guidées </a:t>
            </a:r>
            <a:r>
              <a:rPr lang="fr-FR" altLang="zh-CN" sz="20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pour le personnel du labo et les tutelles (</a:t>
            </a:r>
            <a:r>
              <a:rPr lang="fr-FR" altLang="zh-CN" sz="2000" dirty="0">
                <a:solidFill>
                  <a:srgbClr val="E46C0A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très appréciées</a:t>
            </a:r>
            <a:r>
              <a:rPr lang="fr-FR" altLang="zh-CN" sz="20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)</a:t>
            </a:r>
          </a:p>
          <a:p>
            <a:pPr marL="731838" lvl="2" indent="-28575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altLang="zh-CN" sz="2000" b="1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Livre d’or :</a:t>
            </a:r>
            <a:r>
              <a:rPr lang="fr-FR" altLang="zh-CN" sz="2000" dirty="0">
                <a:solidFill>
                  <a:srgbClr val="002060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 </a:t>
            </a:r>
            <a:r>
              <a:rPr lang="fr-FR" altLang="zh-CN" sz="2000" dirty="0">
                <a:solidFill>
                  <a:srgbClr val="E46C0A"/>
                </a:solidFill>
                <a:ea typeface="SimSun" panose="02010600030101010101" pitchFamily="2" charset="-122"/>
                <a:cs typeface="Times New Roman" panose="02020603050405020304" pitchFamily="18" charset="0"/>
              </a:rPr>
              <a:t>bonnes appréciations</a:t>
            </a:r>
          </a:p>
          <a:p>
            <a:pPr marL="731838" lvl="2" indent="-285750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sz="2000" b="1" dirty="0">
                <a:solidFill>
                  <a:srgbClr val="002060"/>
                </a:solidFill>
                <a:cs typeface="Calibri" panose="020F0502020204030204" pitchFamily="34" charset="0"/>
              </a:rPr>
              <a:t>2125 personnes au total, avec 800 /JEP et 500 /FS </a:t>
            </a:r>
            <a:r>
              <a:rPr lang="fr-FR" sz="2000" dirty="0">
                <a:solidFill>
                  <a:srgbClr val="002060"/>
                </a:solidFill>
                <a:cs typeface="Calibri" panose="020F0502020204030204" pitchFamily="34" charset="0"/>
              </a:rPr>
              <a:t>(</a:t>
            </a:r>
            <a:r>
              <a:rPr lang="fr-FR" sz="2000" dirty="0">
                <a:solidFill>
                  <a:srgbClr val="E46C0A"/>
                </a:solidFill>
                <a:cs typeface="Calibri" panose="020F0502020204030204" pitchFamily="34" charset="0"/>
              </a:rPr>
              <a:t>fiasco /accueil des scolaires (2 classes seulement)</a:t>
            </a:r>
            <a:r>
              <a:rPr lang="fr-FR" sz="2000" dirty="0">
                <a:solidFill>
                  <a:srgbClr val="002060"/>
                </a:solidFill>
                <a:cs typeface="Calibri" panose="020F0502020204030204" pitchFamily="34" charset="0"/>
              </a:rPr>
              <a:t>)</a:t>
            </a:r>
          </a:p>
          <a:p>
            <a:pPr marL="715963" lvl="1" indent="-268288">
              <a:buFont typeface="Wingdings" panose="05000000000000000000" pitchFamily="2" charset="2"/>
              <a:buChar char="Ø"/>
              <a:tabLst>
                <a:tab pos="263525" algn="l"/>
                <a:tab pos="914400" algn="l"/>
              </a:tabLst>
            </a:pPr>
            <a:r>
              <a:rPr lang="fr-FR" sz="2000" dirty="0">
                <a:solidFill>
                  <a:srgbClr val="00B0F0"/>
                </a:solidFill>
              </a:rPr>
              <a:t>Toutes les infos : </a:t>
            </a:r>
            <a:r>
              <a:rPr lang="fr-FR" sz="2000" dirty="0">
                <a:solidFill>
                  <a:srgbClr val="00B0F0"/>
                </a:solidFill>
                <a:hlinkClick r:id="rId2"/>
              </a:rPr>
              <a:t>https://indico.in2p3.fr/category/1212/</a:t>
            </a:r>
            <a:endParaRPr lang="fr-FR" sz="2000" dirty="0">
              <a:solidFill>
                <a:srgbClr val="00B0F0"/>
              </a:solidFill>
            </a:endParaRP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79BCB6C8-3B07-4BC7-901C-CE8CC116CF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136" y="3429000"/>
            <a:ext cx="4320205" cy="292766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1CCC20E2-915F-4604-AF4F-A19C644C3D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3238" y="4683948"/>
            <a:ext cx="1352939" cy="53785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9725BE73-FC03-4158-8719-5ACB38596F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9079" y="4577431"/>
            <a:ext cx="1606921" cy="101550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0F21152-5207-42AE-9A74-A0EF7D7EA3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125" y="4498901"/>
            <a:ext cx="1385481" cy="90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8962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6E99F-A2C4-4E6F-BA25-F9FA7D82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4038600" cy="365125"/>
          </a:xfrm>
        </p:spPr>
        <p:txBody>
          <a:bodyPr/>
          <a:lstStyle/>
          <a:p>
            <a:r>
              <a:rPr lang="fr-FR"/>
              <a:t>01/12/2023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74D038-950A-4F9F-81DB-F220E26E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LSPM – N°1 </a:t>
            </a:r>
            <a:r>
              <a:rPr lang="fr-FR" dirty="0" err="1"/>
              <a:t>ComEx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08158-380B-43EB-BF90-E3A8F03AC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610A-597A-4DF0-B2EA-55A7258EA848}" type="slidenum">
              <a:rPr lang="fr-FR" smtClean="0"/>
              <a:t>13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90AABE-3ED7-49AB-8949-B7A47008BF53}"/>
              </a:ext>
            </a:extLst>
          </p:cNvPr>
          <p:cNvSpPr/>
          <p:nvPr/>
        </p:nvSpPr>
        <p:spPr>
          <a:xfrm>
            <a:off x="0" y="187001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E46C0A"/>
                </a:solidFill>
                <a:ea typeface="ＭＳ Ｐゴシック" charset="-128"/>
              </a:rPr>
              <a:t>Pose de la première pierre du bâtiment MEUST</a:t>
            </a:r>
            <a:endParaRPr lang="fr-FR" sz="2400" dirty="0">
              <a:solidFill>
                <a:srgbClr val="E46C0A"/>
              </a:solidFill>
              <a:ea typeface="ＭＳ Ｐゴシック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DB89C4-5D71-4783-A427-072F2278EA85}"/>
              </a:ext>
            </a:extLst>
          </p:cNvPr>
          <p:cNvSpPr txBox="1"/>
          <p:nvPr/>
        </p:nvSpPr>
        <p:spPr>
          <a:xfrm>
            <a:off x="824614" y="894856"/>
            <a:ext cx="10964518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10 novembre 2023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En présence du </a:t>
            </a:r>
            <a:r>
              <a:rPr lang="fr-FR" sz="2000" dirty="0" err="1">
                <a:solidFill>
                  <a:srgbClr val="002060"/>
                </a:solidFill>
              </a:rPr>
              <a:t>pdg</a:t>
            </a:r>
            <a:r>
              <a:rPr lang="fr-FR" sz="2000" dirty="0">
                <a:solidFill>
                  <a:srgbClr val="002060"/>
                </a:solidFill>
              </a:rPr>
              <a:t> du CNRS, des collectivités territoriales, du directeur de l’Ifremer, le directeur de la DT-INSU, la directrice du MIO , le directeur du LSPM, le directeur du CPPM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Echos dans les médias :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2060"/>
                </a:solidFill>
              </a:rPr>
              <a:t>https://www.cnrs.fr/CNRS-Hebdo/cote-azur/actus.php?numero=18072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2060"/>
                </a:solidFill>
              </a:rPr>
              <a:t>https://www.cote-azur.cnrs.fr/fr/cnrsinfo/pose-de-la-1ere-pierre-du-batiment-cnrs-meust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2060"/>
                </a:solidFill>
              </a:rPr>
              <a:t>https://photos.app.goo.gl/RJE86Mvu6L3Ghu916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2060"/>
                </a:solidFill>
              </a:rPr>
              <a:t>https://www.linkedin.com/feed/update/urn:li:activity:7130129487555375104/ (+ de 3000 vues)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dirty="0">
                <a:solidFill>
                  <a:srgbClr val="002060"/>
                </a:solidFill>
              </a:rPr>
              <a:t>https://twitter.com/CNRS_DR20/status/1722913327553171569  (5300 vues)</a:t>
            </a:r>
          </a:p>
        </p:txBody>
      </p:sp>
      <p:pic>
        <p:nvPicPr>
          <p:cNvPr id="9" name="Espace réservé pour une image  5" descr="(18) CNRS Côte d’Azur sur X : &quot;Pose de la 1ère pierre du bâtiment MEUST @CNRS à @laseynesurmer sur le site de la Division Technique @CNRS_INSU en présence d'@antoine_petit_, des élus, laboratoires, entreprises. 1 outil pour l'innovation instrumentale au servi">
            <a:extLst>
              <a:ext uri="{FF2B5EF4-FFF2-40B4-BE49-F238E27FC236}">
                <a16:creationId xmlns:a16="http://schemas.microsoft.com/office/drawing/2014/main" id="{E4F1BFF2-D49B-470D-B7C2-37CB10F6F3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436773" y="3603290"/>
            <a:ext cx="3099578" cy="2834230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049B0E3-D106-4190-9613-601E8C93E6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60" y="3832080"/>
            <a:ext cx="3240725" cy="2432004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B6FF2284-EEEE-4C00-A98B-0604167AF9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614" y="3814680"/>
            <a:ext cx="3240726" cy="243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7404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BB3E1D3-0F49-4EAD-8AFF-2729561B8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sz="2400" b="1" dirty="0">
                <a:solidFill>
                  <a:srgbClr val="E46C0A"/>
                </a:solidFill>
              </a:rPr>
              <a:t>Projet de médiation scientifique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D122CC7-2327-4D7F-806F-3C39E3C529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sz="2400" dirty="0"/>
              <a:t>Présentation par John </a:t>
            </a:r>
            <a:r>
              <a:rPr lang="fr-FR" sz="2400" dirty="0" err="1"/>
              <a:t>Pusceddu</a:t>
            </a:r>
            <a:r>
              <a:rPr lang="fr-FR" sz="2400" dirty="0"/>
              <a:t>, responsable de la communication à la DR20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4240FF4-78D5-4AA4-B575-8CFAA9DDF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01/12/2023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8774079-21B9-46FD-A0B1-0115CC847D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LSPM – N° et type de réunion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CA327E-7525-48F5-9CDB-A1612D78E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610A-597A-4DF0-B2EA-55A7258EA848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959779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666E99F-A2C4-4E6F-BA25-F9FA7D82932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6492875"/>
            <a:ext cx="4038600" cy="365125"/>
          </a:xfrm>
        </p:spPr>
        <p:txBody>
          <a:bodyPr/>
          <a:lstStyle/>
          <a:p>
            <a:r>
              <a:rPr lang="fr-FR"/>
              <a:t>01/12/2023</a:t>
            </a:r>
            <a:endParaRPr lang="fr-FR" dirty="0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174D038-950A-4F9F-81DB-F220E26E73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LSPM – N°1 </a:t>
            </a:r>
            <a:r>
              <a:rPr lang="fr-FR" dirty="0" err="1"/>
              <a:t>ComEx</a:t>
            </a:r>
            <a:endParaRPr lang="fr-FR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08158-380B-43EB-BF90-E3A8F03ACA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FF610A-597A-4DF0-B2EA-55A7258EA848}" type="slidenum">
              <a:rPr lang="fr-FR" smtClean="0"/>
              <a:t>2</a:t>
            </a:fld>
            <a:endParaRPr lang="fr-FR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5C90AABE-3ED7-49AB-8949-B7A47008BF53}"/>
              </a:ext>
            </a:extLst>
          </p:cNvPr>
          <p:cNvSpPr/>
          <p:nvPr/>
        </p:nvSpPr>
        <p:spPr>
          <a:xfrm>
            <a:off x="-79513" y="144622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E46C0A"/>
                </a:solidFill>
                <a:ea typeface="ＭＳ Ｐゴシック" charset="-128"/>
              </a:rPr>
              <a:t>Plan de communication</a:t>
            </a:r>
            <a:endParaRPr lang="fr-FR" sz="2400" dirty="0">
              <a:solidFill>
                <a:srgbClr val="E46C0A"/>
              </a:solidFill>
              <a:ea typeface="ＭＳ Ｐゴシック" charset="-128"/>
            </a:endParaRP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FDB89C4-5D71-4783-A427-072F2278EA85}"/>
              </a:ext>
            </a:extLst>
          </p:cNvPr>
          <p:cNvSpPr txBox="1"/>
          <p:nvPr/>
        </p:nvSpPr>
        <p:spPr>
          <a:xfrm>
            <a:off x="1018760" y="606287"/>
            <a:ext cx="10964518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Plan de communication réalisé pour le </a:t>
            </a:r>
            <a:r>
              <a:rPr lang="fr-FR" sz="2000" dirty="0" err="1">
                <a:solidFill>
                  <a:srgbClr val="002060"/>
                </a:solidFill>
              </a:rPr>
              <a:t>CoDir</a:t>
            </a:r>
            <a:endParaRPr lang="fr-FR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Document attaché à l’agenda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Recommandation pour la communication scientifique</a:t>
            </a:r>
          </a:p>
          <a:p>
            <a:r>
              <a:rPr lang="fr-FR" b="1" dirty="0"/>
              <a:t>Ce travail a bénéficié de la mise à disposition de l’infrastructure du Laboratoire Sous-marin Provence Méditerranée (UAR CNRS), copiloté par Aix-Marseille Université et l’Ifremer.</a:t>
            </a:r>
            <a:endParaRPr lang="fr-FR" dirty="0"/>
          </a:p>
          <a:p>
            <a:r>
              <a:rPr lang="fr-FR" b="1" dirty="0"/>
              <a:t> </a:t>
            </a:r>
            <a:endParaRPr lang="fr-FR" dirty="0"/>
          </a:p>
          <a:p>
            <a:r>
              <a:rPr lang="en-GB" b="1" dirty="0"/>
              <a:t>This work was made possible thanks to the '</a:t>
            </a:r>
            <a:r>
              <a:rPr lang="en-GB" b="1" dirty="0" err="1"/>
              <a:t>Laboratoire</a:t>
            </a:r>
            <a:r>
              <a:rPr lang="en-GB" b="1" dirty="0"/>
              <a:t> Sous-</a:t>
            </a:r>
            <a:r>
              <a:rPr lang="en-GB" b="1" dirty="0" err="1"/>
              <a:t>marin</a:t>
            </a:r>
            <a:r>
              <a:rPr lang="en-GB" b="1" dirty="0"/>
              <a:t> Provence </a:t>
            </a:r>
            <a:r>
              <a:rPr lang="en-GB" b="1" dirty="0" err="1"/>
              <a:t>Méditerranée</a:t>
            </a:r>
            <a:r>
              <a:rPr lang="en-GB" b="1" dirty="0"/>
              <a:t>' (UAR CNRS), co-piloted by Aix-Marseille University and </a:t>
            </a:r>
            <a:r>
              <a:rPr lang="en-GB" b="1" dirty="0" err="1"/>
              <a:t>Ifremer</a:t>
            </a:r>
            <a:r>
              <a:rPr lang="en-GB" b="1" dirty="0"/>
              <a:t>).</a:t>
            </a:r>
            <a:endParaRPr lang="fr-FR" dirty="0"/>
          </a:p>
          <a:p>
            <a:pPr lvl="1"/>
            <a:endParaRPr lang="fr-FR" sz="2000" dirty="0">
              <a:solidFill>
                <a:srgbClr val="00206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Supports de communication 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Site web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Plaquette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fr-FR" sz="2000" dirty="0">
                <a:solidFill>
                  <a:srgbClr val="002060"/>
                </a:solidFill>
              </a:rPr>
              <a:t>Posters</a:t>
            </a:r>
          </a:p>
          <a:p>
            <a:pPr lvl="1"/>
            <a:endParaRPr lang="fr-FR" sz="2000" dirty="0">
              <a:solidFill>
                <a:srgbClr val="002060"/>
              </a:solidFill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263807F7-9BFF-4933-ADE1-C1E9002F8A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8086" y="3032166"/>
            <a:ext cx="2182521" cy="3351377"/>
          </a:xfrm>
          <a:prstGeom prst="rect">
            <a:avLst/>
          </a:prstGeom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06A62490-EC2C-42A5-BF50-100CE032C4B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622" r="10953"/>
          <a:stretch/>
        </p:blipFill>
        <p:spPr>
          <a:xfrm>
            <a:off x="6801156" y="3030000"/>
            <a:ext cx="5334857" cy="3351377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id="{429BACE4-4EFD-4088-B144-F684240B8F09}"/>
              </a:ext>
            </a:extLst>
          </p:cNvPr>
          <p:cNvSpPr txBox="1"/>
          <p:nvPr/>
        </p:nvSpPr>
        <p:spPr>
          <a:xfrm>
            <a:off x="2275565" y="5852350"/>
            <a:ext cx="21825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600" dirty="0">
                <a:solidFill>
                  <a:srgbClr val="C00000"/>
                </a:solidFill>
              </a:rPr>
              <a:t>Merci à Camille Combes </a:t>
            </a:r>
          </a:p>
          <a:p>
            <a:r>
              <a:rPr lang="fr-FR" sz="1600" dirty="0">
                <a:solidFill>
                  <a:srgbClr val="C00000"/>
                </a:solidFill>
              </a:rPr>
              <a:t>(Agence </a:t>
            </a:r>
            <a:r>
              <a:rPr lang="fr-FR" sz="1600" dirty="0" err="1">
                <a:solidFill>
                  <a:srgbClr val="C00000"/>
                </a:solidFill>
              </a:rPr>
              <a:t>OuvreBoite</a:t>
            </a:r>
            <a:r>
              <a:rPr lang="fr-FR" sz="1600" dirty="0">
                <a:solidFill>
                  <a:srgbClr val="C0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51096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65A6D-80ED-5F4C-84CB-2BE1EE04240B}"/>
              </a:ext>
            </a:extLst>
          </p:cNvPr>
          <p:cNvSpPr txBox="1"/>
          <p:nvPr/>
        </p:nvSpPr>
        <p:spPr>
          <a:xfrm>
            <a:off x="314184" y="508194"/>
            <a:ext cx="177048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Invitation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BC3C5D0-0831-8C89-493E-9195CF99BA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1813" y="1132703"/>
            <a:ext cx="7747061" cy="53163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448938F1-3C19-7A12-BA7C-1CF4C07DA492}"/>
              </a:ext>
            </a:extLst>
          </p:cNvPr>
          <p:cNvSpPr txBox="1"/>
          <p:nvPr/>
        </p:nvSpPr>
        <p:spPr>
          <a:xfrm>
            <a:off x="714763" y="1108358"/>
            <a:ext cx="15307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/>
              <a:t>250 invités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56173C1-58F9-406E-8356-8949F11E4514}"/>
              </a:ext>
            </a:extLst>
          </p:cNvPr>
          <p:cNvSpPr/>
          <p:nvPr/>
        </p:nvSpPr>
        <p:spPr>
          <a:xfrm>
            <a:off x="0" y="46529"/>
            <a:ext cx="121920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449263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fr-FR" sz="2400" b="1" dirty="0">
                <a:solidFill>
                  <a:srgbClr val="E46C0A"/>
                </a:solidFill>
                <a:ea typeface="ＭＳ Ｐゴシック" charset="-128"/>
              </a:rPr>
              <a:t>Inauguration du Laboratoire Sous-marin Provence Méditerranée</a:t>
            </a:r>
            <a:endParaRPr lang="fr-FR" sz="2400" dirty="0">
              <a:solidFill>
                <a:srgbClr val="E46C0A"/>
              </a:solidFill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31996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65A6D-80ED-5F4C-84CB-2BE1EE04240B}"/>
              </a:ext>
            </a:extLst>
          </p:cNvPr>
          <p:cNvSpPr txBox="1"/>
          <p:nvPr/>
        </p:nvSpPr>
        <p:spPr>
          <a:xfrm>
            <a:off x="4556131" y="1"/>
            <a:ext cx="144603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Agenda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88BA79-C627-0FC5-DF91-13636401D601}"/>
              </a:ext>
            </a:extLst>
          </p:cNvPr>
          <p:cNvSpPr txBox="1"/>
          <p:nvPr/>
        </p:nvSpPr>
        <p:spPr>
          <a:xfrm>
            <a:off x="3566577" y="187761"/>
            <a:ext cx="5486400" cy="108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GB" sz="2160" dirty="0"/>
            </a:br>
            <a:r>
              <a:rPr lang="en-GB" sz="2160" dirty="0">
                <a:hlinkClick r:id="rId2"/>
              </a:rPr>
              <a:t>https://indico.in2p3.fr/event/28932/</a:t>
            </a:r>
            <a:r>
              <a:rPr lang="en-GB" sz="2160" dirty="0"/>
              <a:t> </a:t>
            </a:r>
            <a:br>
              <a:rPr lang="en-GB" sz="2160" dirty="0"/>
            </a:br>
            <a:endParaRPr lang="fr-FR" sz="216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486E0380-7E54-26C2-2C88-7F2EC9DF68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271" y="1121873"/>
            <a:ext cx="3152512" cy="55483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BE70573-D333-F04D-8DC1-F9BCDE4D67B9}"/>
              </a:ext>
            </a:extLst>
          </p:cNvPr>
          <p:cNvSpPr txBox="1"/>
          <p:nvPr/>
        </p:nvSpPr>
        <p:spPr>
          <a:xfrm>
            <a:off x="4126855" y="1295598"/>
            <a:ext cx="6929141" cy="4930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920" dirty="0"/>
              <a:t>140 présents</a:t>
            </a:r>
          </a:p>
          <a:p>
            <a:endParaRPr lang="fr-FR" sz="1920" dirty="0"/>
          </a:p>
          <a:p>
            <a:r>
              <a:rPr lang="fr-FR" sz="1920" dirty="0">
                <a:solidFill>
                  <a:schemeClr val="accent5"/>
                </a:solidFill>
              </a:rPr>
              <a:t>VIP :</a:t>
            </a:r>
          </a:p>
          <a:p>
            <a:endParaRPr lang="fr-FR" sz="1920" dirty="0"/>
          </a:p>
          <a:p>
            <a:r>
              <a:rPr lang="en-GB" sz="1320" dirty="0"/>
              <a:t>Antoine Petit : </a:t>
            </a:r>
            <a:r>
              <a:rPr lang="en-GB" sz="1320" dirty="0" err="1"/>
              <a:t>pdg</a:t>
            </a:r>
            <a:r>
              <a:rPr lang="en-GB" sz="1320" dirty="0"/>
              <a:t> du CNRS</a:t>
            </a:r>
          </a:p>
          <a:p>
            <a:r>
              <a:rPr lang="en-GB" sz="1320" dirty="0" err="1"/>
              <a:t>Aurélie</a:t>
            </a:r>
            <a:r>
              <a:rPr lang="en-GB" sz="1320" dirty="0"/>
              <a:t> Philippe : </a:t>
            </a:r>
            <a:r>
              <a:rPr lang="en-GB" sz="1320" dirty="0" err="1"/>
              <a:t>déléguée</a:t>
            </a:r>
            <a:r>
              <a:rPr lang="en-GB" sz="1320" dirty="0"/>
              <a:t> </a:t>
            </a:r>
            <a:r>
              <a:rPr lang="en-GB" sz="1320" dirty="0" err="1"/>
              <a:t>régionale</a:t>
            </a:r>
            <a:r>
              <a:rPr lang="en-GB" sz="1320" dirty="0"/>
              <a:t> du CNRS</a:t>
            </a:r>
          </a:p>
          <a:p>
            <a:r>
              <a:rPr lang="en-GB" sz="1320" dirty="0" err="1"/>
              <a:t>Reynald</a:t>
            </a:r>
            <a:r>
              <a:rPr lang="en-GB" sz="1320" dirty="0"/>
              <a:t> Pain : </a:t>
            </a:r>
            <a:r>
              <a:rPr lang="en-GB" sz="1320" dirty="0" err="1"/>
              <a:t>directeur</a:t>
            </a:r>
            <a:r>
              <a:rPr lang="en-GB" sz="1320" dirty="0"/>
              <a:t> de l'IN2P3</a:t>
            </a:r>
          </a:p>
          <a:p>
            <a:r>
              <a:rPr lang="en-GB" sz="1320" dirty="0"/>
              <a:t>Eric Berton : </a:t>
            </a:r>
            <a:r>
              <a:rPr lang="en-GB" sz="1320" dirty="0" err="1"/>
              <a:t>président</a:t>
            </a:r>
            <a:r>
              <a:rPr lang="en-GB" sz="1320" dirty="0"/>
              <a:t> </a:t>
            </a:r>
            <a:r>
              <a:rPr lang="en-GB" sz="1320" dirty="0" err="1"/>
              <a:t>d'Aix</a:t>
            </a:r>
            <a:r>
              <a:rPr lang="en-GB" sz="1320" dirty="0"/>
              <a:t>-Marseille Université</a:t>
            </a:r>
          </a:p>
          <a:p>
            <a:r>
              <a:rPr lang="en-GB" sz="1320" dirty="0"/>
              <a:t>Denis </a:t>
            </a:r>
            <a:r>
              <a:rPr lang="en-GB" sz="1320" dirty="0" err="1"/>
              <a:t>Bertin</a:t>
            </a:r>
            <a:r>
              <a:rPr lang="en-GB" sz="1320" dirty="0"/>
              <a:t> : vice-</a:t>
            </a:r>
            <a:r>
              <a:rPr lang="en-GB" sz="1320" dirty="0" err="1"/>
              <a:t>président</a:t>
            </a:r>
            <a:r>
              <a:rPr lang="en-GB" sz="1320" dirty="0"/>
              <a:t> A*MIDEX  AMU</a:t>
            </a:r>
          </a:p>
          <a:p>
            <a:r>
              <a:rPr lang="en-GB" sz="1320" dirty="0"/>
              <a:t>Philippe </a:t>
            </a:r>
            <a:r>
              <a:rPr lang="en-GB" sz="1320" dirty="0" err="1"/>
              <a:t>Delaporte</a:t>
            </a:r>
            <a:r>
              <a:rPr lang="en-GB" sz="1320" dirty="0"/>
              <a:t> : vice-</a:t>
            </a:r>
            <a:r>
              <a:rPr lang="en-GB" sz="1320" dirty="0" err="1"/>
              <a:t>présent</a:t>
            </a:r>
            <a:r>
              <a:rPr lang="en-GB" sz="1320" dirty="0"/>
              <a:t> </a:t>
            </a:r>
            <a:r>
              <a:rPr lang="en-GB" sz="1320" dirty="0" err="1"/>
              <a:t>à</a:t>
            </a:r>
            <a:r>
              <a:rPr lang="en-GB" sz="1320" dirty="0"/>
              <a:t> la recherche AMU</a:t>
            </a:r>
          </a:p>
          <a:p>
            <a:r>
              <a:rPr lang="en-GB" sz="1320" dirty="0"/>
              <a:t>Jean-Pierre Bracco : vice-</a:t>
            </a:r>
            <a:r>
              <a:rPr lang="en-GB" sz="1320" dirty="0" err="1"/>
              <a:t>président</a:t>
            </a:r>
            <a:r>
              <a:rPr lang="en-GB" sz="1320" dirty="0"/>
              <a:t> Science et Société AMU</a:t>
            </a:r>
          </a:p>
          <a:p>
            <a:r>
              <a:rPr lang="en-GB" sz="1320" dirty="0"/>
              <a:t>Bruno </a:t>
            </a:r>
            <a:r>
              <a:rPr lang="en-GB" sz="1320" dirty="0" err="1"/>
              <a:t>Andral</a:t>
            </a:r>
            <a:r>
              <a:rPr lang="en-GB" sz="1320" dirty="0"/>
              <a:t> : </a:t>
            </a:r>
            <a:r>
              <a:rPr lang="en-GB" sz="1320" dirty="0" err="1"/>
              <a:t>directeur</a:t>
            </a:r>
            <a:r>
              <a:rPr lang="en-GB" sz="1320" dirty="0"/>
              <a:t> adjoint du Centre de </a:t>
            </a:r>
            <a:r>
              <a:rPr lang="en-GB" sz="1320" dirty="0" err="1"/>
              <a:t>l'Ifremer</a:t>
            </a:r>
            <a:r>
              <a:rPr lang="en-GB" sz="1320" dirty="0"/>
              <a:t> </a:t>
            </a:r>
            <a:r>
              <a:rPr lang="en-GB" sz="1320" dirty="0" err="1"/>
              <a:t>Méditerranée</a:t>
            </a:r>
            <a:endParaRPr lang="en-GB" sz="1320" dirty="0"/>
          </a:p>
          <a:p>
            <a:r>
              <a:rPr lang="en-GB" sz="1320" dirty="0"/>
              <a:t>Xavier Leroux : </a:t>
            </a:r>
            <a:r>
              <a:rPr lang="en-GB" sz="1320" dirty="0" err="1"/>
              <a:t>président</a:t>
            </a:r>
            <a:r>
              <a:rPr lang="en-GB" sz="1320" dirty="0"/>
              <a:t> de </a:t>
            </a:r>
            <a:r>
              <a:rPr lang="en-GB" sz="1320" dirty="0" err="1"/>
              <a:t>l'université</a:t>
            </a:r>
            <a:r>
              <a:rPr lang="en-GB" sz="1320" dirty="0"/>
              <a:t> de Toulon</a:t>
            </a:r>
          </a:p>
          <a:p>
            <a:r>
              <a:rPr lang="en-GB" sz="1320" dirty="0"/>
              <a:t>Frédéric </a:t>
            </a:r>
            <a:r>
              <a:rPr lang="en-GB" sz="1320" dirty="0" err="1"/>
              <a:t>Guin</a:t>
            </a:r>
            <a:r>
              <a:rPr lang="en-GB" sz="1320" dirty="0"/>
              <a:t> : vice-</a:t>
            </a:r>
            <a:r>
              <a:rPr lang="en-GB" sz="1320" dirty="0" err="1"/>
              <a:t>président</a:t>
            </a:r>
            <a:r>
              <a:rPr lang="en-GB" sz="1320" dirty="0"/>
              <a:t> recherche </a:t>
            </a:r>
            <a:r>
              <a:rPr lang="en-GB" sz="1320" dirty="0" err="1"/>
              <a:t>à</a:t>
            </a:r>
            <a:r>
              <a:rPr lang="en-GB" sz="1320" dirty="0"/>
              <a:t> </a:t>
            </a:r>
            <a:r>
              <a:rPr lang="en-GB" sz="1320" dirty="0" err="1"/>
              <a:t>l'université</a:t>
            </a:r>
            <a:r>
              <a:rPr lang="en-GB" sz="1320" dirty="0"/>
              <a:t> de Toulon</a:t>
            </a:r>
          </a:p>
          <a:p>
            <a:r>
              <a:rPr lang="en-GB" sz="1320" dirty="0"/>
              <a:t>Noël </a:t>
            </a:r>
            <a:r>
              <a:rPr lang="en-GB" sz="1320" dirty="0" err="1"/>
              <a:t>Dimarcq</a:t>
            </a:r>
            <a:r>
              <a:rPr lang="en-GB" sz="1320" dirty="0"/>
              <a:t> : vice-</a:t>
            </a:r>
            <a:r>
              <a:rPr lang="en-GB" sz="1320" dirty="0" err="1"/>
              <a:t>président</a:t>
            </a:r>
            <a:r>
              <a:rPr lang="en-GB" sz="1320" dirty="0"/>
              <a:t> </a:t>
            </a:r>
            <a:r>
              <a:rPr lang="en-GB" sz="1320" dirty="0" err="1"/>
              <a:t>rechcerche</a:t>
            </a:r>
            <a:r>
              <a:rPr lang="en-GB" sz="1320" dirty="0"/>
              <a:t> de </a:t>
            </a:r>
            <a:r>
              <a:rPr lang="en-GB" sz="1320" dirty="0" err="1"/>
              <a:t>l'université</a:t>
            </a:r>
            <a:r>
              <a:rPr lang="en-GB" sz="1320" dirty="0"/>
              <a:t> Côte d'Azur</a:t>
            </a:r>
          </a:p>
          <a:p>
            <a:r>
              <a:rPr lang="en-GB" sz="1320" dirty="0"/>
              <a:t>Gilles </a:t>
            </a:r>
            <a:r>
              <a:rPr lang="en-GB" sz="1320" dirty="0" err="1"/>
              <a:t>Boidevezi</a:t>
            </a:r>
            <a:r>
              <a:rPr lang="en-GB" sz="1320" dirty="0"/>
              <a:t> : </a:t>
            </a:r>
            <a:r>
              <a:rPr lang="en-GB" sz="1320" dirty="0" err="1"/>
              <a:t>préfet</a:t>
            </a:r>
            <a:r>
              <a:rPr lang="en-GB" sz="1320" dirty="0"/>
              <a:t> maritime</a:t>
            </a:r>
          </a:p>
          <a:p>
            <a:r>
              <a:rPr lang="en-GB" sz="1320" dirty="0"/>
              <a:t>Nadine </a:t>
            </a:r>
            <a:r>
              <a:rPr lang="en-GB" sz="1320" dirty="0" err="1"/>
              <a:t>Marchandé</a:t>
            </a:r>
            <a:r>
              <a:rPr lang="en-GB" sz="1320" dirty="0"/>
              <a:t> : </a:t>
            </a:r>
            <a:r>
              <a:rPr lang="en-GB" sz="1320" dirty="0" err="1"/>
              <a:t>déléguée</a:t>
            </a:r>
            <a:r>
              <a:rPr lang="en-GB" sz="1320" dirty="0"/>
              <a:t> </a:t>
            </a:r>
            <a:r>
              <a:rPr lang="en-GB" sz="1320" dirty="0" err="1"/>
              <a:t>régionale</a:t>
            </a:r>
            <a:r>
              <a:rPr lang="en-GB" sz="1320" dirty="0"/>
              <a:t> </a:t>
            </a:r>
            <a:r>
              <a:rPr lang="en-GB" sz="1320" dirty="0" err="1"/>
              <a:t>académique</a:t>
            </a:r>
            <a:r>
              <a:rPr lang="en-GB" sz="1320" dirty="0"/>
              <a:t> </a:t>
            </a:r>
            <a:r>
              <a:rPr lang="en-GB" sz="1320" dirty="0" err="1"/>
              <a:t>à</a:t>
            </a:r>
            <a:r>
              <a:rPr lang="en-GB" sz="1320" dirty="0"/>
              <a:t> la recherche et </a:t>
            </a:r>
            <a:r>
              <a:rPr lang="en-GB" sz="1320" dirty="0" err="1"/>
              <a:t>à</a:t>
            </a:r>
            <a:r>
              <a:rPr lang="en-GB" sz="1320" dirty="0"/>
              <a:t> </a:t>
            </a:r>
            <a:r>
              <a:rPr lang="en-GB" sz="1320" dirty="0" err="1"/>
              <a:t>l'innovation</a:t>
            </a:r>
            <a:r>
              <a:rPr lang="en-GB" sz="1320" dirty="0"/>
              <a:t> </a:t>
            </a:r>
            <a:r>
              <a:rPr lang="en-GB" sz="1320" dirty="0" err="1"/>
              <a:t>adjointe</a:t>
            </a:r>
            <a:endParaRPr lang="en-GB" sz="1320" dirty="0"/>
          </a:p>
          <a:p>
            <a:r>
              <a:rPr lang="en-GB" sz="1320" dirty="0" err="1"/>
              <a:t>Aurélie</a:t>
            </a:r>
            <a:r>
              <a:rPr lang="en-GB" sz="1320" dirty="0"/>
              <a:t> </a:t>
            </a:r>
            <a:r>
              <a:rPr lang="en-GB" sz="1320" dirty="0" err="1"/>
              <a:t>Biancarelli</a:t>
            </a:r>
            <a:r>
              <a:rPr lang="en-GB" sz="1320" dirty="0"/>
              <a:t>-Lopes : </a:t>
            </a:r>
            <a:r>
              <a:rPr lang="en-GB" sz="1320" dirty="0" err="1"/>
              <a:t>adjointe</a:t>
            </a:r>
            <a:r>
              <a:rPr lang="en-GB" sz="1320" dirty="0"/>
              <a:t> </a:t>
            </a:r>
            <a:r>
              <a:rPr lang="en-GB" sz="1320" dirty="0" err="1"/>
              <a:t>à</a:t>
            </a:r>
            <a:r>
              <a:rPr lang="en-GB" sz="1320" dirty="0"/>
              <a:t> la </a:t>
            </a:r>
            <a:r>
              <a:rPr lang="en-GB" sz="1320" dirty="0" err="1"/>
              <a:t>ville</a:t>
            </a:r>
            <a:r>
              <a:rPr lang="en-GB" sz="1320" dirty="0"/>
              <a:t> de Marseille, </a:t>
            </a:r>
            <a:r>
              <a:rPr lang="en-GB" sz="1320" dirty="0" err="1"/>
              <a:t>déléguée</a:t>
            </a:r>
            <a:r>
              <a:rPr lang="en-GB" sz="1320" dirty="0"/>
              <a:t> </a:t>
            </a:r>
            <a:r>
              <a:rPr lang="en-GB" sz="1320" dirty="0" err="1"/>
              <a:t>à</a:t>
            </a:r>
            <a:r>
              <a:rPr lang="en-GB" sz="1320" dirty="0"/>
              <a:t> </a:t>
            </a:r>
            <a:r>
              <a:rPr lang="en-GB" sz="1320" dirty="0" err="1"/>
              <a:t>l'enseignement</a:t>
            </a:r>
            <a:r>
              <a:rPr lang="en-GB" sz="1320" dirty="0"/>
              <a:t> </a:t>
            </a:r>
            <a:r>
              <a:rPr lang="en-GB" sz="1320" dirty="0" err="1"/>
              <a:t>supérieur</a:t>
            </a:r>
            <a:r>
              <a:rPr lang="en-GB" sz="1320" dirty="0"/>
              <a:t>, </a:t>
            </a:r>
          </a:p>
          <a:p>
            <a:r>
              <a:rPr lang="en-GB" sz="1320" dirty="0"/>
              <a:t>Sylvain Di Giovanni : </a:t>
            </a:r>
            <a:r>
              <a:rPr lang="en-GB" sz="1320" dirty="0" err="1"/>
              <a:t>conseiller</a:t>
            </a:r>
            <a:r>
              <a:rPr lang="en-GB" sz="1320" dirty="0"/>
              <a:t> </a:t>
            </a:r>
            <a:r>
              <a:rPr lang="en-GB" sz="1320" dirty="0" err="1"/>
              <a:t>départemental</a:t>
            </a:r>
            <a:r>
              <a:rPr lang="en-GB" sz="1320" dirty="0"/>
              <a:t>, </a:t>
            </a:r>
            <a:r>
              <a:rPr lang="en-GB" sz="1320" dirty="0" err="1"/>
              <a:t>délégué</a:t>
            </a:r>
            <a:r>
              <a:rPr lang="en-GB" sz="1320" dirty="0"/>
              <a:t> </a:t>
            </a:r>
            <a:r>
              <a:rPr lang="en-GB" sz="1320" dirty="0" err="1"/>
              <a:t>à</a:t>
            </a:r>
            <a:r>
              <a:rPr lang="en-GB" sz="1320" dirty="0"/>
              <a:t> </a:t>
            </a:r>
            <a:r>
              <a:rPr lang="en-GB" sz="1320" dirty="0" err="1"/>
              <a:t>l'enseignement</a:t>
            </a:r>
            <a:r>
              <a:rPr lang="en-GB" sz="1320" dirty="0"/>
              <a:t> </a:t>
            </a:r>
            <a:r>
              <a:rPr lang="en-GB" sz="1320" dirty="0" err="1"/>
              <a:t>supérieur</a:t>
            </a:r>
            <a:r>
              <a:rPr lang="en-GB" sz="1320" dirty="0"/>
              <a:t> et la recherche</a:t>
            </a:r>
          </a:p>
          <a:p>
            <a:r>
              <a:rPr lang="en-GB" sz="1320" dirty="0"/>
              <a:t>Sylvain Peron : </a:t>
            </a:r>
            <a:r>
              <a:rPr lang="en-GB" sz="1320" dirty="0" err="1"/>
              <a:t>directeur</a:t>
            </a:r>
            <a:r>
              <a:rPr lang="en-GB" sz="1320" dirty="0"/>
              <a:t> adjoint </a:t>
            </a:r>
            <a:r>
              <a:rPr lang="en-GB" sz="1320" dirty="0" err="1"/>
              <a:t>à</a:t>
            </a:r>
            <a:r>
              <a:rPr lang="en-GB" sz="1320" dirty="0"/>
              <a:t> la Direction </a:t>
            </a:r>
            <a:r>
              <a:rPr lang="en-GB" sz="1320" dirty="0" err="1"/>
              <a:t>Interrégionale</a:t>
            </a:r>
            <a:r>
              <a:rPr lang="en-GB" sz="1320" dirty="0"/>
              <a:t> de la Mer </a:t>
            </a:r>
            <a:r>
              <a:rPr lang="en-GB" sz="1320" dirty="0" err="1"/>
              <a:t>Méditerranée</a:t>
            </a:r>
            <a:endParaRPr lang="en-GB" sz="1320" dirty="0"/>
          </a:p>
          <a:p>
            <a:r>
              <a:rPr lang="en-GB" sz="1320" dirty="0"/>
              <a:t>Valérie </a:t>
            </a:r>
            <a:r>
              <a:rPr lang="en-GB" sz="1320" dirty="0" err="1"/>
              <a:t>Verdier</a:t>
            </a:r>
            <a:r>
              <a:rPr lang="en-GB" sz="1320" dirty="0"/>
              <a:t> : </a:t>
            </a:r>
            <a:r>
              <a:rPr lang="en-GB" sz="1320" dirty="0" err="1"/>
              <a:t>présidente-directrice</a:t>
            </a:r>
            <a:r>
              <a:rPr lang="en-GB" sz="1320" dirty="0"/>
              <a:t> </a:t>
            </a:r>
            <a:r>
              <a:rPr lang="en-GB" sz="1320" dirty="0" err="1"/>
              <a:t>générale</a:t>
            </a:r>
            <a:r>
              <a:rPr lang="en-GB" sz="1320" dirty="0"/>
              <a:t> de </a:t>
            </a:r>
            <a:r>
              <a:rPr lang="en-GB" sz="1320" dirty="0" err="1"/>
              <a:t>l'IRD</a:t>
            </a:r>
            <a:endParaRPr lang="en-GB" sz="1320" dirty="0"/>
          </a:p>
          <a:p>
            <a:r>
              <a:rPr lang="en-GB" sz="1320" dirty="0"/>
              <a:t>Christophe </a:t>
            </a:r>
            <a:r>
              <a:rPr lang="en-GB" sz="1320" dirty="0" err="1"/>
              <a:t>Chambon</a:t>
            </a:r>
            <a:r>
              <a:rPr lang="en-GB" sz="1320" dirty="0"/>
              <a:t> : </a:t>
            </a:r>
            <a:r>
              <a:rPr lang="en-GB" sz="1320" dirty="0" err="1"/>
              <a:t>délégué</a:t>
            </a:r>
            <a:r>
              <a:rPr lang="en-GB" sz="1320" dirty="0"/>
              <a:t> </a:t>
            </a:r>
            <a:r>
              <a:rPr lang="en-GB" sz="1320" dirty="0" err="1"/>
              <a:t>régional</a:t>
            </a:r>
            <a:r>
              <a:rPr lang="en-GB" sz="1320" dirty="0"/>
              <a:t> IRD Sud-Est</a:t>
            </a:r>
          </a:p>
        </p:txBody>
      </p:sp>
    </p:spTree>
    <p:extLst>
      <p:ext uri="{BB962C8B-B14F-4D97-AF65-F5344CB8AC3E}">
        <p14:creationId xmlns:p14="http://schemas.microsoft.com/office/powerpoint/2010/main" val="36912076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naugurationLSPM_retour en images.mp4">
            <a:hlinkClick r:id="" action="ppaction://media"/>
            <a:extLst>
              <a:ext uri="{FF2B5EF4-FFF2-40B4-BE49-F238E27FC236}">
                <a16:creationId xmlns:a16="http://schemas.microsoft.com/office/drawing/2014/main" id="{2E2E075C-89BC-4AD7-ECE5-ED227970C29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80361" y="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043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upure du ruban.mp4">
            <a:hlinkClick r:id="" action="ppaction://media"/>
            <a:extLst>
              <a:ext uri="{FF2B5EF4-FFF2-40B4-BE49-F238E27FC236}">
                <a16:creationId xmlns:a16="http://schemas.microsoft.com/office/drawing/2014/main" id="{FB25FB14-8319-AA3F-F69B-F02E5A1946F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429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6888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65A6D-80ED-5F4C-84CB-2BE1EE04240B}"/>
              </a:ext>
            </a:extLst>
          </p:cNvPr>
          <p:cNvSpPr txBox="1"/>
          <p:nvPr/>
        </p:nvSpPr>
        <p:spPr>
          <a:xfrm>
            <a:off x="0" y="73772"/>
            <a:ext cx="10714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Communique de </a:t>
            </a:r>
            <a:r>
              <a:rPr lang="en-US" sz="3200" dirty="0" err="1">
                <a:solidFill>
                  <a:srgbClr val="0070C0"/>
                </a:solidFill>
              </a:rPr>
              <a:t>presse</a:t>
            </a:r>
            <a:r>
              <a:rPr lang="en-US" sz="3200" dirty="0">
                <a:solidFill>
                  <a:srgbClr val="0070C0"/>
                </a:solidFill>
              </a:rPr>
              <a:t> CNRS et dossier de </a:t>
            </a:r>
            <a:r>
              <a:rPr lang="en-US" sz="3200" dirty="0" err="1">
                <a:solidFill>
                  <a:srgbClr val="0070C0"/>
                </a:solidFill>
              </a:rPr>
              <a:t>présentation</a:t>
            </a: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6C1EB37-19EE-73ED-A4A7-0F30802D2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6920" y="963730"/>
            <a:ext cx="4011521" cy="589426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4A4C5C-EB54-2435-0F56-200C732EB19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4731"/>
          <a:stretch/>
        </p:blipFill>
        <p:spPr>
          <a:xfrm>
            <a:off x="4840946" y="1044721"/>
            <a:ext cx="3060035" cy="561802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006DF99-67E3-A109-82E7-E3C7BD7DE6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93485" y="1128247"/>
            <a:ext cx="3060036" cy="5709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6757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65A6D-80ED-5F4C-84CB-2BE1EE04240B}"/>
              </a:ext>
            </a:extLst>
          </p:cNvPr>
          <p:cNvSpPr txBox="1"/>
          <p:nvPr/>
        </p:nvSpPr>
        <p:spPr>
          <a:xfrm>
            <a:off x="1619901" y="137976"/>
            <a:ext cx="249780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LSPM - </a:t>
            </a:r>
            <a:r>
              <a:rPr lang="en-US" sz="3200" dirty="0" err="1">
                <a:solidFill>
                  <a:srgbClr val="0070C0"/>
                </a:solidFill>
              </a:rPr>
              <a:t>vidéos</a:t>
            </a:r>
            <a:endParaRPr lang="en-US" sz="3200" dirty="0">
              <a:solidFill>
                <a:srgbClr val="0070C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D270C7-0CEE-1AD2-754C-EB236A898BA9}"/>
              </a:ext>
            </a:extLst>
          </p:cNvPr>
          <p:cNvSpPr txBox="1"/>
          <p:nvPr/>
        </p:nvSpPr>
        <p:spPr>
          <a:xfrm>
            <a:off x="1458252" y="6379482"/>
            <a:ext cx="4344458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160" dirty="0">
                <a:latin typeface="Cambria" panose="02040503050406030204" pitchFamily="18" charset="0"/>
                <a:hlinkClick r:id="rId2"/>
              </a:rPr>
              <a:t>https://youtu.be/k4d3-7TRgj8</a:t>
            </a:r>
            <a:endParaRPr lang="fr-FR" sz="216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0E707C1-1FCB-9530-84E9-F346EF940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63675" y="1477588"/>
            <a:ext cx="4482802" cy="490189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B56ED5A-12D3-0B2E-B666-1D171E0D1E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64756"/>
          <a:stretch/>
        </p:blipFill>
        <p:spPr>
          <a:xfrm>
            <a:off x="1619901" y="1313775"/>
            <a:ext cx="3416227" cy="29631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9E7E475-FA75-96C7-5F21-95E0F19E8BD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44"/>
          <a:stretch/>
        </p:blipFill>
        <p:spPr>
          <a:xfrm>
            <a:off x="1420091" y="4459499"/>
            <a:ext cx="4194922" cy="1968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001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3065A6D-80ED-5F4C-84CB-2BE1EE04240B}"/>
              </a:ext>
            </a:extLst>
          </p:cNvPr>
          <p:cNvSpPr txBox="1"/>
          <p:nvPr/>
        </p:nvSpPr>
        <p:spPr>
          <a:xfrm>
            <a:off x="1152285" y="242732"/>
            <a:ext cx="255807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LSPM - twitter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A16C3D-5A8E-2700-01A3-20796F2B48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8579" y="1330328"/>
            <a:ext cx="2430060" cy="211820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B9CC61F-1509-93C6-D939-5D7DB30FA5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8083" y="1330327"/>
            <a:ext cx="3135834" cy="281341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DAADBF1-CF7C-D544-B0FF-37DBFB3F9E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122" y="3869398"/>
            <a:ext cx="2771236" cy="25523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C551288-3CDD-A87F-C1D7-E05E737EB1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02694" y="515852"/>
            <a:ext cx="3023537" cy="293267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6E21291-44A8-F2EF-501D-42184DDC83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3361" y="3641482"/>
            <a:ext cx="2602206" cy="300816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503981A-522A-DDAD-8009-A7B7651F2DF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5584" y="4459932"/>
            <a:ext cx="2771236" cy="2352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894399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231</TotalTime>
  <Words>856</Words>
  <Application>Microsoft Office PowerPoint</Application>
  <PresentationFormat>Grand écran</PresentationFormat>
  <Paragraphs>98</Paragraphs>
  <Slides>14</Slides>
  <Notes>0</Notes>
  <HiddenSlides>0</HiddenSlides>
  <MMClips>3</MMClips>
  <ScaleCrop>false</ScaleCrop>
  <HeadingPairs>
    <vt:vector size="6" baseType="variant">
      <vt:variant>
        <vt:lpstr>Polices utilisées</vt:lpstr>
      </vt:variant>
      <vt:variant>
        <vt:i4>8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14</vt:i4>
      </vt:variant>
    </vt:vector>
  </HeadingPairs>
  <TitlesOfParts>
    <vt:vector size="23" baseType="lpstr">
      <vt:lpstr>ＭＳ Ｐゴシック</vt:lpstr>
      <vt:lpstr>SimSun</vt:lpstr>
      <vt:lpstr>Arial</vt:lpstr>
      <vt:lpstr>Calibri</vt:lpstr>
      <vt:lpstr>Calibri Light</vt:lpstr>
      <vt:lpstr>Cambria</vt:lpstr>
      <vt:lpstr>Times New Roman</vt:lpstr>
      <vt:lpstr>Wingdings</vt:lpstr>
      <vt:lpstr>Thème Office</vt:lpstr>
      <vt:lpstr>Laboratoire Sous-marin Provence Méditerranée Aix-Marseille Université – CNRS/IN2P3 – Ifremer  N° 1 ComEx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Projet de médiation scientifique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N° et nom de la réunion  Laboratoire Sous-marin Provence Méditerranée</dc:title>
  <dc:creator>Victoria Ciarlet</dc:creator>
  <cp:lastModifiedBy>damoiseaux magali</cp:lastModifiedBy>
  <cp:revision>30</cp:revision>
  <dcterms:created xsi:type="dcterms:W3CDTF">2023-11-29T13:41:16Z</dcterms:created>
  <dcterms:modified xsi:type="dcterms:W3CDTF">2023-12-01T08:57:19Z</dcterms:modified>
</cp:coreProperties>
</file>