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81" r:id="rId3"/>
    <p:sldId id="302" r:id="rId4"/>
    <p:sldId id="409" r:id="rId5"/>
    <p:sldId id="374" r:id="rId6"/>
    <p:sldId id="405" r:id="rId7"/>
    <p:sldId id="395" r:id="rId8"/>
    <p:sldId id="529" r:id="rId9"/>
    <p:sldId id="413" r:id="rId10"/>
    <p:sldId id="530" r:id="rId11"/>
    <p:sldId id="428" r:id="rId12"/>
    <p:sldId id="407" r:id="rId13"/>
    <p:sldId id="531" r:id="rId14"/>
    <p:sldId id="547" r:id="rId15"/>
    <p:sldId id="532" r:id="rId16"/>
    <p:sldId id="541" r:id="rId17"/>
    <p:sldId id="533" r:id="rId18"/>
    <p:sldId id="543" r:id="rId19"/>
    <p:sldId id="552" r:id="rId20"/>
    <p:sldId id="537" r:id="rId21"/>
    <p:sldId id="534" r:id="rId22"/>
    <p:sldId id="536" r:id="rId23"/>
    <p:sldId id="548" r:id="rId24"/>
    <p:sldId id="546" r:id="rId25"/>
    <p:sldId id="540" r:id="rId26"/>
    <p:sldId id="554" r:id="rId27"/>
    <p:sldId id="553" r:id="rId28"/>
    <p:sldId id="539" r:id="rId29"/>
    <p:sldId id="329" r:id="rId30"/>
    <p:sldId id="412" r:id="rId31"/>
    <p:sldId id="550" r:id="rId32"/>
    <p:sldId id="551" r:id="rId33"/>
    <p:sldId id="549" r:id="rId34"/>
    <p:sldId id="535" r:id="rId35"/>
    <p:sldId id="545" r:id="rId36"/>
    <p:sldId id="411" r:id="rId37"/>
    <p:sldId id="542" r:id="rId38"/>
    <p:sldId id="538" r:id="rId39"/>
    <p:sldId id="544"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0091C4"/>
    <a:srgbClr val="537CFF"/>
    <a:srgbClr val="FF33CC"/>
    <a:srgbClr val="FF6600"/>
    <a:srgbClr val="6699FF"/>
    <a:srgbClr val="6666F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71" autoAdjust="0"/>
    <p:restoredTop sz="86449" autoAdjust="0"/>
  </p:normalViewPr>
  <p:slideViewPr>
    <p:cSldViewPr snapToGrid="0">
      <p:cViewPr varScale="1">
        <p:scale>
          <a:sx n="95" d="100"/>
          <a:sy n="95" d="100"/>
        </p:scale>
        <p:origin x="930"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4249C-D22A-4150-839A-C89DEE685907}" type="datetimeFigureOut">
              <a:rPr lang="fr-FR" smtClean="0"/>
              <a:t>17/09/2024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066EA0-A522-4676-909D-963DBDA726C5}" type="slidenum">
              <a:rPr lang="fr-FR" smtClean="0"/>
              <a:t>‹N°›</a:t>
            </a:fld>
            <a:endParaRPr lang="fr-FR"/>
          </a:p>
        </p:txBody>
      </p:sp>
    </p:spTree>
    <p:extLst>
      <p:ext uri="{BB962C8B-B14F-4D97-AF65-F5344CB8AC3E}">
        <p14:creationId xmlns:p14="http://schemas.microsoft.com/office/powerpoint/2010/main" val="3268685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a:extLst>
              <a:ext uri="{FF2B5EF4-FFF2-40B4-BE49-F238E27FC236}">
                <a16:creationId xmlns:a16="http://schemas.microsoft.com/office/drawing/2014/main" id="{8A5274E3-D39F-42E6-A008-6459E8965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ce réservé des commentaires 2">
            <a:extLst>
              <a:ext uri="{FF2B5EF4-FFF2-40B4-BE49-F238E27FC236}">
                <a16:creationId xmlns:a16="http://schemas.microsoft.com/office/drawing/2014/main" id="{0D536492-FB41-413E-B34B-5A518ACAFE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ea typeface="MS PGothic" panose="020B0600070205080204" pitchFamily="34" charset="-128"/>
            </a:endParaRPr>
          </a:p>
        </p:txBody>
      </p:sp>
      <p:sp>
        <p:nvSpPr>
          <p:cNvPr id="7172" name="Espace réservé du pied de page 3">
            <a:extLst>
              <a:ext uri="{FF2B5EF4-FFF2-40B4-BE49-F238E27FC236}">
                <a16:creationId xmlns:a16="http://schemas.microsoft.com/office/drawing/2014/main" id="{FDFE084B-2F56-40C7-923C-B6FC41C3FA2E}"/>
              </a:ext>
            </a:extLst>
          </p:cNvPr>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CH" dirty="0"/>
              <a:t>Travail et santé à 50 ans + - Journée cantonale - Fribourg - 25 mai 2010</a:t>
            </a:r>
            <a:endParaRPr lang="fr-FR" dirty="0"/>
          </a:p>
        </p:txBody>
      </p:sp>
      <p:sp>
        <p:nvSpPr>
          <p:cNvPr id="7173" name="Espace réservé du numéro de diapositive 4">
            <a:extLst>
              <a:ext uri="{FF2B5EF4-FFF2-40B4-BE49-F238E27FC236}">
                <a16:creationId xmlns:a16="http://schemas.microsoft.com/office/drawing/2014/main" id="{C610870C-0635-40EE-9E96-373FD718B98B}"/>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D018004-C67A-424E-AA53-B2C0AB6D99D0}" type="slidenum">
              <a:rPr lang="fr-FR" altLang="fr-FR">
                <a:latin typeface="Calibri" panose="020F0502020204030204" pitchFamily="34" charset="0"/>
              </a:rPr>
              <a:pPr eaLnBrk="1" hangingPunct="1"/>
              <a:t>2</a:t>
            </a:fld>
            <a:endParaRPr lang="fr-FR" altLang="fr-FR">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066EA0-A522-4676-909D-963DBDA726C5}" type="slidenum">
              <a:rPr lang="fr-FR" smtClean="0"/>
              <a:t>33</a:t>
            </a:fld>
            <a:endParaRPr lang="fr-FR"/>
          </a:p>
        </p:txBody>
      </p:sp>
    </p:spTree>
    <p:extLst>
      <p:ext uri="{BB962C8B-B14F-4D97-AF65-F5344CB8AC3E}">
        <p14:creationId xmlns:p14="http://schemas.microsoft.com/office/powerpoint/2010/main" val="3069597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a:extLst>
              <a:ext uri="{FF2B5EF4-FFF2-40B4-BE49-F238E27FC236}">
                <a16:creationId xmlns:a16="http://schemas.microsoft.com/office/drawing/2014/main" id="{82E832CB-7351-8A4F-FF4E-DE68E6D9D9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Espace réservé des commentaires 2">
            <a:extLst>
              <a:ext uri="{FF2B5EF4-FFF2-40B4-BE49-F238E27FC236}">
                <a16:creationId xmlns:a16="http://schemas.microsoft.com/office/drawing/2014/main" id="{845F74A0-DE08-0057-99D9-94BD99DFB1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1268" name="Espace réservé du numéro de diapositive 3">
            <a:extLst>
              <a:ext uri="{FF2B5EF4-FFF2-40B4-BE49-F238E27FC236}">
                <a16:creationId xmlns:a16="http://schemas.microsoft.com/office/drawing/2014/main" id="{295F913C-0DB0-3648-8444-0A4115AAF9C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770958-478A-48DB-998C-5CA9AD617E39}" type="slidenum">
              <a:rPr lang="fr-FR" altLang="fr-FR">
                <a:latin typeface="Calibri" panose="020F0502020204030204" pitchFamily="34" charset="0"/>
              </a:rPr>
              <a:pPr eaLnBrk="1" hangingPunct="1"/>
              <a:t>3</a:t>
            </a:fld>
            <a:endParaRPr lang="fr-FR" altLang="fr-FR">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a:extLst>
              <a:ext uri="{FF2B5EF4-FFF2-40B4-BE49-F238E27FC236}">
                <a16:creationId xmlns:a16="http://schemas.microsoft.com/office/drawing/2014/main" id="{B13FB983-F186-49BA-96A6-D7A225F30455}"/>
              </a:ext>
            </a:extLst>
          </p:cNvPr>
          <p:cNvSpPr>
            <a:spLocks noGrp="1" noChangeArrowheads="1"/>
          </p:cNvSpPr>
          <p:nvPr>
            <p:ph type="dt" sz="quarter" idx="1"/>
          </p:nvPr>
        </p:nvSpPr>
        <p:spPr/>
        <p:txBody>
          <a:bodyPr/>
          <a:lstStyle/>
          <a:p>
            <a:pPr>
              <a:defRPr/>
            </a:pPr>
            <a:fld id="{652A26CB-4D6B-40F6-88CF-BDB85925AF08}" type="datetime4">
              <a:rPr lang="fr-FR" smtClean="0">
                <a:latin typeface="Arial" charset="0"/>
              </a:rPr>
              <a:pPr>
                <a:defRPr/>
              </a:pPr>
              <a:t>17 septembre 2024</a:t>
            </a:fld>
            <a:endParaRPr lang="fr-FR">
              <a:latin typeface="Arial" charset="0"/>
            </a:endParaRPr>
          </a:p>
        </p:txBody>
      </p:sp>
      <p:sp>
        <p:nvSpPr>
          <p:cNvPr id="95235" name="Rectangle 6">
            <a:extLst>
              <a:ext uri="{FF2B5EF4-FFF2-40B4-BE49-F238E27FC236}">
                <a16:creationId xmlns:a16="http://schemas.microsoft.com/office/drawing/2014/main" id="{672619F7-FB86-4B85-B32B-CBCBC189FEBC}"/>
              </a:ext>
            </a:extLst>
          </p:cNvPr>
          <p:cNvSpPr>
            <a:spLocks noGrp="1" noChangeArrowheads="1"/>
          </p:cNvSpPr>
          <p:nvPr>
            <p:ph type="ftr" sz="quarter" idx="4"/>
          </p:nvPr>
        </p:nvSpPr>
        <p:spPr/>
        <p:txBody>
          <a:bodyPr/>
          <a:lstStyle/>
          <a:p>
            <a:pPr>
              <a:defRPr/>
            </a:pPr>
            <a:r>
              <a:rPr lang="fr-FR">
                <a:latin typeface="Arial" charset="0"/>
              </a:rPr>
              <a:t>© IST</a:t>
            </a:r>
          </a:p>
        </p:txBody>
      </p:sp>
      <p:sp>
        <p:nvSpPr>
          <p:cNvPr id="95236" name="Rectangle 7">
            <a:extLst>
              <a:ext uri="{FF2B5EF4-FFF2-40B4-BE49-F238E27FC236}">
                <a16:creationId xmlns:a16="http://schemas.microsoft.com/office/drawing/2014/main" id="{FB9BBD8D-EE0A-4396-A081-B3880502E4B2}"/>
              </a:ext>
            </a:extLst>
          </p:cNvPr>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0EBE71E-F282-4F7F-A7C7-2F4119515D69}" type="slidenum">
              <a:rPr lang="fr-FR" altLang="fr-FR"/>
              <a:pPr eaLnBrk="1" hangingPunct="1"/>
              <a:t>5</a:t>
            </a:fld>
            <a:endParaRPr lang="fr-FR" altLang="fr-FR"/>
          </a:p>
        </p:txBody>
      </p:sp>
      <p:sp>
        <p:nvSpPr>
          <p:cNvPr id="83973" name="Rectangle 2">
            <a:extLst>
              <a:ext uri="{FF2B5EF4-FFF2-40B4-BE49-F238E27FC236}">
                <a16:creationId xmlns:a16="http://schemas.microsoft.com/office/drawing/2014/main" id="{1372A471-BCD2-473E-A1A1-A1496FB8AA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4" name="Rectangle 3">
            <a:extLst>
              <a:ext uri="{FF2B5EF4-FFF2-40B4-BE49-F238E27FC236}">
                <a16:creationId xmlns:a16="http://schemas.microsoft.com/office/drawing/2014/main" id="{834E1693-65E4-4C7D-A4A4-BFB60F4E03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sz="16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a:extLst>
              <a:ext uri="{FF2B5EF4-FFF2-40B4-BE49-F238E27FC236}">
                <a16:creationId xmlns:a16="http://schemas.microsoft.com/office/drawing/2014/main" id="{090B8268-B918-42FE-BF99-64299C7396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ce réservé des commentaires 2">
            <a:extLst>
              <a:ext uri="{FF2B5EF4-FFF2-40B4-BE49-F238E27FC236}">
                <a16:creationId xmlns:a16="http://schemas.microsoft.com/office/drawing/2014/main" id="{F6C72B06-551B-49CE-B62A-0FBACEEE7A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p>
        </p:txBody>
      </p:sp>
      <p:sp>
        <p:nvSpPr>
          <p:cNvPr id="4" name="Espace réservé du pied de page 3">
            <a:extLst>
              <a:ext uri="{FF2B5EF4-FFF2-40B4-BE49-F238E27FC236}">
                <a16:creationId xmlns:a16="http://schemas.microsoft.com/office/drawing/2014/main" id="{C1EDBD45-2A42-4064-9F59-89920C15A0F6}"/>
              </a:ext>
            </a:extLst>
          </p:cNvPr>
          <p:cNvSpPr>
            <a:spLocks noGrp="1"/>
          </p:cNvSpPr>
          <p:nvPr>
            <p:ph type="ftr" sz="quarter" idx="4"/>
          </p:nvPr>
        </p:nvSpPr>
        <p:spPr/>
        <p:txBody>
          <a:bodyPr/>
          <a:lstStyle/>
          <a:p>
            <a:pPr>
              <a:defRPr/>
            </a:pPr>
            <a:r>
              <a:rPr lang="fr-CH"/>
              <a:t>Travail et santé à 50 ans + - Journée cantonale - Fribourg - 25 mai 2010</a:t>
            </a:r>
            <a:endParaRPr lang="fr-FR"/>
          </a:p>
        </p:txBody>
      </p:sp>
      <p:sp>
        <p:nvSpPr>
          <p:cNvPr id="5" name="Espace réservé du numéro de diapositive 4">
            <a:extLst>
              <a:ext uri="{FF2B5EF4-FFF2-40B4-BE49-F238E27FC236}">
                <a16:creationId xmlns:a16="http://schemas.microsoft.com/office/drawing/2014/main" id="{DFF55301-781D-4AF5-8D18-350626AE9513}"/>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701E2FB-CB04-4B77-B4A2-99D5837C2449}" type="slidenum">
              <a:rPr lang="fr-FR" altLang="fr-FR">
                <a:latin typeface="Calibri" panose="020F0502020204030204" pitchFamily="34" charset="0"/>
              </a:rPr>
              <a:pPr eaLnBrk="1" hangingPunct="1"/>
              <a:t>8</a:t>
            </a:fld>
            <a:endParaRPr lang="fr-FR" altLang="fr-FR">
              <a:latin typeface="Calibri" panose="020F0502020204030204" pitchFamily="34" charset="0"/>
            </a:endParaRPr>
          </a:p>
        </p:txBody>
      </p:sp>
    </p:spTree>
    <p:extLst>
      <p:ext uri="{BB962C8B-B14F-4D97-AF65-F5344CB8AC3E}">
        <p14:creationId xmlns:p14="http://schemas.microsoft.com/office/powerpoint/2010/main" val="362845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55300" name="Espace réservé du pied de page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fr-CH"/>
              <a:t>Travail et santé à 50 ans + - Journée cantonale - Fribourg - 25 mai 2010</a:t>
            </a:r>
            <a:endParaRPr lang="fr-FR"/>
          </a:p>
        </p:txBody>
      </p:sp>
      <p:sp>
        <p:nvSpPr>
          <p:cNvPr id="55301" name="Espace réservé du numéro de diapositive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6DB4E1-D2EF-47BB-B2E8-D30BA43043B4}" type="slidenum">
              <a:rPr lang="fr-FR" smtClean="0"/>
              <a:pPr fontAlgn="base">
                <a:spcBef>
                  <a:spcPct val="0"/>
                </a:spcBef>
                <a:spcAft>
                  <a:spcPct val="0"/>
                </a:spcAft>
                <a:defRPr/>
              </a:pPr>
              <a:t>11</a:t>
            </a:fld>
            <a:endParaRPr lang="fr-FR"/>
          </a:p>
        </p:txBody>
      </p:sp>
    </p:spTree>
    <p:extLst>
      <p:ext uri="{BB962C8B-B14F-4D97-AF65-F5344CB8AC3E}">
        <p14:creationId xmlns:p14="http://schemas.microsoft.com/office/powerpoint/2010/main" val="992886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a:extLst>
              <a:ext uri="{FF2B5EF4-FFF2-40B4-BE49-F238E27FC236}">
                <a16:creationId xmlns:a16="http://schemas.microsoft.com/office/drawing/2014/main" id="{023C7838-4FF0-4C70-86E2-9BCCEA855E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Espace réservé des commentaires 2">
            <a:extLst>
              <a:ext uri="{FF2B5EF4-FFF2-40B4-BE49-F238E27FC236}">
                <a16:creationId xmlns:a16="http://schemas.microsoft.com/office/drawing/2014/main" id="{75BF0E4B-FA40-4744-BB2C-0C08B13EDF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a:p>
        </p:txBody>
      </p:sp>
      <p:sp>
        <p:nvSpPr>
          <p:cNvPr id="86020" name="Espace réservé du numéro de diapositive 3">
            <a:extLst>
              <a:ext uri="{FF2B5EF4-FFF2-40B4-BE49-F238E27FC236}">
                <a16:creationId xmlns:a16="http://schemas.microsoft.com/office/drawing/2014/main" id="{AFD75C6E-8B09-4F0E-B73E-21B2143974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F269EF0-21E5-43FD-A7FD-696572445771}" type="slidenum">
              <a:rPr lang="fr-FR" altLang="fr-FR">
                <a:latin typeface="Arial" panose="020B0604020202020204" pitchFamily="34" charset="0"/>
              </a:rPr>
              <a:pPr eaLnBrk="1" hangingPunct="1">
                <a:spcBef>
                  <a:spcPct val="0"/>
                </a:spcBef>
              </a:pPr>
              <a:t>12</a:t>
            </a:fld>
            <a:endParaRPr lang="fr-FR" altLang="fr-FR">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066EA0-A522-4676-909D-963DBDA726C5}" type="slidenum">
              <a:rPr lang="fr-FR" smtClean="0"/>
              <a:t>25</a:t>
            </a:fld>
            <a:endParaRPr lang="fr-FR"/>
          </a:p>
        </p:txBody>
      </p:sp>
    </p:spTree>
    <p:extLst>
      <p:ext uri="{BB962C8B-B14F-4D97-AF65-F5344CB8AC3E}">
        <p14:creationId xmlns:p14="http://schemas.microsoft.com/office/powerpoint/2010/main" val="3630182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D066EA0-A522-4676-909D-963DBDA726C5}" type="slidenum">
              <a:rPr lang="fr-FR" smtClean="0"/>
              <a:t>27</a:t>
            </a:fld>
            <a:endParaRPr lang="fr-FR"/>
          </a:p>
        </p:txBody>
      </p:sp>
    </p:spTree>
    <p:extLst>
      <p:ext uri="{BB962C8B-B14F-4D97-AF65-F5344CB8AC3E}">
        <p14:creationId xmlns:p14="http://schemas.microsoft.com/office/powerpoint/2010/main" val="335189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716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H">
              <a:latin typeface="Arial" pitchFamily="34" charset="0"/>
            </a:endParaRPr>
          </a:p>
        </p:txBody>
      </p:sp>
      <p:sp>
        <p:nvSpPr>
          <p:cNvPr id="75780" name="Espace réservé du numéro de diapositive 3"/>
          <p:cNvSpPr>
            <a:spLocks noGrp="1"/>
          </p:cNvSpPr>
          <p:nvPr>
            <p:ph type="sldNum" sz="quarter" idx="5"/>
          </p:nvPr>
        </p:nvSpPr>
        <p:spPr/>
        <p:txBody>
          <a:bodyPr/>
          <a:lstStyle/>
          <a:p>
            <a:pPr>
              <a:defRPr/>
            </a:pPr>
            <a:fld id="{98164B54-3929-42B3-BC49-3A1C205E0C73}" type="slidenum">
              <a:rPr lang="fr-FR" smtClean="0">
                <a:latin typeface="Arial" pitchFamily="34" charset="0"/>
              </a:rPr>
              <a:pPr>
                <a:defRPr/>
              </a:pPr>
              <a:t>29</a:t>
            </a:fld>
            <a:endParaRPr lang="fr-FR">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36E227-E816-6EFE-CC72-4D17B9EF104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60400D4-106E-5C99-09C1-7F3EF81B3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95C6F36-03DE-3519-DC4E-EEBC6FAB2993}"/>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090379BF-CCE1-E7A3-8336-4BF46457343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7B61B6-F7BF-4B67-87CB-81789FC56139}"/>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2005446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833E89-D22E-A13E-F426-87AC2F953E04}"/>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4B25C7B-DAC8-B658-5019-659C7D98773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AA360E7-E6C5-5911-F66B-D89707E02800}"/>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B371124E-5012-2B1F-0F71-B9080B3E01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359375-C9DD-A278-53F3-4D9F01EE07B3}"/>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448922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3E18727-1C84-3BC2-4339-034865B601C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4D556F4-35AB-B36B-1A86-35D86014964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22501B-99CA-850B-0D7C-BD208C8A67D2}"/>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014E4721-BB90-2EF6-4FC7-6670F1BDFB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2BDF9FF-2B09-03C9-DABC-27A71A8D515E}"/>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203591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Espace réservé du pied de page 4">
            <a:extLst>
              <a:ext uri="{FF2B5EF4-FFF2-40B4-BE49-F238E27FC236}">
                <a16:creationId xmlns:a16="http://schemas.microsoft.com/office/drawing/2014/main" id="{4AC7D715-B955-E248-401E-89CFD95629DE}"/>
              </a:ext>
            </a:extLst>
          </p:cNvPr>
          <p:cNvSpPr>
            <a:spLocks noGrp="1"/>
          </p:cNvSpPr>
          <p:nvPr>
            <p:ph type="ftr" sz="quarter" idx="10"/>
          </p:nvPr>
        </p:nvSpPr>
        <p:spPr>
          <a:xfrm>
            <a:off x="3048001" y="6356351"/>
            <a:ext cx="6667500" cy="365125"/>
          </a:xfrm>
        </p:spPr>
        <p:txBody>
          <a:bodyPr/>
          <a:lstStyle>
            <a:lvl1pPr>
              <a:defRPr>
                <a:solidFill>
                  <a:srgbClr val="C00000"/>
                </a:solidFill>
              </a:defRPr>
            </a:lvl1pPr>
          </a:lstStyle>
          <a:p>
            <a:pPr>
              <a:defRPr/>
            </a:pPr>
            <a:r>
              <a:rPr lang="fr-FR"/>
              <a:t>Travail et Santé à 50 ans + - Journée cantonales – Fribourg 25 mai 2010</a:t>
            </a:r>
          </a:p>
        </p:txBody>
      </p:sp>
      <p:sp>
        <p:nvSpPr>
          <p:cNvPr id="3" name="Espace réservé du numéro de diapositive 5">
            <a:extLst>
              <a:ext uri="{FF2B5EF4-FFF2-40B4-BE49-F238E27FC236}">
                <a16:creationId xmlns:a16="http://schemas.microsoft.com/office/drawing/2014/main" id="{AE15E4AD-1E06-6646-D69C-76C988357C30}"/>
              </a:ext>
            </a:extLst>
          </p:cNvPr>
          <p:cNvSpPr>
            <a:spLocks noGrp="1"/>
          </p:cNvSpPr>
          <p:nvPr>
            <p:ph type="sldNum" sz="quarter" idx="11"/>
          </p:nvPr>
        </p:nvSpPr>
        <p:spPr>
          <a:xfrm>
            <a:off x="10572752" y="6356351"/>
            <a:ext cx="1009649" cy="365125"/>
          </a:xfrm>
        </p:spPr>
        <p:txBody>
          <a:bodyPr/>
          <a:lstStyle>
            <a:lvl1pPr>
              <a:defRPr>
                <a:solidFill>
                  <a:srgbClr val="C00000"/>
                </a:solidFill>
              </a:defRPr>
            </a:lvl1pPr>
          </a:lstStyle>
          <a:p>
            <a:fld id="{B4EAAB81-734A-47D9-9778-3CDF5E4FD2B2}" type="slidenum">
              <a:rPr lang="fr-FR" altLang="fr-FR"/>
              <a:pPr/>
              <a:t>‹N°›</a:t>
            </a:fld>
            <a:endParaRPr lang="fr-FR" altLang="fr-FR"/>
          </a:p>
        </p:txBody>
      </p:sp>
    </p:spTree>
    <p:extLst>
      <p:ext uri="{BB962C8B-B14F-4D97-AF65-F5344CB8AC3E}">
        <p14:creationId xmlns:p14="http://schemas.microsoft.com/office/powerpoint/2010/main" val="3817174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BA4805-9410-BCE1-04DC-B07D3EEFC1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97F482C-8413-74E1-6805-3FA73F6B995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0DB076-56C7-59D2-F0F8-71231E3535B3}"/>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453B41BE-F32E-4645-CC73-CD38A9AAD39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F67FAE-B0DF-1488-A1EC-296C8365BBFB}"/>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683765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7EA904-6CEA-5A0F-47CB-94A39A281B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C8DD83E-ADE7-9016-1036-87828893E7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FEED430-1CE5-7091-3029-65F5CE2CE5E1}"/>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8AF55D1A-7C3F-1E10-FED2-D16946B1A2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1B6F809-323A-C941-28BA-6E40D6339113}"/>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1459738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F660CE-2C6F-15EE-4E5B-DC6B4AC3C34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D761023-8760-6CC1-3CF2-56DD9DFCF62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80B834E-05C6-4439-C01F-823DB08EC05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50FB9FB-6490-A790-B551-7F4C5AF9106B}"/>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6" name="Espace réservé du pied de page 5">
            <a:extLst>
              <a:ext uri="{FF2B5EF4-FFF2-40B4-BE49-F238E27FC236}">
                <a16:creationId xmlns:a16="http://schemas.microsoft.com/office/drawing/2014/main" id="{B34E1319-3DAA-4518-B76C-02DD205DF28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804864B-6206-E221-6735-697521F858C2}"/>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3409990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22879-76BA-3405-1E2B-A962FE3F1BB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F7AFEAC-80D8-8D86-C5DC-268653424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6954A74-4AE8-3061-66AC-4138CD4B040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BDAD94F-0DB8-EB06-4724-EAB4CEECF7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4D12C76-64CC-9A54-A145-F2127F126AB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D694479-44A6-E981-A0A0-2158D9E2CB4F}"/>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8" name="Espace réservé du pied de page 7">
            <a:extLst>
              <a:ext uri="{FF2B5EF4-FFF2-40B4-BE49-F238E27FC236}">
                <a16:creationId xmlns:a16="http://schemas.microsoft.com/office/drawing/2014/main" id="{267FA009-BA68-670C-5D46-CB0D4743E94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186A4CE-1AC3-5951-3980-93F59C9536F1}"/>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202428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5A7DAC-533A-99C7-BB65-E8EBFBED7BD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B4B4D76-EE11-1DE8-A823-4F3E56A7F399}"/>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4" name="Espace réservé du pied de page 3">
            <a:extLst>
              <a:ext uri="{FF2B5EF4-FFF2-40B4-BE49-F238E27FC236}">
                <a16:creationId xmlns:a16="http://schemas.microsoft.com/office/drawing/2014/main" id="{0F5F4672-90D1-A41C-1D72-9A11CE66963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6BF087-E159-B6EF-BCC0-9803D63773A0}"/>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71954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2284A0A-2D12-CEE9-79CE-2371F598C2F9}"/>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3" name="Espace réservé du pied de page 2">
            <a:extLst>
              <a:ext uri="{FF2B5EF4-FFF2-40B4-BE49-F238E27FC236}">
                <a16:creationId xmlns:a16="http://schemas.microsoft.com/office/drawing/2014/main" id="{D7259B79-0AF8-CFF8-F470-97B468DA90E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3D2746-A4AC-9D97-EB8E-7C459ABBBE19}"/>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576609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911EFF-16DA-1F47-5B85-49B0DF6D009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89CE622-EA37-EB7F-3908-DAFA1F29F0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F3B4947-852D-7ACF-9D62-89624517EC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8B700B5-48FF-E262-6767-DB1EEF0F7952}"/>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6" name="Espace réservé du pied de page 5">
            <a:extLst>
              <a:ext uri="{FF2B5EF4-FFF2-40B4-BE49-F238E27FC236}">
                <a16:creationId xmlns:a16="http://schemas.microsoft.com/office/drawing/2014/main" id="{CDAAC01E-0F0C-C993-E87D-EBB9D72BDE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676687-80C6-DD5A-915D-011AEC9DC4CA}"/>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72023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5DF049-CBCE-970A-BF4C-64D152DB458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2DF3D8F-5C51-CEDC-C755-24F359F697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D4D7C54-45A3-6780-EA01-4C28C7A2E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165BB1-645A-EB44-4F4E-5BDFE5C79D67}"/>
              </a:ext>
            </a:extLst>
          </p:cNvPr>
          <p:cNvSpPr>
            <a:spLocks noGrp="1"/>
          </p:cNvSpPr>
          <p:nvPr>
            <p:ph type="dt" sz="half" idx="10"/>
          </p:nvPr>
        </p:nvSpPr>
        <p:spPr/>
        <p:txBody>
          <a:bodyPr/>
          <a:lstStyle/>
          <a:p>
            <a:fld id="{E5B0B06C-A12B-4182-B579-CC639C4C7A3D}" type="datetimeFigureOut">
              <a:rPr lang="fr-FR" smtClean="0"/>
              <a:t>17/09/2024</a:t>
            </a:fld>
            <a:endParaRPr lang="fr-FR"/>
          </a:p>
        </p:txBody>
      </p:sp>
      <p:sp>
        <p:nvSpPr>
          <p:cNvPr id="6" name="Espace réservé du pied de page 5">
            <a:extLst>
              <a:ext uri="{FF2B5EF4-FFF2-40B4-BE49-F238E27FC236}">
                <a16:creationId xmlns:a16="http://schemas.microsoft.com/office/drawing/2014/main" id="{F4843ABD-02AB-F8EC-4093-BC8D43DF3F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9566677-D4CF-719C-B592-D3190B6509E5}"/>
              </a:ext>
            </a:extLst>
          </p:cNvPr>
          <p:cNvSpPr>
            <a:spLocks noGrp="1"/>
          </p:cNvSpPr>
          <p:nvPr>
            <p:ph type="sldNum" sz="quarter" idx="12"/>
          </p:nvPr>
        </p:nvSpPr>
        <p:spPr/>
        <p:txBody>
          <a:bodyPr/>
          <a:lstStyle/>
          <a:p>
            <a:fld id="{417D627C-5155-43DC-820E-4B5A2CEFB9B9}" type="slidenum">
              <a:rPr lang="fr-FR" smtClean="0"/>
              <a:t>‹N°›</a:t>
            </a:fld>
            <a:endParaRPr lang="fr-FR"/>
          </a:p>
        </p:txBody>
      </p:sp>
    </p:spTree>
    <p:extLst>
      <p:ext uri="{BB962C8B-B14F-4D97-AF65-F5344CB8AC3E}">
        <p14:creationId xmlns:p14="http://schemas.microsoft.com/office/powerpoint/2010/main" val="1345695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7B49167-C488-A51D-35EC-5B0EB53FE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6CB4EB9-4780-69CD-C9E7-CDE9F77645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A09E3F6-0951-ECB3-346F-E5F3094893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0B06C-A12B-4182-B579-CC639C4C7A3D}" type="datetimeFigureOut">
              <a:rPr lang="fr-FR" smtClean="0"/>
              <a:t>17/09/2024</a:t>
            </a:fld>
            <a:endParaRPr lang="fr-FR"/>
          </a:p>
        </p:txBody>
      </p:sp>
      <p:sp>
        <p:nvSpPr>
          <p:cNvPr id="5" name="Espace réservé du pied de page 4">
            <a:extLst>
              <a:ext uri="{FF2B5EF4-FFF2-40B4-BE49-F238E27FC236}">
                <a16:creationId xmlns:a16="http://schemas.microsoft.com/office/drawing/2014/main" id="{A6878D89-5041-B6E7-6066-9F2550FB52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F5F6A9-21F5-782F-F7E6-DC4AEB5942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D627C-5155-43DC-820E-4B5A2CEFB9B9}" type="slidenum">
              <a:rPr lang="fr-FR" smtClean="0"/>
              <a:t>‹N°›</a:t>
            </a:fld>
            <a:endParaRPr lang="fr-FR"/>
          </a:p>
        </p:txBody>
      </p:sp>
    </p:spTree>
    <p:extLst>
      <p:ext uri="{BB962C8B-B14F-4D97-AF65-F5344CB8AC3E}">
        <p14:creationId xmlns:p14="http://schemas.microsoft.com/office/powerpoint/2010/main" val="175074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wmf"/><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hyperlink" Target="https://www.topito.com/topiteur/pierre-galouise" TargetMode="External"/><Relationship Id="rId2" Type="http://schemas.openxmlformats.org/officeDocument/2006/relationships/hyperlink" Target="https://www.topito.com/category/vie-quotidienn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wmf"/><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theconversation.com/how-software-developers-feel-about-ai-reshaping-their-work-and-what-this-tells-the-rest-of-us-231211?utm_medium=email&amp;utm_campaign=Latest%20from%20The%20Conversation%20for%20August%2021%202024%20-%203072831329&amp;utm_content=Latest%20from%20The%20Conversation%20for%20August%2021%202024%20-%203072831329+CID_5dd3bf2d7c531b2894359c2ec19ba934&amp;utm_source=campaign_monitor_uk&amp;utm_term=How%20software%20developers%20feel%20about%20AI%20reshaping%20their%20work%20%20and%20what%20this%20tells%20the%20rest%20of%20us"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hyperlink" Target="http://www.iea.cc/index.html" TargetMode="External"/><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17.png"/><Relationship Id="rId5" Type="http://schemas.openxmlformats.org/officeDocument/2006/relationships/hyperlink" Target="http://enshpo.minisiti.networkaias.it/index.php" TargetMode="External"/><Relationship Id="rId10" Type="http://schemas.openxmlformats.org/officeDocument/2006/relationships/image" Target="../media/image22.jpeg"/><Relationship Id="rId4" Type="http://schemas.openxmlformats.org/officeDocument/2006/relationships/image" Target="../media/image6.wmf"/><Relationship Id="rId9" Type="http://schemas.openxmlformats.org/officeDocument/2006/relationships/hyperlink" Target="http://www.eapn.org/module/module_page/images/images/img_news/ILO.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2FE89-13C8-162C-6D03-8B25554C6823}"/>
              </a:ext>
            </a:extLst>
          </p:cNvPr>
          <p:cNvSpPr>
            <a:spLocks noGrp="1"/>
          </p:cNvSpPr>
          <p:nvPr>
            <p:ph type="ctrTitle"/>
          </p:nvPr>
        </p:nvSpPr>
        <p:spPr>
          <a:xfrm>
            <a:off x="1524000" y="1141634"/>
            <a:ext cx="9144000" cy="1114235"/>
          </a:xfrm>
        </p:spPr>
        <p:txBody>
          <a:bodyPr/>
          <a:lstStyle/>
          <a:p>
            <a:r>
              <a:rPr lang="fr-FR" dirty="0">
                <a:effectLst>
                  <a:outerShdw blurRad="38100" dist="38100" dir="2700000" algn="tl">
                    <a:srgbClr val="000000">
                      <a:alpha val="43137"/>
                    </a:srgbClr>
                  </a:outerShdw>
                </a:effectLst>
              </a:rPr>
              <a:t>LE BIEN-ÊTRE AU TRAVAIL</a:t>
            </a:r>
          </a:p>
        </p:txBody>
      </p:sp>
      <p:sp>
        <p:nvSpPr>
          <p:cNvPr id="3" name="Sous-titre 2">
            <a:extLst>
              <a:ext uri="{FF2B5EF4-FFF2-40B4-BE49-F238E27FC236}">
                <a16:creationId xmlns:a16="http://schemas.microsoft.com/office/drawing/2014/main" id="{D56206FB-312F-2AE2-AF58-D2F8C6140D0B}"/>
              </a:ext>
            </a:extLst>
          </p:cNvPr>
          <p:cNvSpPr>
            <a:spLocks noGrp="1"/>
          </p:cNvSpPr>
          <p:nvPr>
            <p:ph type="subTitle" idx="1"/>
          </p:nvPr>
        </p:nvSpPr>
        <p:spPr>
          <a:xfrm>
            <a:off x="1331976" y="2584164"/>
            <a:ext cx="9144000" cy="1072852"/>
          </a:xfrm>
        </p:spPr>
        <p:txBody>
          <a:bodyPr>
            <a:noAutofit/>
          </a:bodyPr>
          <a:lstStyle/>
          <a:p>
            <a:r>
              <a:rPr lang="fr-FR" sz="3200" dirty="0"/>
              <a:t>Michel Guillemin</a:t>
            </a:r>
          </a:p>
          <a:p>
            <a:r>
              <a:rPr lang="fr-FR" sz="3200" dirty="0"/>
              <a:t>Prof. Emérite Université de Lausanne</a:t>
            </a:r>
          </a:p>
        </p:txBody>
      </p:sp>
      <p:sp>
        <p:nvSpPr>
          <p:cNvPr id="4" name="ZoneTexte 3">
            <a:extLst>
              <a:ext uri="{FF2B5EF4-FFF2-40B4-BE49-F238E27FC236}">
                <a16:creationId xmlns:a16="http://schemas.microsoft.com/office/drawing/2014/main" id="{FE150BFD-7255-C53B-93B3-27F25706DA4B}"/>
              </a:ext>
            </a:extLst>
          </p:cNvPr>
          <p:cNvSpPr txBox="1"/>
          <p:nvPr/>
        </p:nvSpPr>
        <p:spPr>
          <a:xfrm>
            <a:off x="4434840" y="507122"/>
            <a:ext cx="7653529" cy="461665"/>
          </a:xfrm>
          <a:prstGeom prst="rect">
            <a:avLst/>
          </a:prstGeom>
          <a:noFill/>
        </p:spPr>
        <p:txBody>
          <a:bodyPr wrap="square" rtlCol="0">
            <a:spAutoFit/>
          </a:bodyPr>
          <a:lstStyle/>
          <a:p>
            <a:r>
              <a:rPr lang="fr-FR" sz="2300" dirty="0"/>
              <a:t>Journées informatiques de l’IN2P3 23-26 septembre 2024</a:t>
            </a:r>
          </a:p>
        </p:txBody>
      </p:sp>
      <p:pic>
        <p:nvPicPr>
          <p:cNvPr id="7" name="Image 6">
            <a:extLst>
              <a:ext uri="{FF2B5EF4-FFF2-40B4-BE49-F238E27FC236}">
                <a16:creationId xmlns:a16="http://schemas.microsoft.com/office/drawing/2014/main" id="{DE0FFAED-B5F8-8B04-D9B2-41BD7DBF31A1}"/>
              </a:ext>
            </a:extLst>
          </p:cNvPr>
          <p:cNvPicPr>
            <a:picLocks noChangeAspect="1"/>
          </p:cNvPicPr>
          <p:nvPr/>
        </p:nvPicPr>
        <p:blipFill rotWithShape="1">
          <a:blip r:embed="rId2"/>
          <a:srcRect t="23733" r="42025" b="51334"/>
          <a:stretch/>
        </p:blipFill>
        <p:spPr>
          <a:xfrm>
            <a:off x="0" y="257217"/>
            <a:ext cx="4434840" cy="1072853"/>
          </a:xfrm>
          <a:prstGeom prst="rect">
            <a:avLst/>
          </a:prstGeom>
        </p:spPr>
      </p:pic>
      <p:sp>
        <p:nvSpPr>
          <p:cNvPr id="8" name="ZoneTexte 7">
            <a:extLst>
              <a:ext uri="{FF2B5EF4-FFF2-40B4-BE49-F238E27FC236}">
                <a16:creationId xmlns:a16="http://schemas.microsoft.com/office/drawing/2014/main" id="{227D76CC-3ACC-7BEE-DD2D-905CC9124FB7}"/>
              </a:ext>
            </a:extLst>
          </p:cNvPr>
          <p:cNvSpPr txBox="1"/>
          <p:nvPr/>
        </p:nvSpPr>
        <p:spPr>
          <a:xfrm>
            <a:off x="3090672" y="4654296"/>
            <a:ext cx="6169152" cy="1569660"/>
          </a:xfrm>
          <a:prstGeom prst="rect">
            <a:avLst/>
          </a:prstGeom>
          <a:noFill/>
        </p:spPr>
        <p:txBody>
          <a:bodyPr wrap="square" rtlCol="0">
            <a:spAutoFit/>
          </a:bodyPr>
          <a:lstStyle/>
          <a:p>
            <a:pPr marL="400050" indent="-400050">
              <a:buFont typeface="+mj-lt"/>
              <a:buAutoNum type="romanUcPeriod"/>
            </a:pPr>
            <a:r>
              <a:rPr lang="fr-FR" sz="2400" dirty="0"/>
              <a:t>Introduction</a:t>
            </a:r>
          </a:p>
          <a:p>
            <a:pPr marL="400050" indent="-400050">
              <a:buFont typeface="+mj-lt"/>
              <a:buAutoNum type="romanUcPeriod"/>
            </a:pPr>
            <a:r>
              <a:rPr lang="fr-FR" sz="2400" dirty="0"/>
              <a:t>Les vastes dimensions de la Santé au Travail</a:t>
            </a:r>
          </a:p>
          <a:p>
            <a:pPr marL="400050" indent="-400050">
              <a:buFont typeface="+mj-lt"/>
              <a:buAutoNum type="romanUcPeriod"/>
            </a:pPr>
            <a:r>
              <a:rPr lang="fr-FR" sz="2400" dirty="0"/>
              <a:t>Particularités des métiers de l’informatique</a:t>
            </a:r>
          </a:p>
          <a:p>
            <a:pPr marL="400050" indent="-400050">
              <a:buFont typeface="+mj-lt"/>
              <a:buAutoNum type="romanUcPeriod"/>
            </a:pPr>
            <a:r>
              <a:rPr lang="fr-FR" sz="2400" dirty="0"/>
              <a:t>Conclusion</a:t>
            </a:r>
          </a:p>
        </p:txBody>
      </p:sp>
      <p:sp>
        <p:nvSpPr>
          <p:cNvPr id="9" name="ZoneTexte 8">
            <a:extLst>
              <a:ext uri="{FF2B5EF4-FFF2-40B4-BE49-F238E27FC236}">
                <a16:creationId xmlns:a16="http://schemas.microsoft.com/office/drawing/2014/main" id="{0E4C616E-A4AD-3CF8-B8AB-25674DCD64A1}"/>
              </a:ext>
            </a:extLst>
          </p:cNvPr>
          <p:cNvSpPr txBox="1"/>
          <p:nvPr/>
        </p:nvSpPr>
        <p:spPr>
          <a:xfrm>
            <a:off x="4270248" y="3985311"/>
            <a:ext cx="2688336" cy="492443"/>
          </a:xfrm>
          <a:prstGeom prst="rect">
            <a:avLst/>
          </a:prstGeom>
          <a:noFill/>
        </p:spPr>
        <p:txBody>
          <a:bodyPr wrap="square" rtlCol="0">
            <a:spAutoFit/>
          </a:bodyPr>
          <a:lstStyle/>
          <a:p>
            <a:pPr algn="ctr"/>
            <a:r>
              <a:rPr lang="fr-FR" sz="2600" b="1" dirty="0"/>
              <a:t>Plan de l’exposé</a:t>
            </a:r>
          </a:p>
        </p:txBody>
      </p:sp>
      <p:pic>
        <p:nvPicPr>
          <p:cNvPr id="11" name="Image 10">
            <a:extLst>
              <a:ext uri="{FF2B5EF4-FFF2-40B4-BE49-F238E27FC236}">
                <a16:creationId xmlns:a16="http://schemas.microsoft.com/office/drawing/2014/main" id="{184F8760-9338-C5E2-6FDD-25C9120B1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3612" y="2381463"/>
            <a:ext cx="2012823" cy="1127181"/>
          </a:xfrm>
          <a:prstGeom prst="rect">
            <a:avLst/>
          </a:prstGeom>
        </p:spPr>
      </p:pic>
    </p:spTree>
    <p:extLst>
      <p:ext uri="{BB962C8B-B14F-4D97-AF65-F5344CB8AC3E}">
        <p14:creationId xmlns:p14="http://schemas.microsoft.com/office/powerpoint/2010/main" val="72991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070D-6F53-AC81-AD78-EA2441D95775}"/>
              </a:ext>
            </a:extLst>
          </p:cNvPr>
          <p:cNvSpPr txBox="1">
            <a:spLocks/>
          </p:cNvSpPr>
          <p:nvPr/>
        </p:nvSpPr>
        <p:spPr bwMode="auto">
          <a:xfrm>
            <a:off x="1903414" y="66675"/>
            <a:ext cx="8243887" cy="985838"/>
          </a:xfrm>
          <a:prstGeom prst="rect">
            <a:avLst/>
          </a:prstGeom>
          <a:noFill/>
          <a:ln w="9525">
            <a:noFill/>
            <a:miter lim="800000"/>
            <a:headEnd/>
            <a:tailEnd/>
          </a:ln>
        </p:spPr>
        <p:txBody>
          <a:bodyPr anchor="ctr">
            <a:normAutofit/>
          </a:bodyPr>
          <a:lstStyle>
            <a:lvl1pPr algn="l">
              <a:defRPr sz="2400" b="1" cap="small">
                <a:solidFill>
                  <a:srgbClr val="04538B"/>
                </a:solidFill>
                <a:latin typeface="Arial"/>
                <a:cs typeface="Arial"/>
              </a:defRPr>
            </a:lvl1pPr>
          </a:lstStyle>
          <a:p>
            <a:pPr marL="36000" algn="ctr">
              <a:defRPr/>
            </a:pPr>
            <a:r>
              <a:rPr lang="fr-CH" dirty="0">
                <a:solidFill>
                  <a:srgbClr val="A50021"/>
                </a:solidFill>
              </a:rPr>
              <a:t>L</a:t>
            </a:r>
            <a:r>
              <a:rPr lang="fr-CH" sz="2100" dirty="0">
                <a:solidFill>
                  <a:srgbClr val="A50021"/>
                </a:solidFill>
              </a:rPr>
              <a:t>E</a:t>
            </a:r>
            <a:r>
              <a:rPr lang="fr-CH" dirty="0">
                <a:solidFill>
                  <a:srgbClr val="A50021"/>
                </a:solidFill>
              </a:rPr>
              <a:t> Travail </a:t>
            </a:r>
          </a:p>
          <a:p>
            <a:pPr marL="36000" algn="ctr">
              <a:defRPr/>
            </a:pPr>
            <a:r>
              <a:rPr lang="fr-CH" sz="2200" dirty="0">
                <a:solidFill>
                  <a:srgbClr val="A50021"/>
                </a:solidFill>
                <a:ea typeface="MS PGothic" pitchFamily="34" charset="-128"/>
              </a:rPr>
              <a:t>Elargissement du concept (II)</a:t>
            </a:r>
            <a:endParaRPr lang="en-US" sz="2200" dirty="0">
              <a:solidFill>
                <a:srgbClr val="A50021"/>
              </a:solidFill>
              <a:ea typeface="MS PGothic" pitchFamily="34" charset="-128"/>
            </a:endParaRPr>
          </a:p>
        </p:txBody>
      </p:sp>
      <p:sp>
        <p:nvSpPr>
          <p:cNvPr id="3" name="ZoneTexte 2">
            <a:extLst>
              <a:ext uri="{FF2B5EF4-FFF2-40B4-BE49-F238E27FC236}">
                <a16:creationId xmlns:a16="http://schemas.microsoft.com/office/drawing/2014/main" id="{45FE899C-6E13-64C7-B5E3-AAAD03F4D3DD}"/>
              </a:ext>
            </a:extLst>
          </p:cNvPr>
          <p:cNvSpPr txBox="1"/>
          <p:nvPr/>
        </p:nvSpPr>
        <p:spPr>
          <a:xfrm>
            <a:off x="4419978" y="1200724"/>
            <a:ext cx="7169947" cy="1724318"/>
          </a:xfrm>
          <a:prstGeom prst="rect">
            <a:avLst/>
          </a:prstGeom>
          <a:noFill/>
        </p:spPr>
        <p:txBody>
          <a:bodyPr wrap="square" rtlCol="0">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Cet élargissement du concept « travail » permet d’envisager toutes nos activités, toutes les formes de travail, dans la perspective de notre développement personnel en cohéren</a:t>
            </a:r>
            <a:r>
              <a:rPr lang="fr-FR" sz="2000" dirty="0">
                <a:latin typeface="Calibri" panose="020F0502020204030204" pitchFamily="34" charset="0"/>
                <a:ea typeface="Calibri" panose="020F0502020204030204" pitchFamily="34" charset="0"/>
                <a:cs typeface="Times New Roman" panose="02020603050405020304" pitchFamily="18" charset="0"/>
              </a:rPr>
              <a:t>ce </a:t>
            </a:r>
            <a:r>
              <a:rPr lang="fr-FR" sz="2000" dirty="0">
                <a:effectLst/>
                <a:latin typeface="Calibri" panose="020F0502020204030204" pitchFamily="34" charset="0"/>
                <a:ea typeface="Calibri" panose="020F0502020204030204" pitchFamily="34" charset="0"/>
                <a:cs typeface="Times New Roman" panose="02020603050405020304" pitchFamily="18" charset="0"/>
              </a:rPr>
              <a:t>avec </a:t>
            </a:r>
            <a:r>
              <a:rPr lang="fr-FR"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les valeurs fondamentales et des aspirations élevées </a:t>
            </a:r>
            <a:r>
              <a:rPr lang="fr-FR" sz="2000" dirty="0">
                <a:effectLst/>
                <a:latin typeface="Calibri" panose="020F0502020204030204" pitchFamily="34" charset="0"/>
                <a:ea typeface="Calibri" panose="020F0502020204030204" pitchFamily="34" charset="0"/>
                <a:cs typeface="Times New Roman" panose="02020603050405020304" pitchFamily="18" charset="0"/>
              </a:rPr>
              <a:t>qui habitent en chacun d’entre nous. </a:t>
            </a:r>
            <a:r>
              <a:rPr lang="fr-FR" sz="20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fr-FR" sz="2000">
                <a:effectLst/>
                <a:latin typeface="Calibri" panose="020F0502020204030204" pitchFamily="34" charset="0"/>
                <a:ea typeface="Calibri" panose="020F0502020204030204" pitchFamily="34" charset="0"/>
                <a:cs typeface="Times New Roman" panose="02020603050405020304" pitchFamily="18" charset="0"/>
              </a:rPr>
              <a:t> </a:t>
            </a:r>
            <a:r>
              <a:rPr lang="fr-FR" sz="2000" dirty="0">
                <a:effectLst/>
                <a:latin typeface="Calibri" panose="020F0502020204030204" pitchFamily="34" charset="0"/>
                <a:ea typeface="Calibri" panose="020F0502020204030204" pitchFamily="34" charset="0"/>
                <a:cs typeface="Times New Roman" panose="02020603050405020304" pitchFamily="18" charset="0"/>
              </a:rPr>
              <a:t>Il prend un autre goût.</a:t>
            </a:r>
            <a:endParaRPr lang="fr-CH"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036543AD-AE93-7C54-F089-D04ABFC74D3D}"/>
              </a:ext>
            </a:extLst>
          </p:cNvPr>
          <p:cNvSpPr txBox="1"/>
          <p:nvPr/>
        </p:nvSpPr>
        <p:spPr>
          <a:xfrm>
            <a:off x="481584" y="3303655"/>
            <a:ext cx="10972800" cy="1065676"/>
          </a:xfrm>
          <a:prstGeom prst="rect">
            <a:avLst/>
          </a:prstGeom>
          <a:noFill/>
        </p:spPr>
        <p:txBody>
          <a:bodyPr wrap="square" rtlCol="0">
            <a:spAutoFit/>
          </a:bodyPr>
          <a:lstStyle/>
          <a:p>
            <a:pPr algn="just">
              <a:lnSpc>
                <a:spcPct val="107000"/>
              </a:lnSpc>
              <a:spcAft>
                <a:spcPts val="8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Le psychiatre Christophe Dejours*a développé la psychodynamique du travail et a démontré que l’implication du corps dans le travail nous ouvre à de nouvelles perceptions plus profondes sur la nature même du travail.</a:t>
            </a:r>
            <a:endParaRPr lang="fr-CH"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ZoneTexte 6">
            <a:extLst>
              <a:ext uri="{FF2B5EF4-FFF2-40B4-BE49-F238E27FC236}">
                <a16:creationId xmlns:a16="http://schemas.microsoft.com/office/drawing/2014/main" id="{FAF8661C-42B8-F865-E6A6-070C256EF770}"/>
              </a:ext>
            </a:extLst>
          </p:cNvPr>
          <p:cNvSpPr txBox="1"/>
          <p:nvPr/>
        </p:nvSpPr>
        <p:spPr>
          <a:xfrm>
            <a:off x="737616" y="6336792"/>
            <a:ext cx="11155680" cy="369332"/>
          </a:xfrm>
          <a:prstGeom prst="rect">
            <a:avLst/>
          </a:prstGeom>
          <a:noFill/>
        </p:spPr>
        <p:txBody>
          <a:bodyPr wrap="square" rtlCol="0">
            <a:spAutoFit/>
          </a:bodyPr>
          <a:lstStyle/>
          <a:p>
            <a:r>
              <a:rPr lang="fr-CH" dirty="0">
                <a:effectLst/>
                <a:latin typeface="Calibri" panose="020F0502020204030204" pitchFamily="34" charset="0"/>
                <a:ea typeface="Calibri" panose="020F0502020204030204" pitchFamily="34" charset="0"/>
                <a:cs typeface="Times New Roman" panose="02020603050405020304" pitchFamily="18" charset="0"/>
              </a:rPr>
              <a:t>*</a:t>
            </a:r>
            <a:r>
              <a:rPr lang="fr-CH" sz="1200" dirty="0">
                <a:effectLst/>
                <a:latin typeface="Calibri" panose="020F0502020204030204" pitchFamily="34" charset="0"/>
                <a:ea typeface="Calibri" panose="020F0502020204030204" pitchFamily="34" charset="0"/>
                <a:cs typeface="Times New Roman" panose="02020603050405020304" pitchFamily="18" charset="0"/>
              </a:rPr>
              <a:t>Christophe Dejours ; « La Panne : repenser le travail et changer la vie ». Bayard Editions, 2012, Montrouge, pages 71-72. Il a observé et interrogé de très nombreux travailleurs.</a:t>
            </a:r>
          </a:p>
        </p:txBody>
      </p:sp>
      <p:pic>
        <p:nvPicPr>
          <p:cNvPr id="5" name="Image 4">
            <a:extLst>
              <a:ext uri="{FF2B5EF4-FFF2-40B4-BE49-F238E27FC236}">
                <a16:creationId xmlns:a16="http://schemas.microsoft.com/office/drawing/2014/main" id="{14116BAB-C339-7F73-50B3-B5B0D7C59F3B}"/>
              </a:ext>
            </a:extLst>
          </p:cNvPr>
          <p:cNvPicPr>
            <a:picLocks noChangeAspect="1"/>
          </p:cNvPicPr>
          <p:nvPr/>
        </p:nvPicPr>
        <p:blipFill rotWithShape="1">
          <a:blip r:embed="rId2"/>
          <a:srcRect r="41913" b="58967"/>
          <a:stretch/>
        </p:blipFill>
        <p:spPr>
          <a:xfrm>
            <a:off x="1430083" y="4346049"/>
            <a:ext cx="2026349" cy="1881015"/>
          </a:xfrm>
          <a:prstGeom prst="rect">
            <a:avLst/>
          </a:prstGeom>
        </p:spPr>
      </p:pic>
      <p:pic>
        <p:nvPicPr>
          <p:cNvPr id="6" name="Image 5">
            <a:extLst>
              <a:ext uri="{FF2B5EF4-FFF2-40B4-BE49-F238E27FC236}">
                <a16:creationId xmlns:a16="http://schemas.microsoft.com/office/drawing/2014/main" id="{593FB53C-A259-19AB-75AC-1937FC9820C3}"/>
              </a:ext>
            </a:extLst>
          </p:cNvPr>
          <p:cNvPicPr>
            <a:picLocks noChangeAspect="1"/>
          </p:cNvPicPr>
          <p:nvPr/>
        </p:nvPicPr>
        <p:blipFill rotWithShape="1">
          <a:blip r:embed="rId3"/>
          <a:srcRect l="8538" r="6935"/>
          <a:stretch/>
        </p:blipFill>
        <p:spPr>
          <a:xfrm>
            <a:off x="7434072" y="4479059"/>
            <a:ext cx="2587752" cy="1721657"/>
          </a:xfrm>
          <a:prstGeom prst="rect">
            <a:avLst/>
          </a:prstGeom>
        </p:spPr>
      </p:pic>
      <p:sp>
        <p:nvSpPr>
          <p:cNvPr id="8" name="ZoneTexte 7">
            <a:extLst>
              <a:ext uri="{FF2B5EF4-FFF2-40B4-BE49-F238E27FC236}">
                <a16:creationId xmlns:a16="http://schemas.microsoft.com/office/drawing/2014/main" id="{CA25CFF3-5184-4A32-6F47-95F54A366317}"/>
              </a:ext>
            </a:extLst>
          </p:cNvPr>
          <p:cNvSpPr txBox="1"/>
          <p:nvPr/>
        </p:nvSpPr>
        <p:spPr>
          <a:xfrm>
            <a:off x="3931920" y="4720351"/>
            <a:ext cx="3154680" cy="954107"/>
          </a:xfrm>
          <a:prstGeom prst="rect">
            <a:avLst/>
          </a:prstGeom>
          <a:noFill/>
        </p:spPr>
        <p:txBody>
          <a:bodyPr wrap="square" rtlCol="0">
            <a:spAutoFit/>
          </a:bodyPr>
          <a:lstStyle/>
          <a:p>
            <a:pPr algn="ctr"/>
            <a:r>
              <a:rPr lang="fr-FR" sz="2800" b="1" i="1" dirty="0">
                <a:solidFill>
                  <a:srgbClr val="A50021"/>
                </a:solidFill>
              </a:rPr>
              <a:t>Il faut réenchanter le travail</a:t>
            </a:r>
          </a:p>
        </p:txBody>
      </p:sp>
      <p:pic>
        <p:nvPicPr>
          <p:cNvPr id="9" name="Image 8">
            <a:extLst>
              <a:ext uri="{FF2B5EF4-FFF2-40B4-BE49-F238E27FC236}">
                <a16:creationId xmlns:a16="http://schemas.microsoft.com/office/drawing/2014/main" id="{6466E4BE-849B-5F87-780A-B6945FFE4CA6}"/>
              </a:ext>
            </a:extLst>
          </p:cNvPr>
          <p:cNvPicPr>
            <a:picLocks noChangeAspect="1"/>
          </p:cNvPicPr>
          <p:nvPr/>
        </p:nvPicPr>
        <p:blipFill>
          <a:blip r:embed="rId4"/>
          <a:stretch>
            <a:fillRect/>
          </a:stretch>
        </p:blipFill>
        <p:spPr>
          <a:xfrm>
            <a:off x="602075" y="1160497"/>
            <a:ext cx="3137821" cy="1764545"/>
          </a:xfrm>
          <a:prstGeom prst="rect">
            <a:avLst/>
          </a:prstGeom>
        </p:spPr>
      </p:pic>
    </p:spTree>
    <p:extLst>
      <p:ext uri="{BB962C8B-B14F-4D97-AF65-F5344CB8AC3E}">
        <p14:creationId xmlns:p14="http://schemas.microsoft.com/office/powerpoint/2010/main" val="68242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pPr>
              <a:defRPr/>
            </a:pPr>
            <a:fld id="{922505F6-0705-45E2-9E46-F4D59D438499}" type="slidenum">
              <a:rPr lang="fr-FR"/>
              <a:pPr>
                <a:defRPr/>
              </a:pPr>
              <a:t>11</a:t>
            </a:fld>
            <a:endParaRPr lang="fr-FR"/>
          </a:p>
        </p:txBody>
      </p:sp>
      <p:sp>
        <p:nvSpPr>
          <p:cNvPr id="11269" name="ZoneTexte 5"/>
          <p:cNvSpPr txBox="1">
            <a:spLocks noChangeArrowheads="1"/>
          </p:cNvSpPr>
          <p:nvPr/>
        </p:nvSpPr>
        <p:spPr bwMode="auto">
          <a:xfrm>
            <a:off x="2243138" y="116633"/>
            <a:ext cx="777716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2800" b="1" dirty="0">
                <a:solidFill>
                  <a:srgbClr val="960000"/>
                </a:solidFill>
              </a:rPr>
              <a:t>LES PROFESSIONNELS DE LA SANTE ET DE LA SECURITE AU TRAVAIL</a:t>
            </a:r>
          </a:p>
        </p:txBody>
      </p:sp>
      <p:sp>
        <p:nvSpPr>
          <p:cNvPr id="11270" name="ZoneTexte 5"/>
          <p:cNvSpPr txBox="1">
            <a:spLocks noChangeArrowheads="1"/>
          </p:cNvSpPr>
          <p:nvPr/>
        </p:nvSpPr>
        <p:spPr bwMode="auto">
          <a:xfrm>
            <a:off x="981678" y="1927437"/>
            <a:ext cx="2160587" cy="369887"/>
          </a:xfrm>
          <a:prstGeom prst="rect">
            <a:avLst/>
          </a:prstGeom>
          <a:solidFill>
            <a:schemeClr val="bg1"/>
          </a:solidFill>
          <a:ln w="19050">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Médecins du travail</a:t>
            </a:r>
          </a:p>
        </p:txBody>
      </p:sp>
      <p:sp>
        <p:nvSpPr>
          <p:cNvPr id="11271" name="ZoneTexte 6"/>
          <p:cNvSpPr txBox="1">
            <a:spLocks noChangeArrowheads="1"/>
          </p:cNvSpPr>
          <p:nvPr/>
        </p:nvSpPr>
        <p:spPr bwMode="auto">
          <a:xfrm>
            <a:off x="1529393" y="2709044"/>
            <a:ext cx="2159000" cy="369888"/>
          </a:xfrm>
          <a:prstGeom prst="rect">
            <a:avLst/>
          </a:prstGeom>
          <a:solidFill>
            <a:schemeClr val="bg1"/>
          </a:solidFill>
          <a:ln w="19050">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Hygiénistes du travail</a:t>
            </a:r>
          </a:p>
        </p:txBody>
      </p:sp>
      <p:sp>
        <p:nvSpPr>
          <p:cNvPr id="11272" name="ZoneTexte 7"/>
          <p:cNvSpPr txBox="1">
            <a:spLocks noChangeArrowheads="1"/>
          </p:cNvSpPr>
          <p:nvPr/>
        </p:nvSpPr>
        <p:spPr bwMode="auto">
          <a:xfrm>
            <a:off x="6647688" y="2767377"/>
            <a:ext cx="2614298" cy="646331"/>
          </a:xfrm>
          <a:prstGeom prst="rect">
            <a:avLst/>
          </a:prstGeom>
          <a:solidFill>
            <a:schemeClr val="bg1"/>
          </a:solidFill>
          <a:ln w="19050">
            <a:solidFill>
              <a:schemeClr val="tx1"/>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Ingénieurs et chargés de sécurité du travail</a:t>
            </a:r>
          </a:p>
        </p:txBody>
      </p:sp>
      <p:sp>
        <p:nvSpPr>
          <p:cNvPr id="11273" name="ZoneTexte 8"/>
          <p:cNvSpPr txBox="1">
            <a:spLocks noChangeArrowheads="1"/>
          </p:cNvSpPr>
          <p:nvPr/>
        </p:nvSpPr>
        <p:spPr bwMode="auto">
          <a:xfrm>
            <a:off x="7680177" y="1853757"/>
            <a:ext cx="2160587"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Ergonomes</a:t>
            </a:r>
          </a:p>
        </p:txBody>
      </p:sp>
      <p:sp>
        <p:nvSpPr>
          <p:cNvPr id="11274" name="ZoneTexte 9"/>
          <p:cNvSpPr txBox="1">
            <a:spLocks noChangeArrowheads="1"/>
          </p:cNvSpPr>
          <p:nvPr/>
        </p:nvSpPr>
        <p:spPr bwMode="auto">
          <a:xfrm>
            <a:off x="4019051" y="1994988"/>
            <a:ext cx="2880320" cy="646331"/>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Psychologues du travail et des organisations</a:t>
            </a:r>
          </a:p>
        </p:txBody>
      </p:sp>
      <p:sp>
        <p:nvSpPr>
          <p:cNvPr id="11275" name="ZoneTexte 10"/>
          <p:cNvSpPr txBox="1">
            <a:spLocks noChangeArrowheads="1"/>
          </p:cNvSpPr>
          <p:nvPr/>
        </p:nvSpPr>
        <p:spPr bwMode="auto">
          <a:xfrm>
            <a:off x="2407219" y="3265800"/>
            <a:ext cx="2160588" cy="6461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Infirmières de santé au travail</a:t>
            </a:r>
          </a:p>
        </p:txBody>
      </p:sp>
      <p:sp>
        <p:nvSpPr>
          <p:cNvPr id="11277" name="ZoneTexte 7"/>
          <p:cNvSpPr txBox="1">
            <a:spLocks noChangeArrowheads="1"/>
          </p:cNvSpPr>
          <p:nvPr/>
        </p:nvSpPr>
        <p:spPr bwMode="auto">
          <a:xfrm>
            <a:off x="5723638" y="5940532"/>
            <a:ext cx="2353563" cy="369332"/>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Sociologues du travail</a:t>
            </a:r>
          </a:p>
        </p:txBody>
      </p:sp>
      <p:sp>
        <p:nvSpPr>
          <p:cNvPr id="11278" name="ZoneTexte 7"/>
          <p:cNvSpPr txBox="1">
            <a:spLocks noChangeArrowheads="1"/>
          </p:cNvSpPr>
          <p:nvPr/>
        </p:nvSpPr>
        <p:spPr bwMode="auto">
          <a:xfrm>
            <a:off x="2520210" y="5255405"/>
            <a:ext cx="3193309" cy="369332"/>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Psycho-dynamiciens du travail</a:t>
            </a:r>
          </a:p>
        </p:txBody>
      </p:sp>
      <p:sp>
        <p:nvSpPr>
          <p:cNvPr id="11279" name="ZoneTexte 7"/>
          <p:cNvSpPr txBox="1">
            <a:spLocks noChangeArrowheads="1"/>
          </p:cNvSpPr>
          <p:nvPr/>
        </p:nvSpPr>
        <p:spPr bwMode="auto">
          <a:xfrm>
            <a:off x="6780213" y="5273784"/>
            <a:ext cx="3384550" cy="369887"/>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Généralistes en santé au travail</a:t>
            </a:r>
          </a:p>
        </p:txBody>
      </p:sp>
      <p:sp>
        <p:nvSpPr>
          <p:cNvPr id="11281" name="ZoneTexte 7"/>
          <p:cNvSpPr txBox="1">
            <a:spLocks noChangeArrowheads="1"/>
          </p:cNvSpPr>
          <p:nvPr/>
        </p:nvSpPr>
        <p:spPr bwMode="auto">
          <a:xfrm>
            <a:off x="5055108" y="3651725"/>
            <a:ext cx="5105400" cy="369888"/>
          </a:xfrm>
          <a:prstGeom prst="rect">
            <a:avLst/>
          </a:prstGeom>
          <a:noFill/>
          <a:ln w="19050">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Médecins d’Entreprises et d’Etablissements de soins </a:t>
            </a:r>
          </a:p>
        </p:txBody>
      </p:sp>
      <p:sp>
        <p:nvSpPr>
          <p:cNvPr id="14" name="ZoneTexte 9">
            <a:extLst>
              <a:ext uri="{FF2B5EF4-FFF2-40B4-BE49-F238E27FC236}">
                <a16:creationId xmlns:a16="http://schemas.microsoft.com/office/drawing/2014/main" id="{B55A21C7-84A8-4913-B94B-AA4E71499CBB}"/>
              </a:ext>
            </a:extLst>
          </p:cNvPr>
          <p:cNvSpPr txBox="1">
            <a:spLocks noChangeArrowheads="1"/>
          </p:cNvSpPr>
          <p:nvPr/>
        </p:nvSpPr>
        <p:spPr bwMode="auto">
          <a:xfrm>
            <a:off x="2830807" y="5940532"/>
            <a:ext cx="2376488" cy="369888"/>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FR" altLang="fr-FR" sz="1800" dirty="0"/>
              <a:t>Psychiatres du travail</a:t>
            </a:r>
          </a:p>
        </p:txBody>
      </p:sp>
      <p:sp>
        <p:nvSpPr>
          <p:cNvPr id="16" name="ZoneTexte 4">
            <a:extLst>
              <a:ext uri="{FF2B5EF4-FFF2-40B4-BE49-F238E27FC236}">
                <a16:creationId xmlns:a16="http://schemas.microsoft.com/office/drawing/2014/main" id="{18C776C0-BD90-4A35-B895-C0A08DA63234}"/>
              </a:ext>
            </a:extLst>
          </p:cNvPr>
          <p:cNvSpPr txBox="1">
            <a:spLocks noChangeArrowheads="1"/>
          </p:cNvSpPr>
          <p:nvPr/>
        </p:nvSpPr>
        <p:spPr bwMode="auto">
          <a:xfrm>
            <a:off x="1703513" y="1258882"/>
            <a:ext cx="590429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fr-FR" sz="2200" b="1" dirty="0">
                <a:latin typeface="+mn-lt"/>
              </a:rPr>
              <a:t>Sociétés professionnelles représentées en Suisse</a:t>
            </a:r>
            <a:endParaRPr lang="fr-CH" altLang="fr-FR" sz="2200" dirty="0">
              <a:latin typeface="+mn-lt"/>
            </a:endParaRPr>
          </a:p>
        </p:txBody>
      </p:sp>
      <p:sp>
        <p:nvSpPr>
          <p:cNvPr id="2" name="ZoneTexte 1">
            <a:extLst>
              <a:ext uri="{FF2B5EF4-FFF2-40B4-BE49-F238E27FC236}">
                <a16:creationId xmlns:a16="http://schemas.microsoft.com/office/drawing/2014/main" id="{D11E9CA8-40EB-4858-9054-D6CC166D1132}"/>
              </a:ext>
            </a:extLst>
          </p:cNvPr>
          <p:cNvSpPr txBox="1"/>
          <p:nvPr/>
        </p:nvSpPr>
        <p:spPr>
          <a:xfrm>
            <a:off x="1407682" y="4412489"/>
            <a:ext cx="5604294" cy="430887"/>
          </a:xfrm>
          <a:prstGeom prst="rect">
            <a:avLst/>
          </a:prstGeom>
          <a:noFill/>
        </p:spPr>
        <p:txBody>
          <a:bodyPr wrap="square" rtlCol="0">
            <a:spAutoFit/>
          </a:bodyPr>
          <a:lstStyle/>
          <a:p>
            <a:r>
              <a:rPr lang="fr-CH" sz="2200" b="1" dirty="0"/>
              <a:t>Et les professionnels encore non «organisés» :</a:t>
            </a:r>
          </a:p>
        </p:txBody>
      </p:sp>
      <p:pic>
        <p:nvPicPr>
          <p:cNvPr id="6" name="Image 5">
            <a:extLst>
              <a:ext uri="{FF2B5EF4-FFF2-40B4-BE49-F238E27FC236}">
                <a16:creationId xmlns:a16="http://schemas.microsoft.com/office/drawing/2014/main" id="{0CEA75C9-DE14-74CA-F54A-81CE7B3E6CE0}"/>
              </a:ext>
            </a:extLst>
          </p:cNvPr>
          <p:cNvPicPr>
            <a:picLocks noChangeAspect="1"/>
          </p:cNvPicPr>
          <p:nvPr/>
        </p:nvPicPr>
        <p:blipFill>
          <a:blip r:embed="rId3"/>
          <a:srcRect l="16628" t="32401" r="37600" b="44518"/>
          <a:stretch/>
        </p:blipFill>
        <p:spPr>
          <a:xfrm>
            <a:off x="2218219" y="1910872"/>
            <a:ext cx="7827000" cy="2220057"/>
          </a:xfrm>
          <a:prstGeom prst="rect">
            <a:avLst/>
          </a:prstGeom>
          <a:ln w="28575">
            <a:solidFill>
              <a:schemeClr val="tx1"/>
            </a:solidFill>
          </a:ln>
        </p:spPr>
      </p:pic>
    </p:spTree>
    <p:extLst>
      <p:ext uri="{BB962C8B-B14F-4D97-AF65-F5344CB8AC3E}">
        <p14:creationId xmlns:p14="http://schemas.microsoft.com/office/powerpoint/2010/main" val="306630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278"/>
                                        </p:tgtEl>
                                        <p:attrNameLst>
                                          <p:attrName>style.visibility</p:attrName>
                                        </p:attrNameLst>
                                      </p:cBhvr>
                                      <p:to>
                                        <p:strVal val="visible"/>
                                      </p:to>
                                    </p:set>
                                    <p:anim calcmode="lin" valueType="num">
                                      <p:cBhvr>
                                        <p:cTn id="12" dur="500" fill="hold"/>
                                        <p:tgtEl>
                                          <p:spTgt spid="11278"/>
                                        </p:tgtEl>
                                        <p:attrNameLst>
                                          <p:attrName>ppt_w</p:attrName>
                                        </p:attrNameLst>
                                      </p:cBhvr>
                                      <p:tavLst>
                                        <p:tav tm="0">
                                          <p:val>
                                            <p:fltVal val="0"/>
                                          </p:val>
                                        </p:tav>
                                        <p:tav tm="100000">
                                          <p:val>
                                            <p:strVal val="#ppt_w"/>
                                          </p:val>
                                        </p:tav>
                                      </p:tavLst>
                                    </p:anim>
                                    <p:anim calcmode="lin" valueType="num">
                                      <p:cBhvr>
                                        <p:cTn id="13" dur="500" fill="hold"/>
                                        <p:tgtEl>
                                          <p:spTgt spid="11278"/>
                                        </p:tgtEl>
                                        <p:attrNameLst>
                                          <p:attrName>ppt_h</p:attrName>
                                        </p:attrNameLst>
                                      </p:cBhvr>
                                      <p:tavLst>
                                        <p:tav tm="0">
                                          <p:val>
                                            <p:fltVal val="0"/>
                                          </p:val>
                                        </p:tav>
                                        <p:tav tm="100000">
                                          <p:val>
                                            <p:strVal val="#ppt_h"/>
                                          </p:val>
                                        </p:tav>
                                      </p:tavLst>
                                    </p:anim>
                                    <p:animEffect transition="in" filter="fade">
                                      <p:cBhvr>
                                        <p:cTn id="14" dur="500"/>
                                        <p:tgtEl>
                                          <p:spTgt spid="1127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279"/>
                                        </p:tgtEl>
                                        <p:attrNameLst>
                                          <p:attrName>style.visibility</p:attrName>
                                        </p:attrNameLst>
                                      </p:cBhvr>
                                      <p:to>
                                        <p:strVal val="visible"/>
                                      </p:to>
                                    </p:set>
                                    <p:anim calcmode="lin" valueType="num">
                                      <p:cBhvr>
                                        <p:cTn id="17" dur="500" fill="hold"/>
                                        <p:tgtEl>
                                          <p:spTgt spid="11279"/>
                                        </p:tgtEl>
                                        <p:attrNameLst>
                                          <p:attrName>ppt_w</p:attrName>
                                        </p:attrNameLst>
                                      </p:cBhvr>
                                      <p:tavLst>
                                        <p:tav tm="0">
                                          <p:val>
                                            <p:fltVal val="0"/>
                                          </p:val>
                                        </p:tav>
                                        <p:tav tm="100000">
                                          <p:val>
                                            <p:strVal val="#ppt_w"/>
                                          </p:val>
                                        </p:tav>
                                      </p:tavLst>
                                    </p:anim>
                                    <p:anim calcmode="lin" valueType="num">
                                      <p:cBhvr>
                                        <p:cTn id="18" dur="500" fill="hold"/>
                                        <p:tgtEl>
                                          <p:spTgt spid="11279"/>
                                        </p:tgtEl>
                                        <p:attrNameLst>
                                          <p:attrName>ppt_h</p:attrName>
                                        </p:attrNameLst>
                                      </p:cBhvr>
                                      <p:tavLst>
                                        <p:tav tm="0">
                                          <p:val>
                                            <p:fltVal val="0"/>
                                          </p:val>
                                        </p:tav>
                                        <p:tav tm="100000">
                                          <p:val>
                                            <p:strVal val="#ppt_h"/>
                                          </p:val>
                                        </p:tav>
                                      </p:tavLst>
                                    </p:anim>
                                    <p:animEffect transition="in" filter="fade">
                                      <p:cBhvr>
                                        <p:cTn id="19" dur="500"/>
                                        <p:tgtEl>
                                          <p:spTgt spid="1127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277"/>
                                        </p:tgtEl>
                                        <p:attrNameLst>
                                          <p:attrName>style.visibility</p:attrName>
                                        </p:attrNameLst>
                                      </p:cBhvr>
                                      <p:to>
                                        <p:strVal val="visible"/>
                                      </p:to>
                                    </p:set>
                                    <p:anim calcmode="lin" valueType="num">
                                      <p:cBhvr>
                                        <p:cTn id="27" dur="500" fill="hold"/>
                                        <p:tgtEl>
                                          <p:spTgt spid="11277"/>
                                        </p:tgtEl>
                                        <p:attrNameLst>
                                          <p:attrName>ppt_w</p:attrName>
                                        </p:attrNameLst>
                                      </p:cBhvr>
                                      <p:tavLst>
                                        <p:tav tm="0">
                                          <p:val>
                                            <p:fltVal val="0"/>
                                          </p:val>
                                        </p:tav>
                                        <p:tav tm="100000">
                                          <p:val>
                                            <p:strVal val="#ppt_w"/>
                                          </p:val>
                                        </p:tav>
                                      </p:tavLst>
                                    </p:anim>
                                    <p:anim calcmode="lin" valueType="num">
                                      <p:cBhvr>
                                        <p:cTn id="28" dur="500" fill="hold"/>
                                        <p:tgtEl>
                                          <p:spTgt spid="11277"/>
                                        </p:tgtEl>
                                        <p:attrNameLst>
                                          <p:attrName>ppt_h</p:attrName>
                                        </p:attrNameLst>
                                      </p:cBhvr>
                                      <p:tavLst>
                                        <p:tav tm="0">
                                          <p:val>
                                            <p:fltVal val="0"/>
                                          </p:val>
                                        </p:tav>
                                        <p:tav tm="100000">
                                          <p:val>
                                            <p:strVal val="#ppt_h"/>
                                          </p:val>
                                        </p:tav>
                                      </p:tavLst>
                                    </p:anim>
                                    <p:animEffect transition="in" filter="fade">
                                      <p:cBhvr>
                                        <p:cTn id="29" dur="500"/>
                                        <p:tgtEl>
                                          <p:spTgt spid="11277"/>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1000" fill="hold"/>
                                        <p:tgtEl>
                                          <p:spTgt spid="6"/>
                                        </p:tgtEl>
                                        <p:attrNameLst>
                                          <p:attrName>ppt_w</p:attrName>
                                        </p:attrNameLst>
                                      </p:cBhvr>
                                      <p:tavLst>
                                        <p:tav tm="0">
                                          <p:val>
                                            <p:fltVal val="0"/>
                                          </p:val>
                                        </p:tav>
                                        <p:tav tm="100000">
                                          <p:val>
                                            <p:strVal val="#ppt_w"/>
                                          </p:val>
                                        </p:tav>
                                      </p:tavLst>
                                    </p:anim>
                                    <p:anim calcmode="lin" valueType="num">
                                      <p:cBhvr>
                                        <p:cTn id="35" dur="1000" fill="hold"/>
                                        <p:tgtEl>
                                          <p:spTgt spid="6"/>
                                        </p:tgtEl>
                                        <p:attrNameLst>
                                          <p:attrName>ppt_h</p:attrName>
                                        </p:attrNameLst>
                                      </p:cBhvr>
                                      <p:tavLst>
                                        <p:tav tm="0">
                                          <p:val>
                                            <p:fltVal val="0"/>
                                          </p:val>
                                        </p:tav>
                                        <p:tav tm="100000">
                                          <p:val>
                                            <p:strVal val="#ppt_h"/>
                                          </p:val>
                                        </p:tav>
                                      </p:tavLst>
                                    </p:anim>
                                    <p:anim calcmode="lin" valueType="num">
                                      <p:cBhvr>
                                        <p:cTn id="36" dur="1000" fill="hold"/>
                                        <p:tgtEl>
                                          <p:spTgt spid="6"/>
                                        </p:tgtEl>
                                        <p:attrNameLst>
                                          <p:attrName>style.rotation</p:attrName>
                                        </p:attrNameLst>
                                      </p:cBhvr>
                                      <p:tavLst>
                                        <p:tav tm="0">
                                          <p:val>
                                            <p:fltVal val="90"/>
                                          </p:val>
                                        </p:tav>
                                        <p:tav tm="100000">
                                          <p:val>
                                            <p:fltVal val="0"/>
                                          </p:val>
                                        </p:tav>
                                      </p:tavLst>
                                    </p:anim>
                                    <p:animEffect transition="in" filter="fade">
                                      <p:cBhvr>
                                        <p:cTn id="3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7" grpId="0" animBg="1"/>
      <p:bldP spid="11278" grpId="0" animBg="1"/>
      <p:bldP spid="11279" grpId="0" animBg="1"/>
      <p:bldP spid="14"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CC3888A5-46C0-40FF-8D86-17FEB2B1AD88}"/>
              </a:ext>
            </a:extLst>
          </p:cNvPr>
          <p:cNvSpPr txBox="1">
            <a:spLocks noChangeArrowheads="1"/>
          </p:cNvSpPr>
          <p:nvPr/>
        </p:nvSpPr>
        <p:spPr bwMode="auto">
          <a:xfrm>
            <a:off x="1992313" y="115888"/>
            <a:ext cx="82153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3600" b="1">
                <a:solidFill>
                  <a:srgbClr val="990000"/>
                </a:solidFill>
                <a:latin typeface="Arial" panose="020B0604020202020204" pitchFamily="34" charset="0"/>
              </a:rPr>
              <a:t>Les autres acteurs en ST</a:t>
            </a:r>
            <a:endParaRPr lang="fr-FR" altLang="fr-FR" sz="2400" b="1">
              <a:solidFill>
                <a:srgbClr val="990000"/>
              </a:solidFill>
              <a:latin typeface="Arial" panose="020B0604020202020204" pitchFamily="34" charset="0"/>
            </a:endParaRPr>
          </a:p>
          <a:p>
            <a:pPr algn="ctr" eaLnBrk="1" hangingPunct="1">
              <a:spcBef>
                <a:spcPct val="0"/>
              </a:spcBef>
              <a:buFontTx/>
              <a:buNone/>
            </a:pPr>
            <a:r>
              <a:rPr lang="fr-FR" altLang="fr-FR" sz="2400" b="1">
                <a:solidFill>
                  <a:srgbClr val="990000"/>
                </a:solidFill>
                <a:latin typeface="Arial" panose="020B0604020202020204" pitchFamily="34" charset="0"/>
              </a:rPr>
              <a:t>- Approche participative -</a:t>
            </a:r>
            <a:endParaRPr lang="fr-FR" altLang="fr-FR" sz="3600" b="1">
              <a:solidFill>
                <a:srgbClr val="990000"/>
              </a:solidFill>
              <a:latin typeface="Arial" panose="020B0604020202020204" pitchFamily="34" charset="0"/>
            </a:endParaRPr>
          </a:p>
        </p:txBody>
      </p:sp>
      <p:sp>
        <p:nvSpPr>
          <p:cNvPr id="17411" name="Text Box 4">
            <a:extLst>
              <a:ext uri="{FF2B5EF4-FFF2-40B4-BE49-F238E27FC236}">
                <a16:creationId xmlns:a16="http://schemas.microsoft.com/office/drawing/2014/main" id="{C18DFEFC-42DE-405A-9DFE-6C8424E49A62}"/>
              </a:ext>
            </a:extLst>
          </p:cNvPr>
          <p:cNvSpPr txBox="1">
            <a:spLocks noChangeArrowheads="1"/>
          </p:cNvSpPr>
          <p:nvPr/>
        </p:nvSpPr>
        <p:spPr bwMode="auto">
          <a:xfrm>
            <a:off x="2166938" y="1341438"/>
            <a:ext cx="2324100" cy="461962"/>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dirty="0">
                <a:solidFill>
                  <a:srgbClr val="990000"/>
                </a:solidFill>
                <a:latin typeface="Arial" panose="020B0604020202020204" pitchFamily="34" charset="0"/>
              </a:rPr>
              <a:t>Economistes</a:t>
            </a:r>
          </a:p>
        </p:txBody>
      </p:sp>
      <p:sp>
        <p:nvSpPr>
          <p:cNvPr id="17412" name="Text Box 5">
            <a:extLst>
              <a:ext uri="{FF2B5EF4-FFF2-40B4-BE49-F238E27FC236}">
                <a16:creationId xmlns:a16="http://schemas.microsoft.com/office/drawing/2014/main" id="{91AD5CD2-C705-4805-8E53-B8324F72EB06}"/>
              </a:ext>
            </a:extLst>
          </p:cNvPr>
          <p:cNvSpPr txBox="1">
            <a:spLocks noChangeArrowheads="1"/>
          </p:cNvSpPr>
          <p:nvPr/>
        </p:nvSpPr>
        <p:spPr bwMode="auto">
          <a:xfrm>
            <a:off x="4999038" y="1425576"/>
            <a:ext cx="2590800" cy="460375"/>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fr-FR" sz="2400">
                <a:solidFill>
                  <a:srgbClr val="990000"/>
                </a:solidFill>
                <a:latin typeface="Arial" panose="020B0604020202020204" pitchFamily="34" charset="0"/>
              </a:rPr>
              <a:t>Managers</a:t>
            </a:r>
          </a:p>
        </p:txBody>
      </p:sp>
      <p:sp>
        <p:nvSpPr>
          <p:cNvPr id="17413" name="Text Box 6">
            <a:extLst>
              <a:ext uri="{FF2B5EF4-FFF2-40B4-BE49-F238E27FC236}">
                <a16:creationId xmlns:a16="http://schemas.microsoft.com/office/drawing/2014/main" id="{B865EC66-2516-4FCA-9825-EABE5959CE54}"/>
              </a:ext>
            </a:extLst>
          </p:cNvPr>
          <p:cNvSpPr txBox="1">
            <a:spLocks noChangeArrowheads="1"/>
          </p:cNvSpPr>
          <p:nvPr/>
        </p:nvSpPr>
        <p:spPr bwMode="auto">
          <a:xfrm>
            <a:off x="7902575" y="3159125"/>
            <a:ext cx="2324100" cy="831850"/>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a:solidFill>
                  <a:srgbClr val="990000"/>
                </a:solidFill>
                <a:latin typeface="Arial" panose="020B0604020202020204" pitchFamily="34" charset="0"/>
              </a:rPr>
              <a:t>Ressources humaines</a:t>
            </a:r>
          </a:p>
        </p:txBody>
      </p:sp>
      <p:sp>
        <p:nvSpPr>
          <p:cNvPr id="17414" name="Text Box 7">
            <a:extLst>
              <a:ext uri="{FF2B5EF4-FFF2-40B4-BE49-F238E27FC236}">
                <a16:creationId xmlns:a16="http://schemas.microsoft.com/office/drawing/2014/main" id="{3E3D92F6-8029-4BAE-BEAB-45C685ADFCEB}"/>
              </a:ext>
            </a:extLst>
          </p:cNvPr>
          <p:cNvSpPr txBox="1">
            <a:spLocks noChangeArrowheads="1"/>
          </p:cNvSpPr>
          <p:nvPr/>
        </p:nvSpPr>
        <p:spPr bwMode="auto">
          <a:xfrm>
            <a:off x="1631950" y="5057776"/>
            <a:ext cx="1817688" cy="461963"/>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dirty="0">
                <a:solidFill>
                  <a:srgbClr val="990000"/>
                </a:solidFill>
                <a:latin typeface="Arial" panose="020B0604020202020204" pitchFamily="34" charset="0"/>
              </a:rPr>
              <a:t>Assureurs</a:t>
            </a:r>
          </a:p>
        </p:txBody>
      </p:sp>
      <p:sp>
        <p:nvSpPr>
          <p:cNvPr id="17415" name="Text Box 8">
            <a:extLst>
              <a:ext uri="{FF2B5EF4-FFF2-40B4-BE49-F238E27FC236}">
                <a16:creationId xmlns:a16="http://schemas.microsoft.com/office/drawing/2014/main" id="{C204EB14-ED3A-4A3E-A4BA-6741F02C8693}"/>
              </a:ext>
            </a:extLst>
          </p:cNvPr>
          <p:cNvSpPr txBox="1">
            <a:spLocks noChangeArrowheads="1"/>
          </p:cNvSpPr>
          <p:nvPr/>
        </p:nvSpPr>
        <p:spPr bwMode="auto">
          <a:xfrm>
            <a:off x="8077201" y="4221163"/>
            <a:ext cx="2411413" cy="830262"/>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dirty="0">
                <a:solidFill>
                  <a:srgbClr val="990000"/>
                </a:solidFill>
                <a:latin typeface="Arial" panose="020B0604020202020204" pitchFamily="34" charset="0"/>
              </a:rPr>
              <a:t>Décideurs - politiciens</a:t>
            </a:r>
          </a:p>
        </p:txBody>
      </p:sp>
      <p:sp>
        <p:nvSpPr>
          <p:cNvPr id="17416" name="Text Box 4">
            <a:extLst>
              <a:ext uri="{FF2B5EF4-FFF2-40B4-BE49-F238E27FC236}">
                <a16:creationId xmlns:a16="http://schemas.microsoft.com/office/drawing/2014/main" id="{EC4CF4AA-464C-4A51-BAF0-78633C724D2E}"/>
              </a:ext>
            </a:extLst>
          </p:cNvPr>
          <p:cNvSpPr txBox="1">
            <a:spLocks noChangeArrowheads="1"/>
          </p:cNvSpPr>
          <p:nvPr/>
        </p:nvSpPr>
        <p:spPr bwMode="auto">
          <a:xfrm>
            <a:off x="1809750" y="3000376"/>
            <a:ext cx="2324100" cy="461963"/>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a:solidFill>
                  <a:srgbClr val="990000"/>
                </a:solidFill>
                <a:latin typeface="Arial" panose="020B0604020202020204" pitchFamily="34" charset="0"/>
              </a:rPr>
              <a:t>Juristes</a:t>
            </a:r>
          </a:p>
        </p:txBody>
      </p:sp>
      <p:pic>
        <p:nvPicPr>
          <p:cNvPr id="17417" name="Picture 4" descr="C:\Users\Michel\AppData\Local\Microsoft\Windows\Temporary Internet Files\Content.IE5\P1PH8M0V\MCj04415170000[1].wmf">
            <a:extLst>
              <a:ext uri="{FF2B5EF4-FFF2-40B4-BE49-F238E27FC236}">
                <a16:creationId xmlns:a16="http://schemas.microsoft.com/office/drawing/2014/main" id="{C0DE32A9-7276-411A-B9E3-22195D632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014" y="1922463"/>
            <a:ext cx="16986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9" name="Text Box 9">
            <a:extLst>
              <a:ext uri="{FF2B5EF4-FFF2-40B4-BE49-F238E27FC236}">
                <a16:creationId xmlns:a16="http://schemas.microsoft.com/office/drawing/2014/main" id="{37C30972-2376-47A9-A9AA-8C4E6B069DC9}"/>
              </a:ext>
            </a:extLst>
          </p:cNvPr>
          <p:cNvSpPr txBox="1">
            <a:spLocks noChangeArrowheads="1"/>
          </p:cNvSpPr>
          <p:nvPr/>
        </p:nvSpPr>
        <p:spPr bwMode="auto">
          <a:xfrm>
            <a:off x="4797425" y="3830638"/>
            <a:ext cx="2882900" cy="461962"/>
          </a:xfrm>
          <a:prstGeom prst="rect">
            <a:avLst/>
          </a:prstGeom>
          <a:solidFill>
            <a:schemeClr val="bg1"/>
          </a:solidFill>
          <a:ln w="12700">
            <a:solidFill>
              <a:srgbClr val="990000"/>
            </a:solidFill>
            <a:miter lim="800000"/>
            <a:headEnd type="none" w="sm" len="sm"/>
            <a:tailEnd type="none" w="sm" len="sm"/>
          </a:ln>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2400">
                <a:solidFill>
                  <a:srgbClr val="990000"/>
                </a:solidFill>
                <a:latin typeface="Arial" panose="020B0604020202020204" pitchFamily="34" charset="0"/>
              </a:rPr>
              <a:t>Un “vrai” chef</a:t>
            </a:r>
          </a:p>
        </p:txBody>
      </p:sp>
      <p:pic>
        <p:nvPicPr>
          <p:cNvPr id="17420" name="Picture 2" descr="http://avocatgrenoble.files.wordpress.com/2010/02/avocat-grenoble.jpg">
            <a:extLst>
              <a:ext uri="{FF2B5EF4-FFF2-40B4-BE49-F238E27FC236}">
                <a16:creationId xmlns:a16="http://schemas.microsoft.com/office/drawing/2014/main" id="{6C847694-4ED8-4794-AAA3-D4AD93146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1" y="3500439"/>
            <a:ext cx="1116013"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1" name="Text Box 4">
            <a:extLst>
              <a:ext uri="{FF2B5EF4-FFF2-40B4-BE49-F238E27FC236}">
                <a16:creationId xmlns:a16="http://schemas.microsoft.com/office/drawing/2014/main" id="{1405F82E-4F2D-4A46-8EE5-88638B70E1AD}"/>
              </a:ext>
            </a:extLst>
          </p:cNvPr>
          <p:cNvSpPr txBox="1">
            <a:spLocks noChangeArrowheads="1"/>
          </p:cNvSpPr>
          <p:nvPr/>
        </p:nvSpPr>
        <p:spPr bwMode="auto">
          <a:xfrm>
            <a:off x="3328989" y="4532313"/>
            <a:ext cx="2166937" cy="461962"/>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dirty="0">
                <a:solidFill>
                  <a:srgbClr val="990000"/>
                </a:solidFill>
                <a:latin typeface="Arial" panose="020B0604020202020204" pitchFamily="34" charset="0"/>
              </a:rPr>
              <a:t>Sociologues</a:t>
            </a:r>
          </a:p>
        </p:txBody>
      </p:sp>
      <p:sp>
        <p:nvSpPr>
          <p:cNvPr id="2" name="Espace réservé du numéro de diapositive 1">
            <a:extLst>
              <a:ext uri="{FF2B5EF4-FFF2-40B4-BE49-F238E27FC236}">
                <a16:creationId xmlns:a16="http://schemas.microsoft.com/office/drawing/2014/main" id="{7AF59403-2A45-4582-8B07-4FC404600D0C}"/>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36F2D37-939A-46A7-ACE7-5F3508A706B3}" type="slidenum">
              <a:rPr lang="fr-FR" altLang="fr-FR">
                <a:solidFill>
                  <a:srgbClr val="898989"/>
                </a:solidFill>
                <a:latin typeface="Calibri" panose="020F0502020204030204" pitchFamily="34" charset="0"/>
              </a:rPr>
              <a:pPr eaLnBrk="1" hangingPunct="1"/>
              <a:t>12</a:t>
            </a:fld>
            <a:endParaRPr lang="fr-FR" altLang="fr-FR">
              <a:solidFill>
                <a:srgbClr val="898989"/>
              </a:solidFill>
              <a:latin typeface="Calibri" panose="020F0502020204030204" pitchFamily="34" charset="0"/>
            </a:endParaRPr>
          </a:p>
        </p:txBody>
      </p:sp>
      <p:cxnSp>
        <p:nvCxnSpPr>
          <p:cNvPr id="4" name="Connecteur droit avec flèche 3">
            <a:extLst>
              <a:ext uri="{FF2B5EF4-FFF2-40B4-BE49-F238E27FC236}">
                <a16:creationId xmlns:a16="http://schemas.microsoft.com/office/drawing/2014/main" id="{EB013BC6-9804-4D8D-AD4F-DD10815BD525}"/>
              </a:ext>
            </a:extLst>
          </p:cNvPr>
          <p:cNvCxnSpPr>
            <a:endCxn id="17419" idx="3"/>
          </p:cNvCxnSpPr>
          <p:nvPr/>
        </p:nvCxnSpPr>
        <p:spPr>
          <a:xfrm flipH="1">
            <a:off x="7680326" y="3990975"/>
            <a:ext cx="250825" cy="71438"/>
          </a:xfrm>
          <a:prstGeom prst="straightConnector1">
            <a:avLst/>
          </a:prstGeom>
          <a:ln w="19050">
            <a:solidFill>
              <a:srgbClr val="8E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7424" name="Text Box 5">
            <a:extLst>
              <a:ext uri="{FF2B5EF4-FFF2-40B4-BE49-F238E27FC236}">
                <a16:creationId xmlns:a16="http://schemas.microsoft.com/office/drawing/2014/main" id="{E8F4F4CF-1932-42C6-9321-B269279B476F}"/>
              </a:ext>
            </a:extLst>
          </p:cNvPr>
          <p:cNvSpPr txBox="1">
            <a:spLocks noChangeArrowheads="1"/>
          </p:cNvSpPr>
          <p:nvPr/>
        </p:nvSpPr>
        <p:spPr bwMode="auto">
          <a:xfrm>
            <a:off x="7851775" y="981075"/>
            <a:ext cx="2789238" cy="400050"/>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000" dirty="0">
                <a:solidFill>
                  <a:srgbClr val="990000"/>
                </a:solidFill>
                <a:latin typeface="Arial" panose="020B0604020202020204" pitchFamily="34" charset="0"/>
              </a:rPr>
              <a:t>Partenaires sociaux</a:t>
            </a:r>
          </a:p>
        </p:txBody>
      </p:sp>
      <p:pic>
        <p:nvPicPr>
          <p:cNvPr id="17425" name="Picture 3">
            <a:extLst>
              <a:ext uri="{FF2B5EF4-FFF2-40B4-BE49-F238E27FC236}">
                <a16:creationId xmlns:a16="http://schemas.microsoft.com/office/drawing/2014/main" id="{73A4D2DD-2320-47A3-BE3D-250B99DF15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826" y="5572126"/>
            <a:ext cx="1306513"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28" name="Picture 2">
            <a:extLst>
              <a:ext uri="{FF2B5EF4-FFF2-40B4-BE49-F238E27FC236}">
                <a16:creationId xmlns:a16="http://schemas.microsoft.com/office/drawing/2014/main" id="{04A1259F-264A-4FB1-AC7C-44E66837B0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6348" r="15863" b="4961"/>
          <a:stretch>
            <a:fillRect/>
          </a:stretch>
        </p:blipFill>
        <p:spPr bwMode="auto">
          <a:xfrm>
            <a:off x="3935413" y="5084763"/>
            <a:ext cx="1054100" cy="13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29" name="Picture 2">
            <a:extLst>
              <a:ext uri="{FF2B5EF4-FFF2-40B4-BE49-F238E27FC236}">
                <a16:creationId xmlns:a16="http://schemas.microsoft.com/office/drawing/2014/main" id="{51B047BC-C483-441B-B9F8-D501A296D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570" r="11105" b="8916"/>
          <a:stretch>
            <a:fillRect/>
          </a:stretch>
        </p:blipFill>
        <p:spPr bwMode="auto">
          <a:xfrm>
            <a:off x="8308976" y="5214939"/>
            <a:ext cx="1947863" cy="148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30" name="Text Box 4">
            <a:extLst>
              <a:ext uri="{FF2B5EF4-FFF2-40B4-BE49-F238E27FC236}">
                <a16:creationId xmlns:a16="http://schemas.microsoft.com/office/drawing/2014/main" id="{9363AC66-1CBE-443A-90B8-959A0EFAC9DA}"/>
              </a:ext>
            </a:extLst>
          </p:cNvPr>
          <p:cNvSpPr txBox="1">
            <a:spLocks noChangeArrowheads="1"/>
          </p:cNvSpPr>
          <p:nvPr/>
        </p:nvSpPr>
        <p:spPr bwMode="auto">
          <a:xfrm>
            <a:off x="5632450" y="4821239"/>
            <a:ext cx="2408238" cy="460375"/>
          </a:xfrm>
          <a:prstGeom prst="rect">
            <a:avLst/>
          </a:prstGeom>
          <a:noFill/>
          <a:ln w="12700">
            <a:solidFill>
              <a:srgbClr val="99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400" dirty="0">
                <a:solidFill>
                  <a:srgbClr val="990000"/>
                </a:solidFill>
                <a:latin typeface="Arial" panose="020B0604020202020204" pitchFamily="34" charset="0"/>
              </a:rPr>
              <a:t>Assist. sociaux</a:t>
            </a:r>
          </a:p>
        </p:txBody>
      </p:sp>
      <p:pic>
        <p:nvPicPr>
          <p:cNvPr id="17431" name="Picture 8" descr="C:\Users\Michel\AppData\Local\Microsoft\Windows\Temporary Internet Files\Content.IE5\9W5KU7B2\MPj04230660000[1].jpg">
            <a:extLst>
              <a:ext uri="{FF2B5EF4-FFF2-40B4-BE49-F238E27FC236}">
                <a16:creationId xmlns:a16="http://schemas.microsoft.com/office/drawing/2014/main" id="{B6EF03D1-587A-4D5F-B8E4-E4935DEEC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53125"/>
          <a:stretch>
            <a:fillRect/>
          </a:stretch>
        </p:blipFill>
        <p:spPr bwMode="auto">
          <a:xfrm>
            <a:off x="4195763" y="1989139"/>
            <a:ext cx="37719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necteur droit avec flèche 4">
            <a:extLst>
              <a:ext uri="{FF2B5EF4-FFF2-40B4-BE49-F238E27FC236}">
                <a16:creationId xmlns:a16="http://schemas.microsoft.com/office/drawing/2014/main" id="{26DAD542-2102-4C7C-8F64-1025BE9E5924}"/>
              </a:ext>
            </a:extLst>
          </p:cNvPr>
          <p:cNvCxnSpPr>
            <a:stCxn id="17412" idx="3"/>
          </p:cNvCxnSpPr>
          <p:nvPr/>
        </p:nvCxnSpPr>
        <p:spPr>
          <a:xfrm>
            <a:off x="7589838" y="1655763"/>
            <a:ext cx="487362" cy="1503362"/>
          </a:xfrm>
          <a:prstGeom prst="straightConnector1">
            <a:avLst/>
          </a:prstGeom>
          <a:ln w="19050">
            <a:solidFill>
              <a:srgbClr val="99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C1D510DE-E768-4D25-B8CD-DC1FA420CE0A}"/>
              </a:ext>
            </a:extLst>
          </p:cNvPr>
          <p:cNvCxnSpPr/>
          <p:nvPr/>
        </p:nvCxnSpPr>
        <p:spPr>
          <a:xfrm>
            <a:off x="5808663" y="1922463"/>
            <a:ext cx="0" cy="1866900"/>
          </a:xfrm>
          <a:prstGeom prst="straightConnector1">
            <a:avLst/>
          </a:prstGeom>
          <a:ln w="19050">
            <a:solidFill>
              <a:srgbClr val="990000"/>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17434" name="Picture 3" descr="C:\Users\Michel\AppData\Local\Microsoft\Windows\Temporary Internet Files\Content.IE5\FAZR2JWB\MPj04392990000[1].jpg">
            <a:extLst>
              <a:ext uri="{FF2B5EF4-FFF2-40B4-BE49-F238E27FC236}">
                <a16:creationId xmlns:a16="http://schemas.microsoft.com/office/drawing/2014/main" id="{9EB23A3F-CC09-4849-899A-5BB48A1B295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7599"/>
          <a:stretch/>
        </p:blipFill>
        <p:spPr bwMode="auto">
          <a:xfrm>
            <a:off x="8214178" y="1405664"/>
            <a:ext cx="106872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5" descr="C:\Users\Michel\AppData\Local\Microsoft\Windows\Temporary Internet Files\Content.IE5\UEA6Y9OX\MPj04316770000[1].jpg">
            <a:extLst>
              <a:ext uri="{FF2B5EF4-FFF2-40B4-BE49-F238E27FC236}">
                <a16:creationId xmlns:a16="http://schemas.microsoft.com/office/drawing/2014/main" id="{3E412AD7-BADC-46E0-81F6-F857CBA913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5263" t="15681"/>
          <a:stretch>
            <a:fillRect/>
          </a:stretch>
        </p:blipFill>
        <p:spPr bwMode="auto">
          <a:xfrm>
            <a:off x="8292602" y="2319939"/>
            <a:ext cx="914300" cy="82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2">
            <a:extLst>
              <a:ext uri="{FF2B5EF4-FFF2-40B4-BE49-F238E27FC236}">
                <a16:creationId xmlns:a16="http://schemas.microsoft.com/office/drawing/2014/main" id="{F19148FE-ADD4-45EF-AF50-CD4CBC452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46764" y="5356226"/>
            <a:ext cx="1978025" cy="1312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a:extLst>
              <a:ext uri="{FF2B5EF4-FFF2-40B4-BE49-F238E27FC236}">
                <a16:creationId xmlns:a16="http://schemas.microsoft.com/office/drawing/2014/main" id="{E5823963-3560-4B23-9F9B-04C0814892FC}"/>
              </a:ext>
            </a:extLst>
          </p:cNvPr>
          <p:cNvPicPr>
            <a:picLocks noChangeAspect="1"/>
          </p:cNvPicPr>
          <p:nvPr/>
        </p:nvPicPr>
        <p:blipFill rotWithShape="1">
          <a:blip r:embed="rId12"/>
          <a:srcRect l="41626" t="13538" r="9038"/>
          <a:stretch/>
        </p:blipFill>
        <p:spPr>
          <a:xfrm>
            <a:off x="9489735" y="1792012"/>
            <a:ext cx="1068728" cy="10197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34"/>
                                        </p:tgtEl>
                                        <p:attrNameLst>
                                          <p:attrName>style.visibility</p:attrName>
                                        </p:attrNameLst>
                                      </p:cBhvr>
                                      <p:to>
                                        <p:strVal val="visible"/>
                                      </p:to>
                                    </p:set>
                                    <p:animEffect transition="in" filter="fade">
                                      <p:cBhvr>
                                        <p:cTn id="7" dur="500"/>
                                        <p:tgtEl>
                                          <p:spTgt spid="17434"/>
                                        </p:tgtEl>
                                      </p:cBhvr>
                                    </p:animEffect>
                                  </p:childTnLst>
                                </p:cTn>
                              </p:par>
                              <p:par>
                                <p:cTn id="8" presetID="10" presetClass="entr" presetSubtype="0" fill="hold" nodeType="withEffect">
                                  <p:stCondLst>
                                    <p:cond delay="0"/>
                                  </p:stCondLst>
                                  <p:childTnLst>
                                    <p:set>
                                      <p:cBhvr>
                                        <p:cTn id="9" dur="1" fill="hold">
                                          <p:stCondLst>
                                            <p:cond delay="0"/>
                                          </p:stCondLst>
                                        </p:cTn>
                                        <p:tgtEl>
                                          <p:spTgt spid="17435"/>
                                        </p:tgtEl>
                                        <p:attrNameLst>
                                          <p:attrName>style.visibility</p:attrName>
                                        </p:attrNameLst>
                                      </p:cBhvr>
                                      <p:to>
                                        <p:strVal val="visible"/>
                                      </p:to>
                                    </p:set>
                                    <p:animEffect transition="in" filter="fade">
                                      <p:cBhvr>
                                        <p:cTn id="10" dur="500"/>
                                        <p:tgtEl>
                                          <p:spTgt spid="174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424"/>
                                        </p:tgtEl>
                                        <p:attrNameLst>
                                          <p:attrName>style.visibility</p:attrName>
                                        </p:attrNameLst>
                                      </p:cBhvr>
                                      <p:to>
                                        <p:strVal val="visible"/>
                                      </p:to>
                                    </p:set>
                                    <p:animEffect transition="in" filter="fade">
                                      <p:cBhvr>
                                        <p:cTn id="13" dur="500"/>
                                        <p:tgtEl>
                                          <p:spTgt spid="174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11"/>
                                        </p:tgtEl>
                                        <p:attrNameLst>
                                          <p:attrName>style.visibility</p:attrName>
                                        </p:attrNameLst>
                                      </p:cBhvr>
                                      <p:to>
                                        <p:strVal val="visible"/>
                                      </p:to>
                                    </p:set>
                                    <p:animEffect transition="in" filter="fade">
                                      <p:cBhvr>
                                        <p:cTn id="22" dur="500"/>
                                        <p:tgtEl>
                                          <p:spTgt spid="17411"/>
                                        </p:tgtEl>
                                      </p:cBhvr>
                                    </p:animEffect>
                                  </p:childTnLst>
                                </p:cTn>
                              </p:par>
                              <p:par>
                                <p:cTn id="23" presetID="10" presetClass="entr" presetSubtype="0" fill="hold" nodeType="withEffect">
                                  <p:stCondLst>
                                    <p:cond delay="0"/>
                                  </p:stCondLst>
                                  <p:childTnLst>
                                    <p:set>
                                      <p:cBhvr>
                                        <p:cTn id="24" dur="1" fill="hold">
                                          <p:stCondLst>
                                            <p:cond delay="0"/>
                                          </p:stCondLst>
                                        </p:cTn>
                                        <p:tgtEl>
                                          <p:spTgt spid="17417"/>
                                        </p:tgtEl>
                                        <p:attrNameLst>
                                          <p:attrName>style.visibility</p:attrName>
                                        </p:attrNameLst>
                                      </p:cBhvr>
                                      <p:to>
                                        <p:strVal val="visible"/>
                                      </p:to>
                                    </p:set>
                                    <p:animEffect transition="in" filter="fade">
                                      <p:cBhvr>
                                        <p:cTn id="25" dur="500"/>
                                        <p:tgtEl>
                                          <p:spTgt spid="174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416"/>
                                        </p:tgtEl>
                                        <p:attrNameLst>
                                          <p:attrName>style.visibility</p:attrName>
                                        </p:attrNameLst>
                                      </p:cBhvr>
                                      <p:to>
                                        <p:strVal val="visible"/>
                                      </p:to>
                                    </p:set>
                                    <p:animEffect transition="in" filter="fade">
                                      <p:cBhvr>
                                        <p:cTn id="30" dur="500"/>
                                        <p:tgtEl>
                                          <p:spTgt spid="17416"/>
                                        </p:tgtEl>
                                      </p:cBhvr>
                                    </p:animEffect>
                                  </p:childTnLst>
                                </p:cTn>
                              </p:par>
                              <p:par>
                                <p:cTn id="31" presetID="10" presetClass="entr" presetSubtype="0" fill="hold" nodeType="withEffect">
                                  <p:stCondLst>
                                    <p:cond delay="0"/>
                                  </p:stCondLst>
                                  <p:childTnLst>
                                    <p:set>
                                      <p:cBhvr>
                                        <p:cTn id="32" dur="1" fill="hold">
                                          <p:stCondLst>
                                            <p:cond delay="0"/>
                                          </p:stCondLst>
                                        </p:cTn>
                                        <p:tgtEl>
                                          <p:spTgt spid="17420"/>
                                        </p:tgtEl>
                                        <p:attrNameLst>
                                          <p:attrName>style.visibility</p:attrName>
                                        </p:attrNameLst>
                                      </p:cBhvr>
                                      <p:to>
                                        <p:strVal val="visible"/>
                                      </p:to>
                                    </p:set>
                                    <p:animEffect transition="in" filter="fade">
                                      <p:cBhvr>
                                        <p:cTn id="33" dur="500"/>
                                        <p:tgtEl>
                                          <p:spTgt spid="1742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414"/>
                                        </p:tgtEl>
                                        <p:attrNameLst>
                                          <p:attrName>style.visibility</p:attrName>
                                        </p:attrNameLst>
                                      </p:cBhvr>
                                      <p:to>
                                        <p:strVal val="visible"/>
                                      </p:to>
                                    </p:set>
                                    <p:animEffect transition="in" filter="fade">
                                      <p:cBhvr>
                                        <p:cTn id="38" dur="500"/>
                                        <p:tgtEl>
                                          <p:spTgt spid="17414"/>
                                        </p:tgtEl>
                                      </p:cBhvr>
                                    </p:animEffect>
                                  </p:childTnLst>
                                </p:cTn>
                              </p:par>
                              <p:par>
                                <p:cTn id="39" presetID="10" presetClass="entr" presetSubtype="0" fill="hold" nodeType="withEffect">
                                  <p:stCondLst>
                                    <p:cond delay="0"/>
                                  </p:stCondLst>
                                  <p:childTnLst>
                                    <p:set>
                                      <p:cBhvr>
                                        <p:cTn id="40" dur="1" fill="hold">
                                          <p:stCondLst>
                                            <p:cond delay="0"/>
                                          </p:stCondLst>
                                        </p:cTn>
                                        <p:tgtEl>
                                          <p:spTgt spid="17425"/>
                                        </p:tgtEl>
                                        <p:attrNameLst>
                                          <p:attrName>style.visibility</p:attrName>
                                        </p:attrNameLst>
                                      </p:cBhvr>
                                      <p:to>
                                        <p:strVal val="visible"/>
                                      </p:to>
                                    </p:set>
                                    <p:animEffect transition="in" filter="fade">
                                      <p:cBhvr>
                                        <p:cTn id="41" dur="500"/>
                                        <p:tgtEl>
                                          <p:spTgt spid="174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421"/>
                                        </p:tgtEl>
                                        <p:attrNameLst>
                                          <p:attrName>style.visibility</p:attrName>
                                        </p:attrNameLst>
                                      </p:cBhvr>
                                      <p:to>
                                        <p:strVal val="visible"/>
                                      </p:to>
                                    </p:set>
                                    <p:animEffect transition="in" filter="fade">
                                      <p:cBhvr>
                                        <p:cTn id="46" dur="500"/>
                                        <p:tgtEl>
                                          <p:spTgt spid="17421"/>
                                        </p:tgtEl>
                                      </p:cBhvr>
                                    </p:animEffect>
                                  </p:childTnLst>
                                </p:cTn>
                              </p:par>
                              <p:par>
                                <p:cTn id="47" presetID="10" presetClass="entr" presetSubtype="0" fill="hold" nodeType="withEffect">
                                  <p:stCondLst>
                                    <p:cond delay="0"/>
                                  </p:stCondLst>
                                  <p:childTnLst>
                                    <p:set>
                                      <p:cBhvr>
                                        <p:cTn id="48" dur="1" fill="hold">
                                          <p:stCondLst>
                                            <p:cond delay="0"/>
                                          </p:stCondLst>
                                        </p:cTn>
                                        <p:tgtEl>
                                          <p:spTgt spid="17428"/>
                                        </p:tgtEl>
                                        <p:attrNameLst>
                                          <p:attrName>style.visibility</p:attrName>
                                        </p:attrNameLst>
                                      </p:cBhvr>
                                      <p:to>
                                        <p:strVal val="visible"/>
                                      </p:to>
                                    </p:set>
                                    <p:animEffect transition="in" filter="fade">
                                      <p:cBhvr>
                                        <p:cTn id="49" dur="500"/>
                                        <p:tgtEl>
                                          <p:spTgt spid="174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430"/>
                                        </p:tgtEl>
                                        <p:attrNameLst>
                                          <p:attrName>style.visibility</p:attrName>
                                        </p:attrNameLst>
                                      </p:cBhvr>
                                      <p:to>
                                        <p:strVal val="visible"/>
                                      </p:to>
                                    </p:set>
                                    <p:animEffect transition="in" filter="fade">
                                      <p:cBhvr>
                                        <p:cTn id="54" dur="500"/>
                                        <p:tgtEl>
                                          <p:spTgt spid="17430"/>
                                        </p:tgtEl>
                                      </p:cBhvr>
                                    </p:animEffect>
                                  </p:childTnLst>
                                </p:cTn>
                              </p:par>
                              <p:par>
                                <p:cTn id="55" presetID="10" presetClass="entr" presetSubtype="0" fill="hold" nodeType="withEffect">
                                  <p:stCondLst>
                                    <p:cond delay="0"/>
                                  </p:stCondLst>
                                  <p:childTnLst>
                                    <p:set>
                                      <p:cBhvr>
                                        <p:cTn id="56" dur="1" fill="hold">
                                          <p:stCondLst>
                                            <p:cond delay="0"/>
                                          </p:stCondLst>
                                        </p:cTn>
                                        <p:tgtEl>
                                          <p:spTgt spid="17436"/>
                                        </p:tgtEl>
                                        <p:attrNameLst>
                                          <p:attrName>style.visibility</p:attrName>
                                        </p:attrNameLst>
                                      </p:cBhvr>
                                      <p:to>
                                        <p:strVal val="visible"/>
                                      </p:to>
                                    </p:set>
                                    <p:animEffect transition="in" filter="fade">
                                      <p:cBhvr>
                                        <p:cTn id="57" dur="500"/>
                                        <p:tgtEl>
                                          <p:spTgt spid="174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415"/>
                                        </p:tgtEl>
                                        <p:attrNameLst>
                                          <p:attrName>style.visibility</p:attrName>
                                        </p:attrNameLst>
                                      </p:cBhvr>
                                      <p:to>
                                        <p:strVal val="visible"/>
                                      </p:to>
                                    </p:set>
                                    <p:animEffect transition="in" filter="fade">
                                      <p:cBhvr>
                                        <p:cTn id="62" dur="500"/>
                                        <p:tgtEl>
                                          <p:spTgt spid="17415"/>
                                        </p:tgtEl>
                                      </p:cBhvr>
                                    </p:animEffect>
                                  </p:childTnLst>
                                </p:cTn>
                              </p:par>
                              <p:par>
                                <p:cTn id="63" presetID="10" presetClass="entr" presetSubtype="0" fill="hold" nodeType="withEffect">
                                  <p:stCondLst>
                                    <p:cond delay="0"/>
                                  </p:stCondLst>
                                  <p:childTnLst>
                                    <p:set>
                                      <p:cBhvr>
                                        <p:cTn id="64" dur="1" fill="hold">
                                          <p:stCondLst>
                                            <p:cond delay="0"/>
                                          </p:stCondLst>
                                        </p:cTn>
                                        <p:tgtEl>
                                          <p:spTgt spid="17429"/>
                                        </p:tgtEl>
                                        <p:attrNameLst>
                                          <p:attrName>style.visibility</p:attrName>
                                        </p:attrNameLst>
                                      </p:cBhvr>
                                      <p:to>
                                        <p:strVal val="visible"/>
                                      </p:to>
                                    </p:set>
                                    <p:animEffect transition="in" filter="fade">
                                      <p:cBhvr>
                                        <p:cTn id="65" dur="500"/>
                                        <p:tgtEl>
                                          <p:spTgt spid="17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P spid="17414" grpId="0" animBg="1"/>
      <p:bldP spid="17415" grpId="0" animBg="1"/>
      <p:bldP spid="17416" grpId="0" animBg="1"/>
      <p:bldP spid="17421" grpId="0" animBg="1"/>
      <p:bldP spid="17424" grpId="0" animBg="1"/>
      <p:bldP spid="174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12924-7445-DFE6-F7D9-AC648A863C04}"/>
              </a:ext>
            </a:extLst>
          </p:cNvPr>
          <p:cNvSpPr txBox="1">
            <a:spLocks/>
          </p:cNvSpPr>
          <p:nvPr/>
        </p:nvSpPr>
        <p:spPr bwMode="auto">
          <a:xfrm>
            <a:off x="1837182" y="195906"/>
            <a:ext cx="8243887" cy="985838"/>
          </a:xfrm>
          <a:prstGeom prst="rect">
            <a:avLst/>
          </a:prstGeom>
          <a:noFill/>
          <a:ln w="9525">
            <a:noFill/>
            <a:miter lim="800000"/>
            <a:headEnd/>
            <a:tailEnd/>
          </a:ln>
        </p:spPr>
        <p:txBody>
          <a:bodyPr anchor="ctr">
            <a:normAutofit/>
          </a:bodyPr>
          <a:lstStyle>
            <a:lvl1pPr algn="l">
              <a:defRPr sz="2400" b="1" cap="small">
                <a:solidFill>
                  <a:srgbClr val="04538B"/>
                </a:solidFill>
                <a:latin typeface="Arial"/>
                <a:cs typeface="Arial"/>
              </a:defRPr>
            </a:lvl1pPr>
          </a:lstStyle>
          <a:p>
            <a:pPr algn="ctr">
              <a:defRPr/>
            </a:pPr>
            <a:r>
              <a:rPr lang="fr-CH" dirty="0">
                <a:solidFill>
                  <a:srgbClr val="C00000"/>
                </a:solidFill>
              </a:rPr>
              <a:t>La Santé et la Sécurité au Travail </a:t>
            </a:r>
          </a:p>
          <a:p>
            <a:pPr algn="ctr">
              <a:defRPr/>
            </a:pPr>
            <a:r>
              <a:rPr lang="fr-CH" sz="2200" dirty="0">
                <a:solidFill>
                  <a:srgbClr val="C00000"/>
                </a:solidFill>
              </a:rPr>
              <a:t>Dans le contexte Français et Suisse</a:t>
            </a:r>
            <a:endParaRPr lang="en-US" sz="2200" dirty="0">
              <a:solidFill>
                <a:srgbClr val="C00000"/>
              </a:solidFill>
              <a:ea typeface="MS PGothic" pitchFamily="34" charset="-128"/>
            </a:endParaRPr>
          </a:p>
        </p:txBody>
      </p:sp>
      <p:sp>
        <p:nvSpPr>
          <p:cNvPr id="3" name="ZoneTexte 2">
            <a:extLst>
              <a:ext uri="{FF2B5EF4-FFF2-40B4-BE49-F238E27FC236}">
                <a16:creationId xmlns:a16="http://schemas.microsoft.com/office/drawing/2014/main" id="{4B574DCE-0210-32BF-F5FF-838FF9FC8519}"/>
              </a:ext>
            </a:extLst>
          </p:cNvPr>
          <p:cNvSpPr txBox="1"/>
          <p:nvPr/>
        </p:nvSpPr>
        <p:spPr>
          <a:xfrm>
            <a:off x="768095" y="1417320"/>
            <a:ext cx="11038717" cy="2400657"/>
          </a:xfrm>
          <a:prstGeom prst="rect">
            <a:avLst/>
          </a:prstGeom>
          <a:noFill/>
        </p:spPr>
        <p:txBody>
          <a:bodyPr wrap="square" rtlCol="0">
            <a:spAutoFit/>
          </a:bodyPr>
          <a:lstStyle/>
          <a:p>
            <a:r>
              <a:rPr lang="fr-FR" sz="2400" b="1" dirty="0"/>
              <a:t>	   </a:t>
            </a:r>
            <a:r>
              <a:rPr lang="fr-FR" sz="2400" b="1" dirty="0">
                <a:solidFill>
                  <a:srgbClr val="0070C0"/>
                </a:solidFill>
              </a:rPr>
              <a:t>France</a:t>
            </a:r>
          </a:p>
          <a:p>
            <a:pPr marL="800100" lvl="1" indent="-342900">
              <a:buFont typeface="Wingdings" panose="05000000000000000000" pitchFamily="2" charset="2"/>
              <a:buChar char="ü"/>
            </a:pPr>
            <a:r>
              <a:rPr lang="fr-FR" sz="2200" b="1" dirty="0">
                <a:solidFill>
                  <a:srgbClr val="0070C0"/>
                </a:solidFill>
              </a:rPr>
              <a:t>La médecine du travail est bien  implantée (loi, culture), mais l’élargissement au concept pluridisciplinaire de Santé au Travail reste dominé par la médecine du travail</a:t>
            </a:r>
          </a:p>
          <a:p>
            <a:pPr marL="800100" lvl="1" indent="-342900">
              <a:buFont typeface="Wingdings" panose="05000000000000000000" pitchFamily="2" charset="2"/>
              <a:buChar char="ü"/>
            </a:pPr>
            <a:r>
              <a:rPr lang="fr-FR" sz="2200" b="1" dirty="0">
                <a:solidFill>
                  <a:srgbClr val="0070C0"/>
                </a:solidFill>
              </a:rPr>
              <a:t>La recherche et l’ouverture à la Santé Publique et à l’Environnement sont bien assurées par l’INRS                et l’ANSES            </a:t>
            </a:r>
            <a:r>
              <a:rPr lang="fr-FR" sz="1600" b="1" dirty="0">
                <a:solidFill>
                  <a:srgbClr val="0070C0"/>
                </a:solidFill>
              </a:rPr>
              <a:t>(</a:t>
            </a:r>
            <a:r>
              <a:rPr lang="fr-FR" sz="1600" b="1" dirty="0">
                <a:solidFill>
                  <a:srgbClr val="0070C0"/>
                </a:solidFill>
                <a:effectLst>
                  <a:outerShdw blurRad="38100" dist="38100" dir="2700000" algn="tl">
                    <a:srgbClr val="000000">
                      <a:alpha val="43137"/>
                    </a:srgbClr>
                  </a:outerShdw>
                </a:effectLst>
              </a:rPr>
              <a:t>A</a:t>
            </a:r>
            <a:r>
              <a:rPr lang="fr-FR" sz="1600" b="1" dirty="0">
                <a:solidFill>
                  <a:srgbClr val="0070C0"/>
                </a:solidFill>
              </a:rPr>
              <a:t>gence </a:t>
            </a:r>
            <a:r>
              <a:rPr lang="fr-FR" sz="1600" b="1" dirty="0">
                <a:solidFill>
                  <a:srgbClr val="0070C0"/>
                </a:solidFill>
                <a:effectLst>
                  <a:outerShdw blurRad="38100" dist="38100" dir="2700000" algn="tl">
                    <a:srgbClr val="000000">
                      <a:alpha val="43137"/>
                    </a:srgbClr>
                  </a:outerShdw>
                </a:effectLst>
              </a:rPr>
              <a:t>N</a:t>
            </a:r>
            <a:r>
              <a:rPr lang="fr-FR" sz="1600" b="1" dirty="0">
                <a:solidFill>
                  <a:srgbClr val="0070C0"/>
                </a:solidFill>
              </a:rPr>
              <a:t>ationale de </a:t>
            </a:r>
            <a:r>
              <a:rPr lang="fr-FR" sz="1600" b="1" dirty="0">
                <a:solidFill>
                  <a:srgbClr val="0070C0"/>
                </a:solidFill>
                <a:effectLst>
                  <a:outerShdw blurRad="38100" dist="38100" dir="2700000" algn="tl">
                    <a:srgbClr val="000000">
                      <a:alpha val="43137"/>
                    </a:srgbClr>
                  </a:outerShdw>
                </a:effectLst>
              </a:rPr>
              <a:t>S</a:t>
            </a:r>
            <a:r>
              <a:rPr lang="fr-FR" sz="1600" b="1" dirty="0">
                <a:solidFill>
                  <a:srgbClr val="0070C0"/>
                </a:solidFill>
              </a:rPr>
              <a:t>écurité </a:t>
            </a:r>
            <a:r>
              <a:rPr lang="fr-FR" sz="1600" b="1" dirty="0">
                <a:solidFill>
                  <a:srgbClr val="0070C0"/>
                </a:solidFill>
                <a:effectLst>
                  <a:outerShdw blurRad="38100" dist="38100" dir="2700000" algn="tl">
                    <a:srgbClr val="000000">
                      <a:alpha val="43137"/>
                    </a:srgbClr>
                  </a:outerShdw>
                </a:effectLst>
              </a:rPr>
              <a:t>S</a:t>
            </a:r>
            <a:r>
              <a:rPr lang="fr-FR" sz="1600" b="1" dirty="0">
                <a:solidFill>
                  <a:srgbClr val="0070C0"/>
                </a:solidFill>
              </a:rPr>
              <a:t>anitaire, de l’alimentation, de l’</a:t>
            </a:r>
            <a:r>
              <a:rPr lang="fr-FR" sz="1600" b="1" dirty="0">
                <a:solidFill>
                  <a:srgbClr val="0070C0"/>
                </a:solidFill>
                <a:effectLst>
                  <a:outerShdw blurRad="38100" dist="38100" dir="2700000" algn="tl">
                    <a:srgbClr val="000000">
                      <a:alpha val="43137"/>
                    </a:srgbClr>
                  </a:outerShdw>
                </a:effectLst>
              </a:rPr>
              <a:t>E</a:t>
            </a:r>
            <a:r>
              <a:rPr lang="fr-FR" sz="1600" b="1" dirty="0">
                <a:solidFill>
                  <a:srgbClr val="0070C0"/>
                </a:solidFill>
              </a:rPr>
              <a:t>nvironnement et du travail)</a:t>
            </a:r>
            <a:endParaRPr lang="fr-FR" sz="2200" b="1" dirty="0">
              <a:solidFill>
                <a:srgbClr val="0070C0"/>
              </a:solidFill>
            </a:endParaRPr>
          </a:p>
          <a:p>
            <a:pPr marL="800100" lvl="1" indent="-342900">
              <a:buFont typeface="Wingdings" panose="05000000000000000000" pitchFamily="2" charset="2"/>
              <a:buChar char="ü"/>
            </a:pPr>
            <a:r>
              <a:rPr lang="fr-FR" sz="2200" b="1" dirty="0">
                <a:solidFill>
                  <a:srgbClr val="0070C0"/>
                </a:solidFill>
              </a:rPr>
              <a:t>Le Ministère du travail, de l’emploi et de l’insertion a un Plan Santé au Travail</a:t>
            </a:r>
          </a:p>
        </p:txBody>
      </p:sp>
      <p:sp>
        <p:nvSpPr>
          <p:cNvPr id="4" name="ZoneTexte 3">
            <a:extLst>
              <a:ext uri="{FF2B5EF4-FFF2-40B4-BE49-F238E27FC236}">
                <a16:creationId xmlns:a16="http://schemas.microsoft.com/office/drawing/2014/main" id="{2F600553-FBFD-F4BF-4328-69807BA91E09}"/>
              </a:ext>
            </a:extLst>
          </p:cNvPr>
          <p:cNvSpPr txBox="1"/>
          <p:nvPr/>
        </p:nvSpPr>
        <p:spPr>
          <a:xfrm>
            <a:off x="737951" y="3878889"/>
            <a:ext cx="11320071" cy="2492990"/>
          </a:xfrm>
          <a:prstGeom prst="rect">
            <a:avLst/>
          </a:prstGeom>
          <a:noFill/>
        </p:spPr>
        <p:txBody>
          <a:bodyPr wrap="square" rtlCol="0">
            <a:spAutoFit/>
          </a:bodyPr>
          <a:lstStyle/>
          <a:p>
            <a:r>
              <a:rPr lang="fr-FR" sz="2400" b="1" dirty="0"/>
              <a:t>	   </a:t>
            </a:r>
            <a:r>
              <a:rPr lang="fr-FR" sz="2400" b="1" dirty="0">
                <a:solidFill>
                  <a:srgbClr val="FF0000"/>
                </a:solidFill>
              </a:rPr>
              <a:t>Suisse</a:t>
            </a:r>
          </a:p>
          <a:p>
            <a:pPr marL="800100" lvl="1" indent="-342900">
              <a:buFont typeface="Wingdings" panose="05000000000000000000" pitchFamily="2" charset="2"/>
              <a:buChar char="ü"/>
            </a:pPr>
            <a:r>
              <a:rPr lang="fr-FR" sz="2200" b="1" dirty="0">
                <a:solidFill>
                  <a:srgbClr val="FF0000"/>
                </a:solidFill>
              </a:rPr>
              <a:t>La médecine du travail n’est pas bien  implantée mais la collaboration entre les différents professionnels de la SST, fonctionne bien. L’Hygiène du Travail est importante</a:t>
            </a:r>
          </a:p>
          <a:p>
            <a:pPr marL="800100" lvl="1" indent="-342900">
              <a:buFont typeface="Wingdings" panose="05000000000000000000" pitchFamily="2" charset="2"/>
              <a:buChar char="ü"/>
            </a:pPr>
            <a:r>
              <a:rPr lang="fr-FR" sz="2200" b="1" dirty="0">
                <a:solidFill>
                  <a:srgbClr val="FF0000"/>
                </a:solidFill>
              </a:rPr>
              <a:t>Il n’y a pas d’Institut national de Santé et Sécurité au Travail (SST) et la recherche est extrêmement limitée</a:t>
            </a:r>
          </a:p>
          <a:p>
            <a:pPr marL="800100" lvl="1" indent="-342900">
              <a:buFont typeface="Wingdings" panose="05000000000000000000" pitchFamily="2" charset="2"/>
              <a:buChar char="ü"/>
            </a:pPr>
            <a:r>
              <a:rPr lang="fr-FR" sz="2200" b="1" dirty="0">
                <a:solidFill>
                  <a:srgbClr val="FF0000"/>
                </a:solidFill>
              </a:rPr>
              <a:t>Il y a une forte volonté politique à ne pas ouvrir la Santé au Travail à la Santé Publique et à la Protection de l’Environnement (frilosité !)                       Pas de Plan Santé au Travail</a:t>
            </a:r>
          </a:p>
        </p:txBody>
      </p:sp>
      <p:pic>
        <p:nvPicPr>
          <p:cNvPr id="5" name="Image 4">
            <a:extLst>
              <a:ext uri="{FF2B5EF4-FFF2-40B4-BE49-F238E27FC236}">
                <a16:creationId xmlns:a16="http://schemas.microsoft.com/office/drawing/2014/main" id="{0D08BAC4-D5CA-FD35-2626-165F82840ABE}"/>
              </a:ext>
            </a:extLst>
          </p:cNvPr>
          <p:cNvPicPr>
            <a:picLocks noChangeAspect="1"/>
          </p:cNvPicPr>
          <p:nvPr/>
        </p:nvPicPr>
        <p:blipFill>
          <a:blip r:embed="rId2"/>
          <a:stretch>
            <a:fillRect/>
          </a:stretch>
        </p:blipFill>
        <p:spPr>
          <a:xfrm flipH="1">
            <a:off x="1115662" y="1335310"/>
            <a:ext cx="721520" cy="481013"/>
          </a:xfrm>
          <a:prstGeom prst="rect">
            <a:avLst/>
          </a:prstGeom>
        </p:spPr>
      </p:pic>
      <p:pic>
        <p:nvPicPr>
          <p:cNvPr id="8" name="Image 7">
            <a:extLst>
              <a:ext uri="{FF2B5EF4-FFF2-40B4-BE49-F238E27FC236}">
                <a16:creationId xmlns:a16="http://schemas.microsoft.com/office/drawing/2014/main" id="{89F3F2D0-B240-2373-227C-10E38CDA0E68}"/>
              </a:ext>
            </a:extLst>
          </p:cNvPr>
          <p:cNvPicPr>
            <a:picLocks noChangeAspect="1"/>
          </p:cNvPicPr>
          <p:nvPr/>
        </p:nvPicPr>
        <p:blipFill rotWithShape="1">
          <a:blip r:embed="rId3"/>
          <a:srcRect l="34914" t="32688" r="29699" b="46531"/>
          <a:stretch/>
        </p:blipFill>
        <p:spPr>
          <a:xfrm>
            <a:off x="6096000" y="2869207"/>
            <a:ext cx="670406" cy="301752"/>
          </a:xfrm>
          <a:prstGeom prst="rect">
            <a:avLst/>
          </a:prstGeom>
        </p:spPr>
      </p:pic>
      <p:pic>
        <p:nvPicPr>
          <p:cNvPr id="6" name="Image 5">
            <a:extLst>
              <a:ext uri="{FF2B5EF4-FFF2-40B4-BE49-F238E27FC236}">
                <a16:creationId xmlns:a16="http://schemas.microsoft.com/office/drawing/2014/main" id="{4FA0E198-B472-700B-9663-9B6408E1FB7A}"/>
              </a:ext>
            </a:extLst>
          </p:cNvPr>
          <p:cNvPicPr>
            <a:picLocks noChangeAspect="1"/>
          </p:cNvPicPr>
          <p:nvPr/>
        </p:nvPicPr>
        <p:blipFill>
          <a:blip r:embed="rId4"/>
          <a:stretch>
            <a:fillRect/>
          </a:stretch>
        </p:blipFill>
        <p:spPr>
          <a:xfrm>
            <a:off x="1152238" y="3654052"/>
            <a:ext cx="649130" cy="649130"/>
          </a:xfrm>
          <a:prstGeom prst="rect">
            <a:avLst/>
          </a:prstGeom>
        </p:spPr>
      </p:pic>
      <p:pic>
        <p:nvPicPr>
          <p:cNvPr id="7" name="Image 6">
            <a:extLst>
              <a:ext uri="{FF2B5EF4-FFF2-40B4-BE49-F238E27FC236}">
                <a16:creationId xmlns:a16="http://schemas.microsoft.com/office/drawing/2014/main" id="{F8D05754-3AE2-3C2F-0489-6BED51CBF813}"/>
              </a:ext>
            </a:extLst>
          </p:cNvPr>
          <p:cNvPicPr>
            <a:picLocks noChangeAspect="1"/>
          </p:cNvPicPr>
          <p:nvPr/>
        </p:nvPicPr>
        <p:blipFill rotWithShape="1">
          <a:blip r:embed="rId5"/>
          <a:srcRect t="27157" b="24686"/>
          <a:stretch/>
        </p:blipFill>
        <p:spPr>
          <a:xfrm>
            <a:off x="3896949" y="2798064"/>
            <a:ext cx="873456" cy="420625"/>
          </a:xfrm>
          <a:prstGeom prst="rect">
            <a:avLst/>
          </a:prstGeom>
        </p:spPr>
      </p:pic>
      <p:pic>
        <p:nvPicPr>
          <p:cNvPr id="9" name="Image 8">
            <a:extLst>
              <a:ext uri="{FF2B5EF4-FFF2-40B4-BE49-F238E27FC236}">
                <a16:creationId xmlns:a16="http://schemas.microsoft.com/office/drawing/2014/main" id="{89522A4D-2F7E-A911-AAB0-E0E029D806C1}"/>
              </a:ext>
            </a:extLst>
          </p:cNvPr>
          <p:cNvPicPr>
            <a:picLocks noChangeAspect="1"/>
          </p:cNvPicPr>
          <p:nvPr/>
        </p:nvPicPr>
        <p:blipFill rotWithShape="1">
          <a:blip r:embed="rId6"/>
          <a:srcRect l="15504" t="16400" r="16912" b="19407"/>
          <a:stretch/>
        </p:blipFill>
        <p:spPr>
          <a:xfrm>
            <a:off x="7133634" y="5951407"/>
            <a:ext cx="1124712" cy="640963"/>
          </a:xfrm>
          <a:prstGeom prst="rect">
            <a:avLst/>
          </a:prstGeom>
        </p:spPr>
      </p:pic>
    </p:spTree>
    <p:extLst>
      <p:ext uri="{BB962C8B-B14F-4D97-AF65-F5344CB8AC3E}">
        <p14:creationId xmlns:p14="http://schemas.microsoft.com/office/powerpoint/2010/main" val="2495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76F7E2-56DD-402C-C476-A1526A715D74}"/>
              </a:ext>
            </a:extLst>
          </p:cNvPr>
          <p:cNvSpPr txBox="1"/>
          <p:nvPr/>
        </p:nvSpPr>
        <p:spPr>
          <a:xfrm>
            <a:off x="768096" y="614208"/>
            <a:ext cx="11064240" cy="523220"/>
          </a:xfrm>
          <a:prstGeom prst="rect">
            <a:avLst/>
          </a:prstGeom>
          <a:noFill/>
        </p:spPr>
        <p:txBody>
          <a:bodyPr wrap="square" rtlCol="0">
            <a:spAutoFit/>
          </a:bodyPr>
          <a:lstStyle/>
          <a:p>
            <a:r>
              <a:rPr lang="fr-CH" sz="2800" b="1" dirty="0"/>
              <a:t>Top 10 des métiers qui rendent le plus malheureux, les Français ont parlé</a:t>
            </a:r>
          </a:p>
        </p:txBody>
      </p:sp>
      <p:sp>
        <p:nvSpPr>
          <p:cNvPr id="3" name="ZoneTexte 2">
            <a:extLst>
              <a:ext uri="{FF2B5EF4-FFF2-40B4-BE49-F238E27FC236}">
                <a16:creationId xmlns:a16="http://schemas.microsoft.com/office/drawing/2014/main" id="{7DF55FA0-B3D3-9080-87DF-7E00F10608E4}"/>
              </a:ext>
            </a:extLst>
          </p:cNvPr>
          <p:cNvSpPr txBox="1"/>
          <p:nvPr/>
        </p:nvSpPr>
        <p:spPr>
          <a:xfrm>
            <a:off x="3429000" y="1472184"/>
            <a:ext cx="6364224" cy="369332"/>
          </a:xfrm>
          <a:prstGeom prst="rect">
            <a:avLst/>
          </a:prstGeom>
          <a:noFill/>
        </p:spPr>
        <p:txBody>
          <a:bodyPr wrap="square" rtlCol="0">
            <a:spAutoFit/>
          </a:bodyPr>
          <a:lstStyle/>
          <a:p>
            <a:r>
              <a:rPr lang="fr-CH" dirty="0"/>
              <a:t>Publié dans </a:t>
            </a:r>
            <a:r>
              <a:rPr lang="fr-CH" dirty="0">
                <a:hlinkClick r:id="rId2"/>
              </a:rPr>
              <a:t>Life / Société</a:t>
            </a:r>
            <a:r>
              <a:rPr lang="fr-CH" dirty="0"/>
              <a:t>, le 10/04/2023 par </a:t>
            </a:r>
            <a:r>
              <a:rPr lang="fr-CH" dirty="0">
                <a:hlinkClick r:id="rId3"/>
              </a:rPr>
              <a:t>Pierre </a:t>
            </a:r>
            <a:r>
              <a:rPr lang="fr-CH" dirty="0" err="1">
                <a:hlinkClick r:id="rId3"/>
              </a:rPr>
              <a:t>Galouise</a:t>
            </a:r>
            <a:endParaRPr lang="fr-FR" dirty="0"/>
          </a:p>
        </p:txBody>
      </p:sp>
      <p:sp>
        <p:nvSpPr>
          <p:cNvPr id="4" name="ZoneTexte 3">
            <a:extLst>
              <a:ext uri="{FF2B5EF4-FFF2-40B4-BE49-F238E27FC236}">
                <a16:creationId xmlns:a16="http://schemas.microsoft.com/office/drawing/2014/main" id="{47CF1BFC-A9BD-F36F-287B-FBB0DDE415C4}"/>
              </a:ext>
            </a:extLst>
          </p:cNvPr>
          <p:cNvSpPr txBox="1"/>
          <p:nvPr/>
        </p:nvSpPr>
        <p:spPr>
          <a:xfrm>
            <a:off x="347472" y="2176272"/>
            <a:ext cx="11686032" cy="3231654"/>
          </a:xfrm>
          <a:prstGeom prst="rect">
            <a:avLst/>
          </a:prstGeom>
          <a:noFill/>
        </p:spPr>
        <p:txBody>
          <a:bodyPr wrap="square" rtlCol="0">
            <a:spAutoFit/>
          </a:bodyPr>
          <a:lstStyle/>
          <a:p>
            <a:r>
              <a:rPr lang="fr-FR" sz="2000" dirty="0"/>
              <a:t>Clerc de notaire</a:t>
            </a:r>
          </a:p>
          <a:p>
            <a:r>
              <a:rPr lang="fr-FR" sz="2000" dirty="0"/>
              <a:t>	Enseignant</a:t>
            </a:r>
          </a:p>
          <a:p>
            <a:r>
              <a:rPr lang="fr-FR" sz="2000" dirty="0"/>
              <a:t>		Agent de police</a:t>
            </a:r>
          </a:p>
          <a:p>
            <a:r>
              <a:rPr lang="fr-FR" sz="2000" dirty="0"/>
              <a:t>			Opérateur qualité</a:t>
            </a:r>
          </a:p>
          <a:p>
            <a:r>
              <a:rPr lang="fr-FR" sz="2000" dirty="0"/>
              <a:t>				Analyste ERP (Entreprise Ressource Planning)</a:t>
            </a:r>
          </a:p>
          <a:p>
            <a:r>
              <a:rPr lang="fr-FR" sz="2000" dirty="0"/>
              <a:t>					Employé de nettoyage</a:t>
            </a:r>
          </a:p>
          <a:p>
            <a:r>
              <a:rPr lang="fr-FR" sz="2000" dirty="0"/>
              <a:t>						Webmaster</a:t>
            </a:r>
          </a:p>
          <a:p>
            <a:r>
              <a:rPr lang="fr-FR" sz="2000" dirty="0"/>
              <a:t>							Attaché de presse</a:t>
            </a:r>
          </a:p>
          <a:p>
            <a:r>
              <a:rPr lang="fr-FR" sz="2000" dirty="0"/>
              <a:t>								Informaticien</a:t>
            </a:r>
          </a:p>
          <a:p>
            <a:r>
              <a:rPr lang="fr-FR" sz="2000" dirty="0"/>
              <a:t>									Consultant en communication</a:t>
            </a:r>
          </a:p>
        </p:txBody>
      </p:sp>
      <p:sp>
        <p:nvSpPr>
          <p:cNvPr id="5" name="ZoneTexte 4">
            <a:extLst>
              <a:ext uri="{FF2B5EF4-FFF2-40B4-BE49-F238E27FC236}">
                <a16:creationId xmlns:a16="http://schemas.microsoft.com/office/drawing/2014/main" id="{28F90CB8-37DC-1E07-D9C3-D6C36359AAB4}"/>
              </a:ext>
            </a:extLst>
          </p:cNvPr>
          <p:cNvSpPr txBox="1"/>
          <p:nvPr/>
        </p:nvSpPr>
        <p:spPr>
          <a:xfrm>
            <a:off x="347473" y="5874460"/>
            <a:ext cx="11399050" cy="400110"/>
          </a:xfrm>
          <a:prstGeom prst="rect">
            <a:avLst/>
          </a:prstGeom>
          <a:noFill/>
        </p:spPr>
        <p:txBody>
          <a:bodyPr wrap="square" rtlCol="0">
            <a:spAutoFit/>
          </a:bodyPr>
          <a:lstStyle/>
          <a:p>
            <a:r>
              <a:rPr lang="fr-CH" sz="2000" i="1" dirty="0">
                <a:solidFill>
                  <a:srgbClr val="FF0000"/>
                </a:solidFill>
                <a:effectLst>
                  <a:outerShdw blurRad="38100" dist="38100" dir="2700000" algn="tl">
                    <a:srgbClr val="000000">
                      <a:alpha val="43137"/>
                    </a:srgbClr>
                  </a:outerShdw>
                </a:effectLst>
              </a:rPr>
              <a:t>Ces gens crient leur désespoir depuis trop longtemps, mais comme c’est en langage HTML, on les entend pas !</a:t>
            </a:r>
            <a:endParaRPr lang="fr-FR" sz="2000" i="1" dirty="0">
              <a:solidFill>
                <a:srgbClr val="FF0000"/>
              </a:solidFill>
              <a:effectLst>
                <a:outerShdw blurRad="38100" dist="38100" dir="2700000" algn="tl">
                  <a:srgbClr val="000000">
                    <a:alpha val="43137"/>
                  </a:srgbClr>
                </a:outerShdw>
              </a:effectLst>
            </a:endParaRPr>
          </a:p>
        </p:txBody>
      </p:sp>
      <p:cxnSp>
        <p:nvCxnSpPr>
          <p:cNvPr id="9" name="Connecteur droit avec flèche 8">
            <a:extLst>
              <a:ext uri="{FF2B5EF4-FFF2-40B4-BE49-F238E27FC236}">
                <a16:creationId xmlns:a16="http://schemas.microsoft.com/office/drawing/2014/main" id="{B7902051-7D00-0612-8794-4AB36D2D1092}"/>
              </a:ext>
            </a:extLst>
          </p:cNvPr>
          <p:cNvCxnSpPr/>
          <p:nvPr/>
        </p:nvCxnSpPr>
        <p:spPr>
          <a:xfrm flipH="1">
            <a:off x="5815584" y="4974336"/>
            <a:ext cx="1874520" cy="9001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56180CDF-FF1B-E1C4-A49A-EBEE36D9F72A}"/>
              </a:ext>
            </a:extLst>
          </p:cNvPr>
          <p:cNvSpPr txBox="1"/>
          <p:nvPr/>
        </p:nvSpPr>
        <p:spPr>
          <a:xfrm>
            <a:off x="7690104" y="4595860"/>
            <a:ext cx="2002536" cy="461665"/>
          </a:xfrm>
          <a:prstGeom prst="rect">
            <a:avLst/>
          </a:prstGeom>
          <a:solidFill>
            <a:schemeClr val="bg1"/>
          </a:solidFill>
        </p:spPr>
        <p:txBody>
          <a:bodyPr wrap="square" rtlCol="0">
            <a:spAutoFit/>
          </a:bodyPr>
          <a:lstStyle/>
          <a:p>
            <a:r>
              <a:rPr lang="fr-FR" sz="2400" b="1" dirty="0">
                <a:solidFill>
                  <a:srgbClr val="FF0000"/>
                </a:solidFill>
              </a:rPr>
              <a:t>Informaticien</a:t>
            </a:r>
            <a:endParaRPr lang="fr-FR" sz="2400" b="1" dirty="0"/>
          </a:p>
        </p:txBody>
      </p:sp>
    </p:spTree>
    <p:extLst>
      <p:ext uri="{BB962C8B-B14F-4D97-AF65-F5344CB8AC3E}">
        <p14:creationId xmlns:p14="http://schemas.microsoft.com/office/powerpoint/2010/main" val="2807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DB82BD4-55FD-AD37-8F65-8F026F6517A9}"/>
              </a:ext>
            </a:extLst>
          </p:cNvPr>
          <p:cNvPicPr>
            <a:picLocks noChangeAspect="1"/>
          </p:cNvPicPr>
          <p:nvPr/>
        </p:nvPicPr>
        <p:blipFill rotWithShape="1">
          <a:blip r:embed="rId2"/>
          <a:srcRect t="29466" r="66700" b="38000"/>
          <a:stretch/>
        </p:blipFill>
        <p:spPr>
          <a:xfrm>
            <a:off x="1093233" y="563138"/>
            <a:ext cx="10223291" cy="5618206"/>
          </a:xfrm>
          <a:prstGeom prst="rect">
            <a:avLst/>
          </a:prstGeom>
        </p:spPr>
      </p:pic>
      <p:sp>
        <p:nvSpPr>
          <p:cNvPr id="2" name="ZoneTexte 1">
            <a:extLst>
              <a:ext uri="{FF2B5EF4-FFF2-40B4-BE49-F238E27FC236}">
                <a16:creationId xmlns:a16="http://schemas.microsoft.com/office/drawing/2014/main" id="{64D234BB-1C6E-DD66-7A11-A06FF29D8CA6}"/>
              </a:ext>
            </a:extLst>
          </p:cNvPr>
          <p:cNvSpPr txBox="1"/>
          <p:nvPr/>
        </p:nvSpPr>
        <p:spPr>
          <a:xfrm>
            <a:off x="7040880" y="402336"/>
            <a:ext cx="4983480" cy="1384995"/>
          </a:xfrm>
          <a:prstGeom prst="rect">
            <a:avLst/>
          </a:prstGeom>
          <a:noFill/>
        </p:spPr>
        <p:txBody>
          <a:bodyPr wrap="square" rtlCol="0">
            <a:spAutoFit/>
          </a:bodyPr>
          <a:lstStyle/>
          <a:p>
            <a:r>
              <a:rPr lang="fr-FR" sz="2400" dirty="0">
                <a:solidFill>
                  <a:srgbClr val="0070C0"/>
                </a:solidFill>
                <a:effectLst>
                  <a:outerShdw blurRad="38100" dist="38100" dir="2700000" algn="tl">
                    <a:srgbClr val="000000">
                      <a:alpha val="43137"/>
                    </a:srgbClr>
                  </a:outerShdw>
                </a:effectLst>
              </a:rPr>
              <a:t>Selon 3 axes d’observation</a:t>
            </a:r>
            <a:r>
              <a:rPr lang="fr-FR" sz="2400" dirty="0"/>
              <a:t> </a:t>
            </a:r>
            <a:r>
              <a:rPr lang="fr-FR" sz="2000" dirty="0"/>
              <a:t>:</a:t>
            </a:r>
          </a:p>
          <a:p>
            <a:pPr marL="1371600" lvl="2" indent="-457200">
              <a:buFont typeface="+mj-lt"/>
              <a:buAutoNum type="arabicPeriod"/>
            </a:pPr>
            <a:r>
              <a:rPr lang="fr-FR" sz="2000" dirty="0">
                <a:solidFill>
                  <a:srgbClr val="0070C0"/>
                </a:solidFill>
              </a:rPr>
              <a:t>Physique</a:t>
            </a:r>
          </a:p>
          <a:p>
            <a:pPr marL="1371600" lvl="2" indent="-457200">
              <a:buFont typeface="+mj-lt"/>
              <a:buAutoNum type="arabicPeriod"/>
            </a:pPr>
            <a:r>
              <a:rPr lang="fr-FR" sz="2000" dirty="0">
                <a:solidFill>
                  <a:srgbClr val="0070C0"/>
                </a:solidFill>
              </a:rPr>
              <a:t>Cognitif </a:t>
            </a:r>
          </a:p>
          <a:p>
            <a:pPr marL="1371600" lvl="2" indent="-457200">
              <a:buFont typeface="+mj-lt"/>
              <a:buAutoNum type="arabicPeriod"/>
            </a:pPr>
            <a:r>
              <a:rPr lang="fr-FR" sz="2000" dirty="0">
                <a:solidFill>
                  <a:srgbClr val="0070C0"/>
                </a:solidFill>
              </a:rPr>
              <a:t>Organisationnel</a:t>
            </a:r>
          </a:p>
        </p:txBody>
      </p:sp>
      <p:sp>
        <p:nvSpPr>
          <p:cNvPr id="3" name="Flèche : haut 2">
            <a:extLst>
              <a:ext uri="{FF2B5EF4-FFF2-40B4-BE49-F238E27FC236}">
                <a16:creationId xmlns:a16="http://schemas.microsoft.com/office/drawing/2014/main" id="{B4EF973E-AF64-57A2-1B28-59ED21D56A38}"/>
              </a:ext>
            </a:extLst>
          </p:cNvPr>
          <p:cNvSpPr/>
          <p:nvPr/>
        </p:nvSpPr>
        <p:spPr>
          <a:xfrm rot="3129329">
            <a:off x="6195053" y="847621"/>
            <a:ext cx="246888" cy="2130928"/>
          </a:xfrm>
          <a:prstGeom prst="up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6C17DDE-1EDC-F477-E998-48C11CDA6889}"/>
              </a:ext>
            </a:extLst>
          </p:cNvPr>
          <p:cNvSpPr txBox="1"/>
          <p:nvPr/>
        </p:nvSpPr>
        <p:spPr>
          <a:xfrm>
            <a:off x="1298448" y="5765845"/>
            <a:ext cx="10826496" cy="830997"/>
          </a:xfrm>
          <a:prstGeom prst="rect">
            <a:avLst/>
          </a:prstGeom>
          <a:noFill/>
        </p:spPr>
        <p:txBody>
          <a:bodyPr wrap="square" rtlCol="0">
            <a:spAutoFit/>
          </a:bodyPr>
          <a:lstStyle/>
          <a:p>
            <a:r>
              <a:rPr lang="fr-FR" sz="2400" b="1" dirty="0">
                <a:solidFill>
                  <a:schemeClr val="accent5">
                    <a:lumMod val="75000"/>
                  </a:schemeClr>
                </a:solidFill>
              </a:rPr>
              <a:t>Exercices physiques au travail </a:t>
            </a:r>
            <a:r>
              <a:rPr lang="fr-FR" sz="2400" dirty="0">
                <a:solidFill>
                  <a:schemeClr val="accent5">
                    <a:lumMod val="75000"/>
                  </a:schemeClr>
                </a:solidFill>
              </a:rPr>
              <a:t>:</a:t>
            </a:r>
          </a:p>
          <a:p>
            <a:r>
              <a:rPr lang="fr-FR" sz="2400" dirty="0">
                <a:solidFill>
                  <a:schemeClr val="accent5">
                    <a:lumMod val="75000"/>
                  </a:schemeClr>
                </a:solidFill>
              </a:rPr>
              <a:t> www.optimance.ch/wp-content/uploads/2022/05/ExerciceauTravail.pdf</a:t>
            </a:r>
          </a:p>
        </p:txBody>
      </p:sp>
      <p:sp>
        <p:nvSpPr>
          <p:cNvPr id="6" name="ZoneTexte 5">
            <a:extLst>
              <a:ext uri="{FF2B5EF4-FFF2-40B4-BE49-F238E27FC236}">
                <a16:creationId xmlns:a16="http://schemas.microsoft.com/office/drawing/2014/main" id="{F1578091-E83D-DB24-2D4D-B2B18C9F20AA}"/>
              </a:ext>
            </a:extLst>
          </p:cNvPr>
          <p:cNvSpPr txBox="1"/>
          <p:nvPr/>
        </p:nvSpPr>
        <p:spPr>
          <a:xfrm>
            <a:off x="5290478" y="3327040"/>
            <a:ext cx="945730" cy="430887"/>
          </a:xfrm>
          <a:prstGeom prst="rect">
            <a:avLst/>
          </a:prstGeom>
          <a:noFill/>
        </p:spPr>
        <p:txBody>
          <a:bodyPr wrap="square" rtlCol="0">
            <a:spAutoFit/>
          </a:bodyPr>
          <a:lstStyle/>
          <a:p>
            <a:r>
              <a:rPr lang="fr-FR" sz="2200" dirty="0">
                <a:solidFill>
                  <a:srgbClr val="3366FF"/>
                </a:solidFill>
              </a:rPr>
              <a:t>Suisse</a:t>
            </a:r>
          </a:p>
        </p:txBody>
      </p:sp>
      <p:sp>
        <p:nvSpPr>
          <p:cNvPr id="7" name="ZoneTexte 6">
            <a:extLst>
              <a:ext uri="{FF2B5EF4-FFF2-40B4-BE49-F238E27FC236}">
                <a16:creationId xmlns:a16="http://schemas.microsoft.com/office/drawing/2014/main" id="{7C21DF3F-4E05-35B5-B662-7AC4BCB64B0C}"/>
              </a:ext>
            </a:extLst>
          </p:cNvPr>
          <p:cNvSpPr txBox="1"/>
          <p:nvPr/>
        </p:nvSpPr>
        <p:spPr>
          <a:xfrm>
            <a:off x="1298448" y="3628377"/>
            <a:ext cx="2139696" cy="415498"/>
          </a:xfrm>
          <a:prstGeom prst="rect">
            <a:avLst/>
          </a:prstGeom>
          <a:solidFill>
            <a:schemeClr val="bg1"/>
          </a:solidFill>
        </p:spPr>
        <p:txBody>
          <a:bodyPr wrap="square" rtlCol="0">
            <a:spAutoFit/>
          </a:bodyPr>
          <a:lstStyle/>
          <a:p>
            <a:r>
              <a:rPr lang="fr-FR" sz="2000" dirty="0">
                <a:solidFill>
                  <a:srgbClr val="3366FF"/>
                </a:solidFill>
              </a:rPr>
              <a:t>+41 78 657 98 49</a:t>
            </a:r>
          </a:p>
        </p:txBody>
      </p:sp>
    </p:spTree>
    <p:extLst>
      <p:ext uri="{BB962C8B-B14F-4D97-AF65-F5344CB8AC3E}">
        <p14:creationId xmlns:p14="http://schemas.microsoft.com/office/powerpoint/2010/main" val="4411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4C0A83C3-7E1C-C234-5183-3F47E769345F}"/>
              </a:ext>
            </a:extLst>
          </p:cNvPr>
          <p:cNvPicPr>
            <a:picLocks noChangeAspect="1"/>
          </p:cNvPicPr>
          <p:nvPr/>
        </p:nvPicPr>
        <p:blipFill rotWithShape="1">
          <a:blip r:embed="rId2"/>
          <a:srcRect l="18375" t="13333" r="3475" b="8933"/>
          <a:stretch/>
        </p:blipFill>
        <p:spPr>
          <a:xfrm>
            <a:off x="-93997" y="-16726"/>
            <a:ext cx="12287247" cy="6874726"/>
          </a:xfrm>
          <a:prstGeom prst="rect">
            <a:avLst/>
          </a:prstGeom>
        </p:spPr>
      </p:pic>
      <p:sp>
        <p:nvSpPr>
          <p:cNvPr id="2" name="Rectangle 1">
            <a:extLst>
              <a:ext uri="{FF2B5EF4-FFF2-40B4-BE49-F238E27FC236}">
                <a16:creationId xmlns:a16="http://schemas.microsoft.com/office/drawing/2014/main" id="{8AC05238-5580-9752-BF74-B0D3E159BCA6}"/>
              </a:ext>
            </a:extLst>
          </p:cNvPr>
          <p:cNvSpPr/>
          <p:nvPr/>
        </p:nvSpPr>
        <p:spPr>
          <a:xfrm>
            <a:off x="7084088" y="1939332"/>
            <a:ext cx="4300694" cy="39690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0A48F2A3-39AA-0F39-5F0D-8B8869DEA4AC}"/>
              </a:ext>
            </a:extLst>
          </p:cNvPr>
          <p:cNvSpPr/>
          <p:nvPr/>
        </p:nvSpPr>
        <p:spPr>
          <a:xfrm>
            <a:off x="622998" y="4742822"/>
            <a:ext cx="3989195" cy="211517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30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
                                      </p:to>
                                    </p:set>
                                    <p:animEffect filter="image" prLst="opacity: 0">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indefinite"/>
                                        <p:tgtEl>
                                          <p:spTgt spid="4"/>
                                        </p:tgtEl>
                                        <p:attrNameLst>
                                          <p:attrName>style.opacity</p:attrName>
                                        </p:attrNameLst>
                                      </p:cBhvr>
                                      <p:to>
                                        <p:strVal val="0"/>
                                      </p:to>
                                    </p:set>
                                    <p:animEffect filter="image" prLst="opacity: 0">
                                      <p:cBhvr rctx="IE">
                                        <p:cTn id="1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CB4E6A-A668-C798-E53A-20F5FEE55A6E}"/>
              </a:ext>
            </a:extLst>
          </p:cNvPr>
          <p:cNvPicPr>
            <a:picLocks noChangeAspect="1"/>
          </p:cNvPicPr>
          <p:nvPr/>
        </p:nvPicPr>
        <p:blipFill rotWithShape="1">
          <a:blip r:embed="rId2"/>
          <a:srcRect l="18825" t="13599" r="3625" b="9734"/>
          <a:stretch/>
        </p:blipFill>
        <p:spPr>
          <a:xfrm>
            <a:off x="19559" y="31204"/>
            <a:ext cx="12220247" cy="6795592"/>
          </a:xfrm>
          <a:prstGeom prst="rect">
            <a:avLst/>
          </a:prstGeom>
        </p:spPr>
      </p:pic>
    </p:spTree>
    <p:extLst>
      <p:ext uri="{BB962C8B-B14F-4D97-AF65-F5344CB8AC3E}">
        <p14:creationId xmlns:p14="http://schemas.microsoft.com/office/powerpoint/2010/main" val="639513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29347FD-753B-5B14-6E3F-00119974EC7C}"/>
              </a:ext>
            </a:extLst>
          </p:cNvPr>
          <p:cNvPicPr>
            <a:picLocks noChangeAspect="1"/>
          </p:cNvPicPr>
          <p:nvPr/>
        </p:nvPicPr>
        <p:blipFill rotWithShape="1">
          <a:blip r:embed="rId2"/>
          <a:srcRect l="18450" t="13332" r="3475" b="9200"/>
          <a:stretch/>
        </p:blipFill>
        <p:spPr>
          <a:xfrm>
            <a:off x="-80801" y="16197"/>
            <a:ext cx="12258720" cy="6841803"/>
          </a:xfrm>
          <a:prstGeom prst="rect">
            <a:avLst/>
          </a:prstGeom>
        </p:spPr>
      </p:pic>
      <p:sp>
        <p:nvSpPr>
          <p:cNvPr id="2" name="Rectangle 1">
            <a:extLst>
              <a:ext uri="{FF2B5EF4-FFF2-40B4-BE49-F238E27FC236}">
                <a16:creationId xmlns:a16="http://schemas.microsoft.com/office/drawing/2014/main" id="{0D1FBDF1-711E-F665-239E-C790069CFEA4}"/>
              </a:ext>
            </a:extLst>
          </p:cNvPr>
          <p:cNvSpPr/>
          <p:nvPr/>
        </p:nvSpPr>
        <p:spPr>
          <a:xfrm>
            <a:off x="2371411" y="6390752"/>
            <a:ext cx="2280976" cy="13062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4787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5D449B1-33B9-BC55-0D94-D116B2B536DA}"/>
              </a:ext>
            </a:extLst>
          </p:cNvPr>
          <p:cNvSpPr txBox="1"/>
          <p:nvPr/>
        </p:nvSpPr>
        <p:spPr>
          <a:xfrm>
            <a:off x="663796" y="241414"/>
            <a:ext cx="10785231" cy="954107"/>
          </a:xfrm>
          <a:prstGeom prst="rect">
            <a:avLst/>
          </a:prstGeom>
          <a:noFill/>
        </p:spPr>
        <p:txBody>
          <a:bodyPr wrap="square" rtlCol="0">
            <a:spAutoFit/>
          </a:bodyPr>
          <a:lstStyle/>
          <a:p>
            <a:pPr algn="ctr"/>
            <a:r>
              <a:rPr lang="fr-FR" sz="2800" b="1" dirty="0">
                <a:solidFill>
                  <a:srgbClr val="3366FF"/>
                </a:solidFill>
                <a:latin typeface="Lucida Handwriting" panose="03010101010101010101" pitchFamily="66" charset="0"/>
              </a:rPr>
              <a:t>La démarche d’identification des difficultés que </a:t>
            </a:r>
            <a:r>
              <a:rPr lang="fr-FR" sz="2800" b="1" dirty="0">
                <a:solidFill>
                  <a:srgbClr val="FF0000"/>
                </a:solidFill>
                <a:latin typeface="Lucida Handwriting" panose="03010101010101010101" pitchFamily="66" charset="0"/>
              </a:rPr>
              <a:t>vous*</a:t>
            </a:r>
            <a:r>
              <a:rPr lang="fr-FR" sz="2800" b="1" dirty="0">
                <a:solidFill>
                  <a:srgbClr val="3366FF"/>
                </a:solidFill>
                <a:latin typeface="Lucida Handwriting" panose="03010101010101010101" pitchFamily="66" charset="0"/>
              </a:rPr>
              <a:t> rencontrez est une première étape importante</a:t>
            </a:r>
          </a:p>
        </p:txBody>
      </p:sp>
      <p:sp>
        <p:nvSpPr>
          <p:cNvPr id="3" name="ZoneTexte 2">
            <a:extLst>
              <a:ext uri="{FF2B5EF4-FFF2-40B4-BE49-F238E27FC236}">
                <a16:creationId xmlns:a16="http://schemas.microsoft.com/office/drawing/2014/main" id="{8C99C06C-60D0-AFDC-94EF-253B490DFE39}"/>
              </a:ext>
            </a:extLst>
          </p:cNvPr>
          <p:cNvSpPr txBox="1"/>
          <p:nvPr/>
        </p:nvSpPr>
        <p:spPr>
          <a:xfrm rot="19987269">
            <a:off x="856506" y="2180025"/>
            <a:ext cx="2562330" cy="461665"/>
          </a:xfrm>
          <a:prstGeom prst="rect">
            <a:avLst/>
          </a:prstGeom>
          <a:noFill/>
        </p:spPr>
        <p:txBody>
          <a:bodyPr wrap="square" rtlCol="0">
            <a:spAutoFit/>
          </a:bodyPr>
          <a:lstStyle/>
          <a:p>
            <a:r>
              <a:rPr lang="fr-FR" sz="2400" b="1" dirty="0">
                <a:solidFill>
                  <a:srgbClr val="3366FF"/>
                </a:solidFill>
                <a:latin typeface="Lucida Handwriting" panose="03010101010101010101" pitchFamily="66" charset="0"/>
              </a:rPr>
              <a:t>Le télétravail</a:t>
            </a:r>
          </a:p>
        </p:txBody>
      </p:sp>
      <p:sp>
        <p:nvSpPr>
          <p:cNvPr id="4" name="ZoneTexte 3">
            <a:extLst>
              <a:ext uri="{FF2B5EF4-FFF2-40B4-BE49-F238E27FC236}">
                <a16:creationId xmlns:a16="http://schemas.microsoft.com/office/drawing/2014/main" id="{2BCC8FC2-D25F-42A6-9FEC-679F6315C54F}"/>
              </a:ext>
            </a:extLst>
          </p:cNvPr>
          <p:cNvSpPr txBox="1"/>
          <p:nvPr/>
        </p:nvSpPr>
        <p:spPr>
          <a:xfrm rot="2092738">
            <a:off x="3272685" y="2076505"/>
            <a:ext cx="2562330" cy="461665"/>
          </a:xfrm>
          <a:prstGeom prst="rect">
            <a:avLst/>
          </a:prstGeom>
          <a:noFill/>
        </p:spPr>
        <p:txBody>
          <a:bodyPr wrap="square" rtlCol="0">
            <a:spAutoFit/>
          </a:bodyPr>
          <a:lstStyle/>
          <a:p>
            <a:pPr algn="ctr"/>
            <a:r>
              <a:rPr lang="fr-FR" sz="2400" b="1" dirty="0">
                <a:solidFill>
                  <a:srgbClr val="C00000"/>
                </a:solidFill>
                <a:latin typeface="Lucida Handwriting" panose="03010101010101010101" pitchFamily="66" charset="0"/>
              </a:rPr>
              <a:t>Le stress</a:t>
            </a:r>
          </a:p>
        </p:txBody>
      </p:sp>
      <p:sp>
        <p:nvSpPr>
          <p:cNvPr id="5" name="ZoneTexte 4">
            <a:extLst>
              <a:ext uri="{FF2B5EF4-FFF2-40B4-BE49-F238E27FC236}">
                <a16:creationId xmlns:a16="http://schemas.microsoft.com/office/drawing/2014/main" id="{7C83C4F7-0A98-1D58-42B4-3D79D2A5283B}"/>
              </a:ext>
            </a:extLst>
          </p:cNvPr>
          <p:cNvSpPr txBox="1"/>
          <p:nvPr/>
        </p:nvSpPr>
        <p:spPr>
          <a:xfrm>
            <a:off x="6267835" y="1857386"/>
            <a:ext cx="5526593" cy="461665"/>
          </a:xfrm>
          <a:prstGeom prst="rect">
            <a:avLst/>
          </a:prstGeom>
          <a:noFill/>
        </p:spPr>
        <p:txBody>
          <a:bodyPr wrap="square" rtlCol="0">
            <a:spAutoFit/>
          </a:bodyPr>
          <a:lstStyle/>
          <a:p>
            <a:r>
              <a:rPr lang="fr-FR" sz="2400" b="1" dirty="0">
                <a:solidFill>
                  <a:srgbClr val="00B050"/>
                </a:solidFill>
                <a:latin typeface="Lucida Handwriting" panose="03010101010101010101" pitchFamily="66" charset="0"/>
              </a:rPr>
              <a:t>Le manque de reconnaissance</a:t>
            </a:r>
          </a:p>
        </p:txBody>
      </p:sp>
      <p:sp>
        <p:nvSpPr>
          <p:cNvPr id="6" name="ZoneTexte 5">
            <a:extLst>
              <a:ext uri="{FF2B5EF4-FFF2-40B4-BE49-F238E27FC236}">
                <a16:creationId xmlns:a16="http://schemas.microsoft.com/office/drawing/2014/main" id="{2C9F83B7-ABA5-E49E-6950-819714489DA8}"/>
              </a:ext>
            </a:extLst>
          </p:cNvPr>
          <p:cNvSpPr txBox="1"/>
          <p:nvPr/>
        </p:nvSpPr>
        <p:spPr>
          <a:xfrm>
            <a:off x="3010599" y="3280320"/>
            <a:ext cx="3295859" cy="461665"/>
          </a:xfrm>
          <a:prstGeom prst="rect">
            <a:avLst/>
          </a:prstGeom>
          <a:noFill/>
        </p:spPr>
        <p:txBody>
          <a:bodyPr wrap="square" rtlCol="0">
            <a:spAutoFit/>
          </a:bodyPr>
          <a:lstStyle/>
          <a:p>
            <a:r>
              <a:rPr lang="fr-FR" sz="2400" b="1" dirty="0">
                <a:solidFill>
                  <a:srgbClr val="FF0000"/>
                </a:solidFill>
                <a:latin typeface="Lucida Handwriting" panose="03010101010101010101" pitchFamily="66" charset="0"/>
              </a:rPr>
              <a:t>Le sens du travail</a:t>
            </a:r>
          </a:p>
        </p:txBody>
      </p:sp>
      <p:sp>
        <p:nvSpPr>
          <p:cNvPr id="7" name="ZoneTexte 6">
            <a:extLst>
              <a:ext uri="{FF2B5EF4-FFF2-40B4-BE49-F238E27FC236}">
                <a16:creationId xmlns:a16="http://schemas.microsoft.com/office/drawing/2014/main" id="{938416DB-0A92-F804-6628-AE716C419D84}"/>
              </a:ext>
            </a:extLst>
          </p:cNvPr>
          <p:cNvSpPr txBox="1"/>
          <p:nvPr/>
        </p:nvSpPr>
        <p:spPr>
          <a:xfrm rot="1350732">
            <a:off x="5925961" y="3453994"/>
            <a:ext cx="5243565" cy="461665"/>
          </a:xfrm>
          <a:prstGeom prst="rect">
            <a:avLst/>
          </a:prstGeom>
          <a:noFill/>
        </p:spPr>
        <p:txBody>
          <a:bodyPr wrap="square" rtlCol="0">
            <a:spAutoFit/>
          </a:bodyPr>
          <a:lstStyle/>
          <a:p>
            <a:r>
              <a:rPr lang="fr-FR" sz="2400" b="1" dirty="0">
                <a:solidFill>
                  <a:schemeClr val="accent2"/>
                </a:solidFill>
                <a:latin typeface="Lucida Handwriting" panose="03010101010101010101" pitchFamily="66" charset="0"/>
              </a:rPr>
              <a:t>Le manque de management</a:t>
            </a:r>
          </a:p>
        </p:txBody>
      </p:sp>
      <p:sp>
        <p:nvSpPr>
          <p:cNvPr id="8" name="ZoneTexte 7">
            <a:extLst>
              <a:ext uri="{FF2B5EF4-FFF2-40B4-BE49-F238E27FC236}">
                <a16:creationId xmlns:a16="http://schemas.microsoft.com/office/drawing/2014/main" id="{73D4D115-BAED-221C-2AB7-10400D520CDA}"/>
              </a:ext>
            </a:extLst>
          </p:cNvPr>
          <p:cNvSpPr txBox="1"/>
          <p:nvPr/>
        </p:nvSpPr>
        <p:spPr>
          <a:xfrm rot="1614491">
            <a:off x="567000" y="3979002"/>
            <a:ext cx="3717891" cy="461665"/>
          </a:xfrm>
          <a:prstGeom prst="rect">
            <a:avLst/>
          </a:prstGeom>
          <a:noFill/>
        </p:spPr>
        <p:txBody>
          <a:bodyPr wrap="square" rtlCol="0">
            <a:spAutoFit/>
          </a:bodyPr>
          <a:lstStyle/>
          <a:p>
            <a:r>
              <a:rPr lang="fr-FR" sz="2400" b="1" dirty="0">
                <a:solidFill>
                  <a:schemeClr val="accent6">
                    <a:lumMod val="75000"/>
                  </a:schemeClr>
                </a:solidFill>
                <a:latin typeface="Lucida Handwriting" panose="03010101010101010101" pitchFamily="66" charset="0"/>
              </a:rPr>
              <a:t>La gestion du temps</a:t>
            </a:r>
          </a:p>
        </p:txBody>
      </p:sp>
      <p:sp>
        <p:nvSpPr>
          <p:cNvPr id="9" name="ZoneTexte 8">
            <a:extLst>
              <a:ext uri="{FF2B5EF4-FFF2-40B4-BE49-F238E27FC236}">
                <a16:creationId xmlns:a16="http://schemas.microsoft.com/office/drawing/2014/main" id="{AAFE86C7-B907-8628-9E60-A765B2AE8330}"/>
              </a:ext>
            </a:extLst>
          </p:cNvPr>
          <p:cNvSpPr txBox="1"/>
          <p:nvPr/>
        </p:nvSpPr>
        <p:spPr>
          <a:xfrm>
            <a:off x="777626" y="5446786"/>
            <a:ext cx="4218633" cy="461665"/>
          </a:xfrm>
          <a:prstGeom prst="rect">
            <a:avLst/>
          </a:prstGeom>
          <a:noFill/>
        </p:spPr>
        <p:txBody>
          <a:bodyPr wrap="square" rtlCol="0">
            <a:spAutoFit/>
          </a:bodyPr>
          <a:lstStyle/>
          <a:p>
            <a:r>
              <a:rPr lang="fr-FR" sz="2400" b="1" dirty="0">
                <a:solidFill>
                  <a:srgbClr val="FF33CC"/>
                </a:solidFill>
                <a:latin typeface="Lucida Handwriting" panose="03010101010101010101" pitchFamily="66" charset="0"/>
              </a:rPr>
              <a:t>Travail administratif</a:t>
            </a:r>
          </a:p>
        </p:txBody>
      </p:sp>
      <p:sp>
        <p:nvSpPr>
          <p:cNvPr id="10" name="ZoneTexte 9">
            <a:extLst>
              <a:ext uri="{FF2B5EF4-FFF2-40B4-BE49-F238E27FC236}">
                <a16:creationId xmlns:a16="http://schemas.microsoft.com/office/drawing/2014/main" id="{2465D149-63BD-6A60-F9B4-6F207834730C}"/>
              </a:ext>
            </a:extLst>
          </p:cNvPr>
          <p:cNvSpPr txBox="1"/>
          <p:nvPr/>
        </p:nvSpPr>
        <p:spPr>
          <a:xfrm rot="365846">
            <a:off x="5008845" y="4612989"/>
            <a:ext cx="4218633" cy="461665"/>
          </a:xfrm>
          <a:prstGeom prst="rect">
            <a:avLst/>
          </a:prstGeom>
          <a:noFill/>
        </p:spPr>
        <p:txBody>
          <a:bodyPr wrap="square" rtlCol="0">
            <a:spAutoFit/>
          </a:bodyPr>
          <a:lstStyle/>
          <a:p>
            <a:r>
              <a:rPr lang="fr-FR" sz="2400" b="1" dirty="0">
                <a:solidFill>
                  <a:schemeClr val="bg2">
                    <a:lumMod val="50000"/>
                  </a:schemeClr>
                </a:solidFill>
                <a:latin typeface="Lucida Handwriting" panose="03010101010101010101" pitchFamily="66" charset="0"/>
              </a:rPr>
              <a:t>Travail international</a:t>
            </a:r>
          </a:p>
        </p:txBody>
      </p:sp>
      <p:sp>
        <p:nvSpPr>
          <p:cNvPr id="11" name="ZoneTexte 10">
            <a:extLst>
              <a:ext uri="{FF2B5EF4-FFF2-40B4-BE49-F238E27FC236}">
                <a16:creationId xmlns:a16="http://schemas.microsoft.com/office/drawing/2014/main" id="{364248EA-B558-9179-0D32-8545874259C1}"/>
              </a:ext>
            </a:extLst>
          </p:cNvPr>
          <p:cNvSpPr txBox="1"/>
          <p:nvPr/>
        </p:nvSpPr>
        <p:spPr>
          <a:xfrm rot="20023884">
            <a:off x="7691464" y="5299947"/>
            <a:ext cx="4218633" cy="461665"/>
          </a:xfrm>
          <a:prstGeom prst="rect">
            <a:avLst/>
          </a:prstGeom>
          <a:noFill/>
        </p:spPr>
        <p:txBody>
          <a:bodyPr wrap="square" rtlCol="0">
            <a:spAutoFit/>
          </a:bodyPr>
          <a:lstStyle/>
          <a:p>
            <a:r>
              <a:rPr lang="fr-FR" sz="2400" b="1" dirty="0">
                <a:solidFill>
                  <a:srgbClr val="3366FF"/>
                </a:solidFill>
                <a:latin typeface="Lucida Handwriting" panose="03010101010101010101" pitchFamily="66" charset="0"/>
              </a:rPr>
              <a:t>Collègue en difficulté</a:t>
            </a:r>
          </a:p>
        </p:txBody>
      </p:sp>
      <p:sp>
        <p:nvSpPr>
          <p:cNvPr id="12" name="ZoneTexte 11">
            <a:extLst>
              <a:ext uri="{FF2B5EF4-FFF2-40B4-BE49-F238E27FC236}">
                <a16:creationId xmlns:a16="http://schemas.microsoft.com/office/drawing/2014/main" id="{ED5EA581-6A6F-8A89-A9E5-10EE11D55A93}"/>
              </a:ext>
            </a:extLst>
          </p:cNvPr>
          <p:cNvSpPr txBox="1"/>
          <p:nvPr/>
        </p:nvSpPr>
        <p:spPr>
          <a:xfrm>
            <a:off x="0" y="6238807"/>
            <a:ext cx="7536264" cy="430887"/>
          </a:xfrm>
          <a:prstGeom prst="rect">
            <a:avLst/>
          </a:prstGeom>
          <a:noFill/>
        </p:spPr>
        <p:txBody>
          <a:bodyPr wrap="square" rtlCol="0">
            <a:spAutoFit/>
          </a:bodyPr>
          <a:lstStyle/>
          <a:p>
            <a:pPr algn="ctr"/>
            <a:r>
              <a:rPr lang="fr-FR" sz="2200" dirty="0">
                <a:solidFill>
                  <a:srgbClr val="FF0000"/>
                </a:solidFill>
              </a:rPr>
              <a:t>* Document du Comité de programme – têtes de chapitre</a:t>
            </a:r>
          </a:p>
        </p:txBody>
      </p:sp>
    </p:spTree>
    <p:extLst>
      <p:ext uri="{BB962C8B-B14F-4D97-AF65-F5344CB8AC3E}">
        <p14:creationId xmlns:p14="http://schemas.microsoft.com/office/powerpoint/2010/main" val="366410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1000" fill="hold"/>
                                        <p:tgtEl>
                                          <p:spTgt spid="4"/>
                                        </p:tgtEl>
                                        <p:attrNameLst>
                                          <p:attrName>ppt_w</p:attrName>
                                        </p:attrNameLst>
                                      </p:cBhvr>
                                      <p:tavLst>
                                        <p:tav tm="0">
                                          <p:val>
                                            <p:fltVal val="0"/>
                                          </p:val>
                                        </p:tav>
                                        <p:tav tm="100000">
                                          <p:val>
                                            <p:strVal val="#ppt_w"/>
                                          </p:val>
                                        </p:tav>
                                      </p:tavLst>
                                    </p:anim>
                                    <p:anim calcmode="lin" valueType="num">
                                      <p:cBhvr>
                                        <p:cTn id="49" dur="1000" fill="hold"/>
                                        <p:tgtEl>
                                          <p:spTgt spid="4"/>
                                        </p:tgtEl>
                                        <p:attrNameLst>
                                          <p:attrName>ppt_h</p:attrName>
                                        </p:attrNameLst>
                                      </p:cBhvr>
                                      <p:tavLst>
                                        <p:tav tm="0">
                                          <p:val>
                                            <p:fltVal val="0"/>
                                          </p:val>
                                        </p:tav>
                                        <p:tav tm="100000">
                                          <p:val>
                                            <p:strVal val="#ppt_h"/>
                                          </p:val>
                                        </p:tav>
                                      </p:tavLst>
                                    </p:anim>
                                    <p:anim calcmode="lin" valueType="num">
                                      <p:cBhvr>
                                        <p:cTn id="50" dur="1000" fill="hold"/>
                                        <p:tgtEl>
                                          <p:spTgt spid="4"/>
                                        </p:tgtEl>
                                        <p:attrNameLst>
                                          <p:attrName>style.rotation</p:attrName>
                                        </p:attrNameLst>
                                      </p:cBhvr>
                                      <p:tavLst>
                                        <p:tav tm="0">
                                          <p:val>
                                            <p:fltVal val="90"/>
                                          </p:val>
                                        </p:tav>
                                        <p:tav tm="100000">
                                          <p:val>
                                            <p:fltVal val="0"/>
                                          </p:val>
                                        </p:tav>
                                      </p:tavLst>
                                    </p:anim>
                                    <p:animEffect transition="in" filter="fade">
                                      <p:cBhvr>
                                        <p:cTn id="51" dur="10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heel(1)">
                                      <p:cBhvr>
                                        <p:cTn id="5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u numéro de diapositive 4">
            <a:extLst>
              <a:ext uri="{FF2B5EF4-FFF2-40B4-BE49-F238E27FC236}">
                <a16:creationId xmlns:a16="http://schemas.microsoft.com/office/drawing/2014/main" id="{2A2F36F1-7C2C-4BED-91BF-1AF3DAFEFD92}"/>
              </a:ext>
            </a:extLst>
          </p:cNvPr>
          <p:cNvSpPr>
            <a:spLocks noGrp="1"/>
          </p:cNvSpPr>
          <p:nvPr>
            <p:ph type="sldNum" sz="quarter" idx="12"/>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9BAE19-8924-482C-AE02-5E12C61A79BD}" type="slidenum">
              <a:rPr lang="fr-FR" altLang="fr-FR">
                <a:solidFill>
                  <a:srgbClr val="898989"/>
                </a:solidFill>
                <a:latin typeface="Calibri" panose="020F0502020204030204" pitchFamily="34" charset="0"/>
              </a:rPr>
              <a:pPr eaLnBrk="1" hangingPunct="1"/>
              <a:t>2</a:t>
            </a:fld>
            <a:endParaRPr lang="fr-FR" altLang="fr-FR">
              <a:solidFill>
                <a:srgbClr val="898989"/>
              </a:solidFill>
              <a:latin typeface="Calibri" panose="020F0502020204030204" pitchFamily="34" charset="0"/>
            </a:endParaRPr>
          </a:p>
        </p:txBody>
      </p:sp>
      <p:sp>
        <p:nvSpPr>
          <p:cNvPr id="6147" name="ZoneTexte 5">
            <a:extLst>
              <a:ext uri="{FF2B5EF4-FFF2-40B4-BE49-F238E27FC236}">
                <a16:creationId xmlns:a16="http://schemas.microsoft.com/office/drawing/2014/main" id="{BA1AB100-A1F6-4DEC-8222-340391B267F8}"/>
              </a:ext>
            </a:extLst>
          </p:cNvPr>
          <p:cNvSpPr txBox="1">
            <a:spLocks noChangeArrowheads="1"/>
          </p:cNvSpPr>
          <p:nvPr/>
        </p:nvSpPr>
        <p:spPr bwMode="auto">
          <a:xfrm>
            <a:off x="4144964" y="333376"/>
            <a:ext cx="41290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a:solidFill>
                  <a:srgbClr val="960000"/>
                </a:solidFill>
              </a:rPr>
              <a:t>Michel Guillemin</a:t>
            </a:r>
          </a:p>
          <a:p>
            <a:pPr algn="ctr" eaLnBrk="1" hangingPunct="1">
              <a:spcBef>
                <a:spcPct val="0"/>
              </a:spcBef>
              <a:buFontTx/>
              <a:buNone/>
            </a:pPr>
            <a:r>
              <a:rPr lang="fr-FR" altLang="fr-FR" sz="2400" b="1">
                <a:solidFill>
                  <a:srgbClr val="960000"/>
                </a:solidFill>
              </a:rPr>
              <a:t>Ing. Chimiste – Dr ès Sciences</a:t>
            </a:r>
          </a:p>
        </p:txBody>
      </p:sp>
      <p:pic>
        <p:nvPicPr>
          <p:cNvPr id="6148" name="Picture 10" descr="http://www.iaff.org/events/09redmond/NIOSH%20with%20words%20blue.gif">
            <a:extLst>
              <a:ext uri="{FF2B5EF4-FFF2-40B4-BE49-F238E27FC236}">
                <a16:creationId xmlns:a16="http://schemas.microsoft.com/office/drawing/2014/main" id="{E92157AA-73BB-4DC6-98D0-78E344CF2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2222500"/>
            <a:ext cx="2857500" cy="7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2" descr="http://www.pitaka.ch/unil/unil1.gif">
            <a:extLst>
              <a:ext uri="{FF2B5EF4-FFF2-40B4-BE49-F238E27FC236}">
                <a16:creationId xmlns:a16="http://schemas.microsoft.com/office/drawing/2014/main" id="{58E398B9-7830-4B79-96E2-54DD95A7F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61"/>
          <a:stretch>
            <a:fillRect/>
          </a:stretch>
        </p:blipFill>
        <p:spPr bwMode="auto">
          <a:xfrm>
            <a:off x="6798771" y="2151064"/>
            <a:ext cx="930768" cy="118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8" descr="http://www.chuv.ch/bdfm/cdsp/images/ist.gif">
            <a:extLst>
              <a:ext uri="{FF2B5EF4-FFF2-40B4-BE49-F238E27FC236}">
                <a16:creationId xmlns:a16="http://schemas.microsoft.com/office/drawing/2014/main" id="{62EE834A-E1F4-47C2-AB99-796A6EE31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73182" y="2147708"/>
            <a:ext cx="1333501" cy="577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ZoneTexte 16">
            <a:extLst>
              <a:ext uri="{FF2B5EF4-FFF2-40B4-BE49-F238E27FC236}">
                <a16:creationId xmlns:a16="http://schemas.microsoft.com/office/drawing/2014/main" id="{931D7937-DD10-4EC6-B757-8497C6922F29}"/>
              </a:ext>
            </a:extLst>
          </p:cNvPr>
          <p:cNvSpPr txBox="1">
            <a:spLocks noChangeArrowheads="1"/>
          </p:cNvSpPr>
          <p:nvPr/>
        </p:nvSpPr>
        <p:spPr bwMode="auto">
          <a:xfrm>
            <a:off x="1847850" y="3048000"/>
            <a:ext cx="339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dirty="0">
                <a:solidFill>
                  <a:srgbClr val="002B82"/>
                </a:solidFill>
              </a:rPr>
              <a:t>Cincinnati, Ohio, USA</a:t>
            </a:r>
          </a:p>
        </p:txBody>
      </p:sp>
      <p:sp>
        <p:nvSpPr>
          <p:cNvPr id="21" name="Flèche droite 20">
            <a:extLst>
              <a:ext uri="{FF2B5EF4-FFF2-40B4-BE49-F238E27FC236}">
                <a16:creationId xmlns:a16="http://schemas.microsoft.com/office/drawing/2014/main" id="{9D9D887A-E10B-405C-9844-F62EC664314A}"/>
              </a:ext>
            </a:extLst>
          </p:cNvPr>
          <p:cNvSpPr/>
          <p:nvPr/>
        </p:nvSpPr>
        <p:spPr>
          <a:xfrm>
            <a:off x="5664200" y="2635250"/>
            <a:ext cx="647700" cy="287338"/>
          </a:xfrm>
          <a:prstGeom prst="rightArrow">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cs typeface="Arial" pitchFamily="34" charset="0"/>
            </a:endParaRPr>
          </a:p>
        </p:txBody>
      </p:sp>
      <p:sp>
        <p:nvSpPr>
          <p:cNvPr id="22" name="Flèche droite 21">
            <a:extLst>
              <a:ext uri="{FF2B5EF4-FFF2-40B4-BE49-F238E27FC236}">
                <a16:creationId xmlns:a16="http://schemas.microsoft.com/office/drawing/2014/main" id="{8D681EBA-2F46-411E-82D9-BC973D4D0EE9}"/>
              </a:ext>
            </a:extLst>
          </p:cNvPr>
          <p:cNvSpPr/>
          <p:nvPr/>
        </p:nvSpPr>
        <p:spPr>
          <a:xfrm>
            <a:off x="8212093" y="2591596"/>
            <a:ext cx="647700" cy="287338"/>
          </a:xfrm>
          <a:prstGeom prst="rightArrow">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FFFF"/>
              </a:solidFill>
              <a:cs typeface="Arial" pitchFamily="34" charset="0"/>
            </a:endParaRPr>
          </a:p>
        </p:txBody>
      </p:sp>
      <p:sp>
        <p:nvSpPr>
          <p:cNvPr id="6155" name="ZoneTexte 25">
            <a:extLst>
              <a:ext uri="{FF2B5EF4-FFF2-40B4-BE49-F238E27FC236}">
                <a16:creationId xmlns:a16="http://schemas.microsoft.com/office/drawing/2014/main" id="{006DA756-144A-406E-8D58-E9E6180226AD}"/>
              </a:ext>
            </a:extLst>
          </p:cNvPr>
          <p:cNvSpPr txBox="1">
            <a:spLocks noChangeArrowheads="1"/>
          </p:cNvSpPr>
          <p:nvPr/>
        </p:nvSpPr>
        <p:spPr bwMode="auto">
          <a:xfrm>
            <a:off x="2332038" y="1646238"/>
            <a:ext cx="252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dirty="0">
                <a:solidFill>
                  <a:srgbClr val="960000"/>
                </a:solidFill>
              </a:rPr>
              <a:t>Formation post-graduée</a:t>
            </a:r>
          </a:p>
        </p:txBody>
      </p:sp>
      <p:sp>
        <p:nvSpPr>
          <p:cNvPr id="6156" name="ZoneTexte 26">
            <a:extLst>
              <a:ext uri="{FF2B5EF4-FFF2-40B4-BE49-F238E27FC236}">
                <a16:creationId xmlns:a16="http://schemas.microsoft.com/office/drawing/2014/main" id="{D41660F5-F18E-4405-9D69-99BA30CE967E}"/>
              </a:ext>
            </a:extLst>
          </p:cNvPr>
          <p:cNvSpPr txBox="1">
            <a:spLocks noChangeArrowheads="1"/>
          </p:cNvSpPr>
          <p:nvPr/>
        </p:nvSpPr>
        <p:spPr bwMode="auto">
          <a:xfrm>
            <a:off x="5808664" y="1503363"/>
            <a:ext cx="25923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960000"/>
                </a:solidFill>
              </a:rPr>
              <a:t>Professeur </a:t>
            </a:r>
          </a:p>
          <a:p>
            <a:pPr algn="ctr" eaLnBrk="1" hangingPunct="1">
              <a:spcBef>
                <a:spcPct val="0"/>
              </a:spcBef>
              <a:buFontTx/>
              <a:buNone/>
            </a:pPr>
            <a:r>
              <a:rPr lang="fr-FR" altLang="fr-FR" sz="1800" b="1">
                <a:solidFill>
                  <a:srgbClr val="960000"/>
                </a:solidFill>
              </a:rPr>
              <a:t>en Hygiène du Travail</a:t>
            </a:r>
          </a:p>
        </p:txBody>
      </p:sp>
      <p:sp>
        <p:nvSpPr>
          <p:cNvPr id="6157" name="ZoneTexte 27">
            <a:extLst>
              <a:ext uri="{FF2B5EF4-FFF2-40B4-BE49-F238E27FC236}">
                <a16:creationId xmlns:a16="http://schemas.microsoft.com/office/drawing/2014/main" id="{46943F43-3B2E-434C-BEE7-2AC519EF8C7D}"/>
              </a:ext>
            </a:extLst>
          </p:cNvPr>
          <p:cNvSpPr txBox="1">
            <a:spLocks noChangeArrowheads="1"/>
          </p:cNvSpPr>
          <p:nvPr/>
        </p:nvSpPr>
        <p:spPr bwMode="auto">
          <a:xfrm>
            <a:off x="9041575" y="1779589"/>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1800" b="1">
                <a:solidFill>
                  <a:srgbClr val="960000"/>
                </a:solidFill>
              </a:rPr>
              <a:t>Directeur</a:t>
            </a:r>
          </a:p>
        </p:txBody>
      </p:sp>
      <p:sp>
        <p:nvSpPr>
          <p:cNvPr id="25" name="ZoneTexte 27">
            <a:extLst>
              <a:ext uri="{FF2B5EF4-FFF2-40B4-BE49-F238E27FC236}">
                <a16:creationId xmlns:a16="http://schemas.microsoft.com/office/drawing/2014/main" id="{8C4EE041-8671-4713-BBE5-E6CAD5BDB923}"/>
              </a:ext>
            </a:extLst>
          </p:cNvPr>
          <p:cNvSpPr txBox="1">
            <a:spLocks noChangeArrowheads="1"/>
          </p:cNvSpPr>
          <p:nvPr/>
        </p:nvSpPr>
        <p:spPr bwMode="auto">
          <a:xfrm>
            <a:off x="9018420" y="2697595"/>
            <a:ext cx="1809717" cy="646331"/>
          </a:xfrm>
          <a:prstGeom prst="rect">
            <a:avLst/>
          </a:prstGeom>
          <a:noFill/>
          <a:ln w="9525">
            <a:noFill/>
            <a:miter lim="800000"/>
            <a:headEnd/>
            <a:tailEnd/>
          </a:ln>
        </p:spPr>
        <p:txBody>
          <a:bodyPr wrap="square">
            <a:spAutoFit/>
          </a:bodyPr>
          <a:lstStyle/>
          <a:p>
            <a:pPr algn="ctr">
              <a:defRPr/>
            </a:pPr>
            <a:r>
              <a:rPr lang="fr-FR" b="1" dirty="0">
                <a:effectLst>
                  <a:outerShdw blurRad="38100" dist="38100" dir="2700000" algn="tl">
                    <a:srgbClr val="C0C0C0"/>
                  </a:outerShdw>
                </a:effectLst>
                <a:latin typeface="Calibri" pitchFamily="34" charset="0"/>
              </a:rPr>
              <a:t>Institut de Santé au Travail</a:t>
            </a:r>
          </a:p>
        </p:txBody>
      </p:sp>
      <p:pic>
        <p:nvPicPr>
          <p:cNvPr id="26" name="Picture 2" descr="ioha">
            <a:extLst>
              <a:ext uri="{FF2B5EF4-FFF2-40B4-BE49-F238E27FC236}">
                <a16:creationId xmlns:a16="http://schemas.microsoft.com/office/drawing/2014/main" id="{6E1B189D-D116-4674-8492-52D05D532C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1747" y="5302250"/>
            <a:ext cx="74453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a:extLst>
              <a:ext uri="{FF2B5EF4-FFF2-40B4-BE49-F238E27FC236}">
                <a16:creationId xmlns:a16="http://schemas.microsoft.com/office/drawing/2014/main" id="{4C359E72-7AE5-40FC-9CCF-1AA02D9F98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6342" t="28024" r="78825" b="55298"/>
          <a:stretch>
            <a:fillRect/>
          </a:stretch>
        </p:blipFill>
        <p:spPr bwMode="auto">
          <a:xfrm>
            <a:off x="2446846" y="5221288"/>
            <a:ext cx="1215567" cy="76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www.ishn.com/ext/resources/logos/aiha-logo-300.jpg">
            <a:extLst>
              <a:ext uri="{FF2B5EF4-FFF2-40B4-BE49-F238E27FC236}">
                <a16:creationId xmlns:a16="http://schemas.microsoft.com/office/drawing/2014/main" id="{D931F2A3-897A-4806-BA0D-87D9B2F677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3441" b="41946"/>
          <a:stretch>
            <a:fillRect/>
          </a:stretch>
        </p:blipFill>
        <p:spPr bwMode="auto">
          <a:xfrm>
            <a:off x="4945572" y="4570414"/>
            <a:ext cx="13049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ZoneTexte 27">
            <a:extLst>
              <a:ext uri="{FF2B5EF4-FFF2-40B4-BE49-F238E27FC236}">
                <a16:creationId xmlns:a16="http://schemas.microsoft.com/office/drawing/2014/main" id="{2875EC1E-03A2-45DA-A49C-EA469AFE7D26}"/>
              </a:ext>
            </a:extLst>
          </p:cNvPr>
          <p:cNvSpPr txBox="1">
            <a:spLocks noChangeArrowheads="1"/>
          </p:cNvSpPr>
          <p:nvPr/>
        </p:nvSpPr>
        <p:spPr bwMode="auto">
          <a:xfrm>
            <a:off x="2273808" y="4502150"/>
            <a:ext cx="2738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960000"/>
                </a:solidFill>
              </a:rPr>
              <a:t>Prix en 1998 : </a:t>
            </a:r>
            <a:r>
              <a:rPr lang="fr-FR" altLang="fr-FR" sz="1800" b="1" dirty="0" err="1">
                <a:solidFill>
                  <a:srgbClr val="960000"/>
                </a:solidFill>
              </a:rPr>
              <a:t>Yant</a:t>
            </a:r>
            <a:r>
              <a:rPr lang="fr-FR" altLang="fr-FR" sz="1800" b="1" dirty="0">
                <a:solidFill>
                  <a:srgbClr val="960000"/>
                </a:solidFill>
              </a:rPr>
              <a:t> </a:t>
            </a:r>
            <a:r>
              <a:rPr lang="fr-FR" altLang="fr-FR" sz="1800" b="1" dirty="0" err="1">
                <a:solidFill>
                  <a:srgbClr val="960000"/>
                </a:solidFill>
              </a:rPr>
              <a:t>Award</a:t>
            </a:r>
            <a:r>
              <a:rPr lang="fr-FR" altLang="fr-FR" sz="1800" b="1" dirty="0">
                <a:solidFill>
                  <a:srgbClr val="960000"/>
                </a:solidFill>
              </a:rPr>
              <a:t>  </a:t>
            </a:r>
          </a:p>
        </p:txBody>
      </p:sp>
      <p:sp>
        <p:nvSpPr>
          <p:cNvPr id="34" name="ZoneTexte 27">
            <a:extLst>
              <a:ext uri="{FF2B5EF4-FFF2-40B4-BE49-F238E27FC236}">
                <a16:creationId xmlns:a16="http://schemas.microsoft.com/office/drawing/2014/main" id="{4225280A-AF1B-49BF-996A-1A6C633A7773}"/>
              </a:ext>
            </a:extLst>
          </p:cNvPr>
          <p:cNvSpPr txBox="1">
            <a:spLocks noChangeArrowheads="1"/>
          </p:cNvSpPr>
          <p:nvPr/>
        </p:nvSpPr>
        <p:spPr bwMode="auto">
          <a:xfrm>
            <a:off x="2273808" y="4933950"/>
            <a:ext cx="43561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800" b="1" dirty="0">
                <a:solidFill>
                  <a:srgbClr val="960000"/>
                </a:solidFill>
              </a:rPr>
              <a:t>Prix en 2012 : </a:t>
            </a:r>
            <a:r>
              <a:rPr lang="fr-FR" altLang="fr-FR" sz="1800" b="1" dirty="0" err="1">
                <a:solidFill>
                  <a:srgbClr val="960000"/>
                </a:solidFill>
              </a:rPr>
              <a:t>Lifetime</a:t>
            </a:r>
            <a:r>
              <a:rPr lang="fr-FR" altLang="fr-FR" sz="1800" b="1" dirty="0">
                <a:solidFill>
                  <a:srgbClr val="960000"/>
                </a:solidFill>
              </a:rPr>
              <a:t> </a:t>
            </a:r>
            <a:r>
              <a:rPr lang="fr-FR" altLang="fr-FR" sz="1800" b="1" dirty="0" err="1">
                <a:solidFill>
                  <a:srgbClr val="960000"/>
                </a:solidFill>
              </a:rPr>
              <a:t>Achievement</a:t>
            </a:r>
            <a:r>
              <a:rPr lang="fr-FR" altLang="fr-FR" sz="1800" b="1" dirty="0">
                <a:solidFill>
                  <a:srgbClr val="960000"/>
                </a:solidFill>
              </a:rPr>
              <a:t> </a:t>
            </a:r>
            <a:r>
              <a:rPr lang="fr-FR" altLang="fr-FR" sz="1800" b="1" dirty="0" err="1">
                <a:solidFill>
                  <a:srgbClr val="960000"/>
                </a:solidFill>
              </a:rPr>
              <a:t>Award</a:t>
            </a:r>
            <a:r>
              <a:rPr lang="fr-FR" altLang="fr-FR" sz="1800" b="1" dirty="0">
                <a:solidFill>
                  <a:srgbClr val="960000"/>
                </a:solidFill>
              </a:rPr>
              <a:t>                     </a:t>
            </a:r>
          </a:p>
        </p:txBody>
      </p:sp>
      <p:sp>
        <p:nvSpPr>
          <p:cNvPr id="6165" name="ZoneTexte 1">
            <a:extLst>
              <a:ext uri="{FF2B5EF4-FFF2-40B4-BE49-F238E27FC236}">
                <a16:creationId xmlns:a16="http://schemas.microsoft.com/office/drawing/2014/main" id="{4060BD20-020F-4E86-A829-D6A6898AAD8E}"/>
              </a:ext>
            </a:extLst>
          </p:cNvPr>
          <p:cNvSpPr txBox="1">
            <a:spLocks noChangeArrowheads="1"/>
          </p:cNvSpPr>
          <p:nvPr/>
        </p:nvSpPr>
        <p:spPr bwMode="auto">
          <a:xfrm>
            <a:off x="1489139" y="4133850"/>
            <a:ext cx="38528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CH" altLang="fr-FR" sz="1800" b="1" dirty="0">
                <a:solidFill>
                  <a:srgbClr val="990000"/>
                </a:solidFill>
                <a:latin typeface="Arial" panose="020B0604020202020204" pitchFamily="34" charset="0"/>
              </a:rPr>
              <a:t>Reconnaissance internationale :</a:t>
            </a:r>
          </a:p>
        </p:txBody>
      </p:sp>
      <p:pic>
        <p:nvPicPr>
          <p:cNvPr id="23" name="Picture 8" descr="http://www4.ac-lille.fr/~mdeflandre/Images/chimiste%20Gaston%20Lagaffe.jpg">
            <a:extLst>
              <a:ext uri="{FF2B5EF4-FFF2-40B4-BE49-F238E27FC236}">
                <a16:creationId xmlns:a16="http://schemas.microsoft.com/office/drawing/2014/main" id="{7EFB734D-884F-414E-829D-9FD6A83DA33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12" t="13436" r="5344" b="7675"/>
          <a:stretch/>
        </p:blipFill>
        <p:spPr bwMode="auto">
          <a:xfrm>
            <a:off x="2999065" y="155448"/>
            <a:ext cx="1197355" cy="145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F757CECB-9895-ADF3-29AF-F7E9A58C1F69}"/>
              </a:ext>
            </a:extLst>
          </p:cNvPr>
          <p:cNvSpPr txBox="1"/>
          <p:nvPr/>
        </p:nvSpPr>
        <p:spPr>
          <a:xfrm>
            <a:off x="8713822" y="3720719"/>
            <a:ext cx="1941882" cy="400110"/>
          </a:xfrm>
          <a:prstGeom prst="rect">
            <a:avLst/>
          </a:prstGeom>
          <a:noFill/>
        </p:spPr>
        <p:txBody>
          <a:bodyPr wrap="square" rtlCol="0">
            <a:spAutoFit/>
          </a:bodyPr>
          <a:lstStyle/>
          <a:p>
            <a:pPr algn="ctr"/>
            <a:r>
              <a:rPr lang="fr-CH" sz="2000" b="1" dirty="0">
                <a:solidFill>
                  <a:srgbClr val="A50021"/>
                </a:solidFill>
              </a:rPr>
              <a:t>Enseignement</a:t>
            </a:r>
          </a:p>
        </p:txBody>
      </p:sp>
      <p:pic>
        <p:nvPicPr>
          <p:cNvPr id="3" name="Picture 14" descr="http://t0.gstatic.com/images?q=tbn:leA01KwtoTatLM:http://www.swisster.ch/multimedia/images/img_traitees/2008/04/epfl_news_zoom.png&amp;t=1">
            <a:extLst>
              <a:ext uri="{FF2B5EF4-FFF2-40B4-BE49-F238E27FC236}">
                <a16:creationId xmlns:a16="http://schemas.microsoft.com/office/drawing/2014/main" id="{C1C15C76-6F68-16F9-C8EB-F0D4336C0A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750" t="15750" r="2267" b="39551"/>
          <a:stretch/>
        </p:blipFill>
        <p:spPr bwMode="auto">
          <a:xfrm>
            <a:off x="7257845" y="3479884"/>
            <a:ext cx="1304926" cy="46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CBC56DF0-C5D3-5F5D-B888-9BC2BAB759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88771" y="3954669"/>
            <a:ext cx="986788" cy="67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a:extLst>
              <a:ext uri="{FF2B5EF4-FFF2-40B4-BE49-F238E27FC236}">
                <a16:creationId xmlns:a16="http://schemas.microsoft.com/office/drawing/2014/main" id="{A2929625-3069-355B-8B53-3A6EA321CD30}"/>
              </a:ext>
            </a:extLst>
          </p:cNvPr>
          <p:cNvSpPr txBox="1"/>
          <p:nvPr/>
        </p:nvSpPr>
        <p:spPr>
          <a:xfrm>
            <a:off x="8905876" y="4686300"/>
            <a:ext cx="1800225" cy="400110"/>
          </a:xfrm>
          <a:prstGeom prst="rect">
            <a:avLst/>
          </a:prstGeom>
          <a:noFill/>
        </p:spPr>
        <p:txBody>
          <a:bodyPr wrap="square" rtlCol="0">
            <a:spAutoFit/>
          </a:bodyPr>
          <a:lstStyle/>
          <a:p>
            <a:pPr algn="ctr"/>
            <a:r>
              <a:rPr lang="fr-CH" sz="2000" b="1" dirty="0">
                <a:solidFill>
                  <a:srgbClr val="A50021"/>
                </a:solidFill>
              </a:rPr>
              <a:t>Recherche</a:t>
            </a:r>
          </a:p>
        </p:txBody>
      </p:sp>
      <p:sp>
        <p:nvSpPr>
          <p:cNvPr id="6" name="ZoneTexte 5">
            <a:extLst>
              <a:ext uri="{FF2B5EF4-FFF2-40B4-BE49-F238E27FC236}">
                <a16:creationId xmlns:a16="http://schemas.microsoft.com/office/drawing/2014/main" id="{76656632-9623-55DE-2E02-D27B159E446F}"/>
              </a:ext>
            </a:extLst>
          </p:cNvPr>
          <p:cNvSpPr txBox="1"/>
          <p:nvPr/>
        </p:nvSpPr>
        <p:spPr>
          <a:xfrm>
            <a:off x="8945643" y="5763443"/>
            <a:ext cx="1800225" cy="400110"/>
          </a:xfrm>
          <a:prstGeom prst="rect">
            <a:avLst/>
          </a:prstGeom>
          <a:noFill/>
        </p:spPr>
        <p:txBody>
          <a:bodyPr wrap="square" rtlCol="0">
            <a:spAutoFit/>
          </a:bodyPr>
          <a:lstStyle/>
          <a:p>
            <a:pPr algn="ctr"/>
            <a:r>
              <a:rPr lang="fr-CH" sz="2000" b="1" dirty="0">
                <a:solidFill>
                  <a:srgbClr val="A50021"/>
                </a:solidFill>
              </a:rPr>
              <a:t>Promotion</a:t>
            </a:r>
          </a:p>
        </p:txBody>
      </p:sp>
      <p:pic>
        <p:nvPicPr>
          <p:cNvPr id="7" name="Picture 2" descr="ioha">
            <a:extLst>
              <a:ext uri="{FF2B5EF4-FFF2-40B4-BE49-F238E27FC236}">
                <a16:creationId xmlns:a16="http://schemas.microsoft.com/office/drawing/2014/main" id="{39FE5ED1-3DAE-DBB0-732B-18728AD12C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2136" y="5597855"/>
            <a:ext cx="757112" cy="7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a:extLst>
              <a:ext uri="{FF2B5EF4-FFF2-40B4-BE49-F238E27FC236}">
                <a16:creationId xmlns:a16="http://schemas.microsoft.com/office/drawing/2014/main" id="{47A98198-3F72-0E55-F1D8-26249BE37C68}"/>
              </a:ext>
            </a:extLst>
          </p:cNvPr>
          <p:cNvPicPr>
            <a:picLocks noChangeAspect="1"/>
          </p:cNvPicPr>
          <p:nvPr/>
        </p:nvPicPr>
        <p:blipFill>
          <a:blip r:embed="rId12"/>
          <a:stretch>
            <a:fillRect/>
          </a:stretch>
        </p:blipFill>
        <p:spPr>
          <a:xfrm>
            <a:off x="7654735" y="4620140"/>
            <a:ext cx="661121" cy="859122"/>
          </a:xfrm>
          <a:prstGeom prst="rect">
            <a:avLst/>
          </a:prstGeom>
        </p:spPr>
      </p:pic>
      <p:pic>
        <p:nvPicPr>
          <p:cNvPr id="10" name="Image 9">
            <a:extLst>
              <a:ext uri="{FF2B5EF4-FFF2-40B4-BE49-F238E27FC236}">
                <a16:creationId xmlns:a16="http://schemas.microsoft.com/office/drawing/2014/main" id="{FB803659-8E53-EF1C-1C83-990D946D1388}"/>
              </a:ext>
            </a:extLst>
          </p:cNvPr>
          <p:cNvPicPr>
            <a:picLocks noChangeAspect="1"/>
          </p:cNvPicPr>
          <p:nvPr/>
        </p:nvPicPr>
        <p:blipFill>
          <a:blip r:embed="rId13"/>
          <a:stretch>
            <a:fillRect/>
          </a:stretch>
        </p:blipFill>
        <p:spPr>
          <a:xfrm>
            <a:off x="7059796" y="5597856"/>
            <a:ext cx="776988" cy="731283"/>
          </a:xfrm>
          <a:prstGeom prst="rect">
            <a:avLst/>
          </a:prstGeom>
        </p:spPr>
      </p:pic>
      <p:sp>
        <p:nvSpPr>
          <p:cNvPr id="11" name="Parenthèse fermante 10">
            <a:extLst>
              <a:ext uri="{FF2B5EF4-FFF2-40B4-BE49-F238E27FC236}">
                <a16:creationId xmlns:a16="http://schemas.microsoft.com/office/drawing/2014/main" id="{DD4C4BD3-1B18-C692-D40D-668B618DFB56}"/>
              </a:ext>
            </a:extLst>
          </p:cNvPr>
          <p:cNvSpPr/>
          <p:nvPr/>
        </p:nvSpPr>
        <p:spPr>
          <a:xfrm>
            <a:off x="10520056" y="3320474"/>
            <a:ext cx="222953" cy="3403599"/>
          </a:xfrm>
          <a:prstGeom prst="rightBracket">
            <a:avLst/>
          </a:prstGeom>
          <a:noFill/>
          <a:ln w="28575">
            <a:solidFill>
              <a:srgbClr val="A500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Flèche : virage 11">
            <a:extLst>
              <a:ext uri="{FF2B5EF4-FFF2-40B4-BE49-F238E27FC236}">
                <a16:creationId xmlns:a16="http://schemas.microsoft.com/office/drawing/2014/main" id="{24AD3215-50A6-D3D8-3C8B-C0A2163202F0}"/>
              </a:ext>
            </a:extLst>
          </p:cNvPr>
          <p:cNvSpPr/>
          <p:nvPr/>
        </p:nvSpPr>
        <p:spPr>
          <a:xfrm rot="10800000">
            <a:off x="10859025" y="3204896"/>
            <a:ext cx="345899" cy="1729469"/>
          </a:xfrm>
          <a:prstGeom prst="bentArrow">
            <a:avLst/>
          </a:prstGeom>
          <a:solidFill>
            <a:srgbClr val="A50021"/>
          </a:solid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grpSp>
        <p:nvGrpSpPr>
          <p:cNvPr id="16" name="Groupe 15">
            <a:extLst>
              <a:ext uri="{FF2B5EF4-FFF2-40B4-BE49-F238E27FC236}">
                <a16:creationId xmlns:a16="http://schemas.microsoft.com/office/drawing/2014/main" id="{D89EC4C6-0FD1-9854-9C2A-97E272019B1B}"/>
              </a:ext>
            </a:extLst>
          </p:cNvPr>
          <p:cNvGrpSpPr/>
          <p:nvPr/>
        </p:nvGrpSpPr>
        <p:grpSpPr>
          <a:xfrm>
            <a:off x="7574455" y="6094950"/>
            <a:ext cx="776988" cy="719138"/>
            <a:chOff x="5767260" y="5605462"/>
            <a:chExt cx="740156" cy="943229"/>
          </a:xfrm>
        </p:grpSpPr>
        <p:pic>
          <p:nvPicPr>
            <p:cNvPr id="14" name="Image 13">
              <a:extLst>
                <a:ext uri="{FF2B5EF4-FFF2-40B4-BE49-F238E27FC236}">
                  <a16:creationId xmlns:a16="http://schemas.microsoft.com/office/drawing/2014/main" id="{B2693273-B39F-6178-6CFB-A541A625E233}"/>
                </a:ext>
              </a:extLst>
            </p:cNvPr>
            <p:cNvPicPr>
              <a:picLocks noChangeAspect="1"/>
            </p:cNvPicPr>
            <p:nvPr/>
          </p:nvPicPr>
          <p:blipFill rotWithShape="1">
            <a:blip r:embed="rId14">
              <a:extLst>
                <a:ext uri="{28A0092B-C50C-407E-A947-70E740481C1C}">
                  <a14:useLocalDpi xmlns:a14="http://schemas.microsoft.com/office/drawing/2010/main" val="0"/>
                </a:ext>
              </a:extLst>
            </a:blip>
            <a:srcRect r="82681"/>
            <a:stretch/>
          </p:blipFill>
          <p:spPr>
            <a:xfrm>
              <a:off x="5858398" y="5605462"/>
              <a:ext cx="557880" cy="658495"/>
            </a:xfrm>
            <a:prstGeom prst="rect">
              <a:avLst/>
            </a:prstGeom>
          </p:spPr>
        </p:pic>
        <p:sp>
          <p:nvSpPr>
            <p:cNvPr id="15" name="ZoneTexte 14">
              <a:extLst>
                <a:ext uri="{FF2B5EF4-FFF2-40B4-BE49-F238E27FC236}">
                  <a16:creationId xmlns:a16="http://schemas.microsoft.com/office/drawing/2014/main" id="{EC79E50A-E816-9C85-E9AC-FFFC3999EA06}"/>
                </a:ext>
              </a:extLst>
            </p:cNvPr>
            <p:cNvSpPr txBox="1"/>
            <p:nvPr/>
          </p:nvSpPr>
          <p:spPr>
            <a:xfrm>
              <a:off x="5767260" y="6179359"/>
              <a:ext cx="740156" cy="369332"/>
            </a:xfrm>
            <a:prstGeom prst="rect">
              <a:avLst/>
            </a:prstGeom>
            <a:noFill/>
          </p:spPr>
          <p:txBody>
            <a:bodyPr wrap="square" rtlCol="0">
              <a:spAutoFit/>
            </a:bodyPr>
            <a:lstStyle/>
            <a:p>
              <a:pPr algn="ctr"/>
              <a:r>
                <a:rPr lang="fr-FR" b="1" dirty="0">
                  <a:solidFill>
                    <a:srgbClr val="0070C0"/>
                  </a:solidFill>
                </a:rPr>
                <a:t>SSHT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fltVal val="0"/>
                                          </p:val>
                                        </p:tav>
                                        <p:tav tm="100000">
                                          <p:val>
                                            <p:strVal val="#ppt_w"/>
                                          </p:val>
                                        </p:tav>
                                      </p:tavLst>
                                    </p:anim>
                                    <p:anim calcmode="lin" valueType="num">
                                      <p:cBhvr>
                                        <p:cTn id="43" dur="500" fill="hold"/>
                                        <p:tgtEl>
                                          <p:spTgt spid="16"/>
                                        </p:tgtEl>
                                        <p:attrNameLst>
                                          <p:attrName>ppt_h</p:attrName>
                                        </p:attrNameLst>
                                      </p:cBhvr>
                                      <p:tavLst>
                                        <p:tav tm="0">
                                          <p:val>
                                            <p:fltVal val="0"/>
                                          </p:val>
                                        </p:tav>
                                        <p:tav tm="100000">
                                          <p:val>
                                            <p:strVal val="#ppt_h"/>
                                          </p:val>
                                        </p:tav>
                                      </p:tavLst>
                                    </p:anim>
                                    <p:animEffect transition="in" filter="fade">
                                      <p:cBhvr>
                                        <p:cTn id="44" dur="500"/>
                                        <p:tgtEl>
                                          <p:spTgt spid="1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6165"/>
                                        </p:tgtEl>
                                        <p:attrNameLst>
                                          <p:attrName>style.visibility</p:attrName>
                                        </p:attrNameLst>
                                      </p:cBhvr>
                                      <p:to>
                                        <p:strVal val="visible"/>
                                      </p:to>
                                    </p:set>
                                    <p:animEffect transition="in" filter="circle(in)">
                                      <p:cBhvr>
                                        <p:cTn id="64" dur="2000"/>
                                        <p:tgtEl>
                                          <p:spTgt spid="616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ppt_x"/>
                                          </p:val>
                                        </p:tav>
                                        <p:tav tm="100000">
                                          <p:val>
                                            <p:strVal val="#ppt_x"/>
                                          </p:val>
                                        </p:tav>
                                      </p:tavLst>
                                    </p:anim>
                                    <p:anim calcmode="lin" valueType="num">
                                      <p:cBhvr additive="base">
                                        <p:cTn id="70" dur="500" fill="hold"/>
                                        <p:tgtEl>
                                          <p:spTgt spid="34"/>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additive="base">
                                        <p:cTn id="77" dur="500" fill="hold"/>
                                        <p:tgtEl>
                                          <p:spTgt spid="26"/>
                                        </p:tgtEl>
                                        <p:attrNameLst>
                                          <p:attrName>ppt_x</p:attrName>
                                        </p:attrNameLst>
                                      </p:cBhvr>
                                      <p:tavLst>
                                        <p:tav tm="0">
                                          <p:val>
                                            <p:strVal val="#ppt_x"/>
                                          </p:val>
                                        </p:tav>
                                        <p:tav tm="100000">
                                          <p:val>
                                            <p:strVal val="#ppt_x"/>
                                          </p:val>
                                        </p:tav>
                                      </p:tavLst>
                                    </p:anim>
                                    <p:anim calcmode="lin" valueType="num">
                                      <p:cBhvr additive="base">
                                        <p:cTn id="78" dur="500" fill="hold"/>
                                        <p:tgtEl>
                                          <p:spTgt spid="26"/>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3013"/>
                                        </p:tgtEl>
                                        <p:attrNameLst>
                                          <p:attrName>style.visibility</p:attrName>
                                        </p:attrNameLst>
                                      </p:cBhvr>
                                      <p:to>
                                        <p:strVal val="visible"/>
                                      </p:to>
                                    </p:set>
                                    <p:anim calcmode="lin" valueType="num">
                                      <p:cBhvr additive="base">
                                        <p:cTn id="81" dur="500" fill="hold"/>
                                        <p:tgtEl>
                                          <p:spTgt spid="43013"/>
                                        </p:tgtEl>
                                        <p:attrNameLst>
                                          <p:attrName>ppt_x</p:attrName>
                                        </p:attrNameLst>
                                      </p:cBhvr>
                                      <p:tavLst>
                                        <p:tav tm="0">
                                          <p:val>
                                            <p:strVal val="#ppt_x"/>
                                          </p:val>
                                        </p:tav>
                                        <p:tav tm="100000">
                                          <p:val>
                                            <p:strVal val="#ppt_x"/>
                                          </p:val>
                                        </p:tav>
                                      </p:tavLst>
                                    </p:anim>
                                    <p:anim calcmode="lin" valueType="num">
                                      <p:cBhvr additive="base">
                                        <p:cTn id="82" dur="500" fill="hold"/>
                                        <p:tgtEl>
                                          <p:spTgt spid="4301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6165" grpId="0"/>
      <p:bldP spid="2" grpId="0"/>
      <p:bldP spid="5" grpId="0"/>
      <p:bldP spid="6" grpId="0"/>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3AC869E-2DD8-9D38-618B-C2C871197601}"/>
              </a:ext>
            </a:extLst>
          </p:cNvPr>
          <p:cNvPicPr>
            <a:picLocks noChangeAspect="1"/>
          </p:cNvPicPr>
          <p:nvPr/>
        </p:nvPicPr>
        <p:blipFill rotWithShape="1">
          <a:blip r:embed="rId2"/>
          <a:srcRect l="18451" t="13600" r="3550" b="9467"/>
          <a:stretch/>
        </p:blipFill>
        <p:spPr>
          <a:xfrm>
            <a:off x="0" y="0"/>
            <a:ext cx="12237144" cy="6844293"/>
          </a:xfrm>
          <a:prstGeom prst="rect">
            <a:avLst/>
          </a:prstGeom>
        </p:spPr>
      </p:pic>
    </p:spTree>
    <p:extLst>
      <p:ext uri="{BB962C8B-B14F-4D97-AF65-F5344CB8AC3E}">
        <p14:creationId xmlns:p14="http://schemas.microsoft.com/office/powerpoint/2010/main" val="27137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0231CE7-4842-1410-CA42-A13576728930}"/>
              </a:ext>
            </a:extLst>
          </p:cNvPr>
          <p:cNvPicPr>
            <a:picLocks noChangeAspect="1"/>
          </p:cNvPicPr>
          <p:nvPr/>
        </p:nvPicPr>
        <p:blipFill rotWithShape="1">
          <a:blip r:embed="rId2"/>
          <a:srcRect l="40275" t="8000" r="28675" b="4000"/>
          <a:stretch/>
        </p:blipFill>
        <p:spPr>
          <a:xfrm>
            <a:off x="4736592" y="96741"/>
            <a:ext cx="4242816" cy="6763909"/>
          </a:xfrm>
          <a:prstGeom prst="rect">
            <a:avLst/>
          </a:prstGeom>
        </p:spPr>
      </p:pic>
    </p:spTree>
    <p:extLst>
      <p:ext uri="{BB962C8B-B14F-4D97-AF65-F5344CB8AC3E}">
        <p14:creationId xmlns:p14="http://schemas.microsoft.com/office/powerpoint/2010/main" val="260705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62E628-833D-063A-C9F7-8B5171C47F59}"/>
              </a:ext>
            </a:extLst>
          </p:cNvPr>
          <p:cNvSpPr txBox="1"/>
          <p:nvPr/>
        </p:nvSpPr>
        <p:spPr>
          <a:xfrm>
            <a:off x="5504688" y="366339"/>
            <a:ext cx="5861304" cy="1323439"/>
          </a:xfrm>
          <a:prstGeom prst="rect">
            <a:avLst/>
          </a:prstGeom>
          <a:noFill/>
        </p:spPr>
        <p:txBody>
          <a:bodyPr wrap="square" rtlCol="0">
            <a:spAutoFit/>
          </a:bodyPr>
          <a:lstStyle/>
          <a:p>
            <a:pPr algn="ctr"/>
            <a:r>
              <a:rPr lang="fr-FR" sz="4000" dirty="0">
                <a:latin typeface="Lucida Handwriting" panose="03010101010101010101" pitchFamily="66" charset="0"/>
              </a:rPr>
              <a:t>La pire des postures c’est celle qui dure</a:t>
            </a:r>
          </a:p>
        </p:txBody>
      </p:sp>
      <p:pic>
        <p:nvPicPr>
          <p:cNvPr id="3" name="Image 2">
            <a:extLst>
              <a:ext uri="{FF2B5EF4-FFF2-40B4-BE49-F238E27FC236}">
                <a16:creationId xmlns:a16="http://schemas.microsoft.com/office/drawing/2014/main" id="{71AD52AE-C64A-BC53-A553-3AAFB78F2C21}"/>
              </a:ext>
            </a:extLst>
          </p:cNvPr>
          <p:cNvPicPr>
            <a:picLocks noChangeAspect="1"/>
          </p:cNvPicPr>
          <p:nvPr/>
        </p:nvPicPr>
        <p:blipFill>
          <a:blip r:embed="rId2"/>
          <a:stretch>
            <a:fillRect/>
          </a:stretch>
        </p:blipFill>
        <p:spPr>
          <a:xfrm>
            <a:off x="569976" y="1124712"/>
            <a:ext cx="4220848" cy="2679191"/>
          </a:xfrm>
          <a:prstGeom prst="rect">
            <a:avLst/>
          </a:prstGeom>
        </p:spPr>
      </p:pic>
      <p:sp>
        <p:nvSpPr>
          <p:cNvPr id="5" name="ZoneTexte 4">
            <a:extLst>
              <a:ext uri="{FF2B5EF4-FFF2-40B4-BE49-F238E27FC236}">
                <a16:creationId xmlns:a16="http://schemas.microsoft.com/office/drawing/2014/main" id="{49E1BF66-362E-CB3C-79D1-AD137EDAAA4E}"/>
              </a:ext>
            </a:extLst>
          </p:cNvPr>
          <p:cNvSpPr txBox="1"/>
          <p:nvPr/>
        </p:nvSpPr>
        <p:spPr>
          <a:xfrm>
            <a:off x="140208" y="4578432"/>
            <a:ext cx="7927848" cy="1569660"/>
          </a:xfrm>
          <a:prstGeom prst="rect">
            <a:avLst/>
          </a:prstGeom>
          <a:noFill/>
        </p:spPr>
        <p:txBody>
          <a:bodyPr wrap="square" rtlCol="0">
            <a:spAutoFit/>
          </a:bodyPr>
          <a:lstStyle/>
          <a:p>
            <a:r>
              <a:rPr lang="fr-FR" sz="2400" b="1" dirty="0"/>
              <a:t>Ergonomie du poste de travail </a:t>
            </a:r>
            <a:r>
              <a:rPr lang="fr-FR" sz="2400" dirty="0"/>
              <a:t>:</a:t>
            </a:r>
          </a:p>
          <a:p>
            <a:pPr marL="742950" lvl="1" indent="-285750">
              <a:buFont typeface="Wingdings" panose="05000000000000000000" pitchFamily="2" charset="2"/>
              <a:buChar char="ü"/>
            </a:pPr>
            <a:r>
              <a:rPr lang="fr-FR" sz="2400" dirty="0"/>
              <a:t>Siège, posture, écran, clavier, souris, ….</a:t>
            </a:r>
          </a:p>
          <a:p>
            <a:pPr marL="742950" lvl="1" indent="-285750">
              <a:buFont typeface="Wingdings" panose="05000000000000000000" pitchFamily="2" charset="2"/>
              <a:buChar char="ü"/>
            </a:pPr>
            <a:r>
              <a:rPr lang="fr-FR" sz="2400" dirty="0"/>
              <a:t>Environnement, éclairage, bruit, qualité de l’air,…</a:t>
            </a:r>
          </a:p>
          <a:p>
            <a:pPr marL="742950" lvl="1" indent="-285750">
              <a:buFont typeface="Wingdings" panose="05000000000000000000" pitchFamily="2" charset="2"/>
              <a:buChar char="ü"/>
            </a:pPr>
            <a:r>
              <a:rPr lang="fr-FR" sz="2400" dirty="0"/>
              <a:t>Comportement, bouger, s’hydrater, faire des pauses, …</a:t>
            </a:r>
          </a:p>
        </p:txBody>
      </p:sp>
      <p:pic>
        <p:nvPicPr>
          <p:cNvPr id="7" name="Image 6">
            <a:extLst>
              <a:ext uri="{FF2B5EF4-FFF2-40B4-BE49-F238E27FC236}">
                <a16:creationId xmlns:a16="http://schemas.microsoft.com/office/drawing/2014/main" id="{7B7EC3D0-A4C5-A695-A940-C9F8515EC1F4}"/>
              </a:ext>
            </a:extLst>
          </p:cNvPr>
          <p:cNvPicPr>
            <a:picLocks noChangeAspect="1"/>
          </p:cNvPicPr>
          <p:nvPr/>
        </p:nvPicPr>
        <p:blipFill rotWithShape="1">
          <a:blip r:embed="rId3"/>
          <a:srcRect l="24375" t="30231" r="39295" b="9558"/>
          <a:stretch/>
        </p:blipFill>
        <p:spPr>
          <a:xfrm>
            <a:off x="7622414" y="2464307"/>
            <a:ext cx="4429378" cy="4129288"/>
          </a:xfrm>
          <a:prstGeom prst="rect">
            <a:avLst/>
          </a:prstGeom>
        </p:spPr>
      </p:pic>
      <p:pic>
        <p:nvPicPr>
          <p:cNvPr id="4" name="Image 3">
            <a:extLst>
              <a:ext uri="{FF2B5EF4-FFF2-40B4-BE49-F238E27FC236}">
                <a16:creationId xmlns:a16="http://schemas.microsoft.com/office/drawing/2014/main" id="{5A22CBF3-3D60-4A54-B7ED-39FFE3F87B60}"/>
              </a:ext>
            </a:extLst>
          </p:cNvPr>
          <p:cNvPicPr>
            <a:picLocks noChangeAspect="1"/>
          </p:cNvPicPr>
          <p:nvPr/>
        </p:nvPicPr>
        <p:blipFill>
          <a:blip r:embed="rId4"/>
          <a:stretch>
            <a:fillRect/>
          </a:stretch>
        </p:blipFill>
        <p:spPr>
          <a:xfrm>
            <a:off x="5580126" y="2049503"/>
            <a:ext cx="3012948" cy="2008632"/>
          </a:xfrm>
          <a:prstGeom prst="rect">
            <a:avLst/>
          </a:prstGeom>
        </p:spPr>
      </p:pic>
    </p:spTree>
    <p:extLst>
      <p:ext uri="{BB962C8B-B14F-4D97-AF65-F5344CB8AC3E}">
        <p14:creationId xmlns:p14="http://schemas.microsoft.com/office/powerpoint/2010/main" val="7279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BD792E5-573E-F485-1CF6-99FE006A0BF2}"/>
              </a:ext>
            </a:extLst>
          </p:cNvPr>
          <p:cNvSpPr txBox="1"/>
          <p:nvPr/>
        </p:nvSpPr>
        <p:spPr>
          <a:xfrm>
            <a:off x="1300256" y="371086"/>
            <a:ext cx="10040112" cy="584775"/>
          </a:xfrm>
          <a:prstGeom prst="rect">
            <a:avLst/>
          </a:prstGeom>
          <a:noFill/>
        </p:spPr>
        <p:txBody>
          <a:bodyPr wrap="square" rtlCol="0">
            <a:spAutoFit/>
          </a:bodyPr>
          <a:lstStyle/>
          <a:p>
            <a:pPr algn="ctr"/>
            <a:r>
              <a:rPr lang="fr-FR" sz="3200" b="1" dirty="0">
                <a:solidFill>
                  <a:schemeClr val="accent5">
                    <a:lumMod val="75000"/>
                  </a:schemeClr>
                </a:solidFill>
                <a:latin typeface="Lucida Handwriting" panose="03010101010101010101" pitchFamily="66" charset="0"/>
              </a:rPr>
              <a:t>Les risques sont de différentes natures</a:t>
            </a:r>
          </a:p>
        </p:txBody>
      </p:sp>
      <p:sp>
        <p:nvSpPr>
          <p:cNvPr id="3" name="ZoneTexte 2">
            <a:extLst>
              <a:ext uri="{FF2B5EF4-FFF2-40B4-BE49-F238E27FC236}">
                <a16:creationId xmlns:a16="http://schemas.microsoft.com/office/drawing/2014/main" id="{B391DA27-4666-33BE-89E9-DD810EB3D258}"/>
              </a:ext>
            </a:extLst>
          </p:cNvPr>
          <p:cNvSpPr txBox="1"/>
          <p:nvPr/>
        </p:nvSpPr>
        <p:spPr>
          <a:xfrm>
            <a:off x="220835" y="1589387"/>
            <a:ext cx="1890769" cy="2062103"/>
          </a:xfrm>
          <a:prstGeom prst="rect">
            <a:avLst/>
          </a:prstGeom>
          <a:noFill/>
        </p:spPr>
        <p:txBody>
          <a:bodyPr wrap="square" rtlCol="0">
            <a:spAutoFit/>
          </a:bodyPr>
          <a:lstStyle/>
          <a:p>
            <a:r>
              <a:rPr lang="fr-FR" sz="2000" b="1" dirty="0"/>
              <a:t>Mécaniques :</a:t>
            </a:r>
          </a:p>
          <a:p>
            <a:r>
              <a:rPr lang="fr-FR" dirty="0"/>
              <a:t>Postures </a:t>
            </a:r>
          </a:p>
          <a:p>
            <a:r>
              <a:rPr lang="fr-FR" dirty="0"/>
              <a:t>Heurts</a:t>
            </a:r>
          </a:p>
          <a:p>
            <a:r>
              <a:rPr lang="fr-FR" dirty="0"/>
              <a:t>Ecrasement</a:t>
            </a:r>
          </a:p>
          <a:p>
            <a:r>
              <a:rPr lang="fr-FR" dirty="0"/>
              <a:t>Gestes répétitifs</a:t>
            </a:r>
          </a:p>
          <a:p>
            <a:r>
              <a:rPr lang="fr-FR" dirty="0"/>
              <a:t>Coupures</a:t>
            </a:r>
          </a:p>
          <a:p>
            <a:r>
              <a:rPr lang="fr-FR" dirty="0"/>
              <a:t>Etc…</a:t>
            </a:r>
          </a:p>
        </p:txBody>
      </p:sp>
      <p:sp>
        <p:nvSpPr>
          <p:cNvPr id="4" name="ZoneTexte 3">
            <a:extLst>
              <a:ext uri="{FF2B5EF4-FFF2-40B4-BE49-F238E27FC236}">
                <a16:creationId xmlns:a16="http://schemas.microsoft.com/office/drawing/2014/main" id="{12D220CE-CF79-73C9-EB16-FE3BBFE615F0}"/>
              </a:ext>
            </a:extLst>
          </p:cNvPr>
          <p:cNvSpPr txBox="1"/>
          <p:nvPr/>
        </p:nvSpPr>
        <p:spPr>
          <a:xfrm>
            <a:off x="1832916" y="1943330"/>
            <a:ext cx="1627505" cy="3416320"/>
          </a:xfrm>
          <a:prstGeom prst="rect">
            <a:avLst/>
          </a:prstGeom>
          <a:noFill/>
        </p:spPr>
        <p:txBody>
          <a:bodyPr wrap="square" rtlCol="0">
            <a:spAutoFit/>
          </a:bodyPr>
          <a:lstStyle/>
          <a:p>
            <a:r>
              <a:rPr lang="fr-FR" sz="2000" b="1" dirty="0">
                <a:solidFill>
                  <a:srgbClr val="C00000"/>
                </a:solidFill>
              </a:rPr>
              <a:t>Physiques :</a:t>
            </a:r>
          </a:p>
          <a:p>
            <a:r>
              <a:rPr lang="fr-FR" dirty="0">
                <a:solidFill>
                  <a:srgbClr val="C00000"/>
                </a:solidFill>
              </a:rPr>
              <a:t>Bruit</a:t>
            </a:r>
          </a:p>
          <a:p>
            <a:r>
              <a:rPr lang="fr-FR" dirty="0">
                <a:solidFill>
                  <a:srgbClr val="C00000"/>
                </a:solidFill>
              </a:rPr>
              <a:t>Vibrations</a:t>
            </a:r>
          </a:p>
          <a:p>
            <a:r>
              <a:rPr lang="fr-FR" dirty="0">
                <a:solidFill>
                  <a:srgbClr val="C00000"/>
                </a:solidFill>
              </a:rPr>
              <a:t>Températures</a:t>
            </a:r>
          </a:p>
          <a:p>
            <a:r>
              <a:rPr lang="fr-FR" dirty="0">
                <a:solidFill>
                  <a:srgbClr val="C00000"/>
                </a:solidFill>
              </a:rPr>
              <a:t>Eclairage</a:t>
            </a:r>
          </a:p>
          <a:p>
            <a:r>
              <a:rPr lang="fr-FR" dirty="0">
                <a:solidFill>
                  <a:srgbClr val="C00000"/>
                </a:solidFill>
              </a:rPr>
              <a:t>Electricité</a:t>
            </a:r>
          </a:p>
          <a:p>
            <a:r>
              <a:rPr lang="fr-FR" dirty="0">
                <a:solidFill>
                  <a:srgbClr val="C00000"/>
                </a:solidFill>
              </a:rPr>
              <a:t>Poussières</a:t>
            </a:r>
          </a:p>
          <a:p>
            <a:r>
              <a:rPr lang="fr-FR" dirty="0">
                <a:solidFill>
                  <a:srgbClr val="C00000"/>
                </a:solidFill>
              </a:rPr>
              <a:t>Incendie</a:t>
            </a:r>
          </a:p>
          <a:p>
            <a:r>
              <a:rPr lang="fr-FR" dirty="0">
                <a:solidFill>
                  <a:srgbClr val="C00000"/>
                </a:solidFill>
              </a:rPr>
              <a:t>Explosion</a:t>
            </a:r>
          </a:p>
          <a:p>
            <a:r>
              <a:rPr lang="fr-FR" dirty="0">
                <a:solidFill>
                  <a:srgbClr val="C00000"/>
                </a:solidFill>
              </a:rPr>
              <a:t>…..</a:t>
            </a:r>
          </a:p>
          <a:p>
            <a:endParaRPr lang="fr-FR" dirty="0">
              <a:solidFill>
                <a:srgbClr val="C00000"/>
              </a:solidFill>
            </a:endParaRPr>
          </a:p>
          <a:p>
            <a:endParaRPr lang="fr-FR" dirty="0">
              <a:solidFill>
                <a:srgbClr val="C00000"/>
              </a:solidFill>
            </a:endParaRPr>
          </a:p>
        </p:txBody>
      </p:sp>
      <p:sp>
        <p:nvSpPr>
          <p:cNvPr id="5" name="ZoneTexte 4">
            <a:extLst>
              <a:ext uri="{FF2B5EF4-FFF2-40B4-BE49-F238E27FC236}">
                <a16:creationId xmlns:a16="http://schemas.microsoft.com/office/drawing/2014/main" id="{331772DA-7AE8-DF46-D23D-A88B86B0BD6C}"/>
              </a:ext>
            </a:extLst>
          </p:cNvPr>
          <p:cNvSpPr txBox="1"/>
          <p:nvPr/>
        </p:nvSpPr>
        <p:spPr>
          <a:xfrm>
            <a:off x="3385005" y="2266495"/>
            <a:ext cx="2148527" cy="3447098"/>
          </a:xfrm>
          <a:prstGeom prst="rect">
            <a:avLst/>
          </a:prstGeom>
          <a:noFill/>
        </p:spPr>
        <p:txBody>
          <a:bodyPr wrap="square" rtlCol="0">
            <a:spAutoFit/>
          </a:bodyPr>
          <a:lstStyle/>
          <a:p>
            <a:r>
              <a:rPr lang="fr-FR" sz="2000" b="1" dirty="0">
                <a:solidFill>
                  <a:srgbClr val="00B050"/>
                </a:solidFill>
              </a:rPr>
              <a:t>Chimiques :</a:t>
            </a:r>
          </a:p>
          <a:p>
            <a:r>
              <a:rPr lang="fr-FR" dirty="0">
                <a:solidFill>
                  <a:srgbClr val="00B050"/>
                </a:solidFill>
              </a:rPr>
              <a:t>Toxiques</a:t>
            </a:r>
          </a:p>
          <a:p>
            <a:r>
              <a:rPr lang="fr-FR" dirty="0">
                <a:solidFill>
                  <a:srgbClr val="00B050"/>
                </a:solidFill>
              </a:rPr>
              <a:t>Irritants</a:t>
            </a:r>
          </a:p>
          <a:p>
            <a:r>
              <a:rPr lang="fr-FR" dirty="0">
                <a:solidFill>
                  <a:srgbClr val="00B050"/>
                </a:solidFill>
              </a:rPr>
              <a:t>Corrosifs</a:t>
            </a:r>
          </a:p>
          <a:p>
            <a:r>
              <a:rPr lang="fr-FR" dirty="0">
                <a:solidFill>
                  <a:srgbClr val="00B050"/>
                </a:solidFill>
              </a:rPr>
              <a:t>Cancérigènes</a:t>
            </a:r>
          </a:p>
          <a:p>
            <a:r>
              <a:rPr lang="fr-FR" dirty="0">
                <a:solidFill>
                  <a:srgbClr val="00B050"/>
                </a:solidFill>
              </a:rPr>
              <a:t>Mutagènes</a:t>
            </a:r>
          </a:p>
          <a:p>
            <a:r>
              <a:rPr lang="fr-FR" dirty="0">
                <a:solidFill>
                  <a:srgbClr val="00B050"/>
                </a:solidFill>
              </a:rPr>
              <a:t>Allergisants</a:t>
            </a:r>
          </a:p>
          <a:p>
            <a:pPr marL="285750" indent="-285750">
              <a:buFont typeface="Wingdings" panose="05000000000000000000" pitchFamily="2" charset="2"/>
              <a:buChar char="è"/>
            </a:pPr>
            <a:r>
              <a:rPr lang="fr-FR" i="1" dirty="0">
                <a:solidFill>
                  <a:srgbClr val="00B050"/>
                </a:solidFill>
                <a:sym typeface="Wingdings" panose="05000000000000000000" pitchFamily="2" charset="2"/>
              </a:rPr>
              <a:t>Voies d’entrée :</a:t>
            </a:r>
          </a:p>
          <a:p>
            <a:r>
              <a:rPr lang="fr-FR" i="1" dirty="0">
                <a:solidFill>
                  <a:srgbClr val="00B050"/>
                </a:solidFill>
                <a:sym typeface="Wingdings" panose="05000000000000000000" pitchFamily="2" charset="2"/>
              </a:rPr>
              <a:t>inhalation, ingestion, contact cutané</a:t>
            </a:r>
            <a:endParaRPr lang="fr-FR" i="1" dirty="0">
              <a:solidFill>
                <a:srgbClr val="00B050"/>
              </a:solidFill>
            </a:endParaRPr>
          </a:p>
          <a:p>
            <a:endParaRPr lang="fr-FR" dirty="0">
              <a:solidFill>
                <a:srgbClr val="00B050"/>
              </a:solidFill>
            </a:endParaRPr>
          </a:p>
          <a:p>
            <a:endParaRPr lang="fr-FR" dirty="0">
              <a:solidFill>
                <a:srgbClr val="00B050"/>
              </a:solidFill>
            </a:endParaRPr>
          </a:p>
        </p:txBody>
      </p:sp>
      <p:sp>
        <p:nvSpPr>
          <p:cNvPr id="6" name="ZoneTexte 5">
            <a:extLst>
              <a:ext uri="{FF2B5EF4-FFF2-40B4-BE49-F238E27FC236}">
                <a16:creationId xmlns:a16="http://schemas.microsoft.com/office/drawing/2014/main" id="{841C5997-17D4-49BE-7245-E5263E342A5D}"/>
              </a:ext>
            </a:extLst>
          </p:cNvPr>
          <p:cNvSpPr txBox="1"/>
          <p:nvPr/>
        </p:nvSpPr>
        <p:spPr>
          <a:xfrm>
            <a:off x="5470139" y="2752027"/>
            <a:ext cx="2148527" cy="2893100"/>
          </a:xfrm>
          <a:prstGeom prst="rect">
            <a:avLst/>
          </a:prstGeom>
          <a:noFill/>
        </p:spPr>
        <p:txBody>
          <a:bodyPr wrap="square" rtlCol="0">
            <a:spAutoFit/>
          </a:bodyPr>
          <a:lstStyle/>
          <a:p>
            <a:r>
              <a:rPr lang="fr-FR" sz="2000" b="1" dirty="0">
                <a:solidFill>
                  <a:schemeClr val="accent4">
                    <a:lumMod val="75000"/>
                  </a:schemeClr>
                </a:solidFill>
              </a:rPr>
              <a:t>Biologiques :</a:t>
            </a:r>
          </a:p>
          <a:p>
            <a:r>
              <a:rPr lang="fr-FR" dirty="0">
                <a:solidFill>
                  <a:schemeClr val="accent4">
                    <a:lumMod val="75000"/>
                  </a:schemeClr>
                </a:solidFill>
              </a:rPr>
              <a:t>Bactéries</a:t>
            </a:r>
          </a:p>
          <a:p>
            <a:r>
              <a:rPr lang="fr-FR" dirty="0">
                <a:solidFill>
                  <a:schemeClr val="accent4">
                    <a:lumMod val="75000"/>
                  </a:schemeClr>
                </a:solidFill>
              </a:rPr>
              <a:t>Virus</a:t>
            </a:r>
          </a:p>
          <a:p>
            <a:r>
              <a:rPr lang="fr-FR" dirty="0">
                <a:solidFill>
                  <a:schemeClr val="accent4">
                    <a:lumMod val="75000"/>
                  </a:schemeClr>
                </a:solidFill>
              </a:rPr>
              <a:t>Parasites</a:t>
            </a:r>
          </a:p>
          <a:p>
            <a:r>
              <a:rPr lang="fr-FR" dirty="0">
                <a:solidFill>
                  <a:schemeClr val="accent4">
                    <a:lumMod val="75000"/>
                  </a:schemeClr>
                </a:solidFill>
              </a:rPr>
              <a:t>Champignons</a:t>
            </a:r>
          </a:p>
          <a:p>
            <a:pPr marL="285750" indent="-285750">
              <a:buFont typeface="Wingdings" panose="05000000000000000000" pitchFamily="2" charset="2"/>
              <a:buChar char="è"/>
            </a:pPr>
            <a:r>
              <a:rPr lang="fr-FR" i="1" dirty="0">
                <a:solidFill>
                  <a:schemeClr val="accent4">
                    <a:lumMod val="75000"/>
                  </a:schemeClr>
                </a:solidFill>
                <a:sym typeface="Wingdings" panose="05000000000000000000" pitchFamily="2" charset="2"/>
              </a:rPr>
              <a:t>Voies d’entrée :</a:t>
            </a:r>
          </a:p>
          <a:p>
            <a:r>
              <a:rPr lang="fr-FR" i="1" dirty="0">
                <a:solidFill>
                  <a:schemeClr val="accent4">
                    <a:lumMod val="75000"/>
                  </a:schemeClr>
                </a:solidFill>
                <a:sym typeface="Wingdings" panose="05000000000000000000" pitchFamily="2" charset="2"/>
              </a:rPr>
              <a:t>Inhalation piqûres, morsures, injections</a:t>
            </a:r>
            <a:endParaRPr lang="fr-FR" i="1" dirty="0">
              <a:solidFill>
                <a:schemeClr val="accent4">
                  <a:lumMod val="75000"/>
                </a:schemeClr>
              </a:solidFill>
            </a:endParaRPr>
          </a:p>
          <a:p>
            <a:endParaRPr lang="fr-FR" dirty="0">
              <a:solidFill>
                <a:schemeClr val="accent4">
                  <a:lumMod val="75000"/>
                </a:schemeClr>
              </a:solidFill>
            </a:endParaRPr>
          </a:p>
          <a:p>
            <a:endParaRPr lang="fr-FR" dirty="0">
              <a:solidFill>
                <a:schemeClr val="accent4">
                  <a:lumMod val="75000"/>
                </a:schemeClr>
              </a:solidFill>
            </a:endParaRPr>
          </a:p>
        </p:txBody>
      </p:sp>
      <p:sp>
        <p:nvSpPr>
          <p:cNvPr id="7" name="ZoneTexte 6">
            <a:extLst>
              <a:ext uri="{FF2B5EF4-FFF2-40B4-BE49-F238E27FC236}">
                <a16:creationId xmlns:a16="http://schemas.microsoft.com/office/drawing/2014/main" id="{0C3A62C0-65F4-2A08-1314-03DCB91F946A}"/>
              </a:ext>
            </a:extLst>
          </p:cNvPr>
          <p:cNvSpPr txBox="1"/>
          <p:nvPr/>
        </p:nvSpPr>
        <p:spPr>
          <a:xfrm>
            <a:off x="7466532" y="3086569"/>
            <a:ext cx="2892552" cy="2616101"/>
          </a:xfrm>
          <a:prstGeom prst="rect">
            <a:avLst/>
          </a:prstGeom>
          <a:noFill/>
        </p:spPr>
        <p:txBody>
          <a:bodyPr wrap="square" rtlCol="0">
            <a:spAutoFit/>
          </a:bodyPr>
          <a:lstStyle/>
          <a:p>
            <a:r>
              <a:rPr lang="fr-FR" sz="2000" b="1" dirty="0">
                <a:solidFill>
                  <a:srgbClr val="0070C0"/>
                </a:solidFill>
              </a:rPr>
              <a:t>Radiologiques :</a:t>
            </a:r>
          </a:p>
          <a:p>
            <a:r>
              <a:rPr lang="fr-FR" dirty="0">
                <a:solidFill>
                  <a:srgbClr val="0070C0"/>
                </a:solidFill>
              </a:rPr>
              <a:t>Radiations ionisantes</a:t>
            </a:r>
          </a:p>
          <a:p>
            <a:r>
              <a:rPr lang="fr-FR" dirty="0">
                <a:solidFill>
                  <a:srgbClr val="0070C0"/>
                </a:solidFill>
              </a:rPr>
              <a:t>Radiations non-ionisantes</a:t>
            </a:r>
          </a:p>
          <a:p>
            <a:pPr marL="742950" lvl="1" indent="-285750">
              <a:buFont typeface="Arial" panose="020B0604020202020204" pitchFamily="34" charset="0"/>
              <a:buChar char="•"/>
            </a:pPr>
            <a:r>
              <a:rPr lang="fr-FR" dirty="0">
                <a:solidFill>
                  <a:srgbClr val="0070C0"/>
                </a:solidFill>
              </a:rPr>
              <a:t>Lasers</a:t>
            </a:r>
          </a:p>
          <a:p>
            <a:pPr marL="742950" lvl="1" indent="-285750">
              <a:buFont typeface="Arial" panose="020B0604020202020204" pitchFamily="34" charset="0"/>
              <a:buChar char="•"/>
            </a:pPr>
            <a:r>
              <a:rPr lang="fr-FR" dirty="0">
                <a:solidFill>
                  <a:srgbClr val="0070C0"/>
                </a:solidFill>
              </a:rPr>
              <a:t>UV</a:t>
            </a:r>
          </a:p>
          <a:p>
            <a:pPr marL="742950" lvl="1" indent="-285750">
              <a:buFont typeface="Arial" panose="020B0604020202020204" pitchFamily="34" charset="0"/>
              <a:buChar char="•"/>
            </a:pPr>
            <a:r>
              <a:rPr lang="fr-FR" dirty="0">
                <a:solidFill>
                  <a:srgbClr val="0070C0"/>
                </a:solidFill>
              </a:rPr>
              <a:t>IR</a:t>
            </a:r>
          </a:p>
          <a:p>
            <a:pPr marL="0" lvl="1"/>
            <a:r>
              <a:rPr lang="fr-FR" dirty="0">
                <a:solidFill>
                  <a:srgbClr val="0070C0"/>
                </a:solidFill>
              </a:rPr>
              <a:t>Champs électromagnétiques</a:t>
            </a:r>
          </a:p>
          <a:p>
            <a:pPr marL="742950" lvl="2" indent="-285750">
              <a:buFont typeface="Wingdings" panose="05000000000000000000" pitchFamily="2" charset="2"/>
              <a:buChar char="§"/>
            </a:pPr>
            <a:r>
              <a:rPr lang="fr-FR" dirty="0">
                <a:solidFill>
                  <a:srgbClr val="0070C0"/>
                </a:solidFill>
              </a:rPr>
              <a:t>WIFI</a:t>
            </a:r>
          </a:p>
          <a:p>
            <a:pPr marL="742950" lvl="2" indent="-285750">
              <a:buFont typeface="Wingdings" panose="05000000000000000000" pitchFamily="2" charset="2"/>
              <a:buChar char="§"/>
            </a:pPr>
            <a:r>
              <a:rPr lang="fr-FR" dirty="0">
                <a:solidFill>
                  <a:srgbClr val="0070C0"/>
                </a:solidFill>
              </a:rPr>
              <a:t>….</a:t>
            </a:r>
          </a:p>
        </p:txBody>
      </p:sp>
      <p:sp>
        <p:nvSpPr>
          <p:cNvPr id="8" name="ZoneTexte 7">
            <a:extLst>
              <a:ext uri="{FF2B5EF4-FFF2-40B4-BE49-F238E27FC236}">
                <a16:creationId xmlns:a16="http://schemas.microsoft.com/office/drawing/2014/main" id="{4FE96D84-F8A2-6FFE-0C5D-EDBB6AD69D9D}"/>
              </a:ext>
            </a:extLst>
          </p:cNvPr>
          <p:cNvSpPr txBox="1"/>
          <p:nvPr/>
        </p:nvSpPr>
        <p:spPr>
          <a:xfrm>
            <a:off x="10276419" y="3502067"/>
            <a:ext cx="2015665" cy="2339102"/>
          </a:xfrm>
          <a:prstGeom prst="rect">
            <a:avLst/>
          </a:prstGeom>
          <a:noFill/>
        </p:spPr>
        <p:txBody>
          <a:bodyPr wrap="square" rtlCol="0">
            <a:spAutoFit/>
          </a:bodyPr>
          <a:lstStyle/>
          <a:p>
            <a:r>
              <a:rPr lang="fr-FR" sz="2000" b="1" dirty="0">
                <a:solidFill>
                  <a:srgbClr val="FF6600"/>
                </a:solidFill>
              </a:rPr>
              <a:t>Psycho-sociaux :</a:t>
            </a:r>
          </a:p>
          <a:p>
            <a:r>
              <a:rPr lang="fr-FR" dirty="0">
                <a:solidFill>
                  <a:srgbClr val="FF6600"/>
                </a:solidFill>
              </a:rPr>
              <a:t>Harcèlement</a:t>
            </a:r>
          </a:p>
          <a:p>
            <a:r>
              <a:rPr lang="fr-FR" dirty="0">
                <a:solidFill>
                  <a:srgbClr val="FF6600"/>
                </a:solidFill>
              </a:rPr>
              <a:t>Violence</a:t>
            </a:r>
          </a:p>
          <a:p>
            <a:r>
              <a:rPr lang="fr-FR" dirty="0">
                <a:solidFill>
                  <a:srgbClr val="FF6600"/>
                </a:solidFill>
              </a:rPr>
              <a:t>Stress</a:t>
            </a:r>
          </a:p>
          <a:p>
            <a:r>
              <a:rPr lang="fr-FR" dirty="0">
                <a:solidFill>
                  <a:srgbClr val="FF6600"/>
                </a:solidFill>
              </a:rPr>
              <a:t>Charge mentale</a:t>
            </a:r>
          </a:p>
          <a:p>
            <a:r>
              <a:rPr lang="fr-FR" dirty="0">
                <a:solidFill>
                  <a:srgbClr val="FF6600"/>
                </a:solidFill>
              </a:rPr>
              <a:t>Chef toxique</a:t>
            </a:r>
          </a:p>
          <a:p>
            <a:r>
              <a:rPr lang="fr-FR" dirty="0">
                <a:solidFill>
                  <a:srgbClr val="FF6600"/>
                </a:solidFill>
              </a:rPr>
              <a:t>Manque de </a:t>
            </a:r>
            <a:r>
              <a:rPr lang="fr-FR" dirty="0" err="1">
                <a:solidFill>
                  <a:srgbClr val="FF6600"/>
                </a:solidFill>
              </a:rPr>
              <a:t>recon</a:t>
            </a:r>
            <a:r>
              <a:rPr lang="fr-FR" dirty="0">
                <a:solidFill>
                  <a:srgbClr val="FF6600"/>
                </a:solidFill>
              </a:rPr>
              <a:t>.</a:t>
            </a:r>
          </a:p>
          <a:p>
            <a:r>
              <a:rPr lang="fr-FR" dirty="0">
                <a:solidFill>
                  <a:srgbClr val="FF6600"/>
                </a:solidFill>
              </a:rPr>
              <a:t>…..</a:t>
            </a:r>
          </a:p>
        </p:txBody>
      </p:sp>
      <p:sp>
        <p:nvSpPr>
          <p:cNvPr id="9" name="ZoneTexte 8">
            <a:extLst>
              <a:ext uri="{FF2B5EF4-FFF2-40B4-BE49-F238E27FC236}">
                <a16:creationId xmlns:a16="http://schemas.microsoft.com/office/drawing/2014/main" id="{A8DEAC16-23D9-F928-EE51-42E4E742DFB2}"/>
              </a:ext>
            </a:extLst>
          </p:cNvPr>
          <p:cNvSpPr txBox="1"/>
          <p:nvPr/>
        </p:nvSpPr>
        <p:spPr>
          <a:xfrm>
            <a:off x="10158879" y="1589387"/>
            <a:ext cx="1932862" cy="830997"/>
          </a:xfrm>
          <a:prstGeom prst="rect">
            <a:avLst/>
          </a:prstGeom>
          <a:noFill/>
          <a:ln>
            <a:solidFill>
              <a:schemeClr val="tx1"/>
            </a:solidFill>
          </a:ln>
        </p:spPr>
        <p:txBody>
          <a:bodyPr wrap="square" rtlCol="0">
            <a:spAutoFit/>
          </a:bodyPr>
          <a:lstStyle/>
          <a:p>
            <a:pPr algn="ctr"/>
            <a:r>
              <a:rPr lang="fr-FR" sz="2400" b="1" dirty="0"/>
              <a:t>Votre liste de difficultés</a:t>
            </a:r>
          </a:p>
        </p:txBody>
      </p:sp>
      <p:sp>
        <p:nvSpPr>
          <p:cNvPr id="10" name="Flèche : bas 9">
            <a:extLst>
              <a:ext uri="{FF2B5EF4-FFF2-40B4-BE49-F238E27FC236}">
                <a16:creationId xmlns:a16="http://schemas.microsoft.com/office/drawing/2014/main" id="{1D141B70-389C-12C7-BD25-DC0BEAD3955C}"/>
              </a:ext>
            </a:extLst>
          </p:cNvPr>
          <p:cNvSpPr/>
          <p:nvPr/>
        </p:nvSpPr>
        <p:spPr>
          <a:xfrm>
            <a:off x="10952703" y="2552281"/>
            <a:ext cx="251209" cy="693337"/>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DB99BB36-2DC4-BAE1-DF97-C9C7BA96D14C}"/>
              </a:ext>
            </a:extLst>
          </p:cNvPr>
          <p:cNvSpPr txBox="1"/>
          <p:nvPr/>
        </p:nvSpPr>
        <p:spPr>
          <a:xfrm>
            <a:off x="492139" y="4029392"/>
            <a:ext cx="924677" cy="369332"/>
          </a:xfrm>
          <a:prstGeom prst="rect">
            <a:avLst/>
          </a:prstGeom>
          <a:noFill/>
          <a:ln w="19050">
            <a:solidFill>
              <a:schemeClr val="tx1"/>
            </a:solidFill>
          </a:ln>
        </p:spPr>
        <p:txBody>
          <a:bodyPr wrap="square" rtlCol="0">
            <a:spAutoFit/>
          </a:bodyPr>
          <a:lstStyle/>
          <a:p>
            <a:pPr algn="ctr"/>
            <a:r>
              <a:rPr lang="fr-FR" dirty="0"/>
              <a:t>TMS</a:t>
            </a:r>
          </a:p>
        </p:txBody>
      </p:sp>
      <p:sp>
        <p:nvSpPr>
          <p:cNvPr id="12" name="Flèche : droite 11">
            <a:extLst>
              <a:ext uri="{FF2B5EF4-FFF2-40B4-BE49-F238E27FC236}">
                <a16:creationId xmlns:a16="http://schemas.microsoft.com/office/drawing/2014/main" id="{FA5BA322-CDFC-796F-9DFB-7378493C7D36}"/>
              </a:ext>
            </a:extLst>
          </p:cNvPr>
          <p:cNvSpPr/>
          <p:nvPr/>
        </p:nvSpPr>
        <p:spPr>
          <a:xfrm rot="16200000">
            <a:off x="462224" y="3416441"/>
            <a:ext cx="989781" cy="120580"/>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6758B9B1-13E9-903C-F500-E2664FF62411}"/>
              </a:ext>
            </a:extLst>
          </p:cNvPr>
          <p:cNvSpPr txBox="1"/>
          <p:nvPr/>
        </p:nvSpPr>
        <p:spPr>
          <a:xfrm>
            <a:off x="1931808" y="4890290"/>
            <a:ext cx="924677" cy="646331"/>
          </a:xfrm>
          <a:prstGeom prst="rect">
            <a:avLst/>
          </a:prstGeom>
          <a:noFill/>
          <a:ln w="19050">
            <a:solidFill>
              <a:srgbClr val="C00000"/>
            </a:solidFill>
          </a:ln>
        </p:spPr>
        <p:txBody>
          <a:bodyPr wrap="square" rtlCol="0">
            <a:spAutoFit/>
          </a:bodyPr>
          <a:lstStyle/>
          <a:p>
            <a:r>
              <a:rPr lang="fr-FR" dirty="0">
                <a:solidFill>
                  <a:srgbClr val="C00000"/>
                </a:solidFill>
              </a:rPr>
              <a:t>Fatigue</a:t>
            </a:r>
          </a:p>
          <a:p>
            <a:r>
              <a:rPr lang="fr-FR" dirty="0">
                <a:solidFill>
                  <a:srgbClr val="C00000"/>
                </a:solidFill>
              </a:rPr>
              <a:t>visuelle</a:t>
            </a:r>
          </a:p>
        </p:txBody>
      </p:sp>
      <p:sp>
        <p:nvSpPr>
          <p:cNvPr id="14" name="Flèche : droite 13">
            <a:extLst>
              <a:ext uri="{FF2B5EF4-FFF2-40B4-BE49-F238E27FC236}">
                <a16:creationId xmlns:a16="http://schemas.microsoft.com/office/drawing/2014/main" id="{21C4B41A-4D39-2971-7BC2-41877CFF18FD}"/>
              </a:ext>
            </a:extLst>
          </p:cNvPr>
          <p:cNvSpPr/>
          <p:nvPr/>
        </p:nvSpPr>
        <p:spPr>
          <a:xfrm rot="16200000">
            <a:off x="1640239" y="4020759"/>
            <a:ext cx="1518296" cy="140677"/>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5A5DD204-7FA6-F0CC-3A46-DA10C314FB3A}"/>
              </a:ext>
            </a:extLst>
          </p:cNvPr>
          <p:cNvSpPr txBox="1"/>
          <p:nvPr/>
        </p:nvSpPr>
        <p:spPr>
          <a:xfrm>
            <a:off x="8189412" y="5928527"/>
            <a:ext cx="1899139" cy="369332"/>
          </a:xfrm>
          <a:prstGeom prst="rect">
            <a:avLst/>
          </a:prstGeom>
          <a:noFill/>
          <a:ln w="19050">
            <a:solidFill>
              <a:srgbClr val="3366FF"/>
            </a:solidFill>
          </a:ln>
        </p:spPr>
        <p:txBody>
          <a:bodyPr wrap="square" rtlCol="0">
            <a:spAutoFit/>
          </a:bodyPr>
          <a:lstStyle/>
          <a:p>
            <a:r>
              <a:rPr lang="fr-FR" dirty="0">
                <a:solidFill>
                  <a:srgbClr val="3366FF"/>
                </a:solidFill>
              </a:rPr>
              <a:t>Hyper-sensibilité</a:t>
            </a:r>
          </a:p>
        </p:txBody>
      </p:sp>
      <p:sp>
        <p:nvSpPr>
          <p:cNvPr id="16" name="Flèche : droite 15">
            <a:extLst>
              <a:ext uri="{FF2B5EF4-FFF2-40B4-BE49-F238E27FC236}">
                <a16:creationId xmlns:a16="http://schemas.microsoft.com/office/drawing/2014/main" id="{9C28B4F5-B86D-E5CB-C7A3-B5CF80A35C87}"/>
              </a:ext>
            </a:extLst>
          </p:cNvPr>
          <p:cNvSpPr/>
          <p:nvPr/>
        </p:nvSpPr>
        <p:spPr>
          <a:xfrm rot="16200000">
            <a:off x="8685246" y="5392459"/>
            <a:ext cx="820495" cy="1372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4782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1+#ppt_w/2"/>
                                          </p:val>
                                        </p:tav>
                                        <p:tav tm="100000">
                                          <p:val>
                                            <p:strVal val="#ppt_x"/>
                                          </p:val>
                                        </p:tav>
                                      </p:tavLst>
                                    </p:anim>
                                    <p:anim calcmode="lin" valueType="num">
                                      <p:cBhvr additive="base">
                                        <p:cTn id="3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500" fill="hold"/>
                                        <p:tgtEl>
                                          <p:spTgt spid="8"/>
                                        </p:tgtEl>
                                        <p:attrNameLst>
                                          <p:attrName>ppt_x</p:attrName>
                                        </p:attrNameLst>
                                      </p:cBhvr>
                                      <p:tavLst>
                                        <p:tav tm="0">
                                          <p:val>
                                            <p:strVal val="1+#ppt_w/2"/>
                                          </p:val>
                                        </p:tav>
                                        <p:tav tm="100000">
                                          <p:val>
                                            <p:strVal val="#ppt_x"/>
                                          </p:val>
                                        </p:tav>
                                      </p:tavLst>
                                    </p:anim>
                                    <p:anim calcmode="lin" valueType="num">
                                      <p:cBhvr additive="base">
                                        <p:cTn id="6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fill="hold"/>
                                        <p:tgtEl>
                                          <p:spTgt spid="9"/>
                                        </p:tgtEl>
                                        <p:attrNameLst>
                                          <p:attrName>ppt_x</p:attrName>
                                        </p:attrNameLst>
                                      </p:cBhvr>
                                      <p:tavLst>
                                        <p:tav tm="0">
                                          <p:val>
                                            <p:strVal val="#ppt_x"/>
                                          </p:val>
                                        </p:tav>
                                        <p:tav tm="100000">
                                          <p:val>
                                            <p:strVal val="#ppt_x"/>
                                          </p:val>
                                        </p:tav>
                                      </p:tavLst>
                                    </p:anim>
                                    <p:anim calcmode="lin" valueType="num">
                                      <p:cBhvr additive="base">
                                        <p:cTn id="66" dur="500" fill="hold"/>
                                        <p:tgtEl>
                                          <p:spTgt spid="9"/>
                                        </p:tgtEl>
                                        <p:attrNameLst>
                                          <p:attrName>ppt_y</p:attrName>
                                        </p:attrNameLst>
                                      </p:cBhvr>
                                      <p:tavLst>
                                        <p:tav tm="0">
                                          <p:val>
                                            <p:strVal val="0-#ppt_h/2"/>
                                          </p:val>
                                        </p:tav>
                                        <p:tav tm="100000">
                                          <p:val>
                                            <p:strVal val="#ppt_y"/>
                                          </p:val>
                                        </p:tav>
                                      </p:tavLst>
                                    </p:anim>
                                  </p:childTnLst>
                                </p:cTn>
                              </p:par>
                              <p:par>
                                <p:cTn id="67" presetID="2" presetClass="entr" presetSubtype="1"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fill="hold"/>
                                        <p:tgtEl>
                                          <p:spTgt spid="10"/>
                                        </p:tgtEl>
                                        <p:attrNameLst>
                                          <p:attrName>ppt_x</p:attrName>
                                        </p:attrNameLst>
                                      </p:cBhvr>
                                      <p:tavLst>
                                        <p:tav tm="0">
                                          <p:val>
                                            <p:strVal val="#ppt_x"/>
                                          </p:val>
                                        </p:tav>
                                        <p:tav tm="100000">
                                          <p:val>
                                            <p:strVal val="#ppt_x"/>
                                          </p:val>
                                        </p:tav>
                                      </p:tavLst>
                                    </p:anim>
                                    <p:anim calcmode="lin" valueType="num">
                                      <p:cBhvr additive="base">
                                        <p:cTn id="7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animBg="1"/>
      <p:bldP spid="10" grpId="0" animBg="1"/>
      <p:bldP spid="11" grpId="0" animBg="1"/>
      <p:bldP spid="12" grpId="0" animBg="1"/>
      <p:bldP spid="13"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94D496A-C0BD-8737-FF63-0DF8A0BC2DB1}"/>
              </a:ext>
            </a:extLst>
          </p:cNvPr>
          <p:cNvPicPr>
            <a:picLocks noChangeAspect="1"/>
          </p:cNvPicPr>
          <p:nvPr/>
        </p:nvPicPr>
        <p:blipFill rotWithShape="1">
          <a:blip r:embed="rId2"/>
          <a:srcRect l="12935" t="15867" r="13860" b="15999"/>
          <a:stretch/>
        </p:blipFill>
        <p:spPr>
          <a:xfrm>
            <a:off x="365760" y="740501"/>
            <a:ext cx="4663440" cy="2441447"/>
          </a:xfrm>
          <a:prstGeom prst="rect">
            <a:avLst/>
          </a:prstGeom>
        </p:spPr>
      </p:pic>
      <p:sp>
        <p:nvSpPr>
          <p:cNvPr id="2" name="ZoneTexte 1">
            <a:extLst>
              <a:ext uri="{FF2B5EF4-FFF2-40B4-BE49-F238E27FC236}">
                <a16:creationId xmlns:a16="http://schemas.microsoft.com/office/drawing/2014/main" id="{3A205EE6-662A-7059-6DD8-5E012B9CDF0E}"/>
              </a:ext>
            </a:extLst>
          </p:cNvPr>
          <p:cNvSpPr txBox="1"/>
          <p:nvPr/>
        </p:nvSpPr>
        <p:spPr>
          <a:xfrm>
            <a:off x="38100" y="6437376"/>
            <a:ext cx="12115800" cy="307777"/>
          </a:xfrm>
          <a:prstGeom prst="rect">
            <a:avLst/>
          </a:prstGeom>
          <a:noFill/>
        </p:spPr>
        <p:txBody>
          <a:bodyPr wrap="square" rtlCol="0">
            <a:spAutoFit/>
          </a:bodyPr>
          <a:lstStyle/>
          <a:p>
            <a:pPr algn="ctr"/>
            <a:r>
              <a:rPr lang="en-US" sz="1400" b="1" i="0" dirty="0" err="1">
                <a:solidFill>
                  <a:srgbClr val="1155CC"/>
                </a:solidFill>
                <a:effectLst/>
                <a:highlight>
                  <a:srgbClr val="FFFFFF"/>
                </a:highlight>
                <a:latin typeface="Arial" panose="020B0604020202020204" pitchFamily="34" charset="0"/>
                <a:hlinkClick r:id="rId3"/>
              </a:rPr>
              <a:t>Référence</a:t>
            </a:r>
            <a:r>
              <a:rPr lang="en-US" sz="1400" b="1" i="0" dirty="0">
                <a:solidFill>
                  <a:srgbClr val="1155CC"/>
                </a:solidFill>
                <a:effectLst/>
                <a:highlight>
                  <a:srgbClr val="FFFFFF"/>
                </a:highlight>
                <a:latin typeface="Arial" panose="020B0604020202020204" pitchFamily="34" charset="0"/>
                <a:hlinkClick r:id="rId3"/>
              </a:rPr>
              <a:t> – lien </a:t>
            </a:r>
            <a:r>
              <a:rPr lang="en-US" sz="1400" b="1" i="0" dirty="0" err="1">
                <a:solidFill>
                  <a:srgbClr val="1155CC"/>
                </a:solidFill>
                <a:effectLst/>
                <a:highlight>
                  <a:srgbClr val="FFFFFF"/>
                </a:highlight>
                <a:latin typeface="Arial" panose="020B0604020202020204" pitchFamily="34" charset="0"/>
                <a:hlinkClick r:id="rId3"/>
              </a:rPr>
              <a:t>url</a:t>
            </a:r>
            <a:r>
              <a:rPr lang="en-US" sz="1400" b="1" i="0" dirty="0">
                <a:solidFill>
                  <a:srgbClr val="1155CC"/>
                </a:solidFill>
                <a:effectLst/>
                <a:highlight>
                  <a:srgbClr val="FFFFFF"/>
                </a:highlight>
                <a:latin typeface="Arial" panose="020B0604020202020204" pitchFamily="34" charset="0"/>
                <a:hlinkClick r:id="rId3"/>
              </a:rPr>
              <a:t> :  </a:t>
            </a:r>
            <a:r>
              <a:rPr lang="en-US" sz="1400" b="0" i="0" dirty="0">
                <a:solidFill>
                  <a:srgbClr val="1155CC"/>
                </a:solidFill>
                <a:effectLst/>
                <a:highlight>
                  <a:srgbClr val="FFFFFF"/>
                </a:highlight>
                <a:latin typeface="Arial" panose="020B0604020202020204" pitchFamily="34" charset="0"/>
                <a:hlinkClick r:id="rId3"/>
              </a:rPr>
              <a:t>How software developers feel about AI reshaping their work – and what this tells the rest of us (theconversation.com)</a:t>
            </a:r>
            <a:endParaRPr lang="fr-FR" sz="1400" dirty="0"/>
          </a:p>
        </p:txBody>
      </p:sp>
      <p:sp>
        <p:nvSpPr>
          <p:cNvPr id="4" name="ZoneTexte 3">
            <a:extLst>
              <a:ext uri="{FF2B5EF4-FFF2-40B4-BE49-F238E27FC236}">
                <a16:creationId xmlns:a16="http://schemas.microsoft.com/office/drawing/2014/main" id="{F86460A2-EB53-C266-BA02-D3D37E02E0F9}"/>
              </a:ext>
            </a:extLst>
          </p:cNvPr>
          <p:cNvSpPr txBox="1"/>
          <p:nvPr/>
        </p:nvSpPr>
        <p:spPr>
          <a:xfrm>
            <a:off x="1106424" y="265176"/>
            <a:ext cx="10506456" cy="461665"/>
          </a:xfrm>
          <a:prstGeom prst="rect">
            <a:avLst/>
          </a:prstGeom>
          <a:noFill/>
        </p:spPr>
        <p:txBody>
          <a:bodyPr wrap="square" rtlCol="0">
            <a:spAutoFit/>
          </a:bodyPr>
          <a:lstStyle/>
          <a:p>
            <a:pPr algn="ctr"/>
            <a:r>
              <a:rPr lang="fr-FR" sz="2400" dirty="0">
                <a:latin typeface="Lucida Handwriting" panose="03010101010101010101" pitchFamily="66" charset="0"/>
              </a:rPr>
              <a:t>L’intelligence artificielle (IA) impacte tous les métiers </a:t>
            </a:r>
          </a:p>
        </p:txBody>
      </p:sp>
      <p:pic>
        <p:nvPicPr>
          <p:cNvPr id="5" name="Image 4">
            <a:extLst>
              <a:ext uri="{FF2B5EF4-FFF2-40B4-BE49-F238E27FC236}">
                <a16:creationId xmlns:a16="http://schemas.microsoft.com/office/drawing/2014/main" id="{F3297F90-6ACF-EF66-F9CD-5913FDFE798E}"/>
              </a:ext>
            </a:extLst>
          </p:cNvPr>
          <p:cNvPicPr>
            <a:picLocks noChangeAspect="1"/>
          </p:cNvPicPr>
          <p:nvPr/>
        </p:nvPicPr>
        <p:blipFill rotWithShape="1">
          <a:blip r:embed="rId4"/>
          <a:srcRect l="26475" t="8095" r="9625"/>
          <a:stretch/>
        </p:blipFill>
        <p:spPr>
          <a:xfrm>
            <a:off x="8778241" y="3551649"/>
            <a:ext cx="2837689" cy="2293642"/>
          </a:xfrm>
          <a:prstGeom prst="rect">
            <a:avLst/>
          </a:prstGeom>
        </p:spPr>
      </p:pic>
      <p:sp>
        <p:nvSpPr>
          <p:cNvPr id="11" name="ZoneTexte 10">
            <a:extLst>
              <a:ext uri="{FF2B5EF4-FFF2-40B4-BE49-F238E27FC236}">
                <a16:creationId xmlns:a16="http://schemas.microsoft.com/office/drawing/2014/main" id="{522CCAA8-BF44-521B-675E-E490289D7805}"/>
              </a:ext>
            </a:extLst>
          </p:cNvPr>
          <p:cNvSpPr txBox="1"/>
          <p:nvPr/>
        </p:nvSpPr>
        <p:spPr>
          <a:xfrm>
            <a:off x="494680" y="6063817"/>
            <a:ext cx="11539728" cy="307777"/>
          </a:xfrm>
          <a:prstGeom prst="rect">
            <a:avLst/>
          </a:prstGeom>
          <a:noFill/>
        </p:spPr>
        <p:txBody>
          <a:bodyPr wrap="square" rtlCol="0">
            <a:spAutoFit/>
          </a:bodyPr>
          <a:lstStyle/>
          <a:p>
            <a:r>
              <a:rPr lang="fr-FR" sz="1400" b="1" dirty="0">
                <a:latin typeface="Arial" panose="020B0604020202020204" pitchFamily="34" charset="0"/>
                <a:cs typeface="Arial" panose="020B0604020202020204" pitchFamily="34" charset="0"/>
              </a:rPr>
              <a:t>Les auteurs </a:t>
            </a:r>
            <a:r>
              <a:rPr lang="fr-FR" sz="1400" dirty="0">
                <a:latin typeface="Arial" panose="020B0604020202020204" pitchFamily="34" charset="0"/>
                <a:cs typeface="Arial" panose="020B0604020202020204" pitchFamily="34" charset="0"/>
              </a:rPr>
              <a:t>de l’étude : </a:t>
            </a:r>
            <a:r>
              <a:rPr lang="fr-FR" sz="1400" dirty="0" err="1">
                <a:latin typeface="Arial" panose="020B0604020202020204" pitchFamily="34" charset="0"/>
                <a:cs typeface="Arial" panose="020B0604020202020204" pitchFamily="34" charset="0"/>
              </a:rPr>
              <a:t>Najmeh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Haffezieh</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University</a:t>
            </a:r>
            <a:r>
              <a:rPr lang="fr-FR" sz="1400" dirty="0">
                <a:latin typeface="Arial" panose="020B0604020202020204" pitchFamily="34" charset="0"/>
                <a:cs typeface="Arial" panose="020B0604020202020204" pitchFamily="34" charset="0"/>
              </a:rPr>
              <a:t> of London et </a:t>
            </a:r>
            <a:r>
              <a:rPr lang="fr-FR" sz="1400" dirty="0" err="1">
                <a:latin typeface="Arial" panose="020B0604020202020204" pitchFamily="34" charset="0"/>
                <a:cs typeface="Arial" panose="020B0604020202020204" pitchFamily="34" charset="0"/>
              </a:rPr>
              <a:t>Farjam</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Eshraghian</a:t>
            </a:r>
            <a:r>
              <a:rPr kumimoji="0" lang="fr-FR" altLang="fr-FR" sz="1400" b="0" i="0" strike="noStrike" cap="none" normalizeH="0" baseline="0" dirty="0">
                <a:ln>
                  <a:noFill/>
                </a:ln>
                <a:effectLst/>
                <a:latin typeface="Arial" panose="020B0604020202020204" pitchFamily="34" charset="0"/>
                <a:cs typeface="Arial" panose="020B0604020202020204" pitchFamily="34" charset="0"/>
              </a:rPr>
              <a:t> </a:t>
            </a:r>
            <a:r>
              <a:rPr kumimoji="0" lang="fr-FR" altLang="fr-FR"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University</a:t>
            </a:r>
            <a:r>
              <a:rPr kumimoji="0" lang="fr-FR"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of </a:t>
            </a:r>
            <a:r>
              <a:rPr kumimoji="0" lang="fr-FR" altLang="fr-FR" sz="14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Webminster</a:t>
            </a:r>
            <a:r>
              <a:rPr kumimoji="0" lang="fr-FR" altLang="fr-FR"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(2023)</a:t>
            </a:r>
            <a:endParaRPr lang="fr-FR" sz="1400" dirty="0">
              <a:latin typeface="Arial" panose="020B0604020202020204" pitchFamily="34" charset="0"/>
              <a:cs typeface="Arial" panose="020B0604020202020204" pitchFamily="34" charset="0"/>
            </a:endParaRPr>
          </a:p>
        </p:txBody>
      </p:sp>
      <p:sp>
        <p:nvSpPr>
          <p:cNvPr id="12" name="ZoneTexte 11">
            <a:extLst>
              <a:ext uri="{FF2B5EF4-FFF2-40B4-BE49-F238E27FC236}">
                <a16:creationId xmlns:a16="http://schemas.microsoft.com/office/drawing/2014/main" id="{CFF78F61-620F-16B1-E10A-626174143C6A}"/>
              </a:ext>
            </a:extLst>
          </p:cNvPr>
          <p:cNvSpPr txBox="1"/>
          <p:nvPr/>
        </p:nvSpPr>
        <p:spPr>
          <a:xfrm>
            <a:off x="5058157" y="2264165"/>
            <a:ext cx="7133843" cy="1015663"/>
          </a:xfrm>
          <a:prstGeom prst="rect">
            <a:avLst/>
          </a:prstGeom>
          <a:noFill/>
        </p:spPr>
        <p:txBody>
          <a:bodyPr wrap="square" rtlCol="0">
            <a:spAutoFit/>
          </a:bodyPr>
          <a:lstStyle/>
          <a:p>
            <a:r>
              <a:rPr lang="fr-FR" sz="2000" dirty="0"/>
              <a:t>Un projet de recherche auprès de développeurs de software, s’est basée sur plus de 10’000 commentaires sur le software </a:t>
            </a:r>
            <a:r>
              <a:rPr lang="fr-FR" sz="2000" b="1" dirty="0"/>
              <a:t>IA GitHub </a:t>
            </a:r>
            <a:r>
              <a:rPr lang="fr-FR" sz="2000" b="1" dirty="0" err="1"/>
              <a:t>Copilot</a:t>
            </a:r>
            <a:r>
              <a:rPr lang="fr-FR" sz="2000" b="1" dirty="0"/>
              <a:t> </a:t>
            </a:r>
            <a:r>
              <a:rPr lang="fr-FR" sz="2000" dirty="0"/>
              <a:t>et confirme votre sentiment.</a:t>
            </a:r>
          </a:p>
        </p:txBody>
      </p:sp>
      <p:sp>
        <p:nvSpPr>
          <p:cNvPr id="7" name="ZoneTexte 6">
            <a:extLst>
              <a:ext uri="{FF2B5EF4-FFF2-40B4-BE49-F238E27FC236}">
                <a16:creationId xmlns:a16="http://schemas.microsoft.com/office/drawing/2014/main" id="{DD3425D2-343A-3934-1AB5-C86F5AD521CC}"/>
              </a:ext>
            </a:extLst>
          </p:cNvPr>
          <p:cNvSpPr txBox="1"/>
          <p:nvPr/>
        </p:nvSpPr>
        <p:spPr>
          <a:xfrm>
            <a:off x="365760" y="3345610"/>
            <a:ext cx="7653528" cy="2554545"/>
          </a:xfrm>
          <a:prstGeom prst="rect">
            <a:avLst/>
          </a:prstGeom>
          <a:noFill/>
        </p:spPr>
        <p:txBody>
          <a:bodyPr wrap="square" rtlCol="0">
            <a:spAutoFit/>
          </a:bodyPr>
          <a:lstStyle/>
          <a:p>
            <a:r>
              <a:rPr lang="fr-FR" sz="2000" dirty="0"/>
              <a:t>Le robot peut faire </a:t>
            </a:r>
            <a:r>
              <a:rPr lang="fr-FR" sz="2000" dirty="0">
                <a:solidFill>
                  <a:srgbClr val="FF0000"/>
                </a:solidFill>
                <a:effectLst>
                  <a:outerShdw blurRad="38100" dist="38100" dir="2700000" algn="tl">
                    <a:srgbClr val="000000">
                      <a:alpha val="43137"/>
                    </a:srgbClr>
                  </a:outerShdw>
                </a:effectLst>
              </a:rPr>
              <a:t>des tâches répétitives </a:t>
            </a:r>
            <a:r>
              <a:rPr lang="fr-FR" sz="2000" dirty="0"/>
              <a:t>et laisse du temps aux développeurs pour </a:t>
            </a:r>
            <a:r>
              <a:rPr lang="fr-FR" sz="2000" dirty="0">
                <a:solidFill>
                  <a:srgbClr val="FF0000"/>
                </a:solidFill>
                <a:effectLst>
                  <a:outerShdw blurRad="38100" dist="38100" dir="2700000" algn="tl">
                    <a:srgbClr val="000000">
                      <a:alpha val="43137"/>
                    </a:srgbClr>
                  </a:outerShdw>
                </a:effectLst>
              </a:rPr>
              <a:t>relever des défis informatiques </a:t>
            </a:r>
            <a:r>
              <a:rPr lang="fr-FR" sz="2000" dirty="0"/>
              <a:t>et promouvoir leur créativité.</a:t>
            </a:r>
          </a:p>
          <a:p>
            <a:r>
              <a:rPr lang="fr-FR" sz="2000" dirty="0"/>
              <a:t>Les recommandations sont :</a:t>
            </a:r>
          </a:p>
          <a:p>
            <a:pPr marL="2114550" lvl="4" indent="-285750">
              <a:buFont typeface="Wingdings" panose="05000000000000000000" pitchFamily="2" charset="2"/>
              <a:buChar char="ü"/>
            </a:pPr>
            <a:r>
              <a:rPr lang="fr-FR" sz="2000" dirty="0"/>
              <a:t>Préparer l’introduction des outils IA</a:t>
            </a:r>
          </a:p>
          <a:p>
            <a:pPr marL="2114550" lvl="4" indent="-285750">
              <a:buFont typeface="Wingdings" panose="05000000000000000000" pitchFamily="2" charset="2"/>
              <a:buChar char="ü"/>
            </a:pPr>
            <a:r>
              <a:rPr lang="fr-FR" sz="2000" dirty="0"/>
              <a:t>Expérimenter</a:t>
            </a:r>
          </a:p>
          <a:p>
            <a:pPr marL="2114550" lvl="4" indent="-285750">
              <a:buFont typeface="Wingdings" panose="05000000000000000000" pitchFamily="2" charset="2"/>
              <a:buChar char="ü"/>
            </a:pPr>
            <a:r>
              <a:rPr lang="fr-FR" sz="2000" dirty="0"/>
              <a:t>Former</a:t>
            </a:r>
          </a:p>
          <a:p>
            <a:pPr marL="2114550" lvl="4" indent="-285750">
              <a:buFont typeface="Wingdings" panose="05000000000000000000" pitchFamily="2" charset="2"/>
              <a:buChar char="ü"/>
            </a:pPr>
            <a:r>
              <a:rPr lang="fr-FR" sz="2000" dirty="0"/>
              <a:t>Tandem développeur - robot</a:t>
            </a:r>
          </a:p>
        </p:txBody>
      </p:sp>
      <p:sp>
        <p:nvSpPr>
          <p:cNvPr id="6" name="ZoneTexte 5">
            <a:extLst>
              <a:ext uri="{FF2B5EF4-FFF2-40B4-BE49-F238E27FC236}">
                <a16:creationId xmlns:a16="http://schemas.microsoft.com/office/drawing/2014/main" id="{6D3125CA-2517-5209-8CE8-2ED129E84F0C}"/>
              </a:ext>
            </a:extLst>
          </p:cNvPr>
          <p:cNvSpPr txBox="1"/>
          <p:nvPr/>
        </p:nvSpPr>
        <p:spPr>
          <a:xfrm>
            <a:off x="5406049" y="682095"/>
            <a:ext cx="6136528" cy="1569660"/>
          </a:xfrm>
          <a:prstGeom prst="rect">
            <a:avLst/>
          </a:prstGeom>
          <a:noFill/>
        </p:spPr>
        <p:txBody>
          <a:bodyPr wrap="square" rtlCol="0">
            <a:spAutoFit/>
          </a:bodyPr>
          <a:lstStyle/>
          <a:p>
            <a:r>
              <a:rPr lang="fr-FR" sz="2400" b="1" dirty="0"/>
              <a:t>Votre analyse </a:t>
            </a:r>
            <a:r>
              <a:rPr lang="fr-FR" sz="2400" dirty="0"/>
              <a:t>: « Nous sommes sereins, […] et nous voyons l’IA comme un outil pour notre travail quotidien. Nous ne la ressentons pas comme une menace. »</a:t>
            </a:r>
            <a:endParaRPr lang="fr-FR" sz="2400" b="1" dirty="0"/>
          </a:p>
        </p:txBody>
      </p:sp>
    </p:spTree>
    <p:extLst>
      <p:ext uri="{BB962C8B-B14F-4D97-AF65-F5344CB8AC3E}">
        <p14:creationId xmlns:p14="http://schemas.microsoft.com/office/powerpoint/2010/main" val="335175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B90E172-2048-9054-48B9-1F3DE765A591}"/>
              </a:ext>
            </a:extLst>
          </p:cNvPr>
          <p:cNvPicPr>
            <a:picLocks noChangeAspect="1"/>
          </p:cNvPicPr>
          <p:nvPr/>
        </p:nvPicPr>
        <p:blipFill rotWithShape="1">
          <a:blip r:embed="rId3"/>
          <a:srcRect l="19349" t="13867" r="3626" b="9600"/>
          <a:stretch/>
        </p:blipFill>
        <p:spPr>
          <a:xfrm>
            <a:off x="1" y="0"/>
            <a:ext cx="12257212" cy="6891949"/>
          </a:xfrm>
          <a:prstGeom prst="rect">
            <a:avLst/>
          </a:prstGeom>
        </p:spPr>
      </p:pic>
      <p:sp>
        <p:nvSpPr>
          <p:cNvPr id="2" name="Rectangle : coins arrondis 1">
            <a:extLst>
              <a:ext uri="{FF2B5EF4-FFF2-40B4-BE49-F238E27FC236}">
                <a16:creationId xmlns:a16="http://schemas.microsoft.com/office/drawing/2014/main" id="{C311FD77-21FC-72D2-E2C4-629C68BC540D}"/>
              </a:ext>
            </a:extLst>
          </p:cNvPr>
          <p:cNvSpPr/>
          <p:nvPr/>
        </p:nvSpPr>
        <p:spPr>
          <a:xfrm>
            <a:off x="4279769" y="1432874"/>
            <a:ext cx="3582186" cy="39875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6C82BFE1-0B6D-7068-4847-AA03D50A4F1F}"/>
              </a:ext>
            </a:extLst>
          </p:cNvPr>
          <p:cNvSpPr/>
          <p:nvPr/>
        </p:nvSpPr>
        <p:spPr>
          <a:xfrm>
            <a:off x="8268491" y="1452205"/>
            <a:ext cx="3582186" cy="398753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2820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2"/>
                                        </p:tgtEl>
                                        <p:attrNameLst>
                                          <p:attrName>style.opacity</p:attrName>
                                        </p:attrNameLst>
                                      </p:cBhvr>
                                      <p:to>
                                        <p:strVal val="0"/>
                                      </p:to>
                                    </p:set>
                                    <p:animEffect filter="image" prLst="opacity: 0">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indefinite"/>
                                        <p:tgtEl>
                                          <p:spTgt spid="4"/>
                                        </p:tgtEl>
                                        <p:attrNameLst>
                                          <p:attrName>style.opacity</p:attrName>
                                        </p:attrNameLst>
                                      </p:cBhvr>
                                      <p:to>
                                        <p:strVal val="0"/>
                                      </p:to>
                                    </p:set>
                                    <p:animEffect filter="image" prLst="opacity: 0">
                                      <p:cBhvr rctx="IE">
                                        <p:cTn id="12"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C855F7-3794-9387-29E8-360425B791A7}"/>
              </a:ext>
            </a:extLst>
          </p:cNvPr>
          <p:cNvPicPr>
            <a:picLocks noChangeAspect="1"/>
          </p:cNvPicPr>
          <p:nvPr/>
        </p:nvPicPr>
        <p:blipFill rotWithShape="1">
          <a:blip r:embed="rId2"/>
          <a:srcRect l="18675" t="13333" r="3550" b="9600"/>
          <a:stretch/>
        </p:blipFill>
        <p:spPr>
          <a:xfrm>
            <a:off x="0" y="0"/>
            <a:ext cx="12263717" cy="6835515"/>
          </a:xfrm>
          <a:prstGeom prst="rect">
            <a:avLst/>
          </a:prstGeom>
        </p:spPr>
      </p:pic>
      <p:sp>
        <p:nvSpPr>
          <p:cNvPr id="3" name="Rectangle 2">
            <a:extLst>
              <a:ext uri="{FF2B5EF4-FFF2-40B4-BE49-F238E27FC236}">
                <a16:creationId xmlns:a16="http://schemas.microsoft.com/office/drawing/2014/main" id="{9CCF63E5-E852-D8D1-F415-D043ABA0F614}"/>
              </a:ext>
            </a:extLst>
          </p:cNvPr>
          <p:cNvSpPr/>
          <p:nvPr/>
        </p:nvSpPr>
        <p:spPr>
          <a:xfrm>
            <a:off x="1946031" y="1256044"/>
            <a:ext cx="8299938" cy="5325626"/>
          </a:xfrm>
          <a:prstGeom prst="rect">
            <a:avLst/>
          </a:prstGeom>
          <a:solidFill>
            <a:srgbClr val="3366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A52B9B8F-612D-C5CD-4EC6-B3D6BF8A74FE}"/>
              </a:ext>
            </a:extLst>
          </p:cNvPr>
          <p:cNvSpPr txBox="1"/>
          <p:nvPr/>
        </p:nvSpPr>
        <p:spPr>
          <a:xfrm>
            <a:off x="2311121" y="1788607"/>
            <a:ext cx="4642338" cy="461665"/>
          </a:xfrm>
          <a:prstGeom prst="rect">
            <a:avLst/>
          </a:prstGeom>
          <a:noFill/>
        </p:spPr>
        <p:txBody>
          <a:bodyPr wrap="square" rtlCol="0">
            <a:spAutoFit/>
          </a:bodyPr>
          <a:lstStyle/>
          <a:p>
            <a:r>
              <a:rPr lang="fr-FR" sz="2400" dirty="0">
                <a:solidFill>
                  <a:schemeClr val="bg1"/>
                </a:solidFill>
              </a:rPr>
              <a:t>Une alimentation saine</a:t>
            </a:r>
          </a:p>
        </p:txBody>
      </p:sp>
      <p:sp>
        <p:nvSpPr>
          <p:cNvPr id="5" name="ZoneTexte 4">
            <a:extLst>
              <a:ext uri="{FF2B5EF4-FFF2-40B4-BE49-F238E27FC236}">
                <a16:creationId xmlns:a16="http://schemas.microsoft.com/office/drawing/2014/main" id="{069D3148-14FE-8CCD-E84B-E77932517728}"/>
              </a:ext>
            </a:extLst>
          </p:cNvPr>
          <p:cNvSpPr txBox="1"/>
          <p:nvPr/>
        </p:nvSpPr>
        <p:spPr>
          <a:xfrm>
            <a:off x="2311121" y="2342941"/>
            <a:ext cx="4642338" cy="461665"/>
          </a:xfrm>
          <a:prstGeom prst="rect">
            <a:avLst/>
          </a:prstGeom>
          <a:noFill/>
        </p:spPr>
        <p:txBody>
          <a:bodyPr wrap="square" rtlCol="0">
            <a:spAutoFit/>
          </a:bodyPr>
          <a:lstStyle/>
          <a:p>
            <a:r>
              <a:rPr lang="fr-FR" sz="2400" dirty="0">
                <a:solidFill>
                  <a:schemeClr val="bg1"/>
                </a:solidFill>
              </a:rPr>
              <a:t>Des activités physiques</a:t>
            </a:r>
          </a:p>
        </p:txBody>
      </p:sp>
      <p:sp>
        <p:nvSpPr>
          <p:cNvPr id="6" name="ZoneTexte 5">
            <a:extLst>
              <a:ext uri="{FF2B5EF4-FFF2-40B4-BE49-F238E27FC236}">
                <a16:creationId xmlns:a16="http://schemas.microsoft.com/office/drawing/2014/main" id="{01B56B9A-4E71-053D-D0E0-C09ABFB12037}"/>
              </a:ext>
            </a:extLst>
          </p:cNvPr>
          <p:cNvSpPr txBox="1"/>
          <p:nvPr/>
        </p:nvSpPr>
        <p:spPr>
          <a:xfrm>
            <a:off x="2301069" y="3446306"/>
            <a:ext cx="4642338" cy="461665"/>
          </a:xfrm>
          <a:prstGeom prst="rect">
            <a:avLst/>
          </a:prstGeom>
          <a:noFill/>
        </p:spPr>
        <p:txBody>
          <a:bodyPr wrap="square" rtlCol="0">
            <a:spAutoFit/>
          </a:bodyPr>
          <a:lstStyle/>
          <a:p>
            <a:r>
              <a:rPr lang="fr-FR" sz="2400" dirty="0">
                <a:solidFill>
                  <a:schemeClr val="bg1"/>
                </a:solidFill>
              </a:rPr>
              <a:t>Une vie sociale appropriée</a:t>
            </a:r>
          </a:p>
        </p:txBody>
      </p:sp>
      <p:sp>
        <p:nvSpPr>
          <p:cNvPr id="7" name="ZoneTexte 6">
            <a:extLst>
              <a:ext uri="{FF2B5EF4-FFF2-40B4-BE49-F238E27FC236}">
                <a16:creationId xmlns:a16="http://schemas.microsoft.com/office/drawing/2014/main" id="{6F17FFF1-AAFF-D891-2493-B5F866D048E2}"/>
              </a:ext>
            </a:extLst>
          </p:cNvPr>
          <p:cNvSpPr txBox="1"/>
          <p:nvPr/>
        </p:nvSpPr>
        <p:spPr>
          <a:xfrm>
            <a:off x="2291025" y="2866237"/>
            <a:ext cx="7033846" cy="461665"/>
          </a:xfrm>
          <a:prstGeom prst="rect">
            <a:avLst/>
          </a:prstGeom>
          <a:noFill/>
        </p:spPr>
        <p:txBody>
          <a:bodyPr wrap="square" rtlCol="0">
            <a:spAutoFit/>
          </a:bodyPr>
          <a:lstStyle/>
          <a:p>
            <a:r>
              <a:rPr lang="fr-FR" sz="2400" dirty="0">
                <a:solidFill>
                  <a:schemeClr val="bg1"/>
                </a:solidFill>
              </a:rPr>
              <a:t>Un équilibre en vie professionnelle et vie privée</a:t>
            </a:r>
          </a:p>
        </p:txBody>
      </p:sp>
      <p:sp>
        <p:nvSpPr>
          <p:cNvPr id="8" name="ZoneTexte 7">
            <a:extLst>
              <a:ext uri="{FF2B5EF4-FFF2-40B4-BE49-F238E27FC236}">
                <a16:creationId xmlns:a16="http://schemas.microsoft.com/office/drawing/2014/main" id="{BC1F5D71-5739-9364-2E52-330E2FDB6526}"/>
              </a:ext>
            </a:extLst>
          </p:cNvPr>
          <p:cNvSpPr txBox="1"/>
          <p:nvPr/>
        </p:nvSpPr>
        <p:spPr>
          <a:xfrm>
            <a:off x="2311121" y="3969824"/>
            <a:ext cx="7425732" cy="2308324"/>
          </a:xfrm>
          <a:prstGeom prst="rect">
            <a:avLst/>
          </a:prstGeom>
          <a:noFill/>
        </p:spPr>
        <p:txBody>
          <a:bodyPr wrap="square" rtlCol="0">
            <a:spAutoFit/>
          </a:bodyPr>
          <a:lstStyle/>
          <a:p>
            <a:r>
              <a:rPr lang="fr-FR" sz="2400" dirty="0">
                <a:solidFill>
                  <a:schemeClr val="bg1"/>
                </a:solidFill>
              </a:rPr>
              <a:t>Des occasions de « booster » les hormones du bonheur :</a:t>
            </a:r>
          </a:p>
          <a:p>
            <a:pPr marL="800100" lvl="1" indent="-342900">
              <a:buFont typeface="Wingdings" panose="05000000000000000000" pitchFamily="2" charset="2"/>
              <a:buChar char="ü"/>
            </a:pPr>
            <a:r>
              <a:rPr lang="fr-FR" sz="2400" dirty="0">
                <a:solidFill>
                  <a:schemeClr val="bg1"/>
                </a:solidFill>
              </a:rPr>
              <a:t>Endorphine </a:t>
            </a:r>
            <a:r>
              <a:rPr lang="fr-FR" sz="2400" dirty="0">
                <a:solidFill>
                  <a:schemeClr val="bg1"/>
                </a:solidFill>
                <a:sym typeface="Wingdings" panose="05000000000000000000" pitchFamily="2" charset="2"/>
              </a:rPr>
              <a:t> loisirs, danse, musique, rire, …</a:t>
            </a:r>
            <a:endParaRPr lang="fr-FR" sz="2400" dirty="0">
              <a:solidFill>
                <a:schemeClr val="bg1"/>
              </a:solidFill>
            </a:endParaRPr>
          </a:p>
          <a:p>
            <a:pPr marL="800100" lvl="1" indent="-342900">
              <a:buFont typeface="Wingdings" panose="05000000000000000000" pitchFamily="2" charset="2"/>
              <a:buChar char="ü"/>
            </a:pPr>
            <a:r>
              <a:rPr lang="fr-FR" sz="2400" dirty="0">
                <a:solidFill>
                  <a:schemeClr val="bg1"/>
                </a:solidFill>
              </a:rPr>
              <a:t>Dopamine </a:t>
            </a:r>
            <a:r>
              <a:rPr lang="fr-FR" sz="2400" dirty="0">
                <a:solidFill>
                  <a:schemeClr val="bg1"/>
                </a:solidFill>
                <a:sym typeface="Wingdings" panose="05000000000000000000" pitchFamily="2" charset="2"/>
              </a:rPr>
              <a:t> sommeil, sport, fêter ses succès, …</a:t>
            </a:r>
            <a:endParaRPr lang="fr-FR" sz="2400" dirty="0">
              <a:solidFill>
                <a:schemeClr val="bg1"/>
              </a:solidFill>
            </a:endParaRPr>
          </a:p>
          <a:p>
            <a:pPr marL="800100" lvl="1" indent="-342900">
              <a:buFont typeface="Wingdings" panose="05000000000000000000" pitchFamily="2" charset="2"/>
              <a:buChar char="ü"/>
            </a:pPr>
            <a:r>
              <a:rPr lang="fr-FR" sz="2400" dirty="0">
                <a:solidFill>
                  <a:schemeClr val="bg1"/>
                </a:solidFill>
              </a:rPr>
              <a:t>Sérotonine </a:t>
            </a:r>
            <a:r>
              <a:rPr lang="fr-FR" sz="2400" dirty="0">
                <a:solidFill>
                  <a:schemeClr val="bg1"/>
                </a:solidFill>
                <a:sym typeface="Wingdings" panose="05000000000000000000" pitchFamily="2" charset="2"/>
              </a:rPr>
              <a:t> gratitude, contact avec la nature, … </a:t>
            </a:r>
            <a:endParaRPr lang="fr-FR" sz="2400" dirty="0">
              <a:solidFill>
                <a:schemeClr val="bg1"/>
              </a:solidFill>
            </a:endParaRPr>
          </a:p>
          <a:p>
            <a:pPr marL="800100" lvl="1" indent="-342900">
              <a:buFont typeface="Wingdings" panose="05000000000000000000" pitchFamily="2" charset="2"/>
              <a:buChar char="ü"/>
            </a:pPr>
            <a:r>
              <a:rPr lang="fr-FR" sz="2400" dirty="0">
                <a:solidFill>
                  <a:schemeClr val="bg1"/>
                </a:solidFill>
              </a:rPr>
              <a:t>Ocytocine </a:t>
            </a:r>
            <a:r>
              <a:rPr lang="fr-FR" sz="2400" dirty="0">
                <a:solidFill>
                  <a:schemeClr val="bg1"/>
                </a:solidFill>
                <a:sym typeface="Wingdings" panose="05000000000000000000" pitchFamily="2" charset="2"/>
              </a:rPr>
              <a:t> méditation, affection, solidarité, ….</a:t>
            </a:r>
            <a:endParaRPr lang="fr-FR" sz="2400" dirty="0">
              <a:solidFill>
                <a:schemeClr val="bg1"/>
              </a:solidFill>
            </a:endParaRPr>
          </a:p>
          <a:p>
            <a:pPr marL="800100" lvl="1" indent="-342900">
              <a:buFont typeface="Wingdings" panose="05000000000000000000" pitchFamily="2" charset="2"/>
              <a:buChar char="ü"/>
            </a:pPr>
            <a:endParaRPr lang="fr-FR" sz="2400" dirty="0">
              <a:solidFill>
                <a:schemeClr val="bg1"/>
              </a:solidFill>
            </a:endParaRPr>
          </a:p>
        </p:txBody>
      </p:sp>
    </p:spTree>
    <p:extLst>
      <p:ext uri="{BB962C8B-B14F-4D97-AF65-F5344CB8AC3E}">
        <p14:creationId xmlns:p14="http://schemas.microsoft.com/office/powerpoint/2010/main" val="14653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0EC90A-50CE-0E63-9524-94510F69BDA5}"/>
              </a:ext>
            </a:extLst>
          </p:cNvPr>
          <p:cNvSpPr txBox="1"/>
          <p:nvPr/>
        </p:nvSpPr>
        <p:spPr>
          <a:xfrm>
            <a:off x="807218" y="422031"/>
            <a:ext cx="10838822" cy="954107"/>
          </a:xfrm>
          <a:prstGeom prst="rect">
            <a:avLst/>
          </a:prstGeom>
          <a:noFill/>
        </p:spPr>
        <p:txBody>
          <a:bodyPr wrap="square" rtlCol="0">
            <a:spAutoFit/>
          </a:bodyPr>
          <a:lstStyle/>
          <a:p>
            <a:pPr algn="ctr"/>
            <a:r>
              <a:rPr lang="fr-FR" sz="2800" b="1" dirty="0">
                <a:solidFill>
                  <a:srgbClr val="0070C0"/>
                </a:solidFill>
              </a:rPr>
              <a:t>Au niveau de la communauté IN2P3, des problèmes ayant été identifiés par le Comité du Programme, on se situe dans la prévention secondaire</a:t>
            </a:r>
          </a:p>
        </p:txBody>
      </p:sp>
      <p:sp>
        <p:nvSpPr>
          <p:cNvPr id="3" name="ZoneTexte 2">
            <a:extLst>
              <a:ext uri="{FF2B5EF4-FFF2-40B4-BE49-F238E27FC236}">
                <a16:creationId xmlns:a16="http://schemas.microsoft.com/office/drawing/2014/main" id="{7777FB4E-DC7F-DEB1-5982-8AA9B85A0AC8}"/>
              </a:ext>
            </a:extLst>
          </p:cNvPr>
          <p:cNvSpPr txBox="1"/>
          <p:nvPr/>
        </p:nvSpPr>
        <p:spPr>
          <a:xfrm>
            <a:off x="1235946" y="2204928"/>
            <a:ext cx="8541100" cy="1046440"/>
          </a:xfrm>
          <a:prstGeom prst="rect">
            <a:avLst/>
          </a:prstGeom>
          <a:noFill/>
        </p:spPr>
        <p:txBody>
          <a:bodyPr wrap="square" rtlCol="0">
            <a:spAutoFit/>
          </a:bodyPr>
          <a:lstStyle/>
          <a:p>
            <a:r>
              <a:rPr lang="fr-FR" sz="2200" dirty="0">
                <a:solidFill>
                  <a:srgbClr val="C00000"/>
                </a:solidFill>
                <a:effectLst>
                  <a:outerShdw blurRad="38100" dist="38100" dir="2700000" algn="tl">
                    <a:srgbClr val="000000">
                      <a:alpha val="43137"/>
                    </a:srgbClr>
                  </a:outerShdw>
                </a:effectLst>
              </a:rPr>
              <a:t>Une analyse plus complète des risques autres que ceux déjà identifiés </a:t>
            </a:r>
          </a:p>
          <a:p>
            <a:pPr marL="1657350" lvl="3" indent="-285750">
              <a:buFont typeface="Courier New" panose="02070309020205020404" pitchFamily="49" charset="0"/>
              <a:buChar char="o"/>
            </a:pPr>
            <a:r>
              <a:rPr lang="fr-FR" sz="2000" dirty="0">
                <a:solidFill>
                  <a:srgbClr val="C00000"/>
                </a:solidFill>
                <a:effectLst>
                  <a:outerShdw blurRad="38100" dist="38100" dir="2700000" algn="tl">
                    <a:srgbClr val="000000">
                      <a:alpha val="43137"/>
                    </a:srgbClr>
                  </a:outerShdw>
                </a:effectLst>
              </a:rPr>
              <a:t>Par un ergonome</a:t>
            </a:r>
          </a:p>
          <a:p>
            <a:pPr marL="1657350" lvl="3" indent="-285750">
              <a:buFont typeface="Courier New" panose="02070309020205020404" pitchFamily="49" charset="0"/>
              <a:buChar char="o"/>
            </a:pPr>
            <a:r>
              <a:rPr lang="fr-FR" sz="2000" dirty="0">
                <a:solidFill>
                  <a:srgbClr val="C00000"/>
                </a:solidFill>
                <a:effectLst>
                  <a:outerShdw blurRad="38100" dist="38100" dir="2700000" algn="tl">
                    <a:srgbClr val="000000">
                      <a:alpha val="43137"/>
                    </a:srgbClr>
                  </a:outerShdw>
                </a:effectLst>
              </a:rPr>
              <a:t>Par un hygiéniste du travail</a:t>
            </a:r>
          </a:p>
        </p:txBody>
      </p:sp>
      <p:sp>
        <p:nvSpPr>
          <p:cNvPr id="4" name="ZoneTexte 3">
            <a:extLst>
              <a:ext uri="{FF2B5EF4-FFF2-40B4-BE49-F238E27FC236}">
                <a16:creationId xmlns:a16="http://schemas.microsoft.com/office/drawing/2014/main" id="{17A7FC10-1EB5-99BC-3AC8-9B27AAF7F4C6}"/>
              </a:ext>
            </a:extLst>
          </p:cNvPr>
          <p:cNvSpPr txBox="1"/>
          <p:nvPr/>
        </p:nvSpPr>
        <p:spPr>
          <a:xfrm>
            <a:off x="807218" y="1627836"/>
            <a:ext cx="10838822" cy="492443"/>
          </a:xfrm>
          <a:prstGeom prst="rect">
            <a:avLst/>
          </a:prstGeom>
          <a:noFill/>
        </p:spPr>
        <p:txBody>
          <a:bodyPr wrap="square" rtlCol="0">
            <a:spAutoFit/>
          </a:bodyPr>
          <a:lstStyle/>
          <a:p>
            <a:r>
              <a:rPr lang="fr-FR" sz="2600" b="1" dirty="0">
                <a:solidFill>
                  <a:srgbClr val="0070C0"/>
                </a:solidFill>
              </a:rPr>
              <a:t>Quelques stratégies possibles </a:t>
            </a:r>
            <a:r>
              <a:rPr lang="fr-FR" sz="2400" dirty="0">
                <a:solidFill>
                  <a:srgbClr val="0070C0"/>
                </a:solidFill>
              </a:rPr>
              <a:t>(pilotées par le Comité ou un groupe ad hoc)</a:t>
            </a:r>
            <a:endParaRPr lang="fr-FR" sz="2600" dirty="0"/>
          </a:p>
        </p:txBody>
      </p:sp>
      <p:sp>
        <p:nvSpPr>
          <p:cNvPr id="5" name="ZoneTexte 4">
            <a:extLst>
              <a:ext uri="{FF2B5EF4-FFF2-40B4-BE49-F238E27FC236}">
                <a16:creationId xmlns:a16="http://schemas.microsoft.com/office/drawing/2014/main" id="{BC6F114C-C7BD-9118-BF93-4F6B6A37749D}"/>
              </a:ext>
            </a:extLst>
          </p:cNvPr>
          <p:cNvSpPr txBox="1"/>
          <p:nvPr/>
        </p:nvSpPr>
        <p:spPr>
          <a:xfrm>
            <a:off x="1235946" y="3418949"/>
            <a:ext cx="9576079" cy="430887"/>
          </a:xfrm>
          <a:prstGeom prst="rect">
            <a:avLst/>
          </a:prstGeom>
          <a:noFill/>
        </p:spPr>
        <p:txBody>
          <a:bodyPr wrap="square" rtlCol="0">
            <a:spAutoFit/>
          </a:bodyPr>
          <a:lstStyle/>
          <a:p>
            <a:r>
              <a:rPr lang="fr-FR" sz="2200" dirty="0">
                <a:solidFill>
                  <a:srgbClr val="00B050"/>
                </a:solidFill>
                <a:effectLst>
                  <a:outerShdw blurRad="38100" dist="38100" dir="2700000" algn="tl">
                    <a:srgbClr val="000000">
                      <a:alpha val="43137"/>
                    </a:srgbClr>
                  </a:outerShdw>
                </a:effectLst>
              </a:rPr>
              <a:t>Classer les risques ou les problèmes par ordre d’importance (gravité, urgence, etc.)</a:t>
            </a:r>
          </a:p>
        </p:txBody>
      </p:sp>
      <p:sp>
        <p:nvSpPr>
          <p:cNvPr id="6" name="ZoneTexte 5">
            <a:extLst>
              <a:ext uri="{FF2B5EF4-FFF2-40B4-BE49-F238E27FC236}">
                <a16:creationId xmlns:a16="http://schemas.microsoft.com/office/drawing/2014/main" id="{C22E3C5C-8761-D10A-E0B8-016BFEF0D073}"/>
              </a:ext>
            </a:extLst>
          </p:cNvPr>
          <p:cNvSpPr txBox="1"/>
          <p:nvPr/>
        </p:nvSpPr>
        <p:spPr>
          <a:xfrm>
            <a:off x="1235946" y="4065112"/>
            <a:ext cx="10711544" cy="430887"/>
          </a:xfrm>
          <a:prstGeom prst="rect">
            <a:avLst/>
          </a:prstGeom>
          <a:noFill/>
        </p:spPr>
        <p:txBody>
          <a:bodyPr wrap="square" rtlCol="0">
            <a:spAutoFit/>
          </a:bodyPr>
          <a:lstStyle/>
          <a:p>
            <a:r>
              <a:rPr lang="fr-FR" sz="2200" dirty="0">
                <a:solidFill>
                  <a:schemeClr val="accent4">
                    <a:lumMod val="75000"/>
                  </a:schemeClr>
                </a:solidFill>
                <a:effectLst>
                  <a:outerShdw blurRad="38100" dist="38100" dir="2700000" algn="tl">
                    <a:srgbClr val="000000">
                      <a:alpha val="43137"/>
                    </a:srgbClr>
                  </a:outerShdw>
                </a:effectLst>
              </a:rPr>
              <a:t>Inventorier les possibilités de solutions et les personnes « ressources » (professionnels SST)</a:t>
            </a:r>
          </a:p>
        </p:txBody>
      </p:sp>
      <p:sp>
        <p:nvSpPr>
          <p:cNvPr id="7" name="ZoneTexte 6">
            <a:extLst>
              <a:ext uri="{FF2B5EF4-FFF2-40B4-BE49-F238E27FC236}">
                <a16:creationId xmlns:a16="http://schemas.microsoft.com/office/drawing/2014/main" id="{8837C46F-EB87-AB46-EBF1-6E44D4F12B08}"/>
              </a:ext>
            </a:extLst>
          </p:cNvPr>
          <p:cNvSpPr txBox="1"/>
          <p:nvPr/>
        </p:nvSpPr>
        <p:spPr>
          <a:xfrm>
            <a:off x="1235946" y="4711275"/>
            <a:ext cx="10319658" cy="1661993"/>
          </a:xfrm>
          <a:prstGeom prst="rect">
            <a:avLst/>
          </a:prstGeom>
          <a:noFill/>
        </p:spPr>
        <p:txBody>
          <a:bodyPr wrap="square" rtlCol="0">
            <a:spAutoFit/>
          </a:bodyPr>
          <a:lstStyle/>
          <a:p>
            <a:r>
              <a:rPr lang="fr-FR" sz="2200" dirty="0">
                <a:solidFill>
                  <a:srgbClr val="0091C4"/>
                </a:solidFill>
                <a:effectLst>
                  <a:outerShdw blurRad="38100" dist="38100" dir="2700000" algn="tl">
                    <a:srgbClr val="000000">
                      <a:alpha val="43137"/>
                    </a:srgbClr>
                  </a:outerShdw>
                </a:effectLst>
              </a:rPr>
              <a:t>Mettre en place les mesures préventives ou correctives avec les partenaires concernés </a:t>
            </a:r>
          </a:p>
          <a:p>
            <a:pPr marL="1657350" lvl="3" indent="-285750">
              <a:buFont typeface="Courier New" panose="02070309020205020404" pitchFamily="49" charset="0"/>
              <a:buChar char="o"/>
            </a:pPr>
            <a:r>
              <a:rPr lang="fr-FR" sz="2000" dirty="0">
                <a:solidFill>
                  <a:srgbClr val="0091C4"/>
                </a:solidFill>
                <a:effectLst>
                  <a:outerShdw blurRad="38100" dist="38100" dir="2700000" algn="tl">
                    <a:srgbClr val="000000">
                      <a:alpha val="43137"/>
                    </a:srgbClr>
                  </a:outerShdw>
                </a:effectLst>
              </a:rPr>
              <a:t>Direction</a:t>
            </a:r>
          </a:p>
          <a:p>
            <a:pPr marL="1657350" lvl="3" indent="-285750">
              <a:buFont typeface="Courier New" panose="02070309020205020404" pitchFamily="49" charset="0"/>
              <a:buChar char="o"/>
            </a:pPr>
            <a:r>
              <a:rPr lang="fr-FR" sz="2000" dirty="0">
                <a:solidFill>
                  <a:srgbClr val="0091C4"/>
                </a:solidFill>
                <a:effectLst>
                  <a:outerShdw blurRad="38100" dist="38100" dir="2700000" algn="tl">
                    <a:srgbClr val="000000">
                      <a:alpha val="43137"/>
                    </a:srgbClr>
                  </a:outerShdw>
                </a:effectLst>
              </a:rPr>
              <a:t>Ressources Humaines</a:t>
            </a:r>
          </a:p>
          <a:p>
            <a:pPr marL="1657350" lvl="3" indent="-285750">
              <a:buFont typeface="Courier New" panose="02070309020205020404" pitchFamily="49" charset="0"/>
              <a:buChar char="o"/>
            </a:pPr>
            <a:r>
              <a:rPr lang="fr-FR" sz="2000" dirty="0">
                <a:solidFill>
                  <a:srgbClr val="0091C4"/>
                </a:solidFill>
                <a:effectLst>
                  <a:outerShdw blurRad="38100" dist="38100" dir="2700000" algn="tl">
                    <a:srgbClr val="000000">
                      <a:alpha val="43137"/>
                    </a:srgbClr>
                  </a:outerShdw>
                </a:effectLst>
              </a:rPr>
              <a:t>Chef de projet</a:t>
            </a:r>
          </a:p>
          <a:p>
            <a:pPr marL="1657350" lvl="3" indent="-285750">
              <a:buFont typeface="Courier New" panose="02070309020205020404" pitchFamily="49" charset="0"/>
              <a:buChar char="o"/>
            </a:pPr>
            <a:r>
              <a:rPr lang="fr-FR" sz="2000" dirty="0">
                <a:solidFill>
                  <a:srgbClr val="0091C4"/>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13424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F728A8D-1EA7-9E57-3284-6D3C8A200F4F}"/>
              </a:ext>
            </a:extLst>
          </p:cNvPr>
          <p:cNvPicPr>
            <a:picLocks noChangeAspect="1"/>
          </p:cNvPicPr>
          <p:nvPr/>
        </p:nvPicPr>
        <p:blipFill rotWithShape="1">
          <a:blip r:embed="rId2"/>
          <a:srcRect l="22125" t="14533" r="42550" b="9467"/>
          <a:stretch/>
        </p:blipFill>
        <p:spPr>
          <a:xfrm>
            <a:off x="3398520" y="164534"/>
            <a:ext cx="5394960" cy="6528932"/>
          </a:xfrm>
          <a:prstGeom prst="rect">
            <a:avLst/>
          </a:prstGeom>
        </p:spPr>
      </p:pic>
      <p:sp>
        <p:nvSpPr>
          <p:cNvPr id="2" name="ZoneTexte 1">
            <a:extLst>
              <a:ext uri="{FF2B5EF4-FFF2-40B4-BE49-F238E27FC236}">
                <a16:creationId xmlns:a16="http://schemas.microsoft.com/office/drawing/2014/main" id="{0F9B4AC3-6D9C-6667-7715-B41B5512B27F}"/>
              </a:ext>
            </a:extLst>
          </p:cNvPr>
          <p:cNvSpPr txBox="1"/>
          <p:nvPr/>
        </p:nvSpPr>
        <p:spPr>
          <a:xfrm>
            <a:off x="310896" y="1700784"/>
            <a:ext cx="2734056" cy="1200329"/>
          </a:xfrm>
          <a:prstGeom prst="rect">
            <a:avLst/>
          </a:prstGeom>
          <a:noFill/>
        </p:spPr>
        <p:txBody>
          <a:bodyPr wrap="square" rtlCol="0">
            <a:spAutoFit/>
          </a:bodyPr>
          <a:lstStyle/>
          <a:p>
            <a:pPr algn="ctr"/>
            <a:r>
              <a:rPr lang="fr-FR" sz="3600" dirty="0">
                <a:effectLst>
                  <a:outerShdw blurRad="38100" dist="38100" dir="2700000" algn="tl">
                    <a:srgbClr val="000000">
                      <a:alpha val="43137"/>
                    </a:srgbClr>
                  </a:outerShdw>
                </a:effectLst>
              </a:rPr>
              <a:t>Le bonheur au travail</a:t>
            </a:r>
          </a:p>
        </p:txBody>
      </p:sp>
    </p:spTree>
    <p:extLst>
      <p:ext uri="{BB962C8B-B14F-4D97-AF65-F5344CB8AC3E}">
        <p14:creationId xmlns:p14="http://schemas.microsoft.com/office/powerpoint/2010/main" val="3567741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1"/>
          <p:cNvSpPr>
            <a:spLocks noGrp="1"/>
          </p:cNvSpPr>
          <p:nvPr>
            <p:ph type="sldNum" sz="quarter" idx="12"/>
          </p:nvPr>
        </p:nvSpPr>
        <p:spPr/>
        <p:txBody>
          <a:bodyPr/>
          <a:lstStyle/>
          <a:p>
            <a:pPr>
              <a:defRPr/>
            </a:pPr>
            <a:fld id="{02DC31A7-8851-4E13-A154-48080D481C7F}" type="slidenum">
              <a:rPr lang="fr-FR" smtClean="0">
                <a:latin typeface="Arial" pitchFamily="34" charset="0"/>
              </a:rPr>
              <a:pPr>
                <a:defRPr/>
              </a:pPr>
              <a:t>29</a:t>
            </a:fld>
            <a:endParaRPr lang="fr-FR">
              <a:latin typeface="Arial" pitchFamily="34" charset="0"/>
            </a:endParaRPr>
          </a:p>
        </p:txBody>
      </p:sp>
      <p:sp>
        <p:nvSpPr>
          <p:cNvPr id="3" name="ZoneTexte 10"/>
          <p:cNvSpPr txBox="1">
            <a:spLocks noChangeArrowheads="1"/>
          </p:cNvSpPr>
          <p:nvPr/>
        </p:nvSpPr>
        <p:spPr bwMode="auto">
          <a:xfrm>
            <a:off x="2024063" y="1428750"/>
            <a:ext cx="8215312" cy="3416300"/>
          </a:xfrm>
          <a:prstGeom prst="rect">
            <a:avLst/>
          </a:prstGeom>
          <a:noFill/>
          <a:ln w="9525">
            <a:noFill/>
            <a:miter lim="800000"/>
            <a:headEnd/>
            <a:tailEnd/>
          </a:ln>
        </p:spPr>
        <p:txBody>
          <a:bodyPr>
            <a:spAutoFit/>
          </a:bodyPr>
          <a:lstStyle/>
          <a:p>
            <a:pPr algn="ctr"/>
            <a:r>
              <a:rPr lang="fr-CH" sz="5400" b="1" dirty="0">
                <a:solidFill>
                  <a:srgbClr val="A50021"/>
                </a:solidFill>
              </a:rPr>
              <a:t>Oser rêver</a:t>
            </a:r>
          </a:p>
          <a:p>
            <a:pPr algn="ctr"/>
            <a:r>
              <a:rPr lang="fr-CH" sz="5400" b="1" dirty="0">
                <a:solidFill>
                  <a:srgbClr val="A50021"/>
                </a:solidFill>
              </a:rPr>
              <a:t> un monde meilleur </a:t>
            </a:r>
          </a:p>
          <a:p>
            <a:pPr algn="ctr"/>
            <a:r>
              <a:rPr lang="fr-CH" sz="5400" b="1" dirty="0">
                <a:solidFill>
                  <a:srgbClr val="A50021"/>
                </a:solidFill>
              </a:rPr>
              <a:t>c’est déjà </a:t>
            </a:r>
          </a:p>
          <a:p>
            <a:pPr algn="ctr"/>
            <a:r>
              <a:rPr lang="fr-CH" sz="5400" b="1" dirty="0">
                <a:solidFill>
                  <a:srgbClr val="A50021"/>
                </a:solidFill>
              </a:rPr>
              <a:t>participer à sa création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7">
            <a:extLst>
              <a:ext uri="{FF2B5EF4-FFF2-40B4-BE49-F238E27FC236}">
                <a16:creationId xmlns:a16="http://schemas.microsoft.com/office/drawing/2014/main" id="{64DFA06C-DD16-0224-2A89-F0784F455A7B}"/>
              </a:ext>
            </a:extLst>
          </p:cNvPr>
          <p:cNvSpPr>
            <a:spLocks noChangeArrowheads="1"/>
          </p:cNvSpPr>
          <p:nvPr/>
        </p:nvSpPr>
        <p:spPr bwMode="auto">
          <a:xfrm>
            <a:off x="2566989" y="498475"/>
            <a:ext cx="7102475" cy="1130300"/>
          </a:xfrm>
          <a:prstGeom prst="rect">
            <a:avLst/>
          </a:prstGeom>
          <a:noFill/>
          <a:ln w="9525">
            <a:noFill/>
            <a:miter lim="800000"/>
            <a:headEnd/>
            <a:tailEnd/>
          </a:ln>
        </p:spPr>
        <p:txBody>
          <a:bodyPr lIns="92075" tIns="46038" rIns="92075" bIns="46038" anchor="ctr"/>
          <a:lstStyle/>
          <a:p>
            <a:pPr algn="ctr">
              <a:defRPr/>
            </a:pPr>
            <a:r>
              <a:rPr lang="fr-FR" sz="3200" b="1" dirty="0">
                <a:solidFill>
                  <a:srgbClr val="800000"/>
                </a:solidFill>
                <a:effectLst>
                  <a:outerShdw blurRad="38100" dist="38100" dir="2700000" algn="tl">
                    <a:srgbClr val="000000">
                      <a:alpha val="43137"/>
                    </a:srgbClr>
                  </a:outerShdw>
                </a:effectLst>
                <a:latin typeface="Calibri" pitchFamily="34" charset="0"/>
              </a:rPr>
              <a:t>LE BIEN-ÊTRE AU  TRAVAIL</a:t>
            </a:r>
            <a:endParaRPr lang="fr-FR" sz="3200" dirty="0">
              <a:solidFill>
                <a:srgbClr val="800000"/>
              </a:solidFill>
              <a:latin typeface="Calibri" pitchFamily="34" charset="0"/>
            </a:endParaRPr>
          </a:p>
          <a:p>
            <a:pPr algn="ctr">
              <a:defRPr/>
            </a:pPr>
            <a:r>
              <a:rPr lang="fr-FR" sz="2800" dirty="0">
                <a:solidFill>
                  <a:srgbClr val="800000"/>
                </a:solidFill>
                <a:latin typeface="Calibri" pitchFamily="34" charset="0"/>
              </a:rPr>
              <a:t>(Bonheur </a:t>
            </a:r>
            <a:r>
              <a:rPr lang="fr-FR" sz="2800" dirty="0">
                <a:solidFill>
                  <a:srgbClr val="800000"/>
                </a:solidFill>
                <a:latin typeface="Calibri" pitchFamily="34" charset="0"/>
                <a:sym typeface="Wingdings" panose="05000000000000000000" pitchFamily="2" charset="2"/>
              </a:rPr>
              <a:t> Bien-être)</a:t>
            </a:r>
            <a:endParaRPr lang="fr-FR" sz="2800" dirty="0">
              <a:solidFill>
                <a:srgbClr val="800000"/>
              </a:solidFill>
              <a:latin typeface="Calibri" pitchFamily="34" charset="0"/>
            </a:endParaRPr>
          </a:p>
        </p:txBody>
      </p:sp>
      <p:sp>
        <p:nvSpPr>
          <p:cNvPr id="6147" name="Espace réservé du numéro de diapositive 4">
            <a:extLst>
              <a:ext uri="{FF2B5EF4-FFF2-40B4-BE49-F238E27FC236}">
                <a16:creationId xmlns:a16="http://schemas.microsoft.com/office/drawing/2014/main" id="{4491145A-ADC3-AC0B-2650-5191F091A7D4}"/>
              </a:ext>
            </a:extLst>
          </p:cNvPr>
          <p:cNvSpPr>
            <a:spLocks noGrp="1"/>
          </p:cNvSpPr>
          <p:nvPr>
            <p:ph type="sldNum" sz="quarter" idx="11"/>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9355CF-42C9-4FCA-965B-358410457CE2}" type="slidenum">
              <a:rPr lang="fr-FR" altLang="fr-FR">
                <a:solidFill>
                  <a:srgbClr val="C00000"/>
                </a:solidFill>
                <a:latin typeface="Calibri" panose="020F0502020204030204" pitchFamily="34" charset="0"/>
              </a:rPr>
              <a:pPr eaLnBrk="1" hangingPunct="1"/>
              <a:t>3</a:t>
            </a:fld>
            <a:endParaRPr lang="fr-FR" altLang="fr-FR">
              <a:solidFill>
                <a:srgbClr val="C00000"/>
              </a:solidFill>
              <a:latin typeface="Calibri" panose="020F0502020204030204" pitchFamily="34" charset="0"/>
            </a:endParaRPr>
          </a:p>
        </p:txBody>
      </p:sp>
      <p:sp>
        <p:nvSpPr>
          <p:cNvPr id="8" name="Text Box 5">
            <a:extLst>
              <a:ext uri="{FF2B5EF4-FFF2-40B4-BE49-F238E27FC236}">
                <a16:creationId xmlns:a16="http://schemas.microsoft.com/office/drawing/2014/main" id="{DE73F737-5FE9-6895-CBF1-15695AC68D0A}"/>
              </a:ext>
            </a:extLst>
          </p:cNvPr>
          <p:cNvSpPr txBox="1">
            <a:spLocks noChangeArrowheads="1"/>
          </p:cNvSpPr>
          <p:nvPr/>
        </p:nvSpPr>
        <p:spPr bwMode="auto">
          <a:xfrm>
            <a:off x="861059" y="1748290"/>
            <a:ext cx="10721341" cy="2185214"/>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fr-CH" altLang="fr-FR" sz="2800" b="1" dirty="0">
                <a:solidFill>
                  <a:srgbClr val="800000"/>
                </a:solidFill>
                <a:latin typeface="Calibri" panose="020F0502020204030204" pitchFamily="34" charset="0"/>
              </a:rPr>
              <a:t>CADRE</a:t>
            </a:r>
          </a:p>
          <a:p>
            <a:pPr algn="just" eaLnBrk="1" hangingPunct="1">
              <a:spcBef>
                <a:spcPct val="50000"/>
              </a:spcBef>
            </a:pPr>
            <a:r>
              <a:rPr lang="fr-CH" altLang="fr-FR" sz="2400" dirty="0">
                <a:solidFill>
                  <a:srgbClr val="800000"/>
                </a:solidFill>
                <a:latin typeface="Calibri" panose="020F0502020204030204" pitchFamily="34" charset="0"/>
              </a:rPr>
              <a:t>La Santé au Travail est souvent perçue par le petit bout de la lorgnette, alors que ses dimensions sont très vastes et que son impact sur la santé, l’environnement et l’économie est encore très largement sous-estimé. Le travail peut être un facteur de santé.</a:t>
            </a:r>
            <a:endParaRPr lang="fr-FR" altLang="fr-FR" sz="2400" dirty="0">
              <a:solidFill>
                <a:srgbClr val="800000"/>
              </a:solidFill>
              <a:latin typeface="Calibri" panose="020F0502020204030204" pitchFamily="34" charset="0"/>
            </a:endParaRPr>
          </a:p>
        </p:txBody>
      </p:sp>
      <p:sp>
        <p:nvSpPr>
          <p:cNvPr id="9" name="Text Box 6">
            <a:extLst>
              <a:ext uri="{FF2B5EF4-FFF2-40B4-BE49-F238E27FC236}">
                <a16:creationId xmlns:a16="http://schemas.microsoft.com/office/drawing/2014/main" id="{D34FA1B9-C08B-6863-A18B-E605EC51D1B2}"/>
              </a:ext>
            </a:extLst>
          </p:cNvPr>
          <p:cNvSpPr txBox="1">
            <a:spLocks noChangeArrowheads="1"/>
          </p:cNvSpPr>
          <p:nvPr/>
        </p:nvSpPr>
        <p:spPr bwMode="auto">
          <a:xfrm>
            <a:off x="861059" y="4365625"/>
            <a:ext cx="10721341" cy="1573957"/>
          </a:xfrm>
          <a:prstGeom prst="rect">
            <a:avLst/>
          </a:prstGeom>
          <a:noFill/>
          <a:ln w="190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96925" indent="-339725"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fr-CH" altLang="fr-FR" sz="2800" b="1" dirty="0">
                <a:solidFill>
                  <a:srgbClr val="800000"/>
                </a:solidFill>
                <a:latin typeface="Calibri" panose="020F0502020204030204" pitchFamily="34" charset="0"/>
              </a:rPr>
              <a:t>OBJECTIFS</a:t>
            </a:r>
          </a:p>
          <a:p>
            <a:pPr lvl="1" algn="just" eaLnBrk="1" hangingPunct="1">
              <a:lnSpc>
                <a:spcPct val="150000"/>
              </a:lnSpc>
              <a:buFont typeface="Wingdings" panose="05000000000000000000" pitchFamily="2" charset="2"/>
              <a:buChar char="Ø"/>
            </a:pPr>
            <a:r>
              <a:rPr lang="fr-CH" altLang="fr-FR" sz="2400" dirty="0">
                <a:solidFill>
                  <a:srgbClr val="800000"/>
                </a:solidFill>
                <a:latin typeface="Calibri" panose="020F0502020204030204" pitchFamily="34" charset="0"/>
              </a:rPr>
              <a:t>Faire percevoir les dimensions et les enjeux insoupçonnés de ce vaste domaine</a:t>
            </a:r>
          </a:p>
          <a:p>
            <a:pPr lvl="1" algn="just" eaLnBrk="1" hangingPunct="1">
              <a:lnSpc>
                <a:spcPct val="150000"/>
              </a:lnSpc>
              <a:buFont typeface="Wingdings" panose="05000000000000000000" pitchFamily="2" charset="2"/>
              <a:buChar char="Ø"/>
            </a:pPr>
            <a:r>
              <a:rPr lang="fr-CH" altLang="fr-FR" sz="2400" dirty="0">
                <a:solidFill>
                  <a:srgbClr val="800000"/>
                </a:solidFill>
                <a:latin typeface="Calibri" panose="020F0502020204030204" pitchFamily="34" charset="0"/>
              </a:rPr>
              <a:t>Présenter quelques données sur les métiers de l’informatique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9147053-AA11-F9C6-E988-BFD76D99D5CA}"/>
              </a:ext>
            </a:extLst>
          </p:cNvPr>
          <p:cNvSpPr txBox="1"/>
          <p:nvPr/>
        </p:nvSpPr>
        <p:spPr>
          <a:xfrm>
            <a:off x="742188" y="2386584"/>
            <a:ext cx="10707624" cy="1323439"/>
          </a:xfrm>
          <a:prstGeom prst="rect">
            <a:avLst/>
          </a:prstGeom>
          <a:noFill/>
        </p:spPr>
        <p:txBody>
          <a:bodyPr wrap="square" rtlCol="0">
            <a:spAutoFit/>
          </a:bodyPr>
          <a:lstStyle/>
          <a:p>
            <a:pPr algn="ctr"/>
            <a:r>
              <a:rPr lang="fr-FR" sz="8000" dirty="0" err="1"/>
              <a:t>R</a:t>
            </a:r>
            <a:r>
              <a:rPr lang="fr-FR" sz="8000" cap="all" dirty="0" err="1"/>
              <a:t>é</a:t>
            </a:r>
            <a:r>
              <a:rPr lang="fr-FR" sz="8000" dirty="0" err="1"/>
              <a:t>SERVE</a:t>
            </a:r>
            <a:endParaRPr lang="fr-FR" sz="8000" dirty="0"/>
          </a:p>
        </p:txBody>
      </p:sp>
    </p:spTree>
    <p:extLst>
      <p:ext uri="{BB962C8B-B14F-4D97-AF65-F5344CB8AC3E}">
        <p14:creationId xmlns:p14="http://schemas.microsoft.com/office/powerpoint/2010/main" val="402524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1B95BC8-C115-346C-5AA4-E749E6C73599}"/>
              </a:ext>
            </a:extLst>
          </p:cNvPr>
          <p:cNvSpPr txBox="1"/>
          <p:nvPr/>
        </p:nvSpPr>
        <p:spPr>
          <a:xfrm>
            <a:off x="2602523" y="170822"/>
            <a:ext cx="7867859" cy="523220"/>
          </a:xfrm>
          <a:prstGeom prst="rect">
            <a:avLst/>
          </a:prstGeom>
          <a:noFill/>
        </p:spPr>
        <p:txBody>
          <a:bodyPr wrap="square" rtlCol="0">
            <a:spAutoFit/>
          </a:bodyPr>
          <a:lstStyle/>
          <a:p>
            <a:pPr algn="ctr"/>
            <a:r>
              <a:rPr lang="fr-FR" sz="2800" b="1" dirty="0"/>
              <a:t>Identification de vos difficultés au travail (I)</a:t>
            </a:r>
          </a:p>
        </p:txBody>
      </p:sp>
      <p:sp>
        <p:nvSpPr>
          <p:cNvPr id="3" name="ZoneTexte 2">
            <a:extLst>
              <a:ext uri="{FF2B5EF4-FFF2-40B4-BE49-F238E27FC236}">
                <a16:creationId xmlns:a16="http://schemas.microsoft.com/office/drawing/2014/main" id="{A1A5EC20-27E6-C565-2756-D2BDA8823948}"/>
              </a:ext>
            </a:extLst>
          </p:cNvPr>
          <p:cNvSpPr txBox="1"/>
          <p:nvPr/>
        </p:nvSpPr>
        <p:spPr>
          <a:xfrm>
            <a:off x="311499" y="793262"/>
            <a:ext cx="5516545" cy="2616101"/>
          </a:xfrm>
          <a:prstGeom prst="rect">
            <a:avLst/>
          </a:prstGeom>
          <a:noFill/>
        </p:spPr>
        <p:txBody>
          <a:bodyPr wrap="square" rtlCol="0">
            <a:spAutoFit/>
          </a:bodyPr>
          <a:lstStyle/>
          <a:p>
            <a:pPr lvl="0"/>
            <a:r>
              <a:rPr lang="fr-FR" sz="2000" b="1" dirty="0"/>
              <a:t>Le télétravail : </a:t>
            </a:r>
            <a:endParaRPr lang="fr-CH" sz="2000" b="1" dirty="0"/>
          </a:p>
          <a:p>
            <a:pPr marL="742950" lvl="1" indent="-285750">
              <a:buFont typeface="Wingdings" panose="05000000000000000000" pitchFamily="2" charset="2"/>
              <a:buChar char="§"/>
            </a:pPr>
            <a:r>
              <a:rPr lang="fr-FR" dirty="0"/>
              <a:t>Le lien avec l'équipe peut être difficile, se distend.</a:t>
            </a:r>
            <a:endParaRPr lang="fr-CH" sz="1600" dirty="0"/>
          </a:p>
          <a:p>
            <a:pPr marL="742950" lvl="1" indent="-285750">
              <a:buFont typeface="Wingdings" panose="05000000000000000000" pitchFamily="2" charset="2"/>
              <a:buChar char="§"/>
            </a:pPr>
            <a:r>
              <a:rPr lang="fr-FR" dirty="0"/>
              <a:t>Pas toujours facile de trouver / contacter les personnes si elles ne sont pas sur leur lieu de travail.</a:t>
            </a:r>
            <a:endParaRPr lang="fr-CH" sz="1600" dirty="0"/>
          </a:p>
          <a:p>
            <a:pPr marL="742950" lvl="1" indent="-285750">
              <a:buFont typeface="Wingdings" panose="05000000000000000000" pitchFamily="2" charset="2"/>
              <a:buChar char="§"/>
            </a:pPr>
            <a:r>
              <a:rPr lang="fr-FR" dirty="0"/>
              <a:t>Problème d'ambiance pouvant être "glauque" certain jour où tout le monde est en TT.</a:t>
            </a:r>
            <a:endParaRPr lang="fr-CH" sz="1600" dirty="0"/>
          </a:p>
          <a:p>
            <a:endParaRPr lang="fr-FR" dirty="0"/>
          </a:p>
        </p:txBody>
      </p:sp>
      <p:sp>
        <p:nvSpPr>
          <p:cNvPr id="4" name="ZoneTexte 3">
            <a:extLst>
              <a:ext uri="{FF2B5EF4-FFF2-40B4-BE49-F238E27FC236}">
                <a16:creationId xmlns:a16="http://schemas.microsoft.com/office/drawing/2014/main" id="{CF4526DC-CC68-D57D-DDC2-CF5D1B108F1C}"/>
              </a:ext>
            </a:extLst>
          </p:cNvPr>
          <p:cNvSpPr txBox="1"/>
          <p:nvPr/>
        </p:nvSpPr>
        <p:spPr>
          <a:xfrm>
            <a:off x="5546690" y="743022"/>
            <a:ext cx="6501284" cy="2893100"/>
          </a:xfrm>
          <a:prstGeom prst="rect">
            <a:avLst/>
          </a:prstGeom>
          <a:noFill/>
        </p:spPr>
        <p:txBody>
          <a:bodyPr wrap="square" rtlCol="0">
            <a:spAutoFit/>
          </a:bodyPr>
          <a:lstStyle/>
          <a:p>
            <a:pPr lvl="0"/>
            <a:r>
              <a:rPr lang="fr-FR" sz="2000" b="1" dirty="0"/>
              <a:t>Stress : </a:t>
            </a:r>
            <a:endParaRPr lang="fr-CH" sz="2000" b="1" dirty="0"/>
          </a:p>
          <a:p>
            <a:pPr marL="742950" lvl="1" indent="-285750">
              <a:buFont typeface="Arial" panose="020B0604020202020204" pitchFamily="34" charset="0"/>
              <a:buChar char="•"/>
            </a:pPr>
            <a:r>
              <a:rPr lang="fr-FR" dirty="0"/>
              <a:t>Responsabilité qui est sur les épaules d'une seule personne, comme, par exemple, la gestion de la sécurité avec la nécessité d’avoir une action immédiate en cas de souci.</a:t>
            </a:r>
            <a:endParaRPr lang="fr-CH" sz="1600" dirty="0"/>
          </a:p>
          <a:p>
            <a:pPr marL="742950" lvl="1" indent="-285750">
              <a:buFont typeface="Arial" panose="020B0604020202020204" pitchFamily="34" charset="0"/>
              <a:buChar char="•"/>
            </a:pPr>
            <a:r>
              <a:rPr lang="fr-FR" dirty="0"/>
              <a:t>Des fois, peut-être dérangé : 7 jours sur 7</a:t>
            </a:r>
            <a:endParaRPr lang="fr-CH" sz="1600" dirty="0"/>
          </a:p>
          <a:p>
            <a:pPr marL="742950" lvl="1" indent="-285750">
              <a:buFont typeface="Arial" panose="020B0604020202020204" pitchFamily="34" charset="0"/>
              <a:buChar char="•"/>
            </a:pPr>
            <a:r>
              <a:rPr lang="fr-FR" dirty="0"/>
              <a:t>La responsabilité du résultat d'un calcul scientifique et de sa reproductibilité dans un contexte de recherche qui demande à être de plus en plus rapide à produire des résultats</a:t>
            </a:r>
            <a:endParaRPr lang="fr-CH" sz="1600" dirty="0"/>
          </a:p>
          <a:p>
            <a:endParaRPr lang="fr-FR" dirty="0"/>
          </a:p>
        </p:txBody>
      </p:sp>
      <p:sp>
        <p:nvSpPr>
          <p:cNvPr id="5" name="ZoneTexte 4">
            <a:extLst>
              <a:ext uri="{FF2B5EF4-FFF2-40B4-BE49-F238E27FC236}">
                <a16:creationId xmlns:a16="http://schemas.microsoft.com/office/drawing/2014/main" id="{93737C29-C287-09E6-BFFB-BCADB925C80F}"/>
              </a:ext>
            </a:extLst>
          </p:cNvPr>
          <p:cNvSpPr txBox="1"/>
          <p:nvPr/>
        </p:nvSpPr>
        <p:spPr>
          <a:xfrm>
            <a:off x="388536" y="3570134"/>
            <a:ext cx="5707464" cy="2339102"/>
          </a:xfrm>
          <a:prstGeom prst="rect">
            <a:avLst/>
          </a:prstGeom>
          <a:noFill/>
        </p:spPr>
        <p:txBody>
          <a:bodyPr wrap="square" rtlCol="0">
            <a:spAutoFit/>
          </a:bodyPr>
          <a:lstStyle/>
          <a:p>
            <a:pPr lvl="0"/>
            <a:r>
              <a:rPr lang="fr-FR" sz="2000" b="1" dirty="0"/>
              <a:t>Manque de reconnaissance :</a:t>
            </a:r>
            <a:endParaRPr lang="fr-CH" sz="2000" b="1" dirty="0"/>
          </a:p>
          <a:p>
            <a:pPr marL="742950" lvl="1" indent="-285750">
              <a:buFont typeface="Arial" panose="020B0604020202020204" pitchFamily="34" charset="0"/>
              <a:buChar char="•"/>
            </a:pPr>
            <a:r>
              <a:rPr lang="fr-FR" dirty="0"/>
              <a:t>Mécanisme de promotion lourd et peu transparent</a:t>
            </a:r>
            <a:endParaRPr lang="fr-CH" sz="1600" dirty="0"/>
          </a:p>
          <a:p>
            <a:pPr marL="742950" lvl="1" indent="-285750">
              <a:buFont typeface="Arial" panose="020B0604020202020204" pitchFamily="34" charset="0"/>
              <a:buChar char="•"/>
            </a:pPr>
            <a:r>
              <a:rPr lang="fr-FR" dirty="0"/>
              <a:t>Affectation des primes pas transparente</a:t>
            </a:r>
            <a:endParaRPr lang="fr-CH" sz="1600" dirty="0"/>
          </a:p>
          <a:p>
            <a:pPr marL="742950" lvl="1" indent="-285750">
              <a:buFont typeface="Arial" panose="020B0604020202020204" pitchFamily="34" charset="0"/>
              <a:buChar char="•"/>
            </a:pPr>
            <a:r>
              <a:rPr lang="fr-FR" dirty="0"/>
              <a:t>Valorisation du travail des </a:t>
            </a:r>
            <a:r>
              <a:rPr lang="fr-FR" dirty="0" err="1"/>
              <a:t>ITs</a:t>
            </a:r>
            <a:r>
              <a:rPr lang="fr-FR" dirty="0"/>
              <a:t> en informatiques / Association des IT informatiques aux publications</a:t>
            </a:r>
            <a:endParaRPr lang="fr-CH" sz="1600" dirty="0"/>
          </a:p>
          <a:p>
            <a:pPr marL="742950" lvl="1" indent="-285750">
              <a:buFont typeface="Arial" panose="020B0604020202020204" pitchFamily="34" charset="0"/>
              <a:buChar char="•"/>
            </a:pPr>
            <a:r>
              <a:rPr lang="fr-FR" dirty="0"/>
              <a:t>Reconnaissance / Compréhension par les scientifiques des métiers de l'informatique.</a:t>
            </a:r>
            <a:endParaRPr lang="fr-CH" sz="1600" dirty="0"/>
          </a:p>
          <a:p>
            <a:endParaRPr lang="fr-FR" dirty="0"/>
          </a:p>
        </p:txBody>
      </p:sp>
      <p:sp>
        <p:nvSpPr>
          <p:cNvPr id="6" name="ZoneTexte 5">
            <a:extLst>
              <a:ext uri="{FF2B5EF4-FFF2-40B4-BE49-F238E27FC236}">
                <a16:creationId xmlns:a16="http://schemas.microsoft.com/office/drawing/2014/main" id="{5A51CCBE-C81F-CC9E-4F7B-583B94E2CC49}"/>
              </a:ext>
            </a:extLst>
          </p:cNvPr>
          <p:cNvSpPr txBox="1"/>
          <p:nvPr/>
        </p:nvSpPr>
        <p:spPr>
          <a:xfrm>
            <a:off x="5948620" y="3570134"/>
            <a:ext cx="5868238" cy="2893100"/>
          </a:xfrm>
          <a:prstGeom prst="rect">
            <a:avLst/>
          </a:prstGeom>
          <a:noFill/>
        </p:spPr>
        <p:txBody>
          <a:bodyPr wrap="square" rtlCol="0">
            <a:spAutoFit/>
          </a:bodyPr>
          <a:lstStyle/>
          <a:p>
            <a:pPr lvl="0"/>
            <a:r>
              <a:rPr lang="fr-FR" sz="2000" b="1" dirty="0"/>
              <a:t>Le sens au travail :</a:t>
            </a:r>
            <a:endParaRPr lang="fr-CH" sz="2000" b="1" dirty="0"/>
          </a:p>
          <a:p>
            <a:pPr marL="742950" lvl="1" indent="-285750">
              <a:buFont typeface="Arial" panose="020B0604020202020204" pitchFamily="34" charset="0"/>
              <a:buChar char="•"/>
            </a:pPr>
            <a:r>
              <a:rPr lang="fr-FR" dirty="0"/>
              <a:t>Evolution de nos métiers</a:t>
            </a:r>
            <a:endParaRPr lang="fr-CH" sz="1600" dirty="0"/>
          </a:p>
          <a:p>
            <a:pPr marL="742950" lvl="1" indent="-285750">
              <a:buFont typeface="Arial" panose="020B0604020202020204" pitchFamily="34" charset="0"/>
              <a:buChar char="•"/>
            </a:pPr>
            <a:r>
              <a:rPr lang="fr-FR" dirty="0"/>
              <a:t>Informaticien IN2P3/CNRS (public) vs informaticiens SSII (privé)</a:t>
            </a:r>
            <a:endParaRPr lang="fr-CH" sz="1600" dirty="0"/>
          </a:p>
          <a:p>
            <a:pPr marL="742950" lvl="1" indent="-285750">
              <a:buFont typeface="Arial" panose="020B0604020202020204" pitchFamily="34" charset="0"/>
              <a:buChar char="•"/>
            </a:pPr>
            <a:r>
              <a:rPr lang="fr-FR" dirty="0"/>
              <a:t>Automatisation, quel impact sur nos métiers ? </a:t>
            </a:r>
            <a:endParaRPr lang="fr-CH" sz="1600" dirty="0"/>
          </a:p>
          <a:p>
            <a:pPr marL="742950" lvl="1" indent="-285750">
              <a:buFont typeface="Arial" panose="020B0604020202020204" pitchFamily="34" charset="0"/>
              <a:buChar char="•"/>
            </a:pPr>
            <a:r>
              <a:rPr lang="fr-FR" dirty="0"/>
              <a:t>Redonner / Perte de sens à travailler dans des laboratoires de recherche scientifique dans un contexte ou la recherche est de plus en plus "attaquée" (du moins les domaines n'étant pas jugés comme "excellents")</a:t>
            </a:r>
            <a:endParaRPr lang="fr-CH" sz="1600" dirty="0"/>
          </a:p>
        </p:txBody>
      </p:sp>
    </p:spTree>
    <p:extLst>
      <p:ext uri="{BB962C8B-B14F-4D97-AF65-F5344CB8AC3E}">
        <p14:creationId xmlns:p14="http://schemas.microsoft.com/office/powerpoint/2010/main" val="3351343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FC16CFA-D028-2847-62A8-C42E36B8509C}"/>
              </a:ext>
            </a:extLst>
          </p:cNvPr>
          <p:cNvSpPr txBox="1"/>
          <p:nvPr/>
        </p:nvSpPr>
        <p:spPr>
          <a:xfrm>
            <a:off x="2602523" y="170822"/>
            <a:ext cx="7867859" cy="523220"/>
          </a:xfrm>
          <a:prstGeom prst="rect">
            <a:avLst/>
          </a:prstGeom>
          <a:noFill/>
        </p:spPr>
        <p:txBody>
          <a:bodyPr wrap="square" rtlCol="0">
            <a:spAutoFit/>
          </a:bodyPr>
          <a:lstStyle/>
          <a:p>
            <a:pPr algn="ctr"/>
            <a:r>
              <a:rPr lang="fr-FR" sz="2800" b="1" dirty="0"/>
              <a:t>Identification de vos difficultés au travail (II)</a:t>
            </a:r>
          </a:p>
        </p:txBody>
      </p:sp>
      <p:sp>
        <p:nvSpPr>
          <p:cNvPr id="3" name="ZoneTexte 2">
            <a:extLst>
              <a:ext uri="{FF2B5EF4-FFF2-40B4-BE49-F238E27FC236}">
                <a16:creationId xmlns:a16="http://schemas.microsoft.com/office/drawing/2014/main" id="{17916F96-B4DF-0774-4D9C-97E6F4EF4A5B}"/>
              </a:ext>
            </a:extLst>
          </p:cNvPr>
          <p:cNvSpPr txBox="1"/>
          <p:nvPr/>
        </p:nvSpPr>
        <p:spPr>
          <a:xfrm>
            <a:off x="472273" y="1014884"/>
            <a:ext cx="6240026" cy="1785104"/>
          </a:xfrm>
          <a:prstGeom prst="rect">
            <a:avLst/>
          </a:prstGeom>
          <a:noFill/>
        </p:spPr>
        <p:txBody>
          <a:bodyPr wrap="square" rtlCol="0">
            <a:spAutoFit/>
          </a:bodyPr>
          <a:lstStyle/>
          <a:p>
            <a:pPr lvl="0"/>
            <a:r>
              <a:rPr lang="fr-FR" sz="2000" b="1" dirty="0"/>
              <a:t>Manque de management :</a:t>
            </a:r>
            <a:endParaRPr lang="fr-CH" sz="2000" b="1" dirty="0"/>
          </a:p>
          <a:p>
            <a:pPr marL="742950" lvl="1" indent="-285750">
              <a:buFont typeface="Arial" panose="020B0604020202020204" pitchFamily="34" charset="0"/>
              <a:buChar char="•"/>
            </a:pPr>
            <a:r>
              <a:rPr lang="fr-FR" dirty="0"/>
              <a:t>Pas de soutenu par la hiérarchie</a:t>
            </a:r>
            <a:endParaRPr lang="fr-CH" sz="1600" dirty="0"/>
          </a:p>
          <a:p>
            <a:pPr marL="742950" lvl="1" indent="-285750">
              <a:buFont typeface="Arial" panose="020B0604020202020204" pitchFamily="34" charset="0"/>
              <a:buChar char="•"/>
            </a:pPr>
            <a:r>
              <a:rPr lang="fr-FR" dirty="0"/>
              <a:t>Les droits admin devraient être limité qu'aux administrateur ; hors beaucoup d'exception sont faites pour que les Physiciens pour qu’ils "puissent travailler" =&gt; des risques accrus.</a:t>
            </a:r>
            <a:endParaRPr lang="fr-CH" sz="1600" dirty="0"/>
          </a:p>
        </p:txBody>
      </p:sp>
      <p:sp>
        <p:nvSpPr>
          <p:cNvPr id="4" name="ZoneTexte 3">
            <a:extLst>
              <a:ext uri="{FF2B5EF4-FFF2-40B4-BE49-F238E27FC236}">
                <a16:creationId xmlns:a16="http://schemas.microsoft.com/office/drawing/2014/main" id="{79633564-23C1-2C35-A086-EFF2037AF621}"/>
              </a:ext>
            </a:extLst>
          </p:cNvPr>
          <p:cNvSpPr txBox="1"/>
          <p:nvPr/>
        </p:nvSpPr>
        <p:spPr>
          <a:xfrm>
            <a:off x="6581671" y="1014884"/>
            <a:ext cx="5536642" cy="1785104"/>
          </a:xfrm>
          <a:prstGeom prst="rect">
            <a:avLst/>
          </a:prstGeom>
          <a:noFill/>
        </p:spPr>
        <p:txBody>
          <a:bodyPr wrap="square" rtlCol="0">
            <a:spAutoFit/>
          </a:bodyPr>
          <a:lstStyle/>
          <a:p>
            <a:pPr lvl="0"/>
            <a:r>
              <a:rPr lang="fr-FR" sz="2000" b="1" dirty="0"/>
              <a:t>Gestion du temps :</a:t>
            </a:r>
            <a:endParaRPr lang="fr-CH" sz="2000" b="1" dirty="0"/>
          </a:p>
          <a:p>
            <a:pPr lvl="1"/>
            <a:r>
              <a:rPr lang="fr-FR" dirty="0"/>
              <a:t>Trop de travail, surcharge de travail</a:t>
            </a:r>
            <a:endParaRPr lang="fr-CH" sz="1600" dirty="0"/>
          </a:p>
          <a:p>
            <a:pPr lvl="1"/>
            <a:r>
              <a:rPr lang="fr-FR" dirty="0"/>
              <a:t>Pas assez nombreux</a:t>
            </a:r>
            <a:endParaRPr lang="fr-CH" sz="1600" dirty="0"/>
          </a:p>
          <a:p>
            <a:pPr lvl="1"/>
            <a:r>
              <a:rPr lang="fr-FR" dirty="0"/>
              <a:t>La difficulté de développer en respectant les normes de qualité logicielle tout en respectant les délais demandés pour la production du code / résultats.</a:t>
            </a:r>
            <a:endParaRPr lang="fr-CH" sz="1600" dirty="0"/>
          </a:p>
        </p:txBody>
      </p:sp>
      <p:sp>
        <p:nvSpPr>
          <p:cNvPr id="5" name="ZoneTexte 4">
            <a:extLst>
              <a:ext uri="{FF2B5EF4-FFF2-40B4-BE49-F238E27FC236}">
                <a16:creationId xmlns:a16="http://schemas.microsoft.com/office/drawing/2014/main" id="{25F1AFA8-8F92-2C26-8C95-31C3E56CC8B1}"/>
              </a:ext>
            </a:extLst>
          </p:cNvPr>
          <p:cNvSpPr txBox="1"/>
          <p:nvPr/>
        </p:nvSpPr>
        <p:spPr>
          <a:xfrm>
            <a:off x="341645" y="3133390"/>
            <a:ext cx="6240026" cy="2092881"/>
          </a:xfrm>
          <a:prstGeom prst="rect">
            <a:avLst/>
          </a:prstGeom>
          <a:noFill/>
        </p:spPr>
        <p:txBody>
          <a:bodyPr wrap="square" rtlCol="0">
            <a:spAutoFit/>
          </a:bodyPr>
          <a:lstStyle/>
          <a:p>
            <a:pPr lvl="0"/>
            <a:r>
              <a:rPr lang="fr-FR" sz="2000" b="1" dirty="0"/>
              <a:t>Quand on sent qu'un collègue n'est pas bien : </a:t>
            </a:r>
            <a:endParaRPr lang="fr-CH" sz="2000" b="1" dirty="0"/>
          </a:p>
          <a:p>
            <a:pPr marL="742950" lvl="1" indent="-285750">
              <a:buFont typeface="Arial" panose="020B0604020202020204" pitchFamily="34" charset="0"/>
              <a:buChar char="•"/>
            </a:pPr>
            <a:r>
              <a:rPr lang="fr-FR" dirty="0"/>
              <a:t>Quelle attitude adopter ?</a:t>
            </a:r>
            <a:endParaRPr lang="fr-CH" sz="1600" dirty="0"/>
          </a:p>
          <a:p>
            <a:pPr lvl="0"/>
            <a:endParaRPr lang="fr-FR" dirty="0"/>
          </a:p>
          <a:p>
            <a:pPr lvl="0"/>
            <a:r>
              <a:rPr lang="fr-FR" sz="2000" b="1" dirty="0"/>
              <a:t>Tâches administratives lourdes : </a:t>
            </a:r>
            <a:endParaRPr lang="fr-CH" sz="2000" b="1" dirty="0"/>
          </a:p>
          <a:p>
            <a:pPr marL="742950" lvl="1" indent="-285750">
              <a:buFont typeface="Arial" panose="020B0604020202020204" pitchFamily="34" charset="0"/>
              <a:buChar char="•"/>
            </a:pPr>
            <a:r>
              <a:rPr lang="fr-FR" dirty="0"/>
              <a:t>De nombreux outils qui devraient nous aider (Notilus, </a:t>
            </a:r>
            <a:r>
              <a:rPr lang="fr-FR" dirty="0" err="1"/>
              <a:t>Goelette</a:t>
            </a:r>
            <a:r>
              <a:rPr lang="fr-FR" dirty="0"/>
              <a:t> … outils de réservation pour les déplacements) ont un effet inverse.</a:t>
            </a:r>
            <a:endParaRPr lang="fr-CH" sz="1600" dirty="0"/>
          </a:p>
        </p:txBody>
      </p:sp>
      <p:sp>
        <p:nvSpPr>
          <p:cNvPr id="6" name="ZoneTexte 5">
            <a:extLst>
              <a:ext uri="{FF2B5EF4-FFF2-40B4-BE49-F238E27FC236}">
                <a16:creationId xmlns:a16="http://schemas.microsoft.com/office/drawing/2014/main" id="{9529DD39-FAF3-D40A-AB53-976CF1EAF5BA}"/>
              </a:ext>
            </a:extLst>
          </p:cNvPr>
          <p:cNvSpPr txBox="1"/>
          <p:nvPr/>
        </p:nvSpPr>
        <p:spPr>
          <a:xfrm>
            <a:off x="6581671" y="3315956"/>
            <a:ext cx="5385916" cy="1785104"/>
          </a:xfrm>
          <a:prstGeom prst="rect">
            <a:avLst/>
          </a:prstGeom>
          <a:noFill/>
        </p:spPr>
        <p:txBody>
          <a:bodyPr wrap="square" rtlCol="0">
            <a:spAutoFit/>
          </a:bodyPr>
          <a:lstStyle/>
          <a:p>
            <a:pPr lvl="0"/>
            <a:r>
              <a:rPr lang="fr-FR" sz="2000" b="1" dirty="0"/>
              <a:t>Travail international :</a:t>
            </a:r>
            <a:endParaRPr lang="fr-CH" sz="2000" b="1" dirty="0"/>
          </a:p>
          <a:p>
            <a:pPr marL="742950" lvl="1" indent="-285750">
              <a:buFont typeface="Arial" panose="020B0604020202020204" pitchFamily="34" charset="0"/>
              <a:buChar char="•"/>
            </a:pPr>
            <a:r>
              <a:rPr lang="fr-FR" dirty="0"/>
              <a:t>Difficultés de travailler dans des collaborations internationales : différentes nationalités et mentalités, norme/règles pour travailler ensemble, travailler avec les physiciens, les électroniciens</a:t>
            </a:r>
            <a:endParaRPr lang="fr-CH" sz="1600" dirty="0"/>
          </a:p>
        </p:txBody>
      </p:sp>
    </p:spTree>
    <p:extLst>
      <p:ext uri="{BB962C8B-B14F-4D97-AF65-F5344CB8AC3E}">
        <p14:creationId xmlns:p14="http://schemas.microsoft.com/office/powerpoint/2010/main" val="231858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6862A70B-5770-0424-8DD6-B9F819F91215}"/>
              </a:ext>
            </a:extLst>
          </p:cNvPr>
          <p:cNvSpPr txBox="1"/>
          <p:nvPr/>
        </p:nvSpPr>
        <p:spPr>
          <a:xfrm>
            <a:off x="1879041" y="743578"/>
            <a:ext cx="8872695" cy="523220"/>
          </a:xfrm>
          <a:prstGeom prst="rect">
            <a:avLst/>
          </a:prstGeom>
          <a:noFill/>
        </p:spPr>
        <p:txBody>
          <a:bodyPr wrap="square" rtlCol="0">
            <a:spAutoFit/>
          </a:bodyPr>
          <a:lstStyle/>
          <a:p>
            <a:pPr algn="ctr"/>
            <a:r>
              <a:rPr lang="fr-FR" sz="2800" b="1" dirty="0"/>
              <a:t>Rencontrez Emma votre future collègue de travail</a:t>
            </a:r>
          </a:p>
        </p:txBody>
      </p:sp>
      <p:pic>
        <p:nvPicPr>
          <p:cNvPr id="9" name="Image 8">
            <a:extLst>
              <a:ext uri="{FF2B5EF4-FFF2-40B4-BE49-F238E27FC236}">
                <a16:creationId xmlns:a16="http://schemas.microsoft.com/office/drawing/2014/main" id="{40812499-439E-BDE0-DD12-B3EB8C32B0D9}"/>
              </a:ext>
            </a:extLst>
          </p:cNvPr>
          <p:cNvPicPr>
            <a:picLocks noChangeAspect="1"/>
          </p:cNvPicPr>
          <p:nvPr/>
        </p:nvPicPr>
        <p:blipFill>
          <a:blip r:embed="rId3"/>
          <a:stretch>
            <a:fillRect/>
          </a:stretch>
        </p:blipFill>
        <p:spPr>
          <a:xfrm>
            <a:off x="2371411" y="1356527"/>
            <a:ext cx="7319693" cy="5479313"/>
          </a:xfrm>
          <a:prstGeom prst="rect">
            <a:avLst/>
          </a:prstGeom>
        </p:spPr>
      </p:pic>
      <p:sp>
        <p:nvSpPr>
          <p:cNvPr id="12" name="ZoneTexte 11">
            <a:extLst>
              <a:ext uri="{FF2B5EF4-FFF2-40B4-BE49-F238E27FC236}">
                <a16:creationId xmlns:a16="http://schemas.microsoft.com/office/drawing/2014/main" id="{FE83D434-6CF7-7568-A570-18720F957DA1}"/>
              </a:ext>
            </a:extLst>
          </p:cNvPr>
          <p:cNvSpPr txBox="1"/>
          <p:nvPr/>
        </p:nvSpPr>
        <p:spPr>
          <a:xfrm>
            <a:off x="3268226" y="6194809"/>
            <a:ext cx="6094324" cy="369332"/>
          </a:xfrm>
          <a:prstGeom prst="rect">
            <a:avLst/>
          </a:prstGeom>
          <a:noFill/>
        </p:spPr>
        <p:txBody>
          <a:bodyPr wrap="square">
            <a:spAutoFit/>
          </a:bodyPr>
          <a:lstStyle/>
          <a:p>
            <a:pPr algn="ctr"/>
            <a:r>
              <a:rPr lang="fr-FR" dirty="0"/>
              <a:t>https://www.youtube.com/watch?v=cytR9EvkCYc</a:t>
            </a:r>
          </a:p>
        </p:txBody>
      </p:sp>
    </p:spTree>
    <p:extLst>
      <p:ext uri="{BB962C8B-B14F-4D97-AF65-F5344CB8AC3E}">
        <p14:creationId xmlns:p14="http://schemas.microsoft.com/office/powerpoint/2010/main" val="21655619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8FE8E66-071B-9DBE-FBFC-8CD309455454}"/>
              </a:ext>
            </a:extLst>
          </p:cNvPr>
          <p:cNvPicPr>
            <a:picLocks noChangeAspect="1"/>
          </p:cNvPicPr>
          <p:nvPr/>
        </p:nvPicPr>
        <p:blipFill>
          <a:blip r:embed="rId2"/>
          <a:stretch>
            <a:fillRect/>
          </a:stretch>
        </p:blipFill>
        <p:spPr>
          <a:xfrm>
            <a:off x="444974" y="767013"/>
            <a:ext cx="11475720" cy="5737860"/>
          </a:xfrm>
          <a:prstGeom prst="rect">
            <a:avLst/>
          </a:prstGeom>
        </p:spPr>
      </p:pic>
      <p:sp>
        <p:nvSpPr>
          <p:cNvPr id="3" name="ZoneTexte 2">
            <a:extLst>
              <a:ext uri="{FF2B5EF4-FFF2-40B4-BE49-F238E27FC236}">
                <a16:creationId xmlns:a16="http://schemas.microsoft.com/office/drawing/2014/main" id="{FC171C58-B368-BF64-4A14-C701DF7E5B3A}"/>
              </a:ext>
            </a:extLst>
          </p:cNvPr>
          <p:cNvSpPr txBox="1"/>
          <p:nvPr/>
        </p:nvSpPr>
        <p:spPr>
          <a:xfrm>
            <a:off x="1252728" y="155448"/>
            <a:ext cx="10040112" cy="584775"/>
          </a:xfrm>
          <a:prstGeom prst="rect">
            <a:avLst/>
          </a:prstGeom>
          <a:noFill/>
        </p:spPr>
        <p:txBody>
          <a:bodyPr wrap="square" rtlCol="0">
            <a:spAutoFit/>
          </a:bodyPr>
          <a:lstStyle/>
          <a:p>
            <a:pPr algn="ctr"/>
            <a:r>
              <a:rPr lang="fr-FR" sz="3200" b="1" dirty="0">
                <a:solidFill>
                  <a:schemeClr val="accent5">
                    <a:lumMod val="75000"/>
                  </a:schemeClr>
                </a:solidFill>
                <a:latin typeface="Lucida Handwriting" panose="03010101010101010101" pitchFamily="66" charset="0"/>
              </a:rPr>
              <a:t>Principaux risques liés à l’immobilisme</a:t>
            </a:r>
          </a:p>
        </p:txBody>
      </p:sp>
      <p:sp>
        <p:nvSpPr>
          <p:cNvPr id="5" name="Rectangle 4">
            <a:extLst>
              <a:ext uri="{FF2B5EF4-FFF2-40B4-BE49-F238E27FC236}">
                <a16:creationId xmlns:a16="http://schemas.microsoft.com/office/drawing/2014/main" id="{1A3DED1E-69CA-B19A-17C8-BACD46C9C557}"/>
              </a:ext>
            </a:extLst>
          </p:cNvPr>
          <p:cNvSpPr/>
          <p:nvPr/>
        </p:nvSpPr>
        <p:spPr>
          <a:xfrm>
            <a:off x="444974" y="2994409"/>
            <a:ext cx="3473883" cy="15976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25633B4-4839-D9B6-29D9-2753727A0FBD}"/>
              </a:ext>
            </a:extLst>
          </p:cNvPr>
          <p:cNvSpPr/>
          <p:nvPr/>
        </p:nvSpPr>
        <p:spPr>
          <a:xfrm>
            <a:off x="444974" y="4672484"/>
            <a:ext cx="3473883" cy="15976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4EDD4558-3351-4D8E-F561-1AB555C9EF87}"/>
              </a:ext>
            </a:extLst>
          </p:cNvPr>
          <p:cNvSpPr/>
          <p:nvPr/>
        </p:nvSpPr>
        <p:spPr>
          <a:xfrm>
            <a:off x="6566095" y="624673"/>
            <a:ext cx="3473883" cy="15976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67A2B820-49D7-9AB7-F985-7C707528741F}"/>
              </a:ext>
            </a:extLst>
          </p:cNvPr>
          <p:cNvSpPr/>
          <p:nvPr/>
        </p:nvSpPr>
        <p:spPr>
          <a:xfrm>
            <a:off x="6566094" y="2222361"/>
            <a:ext cx="3473883" cy="15976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2139F010-A12B-7B32-9AE5-3C6532803EC1}"/>
              </a:ext>
            </a:extLst>
          </p:cNvPr>
          <p:cNvSpPr/>
          <p:nvPr/>
        </p:nvSpPr>
        <p:spPr>
          <a:xfrm>
            <a:off x="6465611" y="4999290"/>
            <a:ext cx="3473883" cy="159768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92E663D-BBCE-5375-257B-9A9578116C35}"/>
              </a:ext>
            </a:extLst>
          </p:cNvPr>
          <p:cNvSpPr/>
          <p:nvPr/>
        </p:nvSpPr>
        <p:spPr>
          <a:xfrm>
            <a:off x="6696724" y="3876983"/>
            <a:ext cx="4819190" cy="105675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27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5"/>
                                        </p:tgtEl>
                                        <p:attrNameLst>
                                          <p:attrName>style.opacity</p:attrName>
                                        </p:attrNameLst>
                                      </p:cBhvr>
                                      <p:to>
                                        <p:strVal val="0"/>
                                      </p:to>
                                    </p:set>
                                    <p:animEffect filter="image" prLst="opacity: 0">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indefinite"/>
                                        <p:tgtEl>
                                          <p:spTgt spid="6"/>
                                        </p:tgtEl>
                                        <p:attrNameLst>
                                          <p:attrName>style.opacity</p:attrName>
                                        </p:attrNameLst>
                                      </p:cBhvr>
                                      <p:to>
                                        <p:strVal val="0"/>
                                      </p:to>
                                    </p:set>
                                    <p:animEffect filter="image" prLst="opacity: 0">
                                      <p:cBhvr rctx="IE">
                                        <p:cTn id="12" dur="indefinite"/>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indefinite"/>
                                        <p:tgtEl>
                                          <p:spTgt spid="7"/>
                                        </p:tgtEl>
                                        <p:attrNameLst>
                                          <p:attrName>style.opacity</p:attrName>
                                        </p:attrNameLst>
                                      </p:cBhvr>
                                      <p:to>
                                        <p:strVal val="0"/>
                                      </p:to>
                                    </p:set>
                                    <p:animEffect filter="image" prLst="opacity: 0">
                                      <p:cBhvr rctx="IE">
                                        <p:cTn id="17" dur="indefinite"/>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indefinite"/>
                                        <p:tgtEl>
                                          <p:spTgt spid="8"/>
                                        </p:tgtEl>
                                        <p:attrNameLst>
                                          <p:attrName>style.opacity</p:attrName>
                                        </p:attrNameLst>
                                      </p:cBhvr>
                                      <p:to>
                                        <p:strVal val="0"/>
                                      </p:to>
                                    </p:set>
                                    <p:animEffect filter="image" prLst="opacity: 0">
                                      <p:cBhvr rctx="IE">
                                        <p:cTn id="22" dur="indefinite"/>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indefinite"/>
                                        <p:tgtEl>
                                          <p:spTgt spid="10"/>
                                        </p:tgtEl>
                                        <p:attrNameLst>
                                          <p:attrName>style.opacity</p:attrName>
                                        </p:attrNameLst>
                                      </p:cBhvr>
                                      <p:to>
                                        <p:strVal val="0"/>
                                      </p:to>
                                    </p:set>
                                    <p:animEffect filter="image" prLst="opacity: 0">
                                      <p:cBhvr rctx="IE">
                                        <p:cTn id="27" dur="indefinite"/>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indefinite"/>
                                        <p:tgtEl>
                                          <p:spTgt spid="9"/>
                                        </p:tgtEl>
                                        <p:attrNameLst>
                                          <p:attrName>style.opacity</p:attrName>
                                        </p:attrNameLst>
                                      </p:cBhvr>
                                      <p:to>
                                        <p:strVal val="0"/>
                                      </p:to>
                                    </p:set>
                                    <p:animEffect filter="image" prLst="opacity: 0">
                                      <p:cBhvr rctx="IE">
                                        <p:cTn id="3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D588218-98C9-FBC9-63DF-D886F0E5185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02115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8148BA9-01C7-43DF-A0BA-9A07E63FCFE2}"/>
              </a:ext>
            </a:extLst>
          </p:cNvPr>
          <p:cNvSpPr txBox="1"/>
          <p:nvPr/>
        </p:nvSpPr>
        <p:spPr>
          <a:xfrm>
            <a:off x="2063552" y="188525"/>
            <a:ext cx="8136904" cy="1384995"/>
          </a:xfrm>
          <a:prstGeom prst="rect">
            <a:avLst/>
          </a:prstGeom>
          <a:noFill/>
        </p:spPr>
        <p:txBody>
          <a:bodyPr wrap="square" rtlCol="0">
            <a:spAutoFit/>
          </a:bodyPr>
          <a:lstStyle/>
          <a:p>
            <a:pPr algn="ctr"/>
            <a:r>
              <a:rPr lang="fr-CH" sz="2800" dirty="0">
                <a:solidFill>
                  <a:srgbClr val="333399"/>
                </a:solidFill>
                <a:effectLst>
                  <a:outerShdw blurRad="38100" dist="38100" dir="2700000" algn="tl">
                    <a:srgbClr val="000000">
                      <a:alpha val="43137"/>
                    </a:srgbClr>
                  </a:outerShdw>
                </a:effectLst>
              </a:rPr>
              <a:t>La Santé au Travail n’a jamais été officiellement définie par une «vision», un état idéal, mais uniquement par les objectifs qu’elle vise</a:t>
            </a:r>
          </a:p>
        </p:txBody>
      </p:sp>
      <p:sp>
        <p:nvSpPr>
          <p:cNvPr id="3" name="ZoneTexte 2">
            <a:extLst>
              <a:ext uri="{FF2B5EF4-FFF2-40B4-BE49-F238E27FC236}">
                <a16:creationId xmlns:a16="http://schemas.microsoft.com/office/drawing/2014/main" id="{93E1AE43-254C-420D-BF13-06CB7AF80308}"/>
              </a:ext>
            </a:extLst>
          </p:cNvPr>
          <p:cNvSpPr txBox="1"/>
          <p:nvPr/>
        </p:nvSpPr>
        <p:spPr>
          <a:xfrm>
            <a:off x="2205483" y="1886447"/>
            <a:ext cx="7789653" cy="400110"/>
          </a:xfrm>
          <a:prstGeom prst="rect">
            <a:avLst/>
          </a:prstGeom>
          <a:noFill/>
        </p:spPr>
        <p:txBody>
          <a:bodyPr wrap="square" rtlCol="0">
            <a:spAutoFit/>
          </a:bodyPr>
          <a:lstStyle/>
          <a:p>
            <a:pPr algn="ctr"/>
            <a:r>
              <a:rPr lang="fr-CH" sz="2000" dirty="0"/>
              <a:t>Définition du Comité mixte OMS – BIT de 1995</a:t>
            </a:r>
          </a:p>
        </p:txBody>
      </p:sp>
      <p:sp>
        <p:nvSpPr>
          <p:cNvPr id="4" name="ZoneTexte 3">
            <a:extLst>
              <a:ext uri="{FF2B5EF4-FFF2-40B4-BE49-F238E27FC236}">
                <a16:creationId xmlns:a16="http://schemas.microsoft.com/office/drawing/2014/main" id="{E8A26FE4-C455-4947-8DF7-B6E936DD3D56}"/>
              </a:ext>
            </a:extLst>
          </p:cNvPr>
          <p:cNvSpPr txBox="1"/>
          <p:nvPr/>
        </p:nvSpPr>
        <p:spPr>
          <a:xfrm>
            <a:off x="1869055" y="5325016"/>
            <a:ext cx="8522897" cy="1200329"/>
          </a:xfrm>
          <a:prstGeom prst="rect">
            <a:avLst/>
          </a:prstGeom>
          <a:noFill/>
        </p:spPr>
        <p:txBody>
          <a:bodyPr wrap="square" rtlCol="0">
            <a:spAutoFit/>
          </a:bodyPr>
          <a:lstStyle/>
          <a:p>
            <a:r>
              <a:rPr lang="fr-CH" dirty="0"/>
              <a:t>Le Comité ajoute que pour atteindre ces objectifs, il faut créer </a:t>
            </a:r>
            <a:r>
              <a:rPr lang="fr-CH" b="1" dirty="0">
                <a:solidFill>
                  <a:srgbClr val="0070C0"/>
                </a:solidFill>
              </a:rPr>
              <a:t>une «culture d’entreprise» </a:t>
            </a:r>
            <a:r>
              <a:rPr lang="fr-CH" dirty="0"/>
              <a:t>qui s’exprime, en pratique, dans les systèmes de gestion, la politique en matière de gestion du personnel, les principes de participation, les politiques de formation, et la gestion de la qualité. </a:t>
            </a:r>
          </a:p>
        </p:txBody>
      </p:sp>
      <p:sp>
        <p:nvSpPr>
          <p:cNvPr id="5" name="ZoneTexte 4">
            <a:extLst>
              <a:ext uri="{FF2B5EF4-FFF2-40B4-BE49-F238E27FC236}">
                <a16:creationId xmlns:a16="http://schemas.microsoft.com/office/drawing/2014/main" id="{1AEDCC01-A3E7-49B3-96F6-3F16E53FB630}"/>
              </a:ext>
            </a:extLst>
          </p:cNvPr>
          <p:cNvSpPr txBox="1"/>
          <p:nvPr/>
        </p:nvSpPr>
        <p:spPr>
          <a:xfrm>
            <a:off x="1808669" y="2673543"/>
            <a:ext cx="8583283" cy="2246769"/>
          </a:xfrm>
          <a:prstGeom prst="rect">
            <a:avLst/>
          </a:prstGeom>
          <a:noFill/>
        </p:spPr>
        <p:txBody>
          <a:bodyPr wrap="square" rtlCol="0">
            <a:spAutoFit/>
          </a:bodyPr>
          <a:lstStyle/>
          <a:p>
            <a:r>
              <a:rPr lang="fr-CH" sz="2000" b="1" i="1" dirty="0"/>
              <a:t>La santé au travail a pour but</a:t>
            </a:r>
            <a:r>
              <a:rPr lang="fr-CH" sz="2000" i="1" dirty="0"/>
              <a:t> la promotion et le maintien du plus haut degré de bien-être physique mental et social des travailleurs dans toutes les professions ; la prévention de tout dommage causés à leur santé par les conditions de travail ; la protection de leur emploi contre les risques résultant de la présence d’agents préjudiciables à leur santé ; l’affectation et le maintien des travailleurs dans un environnement adapté à leurs capacités physiologiques et psychologiques ; et, en résumé, </a:t>
            </a:r>
            <a:r>
              <a:rPr lang="fr-CH" sz="2000" b="1" i="1" dirty="0">
                <a:solidFill>
                  <a:srgbClr val="0070C0"/>
                </a:solidFill>
              </a:rPr>
              <a:t>l’adaptation du travail à l’homme et de chaque homme à son travail</a:t>
            </a:r>
            <a:r>
              <a:rPr lang="fr-CH" sz="2000" i="1" dirty="0"/>
              <a:t>.</a:t>
            </a:r>
            <a:endParaRPr lang="fr-CH" sz="2000" dirty="0"/>
          </a:p>
        </p:txBody>
      </p:sp>
      <p:pic>
        <p:nvPicPr>
          <p:cNvPr id="8" name="Image 7">
            <a:extLst>
              <a:ext uri="{FF2B5EF4-FFF2-40B4-BE49-F238E27FC236}">
                <a16:creationId xmlns:a16="http://schemas.microsoft.com/office/drawing/2014/main" id="{313534B9-E6ED-4EFB-8D38-CAA14512D74F}"/>
              </a:ext>
            </a:extLst>
          </p:cNvPr>
          <p:cNvPicPr>
            <a:picLocks noChangeAspect="1"/>
          </p:cNvPicPr>
          <p:nvPr/>
        </p:nvPicPr>
        <p:blipFill rotWithShape="1">
          <a:blip r:embed="rId2"/>
          <a:srcRect r="49040"/>
          <a:stretch/>
        </p:blipFill>
        <p:spPr>
          <a:xfrm>
            <a:off x="9480376" y="1649948"/>
            <a:ext cx="1008112" cy="838829"/>
          </a:xfrm>
          <a:prstGeom prst="rect">
            <a:avLst/>
          </a:prstGeom>
        </p:spPr>
      </p:pic>
      <p:pic>
        <p:nvPicPr>
          <p:cNvPr id="9" name="Image 8">
            <a:extLst>
              <a:ext uri="{FF2B5EF4-FFF2-40B4-BE49-F238E27FC236}">
                <a16:creationId xmlns:a16="http://schemas.microsoft.com/office/drawing/2014/main" id="{E058949B-0AA5-484F-852D-05909444D430}"/>
              </a:ext>
            </a:extLst>
          </p:cNvPr>
          <p:cNvPicPr>
            <a:picLocks noChangeAspect="1"/>
          </p:cNvPicPr>
          <p:nvPr/>
        </p:nvPicPr>
        <p:blipFill rotWithShape="1">
          <a:blip r:embed="rId3"/>
          <a:srcRect l="9698" t="3133" r="12415" b="30755"/>
          <a:stretch/>
        </p:blipFill>
        <p:spPr>
          <a:xfrm>
            <a:off x="1808668" y="1561654"/>
            <a:ext cx="1190988" cy="1010955"/>
          </a:xfrm>
          <a:prstGeom prst="rect">
            <a:avLst/>
          </a:prstGeom>
        </p:spPr>
      </p:pic>
    </p:spTree>
    <p:extLst>
      <p:ext uri="{BB962C8B-B14F-4D97-AF65-F5344CB8AC3E}">
        <p14:creationId xmlns:p14="http://schemas.microsoft.com/office/powerpoint/2010/main" val="2112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58DD378-F3B1-50C5-E9B9-D9AD27431B17}"/>
              </a:ext>
            </a:extLst>
          </p:cNvPr>
          <p:cNvPicPr>
            <a:picLocks noChangeAspect="1"/>
          </p:cNvPicPr>
          <p:nvPr/>
        </p:nvPicPr>
        <p:blipFill rotWithShape="1">
          <a:blip r:embed="rId2"/>
          <a:srcRect l="18675" t="13333" r="3550" b="9600"/>
          <a:stretch/>
        </p:blipFill>
        <p:spPr>
          <a:xfrm>
            <a:off x="-94399" y="22485"/>
            <a:ext cx="12263717" cy="6835515"/>
          </a:xfrm>
          <a:prstGeom prst="rect">
            <a:avLst/>
          </a:prstGeom>
        </p:spPr>
      </p:pic>
    </p:spTree>
    <p:extLst>
      <p:ext uri="{BB962C8B-B14F-4D97-AF65-F5344CB8AC3E}">
        <p14:creationId xmlns:p14="http://schemas.microsoft.com/office/powerpoint/2010/main" val="3522400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96608C6-45D3-64A2-58EA-373AB350EC4C}"/>
              </a:ext>
            </a:extLst>
          </p:cNvPr>
          <p:cNvPicPr>
            <a:picLocks noChangeAspect="1"/>
          </p:cNvPicPr>
          <p:nvPr/>
        </p:nvPicPr>
        <p:blipFill rotWithShape="1">
          <a:blip r:embed="rId2"/>
          <a:srcRect l="18675" t="13200" r="4150" b="9066"/>
          <a:stretch/>
        </p:blipFill>
        <p:spPr>
          <a:xfrm>
            <a:off x="-210312" y="-6497"/>
            <a:ext cx="12234767" cy="6864497"/>
          </a:xfrm>
          <a:prstGeom prst="rect">
            <a:avLst/>
          </a:prstGeom>
        </p:spPr>
      </p:pic>
    </p:spTree>
    <p:extLst>
      <p:ext uri="{BB962C8B-B14F-4D97-AF65-F5344CB8AC3E}">
        <p14:creationId xmlns:p14="http://schemas.microsoft.com/office/powerpoint/2010/main" val="2237103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8E71A8E-A5CB-B250-C944-8980994F84F2}"/>
              </a:ext>
            </a:extLst>
          </p:cNvPr>
          <p:cNvPicPr>
            <a:picLocks noChangeAspect="1"/>
          </p:cNvPicPr>
          <p:nvPr/>
        </p:nvPicPr>
        <p:blipFill rotWithShape="1">
          <a:blip r:embed="rId2"/>
          <a:srcRect l="18600" t="13599" r="3625" b="9734"/>
          <a:stretch/>
        </p:blipFill>
        <p:spPr>
          <a:xfrm>
            <a:off x="-172957" y="0"/>
            <a:ext cx="12368254" cy="6858000"/>
          </a:xfrm>
          <a:prstGeom prst="rect">
            <a:avLst/>
          </a:prstGeom>
        </p:spPr>
      </p:pic>
    </p:spTree>
    <p:extLst>
      <p:ext uri="{BB962C8B-B14F-4D97-AF65-F5344CB8AC3E}">
        <p14:creationId xmlns:p14="http://schemas.microsoft.com/office/powerpoint/2010/main" val="168476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C4BE9D0-78DD-43A5-BB99-2DA6558A75EF}"/>
              </a:ext>
            </a:extLst>
          </p:cNvPr>
          <p:cNvPicPr>
            <a:picLocks noChangeAspect="1"/>
          </p:cNvPicPr>
          <p:nvPr/>
        </p:nvPicPr>
        <p:blipFill>
          <a:blip r:embed="rId2"/>
          <a:stretch>
            <a:fillRect/>
          </a:stretch>
        </p:blipFill>
        <p:spPr>
          <a:xfrm>
            <a:off x="4833811" y="2637940"/>
            <a:ext cx="2562859" cy="2562859"/>
          </a:xfrm>
          <a:prstGeom prst="rect">
            <a:avLst/>
          </a:prstGeom>
        </p:spPr>
      </p:pic>
      <p:sp>
        <p:nvSpPr>
          <p:cNvPr id="4" name="ZoneTexte 3">
            <a:extLst>
              <a:ext uri="{FF2B5EF4-FFF2-40B4-BE49-F238E27FC236}">
                <a16:creationId xmlns:a16="http://schemas.microsoft.com/office/drawing/2014/main" id="{29E2718D-26FC-4DBC-8566-BE621460E173}"/>
              </a:ext>
            </a:extLst>
          </p:cNvPr>
          <p:cNvSpPr txBox="1"/>
          <p:nvPr/>
        </p:nvSpPr>
        <p:spPr>
          <a:xfrm>
            <a:off x="2637253" y="1733828"/>
            <a:ext cx="7102474" cy="523220"/>
          </a:xfrm>
          <a:prstGeom prst="rect">
            <a:avLst/>
          </a:prstGeom>
          <a:noFill/>
        </p:spPr>
        <p:txBody>
          <a:bodyPr wrap="square" rtlCol="0">
            <a:spAutoFit/>
          </a:bodyPr>
          <a:lstStyle/>
          <a:p>
            <a:pPr algn="ctr"/>
            <a:r>
              <a:rPr lang="fr-CH" sz="2800" dirty="0">
                <a:solidFill>
                  <a:srgbClr val="800000"/>
                </a:solidFill>
                <a:latin typeface="Comic Sans MS" panose="030F0702030302020204" pitchFamily="66" charset="0"/>
              </a:rPr>
              <a:t>Aspects didactiques </a:t>
            </a:r>
            <a:r>
              <a:rPr lang="fr-CH" sz="2800" dirty="0">
                <a:solidFill>
                  <a:srgbClr val="800000"/>
                </a:solidFill>
                <a:latin typeface="Comic Sans MS" panose="030F0702030302020204" pitchFamily="66" charset="0"/>
                <a:sym typeface="Wingdings" panose="05000000000000000000" pitchFamily="2" charset="2"/>
              </a:rPr>
              <a:t> exposé informel</a:t>
            </a:r>
            <a:endParaRPr lang="fr-CH" sz="2800" dirty="0">
              <a:solidFill>
                <a:srgbClr val="800000"/>
              </a:solidFill>
              <a:latin typeface="Comic Sans MS" panose="030F0702030302020204" pitchFamily="66" charset="0"/>
            </a:endParaRPr>
          </a:p>
        </p:txBody>
      </p:sp>
      <p:sp>
        <p:nvSpPr>
          <p:cNvPr id="5" name="ZoneTexte 4">
            <a:extLst>
              <a:ext uri="{FF2B5EF4-FFF2-40B4-BE49-F238E27FC236}">
                <a16:creationId xmlns:a16="http://schemas.microsoft.com/office/drawing/2014/main" id="{54F6EC3C-FCE7-4256-8041-E38AE057869B}"/>
              </a:ext>
            </a:extLst>
          </p:cNvPr>
          <p:cNvSpPr txBox="1"/>
          <p:nvPr/>
        </p:nvSpPr>
        <p:spPr>
          <a:xfrm rot="20156758">
            <a:off x="2180034" y="2981754"/>
            <a:ext cx="2801115" cy="461665"/>
          </a:xfrm>
          <a:prstGeom prst="rect">
            <a:avLst/>
          </a:prstGeom>
          <a:noFill/>
        </p:spPr>
        <p:txBody>
          <a:bodyPr wrap="square" rtlCol="0">
            <a:spAutoFit/>
          </a:bodyPr>
          <a:lstStyle/>
          <a:p>
            <a:pPr algn="ctr"/>
            <a:r>
              <a:rPr lang="fr-CH" sz="2400" dirty="0">
                <a:solidFill>
                  <a:srgbClr val="800000"/>
                </a:solidFill>
              </a:rPr>
              <a:t>Questions</a:t>
            </a:r>
          </a:p>
        </p:txBody>
      </p:sp>
      <p:sp>
        <p:nvSpPr>
          <p:cNvPr id="6" name="ZoneTexte 5">
            <a:extLst>
              <a:ext uri="{FF2B5EF4-FFF2-40B4-BE49-F238E27FC236}">
                <a16:creationId xmlns:a16="http://schemas.microsoft.com/office/drawing/2014/main" id="{2E27B032-D18F-4D0B-A9F7-1B5F4ED579C3}"/>
              </a:ext>
            </a:extLst>
          </p:cNvPr>
          <p:cNvSpPr txBox="1"/>
          <p:nvPr/>
        </p:nvSpPr>
        <p:spPr>
          <a:xfrm rot="1169707">
            <a:off x="8168518" y="2985273"/>
            <a:ext cx="2160860" cy="461665"/>
          </a:xfrm>
          <a:prstGeom prst="rect">
            <a:avLst/>
          </a:prstGeom>
          <a:noFill/>
        </p:spPr>
        <p:txBody>
          <a:bodyPr wrap="square" rtlCol="0">
            <a:spAutoFit/>
          </a:bodyPr>
          <a:lstStyle/>
          <a:p>
            <a:pPr algn="ctr"/>
            <a:r>
              <a:rPr lang="fr-CH" sz="2400" dirty="0">
                <a:solidFill>
                  <a:srgbClr val="800000"/>
                </a:solidFill>
              </a:rPr>
              <a:t>Interactions</a:t>
            </a:r>
          </a:p>
        </p:txBody>
      </p:sp>
      <p:sp>
        <p:nvSpPr>
          <p:cNvPr id="8" name="ZoneTexte 7">
            <a:extLst>
              <a:ext uri="{FF2B5EF4-FFF2-40B4-BE49-F238E27FC236}">
                <a16:creationId xmlns:a16="http://schemas.microsoft.com/office/drawing/2014/main" id="{65AD0A93-CCBA-4E4B-BEB1-C7C5E19D4632}"/>
              </a:ext>
            </a:extLst>
          </p:cNvPr>
          <p:cNvSpPr txBox="1"/>
          <p:nvPr/>
        </p:nvSpPr>
        <p:spPr>
          <a:xfrm rot="21009649">
            <a:off x="8088050" y="4323279"/>
            <a:ext cx="2160860" cy="461665"/>
          </a:xfrm>
          <a:prstGeom prst="rect">
            <a:avLst/>
          </a:prstGeom>
          <a:noFill/>
        </p:spPr>
        <p:txBody>
          <a:bodyPr wrap="square" rtlCol="0">
            <a:spAutoFit/>
          </a:bodyPr>
          <a:lstStyle/>
          <a:p>
            <a:pPr algn="ctr"/>
            <a:r>
              <a:rPr lang="fr-CH" sz="2400" dirty="0">
                <a:solidFill>
                  <a:srgbClr val="800000"/>
                </a:solidFill>
              </a:rPr>
              <a:t>Partages</a:t>
            </a:r>
          </a:p>
        </p:txBody>
      </p:sp>
      <p:sp>
        <p:nvSpPr>
          <p:cNvPr id="9" name="ZoneTexte 8">
            <a:extLst>
              <a:ext uri="{FF2B5EF4-FFF2-40B4-BE49-F238E27FC236}">
                <a16:creationId xmlns:a16="http://schemas.microsoft.com/office/drawing/2014/main" id="{D3972878-D351-455F-95FF-BC03DC4555B8}"/>
              </a:ext>
            </a:extLst>
          </p:cNvPr>
          <p:cNvSpPr txBox="1"/>
          <p:nvPr/>
        </p:nvSpPr>
        <p:spPr>
          <a:xfrm>
            <a:off x="5034809" y="5517233"/>
            <a:ext cx="2160860" cy="461665"/>
          </a:xfrm>
          <a:prstGeom prst="rect">
            <a:avLst/>
          </a:prstGeom>
          <a:noFill/>
        </p:spPr>
        <p:txBody>
          <a:bodyPr wrap="square" rtlCol="0">
            <a:spAutoFit/>
          </a:bodyPr>
          <a:lstStyle/>
          <a:p>
            <a:pPr algn="ctr"/>
            <a:r>
              <a:rPr lang="fr-CH" sz="2400" dirty="0">
                <a:solidFill>
                  <a:srgbClr val="800000"/>
                </a:solidFill>
              </a:rPr>
              <a:t>Témoignages</a:t>
            </a:r>
          </a:p>
        </p:txBody>
      </p:sp>
      <p:sp>
        <p:nvSpPr>
          <p:cNvPr id="10" name="ZoneTexte 9">
            <a:extLst>
              <a:ext uri="{FF2B5EF4-FFF2-40B4-BE49-F238E27FC236}">
                <a16:creationId xmlns:a16="http://schemas.microsoft.com/office/drawing/2014/main" id="{9ABEB114-415A-41C7-997E-32692014CE32}"/>
              </a:ext>
            </a:extLst>
          </p:cNvPr>
          <p:cNvSpPr txBox="1"/>
          <p:nvPr/>
        </p:nvSpPr>
        <p:spPr>
          <a:xfrm rot="870623">
            <a:off x="2446966" y="4409363"/>
            <a:ext cx="2160860" cy="461665"/>
          </a:xfrm>
          <a:prstGeom prst="rect">
            <a:avLst/>
          </a:prstGeom>
          <a:noFill/>
        </p:spPr>
        <p:txBody>
          <a:bodyPr wrap="square" rtlCol="0">
            <a:spAutoFit/>
          </a:bodyPr>
          <a:lstStyle/>
          <a:p>
            <a:pPr algn="ctr"/>
            <a:r>
              <a:rPr lang="fr-CH" sz="2400" dirty="0">
                <a:solidFill>
                  <a:srgbClr val="800000"/>
                </a:solidFill>
              </a:rPr>
              <a:t>Contestations</a:t>
            </a:r>
          </a:p>
        </p:txBody>
      </p:sp>
      <p:pic>
        <p:nvPicPr>
          <p:cNvPr id="11" name="Image 10">
            <a:extLst>
              <a:ext uri="{FF2B5EF4-FFF2-40B4-BE49-F238E27FC236}">
                <a16:creationId xmlns:a16="http://schemas.microsoft.com/office/drawing/2014/main" id="{93BD81D1-0DF3-42E9-8B57-DAA79298BEDE}"/>
              </a:ext>
            </a:extLst>
          </p:cNvPr>
          <p:cNvPicPr>
            <a:picLocks noChangeAspect="1"/>
          </p:cNvPicPr>
          <p:nvPr/>
        </p:nvPicPr>
        <p:blipFill>
          <a:blip r:embed="rId3"/>
          <a:stretch>
            <a:fillRect/>
          </a:stretch>
        </p:blipFill>
        <p:spPr>
          <a:xfrm>
            <a:off x="4631200" y="2650946"/>
            <a:ext cx="3791526" cy="2525740"/>
          </a:xfrm>
          <a:prstGeom prst="rect">
            <a:avLst/>
          </a:prstGeom>
        </p:spPr>
      </p:pic>
      <p:sp>
        <p:nvSpPr>
          <p:cNvPr id="7" name="Rectangle 1027">
            <a:extLst>
              <a:ext uri="{FF2B5EF4-FFF2-40B4-BE49-F238E27FC236}">
                <a16:creationId xmlns:a16="http://schemas.microsoft.com/office/drawing/2014/main" id="{AE53F5F1-0938-02B2-96CC-7476C62CA228}"/>
              </a:ext>
            </a:extLst>
          </p:cNvPr>
          <p:cNvSpPr>
            <a:spLocks noChangeArrowheads="1"/>
          </p:cNvSpPr>
          <p:nvPr/>
        </p:nvSpPr>
        <p:spPr bwMode="auto">
          <a:xfrm>
            <a:off x="2566989" y="498475"/>
            <a:ext cx="7102475" cy="1130300"/>
          </a:xfrm>
          <a:prstGeom prst="rect">
            <a:avLst/>
          </a:prstGeom>
          <a:noFill/>
          <a:ln w="9525">
            <a:noFill/>
            <a:miter lim="800000"/>
            <a:headEnd/>
            <a:tailEnd/>
          </a:ln>
        </p:spPr>
        <p:txBody>
          <a:bodyPr lIns="92075" tIns="46038" rIns="92075" bIns="46038" anchor="ctr"/>
          <a:lstStyle/>
          <a:p>
            <a:pPr algn="ctr">
              <a:defRPr/>
            </a:pPr>
            <a:r>
              <a:rPr lang="fr-FR" sz="3200" b="1" dirty="0">
                <a:solidFill>
                  <a:srgbClr val="800000"/>
                </a:solidFill>
                <a:effectLst>
                  <a:outerShdw blurRad="38100" dist="38100" dir="2700000" algn="tl">
                    <a:srgbClr val="000000">
                      <a:alpha val="43137"/>
                    </a:srgbClr>
                  </a:outerShdw>
                </a:effectLst>
                <a:latin typeface="Calibri" pitchFamily="34" charset="0"/>
              </a:rPr>
              <a:t>LE BIEN-ÊTRE AU  TRAVAIL</a:t>
            </a:r>
            <a:endParaRPr lang="fr-FR" sz="3200" dirty="0">
              <a:solidFill>
                <a:srgbClr val="800000"/>
              </a:solidFill>
              <a:latin typeface="Calibri" pitchFamily="34" charset="0"/>
            </a:endParaRPr>
          </a:p>
        </p:txBody>
      </p:sp>
    </p:spTree>
    <p:extLst>
      <p:ext uri="{BB962C8B-B14F-4D97-AF65-F5344CB8AC3E}">
        <p14:creationId xmlns:p14="http://schemas.microsoft.com/office/powerpoint/2010/main" val="41574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a:extLst>
              <a:ext uri="{FF2B5EF4-FFF2-40B4-BE49-F238E27FC236}">
                <a16:creationId xmlns:a16="http://schemas.microsoft.com/office/drawing/2014/main" id="{FEE2A4CB-36D2-47BC-A487-33AADE9C66B2}"/>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20D1D5-5500-4F58-B012-27B38447C59E}" type="slidenum">
              <a:rPr lang="fr-FR" altLang="fr-FR">
                <a:solidFill>
                  <a:srgbClr val="898989"/>
                </a:solidFill>
              </a:rPr>
              <a:pPr eaLnBrk="1" hangingPunct="1"/>
              <a:t>5</a:t>
            </a:fld>
            <a:endParaRPr lang="fr-FR" altLang="fr-FR">
              <a:solidFill>
                <a:srgbClr val="898989"/>
              </a:solidFill>
            </a:endParaRPr>
          </a:p>
        </p:txBody>
      </p:sp>
      <p:sp>
        <p:nvSpPr>
          <p:cNvPr id="12291" name="Text Box 2">
            <a:extLst>
              <a:ext uri="{FF2B5EF4-FFF2-40B4-BE49-F238E27FC236}">
                <a16:creationId xmlns:a16="http://schemas.microsoft.com/office/drawing/2014/main" id="{7DCF22D5-BB7D-4FA4-9CF4-A2D732935DB9}"/>
              </a:ext>
            </a:extLst>
          </p:cNvPr>
          <p:cNvSpPr txBox="1">
            <a:spLocks noChangeArrowheads="1"/>
          </p:cNvSpPr>
          <p:nvPr/>
        </p:nvSpPr>
        <p:spPr bwMode="auto">
          <a:xfrm>
            <a:off x="1992314" y="188913"/>
            <a:ext cx="845978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ts val="600"/>
              </a:spcBef>
              <a:buNone/>
            </a:pPr>
            <a:r>
              <a:rPr lang="fr-FR" altLang="fr-FR" b="1" dirty="0">
                <a:solidFill>
                  <a:srgbClr val="990000"/>
                </a:solidFill>
                <a:latin typeface="Arial" panose="020B0604020202020204" pitchFamily="34" charset="0"/>
              </a:rPr>
              <a:t>Sur le thème de la Santé l’OMS</a:t>
            </a:r>
          </a:p>
          <a:p>
            <a:pPr algn="ctr" eaLnBrk="1" hangingPunct="1">
              <a:spcBef>
                <a:spcPts val="600"/>
              </a:spcBef>
              <a:buNone/>
            </a:pPr>
            <a:r>
              <a:rPr lang="fr-FR" altLang="fr-FR" b="1" dirty="0">
                <a:solidFill>
                  <a:srgbClr val="990000"/>
                </a:solidFill>
                <a:latin typeface="Arial" panose="020B0604020202020204" pitchFamily="34" charset="0"/>
              </a:rPr>
              <a:t>reste une référence</a:t>
            </a:r>
          </a:p>
        </p:txBody>
      </p:sp>
      <p:pic>
        <p:nvPicPr>
          <p:cNvPr id="12292" name="Picture 11" descr="npo00003b">
            <a:extLst>
              <a:ext uri="{FF2B5EF4-FFF2-40B4-BE49-F238E27FC236}">
                <a16:creationId xmlns:a16="http://schemas.microsoft.com/office/drawing/2014/main" id="{75729D87-BBEB-470C-ABD7-750EFE3C3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601" y="1508126"/>
            <a:ext cx="2891085" cy="105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sp>
        <p:nvSpPr>
          <p:cNvPr id="12293" name="Text Box 5">
            <a:extLst>
              <a:ext uri="{FF2B5EF4-FFF2-40B4-BE49-F238E27FC236}">
                <a16:creationId xmlns:a16="http://schemas.microsoft.com/office/drawing/2014/main" id="{17749A9C-AEED-4651-AF7A-10FDBA1A4946}"/>
              </a:ext>
            </a:extLst>
          </p:cNvPr>
          <p:cNvSpPr txBox="1">
            <a:spLocks noChangeArrowheads="1"/>
          </p:cNvSpPr>
          <p:nvPr/>
        </p:nvSpPr>
        <p:spPr bwMode="auto">
          <a:xfrm>
            <a:off x="1321964" y="2564905"/>
            <a:ext cx="95762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fr-FR" altLang="fr-FR" sz="2200" dirty="0">
                <a:solidFill>
                  <a:srgbClr val="990000"/>
                </a:solidFill>
                <a:latin typeface="Arial" panose="020B0604020202020204" pitchFamily="34" charset="0"/>
              </a:rPr>
              <a:t>Mission : Approche médicale et scientifique et élaboration de recommandations non contraignantes. Programmes d’action spécifiques.</a:t>
            </a:r>
          </a:p>
        </p:txBody>
      </p:sp>
      <p:sp>
        <p:nvSpPr>
          <p:cNvPr id="12294" name="ZoneTexte 7">
            <a:extLst>
              <a:ext uri="{FF2B5EF4-FFF2-40B4-BE49-F238E27FC236}">
                <a16:creationId xmlns:a16="http://schemas.microsoft.com/office/drawing/2014/main" id="{A4994E3D-1B18-4E42-93BE-C64812B9DF52}"/>
              </a:ext>
            </a:extLst>
          </p:cNvPr>
          <p:cNvSpPr txBox="1">
            <a:spLocks noChangeArrowheads="1"/>
          </p:cNvSpPr>
          <p:nvPr/>
        </p:nvSpPr>
        <p:spPr bwMode="auto">
          <a:xfrm>
            <a:off x="2153444" y="3441596"/>
            <a:ext cx="8137525"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800" b="1" dirty="0">
                <a:solidFill>
                  <a:srgbClr val="0070C0"/>
                </a:solidFill>
                <a:latin typeface="Arial" panose="020B0604020202020204" pitchFamily="34" charset="0"/>
              </a:rPr>
              <a:t>« La santé est un état dynamique de complet bien-être physique, mental et social et pas seulement une absence de maladie »</a:t>
            </a:r>
          </a:p>
        </p:txBody>
      </p:sp>
      <p:sp>
        <p:nvSpPr>
          <p:cNvPr id="12295" name="ZoneTexte 8">
            <a:extLst>
              <a:ext uri="{FF2B5EF4-FFF2-40B4-BE49-F238E27FC236}">
                <a16:creationId xmlns:a16="http://schemas.microsoft.com/office/drawing/2014/main" id="{B622DB87-2D90-4D5C-8275-921EA2F87953}"/>
              </a:ext>
            </a:extLst>
          </p:cNvPr>
          <p:cNvSpPr txBox="1">
            <a:spLocks noChangeArrowheads="1"/>
          </p:cNvSpPr>
          <p:nvPr/>
        </p:nvSpPr>
        <p:spPr bwMode="auto">
          <a:xfrm>
            <a:off x="9336360" y="4366838"/>
            <a:ext cx="1187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2400" b="1" dirty="0">
                <a:latin typeface="Arial" panose="020B0604020202020204" pitchFamily="34" charset="0"/>
              </a:rPr>
              <a:t>1948</a:t>
            </a:r>
          </a:p>
        </p:txBody>
      </p:sp>
      <p:pic>
        <p:nvPicPr>
          <p:cNvPr id="12296" name="Picture 8">
            <a:extLst>
              <a:ext uri="{FF2B5EF4-FFF2-40B4-BE49-F238E27FC236}">
                <a16:creationId xmlns:a16="http://schemas.microsoft.com/office/drawing/2014/main" id="{814475B0-01C4-4AEA-8F13-8B6E6F15F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188" y="1484314"/>
            <a:ext cx="3528764" cy="993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a:extLst>
              <a:ext uri="{FF2B5EF4-FFF2-40B4-BE49-F238E27FC236}">
                <a16:creationId xmlns:a16="http://schemas.microsoft.com/office/drawing/2014/main" id="{9DC1B295-3EAF-406A-9D82-F668B2E8EB99}"/>
              </a:ext>
            </a:extLst>
          </p:cNvPr>
          <p:cNvSpPr txBox="1">
            <a:spLocks noChangeArrowheads="1"/>
          </p:cNvSpPr>
          <p:nvPr/>
        </p:nvSpPr>
        <p:spPr bwMode="auto">
          <a:xfrm>
            <a:off x="1735715" y="5059782"/>
            <a:ext cx="874871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fr-FR" sz="2800" dirty="0">
                <a:solidFill>
                  <a:srgbClr val="0070C0"/>
                </a:solidFill>
                <a:latin typeface="Arial" panose="020B0604020202020204" pitchFamily="34" charset="0"/>
              </a:rPr>
              <a:t>En 1998, le Comité Directeur et l’Assemblée Mondiale décide de rajouter l’adjectif </a:t>
            </a:r>
            <a:r>
              <a:rPr lang="fr-CH" altLang="fr-FR" sz="2800" b="1" dirty="0">
                <a:solidFill>
                  <a:srgbClr val="0070C0"/>
                </a:solidFill>
                <a:latin typeface="Arial" panose="020B0604020202020204" pitchFamily="34" charset="0"/>
              </a:rPr>
              <a:t>spirituel</a:t>
            </a:r>
            <a:r>
              <a:rPr lang="fr-CH" altLang="fr-FR" sz="2800" dirty="0">
                <a:solidFill>
                  <a:srgbClr val="0070C0"/>
                </a:solidFill>
                <a:latin typeface="Arial" panose="020B0604020202020204" pitchFamily="34" charset="0"/>
              </a:rPr>
              <a:t> dans le programme «Santé pour Tous»</a:t>
            </a:r>
          </a:p>
        </p:txBody>
      </p:sp>
      <p:cxnSp>
        <p:nvCxnSpPr>
          <p:cNvPr id="4" name="Connecteur droit avec flèche 3">
            <a:extLst>
              <a:ext uri="{FF2B5EF4-FFF2-40B4-BE49-F238E27FC236}">
                <a16:creationId xmlns:a16="http://schemas.microsoft.com/office/drawing/2014/main" id="{A5F8DB50-7D50-4031-8B81-A0F93B07C328}"/>
              </a:ext>
            </a:extLst>
          </p:cNvPr>
          <p:cNvCxnSpPr>
            <a:cxnSpLocks/>
          </p:cNvCxnSpPr>
          <p:nvPr/>
        </p:nvCxnSpPr>
        <p:spPr>
          <a:xfrm flipH="1" flipV="1">
            <a:off x="7248128" y="4260214"/>
            <a:ext cx="288032" cy="132902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ZoneTexte 1">
            <a:extLst>
              <a:ext uri="{FF2B5EF4-FFF2-40B4-BE49-F238E27FC236}">
                <a16:creationId xmlns:a16="http://schemas.microsoft.com/office/drawing/2014/main" id="{53451E47-08EB-496B-8DDA-CFF2F7CEDDC2}"/>
              </a:ext>
            </a:extLst>
          </p:cNvPr>
          <p:cNvSpPr txBox="1">
            <a:spLocks noChangeArrowheads="1"/>
          </p:cNvSpPr>
          <p:nvPr/>
        </p:nvSpPr>
        <p:spPr bwMode="auto">
          <a:xfrm>
            <a:off x="1354896" y="488067"/>
            <a:ext cx="96453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2400" b="1" dirty="0">
                <a:solidFill>
                  <a:srgbClr val="0070C0"/>
                </a:solidFill>
              </a:rPr>
              <a:t>LA DEFINITION DE LA SANTE DE L’OMS EST TRES CRITIQUEE</a:t>
            </a:r>
          </a:p>
        </p:txBody>
      </p:sp>
      <p:sp>
        <p:nvSpPr>
          <p:cNvPr id="13315" name="ZoneTexte 2">
            <a:extLst>
              <a:ext uri="{FF2B5EF4-FFF2-40B4-BE49-F238E27FC236}">
                <a16:creationId xmlns:a16="http://schemas.microsoft.com/office/drawing/2014/main" id="{18C19ABF-50C8-4E96-8420-CF4519B45F82}"/>
              </a:ext>
            </a:extLst>
          </p:cNvPr>
          <p:cNvSpPr txBox="1">
            <a:spLocks noChangeArrowheads="1"/>
          </p:cNvSpPr>
          <p:nvPr/>
        </p:nvSpPr>
        <p:spPr bwMode="auto">
          <a:xfrm>
            <a:off x="5195885" y="1103235"/>
            <a:ext cx="180022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200" b="1" dirty="0">
                <a:solidFill>
                  <a:srgbClr val="0070C0"/>
                </a:solidFill>
              </a:rPr>
              <a:t>Pourquoi ?</a:t>
            </a:r>
          </a:p>
        </p:txBody>
      </p:sp>
      <p:sp>
        <p:nvSpPr>
          <p:cNvPr id="4" name="ZoneTexte 3">
            <a:extLst>
              <a:ext uri="{FF2B5EF4-FFF2-40B4-BE49-F238E27FC236}">
                <a16:creationId xmlns:a16="http://schemas.microsoft.com/office/drawing/2014/main" id="{753440A3-3200-466E-8730-53622ADE59F1}"/>
              </a:ext>
            </a:extLst>
          </p:cNvPr>
          <p:cNvSpPr txBox="1">
            <a:spLocks noChangeArrowheads="1"/>
          </p:cNvSpPr>
          <p:nvPr/>
        </p:nvSpPr>
        <p:spPr bwMode="auto">
          <a:xfrm>
            <a:off x="1839721" y="1587271"/>
            <a:ext cx="867568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200" b="1" dirty="0">
                <a:solidFill>
                  <a:srgbClr val="0070C0"/>
                </a:solidFill>
              </a:rPr>
              <a:t>Jugée comme obsolète, utopique, inutile et non dynamique….</a:t>
            </a:r>
          </a:p>
        </p:txBody>
      </p:sp>
      <p:sp>
        <p:nvSpPr>
          <p:cNvPr id="6" name="ZoneTexte 5">
            <a:extLst>
              <a:ext uri="{FF2B5EF4-FFF2-40B4-BE49-F238E27FC236}">
                <a16:creationId xmlns:a16="http://schemas.microsoft.com/office/drawing/2014/main" id="{C7CC0677-0CB9-4BCB-ABC4-7779EE9D078C}"/>
              </a:ext>
            </a:extLst>
          </p:cNvPr>
          <p:cNvSpPr txBox="1">
            <a:spLocks noChangeArrowheads="1"/>
          </p:cNvSpPr>
          <p:nvPr/>
        </p:nvSpPr>
        <p:spPr bwMode="auto">
          <a:xfrm>
            <a:off x="1711512" y="2236573"/>
            <a:ext cx="89321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2000" dirty="0">
                <a:solidFill>
                  <a:srgbClr val="0070C0"/>
                </a:solidFill>
                <a:effectLst>
                  <a:outerShdw blurRad="38100" dist="38100" dir="2700000" algn="tl">
                    <a:srgbClr val="000000">
                      <a:alpha val="43137"/>
                    </a:srgbClr>
                  </a:outerShdw>
                </a:effectLst>
              </a:rPr>
              <a:t>Un groupe international a proposé, en 2011, de définir la santé comme « la capacité des individus ou des communautés à s’adapter aux défis physiques, mentaux et sociaux de manière à les autogérer. » </a:t>
            </a:r>
            <a:r>
              <a:rPr lang="fr-FR" altLang="fr-FR" sz="1200" dirty="0">
                <a:solidFill>
                  <a:srgbClr val="0070C0"/>
                </a:solidFill>
              </a:rPr>
              <a:t>[M. Huber </a:t>
            </a:r>
            <a:r>
              <a:rPr lang="fr-FR" altLang="fr-FR" sz="1200" i="1" dirty="0">
                <a:solidFill>
                  <a:srgbClr val="0070C0"/>
                </a:solidFill>
              </a:rPr>
              <a:t>et al.</a:t>
            </a:r>
            <a:r>
              <a:rPr lang="fr-FR" altLang="fr-FR" sz="1200" dirty="0">
                <a:solidFill>
                  <a:srgbClr val="0070C0"/>
                </a:solidFill>
              </a:rPr>
              <a:t> BMJ-2011]</a:t>
            </a:r>
            <a:r>
              <a:rPr lang="fr-FR" altLang="fr-FR" dirty="0">
                <a:solidFill>
                  <a:srgbClr val="0070C0"/>
                </a:solidFill>
              </a:rPr>
              <a:t> </a:t>
            </a:r>
          </a:p>
        </p:txBody>
      </p:sp>
      <p:sp>
        <p:nvSpPr>
          <p:cNvPr id="7" name="ZoneTexte 6">
            <a:extLst>
              <a:ext uri="{FF2B5EF4-FFF2-40B4-BE49-F238E27FC236}">
                <a16:creationId xmlns:a16="http://schemas.microsoft.com/office/drawing/2014/main" id="{84339E2C-9B82-4E72-8A7E-7EADC31044B9}"/>
              </a:ext>
            </a:extLst>
          </p:cNvPr>
          <p:cNvSpPr txBox="1"/>
          <p:nvPr/>
        </p:nvSpPr>
        <p:spPr>
          <a:xfrm>
            <a:off x="2486037" y="3605764"/>
            <a:ext cx="7219923" cy="907941"/>
          </a:xfrm>
          <a:prstGeom prst="rect">
            <a:avLst/>
          </a:prstGeom>
          <a:noFill/>
        </p:spPr>
        <p:txBody>
          <a:bodyPr wrap="square">
            <a:spAutoFit/>
          </a:bodyPr>
          <a:lstStyle/>
          <a:p>
            <a:pPr algn="ctr">
              <a:spcBef>
                <a:spcPts val="600"/>
              </a:spcBef>
              <a:defRPr/>
            </a:pPr>
            <a:r>
              <a:rPr lang="fr-FR" sz="2400" b="1" dirty="0">
                <a:solidFill>
                  <a:srgbClr val="990000"/>
                </a:solidFill>
              </a:rPr>
              <a:t>EN FAIT – à mon avis – C’EST UNE CONFUSION ENTRE</a:t>
            </a:r>
          </a:p>
          <a:p>
            <a:pPr algn="ctr">
              <a:spcBef>
                <a:spcPts val="600"/>
              </a:spcBef>
              <a:defRPr/>
            </a:pPr>
            <a:r>
              <a:rPr lang="fr-FR" sz="2400" b="1" dirty="0">
                <a:solidFill>
                  <a:srgbClr val="990000"/>
                </a:solidFill>
                <a:effectLst>
                  <a:outerShdw blurRad="38100" dist="38100" dir="2700000" algn="tl">
                    <a:srgbClr val="000000">
                      <a:alpha val="43137"/>
                    </a:srgbClr>
                  </a:outerShdw>
                </a:effectLst>
              </a:rPr>
              <a:t>UNE VISION </a:t>
            </a:r>
            <a:r>
              <a:rPr lang="fr-FR" sz="2400" b="1" dirty="0">
                <a:solidFill>
                  <a:srgbClr val="990000"/>
                </a:solidFill>
              </a:rPr>
              <a:t>ET </a:t>
            </a:r>
            <a:r>
              <a:rPr lang="fr-FR" sz="2400" b="1" dirty="0">
                <a:solidFill>
                  <a:srgbClr val="990000"/>
                </a:solidFill>
                <a:effectLst>
                  <a:outerShdw blurRad="38100" dist="38100" dir="2700000" algn="tl">
                    <a:srgbClr val="000000">
                      <a:alpha val="43137"/>
                    </a:srgbClr>
                  </a:outerShdw>
                </a:effectLst>
              </a:rPr>
              <a:t>UNE </a:t>
            </a:r>
            <a:r>
              <a:rPr lang="fr-FR" sz="2400" b="1" dirty="0" err="1">
                <a:solidFill>
                  <a:srgbClr val="990000"/>
                </a:solidFill>
                <a:effectLst>
                  <a:outerShdw blurRad="38100" dist="38100" dir="2700000" algn="tl">
                    <a:srgbClr val="000000">
                      <a:alpha val="43137"/>
                    </a:srgbClr>
                  </a:outerShdw>
                </a:effectLst>
              </a:rPr>
              <a:t>D</a:t>
            </a:r>
            <a:r>
              <a:rPr lang="fr-FR" sz="2400" b="1" cap="all" dirty="0" err="1">
                <a:solidFill>
                  <a:srgbClr val="990000"/>
                </a:solidFill>
                <a:effectLst>
                  <a:outerShdw blurRad="38100" dist="38100" dir="2700000" algn="tl">
                    <a:srgbClr val="000000">
                      <a:alpha val="43137"/>
                    </a:srgbClr>
                  </a:outerShdw>
                </a:effectLst>
              </a:rPr>
              <a:t>é</a:t>
            </a:r>
            <a:r>
              <a:rPr lang="fr-FR" sz="2400" b="1" dirty="0" err="1">
                <a:solidFill>
                  <a:srgbClr val="990000"/>
                </a:solidFill>
                <a:effectLst>
                  <a:outerShdw blurRad="38100" dist="38100" dir="2700000" algn="tl">
                    <a:srgbClr val="000000">
                      <a:alpha val="43137"/>
                    </a:srgbClr>
                  </a:outerShdw>
                </a:effectLst>
              </a:rPr>
              <a:t>MARCHE</a:t>
            </a:r>
            <a:endParaRPr lang="fr-FR" sz="2400" b="1" dirty="0">
              <a:solidFill>
                <a:srgbClr val="990000"/>
              </a:solidFill>
              <a:effectLst>
                <a:outerShdw blurRad="38100" dist="38100" dir="2700000" algn="tl">
                  <a:srgbClr val="000000">
                    <a:alpha val="43137"/>
                  </a:srgbClr>
                </a:outerShdw>
              </a:effectLst>
            </a:endParaRPr>
          </a:p>
        </p:txBody>
      </p:sp>
      <p:sp>
        <p:nvSpPr>
          <p:cNvPr id="8" name="ZoneTexte 7">
            <a:extLst>
              <a:ext uri="{FF2B5EF4-FFF2-40B4-BE49-F238E27FC236}">
                <a16:creationId xmlns:a16="http://schemas.microsoft.com/office/drawing/2014/main" id="{96A928AE-5873-48B5-89E6-E36246D29518}"/>
              </a:ext>
            </a:extLst>
          </p:cNvPr>
          <p:cNvSpPr txBox="1"/>
          <p:nvPr/>
        </p:nvSpPr>
        <p:spPr>
          <a:xfrm>
            <a:off x="1991928" y="5043390"/>
            <a:ext cx="8208143" cy="1031051"/>
          </a:xfrm>
          <a:prstGeom prst="rect">
            <a:avLst/>
          </a:prstGeom>
          <a:noFill/>
        </p:spPr>
        <p:txBody>
          <a:bodyPr wrap="square">
            <a:spAutoFit/>
          </a:bodyPr>
          <a:lstStyle/>
          <a:p>
            <a:pPr>
              <a:spcBef>
                <a:spcPts val="600"/>
              </a:spcBef>
              <a:defRPr/>
            </a:pPr>
            <a:r>
              <a:rPr lang="fr-FR" sz="2800" dirty="0">
                <a:solidFill>
                  <a:srgbClr val="990000"/>
                </a:solidFill>
              </a:rPr>
              <a:t>La définition de l’OMS est </a:t>
            </a:r>
            <a:r>
              <a:rPr lang="fr-FR" sz="2800" dirty="0">
                <a:solidFill>
                  <a:srgbClr val="990000"/>
                </a:solidFill>
                <a:effectLst>
                  <a:outerShdw blurRad="38100" dist="38100" dir="2700000" algn="tl">
                    <a:srgbClr val="000000">
                      <a:alpha val="43137"/>
                    </a:srgbClr>
                  </a:outerShdw>
                </a:effectLst>
              </a:rPr>
              <a:t>une vision</a:t>
            </a:r>
          </a:p>
          <a:p>
            <a:pPr>
              <a:spcBef>
                <a:spcPts val="600"/>
              </a:spcBef>
              <a:defRPr/>
            </a:pPr>
            <a:r>
              <a:rPr lang="fr-FR" sz="2800" dirty="0">
                <a:solidFill>
                  <a:srgbClr val="990000"/>
                </a:solidFill>
              </a:rPr>
              <a:t>Les autres définitions sont </a:t>
            </a:r>
            <a:r>
              <a:rPr lang="fr-FR" sz="2800" dirty="0">
                <a:solidFill>
                  <a:srgbClr val="990000"/>
                </a:solidFill>
                <a:effectLst>
                  <a:outerShdw blurRad="38100" dist="38100" dir="2700000" algn="tl">
                    <a:srgbClr val="000000">
                      <a:alpha val="43137"/>
                    </a:srgbClr>
                  </a:outerShdw>
                </a:effectLst>
              </a:rPr>
              <a:t>des démarches d’adaptation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F5DA82D4-FC6E-406D-976D-A750403B523C}"/>
              </a:ext>
            </a:extLst>
          </p:cNvPr>
          <p:cNvSpPr/>
          <p:nvPr/>
        </p:nvSpPr>
        <p:spPr>
          <a:xfrm>
            <a:off x="5055990" y="2820193"/>
            <a:ext cx="1925517" cy="1800200"/>
          </a:xfrm>
          <a:prstGeom prst="ellipse">
            <a:avLst/>
          </a:prstGeom>
          <a:solidFill>
            <a:schemeClr val="accent2">
              <a:lumMod val="75000"/>
            </a:schemeClr>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CH" sz="2000" dirty="0">
                <a:solidFill>
                  <a:prstClr val="white"/>
                </a:solidFill>
                <a:latin typeface="Helvetica Neue"/>
              </a:rPr>
              <a:t>Santé </a:t>
            </a:r>
          </a:p>
          <a:p>
            <a:pPr algn="ctr">
              <a:defRPr/>
            </a:pPr>
            <a:r>
              <a:rPr lang="fr-CH" sz="2000" dirty="0">
                <a:solidFill>
                  <a:prstClr val="white"/>
                </a:solidFill>
                <a:latin typeface="Helvetica Neue"/>
              </a:rPr>
              <a:t>au </a:t>
            </a:r>
          </a:p>
          <a:p>
            <a:pPr algn="ctr">
              <a:defRPr/>
            </a:pPr>
            <a:r>
              <a:rPr lang="fr-CH" sz="2000" dirty="0">
                <a:solidFill>
                  <a:prstClr val="white"/>
                </a:solidFill>
                <a:latin typeface="Helvetica Neue"/>
              </a:rPr>
              <a:t>Travail</a:t>
            </a:r>
          </a:p>
        </p:txBody>
      </p:sp>
      <p:sp>
        <p:nvSpPr>
          <p:cNvPr id="5" name="Rectangle 4">
            <a:extLst>
              <a:ext uri="{FF2B5EF4-FFF2-40B4-BE49-F238E27FC236}">
                <a16:creationId xmlns:a16="http://schemas.microsoft.com/office/drawing/2014/main" id="{622BD10E-03DF-4D59-B071-4F920724D87E}"/>
              </a:ext>
            </a:extLst>
          </p:cNvPr>
          <p:cNvSpPr/>
          <p:nvPr/>
        </p:nvSpPr>
        <p:spPr>
          <a:xfrm>
            <a:off x="3143672" y="1666109"/>
            <a:ext cx="1728192" cy="792088"/>
          </a:xfrm>
          <a:prstGeom prst="rect">
            <a:avLst/>
          </a:prstGeom>
          <a:solidFill>
            <a:schemeClr val="accent2">
              <a:lumMod val="75000"/>
            </a:schemeClr>
          </a:solidFill>
          <a:ln>
            <a:noFill/>
          </a:ln>
          <a:effectLst>
            <a:glow rad="101600">
              <a:schemeClr val="bg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fr-CH" altLang="en-US" sz="1800" dirty="0">
                <a:solidFill>
                  <a:srgbClr val="FFFFFF"/>
                </a:solidFill>
                <a:latin typeface="Helvetica Neue" charset="0"/>
              </a:rPr>
              <a:t>Santé psychique</a:t>
            </a:r>
          </a:p>
        </p:txBody>
      </p:sp>
      <p:sp>
        <p:nvSpPr>
          <p:cNvPr id="12295" name="ZoneTexte 11">
            <a:extLst>
              <a:ext uri="{FF2B5EF4-FFF2-40B4-BE49-F238E27FC236}">
                <a16:creationId xmlns:a16="http://schemas.microsoft.com/office/drawing/2014/main" id="{44419B76-F129-41B6-ABAC-9957F3E30AEA}"/>
              </a:ext>
            </a:extLst>
          </p:cNvPr>
          <p:cNvSpPr txBox="1">
            <a:spLocks noChangeArrowheads="1"/>
          </p:cNvSpPr>
          <p:nvPr/>
        </p:nvSpPr>
        <p:spPr bwMode="auto">
          <a:xfrm>
            <a:off x="3208339" y="3386138"/>
            <a:ext cx="1620837" cy="584200"/>
          </a:xfrm>
          <a:prstGeom prst="rect">
            <a:avLst/>
          </a:prstGeom>
          <a:noFill/>
          <a:ln w="12700">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600" b="1" dirty="0">
                <a:solidFill>
                  <a:srgbClr val="002060"/>
                </a:solidFill>
                <a:latin typeface="Helvetica Neue"/>
                <a:ea typeface="MS PGothic" panose="020B0600070205080204" pitchFamily="34" charset="-128"/>
              </a:rPr>
              <a:t>Santé psychosociale</a:t>
            </a:r>
          </a:p>
        </p:txBody>
      </p:sp>
      <p:sp>
        <p:nvSpPr>
          <p:cNvPr id="7" name="ZoneTexte 6">
            <a:extLst>
              <a:ext uri="{FF2B5EF4-FFF2-40B4-BE49-F238E27FC236}">
                <a16:creationId xmlns:a16="http://schemas.microsoft.com/office/drawing/2014/main" id="{8F80AC7F-4E10-49E5-9637-3CCE959D782B}"/>
              </a:ext>
            </a:extLst>
          </p:cNvPr>
          <p:cNvSpPr txBox="1">
            <a:spLocks noChangeArrowheads="1"/>
          </p:cNvSpPr>
          <p:nvPr/>
        </p:nvSpPr>
        <p:spPr bwMode="auto">
          <a:xfrm>
            <a:off x="7464426" y="4633914"/>
            <a:ext cx="115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Cohérence</a:t>
            </a:r>
          </a:p>
        </p:txBody>
      </p:sp>
      <p:sp>
        <p:nvSpPr>
          <p:cNvPr id="8" name="ZoneTexte 7">
            <a:extLst>
              <a:ext uri="{FF2B5EF4-FFF2-40B4-BE49-F238E27FC236}">
                <a16:creationId xmlns:a16="http://schemas.microsoft.com/office/drawing/2014/main" id="{5EA4E0D4-C010-463C-94FC-7E547E51FE1B}"/>
              </a:ext>
            </a:extLst>
          </p:cNvPr>
          <p:cNvSpPr txBox="1">
            <a:spLocks noChangeArrowheads="1"/>
          </p:cNvSpPr>
          <p:nvPr/>
        </p:nvSpPr>
        <p:spPr bwMode="auto">
          <a:xfrm>
            <a:off x="8904289" y="5222876"/>
            <a:ext cx="115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Ethique</a:t>
            </a:r>
          </a:p>
        </p:txBody>
      </p:sp>
      <p:sp>
        <p:nvSpPr>
          <p:cNvPr id="9" name="ZoneTexte 8">
            <a:extLst>
              <a:ext uri="{FF2B5EF4-FFF2-40B4-BE49-F238E27FC236}">
                <a16:creationId xmlns:a16="http://schemas.microsoft.com/office/drawing/2014/main" id="{84332D21-AC67-40D8-B6E6-1B0201900427}"/>
              </a:ext>
            </a:extLst>
          </p:cNvPr>
          <p:cNvSpPr txBox="1">
            <a:spLocks noChangeArrowheads="1"/>
          </p:cNvSpPr>
          <p:nvPr/>
        </p:nvSpPr>
        <p:spPr bwMode="auto">
          <a:xfrm>
            <a:off x="6024564" y="5222876"/>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Sens</a:t>
            </a:r>
          </a:p>
        </p:txBody>
      </p:sp>
      <p:sp>
        <p:nvSpPr>
          <p:cNvPr id="10" name="ZoneTexte 9">
            <a:extLst>
              <a:ext uri="{FF2B5EF4-FFF2-40B4-BE49-F238E27FC236}">
                <a16:creationId xmlns:a16="http://schemas.microsoft.com/office/drawing/2014/main" id="{19BD47BA-AC1C-4FC3-9F8C-79B389FD2C57}"/>
              </a:ext>
            </a:extLst>
          </p:cNvPr>
          <p:cNvSpPr txBox="1">
            <a:spLocks noChangeArrowheads="1"/>
          </p:cNvSpPr>
          <p:nvPr/>
        </p:nvSpPr>
        <p:spPr bwMode="auto">
          <a:xfrm>
            <a:off x="1992314" y="5221289"/>
            <a:ext cx="115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Solidarité</a:t>
            </a:r>
          </a:p>
        </p:txBody>
      </p:sp>
      <p:sp>
        <p:nvSpPr>
          <p:cNvPr id="14347" name="ZoneTexte 10">
            <a:extLst>
              <a:ext uri="{FF2B5EF4-FFF2-40B4-BE49-F238E27FC236}">
                <a16:creationId xmlns:a16="http://schemas.microsoft.com/office/drawing/2014/main" id="{9BF6933C-FC3F-4320-8BE1-32EFB28B7CE7}"/>
              </a:ext>
            </a:extLst>
          </p:cNvPr>
          <p:cNvSpPr txBox="1">
            <a:spLocks noChangeArrowheads="1"/>
          </p:cNvSpPr>
          <p:nvPr/>
        </p:nvSpPr>
        <p:spPr bwMode="auto">
          <a:xfrm>
            <a:off x="7443789" y="1236664"/>
            <a:ext cx="1152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Ergonomie</a:t>
            </a:r>
          </a:p>
        </p:txBody>
      </p:sp>
      <p:sp>
        <p:nvSpPr>
          <p:cNvPr id="14348" name="ZoneTexte 11">
            <a:extLst>
              <a:ext uri="{FF2B5EF4-FFF2-40B4-BE49-F238E27FC236}">
                <a16:creationId xmlns:a16="http://schemas.microsoft.com/office/drawing/2014/main" id="{521A01C2-0B9F-4385-8040-40F377B03303}"/>
              </a:ext>
            </a:extLst>
          </p:cNvPr>
          <p:cNvSpPr txBox="1">
            <a:spLocks noChangeArrowheads="1"/>
          </p:cNvSpPr>
          <p:nvPr/>
        </p:nvSpPr>
        <p:spPr bwMode="auto">
          <a:xfrm>
            <a:off x="8904288" y="1778001"/>
            <a:ext cx="1763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dirty="0">
                <a:solidFill>
                  <a:srgbClr val="002060"/>
                </a:solidFill>
                <a:latin typeface="Helvetica Neue"/>
                <a:ea typeface="MS PGothic" panose="020B0600070205080204" pitchFamily="34" charset="-128"/>
              </a:rPr>
              <a:t>Hygiène du Travail</a:t>
            </a:r>
          </a:p>
        </p:txBody>
      </p:sp>
      <p:sp>
        <p:nvSpPr>
          <p:cNvPr id="14349" name="ZoneTexte 12">
            <a:extLst>
              <a:ext uri="{FF2B5EF4-FFF2-40B4-BE49-F238E27FC236}">
                <a16:creationId xmlns:a16="http://schemas.microsoft.com/office/drawing/2014/main" id="{63B6ABE5-1408-4382-B083-0737A2C4BDC6}"/>
              </a:ext>
            </a:extLst>
          </p:cNvPr>
          <p:cNvSpPr txBox="1">
            <a:spLocks noChangeArrowheads="1"/>
          </p:cNvSpPr>
          <p:nvPr/>
        </p:nvSpPr>
        <p:spPr bwMode="auto">
          <a:xfrm>
            <a:off x="5883275" y="1990726"/>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Physiologie</a:t>
            </a:r>
          </a:p>
        </p:txBody>
      </p:sp>
      <p:sp>
        <p:nvSpPr>
          <p:cNvPr id="14350" name="ZoneTexte 13">
            <a:extLst>
              <a:ext uri="{FF2B5EF4-FFF2-40B4-BE49-F238E27FC236}">
                <a16:creationId xmlns:a16="http://schemas.microsoft.com/office/drawing/2014/main" id="{561B29B6-AE6C-4D3C-9776-44B0076A7B7F}"/>
              </a:ext>
            </a:extLst>
          </p:cNvPr>
          <p:cNvSpPr txBox="1">
            <a:spLocks noChangeArrowheads="1"/>
          </p:cNvSpPr>
          <p:nvPr/>
        </p:nvSpPr>
        <p:spPr bwMode="auto">
          <a:xfrm>
            <a:off x="7104064" y="2584451"/>
            <a:ext cx="202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dirty="0">
                <a:solidFill>
                  <a:srgbClr val="002060"/>
                </a:solidFill>
                <a:latin typeface="Helvetica Neue"/>
                <a:ea typeface="MS PGothic" panose="020B0600070205080204" pitchFamily="34" charset="-128"/>
              </a:rPr>
              <a:t>Médecine du Travail</a:t>
            </a:r>
          </a:p>
        </p:txBody>
      </p:sp>
      <p:sp>
        <p:nvSpPr>
          <p:cNvPr id="15" name="ZoneTexte 14">
            <a:extLst>
              <a:ext uri="{FF2B5EF4-FFF2-40B4-BE49-F238E27FC236}">
                <a16:creationId xmlns:a16="http://schemas.microsoft.com/office/drawing/2014/main" id="{2F52D262-B244-4447-9060-E23DCE16F5CE}"/>
              </a:ext>
            </a:extLst>
          </p:cNvPr>
          <p:cNvSpPr txBox="1">
            <a:spLocks noChangeArrowheads="1"/>
          </p:cNvSpPr>
          <p:nvPr/>
        </p:nvSpPr>
        <p:spPr bwMode="auto">
          <a:xfrm>
            <a:off x="2782888" y="1236664"/>
            <a:ext cx="2233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Psychologie Travail</a:t>
            </a:r>
          </a:p>
        </p:txBody>
      </p:sp>
      <p:sp>
        <p:nvSpPr>
          <p:cNvPr id="16" name="ZoneTexte 15">
            <a:extLst>
              <a:ext uri="{FF2B5EF4-FFF2-40B4-BE49-F238E27FC236}">
                <a16:creationId xmlns:a16="http://schemas.microsoft.com/office/drawing/2014/main" id="{375AF79F-F4D4-4C2B-95CA-EC83634D0C02}"/>
              </a:ext>
            </a:extLst>
          </p:cNvPr>
          <p:cNvSpPr txBox="1">
            <a:spLocks noChangeArrowheads="1"/>
          </p:cNvSpPr>
          <p:nvPr/>
        </p:nvSpPr>
        <p:spPr bwMode="auto">
          <a:xfrm>
            <a:off x="2346325" y="2820989"/>
            <a:ext cx="1778000"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Reconnaissance</a:t>
            </a:r>
          </a:p>
        </p:txBody>
      </p:sp>
      <p:sp>
        <p:nvSpPr>
          <p:cNvPr id="17" name="ZoneTexte 16">
            <a:extLst>
              <a:ext uri="{FF2B5EF4-FFF2-40B4-BE49-F238E27FC236}">
                <a16:creationId xmlns:a16="http://schemas.microsoft.com/office/drawing/2014/main" id="{039EF7EE-EF6B-44DB-BA0B-CE5471C8D36E}"/>
              </a:ext>
            </a:extLst>
          </p:cNvPr>
          <p:cNvSpPr txBox="1">
            <a:spLocks noChangeArrowheads="1"/>
          </p:cNvSpPr>
          <p:nvPr/>
        </p:nvSpPr>
        <p:spPr bwMode="auto">
          <a:xfrm>
            <a:off x="3000376" y="5856289"/>
            <a:ext cx="195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Equilibre privé-prof</a:t>
            </a:r>
          </a:p>
        </p:txBody>
      </p:sp>
      <p:sp>
        <p:nvSpPr>
          <p:cNvPr id="18" name="ZoneTexte 17">
            <a:extLst>
              <a:ext uri="{FF2B5EF4-FFF2-40B4-BE49-F238E27FC236}">
                <a16:creationId xmlns:a16="http://schemas.microsoft.com/office/drawing/2014/main" id="{90477B7E-74C3-41AE-B65C-13333805CAAA}"/>
              </a:ext>
            </a:extLst>
          </p:cNvPr>
          <p:cNvSpPr txBox="1">
            <a:spLocks noChangeArrowheads="1"/>
          </p:cNvSpPr>
          <p:nvPr/>
        </p:nvSpPr>
        <p:spPr bwMode="auto">
          <a:xfrm>
            <a:off x="1774826" y="1887539"/>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Autonomie</a:t>
            </a:r>
          </a:p>
        </p:txBody>
      </p:sp>
      <p:sp>
        <p:nvSpPr>
          <p:cNvPr id="19" name="ZoneTexte 18">
            <a:extLst>
              <a:ext uri="{FF2B5EF4-FFF2-40B4-BE49-F238E27FC236}">
                <a16:creationId xmlns:a16="http://schemas.microsoft.com/office/drawing/2014/main" id="{4AAB60AC-2DC9-4605-A815-AD0A1629C9C4}"/>
              </a:ext>
            </a:extLst>
          </p:cNvPr>
          <p:cNvSpPr txBox="1">
            <a:spLocks noChangeArrowheads="1"/>
          </p:cNvSpPr>
          <p:nvPr/>
        </p:nvSpPr>
        <p:spPr bwMode="auto">
          <a:xfrm>
            <a:off x="4067176" y="2820989"/>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Rythme travail</a:t>
            </a:r>
          </a:p>
        </p:txBody>
      </p:sp>
      <p:sp>
        <p:nvSpPr>
          <p:cNvPr id="20" name="ZoneTexte 19">
            <a:extLst>
              <a:ext uri="{FF2B5EF4-FFF2-40B4-BE49-F238E27FC236}">
                <a16:creationId xmlns:a16="http://schemas.microsoft.com/office/drawing/2014/main" id="{F459C2FF-3CF9-4FCA-994B-384379FD79C1}"/>
              </a:ext>
            </a:extLst>
          </p:cNvPr>
          <p:cNvSpPr txBox="1">
            <a:spLocks noChangeArrowheads="1"/>
          </p:cNvSpPr>
          <p:nvPr/>
        </p:nvSpPr>
        <p:spPr bwMode="auto">
          <a:xfrm>
            <a:off x="7313613" y="5857876"/>
            <a:ext cx="1452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Valeurs</a:t>
            </a:r>
          </a:p>
        </p:txBody>
      </p:sp>
      <p:sp>
        <p:nvSpPr>
          <p:cNvPr id="21" name="ZoneTexte 20">
            <a:extLst>
              <a:ext uri="{FF2B5EF4-FFF2-40B4-BE49-F238E27FC236}">
                <a16:creationId xmlns:a16="http://schemas.microsoft.com/office/drawing/2014/main" id="{3762462A-E24D-4A88-8162-6080F8204B51}"/>
              </a:ext>
            </a:extLst>
          </p:cNvPr>
          <p:cNvSpPr txBox="1">
            <a:spLocks noChangeArrowheads="1"/>
          </p:cNvSpPr>
          <p:nvPr/>
        </p:nvSpPr>
        <p:spPr bwMode="auto">
          <a:xfrm>
            <a:off x="4800601" y="5224464"/>
            <a:ext cx="145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Justice sociale</a:t>
            </a:r>
          </a:p>
        </p:txBody>
      </p:sp>
      <p:sp>
        <p:nvSpPr>
          <p:cNvPr id="22" name="ZoneTexte 21">
            <a:extLst>
              <a:ext uri="{FF2B5EF4-FFF2-40B4-BE49-F238E27FC236}">
                <a16:creationId xmlns:a16="http://schemas.microsoft.com/office/drawing/2014/main" id="{D04B9EDE-1866-45CF-9906-DA44471DE983}"/>
              </a:ext>
            </a:extLst>
          </p:cNvPr>
          <p:cNvSpPr txBox="1">
            <a:spLocks noChangeArrowheads="1"/>
          </p:cNvSpPr>
          <p:nvPr/>
        </p:nvSpPr>
        <p:spPr bwMode="auto">
          <a:xfrm>
            <a:off x="4727576" y="1755776"/>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Satisfaction</a:t>
            </a:r>
          </a:p>
        </p:txBody>
      </p:sp>
      <p:sp>
        <p:nvSpPr>
          <p:cNvPr id="23" name="ZoneTexte 22">
            <a:extLst>
              <a:ext uri="{FF2B5EF4-FFF2-40B4-BE49-F238E27FC236}">
                <a16:creationId xmlns:a16="http://schemas.microsoft.com/office/drawing/2014/main" id="{F9D8E87A-AE3B-465B-8FC6-679E319FD375}"/>
              </a:ext>
            </a:extLst>
          </p:cNvPr>
          <p:cNvSpPr txBox="1">
            <a:spLocks noChangeArrowheads="1"/>
          </p:cNvSpPr>
          <p:nvPr/>
        </p:nvSpPr>
        <p:spPr bwMode="auto">
          <a:xfrm>
            <a:off x="1992313" y="4097339"/>
            <a:ext cx="2132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Soutien prof.-privé</a:t>
            </a:r>
          </a:p>
        </p:txBody>
      </p:sp>
      <p:sp>
        <p:nvSpPr>
          <p:cNvPr id="24" name="ZoneTexte 23">
            <a:extLst>
              <a:ext uri="{FF2B5EF4-FFF2-40B4-BE49-F238E27FC236}">
                <a16:creationId xmlns:a16="http://schemas.microsoft.com/office/drawing/2014/main" id="{79879744-41F3-41F6-AAA5-22E6DE04933A}"/>
              </a:ext>
            </a:extLst>
          </p:cNvPr>
          <p:cNvSpPr txBox="1">
            <a:spLocks noChangeArrowheads="1"/>
          </p:cNvSpPr>
          <p:nvPr/>
        </p:nvSpPr>
        <p:spPr bwMode="auto">
          <a:xfrm>
            <a:off x="3578225" y="4349751"/>
            <a:ext cx="1811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CH" altLang="en-US" sz="1400" b="1">
                <a:solidFill>
                  <a:srgbClr val="002060"/>
                </a:solidFill>
                <a:latin typeface="Helvetica Neue"/>
                <a:ea typeface="MS PGothic" panose="020B0600070205080204" pitchFamily="34" charset="-128"/>
              </a:rPr>
              <a:t>Manag</a:t>
            </a:r>
            <a:r>
              <a:rPr lang="fr-CH" altLang="en-US" sz="1400" b="1" baseline="50000">
                <a:solidFill>
                  <a:srgbClr val="002060"/>
                </a:solidFill>
                <a:latin typeface="Helvetica Neue"/>
                <a:ea typeface="MS PGothic" panose="020B0600070205080204" pitchFamily="34" charset="-128"/>
              </a:rPr>
              <a:t>t</a:t>
            </a:r>
            <a:r>
              <a:rPr lang="fr-CH" altLang="en-US" sz="1400" b="1">
                <a:solidFill>
                  <a:srgbClr val="002060"/>
                </a:solidFill>
                <a:latin typeface="Helvetica Neue"/>
                <a:ea typeface="MS PGothic" panose="020B0600070205080204" pitchFamily="34" charset="-128"/>
              </a:rPr>
              <a:t> bienveillant</a:t>
            </a:r>
          </a:p>
        </p:txBody>
      </p:sp>
      <p:sp>
        <p:nvSpPr>
          <p:cNvPr id="25" name="Flèche vers le bas 24">
            <a:extLst>
              <a:ext uri="{FF2B5EF4-FFF2-40B4-BE49-F238E27FC236}">
                <a16:creationId xmlns:a16="http://schemas.microsoft.com/office/drawing/2014/main" id="{C0B78DFD-0951-484B-9A5A-6D2842DE6786}"/>
              </a:ext>
            </a:extLst>
          </p:cNvPr>
          <p:cNvSpPr/>
          <p:nvPr/>
        </p:nvSpPr>
        <p:spPr>
          <a:xfrm rot="2501132">
            <a:off x="6765926" y="2444750"/>
            <a:ext cx="360363" cy="503238"/>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solidFill>
                <a:prstClr val="white"/>
              </a:solidFill>
              <a:latin typeface="Helvetica Neue"/>
            </a:endParaRPr>
          </a:p>
        </p:txBody>
      </p:sp>
      <p:sp>
        <p:nvSpPr>
          <p:cNvPr id="26" name="Flèche vers le bas 25">
            <a:extLst>
              <a:ext uri="{FF2B5EF4-FFF2-40B4-BE49-F238E27FC236}">
                <a16:creationId xmlns:a16="http://schemas.microsoft.com/office/drawing/2014/main" id="{F6EEB802-2AB0-4327-B112-2CAF58F10ABA}"/>
              </a:ext>
            </a:extLst>
          </p:cNvPr>
          <p:cNvSpPr/>
          <p:nvPr/>
        </p:nvSpPr>
        <p:spPr>
          <a:xfrm rot="8306094">
            <a:off x="6765926" y="4535489"/>
            <a:ext cx="360363" cy="504825"/>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solidFill>
                <a:prstClr val="white"/>
              </a:solidFill>
              <a:latin typeface="Helvetica Neue"/>
            </a:endParaRPr>
          </a:p>
        </p:txBody>
      </p:sp>
      <p:sp>
        <p:nvSpPr>
          <p:cNvPr id="27" name="Flèche vers le bas 26">
            <a:extLst>
              <a:ext uri="{FF2B5EF4-FFF2-40B4-BE49-F238E27FC236}">
                <a16:creationId xmlns:a16="http://schemas.microsoft.com/office/drawing/2014/main" id="{43AA8DE4-E897-4082-85E8-467146DE106D}"/>
              </a:ext>
            </a:extLst>
          </p:cNvPr>
          <p:cNvSpPr/>
          <p:nvPr/>
        </p:nvSpPr>
        <p:spPr>
          <a:xfrm rot="19212904">
            <a:off x="4919663" y="2444751"/>
            <a:ext cx="360362" cy="504825"/>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solidFill>
                <a:prstClr val="white"/>
              </a:solidFill>
              <a:latin typeface="Helvetica Neue"/>
            </a:endParaRPr>
          </a:p>
        </p:txBody>
      </p:sp>
      <p:sp>
        <p:nvSpPr>
          <p:cNvPr id="28" name="Flèche vers le bas 27">
            <a:extLst>
              <a:ext uri="{FF2B5EF4-FFF2-40B4-BE49-F238E27FC236}">
                <a16:creationId xmlns:a16="http://schemas.microsoft.com/office/drawing/2014/main" id="{5B4A74C1-ADFB-4BF4-8B42-9B73975FA943}"/>
              </a:ext>
            </a:extLst>
          </p:cNvPr>
          <p:cNvSpPr/>
          <p:nvPr/>
        </p:nvSpPr>
        <p:spPr>
          <a:xfrm rot="13589874">
            <a:off x="4926807" y="4568032"/>
            <a:ext cx="360362" cy="504825"/>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solidFill>
                <a:prstClr val="white"/>
              </a:solidFill>
              <a:latin typeface="Helvetica Neue"/>
            </a:endParaRPr>
          </a:p>
        </p:txBody>
      </p:sp>
      <p:sp>
        <p:nvSpPr>
          <p:cNvPr id="30" name="Rectangle 29">
            <a:extLst>
              <a:ext uri="{FF2B5EF4-FFF2-40B4-BE49-F238E27FC236}">
                <a16:creationId xmlns:a16="http://schemas.microsoft.com/office/drawing/2014/main" id="{5922E46B-BC23-4261-87DB-954C7F754665}"/>
              </a:ext>
            </a:extLst>
          </p:cNvPr>
          <p:cNvSpPr/>
          <p:nvPr/>
        </p:nvSpPr>
        <p:spPr>
          <a:xfrm>
            <a:off x="7176120" y="1652713"/>
            <a:ext cx="1728192" cy="792088"/>
          </a:xfrm>
          <a:prstGeom prst="rect">
            <a:avLst/>
          </a:prstGeom>
          <a:solidFill>
            <a:schemeClr val="accent2">
              <a:lumMod val="75000"/>
            </a:schemeClr>
          </a:solidFill>
          <a:ln>
            <a:noFill/>
          </a:ln>
          <a:effectLst>
            <a:glow rad="101600">
              <a:schemeClr val="bg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fr-CH" altLang="en-US" sz="1800" dirty="0">
                <a:solidFill>
                  <a:srgbClr val="FFFFFF"/>
                </a:solidFill>
                <a:latin typeface="Helvetica Neue" charset="0"/>
              </a:rPr>
              <a:t>Santé physique</a:t>
            </a:r>
          </a:p>
        </p:txBody>
      </p:sp>
      <p:sp>
        <p:nvSpPr>
          <p:cNvPr id="31" name="Rectangle 30">
            <a:extLst>
              <a:ext uri="{FF2B5EF4-FFF2-40B4-BE49-F238E27FC236}">
                <a16:creationId xmlns:a16="http://schemas.microsoft.com/office/drawing/2014/main" id="{AD414405-9925-4A48-B5F1-EA0A3F83F059}"/>
              </a:ext>
            </a:extLst>
          </p:cNvPr>
          <p:cNvSpPr/>
          <p:nvPr/>
        </p:nvSpPr>
        <p:spPr>
          <a:xfrm>
            <a:off x="3114680" y="4941281"/>
            <a:ext cx="1728192" cy="792088"/>
          </a:xfrm>
          <a:prstGeom prst="rect">
            <a:avLst/>
          </a:prstGeom>
          <a:solidFill>
            <a:schemeClr val="accent2">
              <a:lumMod val="75000"/>
            </a:schemeClr>
          </a:solidFill>
          <a:ln>
            <a:noFill/>
          </a:ln>
          <a:effectLst>
            <a:glow rad="101600">
              <a:schemeClr val="bg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fr-CH" altLang="en-US" sz="1800" dirty="0">
                <a:solidFill>
                  <a:srgbClr val="FFFFFF"/>
                </a:solidFill>
                <a:latin typeface="Helvetica Neue" charset="0"/>
              </a:rPr>
              <a:t>Santé sociale</a:t>
            </a:r>
          </a:p>
        </p:txBody>
      </p:sp>
      <p:sp>
        <p:nvSpPr>
          <p:cNvPr id="32" name="Rectangle 31">
            <a:extLst>
              <a:ext uri="{FF2B5EF4-FFF2-40B4-BE49-F238E27FC236}">
                <a16:creationId xmlns:a16="http://schemas.microsoft.com/office/drawing/2014/main" id="{92BE231B-6843-48B8-B5E2-30D825551753}"/>
              </a:ext>
            </a:extLst>
          </p:cNvPr>
          <p:cNvSpPr/>
          <p:nvPr/>
        </p:nvSpPr>
        <p:spPr>
          <a:xfrm>
            <a:off x="7176120" y="4941331"/>
            <a:ext cx="1728192" cy="792088"/>
          </a:xfrm>
          <a:prstGeom prst="rect">
            <a:avLst/>
          </a:prstGeom>
          <a:solidFill>
            <a:schemeClr val="accent2">
              <a:lumMod val="75000"/>
            </a:schemeClr>
          </a:solidFill>
          <a:ln>
            <a:noFill/>
          </a:ln>
          <a:effectLst>
            <a:glow rad="101600">
              <a:schemeClr val="bg1">
                <a:lumMod val="5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defRPr/>
            </a:pPr>
            <a:r>
              <a:rPr lang="fr-CH" altLang="en-US" sz="1800" dirty="0">
                <a:solidFill>
                  <a:srgbClr val="FFFFFF"/>
                </a:solidFill>
                <a:latin typeface="Helvetica Neue" charset="0"/>
              </a:rPr>
              <a:t>Santé morale</a:t>
            </a:r>
          </a:p>
        </p:txBody>
      </p:sp>
      <p:sp>
        <p:nvSpPr>
          <p:cNvPr id="33" name="Title 1">
            <a:extLst>
              <a:ext uri="{FF2B5EF4-FFF2-40B4-BE49-F238E27FC236}">
                <a16:creationId xmlns:a16="http://schemas.microsoft.com/office/drawing/2014/main" id="{7624B37B-9A18-4439-BE4D-47408214C61F}"/>
              </a:ext>
            </a:extLst>
          </p:cNvPr>
          <p:cNvSpPr txBox="1">
            <a:spLocks/>
          </p:cNvSpPr>
          <p:nvPr/>
        </p:nvSpPr>
        <p:spPr bwMode="auto">
          <a:xfrm>
            <a:off x="1903414" y="66675"/>
            <a:ext cx="8243887" cy="985838"/>
          </a:xfrm>
          <a:prstGeom prst="rect">
            <a:avLst/>
          </a:prstGeom>
          <a:noFill/>
          <a:ln w="9525">
            <a:noFill/>
            <a:miter lim="800000"/>
            <a:headEnd/>
            <a:tailEnd/>
          </a:ln>
        </p:spPr>
        <p:txBody>
          <a:bodyPr anchor="ctr">
            <a:normAutofit/>
          </a:bodyPr>
          <a:lstStyle>
            <a:lvl1pPr algn="l">
              <a:defRPr sz="2400" b="1" cap="small">
                <a:solidFill>
                  <a:srgbClr val="04538B"/>
                </a:solidFill>
                <a:latin typeface="Arial"/>
                <a:cs typeface="Arial"/>
              </a:defRPr>
            </a:lvl1pPr>
          </a:lstStyle>
          <a:p>
            <a:pPr algn="ctr">
              <a:defRPr/>
            </a:pPr>
            <a:r>
              <a:rPr lang="fr-CH" dirty="0">
                <a:solidFill>
                  <a:srgbClr val="C00000"/>
                </a:solidFill>
              </a:rPr>
              <a:t>La Santé au Travail </a:t>
            </a:r>
          </a:p>
          <a:p>
            <a:pPr algn="ctr">
              <a:defRPr/>
            </a:pPr>
            <a:r>
              <a:rPr lang="fr-CH" sz="2200" dirty="0">
                <a:solidFill>
                  <a:srgbClr val="C00000"/>
                </a:solidFill>
              </a:rPr>
              <a:t>Le modèle illustré par quelques mots-clés</a:t>
            </a:r>
            <a:endParaRPr lang="en-US" sz="2200" dirty="0">
              <a:solidFill>
                <a:srgbClr val="C00000"/>
              </a:solidFill>
              <a:ea typeface="MS PGothic" pitchFamily="34" charset="-128"/>
            </a:endParaRPr>
          </a:p>
        </p:txBody>
      </p:sp>
      <p:sp>
        <p:nvSpPr>
          <p:cNvPr id="2" name="ZoneTexte 11">
            <a:extLst>
              <a:ext uri="{FF2B5EF4-FFF2-40B4-BE49-F238E27FC236}">
                <a16:creationId xmlns:a16="http://schemas.microsoft.com/office/drawing/2014/main" id="{0B8AD2BC-6838-39B0-0368-13F4ABDC3626}"/>
              </a:ext>
            </a:extLst>
          </p:cNvPr>
          <p:cNvSpPr txBox="1">
            <a:spLocks noChangeArrowheads="1"/>
          </p:cNvSpPr>
          <p:nvPr/>
        </p:nvSpPr>
        <p:spPr bwMode="auto">
          <a:xfrm>
            <a:off x="7130734" y="3346055"/>
            <a:ext cx="1939655" cy="584775"/>
          </a:xfrm>
          <a:prstGeom prst="rect">
            <a:avLst/>
          </a:prstGeom>
          <a:solidFill>
            <a:schemeClr val="bg1"/>
          </a:solidFill>
          <a:ln w="12700">
            <a:solidFill>
              <a:srgbClr val="002060"/>
            </a:solidFill>
            <a:miter lim="800000"/>
            <a:headEnd/>
            <a:tailEnd/>
          </a:ln>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fr-CH" altLang="en-US" sz="1600" b="1" dirty="0">
                <a:solidFill>
                  <a:srgbClr val="002060"/>
                </a:solidFill>
                <a:latin typeface="Helvetica Neue"/>
                <a:ea typeface="MS PGothic" pitchFamily="34" charset="-128"/>
              </a:rPr>
              <a:t>Interactions</a:t>
            </a:r>
          </a:p>
          <a:p>
            <a:pPr algn="ctr" eaLnBrk="1" hangingPunct="1">
              <a:spcBef>
                <a:spcPct val="0"/>
              </a:spcBef>
              <a:buFontTx/>
              <a:buNone/>
            </a:pPr>
            <a:r>
              <a:rPr lang="fr-CH" altLang="en-US" sz="1600" b="1" dirty="0">
                <a:solidFill>
                  <a:srgbClr val="002060"/>
                </a:solidFill>
                <a:latin typeface="Helvetica Neue"/>
                <a:ea typeface="MS PGothic" pitchFamily="34" charset="-128"/>
              </a:rPr>
              <a:t>entre ces 4 pôles</a:t>
            </a:r>
          </a:p>
        </p:txBody>
      </p:sp>
      <p:sp>
        <p:nvSpPr>
          <p:cNvPr id="3" name="Flèche : droite 2">
            <a:extLst>
              <a:ext uri="{FF2B5EF4-FFF2-40B4-BE49-F238E27FC236}">
                <a16:creationId xmlns:a16="http://schemas.microsoft.com/office/drawing/2014/main" id="{5E2BB55F-09E6-96EC-9E37-3D9E66036F8D}"/>
              </a:ext>
            </a:extLst>
          </p:cNvPr>
          <p:cNvSpPr/>
          <p:nvPr/>
        </p:nvSpPr>
        <p:spPr>
          <a:xfrm rot="16200000">
            <a:off x="3845513" y="3069177"/>
            <a:ext cx="359425" cy="270589"/>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Flèche : droite 5">
            <a:extLst>
              <a:ext uri="{FF2B5EF4-FFF2-40B4-BE49-F238E27FC236}">
                <a16:creationId xmlns:a16="http://schemas.microsoft.com/office/drawing/2014/main" id="{045EC60A-247C-293A-7771-34C9567D8CE6}"/>
              </a:ext>
            </a:extLst>
          </p:cNvPr>
          <p:cNvSpPr/>
          <p:nvPr/>
        </p:nvSpPr>
        <p:spPr>
          <a:xfrm rot="5400000">
            <a:off x="3851609" y="4017105"/>
            <a:ext cx="359425" cy="270589"/>
          </a:xfrm>
          <a:prstGeom prst="rightArrow">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3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4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2295"/>
                                        </p:tgtEl>
                                        <p:attrNameLst>
                                          <p:attrName>style.visibility</p:attrName>
                                        </p:attrNameLst>
                                      </p:cBhvr>
                                      <p:to>
                                        <p:strVal val="visible"/>
                                      </p:to>
                                    </p:set>
                                    <p:anim calcmode="lin" valueType="num">
                                      <p:cBhvr additive="base">
                                        <p:cTn id="45" dur="500" fill="hold"/>
                                        <p:tgtEl>
                                          <p:spTgt spid="12295"/>
                                        </p:tgtEl>
                                        <p:attrNameLst>
                                          <p:attrName>ppt_x</p:attrName>
                                        </p:attrNameLst>
                                      </p:cBhvr>
                                      <p:tavLst>
                                        <p:tav tm="0">
                                          <p:val>
                                            <p:strVal val="0-#ppt_w/2"/>
                                          </p:val>
                                        </p:tav>
                                        <p:tav tm="100000">
                                          <p:val>
                                            <p:strVal val="#ppt_x"/>
                                          </p:val>
                                        </p:tav>
                                      </p:tavLst>
                                    </p:anim>
                                    <p:anim calcmode="lin" valueType="num">
                                      <p:cBhvr additive="base">
                                        <p:cTn id="46" dur="500" fill="hold"/>
                                        <p:tgtEl>
                                          <p:spTgt spid="1229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additive="base">
                                        <p:cTn id="49" dur="500" fill="hold"/>
                                        <p:tgtEl>
                                          <p:spTgt spid="3"/>
                                        </p:tgtEl>
                                        <p:attrNameLst>
                                          <p:attrName>ppt_x</p:attrName>
                                        </p:attrNameLst>
                                      </p:cBhvr>
                                      <p:tavLst>
                                        <p:tav tm="0">
                                          <p:val>
                                            <p:strVal val="0-#ppt_w/2"/>
                                          </p:val>
                                        </p:tav>
                                        <p:tav tm="100000">
                                          <p:val>
                                            <p:strVal val="#ppt_x"/>
                                          </p:val>
                                        </p:tav>
                                      </p:tavLst>
                                    </p:anim>
                                    <p:anim calcmode="lin" valueType="num">
                                      <p:cBhvr additive="base">
                                        <p:cTn id="50" dur="500" fill="hold"/>
                                        <p:tgtEl>
                                          <p:spTgt spid="3"/>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1+#ppt_w/2"/>
                                          </p:val>
                                        </p:tav>
                                        <p:tav tm="100000">
                                          <p:val>
                                            <p:strVal val="#ppt_x"/>
                                          </p:val>
                                        </p:tav>
                                      </p:tavLst>
                                    </p:anim>
                                    <p:anim calcmode="lin" valueType="num">
                                      <p:cBhvr additive="base">
                                        <p:cTn id="60"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animBg="1"/>
      <p:bldP spid="7" grpId="0"/>
      <p:bldP spid="8" grpId="0"/>
      <p:bldP spid="9" grpId="0"/>
      <p:bldP spid="10" grpId="0"/>
      <p:bldP spid="14347" grpId="0"/>
      <p:bldP spid="14348" grpId="0"/>
      <p:bldP spid="14349" grpId="0"/>
      <p:bldP spid="14350" grpId="0"/>
      <p:bldP spid="15" grpId="0"/>
      <p:bldP spid="16" grpId="0" animBg="1"/>
      <p:bldP spid="17" grpId="0"/>
      <p:bldP spid="18" grpId="0"/>
      <p:bldP spid="19" grpId="0"/>
      <p:bldP spid="20" grpId="0"/>
      <p:bldP spid="21" grpId="0"/>
      <p:bldP spid="22" grpId="0"/>
      <p:bldP spid="23" grpId="0"/>
      <p:bldP spid="24" grpId="0"/>
      <p:bldP spid="2" grpId="0" animBg="1"/>
      <p:bldP spid="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322B56F2-EF11-4A3E-8AFE-0E1A9EBE0A2F}"/>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0DA4F1D-3C62-48E0-87A2-7B32D66D46EE}" type="slidenum">
              <a:rPr lang="fr-FR" altLang="fr-FR">
                <a:solidFill>
                  <a:srgbClr val="898989"/>
                </a:solidFill>
                <a:latin typeface="Calibri" panose="020F0502020204030204" pitchFamily="34" charset="0"/>
              </a:rPr>
              <a:pPr eaLnBrk="1" hangingPunct="1"/>
              <a:t>8</a:t>
            </a:fld>
            <a:endParaRPr lang="fr-FR" altLang="fr-FR">
              <a:solidFill>
                <a:srgbClr val="898989"/>
              </a:solidFill>
              <a:latin typeface="Calibri" panose="020F0502020204030204" pitchFamily="34" charset="0"/>
            </a:endParaRPr>
          </a:p>
        </p:txBody>
      </p:sp>
      <p:sp>
        <p:nvSpPr>
          <p:cNvPr id="4" name="ZoneTexte 3">
            <a:extLst>
              <a:ext uri="{FF2B5EF4-FFF2-40B4-BE49-F238E27FC236}">
                <a16:creationId xmlns:a16="http://schemas.microsoft.com/office/drawing/2014/main" id="{DE73BEFD-C1FA-4DED-9097-D653D5ADE9BE}"/>
              </a:ext>
            </a:extLst>
          </p:cNvPr>
          <p:cNvSpPr txBox="1">
            <a:spLocks noChangeArrowheads="1"/>
          </p:cNvSpPr>
          <p:nvPr/>
        </p:nvSpPr>
        <p:spPr bwMode="auto">
          <a:xfrm>
            <a:off x="1952625" y="1571625"/>
            <a:ext cx="8572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960000"/>
                </a:solidFill>
                <a:latin typeface="Arial" panose="020B0604020202020204" pitchFamily="34" charset="0"/>
              </a:rPr>
              <a:t>Les organisations internationales de l’ONU</a:t>
            </a:r>
          </a:p>
          <a:p>
            <a:pPr lvl="2" eaLnBrk="1" hangingPunct="1">
              <a:spcBef>
                <a:spcPct val="0"/>
              </a:spcBef>
              <a:buFont typeface="Wingdings" panose="05000000000000000000" pitchFamily="2" charset="2"/>
              <a:buChar char="§"/>
            </a:pPr>
            <a:r>
              <a:rPr lang="fr-FR" altLang="fr-FR" sz="1800" dirty="0">
                <a:solidFill>
                  <a:srgbClr val="960000"/>
                </a:solidFill>
                <a:latin typeface="Arial" panose="020B0604020202020204" pitchFamily="34" charset="0"/>
              </a:rPr>
              <a:t> </a:t>
            </a:r>
            <a:r>
              <a:rPr lang="fr-FR" altLang="fr-FR" sz="1600" dirty="0">
                <a:solidFill>
                  <a:srgbClr val="960000"/>
                </a:solidFill>
                <a:latin typeface="Arial" panose="020B0604020202020204" pitchFamily="34" charset="0"/>
              </a:rPr>
              <a:t>Le Bureau international du travail (BIT)</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L’Organisation mondiale de la santé (OMS)</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L’Organisation de coopération et de développement économique (OCDE)</a:t>
            </a:r>
          </a:p>
        </p:txBody>
      </p:sp>
      <p:sp>
        <p:nvSpPr>
          <p:cNvPr id="18436" name="Rectangle 18">
            <a:extLst>
              <a:ext uri="{FF2B5EF4-FFF2-40B4-BE49-F238E27FC236}">
                <a16:creationId xmlns:a16="http://schemas.microsoft.com/office/drawing/2014/main" id="{3989C41E-F53C-4E67-B22B-6B48F61C60C1}"/>
              </a:ext>
            </a:extLst>
          </p:cNvPr>
          <p:cNvSpPr>
            <a:spLocks noChangeArrowheads="1"/>
          </p:cNvSpPr>
          <p:nvPr/>
        </p:nvSpPr>
        <p:spPr bwMode="auto">
          <a:xfrm>
            <a:off x="1952625" y="285750"/>
            <a:ext cx="83820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fr-FR" altLang="fr-FR" sz="3600">
                <a:solidFill>
                  <a:srgbClr val="960000"/>
                </a:solidFill>
                <a:latin typeface="Arial" panose="020B0604020202020204" pitchFamily="34" charset="0"/>
              </a:rPr>
              <a:t>Santé au Travail au niveau international</a:t>
            </a:r>
          </a:p>
        </p:txBody>
      </p:sp>
      <p:sp>
        <p:nvSpPr>
          <p:cNvPr id="7" name="ZoneTexte 6">
            <a:extLst>
              <a:ext uri="{FF2B5EF4-FFF2-40B4-BE49-F238E27FC236}">
                <a16:creationId xmlns:a16="http://schemas.microsoft.com/office/drawing/2014/main" id="{23655A83-DE2B-4818-A8F8-AE92CCD25B6B}"/>
              </a:ext>
            </a:extLst>
          </p:cNvPr>
          <p:cNvSpPr txBox="1">
            <a:spLocks noChangeArrowheads="1"/>
          </p:cNvSpPr>
          <p:nvPr/>
        </p:nvSpPr>
        <p:spPr bwMode="auto">
          <a:xfrm>
            <a:off x="1952626" y="2857500"/>
            <a:ext cx="940117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960000"/>
                </a:solidFill>
                <a:latin typeface="Arial" panose="020B0604020202020204" pitchFamily="34" charset="0"/>
              </a:rPr>
              <a:t>L’Union Européenne</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Directives SST et Règlementation sur les produits chimiques (REACH)</a:t>
            </a:r>
            <a:endParaRPr lang="fr-FR" altLang="fr-FR" sz="1400" dirty="0">
              <a:solidFill>
                <a:srgbClr val="960000"/>
              </a:solidFill>
              <a:latin typeface="Arial" panose="020B0604020202020204" pitchFamily="34" charset="0"/>
            </a:endParaRPr>
          </a:p>
          <a:p>
            <a:pPr lvl="2" eaLnBrk="1" hangingPunct="1">
              <a:spcBef>
                <a:spcPct val="0"/>
              </a:spcBef>
              <a:buFont typeface="Wingdings" panose="05000000000000000000" pitchFamily="2" charset="2"/>
              <a:buChar char="§"/>
            </a:pPr>
            <a:r>
              <a:rPr lang="fr-FR" altLang="fr-FR" sz="1400" dirty="0">
                <a:solidFill>
                  <a:srgbClr val="960000"/>
                </a:solidFill>
                <a:latin typeface="Arial" panose="020B0604020202020204" pitchFamily="34" charset="0"/>
              </a:rPr>
              <a:t> </a:t>
            </a:r>
            <a:r>
              <a:rPr lang="fr-FR" altLang="fr-FR" sz="1600" dirty="0">
                <a:solidFill>
                  <a:srgbClr val="960000"/>
                </a:solidFill>
                <a:latin typeface="Arial" panose="020B0604020202020204" pitchFamily="34" charset="0"/>
              </a:rPr>
              <a:t>Agences : Bilbao (Documentation); Dublin (Recherche-statistiques); Helsinki (Chimie)</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Comités, commissions, etc.</a:t>
            </a:r>
          </a:p>
        </p:txBody>
      </p:sp>
      <p:sp>
        <p:nvSpPr>
          <p:cNvPr id="8" name="ZoneTexte 7">
            <a:extLst>
              <a:ext uri="{FF2B5EF4-FFF2-40B4-BE49-F238E27FC236}">
                <a16:creationId xmlns:a16="http://schemas.microsoft.com/office/drawing/2014/main" id="{4D7F6F5D-55F7-452D-B2D2-8BE7EADD74D1}"/>
              </a:ext>
            </a:extLst>
          </p:cNvPr>
          <p:cNvSpPr txBox="1">
            <a:spLocks noChangeArrowheads="1"/>
          </p:cNvSpPr>
          <p:nvPr/>
        </p:nvSpPr>
        <p:spPr bwMode="auto">
          <a:xfrm>
            <a:off x="1952626" y="4286250"/>
            <a:ext cx="8715375"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2000" b="1" dirty="0">
                <a:solidFill>
                  <a:srgbClr val="960000"/>
                </a:solidFill>
                <a:latin typeface="Arial" panose="020B0604020202020204" pitchFamily="34" charset="0"/>
              </a:rPr>
              <a:t>Les professionnels de la santé au travail</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Commission internationale de santé au travail (CIST – ICOH)</a:t>
            </a:r>
            <a:endParaRPr lang="fr-FR" altLang="fr-FR" sz="1400" dirty="0">
              <a:solidFill>
                <a:srgbClr val="960000"/>
              </a:solidFill>
              <a:latin typeface="Arial" panose="020B0604020202020204" pitchFamily="34" charset="0"/>
            </a:endParaRPr>
          </a:p>
          <a:p>
            <a:pPr lvl="2" eaLnBrk="1" hangingPunct="1">
              <a:spcBef>
                <a:spcPct val="0"/>
              </a:spcBef>
              <a:buFont typeface="Wingdings" panose="05000000000000000000" pitchFamily="2" charset="2"/>
              <a:buChar char="§"/>
            </a:pPr>
            <a:r>
              <a:rPr lang="fr-FR" altLang="fr-FR" sz="1400" dirty="0">
                <a:solidFill>
                  <a:srgbClr val="960000"/>
                </a:solidFill>
                <a:latin typeface="Arial" panose="020B0604020202020204" pitchFamily="34" charset="0"/>
              </a:rPr>
              <a:t>  </a:t>
            </a:r>
            <a:r>
              <a:rPr lang="fr-FR" altLang="fr-FR" sz="1600" dirty="0">
                <a:solidFill>
                  <a:srgbClr val="960000"/>
                </a:solidFill>
                <a:latin typeface="Arial" panose="020B0604020202020204" pitchFamily="34" charset="0"/>
              </a:rPr>
              <a:t>Associations internationales des disciplines (IOHA, IEA, EASOM, ENSHPO, etc.)</a:t>
            </a:r>
          </a:p>
          <a:p>
            <a:pPr lvl="2" eaLnBrk="1" hangingPunct="1">
              <a:spcBef>
                <a:spcPct val="0"/>
              </a:spcBef>
              <a:buFont typeface="Wingdings" panose="05000000000000000000" pitchFamily="2" charset="2"/>
              <a:buChar char="§"/>
            </a:pPr>
            <a:r>
              <a:rPr lang="fr-FR" altLang="fr-FR" sz="1600" dirty="0">
                <a:solidFill>
                  <a:srgbClr val="960000"/>
                </a:solidFill>
                <a:latin typeface="Arial" panose="020B0604020202020204" pitchFamily="34" charset="0"/>
              </a:rPr>
              <a:t> La défense de valeurs : professionnalisme et </a:t>
            </a:r>
            <a:r>
              <a:rPr lang="fr-FR" altLang="fr-FR" sz="1600" b="1" dirty="0">
                <a:solidFill>
                  <a:srgbClr val="960000"/>
                </a:solidFill>
                <a:latin typeface="Arial" panose="020B0604020202020204" pitchFamily="34" charset="0"/>
              </a:rPr>
              <a:t>éthique</a:t>
            </a:r>
          </a:p>
        </p:txBody>
      </p:sp>
      <p:pic>
        <p:nvPicPr>
          <p:cNvPr id="10" name="Picture 4">
            <a:extLst>
              <a:ext uri="{FF2B5EF4-FFF2-40B4-BE49-F238E27FC236}">
                <a16:creationId xmlns:a16="http://schemas.microsoft.com/office/drawing/2014/main" id="{18CD9D8F-8AC6-4CD1-8653-2C98C15F2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2063" y="3981453"/>
            <a:ext cx="958353" cy="904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descr="ioha">
            <a:extLst>
              <a:ext uri="{FF2B5EF4-FFF2-40B4-BE49-F238E27FC236}">
                <a16:creationId xmlns:a16="http://schemas.microsoft.com/office/drawing/2014/main" id="{82C8FDB6-DD5E-4932-8DAD-D8CFD9E2DA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40851">
            <a:off x="2219326" y="5491163"/>
            <a:ext cx="906463"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2" descr="http://enshpo.minisiti.networkaias.it/download.php?blobid=%20%20%20%20%20%20%20%20%20%20%20%20%20%20%20%20%20%20%20%20%20%20%20%20%20%20%2010">
            <a:hlinkClick r:id="rId5"/>
            <a:extLst>
              <a:ext uri="{FF2B5EF4-FFF2-40B4-BE49-F238E27FC236}">
                <a16:creationId xmlns:a16="http://schemas.microsoft.com/office/drawing/2014/main" id="{9E129AB2-553D-48C5-9760-ECEC535466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75005"/>
          <a:stretch>
            <a:fillRect/>
          </a:stretch>
        </p:blipFill>
        <p:spPr bwMode="auto">
          <a:xfrm rot="-512117">
            <a:off x="4192588" y="5718175"/>
            <a:ext cx="174625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4" descr="Logo of the IEA - International Ergonomics Association">
            <a:hlinkClick r:id="rId7"/>
            <a:extLst>
              <a:ext uri="{FF2B5EF4-FFF2-40B4-BE49-F238E27FC236}">
                <a16:creationId xmlns:a16="http://schemas.microsoft.com/office/drawing/2014/main" id="{BEB34C6E-C8FD-4131-B44D-77E3A2A274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815936">
            <a:off x="7669214" y="5740400"/>
            <a:ext cx="14827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4" descr="npo00004f">
            <a:hlinkClick r:id="rId9"/>
            <a:extLst>
              <a:ext uri="{FF2B5EF4-FFF2-40B4-BE49-F238E27FC236}">
                <a16:creationId xmlns:a16="http://schemas.microsoft.com/office/drawing/2014/main" id="{8DFEB2CF-60D4-4DF6-90A1-03BB38FC41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6201" y="1815911"/>
            <a:ext cx="704852" cy="55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18444" name="Picture 11" descr="npo00003b">
            <a:extLst>
              <a:ext uri="{FF2B5EF4-FFF2-40B4-BE49-F238E27FC236}">
                <a16:creationId xmlns:a16="http://schemas.microsoft.com/office/drawing/2014/main" id="{2BD1D6AA-3D37-4C43-AB3E-E67CB4F174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94523" y="1989649"/>
            <a:ext cx="1374666" cy="50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pic>
      <p:pic>
        <p:nvPicPr>
          <p:cNvPr id="2" name="Image 1">
            <a:extLst>
              <a:ext uri="{FF2B5EF4-FFF2-40B4-BE49-F238E27FC236}">
                <a16:creationId xmlns:a16="http://schemas.microsoft.com/office/drawing/2014/main" id="{F1825EA0-C365-424F-8B23-5690E2A53AE4}"/>
              </a:ext>
            </a:extLst>
          </p:cNvPr>
          <p:cNvPicPr>
            <a:picLocks noChangeAspect="1"/>
          </p:cNvPicPr>
          <p:nvPr/>
        </p:nvPicPr>
        <p:blipFill rotWithShape="1">
          <a:blip r:embed="rId12"/>
          <a:srcRect b="28998"/>
          <a:stretch/>
        </p:blipFill>
        <p:spPr>
          <a:xfrm>
            <a:off x="10112500" y="2417273"/>
            <a:ext cx="1483618" cy="382283"/>
          </a:xfrm>
          <a:prstGeom prst="rect">
            <a:avLst/>
          </a:prstGeom>
        </p:spPr>
      </p:pic>
      <p:pic>
        <p:nvPicPr>
          <p:cNvPr id="5" name="Image 4">
            <a:extLst>
              <a:ext uri="{FF2B5EF4-FFF2-40B4-BE49-F238E27FC236}">
                <a16:creationId xmlns:a16="http://schemas.microsoft.com/office/drawing/2014/main" id="{50C633F4-0357-C229-38D7-CCDD874757AC}"/>
              </a:ext>
            </a:extLst>
          </p:cNvPr>
          <p:cNvPicPr>
            <a:picLocks noChangeAspect="1"/>
          </p:cNvPicPr>
          <p:nvPr/>
        </p:nvPicPr>
        <p:blipFill>
          <a:blip r:embed="rId13"/>
          <a:stretch>
            <a:fillRect/>
          </a:stretch>
        </p:blipFill>
        <p:spPr>
          <a:xfrm rot="859056">
            <a:off x="9529087" y="5272417"/>
            <a:ext cx="958353" cy="1441363"/>
          </a:xfrm>
          <a:prstGeom prst="rect">
            <a:avLst/>
          </a:prstGeom>
        </p:spPr>
      </p:pic>
      <p:sp>
        <p:nvSpPr>
          <p:cNvPr id="6" name="Flèche : droite 5">
            <a:extLst>
              <a:ext uri="{FF2B5EF4-FFF2-40B4-BE49-F238E27FC236}">
                <a16:creationId xmlns:a16="http://schemas.microsoft.com/office/drawing/2014/main" id="{D267EF5A-737B-540B-D31E-2CF6443E3744}"/>
              </a:ext>
            </a:extLst>
          </p:cNvPr>
          <p:cNvSpPr/>
          <p:nvPr/>
        </p:nvSpPr>
        <p:spPr>
          <a:xfrm rot="1040750">
            <a:off x="8197521" y="5375255"/>
            <a:ext cx="1103128" cy="232081"/>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nodeType="with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p:cTn id="25" dur="500" fill="hold"/>
                                        <p:tgtEl>
                                          <p:spTgt spid="18442"/>
                                        </p:tgtEl>
                                        <p:attrNameLst>
                                          <p:attrName>ppt_w</p:attrName>
                                        </p:attrNameLst>
                                      </p:cBhvr>
                                      <p:tavLst>
                                        <p:tav tm="0">
                                          <p:val>
                                            <p:fltVal val="0"/>
                                          </p:val>
                                        </p:tav>
                                        <p:tav tm="100000">
                                          <p:val>
                                            <p:strVal val="#ppt_w"/>
                                          </p:val>
                                        </p:tav>
                                      </p:tavLst>
                                    </p:anim>
                                    <p:anim calcmode="lin" valueType="num">
                                      <p:cBhvr>
                                        <p:cTn id="26" dur="500" fill="hold"/>
                                        <p:tgtEl>
                                          <p:spTgt spid="18442"/>
                                        </p:tgtEl>
                                        <p:attrNameLst>
                                          <p:attrName>ppt_h</p:attrName>
                                        </p:attrNameLst>
                                      </p:cBhvr>
                                      <p:tavLst>
                                        <p:tav tm="0">
                                          <p:val>
                                            <p:fltVal val="0"/>
                                          </p:val>
                                        </p:tav>
                                        <p:tav tm="100000">
                                          <p:val>
                                            <p:strVal val="#ppt_h"/>
                                          </p:val>
                                        </p:tav>
                                      </p:tavLst>
                                    </p:anim>
                                    <p:animEffect transition="in" filter="fade">
                                      <p:cBhvr>
                                        <p:cTn id="27" dur="500"/>
                                        <p:tgtEl>
                                          <p:spTgt spid="18442"/>
                                        </p:tgtEl>
                                      </p:cBhvr>
                                    </p:animEffect>
                                  </p:childTnLst>
                                </p:cTn>
                              </p:par>
                              <p:par>
                                <p:cTn id="28" presetID="53" presetClass="entr" presetSubtype="16" fill="hold" nodeType="withEffect">
                                  <p:stCondLst>
                                    <p:cond delay="0"/>
                                  </p:stCondLst>
                                  <p:childTnLst>
                                    <p:set>
                                      <p:cBhvr>
                                        <p:cTn id="29" dur="1" fill="hold">
                                          <p:stCondLst>
                                            <p:cond delay="0"/>
                                          </p:stCondLst>
                                        </p:cTn>
                                        <p:tgtEl>
                                          <p:spTgt spid="18441"/>
                                        </p:tgtEl>
                                        <p:attrNameLst>
                                          <p:attrName>style.visibility</p:attrName>
                                        </p:attrNameLst>
                                      </p:cBhvr>
                                      <p:to>
                                        <p:strVal val="visible"/>
                                      </p:to>
                                    </p:set>
                                    <p:anim calcmode="lin" valueType="num">
                                      <p:cBhvr>
                                        <p:cTn id="30" dur="500" fill="hold"/>
                                        <p:tgtEl>
                                          <p:spTgt spid="18441"/>
                                        </p:tgtEl>
                                        <p:attrNameLst>
                                          <p:attrName>ppt_w</p:attrName>
                                        </p:attrNameLst>
                                      </p:cBhvr>
                                      <p:tavLst>
                                        <p:tav tm="0">
                                          <p:val>
                                            <p:fltVal val="0"/>
                                          </p:val>
                                        </p:tav>
                                        <p:tav tm="100000">
                                          <p:val>
                                            <p:strVal val="#ppt_w"/>
                                          </p:val>
                                        </p:tav>
                                      </p:tavLst>
                                    </p:anim>
                                    <p:anim calcmode="lin" valueType="num">
                                      <p:cBhvr>
                                        <p:cTn id="31" dur="500" fill="hold"/>
                                        <p:tgtEl>
                                          <p:spTgt spid="18441"/>
                                        </p:tgtEl>
                                        <p:attrNameLst>
                                          <p:attrName>ppt_h</p:attrName>
                                        </p:attrNameLst>
                                      </p:cBhvr>
                                      <p:tavLst>
                                        <p:tav tm="0">
                                          <p:val>
                                            <p:fltVal val="0"/>
                                          </p:val>
                                        </p:tav>
                                        <p:tav tm="100000">
                                          <p:val>
                                            <p:strVal val="#ppt_h"/>
                                          </p:val>
                                        </p:tav>
                                      </p:tavLst>
                                    </p:anim>
                                    <p:animEffect transition="in" filter="fade">
                                      <p:cBhvr>
                                        <p:cTn id="32" dur="500"/>
                                        <p:tgtEl>
                                          <p:spTgt spid="18441"/>
                                        </p:tgtEl>
                                      </p:cBhvr>
                                    </p:animEffect>
                                  </p:childTnLst>
                                </p:cTn>
                              </p:par>
                              <p:par>
                                <p:cTn id="33" presetID="53" presetClass="entr" presetSubtype="16" fill="hold" nodeType="withEffect">
                                  <p:stCondLst>
                                    <p:cond delay="0"/>
                                  </p:stCondLst>
                                  <p:childTnLst>
                                    <p:set>
                                      <p:cBhvr>
                                        <p:cTn id="34" dur="1" fill="hold">
                                          <p:stCondLst>
                                            <p:cond delay="0"/>
                                          </p:stCondLst>
                                        </p:cTn>
                                        <p:tgtEl>
                                          <p:spTgt spid="18440"/>
                                        </p:tgtEl>
                                        <p:attrNameLst>
                                          <p:attrName>style.visibility</p:attrName>
                                        </p:attrNameLst>
                                      </p:cBhvr>
                                      <p:to>
                                        <p:strVal val="visible"/>
                                      </p:to>
                                    </p:set>
                                    <p:anim calcmode="lin" valueType="num">
                                      <p:cBhvr>
                                        <p:cTn id="35" dur="500" fill="hold"/>
                                        <p:tgtEl>
                                          <p:spTgt spid="18440"/>
                                        </p:tgtEl>
                                        <p:attrNameLst>
                                          <p:attrName>ppt_w</p:attrName>
                                        </p:attrNameLst>
                                      </p:cBhvr>
                                      <p:tavLst>
                                        <p:tav tm="0">
                                          <p:val>
                                            <p:fltVal val="0"/>
                                          </p:val>
                                        </p:tav>
                                        <p:tav tm="100000">
                                          <p:val>
                                            <p:strVal val="#ppt_w"/>
                                          </p:val>
                                        </p:tav>
                                      </p:tavLst>
                                    </p:anim>
                                    <p:anim calcmode="lin" valueType="num">
                                      <p:cBhvr>
                                        <p:cTn id="36" dur="500" fill="hold"/>
                                        <p:tgtEl>
                                          <p:spTgt spid="18440"/>
                                        </p:tgtEl>
                                        <p:attrNameLst>
                                          <p:attrName>ppt_h</p:attrName>
                                        </p:attrNameLst>
                                      </p:cBhvr>
                                      <p:tavLst>
                                        <p:tav tm="0">
                                          <p:val>
                                            <p:fltVal val="0"/>
                                          </p:val>
                                        </p:tav>
                                        <p:tav tm="100000">
                                          <p:val>
                                            <p:strVal val="#ppt_h"/>
                                          </p:val>
                                        </p:tav>
                                      </p:tavLst>
                                    </p:anim>
                                    <p:animEffect transition="in" filter="fade">
                                      <p:cBhvr>
                                        <p:cTn id="37" dur="500"/>
                                        <p:tgtEl>
                                          <p:spTgt spid="1844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6"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1+#ppt_w/2"/>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par>
                                <p:cTn id="44" presetID="2" presetClass="entr" presetSubtype="6" fill="hold" nodeType="with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additive="base">
                                        <p:cTn id="46" dur="500" fill="hold"/>
                                        <p:tgtEl>
                                          <p:spTgt spid="5"/>
                                        </p:tgtEl>
                                        <p:attrNameLst>
                                          <p:attrName>ppt_x</p:attrName>
                                        </p:attrNameLst>
                                      </p:cBhvr>
                                      <p:tavLst>
                                        <p:tav tm="0">
                                          <p:val>
                                            <p:strVal val="1+#ppt_w/2"/>
                                          </p:val>
                                        </p:tav>
                                        <p:tav tm="100000">
                                          <p:val>
                                            <p:strVal val="#ppt_x"/>
                                          </p:val>
                                        </p:tav>
                                      </p:tavLst>
                                    </p:anim>
                                    <p:anim calcmode="lin" valueType="num">
                                      <p:cBhvr additive="base">
                                        <p:cTn id="4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E6D1217-C62C-7B56-C1C6-C4D82420F78D}"/>
              </a:ext>
            </a:extLst>
          </p:cNvPr>
          <p:cNvSpPr txBox="1">
            <a:spLocks/>
          </p:cNvSpPr>
          <p:nvPr/>
        </p:nvSpPr>
        <p:spPr bwMode="auto">
          <a:xfrm>
            <a:off x="1903414" y="66675"/>
            <a:ext cx="8243887" cy="985838"/>
          </a:xfrm>
          <a:prstGeom prst="rect">
            <a:avLst/>
          </a:prstGeom>
          <a:noFill/>
          <a:ln w="9525">
            <a:noFill/>
            <a:miter lim="800000"/>
            <a:headEnd/>
            <a:tailEnd/>
          </a:ln>
        </p:spPr>
        <p:txBody>
          <a:bodyPr anchor="ctr">
            <a:normAutofit/>
          </a:bodyPr>
          <a:lstStyle>
            <a:lvl1pPr algn="l">
              <a:defRPr sz="2400" b="1" cap="small">
                <a:solidFill>
                  <a:srgbClr val="04538B"/>
                </a:solidFill>
                <a:latin typeface="Arial"/>
                <a:cs typeface="Arial"/>
              </a:defRPr>
            </a:lvl1pPr>
          </a:lstStyle>
          <a:p>
            <a:pPr marL="36000" algn="ctr">
              <a:defRPr/>
            </a:pPr>
            <a:r>
              <a:rPr lang="fr-CH" dirty="0">
                <a:solidFill>
                  <a:srgbClr val="A50021"/>
                </a:solidFill>
              </a:rPr>
              <a:t>L</a:t>
            </a:r>
            <a:r>
              <a:rPr lang="fr-CH" sz="2100" dirty="0">
                <a:solidFill>
                  <a:srgbClr val="A50021"/>
                </a:solidFill>
              </a:rPr>
              <a:t>E</a:t>
            </a:r>
            <a:r>
              <a:rPr lang="fr-CH" dirty="0">
                <a:solidFill>
                  <a:srgbClr val="A50021"/>
                </a:solidFill>
              </a:rPr>
              <a:t> Travail </a:t>
            </a:r>
          </a:p>
          <a:p>
            <a:pPr marL="36000" algn="ctr">
              <a:defRPr/>
            </a:pPr>
            <a:r>
              <a:rPr lang="fr-CH" sz="2200" dirty="0">
                <a:solidFill>
                  <a:srgbClr val="A50021"/>
                </a:solidFill>
                <a:ea typeface="MS PGothic" pitchFamily="34" charset="-128"/>
              </a:rPr>
              <a:t>Elargissement du concept (I)</a:t>
            </a:r>
            <a:endParaRPr lang="en-US" sz="2200" dirty="0">
              <a:solidFill>
                <a:srgbClr val="A50021"/>
              </a:solidFill>
              <a:ea typeface="MS PGothic" pitchFamily="34" charset="-128"/>
            </a:endParaRPr>
          </a:p>
        </p:txBody>
      </p:sp>
      <p:sp>
        <p:nvSpPr>
          <p:cNvPr id="5" name="ZoneTexte 4">
            <a:extLst>
              <a:ext uri="{FF2B5EF4-FFF2-40B4-BE49-F238E27FC236}">
                <a16:creationId xmlns:a16="http://schemas.microsoft.com/office/drawing/2014/main" id="{ADCEE736-93C8-CFA7-A91B-65D10C9C8B47}"/>
              </a:ext>
            </a:extLst>
          </p:cNvPr>
          <p:cNvSpPr txBox="1"/>
          <p:nvPr/>
        </p:nvSpPr>
        <p:spPr>
          <a:xfrm>
            <a:off x="722376" y="1495262"/>
            <a:ext cx="7525512" cy="1938992"/>
          </a:xfrm>
          <a:prstGeom prst="rect">
            <a:avLst/>
          </a:prstGeom>
          <a:noFill/>
        </p:spPr>
        <p:txBody>
          <a:bodyPr wrap="square" rtlCol="0">
            <a:spAutoFit/>
          </a:bodyPr>
          <a:lstStyle/>
          <a:p>
            <a:r>
              <a:rPr lang="fr-FR" sz="2400" dirty="0">
                <a:effectLst/>
                <a:latin typeface="Calibri" panose="020F0502020204030204" pitchFamily="34" charset="0"/>
                <a:ea typeface="Calibri" panose="020F0502020204030204" pitchFamily="34" charset="0"/>
                <a:cs typeface="Times New Roman" panose="02020603050405020304" pitchFamily="18" charset="0"/>
              </a:rPr>
              <a:t>Dans notre société, le terme « travail » évoque presqu’invariablement, le « travail rémunéré », celui qui nous permet de gagner notre vie et qui est trop souvent vécu comme un devoir pesant et parfois douloureux, dont la retraite va nous libérer.</a:t>
            </a:r>
            <a:endParaRPr lang="fr-CH"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a:extLst>
              <a:ext uri="{FF2B5EF4-FFF2-40B4-BE49-F238E27FC236}">
                <a16:creationId xmlns:a16="http://schemas.microsoft.com/office/drawing/2014/main" id="{B7A83631-A9CD-BBDA-9009-00A9FD1C5ECA}"/>
              </a:ext>
            </a:extLst>
          </p:cNvPr>
          <p:cNvSpPr txBox="1"/>
          <p:nvPr/>
        </p:nvSpPr>
        <p:spPr>
          <a:xfrm>
            <a:off x="4754880" y="4127498"/>
            <a:ext cx="7260336" cy="2308324"/>
          </a:xfrm>
          <a:prstGeom prst="rect">
            <a:avLst/>
          </a:prstGeom>
          <a:noFill/>
        </p:spPr>
        <p:txBody>
          <a:bodyPr wrap="square" rtlCol="0">
            <a:spAutoFit/>
          </a:bodyPr>
          <a:lstStyle/>
          <a:p>
            <a:r>
              <a:rPr lang="fr-FR" sz="2400" dirty="0">
                <a:latin typeface="Calibri" panose="020F0502020204030204" pitchFamily="34" charset="0"/>
                <a:ea typeface="Calibri" panose="020F0502020204030204" pitchFamily="34" charset="0"/>
                <a:cs typeface="Times New Roman" panose="02020603050405020304" pitchFamily="18" charset="0"/>
              </a:rPr>
              <a:t>E</a:t>
            </a:r>
            <a:r>
              <a:rPr lang="fr-FR" sz="2400" dirty="0">
                <a:effectLst/>
                <a:latin typeface="Calibri" panose="020F0502020204030204" pitchFamily="34" charset="0"/>
                <a:ea typeface="Calibri" panose="020F0502020204030204" pitchFamily="34" charset="0"/>
                <a:cs typeface="Times New Roman" panose="02020603050405020304" pitchFamily="18" charset="0"/>
              </a:rPr>
              <a:t>n fait, </a:t>
            </a:r>
            <a:r>
              <a:rPr lang="fr-FR" sz="2400" u="sng" dirty="0">
                <a:effectLst/>
                <a:latin typeface="Calibri" panose="020F0502020204030204" pitchFamily="34" charset="0"/>
                <a:ea typeface="Calibri" panose="020F0502020204030204" pitchFamily="34" charset="0"/>
                <a:cs typeface="Times New Roman" panose="02020603050405020304" pitchFamily="18" charset="0"/>
              </a:rPr>
              <a:t>toute activité </a:t>
            </a:r>
            <a:r>
              <a:rPr lang="fr-FR" sz="2400" dirty="0">
                <a:effectLst/>
                <a:latin typeface="Calibri" panose="020F0502020204030204" pitchFamily="34" charset="0"/>
                <a:ea typeface="Calibri" panose="020F0502020204030204" pitchFamily="34" charset="0"/>
                <a:cs typeface="Times New Roman" panose="02020603050405020304" pitchFamily="18" charset="0"/>
              </a:rPr>
              <a:t>que nous déployons au cours de la journée, que ce soit pour des tâches domestiques, pour l’éducation des enfants, pour notre métier ou nos services « post-travail », pour du bénévolat, pour la communauté et la vie sociale, pour nos loisirs et nos « hobbies », etc., </a:t>
            </a:r>
            <a:r>
              <a:rPr lang="fr-FR" sz="2400" u="sng" dirty="0">
                <a:effectLst/>
                <a:latin typeface="Calibri" panose="020F0502020204030204" pitchFamily="34" charset="0"/>
                <a:ea typeface="Calibri" panose="020F0502020204030204" pitchFamily="34" charset="0"/>
                <a:cs typeface="Times New Roman" panose="02020603050405020304" pitchFamily="18" charset="0"/>
              </a:rPr>
              <a:t>est un travail</a:t>
            </a:r>
            <a:r>
              <a:rPr lang="fr-FR" sz="2400" dirty="0">
                <a:effectLst/>
                <a:latin typeface="Calibri" panose="020F0502020204030204" pitchFamily="34" charset="0"/>
                <a:ea typeface="Calibri" panose="020F0502020204030204" pitchFamily="34" charset="0"/>
                <a:cs typeface="Times New Roman" panose="02020603050405020304" pitchFamily="18" charset="0"/>
              </a:rPr>
              <a:t>.</a:t>
            </a:r>
            <a:endParaRPr lang="fr-CH"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age 7">
            <a:extLst>
              <a:ext uri="{FF2B5EF4-FFF2-40B4-BE49-F238E27FC236}">
                <a16:creationId xmlns:a16="http://schemas.microsoft.com/office/drawing/2014/main" id="{920FEDCB-7A7E-5CFF-43FB-6B58B5FF2298}"/>
              </a:ext>
            </a:extLst>
          </p:cNvPr>
          <p:cNvPicPr>
            <a:picLocks noChangeAspect="1"/>
          </p:cNvPicPr>
          <p:nvPr/>
        </p:nvPicPr>
        <p:blipFill>
          <a:blip r:embed="rId2"/>
          <a:stretch>
            <a:fillRect/>
          </a:stretch>
        </p:blipFill>
        <p:spPr>
          <a:xfrm>
            <a:off x="8787105" y="1489598"/>
            <a:ext cx="2682519" cy="1791664"/>
          </a:xfrm>
          <a:prstGeom prst="rect">
            <a:avLst/>
          </a:prstGeom>
        </p:spPr>
      </p:pic>
      <p:pic>
        <p:nvPicPr>
          <p:cNvPr id="9" name="Image 8">
            <a:extLst>
              <a:ext uri="{FF2B5EF4-FFF2-40B4-BE49-F238E27FC236}">
                <a16:creationId xmlns:a16="http://schemas.microsoft.com/office/drawing/2014/main" id="{432FD634-A8AD-8541-6048-E099D291F3CF}"/>
              </a:ext>
            </a:extLst>
          </p:cNvPr>
          <p:cNvPicPr>
            <a:picLocks noChangeAspect="1"/>
          </p:cNvPicPr>
          <p:nvPr/>
        </p:nvPicPr>
        <p:blipFill>
          <a:blip r:embed="rId3"/>
          <a:stretch>
            <a:fillRect/>
          </a:stretch>
        </p:blipFill>
        <p:spPr>
          <a:xfrm>
            <a:off x="356616" y="4234108"/>
            <a:ext cx="4196143" cy="2095104"/>
          </a:xfrm>
          <a:prstGeom prst="rect">
            <a:avLst/>
          </a:prstGeom>
        </p:spPr>
      </p:pic>
    </p:spTree>
    <p:extLst>
      <p:ext uri="{BB962C8B-B14F-4D97-AF65-F5344CB8AC3E}">
        <p14:creationId xmlns:p14="http://schemas.microsoft.com/office/powerpoint/2010/main" val="289202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2433</Words>
  <Application>Microsoft Office PowerPoint</Application>
  <PresentationFormat>Grand écran</PresentationFormat>
  <Paragraphs>336</Paragraphs>
  <Slides>39</Slides>
  <Notes>10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39</vt:i4>
      </vt:variant>
    </vt:vector>
  </HeadingPairs>
  <TitlesOfParts>
    <vt:vector size="49" baseType="lpstr">
      <vt:lpstr>MS PGothic</vt:lpstr>
      <vt:lpstr>Arial</vt:lpstr>
      <vt:lpstr>Calibri</vt:lpstr>
      <vt:lpstr>Calibri Light</vt:lpstr>
      <vt:lpstr>Comic Sans MS</vt:lpstr>
      <vt:lpstr>Courier New</vt:lpstr>
      <vt:lpstr>Helvetica Neue</vt:lpstr>
      <vt:lpstr>Lucida Handwriting</vt:lpstr>
      <vt:lpstr>Wingdings</vt:lpstr>
      <vt:lpstr>Thème Office</vt:lpstr>
      <vt:lpstr>LE BIEN-ÊTRE AU TRAVAIL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Michel Guillemin</dc:creator>
  <cp:lastModifiedBy>Michel Guillemin</cp:lastModifiedBy>
  <cp:revision>25</cp:revision>
  <dcterms:created xsi:type="dcterms:W3CDTF">2024-08-06T14:49:59Z</dcterms:created>
  <dcterms:modified xsi:type="dcterms:W3CDTF">2024-09-17T07:53:34Z</dcterms:modified>
</cp:coreProperties>
</file>