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8"/>
  </p:notesMasterIdLst>
  <p:handoutMasterIdLst>
    <p:handoutMasterId r:id="rId39"/>
  </p:handoutMasterIdLst>
  <p:sldIdLst>
    <p:sldId id="272" r:id="rId2"/>
    <p:sldId id="275" r:id="rId3"/>
    <p:sldId id="273" r:id="rId4"/>
    <p:sldId id="274" r:id="rId5"/>
    <p:sldId id="280" r:id="rId6"/>
    <p:sldId id="284" r:id="rId7"/>
    <p:sldId id="285" r:id="rId8"/>
    <p:sldId id="281" r:id="rId9"/>
    <p:sldId id="282" r:id="rId10"/>
    <p:sldId id="276" r:id="rId11"/>
    <p:sldId id="283" r:id="rId12"/>
    <p:sldId id="287" r:id="rId13"/>
    <p:sldId id="290" r:id="rId14"/>
    <p:sldId id="291" r:id="rId15"/>
    <p:sldId id="289" r:id="rId16"/>
    <p:sldId id="304" r:id="rId17"/>
    <p:sldId id="310" r:id="rId18"/>
    <p:sldId id="312" r:id="rId19"/>
    <p:sldId id="303" r:id="rId20"/>
    <p:sldId id="313" r:id="rId21"/>
    <p:sldId id="316" r:id="rId22"/>
    <p:sldId id="317" r:id="rId23"/>
    <p:sldId id="277" r:id="rId24"/>
    <p:sldId id="294" r:id="rId25"/>
    <p:sldId id="301" r:id="rId26"/>
    <p:sldId id="295" r:id="rId27"/>
    <p:sldId id="300" r:id="rId28"/>
    <p:sldId id="308" r:id="rId29"/>
    <p:sldId id="309" r:id="rId30"/>
    <p:sldId id="296" r:id="rId31"/>
    <p:sldId id="278" r:id="rId32"/>
    <p:sldId id="297" r:id="rId33"/>
    <p:sldId id="298" r:id="rId34"/>
    <p:sldId id="299" r:id="rId35"/>
    <p:sldId id="292" r:id="rId36"/>
    <p:sldId id="279" r:id="rId37"/>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5618"/>
    <a:srgbClr val="00FF00"/>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070"/>
    <p:restoredTop sz="94712" autoAdjust="0"/>
  </p:normalViewPr>
  <p:slideViewPr>
    <p:cSldViewPr snapToGrid="0" showGuides="1">
      <p:cViewPr varScale="1">
        <p:scale>
          <a:sx n="107" d="100"/>
          <a:sy n="107" d="100"/>
        </p:scale>
        <p:origin x="192" y="440"/>
      </p:cViewPr>
      <p:guideLst>
        <p:guide orient="horz" pos="2160"/>
        <p:guide pos="3840"/>
      </p:guideLst>
    </p:cSldViewPr>
  </p:slideViewPr>
  <p:notesTextViewPr>
    <p:cViewPr>
      <p:scale>
        <a:sx n="1" d="1"/>
        <a:sy n="1" d="1"/>
      </p:scale>
      <p:origin x="0" y="0"/>
    </p:cViewPr>
  </p:notesTextViewPr>
  <p:notesViewPr>
    <p:cSldViewPr snapToGrid="0" showGuides="1">
      <p:cViewPr varScale="1">
        <p:scale>
          <a:sx n="96" d="100"/>
          <a:sy n="96" d="100"/>
        </p:scale>
        <p:origin x="2480" y="-68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48F189-2CED-4941-89EB-2ED61B5FEA4E}"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A9D9E8D4-E325-4D62-9930-ED6B29983CF2}">
      <dgm:prSet phldrT="[Texte]" custT="1"/>
      <dgm:spPr>
        <a:solidFill>
          <a:srgbClr val="498ABF"/>
        </a:solidFill>
      </dgm:spPr>
      <dgm:t>
        <a:bodyPr/>
        <a:lstStyle/>
        <a:p>
          <a:pPr algn="ctr"/>
          <a:r>
            <a:rPr lang="en-US" sz="1800" b="1" dirty="0">
              <a:latin typeface="Utsaah" panose="020B0604020202020204" pitchFamily="34" charset="0"/>
              <a:cs typeface="Utsaah" panose="020B0604020202020204" pitchFamily="34" charset="0"/>
            </a:rPr>
            <a:t>Single core – bare metal</a:t>
          </a:r>
        </a:p>
      </dgm:t>
    </dgm:pt>
    <dgm:pt modelId="{544DE951-2D30-44AE-B528-A2F60320499D}" type="parTrans" cxnId="{9634E35C-F913-4914-B842-927424F82A94}">
      <dgm:prSet/>
      <dgm:spPr/>
      <dgm:t>
        <a:bodyPr/>
        <a:lstStyle/>
        <a:p>
          <a:endParaRPr lang="en-US" sz="1600">
            <a:latin typeface="Utsaah" panose="020B0604020202020204" pitchFamily="34" charset="0"/>
            <a:cs typeface="Utsaah" panose="020B0604020202020204" pitchFamily="34" charset="0"/>
          </a:endParaRPr>
        </a:p>
      </dgm:t>
    </dgm:pt>
    <dgm:pt modelId="{D4E10271-716C-422C-95A1-3E25FBF24D2E}" type="sibTrans" cxnId="{9634E35C-F913-4914-B842-927424F82A94}">
      <dgm:prSet custT="1"/>
      <dgm:spPr>
        <a:ln w="38100"/>
      </dgm:spPr>
      <dgm:t>
        <a:bodyPr/>
        <a:lstStyle/>
        <a:p>
          <a:endParaRPr lang="en-US" sz="400">
            <a:latin typeface="Utsaah" panose="020B0604020202020204" pitchFamily="34" charset="0"/>
            <a:cs typeface="Utsaah" panose="020B0604020202020204" pitchFamily="34" charset="0"/>
          </a:endParaRPr>
        </a:p>
      </dgm:t>
    </dgm:pt>
    <dgm:pt modelId="{057CA627-5802-415C-A203-6C7729C0FB74}">
      <dgm:prSet phldrT="[Texte]" custT="1"/>
      <dgm:spPr>
        <a:solidFill>
          <a:schemeClr val="accent5">
            <a:lumMod val="50000"/>
          </a:schemeClr>
        </a:solidFill>
      </dgm:spPr>
      <dgm:t>
        <a:bodyPr/>
        <a:lstStyle/>
        <a:p>
          <a:pPr algn="ctr"/>
          <a:r>
            <a:rPr lang="en-US" sz="1600" b="1" dirty="0">
              <a:latin typeface="Utsaah" panose="020B0604020202020204" pitchFamily="34" charset="0"/>
              <a:cs typeface="Utsaah" panose="020B0604020202020204" pitchFamily="34" charset="0"/>
            </a:rPr>
            <a:t>Bi </a:t>
          </a:r>
          <a:r>
            <a:rPr lang="en-US" sz="1600" b="1" dirty="0" err="1">
              <a:latin typeface="Utsaah" panose="020B0604020202020204" pitchFamily="34" charset="0"/>
              <a:cs typeface="Utsaah" panose="020B0604020202020204" pitchFamily="34" charset="0"/>
            </a:rPr>
            <a:t>coeur</a:t>
          </a:r>
          <a:r>
            <a:rPr lang="en-US" sz="1600" b="1" dirty="0">
              <a:latin typeface="Utsaah" panose="020B0604020202020204" pitchFamily="34" charset="0"/>
              <a:cs typeface="Utsaah" panose="020B0604020202020204" pitchFamily="34" charset="0"/>
            </a:rPr>
            <a:t> – All bare metal</a:t>
          </a:r>
        </a:p>
      </dgm:t>
    </dgm:pt>
    <dgm:pt modelId="{4A5039A4-6EB2-4FCB-A9C8-A50ED1457B67}" type="parTrans" cxnId="{F1D59FBC-8DE1-4378-BFD0-68CE0005CE0D}">
      <dgm:prSet/>
      <dgm:spPr/>
      <dgm:t>
        <a:bodyPr/>
        <a:lstStyle/>
        <a:p>
          <a:endParaRPr lang="en-US" sz="1600">
            <a:latin typeface="Utsaah" panose="020B0604020202020204" pitchFamily="34" charset="0"/>
            <a:cs typeface="Utsaah" panose="020B0604020202020204" pitchFamily="34" charset="0"/>
          </a:endParaRPr>
        </a:p>
      </dgm:t>
    </dgm:pt>
    <dgm:pt modelId="{2D52E8AD-3608-489D-8290-FC401051072E}" type="sibTrans" cxnId="{F1D59FBC-8DE1-4378-BFD0-68CE0005CE0D}">
      <dgm:prSet custT="1"/>
      <dgm:spPr>
        <a:ln w="38100"/>
      </dgm:spPr>
      <dgm:t>
        <a:bodyPr/>
        <a:lstStyle/>
        <a:p>
          <a:endParaRPr lang="en-US" sz="400">
            <a:latin typeface="Utsaah" panose="020B0604020202020204" pitchFamily="34" charset="0"/>
            <a:cs typeface="Utsaah" panose="020B0604020202020204" pitchFamily="34" charset="0"/>
          </a:endParaRPr>
        </a:p>
      </dgm:t>
    </dgm:pt>
    <dgm:pt modelId="{DE1A7D36-BE36-48DF-986B-C5875CC0843C}">
      <dgm:prSet phldrT="[Texte]" custT="1"/>
      <dgm:spPr>
        <a:solidFill>
          <a:schemeClr val="accent6">
            <a:lumMod val="75000"/>
          </a:schemeClr>
        </a:solidFill>
      </dgm:spPr>
      <dgm:t>
        <a:bodyPr/>
        <a:lstStyle/>
        <a:p>
          <a:pPr algn="ctr"/>
          <a:r>
            <a:rPr lang="en-US" sz="1400" b="1" dirty="0">
              <a:latin typeface="Utsaah" panose="020B0604020202020204" pitchFamily="34" charset="0"/>
              <a:cs typeface="Utsaah" panose="020B0604020202020204" pitchFamily="34" charset="0"/>
            </a:rPr>
            <a:t>Bi </a:t>
          </a:r>
          <a:r>
            <a:rPr lang="en-US" sz="1400" b="1" dirty="0" err="1">
              <a:latin typeface="Utsaah" panose="020B0604020202020204" pitchFamily="34" charset="0"/>
              <a:cs typeface="Utsaah" panose="020B0604020202020204" pitchFamily="34" charset="0"/>
            </a:rPr>
            <a:t>coeur</a:t>
          </a:r>
          <a:r>
            <a:rPr lang="en-US" sz="1400" b="1" dirty="0">
              <a:latin typeface="Utsaah" panose="020B0604020202020204" pitchFamily="34" charset="0"/>
              <a:cs typeface="Utsaah" panose="020B0604020202020204" pitchFamily="34" charset="0"/>
            </a:rPr>
            <a:t>– Linux et bare metal</a:t>
          </a:r>
        </a:p>
      </dgm:t>
    </dgm:pt>
    <dgm:pt modelId="{A5989997-C0E3-4E8B-9431-CC88B6449150}" type="parTrans" cxnId="{AB6E2A32-C05A-477D-B8F5-3FD46366D3A9}">
      <dgm:prSet/>
      <dgm:spPr/>
      <dgm:t>
        <a:bodyPr/>
        <a:lstStyle/>
        <a:p>
          <a:endParaRPr lang="en-US" sz="1600">
            <a:latin typeface="Utsaah" panose="020B0604020202020204" pitchFamily="34" charset="0"/>
            <a:cs typeface="Utsaah" panose="020B0604020202020204" pitchFamily="34" charset="0"/>
          </a:endParaRPr>
        </a:p>
      </dgm:t>
    </dgm:pt>
    <dgm:pt modelId="{D34F8CCC-7B0B-4826-BE6B-40DB2B7E1AB9}" type="sibTrans" cxnId="{AB6E2A32-C05A-477D-B8F5-3FD46366D3A9}">
      <dgm:prSet custT="1"/>
      <dgm:spPr>
        <a:ln w="38100"/>
      </dgm:spPr>
      <dgm:t>
        <a:bodyPr/>
        <a:lstStyle/>
        <a:p>
          <a:endParaRPr lang="en-US" sz="400">
            <a:latin typeface="Utsaah" panose="020B0604020202020204" pitchFamily="34" charset="0"/>
            <a:cs typeface="Utsaah" panose="020B0604020202020204" pitchFamily="34" charset="0"/>
          </a:endParaRPr>
        </a:p>
      </dgm:t>
    </dgm:pt>
    <dgm:pt modelId="{72BEF746-45C1-4429-92B7-D7405E1F9982}">
      <dgm:prSet phldrT="[Texte]" custT="1"/>
      <dgm:spPr>
        <a:solidFill>
          <a:schemeClr val="tx1">
            <a:lumMod val="65000"/>
            <a:lumOff val="35000"/>
          </a:schemeClr>
        </a:solidFill>
      </dgm:spPr>
      <dgm:t>
        <a:bodyPr/>
        <a:lstStyle/>
        <a:p>
          <a:pPr algn="ctr"/>
          <a:r>
            <a:rPr lang="fr-FR" sz="1400" b="1" noProof="0" dirty="0">
              <a:latin typeface="Utsaah" panose="020B0604020202020204" pitchFamily="34" charset="0"/>
              <a:cs typeface="Utsaah" panose="020B0604020202020204" pitchFamily="34" charset="0"/>
            </a:rPr>
            <a:t>Bi cœur – All Linux</a:t>
          </a:r>
        </a:p>
      </dgm:t>
    </dgm:pt>
    <dgm:pt modelId="{76E959B4-3094-4C9E-83F4-AA4F50B466D5}" type="parTrans" cxnId="{3DE09B5A-FC10-4E20-A8E0-D98A885048F8}">
      <dgm:prSet/>
      <dgm:spPr/>
      <dgm:t>
        <a:bodyPr/>
        <a:lstStyle/>
        <a:p>
          <a:endParaRPr lang="en-US" sz="1600">
            <a:latin typeface="Utsaah" panose="020B0604020202020204" pitchFamily="34" charset="0"/>
            <a:cs typeface="Utsaah" panose="020B0604020202020204" pitchFamily="34" charset="0"/>
          </a:endParaRPr>
        </a:p>
      </dgm:t>
    </dgm:pt>
    <dgm:pt modelId="{DC95C66C-5289-4BA4-9A55-5AF25696E965}" type="sibTrans" cxnId="{3DE09B5A-FC10-4E20-A8E0-D98A885048F8}">
      <dgm:prSet/>
      <dgm:spPr/>
      <dgm:t>
        <a:bodyPr/>
        <a:lstStyle/>
        <a:p>
          <a:endParaRPr lang="en-US" sz="1600">
            <a:latin typeface="Utsaah" panose="020B0604020202020204" pitchFamily="34" charset="0"/>
            <a:cs typeface="Utsaah" panose="020B0604020202020204" pitchFamily="34" charset="0"/>
          </a:endParaRPr>
        </a:p>
      </dgm:t>
    </dgm:pt>
    <dgm:pt modelId="{CBE1A107-12A7-424E-8D73-90F56D932258}">
      <dgm:prSet phldrT="[Texte]" custT="1"/>
      <dgm:spPr>
        <a:solidFill>
          <a:schemeClr val="accent6">
            <a:lumMod val="75000"/>
          </a:schemeClr>
        </a:solidFill>
      </dgm:spPr>
      <dgm:t>
        <a:bodyPr/>
        <a:lstStyle/>
        <a:p>
          <a:pPr algn="l"/>
          <a:r>
            <a:rPr lang="fr-FR" sz="1050" dirty="0">
              <a:latin typeface="Utsaah" panose="020B0604020202020204" pitchFamily="34" charset="0"/>
              <a:cs typeface="Utsaah" panose="020B0604020202020204" pitchFamily="34" charset="0"/>
            </a:rPr>
            <a:t>Préparation </a:t>
          </a:r>
          <a:r>
            <a:rPr lang="fr-FR" sz="1050" dirty="0" err="1">
              <a:latin typeface="Utsaah" panose="020B0604020202020204" pitchFamily="34" charset="0"/>
              <a:cs typeface="Utsaah" panose="020B0604020202020204" pitchFamily="34" charset="0"/>
            </a:rPr>
            <a:t>kernel</a:t>
          </a:r>
          <a:r>
            <a:rPr lang="fr-FR" sz="1050" dirty="0">
              <a:latin typeface="Utsaah" panose="020B0604020202020204" pitchFamily="34" charset="0"/>
              <a:cs typeface="Utsaah" panose="020B0604020202020204" pitchFamily="34" charset="0"/>
            </a:rPr>
            <a:t> Linux </a:t>
          </a:r>
          <a:r>
            <a:rPr lang="fr-FR" sz="1050" dirty="0">
              <a:solidFill>
                <a:srgbClr val="FFFF00"/>
              </a:solidFill>
              <a:latin typeface="Utsaah" panose="020B0604020202020204" pitchFamily="34" charset="0"/>
              <a:cs typeface="Utsaah" panose="020B0604020202020204" pitchFamily="34" charset="0"/>
            </a:rPr>
            <a:t>(pile TCP/IP est comprise)</a:t>
          </a:r>
          <a:endParaRPr lang="en-US" sz="1050" dirty="0">
            <a:solidFill>
              <a:srgbClr val="FFFF00"/>
            </a:solidFill>
            <a:latin typeface="Utsaah" panose="020B0604020202020204" pitchFamily="34" charset="0"/>
            <a:cs typeface="Utsaah" panose="020B0604020202020204" pitchFamily="34" charset="0"/>
          </a:endParaRPr>
        </a:p>
      </dgm:t>
    </dgm:pt>
    <dgm:pt modelId="{E58DCCDD-D734-41D5-B0BA-5D3EC5DB20F3}" type="parTrans" cxnId="{616C897A-BEB0-4200-9AEE-3471E4AD1842}">
      <dgm:prSet/>
      <dgm:spPr/>
      <dgm:t>
        <a:bodyPr/>
        <a:lstStyle/>
        <a:p>
          <a:endParaRPr lang="en-US" sz="1600">
            <a:latin typeface="Utsaah" panose="020B0604020202020204" pitchFamily="34" charset="0"/>
            <a:cs typeface="Utsaah" panose="020B0604020202020204" pitchFamily="34" charset="0"/>
          </a:endParaRPr>
        </a:p>
      </dgm:t>
    </dgm:pt>
    <dgm:pt modelId="{9A361D3F-5549-4430-A6A0-816B370A23EE}" type="sibTrans" cxnId="{616C897A-BEB0-4200-9AEE-3471E4AD1842}">
      <dgm:prSet/>
      <dgm:spPr/>
      <dgm:t>
        <a:bodyPr/>
        <a:lstStyle/>
        <a:p>
          <a:endParaRPr lang="en-US" sz="1600">
            <a:latin typeface="Utsaah" panose="020B0604020202020204" pitchFamily="34" charset="0"/>
            <a:cs typeface="Utsaah" panose="020B0604020202020204" pitchFamily="34" charset="0"/>
          </a:endParaRPr>
        </a:p>
      </dgm:t>
    </dgm:pt>
    <dgm:pt modelId="{7FF4692D-DC61-4C37-9195-1EDE7A8A7752}">
      <dgm:prSet phldrT="[Texte]" custT="1"/>
      <dgm:spPr>
        <a:solidFill>
          <a:srgbClr val="498ABF"/>
        </a:solidFill>
      </dgm:spPr>
      <dgm:t>
        <a:bodyPr/>
        <a:lstStyle/>
        <a:p>
          <a:pPr algn="l"/>
          <a:r>
            <a:rPr lang="en-US" sz="1400" dirty="0" err="1">
              <a:latin typeface="Utsaah" panose="020B0604020202020204" pitchFamily="34" charset="0"/>
              <a:cs typeface="Utsaah" panose="020B0604020202020204" pitchFamily="34" charset="0"/>
            </a:rPr>
            <a:t>En</a:t>
          </a:r>
          <a:r>
            <a:rPr lang="en-US" sz="1400" dirty="0">
              <a:latin typeface="Utsaah" panose="020B0604020202020204" pitchFamily="34" charset="0"/>
              <a:cs typeface="Utsaah" panose="020B0604020202020204" pitchFamily="34" charset="0"/>
            </a:rPr>
            <a:t> production</a:t>
          </a:r>
        </a:p>
      </dgm:t>
    </dgm:pt>
    <dgm:pt modelId="{0707D2E3-BE9C-4DB4-8869-109FE38103D2}" type="parTrans" cxnId="{6B1738CC-4937-4B94-8E2E-884FE3D5FAF2}">
      <dgm:prSet/>
      <dgm:spPr/>
      <dgm:t>
        <a:bodyPr/>
        <a:lstStyle/>
        <a:p>
          <a:endParaRPr lang="en-US" sz="1600">
            <a:latin typeface="Utsaah" panose="020B0604020202020204" pitchFamily="34" charset="0"/>
            <a:cs typeface="Utsaah" panose="020B0604020202020204" pitchFamily="34" charset="0"/>
          </a:endParaRPr>
        </a:p>
      </dgm:t>
    </dgm:pt>
    <dgm:pt modelId="{34562A20-594A-49A9-93BA-ED8DC65037F4}" type="sibTrans" cxnId="{6B1738CC-4937-4B94-8E2E-884FE3D5FAF2}">
      <dgm:prSet/>
      <dgm:spPr/>
      <dgm:t>
        <a:bodyPr/>
        <a:lstStyle/>
        <a:p>
          <a:endParaRPr lang="en-US" sz="1600">
            <a:latin typeface="Utsaah" panose="020B0604020202020204" pitchFamily="34" charset="0"/>
            <a:cs typeface="Utsaah" panose="020B0604020202020204" pitchFamily="34" charset="0"/>
          </a:endParaRPr>
        </a:p>
      </dgm:t>
    </dgm:pt>
    <dgm:pt modelId="{31F33E40-69CA-494C-860B-EC1E811F7444}">
      <dgm:prSet phldrT="[Texte]" custT="1"/>
      <dgm:spPr>
        <a:solidFill>
          <a:schemeClr val="accent5">
            <a:lumMod val="50000"/>
          </a:schemeClr>
        </a:solidFill>
      </dgm:spPr>
      <dgm:t>
        <a:bodyPr/>
        <a:lstStyle/>
        <a:p>
          <a:pPr algn="l"/>
          <a:r>
            <a:rPr lang="fr-FR" sz="1100" dirty="0">
              <a:latin typeface="Utsaah" panose="020B0604020202020204" pitchFamily="34" charset="0"/>
              <a:cs typeface="Utsaah" panose="020B0604020202020204" pitchFamily="34" charset="0"/>
            </a:rPr>
            <a:t>Responsabilités séparées en deux cœurs</a:t>
          </a:r>
          <a:endParaRPr lang="en-US" sz="1100" dirty="0">
            <a:latin typeface="Utsaah" panose="020B0604020202020204" pitchFamily="34" charset="0"/>
            <a:cs typeface="Utsaah" panose="020B0604020202020204" pitchFamily="34" charset="0"/>
          </a:endParaRPr>
        </a:p>
      </dgm:t>
    </dgm:pt>
    <dgm:pt modelId="{EBF63D71-35CE-4641-84BE-E1F57769F8A2}" type="parTrans" cxnId="{A7C27688-04E6-4B3E-B867-522DE88FA89B}">
      <dgm:prSet/>
      <dgm:spPr/>
      <dgm:t>
        <a:bodyPr/>
        <a:lstStyle/>
        <a:p>
          <a:endParaRPr lang="en-US" sz="1600">
            <a:latin typeface="Utsaah" panose="020B0604020202020204" pitchFamily="34" charset="0"/>
            <a:cs typeface="Utsaah" panose="020B0604020202020204" pitchFamily="34" charset="0"/>
          </a:endParaRPr>
        </a:p>
      </dgm:t>
    </dgm:pt>
    <dgm:pt modelId="{F843D7AE-6E87-49DD-8AB7-F033C33D588A}" type="sibTrans" cxnId="{A7C27688-04E6-4B3E-B867-522DE88FA89B}">
      <dgm:prSet/>
      <dgm:spPr/>
      <dgm:t>
        <a:bodyPr/>
        <a:lstStyle/>
        <a:p>
          <a:endParaRPr lang="en-US" sz="1600">
            <a:latin typeface="Utsaah" panose="020B0604020202020204" pitchFamily="34" charset="0"/>
            <a:cs typeface="Utsaah" panose="020B0604020202020204" pitchFamily="34" charset="0"/>
          </a:endParaRPr>
        </a:p>
      </dgm:t>
    </dgm:pt>
    <dgm:pt modelId="{AB9F3D09-1869-4D8B-889A-E54A056F973E}">
      <dgm:prSet phldrT="[Texte]" custT="1"/>
      <dgm:spPr>
        <a:solidFill>
          <a:schemeClr val="tx1">
            <a:lumMod val="65000"/>
            <a:lumOff val="35000"/>
          </a:schemeClr>
        </a:solidFill>
      </dgm:spPr>
      <dgm:t>
        <a:bodyPr/>
        <a:lstStyle/>
        <a:p>
          <a:pPr algn="l"/>
          <a:r>
            <a:rPr lang="fr-FR" sz="1400" dirty="0">
              <a:latin typeface="Utsaah" panose="020B0604020202020204" pitchFamily="34" charset="0"/>
              <a:cs typeface="Utsaah" panose="020B0604020202020204" pitchFamily="34" charset="0"/>
            </a:rPr>
            <a:t>Pour faire un projet entièrement sous Linux nécessiterait la réécriture  du100 % du code </a:t>
          </a:r>
          <a:r>
            <a:rPr lang="fr-FR" sz="1400" dirty="0" err="1">
              <a:latin typeface="Utsaah" panose="020B0604020202020204" pitchFamily="34" charset="0"/>
              <a:cs typeface="Utsaah" panose="020B0604020202020204" pitchFamily="34" charset="0"/>
            </a:rPr>
            <a:t>bare</a:t>
          </a:r>
          <a:r>
            <a:rPr lang="fr-FR" sz="1400" dirty="0">
              <a:latin typeface="Utsaah" panose="020B0604020202020204" pitchFamily="34" charset="0"/>
              <a:cs typeface="Utsaah" panose="020B0604020202020204" pitchFamily="34" charset="0"/>
            </a:rPr>
            <a:t> </a:t>
          </a:r>
          <a:r>
            <a:rPr lang="fr-FR" sz="1400" dirty="0" err="1">
              <a:latin typeface="Utsaah" panose="020B0604020202020204" pitchFamily="34" charset="0"/>
              <a:cs typeface="Utsaah" panose="020B0604020202020204" pitchFamily="34" charset="0"/>
            </a:rPr>
            <a:t>metal</a:t>
          </a:r>
          <a:r>
            <a:rPr lang="fr-FR" sz="1400" dirty="0">
              <a:latin typeface="Utsaah" panose="020B0604020202020204" pitchFamily="34" charset="0"/>
              <a:cs typeface="Utsaah" panose="020B0604020202020204" pitchFamily="34" charset="0"/>
            </a:rPr>
            <a:t> pour devenir un processus Linux. </a:t>
          </a:r>
          <a:endParaRPr lang="en-US" sz="1400" dirty="0">
            <a:latin typeface="Utsaah" panose="020B0604020202020204" pitchFamily="34" charset="0"/>
            <a:cs typeface="Utsaah" panose="020B0604020202020204" pitchFamily="34" charset="0"/>
          </a:endParaRPr>
        </a:p>
      </dgm:t>
    </dgm:pt>
    <dgm:pt modelId="{68E41239-2709-498F-A45B-0CD8BEE358B9}" type="parTrans" cxnId="{4F4C1831-19B9-4D0D-A508-B2B486C9E95A}">
      <dgm:prSet/>
      <dgm:spPr/>
      <dgm:t>
        <a:bodyPr/>
        <a:lstStyle/>
        <a:p>
          <a:endParaRPr lang="en-US" sz="1600">
            <a:latin typeface="Utsaah" panose="020B0604020202020204" pitchFamily="34" charset="0"/>
            <a:cs typeface="Utsaah" panose="020B0604020202020204" pitchFamily="34" charset="0"/>
          </a:endParaRPr>
        </a:p>
      </dgm:t>
    </dgm:pt>
    <dgm:pt modelId="{36AC16BA-117F-4598-8E2D-491F7B66FBC4}" type="sibTrans" cxnId="{4F4C1831-19B9-4D0D-A508-B2B486C9E95A}">
      <dgm:prSet/>
      <dgm:spPr/>
      <dgm:t>
        <a:bodyPr/>
        <a:lstStyle/>
        <a:p>
          <a:endParaRPr lang="en-US" sz="1600">
            <a:latin typeface="Utsaah" panose="020B0604020202020204" pitchFamily="34" charset="0"/>
            <a:cs typeface="Utsaah" panose="020B0604020202020204" pitchFamily="34" charset="0"/>
          </a:endParaRPr>
        </a:p>
      </dgm:t>
    </dgm:pt>
    <dgm:pt modelId="{98FE5BDC-BB44-4E5C-9528-DAA104E9D75D}">
      <dgm:prSet phldrT="[Texte]" custT="1"/>
      <dgm:spPr>
        <a:solidFill>
          <a:srgbClr val="498ABF"/>
        </a:solidFill>
      </dgm:spPr>
      <dgm:t>
        <a:bodyPr/>
        <a:lstStyle/>
        <a:p>
          <a:pPr algn="l"/>
          <a:r>
            <a:rPr lang="en-US" sz="1400" dirty="0">
              <a:latin typeface="Utsaah" panose="020B0604020202020204" pitchFamily="34" charset="0"/>
              <a:cs typeface="Utsaah" panose="020B0604020202020204" pitchFamily="34" charset="0"/>
            </a:rPr>
            <a:t>No O.S.</a:t>
          </a:r>
        </a:p>
      </dgm:t>
    </dgm:pt>
    <dgm:pt modelId="{56C39B20-67AC-425E-A7B1-E1E324778507}" type="parTrans" cxnId="{C753B8E6-EF1D-4E6B-8E0F-5A205A798AFA}">
      <dgm:prSet/>
      <dgm:spPr/>
      <dgm:t>
        <a:bodyPr/>
        <a:lstStyle/>
        <a:p>
          <a:endParaRPr lang="en-US" sz="1600"/>
        </a:p>
      </dgm:t>
    </dgm:pt>
    <dgm:pt modelId="{9278F5D3-3BFB-4FC1-8766-749D95E1DDE9}" type="sibTrans" cxnId="{C753B8E6-EF1D-4E6B-8E0F-5A205A798AFA}">
      <dgm:prSet/>
      <dgm:spPr/>
      <dgm:t>
        <a:bodyPr/>
        <a:lstStyle/>
        <a:p>
          <a:endParaRPr lang="en-US" sz="1600"/>
        </a:p>
      </dgm:t>
    </dgm:pt>
    <dgm:pt modelId="{5E08B9DC-39A3-4C42-891D-95045E6EEAE1}">
      <dgm:prSet custT="1"/>
      <dgm:spPr/>
      <dgm:t>
        <a:bodyPr/>
        <a:lstStyle/>
        <a:p>
          <a:r>
            <a:rPr lang="fr-FR" sz="1100" dirty="0">
              <a:latin typeface="Utsaah" panose="020B0604020202020204" pitchFamily="34" charset="0"/>
              <a:cs typeface="Utsaah" panose="020B0604020202020204" pitchFamily="34" charset="0"/>
            </a:rPr>
            <a:t>Communication inter-cœur par mémoire partagée sur (OCM) </a:t>
          </a:r>
        </a:p>
      </dgm:t>
    </dgm:pt>
    <dgm:pt modelId="{A77382DB-7BB5-43D4-92CD-6FD12D974CD1}" type="parTrans" cxnId="{15D3414B-CF48-4301-8372-0C9D04D545DF}">
      <dgm:prSet/>
      <dgm:spPr/>
      <dgm:t>
        <a:bodyPr/>
        <a:lstStyle/>
        <a:p>
          <a:endParaRPr lang="fr-FR" sz="1600"/>
        </a:p>
      </dgm:t>
    </dgm:pt>
    <dgm:pt modelId="{36AFB392-6FDE-446B-AB97-E97E7ECCC0C0}" type="sibTrans" cxnId="{15D3414B-CF48-4301-8372-0C9D04D545DF}">
      <dgm:prSet/>
      <dgm:spPr/>
      <dgm:t>
        <a:bodyPr/>
        <a:lstStyle/>
        <a:p>
          <a:endParaRPr lang="fr-FR" sz="1600"/>
        </a:p>
      </dgm:t>
    </dgm:pt>
    <dgm:pt modelId="{07D3D76A-8BDC-4A48-8941-6A9F00E6570F}">
      <dgm:prSet custT="1"/>
      <dgm:spPr/>
      <dgm:t>
        <a:bodyPr/>
        <a:lstStyle/>
        <a:p>
          <a:r>
            <a:rPr lang="fr-FR" sz="1100" dirty="0">
              <a:latin typeface="Utsaah" panose="020B0604020202020204" pitchFamily="34" charset="0"/>
              <a:cs typeface="Utsaah" panose="020B0604020202020204" pitchFamily="34" charset="0"/>
            </a:rPr>
            <a:t>Adresses de mémoire physique (non virtuelle)</a:t>
          </a:r>
        </a:p>
      </dgm:t>
    </dgm:pt>
    <dgm:pt modelId="{457A1A62-8CFA-4BBB-8310-782BEA61F947}" type="parTrans" cxnId="{9FE02339-11CC-4483-B631-2CDD6083D425}">
      <dgm:prSet/>
      <dgm:spPr/>
      <dgm:t>
        <a:bodyPr/>
        <a:lstStyle/>
        <a:p>
          <a:endParaRPr lang="fr-FR" sz="1600"/>
        </a:p>
      </dgm:t>
    </dgm:pt>
    <dgm:pt modelId="{C4540F5F-5D75-4545-8B44-9B02E14A8EF1}" type="sibTrans" cxnId="{9FE02339-11CC-4483-B631-2CDD6083D425}">
      <dgm:prSet/>
      <dgm:spPr/>
      <dgm:t>
        <a:bodyPr/>
        <a:lstStyle/>
        <a:p>
          <a:endParaRPr lang="fr-FR" sz="1600"/>
        </a:p>
      </dgm:t>
    </dgm:pt>
    <dgm:pt modelId="{CCEEC4CA-90EA-446D-9532-D584CF67C602}">
      <dgm:prSet custT="1"/>
      <dgm:spPr/>
      <dgm:t>
        <a:bodyPr/>
        <a:lstStyle/>
        <a:p>
          <a:r>
            <a:rPr lang="fr-FR" sz="1100" dirty="0">
              <a:latin typeface="Utsaah" panose="020B0604020202020204" pitchFamily="34" charset="0"/>
              <a:cs typeface="Utsaah" panose="020B0604020202020204" pitchFamily="34" charset="0"/>
            </a:rPr>
            <a:t>La disponibilité de TCP/IP n'est pas garantie</a:t>
          </a:r>
        </a:p>
      </dgm:t>
    </dgm:pt>
    <dgm:pt modelId="{4B9E6018-A65A-4EC1-88F1-B2839EE7DBCF}" type="parTrans" cxnId="{B311F684-EDAD-4729-B174-3288273FEE92}">
      <dgm:prSet/>
      <dgm:spPr/>
      <dgm:t>
        <a:bodyPr/>
        <a:lstStyle/>
        <a:p>
          <a:endParaRPr lang="fr-FR" sz="1600"/>
        </a:p>
      </dgm:t>
    </dgm:pt>
    <dgm:pt modelId="{8BA4C8E8-35E6-43EA-BAC3-6003A7DD302B}" type="sibTrans" cxnId="{B311F684-EDAD-4729-B174-3288273FEE92}">
      <dgm:prSet/>
      <dgm:spPr/>
      <dgm:t>
        <a:bodyPr/>
        <a:lstStyle/>
        <a:p>
          <a:endParaRPr lang="fr-FR" sz="1600"/>
        </a:p>
      </dgm:t>
    </dgm:pt>
    <dgm:pt modelId="{D789C700-7684-49EC-9A9C-4876B9F9C2BA}">
      <dgm:prSet custT="1"/>
      <dgm:spPr>
        <a:solidFill>
          <a:schemeClr val="accent6">
            <a:lumMod val="75000"/>
          </a:schemeClr>
        </a:solidFill>
      </dgm:spPr>
      <dgm:t>
        <a:bodyPr/>
        <a:lstStyle/>
        <a:p>
          <a:r>
            <a:rPr lang="fr-FR" sz="1050" dirty="0">
              <a:latin typeface="Utsaah" panose="020B0604020202020204" pitchFamily="34" charset="0"/>
              <a:cs typeface="Utsaah" panose="020B0604020202020204" pitchFamily="34" charset="0"/>
            </a:rPr>
            <a:t>Intégration du </a:t>
          </a:r>
          <a:r>
            <a:rPr lang="fr-FR" sz="1050" dirty="0" err="1">
              <a:latin typeface="Utsaah" panose="020B0604020202020204" pitchFamily="34" charset="0"/>
              <a:cs typeface="Utsaah" panose="020B0604020202020204" pitchFamily="34" charset="0"/>
            </a:rPr>
            <a:t>framework</a:t>
          </a:r>
          <a:r>
            <a:rPr lang="fr-FR" sz="1050" dirty="0">
              <a:latin typeface="Utsaah" panose="020B0604020202020204" pitchFamily="34" charset="0"/>
              <a:cs typeface="Utsaah" panose="020B0604020202020204" pitchFamily="34" charset="0"/>
            </a:rPr>
            <a:t> </a:t>
          </a:r>
          <a:r>
            <a:rPr lang="fr-FR" sz="1050" dirty="0" err="1">
              <a:latin typeface="Utsaah" panose="020B0604020202020204" pitchFamily="34" charset="0"/>
              <a:cs typeface="Utsaah" panose="020B0604020202020204" pitchFamily="34" charset="0"/>
            </a:rPr>
            <a:t>OpenAMP</a:t>
          </a:r>
          <a:endParaRPr lang="fr-FR" sz="1050" dirty="0">
            <a:latin typeface="Utsaah" panose="020B0604020202020204" pitchFamily="34" charset="0"/>
            <a:cs typeface="Utsaah" panose="020B0604020202020204" pitchFamily="34" charset="0"/>
          </a:endParaRPr>
        </a:p>
      </dgm:t>
    </dgm:pt>
    <dgm:pt modelId="{CCDCF544-597A-417F-8839-666E0DEF16D5}" type="parTrans" cxnId="{F280D7D4-4636-4347-A437-E5BD0218BA26}">
      <dgm:prSet/>
      <dgm:spPr/>
      <dgm:t>
        <a:bodyPr/>
        <a:lstStyle/>
        <a:p>
          <a:endParaRPr lang="fr-FR" sz="1600"/>
        </a:p>
      </dgm:t>
    </dgm:pt>
    <dgm:pt modelId="{DE09539D-E61B-4D40-95F2-B67A4FF58DDE}" type="sibTrans" cxnId="{F280D7D4-4636-4347-A437-E5BD0218BA26}">
      <dgm:prSet/>
      <dgm:spPr/>
      <dgm:t>
        <a:bodyPr/>
        <a:lstStyle/>
        <a:p>
          <a:endParaRPr lang="fr-FR" sz="1600"/>
        </a:p>
      </dgm:t>
    </dgm:pt>
    <dgm:pt modelId="{644FA1D1-4B97-4205-BCA2-578E8C61093F}">
      <dgm:prSet custT="1"/>
      <dgm:spPr>
        <a:solidFill>
          <a:schemeClr val="accent6">
            <a:lumMod val="75000"/>
          </a:schemeClr>
        </a:solidFill>
      </dgm:spPr>
      <dgm:t>
        <a:bodyPr/>
        <a:lstStyle/>
        <a:p>
          <a:r>
            <a:rPr lang="fr-FR" sz="1050" dirty="0">
              <a:latin typeface="Utsaah" panose="020B0604020202020204" pitchFamily="34" charset="0"/>
              <a:cs typeface="Utsaah" panose="020B0604020202020204" pitchFamily="34" charset="0"/>
            </a:rPr>
            <a:t>Communication inter-cœur</a:t>
          </a:r>
        </a:p>
      </dgm:t>
    </dgm:pt>
    <dgm:pt modelId="{0332C711-3530-44FF-94FF-3BE15A930B28}" type="parTrans" cxnId="{8DFB3465-D127-4EFB-899E-98051DE3C68D}">
      <dgm:prSet/>
      <dgm:spPr/>
      <dgm:t>
        <a:bodyPr/>
        <a:lstStyle/>
        <a:p>
          <a:endParaRPr lang="fr-FR" sz="1600"/>
        </a:p>
      </dgm:t>
    </dgm:pt>
    <dgm:pt modelId="{D71E6D25-25CC-49CA-B2D0-EA6F72ACFC1D}" type="sibTrans" cxnId="{8DFB3465-D127-4EFB-899E-98051DE3C68D}">
      <dgm:prSet/>
      <dgm:spPr/>
      <dgm:t>
        <a:bodyPr/>
        <a:lstStyle/>
        <a:p>
          <a:endParaRPr lang="fr-FR" sz="1600"/>
        </a:p>
      </dgm:t>
    </dgm:pt>
    <dgm:pt modelId="{E013565E-F03A-46A9-8D6C-8B6B73DCD75F}">
      <dgm:prSet custT="1"/>
      <dgm:spPr>
        <a:solidFill>
          <a:schemeClr val="accent6">
            <a:lumMod val="75000"/>
          </a:schemeClr>
        </a:solidFill>
      </dgm:spPr>
      <dgm:t>
        <a:bodyPr/>
        <a:lstStyle/>
        <a:p>
          <a:r>
            <a:rPr lang="fr-FR" sz="1050">
              <a:latin typeface="Utsaah" panose="020B0604020202020204" pitchFamily="34" charset="0"/>
              <a:cs typeface="Utsaah" panose="020B0604020202020204" pitchFamily="34" charset="0"/>
            </a:rPr>
            <a:t>Start/Stop du </a:t>
          </a:r>
          <a:r>
            <a:rPr lang="fr-FR" sz="1050" dirty="0">
              <a:latin typeface="Utsaah" panose="020B0604020202020204" pitchFamily="34" charset="0"/>
              <a:cs typeface="Utsaah" panose="020B0604020202020204" pitchFamily="34" charset="0"/>
            </a:rPr>
            <a:t>cœur depuis l'espace utilisateur Linux</a:t>
          </a:r>
        </a:p>
      </dgm:t>
    </dgm:pt>
    <dgm:pt modelId="{573A8729-2057-4DC2-8298-DEFA006708C1}" type="parTrans" cxnId="{487B24F6-EF20-4F62-8030-8D5DA2C8A179}">
      <dgm:prSet/>
      <dgm:spPr/>
      <dgm:t>
        <a:bodyPr/>
        <a:lstStyle/>
        <a:p>
          <a:endParaRPr lang="fr-FR" sz="1600"/>
        </a:p>
      </dgm:t>
    </dgm:pt>
    <dgm:pt modelId="{071A69A7-5A0E-4EB8-BD77-C2E0B3727905}" type="sibTrans" cxnId="{487B24F6-EF20-4F62-8030-8D5DA2C8A179}">
      <dgm:prSet/>
      <dgm:spPr/>
      <dgm:t>
        <a:bodyPr/>
        <a:lstStyle/>
        <a:p>
          <a:endParaRPr lang="fr-FR" sz="1600"/>
        </a:p>
      </dgm:t>
    </dgm:pt>
    <dgm:pt modelId="{0BE08E09-2EC9-4F7D-9590-E3AD66B89EDA}">
      <dgm:prSet custT="1"/>
      <dgm:spPr>
        <a:solidFill>
          <a:schemeClr val="accent6">
            <a:lumMod val="75000"/>
          </a:schemeClr>
        </a:solidFill>
      </dgm:spPr>
      <dgm:t>
        <a:bodyPr/>
        <a:lstStyle/>
        <a:p>
          <a:r>
            <a:rPr lang="fr-FR" sz="1050" dirty="0">
              <a:latin typeface="Utsaah" panose="020B0604020202020204" pitchFamily="34" charset="0"/>
              <a:cs typeface="Utsaah" panose="020B0604020202020204" pitchFamily="34" charset="0"/>
            </a:rPr>
            <a:t>Partage des zones de mémoire communes  </a:t>
          </a:r>
        </a:p>
      </dgm:t>
    </dgm:pt>
    <dgm:pt modelId="{B6350059-6EAF-45B8-A2B3-18E5344B3333}" type="parTrans" cxnId="{861A2B58-09D9-402F-AC67-17D70347F302}">
      <dgm:prSet/>
      <dgm:spPr/>
      <dgm:t>
        <a:bodyPr/>
        <a:lstStyle/>
        <a:p>
          <a:endParaRPr lang="fr-FR" sz="1600"/>
        </a:p>
      </dgm:t>
    </dgm:pt>
    <dgm:pt modelId="{C34014F8-7737-4CBB-972B-D9133F6E4031}" type="sibTrans" cxnId="{861A2B58-09D9-402F-AC67-17D70347F302}">
      <dgm:prSet/>
      <dgm:spPr/>
      <dgm:t>
        <a:bodyPr/>
        <a:lstStyle/>
        <a:p>
          <a:endParaRPr lang="fr-FR" sz="1600"/>
        </a:p>
      </dgm:t>
    </dgm:pt>
    <dgm:pt modelId="{B8488BE7-835B-47F2-8D04-35A19F8F1264}">
      <dgm:prSet custT="1"/>
      <dgm:spPr>
        <a:solidFill>
          <a:schemeClr val="accent6">
            <a:lumMod val="75000"/>
          </a:schemeClr>
        </a:solidFill>
      </dgm:spPr>
      <dgm:t>
        <a:bodyPr/>
        <a:lstStyle/>
        <a:p>
          <a:r>
            <a:rPr lang="fr-FR" sz="1050" dirty="0">
              <a:latin typeface="Utsaah" panose="020B0604020202020204" pitchFamily="34" charset="0"/>
              <a:cs typeface="Utsaah" panose="020B0604020202020204" pitchFamily="34" charset="0"/>
            </a:rPr>
            <a:t>Mémoire physique mappée à la mémoire virtuelle</a:t>
          </a:r>
        </a:p>
      </dgm:t>
    </dgm:pt>
    <dgm:pt modelId="{1D050FB5-FE7D-4934-B47C-2FE7DF9B9D10}" type="parTrans" cxnId="{3ED388C5-D0FF-43F3-85FF-62164F75EF85}">
      <dgm:prSet/>
      <dgm:spPr/>
      <dgm:t>
        <a:bodyPr/>
        <a:lstStyle/>
        <a:p>
          <a:endParaRPr lang="fr-FR" sz="1600"/>
        </a:p>
      </dgm:t>
    </dgm:pt>
    <dgm:pt modelId="{BCE2671D-7C61-46E2-84C6-B71A2FC811C0}" type="sibTrans" cxnId="{3ED388C5-D0FF-43F3-85FF-62164F75EF85}">
      <dgm:prSet/>
      <dgm:spPr/>
      <dgm:t>
        <a:bodyPr/>
        <a:lstStyle/>
        <a:p>
          <a:endParaRPr lang="fr-FR" sz="1600"/>
        </a:p>
      </dgm:t>
    </dgm:pt>
    <dgm:pt modelId="{340232A8-F04E-4084-90E8-5B6B02AD34F9}">
      <dgm:prSet custT="1"/>
      <dgm:spPr>
        <a:solidFill>
          <a:schemeClr val="accent6">
            <a:lumMod val="75000"/>
          </a:schemeClr>
        </a:solidFill>
      </dgm:spPr>
      <dgm:t>
        <a:bodyPr/>
        <a:lstStyle/>
        <a:p>
          <a:endParaRPr lang="fr-FR" sz="1050" dirty="0">
            <a:latin typeface="Utsaah" panose="020B0604020202020204" pitchFamily="34" charset="0"/>
            <a:cs typeface="Utsaah" panose="020B0604020202020204" pitchFamily="34" charset="0"/>
          </a:endParaRPr>
        </a:p>
      </dgm:t>
    </dgm:pt>
    <dgm:pt modelId="{8EA25C9E-F5E9-4575-A00B-D8B4A17548F1}" type="parTrans" cxnId="{8D78BA53-552D-450E-931D-2CA4D3581128}">
      <dgm:prSet/>
      <dgm:spPr/>
      <dgm:t>
        <a:bodyPr/>
        <a:lstStyle/>
        <a:p>
          <a:endParaRPr lang="fr-FR" sz="1600"/>
        </a:p>
      </dgm:t>
    </dgm:pt>
    <dgm:pt modelId="{BC4EBBA3-B106-4DC0-AFBC-3539769B637E}" type="sibTrans" cxnId="{8D78BA53-552D-450E-931D-2CA4D3581128}">
      <dgm:prSet/>
      <dgm:spPr/>
      <dgm:t>
        <a:bodyPr/>
        <a:lstStyle/>
        <a:p>
          <a:endParaRPr lang="fr-FR" sz="1600"/>
        </a:p>
      </dgm:t>
    </dgm:pt>
    <dgm:pt modelId="{290BE83B-3A87-4715-8A3C-9699D6C17203}">
      <dgm:prSet custT="1"/>
      <dgm:spPr/>
      <dgm:t>
        <a:bodyPr/>
        <a:lstStyle/>
        <a:p>
          <a:endParaRPr lang="fr-FR" sz="1400" dirty="0">
            <a:latin typeface="Utsaah" panose="020B0604020202020204" pitchFamily="34" charset="0"/>
            <a:cs typeface="Utsaah" panose="020B0604020202020204" pitchFamily="34" charset="0"/>
          </a:endParaRPr>
        </a:p>
      </dgm:t>
    </dgm:pt>
    <dgm:pt modelId="{6D2BBBFB-C050-4C94-98C2-C84FBD460B39}" type="parTrans" cxnId="{29B5575D-92F1-4CDB-92FA-EBD4695AF5EB}">
      <dgm:prSet/>
      <dgm:spPr/>
      <dgm:t>
        <a:bodyPr/>
        <a:lstStyle/>
        <a:p>
          <a:endParaRPr lang="fr-FR" sz="1600"/>
        </a:p>
      </dgm:t>
    </dgm:pt>
    <dgm:pt modelId="{BB02B8FF-AA9D-4833-AC57-3C9CA74C9DB8}" type="sibTrans" cxnId="{29B5575D-92F1-4CDB-92FA-EBD4695AF5EB}">
      <dgm:prSet/>
      <dgm:spPr/>
      <dgm:t>
        <a:bodyPr/>
        <a:lstStyle/>
        <a:p>
          <a:endParaRPr lang="fr-FR" sz="1600"/>
        </a:p>
      </dgm:t>
    </dgm:pt>
    <dgm:pt modelId="{81A376C8-D8CD-4931-937F-63D989BE0FB2}">
      <dgm:prSet phldrT="[Texte]" custT="1"/>
      <dgm:spPr>
        <a:solidFill>
          <a:schemeClr val="accent6">
            <a:lumMod val="75000"/>
          </a:schemeClr>
        </a:solidFill>
      </dgm:spPr>
      <dgm:t>
        <a:bodyPr/>
        <a:lstStyle/>
        <a:p>
          <a:pPr algn="l"/>
          <a:r>
            <a:rPr lang="en-US" sz="1050" dirty="0">
              <a:solidFill>
                <a:schemeClr val="bg1"/>
              </a:solidFill>
              <a:latin typeface="Utsaah" panose="020B0604020202020204" pitchFamily="34" charset="0"/>
              <a:cs typeface="Utsaah" panose="020B0604020202020204" pitchFamily="34" charset="0"/>
            </a:rPr>
            <a:t>Code métier </a:t>
          </a:r>
          <a:r>
            <a:rPr lang="fr-FR" sz="1050" noProof="0" dirty="0">
              <a:solidFill>
                <a:schemeClr val="bg1"/>
              </a:solidFill>
              <a:latin typeface="Utsaah" panose="020B0604020202020204" pitchFamily="34" charset="0"/>
              <a:cs typeface="Utsaah" panose="020B0604020202020204" pitchFamily="34" charset="0"/>
            </a:rPr>
            <a:t>préservé</a:t>
          </a:r>
          <a:r>
            <a:rPr lang="en-US" sz="1050" dirty="0">
              <a:solidFill>
                <a:schemeClr val="bg1"/>
              </a:solidFill>
              <a:latin typeface="Utsaah" panose="020B0604020202020204" pitchFamily="34" charset="0"/>
              <a:cs typeface="Utsaah" panose="020B0604020202020204" pitchFamily="34" charset="0"/>
            </a:rPr>
            <a:t> sur le </a:t>
          </a:r>
          <a:r>
            <a:rPr lang="fr-FR" sz="1050" noProof="0" dirty="0">
              <a:solidFill>
                <a:schemeClr val="bg1"/>
              </a:solidFill>
              <a:latin typeface="Utsaah" panose="020B0604020202020204" pitchFamily="34" charset="0"/>
              <a:cs typeface="Utsaah" panose="020B0604020202020204" pitchFamily="34" charset="0"/>
            </a:rPr>
            <a:t>cœur</a:t>
          </a:r>
          <a:r>
            <a:rPr lang="en-US" sz="1050" dirty="0">
              <a:solidFill>
                <a:schemeClr val="bg1"/>
              </a:solidFill>
              <a:latin typeface="Utsaah" panose="020B0604020202020204" pitchFamily="34" charset="0"/>
              <a:cs typeface="Utsaah" panose="020B0604020202020204" pitchFamily="34" charset="0"/>
            </a:rPr>
            <a:t> </a:t>
          </a:r>
          <a:r>
            <a:rPr lang="en-US" sz="1050" dirty="0" err="1">
              <a:solidFill>
                <a:schemeClr val="bg1"/>
              </a:solidFill>
              <a:latin typeface="Utsaah" panose="020B0604020202020204" pitchFamily="34" charset="0"/>
              <a:cs typeface="Utsaah" panose="020B0604020202020204" pitchFamily="34" charset="0"/>
            </a:rPr>
            <a:t>en</a:t>
          </a:r>
          <a:r>
            <a:rPr lang="en-US" sz="1050" dirty="0">
              <a:solidFill>
                <a:schemeClr val="bg1"/>
              </a:solidFill>
              <a:latin typeface="Utsaah" panose="020B0604020202020204" pitchFamily="34" charset="0"/>
              <a:cs typeface="Utsaah" panose="020B0604020202020204" pitchFamily="34" charset="0"/>
            </a:rPr>
            <a:t> BM </a:t>
          </a:r>
        </a:p>
      </dgm:t>
    </dgm:pt>
    <dgm:pt modelId="{87F7EF9E-A70D-42C2-9757-DE2A12870D46}" type="parTrans" cxnId="{61076E72-C0C9-449F-8803-16B5C44E8262}">
      <dgm:prSet/>
      <dgm:spPr/>
      <dgm:t>
        <a:bodyPr/>
        <a:lstStyle/>
        <a:p>
          <a:endParaRPr lang="fr-FR" sz="1600"/>
        </a:p>
      </dgm:t>
    </dgm:pt>
    <dgm:pt modelId="{1D7F69A7-9C05-451C-AA5F-199F55B0712B}" type="sibTrans" cxnId="{61076E72-C0C9-449F-8803-16B5C44E8262}">
      <dgm:prSet/>
      <dgm:spPr/>
      <dgm:t>
        <a:bodyPr/>
        <a:lstStyle/>
        <a:p>
          <a:endParaRPr lang="fr-FR" sz="1600"/>
        </a:p>
      </dgm:t>
    </dgm:pt>
    <dgm:pt modelId="{E98B120F-23F1-4FF8-A258-FFE12EFBF160}">
      <dgm:prSet phldrT="[Texte]" custT="1"/>
      <dgm:spPr>
        <a:solidFill>
          <a:schemeClr val="tx1">
            <a:lumMod val="65000"/>
            <a:lumOff val="35000"/>
          </a:schemeClr>
        </a:solidFill>
      </dgm:spPr>
      <dgm:t>
        <a:bodyPr/>
        <a:lstStyle/>
        <a:p>
          <a:pPr algn="l"/>
          <a:r>
            <a:rPr lang="fr-FR" sz="1400" dirty="0">
              <a:latin typeface="Utsaah" panose="020B0604020202020204" pitchFamily="34" charset="0"/>
              <a:cs typeface="Utsaah" panose="020B0604020202020204" pitchFamily="34" charset="0"/>
            </a:rPr>
            <a:t>Deviendrai un SMP</a:t>
          </a:r>
          <a:endParaRPr lang="en-US" sz="1400" dirty="0">
            <a:latin typeface="Utsaah" panose="020B0604020202020204" pitchFamily="34" charset="0"/>
            <a:cs typeface="Utsaah" panose="020B0604020202020204" pitchFamily="34" charset="0"/>
          </a:endParaRPr>
        </a:p>
      </dgm:t>
    </dgm:pt>
    <dgm:pt modelId="{A300920F-7763-41C2-8D1C-5075346A4FB6}" type="parTrans" cxnId="{D58045D8-0C75-4C5A-860D-E96982D31886}">
      <dgm:prSet/>
      <dgm:spPr/>
      <dgm:t>
        <a:bodyPr/>
        <a:lstStyle/>
        <a:p>
          <a:endParaRPr lang="fr-FR" sz="1600"/>
        </a:p>
      </dgm:t>
    </dgm:pt>
    <dgm:pt modelId="{589E54A8-F63B-40D8-9815-ADA7FFFDD11F}" type="sibTrans" cxnId="{D58045D8-0C75-4C5A-860D-E96982D31886}">
      <dgm:prSet/>
      <dgm:spPr/>
      <dgm:t>
        <a:bodyPr/>
        <a:lstStyle/>
        <a:p>
          <a:endParaRPr lang="fr-FR" sz="1600"/>
        </a:p>
      </dgm:t>
    </dgm:pt>
    <dgm:pt modelId="{08581C98-E56E-4255-84FB-009AA74D8CCB}">
      <dgm:prSet custT="1"/>
      <dgm:spPr/>
      <dgm:t>
        <a:bodyPr/>
        <a:lstStyle/>
        <a:p>
          <a:endParaRPr lang="fr-FR" sz="1100" dirty="0">
            <a:latin typeface="Utsaah" panose="020B0604020202020204" pitchFamily="34" charset="0"/>
            <a:cs typeface="Utsaah" panose="020B0604020202020204" pitchFamily="34" charset="0"/>
          </a:endParaRPr>
        </a:p>
      </dgm:t>
    </dgm:pt>
    <dgm:pt modelId="{FC0C0DAB-F348-44CE-98A4-05AA87252AFC}" type="sibTrans" cxnId="{47FCC482-C171-42E5-AE5B-830F5BC6B1FE}">
      <dgm:prSet/>
      <dgm:spPr/>
      <dgm:t>
        <a:bodyPr/>
        <a:lstStyle/>
        <a:p>
          <a:endParaRPr lang="fr-FR" sz="1600"/>
        </a:p>
      </dgm:t>
    </dgm:pt>
    <dgm:pt modelId="{0C339DCF-E6B3-4073-BD38-CC772DB1D9D7}" type="parTrans" cxnId="{47FCC482-C171-42E5-AE5B-830F5BC6B1FE}">
      <dgm:prSet/>
      <dgm:spPr/>
      <dgm:t>
        <a:bodyPr/>
        <a:lstStyle/>
        <a:p>
          <a:endParaRPr lang="fr-FR" sz="1600"/>
        </a:p>
      </dgm:t>
    </dgm:pt>
    <dgm:pt modelId="{8DA30B18-4C5F-4529-BEF3-C54C3FBA09DF}" type="pres">
      <dgm:prSet presAssocID="{D148F189-2CED-4941-89EB-2ED61B5FEA4E}" presName="Name0" presStyleCnt="0">
        <dgm:presLayoutVars>
          <dgm:dir/>
          <dgm:resizeHandles val="exact"/>
        </dgm:presLayoutVars>
      </dgm:prSet>
      <dgm:spPr/>
    </dgm:pt>
    <dgm:pt modelId="{6251D23C-7920-48B4-BFFA-5D45619F9DD2}" type="pres">
      <dgm:prSet presAssocID="{A9D9E8D4-E325-4D62-9930-ED6B29983CF2}" presName="node" presStyleLbl="node1" presStyleIdx="0" presStyleCnt="4" custScaleY="72332">
        <dgm:presLayoutVars>
          <dgm:bulletEnabled val="1"/>
        </dgm:presLayoutVars>
      </dgm:prSet>
      <dgm:spPr>
        <a:prstGeom prst="roundRect">
          <a:avLst/>
        </a:prstGeom>
      </dgm:spPr>
    </dgm:pt>
    <dgm:pt modelId="{3036EC13-11EF-4CD9-9A41-3762FF9CFD26}" type="pres">
      <dgm:prSet presAssocID="{D4E10271-716C-422C-95A1-3E25FBF24D2E}" presName="sibTrans" presStyleLbl="sibTrans1D1" presStyleIdx="0" presStyleCnt="3"/>
      <dgm:spPr/>
    </dgm:pt>
    <dgm:pt modelId="{AC570988-D05D-4592-8E0C-95F3B05B06A4}" type="pres">
      <dgm:prSet presAssocID="{D4E10271-716C-422C-95A1-3E25FBF24D2E}" presName="connectorText" presStyleLbl="sibTrans1D1" presStyleIdx="0" presStyleCnt="3"/>
      <dgm:spPr/>
    </dgm:pt>
    <dgm:pt modelId="{3A42B330-2A15-4CD4-AB4D-CA32BBCA0126}" type="pres">
      <dgm:prSet presAssocID="{057CA627-5802-415C-A203-6C7729C0FB74}" presName="node" presStyleLbl="node1" presStyleIdx="1" presStyleCnt="4" custScaleY="109387">
        <dgm:presLayoutVars>
          <dgm:bulletEnabled val="1"/>
        </dgm:presLayoutVars>
      </dgm:prSet>
      <dgm:spPr>
        <a:prstGeom prst="snip1Rect">
          <a:avLst/>
        </a:prstGeom>
      </dgm:spPr>
    </dgm:pt>
    <dgm:pt modelId="{146960D6-E4ED-4F10-B30B-C9DCE57901D0}" type="pres">
      <dgm:prSet presAssocID="{2D52E8AD-3608-489D-8290-FC401051072E}" presName="sibTrans" presStyleLbl="sibTrans1D1" presStyleIdx="1" presStyleCnt="3"/>
      <dgm:spPr/>
    </dgm:pt>
    <dgm:pt modelId="{466268B8-3DB8-41FB-A1D2-5206A1D1D8F7}" type="pres">
      <dgm:prSet presAssocID="{2D52E8AD-3608-489D-8290-FC401051072E}" presName="connectorText" presStyleLbl="sibTrans1D1" presStyleIdx="1" presStyleCnt="3"/>
      <dgm:spPr/>
    </dgm:pt>
    <dgm:pt modelId="{E2470FD5-1609-4FB5-ACFB-AA565F00D7CB}" type="pres">
      <dgm:prSet presAssocID="{DE1A7D36-BE36-48DF-986B-C5875CC0843C}" presName="node" presStyleLbl="node1" presStyleIdx="2" presStyleCnt="4" custScaleY="102734">
        <dgm:presLayoutVars>
          <dgm:bulletEnabled val="1"/>
        </dgm:presLayoutVars>
      </dgm:prSet>
      <dgm:spPr>
        <a:prstGeom prst="snip1Rect">
          <a:avLst/>
        </a:prstGeom>
      </dgm:spPr>
    </dgm:pt>
    <dgm:pt modelId="{59FC3CB1-408F-4586-B88D-48EAF52B3B12}" type="pres">
      <dgm:prSet presAssocID="{D34F8CCC-7B0B-4826-BE6B-40DB2B7E1AB9}" presName="sibTrans" presStyleLbl="sibTrans1D1" presStyleIdx="2" presStyleCnt="3"/>
      <dgm:spPr/>
    </dgm:pt>
    <dgm:pt modelId="{8E49C123-C95D-44F1-808B-479554B8635B}" type="pres">
      <dgm:prSet presAssocID="{D34F8CCC-7B0B-4826-BE6B-40DB2B7E1AB9}" presName="connectorText" presStyleLbl="sibTrans1D1" presStyleIdx="2" presStyleCnt="3"/>
      <dgm:spPr/>
    </dgm:pt>
    <dgm:pt modelId="{C71C63ED-DA68-4B42-9EBB-A51E29F3F491}" type="pres">
      <dgm:prSet presAssocID="{72BEF746-45C1-4429-92B7-D7405E1F9982}" presName="node" presStyleLbl="node1" presStyleIdx="3" presStyleCnt="4">
        <dgm:presLayoutVars>
          <dgm:bulletEnabled val="1"/>
        </dgm:presLayoutVars>
      </dgm:prSet>
      <dgm:spPr/>
    </dgm:pt>
  </dgm:ptLst>
  <dgm:cxnLst>
    <dgm:cxn modelId="{5D0DA704-BA69-4085-B122-C31721A229C9}" type="presOf" srcId="{D34F8CCC-7B0B-4826-BE6B-40DB2B7E1AB9}" destId="{8E49C123-C95D-44F1-808B-479554B8635B}" srcOrd="1" destOrd="0" presId="urn:microsoft.com/office/officeart/2005/8/layout/bProcess3"/>
    <dgm:cxn modelId="{7B17EA14-63ED-4D40-9A06-7D7FB8C6A69E}" type="presOf" srcId="{AB9F3D09-1869-4D8B-889A-E54A056F973E}" destId="{C71C63ED-DA68-4B42-9EBB-A51E29F3F491}" srcOrd="0" destOrd="1" presId="urn:microsoft.com/office/officeart/2005/8/layout/bProcess3"/>
    <dgm:cxn modelId="{D8D4A22B-1CFD-477E-AA77-568A9A002E82}" type="presOf" srcId="{057CA627-5802-415C-A203-6C7729C0FB74}" destId="{3A42B330-2A15-4CD4-AB4D-CA32BBCA0126}" srcOrd="0" destOrd="0" presId="urn:microsoft.com/office/officeart/2005/8/layout/bProcess3"/>
    <dgm:cxn modelId="{D374C32B-5A7D-4A94-858A-1DCE85D0B774}" type="presOf" srcId="{D4E10271-716C-422C-95A1-3E25FBF24D2E}" destId="{3036EC13-11EF-4CD9-9A41-3762FF9CFD26}" srcOrd="0" destOrd="0" presId="urn:microsoft.com/office/officeart/2005/8/layout/bProcess3"/>
    <dgm:cxn modelId="{4F4C1831-19B9-4D0D-A508-B2B486C9E95A}" srcId="{72BEF746-45C1-4429-92B7-D7405E1F9982}" destId="{AB9F3D09-1869-4D8B-889A-E54A056F973E}" srcOrd="0" destOrd="0" parTransId="{68E41239-2709-498F-A45B-0CD8BEE358B9}" sibTransId="{36AC16BA-117F-4598-8E2D-491F7B66FBC4}"/>
    <dgm:cxn modelId="{AB6E2A32-C05A-477D-B8F5-3FD46366D3A9}" srcId="{D148F189-2CED-4941-89EB-2ED61B5FEA4E}" destId="{DE1A7D36-BE36-48DF-986B-C5875CC0843C}" srcOrd="2" destOrd="0" parTransId="{A5989997-C0E3-4E8B-9431-CC88B6449150}" sibTransId="{D34F8CCC-7B0B-4826-BE6B-40DB2B7E1AB9}"/>
    <dgm:cxn modelId="{9FE02339-11CC-4483-B631-2CDD6083D425}" srcId="{057CA627-5802-415C-A203-6C7729C0FB74}" destId="{07D3D76A-8BDC-4A48-8941-6A9F00E6570F}" srcOrd="2" destOrd="0" parTransId="{457A1A62-8CFA-4BBB-8310-782BEA61F947}" sibTransId="{C4540F5F-5D75-4545-8B44-9B02E14A8EF1}"/>
    <dgm:cxn modelId="{C373B13F-D716-4A91-8AC8-F63DA4832375}" type="presOf" srcId="{E013565E-F03A-46A9-8D6C-8B6B73DCD75F}" destId="{E2470FD5-1609-4FB5-ACFB-AA565F00D7CB}" srcOrd="0" destOrd="5" presId="urn:microsoft.com/office/officeart/2005/8/layout/bProcess3"/>
    <dgm:cxn modelId="{331A6346-FC0B-4BD5-AC19-1896B318D350}" type="presOf" srcId="{DE1A7D36-BE36-48DF-986B-C5875CC0843C}" destId="{E2470FD5-1609-4FB5-ACFB-AA565F00D7CB}" srcOrd="0" destOrd="0" presId="urn:microsoft.com/office/officeart/2005/8/layout/bProcess3"/>
    <dgm:cxn modelId="{15D3414B-CF48-4301-8372-0C9D04D545DF}" srcId="{057CA627-5802-415C-A203-6C7729C0FB74}" destId="{5E08B9DC-39A3-4C42-891D-95045E6EEAE1}" srcOrd="1" destOrd="0" parTransId="{A77382DB-7BB5-43D4-92CD-6FD12D974CD1}" sibTransId="{36AFB392-6FDE-446B-AB97-E97E7ECCC0C0}"/>
    <dgm:cxn modelId="{8D78BA53-552D-450E-931D-2CA4D3581128}" srcId="{DE1A7D36-BE36-48DF-986B-C5875CC0843C}" destId="{340232A8-F04E-4084-90E8-5B6B02AD34F9}" srcOrd="4" destOrd="0" parTransId="{8EA25C9E-F5E9-4575-A00B-D8B4A17548F1}" sibTransId="{BC4EBBA3-B106-4DC0-AFBC-3539769B637E}"/>
    <dgm:cxn modelId="{861A2B58-09D9-402F-AC67-17D70347F302}" srcId="{D789C700-7684-49EC-9A9C-4876B9F9C2BA}" destId="{0BE08E09-2EC9-4F7D-9590-E3AD66B89EDA}" srcOrd="2" destOrd="0" parTransId="{B6350059-6EAF-45B8-A2B3-18E5344B3333}" sibTransId="{C34014F8-7737-4CBB-972B-D9133F6E4031}"/>
    <dgm:cxn modelId="{3DE09B5A-FC10-4E20-A8E0-D98A885048F8}" srcId="{D148F189-2CED-4941-89EB-2ED61B5FEA4E}" destId="{72BEF746-45C1-4429-92B7-D7405E1F9982}" srcOrd="3" destOrd="0" parTransId="{76E959B4-3094-4C9E-83F4-AA4F50B466D5}" sibTransId="{DC95C66C-5289-4BA4-9A55-5AF25696E965}"/>
    <dgm:cxn modelId="{3B91E05B-BB2E-4F39-B169-38BB74664DDC}" type="presOf" srcId="{D34F8CCC-7B0B-4826-BE6B-40DB2B7E1AB9}" destId="{59FC3CB1-408F-4586-B88D-48EAF52B3B12}" srcOrd="0" destOrd="0" presId="urn:microsoft.com/office/officeart/2005/8/layout/bProcess3"/>
    <dgm:cxn modelId="{9634E35C-F913-4914-B842-927424F82A94}" srcId="{D148F189-2CED-4941-89EB-2ED61B5FEA4E}" destId="{A9D9E8D4-E325-4D62-9930-ED6B29983CF2}" srcOrd="0" destOrd="0" parTransId="{544DE951-2D30-44AE-B528-A2F60320499D}" sibTransId="{D4E10271-716C-422C-95A1-3E25FBF24D2E}"/>
    <dgm:cxn modelId="{29B5575D-92F1-4CDB-92FA-EBD4695AF5EB}" srcId="{72BEF746-45C1-4429-92B7-D7405E1F9982}" destId="{290BE83B-3A87-4715-8A3C-9699D6C17203}" srcOrd="2" destOrd="0" parTransId="{6D2BBBFB-C050-4C94-98C2-C84FBD460B39}" sibTransId="{BB02B8FF-AA9D-4833-AC57-3C9CA74C9DB8}"/>
    <dgm:cxn modelId="{2AA73F62-346D-47CC-A331-DA17F5524F7A}" type="presOf" srcId="{D4E10271-716C-422C-95A1-3E25FBF24D2E}" destId="{AC570988-D05D-4592-8E0C-95F3B05B06A4}" srcOrd="1" destOrd="0" presId="urn:microsoft.com/office/officeart/2005/8/layout/bProcess3"/>
    <dgm:cxn modelId="{7B5BBC62-0195-425C-AEA0-ACE9AA6C5D6E}" type="presOf" srcId="{2D52E8AD-3608-489D-8290-FC401051072E}" destId="{466268B8-3DB8-41FB-A1D2-5206A1D1D8F7}" srcOrd="1" destOrd="0" presId="urn:microsoft.com/office/officeart/2005/8/layout/bProcess3"/>
    <dgm:cxn modelId="{8DFB3465-D127-4EFB-899E-98051DE3C68D}" srcId="{D789C700-7684-49EC-9A9C-4876B9F9C2BA}" destId="{644FA1D1-4B97-4205-BCA2-578E8C61093F}" srcOrd="0" destOrd="0" parTransId="{0332C711-3530-44FF-94FF-3BE15A930B28}" sibTransId="{D71E6D25-25CC-49CA-B2D0-EA6F72ACFC1D}"/>
    <dgm:cxn modelId="{73E4EF68-28CB-4962-9F46-18E62AD48DC1}" type="presOf" srcId="{D148F189-2CED-4941-89EB-2ED61B5FEA4E}" destId="{8DA30B18-4C5F-4529-BEF3-C54C3FBA09DF}" srcOrd="0" destOrd="0" presId="urn:microsoft.com/office/officeart/2005/8/layout/bProcess3"/>
    <dgm:cxn modelId="{57391169-FCC4-4B14-B0E5-8BDB3B51E8D5}" type="presOf" srcId="{72BEF746-45C1-4429-92B7-D7405E1F9982}" destId="{C71C63ED-DA68-4B42-9EBB-A51E29F3F491}" srcOrd="0" destOrd="0" presId="urn:microsoft.com/office/officeart/2005/8/layout/bProcess3"/>
    <dgm:cxn modelId="{61076E72-C0C9-449F-8803-16B5C44E8262}" srcId="{DE1A7D36-BE36-48DF-986B-C5875CC0843C}" destId="{81A376C8-D8CD-4931-937F-63D989BE0FB2}" srcOrd="0" destOrd="0" parTransId="{87F7EF9E-A70D-42C2-9757-DE2A12870D46}" sibTransId="{1D7F69A7-9C05-451C-AA5F-199F55B0712B}"/>
    <dgm:cxn modelId="{DFB45176-449A-4246-9ED6-EFD14712924F}" type="presOf" srcId="{A9D9E8D4-E325-4D62-9930-ED6B29983CF2}" destId="{6251D23C-7920-48B4-BFFA-5D45619F9DD2}" srcOrd="0" destOrd="0" presId="urn:microsoft.com/office/officeart/2005/8/layout/bProcess3"/>
    <dgm:cxn modelId="{616C897A-BEB0-4200-9AEE-3471E4AD1842}" srcId="{DE1A7D36-BE36-48DF-986B-C5875CC0843C}" destId="{CBE1A107-12A7-424E-8D73-90F56D932258}" srcOrd="1" destOrd="0" parTransId="{E58DCCDD-D734-41D5-B0BA-5D3EC5DB20F3}" sibTransId="{9A361D3F-5549-4430-A6A0-816B370A23EE}"/>
    <dgm:cxn modelId="{47FCC482-C171-42E5-AE5B-830F5BC6B1FE}" srcId="{057CA627-5802-415C-A203-6C7729C0FB74}" destId="{08581C98-E56E-4255-84FB-009AA74D8CCB}" srcOrd="4" destOrd="0" parTransId="{0C339DCF-E6B3-4073-BD38-CC772DB1D9D7}" sibTransId="{FC0C0DAB-F348-44CE-98A4-05AA87252AFC}"/>
    <dgm:cxn modelId="{B311F684-EDAD-4729-B174-3288273FEE92}" srcId="{057CA627-5802-415C-A203-6C7729C0FB74}" destId="{CCEEC4CA-90EA-446D-9532-D584CF67C602}" srcOrd="3" destOrd="0" parTransId="{4B9E6018-A65A-4EC1-88F1-B2839EE7DBCF}" sibTransId="{8BA4C8E8-35E6-43EA-BAC3-6003A7DD302B}"/>
    <dgm:cxn modelId="{A7C27688-04E6-4B3E-B867-522DE88FA89B}" srcId="{057CA627-5802-415C-A203-6C7729C0FB74}" destId="{31F33E40-69CA-494C-860B-EC1E811F7444}" srcOrd="0" destOrd="0" parTransId="{EBF63D71-35CE-4641-84BE-E1F57769F8A2}" sibTransId="{F843D7AE-6E87-49DD-8AB7-F033C33D588A}"/>
    <dgm:cxn modelId="{29B92C8E-4B8D-4F1B-AF78-3649179BE2F2}" type="presOf" srcId="{0BE08E09-2EC9-4F7D-9590-E3AD66B89EDA}" destId="{E2470FD5-1609-4FB5-ACFB-AA565F00D7CB}" srcOrd="0" destOrd="6" presId="urn:microsoft.com/office/officeart/2005/8/layout/bProcess3"/>
    <dgm:cxn modelId="{0A59FB92-B2BB-4DD7-BA44-CE901469AA79}" type="presOf" srcId="{08581C98-E56E-4255-84FB-009AA74D8CCB}" destId="{3A42B330-2A15-4CD4-AB4D-CA32BBCA0126}" srcOrd="0" destOrd="5" presId="urn:microsoft.com/office/officeart/2005/8/layout/bProcess3"/>
    <dgm:cxn modelId="{84E3FF94-46F3-44C8-B1D7-BE1481144955}" type="presOf" srcId="{CCEEC4CA-90EA-446D-9532-D584CF67C602}" destId="{3A42B330-2A15-4CD4-AB4D-CA32BBCA0126}" srcOrd="0" destOrd="4" presId="urn:microsoft.com/office/officeart/2005/8/layout/bProcess3"/>
    <dgm:cxn modelId="{0E2A449A-2E72-4774-8A8E-9C3F73704625}" type="presOf" srcId="{E98B120F-23F1-4FF8-A258-FFE12EFBF160}" destId="{C71C63ED-DA68-4B42-9EBB-A51E29F3F491}" srcOrd="0" destOrd="2" presId="urn:microsoft.com/office/officeart/2005/8/layout/bProcess3"/>
    <dgm:cxn modelId="{C11AB89D-CEEF-4ED5-A0CD-B01C6449C067}" type="presOf" srcId="{340232A8-F04E-4084-90E8-5B6B02AD34F9}" destId="{E2470FD5-1609-4FB5-ACFB-AA565F00D7CB}" srcOrd="0" destOrd="8" presId="urn:microsoft.com/office/officeart/2005/8/layout/bProcess3"/>
    <dgm:cxn modelId="{23E4F39D-F912-40FF-9131-7EDDAAE8D269}" type="presOf" srcId="{CBE1A107-12A7-424E-8D73-90F56D932258}" destId="{E2470FD5-1609-4FB5-ACFB-AA565F00D7CB}" srcOrd="0" destOrd="2" presId="urn:microsoft.com/office/officeart/2005/8/layout/bProcess3"/>
    <dgm:cxn modelId="{AAF4F59F-2921-402D-B32C-54E040FE3F2A}" type="presOf" srcId="{81A376C8-D8CD-4931-937F-63D989BE0FB2}" destId="{E2470FD5-1609-4FB5-ACFB-AA565F00D7CB}" srcOrd="0" destOrd="1" presId="urn:microsoft.com/office/officeart/2005/8/layout/bProcess3"/>
    <dgm:cxn modelId="{BB9467A5-296B-42CA-962F-29B20F5C9645}" type="presOf" srcId="{31F33E40-69CA-494C-860B-EC1E811F7444}" destId="{3A42B330-2A15-4CD4-AB4D-CA32BBCA0126}" srcOrd="0" destOrd="1" presId="urn:microsoft.com/office/officeart/2005/8/layout/bProcess3"/>
    <dgm:cxn modelId="{EFA989A8-9809-44CD-AD4B-82D932DC91E3}" type="presOf" srcId="{5E08B9DC-39A3-4C42-891D-95045E6EEAE1}" destId="{3A42B330-2A15-4CD4-AB4D-CA32BBCA0126}" srcOrd="0" destOrd="2" presId="urn:microsoft.com/office/officeart/2005/8/layout/bProcess3"/>
    <dgm:cxn modelId="{368372BA-2984-4619-B446-2F7061588DFB}" type="presOf" srcId="{7FF4692D-DC61-4C37-9195-1EDE7A8A7752}" destId="{6251D23C-7920-48B4-BFFA-5D45619F9DD2}" srcOrd="0" destOrd="2" presId="urn:microsoft.com/office/officeart/2005/8/layout/bProcess3"/>
    <dgm:cxn modelId="{F1D59FBC-8DE1-4378-BFD0-68CE0005CE0D}" srcId="{D148F189-2CED-4941-89EB-2ED61B5FEA4E}" destId="{057CA627-5802-415C-A203-6C7729C0FB74}" srcOrd="1" destOrd="0" parTransId="{4A5039A4-6EB2-4FCB-A9C8-A50ED1457B67}" sibTransId="{2D52E8AD-3608-489D-8290-FC401051072E}"/>
    <dgm:cxn modelId="{3ED388C5-D0FF-43F3-85FF-62164F75EF85}" srcId="{DE1A7D36-BE36-48DF-986B-C5875CC0843C}" destId="{B8488BE7-835B-47F2-8D04-35A19F8F1264}" srcOrd="3" destOrd="0" parTransId="{1D050FB5-FE7D-4934-B47C-2FE7DF9B9D10}" sibTransId="{BCE2671D-7C61-46E2-84C6-B71A2FC811C0}"/>
    <dgm:cxn modelId="{1F7CB3C9-603C-4750-9558-7B429834E165}" type="presOf" srcId="{644FA1D1-4B97-4205-BCA2-578E8C61093F}" destId="{E2470FD5-1609-4FB5-ACFB-AA565F00D7CB}" srcOrd="0" destOrd="4" presId="urn:microsoft.com/office/officeart/2005/8/layout/bProcess3"/>
    <dgm:cxn modelId="{6B1738CC-4937-4B94-8E2E-884FE3D5FAF2}" srcId="{A9D9E8D4-E325-4D62-9930-ED6B29983CF2}" destId="{7FF4692D-DC61-4C37-9195-1EDE7A8A7752}" srcOrd="1" destOrd="0" parTransId="{0707D2E3-BE9C-4DB4-8869-109FE38103D2}" sibTransId="{34562A20-594A-49A9-93BA-ED8DC65037F4}"/>
    <dgm:cxn modelId="{315A69CE-78EE-43DD-837E-5B95E3E31399}" type="presOf" srcId="{2D52E8AD-3608-489D-8290-FC401051072E}" destId="{146960D6-E4ED-4F10-B30B-C9DCE57901D0}" srcOrd="0" destOrd="0" presId="urn:microsoft.com/office/officeart/2005/8/layout/bProcess3"/>
    <dgm:cxn modelId="{F280D7D4-4636-4347-A437-E5BD0218BA26}" srcId="{DE1A7D36-BE36-48DF-986B-C5875CC0843C}" destId="{D789C700-7684-49EC-9A9C-4876B9F9C2BA}" srcOrd="2" destOrd="0" parTransId="{CCDCF544-597A-417F-8839-666E0DEF16D5}" sibTransId="{DE09539D-E61B-4D40-95F2-B67A4FF58DDE}"/>
    <dgm:cxn modelId="{5C3B41D5-AB06-4A5E-9CA9-628C17B676E5}" type="presOf" srcId="{290BE83B-3A87-4715-8A3C-9699D6C17203}" destId="{C71C63ED-DA68-4B42-9EBB-A51E29F3F491}" srcOrd="0" destOrd="3" presId="urn:microsoft.com/office/officeart/2005/8/layout/bProcess3"/>
    <dgm:cxn modelId="{8FF47BD6-834D-4221-B9A1-DF8A4CE4796D}" type="presOf" srcId="{98FE5BDC-BB44-4E5C-9528-DAA104E9D75D}" destId="{6251D23C-7920-48B4-BFFA-5D45619F9DD2}" srcOrd="0" destOrd="1" presId="urn:microsoft.com/office/officeart/2005/8/layout/bProcess3"/>
    <dgm:cxn modelId="{D58045D8-0C75-4C5A-860D-E96982D31886}" srcId="{72BEF746-45C1-4429-92B7-D7405E1F9982}" destId="{E98B120F-23F1-4FF8-A258-FFE12EFBF160}" srcOrd="1" destOrd="0" parTransId="{A300920F-7763-41C2-8D1C-5075346A4FB6}" sibTransId="{589E54A8-F63B-40D8-9815-ADA7FFFDD11F}"/>
    <dgm:cxn modelId="{C753B8E6-EF1D-4E6B-8E0F-5A205A798AFA}" srcId="{A9D9E8D4-E325-4D62-9930-ED6B29983CF2}" destId="{98FE5BDC-BB44-4E5C-9528-DAA104E9D75D}" srcOrd="0" destOrd="0" parTransId="{56C39B20-67AC-425E-A7B1-E1E324778507}" sibTransId="{9278F5D3-3BFB-4FC1-8766-749D95E1DDE9}"/>
    <dgm:cxn modelId="{FDDE59F0-F241-4DDE-8448-FF589B6FB5DA}" type="presOf" srcId="{D789C700-7684-49EC-9A9C-4876B9F9C2BA}" destId="{E2470FD5-1609-4FB5-ACFB-AA565F00D7CB}" srcOrd="0" destOrd="3" presId="urn:microsoft.com/office/officeart/2005/8/layout/bProcess3"/>
    <dgm:cxn modelId="{487B24F6-EF20-4F62-8030-8D5DA2C8A179}" srcId="{D789C700-7684-49EC-9A9C-4876B9F9C2BA}" destId="{E013565E-F03A-46A9-8D6C-8B6B73DCD75F}" srcOrd="1" destOrd="0" parTransId="{573A8729-2057-4DC2-8298-DEFA006708C1}" sibTransId="{071A69A7-5A0E-4EB8-BD77-C2E0B3727905}"/>
    <dgm:cxn modelId="{111753FA-6358-4947-80BE-4C4D741FB9FC}" type="presOf" srcId="{07D3D76A-8BDC-4A48-8941-6A9F00E6570F}" destId="{3A42B330-2A15-4CD4-AB4D-CA32BBCA0126}" srcOrd="0" destOrd="3" presId="urn:microsoft.com/office/officeart/2005/8/layout/bProcess3"/>
    <dgm:cxn modelId="{BE1D87FF-787F-4294-87B6-8AD22D7E7BFB}" type="presOf" srcId="{B8488BE7-835B-47F2-8D04-35A19F8F1264}" destId="{E2470FD5-1609-4FB5-ACFB-AA565F00D7CB}" srcOrd="0" destOrd="7" presId="urn:microsoft.com/office/officeart/2005/8/layout/bProcess3"/>
    <dgm:cxn modelId="{F56D9341-17AA-4D0B-9875-E7061D6BFA25}" type="presParOf" srcId="{8DA30B18-4C5F-4529-BEF3-C54C3FBA09DF}" destId="{6251D23C-7920-48B4-BFFA-5D45619F9DD2}" srcOrd="0" destOrd="0" presId="urn:microsoft.com/office/officeart/2005/8/layout/bProcess3"/>
    <dgm:cxn modelId="{A3F3B3FA-9FB0-42EB-BBBF-D706180F1F7B}" type="presParOf" srcId="{8DA30B18-4C5F-4529-BEF3-C54C3FBA09DF}" destId="{3036EC13-11EF-4CD9-9A41-3762FF9CFD26}" srcOrd="1" destOrd="0" presId="urn:microsoft.com/office/officeart/2005/8/layout/bProcess3"/>
    <dgm:cxn modelId="{9B9FE0AB-2626-401B-8EAC-A6BFE5F87FB5}" type="presParOf" srcId="{3036EC13-11EF-4CD9-9A41-3762FF9CFD26}" destId="{AC570988-D05D-4592-8E0C-95F3B05B06A4}" srcOrd="0" destOrd="0" presId="urn:microsoft.com/office/officeart/2005/8/layout/bProcess3"/>
    <dgm:cxn modelId="{10D07DEA-0B2A-49B2-B355-6195A19C9082}" type="presParOf" srcId="{8DA30B18-4C5F-4529-BEF3-C54C3FBA09DF}" destId="{3A42B330-2A15-4CD4-AB4D-CA32BBCA0126}" srcOrd="2" destOrd="0" presId="urn:microsoft.com/office/officeart/2005/8/layout/bProcess3"/>
    <dgm:cxn modelId="{A6016030-E961-47F1-B47A-36DD656B7252}" type="presParOf" srcId="{8DA30B18-4C5F-4529-BEF3-C54C3FBA09DF}" destId="{146960D6-E4ED-4F10-B30B-C9DCE57901D0}" srcOrd="3" destOrd="0" presId="urn:microsoft.com/office/officeart/2005/8/layout/bProcess3"/>
    <dgm:cxn modelId="{E2C215A5-8743-47B0-8D00-36DDF120B6F1}" type="presParOf" srcId="{146960D6-E4ED-4F10-B30B-C9DCE57901D0}" destId="{466268B8-3DB8-41FB-A1D2-5206A1D1D8F7}" srcOrd="0" destOrd="0" presId="urn:microsoft.com/office/officeart/2005/8/layout/bProcess3"/>
    <dgm:cxn modelId="{A004E8B7-DB25-4F00-A737-A09B5F3BD3AC}" type="presParOf" srcId="{8DA30B18-4C5F-4529-BEF3-C54C3FBA09DF}" destId="{E2470FD5-1609-4FB5-ACFB-AA565F00D7CB}" srcOrd="4" destOrd="0" presId="urn:microsoft.com/office/officeart/2005/8/layout/bProcess3"/>
    <dgm:cxn modelId="{4A64AC52-46F4-44E9-82A2-F23F213A1E59}" type="presParOf" srcId="{8DA30B18-4C5F-4529-BEF3-C54C3FBA09DF}" destId="{59FC3CB1-408F-4586-B88D-48EAF52B3B12}" srcOrd="5" destOrd="0" presId="urn:microsoft.com/office/officeart/2005/8/layout/bProcess3"/>
    <dgm:cxn modelId="{0709773F-2B11-49D1-A45B-FAEA7C3CE0AC}" type="presParOf" srcId="{59FC3CB1-408F-4586-B88D-48EAF52B3B12}" destId="{8E49C123-C95D-44F1-808B-479554B8635B}" srcOrd="0" destOrd="0" presId="urn:microsoft.com/office/officeart/2005/8/layout/bProcess3"/>
    <dgm:cxn modelId="{2DA6F466-CE9F-4111-AD6B-012B3CE17AE3}" type="presParOf" srcId="{8DA30B18-4C5F-4529-BEF3-C54C3FBA09DF}" destId="{C71C63ED-DA68-4B42-9EBB-A51E29F3F491}" srcOrd="6"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36EC13-11EF-4CD9-9A41-3762FF9CFD26}">
      <dsp:nvSpPr>
        <dsp:cNvPr id="0" name=""/>
        <dsp:cNvSpPr/>
      </dsp:nvSpPr>
      <dsp:spPr>
        <a:xfrm>
          <a:off x="2689243" y="1204480"/>
          <a:ext cx="587376" cy="91440"/>
        </a:xfrm>
        <a:custGeom>
          <a:avLst/>
          <a:gdLst/>
          <a:ahLst/>
          <a:cxnLst/>
          <a:rect l="0" t="0" r="0" b="0"/>
          <a:pathLst>
            <a:path>
              <a:moveTo>
                <a:pt x="0" y="45720"/>
              </a:moveTo>
              <a:lnTo>
                <a:pt x="587376" y="45720"/>
              </a:lnTo>
            </a:path>
          </a:pathLst>
        </a:custGeom>
        <a:noFill/>
        <a:ln w="38100" cap="flat" cmpd="sng" algn="ctr">
          <a:solidFill>
            <a:scrgbClr r="0" g="0" b="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en-US" sz="400" kern="1200">
            <a:latin typeface="Utsaah" panose="020B0604020202020204" pitchFamily="34" charset="0"/>
            <a:cs typeface="Utsaah" panose="020B0604020202020204" pitchFamily="34" charset="0"/>
          </a:endParaRPr>
        </a:p>
      </dsp:txBody>
      <dsp:txXfrm>
        <a:off x="2967482" y="1247108"/>
        <a:ext cx="30898" cy="6185"/>
      </dsp:txXfrm>
    </dsp:sp>
    <dsp:sp modelId="{6251D23C-7920-48B4-BFFA-5D45619F9DD2}">
      <dsp:nvSpPr>
        <dsp:cNvPr id="0" name=""/>
        <dsp:cNvSpPr/>
      </dsp:nvSpPr>
      <dsp:spPr>
        <a:xfrm>
          <a:off x="4188" y="667164"/>
          <a:ext cx="2686855" cy="1166073"/>
        </a:xfrm>
        <a:prstGeom prst="roundRect">
          <a:avLst/>
        </a:prstGeom>
        <a:solidFill>
          <a:srgbClr val="498A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b="1" kern="1200" dirty="0">
              <a:latin typeface="Utsaah" panose="020B0604020202020204" pitchFamily="34" charset="0"/>
              <a:cs typeface="Utsaah" panose="020B0604020202020204" pitchFamily="34" charset="0"/>
            </a:rPr>
            <a:t>Single core – bare metal</a:t>
          </a:r>
        </a:p>
        <a:p>
          <a:pPr marL="114300" lvl="1" indent="-114300" algn="l" defTabSz="622300">
            <a:lnSpc>
              <a:spcPct val="90000"/>
            </a:lnSpc>
            <a:spcBef>
              <a:spcPct val="0"/>
            </a:spcBef>
            <a:spcAft>
              <a:spcPct val="15000"/>
            </a:spcAft>
            <a:buChar char="•"/>
          </a:pPr>
          <a:r>
            <a:rPr lang="en-US" sz="1400" kern="1200" dirty="0">
              <a:latin typeface="Utsaah" panose="020B0604020202020204" pitchFamily="34" charset="0"/>
              <a:cs typeface="Utsaah" panose="020B0604020202020204" pitchFamily="34" charset="0"/>
            </a:rPr>
            <a:t>No O.S.</a:t>
          </a:r>
        </a:p>
        <a:p>
          <a:pPr marL="114300" lvl="1" indent="-114300" algn="l" defTabSz="622300">
            <a:lnSpc>
              <a:spcPct val="90000"/>
            </a:lnSpc>
            <a:spcBef>
              <a:spcPct val="0"/>
            </a:spcBef>
            <a:spcAft>
              <a:spcPct val="15000"/>
            </a:spcAft>
            <a:buChar char="•"/>
          </a:pPr>
          <a:r>
            <a:rPr lang="en-US" sz="1400" kern="1200" dirty="0" err="1">
              <a:latin typeface="Utsaah" panose="020B0604020202020204" pitchFamily="34" charset="0"/>
              <a:cs typeface="Utsaah" panose="020B0604020202020204" pitchFamily="34" charset="0"/>
            </a:rPr>
            <a:t>En</a:t>
          </a:r>
          <a:r>
            <a:rPr lang="en-US" sz="1400" kern="1200" dirty="0">
              <a:latin typeface="Utsaah" panose="020B0604020202020204" pitchFamily="34" charset="0"/>
              <a:cs typeface="Utsaah" panose="020B0604020202020204" pitchFamily="34" charset="0"/>
            </a:rPr>
            <a:t> production</a:t>
          </a:r>
        </a:p>
      </dsp:txBody>
      <dsp:txXfrm>
        <a:off x="61111" y="724087"/>
        <a:ext cx="2573009" cy="1052227"/>
      </dsp:txXfrm>
    </dsp:sp>
    <dsp:sp modelId="{146960D6-E4ED-4F10-B30B-C9DCE57901D0}">
      <dsp:nvSpPr>
        <dsp:cNvPr id="0" name=""/>
        <dsp:cNvSpPr/>
      </dsp:nvSpPr>
      <dsp:spPr>
        <a:xfrm>
          <a:off x="1347615" y="2130122"/>
          <a:ext cx="3304832" cy="587376"/>
        </a:xfrm>
        <a:custGeom>
          <a:avLst/>
          <a:gdLst/>
          <a:ahLst/>
          <a:cxnLst/>
          <a:rect l="0" t="0" r="0" b="0"/>
          <a:pathLst>
            <a:path>
              <a:moveTo>
                <a:pt x="3304832" y="0"/>
              </a:moveTo>
              <a:lnTo>
                <a:pt x="3304832" y="310788"/>
              </a:lnTo>
              <a:lnTo>
                <a:pt x="0" y="310788"/>
              </a:lnTo>
              <a:lnTo>
                <a:pt x="0" y="587376"/>
              </a:lnTo>
            </a:path>
          </a:pathLst>
        </a:custGeom>
        <a:noFill/>
        <a:ln w="38100" cap="flat" cmpd="sng" algn="ctr">
          <a:solidFill>
            <a:scrgbClr r="0" g="0" b="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en-US" sz="400" kern="1200">
            <a:latin typeface="Utsaah" panose="020B0604020202020204" pitchFamily="34" charset="0"/>
            <a:cs typeface="Utsaah" panose="020B0604020202020204" pitchFamily="34" charset="0"/>
          </a:endParaRPr>
        </a:p>
      </dsp:txBody>
      <dsp:txXfrm>
        <a:off x="2915979" y="2420717"/>
        <a:ext cx="168105" cy="6185"/>
      </dsp:txXfrm>
    </dsp:sp>
    <dsp:sp modelId="{3A42B330-2A15-4CD4-AB4D-CA32BBCA0126}">
      <dsp:nvSpPr>
        <dsp:cNvPr id="0" name=""/>
        <dsp:cNvSpPr/>
      </dsp:nvSpPr>
      <dsp:spPr>
        <a:xfrm>
          <a:off x="3309020" y="368479"/>
          <a:ext cx="2686855" cy="1763442"/>
        </a:xfrm>
        <a:prstGeom prst="snip1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sz="1600" b="1" kern="1200" dirty="0">
              <a:latin typeface="Utsaah" panose="020B0604020202020204" pitchFamily="34" charset="0"/>
              <a:cs typeface="Utsaah" panose="020B0604020202020204" pitchFamily="34" charset="0"/>
            </a:rPr>
            <a:t>Bi </a:t>
          </a:r>
          <a:r>
            <a:rPr lang="en-US" sz="1600" b="1" kern="1200" dirty="0" err="1">
              <a:latin typeface="Utsaah" panose="020B0604020202020204" pitchFamily="34" charset="0"/>
              <a:cs typeface="Utsaah" panose="020B0604020202020204" pitchFamily="34" charset="0"/>
            </a:rPr>
            <a:t>coeur</a:t>
          </a:r>
          <a:r>
            <a:rPr lang="en-US" sz="1600" b="1" kern="1200" dirty="0">
              <a:latin typeface="Utsaah" panose="020B0604020202020204" pitchFamily="34" charset="0"/>
              <a:cs typeface="Utsaah" panose="020B0604020202020204" pitchFamily="34" charset="0"/>
            </a:rPr>
            <a:t> – All bare metal</a:t>
          </a:r>
        </a:p>
        <a:p>
          <a:pPr marL="57150" lvl="1" indent="-57150" algn="l" defTabSz="488950">
            <a:lnSpc>
              <a:spcPct val="90000"/>
            </a:lnSpc>
            <a:spcBef>
              <a:spcPct val="0"/>
            </a:spcBef>
            <a:spcAft>
              <a:spcPct val="15000"/>
            </a:spcAft>
            <a:buChar char="•"/>
          </a:pPr>
          <a:r>
            <a:rPr lang="fr-FR" sz="1100" kern="1200" dirty="0">
              <a:latin typeface="Utsaah" panose="020B0604020202020204" pitchFamily="34" charset="0"/>
              <a:cs typeface="Utsaah" panose="020B0604020202020204" pitchFamily="34" charset="0"/>
            </a:rPr>
            <a:t>Responsabilités séparées en deux cœurs</a:t>
          </a:r>
          <a:endParaRPr lang="en-US" sz="1100" kern="1200" dirty="0">
            <a:latin typeface="Utsaah" panose="020B0604020202020204" pitchFamily="34" charset="0"/>
            <a:cs typeface="Utsaah" panose="020B0604020202020204" pitchFamily="34" charset="0"/>
          </a:endParaRPr>
        </a:p>
        <a:p>
          <a:pPr marL="57150" lvl="1" indent="-57150" algn="l" defTabSz="488950">
            <a:lnSpc>
              <a:spcPct val="90000"/>
            </a:lnSpc>
            <a:spcBef>
              <a:spcPct val="0"/>
            </a:spcBef>
            <a:spcAft>
              <a:spcPct val="15000"/>
            </a:spcAft>
            <a:buChar char="•"/>
          </a:pPr>
          <a:r>
            <a:rPr lang="fr-FR" sz="1100" kern="1200" dirty="0">
              <a:latin typeface="Utsaah" panose="020B0604020202020204" pitchFamily="34" charset="0"/>
              <a:cs typeface="Utsaah" panose="020B0604020202020204" pitchFamily="34" charset="0"/>
            </a:rPr>
            <a:t>Communication inter-cœur par mémoire partagée sur (OCM) </a:t>
          </a:r>
        </a:p>
        <a:p>
          <a:pPr marL="57150" lvl="1" indent="-57150" algn="l" defTabSz="488950">
            <a:lnSpc>
              <a:spcPct val="90000"/>
            </a:lnSpc>
            <a:spcBef>
              <a:spcPct val="0"/>
            </a:spcBef>
            <a:spcAft>
              <a:spcPct val="15000"/>
            </a:spcAft>
            <a:buChar char="•"/>
          </a:pPr>
          <a:r>
            <a:rPr lang="fr-FR" sz="1100" kern="1200" dirty="0">
              <a:latin typeface="Utsaah" panose="020B0604020202020204" pitchFamily="34" charset="0"/>
              <a:cs typeface="Utsaah" panose="020B0604020202020204" pitchFamily="34" charset="0"/>
            </a:rPr>
            <a:t>Adresses de mémoire physique (non virtuelle)</a:t>
          </a:r>
        </a:p>
        <a:p>
          <a:pPr marL="57150" lvl="1" indent="-57150" algn="l" defTabSz="488950">
            <a:lnSpc>
              <a:spcPct val="90000"/>
            </a:lnSpc>
            <a:spcBef>
              <a:spcPct val="0"/>
            </a:spcBef>
            <a:spcAft>
              <a:spcPct val="15000"/>
            </a:spcAft>
            <a:buChar char="•"/>
          </a:pPr>
          <a:r>
            <a:rPr lang="fr-FR" sz="1100" kern="1200" dirty="0">
              <a:latin typeface="Utsaah" panose="020B0604020202020204" pitchFamily="34" charset="0"/>
              <a:cs typeface="Utsaah" panose="020B0604020202020204" pitchFamily="34" charset="0"/>
            </a:rPr>
            <a:t>La disponibilité de TCP/IP n'est pas garantie</a:t>
          </a:r>
        </a:p>
        <a:p>
          <a:pPr marL="57150" lvl="1" indent="-57150" algn="l" defTabSz="488950">
            <a:lnSpc>
              <a:spcPct val="90000"/>
            </a:lnSpc>
            <a:spcBef>
              <a:spcPct val="0"/>
            </a:spcBef>
            <a:spcAft>
              <a:spcPct val="15000"/>
            </a:spcAft>
            <a:buChar char="•"/>
          </a:pPr>
          <a:endParaRPr lang="fr-FR" sz="1100" kern="1200" dirty="0">
            <a:latin typeface="Utsaah" panose="020B0604020202020204" pitchFamily="34" charset="0"/>
            <a:cs typeface="Utsaah" panose="020B0604020202020204" pitchFamily="34" charset="0"/>
          </a:endParaRPr>
        </a:p>
      </dsp:txBody>
      <dsp:txXfrm>
        <a:off x="3309020" y="515435"/>
        <a:ext cx="2539899" cy="1616486"/>
      </dsp:txXfrm>
    </dsp:sp>
    <dsp:sp modelId="{59FC3CB1-408F-4586-B88D-48EAF52B3B12}">
      <dsp:nvSpPr>
        <dsp:cNvPr id="0" name=""/>
        <dsp:cNvSpPr/>
      </dsp:nvSpPr>
      <dsp:spPr>
        <a:xfrm>
          <a:off x="2689243" y="3532273"/>
          <a:ext cx="587376" cy="91440"/>
        </a:xfrm>
        <a:custGeom>
          <a:avLst/>
          <a:gdLst/>
          <a:ahLst/>
          <a:cxnLst/>
          <a:rect l="0" t="0" r="0" b="0"/>
          <a:pathLst>
            <a:path>
              <a:moveTo>
                <a:pt x="0" y="45720"/>
              </a:moveTo>
              <a:lnTo>
                <a:pt x="587376" y="45720"/>
              </a:lnTo>
            </a:path>
          </a:pathLst>
        </a:custGeom>
        <a:noFill/>
        <a:ln w="38100" cap="flat" cmpd="sng" algn="ctr">
          <a:solidFill>
            <a:scrgbClr r="0" g="0" b="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en-US" sz="400" kern="1200">
            <a:latin typeface="Utsaah" panose="020B0604020202020204" pitchFamily="34" charset="0"/>
            <a:cs typeface="Utsaah" panose="020B0604020202020204" pitchFamily="34" charset="0"/>
          </a:endParaRPr>
        </a:p>
      </dsp:txBody>
      <dsp:txXfrm>
        <a:off x="2967482" y="3574900"/>
        <a:ext cx="30898" cy="6185"/>
      </dsp:txXfrm>
    </dsp:sp>
    <dsp:sp modelId="{E2470FD5-1609-4FB5-ACFB-AA565F00D7CB}">
      <dsp:nvSpPr>
        <dsp:cNvPr id="0" name=""/>
        <dsp:cNvSpPr/>
      </dsp:nvSpPr>
      <dsp:spPr>
        <a:xfrm>
          <a:off x="4188" y="2749898"/>
          <a:ext cx="2686855" cy="1656188"/>
        </a:xfrm>
        <a:prstGeom prst="snip1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US" sz="1400" b="1" kern="1200" dirty="0">
              <a:latin typeface="Utsaah" panose="020B0604020202020204" pitchFamily="34" charset="0"/>
              <a:cs typeface="Utsaah" panose="020B0604020202020204" pitchFamily="34" charset="0"/>
            </a:rPr>
            <a:t>Bi </a:t>
          </a:r>
          <a:r>
            <a:rPr lang="en-US" sz="1400" b="1" kern="1200" dirty="0" err="1">
              <a:latin typeface="Utsaah" panose="020B0604020202020204" pitchFamily="34" charset="0"/>
              <a:cs typeface="Utsaah" panose="020B0604020202020204" pitchFamily="34" charset="0"/>
            </a:rPr>
            <a:t>coeur</a:t>
          </a:r>
          <a:r>
            <a:rPr lang="en-US" sz="1400" b="1" kern="1200" dirty="0">
              <a:latin typeface="Utsaah" panose="020B0604020202020204" pitchFamily="34" charset="0"/>
              <a:cs typeface="Utsaah" panose="020B0604020202020204" pitchFamily="34" charset="0"/>
            </a:rPr>
            <a:t>– Linux et bare metal</a:t>
          </a:r>
        </a:p>
        <a:p>
          <a:pPr marL="57150" lvl="1" indent="-57150" algn="l" defTabSz="466725">
            <a:lnSpc>
              <a:spcPct val="90000"/>
            </a:lnSpc>
            <a:spcBef>
              <a:spcPct val="0"/>
            </a:spcBef>
            <a:spcAft>
              <a:spcPct val="15000"/>
            </a:spcAft>
            <a:buChar char="•"/>
          </a:pPr>
          <a:r>
            <a:rPr lang="en-US" sz="1050" kern="1200" dirty="0">
              <a:solidFill>
                <a:schemeClr val="bg1"/>
              </a:solidFill>
              <a:latin typeface="Utsaah" panose="020B0604020202020204" pitchFamily="34" charset="0"/>
              <a:cs typeface="Utsaah" panose="020B0604020202020204" pitchFamily="34" charset="0"/>
            </a:rPr>
            <a:t>Code métier </a:t>
          </a:r>
          <a:r>
            <a:rPr lang="fr-FR" sz="1050" kern="1200" noProof="0" dirty="0">
              <a:solidFill>
                <a:schemeClr val="bg1"/>
              </a:solidFill>
              <a:latin typeface="Utsaah" panose="020B0604020202020204" pitchFamily="34" charset="0"/>
              <a:cs typeface="Utsaah" panose="020B0604020202020204" pitchFamily="34" charset="0"/>
            </a:rPr>
            <a:t>préservé</a:t>
          </a:r>
          <a:r>
            <a:rPr lang="en-US" sz="1050" kern="1200" dirty="0">
              <a:solidFill>
                <a:schemeClr val="bg1"/>
              </a:solidFill>
              <a:latin typeface="Utsaah" panose="020B0604020202020204" pitchFamily="34" charset="0"/>
              <a:cs typeface="Utsaah" panose="020B0604020202020204" pitchFamily="34" charset="0"/>
            </a:rPr>
            <a:t> sur le </a:t>
          </a:r>
          <a:r>
            <a:rPr lang="fr-FR" sz="1050" kern="1200" noProof="0" dirty="0">
              <a:solidFill>
                <a:schemeClr val="bg1"/>
              </a:solidFill>
              <a:latin typeface="Utsaah" panose="020B0604020202020204" pitchFamily="34" charset="0"/>
              <a:cs typeface="Utsaah" panose="020B0604020202020204" pitchFamily="34" charset="0"/>
            </a:rPr>
            <a:t>cœur</a:t>
          </a:r>
          <a:r>
            <a:rPr lang="en-US" sz="1050" kern="1200" dirty="0">
              <a:solidFill>
                <a:schemeClr val="bg1"/>
              </a:solidFill>
              <a:latin typeface="Utsaah" panose="020B0604020202020204" pitchFamily="34" charset="0"/>
              <a:cs typeface="Utsaah" panose="020B0604020202020204" pitchFamily="34" charset="0"/>
            </a:rPr>
            <a:t> </a:t>
          </a:r>
          <a:r>
            <a:rPr lang="en-US" sz="1050" kern="1200" dirty="0" err="1">
              <a:solidFill>
                <a:schemeClr val="bg1"/>
              </a:solidFill>
              <a:latin typeface="Utsaah" panose="020B0604020202020204" pitchFamily="34" charset="0"/>
              <a:cs typeface="Utsaah" panose="020B0604020202020204" pitchFamily="34" charset="0"/>
            </a:rPr>
            <a:t>en</a:t>
          </a:r>
          <a:r>
            <a:rPr lang="en-US" sz="1050" kern="1200" dirty="0">
              <a:solidFill>
                <a:schemeClr val="bg1"/>
              </a:solidFill>
              <a:latin typeface="Utsaah" panose="020B0604020202020204" pitchFamily="34" charset="0"/>
              <a:cs typeface="Utsaah" panose="020B0604020202020204" pitchFamily="34" charset="0"/>
            </a:rPr>
            <a:t> BM </a:t>
          </a:r>
        </a:p>
        <a:p>
          <a:pPr marL="57150" lvl="1" indent="-57150" algn="l" defTabSz="466725">
            <a:lnSpc>
              <a:spcPct val="90000"/>
            </a:lnSpc>
            <a:spcBef>
              <a:spcPct val="0"/>
            </a:spcBef>
            <a:spcAft>
              <a:spcPct val="15000"/>
            </a:spcAft>
            <a:buChar char="•"/>
          </a:pPr>
          <a:r>
            <a:rPr lang="fr-FR" sz="1050" kern="1200" dirty="0">
              <a:latin typeface="Utsaah" panose="020B0604020202020204" pitchFamily="34" charset="0"/>
              <a:cs typeface="Utsaah" panose="020B0604020202020204" pitchFamily="34" charset="0"/>
            </a:rPr>
            <a:t>Préparation </a:t>
          </a:r>
          <a:r>
            <a:rPr lang="fr-FR" sz="1050" kern="1200" dirty="0" err="1">
              <a:latin typeface="Utsaah" panose="020B0604020202020204" pitchFamily="34" charset="0"/>
              <a:cs typeface="Utsaah" panose="020B0604020202020204" pitchFamily="34" charset="0"/>
            </a:rPr>
            <a:t>kernel</a:t>
          </a:r>
          <a:r>
            <a:rPr lang="fr-FR" sz="1050" kern="1200" dirty="0">
              <a:latin typeface="Utsaah" panose="020B0604020202020204" pitchFamily="34" charset="0"/>
              <a:cs typeface="Utsaah" panose="020B0604020202020204" pitchFamily="34" charset="0"/>
            </a:rPr>
            <a:t> Linux </a:t>
          </a:r>
          <a:r>
            <a:rPr lang="fr-FR" sz="1050" kern="1200" dirty="0">
              <a:solidFill>
                <a:srgbClr val="FFFF00"/>
              </a:solidFill>
              <a:latin typeface="Utsaah" panose="020B0604020202020204" pitchFamily="34" charset="0"/>
              <a:cs typeface="Utsaah" panose="020B0604020202020204" pitchFamily="34" charset="0"/>
            </a:rPr>
            <a:t>(pile TCP/IP est comprise)</a:t>
          </a:r>
          <a:endParaRPr lang="en-US" sz="1050" kern="1200" dirty="0">
            <a:solidFill>
              <a:srgbClr val="FFFF00"/>
            </a:solidFill>
            <a:latin typeface="Utsaah" panose="020B0604020202020204" pitchFamily="34" charset="0"/>
            <a:cs typeface="Utsaah" panose="020B0604020202020204" pitchFamily="34" charset="0"/>
          </a:endParaRPr>
        </a:p>
        <a:p>
          <a:pPr marL="57150" lvl="1" indent="-57150" algn="l" defTabSz="466725">
            <a:lnSpc>
              <a:spcPct val="90000"/>
            </a:lnSpc>
            <a:spcBef>
              <a:spcPct val="0"/>
            </a:spcBef>
            <a:spcAft>
              <a:spcPct val="15000"/>
            </a:spcAft>
            <a:buChar char="•"/>
          </a:pPr>
          <a:r>
            <a:rPr lang="fr-FR" sz="1050" kern="1200" dirty="0">
              <a:latin typeface="Utsaah" panose="020B0604020202020204" pitchFamily="34" charset="0"/>
              <a:cs typeface="Utsaah" panose="020B0604020202020204" pitchFamily="34" charset="0"/>
            </a:rPr>
            <a:t>Intégration du </a:t>
          </a:r>
          <a:r>
            <a:rPr lang="fr-FR" sz="1050" kern="1200" dirty="0" err="1">
              <a:latin typeface="Utsaah" panose="020B0604020202020204" pitchFamily="34" charset="0"/>
              <a:cs typeface="Utsaah" panose="020B0604020202020204" pitchFamily="34" charset="0"/>
            </a:rPr>
            <a:t>framework</a:t>
          </a:r>
          <a:r>
            <a:rPr lang="fr-FR" sz="1050" kern="1200" dirty="0">
              <a:latin typeface="Utsaah" panose="020B0604020202020204" pitchFamily="34" charset="0"/>
              <a:cs typeface="Utsaah" panose="020B0604020202020204" pitchFamily="34" charset="0"/>
            </a:rPr>
            <a:t> </a:t>
          </a:r>
          <a:r>
            <a:rPr lang="fr-FR" sz="1050" kern="1200" dirty="0" err="1">
              <a:latin typeface="Utsaah" panose="020B0604020202020204" pitchFamily="34" charset="0"/>
              <a:cs typeface="Utsaah" panose="020B0604020202020204" pitchFamily="34" charset="0"/>
            </a:rPr>
            <a:t>OpenAMP</a:t>
          </a:r>
          <a:endParaRPr lang="fr-FR" sz="1050" kern="1200" dirty="0">
            <a:latin typeface="Utsaah" panose="020B0604020202020204" pitchFamily="34" charset="0"/>
            <a:cs typeface="Utsaah" panose="020B0604020202020204" pitchFamily="34" charset="0"/>
          </a:endParaRPr>
        </a:p>
        <a:p>
          <a:pPr marL="114300" lvl="2" indent="-57150" algn="l" defTabSz="466725">
            <a:lnSpc>
              <a:spcPct val="90000"/>
            </a:lnSpc>
            <a:spcBef>
              <a:spcPct val="0"/>
            </a:spcBef>
            <a:spcAft>
              <a:spcPct val="15000"/>
            </a:spcAft>
            <a:buChar char="•"/>
          </a:pPr>
          <a:r>
            <a:rPr lang="fr-FR" sz="1050" kern="1200" dirty="0">
              <a:latin typeface="Utsaah" panose="020B0604020202020204" pitchFamily="34" charset="0"/>
              <a:cs typeface="Utsaah" panose="020B0604020202020204" pitchFamily="34" charset="0"/>
            </a:rPr>
            <a:t>Communication inter-cœur</a:t>
          </a:r>
        </a:p>
        <a:p>
          <a:pPr marL="114300" lvl="2" indent="-57150" algn="l" defTabSz="466725">
            <a:lnSpc>
              <a:spcPct val="90000"/>
            </a:lnSpc>
            <a:spcBef>
              <a:spcPct val="0"/>
            </a:spcBef>
            <a:spcAft>
              <a:spcPct val="15000"/>
            </a:spcAft>
            <a:buChar char="•"/>
          </a:pPr>
          <a:r>
            <a:rPr lang="fr-FR" sz="1050" kern="1200">
              <a:latin typeface="Utsaah" panose="020B0604020202020204" pitchFamily="34" charset="0"/>
              <a:cs typeface="Utsaah" panose="020B0604020202020204" pitchFamily="34" charset="0"/>
            </a:rPr>
            <a:t>Start/Stop du </a:t>
          </a:r>
          <a:r>
            <a:rPr lang="fr-FR" sz="1050" kern="1200" dirty="0">
              <a:latin typeface="Utsaah" panose="020B0604020202020204" pitchFamily="34" charset="0"/>
              <a:cs typeface="Utsaah" panose="020B0604020202020204" pitchFamily="34" charset="0"/>
            </a:rPr>
            <a:t>cœur depuis l'espace utilisateur Linux</a:t>
          </a:r>
        </a:p>
        <a:p>
          <a:pPr marL="114300" lvl="2" indent="-57150" algn="l" defTabSz="466725">
            <a:lnSpc>
              <a:spcPct val="90000"/>
            </a:lnSpc>
            <a:spcBef>
              <a:spcPct val="0"/>
            </a:spcBef>
            <a:spcAft>
              <a:spcPct val="15000"/>
            </a:spcAft>
            <a:buChar char="•"/>
          </a:pPr>
          <a:r>
            <a:rPr lang="fr-FR" sz="1050" kern="1200" dirty="0">
              <a:latin typeface="Utsaah" panose="020B0604020202020204" pitchFamily="34" charset="0"/>
              <a:cs typeface="Utsaah" panose="020B0604020202020204" pitchFamily="34" charset="0"/>
            </a:rPr>
            <a:t>Partage des zones de mémoire communes  </a:t>
          </a:r>
        </a:p>
        <a:p>
          <a:pPr marL="57150" lvl="1" indent="-57150" algn="l" defTabSz="466725">
            <a:lnSpc>
              <a:spcPct val="90000"/>
            </a:lnSpc>
            <a:spcBef>
              <a:spcPct val="0"/>
            </a:spcBef>
            <a:spcAft>
              <a:spcPct val="15000"/>
            </a:spcAft>
            <a:buChar char="•"/>
          </a:pPr>
          <a:r>
            <a:rPr lang="fr-FR" sz="1050" kern="1200" dirty="0">
              <a:latin typeface="Utsaah" panose="020B0604020202020204" pitchFamily="34" charset="0"/>
              <a:cs typeface="Utsaah" panose="020B0604020202020204" pitchFamily="34" charset="0"/>
            </a:rPr>
            <a:t>Mémoire physique mappée à la mémoire virtuelle</a:t>
          </a:r>
        </a:p>
        <a:p>
          <a:pPr marL="57150" lvl="1" indent="-57150" algn="l" defTabSz="466725">
            <a:lnSpc>
              <a:spcPct val="90000"/>
            </a:lnSpc>
            <a:spcBef>
              <a:spcPct val="0"/>
            </a:spcBef>
            <a:spcAft>
              <a:spcPct val="15000"/>
            </a:spcAft>
            <a:buChar char="•"/>
          </a:pPr>
          <a:endParaRPr lang="fr-FR" sz="1050" kern="1200" dirty="0">
            <a:latin typeface="Utsaah" panose="020B0604020202020204" pitchFamily="34" charset="0"/>
            <a:cs typeface="Utsaah" panose="020B0604020202020204" pitchFamily="34" charset="0"/>
          </a:endParaRPr>
        </a:p>
      </dsp:txBody>
      <dsp:txXfrm>
        <a:off x="4188" y="2887916"/>
        <a:ext cx="2548837" cy="1518170"/>
      </dsp:txXfrm>
    </dsp:sp>
    <dsp:sp modelId="{C71C63ED-DA68-4B42-9EBB-A51E29F3F491}">
      <dsp:nvSpPr>
        <dsp:cNvPr id="0" name=""/>
        <dsp:cNvSpPr/>
      </dsp:nvSpPr>
      <dsp:spPr>
        <a:xfrm>
          <a:off x="3309020" y="2771936"/>
          <a:ext cx="2686855" cy="1612113"/>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fr-FR" sz="1400" b="1" kern="1200" noProof="0" dirty="0">
              <a:latin typeface="Utsaah" panose="020B0604020202020204" pitchFamily="34" charset="0"/>
              <a:cs typeface="Utsaah" panose="020B0604020202020204" pitchFamily="34" charset="0"/>
            </a:rPr>
            <a:t>Bi cœur – All Linux</a:t>
          </a:r>
        </a:p>
        <a:p>
          <a:pPr marL="114300" lvl="1" indent="-114300" algn="l" defTabSz="622300">
            <a:lnSpc>
              <a:spcPct val="90000"/>
            </a:lnSpc>
            <a:spcBef>
              <a:spcPct val="0"/>
            </a:spcBef>
            <a:spcAft>
              <a:spcPct val="15000"/>
            </a:spcAft>
            <a:buChar char="•"/>
          </a:pPr>
          <a:r>
            <a:rPr lang="fr-FR" sz="1400" kern="1200" dirty="0">
              <a:latin typeface="Utsaah" panose="020B0604020202020204" pitchFamily="34" charset="0"/>
              <a:cs typeface="Utsaah" panose="020B0604020202020204" pitchFamily="34" charset="0"/>
            </a:rPr>
            <a:t>Pour faire un projet entièrement sous Linux nécessiterait la réécriture  du100 % du code </a:t>
          </a:r>
          <a:r>
            <a:rPr lang="fr-FR" sz="1400" kern="1200" dirty="0" err="1">
              <a:latin typeface="Utsaah" panose="020B0604020202020204" pitchFamily="34" charset="0"/>
              <a:cs typeface="Utsaah" panose="020B0604020202020204" pitchFamily="34" charset="0"/>
            </a:rPr>
            <a:t>bare</a:t>
          </a:r>
          <a:r>
            <a:rPr lang="fr-FR" sz="1400" kern="1200" dirty="0">
              <a:latin typeface="Utsaah" panose="020B0604020202020204" pitchFamily="34" charset="0"/>
              <a:cs typeface="Utsaah" panose="020B0604020202020204" pitchFamily="34" charset="0"/>
            </a:rPr>
            <a:t> </a:t>
          </a:r>
          <a:r>
            <a:rPr lang="fr-FR" sz="1400" kern="1200" dirty="0" err="1">
              <a:latin typeface="Utsaah" panose="020B0604020202020204" pitchFamily="34" charset="0"/>
              <a:cs typeface="Utsaah" panose="020B0604020202020204" pitchFamily="34" charset="0"/>
            </a:rPr>
            <a:t>metal</a:t>
          </a:r>
          <a:r>
            <a:rPr lang="fr-FR" sz="1400" kern="1200" dirty="0">
              <a:latin typeface="Utsaah" panose="020B0604020202020204" pitchFamily="34" charset="0"/>
              <a:cs typeface="Utsaah" panose="020B0604020202020204" pitchFamily="34" charset="0"/>
            </a:rPr>
            <a:t> pour devenir un processus Linux. </a:t>
          </a:r>
          <a:endParaRPr lang="en-US" sz="1400" kern="1200" dirty="0">
            <a:latin typeface="Utsaah" panose="020B0604020202020204" pitchFamily="34" charset="0"/>
            <a:cs typeface="Utsaah" panose="020B0604020202020204" pitchFamily="34" charset="0"/>
          </a:endParaRPr>
        </a:p>
        <a:p>
          <a:pPr marL="114300" lvl="1" indent="-114300" algn="l" defTabSz="622300">
            <a:lnSpc>
              <a:spcPct val="90000"/>
            </a:lnSpc>
            <a:spcBef>
              <a:spcPct val="0"/>
            </a:spcBef>
            <a:spcAft>
              <a:spcPct val="15000"/>
            </a:spcAft>
            <a:buChar char="•"/>
          </a:pPr>
          <a:r>
            <a:rPr lang="fr-FR" sz="1400" kern="1200" dirty="0">
              <a:latin typeface="Utsaah" panose="020B0604020202020204" pitchFamily="34" charset="0"/>
              <a:cs typeface="Utsaah" panose="020B0604020202020204" pitchFamily="34" charset="0"/>
            </a:rPr>
            <a:t>Deviendrai un SMP</a:t>
          </a:r>
          <a:endParaRPr lang="en-US" sz="1400" kern="1200" dirty="0">
            <a:latin typeface="Utsaah" panose="020B0604020202020204" pitchFamily="34" charset="0"/>
            <a:cs typeface="Utsaah" panose="020B0604020202020204" pitchFamily="34" charset="0"/>
          </a:endParaRPr>
        </a:p>
        <a:p>
          <a:pPr marL="114300" lvl="1" indent="-114300" algn="l" defTabSz="622300">
            <a:lnSpc>
              <a:spcPct val="90000"/>
            </a:lnSpc>
            <a:spcBef>
              <a:spcPct val="0"/>
            </a:spcBef>
            <a:spcAft>
              <a:spcPct val="15000"/>
            </a:spcAft>
            <a:buChar char="•"/>
          </a:pPr>
          <a:endParaRPr lang="fr-FR" sz="1400" kern="1200" dirty="0">
            <a:latin typeface="Utsaah" panose="020B0604020202020204" pitchFamily="34" charset="0"/>
            <a:cs typeface="Utsaah" panose="020B0604020202020204" pitchFamily="34" charset="0"/>
          </a:endParaRPr>
        </a:p>
      </dsp:txBody>
      <dsp:txXfrm>
        <a:off x="3309020" y="2771936"/>
        <a:ext cx="2686855" cy="1612113"/>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6E6AC62-C733-4581-9434-333711BAC7C0}" type="datetimeFigureOut">
              <a:rPr lang="fr-FR" smtClean="0"/>
              <a:t>24/09/2024</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121A8E0-4837-451A-AAB7-CDAD65D64519}" type="slidenum">
              <a:rPr lang="fr-FR" smtClean="0"/>
              <a:t>‹#›</a:t>
            </a:fld>
            <a:endParaRPr lang="fr-FR"/>
          </a:p>
        </p:txBody>
      </p:sp>
    </p:spTree>
    <p:extLst>
      <p:ext uri="{BB962C8B-B14F-4D97-AF65-F5344CB8AC3E}">
        <p14:creationId xmlns:p14="http://schemas.microsoft.com/office/powerpoint/2010/main" val="311522380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2AA4A1-6791-2344-975C-3B52FBB26634}" type="datetimeFigureOut">
              <a:rPr lang="fr-FR" smtClean="0"/>
              <a:t>24/09/2024</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A745F8-ECF2-8747-805A-8D5B5002A0A0}" type="slidenum">
              <a:rPr lang="fr-FR" smtClean="0"/>
              <a:t>‹#›</a:t>
            </a:fld>
            <a:endParaRPr lang="fr-FR"/>
          </a:p>
        </p:txBody>
      </p:sp>
    </p:spTree>
    <p:extLst>
      <p:ext uri="{BB962C8B-B14F-4D97-AF65-F5344CB8AC3E}">
        <p14:creationId xmlns:p14="http://schemas.microsoft.com/office/powerpoint/2010/main" val="20216749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3" name="Google Shape;25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31523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3" name="Google Shape;25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12325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3" name="Google Shape;25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123258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3" name="Google Shape;25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123258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3" name="Google Shape;25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123258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3" name="Google Shape;25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123258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3" name="Google Shape;25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123258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3" name="Google Shape;25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123258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3" name="Google Shape;25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123258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3" name="Google Shape;25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12325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2" name="Google Shape;28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3" name="Google Shape;25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123258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3" name="Google Shape;25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123258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3" name="Google Shape;25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123258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3" name="Google Shape;25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53335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3" name="Google Shape;25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123258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3" name="Google Shape;25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123258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3" name="Google Shape;25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123258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3" name="Google Shape;25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123258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3" name="Google Shape;25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123258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3" name="Google Shape;25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12325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3" name="Google Shape;25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123258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3" name="Google Shape;25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02198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3" name="Google Shape;25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123258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3" name="Google Shape;25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123258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3" name="Google Shape;25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123258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5" name="Google Shape;695;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5" name="Google Shape;695;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3" name="Google Shape;25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lvl="0" algn="just" defTabSz="914400"/>
            <a:r>
              <a:rPr kumimoji="0" lang="fr-FR" altLang="fr-FR" sz="1200" b="0" i="0" u="none" strike="noStrike" cap="none" normalizeH="0" baseline="0" dirty="0">
                <a:ln>
                  <a:noFill/>
                </a:ln>
                <a:solidFill>
                  <a:schemeClr val="tx1"/>
                </a:solidFill>
                <a:effectLst/>
                <a:latin typeface="inherit"/>
              </a:rPr>
              <a:t>• L’espace mémoire</a:t>
            </a:r>
          </a:p>
          <a:p>
            <a:pPr lvl="0" algn="just" defTabSz="914400"/>
            <a:endParaRPr kumimoji="0" lang="fr-FR" altLang="fr-FR" sz="1200" b="0" i="0" u="none" strike="noStrike" cap="none" normalizeH="0" baseline="0" dirty="0">
              <a:ln>
                <a:noFill/>
              </a:ln>
              <a:solidFill>
                <a:schemeClr val="tx1"/>
              </a:solidFill>
              <a:effectLst/>
              <a:latin typeface="inherit"/>
            </a:endParaRPr>
          </a:p>
          <a:p>
            <a:pPr lvl="0" algn="just" defTabSz="914400"/>
            <a:r>
              <a:rPr kumimoji="0" lang="fr-FR" altLang="fr-FR" sz="1200" b="0" i="0" u="none" strike="noStrike" cap="none" normalizeH="0" baseline="0" dirty="0">
                <a:ln>
                  <a:noFill/>
                </a:ln>
                <a:solidFill>
                  <a:schemeClr val="tx1"/>
                </a:solidFill>
                <a:effectLst/>
                <a:latin typeface="inherit"/>
              </a:rPr>
              <a:t>L’espace mémoire des systèmes embarqués peut être très limité : de quelques dizaines de kilos de mémoire Flash et quelques kilos de RAM pour les petits microcontrôleurs embarqués dans des systèmes simples, jusqu’à plusieurs Giga de Flash pour des processeurs avec des OS Linux. Il est alors primordial d’établir précisément les besoins de l’appareil, afin de concevoir un système adapté. Si la miniaturisation des composants permet en partie de contourner cette contrainte, l’objectif de développement du système embarqué doit être de coller au plus près des besoins, de sorte à éviter les surcoûts, tout en obtenant un système efficace.</a:t>
            </a:r>
          </a:p>
          <a:p>
            <a:pPr lvl="0" algn="just" defTabSz="914400"/>
            <a:endParaRPr kumimoji="0" lang="fr-FR" altLang="fr-FR" sz="1200" b="0" i="0" u="none" strike="noStrike" cap="none" normalizeH="0" baseline="0" dirty="0">
              <a:ln>
                <a:noFill/>
              </a:ln>
              <a:solidFill>
                <a:schemeClr val="tx1"/>
              </a:solidFill>
              <a:effectLst/>
              <a:latin typeface="inherit"/>
            </a:endParaRPr>
          </a:p>
          <a:p>
            <a:pPr lvl="0" algn="just" defTabSz="914400"/>
            <a:r>
              <a:rPr kumimoji="0" lang="fr-FR" altLang="fr-FR" sz="1200" b="0" i="0" u="none" strike="noStrike" cap="none" normalizeH="0" baseline="0" dirty="0">
                <a:ln>
                  <a:noFill/>
                </a:ln>
                <a:solidFill>
                  <a:schemeClr val="tx1"/>
                </a:solidFill>
                <a:effectLst/>
                <a:latin typeface="inherit"/>
              </a:rPr>
              <a:t>• La puissance de calcul</a:t>
            </a:r>
          </a:p>
          <a:p>
            <a:pPr lvl="0" algn="just" defTabSz="914400"/>
            <a:endParaRPr kumimoji="0" lang="fr-FR" altLang="fr-FR" sz="1200" b="0" i="0" u="none" strike="noStrike" cap="none" normalizeH="0" baseline="0" dirty="0">
              <a:ln>
                <a:noFill/>
              </a:ln>
              <a:solidFill>
                <a:schemeClr val="tx1"/>
              </a:solidFill>
              <a:effectLst/>
              <a:latin typeface="inherit"/>
            </a:endParaRPr>
          </a:p>
          <a:p>
            <a:pPr lvl="0" algn="just" defTabSz="914400"/>
            <a:r>
              <a:rPr kumimoji="0" lang="fr-FR" altLang="fr-FR" sz="1200" b="0" i="0" u="none" strike="noStrike" cap="none" normalizeH="0" baseline="0" dirty="0">
                <a:ln>
                  <a:noFill/>
                </a:ln>
                <a:solidFill>
                  <a:schemeClr val="tx1"/>
                </a:solidFill>
                <a:effectLst/>
                <a:latin typeface="inherit"/>
              </a:rPr>
              <a:t>Au même titre que la mémoire disponible, la puissance de calcul nécessaire doit être précisément évaluée. Le système embarqué doit en effet comporter une puissance de calcul suffisante pour effectuer ses tâches, mais mesurée pour éviter un format ou une consommation excédentaires.</a:t>
            </a:r>
          </a:p>
          <a:p>
            <a:pPr lvl="0" algn="just" defTabSz="914400"/>
            <a:endParaRPr kumimoji="0" lang="fr-FR" altLang="fr-FR" sz="1200" b="0" i="0" u="none" strike="noStrike" cap="none" normalizeH="0" baseline="0" dirty="0">
              <a:ln>
                <a:noFill/>
              </a:ln>
              <a:solidFill>
                <a:schemeClr val="tx1"/>
              </a:solidFill>
              <a:effectLst/>
              <a:latin typeface="inherit"/>
            </a:endParaRPr>
          </a:p>
          <a:p>
            <a:pPr lvl="0" algn="just" defTabSz="914400"/>
            <a:r>
              <a:rPr kumimoji="0" lang="fr-FR" altLang="fr-FR" sz="1200" b="0" i="0" u="none" strike="noStrike" cap="none" normalizeH="0" baseline="0" dirty="0">
                <a:ln>
                  <a:noFill/>
                </a:ln>
                <a:solidFill>
                  <a:schemeClr val="tx1"/>
                </a:solidFill>
                <a:effectLst/>
                <a:latin typeface="inherit"/>
              </a:rPr>
              <a:t>En outre, depuis une dizaine d'années, les architectures ARM 32 bits sont devenues le standard du marché. Leur cout étant faible, elles sont d’ailleurs parvenues à concurrencer le µC 8 bit, jusqu’à l’éclipser du marché.</a:t>
            </a:r>
          </a:p>
          <a:p>
            <a:pPr lvl="0" algn="just" defTabSz="914400"/>
            <a:endParaRPr kumimoji="0" lang="fr-FR" altLang="fr-FR" sz="1200" b="0" i="0" u="none" strike="noStrike" cap="none" normalizeH="0" baseline="0" dirty="0">
              <a:ln>
                <a:noFill/>
              </a:ln>
              <a:solidFill>
                <a:schemeClr val="tx1"/>
              </a:solidFill>
              <a:effectLst/>
              <a:latin typeface="inherit"/>
            </a:endParaRPr>
          </a:p>
          <a:p>
            <a:pPr lvl="0" algn="just" defTabSz="914400"/>
            <a:r>
              <a:rPr kumimoji="0" lang="fr-FR" altLang="fr-FR" sz="1200" b="0" i="0" u="none" strike="noStrike" cap="none" normalizeH="0" baseline="0" dirty="0">
                <a:ln>
                  <a:noFill/>
                </a:ln>
                <a:solidFill>
                  <a:schemeClr val="tx1"/>
                </a:solidFill>
                <a:effectLst/>
                <a:latin typeface="inherit"/>
              </a:rPr>
              <a:t>• L’autonomie</a:t>
            </a:r>
          </a:p>
          <a:p>
            <a:pPr lvl="0" algn="just" defTabSz="914400"/>
            <a:endParaRPr kumimoji="0" lang="fr-FR" altLang="fr-FR" sz="1200" b="0" i="0" u="none" strike="noStrike" cap="none" normalizeH="0" baseline="0" dirty="0">
              <a:ln>
                <a:noFill/>
              </a:ln>
              <a:solidFill>
                <a:schemeClr val="tx1"/>
              </a:solidFill>
              <a:effectLst/>
              <a:latin typeface="inherit"/>
            </a:endParaRPr>
          </a:p>
          <a:p>
            <a:pPr lvl="0" algn="just" defTabSz="914400"/>
            <a:r>
              <a:rPr kumimoji="0" lang="fr-FR" altLang="fr-FR" sz="1200" b="0" i="0" u="none" strike="noStrike" cap="none" normalizeH="0" baseline="0" dirty="0">
                <a:ln>
                  <a:noFill/>
                </a:ln>
                <a:solidFill>
                  <a:schemeClr val="tx1"/>
                </a:solidFill>
                <a:effectLst/>
                <a:latin typeface="inherit"/>
              </a:rPr>
              <a:t>Pour certains systèmes embarqués, l’autonomie est l’une des contraintes les plus importantes. Certains systèmes sont en effet autonomes ; ils doivent donc fonctionner sur pile ou batterie. La consommation énergétique doit alors être la plus faible possible afin de minimiser la taille des batteries ou la fréquence de changement des piles. Par ailleurs, certains systèmes autonomes sont en veille la plupart du temps. Dans ce cas, différents modes de fonctionnement peuvent être adoptés en vue d'optimiser la consommation en mode veille, tout en restant à l'écoute d'évènements utilisateurs par exemple. Quoi qu’il en soit, l’autonomie doit être prise en compte lors du choix du µC, afin d’opter pour le système le plus adapté à l’utilisation de l’appareil.</a:t>
            </a:r>
          </a:p>
          <a:p>
            <a:pPr lvl="0" algn="just" defTabSz="914400"/>
            <a:endParaRPr kumimoji="0" lang="fr-FR" altLang="fr-FR" sz="1200" b="0" i="0" u="none" strike="noStrike" cap="none" normalizeH="0" baseline="0" dirty="0">
              <a:ln>
                <a:noFill/>
              </a:ln>
              <a:solidFill>
                <a:schemeClr val="tx1"/>
              </a:solidFill>
              <a:effectLst/>
              <a:latin typeface="inherit"/>
            </a:endParaRPr>
          </a:p>
          <a:p>
            <a:pPr lvl="0" algn="just" defTabSz="914400"/>
            <a:r>
              <a:rPr kumimoji="0" lang="fr-FR" altLang="fr-FR" sz="1200" b="0" i="0" u="none" strike="noStrike" cap="none" normalizeH="0" baseline="0" dirty="0">
                <a:ln>
                  <a:noFill/>
                </a:ln>
                <a:solidFill>
                  <a:schemeClr val="tx1"/>
                </a:solidFill>
                <a:effectLst/>
                <a:latin typeface="inherit"/>
              </a:rPr>
              <a:t>• Les délais d’exécution</a:t>
            </a:r>
          </a:p>
          <a:p>
            <a:pPr lvl="0" algn="just" defTabSz="914400"/>
            <a:endParaRPr kumimoji="0" lang="fr-FR" altLang="fr-FR" sz="1200" b="0" i="0" u="none" strike="noStrike" cap="none" normalizeH="0" baseline="0" dirty="0">
              <a:ln>
                <a:noFill/>
              </a:ln>
              <a:solidFill>
                <a:schemeClr val="tx1"/>
              </a:solidFill>
              <a:effectLst/>
              <a:latin typeface="inherit"/>
            </a:endParaRPr>
          </a:p>
          <a:p>
            <a:pPr lvl="0" algn="just" defTabSz="914400"/>
            <a:r>
              <a:rPr kumimoji="0" lang="fr-FR" altLang="fr-FR" sz="1200" b="0" i="0" u="none" strike="noStrike" cap="none" normalizeH="0" baseline="0" dirty="0">
                <a:ln>
                  <a:noFill/>
                </a:ln>
                <a:solidFill>
                  <a:schemeClr val="tx1"/>
                </a:solidFill>
                <a:effectLst/>
                <a:latin typeface="inherit"/>
              </a:rPr>
              <a:t>Le propre du système embarqué est de réaliser une tâche précise : les délais d’exécution et l’échéance sont alors cruciaux. Le système embarqué doit en effet être en mesure de fournir les résultats exacts dans les temps définis, souvent en temps réel.</a:t>
            </a:r>
          </a:p>
          <a:p>
            <a:pPr lvl="0" algn="just" defTabSz="914400"/>
            <a:endParaRPr kumimoji="0" lang="fr-FR" altLang="fr-FR" sz="1200" b="0" i="0" u="none" strike="noStrike" cap="none" normalizeH="0" baseline="0" dirty="0">
              <a:ln>
                <a:noFill/>
              </a:ln>
              <a:solidFill>
                <a:schemeClr val="tx1"/>
              </a:solidFill>
              <a:effectLst/>
              <a:latin typeface="inherit"/>
            </a:endParaRPr>
          </a:p>
          <a:p>
            <a:pPr lvl="0" algn="just" defTabSz="914400"/>
            <a:r>
              <a:rPr kumimoji="0" lang="fr-FR" altLang="fr-FR" sz="1200" b="0" i="0" u="none" strike="noStrike" cap="none" normalizeH="0" baseline="0" dirty="0">
                <a:ln>
                  <a:noFill/>
                </a:ln>
                <a:solidFill>
                  <a:schemeClr val="tx1"/>
                </a:solidFill>
                <a:effectLst/>
                <a:latin typeface="inherit"/>
              </a:rPr>
              <a:t>• La sécurité et la fiabilité</a:t>
            </a:r>
          </a:p>
          <a:p>
            <a:pPr lvl="0" algn="just" defTabSz="914400"/>
            <a:endParaRPr kumimoji="0" lang="fr-FR" altLang="fr-FR" sz="1200" b="0" i="0" u="none" strike="noStrike" cap="none" normalizeH="0" baseline="0" dirty="0">
              <a:ln>
                <a:noFill/>
              </a:ln>
              <a:solidFill>
                <a:schemeClr val="tx1"/>
              </a:solidFill>
              <a:effectLst/>
              <a:latin typeface="inherit"/>
            </a:endParaRPr>
          </a:p>
          <a:p>
            <a:pPr lvl="0" algn="just" defTabSz="914400"/>
            <a:r>
              <a:rPr kumimoji="0" lang="fr-FR" altLang="fr-FR" sz="1200" b="0" i="0" u="none" strike="noStrike" cap="none" normalizeH="0" baseline="0" dirty="0">
                <a:ln>
                  <a:noFill/>
                </a:ln>
                <a:solidFill>
                  <a:schemeClr val="tx1"/>
                </a:solidFill>
                <a:effectLst/>
                <a:latin typeface="inherit"/>
              </a:rPr>
              <a:t>Informatique, santé, armée… Les appareils utilisés dans certains secteurs doivent garantir rigoureusement la sécurité des utilisateurs et la confidentialité des données. Le système embarqué doit alors être développé de sorte à assurer la fiabilité et la sûreté du fonctionnement.</a:t>
            </a:r>
          </a:p>
          <a:p>
            <a:pPr lvl="0" algn="just" defTabSz="914400"/>
            <a:endParaRPr kumimoji="0" lang="fr-FR" altLang="fr-FR" sz="1200" b="0" i="0" u="none" strike="noStrike" cap="none" normalizeH="0" baseline="0" dirty="0">
              <a:ln>
                <a:noFill/>
              </a:ln>
              <a:solidFill>
                <a:schemeClr val="tx1"/>
              </a:solidFill>
              <a:effectLst/>
              <a:latin typeface="inherit"/>
            </a:endParaRPr>
          </a:p>
          <a:p>
            <a:pPr lvl="0" algn="just" defTabSz="914400"/>
            <a:r>
              <a:rPr kumimoji="0" lang="fr-FR" altLang="fr-FR" sz="1200" b="0" i="0" u="none" strike="noStrike" cap="none" normalizeH="0" baseline="0" dirty="0">
                <a:ln>
                  <a:noFill/>
                </a:ln>
                <a:solidFill>
                  <a:schemeClr val="tx1"/>
                </a:solidFill>
                <a:effectLst/>
                <a:latin typeface="inherit"/>
              </a:rPr>
              <a:t>Dans certains domaines, le logiciel embarqué assure d’ailleurs des fonctions de sécurité. Il peut alors être nécessaire de mettre en place une redondance du contrôleur, afin de s'assurer que le système reste sûr</a:t>
            </a:r>
            <a:endParaRPr lang="x-none" dirty="0"/>
          </a:p>
        </p:txBody>
      </p:sp>
      <p:sp>
        <p:nvSpPr>
          <p:cNvPr id="253" name="Google Shape;25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5726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lvl="0" algn="just" defTabSz="914400"/>
            <a:r>
              <a:rPr kumimoji="0" lang="fr-FR" altLang="fr-FR" sz="1200" b="0" i="0" u="none" strike="noStrike" cap="none" normalizeH="0" baseline="0" dirty="0">
                <a:ln>
                  <a:noFill/>
                </a:ln>
                <a:solidFill>
                  <a:schemeClr val="tx1"/>
                </a:solidFill>
                <a:effectLst/>
                <a:latin typeface="inherit"/>
              </a:rPr>
              <a:t>• L’espace mémoire</a:t>
            </a:r>
          </a:p>
          <a:p>
            <a:pPr lvl="0" algn="just" defTabSz="914400"/>
            <a:endParaRPr kumimoji="0" lang="fr-FR" altLang="fr-FR" sz="1200" b="0" i="0" u="none" strike="noStrike" cap="none" normalizeH="0" baseline="0" dirty="0">
              <a:ln>
                <a:noFill/>
              </a:ln>
              <a:solidFill>
                <a:schemeClr val="tx1"/>
              </a:solidFill>
              <a:effectLst/>
              <a:latin typeface="inherit"/>
            </a:endParaRPr>
          </a:p>
          <a:p>
            <a:pPr lvl="0" algn="just" defTabSz="914400"/>
            <a:r>
              <a:rPr kumimoji="0" lang="fr-FR" altLang="fr-FR" sz="1200" b="0" i="0" u="none" strike="noStrike" cap="none" normalizeH="0" baseline="0" dirty="0">
                <a:ln>
                  <a:noFill/>
                </a:ln>
                <a:solidFill>
                  <a:schemeClr val="tx1"/>
                </a:solidFill>
                <a:effectLst/>
                <a:latin typeface="inherit"/>
              </a:rPr>
              <a:t>L’espace mémoire des systèmes embarqués peut être très limité : de quelques dizaines de kilos de mémoire Flash et quelques kilos de RAM pour les petits microcontrôleurs embarqués dans des systèmes simples, jusqu’à plusieurs Giga de Flash pour des processeurs avec des OS Linux. Il est alors primordial d’établir précisément les besoins de l’appareil, afin de concevoir un système adapté. Si la miniaturisation des composants permet en partie de contourner cette contrainte, l’objectif de développement du système embarqué doit être de coller au plus près des besoins, de sorte à éviter les surcoûts, tout en obtenant un système efficace.</a:t>
            </a:r>
          </a:p>
          <a:p>
            <a:pPr lvl="0" algn="just" defTabSz="914400"/>
            <a:endParaRPr kumimoji="0" lang="fr-FR" altLang="fr-FR" sz="1200" b="0" i="0" u="none" strike="noStrike" cap="none" normalizeH="0" baseline="0" dirty="0">
              <a:ln>
                <a:noFill/>
              </a:ln>
              <a:solidFill>
                <a:schemeClr val="tx1"/>
              </a:solidFill>
              <a:effectLst/>
              <a:latin typeface="inherit"/>
            </a:endParaRPr>
          </a:p>
          <a:p>
            <a:pPr lvl="0" algn="just" defTabSz="914400"/>
            <a:r>
              <a:rPr kumimoji="0" lang="fr-FR" altLang="fr-FR" sz="1200" b="0" i="0" u="none" strike="noStrike" cap="none" normalizeH="0" baseline="0" dirty="0">
                <a:ln>
                  <a:noFill/>
                </a:ln>
                <a:solidFill>
                  <a:schemeClr val="tx1"/>
                </a:solidFill>
                <a:effectLst/>
                <a:latin typeface="inherit"/>
              </a:rPr>
              <a:t>• La puissance de calcul</a:t>
            </a:r>
          </a:p>
          <a:p>
            <a:pPr lvl="0" algn="just" defTabSz="914400"/>
            <a:endParaRPr kumimoji="0" lang="fr-FR" altLang="fr-FR" sz="1200" b="0" i="0" u="none" strike="noStrike" cap="none" normalizeH="0" baseline="0" dirty="0">
              <a:ln>
                <a:noFill/>
              </a:ln>
              <a:solidFill>
                <a:schemeClr val="tx1"/>
              </a:solidFill>
              <a:effectLst/>
              <a:latin typeface="inherit"/>
            </a:endParaRPr>
          </a:p>
          <a:p>
            <a:pPr lvl="0" algn="just" defTabSz="914400"/>
            <a:r>
              <a:rPr kumimoji="0" lang="fr-FR" altLang="fr-FR" sz="1200" b="0" i="0" u="none" strike="noStrike" cap="none" normalizeH="0" baseline="0" dirty="0">
                <a:ln>
                  <a:noFill/>
                </a:ln>
                <a:solidFill>
                  <a:schemeClr val="tx1"/>
                </a:solidFill>
                <a:effectLst/>
                <a:latin typeface="inherit"/>
              </a:rPr>
              <a:t>Au même titre que la mémoire disponible, la puissance de calcul nécessaire doit être précisément évaluée. Le système embarqué doit en effet comporter une puissance de calcul suffisante pour effectuer ses tâches, mais mesurée pour éviter un format ou une consommation excédentaires.</a:t>
            </a:r>
          </a:p>
          <a:p>
            <a:pPr lvl="0" algn="just" defTabSz="914400"/>
            <a:endParaRPr kumimoji="0" lang="fr-FR" altLang="fr-FR" sz="1200" b="0" i="0" u="none" strike="noStrike" cap="none" normalizeH="0" baseline="0" dirty="0">
              <a:ln>
                <a:noFill/>
              </a:ln>
              <a:solidFill>
                <a:schemeClr val="tx1"/>
              </a:solidFill>
              <a:effectLst/>
              <a:latin typeface="inherit"/>
            </a:endParaRPr>
          </a:p>
          <a:p>
            <a:pPr lvl="0" algn="just" defTabSz="914400"/>
            <a:r>
              <a:rPr kumimoji="0" lang="fr-FR" altLang="fr-FR" sz="1200" b="0" i="0" u="none" strike="noStrike" cap="none" normalizeH="0" baseline="0" dirty="0">
                <a:ln>
                  <a:noFill/>
                </a:ln>
                <a:solidFill>
                  <a:schemeClr val="tx1"/>
                </a:solidFill>
                <a:effectLst/>
                <a:latin typeface="inherit"/>
              </a:rPr>
              <a:t>En outre, depuis une dizaine d'années, les architectures ARM 32 bits sont devenues le standard du marché. Leur cout étant faible, elles sont d’ailleurs parvenues à concurrencer le µC 8 bit, jusqu’à l’éclipser du marché.</a:t>
            </a:r>
          </a:p>
          <a:p>
            <a:pPr lvl="0" algn="just" defTabSz="914400"/>
            <a:endParaRPr kumimoji="0" lang="fr-FR" altLang="fr-FR" sz="1200" b="0" i="0" u="none" strike="noStrike" cap="none" normalizeH="0" baseline="0" dirty="0">
              <a:ln>
                <a:noFill/>
              </a:ln>
              <a:solidFill>
                <a:schemeClr val="tx1"/>
              </a:solidFill>
              <a:effectLst/>
              <a:latin typeface="inherit"/>
            </a:endParaRPr>
          </a:p>
          <a:p>
            <a:pPr lvl="0" algn="just" defTabSz="914400"/>
            <a:r>
              <a:rPr kumimoji="0" lang="fr-FR" altLang="fr-FR" sz="1200" b="0" i="0" u="none" strike="noStrike" cap="none" normalizeH="0" baseline="0" dirty="0">
                <a:ln>
                  <a:noFill/>
                </a:ln>
                <a:solidFill>
                  <a:schemeClr val="tx1"/>
                </a:solidFill>
                <a:effectLst/>
                <a:latin typeface="inherit"/>
              </a:rPr>
              <a:t>• L’autonomie</a:t>
            </a:r>
          </a:p>
          <a:p>
            <a:pPr lvl="0" algn="just" defTabSz="914400"/>
            <a:endParaRPr kumimoji="0" lang="fr-FR" altLang="fr-FR" sz="1200" b="0" i="0" u="none" strike="noStrike" cap="none" normalizeH="0" baseline="0" dirty="0">
              <a:ln>
                <a:noFill/>
              </a:ln>
              <a:solidFill>
                <a:schemeClr val="tx1"/>
              </a:solidFill>
              <a:effectLst/>
              <a:latin typeface="inherit"/>
            </a:endParaRPr>
          </a:p>
          <a:p>
            <a:pPr lvl="0" algn="just" defTabSz="914400"/>
            <a:r>
              <a:rPr kumimoji="0" lang="fr-FR" altLang="fr-FR" sz="1200" b="0" i="0" u="none" strike="noStrike" cap="none" normalizeH="0" baseline="0" dirty="0">
                <a:ln>
                  <a:noFill/>
                </a:ln>
                <a:solidFill>
                  <a:schemeClr val="tx1"/>
                </a:solidFill>
                <a:effectLst/>
                <a:latin typeface="inherit"/>
              </a:rPr>
              <a:t>Pour certains systèmes embarqués, l’autonomie est l’une des contraintes les plus importantes. Certains systèmes sont en effet autonomes ; ils doivent donc fonctionner sur pile ou batterie. La consommation énergétique doit alors être la plus faible possible afin de minimiser la taille des batteries ou la fréquence de changement des piles. Par ailleurs, certains systèmes autonomes sont en veille la plupart du temps. Dans ce cas, différents modes de fonctionnement peuvent être adoptés en vue d'optimiser la consommation en mode veille, tout en restant à l'écoute d'évènements utilisateurs par exemple. Quoi qu’il en soit, l’autonomie doit être prise en compte lors du choix du µC, afin d’opter pour le système le plus adapté à l’utilisation de l’appareil.</a:t>
            </a:r>
          </a:p>
          <a:p>
            <a:pPr lvl="0" algn="just" defTabSz="914400"/>
            <a:endParaRPr kumimoji="0" lang="fr-FR" altLang="fr-FR" sz="1200" b="0" i="0" u="none" strike="noStrike" cap="none" normalizeH="0" baseline="0" dirty="0">
              <a:ln>
                <a:noFill/>
              </a:ln>
              <a:solidFill>
                <a:schemeClr val="tx1"/>
              </a:solidFill>
              <a:effectLst/>
              <a:latin typeface="inherit"/>
            </a:endParaRPr>
          </a:p>
          <a:p>
            <a:pPr lvl="0" algn="just" defTabSz="914400"/>
            <a:r>
              <a:rPr kumimoji="0" lang="fr-FR" altLang="fr-FR" sz="1200" b="0" i="0" u="none" strike="noStrike" cap="none" normalizeH="0" baseline="0" dirty="0">
                <a:ln>
                  <a:noFill/>
                </a:ln>
                <a:solidFill>
                  <a:schemeClr val="tx1"/>
                </a:solidFill>
                <a:effectLst/>
                <a:latin typeface="inherit"/>
              </a:rPr>
              <a:t>• Les délais d’exécution</a:t>
            </a:r>
          </a:p>
          <a:p>
            <a:pPr lvl="0" algn="just" defTabSz="914400"/>
            <a:endParaRPr kumimoji="0" lang="fr-FR" altLang="fr-FR" sz="1200" b="0" i="0" u="none" strike="noStrike" cap="none" normalizeH="0" baseline="0" dirty="0">
              <a:ln>
                <a:noFill/>
              </a:ln>
              <a:solidFill>
                <a:schemeClr val="tx1"/>
              </a:solidFill>
              <a:effectLst/>
              <a:latin typeface="inherit"/>
            </a:endParaRPr>
          </a:p>
          <a:p>
            <a:pPr lvl="0" algn="just" defTabSz="914400"/>
            <a:r>
              <a:rPr kumimoji="0" lang="fr-FR" altLang="fr-FR" sz="1200" b="0" i="0" u="none" strike="noStrike" cap="none" normalizeH="0" baseline="0" dirty="0">
                <a:ln>
                  <a:noFill/>
                </a:ln>
                <a:solidFill>
                  <a:schemeClr val="tx1"/>
                </a:solidFill>
                <a:effectLst/>
                <a:latin typeface="inherit"/>
              </a:rPr>
              <a:t>Le propre du système embarqué est de réaliser une tâche précise : les délais d’exécution et l’échéance sont alors cruciaux. Le système embarqué doit en effet être en mesure de fournir les résultats exacts dans les temps définis, souvent en temps réel.</a:t>
            </a:r>
          </a:p>
          <a:p>
            <a:pPr lvl="0" algn="just" defTabSz="914400"/>
            <a:endParaRPr kumimoji="0" lang="fr-FR" altLang="fr-FR" sz="1200" b="0" i="0" u="none" strike="noStrike" cap="none" normalizeH="0" baseline="0" dirty="0">
              <a:ln>
                <a:noFill/>
              </a:ln>
              <a:solidFill>
                <a:schemeClr val="tx1"/>
              </a:solidFill>
              <a:effectLst/>
              <a:latin typeface="inherit"/>
            </a:endParaRPr>
          </a:p>
          <a:p>
            <a:pPr lvl="0" algn="just" defTabSz="914400"/>
            <a:r>
              <a:rPr kumimoji="0" lang="fr-FR" altLang="fr-FR" sz="1200" b="0" i="0" u="none" strike="noStrike" cap="none" normalizeH="0" baseline="0" dirty="0">
                <a:ln>
                  <a:noFill/>
                </a:ln>
                <a:solidFill>
                  <a:schemeClr val="tx1"/>
                </a:solidFill>
                <a:effectLst/>
                <a:latin typeface="inherit"/>
              </a:rPr>
              <a:t>• La sécurité et la fiabilité</a:t>
            </a:r>
          </a:p>
          <a:p>
            <a:pPr lvl="0" algn="just" defTabSz="914400"/>
            <a:endParaRPr kumimoji="0" lang="fr-FR" altLang="fr-FR" sz="1200" b="0" i="0" u="none" strike="noStrike" cap="none" normalizeH="0" baseline="0" dirty="0">
              <a:ln>
                <a:noFill/>
              </a:ln>
              <a:solidFill>
                <a:schemeClr val="tx1"/>
              </a:solidFill>
              <a:effectLst/>
              <a:latin typeface="inherit"/>
            </a:endParaRPr>
          </a:p>
          <a:p>
            <a:pPr lvl="0" algn="just" defTabSz="914400"/>
            <a:r>
              <a:rPr kumimoji="0" lang="fr-FR" altLang="fr-FR" sz="1200" b="0" i="0" u="none" strike="noStrike" cap="none" normalizeH="0" baseline="0" dirty="0">
                <a:ln>
                  <a:noFill/>
                </a:ln>
                <a:solidFill>
                  <a:schemeClr val="tx1"/>
                </a:solidFill>
                <a:effectLst/>
                <a:latin typeface="inherit"/>
              </a:rPr>
              <a:t>Informatique, santé, armée… Les appareils utilisés dans certains secteurs doivent garantir rigoureusement la sécurité des utilisateurs et la confidentialité des données. Le système embarqué doit alors être développé de sorte à assurer la fiabilité et la sûreté du fonctionnement.</a:t>
            </a:r>
          </a:p>
          <a:p>
            <a:pPr lvl="0" algn="just" defTabSz="914400"/>
            <a:endParaRPr kumimoji="0" lang="fr-FR" altLang="fr-FR" sz="1200" b="0" i="0" u="none" strike="noStrike" cap="none" normalizeH="0" baseline="0" dirty="0">
              <a:ln>
                <a:noFill/>
              </a:ln>
              <a:solidFill>
                <a:schemeClr val="tx1"/>
              </a:solidFill>
              <a:effectLst/>
              <a:latin typeface="inherit"/>
            </a:endParaRPr>
          </a:p>
          <a:p>
            <a:pPr lvl="0" algn="just" defTabSz="914400"/>
            <a:r>
              <a:rPr kumimoji="0" lang="fr-FR" altLang="fr-FR" sz="1200" b="0" i="0" u="none" strike="noStrike" cap="none" normalizeH="0" baseline="0" dirty="0">
                <a:ln>
                  <a:noFill/>
                </a:ln>
                <a:solidFill>
                  <a:schemeClr val="tx1"/>
                </a:solidFill>
                <a:effectLst/>
                <a:latin typeface="inherit"/>
              </a:rPr>
              <a:t>Dans certains domaines, le logiciel embarqué assure d’ailleurs des fonctions de sécurité. Il peut alors être nécessaire de mettre en place une redondance du contrôleur, afin de s'assurer que le système reste sûr</a:t>
            </a:r>
            <a:endParaRPr lang="x-none" dirty="0"/>
          </a:p>
        </p:txBody>
      </p:sp>
      <p:sp>
        <p:nvSpPr>
          <p:cNvPr id="253" name="Google Shape;25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5726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lvl="0" algn="just" defTabSz="914400"/>
            <a:r>
              <a:rPr kumimoji="0" lang="fr-FR" altLang="fr-FR" sz="1200" b="0" i="0" u="none" strike="noStrike" cap="none" normalizeH="0" baseline="0" dirty="0">
                <a:ln>
                  <a:noFill/>
                </a:ln>
                <a:solidFill>
                  <a:schemeClr val="tx1"/>
                </a:solidFill>
                <a:effectLst/>
                <a:latin typeface="inherit"/>
              </a:rPr>
              <a:t>• L’espace mémoire</a:t>
            </a:r>
          </a:p>
          <a:p>
            <a:pPr lvl="0" algn="just" defTabSz="914400"/>
            <a:endParaRPr kumimoji="0" lang="fr-FR" altLang="fr-FR" sz="1200" b="0" i="0" u="none" strike="noStrike" cap="none" normalizeH="0" baseline="0" dirty="0">
              <a:ln>
                <a:noFill/>
              </a:ln>
              <a:solidFill>
                <a:schemeClr val="tx1"/>
              </a:solidFill>
              <a:effectLst/>
              <a:latin typeface="inherit"/>
            </a:endParaRPr>
          </a:p>
          <a:p>
            <a:pPr lvl="0" algn="just" defTabSz="914400"/>
            <a:r>
              <a:rPr kumimoji="0" lang="fr-FR" altLang="fr-FR" sz="1200" b="0" i="0" u="none" strike="noStrike" cap="none" normalizeH="0" baseline="0" dirty="0">
                <a:ln>
                  <a:noFill/>
                </a:ln>
                <a:solidFill>
                  <a:schemeClr val="tx1"/>
                </a:solidFill>
                <a:effectLst/>
                <a:latin typeface="inherit"/>
              </a:rPr>
              <a:t>L’espace mémoire des systèmes embarqués peut être très limité : de quelques dizaines de kilos de mémoire Flash et quelques kilos de RAM pour les petits microcontrôleurs embarqués dans des systèmes simples, jusqu’à plusieurs Giga de Flash pour des processeurs avec des OS Linux. Il est alors primordial d’établir précisément les besoins de l’appareil, afin de concevoir un système adapté. Si la miniaturisation des composants permet en partie de contourner cette contrainte, l’objectif de développement du système embarqué doit être de coller au plus près des besoins, de sorte à éviter les surcoûts, tout en obtenant un système efficace.</a:t>
            </a:r>
          </a:p>
          <a:p>
            <a:pPr lvl="0" algn="just" defTabSz="914400"/>
            <a:endParaRPr kumimoji="0" lang="fr-FR" altLang="fr-FR" sz="1200" b="0" i="0" u="none" strike="noStrike" cap="none" normalizeH="0" baseline="0" dirty="0">
              <a:ln>
                <a:noFill/>
              </a:ln>
              <a:solidFill>
                <a:schemeClr val="tx1"/>
              </a:solidFill>
              <a:effectLst/>
              <a:latin typeface="inherit"/>
            </a:endParaRPr>
          </a:p>
          <a:p>
            <a:pPr lvl="0" algn="just" defTabSz="914400"/>
            <a:r>
              <a:rPr kumimoji="0" lang="fr-FR" altLang="fr-FR" sz="1200" b="0" i="0" u="none" strike="noStrike" cap="none" normalizeH="0" baseline="0" dirty="0">
                <a:ln>
                  <a:noFill/>
                </a:ln>
                <a:solidFill>
                  <a:schemeClr val="tx1"/>
                </a:solidFill>
                <a:effectLst/>
                <a:latin typeface="inherit"/>
              </a:rPr>
              <a:t>• La puissance de calcul</a:t>
            </a:r>
          </a:p>
          <a:p>
            <a:pPr lvl="0" algn="just" defTabSz="914400"/>
            <a:endParaRPr kumimoji="0" lang="fr-FR" altLang="fr-FR" sz="1200" b="0" i="0" u="none" strike="noStrike" cap="none" normalizeH="0" baseline="0" dirty="0">
              <a:ln>
                <a:noFill/>
              </a:ln>
              <a:solidFill>
                <a:schemeClr val="tx1"/>
              </a:solidFill>
              <a:effectLst/>
              <a:latin typeface="inherit"/>
            </a:endParaRPr>
          </a:p>
          <a:p>
            <a:pPr lvl="0" algn="just" defTabSz="914400"/>
            <a:r>
              <a:rPr kumimoji="0" lang="fr-FR" altLang="fr-FR" sz="1200" b="0" i="0" u="none" strike="noStrike" cap="none" normalizeH="0" baseline="0" dirty="0">
                <a:ln>
                  <a:noFill/>
                </a:ln>
                <a:solidFill>
                  <a:schemeClr val="tx1"/>
                </a:solidFill>
                <a:effectLst/>
                <a:latin typeface="inherit"/>
              </a:rPr>
              <a:t>Au même titre que la mémoire disponible, la puissance de calcul nécessaire doit être précisément évaluée. Le système embarqué doit en effet comporter une puissance de calcul suffisante pour effectuer ses tâches, mais mesurée pour éviter un format ou une consommation excédentaires.</a:t>
            </a:r>
          </a:p>
          <a:p>
            <a:pPr lvl="0" algn="just" defTabSz="914400"/>
            <a:endParaRPr kumimoji="0" lang="fr-FR" altLang="fr-FR" sz="1200" b="0" i="0" u="none" strike="noStrike" cap="none" normalizeH="0" baseline="0" dirty="0">
              <a:ln>
                <a:noFill/>
              </a:ln>
              <a:solidFill>
                <a:schemeClr val="tx1"/>
              </a:solidFill>
              <a:effectLst/>
              <a:latin typeface="inherit"/>
            </a:endParaRPr>
          </a:p>
          <a:p>
            <a:pPr lvl="0" algn="just" defTabSz="914400"/>
            <a:r>
              <a:rPr kumimoji="0" lang="fr-FR" altLang="fr-FR" sz="1200" b="0" i="0" u="none" strike="noStrike" cap="none" normalizeH="0" baseline="0" dirty="0">
                <a:ln>
                  <a:noFill/>
                </a:ln>
                <a:solidFill>
                  <a:schemeClr val="tx1"/>
                </a:solidFill>
                <a:effectLst/>
                <a:latin typeface="inherit"/>
              </a:rPr>
              <a:t>En outre, depuis une dizaine d'années, les architectures ARM 32 bits sont devenues le standard du marché. Leur cout étant faible, elles sont d’ailleurs parvenues à concurrencer le µC 8 bit, jusqu’à l’éclipser du marché.</a:t>
            </a:r>
          </a:p>
          <a:p>
            <a:pPr lvl="0" algn="just" defTabSz="914400"/>
            <a:endParaRPr kumimoji="0" lang="fr-FR" altLang="fr-FR" sz="1200" b="0" i="0" u="none" strike="noStrike" cap="none" normalizeH="0" baseline="0" dirty="0">
              <a:ln>
                <a:noFill/>
              </a:ln>
              <a:solidFill>
                <a:schemeClr val="tx1"/>
              </a:solidFill>
              <a:effectLst/>
              <a:latin typeface="inherit"/>
            </a:endParaRPr>
          </a:p>
          <a:p>
            <a:pPr lvl="0" algn="just" defTabSz="914400"/>
            <a:r>
              <a:rPr kumimoji="0" lang="fr-FR" altLang="fr-FR" sz="1200" b="0" i="0" u="none" strike="noStrike" cap="none" normalizeH="0" baseline="0" dirty="0">
                <a:ln>
                  <a:noFill/>
                </a:ln>
                <a:solidFill>
                  <a:schemeClr val="tx1"/>
                </a:solidFill>
                <a:effectLst/>
                <a:latin typeface="inherit"/>
              </a:rPr>
              <a:t>• L’autonomie</a:t>
            </a:r>
          </a:p>
          <a:p>
            <a:pPr lvl="0" algn="just" defTabSz="914400"/>
            <a:endParaRPr kumimoji="0" lang="fr-FR" altLang="fr-FR" sz="1200" b="0" i="0" u="none" strike="noStrike" cap="none" normalizeH="0" baseline="0" dirty="0">
              <a:ln>
                <a:noFill/>
              </a:ln>
              <a:solidFill>
                <a:schemeClr val="tx1"/>
              </a:solidFill>
              <a:effectLst/>
              <a:latin typeface="inherit"/>
            </a:endParaRPr>
          </a:p>
          <a:p>
            <a:pPr lvl="0" algn="just" defTabSz="914400"/>
            <a:r>
              <a:rPr kumimoji="0" lang="fr-FR" altLang="fr-FR" sz="1200" b="0" i="0" u="none" strike="noStrike" cap="none" normalizeH="0" baseline="0" dirty="0">
                <a:ln>
                  <a:noFill/>
                </a:ln>
                <a:solidFill>
                  <a:schemeClr val="tx1"/>
                </a:solidFill>
                <a:effectLst/>
                <a:latin typeface="inherit"/>
              </a:rPr>
              <a:t>Pour certains systèmes embarqués, l’autonomie est l’une des contraintes les plus importantes. Certains systèmes sont en effet autonomes ; ils doivent donc fonctionner sur pile ou batterie. La consommation énergétique doit alors être la plus faible possible afin de minimiser la taille des batteries ou la fréquence de changement des piles. Par ailleurs, certains systèmes autonomes sont en veille la plupart du temps. Dans ce cas, différents modes de fonctionnement peuvent être adoptés en vue d'optimiser la consommation en mode veille, tout en restant à l'écoute d'évènements utilisateurs par exemple. Quoi qu’il en soit, l’autonomie doit être prise en compte lors du choix du µC, afin d’opter pour le système le plus adapté à l’utilisation de l’appareil.</a:t>
            </a:r>
          </a:p>
          <a:p>
            <a:pPr lvl="0" algn="just" defTabSz="914400"/>
            <a:endParaRPr kumimoji="0" lang="fr-FR" altLang="fr-FR" sz="1200" b="0" i="0" u="none" strike="noStrike" cap="none" normalizeH="0" baseline="0" dirty="0">
              <a:ln>
                <a:noFill/>
              </a:ln>
              <a:solidFill>
                <a:schemeClr val="tx1"/>
              </a:solidFill>
              <a:effectLst/>
              <a:latin typeface="inherit"/>
            </a:endParaRPr>
          </a:p>
          <a:p>
            <a:pPr lvl="0" algn="just" defTabSz="914400"/>
            <a:r>
              <a:rPr kumimoji="0" lang="fr-FR" altLang="fr-FR" sz="1200" b="0" i="0" u="none" strike="noStrike" cap="none" normalizeH="0" baseline="0" dirty="0">
                <a:ln>
                  <a:noFill/>
                </a:ln>
                <a:solidFill>
                  <a:schemeClr val="tx1"/>
                </a:solidFill>
                <a:effectLst/>
                <a:latin typeface="inherit"/>
              </a:rPr>
              <a:t>• Les délais d’exécution</a:t>
            </a:r>
          </a:p>
          <a:p>
            <a:pPr lvl="0" algn="just" defTabSz="914400"/>
            <a:endParaRPr kumimoji="0" lang="fr-FR" altLang="fr-FR" sz="1200" b="0" i="0" u="none" strike="noStrike" cap="none" normalizeH="0" baseline="0" dirty="0">
              <a:ln>
                <a:noFill/>
              </a:ln>
              <a:solidFill>
                <a:schemeClr val="tx1"/>
              </a:solidFill>
              <a:effectLst/>
              <a:latin typeface="inherit"/>
            </a:endParaRPr>
          </a:p>
          <a:p>
            <a:pPr lvl="0" algn="just" defTabSz="914400"/>
            <a:r>
              <a:rPr kumimoji="0" lang="fr-FR" altLang="fr-FR" sz="1200" b="0" i="0" u="none" strike="noStrike" cap="none" normalizeH="0" baseline="0" dirty="0">
                <a:ln>
                  <a:noFill/>
                </a:ln>
                <a:solidFill>
                  <a:schemeClr val="tx1"/>
                </a:solidFill>
                <a:effectLst/>
                <a:latin typeface="inherit"/>
              </a:rPr>
              <a:t>Le propre du système embarqué est de réaliser une tâche précise : les délais d’exécution et l’échéance sont alors cruciaux. Le système embarqué doit en effet être en mesure de fournir les résultats exacts dans les temps définis, souvent en temps réel.</a:t>
            </a:r>
          </a:p>
          <a:p>
            <a:pPr lvl="0" algn="just" defTabSz="914400"/>
            <a:endParaRPr kumimoji="0" lang="fr-FR" altLang="fr-FR" sz="1200" b="0" i="0" u="none" strike="noStrike" cap="none" normalizeH="0" baseline="0" dirty="0">
              <a:ln>
                <a:noFill/>
              </a:ln>
              <a:solidFill>
                <a:schemeClr val="tx1"/>
              </a:solidFill>
              <a:effectLst/>
              <a:latin typeface="inherit"/>
            </a:endParaRPr>
          </a:p>
          <a:p>
            <a:pPr lvl="0" algn="just" defTabSz="914400"/>
            <a:r>
              <a:rPr kumimoji="0" lang="fr-FR" altLang="fr-FR" sz="1200" b="0" i="0" u="none" strike="noStrike" cap="none" normalizeH="0" baseline="0" dirty="0">
                <a:ln>
                  <a:noFill/>
                </a:ln>
                <a:solidFill>
                  <a:schemeClr val="tx1"/>
                </a:solidFill>
                <a:effectLst/>
                <a:latin typeface="inherit"/>
              </a:rPr>
              <a:t>• La sécurité et la fiabilité</a:t>
            </a:r>
          </a:p>
          <a:p>
            <a:pPr lvl="0" algn="just" defTabSz="914400"/>
            <a:endParaRPr kumimoji="0" lang="fr-FR" altLang="fr-FR" sz="1200" b="0" i="0" u="none" strike="noStrike" cap="none" normalizeH="0" baseline="0" dirty="0">
              <a:ln>
                <a:noFill/>
              </a:ln>
              <a:solidFill>
                <a:schemeClr val="tx1"/>
              </a:solidFill>
              <a:effectLst/>
              <a:latin typeface="inherit"/>
            </a:endParaRPr>
          </a:p>
          <a:p>
            <a:pPr lvl="0" algn="just" defTabSz="914400"/>
            <a:r>
              <a:rPr kumimoji="0" lang="fr-FR" altLang="fr-FR" sz="1200" b="0" i="0" u="none" strike="noStrike" cap="none" normalizeH="0" baseline="0" dirty="0">
                <a:ln>
                  <a:noFill/>
                </a:ln>
                <a:solidFill>
                  <a:schemeClr val="tx1"/>
                </a:solidFill>
                <a:effectLst/>
                <a:latin typeface="inherit"/>
              </a:rPr>
              <a:t>Informatique, santé, armée… Les appareils utilisés dans certains secteurs doivent garantir rigoureusement la sécurité des utilisateurs et la confidentialité des données. Le système embarqué doit alors être développé de sorte à assurer la fiabilité et la sûreté du fonctionnement.</a:t>
            </a:r>
          </a:p>
          <a:p>
            <a:pPr lvl="0" algn="just" defTabSz="914400"/>
            <a:endParaRPr kumimoji="0" lang="fr-FR" altLang="fr-FR" sz="1200" b="0" i="0" u="none" strike="noStrike" cap="none" normalizeH="0" baseline="0" dirty="0">
              <a:ln>
                <a:noFill/>
              </a:ln>
              <a:solidFill>
                <a:schemeClr val="tx1"/>
              </a:solidFill>
              <a:effectLst/>
              <a:latin typeface="inherit"/>
            </a:endParaRPr>
          </a:p>
          <a:p>
            <a:pPr lvl="0" algn="just" defTabSz="914400"/>
            <a:r>
              <a:rPr kumimoji="0" lang="fr-FR" altLang="fr-FR" sz="1200" b="0" i="0" u="none" strike="noStrike" cap="none" normalizeH="0" baseline="0" dirty="0">
                <a:ln>
                  <a:noFill/>
                </a:ln>
                <a:solidFill>
                  <a:schemeClr val="tx1"/>
                </a:solidFill>
                <a:effectLst/>
                <a:latin typeface="inherit"/>
              </a:rPr>
              <a:t>Dans certains domaines, le logiciel embarqué assure d’ailleurs des fonctions de sécurité. Il peut alors être nécessaire de mettre en place une redondance du contrôleur, afin de s'assurer que le système reste sûr</a:t>
            </a:r>
            <a:endParaRPr lang="x-none" dirty="0"/>
          </a:p>
        </p:txBody>
      </p:sp>
      <p:sp>
        <p:nvSpPr>
          <p:cNvPr id="253" name="Google Shape;25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5726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3" name="Google Shape;25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454508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3" name="Google Shape;25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34280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2946C-F324-0637-D4B1-B3069862773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fr-FR"/>
          </a:p>
        </p:txBody>
      </p:sp>
      <p:sp>
        <p:nvSpPr>
          <p:cNvPr id="3" name="Subtitle 2">
            <a:extLst>
              <a:ext uri="{FF2B5EF4-FFF2-40B4-BE49-F238E27FC236}">
                <a16:creationId xmlns:a16="http://schemas.microsoft.com/office/drawing/2014/main" id="{60B9317A-A6C7-AF7A-7303-F367CF4F9C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r-FR"/>
          </a:p>
        </p:txBody>
      </p:sp>
      <p:sp>
        <p:nvSpPr>
          <p:cNvPr id="4" name="Date Placeholder 3">
            <a:extLst>
              <a:ext uri="{FF2B5EF4-FFF2-40B4-BE49-F238E27FC236}">
                <a16:creationId xmlns:a16="http://schemas.microsoft.com/office/drawing/2014/main" id="{6AB75457-DC94-5667-C8FF-1D0C99279371}"/>
              </a:ext>
            </a:extLst>
          </p:cNvPr>
          <p:cNvSpPr>
            <a:spLocks noGrp="1"/>
          </p:cNvSpPr>
          <p:nvPr>
            <p:ph type="dt" sz="half" idx="10"/>
          </p:nvPr>
        </p:nvSpPr>
        <p:spPr/>
        <p:txBody>
          <a:bodyPr/>
          <a:lstStyle/>
          <a:p>
            <a:fld id="{6AFBD7F5-E3EB-45C1-BC32-745BAAC3CDEF}" type="datetime1">
              <a:rPr lang="fr-FR" smtClean="0"/>
              <a:t>24/09/2024</a:t>
            </a:fld>
            <a:endParaRPr lang="fr-FR"/>
          </a:p>
        </p:txBody>
      </p:sp>
      <p:sp>
        <p:nvSpPr>
          <p:cNvPr id="5" name="Footer Placeholder 4">
            <a:extLst>
              <a:ext uri="{FF2B5EF4-FFF2-40B4-BE49-F238E27FC236}">
                <a16:creationId xmlns:a16="http://schemas.microsoft.com/office/drawing/2014/main" id="{B96036E5-38B8-16D6-1798-405C42E96A75}"/>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EB845D3E-0515-E6CD-EB33-0082E3AFAB25}"/>
              </a:ext>
            </a:extLst>
          </p:cNvPr>
          <p:cNvSpPr>
            <a:spLocks noGrp="1"/>
          </p:cNvSpPr>
          <p:nvPr>
            <p:ph type="sldNum" sz="quarter" idx="12"/>
          </p:nvPr>
        </p:nvSpPr>
        <p:spPr/>
        <p:txBody>
          <a:bodyPr/>
          <a:lstStyle/>
          <a:p>
            <a:fld id="{0995BCA2-BEEF-8243-93D2-AEC1A15A0A81}" type="slidenum">
              <a:rPr lang="fr-FR" smtClean="0"/>
              <a:t>‹#›</a:t>
            </a:fld>
            <a:endParaRPr lang="fr-FR"/>
          </a:p>
        </p:txBody>
      </p:sp>
    </p:spTree>
    <p:extLst>
      <p:ext uri="{BB962C8B-B14F-4D97-AF65-F5344CB8AC3E}">
        <p14:creationId xmlns:p14="http://schemas.microsoft.com/office/powerpoint/2010/main" val="2235447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AB71E-C18C-FFD4-2648-10519D6EFAFA}"/>
              </a:ext>
            </a:extLst>
          </p:cNvPr>
          <p:cNvSpPr>
            <a:spLocks noGrp="1"/>
          </p:cNvSpPr>
          <p:nvPr>
            <p:ph type="title"/>
          </p:nvPr>
        </p:nvSpPr>
        <p:spPr/>
        <p:txBody>
          <a:bodyPr/>
          <a:lstStyle/>
          <a:p>
            <a:r>
              <a:rPr lang="en-GB"/>
              <a:t>Click to edit Master title style</a:t>
            </a:r>
            <a:endParaRPr lang="fr-FR"/>
          </a:p>
        </p:txBody>
      </p:sp>
      <p:sp>
        <p:nvSpPr>
          <p:cNvPr id="3" name="Vertical Text Placeholder 2">
            <a:extLst>
              <a:ext uri="{FF2B5EF4-FFF2-40B4-BE49-F238E27FC236}">
                <a16:creationId xmlns:a16="http://schemas.microsoft.com/office/drawing/2014/main" id="{96800D20-EE6E-EF52-754A-8FD06447DB7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4" name="Date Placeholder 3">
            <a:extLst>
              <a:ext uri="{FF2B5EF4-FFF2-40B4-BE49-F238E27FC236}">
                <a16:creationId xmlns:a16="http://schemas.microsoft.com/office/drawing/2014/main" id="{1EEFB8C7-5E18-C57F-6BC2-A3E6D43984A5}"/>
              </a:ext>
            </a:extLst>
          </p:cNvPr>
          <p:cNvSpPr>
            <a:spLocks noGrp="1"/>
          </p:cNvSpPr>
          <p:nvPr>
            <p:ph type="dt" sz="half" idx="10"/>
          </p:nvPr>
        </p:nvSpPr>
        <p:spPr/>
        <p:txBody>
          <a:bodyPr/>
          <a:lstStyle/>
          <a:p>
            <a:fld id="{4E16FD13-914D-44FD-A8B0-9678A540D834}" type="datetime1">
              <a:rPr lang="fr-FR" smtClean="0"/>
              <a:t>24/09/2024</a:t>
            </a:fld>
            <a:endParaRPr lang="fr-FR"/>
          </a:p>
        </p:txBody>
      </p:sp>
      <p:sp>
        <p:nvSpPr>
          <p:cNvPr id="5" name="Footer Placeholder 4">
            <a:extLst>
              <a:ext uri="{FF2B5EF4-FFF2-40B4-BE49-F238E27FC236}">
                <a16:creationId xmlns:a16="http://schemas.microsoft.com/office/drawing/2014/main" id="{7B472195-EE42-5675-580B-492C7277F5C4}"/>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28C6ADA7-3D52-557D-B9C8-7DC07BD065ED}"/>
              </a:ext>
            </a:extLst>
          </p:cNvPr>
          <p:cNvSpPr>
            <a:spLocks noGrp="1"/>
          </p:cNvSpPr>
          <p:nvPr>
            <p:ph type="sldNum" sz="quarter" idx="12"/>
          </p:nvPr>
        </p:nvSpPr>
        <p:spPr/>
        <p:txBody>
          <a:bodyPr/>
          <a:lstStyle/>
          <a:p>
            <a:fld id="{0995BCA2-BEEF-8243-93D2-AEC1A15A0A81}" type="slidenum">
              <a:rPr lang="fr-FR" smtClean="0"/>
              <a:t>‹#›</a:t>
            </a:fld>
            <a:endParaRPr lang="fr-FR"/>
          </a:p>
        </p:txBody>
      </p:sp>
    </p:spTree>
    <p:extLst>
      <p:ext uri="{BB962C8B-B14F-4D97-AF65-F5344CB8AC3E}">
        <p14:creationId xmlns:p14="http://schemas.microsoft.com/office/powerpoint/2010/main" val="1687667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1CBA95-5129-4191-42DF-26965A336115}"/>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fr-FR"/>
          </a:p>
        </p:txBody>
      </p:sp>
      <p:sp>
        <p:nvSpPr>
          <p:cNvPr id="3" name="Vertical Text Placeholder 2">
            <a:extLst>
              <a:ext uri="{FF2B5EF4-FFF2-40B4-BE49-F238E27FC236}">
                <a16:creationId xmlns:a16="http://schemas.microsoft.com/office/drawing/2014/main" id="{3B6E4EC1-9875-4C43-5A3D-9D9E302699B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4" name="Date Placeholder 3">
            <a:extLst>
              <a:ext uri="{FF2B5EF4-FFF2-40B4-BE49-F238E27FC236}">
                <a16:creationId xmlns:a16="http://schemas.microsoft.com/office/drawing/2014/main" id="{502495D4-C055-5DBA-0BC8-3376358AA337}"/>
              </a:ext>
            </a:extLst>
          </p:cNvPr>
          <p:cNvSpPr>
            <a:spLocks noGrp="1"/>
          </p:cNvSpPr>
          <p:nvPr>
            <p:ph type="dt" sz="half" idx="10"/>
          </p:nvPr>
        </p:nvSpPr>
        <p:spPr/>
        <p:txBody>
          <a:bodyPr/>
          <a:lstStyle/>
          <a:p>
            <a:fld id="{06D7F5D5-18AC-4286-894E-37F4444F6CA1}" type="datetime1">
              <a:rPr lang="fr-FR" smtClean="0"/>
              <a:t>24/09/2024</a:t>
            </a:fld>
            <a:endParaRPr lang="fr-FR"/>
          </a:p>
        </p:txBody>
      </p:sp>
      <p:sp>
        <p:nvSpPr>
          <p:cNvPr id="5" name="Footer Placeholder 4">
            <a:extLst>
              <a:ext uri="{FF2B5EF4-FFF2-40B4-BE49-F238E27FC236}">
                <a16:creationId xmlns:a16="http://schemas.microsoft.com/office/drawing/2014/main" id="{12E1372B-0BCF-1B78-DB89-9877EEF68799}"/>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0C6F5CD2-7DA2-0448-709D-26422FFFDAB7}"/>
              </a:ext>
            </a:extLst>
          </p:cNvPr>
          <p:cNvSpPr>
            <a:spLocks noGrp="1"/>
          </p:cNvSpPr>
          <p:nvPr>
            <p:ph type="sldNum" sz="quarter" idx="12"/>
          </p:nvPr>
        </p:nvSpPr>
        <p:spPr/>
        <p:txBody>
          <a:bodyPr/>
          <a:lstStyle/>
          <a:p>
            <a:fld id="{0995BCA2-BEEF-8243-93D2-AEC1A15A0A81}" type="slidenum">
              <a:rPr lang="fr-FR" smtClean="0"/>
              <a:t>‹#›</a:t>
            </a:fld>
            <a:endParaRPr lang="fr-FR"/>
          </a:p>
        </p:txBody>
      </p:sp>
    </p:spTree>
    <p:extLst>
      <p:ext uri="{BB962C8B-B14F-4D97-AF65-F5344CB8AC3E}">
        <p14:creationId xmlns:p14="http://schemas.microsoft.com/office/powerpoint/2010/main" val="457106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F9808-8499-CAF3-C5BD-274C31A89FCB}"/>
              </a:ext>
            </a:extLst>
          </p:cNvPr>
          <p:cNvSpPr>
            <a:spLocks noGrp="1"/>
          </p:cNvSpPr>
          <p:nvPr>
            <p:ph type="title"/>
          </p:nvPr>
        </p:nvSpPr>
        <p:spPr/>
        <p:txBody>
          <a:bodyPr/>
          <a:lstStyle/>
          <a:p>
            <a:r>
              <a:rPr lang="en-GB"/>
              <a:t>Click to edit Master title style</a:t>
            </a:r>
            <a:endParaRPr lang="fr-FR"/>
          </a:p>
        </p:txBody>
      </p:sp>
      <p:sp>
        <p:nvSpPr>
          <p:cNvPr id="3" name="Content Placeholder 2">
            <a:extLst>
              <a:ext uri="{FF2B5EF4-FFF2-40B4-BE49-F238E27FC236}">
                <a16:creationId xmlns:a16="http://schemas.microsoft.com/office/drawing/2014/main" id="{BFF4D9CD-51C7-4E8C-B4C2-D0BAF848B69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4" name="Date Placeholder 3">
            <a:extLst>
              <a:ext uri="{FF2B5EF4-FFF2-40B4-BE49-F238E27FC236}">
                <a16:creationId xmlns:a16="http://schemas.microsoft.com/office/drawing/2014/main" id="{B595F87E-51F1-B179-AC4C-66B3B739D3B3}"/>
              </a:ext>
            </a:extLst>
          </p:cNvPr>
          <p:cNvSpPr>
            <a:spLocks noGrp="1"/>
          </p:cNvSpPr>
          <p:nvPr>
            <p:ph type="dt" sz="half" idx="10"/>
          </p:nvPr>
        </p:nvSpPr>
        <p:spPr/>
        <p:txBody>
          <a:bodyPr/>
          <a:lstStyle/>
          <a:p>
            <a:fld id="{5B7EE1B6-A6F7-449B-8F20-792CB7DDDA1A}" type="datetime1">
              <a:rPr lang="fr-FR" smtClean="0"/>
              <a:t>24/09/2024</a:t>
            </a:fld>
            <a:endParaRPr lang="fr-FR"/>
          </a:p>
        </p:txBody>
      </p:sp>
      <p:sp>
        <p:nvSpPr>
          <p:cNvPr id="5" name="Footer Placeholder 4">
            <a:extLst>
              <a:ext uri="{FF2B5EF4-FFF2-40B4-BE49-F238E27FC236}">
                <a16:creationId xmlns:a16="http://schemas.microsoft.com/office/drawing/2014/main" id="{E6DB47E9-2A36-693F-572D-0B33B5DC146A}"/>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B052EEF7-54F0-948F-83D5-DAA6606AC61F}"/>
              </a:ext>
            </a:extLst>
          </p:cNvPr>
          <p:cNvSpPr>
            <a:spLocks noGrp="1"/>
          </p:cNvSpPr>
          <p:nvPr>
            <p:ph type="sldNum" sz="quarter" idx="12"/>
          </p:nvPr>
        </p:nvSpPr>
        <p:spPr/>
        <p:txBody>
          <a:bodyPr/>
          <a:lstStyle/>
          <a:p>
            <a:fld id="{0995BCA2-BEEF-8243-93D2-AEC1A15A0A81}" type="slidenum">
              <a:rPr lang="fr-FR" smtClean="0"/>
              <a:t>‹#›</a:t>
            </a:fld>
            <a:endParaRPr lang="fr-FR"/>
          </a:p>
        </p:txBody>
      </p:sp>
    </p:spTree>
    <p:extLst>
      <p:ext uri="{BB962C8B-B14F-4D97-AF65-F5344CB8AC3E}">
        <p14:creationId xmlns:p14="http://schemas.microsoft.com/office/powerpoint/2010/main" val="3043892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5CE4F-13DC-4171-1425-10B430224C0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fr-FR"/>
          </a:p>
        </p:txBody>
      </p:sp>
      <p:sp>
        <p:nvSpPr>
          <p:cNvPr id="3" name="Text Placeholder 2">
            <a:extLst>
              <a:ext uri="{FF2B5EF4-FFF2-40B4-BE49-F238E27FC236}">
                <a16:creationId xmlns:a16="http://schemas.microsoft.com/office/drawing/2014/main" id="{24FD8DE0-9AAB-A7C2-2C97-EDC8144C64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ECFBDEC-3F4B-CA0D-C069-29B63C3BA837}"/>
              </a:ext>
            </a:extLst>
          </p:cNvPr>
          <p:cNvSpPr>
            <a:spLocks noGrp="1"/>
          </p:cNvSpPr>
          <p:nvPr>
            <p:ph type="dt" sz="half" idx="10"/>
          </p:nvPr>
        </p:nvSpPr>
        <p:spPr/>
        <p:txBody>
          <a:bodyPr/>
          <a:lstStyle/>
          <a:p>
            <a:fld id="{DA00654B-8003-4B4D-BBB9-A4B1939794FC}" type="datetime1">
              <a:rPr lang="fr-FR" smtClean="0"/>
              <a:t>24/09/2024</a:t>
            </a:fld>
            <a:endParaRPr lang="fr-FR"/>
          </a:p>
        </p:txBody>
      </p:sp>
      <p:sp>
        <p:nvSpPr>
          <p:cNvPr id="5" name="Footer Placeholder 4">
            <a:extLst>
              <a:ext uri="{FF2B5EF4-FFF2-40B4-BE49-F238E27FC236}">
                <a16:creationId xmlns:a16="http://schemas.microsoft.com/office/drawing/2014/main" id="{69979BCC-52D9-BB06-F5A0-427AA010A82F}"/>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11792ABB-2BB8-7934-C972-EEFA0AD310E8}"/>
              </a:ext>
            </a:extLst>
          </p:cNvPr>
          <p:cNvSpPr>
            <a:spLocks noGrp="1"/>
          </p:cNvSpPr>
          <p:nvPr>
            <p:ph type="sldNum" sz="quarter" idx="12"/>
          </p:nvPr>
        </p:nvSpPr>
        <p:spPr/>
        <p:txBody>
          <a:bodyPr/>
          <a:lstStyle/>
          <a:p>
            <a:fld id="{0995BCA2-BEEF-8243-93D2-AEC1A15A0A81}" type="slidenum">
              <a:rPr lang="fr-FR" smtClean="0"/>
              <a:t>‹#›</a:t>
            </a:fld>
            <a:endParaRPr lang="fr-FR"/>
          </a:p>
        </p:txBody>
      </p:sp>
    </p:spTree>
    <p:extLst>
      <p:ext uri="{BB962C8B-B14F-4D97-AF65-F5344CB8AC3E}">
        <p14:creationId xmlns:p14="http://schemas.microsoft.com/office/powerpoint/2010/main" val="3615362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04D6E-1AE8-69D0-2F05-48871DF03016}"/>
              </a:ext>
            </a:extLst>
          </p:cNvPr>
          <p:cNvSpPr>
            <a:spLocks noGrp="1"/>
          </p:cNvSpPr>
          <p:nvPr>
            <p:ph type="title"/>
          </p:nvPr>
        </p:nvSpPr>
        <p:spPr/>
        <p:txBody>
          <a:bodyPr/>
          <a:lstStyle/>
          <a:p>
            <a:r>
              <a:rPr lang="en-GB"/>
              <a:t>Click to edit Master title style</a:t>
            </a:r>
            <a:endParaRPr lang="fr-FR"/>
          </a:p>
        </p:txBody>
      </p:sp>
      <p:sp>
        <p:nvSpPr>
          <p:cNvPr id="3" name="Content Placeholder 2">
            <a:extLst>
              <a:ext uri="{FF2B5EF4-FFF2-40B4-BE49-F238E27FC236}">
                <a16:creationId xmlns:a16="http://schemas.microsoft.com/office/drawing/2014/main" id="{5EE0A76A-A50C-35F3-14C7-CB7E0327352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4" name="Content Placeholder 3">
            <a:extLst>
              <a:ext uri="{FF2B5EF4-FFF2-40B4-BE49-F238E27FC236}">
                <a16:creationId xmlns:a16="http://schemas.microsoft.com/office/drawing/2014/main" id="{203ABC8A-57D8-FC83-522D-48F903D8A5E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5" name="Date Placeholder 4">
            <a:extLst>
              <a:ext uri="{FF2B5EF4-FFF2-40B4-BE49-F238E27FC236}">
                <a16:creationId xmlns:a16="http://schemas.microsoft.com/office/drawing/2014/main" id="{7E8C7ED7-DE37-EC52-BA1D-13732B7DC993}"/>
              </a:ext>
            </a:extLst>
          </p:cNvPr>
          <p:cNvSpPr>
            <a:spLocks noGrp="1"/>
          </p:cNvSpPr>
          <p:nvPr>
            <p:ph type="dt" sz="half" idx="10"/>
          </p:nvPr>
        </p:nvSpPr>
        <p:spPr/>
        <p:txBody>
          <a:bodyPr/>
          <a:lstStyle/>
          <a:p>
            <a:fld id="{28EB910B-546E-4F2C-94C2-B6176EE0D916}" type="datetime1">
              <a:rPr lang="fr-FR" smtClean="0"/>
              <a:t>24/09/2024</a:t>
            </a:fld>
            <a:endParaRPr lang="fr-FR"/>
          </a:p>
        </p:txBody>
      </p:sp>
      <p:sp>
        <p:nvSpPr>
          <p:cNvPr id="6" name="Footer Placeholder 5">
            <a:extLst>
              <a:ext uri="{FF2B5EF4-FFF2-40B4-BE49-F238E27FC236}">
                <a16:creationId xmlns:a16="http://schemas.microsoft.com/office/drawing/2014/main" id="{9200E6BF-4262-01DD-4464-BBDCDE7D122D}"/>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56055CD9-E090-523F-01D5-173236B9418D}"/>
              </a:ext>
            </a:extLst>
          </p:cNvPr>
          <p:cNvSpPr>
            <a:spLocks noGrp="1"/>
          </p:cNvSpPr>
          <p:nvPr>
            <p:ph type="sldNum" sz="quarter" idx="12"/>
          </p:nvPr>
        </p:nvSpPr>
        <p:spPr/>
        <p:txBody>
          <a:bodyPr/>
          <a:lstStyle/>
          <a:p>
            <a:fld id="{0995BCA2-BEEF-8243-93D2-AEC1A15A0A81}" type="slidenum">
              <a:rPr lang="fr-FR" smtClean="0"/>
              <a:t>‹#›</a:t>
            </a:fld>
            <a:endParaRPr lang="fr-FR"/>
          </a:p>
        </p:txBody>
      </p:sp>
    </p:spTree>
    <p:extLst>
      <p:ext uri="{BB962C8B-B14F-4D97-AF65-F5344CB8AC3E}">
        <p14:creationId xmlns:p14="http://schemas.microsoft.com/office/powerpoint/2010/main" val="4245033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3A671-229A-8B3D-52CA-7799ED5092EE}"/>
              </a:ext>
            </a:extLst>
          </p:cNvPr>
          <p:cNvSpPr>
            <a:spLocks noGrp="1"/>
          </p:cNvSpPr>
          <p:nvPr>
            <p:ph type="title"/>
          </p:nvPr>
        </p:nvSpPr>
        <p:spPr>
          <a:xfrm>
            <a:off x="839788" y="365125"/>
            <a:ext cx="10515600" cy="1325563"/>
          </a:xfrm>
        </p:spPr>
        <p:txBody>
          <a:bodyPr/>
          <a:lstStyle/>
          <a:p>
            <a:r>
              <a:rPr lang="en-GB"/>
              <a:t>Click to edit Master title style</a:t>
            </a:r>
            <a:endParaRPr lang="fr-FR"/>
          </a:p>
        </p:txBody>
      </p:sp>
      <p:sp>
        <p:nvSpPr>
          <p:cNvPr id="3" name="Text Placeholder 2">
            <a:extLst>
              <a:ext uri="{FF2B5EF4-FFF2-40B4-BE49-F238E27FC236}">
                <a16:creationId xmlns:a16="http://schemas.microsoft.com/office/drawing/2014/main" id="{6ECDB8E8-50A0-B867-4FBE-6CA6E4EFEE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75CC78F-8F71-AF2E-1C1B-EDEE18A6B83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5" name="Text Placeholder 4">
            <a:extLst>
              <a:ext uri="{FF2B5EF4-FFF2-40B4-BE49-F238E27FC236}">
                <a16:creationId xmlns:a16="http://schemas.microsoft.com/office/drawing/2014/main" id="{707EB9C8-A7C3-5840-D5A2-324D759685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2E02DDF-4F9C-22E1-6118-2EE694B9A24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7" name="Date Placeholder 6">
            <a:extLst>
              <a:ext uri="{FF2B5EF4-FFF2-40B4-BE49-F238E27FC236}">
                <a16:creationId xmlns:a16="http://schemas.microsoft.com/office/drawing/2014/main" id="{50F13718-C608-B9B7-AE0E-8E83B1AD2E98}"/>
              </a:ext>
            </a:extLst>
          </p:cNvPr>
          <p:cNvSpPr>
            <a:spLocks noGrp="1"/>
          </p:cNvSpPr>
          <p:nvPr>
            <p:ph type="dt" sz="half" idx="10"/>
          </p:nvPr>
        </p:nvSpPr>
        <p:spPr/>
        <p:txBody>
          <a:bodyPr/>
          <a:lstStyle/>
          <a:p>
            <a:fld id="{79EC40D2-5292-4742-A509-590CE56E365C}" type="datetime1">
              <a:rPr lang="fr-FR" smtClean="0"/>
              <a:t>24/09/2024</a:t>
            </a:fld>
            <a:endParaRPr lang="fr-FR"/>
          </a:p>
        </p:txBody>
      </p:sp>
      <p:sp>
        <p:nvSpPr>
          <p:cNvPr id="8" name="Footer Placeholder 7">
            <a:extLst>
              <a:ext uri="{FF2B5EF4-FFF2-40B4-BE49-F238E27FC236}">
                <a16:creationId xmlns:a16="http://schemas.microsoft.com/office/drawing/2014/main" id="{E3E1AF70-A0B4-8FEA-65EA-9FA7AA065B88}"/>
              </a:ext>
            </a:extLst>
          </p:cNvPr>
          <p:cNvSpPr>
            <a:spLocks noGrp="1"/>
          </p:cNvSpPr>
          <p:nvPr>
            <p:ph type="ftr" sz="quarter" idx="11"/>
          </p:nvPr>
        </p:nvSpPr>
        <p:spPr/>
        <p:txBody>
          <a:bodyPr/>
          <a:lstStyle/>
          <a:p>
            <a:endParaRPr lang="fr-FR"/>
          </a:p>
        </p:txBody>
      </p:sp>
      <p:sp>
        <p:nvSpPr>
          <p:cNvPr id="9" name="Slide Number Placeholder 8">
            <a:extLst>
              <a:ext uri="{FF2B5EF4-FFF2-40B4-BE49-F238E27FC236}">
                <a16:creationId xmlns:a16="http://schemas.microsoft.com/office/drawing/2014/main" id="{D72A81A8-F818-6E22-8D86-96CB02F4BE73}"/>
              </a:ext>
            </a:extLst>
          </p:cNvPr>
          <p:cNvSpPr>
            <a:spLocks noGrp="1"/>
          </p:cNvSpPr>
          <p:nvPr>
            <p:ph type="sldNum" sz="quarter" idx="12"/>
          </p:nvPr>
        </p:nvSpPr>
        <p:spPr/>
        <p:txBody>
          <a:bodyPr/>
          <a:lstStyle/>
          <a:p>
            <a:fld id="{0995BCA2-BEEF-8243-93D2-AEC1A15A0A81}" type="slidenum">
              <a:rPr lang="fr-FR" smtClean="0"/>
              <a:t>‹#›</a:t>
            </a:fld>
            <a:endParaRPr lang="fr-FR"/>
          </a:p>
        </p:txBody>
      </p:sp>
    </p:spTree>
    <p:extLst>
      <p:ext uri="{BB962C8B-B14F-4D97-AF65-F5344CB8AC3E}">
        <p14:creationId xmlns:p14="http://schemas.microsoft.com/office/powerpoint/2010/main" val="4283892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A96D4-EA8D-2674-1601-519573A56323}"/>
              </a:ext>
            </a:extLst>
          </p:cNvPr>
          <p:cNvSpPr>
            <a:spLocks noGrp="1"/>
          </p:cNvSpPr>
          <p:nvPr>
            <p:ph type="title"/>
          </p:nvPr>
        </p:nvSpPr>
        <p:spPr/>
        <p:txBody>
          <a:bodyPr/>
          <a:lstStyle/>
          <a:p>
            <a:r>
              <a:rPr lang="en-GB"/>
              <a:t>Click to edit Master title style</a:t>
            </a:r>
            <a:endParaRPr lang="fr-FR"/>
          </a:p>
        </p:txBody>
      </p:sp>
      <p:sp>
        <p:nvSpPr>
          <p:cNvPr id="3" name="Date Placeholder 2">
            <a:extLst>
              <a:ext uri="{FF2B5EF4-FFF2-40B4-BE49-F238E27FC236}">
                <a16:creationId xmlns:a16="http://schemas.microsoft.com/office/drawing/2014/main" id="{D483EDA0-1870-E94F-CA9B-24B8CF7D0FE6}"/>
              </a:ext>
            </a:extLst>
          </p:cNvPr>
          <p:cNvSpPr>
            <a:spLocks noGrp="1"/>
          </p:cNvSpPr>
          <p:nvPr>
            <p:ph type="dt" sz="half" idx="10"/>
          </p:nvPr>
        </p:nvSpPr>
        <p:spPr/>
        <p:txBody>
          <a:bodyPr/>
          <a:lstStyle/>
          <a:p>
            <a:fld id="{3F81699B-7729-4B27-B3DA-6DA628A04C74}" type="datetime1">
              <a:rPr lang="fr-FR" smtClean="0"/>
              <a:t>24/09/2024</a:t>
            </a:fld>
            <a:endParaRPr lang="fr-FR"/>
          </a:p>
        </p:txBody>
      </p:sp>
      <p:sp>
        <p:nvSpPr>
          <p:cNvPr id="4" name="Footer Placeholder 3">
            <a:extLst>
              <a:ext uri="{FF2B5EF4-FFF2-40B4-BE49-F238E27FC236}">
                <a16:creationId xmlns:a16="http://schemas.microsoft.com/office/drawing/2014/main" id="{F3E676E7-0B33-53E2-ED09-071D8443FCD2}"/>
              </a:ext>
            </a:extLst>
          </p:cNvPr>
          <p:cNvSpPr>
            <a:spLocks noGrp="1"/>
          </p:cNvSpPr>
          <p:nvPr>
            <p:ph type="ftr" sz="quarter" idx="11"/>
          </p:nvPr>
        </p:nvSpPr>
        <p:spPr/>
        <p:txBody>
          <a:bodyPr/>
          <a:lstStyle/>
          <a:p>
            <a:endParaRPr lang="fr-FR"/>
          </a:p>
        </p:txBody>
      </p:sp>
      <p:sp>
        <p:nvSpPr>
          <p:cNvPr id="5" name="Slide Number Placeholder 4">
            <a:extLst>
              <a:ext uri="{FF2B5EF4-FFF2-40B4-BE49-F238E27FC236}">
                <a16:creationId xmlns:a16="http://schemas.microsoft.com/office/drawing/2014/main" id="{497A1447-D32B-1974-678C-C0744C25934E}"/>
              </a:ext>
            </a:extLst>
          </p:cNvPr>
          <p:cNvSpPr>
            <a:spLocks noGrp="1"/>
          </p:cNvSpPr>
          <p:nvPr>
            <p:ph type="sldNum" sz="quarter" idx="12"/>
          </p:nvPr>
        </p:nvSpPr>
        <p:spPr/>
        <p:txBody>
          <a:bodyPr/>
          <a:lstStyle/>
          <a:p>
            <a:fld id="{0995BCA2-BEEF-8243-93D2-AEC1A15A0A81}" type="slidenum">
              <a:rPr lang="fr-FR" smtClean="0"/>
              <a:t>‹#›</a:t>
            </a:fld>
            <a:endParaRPr lang="fr-FR"/>
          </a:p>
        </p:txBody>
      </p:sp>
    </p:spTree>
    <p:extLst>
      <p:ext uri="{BB962C8B-B14F-4D97-AF65-F5344CB8AC3E}">
        <p14:creationId xmlns:p14="http://schemas.microsoft.com/office/powerpoint/2010/main" val="1865119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F6EC12-C6F3-EFFD-6DFA-1D5991EE3E77}"/>
              </a:ext>
            </a:extLst>
          </p:cNvPr>
          <p:cNvSpPr>
            <a:spLocks noGrp="1"/>
          </p:cNvSpPr>
          <p:nvPr>
            <p:ph type="dt" sz="half" idx="10"/>
          </p:nvPr>
        </p:nvSpPr>
        <p:spPr/>
        <p:txBody>
          <a:bodyPr/>
          <a:lstStyle/>
          <a:p>
            <a:fld id="{8E541324-C152-4003-9549-0F658E0007B0}" type="datetime1">
              <a:rPr lang="fr-FR" smtClean="0"/>
              <a:t>24/09/2024</a:t>
            </a:fld>
            <a:endParaRPr lang="fr-FR"/>
          </a:p>
        </p:txBody>
      </p:sp>
      <p:sp>
        <p:nvSpPr>
          <p:cNvPr id="3" name="Footer Placeholder 2">
            <a:extLst>
              <a:ext uri="{FF2B5EF4-FFF2-40B4-BE49-F238E27FC236}">
                <a16:creationId xmlns:a16="http://schemas.microsoft.com/office/drawing/2014/main" id="{8A389EBC-4B3E-ED08-6B68-10B51D64B0E2}"/>
              </a:ext>
            </a:extLst>
          </p:cNvPr>
          <p:cNvSpPr>
            <a:spLocks noGrp="1"/>
          </p:cNvSpPr>
          <p:nvPr>
            <p:ph type="ftr" sz="quarter" idx="11"/>
          </p:nvPr>
        </p:nvSpPr>
        <p:spPr/>
        <p:txBody>
          <a:bodyPr/>
          <a:lstStyle/>
          <a:p>
            <a:endParaRPr lang="fr-FR"/>
          </a:p>
        </p:txBody>
      </p:sp>
      <p:sp>
        <p:nvSpPr>
          <p:cNvPr id="4" name="Slide Number Placeholder 3">
            <a:extLst>
              <a:ext uri="{FF2B5EF4-FFF2-40B4-BE49-F238E27FC236}">
                <a16:creationId xmlns:a16="http://schemas.microsoft.com/office/drawing/2014/main" id="{717995FB-EAB5-B5DE-1F1D-17BAB4FC76F8}"/>
              </a:ext>
            </a:extLst>
          </p:cNvPr>
          <p:cNvSpPr>
            <a:spLocks noGrp="1"/>
          </p:cNvSpPr>
          <p:nvPr>
            <p:ph type="sldNum" sz="quarter" idx="12"/>
          </p:nvPr>
        </p:nvSpPr>
        <p:spPr/>
        <p:txBody>
          <a:bodyPr/>
          <a:lstStyle/>
          <a:p>
            <a:fld id="{0995BCA2-BEEF-8243-93D2-AEC1A15A0A81}" type="slidenum">
              <a:rPr lang="fr-FR" smtClean="0"/>
              <a:t>‹#›</a:t>
            </a:fld>
            <a:endParaRPr lang="fr-FR"/>
          </a:p>
        </p:txBody>
      </p:sp>
    </p:spTree>
    <p:extLst>
      <p:ext uri="{BB962C8B-B14F-4D97-AF65-F5344CB8AC3E}">
        <p14:creationId xmlns:p14="http://schemas.microsoft.com/office/powerpoint/2010/main" val="2078484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38F3B-1A9E-6164-6732-945FA95ACC5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fr-FR"/>
          </a:p>
        </p:txBody>
      </p:sp>
      <p:sp>
        <p:nvSpPr>
          <p:cNvPr id="3" name="Content Placeholder 2">
            <a:extLst>
              <a:ext uri="{FF2B5EF4-FFF2-40B4-BE49-F238E27FC236}">
                <a16:creationId xmlns:a16="http://schemas.microsoft.com/office/drawing/2014/main" id="{9CBCA8A5-3A60-B728-64FB-E5B3719C0A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4" name="Text Placeholder 3">
            <a:extLst>
              <a:ext uri="{FF2B5EF4-FFF2-40B4-BE49-F238E27FC236}">
                <a16:creationId xmlns:a16="http://schemas.microsoft.com/office/drawing/2014/main" id="{D57AD0CB-0423-9251-9E16-B64FCC77DB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BBADCC7-71F3-A8FA-0996-4E51EDFA1EF2}"/>
              </a:ext>
            </a:extLst>
          </p:cNvPr>
          <p:cNvSpPr>
            <a:spLocks noGrp="1"/>
          </p:cNvSpPr>
          <p:nvPr>
            <p:ph type="dt" sz="half" idx="10"/>
          </p:nvPr>
        </p:nvSpPr>
        <p:spPr/>
        <p:txBody>
          <a:bodyPr/>
          <a:lstStyle/>
          <a:p>
            <a:fld id="{1E3194C7-C653-4000-AB02-EA207C19B9D4}" type="datetime1">
              <a:rPr lang="fr-FR" smtClean="0"/>
              <a:t>24/09/2024</a:t>
            </a:fld>
            <a:endParaRPr lang="fr-FR"/>
          </a:p>
        </p:txBody>
      </p:sp>
      <p:sp>
        <p:nvSpPr>
          <p:cNvPr id="6" name="Footer Placeholder 5">
            <a:extLst>
              <a:ext uri="{FF2B5EF4-FFF2-40B4-BE49-F238E27FC236}">
                <a16:creationId xmlns:a16="http://schemas.microsoft.com/office/drawing/2014/main" id="{67567821-DAB9-1818-1712-507C601C1C6D}"/>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86F59467-9695-DE3E-46AC-FDC1B7F8BFF8}"/>
              </a:ext>
            </a:extLst>
          </p:cNvPr>
          <p:cNvSpPr>
            <a:spLocks noGrp="1"/>
          </p:cNvSpPr>
          <p:nvPr>
            <p:ph type="sldNum" sz="quarter" idx="12"/>
          </p:nvPr>
        </p:nvSpPr>
        <p:spPr/>
        <p:txBody>
          <a:bodyPr/>
          <a:lstStyle/>
          <a:p>
            <a:fld id="{0995BCA2-BEEF-8243-93D2-AEC1A15A0A81}" type="slidenum">
              <a:rPr lang="fr-FR" smtClean="0"/>
              <a:t>‹#›</a:t>
            </a:fld>
            <a:endParaRPr lang="fr-FR"/>
          </a:p>
        </p:txBody>
      </p:sp>
    </p:spTree>
    <p:extLst>
      <p:ext uri="{BB962C8B-B14F-4D97-AF65-F5344CB8AC3E}">
        <p14:creationId xmlns:p14="http://schemas.microsoft.com/office/powerpoint/2010/main" val="3864981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1C8EF-A426-BF4E-5947-003C8D88F2C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fr-FR"/>
          </a:p>
        </p:txBody>
      </p:sp>
      <p:sp>
        <p:nvSpPr>
          <p:cNvPr id="3" name="Picture Placeholder 2">
            <a:extLst>
              <a:ext uri="{FF2B5EF4-FFF2-40B4-BE49-F238E27FC236}">
                <a16:creationId xmlns:a16="http://schemas.microsoft.com/office/drawing/2014/main" id="{33434AF5-CE34-D43A-C4F9-867BE12FA3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a:extLst>
              <a:ext uri="{FF2B5EF4-FFF2-40B4-BE49-F238E27FC236}">
                <a16:creationId xmlns:a16="http://schemas.microsoft.com/office/drawing/2014/main" id="{D975D018-45EA-2D87-5CAC-350B567289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279CB2E-F2E9-A520-80F1-83CF33399B49}"/>
              </a:ext>
            </a:extLst>
          </p:cNvPr>
          <p:cNvSpPr>
            <a:spLocks noGrp="1"/>
          </p:cNvSpPr>
          <p:nvPr>
            <p:ph type="dt" sz="half" idx="10"/>
          </p:nvPr>
        </p:nvSpPr>
        <p:spPr/>
        <p:txBody>
          <a:bodyPr/>
          <a:lstStyle/>
          <a:p>
            <a:fld id="{553FD3A3-30D3-433E-B4A8-8622DF08F2CA}" type="datetime1">
              <a:rPr lang="fr-FR" smtClean="0"/>
              <a:t>24/09/2024</a:t>
            </a:fld>
            <a:endParaRPr lang="fr-FR"/>
          </a:p>
        </p:txBody>
      </p:sp>
      <p:sp>
        <p:nvSpPr>
          <p:cNvPr id="6" name="Footer Placeholder 5">
            <a:extLst>
              <a:ext uri="{FF2B5EF4-FFF2-40B4-BE49-F238E27FC236}">
                <a16:creationId xmlns:a16="http://schemas.microsoft.com/office/drawing/2014/main" id="{E5E14FCA-2D83-81E2-E8D8-986B97ABC59C}"/>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0E4262E3-5F0E-7486-4A56-A06102733A51}"/>
              </a:ext>
            </a:extLst>
          </p:cNvPr>
          <p:cNvSpPr>
            <a:spLocks noGrp="1"/>
          </p:cNvSpPr>
          <p:nvPr>
            <p:ph type="sldNum" sz="quarter" idx="12"/>
          </p:nvPr>
        </p:nvSpPr>
        <p:spPr/>
        <p:txBody>
          <a:bodyPr/>
          <a:lstStyle/>
          <a:p>
            <a:fld id="{0995BCA2-BEEF-8243-93D2-AEC1A15A0A81}" type="slidenum">
              <a:rPr lang="fr-FR" smtClean="0"/>
              <a:t>‹#›</a:t>
            </a:fld>
            <a:endParaRPr lang="fr-FR"/>
          </a:p>
        </p:txBody>
      </p:sp>
    </p:spTree>
    <p:extLst>
      <p:ext uri="{BB962C8B-B14F-4D97-AF65-F5344CB8AC3E}">
        <p14:creationId xmlns:p14="http://schemas.microsoft.com/office/powerpoint/2010/main" val="1882889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A0F329-E4CB-D7C1-F41D-66C9067A96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fr-FR"/>
          </a:p>
        </p:txBody>
      </p:sp>
      <p:sp>
        <p:nvSpPr>
          <p:cNvPr id="3" name="Text Placeholder 2">
            <a:extLst>
              <a:ext uri="{FF2B5EF4-FFF2-40B4-BE49-F238E27FC236}">
                <a16:creationId xmlns:a16="http://schemas.microsoft.com/office/drawing/2014/main" id="{3F77ED6A-AA14-0740-F6D2-DCE238B135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4" name="Date Placeholder 3">
            <a:extLst>
              <a:ext uri="{FF2B5EF4-FFF2-40B4-BE49-F238E27FC236}">
                <a16:creationId xmlns:a16="http://schemas.microsoft.com/office/drawing/2014/main" id="{7D185641-75C2-41A0-055D-4DA0909845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B17BB9-9E60-44C7-AB43-FBDC493209A5}" type="datetime1">
              <a:rPr lang="fr-FR" smtClean="0"/>
              <a:t>24/09/2024</a:t>
            </a:fld>
            <a:endParaRPr lang="fr-FR"/>
          </a:p>
        </p:txBody>
      </p:sp>
      <p:sp>
        <p:nvSpPr>
          <p:cNvPr id="5" name="Footer Placeholder 4">
            <a:extLst>
              <a:ext uri="{FF2B5EF4-FFF2-40B4-BE49-F238E27FC236}">
                <a16:creationId xmlns:a16="http://schemas.microsoft.com/office/drawing/2014/main" id="{5E005F6F-410C-E49B-DDA6-A2466C4F85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a:extLst>
              <a:ext uri="{FF2B5EF4-FFF2-40B4-BE49-F238E27FC236}">
                <a16:creationId xmlns:a16="http://schemas.microsoft.com/office/drawing/2014/main" id="{ED0E6937-A9B9-D748-47B4-2975E26702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95BCA2-BEEF-8243-93D2-AEC1A15A0A81}" type="slidenum">
              <a:rPr lang="fr-FR" smtClean="0"/>
              <a:t>‹#›</a:t>
            </a:fld>
            <a:endParaRPr lang="fr-FR"/>
          </a:p>
        </p:txBody>
      </p:sp>
    </p:spTree>
    <p:extLst>
      <p:ext uri="{BB962C8B-B14F-4D97-AF65-F5344CB8AC3E}">
        <p14:creationId xmlns:p14="http://schemas.microsoft.com/office/powerpoint/2010/main" val="16882603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7" Type="http://schemas.microsoft.com/office/2007/relationships/hdphoto" Target="../media/hdphoto2.wdp"/><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hyperlink" Target="https://www.openampproject.org/" TargetMode="Externa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hyperlink" Target="https://www.duperrin.com/english/2015/05/06/connected-watches-looking-for-compelling-use-cases/" TargetMode="External"/><Relationship Id="rId4" Type="http://schemas.openxmlformats.org/officeDocument/2006/relationships/image" Target="../media/image38.jpg"/></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7" Type="http://schemas.microsoft.com/office/2007/relationships/hdphoto" Target="../media/hdphoto3.wdp"/><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jpeg"/><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image" Target="../media/image54.sv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48.svg"/><Relationship Id="rId11" Type="http://schemas.openxmlformats.org/officeDocument/2006/relationships/image" Target="../media/image53.png"/><Relationship Id="rId5" Type="http://schemas.openxmlformats.org/officeDocument/2006/relationships/image" Target="../media/image47.png"/><Relationship Id="rId10" Type="http://schemas.openxmlformats.org/officeDocument/2006/relationships/image" Target="../media/image52.svg"/><Relationship Id="rId4" Type="http://schemas.openxmlformats.org/officeDocument/2006/relationships/image" Target="../media/image46.svg"/><Relationship Id="rId9" Type="http://schemas.openxmlformats.org/officeDocument/2006/relationships/image" Target="../media/image51.png"/></Relationships>
</file>

<file path=ppt/slides/_rels/slide29.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45.png"/><Relationship Id="rId7" Type="http://schemas.openxmlformats.org/officeDocument/2006/relationships/image" Target="../media/image53.png"/><Relationship Id="rId12" Type="http://schemas.openxmlformats.org/officeDocument/2006/relationships/image" Target="../media/image52.sv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48.svg"/><Relationship Id="rId11" Type="http://schemas.openxmlformats.org/officeDocument/2006/relationships/image" Target="../media/image51.png"/><Relationship Id="rId5" Type="http://schemas.openxmlformats.org/officeDocument/2006/relationships/image" Target="../media/image47.png"/><Relationship Id="rId10" Type="http://schemas.openxmlformats.org/officeDocument/2006/relationships/image" Target="../media/image50.svg"/><Relationship Id="rId4" Type="http://schemas.openxmlformats.org/officeDocument/2006/relationships/image" Target="../media/image46.svg"/><Relationship Id="rId9" Type="http://schemas.openxmlformats.org/officeDocument/2006/relationships/image" Target="../media/image49.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0.wm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3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microsoft.com/office/2007/relationships/hdphoto" Target="../media/hdphoto4.wdp"/></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hyperlink" Target="https://xilinx-wiki.atlassian.net/wiki/spaces/A/pages/18841718/OpenAMP" TargetMode="External"/><Relationship Id="rId3" Type="http://schemas.openxmlformats.org/officeDocument/2006/relationships/hyperlink" Target="https://openamp.readthedocs.io/en/latest/protocol_details/components.html" TargetMode="External"/><Relationship Id="rId7" Type="http://schemas.openxmlformats.org/officeDocument/2006/relationships/hyperlink" Target="https://git.ti.com/cgit/processor-sdk/open-amp/plain/docs/openamp_ref.pdf" TargetMode="External"/><Relationship Id="rId12" Type="http://schemas.openxmlformats.org/officeDocument/2006/relationships/image" Target="../media/image59.wmf"/><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hyperlink" Target="https://semiengineering.com/system-design-considerations-for-embedded-heterogeneous-multiprocessing-hmp/" TargetMode="External"/><Relationship Id="rId11" Type="http://schemas.openxmlformats.org/officeDocument/2006/relationships/hyperlink" Target="https://riscv.org/" TargetMode="External"/><Relationship Id="rId5" Type="http://schemas.openxmlformats.org/officeDocument/2006/relationships/hyperlink" Target="https://www.wevolver.com/article/risc-v-vs-arm#what-is-an-isa-(instruction-set-architecture)" TargetMode="External"/><Relationship Id="rId10" Type="http://schemas.openxmlformats.org/officeDocument/2006/relationships/hyperlink" Target="https://t2k-experiment.org/fr/" TargetMode="External"/><Relationship Id="rId4" Type="http://schemas.openxmlformats.org/officeDocument/2006/relationships/hyperlink" Target="https://www.techdesignforums.com/practice/technique/enabling-embedded-multicore-systems-with-multiple-oses-and-critical-goals/" TargetMode="External"/><Relationship Id="rId9" Type="http://schemas.openxmlformats.org/officeDocument/2006/relationships/hyperlink" Target="https://software-dl.ti.com/processor-sdk-linux/esd/AM64X/08_00_00_21/exports/docs/linux/Foundational_Components/PRU-ICSS/Linux_Drivers/RemoteProc_and_RPMsg.html"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Shape 83"/>
        <p:cNvGrpSpPr/>
        <p:nvPr/>
      </p:nvGrpSpPr>
      <p:grpSpPr>
        <a:xfrm>
          <a:off x="0" y="0"/>
          <a:ext cx="0" cy="0"/>
          <a:chOff x="0" y="0"/>
          <a:chExt cx="0" cy="0"/>
        </a:xfrm>
      </p:grpSpPr>
      <p:grpSp>
        <p:nvGrpSpPr>
          <p:cNvPr id="84" name="Google Shape;84;p13"/>
          <p:cNvGrpSpPr/>
          <p:nvPr/>
        </p:nvGrpSpPr>
        <p:grpSpPr>
          <a:xfrm>
            <a:off x="332271" y="235830"/>
            <a:ext cx="11527458" cy="6289899"/>
            <a:chOff x="0" y="-38100"/>
            <a:chExt cx="4554058" cy="2484898"/>
          </a:xfrm>
        </p:grpSpPr>
        <p:sp>
          <p:nvSpPr>
            <p:cNvPr id="85" name="Google Shape;85;p13"/>
            <p:cNvSpPr/>
            <p:nvPr/>
          </p:nvSpPr>
          <p:spPr>
            <a:xfrm>
              <a:off x="0" y="0"/>
              <a:ext cx="4554058" cy="2446798"/>
            </a:xfrm>
            <a:custGeom>
              <a:avLst/>
              <a:gdLst/>
              <a:ahLst/>
              <a:cxnLst/>
              <a:rect l="l" t="t" r="r" b="b"/>
              <a:pathLst>
                <a:path w="4554058" h="2446798" extrusionOk="0">
                  <a:moveTo>
                    <a:pt x="12984" y="0"/>
                  </a:moveTo>
                  <a:lnTo>
                    <a:pt x="4541073" y="0"/>
                  </a:lnTo>
                  <a:cubicBezTo>
                    <a:pt x="4544517" y="0"/>
                    <a:pt x="4547820" y="1368"/>
                    <a:pt x="4550255" y="3803"/>
                  </a:cubicBezTo>
                  <a:cubicBezTo>
                    <a:pt x="4552690" y="6238"/>
                    <a:pt x="4554058" y="9541"/>
                    <a:pt x="4554058" y="12984"/>
                  </a:cubicBezTo>
                  <a:lnTo>
                    <a:pt x="4554058" y="2433814"/>
                  </a:lnTo>
                  <a:cubicBezTo>
                    <a:pt x="4554058" y="2440985"/>
                    <a:pt x="4548244" y="2446798"/>
                    <a:pt x="4541073" y="2446798"/>
                  </a:cubicBezTo>
                  <a:lnTo>
                    <a:pt x="12984" y="2446798"/>
                  </a:lnTo>
                  <a:cubicBezTo>
                    <a:pt x="9541" y="2446798"/>
                    <a:pt x="6238" y="2445430"/>
                    <a:pt x="3803" y="2442995"/>
                  </a:cubicBezTo>
                  <a:cubicBezTo>
                    <a:pt x="1368" y="2440560"/>
                    <a:pt x="0" y="2437258"/>
                    <a:pt x="0" y="2433814"/>
                  </a:cubicBezTo>
                  <a:lnTo>
                    <a:pt x="0" y="12984"/>
                  </a:lnTo>
                  <a:cubicBezTo>
                    <a:pt x="0" y="5813"/>
                    <a:pt x="5813" y="0"/>
                    <a:pt x="12984" y="0"/>
                  </a:cubicBezTo>
                  <a:close/>
                </a:path>
              </a:pathLst>
            </a:custGeom>
            <a:solidFill>
              <a:srgbClr val="FFFFFF"/>
            </a:solidFill>
            <a:ln w="57150" cap="flat" cmpd="sng">
              <a:solidFill>
                <a:srgbClr val="4C6FBF"/>
              </a:solidFill>
              <a:prstDash val="solid"/>
              <a:round/>
              <a:headEnd type="none" w="sm" len="sm"/>
              <a:tailEnd type="none" w="sm" len="sm"/>
            </a:ln>
          </p:spPr>
          <p:txBody>
            <a:bodyPr spcFirstLastPara="1" wrap="square" lIns="60950" tIns="60950" rIns="60950" bIns="60950" anchor="ctr" anchorCtr="0">
              <a:noAutofit/>
            </a:bodyPr>
            <a:lstStyle/>
            <a:p>
              <a:endParaRPr sz="1200" dirty="0"/>
            </a:p>
          </p:txBody>
        </p:sp>
        <p:sp>
          <p:nvSpPr>
            <p:cNvPr id="86" name="Google Shape;86;p13"/>
            <p:cNvSpPr txBox="1"/>
            <p:nvPr/>
          </p:nvSpPr>
          <p:spPr>
            <a:xfrm>
              <a:off x="0" y="-38100"/>
              <a:ext cx="812800" cy="850900"/>
            </a:xfrm>
            <a:prstGeom prst="rect">
              <a:avLst/>
            </a:prstGeom>
            <a:noFill/>
            <a:ln>
              <a:noFill/>
            </a:ln>
          </p:spPr>
          <p:txBody>
            <a:bodyPr spcFirstLastPara="1" wrap="square" lIns="33867" tIns="33867" rIns="33867" bIns="33867" anchor="ctr" anchorCtr="0">
              <a:noAutofit/>
            </a:bodyPr>
            <a:lstStyle/>
            <a:p>
              <a:pPr algn="ctr">
                <a:lnSpc>
                  <a:spcPct val="186611"/>
                </a:lnSpc>
              </a:pPr>
              <a:endParaRPr sz="1200" dirty="0">
                <a:solidFill>
                  <a:schemeClr val="dk1"/>
                </a:solidFill>
                <a:latin typeface="Calibri"/>
                <a:ea typeface="Calibri"/>
                <a:cs typeface="Calibri"/>
                <a:sym typeface="Calibri"/>
              </a:endParaRPr>
            </a:p>
          </p:txBody>
        </p:sp>
      </p:grpSp>
      <p:sp>
        <p:nvSpPr>
          <p:cNvPr id="87" name="Google Shape;87;p13"/>
          <p:cNvSpPr/>
          <p:nvPr/>
        </p:nvSpPr>
        <p:spPr>
          <a:xfrm>
            <a:off x="351517" y="5596217"/>
            <a:ext cx="5514157" cy="461077"/>
          </a:xfrm>
          <a:custGeom>
            <a:avLst/>
            <a:gdLst/>
            <a:ahLst/>
            <a:cxnLst/>
            <a:rect l="l" t="t" r="r" b="b"/>
            <a:pathLst>
              <a:path w="2170928" h="182124" extrusionOk="0">
                <a:moveTo>
                  <a:pt x="0" y="0"/>
                </a:moveTo>
                <a:lnTo>
                  <a:pt x="2170928" y="0"/>
                </a:lnTo>
                <a:lnTo>
                  <a:pt x="2170928" y="182124"/>
                </a:lnTo>
                <a:lnTo>
                  <a:pt x="0" y="182124"/>
                </a:lnTo>
                <a:close/>
              </a:path>
            </a:pathLst>
          </a:custGeom>
          <a:solidFill>
            <a:srgbClr val="B1C9EB"/>
          </a:solidFill>
          <a:ln>
            <a:noFill/>
          </a:ln>
        </p:spPr>
      </p:sp>
      <p:sp>
        <p:nvSpPr>
          <p:cNvPr id="88" name="Google Shape;88;p13"/>
          <p:cNvSpPr/>
          <p:nvPr/>
        </p:nvSpPr>
        <p:spPr>
          <a:xfrm>
            <a:off x="8779367" y="5596217"/>
            <a:ext cx="3062138" cy="461077"/>
          </a:xfrm>
          <a:custGeom>
            <a:avLst/>
            <a:gdLst/>
            <a:ahLst/>
            <a:cxnLst/>
            <a:rect l="l" t="t" r="r" b="b"/>
            <a:pathLst>
              <a:path w="1203986" h="182124" extrusionOk="0">
                <a:moveTo>
                  <a:pt x="0" y="0"/>
                </a:moveTo>
                <a:lnTo>
                  <a:pt x="1203986" y="0"/>
                </a:lnTo>
                <a:lnTo>
                  <a:pt x="1203986" y="182124"/>
                </a:lnTo>
                <a:lnTo>
                  <a:pt x="0" y="182124"/>
                </a:lnTo>
                <a:close/>
              </a:path>
            </a:pathLst>
          </a:custGeom>
          <a:solidFill>
            <a:srgbClr val="B1C9EB"/>
          </a:solidFill>
          <a:ln>
            <a:noFill/>
          </a:ln>
        </p:spPr>
      </p:sp>
      <p:sp>
        <p:nvSpPr>
          <p:cNvPr id="89" name="Google Shape;89;p13"/>
          <p:cNvSpPr txBox="1"/>
          <p:nvPr/>
        </p:nvSpPr>
        <p:spPr>
          <a:xfrm>
            <a:off x="1811428" y="618871"/>
            <a:ext cx="8569145" cy="1846659"/>
          </a:xfrm>
          <a:prstGeom prst="rect">
            <a:avLst/>
          </a:prstGeom>
          <a:noFill/>
          <a:ln>
            <a:noFill/>
          </a:ln>
        </p:spPr>
        <p:txBody>
          <a:bodyPr spcFirstLastPara="1" wrap="square" lIns="0" tIns="0" rIns="0" bIns="0" anchor="t" anchorCtr="0">
            <a:spAutoFit/>
          </a:bodyPr>
          <a:lstStyle/>
          <a:p>
            <a:pPr algn="ctr"/>
            <a:r>
              <a:rPr lang="fr-FR" sz="6000" dirty="0">
                <a:solidFill>
                  <a:srgbClr val="4C6FBF"/>
                </a:solidFill>
                <a:latin typeface="Heebo Black"/>
                <a:ea typeface="Heebo Black"/>
                <a:cs typeface="Heebo Black"/>
                <a:sym typeface="Heebo Black"/>
              </a:rPr>
              <a:t>Retour d’expérience du </a:t>
            </a:r>
            <a:r>
              <a:rPr lang="fr-FR" sz="6000" dirty="0" err="1">
                <a:solidFill>
                  <a:srgbClr val="4C6FBF"/>
                </a:solidFill>
                <a:latin typeface="Heebo Black"/>
                <a:ea typeface="Heebo Black"/>
                <a:cs typeface="Heebo Black"/>
                <a:sym typeface="Heebo Black"/>
              </a:rPr>
              <a:t>framework</a:t>
            </a:r>
            <a:r>
              <a:rPr lang="fr-FR" sz="6000" dirty="0">
                <a:solidFill>
                  <a:srgbClr val="4C6FBF"/>
                </a:solidFill>
                <a:latin typeface="Heebo Black"/>
                <a:ea typeface="Heebo Black"/>
                <a:cs typeface="Heebo Black"/>
                <a:sym typeface="Heebo Black"/>
              </a:rPr>
              <a:t> </a:t>
            </a:r>
            <a:r>
              <a:rPr lang="fr-FR" sz="6000" dirty="0" err="1">
                <a:solidFill>
                  <a:srgbClr val="4C6FBF"/>
                </a:solidFill>
                <a:latin typeface="Heebo Black"/>
                <a:ea typeface="Heebo Black"/>
                <a:cs typeface="Heebo Black"/>
                <a:sym typeface="Heebo Black"/>
              </a:rPr>
              <a:t>OpenAMP</a:t>
            </a:r>
            <a:endParaRPr lang="fr-FR" sz="900" dirty="0"/>
          </a:p>
        </p:txBody>
      </p:sp>
      <p:sp>
        <p:nvSpPr>
          <p:cNvPr id="90" name="Google Shape;90;p13"/>
          <p:cNvSpPr txBox="1"/>
          <p:nvPr/>
        </p:nvSpPr>
        <p:spPr>
          <a:xfrm>
            <a:off x="6554843" y="2970212"/>
            <a:ext cx="4412600" cy="1016945"/>
          </a:xfrm>
          <a:prstGeom prst="rect">
            <a:avLst/>
          </a:prstGeom>
          <a:noFill/>
          <a:ln>
            <a:noFill/>
          </a:ln>
        </p:spPr>
        <p:txBody>
          <a:bodyPr spcFirstLastPara="1" wrap="square" lIns="0" tIns="0" rIns="0" bIns="0" anchor="t" anchorCtr="0">
            <a:spAutoFit/>
          </a:bodyPr>
          <a:lstStyle/>
          <a:p>
            <a:pPr algn="ctr">
              <a:lnSpc>
                <a:spcPct val="118002"/>
              </a:lnSpc>
            </a:pPr>
            <a:r>
              <a:rPr lang="fr-FR" sz="2800" dirty="0">
                <a:solidFill>
                  <a:srgbClr val="B1C9EB"/>
                </a:solidFill>
                <a:latin typeface="Heebo Black"/>
                <a:cs typeface="Heebo Black"/>
                <a:sym typeface="Heebo Black"/>
              </a:rPr>
              <a:t>Journées Informatiques IN2P3-IRFU 2024</a:t>
            </a:r>
            <a:endParaRPr lang="fr-FR" sz="200" dirty="0"/>
          </a:p>
        </p:txBody>
      </p:sp>
      <p:sp>
        <p:nvSpPr>
          <p:cNvPr id="94" name="Google Shape;94;p13"/>
          <p:cNvSpPr/>
          <p:nvPr/>
        </p:nvSpPr>
        <p:spPr>
          <a:xfrm flipV="1">
            <a:off x="1671146" y="2598989"/>
            <a:ext cx="5514158" cy="2776335"/>
          </a:xfrm>
          <a:custGeom>
            <a:avLst/>
            <a:gdLst/>
            <a:ahLst/>
            <a:cxnLst/>
            <a:rect l="l" t="t" r="r" b="b"/>
            <a:pathLst>
              <a:path w="2316666" h="2021494" extrusionOk="0">
                <a:moveTo>
                  <a:pt x="0" y="0"/>
                </a:moveTo>
                <a:lnTo>
                  <a:pt x="2316666" y="0"/>
                </a:lnTo>
                <a:lnTo>
                  <a:pt x="2316666" y="2021494"/>
                </a:lnTo>
                <a:lnTo>
                  <a:pt x="0" y="2021494"/>
                </a:lnTo>
                <a:lnTo>
                  <a:pt x="0" y="0"/>
                </a:lnTo>
                <a:close/>
              </a:path>
            </a:pathLst>
          </a:custGeom>
          <a:blipFill rotWithShape="1">
            <a:blip r:embed="rId3">
              <a:alphaModFix/>
            </a:blip>
            <a:stretch>
              <a:fillRect r="-144965" b="-163894"/>
            </a:stretch>
          </a:blipFill>
          <a:ln>
            <a:noFill/>
          </a:ln>
        </p:spPr>
        <p:txBody>
          <a:bodyPr>
            <a:scene3d>
              <a:camera prst="orthographicFront">
                <a:rot lat="0" lon="0" rev="10799999"/>
              </a:camera>
              <a:lightRig rig="threePt" dir="t"/>
            </a:scene3d>
          </a:bodyPr>
          <a:lstStyle/>
          <a:p>
            <a:r>
              <a:rPr lang="fr-FR" dirty="0"/>
              <a:t>		</a:t>
            </a:r>
          </a:p>
          <a:p>
            <a:r>
              <a:rPr lang="fr-FR" sz="2400" dirty="0"/>
              <a:t>		   </a:t>
            </a:r>
            <a:r>
              <a:rPr lang="fr-FR" sz="2400" dirty="0" err="1"/>
              <a:t>Multi-traitement</a:t>
            </a:r>
            <a:r>
              <a:rPr lang="fr-FR" sz="2400" dirty="0"/>
              <a:t> </a:t>
            </a:r>
          </a:p>
          <a:p>
            <a:r>
              <a:rPr lang="fr-FR" sz="2400" dirty="0"/>
              <a:t>		   asymétrique		 </a:t>
            </a:r>
          </a:p>
          <a:p>
            <a:r>
              <a:rPr lang="fr-FR" sz="2400" dirty="0"/>
              <a:t>		   dans les systèmes</a:t>
            </a:r>
          </a:p>
          <a:p>
            <a:r>
              <a:rPr lang="fr-FR" sz="2400" dirty="0"/>
              <a:t>		    embarqués</a:t>
            </a:r>
          </a:p>
          <a:p>
            <a:endParaRPr lang="fr-FR" sz="2400" dirty="0"/>
          </a:p>
          <a:p>
            <a:endParaRPr lang="fr-FR" sz="2400" dirty="0"/>
          </a:p>
          <a:p>
            <a:br>
              <a:rPr lang="fr-FR" sz="2400" dirty="0"/>
            </a:br>
            <a:endParaRPr lang="fr-FR" sz="2400" dirty="0"/>
          </a:p>
        </p:txBody>
      </p:sp>
      <p:sp>
        <p:nvSpPr>
          <p:cNvPr id="96" name="Google Shape;96;p13"/>
          <p:cNvSpPr txBox="1"/>
          <p:nvPr/>
        </p:nvSpPr>
        <p:spPr>
          <a:xfrm>
            <a:off x="933103" y="5649081"/>
            <a:ext cx="2124600" cy="398507"/>
          </a:xfrm>
          <a:prstGeom prst="rect">
            <a:avLst/>
          </a:prstGeom>
          <a:noFill/>
          <a:ln>
            <a:noFill/>
          </a:ln>
        </p:spPr>
        <p:txBody>
          <a:bodyPr spcFirstLastPara="1" wrap="square" lIns="0" tIns="0" rIns="0" bIns="0" anchor="t" anchorCtr="0">
            <a:spAutoFit/>
          </a:bodyPr>
          <a:lstStyle/>
          <a:p>
            <a:pPr>
              <a:lnSpc>
                <a:spcPct val="111000"/>
              </a:lnSpc>
            </a:pPr>
            <a:r>
              <a:rPr lang="en-US" sz="2333" b="1" dirty="0">
                <a:solidFill>
                  <a:srgbClr val="4C6FBF"/>
                </a:solidFill>
                <a:latin typeface="Heebo"/>
                <a:ea typeface="Heebo"/>
                <a:cs typeface="Heebo"/>
                <a:sym typeface="Heebo"/>
              </a:rPr>
              <a:t>SEP 25 2024</a:t>
            </a:r>
            <a:endParaRPr sz="1200" dirty="0"/>
          </a:p>
        </p:txBody>
      </p:sp>
      <p:sp>
        <p:nvSpPr>
          <p:cNvPr id="97" name="Google Shape;97;p13"/>
          <p:cNvSpPr txBox="1"/>
          <p:nvPr/>
        </p:nvSpPr>
        <p:spPr>
          <a:xfrm>
            <a:off x="9115025" y="5649081"/>
            <a:ext cx="2480400" cy="398507"/>
          </a:xfrm>
          <a:prstGeom prst="rect">
            <a:avLst/>
          </a:prstGeom>
          <a:noFill/>
          <a:ln>
            <a:noFill/>
          </a:ln>
        </p:spPr>
        <p:txBody>
          <a:bodyPr spcFirstLastPara="1" wrap="square" lIns="0" tIns="0" rIns="0" bIns="0" anchor="t" anchorCtr="0">
            <a:spAutoFit/>
          </a:bodyPr>
          <a:lstStyle/>
          <a:p>
            <a:pPr algn="ctr">
              <a:lnSpc>
                <a:spcPct val="111000"/>
              </a:lnSpc>
            </a:pPr>
            <a:r>
              <a:rPr lang="en-US" sz="2333" b="1" dirty="0">
                <a:solidFill>
                  <a:srgbClr val="4C6FBF"/>
                </a:solidFill>
                <a:latin typeface="Heebo"/>
                <a:ea typeface="Heebo"/>
                <a:cs typeface="Heebo"/>
                <a:sym typeface="Heebo"/>
              </a:rPr>
              <a:t>Diego </a:t>
            </a:r>
            <a:r>
              <a:rPr lang="en-US" sz="2333" b="1" dirty="0" err="1">
                <a:solidFill>
                  <a:srgbClr val="4C6FBF"/>
                </a:solidFill>
                <a:latin typeface="Heebo"/>
                <a:ea typeface="Heebo"/>
                <a:cs typeface="Heebo"/>
                <a:sym typeface="Heebo"/>
              </a:rPr>
              <a:t>Terront</a:t>
            </a:r>
            <a:r>
              <a:rPr lang="en-US" sz="2333" b="1" dirty="0">
                <a:solidFill>
                  <a:srgbClr val="4C6FBF"/>
                </a:solidFill>
                <a:latin typeface="Heebo"/>
                <a:ea typeface="Heebo"/>
                <a:cs typeface="Heebo"/>
                <a:sym typeface="Heebo"/>
              </a:rPr>
              <a:t> </a:t>
            </a:r>
            <a:endParaRPr sz="1200" dirty="0"/>
          </a:p>
        </p:txBody>
      </p:sp>
      <p:pic>
        <p:nvPicPr>
          <p:cNvPr id="3" name="Picture 2">
            <a:extLst>
              <a:ext uri="{FF2B5EF4-FFF2-40B4-BE49-F238E27FC236}">
                <a16:creationId xmlns:a16="http://schemas.microsoft.com/office/drawing/2014/main" id="{6418EAD2-B7C8-10E2-7769-0A73D237F78F}"/>
              </a:ext>
            </a:extLst>
          </p:cNvPr>
          <p:cNvPicPr/>
          <p:nvPr/>
        </p:nvPicPr>
        <p:blipFill>
          <a:blip r:embed="rId4"/>
          <a:stretch/>
        </p:blipFill>
        <p:spPr bwMode="auto">
          <a:xfrm>
            <a:off x="5798746" y="5320361"/>
            <a:ext cx="2181037" cy="918768"/>
          </a:xfrm>
          <a:prstGeom prst="rect">
            <a:avLst/>
          </a:prstGeom>
          <a:ln>
            <a:noFill/>
          </a:ln>
        </p:spPr>
      </p:pic>
      <p:pic>
        <p:nvPicPr>
          <p:cNvPr id="4" name="Picture 3">
            <a:extLst>
              <a:ext uri="{FF2B5EF4-FFF2-40B4-BE49-F238E27FC236}">
                <a16:creationId xmlns:a16="http://schemas.microsoft.com/office/drawing/2014/main" id="{FB311ADB-2050-60DE-6889-D83C7E281C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7842375" y="5366290"/>
            <a:ext cx="918768" cy="918768"/>
          </a:xfrm>
          <a:prstGeom prst="rect">
            <a:avLst/>
          </a:prstGeom>
        </p:spPr>
      </p:pic>
      <p:sp>
        <p:nvSpPr>
          <p:cNvPr id="5" name="Espace réservé du numéro de diapositive 4"/>
          <p:cNvSpPr>
            <a:spLocks noGrp="1"/>
          </p:cNvSpPr>
          <p:nvPr>
            <p:ph type="sldNum" sz="quarter" idx="12"/>
          </p:nvPr>
        </p:nvSpPr>
        <p:spPr>
          <a:xfrm>
            <a:off x="8610600" y="6489700"/>
            <a:ext cx="2743200" cy="365125"/>
          </a:xfrm>
        </p:spPr>
        <p:txBody>
          <a:bodyPr/>
          <a:lstStyle/>
          <a:p>
            <a:fld id="{0995BCA2-BEEF-8243-93D2-AEC1A15A0A81}" type="slidenum">
              <a:rPr lang="fr-FR" b="1" smtClean="0"/>
              <a:t>1</a:t>
            </a:fld>
            <a:endParaRPr lang="fr-FR"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Shape 254"/>
        <p:cNvGrpSpPr/>
        <p:nvPr/>
      </p:nvGrpSpPr>
      <p:grpSpPr>
        <a:xfrm>
          <a:off x="0" y="0"/>
          <a:ext cx="0" cy="0"/>
          <a:chOff x="0" y="0"/>
          <a:chExt cx="0" cy="0"/>
        </a:xfrm>
      </p:grpSpPr>
      <p:grpSp>
        <p:nvGrpSpPr>
          <p:cNvPr id="255" name="Google Shape;255;p21"/>
          <p:cNvGrpSpPr/>
          <p:nvPr/>
        </p:nvGrpSpPr>
        <p:grpSpPr>
          <a:xfrm>
            <a:off x="332271" y="235830"/>
            <a:ext cx="11527458" cy="6289899"/>
            <a:chOff x="0" y="-38100"/>
            <a:chExt cx="4554058" cy="2484898"/>
          </a:xfrm>
        </p:grpSpPr>
        <p:sp>
          <p:nvSpPr>
            <p:cNvPr id="256" name="Google Shape;256;p21"/>
            <p:cNvSpPr/>
            <p:nvPr/>
          </p:nvSpPr>
          <p:spPr>
            <a:xfrm>
              <a:off x="0" y="0"/>
              <a:ext cx="4554058" cy="2446798"/>
            </a:xfrm>
            <a:custGeom>
              <a:avLst/>
              <a:gdLst/>
              <a:ahLst/>
              <a:cxnLst/>
              <a:rect l="l" t="t" r="r" b="b"/>
              <a:pathLst>
                <a:path w="4554058" h="2446798" extrusionOk="0">
                  <a:moveTo>
                    <a:pt x="12984" y="0"/>
                  </a:moveTo>
                  <a:lnTo>
                    <a:pt x="4541073" y="0"/>
                  </a:lnTo>
                  <a:cubicBezTo>
                    <a:pt x="4544517" y="0"/>
                    <a:pt x="4547820" y="1368"/>
                    <a:pt x="4550255" y="3803"/>
                  </a:cubicBezTo>
                  <a:cubicBezTo>
                    <a:pt x="4552690" y="6238"/>
                    <a:pt x="4554058" y="9541"/>
                    <a:pt x="4554058" y="12984"/>
                  </a:cubicBezTo>
                  <a:lnTo>
                    <a:pt x="4554058" y="2433814"/>
                  </a:lnTo>
                  <a:cubicBezTo>
                    <a:pt x="4554058" y="2440985"/>
                    <a:pt x="4548244" y="2446798"/>
                    <a:pt x="4541073" y="2446798"/>
                  </a:cubicBezTo>
                  <a:lnTo>
                    <a:pt x="12984" y="2446798"/>
                  </a:lnTo>
                  <a:cubicBezTo>
                    <a:pt x="9541" y="2446798"/>
                    <a:pt x="6238" y="2445430"/>
                    <a:pt x="3803" y="2442995"/>
                  </a:cubicBezTo>
                  <a:cubicBezTo>
                    <a:pt x="1368" y="2440560"/>
                    <a:pt x="0" y="2437258"/>
                    <a:pt x="0" y="2433814"/>
                  </a:cubicBezTo>
                  <a:lnTo>
                    <a:pt x="0" y="12984"/>
                  </a:lnTo>
                  <a:cubicBezTo>
                    <a:pt x="0" y="5813"/>
                    <a:pt x="5813" y="0"/>
                    <a:pt x="12984" y="0"/>
                  </a:cubicBezTo>
                  <a:close/>
                </a:path>
              </a:pathLst>
            </a:custGeom>
            <a:solidFill>
              <a:srgbClr val="FFFFFF"/>
            </a:solidFill>
            <a:ln w="57150" cap="flat" cmpd="sng">
              <a:solidFill>
                <a:srgbClr val="4C6FBF"/>
              </a:solidFill>
              <a:prstDash val="solid"/>
              <a:round/>
              <a:headEnd type="none" w="sm" len="sm"/>
              <a:tailEnd type="none" w="sm" len="sm"/>
            </a:ln>
          </p:spPr>
          <p:txBody>
            <a:bodyPr spcFirstLastPara="1" wrap="square" lIns="60950" tIns="60950" rIns="60950" bIns="60950" anchor="ctr" anchorCtr="0">
              <a:noAutofit/>
            </a:bodyPr>
            <a:lstStyle/>
            <a:p>
              <a:endParaRPr sz="1200"/>
            </a:p>
          </p:txBody>
        </p:sp>
        <p:sp>
          <p:nvSpPr>
            <p:cNvPr id="257" name="Google Shape;257;p21"/>
            <p:cNvSpPr txBox="1"/>
            <p:nvPr/>
          </p:nvSpPr>
          <p:spPr>
            <a:xfrm>
              <a:off x="0" y="-38100"/>
              <a:ext cx="812800" cy="850900"/>
            </a:xfrm>
            <a:prstGeom prst="rect">
              <a:avLst/>
            </a:prstGeom>
            <a:noFill/>
            <a:ln>
              <a:noFill/>
            </a:ln>
          </p:spPr>
          <p:txBody>
            <a:bodyPr spcFirstLastPara="1" wrap="square" lIns="33867" tIns="33867" rIns="33867" bIns="33867" anchor="ctr" anchorCtr="0">
              <a:noAutofit/>
            </a:bodyPr>
            <a:lstStyle/>
            <a:p>
              <a:pPr algn="ctr">
                <a:lnSpc>
                  <a:spcPct val="186611"/>
                </a:lnSpc>
              </a:pPr>
              <a:endParaRPr sz="1200">
                <a:solidFill>
                  <a:schemeClr val="dk1"/>
                </a:solidFill>
                <a:latin typeface="Calibri"/>
                <a:ea typeface="Calibri"/>
                <a:cs typeface="Calibri"/>
                <a:sym typeface="Calibri"/>
              </a:endParaRPr>
            </a:p>
          </p:txBody>
        </p:sp>
      </p:grpSp>
      <p:grpSp>
        <p:nvGrpSpPr>
          <p:cNvPr id="261" name="Google Shape;261;p21"/>
          <p:cNvGrpSpPr/>
          <p:nvPr/>
        </p:nvGrpSpPr>
        <p:grpSpPr>
          <a:xfrm>
            <a:off x="1029837" y="2889107"/>
            <a:ext cx="629722" cy="659240"/>
            <a:chOff x="0" y="-38100"/>
            <a:chExt cx="812800" cy="850900"/>
          </a:xfrm>
        </p:grpSpPr>
        <p:sp>
          <p:nvSpPr>
            <p:cNvPr id="262" name="Google Shape;262;p21"/>
            <p:cNvSpPr/>
            <p:nvPr/>
          </p:nvSpPr>
          <p:spPr>
            <a:xfrm>
              <a:off x="0" y="0"/>
              <a:ext cx="812800" cy="812800"/>
            </a:xfrm>
            <a:custGeom>
              <a:avLst/>
              <a:gdLst/>
              <a:ahLst/>
              <a:cxnLst/>
              <a:rect l="l" t="t" r="r" b="b"/>
              <a:pathLst>
                <a:path w="812800" h="812800" extrusionOk="0">
                  <a:moveTo>
                    <a:pt x="131138" y="0"/>
                  </a:moveTo>
                  <a:lnTo>
                    <a:pt x="681662" y="0"/>
                  </a:lnTo>
                  <a:cubicBezTo>
                    <a:pt x="716442" y="0"/>
                    <a:pt x="749797" y="13816"/>
                    <a:pt x="774391" y="38409"/>
                  </a:cubicBezTo>
                  <a:cubicBezTo>
                    <a:pt x="798984" y="63003"/>
                    <a:pt x="812800" y="96358"/>
                    <a:pt x="812800" y="131138"/>
                  </a:cubicBezTo>
                  <a:lnTo>
                    <a:pt x="812800" y="681662"/>
                  </a:lnTo>
                  <a:cubicBezTo>
                    <a:pt x="812800" y="716442"/>
                    <a:pt x="798984" y="749797"/>
                    <a:pt x="774391" y="774391"/>
                  </a:cubicBezTo>
                  <a:cubicBezTo>
                    <a:pt x="749797" y="798984"/>
                    <a:pt x="716442" y="812800"/>
                    <a:pt x="681662" y="812800"/>
                  </a:cubicBezTo>
                  <a:lnTo>
                    <a:pt x="131138" y="812800"/>
                  </a:lnTo>
                  <a:cubicBezTo>
                    <a:pt x="96358" y="812800"/>
                    <a:pt x="63003" y="798984"/>
                    <a:pt x="38409" y="774391"/>
                  </a:cubicBezTo>
                  <a:cubicBezTo>
                    <a:pt x="13816" y="749797"/>
                    <a:pt x="0" y="716442"/>
                    <a:pt x="0" y="681662"/>
                  </a:cubicBezTo>
                  <a:lnTo>
                    <a:pt x="0" y="131138"/>
                  </a:lnTo>
                  <a:cubicBezTo>
                    <a:pt x="0" y="96358"/>
                    <a:pt x="13816" y="63003"/>
                    <a:pt x="38409" y="38409"/>
                  </a:cubicBezTo>
                  <a:cubicBezTo>
                    <a:pt x="63003" y="13816"/>
                    <a:pt x="96358" y="0"/>
                    <a:pt x="131138" y="0"/>
                  </a:cubicBezTo>
                  <a:close/>
                </a:path>
              </a:pathLst>
            </a:custGeom>
            <a:solidFill>
              <a:srgbClr val="B1C9EB"/>
            </a:solidFill>
            <a:ln>
              <a:noFill/>
            </a:ln>
          </p:spPr>
          <p:txBody>
            <a:bodyPr spcFirstLastPara="1" wrap="square" lIns="60950" tIns="60950" rIns="60950" bIns="60950" anchor="ctr" anchorCtr="0">
              <a:noAutofit/>
            </a:bodyPr>
            <a:lstStyle/>
            <a:p>
              <a:endParaRPr sz="1200"/>
            </a:p>
          </p:txBody>
        </p:sp>
        <p:sp>
          <p:nvSpPr>
            <p:cNvPr id="263" name="Google Shape;263;p21"/>
            <p:cNvSpPr txBox="1"/>
            <p:nvPr/>
          </p:nvSpPr>
          <p:spPr>
            <a:xfrm>
              <a:off x="0" y="-38100"/>
              <a:ext cx="812800" cy="850900"/>
            </a:xfrm>
            <a:prstGeom prst="rect">
              <a:avLst/>
            </a:prstGeom>
            <a:noFill/>
            <a:ln>
              <a:noFill/>
            </a:ln>
          </p:spPr>
          <p:txBody>
            <a:bodyPr spcFirstLastPara="1" wrap="square" lIns="33867" tIns="33867" rIns="33867" bIns="33867" anchor="ctr" anchorCtr="0">
              <a:noAutofit/>
            </a:bodyPr>
            <a:lstStyle/>
            <a:p>
              <a:pPr algn="ctr">
                <a:lnSpc>
                  <a:spcPct val="186611"/>
                </a:lnSpc>
              </a:pPr>
              <a:endParaRPr sz="1200">
                <a:solidFill>
                  <a:schemeClr val="dk1"/>
                </a:solidFill>
                <a:latin typeface="Calibri"/>
                <a:ea typeface="Calibri"/>
                <a:cs typeface="Calibri"/>
                <a:sym typeface="Calibri"/>
              </a:endParaRPr>
            </a:p>
          </p:txBody>
        </p:sp>
      </p:grpSp>
      <p:grpSp>
        <p:nvGrpSpPr>
          <p:cNvPr id="264" name="Google Shape;264;p21"/>
          <p:cNvGrpSpPr/>
          <p:nvPr/>
        </p:nvGrpSpPr>
        <p:grpSpPr>
          <a:xfrm>
            <a:off x="1029837" y="4048387"/>
            <a:ext cx="629722" cy="659240"/>
            <a:chOff x="0" y="-38100"/>
            <a:chExt cx="812800" cy="850900"/>
          </a:xfrm>
        </p:grpSpPr>
        <p:sp>
          <p:nvSpPr>
            <p:cNvPr id="265" name="Google Shape;265;p21"/>
            <p:cNvSpPr/>
            <p:nvPr/>
          </p:nvSpPr>
          <p:spPr>
            <a:xfrm>
              <a:off x="0" y="0"/>
              <a:ext cx="812800" cy="812800"/>
            </a:xfrm>
            <a:custGeom>
              <a:avLst/>
              <a:gdLst/>
              <a:ahLst/>
              <a:cxnLst/>
              <a:rect l="l" t="t" r="r" b="b"/>
              <a:pathLst>
                <a:path w="812800" h="812800" extrusionOk="0">
                  <a:moveTo>
                    <a:pt x="131138" y="0"/>
                  </a:moveTo>
                  <a:lnTo>
                    <a:pt x="681662" y="0"/>
                  </a:lnTo>
                  <a:cubicBezTo>
                    <a:pt x="716442" y="0"/>
                    <a:pt x="749797" y="13816"/>
                    <a:pt x="774391" y="38409"/>
                  </a:cubicBezTo>
                  <a:cubicBezTo>
                    <a:pt x="798984" y="63003"/>
                    <a:pt x="812800" y="96358"/>
                    <a:pt x="812800" y="131138"/>
                  </a:cubicBezTo>
                  <a:lnTo>
                    <a:pt x="812800" y="681662"/>
                  </a:lnTo>
                  <a:cubicBezTo>
                    <a:pt x="812800" y="716442"/>
                    <a:pt x="798984" y="749797"/>
                    <a:pt x="774391" y="774391"/>
                  </a:cubicBezTo>
                  <a:cubicBezTo>
                    <a:pt x="749797" y="798984"/>
                    <a:pt x="716442" y="812800"/>
                    <a:pt x="681662" y="812800"/>
                  </a:cubicBezTo>
                  <a:lnTo>
                    <a:pt x="131138" y="812800"/>
                  </a:lnTo>
                  <a:cubicBezTo>
                    <a:pt x="96358" y="812800"/>
                    <a:pt x="63003" y="798984"/>
                    <a:pt x="38409" y="774391"/>
                  </a:cubicBezTo>
                  <a:cubicBezTo>
                    <a:pt x="13816" y="749797"/>
                    <a:pt x="0" y="716442"/>
                    <a:pt x="0" y="681662"/>
                  </a:cubicBezTo>
                  <a:lnTo>
                    <a:pt x="0" y="131138"/>
                  </a:lnTo>
                  <a:cubicBezTo>
                    <a:pt x="0" y="96358"/>
                    <a:pt x="13816" y="63003"/>
                    <a:pt x="38409" y="38409"/>
                  </a:cubicBezTo>
                  <a:cubicBezTo>
                    <a:pt x="63003" y="13816"/>
                    <a:pt x="96358" y="0"/>
                    <a:pt x="131138" y="0"/>
                  </a:cubicBezTo>
                  <a:close/>
                </a:path>
              </a:pathLst>
            </a:custGeom>
            <a:solidFill>
              <a:srgbClr val="B1C9EB"/>
            </a:solidFill>
            <a:ln>
              <a:noFill/>
            </a:ln>
          </p:spPr>
          <p:txBody>
            <a:bodyPr spcFirstLastPara="1" wrap="square" lIns="60950" tIns="60950" rIns="60950" bIns="60950" anchor="ctr" anchorCtr="0">
              <a:noAutofit/>
            </a:bodyPr>
            <a:lstStyle/>
            <a:p>
              <a:endParaRPr sz="1200"/>
            </a:p>
          </p:txBody>
        </p:sp>
        <p:sp>
          <p:nvSpPr>
            <p:cNvPr id="266" name="Google Shape;266;p21"/>
            <p:cNvSpPr txBox="1"/>
            <p:nvPr/>
          </p:nvSpPr>
          <p:spPr>
            <a:xfrm>
              <a:off x="0" y="-38100"/>
              <a:ext cx="812800" cy="850900"/>
            </a:xfrm>
            <a:prstGeom prst="rect">
              <a:avLst/>
            </a:prstGeom>
            <a:noFill/>
            <a:ln>
              <a:noFill/>
            </a:ln>
          </p:spPr>
          <p:txBody>
            <a:bodyPr spcFirstLastPara="1" wrap="square" lIns="33867" tIns="33867" rIns="33867" bIns="33867" anchor="ctr" anchorCtr="0">
              <a:noAutofit/>
            </a:bodyPr>
            <a:lstStyle/>
            <a:p>
              <a:pPr algn="ctr">
                <a:lnSpc>
                  <a:spcPct val="186611"/>
                </a:lnSpc>
              </a:pPr>
              <a:endParaRPr sz="1200">
                <a:solidFill>
                  <a:schemeClr val="dk1"/>
                </a:solidFill>
                <a:latin typeface="Calibri"/>
                <a:ea typeface="Calibri"/>
                <a:cs typeface="Calibri"/>
                <a:sym typeface="Calibri"/>
              </a:endParaRPr>
            </a:p>
          </p:txBody>
        </p:sp>
      </p:grpSp>
      <p:grpSp>
        <p:nvGrpSpPr>
          <p:cNvPr id="267" name="Google Shape;267;p21"/>
          <p:cNvGrpSpPr/>
          <p:nvPr/>
        </p:nvGrpSpPr>
        <p:grpSpPr>
          <a:xfrm>
            <a:off x="1029837" y="5205158"/>
            <a:ext cx="629722" cy="659240"/>
            <a:chOff x="0" y="-38100"/>
            <a:chExt cx="812800" cy="850900"/>
          </a:xfrm>
        </p:grpSpPr>
        <p:sp>
          <p:nvSpPr>
            <p:cNvPr id="268" name="Google Shape;268;p21"/>
            <p:cNvSpPr/>
            <p:nvPr/>
          </p:nvSpPr>
          <p:spPr>
            <a:xfrm>
              <a:off x="0" y="0"/>
              <a:ext cx="812800" cy="812800"/>
            </a:xfrm>
            <a:custGeom>
              <a:avLst/>
              <a:gdLst/>
              <a:ahLst/>
              <a:cxnLst/>
              <a:rect l="l" t="t" r="r" b="b"/>
              <a:pathLst>
                <a:path w="812800" h="812800" extrusionOk="0">
                  <a:moveTo>
                    <a:pt x="131138" y="0"/>
                  </a:moveTo>
                  <a:lnTo>
                    <a:pt x="681662" y="0"/>
                  </a:lnTo>
                  <a:cubicBezTo>
                    <a:pt x="716442" y="0"/>
                    <a:pt x="749797" y="13816"/>
                    <a:pt x="774391" y="38409"/>
                  </a:cubicBezTo>
                  <a:cubicBezTo>
                    <a:pt x="798984" y="63003"/>
                    <a:pt x="812800" y="96358"/>
                    <a:pt x="812800" y="131138"/>
                  </a:cubicBezTo>
                  <a:lnTo>
                    <a:pt x="812800" y="681662"/>
                  </a:lnTo>
                  <a:cubicBezTo>
                    <a:pt x="812800" y="716442"/>
                    <a:pt x="798984" y="749797"/>
                    <a:pt x="774391" y="774391"/>
                  </a:cubicBezTo>
                  <a:cubicBezTo>
                    <a:pt x="749797" y="798984"/>
                    <a:pt x="716442" y="812800"/>
                    <a:pt x="681662" y="812800"/>
                  </a:cubicBezTo>
                  <a:lnTo>
                    <a:pt x="131138" y="812800"/>
                  </a:lnTo>
                  <a:cubicBezTo>
                    <a:pt x="96358" y="812800"/>
                    <a:pt x="63003" y="798984"/>
                    <a:pt x="38409" y="774391"/>
                  </a:cubicBezTo>
                  <a:cubicBezTo>
                    <a:pt x="13816" y="749797"/>
                    <a:pt x="0" y="716442"/>
                    <a:pt x="0" y="681662"/>
                  </a:cubicBezTo>
                  <a:lnTo>
                    <a:pt x="0" y="131138"/>
                  </a:lnTo>
                  <a:cubicBezTo>
                    <a:pt x="0" y="96358"/>
                    <a:pt x="13816" y="63003"/>
                    <a:pt x="38409" y="38409"/>
                  </a:cubicBezTo>
                  <a:cubicBezTo>
                    <a:pt x="63003" y="13816"/>
                    <a:pt x="96358" y="0"/>
                    <a:pt x="131138" y="0"/>
                  </a:cubicBezTo>
                  <a:close/>
                </a:path>
              </a:pathLst>
            </a:custGeom>
            <a:solidFill>
              <a:srgbClr val="B1C9EB"/>
            </a:solidFill>
            <a:ln>
              <a:noFill/>
            </a:ln>
          </p:spPr>
          <p:txBody>
            <a:bodyPr spcFirstLastPara="1" wrap="square" lIns="60950" tIns="60950" rIns="60950" bIns="60950" anchor="ctr" anchorCtr="0">
              <a:noAutofit/>
            </a:bodyPr>
            <a:lstStyle/>
            <a:p>
              <a:endParaRPr sz="1200"/>
            </a:p>
          </p:txBody>
        </p:sp>
        <p:sp>
          <p:nvSpPr>
            <p:cNvPr id="269" name="Google Shape;269;p21"/>
            <p:cNvSpPr txBox="1"/>
            <p:nvPr/>
          </p:nvSpPr>
          <p:spPr>
            <a:xfrm>
              <a:off x="0" y="-38100"/>
              <a:ext cx="812800" cy="850900"/>
            </a:xfrm>
            <a:prstGeom prst="rect">
              <a:avLst/>
            </a:prstGeom>
            <a:noFill/>
            <a:ln>
              <a:noFill/>
            </a:ln>
          </p:spPr>
          <p:txBody>
            <a:bodyPr spcFirstLastPara="1" wrap="square" lIns="33867" tIns="33867" rIns="33867" bIns="33867" anchor="ctr" anchorCtr="0">
              <a:noAutofit/>
            </a:bodyPr>
            <a:lstStyle/>
            <a:p>
              <a:pPr algn="ctr">
                <a:lnSpc>
                  <a:spcPct val="186611"/>
                </a:lnSpc>
              </a:pPr>
              <a:endParaRPr sz="1200">
                <a:solidFill>
                  <a:schemeClr val="dk1"/>
                </a:solidFill>
                <a:latin typeface="Calibri"/>
                <a:ea typeface="Calibri"/>
                <a:cs typeface="Calibri"/>
                <a:sym typeface="Calibri"/>
              </a:endParaRPr>
            </a:p>
          </p:txBody>
        </p:sp>
      </p:grpSp>
      <p:sp>
        <p:nvSpPr>
          <p:cNvPr id="270" name="Google Shape;270;p21"/>
          <p:cNvSpPr/>
          <p:nvPr/>
        </p:nvSpPr>
        <p:spPr>
          <a:xfrm>
            <a:off x="1140401" y="3066128"/>
            <a:ext cx="408592" cy="308301"/>
          </a:xfrm>
          <a:custGeom>
            <a:avLst/>
            <a:gdLst/>
            <a:ahLst/>
            <a:cxnLst/>
            <a:rect l="l" t="t" r="r" b="b"/>
            <a:pathLst>
              <a:path w="612888" h="462452" extrusionOk="0">
                <a:moveTo>
                  <a:pt x="0" y="0"/>
                </a:moveTo>
                <a:lnTo>
                  <a:pt x="612888" y="0"/>
                </a:lnTo>
                <a:lnTo>
                  <a:pt x="612888" y="462451"/>
                </a:lnTo>
                <a:lnTo>
                  <a:pt x="0" y="462451"/>
                </a:lnTo>
                <a:lnTo>
                  <a:pt x="0" y="0"/>
                </a:lnTo>
                <a:close/>
              </a:path>
            </a:pathLst>
          </a:custGeom>
          <a:blipFill rotWithShape="1">
            <a:blip r:embed="rId3">
              <a:alphaModFix/>
            </a:blip>
            <a:stretch>
              <a:fillRect/>
            </a:stretch>
          </a:blipFill>
          <a:ln>
            <a:noFill/>
          </a:ln>
        </p:spPr>
      </p:sp>
      <p:sp>
        <p:nvSpPr>
          <p:cNvPr id="271" name="Google Shape;271;p21"/>
          <p:cNvSpPr/>
          <p:nvPr/>
        </p:nvSpPr>
        <p:spPr>
          <a:xfrm>
            <a:off x="1140401" y="4237361"/>
            <a:ext cx="408592" cy="308301"/>
          </a:xfrm>
          <a:custGeom>
            <a:avLst/>
            <a:gdLst/>
            <a:ahLst/>
            <a:cxnLst/>
            <a:rect l="l" t="t" r="r" b="b"/>
            <a:pathLst>
              <a:path w="612888" h="462452" extrusionOk="0">
                <a:moveTo>
                  <a:pt x="0" y="0"/>
                </a:moveTo>
                <a:lnTo>
                  <a:pt x="612888" y="0"/>
                </a:lnTo>
                <a:lnTo>
                  <a:pt x="612888" y="462452"/>
                </a:lnTo>
                <a:lnTo>
                  <a:pt x="0" y="462452"/>
                </a:lnTo>
                <a:lnTo>
                  <a:pt x="0" y="0"/>
                </a:lnTo>
                <a:close/>
              </a:path>
            </a:pathLst>
          </a:custGeom>
          <a:blipFill rotWithShape="1">
            <a:blip r:embed="rId3">
              <a:alphaModFix/>
            </a:blip>
            <a:stretch>
              <a:fillRect/>
            </a:stretch>
          </a:blipFill>
          <a:ln>
            <a:noFill/>
          </a:ln>
        </p:spPr>
      </p:sp>
      <p:sp>
        <p:nvSpPr>
          <p:cNvPr id="272" name="Google Shape;272;p21"/>
          <p:cNvSpPr/>
          <p:nvPr/>
        </p:nvSpPr>
        <p:spPr>
          <a:xfrm>
            <a:off x="1140401" y="5395122"/>
            <a:ext cx="408592" cy="308301"/>
          </a:xfrm>
          <a:custGeom>
            <a:avLst/>
            <a:gdLst/>
            <a:ahLst/>
            <a:cxnLst/>
            <a:rect l="l" t="t" r="r" b="b"/>
            <a:pathLst>
              <a:path w="612888" h="462452" extrusionOk="0">
                <a:moveTo>
                  <a:pt x="0" y="0"/>
                </a:moveTo>
                <a:lnTo>
                  <a:pt x="612888" y="0"/>
                </a:lnTo>
                <a:lnTo>
                  <a:pt x="612888" y="462452"/>
                </a:lnTo>
                <a:lnTo>
                  <a:pt x="0" y="462452"/>
                </a:lnTo>
                <a:lnTo>
                  <a:pt x="0" y="0"/>
                </a:lnTo>
                <a:close/>
              </a:path>
            </a:pathLst>
          </a:custGeom>
          <a:blipFill rotWithShape="1">
            <a:blip r:embed="rId3">
              <a:alphaModFix/>
            </a:blip>
            <a:stretch>
              <a:fillRect/>
            </a:stretch>
          </a:blipFill>
          <a:ln>
            <a:noFill/>
          </a:ln>
        </p:spPr>
      </p:sp>
      <p:sp>
        <p:nvSpPr>
          <p:cNvPr id="273" name="Google Shape;273;p21"/>
          <p:cNvSpPr txBox="1"/>
          <p:nvPr/>
        </p:nvSpPr>
        <p:spPr>
          <a:xfrm>
            <a:off x="1849997" y="4081917"/>
            <a:ext cx="3263390" cy="341632"/>
          </a:xfrm>
          <a:prstGeom prst="rect">
            <a:avLst/>
          </a:prstGeom>
          <a:noFill/>
          <a:ln>
            <a:noFill/>
          </a:ln>
        </p:spPr>
        <p:txBody>
          <a:bodyPr spcFirstLastPara="1" wrap="square" lIns="0" tIns="0" rIns="0" bIns="0" anchor="t" anchorCtr="0">
            <a:spAutoFit/>
          </a:bodyPr>
          <a:lstStyle/>
          <a:p>
            <a:pPr>
              <a:lnSpc>
                <a:spcPct val="111000"/>
              </a:lnSpc>
            </a:pPr>
            <a:r>
              <a:rPr lang="en-US" sz="2000" dirty="0">
                <a:solidFill>
                  <a:srgbClr val="7B96D4"/>
                </a:solidFill>
                <a:latin typeface="Heebo Black"/>
                <a:ea typeface="Heebo Black"/>
                <a:cs typeface="Heebo Black"/>
                <a:sym typeface="Heebo Black"/>
              </a:rPr>
              <a:t>Framework </a:t>
            </a:r>
            <a:r>
              <a:rPr lang="en-US" sz="2000" dirty="0" err="1">
                <a:solidFill>
                  <a:srgbClr val="7B96D4"/>
                </a:solidFill>
                <a:latin typeface="Heebo Black"/>
                <a:ea typeface="Heebo Black"/>
                <a:cs typeface="Heebo Black"/>
                <a:sym typeface="Heebo Black"/>
              </a:rPr>
              <a:t>OpenAMP</a:t>
            </a:r>
            <a:endParaRPr sz="1200" dirty="0"/>
          </a:p>
        </p:txBody>
      </p:sp>
      <p:sp>
        <p:nvSpPr>
          <p:cNvPr id="274" name="Google Shape;274;p21"/>
          <p:cNvSpPr txBox="1"/>
          <p:nvPr/>
        </p:nvSpPr>
        <p:spPr>
          <a:xfrm>
            <a:off x="1849997" y="2883646"/>
            <a:ext cx="3615995" cy="341632"/>
          </a:xfrm>
          <a:prstGeom prst="rect">
            <a:avLst/>
          </a:prstGeom>
          <a:noFill/>
          <a:ln>
            <a:noFill/>
          </a:ln>
        </p:spPr>
        <p:txBody>
          <a:bodyPr spcFirstLastPara="1" wrap="square" lIns="0" tIns="0" rIns="0" bIns="0" anchor="t" anchorCtr="0">
            <a:spAutoFit/>
          </a:bodyPr>
          <a:lstStyle/>
          <a:p>
            <a:pPr>
              <a:lnSpc>
                <a:spcPct val="111000"/>
              </a:lnSpc>
            </a:pPr>
            <a:r>
              <a:rPr lang="en-US" sz="2000" dirty="0" err="1">
                <a:solidFill>
                  <a:srgbClr val="7B96D4"/>
                </a:solidFill>
                <a:latin typeface="Heebo Black"/>
                <a:cs typeface="Heebo Black"/>
                <a:sym typeface="Heebo Black"/>
              </a:rPr>
              <a:t>Traitement</a:t>
            </a:r>
            <a:r>
              <a:rPr lang="en-US" sz="2000" dirty="0">
                <a:solidFill>
                  <a:srgbClr val="7B96D4"/>
                </a:solidFill>
                <a:latin typeface="Heebo Black"/>
                <a:cs typeface="Heebo Black"/>
                <a:sym typeface="Heebo Black"/>
              </a:rPr>
              <a:t> sur du multi-</a:t>
            </a:r>
            <a:r>
              <a:rPr lang="en-US" sz="2000" dirty="0" err="1">
                <a:solidFill>
                  <a:srgbClr val="7B96D4"/>
                </a:solidFill>
                <a:latin typeface="Heebo Black"/>
                <a:cs typeface="Heebo Black"/>
                <a:sym typeface="Heebo Black"/>
              </a:rPr>
              <a:t>coeur</a:t>
            </a:r>
            <a:endParaRPr lang="en-US" sz="1200" dirty="0"/>
          </a:p>
        </p:txBody>
      </p:sp>
      <p:sp>
        <p:nvSpPr>
          <p:cNvPr id="275" name="Google Shape;275;p21"/>
          <p:cNvSpPr txBox="1"/>
          <p:nvPr/>
        </p:nvSpPr>
        <p:spPr>
          <a:xfrm>
            <a:off x="1849998" y="5259712"/>
            <a:ext cx="2921689" cy="341632"/>
          </a:xfrm>
          <a:prstGeom prst="rect">
            <a:avLst/>
          </a:prstGeom>
          <a:noFill/>
          <a:ln>
            <a:noFill/>
          </a:ln>
        </p:spPr>
        <p:txBody>
          <a:bodyPr spcFirstLastPara="1" wrap="square" lIns="0" tIns="0" rIns="0" bIns="0" anchor="t" anchorCtr="0">
            <a:spAutoFit/>
          </a:bodyPr>
          <a:lstStyle/>
          <a:p>
            <a:pPr>
              <a:lnSpc>
                <a:spcPct val="111000"/>
              </a:lnSpc>
            </a:pPr>
            <a:r>
              <a:rPr lang="en-US" sz="2000" dirty="0">
                <a:solidFill>
                  <a:srgbClr val="7B96D4"/>
                </a:solidFill>
                <a:latin typeface="Heebo Black"/>
                <a:ea typeface="Heebo Black"/>
                <a:cs typeface="Heebo Black"/>
                <a:sym typeface="Heebo Black"/>
              </a:rPr>
              <a:t>Example</a:t>
            </a:r>
            <a:endParaRPr sz="1200" dirty="0"/>
          </a:p>
        </p:txBody>
      </p:sp>
      <p:sp>
        <p:nvSpPr>
          <p:cNvPr id="276" name="Google Shape;276;p21"/>
          <p:cNvSpPr txBox="1"/>
          <p:nvPr/>
        </p:nvSpPr>
        <p:spPr>
          <a:xfrm>
            <a:off x="1849996" y="4431757"/>
            <a:ext cx="3615996" cy="632096"/>
          </a:xfrm>
          <a:prstGeom prst="rect">
            <a:avLst/>
          </a:prstGeom>
          <a:noFill/>
          <a:ln>
            <a:noFill/>
          </a:ln>
        </p:spPr>
        <p:txBody>
          <a:bodyPr spcFirstLastPara="1" wrap="square" lIns="0" tIns="0" rIns="0" bIns="0" anchor="t" anchorCtr="0">
            <a:spAutoFit/>
          </a:bodyPr>
          <a:lstStyle/>
          <a:p>
            <a:pPr marL="0" lvl="1">
              <a:lnSpc>
                <a:spcPct val="140000"/>
              </a:lnSpc>
            </a:pPr>
            <a:r>
              <a:rPr lang="fr-FR" sz="1467" dirty="0">
                <a:solidFill>
                  <a:srgbClr val="000000"/>
                </a:solidFill>
                <a:latin typeface="Heebo"/>
                <a:ea typeface="Heebo"/>
                <a:cs typeface="Heebo"/>
                <a:sym typeface="Heebo"/>
              </a:rPr>
              <a:t>Composants, </a:t>
            </a:r>
            <a:r>
              <a:rPr lang="fr-FR" sz="1467" dirty="0" err="1">
                <a:solidFill>
                  <a:srgbClr val="000000"/>
                </a:solidFill>
                <a:latin typeface="Heebo"/>
                <a:ea typeface="Heebo"/>
                <a:cs typeface="Heebo"/>
                <a:sym typeface="Heebo"/>
              </a:rPr>
              <a:t>RemoteProc</a:t>
            </a:r>
            <a:r>
              <a:rPr lang="fr-FR" sz="1467" dirty="0">
                <a:solidFill>
                  <a:srgbClr val="000000"/>
                </a:solidFill>
                <a:latin typeface="Heebo"/>
                <a:ea typeface="Heebo"/>
                <a:cs typeface="Heebo"/>
                <a:sym typeface="Heebo"/>
              </a:rPr>
              <a:t>, </a:t>
            </a:r>
            <a:r>
              <a:rPr lang="fr-FR" sz="1467" dirty="0" err="1">
                <a:solidFill>
                  <a:srgbClr val="000000"/>
                </a:solidFill>
                <a:latin typeface="Heebo"/>
                <a:ea typeface="Heebo"/>
                <a:cs typeface="Heebo"/>
                <a:sym typeface="Heebo"/>
              </a:rPr>
              <a:t>RPMsg</a:t>
            </a:r>
            <a:r>
              <a:rPr lang="fr-FR" sz="1467" dirty="0">
                <a:solidFill>
                  <a:srgbClr val="000000"/>
                </a:solidFill>
                <a:latin typeface="Heebo"/>
                <a:ea typeface="Heebo"/>
                <a:cs typeface="Heebo"/>
                <a:sym typeface="Heebo"/>
              </a:rPr>
              <a:t>, topologies et </a:t>
            </a:r>
            <a:r>
              <a:rPr lang="fr-FR" sz="1467" dirty="0" err="1">
                <a:solidFill>
                  <a:srgbClr val="000000"/>
                </a:solidFill>
                <a:latin typeface="Heebo"/>
                <a:ea typeface="Heebo"/>
                <a:cs typeface="Heebo"/>
                <a:sym typeface="Heebo"/>
              </a:rPr>
              <a:t>runtimes</a:t>
            </a:r>
            <a:endParaRPr lang="fr-FR" sz="1200" dirty="0"/>
          </a:p>
        </p:txBody>
      </p:sp>
      <p:sp>
        <p:nvSpPr>
          <p:cNvPr id="277" name="Google Shape;277;p21"/>
          <p:cNvSpPr txBox="1"/>
          <p:nvPr/>
        </p:nvSpPr>
        <p:spPr>
          <a:xfrm>
            <a:off x="1849995" y="3233486"/>
            <a:ext cx="4084079" cy="632096"/>
          </a:xfrm>
          <a:prstGeom prst="rect">
            <a:avLst/>
          </a:prstGeom>
          <a:noFill/>
          <a:ln>
            <a:noFill/>
          </a:ln>
        </p:spPr>
        <p:txBody>
          <a:bodyPr spcFirstLastPara="1" wrap="square" lIns="0" tIns="0" rIns="0" bIns="0" anchor="t" anchorCtr="0">
            <a:spAutoFit/>
          </a:bodyPr>
          <a:lstStyle/>
          <a:p>
            <a:pPr marL="0" lvl="1">
              <a:lnSpc>
                <a:spcPct val="140000"/>
              </a:lnSpc>
            </a:pPr>
            <a:r>
              <a:rPr lang="fr-FR" sz="1467" dirty="0">
                <a:solidFill>
                  <a:srgbClr val="000000"/>
                </a:solidFill>
                <a:latin typeface="Heebo"/>
                <a:ea typeface="Heebo"/>
                <a:cs typeface="Heebo"/>
                <a:sym typeface="Heebo"/>
              </a:rPr>
              <a:t>SMP, AMP, non supervisé, supervisé, hybride, questions clé</a:t>
            </a:r>
            <a:endParaRPr lang="fr-FR" sz="1200" dirty="0"/>
          </a:p>
        </p:txBody>
      </p:sp>
      <p:sp>
        <p:nvSpPr>
          <p:cNvPr id="278" name="Google Shape;278;p21"/>
          <p:cNvSpPr txBox="1"/>
          <p:nvPr/>
        </p:nvSpPr>
        <p:spPr>
          <a:xfrm>
            <a:off x="1849997" y="5609552"/>
            <a:ext cx="3615995" cy="632096"/>
          </a:xfrm>
          <a:prstGeom prst="rect">
            <a:avLst/>
          </a:prstGeom>
          <a:noFill/>
          <a:ln>
            <a:noFill/>
          </a:ln>
        </p:spPr>
        <p:txBody>
          <a:bodyPr spcFirstLastPara="1" wrap="square" lIns="0" tIns="0" rIns="0" bIns="0" anchor="t" anchorCtr="0">
            <a:spAutoFit/>
          </a:bodyPr>
          <a:lstStyle/>
          <a:p>
            <a:pPr marL="0" lvl="1">
              <a:lnSpc>
                <a:spcPct val="140000"/>
              </a:lnSpc>
            </a:pPr>
            <a:r>
              <a:rPr lang="en-US" sz="1467" dirty="0">
                <a:solidFill>
                  <a:srgbClr val="000000"/>
                </a:solidFill>
                <a:latin typeface="Heebo"/>
                <a:ea typeface="Heebo"/>
                <a:cs typeface="Heebo"/>
                <a:sym typeface="Heebo"/>
              </a:rPr>
              <a:t>Echo test – ping, pseudo code bare metal maître et remote. </a:t>
            </a:r>
            <a:endParaRPr sz="1200" dirty="0"/>
          </a:p>
        </p:txBody>
      </p:sp>
      <p:pic>
        <p:nvPicPr>
          <p:cNvPr id="4098" name="Picture 2" descr="OpenAMP">
            <a:extLst>
              <a:ext uri="{FF2B5EF4-FFF2-40B4-BE49-F238E27FC236}">
                <a16:creationId xmlns:a16="http://schemas.microsoft.com/office/drawing/2014/main" id="{5EB1C132-2DF6-812E-6BAA-41DFAD70703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7644"/>
          <a:stretch/>
        </p:blipFill>
        <p:spPr bwMode="auto">
          <a:xfrm>
            <a:off x="6209716" y="1910705"/>
            <a:ext cx="5513476" cy="4000500"/>
          </a:xfrm>
          <a:prstGeom prst="rect">
            <a:avLst/>
          </a:prstGeom>
          <a:noFill/>
          <a:extLst>
            <a:ext uri="{909E8E84-426E-40DD-AFC4-6F175D3DCCD1}">
              <a14:hiddenFill xmlns:a14="http://schemas.microsoft.com/office/drawing/2010/main">
                <a:solidFill>
                  <a:srgbClr val="FFFFFF"/>
                </a:solidFill>
              </a14:hiddenFill>
            </a:ext>
          </a:extLst>
        </p:spPr>
      </p:pic>
      <p:sp>
        <p:nvSpPr>
          <p:cNvPr id="279" name="Google Shape;279;p21"/>
          <p:cNvSpPr txBox="1"/>
          <p:nvPr/>
        </p:nvSpPr>
        <p:spPr>
          <a:xfrm>
            <a:off x="911791" y="1192688"/>
            <a:ext cx="6418891" cy="1436034"/>
          </a:xfrm>
          <a:prstGeom prst="rect">
            <a:avLst/>
          </a:prstGeom>
          <a:noFill/>
          <a:ln>
            <a:noFill/>
          </a:ln>
        </p:spPr>
        <p:txBody>
          <a:bodyPr spcFirstLastPara="1" wrap="square" lIns="0" tIns="0" rIns="0" bIns="0" anchor="t" anchorCtr="0">
            <a:spAutoFit/>
          </a:bodyPr>
          <a:lstStyle/>
          <a:p>
            <a:r>
              <a:rPr lang="en-US" sz="4666" dirty="0">
                <a:solidFill>
                  <a:srgbClr val="4C6FBF"/>
                </a:solidFill>
                <a:latin typeface="Heebo Black"/>
                <a:ea typeface="Heebo Black"/>
                <a:cs typeface="Heebo Black"/>
                <a:sym typeface="Heebo Black"/>
              </a:rPr>
              <a:t>LE FRAMEWORK</a:t>
            </a:r>
          </a:p>
          <a:p>
            <a:r>
              <a:rPr lang="en-US" sz="4666" dirty="0" err="1">
                <a:solidFill>
                  <a:srgbClr val="4C6FBF"/>
                </a:solidFill>
                <a:latin typeface="Heebo Black"/>
                <a:ea typeface="Heebo Black"/>
                <a:cs typeface="Heebo Black"/>
                <a:sym typeface="Heebo Black"/>
              </a:rPr>
              <a:t>OpenAMP</a:t>
            </a:r>
            <a:endParaRPr sz="1200" dirty="0"/>
          </a:p>
        </p:txBody>
      </p:sp>
      <p:sp>
        <p:nvSpPr>
          <p:cNvPr id="2" name="Google Shape;135;p15">
            <a:extLst>
              <a:ext uri="{FF2B5EF4-FFF2-40B4-BE49-F238E27FC236}">
                <a16:creationId xmlns:a16="http://schemas.microsoft.com/office/drawing/2014/main" id="{E281947E-06C4-30E1-32F6-9EE0244FA2B2}"/>
              </a:ext>
            </a:extLst>
          </p:cNvPr>
          <p:cNvSpPr txBox="1"/>
          <p:nvPr/>
        </p:nvSpPr>
        <p:spPr>
          <a:xfrm>
            <a:off x="331082" y="119395"/>
            <a:ext cx="1161421" cy="1302408"/>
          </a:xfrm>
          <a:prstGeom prst="rect">
            <a:avLst/>
          </a:prstGeom>
          <a:noFill/>
          <a:ln>
            <a:noFill/>
          </a:ln>
        </p:spPr>
        <p:txBody>
          <a:bodyPr spcFirstLastPara="1" wrap="square" lIns="0" tIns="0" rIns="0" bIns="0" anchor="t" anchorCtr="0">
            <a:spAutoFit/>
          </a:bodyPr>
          <a:lstStyle/>
          <a:p>
            <a:pPr algn="ctr">
              <a:lnSpc>
                <a:spcPct val="127000"/>
              </a:lnSpc>
            </a:pPr>
            <a:r>
              <a:rPr lang="en-US" sz="6664" dirty="0">
                <a:solidFill>
                  <a:schemeClr val="accent1">
                    <a:lumMod val="60000"/>
                    <a:lumOff val="40000"/>
                  </a:schemeClr>
                </a:solidFill>
                <a:latin typeface="Heebo Black"/>
                <a:ea typeface="Heebo Black"/>
                <a:cs typeface="Heebo Black"/>
                <a:sym typeface="Heebo Black"/>
              </a:rPr>
              <a:t>02</a:t>
            </a:r>
            <a:endParaRPr sz="1200" dirty="0">
              <a:solidFill>
                <a:schemeClr val="accent1">
                  <a:lumMod val="60000"/>
                  <a:lumOff val="40000"/>
                </a:schemeClr>
              </a:solidFill>
            </a:endParaRPr>
          </a:p>
        </p:txBody>
      </p:sp>
      <p:pic>
        <p:nvPicPr>
          <p:cNvPr id="3" name="Picture 2">
            <a:extLst>
              <a:ext uri="{FF2B5EF4-FFF2-40B4-BE49-F238E27FC236}">
                <a16:creationId xmlns:a16="http://schemas.microsoft.com/office/drawing/2014/main" id="{C61C460C-59B0-F609-0CD5-2F1E7165CEBC}"/>
              </a:ext>
            </a:extLst>
          </p:cNvPr>
          <p:cNvPicPr>
            <a:picLocks noChangeAspect="1"/>
          </p:cNvPicPr>
          <p:nvPr/>
        </p:nvPicPr>
        <p:blipFill>
          <a:blip r:embed="rId5">
            <a:alphaModFix amt="56000"/>
          </a:blip>
          <a:stretch>
            <a:fillRect/>
          </a:stretch>
        </p:blipFill>
        <p:spPr>
          <a:xfrm>
            <a:off x="8019190" y="2180435"/>
            <a:ext cx="1566770" cy="1771386"/>
          </a:xfrm>
          <a:prstGeom prst="rect">
            <a:avLst/>
          </a:prstGeom>
        </p:spPr>
      </p:pic>
      <p:sp>
        <p:nvSpPr>
          <p:cNvPr id="5" name="Espace réservé du numéro de diapositive 4"/>
          <p:cNvSpPr>
            <a:spLocks noGrp="1"/>
          </p:cNvSpPr>
          <p:nvPr>
            <p:ph type="sldNum" sz="quarter" idx="12"/>
          </p:nvPr>
        </p:nvSpPr>
        <p:spPr>
          <a:xfrm>
            <a:off x="8610600" y="6508750"/>
            <a:ext cx="2743200" cy="365125"/>
          </a:xfrm>
        </p:spPr>
        <p:txBody>
          <a:bodyPr/>
          <a:lstStyle/>
          <a:p>
            <a:fld id="{0995BCA2-BEEF-8243-93D2-AEC1A15A0A81}" type="slidenum">
              <a:rPr lang="fr-FR" b="1" smtClean="0"/>
              <a:t>10</a:t>
            </a:fld>
            <a:endParaRPr lang="fr-FR" b="1" dirty="0"/>
          </a:p>
        </p:txBody>
      </p:sp>
    </p:spTree>
    <p:extLst>
      <p:ext uri="{BB962C8B-B14F-4D97-AF65-F5344CB8AC3E}">
        <p14:creationId xmlns:p14="http://schemas.microsoft.com/office/powerpoint/2010/main" val="3040346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Shape 254"/>
        <p:cNvGrpSpPr/>
        <p:nvPr/>
      </p:nvGrpSpPr>
      <p:grpSpPr>
        <a:xfrm>
          <a:off x="0" y="0"/>
          <a:ext cx="0" cy="0"/>
          <a:chOff x="0" y="0"/>
          <a:chExt cx="0" cy="0"/>
        </a:xfrm>
      </p:grpSpPr>
      <p:grpSp>
        <p:nvGrpSpPr>
          <p:cNvPr id="255" name="Google Shape;255;p21"/>
          <p:cNvGrpSpPr/>
          <p:nvPr/>
        </p:nvGrpSpPr>
        <p:grpSpPr>
          <a:xfrm>
            <a:off x="332271" y="235830"/>
            <a:ext cx="11527458" cy="6289899"/>
            <a:chOff x="0" y="-38100"/>
            <a:chExt cx="4554058" cy="2484898"/>
          </a:xfrm>
        </p:grpSpPr>
        <p:sp>
          <p:nvSpPr>
            <p:cNvPr id="256" name="Google Shape;256;p21"/>
            <p:cNvSpPr/>
            <p:nvPr/>
          </p:nvSpPr>
          <p:spPr>
            <a:xfrm>
              <a:off x="0" y="0"/>
              <a:ext cx="4554058" cy="2446798"/>
            </a:xfrm>
            <a:custGeom>
              <a:avLst/>
              <a:gdLst/>
              <a:ahLst/>
              <a:cxnLst/>
              <a:rect l="l" t="t" r="r" b="b"/>
              <a:pathLst>
                <a:path w="4554058" h="2446798" extrusionOk="0">
                  <a:moveTo>
                    <a:pt x="12984" y="0"/>
                  </a:moveTo>
                  <a:lnTo>
                    <a:pt x="4541073" y="0"/>
                  </a:lnTo>
                  <a:cubicBezTo>
                    <a:pt x="4544517" y="0"/>
                    <a:pt x="4547820" y="1368"/>
                    <a:pt x="4550255" y="3803"/>
                  </a:cubicBezTo>
                  <a:cubicBezTo>
                    <a:pt x="4552690" y="6238"/>
                    <a:pt x="4554058" y="9541"/>
                    <a:pt x="4554058" y="12984"/>
                  </a:cubicBezTo>
                  <a:lnTo>
                    <a:pt x="4554058" y="2433814"/>
                  </a:lnTo>
                  <a:cubicBezTo>
                    <a:pt x="4554058" y="2440985"/>
                    <a:pt x="4548244" y="2446798"/>
                    <a:pt x="4541073" y="2446798"/>
                  </a:cubicBezTo>
                  <a:lnTo>
                    <a:pt x="12984" y="2446798"/>
                  </a:lnTo>
                  <a:cubicBezTo>
                    <a:pt x="9541" y="2446798"/>
                    <a:pt x="6238" y="2445430"/>
                    <a:pt x="3803" y="2442995"/>
                  </a:cubicBezTo>
                  <a:cubicBezTo>
                    <a:pt x="1368" y="2440560"/>
                    <a:pt x="0" y="2437258"/>
                    <a:pt x="0" y="2433814"/>
                  </a:cubicBezTo>
                  <a:lnTo>
                    <a:pt x="0" y="12984"/>
                  </a:lnTo>
                  <a:cubicBezTo>
                    <a:pt x="0" y="5813"/>
                    <a:pt x="5813" y="0"/>
                    <a:pt x="12984" y="0"/>
                  </a:cubicBezTo>
                  <a:close/>
                </a:path>
              </a:pathLst>
            </a:custGeom>
            <a:solidFill>
              <a:srgbClr val="FFFFFF"/>
            </a:solidFill>
            <a:ln w="57150" cap="flat" cmpd="sng">
              <a:solidFill>
                <a:srgbClr val="4C6FBF"/>
              </a:solidFill>
              <a:prstDash val="solid"/>
              <a:round/>
              <a:headEnd type="none" w="sm" len="sm"/>
              <a:tailEnd type="none" w="sm" len="sm"/>
            </a:ln>
          </p:spPr>
          <p:txBody>
            <a:bodyPr spcFirstLastPara="1" wrap="square" lIns="60950" tIns="60950" rIns="60950" bIns="60950" anchor="ctr" anchorCtr="0">
              <a:noAutofit/>
            </a:bodyPr>
            <a:lstStyle/>
            <a:p>
              <a:endParaRPr sz="1200"/>
            </a:p>
          </p:txBody>
        </p:sp>
        <p:sp>
          <p:nvSpPr>
            <p:cNvPr id="257" name="Google Shape;257;p21"/>
            <p:cNvSpPr txBox="1"/>
            <p:nvPr/>
          </p:nvSpPr>
          <p:spPr>
            <a:xfrm>
              <a:off x="0" y="-38100"/>
              <a:ext cx="812800" cy="850900"/>
            </a:xfrm>
            <a:prstGeom prst="rect">
              <a:avLst/>
            </a:prstGeom>
            <a:noFill/>
            <a:ln>
              <a:noFill/>
            </a:ln>
          </p:spPr>
          <p:txBody>
            <a:bodyPr spcFirstLastPara="1" wrap="square" lIns="33867" tIns="33867" rIns="33867" bIns="33867" anchor="ctr" anchorCtr="0">
              <a:noAutofit/>
            </a:bodyPr>
            <a:lstStyle/>
            <a:p>
              <a:pPr algn="ctr">
                <a:lnSpc>
                  <a:spcPct val="186611"/>
                </a:lnSpc>
              </a:pPr>
              <a:endParaRPr sz="1200">
                <a:solidFill>
                  <a:schemeClr val="dk1"/>
                </a:solidFill>
                <a:latin typeface="Calibri"/>
                <a:ea typeface="Calibri"/>
                <a:cs typeface="Calibri"/>
                <a:sym typeface="Calibri"/>
              </a:endParaRPr>
            </a:p>
          </p:txBody>
        </p:sp>
      </p:grpSp>
      <p:sp>
        <p:nvSpPr>
          <p:cNvPr id="273" name="Google Shape;273;p21"/>
          <p:cNvSpPr txBox="1"/>
          <p:nvPr/>
        </p:nvSpPr>
        <p:spPr>
          <a:xfrm>
            <a:off x="1360970" y="2024892"/>
            <a:ext cx="4593283" cy="341632"/>
          </a:xfrm>
          <a:prstGeom prst="rect">
            <a:avLst/>
          </a:prstGeom>
          <a:noFill/>
          <a:ln>
            <a:noFill/>
          </a:ln>
        </p:spPr>
        <p:txBody>
          <a:bodyPr spcFirstLastPara="1" wrap="square" lIns="0" tIns="0" rIns="0" bIns="0" anchor="t" anchorCtr="0">
            <a:spAutoFit/>
          </a:bodyPr>
          <a:lstStyle/>
          <a:p>
            <a:pPr>
              <a:lnSpc>
                <a:spcPct val="111000"/>
              </a:lnSpc>
            </a:pPr>
            <a:r>
              <a:rPr lang="en-US" sz="2000" dirty="0">
                <a:solidFill>
                  <a:srgbClr val="7B96D4"/>
                </a:solidFill>
                <a:latin typeface="Heebo Black"/>
                <a:ea typeface="Heebo Black"/>
                <a:cs typeface="Heebo Black"/>
                <a:sym typeface="Heebo Black"/>
              </a:rPr>
              <a:t>Symmetric multi-processing  (SMP)</a:t>
            </a:r>
            <a:endParaRPr sz="1200" dirty="0"/>
          </a:p>
        </p:txBody>
      </p:sp>
      <p:sp>
        <p:nvSpPr>
          <p:cNvPr id="277" name="Google Shape;277;p21"/>
          <p:cNvSpPr txBox="1"/>
          <p:nvPr/>
        </p:nvSpPr>
        <p:spPr>
          <a:xfrm>
            <a:off x="1492502" y="2506403"/>
            <a:ext cx="6329207" cy="3476529"/>
          </a:xfrm>
          <a:prstGeom prst="rect">
            <a:avLst/>
          </a:prstGeom>
          <a:noFill/>
          <a:ln>
            <a:noFill/>
          </a:ln>
        </p:spPr>
        <p:txBody>
          <a:bodyPr spcFirstLastPara="1" wrap="square" lIns="0" tIns="0" rIns="0" bIns="0" anchor="t" anchorCtr="0">
            <a:spAutoFit/>
          </a:bodyPr>
          <a:lstStyle/>
          <a:p>
            <a:pPr marL="285750" lvl="1" indent="-285750">
              <a:lnSpc>
                <a:spcPct val="140000"/>
              </a:lnSpc>
              <a:buFont typeface="Wingdings" panose="05000000000000000000" pitchFamily="2" charset="2"/>
              <a:buChar char="ü"/>
            </a:pPr>
            <a:r>
              <a:rPr lang="fr-FR" sz="1467" dirty="0">
                <a:solidFill>
                  <a:srgbClr val="000000"/>
                </a:solidFill>
                <a:latin typeface="Heebo"/>
                <a:ea typeface="Heebo"/>
                <a:cs typeface="Heebo"/>
                <a:sym typeface="Heebo"/>
              </a:rPr>
              <a:t>Dans un système SMP, une seule instance d'un système d'exploitation s'exécute sur tous les cœurs</a:t>
            </a:r>
            <a:r>
              <a:rPr lang="en-US" sz="1467" dirty="0">
                <a:solidFill>
                  <a:srgbClr val="000000"/>
                </a:solidFill>
                <a:latin typeface="Heebo"/>
                <a:ea typeface="Heebo"/>
                <a:cs typeface="Heebo"/>
                <a:sym typeface="Heebo"/>
              </a:rPr>
              <a:t>. </a:t>
            </a:r>
          </a:p>
          <a:p>
            <a:pPr marL="742950" lvl="2" indent="-285750">
              <a:lnSpc>
                <a:spcPct val="140000"/>
              </a:lnSpc>
              <a:buFont typeface="Wingdings" panose="05000000000000000000" pitchFamily="2" charset="2"/>
              <a:buChar char="§"/>
            </a:pPr>
            <a:r>
              <a:rPr lang="fr-FR" sz="1467" dirty="0">
                <a:solidFill>
                  <a:srgbClr val="000000"/>
                </a:solidFill>
                <a:latin typeface="Heebo"/>
                <a:ea typeface="Heebo"/>
                <a:cs typeface="Heebo"/>
                <a:sym typeface="Heebo"/>
              </a:rPr>
              <a:t>Il doit s'agir d’un système d'exploitation qui supporte le SMP et tous les cœurs doivent être identiques (multicœur homogène). Linux, </a:t>
            </a:r>
            <a:r>
              <a:rPr lang="fr-FR" sz="1467" dirty="0" err="1">
                <a:solidFill>
                  <a:srgbClr val="000000"/>
                </a:solidFill>
                <a:latin typeface="Heebo"/>
                <a:ea typeface="Heebo"/>
                <a:cs typeface="Heebo"/>
                <a:sym typeface="Heebo"/>
              </a:rPr>
              <a:t>Zephyr</a:t>
            </a:r>
            <a:r>
              <a:rPr lang="fr-FR" sz="1467" dirty="0">
                <a:solidFill>
                  <a:srgbClr val="000000"/>
                </a:solidFill>
                <a:latin typeface="Heebo"/>
                <a:ea typeface="Heebo"/>
                <a:cs typeface="Heebo"/>
                <a:sym typeface="Heebo"/>
              </a:rPr>
              <a:t>, certains RTOS, …</a:t>
            </a:r>
            <a:br>
              <a:rPr lang="fr-FR" sz="1467" dirty="0">
                <a:solidFill>
                  <a:srgbClr val="000000"/>
                </a:solidFill>
                <a:latin typeface="Heebo"/>
                <a:ea typeface="Heebo"/>
                <a:cs typeface="Heebo"/>
                <a:sym typeface="Heebo"/>
              </a:rPr>
            </a:br>
            <a:endParaRPr lang="en-US" sz="1467" dirty="0">
              <a:solidFill>
                <a:srgbClr val="000000"/>
              </a:solidFill>
              <a:latin typeface="Heebo"/>
              <a:ea typeface="Heebo"/>
              <a:cs typeface="Heebo"/>
              <a:sym typeface="Heebo"/>
            </a:endParaRPr>
          </a:p>
          <a:p>
            <a:pPr marL="285750" lvl="1" indent="-285750">
              <a:lnSpc>
                <a:spcPct val="140000"/>
              </a:lnSpc>
              <a:buFont typeface="Wingdings" panose="05000000000000000000" pitchFamily="2" charset="2"/>
              <a:buChar char="ü"/>
            </a:pPr>
            <a:r>
              <a:rPr lang="fr-FR" sz="1467" dirty="0">
                <a:solidFill>
                  <a:srgbClr val="000000"/>
                </a:solidFill>
                <a:latin typeface="Heebo"/>
                <a:ea typeface="Heebo"/>
                <a:cs typeface="Heebo"/>
                <a:sym typeface="Heebo"/>
              </a:rPr>
              <a:t>Aucun logiciel de contrôle spécial ou de communication inter-CPU n'est nécessaire  </a:t>
            </a:r>
          </a:p>
          <a:p>
            <a:pPr marL="742950" lvl="2" indent="-285750">
              <a:lnSpc>
                <a:spcPct val="140000"/>
              </a:lnSpc>
              <a:buFont typeface="Wingdings" panose="05000000000000000000" pitchFamily="2" charset="2"/>
              <a:buChar char="§"/>
            </a:pPr>
            <a:r>
              <a:rPr lang="fr-FR" sz="1467" dirty="0">
                <a:solidFill>
                  <a:srgbClr val="000000"/>
                </a:solidFill>
                <a:latin typeface="Heebo"/>
                <a:ea typeface="Heebo"/>
                <a:cs typeface="Heebo"/>
                <a:sym typeface="Heebo"/>
              </a:rPr>
              <a:t>Ceci est géré par l'API standard du système d'exploitation. </a:t>
            </a:r>
          </a:p>
          <a:p>
            <a:pPr marL="742950" lvl="2" indent="-285750">
              <a:lnSpc>
                <a:spcPct val="140000"/>
              </a:lnSpc>
              <a:buFont typeface="Wingdings" panose="05000000000000000000" pitchFamily="2" charset="2"/>
              <a:buChar char="§"/>
            </a:pPr>
            <a:r>
              <a:rPr lang="fr-FR" sz="1467" dirty="0">
                <a:solidFill>
                  <a:srgbClr val="000000"/>
                </a:solidFill>
                <a:latin typeface="Heebo"/>
                <a:ea typeface="Heebo"/>
                <a:cs typeface="Heebo"/>
                <a:sym typeface="Heebo"/>
              </a:rPr>
              <a:t>De même, les tâches sont réparties entre les cœurs par le système d'exploitation.</a:t>
            </a:r>
            <a:endParaRPr lang="en-US" sz="1467" dirty="0">
              <a:solidFill>
                <a:srgbClr val="000000"/>
              </a:solidFill>
              <a:latin typeface="Heebo"/>
              <a:ea typeface="Heebo"/>
              <a:cs typeface="Heebo"/>
              <a:sym typeface="Heebo"/>
            </a:endParaRPr>
          </a:p>
        </p:txBody>
      </p:sp>
      <p:sp>
        <p:nvSpPr>
          <p:cNvPr id="279" name="Google Shape;279;p21"/>
          <p:cNvSpPr txBox="1"/>
          <p:nvPr/>
        </p:nvSpPr>
        <p:spPr>
          <a:xfrm>
            <a:off x="1029837" y="966498"/>
            <a:ext cx="9848834" cy="1089529"/>
          </a:xfrm>
          <a:prstGeom prst="rect">
            <a:avLst/>
          </a:prstGeom>
          <a:noFill/>
          <a:ln>
            <a:noFill/>
          </a:ln>
        </p:spPr>
        <p:txBody>
          <a:bodyPr spcFirstLastPara="1" wrap="square" lIns="0" tIns="0" rIns="0" bIns="0" anchor="t" anchorCtr="0">
            <a:spAutoFit/>
          </a:bodyPr>
          <a:lstStyle/>
          <a:p>
            <a:pPr>
              <a:lnSpc>
                <a:spcPct val="118002"/>
              </a:lnSpc>
            </a:pPr>
            <a:r>
              <a:rPr lang="fr-FR" sz="4800" dirty="0">
                <a:solidFill>
                  <a:srgbClr val="7B96D4"/>
                </a:solidFill>
                <a:latin typeface="Heebo Black"/>
                <a:cs typeface="Heebo Black"/>
                <a:sym typeface="Heebo Black"/>
              </a:rPr>
              <a:t>Traitement sur du multi-cœur</a:t>
            </a:r>
            <a:endParaRPr lang="fr-FR" sz="3200" dirty="0"/>
          </a:p>
          <a:p>
            <a:pPr>
              <a:lnSpc>
                <a:spcPct val="118002"/>
              </a:lnSpc>
            </a:pPr>
            <a:endParaRPr lang="fr-FR" sz="1200" dirty="0"/>
          </a:p>
        </p:txBody>
      </p:sp>
      <p:sp>
        <p:nvSpPr>
          <p:cNvPr id="2" name="Google Shape;135;p15">
            <a:extLst>
              <a:ext uri="{FF2B5EF4-FFF2-40B4-BE49-F238E27FC236}">
                <a16:creationId xmlns:a16="http://schemas.microsoft.com/office/drawing/2014/main" id="{49801218-161C-AC4E-057A-425A9D67BBC5}"/>
              </a:ext>
            </a:extLst>
          </p:cNvPr>
          <p:cNvSpPr txBox="1"/>
          <p:nvPr/>
        </p:nvSpPr>
        <p:spPr>
          <a:xfrm>
            <a:off x="331082" y="119395"/>
            <a:ext cx="1161421" cy="1302408"/>
          </a:xfrm>
          <a:prstGeom prst="rect">
            <a:avLst/>
          </a:prstGeom>
          <a:noFill/>
          <a:ln>
            <a:noFill/>
          </a:ln>
        </p:spPr>
        <p:txBody>
          <a:bodyPr spcFirstLastPara="1" wrap="square" lIns="0" tIns="0" rIns="0" bIns="0" anchor="t" anchorCtr="0">
            <a:spAutoFit/>
          </a:bodyPr>
          <a:lstStyle/>
          <a:p>
            <a:pPr algn="ctr">
              <a:lnSpc>
                <a:spcPct val="127000"/>
              </a:lnSpc>
            </a:pPr>
            <a:r>
              <a:rPr lang="en-US" sz="6664" dirty="0">
                <a:solidFill>
                  <a:schemeClr val="accent1">
                    <a:lumMod val="60000"/>
                    <a:lumOff val="40000"/>
                  </a:schemeClr>
                </a:solidFill>
                <a:latin typeface="Heebo Black"/>
                <a:ea typeface="Heebo Black"/>
                <a:cs typeface="Heebo Black"/>
                <a:sym typeface="Heebo Black"/>
              </a:rPr>
              <a:t>02</a:t>
            </a:r>
            <a:endParaRPr sz="1200" dirty="0">
              <a:solidFill>
                <a:schemeClr val="accent1">
                  <a:lumMod val="60000"/>
                  <a:lumOff val="40000"/>
                </a:schemeClr>
              </a:solidFill>
            </a:endParaRPr>
          </a:p>
        </p:txBody>
      </p:sp>
      <p:sp>
        <p:nvSpPr>
          <p:cNvPr id="10" name="Google Shape;273;p21">
            <a:extLst>
              <a:ext uri="{FF2B5EF4-FFF2-40B4-BE49-F238E27FC236}">
                <a16:creationId xmlns:a16="http://schemas.microsoft.com/office/drawing/2014/main" id="{CA9B6885-8D1C-D29A-C381-C448BC38241B}"/>
              </a:ext>
            </a:extLst>
          </p:cNvPr>
          <p:cNvSpPr txBox="1"/>
          <p:nvPr/>
        </p:nvSpPr>
        <p:spPr>
          <a:xfrm>
            <a:off x="7530353" y="5842254"/>
            <a:ext cx="4357425" cy="409984"/>
          </a:xfrm>
          <a:prstGeom prst="rect">
            <a:avLst/>
          </a:prstGeom>
          <a:noFill/>
          <a:ln>
            <a:noFill/>
          </a:ln>
        </p:spPr>
        <p:txBody>
          <a:bodyPr spcFirstLastPara="1" wrap="square" lIns="0" tIns="0" rIns="0" bIns="0" anchor="t" anchorCtr="0">
            <a:spAutoFit/>
          </a:bodyPr>
          <a:lstStyle/>
          <a:p>
            <a:pPr>
              <a:lnSpc>
                <a:spcPct val="111000"/>
              </a:lnSpc>
            </a:pPr>
            <a:r>
              <a:rPr lang="fr-FR" sz="1200" dirty="0">
                <a:solidFill>
                  <a:srgbClr val="7B96D4"/>
                </a:solidFill>
                <a:latin typeface="Heebo Black"/>
                <a:ea typeface="Heebo Black"/>
                <a:cs typeface="Heebo Black"/>
                <a:sym typeface="Heebo Black"/>
              </a:rPr>
              <a:t>Exemple système SMP avec un RTOS en charge de plusieurs cœurs</a:t>
            </a:r>
            <a:endParaRPr sz="900" dirty="0"/>
          </a:p>
        </p:txBody>
      </p:sp>
      <p:grpSp>
        <p:nvGrpSpPr>
          <p:cNvPr id="31" name="Groupe 30"/>
          <p:cNvGrpSpPr/>
          <p:nvPr/>
        </p:nvGrpSpPr>
        <p:grpSpPr>
          <a:xfrm>
            <a:off x="8383121" y="1775961"/>
            <a:ext cx="2495550" cy="3914775"/>
            <a:chOff x="5162550" y="1223396"/>
            <a:chExt cx="2495550" cy="3914775"/>
          </a:xfrm>
        </p:grpSpPr>
        <p:grpSp>
          <p:nvGrpSpPr>
            <p:cNvPr id="6" name="Groupe 5"/>
            <p:cNvGrpSpPr/>
            <p:nvPr/>
          </p:nvGrpSpPr>
          <p:grpSpPr>
            <a:xfrm>
              <a:off x="5162550" y="3766571"/>
              <a:ext cx="2495550" cy="1371600"/>
              <a:chOff x="5162550" y="3766571"/>
              <a:chExt cx="2495550" cy="1371600"/>
            </a:xfrm>
          </p:grpSpPr>
          <p:sp>
            <p:nvSpPr>
              <p:cNvPr id="3" name="Rectangle à coins arrondis 2"/>
              <p:cNvSpPr/>
              <p:nvPr/>
            </p:nvSpPr>
            <p:spPr>
              <a:xfrm>
                <a:off x="5162550" y="3766571"/>
                <a:ext cx="2495550" cy="13716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a:p>
                <a:pPr algn="ctr"/>
                <a:endParaRPr lang="fr-FR" dirty="0"/>
              </a:p>
              <a:p>
                <a:pPr algn="ctr"/>
                <a:br>
                  <a:rPr lang="fr-FR" dirty="0"/>
                </a:br>
                <a:endParaRPr lang="fr-FR" dirty="0"/>
              </a:p>
              <a:p>
                <a:pPr algn="ctr"/>
                <a:r>
                  <a:rPr lang="fr-FR" sz="1600" dirty="0" err="1">
                    <a:solidFill>
                      <a:srgbClr val="0070C0"/>
                    </a:solidFill>
                  </a:rPr>
                  <a:t>Multicore</a:t>
                </a:r>
                <a:r>
                  <a:rPr lang="fr-FR" sz="1600" dirty="0">
                    <a:solidFill>
                      <a:srgbClr val="0070C0"/>
                    </a:solidFill>
                  </a:rPr>
                  <a:t> </a:t>
                </a:r>
                <a:r>
                  <a:rPr lang="fr-FR" sz="1600" dirty="0" err="1">
                    <a:solidFill>
                      <a:srgbClr val="0070C0"/>
                    </a:solidFill>
                  </a:rPr>
                  <a:t>SoC</a:t>
                </a:r>
                <a:endParaRPr lang="fr-FR" sz="1600" dirty="0">
                  <a:solidFill>
                    <a:srgbClr val="0070C0"/>
                  </a:solidFill>
                </a:endParaRPr>
              </a:p>
            </p:txBody>
          </p:sp>
          <p:sp>
            <p:nvSpPr>
              <p:cNvPr id="4" name="Ellipse 3"/>
              <p:cNvSpPr/>
              <p:nvPr/>
            </p:nvSpPr>
            <p:spPr>
              <a:xfrm>
                <a:off x="5286374" y="4114233"/>
                <a:ext cx="667879" cy="6762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err="1"/>
                  <a:t>Core</a:t>
                </a:r>
                <a:br>
                  <a:rPr lang="fr-FR" sz="1200" dirty="0"/>
                </a:br>
                <a:r>
                  <a:rPr lang="fr-FR" sz="1200" dirty="0"/>
                  <a:t> 1</a:t>
                </a:r>
              </a:p>
            </p:txBody>
          </p:sp>
          <p:sp>
            <p:nvSpPr>
              <p:cNvPr id="14" name="Ellipse 13"/>
              <p:cNvSpPr/>
              <p:nvPr/>
            </p:nvSpPr>
            <p:spPr>
              <a:xfrm>
                <a:off x="6762749" y="4114232"/>
                <a:ext cx="667879" cy="6762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err="1"/>
                  <a:t>Core</a:t>
                </a:r>
                <a:br>
                  <a:rPr lang="fr-FR" sz="1200" dirty="0"/>
                </a:br>
                <a:r>
                  <a:rPr lang="fr-FR" sz="1200" dirty="0"/>
                  <a:t>N</a:t>
                </a:r>
              </a:p>
            </p:txBody>
          </p:sp>
          <p:sp>
            <p:nvSpPr>
              <p:cNvPr id="5" name="Ellipse 4"/>
              <p:cNvSpPr/>
              <p:nvPr/>
            </p:nvSpPr>
            <p:spPr>
              <a:xfrm>
                <a:off x="6315075" y="4362450"/>
                <a:ext cx="76200" cy="8992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llipse 15"/>
              <p:cNvSpPr/>
              <p:nvPr/>
            </p:nvSpPr>
            <p:spPr>
              <a:xfrm>
                <a:off x="6410325" y="4362450"/>
                <a:ext cx="76200" cy="8992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llipse 16"/>
              <p:cNvSpPr/>
              <p:nvPr/>
            </p:nvSpPr>
            <p:spPr>
              <a:xfrm>
                <a:off x="6219825" y="4362450"/>
                <a:ext cx="76200" cy="8992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7" name="Rectangle à coins arrondis 6"/>
            <p:cNvSpPr/>
            <p:nvPr/>
          </p:nvSpPr>
          <p:spPr>
            <a:xfrm>
              <a:off x="5162550" y="3190875"/>
              <a:ext cx="2495550" cy="438150"/>
            </a:xfrm>
            <a:prstGeom prst="roundRect">
              <a:avLst/>
            </a:prstGeom>
            <a:solidFill>
              <a:srgbClr val="F056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t>RTOS SMP</a:t>
              </a:r>
            </a:p>
          </p:txBody>
        </p:sp>
        <p:sp>
          <p:nvSpPr>
            <p:cNvPr id="20" name="Rectangle à coins arrondis 19"/>
            <p:cNvSpPr/>
            <p:nvPr/>
          </p:nvSpPr>
          <p:spPr>
            <a:xfrm>
              <a:off x="5162550" y="2877666"/>
              <a:ext cx="2495550" cy="270283"/>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rPr>
                <a:t>RTOS Middleware</a:t>
              </a:r>
            </a:p>
          </p:txBody>
        </p:sp>
        <p:grpSp>
          <p:nvGrpSpPr>
            <p:cNvPr id="30" name="Groupe 29"/>
            <p:cNvGrpSpPr/>
            <p:nvPr/>
          </p:nvGrpSpPr>
          <p:grpSpPr>
            <a:xfrm>
              <a:off x="5162550" y="1223396"/>
              <a:ext cx="2495550" cy="1371600"/>
              <a:chOff x="5162550" y="1223396"/>
              <a:chExt cx="2495550" cy="1371600"/>
            </a:xfrm>
          </p:grpSpPr>
          <p:grpSp>
            <p:nvGrpSpPr>
              <p:cNvPr id="21" name="Groupe 20"/>
              <p:cNvGrpSpPr/>
              <p:nvPr/>
            </p:nvGrpSpPr>
            <p:grpSpPr>
              <a:xfrm>
                <a:off x="5162550" y="1223396"/>
                <a:ext cx="2495550" cy="1371600"/>
                <a:chOff x="5162550" y="3766571"/>
                <a:chExt cx="2495550" cy="1371600"/>
              </a:xfrm>
            </p:grpSpPr>
            <p:sp>
              <p:nvSpPr>
                <p:cNvPr id="22" name="Rectangle à coins arrondis 21"/>
                <p:cNvSpPr/>
                <p:nvPr/>
              </p:nvSpPr>
              <p:spPr>
                <a:xfrm>
                  <a:off x="5162550" y="3766571"/>
                  <a:ext cx="2495550" cy="13716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0070C0"/>
                      </a:solidFill>
                    </a:rPr>
                    <a:t>Application</a:t>
                  </a:r>
                </a:p>
                <a:p>
                  <a:pPr algn="ctr"/>
                  <a:endParaRPr lang="fr-FR" sz="1600" dirty="0">
                    <a:solidFill>
                      <a:srgbClr val="0070C0"/>
                    </a:solidFill>
                  </a:endParaRPr>
                </a:p>
                <a:p>
                  <a:pPr algn="ctr"/>
                  <a:endParaRPr lang="fr-FR" sz="1600" dirty="0">
                    <a:solidFill>
                      <a:srgbClr val="0070C0"/>
                    </a:solidFill>
                  </a:endParaRPr>
                </a:p>
                <a:p>
                  <a:pPr algn="ctr"/>
                  <a:endParaRPr lang="fr-FR" sz="1600" dirty="0">
                    <a:solidFill>
                      <a:srgbClr val="0070C0"/>
                    </a:solidFill>
                  </a:endParaRPr>
                </a:p>
                <a:p>
                  <a:pPr algn="ctr"/>
                  <a:endParaRPr lang="fr-FR" sz="1600" dirty="0">
                    <a:solidFill>
                      <a:srgbClr val="0070C0"/>
                    </a:solidFill>
                  </a:endParaRPr>
                </a:p>
              </p:txBody>
            </p:sp>
            <p:sp>
              <p:nvSpPr>
                <p:cNvPr id="25" name="Ellipse 24"/>
                <p:cNvSpPr/>
                <p:nvPr/>
              </p:nvSpPr>
              <p:spPr>
                <a:xfrm>
                  <a:off x="6315075" y="4362450"/>
                  <a:ext cx="76200" cy="8992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Ellipse 25"/>
                <p:cNvSpPr/>
                <p:nvPr/>
              </p:nvSpPr>
              <p:spPr>
                <a:xfrm>
                  <a:off x="6410325" y="4362450"/>
                  <a:ext cx="76200" cy="8992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Ellipse 26"/>
                <p:cNvSpPr/>
                <p:nvPr/>
              </p:nvSpPr>
              <p:spPr>
                <a:xfrm>
                  <a:off x="6219825" y="4362450"/>
                  <a:ext cx="76200" cy="8992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8" name="Rectangle à coins arrondis 7"/>
              <p:cNvSpPr/>
              <p:nvPr/>
            </p:nvSpPr>
            <p:spPr>
              <a:xfrm>
                <a:off x="5367900" y="1511262"/>
                <a:ext cx="504825" cy="9447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fr-FR" sz="1200" dirty="0"/>
                  <a:t>Thread 1</a:t>
                </a:r>
              </a:p>
            </p:txBody>
          </p:sp>
          <p:sp>
            <p:nvSpPr>
              <p:cNvPr id="29" name="Rectangle à coins arrondis 28"/>
              <p:cNvSpPr/>
              <p:nvPr/>
            </p:nvSpPr>
            <p:spPr>
              <a:xfrm>
                <a:off x="6844275" y="1511262"/>
                <a:ext cx="504825" cy="9447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fr-FR" sz="1200" dirty="0"/>
                  <a:t>Thread N</a:t>
                </a:r>
              </a:p>
            </p:txBody>
          </p:sp>
        </p:grpSp>
        <p:cxnSp>
          <p:nvCxnSpPr>
            <p:cNvPr id="13" name="Connecteur droit avec flèche 12"/>
            <p:cNvCxnSpPr>
              <a:stCxn id="8" idx="2"/>
              <a:endCxn id="4" idx="0"/>
            </p:cNvCxnSpPr>
            <p:nvPr/>
          </p:nvCxnSpPr>
          <p:spPr>
            <a:xfrm>
              <a:off x="5620313" y="2455983"/>
              <a:ext cx="1" cy="1658250"/>
            </a:xfrm>
            <a:prstGeom prst="straightConnector1">
              <a:avLst/>
            </a:prstGeom>
            <a:ln>
              <a:prstDash val="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a:stCxn id="29" idx="2"/>
              <a:endCxn id="14" idx="0"/>
            </p:cNvCxnSpPr>
            <p:nvPr/>
          </p:nvCxnSpPr>
          <p:spPr>
            <a:xfrm>
              <a:off x="7096688" y="2455983"/>
              <a:ext cx="1" cy="1658249"/>
            </a:xfrm>
            <a:prstGeom prst="straightConnector1">
              <a:avLst/>
            </a:prstGeom>
            <a:ln>
              <a:prstDash val="dash"/>
              <a:headEnd type="arrow"/>
              <a:tailEnd type="arrow"/>
            </a:ln>
          </p:spPr>
          <p:style>
            <a:lnRef idx="1">
              <a:schemeClr val="accent1"/>
            </a:lnRef>
            <a:fillRef idx="0">
              <a:schemeClr val="accent1"/>
            </a:fillRef>
            <a:effectRef idx="0">
              <a:schemeClr val="accent1"/>
            </a:effectRef>
            <a:fontRef idx="minor">
              <a:schemeClr val="tx1"/>
            </a:fontRef>
          </p:style>
        </p:cxnSp>
      </p:grpSp>
      <p:sp>
        <p:nvSpPr>
          <p:cNvPr id="225" name="Espace réservé du numéro de diapositive 224"/>
          <p:cNvSpPr>
            <a:spLocks noGrp="1"/>
          </p:cNvSpPr>
          <p:nvPr>
            <p:ph type="sldNum" sz="quarter" idx="12"/>
          </p:nvPr>
        </p:nvSpPr>
        <p:spPr>
          <a:xfrm>
            <a:off x="8610600" y="6508750"/>
            <a:ext cx="2743200" cy="365125"/>
          </a:xfrm>
        </p:spPr>
        <p:txBody>
          <a:bodyPr/>
          <a:lstStyle/>
          <a:p>
            <a:fld id="{0995BCA2-BEEF-8243-93D2-AEC1A15A0A81}" type="slidenum">
              <a:rPr lang="fr-FR" b="1" smtClean="0"/>
              <a:t>11</a:t>
            </a:fld>
            <a:endParaRPr lang="fr-FR" b="1" dirty="0"/>
          </a:p>
        </p:txBody>
      </p:sp>
    </p:spTree>
    <p:extLst>
      <p:ext uri="{BB962C8B-B14F-4D97-AF65-F5344CB8AC3E}">
        <p14:creationId xmlns:p14="http://schemas.microsoft.com/office/powerpoint/2010/main" val="1616708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Shape 254"/>
        <p:cNvGrpSpPr/>
        <p:nvPr/>
      </p:nvGrpSpPr>
      <p:grpSpPr>
        <a:xfrm>
          <a:off x="0" y="0"/>
          <a:ext cx="0" cy="0"/>
          <a:chOff x="0" y="0"/>
          <a:chExt cx="0" cy="0"/>
        </a:xfrm>
      </p:grpSpPr>
      <p:grpSp>
        <p:nvGrpSpPr>
          <p:cNvPr id="255" name="Google Shape;255;p21"/>
          <p:cNvGrpSpPr/>
          <p:nvPr/>
        </p:nvGrpSpPr>
        <p:grpSpPr>
          <a:xfrm>
            <a:off x="332271" y="235830"/>
            <a:ext cx="11527458" cy="6289899"/>
            <a:chOff x="0" y="-38100"/>
            <a:chExt cx="4554058" cy="2484898"/>
          </a:xfrm>
        </p:grpSpPr>
        <p:sp>
          <p:nvSpPr>
            <p:cNvPr id="256" name="Google Shape;256;p21"/>
            <p:cNvSpPr/>
            <p:nvPr/>
          </p:nvSpPr>
          <p:spPr>
            <a:xfrm>
              <a:off x="0" y="0"/>
              <a:ext cx="4554058" cy="2446798"/>
            </a:xfrm>
            <a:custGeom>
              <a:avLst/>
              <a:gdLst/>
              <a:ahLst/>
              <a:cxnLst/>
              <a:rect l="l" t="t" r="r" b="b"/>
              <a:pathLst>
                <a:path w="4554058" h="2446798" extrusionOk="0">
                  <a:moveTo>
                    <a:pt x="12984" y="0"/>
                  </a:moveTo>
                  <a:lnTo>
                    <a:pt x="4541073" y="0"/>
                  </a:lnTo>
                  <a:cubicBezTo>
                    <a:pt x="4544517" y="0"/>
                    <a:pt x="4547820" y="1368"/>
                    <a:pt x="4550255" y="3803"/>
                  </a:cubicBezTo>
                  <a:cubicBezTo>
                    <a:pt x="4552690" y="6238"/>
                    <a:pt x="4554058" y="9541"/>
                    <a:pt x="4554058" y="12984"/>
                  </a:cubicBezTo>
                  <a:lnTo>
                    <a:pt x="4554058" y="2433814"/>
                  </a:lnTo>
                  <a:cubicBezTo>
                    <a:pt x="4554058" y="2440985"/>
                    <a:pt x="4548244" y="2446798"/>
                    <a:pt x="4541073" y="2446798"/>
                  </a:cubicBezTo>
                  <a:lnTo>
                    <a:pt x="12984" y="2446798"/>
                  </a:lnTo>
                  <a:cubicBezTo>
                    <a:pt x="9541" y="2446798"/>
                    <a:pt x="6238" y="2445430"/>
                    <a:pt x="3803" y="2442995"/>
                  </a:cubicBezTo>
                  <a:cubicBezTo>
                    <a:pt x="1368" y="2440560"/>
                    <a:pt x="0" y="2437258"/>
                    <a:pt x="0" y="2433814"/>
                  </a:cubicBezTo>
                  <a:lnTo>
                    <a:pt x="0" y="12984"/>
                  </a:lnTo>
                  <a:cubicBezTo>
                    <a:pt x="0" y="5813"/>
                    <a:pt x="5813" y="0"/>
                    <a:pt x="12984" y="0"/>
                  </a:cubicBezTo>
                  <a:close/>
                </a:path>
              </a:pathLst>
            </a:custGeom>
            <a:solidFill>
              <a:srgbClr val="FFFFFF"/>
            </a:solidFill>
            <a:ln w="57150" cap="flat" cmpd="sng">
              <a:solidFill>
                <a:srgbClr val="4C6FBF"/>
              </a:solidFill>
              <a:prstDash val="solid"/>
              <a:round/>
              <a:headEnd type="none" w="sm" len="sm"/>
              <a:tailEnd type="none" w="sm" len="sm"/>
            </a:ln>
          </p:spPr>
          <p:txBody>
            <a:bodyPr spcFirstLastPara="1" wrap="square" lIns="60950" tIns="60950" rIns="60950" bIns="60950" anchor="ctr" anchorCtr="0">
              <a:noAutofit/>
            </a:bodyPr>
            <a:lstStyle/>
            <a:p>
              <a:endParaRPr sz="1200"/>
            </a:p>
          </p:txBody>
        </p:sp>
        <p:sp>
          <p:nvSpPr>
            <p:cNvPr id="257" name="Google Shape;257;p21"/>
            <p:cNvSpPr txBox="1"/>
            <p:nvPr/>
          </p:nvSpPr>
          <p:spPr>
            <a:xfrm>
              <a:off x="0" y="-38100"/>
              <a:ext cx="812800" cy="850900"/>
            </a:xfrm>
            <a:prstGeom prst="rect">
              <a:avLst/>
            </a:prstGeom>
            <a:noFill/>
            <a:ln>
              <a:noFill/>
            </a:ln>
          </p:spPr>
          <p:txBody>
            <a:bodyPr spcFirstLastPara="1" wrap="square" lIns="33867" tIns="33867" rIns="33867" bIns="33867" anchor="ctr" anchorCtr="0">
              <a:noAutofit/>
            </a:bodyPr>
            <a:lstStyle/>
            <a:p>
              <a:pPr algn="ctr">
                <a:lnSpc>
                  <a:spcPct val="186611"/>
                </a:lnSpc>
              </a:pPr>
              <a:endParaRPr sz="1200">
                <a:solidFill>
                  <a:schemeClr val="dk1"/>
                </a:solidFill>
                <a:latin typeface="Calibri"/>
                <a:ea typeface="Calibri"/>
                <a:cs typeface="Calibri"/>
                <a:sym typeface="Calibri"/>
              </a:endParaRPr>
            </a:p>
          </p:txBody>
        </p:sp>
      </p:grpSp>
      <p:sp>
        <p:nvSpPr>
          <p:cNvPr id="273" name="Google Shape;273;p21"/>
          <p:cNvSpPr txBox="1"/>
          <p:nvPr/>
        </p:nvSpPr>
        <p:spPr>
          <a:xfrm>
            <a:off x="1360970" y="2024892"/>
            <a:ext cx="4593283" cy="341632"/>
          </a:xfrm>
          <a:prstGeom prst="rect">
            <a:avLst/>
          </a:prstGeom>
          <a:noFill/>
          <a:ln>
            <a:noFill/>
          </a:ln>
        </p:spPr>
        <p:txBody>
          <a:bodyPr spcFirstLastPara="1" wrap="square" lIns="0" tIns="0" rIns="0" bIns="0" anchor="t" anchorCtr="0">
            <a:spAutoFit/>
          </a:bodyPr>
          <a:lstStyle/>
          <a:p>
            <a:pPr>
              <a:lnSpc>
                <a:spcPct val="111000"/>
              </a:lnSpc>
            </a:pPr>
            <a:r>
              <a:rPr lang="en-US" sz="2000" dirty="0">
                <a:solidFill>
                  <a:srgbClr val="7B96D4"/>
                </a:solidFill>
                <a:latin typeface="Heebo Black"/>
                <a:ea typeface="Heebo Black"/>
                <a:cs typeface="Heebo Black"/>
                <a:sym typeface="Heebo Black"/>
              </a:rPr>
              <a:t>Asymmetric multi-processing (AMP)</a:t>
            </a:r>
            <a:endParaRPr lang="en-US" sz="1200" dirty="0"/>
          </a:p>
        </p:txBody>
      </p:sp>
      <p:sp>
        <p:nvSpPr>
          <p:cNvPr id="277" name="Google Shape;277;p21"/>
          <p:cNvSpPr txBox="1"/>
          <p:nvPr/>
        </p:nvSpPr>
        <p:spPr>
          <a:xfrm>
            <a:off x="1492502" y="2506403"/>
            <a:ext cx="6185769" cy="2844433"/>
          </a:xfrm>
          <a:prstGeom prst="rect">
            <a:avLst/>
          </a:prstGeom>
          <a:noFill/>
          <a:ln>
            <a:noFill/>
          </a:ln>
        </p:spPr>
        <p:txBody>
          <a:bodyPr spcFirstLastPara="1" wrap="square" lIns="0" tIns="0" rIns="0" bIns="0" anchor="t" anchorCtr="0">
            <a:spAutoFit/>
          </a:bodyPr>
          <a:lstStyle/>
          <a:p>
            <a:pPr marL="285750" lvl="1" indent="-285750">
              <a:lnSpc>
                <a:spcPct val="140000"/>
              </a:lnSpc>
              <a:buFont typeface="Arial" panose="020B0604020202020204" pitchFamily="34" charset="0"/>
              <a:buChar char="•"/>
            </a:pPr>
            <a:r>
              <a:rPr lang="fr-FR" sz="1467" dirty="0">
                <a:solidFill>
                  <a:srgbClr val="000000"/>
                </a:solidFill>
                <a:latin typeface="Heebo"/>
                <a:ea typeface="Heebo"/>
                <a:cs typeface="Heebo"/>
                <a:sym typeface="Heebo"/>
              </a:rPr>
              <a:t>Chaque cœur ou groupe de cœurs peuvent appartenir à son propre </a:t>
            </a:r>
            <a:r>
              <a:rPr lang="fr-FR" sz="1467" dirty="0" err="1">
                <a:solidFill>
                  <a:srgbClr val="000000"/>
                </a:solidFill>
                <a:latin typeface="Heebo"/>
                <a:ea typeface="Heebo"/>
                <a:cs typeface="Heebo"/>
                <a:sym typeface="Heebo"/>
              </a:rPr>
              <a:t>runtime</a:t>
            </a:r>
            <a:r>
              <a:rPr lang="fr-FR" sz="1467" dirty="0">
                <a:solidFill>
                  <a:srgbClr val="000000"/>
                </a:solidFill>
                <a:latin typeface="Heebo"/>
                <a:ea typeface="Heebo"/>
                <a:cs typeface="Heebo"/>
                <a:sym typeface="Heebo"/>
              </a:rPr>
              <a:t> indépendamment des autres. </a:t>
            </a:r>
            <a:br>
              <a:rPr lang="fr-FR" sz="1467" dirty="0">
                <a:solidFill>
                  <a:srgbClr val="000000"/>
                </a:solidFill>
                <a:latin typeface="Heebo"/>
                <a:ea typeface="Heebo"/>
                <a:cs typeface="Heebo"/>
                <a:sym typeface="Heebo"/>
              </a:rPr>
            </a:br>
            <a:r>
              <a:rPr lang="fr-FR" sz="1467" dirty="0">
                <a:solidFill>
                  <a:srgbClr val="000000"/>
                </a:solidFill>
                <a:latin typeface="Heebo"/>
                <a:ea typeface="Heebo"/>
                <a:cs typeface="Heebo"/>
                <a:sym typeface="Heebo"/>
              </a:rPr>
              <a:t>Le </a:t>
            </a:r>
            <a:r>
              <a:rPr lang="fr-FR" sz="1467" dirty="0" err="1">
                <a:solidFill>
                  <a:srgbClr val="000000"/>
                </a:solidFill>
                <a:latin typeface="Heebo"/>
                <a:ea typeface="Heebo"/>
                <a:cs typeface="Heebo"/>
                <a:sym typeface="Heebo"/>
              </a:rPr>
              <a:t>runtime</a:t>
            </a:r>
            <a:r>
              <a:rPr lang="fr-FR" sz="1467" dirty="0">
                <a:solidFill>
                  <a:srgbClr val="000000"/>
                </a:solidFill>
                <a:latin typeface="Heebo"/>
                <a:ea typeface="Heebo"/>
                <a:cs typeface="Heebo"/>
                <a:sym typeface="Heebo"/>
              </a:rPr>
              <a:t> peut être un RTOS, un système d’exploitation classique ou un </a:t>
            </a:r>
            <a:r>
              <a:rPr lang="fr-FR" sz="1467" dirty="0" err="1">
                <a:solidFill>
                  <a:srgbClr val="000000"/>
                </a:solidFill>
                <a:latin typeface="Heebo"/>
                <a:ea typeface="Heebo"/>
                <a:cs typeface="Heebo"/>
                <a:sym typeface="Heebo"/>
              </a:rPr>
              <a:t>bare</a:t>
            </a:r>
            <a:r>
              <a:rPr lang="fr-FR" sz="1467" dirty="0">
                <a:solidFill>
                  <a:srgbClr val="000000"/>
                </a:solidFill>
                <a:latin typeface="Heebo"/>
                <a:ea typeface="Heebo"/>
                <a:cs typeface="Heebo"/>
                <a:sym typeface="Heebo"/>
              </a:rPr>
              <a:t> </a:t>
            </a:r>
            <a:r>
              <a:rPr lang="fr-FR" sz="1467" dirty="0" err="1">
                <a:solidFill>
                  <a:srgbClr val="000000"/>
                </a:solidFill>
                <a:latin typeface="Heebo"/>
                <a:ea typeface="Heebo"/>
                <a:cs typeface="Heebo"/>
                <a:sym typeface="Heebo"/>
              </a:rPr>
              <a:t>metal</a:t>
            </a:r>
            <a:r>
              <a:rPr lang="fr-FR" sz="1467" dirty="0">
                <a:solidFill>
                  <a:srgbClr val="000000"/>
                </a:solidFill>
                <a:latin typeface="Heebo"/>
                <a:ea typeface="Heebo"/>
                <a:cs typeface="Heebo"/>
                <a:sym typeface="Heebo"/>
              </a:rPr>
              <a:t>.</a:t>
            </a:r>
          </a:p>
          <a:p>
            <a:pPr marL="285750" lvl="1" indent="-285750">
              <a:lnSpc>
                <a:spcPct val="140000"/>
              </a:lnSpc>
              <a:buFont typeface="Arial" panose="020B0604020202020204" pitchFamily="34" charset="0"/>
              <a:buChar char="•"/>
            </a:pPr>
            <a:r>
              <a:rPr lang="fr-FR" sz="1467" dirty="0">
                <a:solidFill>
                  <a:srgbClr val="000000"/>
                </a:solidFill>
                <a:latin typeface="Heebo"/>
                <a:ea typeface="Heebo"/>
                <a:cs typeface="Heebo"/>
                <a:sym typeface="Heebo"/>
              </a:rPr>
              <a:t>Un système AMP peut être implémenté sur du matériel multi-cœur </a:t>
            </a:r>
            <a:r>
              <a:rPr lang="fr-FR" sz="1467" b="1" dirty="0">
                <a:solidFill>
                  <a:srgbClr val="000000"/>
                </a:solidFill>
                <a:latin typeface="Heebo"/>
                <a:ea typeface="Heebo"/>
                <a:cs typeface="Heebo"/>
                <a:sym typeface="Heebo"/>
              </a:rPr>
              <a:t>homogène ou hétérogène</a:t>
            </a:r>
            <a:r>
              <a:rPr lang="fr-FR" sz="1467" dirty="0">
                <a:solidFill>
                  <a:srgbClr val="000000"/>
                </a:solidFill>
                <a:latin typeface="Heebo"/>
                <a:ea typeface="Heebo"/>
                <a:cs typeface="Heebo"/>
                <a:sym typeface="Heebo"/>
              </a:rPr>
              <a:t>. </a:t>
            </a:r>
          </a:p>
          <a:p>
            <a:pPr marL="285750" lvl="1" indent="-285750">
              <a:lnSpc>
                <a:spcPct val="140000"/>
              </a:lnSpc>
              <a:buFont typeface="Arial" panose="020B0604020202020204" pitchFamily="34" charset="0"/>
              <a:buChar char="•"/>
            </a:pPr>
            <a:r>
              <a:rPr lang="fr-FR" sz="1467" dirty="0">
                <a:solidFill>
                  <a:srgbClr val="000000"/>
                </a:solidFill>
                <a:latin typeface="Heebo"/>
                <a:ea typeface="Heebo"/>
                <a:cs typeface="Heebo"/>
                <a:sym typeface="Heebo"/>
              </a:rPr>
              <a:t>Chaque </a:t>
            </a:r>
            <a:r>
              <a:rPr lang="fr-FR" sz="1467" dirty="0" err="1">
                <a:solidFill>
                  <a:srgbClr val="000000"/>
                </a:solidFill>
                <a:latin typeface="Heebo"/>
                <a:ea typeface="Heebo"/>
                <a:cs typeface="Heebo"/>
                <a:sym typeface="Heebo"/>
              </a:rPr>
              <a:t>runtime</a:t>
            </a:r>
            <a:r>
              <a:rPr lang="fr-FR" sz="1467" dirty="0">
                <a:solidFill>
                  <a:srgbClr val="000000"/>
                </a:solidFill>
                <a:latin typeface="Heebo"/>
                <a:ea typeface="Heebo"/>
                <a:cs typeface="Heebo"/>
                <a:sym typeface="Heebo"/>
              </a:rPr>
              <a:t> étant indépendant, il faut prévoir le </a:t>
            </a:r>
            <a:r>
              <a:rPr lang="fr-FR" sz="1467" b="1" dirty="0">
                <a:solidFill>
                  <a:srgbClr val="000000"/>
                </a:solidFill>
                <a:latin typeface="Heebo"/>
                <a:ea typeface="Heebo"/>
                <a:cs typeface="Heebo"/>
                <a:sym typeface="Heebo"/>
              </a:rPr>
              <a:t>contrôle</a:t>
            </a:r>
            <a:r>
              <a:rPr lang="fr-FR" sz="1467" dirty="0">
                <a:solidFill>
                  <a:srgbClr val="000000"/>
                </a:solidFill>
                <a:latin typeface="Heebo"/>
                <a:ea typeface="Heebo"/>
                <a:cs typeface="Heebo"/>
                <a:sym typeface="Heebo"/>
              </a:rPr>
              <a:t> et la </a:t>
            </a:r>
            <a:r>
              <a:rPr lang="fr-FR" sz="1467" b="1" dirty="0">
                <a:solidFill>
                  <a:srgbClr val="000000"/>
                </a:solidFill>
                <a:latin typeface="Heebo"/>
                <a:ea typeface="Heebo"/>
                <a:cs typeface="Heebo"/>
                <a:sym typeface="Heebo"/>
              </a:rPr>
              <a:t>communication</a:t>
            </a:r>
            <a:r>
              <a:rPr lang="fr-FR" sz="1467" dirty="0">
                <a:solidFill>
                  <a:srgbClr val="000000"/>
                </a:solidFill>
                <a:latin typeface="Heebo"/>
                <a:ea typeface="Heebo"/>
                <a:cs typeface="Heebo"/>
                <a:sym typeface="Heebo"/>
              </a:rPr>
              <a:t> inter-processeur.</a:t>
            </a:r>
          </a:p>
          <a:p>
            <a:pPr marL="285750" lvl="1" indent="-285750">
              <a:lnSpc>
                <a:spcPct val="140000"/>
              </a:lnSpc>
              <a:buFont typeface="Arial" panose="020B0604020202020204" pitchFamily="34" charset="0"/>
              <a:buChar char="•"/>
            </a:pPr>
            <a:endParaRPr lang="en-US" sz="1467" dirty="0">
              <a:solidFill>
                <a:srgbClr val="000000"/>
              </a:solidFill>
              <a:latin typeface="Heebo"/>
              <a:ea typeface="Heebo"/>
              <a:cs typeface="Heebo"/>
              <a:sym typeface="Heebo"/>
            </a:endParaRPr>
          </a:p>
        </p:txBody>
      </p:sp>
      <p:sp>
        <p:nvSpPr>
          <p:cNvPr id="279" name="Google Shape;279;p21"/>
          <p:cNvSpPr txBox="1"/>
          <p:nvPr/>
        </p:nvSpPr>
        <p:spPr>
          <a:xfrm>
            <a:off x="1029837" y="966498"/>
            <a:ext cx="9848834" cy="1089529"/>
          </a:xfrm>
          <a:prstGeom prst="rect">
            <a:avLst/>
          </a:prstGeom>
          <a:noFill/>
          <a:ln>
            <a:noFill/>
          </a:ln>
        </p:spPr>
        <p:txBody>
          <a:bodyPr spcFirstLastPara="1" wrap="square" lIns="0" tIns="0" rIns="0" bIns="0" anchor="t" anchorCtr="0">
            <a:spAutoFit/>
          </a:bodyPr>
          <a:lstStyle/>
          <a:p>
            <a:pPr>
              <a:lnSpc>
                <a:spcPct val="118002"/>
              </a:lnSpc>
            </a:pPr>
            <a:r>
              <a:rPr lang="fr-FR" sz="4800" dirty="0">
                <a:solidFill>
                  <a:srgbClr val="7B96D4"/>
                </a:solidFill>
                <a:latin typeface="Heebo Black"/>
                <a:cs typeface="Heebo Black"/>
                <a:sym typeface="Heebo Black"/>
              </a:rPr>
              <a:t>Traitement sur du multi-cœur</a:t>
            </a:r>
            <a:endParaRPr lang="fr-FR" sz="3200" dirty="0"/>
          </a:p>
          <a:p>
            <a:pPr>
              <a:lnSpc>
                <a:spcPct val="118002"/>
              </a:lnSpc>
            </a:pPr>
            <a:endParaRPr sz="1200" dirty="0"/>
          </a:p>
        </p:txBody>
      </p:sp>
      <p:sp>
        <p:nvSpPr>
          <p:cNvPr id="2" name="Google Shape;135;p15">
            <a:extLst>
              <a:ext uri="{FF2B5EF4-FFF2-40B4-BE49-F238E27FC236}">
                <a16:creationId xmlns:a16="http://schemas.microsoft.com/office/drawing/2014/main" id="{49801218-161C-AC4E-057A-425A9D67BBC5}"/>
              </a:ext>
            </a:extLst>
          </p:cNvPr>
          <p:cNvSpPr txBox="1"/>
          <p:nvPr/>
        </p:nvSpPr>
        <p:spPr>
          <a:xfrm>
            <a:off x="331082" y="119395"/>
            <a:ext cx="1161421" cy="1302408"/>
          </a:xfrm>
          <a:prstGeom prst="rect">
            <a:avLst/>
          </a:prstGeom>
          <a:noFill/>
          <a:ln>
            <a:noFill/>
          </a:ln>
        </p:spPr>
        <p:txBody>
          <a:bodyPr spcFirstLastPara="1" wrap="square" lIns="0" tIns="0" rIns="0" bIns="0" anchor="t" anchorCtr="0">
            <a:spAutoFit/>
          </a:bodyPr>
          <a:lstStyle/>
          <a:p>
            <a:pPr algn="ctr">
              <a:lnSpc>
                <a:spcPct val="127000"/>
              </a:lnSpc>
            </a:pPr>
            <a:r>
              <a:rPr lang="en-US" sz="6664" dirty="0">
                <a:solidFill>
                  <a:schemeClr val="accent1">
                    <a:lumMod val="60000"/>
                    <a:lumOff val="40000"/>
                  </a:schemeClr>
                </a:solidFill>
                <a:latin typeface="Heebo Black"/>
                <a:ea typeface="Heebo Black"/>
                <a:cs typeface="Heebo Black"/>
                <a:sym typeface="Heebo Black"/>
              </a:rPr>
              <a:t>02</a:t>
            </a:r>
            <a:endParaRPr sz="1200" dirty="0">
              <a:solidFill>
                <a:schemeClr val="accent1">
                  <a:lumMod val="60000"/>
                  <a:lumOff val="40000"/>
                </a:schemeClr>
              </a:solidFill>
            </a:endParaRPr>
          </a:p>
        </p:txBody>
      </p:sp>
      <p:sp>
        <p:nvSpPr>
          <p:cNvPr id="10" name="Google Shape;273;p21">
            <a:extLst>
              <a:ext uri="{FF2B5EF4-FFF2-40B4-BE49-F238E27FC236}">
                <a16:creationId xmlns:a16="http://schemas.microsoft.com/office/drawing/2014/main" id="{CA9B6885-8D1C-D29A-C381-C448BC38241B}"/>
              </a:ext>
            </a:extLst>
          </p:cNvPr>
          <p:cNvSpPr txBox="1"/>
          <p:nvPr/>
        </p:nvSpPr>
        <p:spPr>
          <a:xfrm>
            <a:off x="7610475" y="5665971"/>
            <a:ext cx="3947317" cy="204993"/>
          </a:xfrm>
          <a:prstGeom prst="rect">
            <a:avLst/>
          </a:prstGeom>
          <a:noFill/>
          <a:ln>
            <a:noFill/>
          </a:ln>
        </p:spPr>
        <p:txBody>
          <a:bodyPr spcFirstLastPara="1" wrap="square" lIns="0" tIns="0" rIns="0" bIns="0" anchor="t" anchorCtr="0">
            <a:spAutoFit/>
          </a:bodyPr>
          <a:lstStyle/>
          <a:p>
            <a:pPr>
              <a:lnSpc>
                <a:spcPct val="111000"/>
              </a:lnSpc>
            </a:pPr>
            <a:r>
              <a:rPr lang="fr-FR" sz="1200" dirty="0">
                <a:solidFill>
                  <a:srgbClr val="7B96D4"/>
                </a:solidFill>
                <a:latin typeface="Heebo Black"/>
                <a:ea typeface="Heebo Black"/>
                <a:cs typeface="Heebo Black"/>
                <a:sym typeface="Heebo Black"/>
              </a:rPr>
              <a:t>Système asymétrique multi cœur avec un OS et un RTOS</a:t>
            </a:r>
            <a:endParaRPr sz="900" dirty="0"/>
          </a:p>
        </p:txBody>
      </p:sp>
      <p:grpSp>
        <p:nvGrpSpPr>
          <p:cNvPr id="6" name="Groupe 5"/>
          <p:cNvGrpSpPr/>
          <p:nvPr/>
        </p:nvGrpSpPr>
        <p:grpSpPr>
          <a:xfrm>
            <a:off x="7861374" y="1950999"/>
            <a:ext cx="3660474" cy="3639191"/>
            <a:chOff x="4616750" y="2422569"/>
            <a:chExt cx="3660474" cy="3639191"/>
          </a:xfrm>
        </p:grpSpPr>
        <p:grpSp>
          <p:nvGrpSpPr>
            <p:cNvPr id="13" name="Groupe 12"/>
            <p:cNvGrpSpPr/>
            <p:nvPr/>
          </p:nvGrpSpPr>
          <p:grpSpPr>
            <a:xfrm>
              <a:off x="5182720" y="4866560"/>
              <a:ext cx="2342030" cy="1195200"/>
              <a:chOff x="5162550" y="3766571"/>
              <a:chExt cx="2495550" cy="1371600"/>
            </a:xfrm>
          </p:grpSpPr>
          <p:sp>
            <p:nvSpPr>
              <p:cNvPr id="26" name="Rectangle à coins arrondis 25"/>
              <p:cNvSpPr/>
              <p:nvPr/>
            </p:nvSpPr>
            <p:spPr>
              <a:xfrm>
                <a:off x="5162550" y="3766571"/>
                <a:ext cx="2495550" cy="13716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p>
              <a:p>
                <a:pPr algn="ctr"/>
                <a:endParaRPr lang="fr-FR" sz="1200" dirty="0"/>
              </a:p>
              <a:p>
                <a:pPr algn="ctr"/>
                <a:br>
                  <a:rPr lang="fr-FR" sz="1200" dirty="0"/>
                </a:br>
                <a:endParaRPr lang="fr-FR" sz="1200" dirty="0"/>
              </a:p>
              <a:p>
                <a:pPr algn="ctr"/>
                <a:r>
                  <a:rPr lang="fr-FR" sz="1100" dirty="0" err="1">
                    <a:solidFill>
                      <a:srgbClr val="0070C0"/>
                    </a:solidFill>
                  </a:rPr>
                  <a:t>Multicore</a:t>
                </a:r>
                <a:r>
                  <a:rPr lang="fr-FR" sz="1100" dirty="0">
                    <a:solidFill>
                      <a:srgbClr val="0070C0"/>
                    </a:solidFill>
                  </a:rPr>
                  <a:t> </a:t>
                </a:r>
                <a:r>
                  <a:rPr lang="fr-FR" sz="1100" dirty="0" err="1">
                    <a:solidFill>
                      <a:srgbClr val="0070C0"/>
                    </a:solidFill>
                  </a:rPr>
                  <a:t>SoC</a:t>
                </a:r>
                <a:endParaRPr lang="fr-FR" sz="1100" dirty="0">
                  <a:solidFill>
                    <a:srgbClr val="0070C0"/>
                  </a:solidFill>
                </a:endParaRPr>
              </a:p>
            </p:txBody>
          </p:sp>
          <p:sp>
            <p:nvSpPr>
              <p:cNvPr id="27" name="Ellipse 26"/>
              <p:cNvSpPr/>
              <p:nvPr/>
            </p:nvSpPr>
            <p:spPr>
              <a:xfrm>
                <a:off x="5286374" y="4002498"/>
                <a:ext cx="737293" cy="7880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err="1"/>
                  <a:t>Core</a:t>
                </a:r>
                <a:br>
                  <a:rPr lang="fr-FR" sz="1000" dirty="0"/>
                </a:br>
                <a:r>
                  <a:rPr lang="fr-FR" sz="1000" dirty="0"/>
                  <a:t> 1</a:t>
                </a:r>
              </a:p>
            </p:txBody>
          </p:sp>
          <p:sp>
            <p:nvSpPr>
              <p:cNvPr id="28" name="Ellipse 27"/>
              <p:cNvSpPr/>
              <p:nvPr/>
            </p:nvSpPr>
            <p:spPr>
              <a:xfrm>
                <a:off x="6762748" y="4002498"/>
                <a:ext cx="734014" cy="7880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err="1"/>
                  <a:t>Core</a:t>
                </a:r>
                <a:br>
                  <a:rPr lang="fr-FR" sz="1000" dirty="0"/>
                </a:br>
                <a:r>
                  <a:rPr lang="fr-FR" sz="1000" dirty="0"/>
                  <a:t>N</a:t>
                </a:r>
              </a:p>
            </p:txBody>
          </p:sp>
          <p:sp>
            <p:nvSpPr>
              <p:cNvPr id="29" name="Ellipse 28"/>
              <p:cNvSpPr/>
              <p:nvPr/>
            </p:nvSpPr>
            <p:spPr>
              <a:xfrm>
                <a:off x="6315075" y="4362450"/>
                <a:ext cx="76200" cy="8992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30" name="Ellipse 29"/>
              <p:cNvSpPr/>
              <p:nvPr/>
            </p:nvSpPr>
            <p:spPr>
              <a:xfrm>
                <a:off x="6410325" y="4362450"/>
                <a:ext cx="76200" cy="8992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31" name="Ellipse 30"/>
              <p:cNvSpPr/>
              <p:nvPr/>
            </p:nvSpPr>
            <p:spPr>
              <a:xfrm>
                <a:off x="6219825" y="4362450"/>
                <a:ext cx="76200" cy="8992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grpSp>
        <p:sp>
          <p:nvSpPr>
            <p:cNvPr id="14" name="Rectangle à coins arrondis 13"/>
            <p:cNvSpPr/>
            <p:nvPr/>
          </p:nvSpPr>
          <p:spPr>
            <a:xfrm>
              <a:off x="6459070" y="4171614"/>
              <a:ext cx="1818154" cy="438150"/>
            </a:xfrm>
            <a:prstGeom prst="roundRect">
              <a:avLst/>
            </a:prstGeom>
            <a:solidFill>
              <a:srgbClr val="F056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t>RTOS</a:t>
              </a:r>
            </a:p>
          </p:txBody>
        </p:sp>
        <p:sp>
          <p:nvSpPr>
            <p:cNvPr id="15" name="Rectangle à coins arrondis 14"/>
            <p:cNvSpPr/>
            <p:nvPr/>
          </p:nvSpPr>
          <p:spPr>
            <a:xfrm>
              <a:off x="6457949" y="3666789"/>
              <a:ext cx="1819275" cy="43815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rPr>
                <a:t>Middleware</a:t>
              </a:r>
            </a:p>
          </p:txBody>
        </p:sp>
        <p:grpSp>
          <p:nvGrpSpPr>
            <p:cNvPr id="5" name="Groupe 4"/>
            <p:cNvGrpSpPr/>
            <p:nvPr/>
          </p:nvGrpSpPr>
          <p:grpSpPr>
            <a:xfrm>
              <a:off x="4616750" y="2422570"/>
              <a:ext cx="1769982" cy="1167323"/>
              <a:chOff x="3811121" y="1880285"/>
              <a:chExt cx="2020428" cy="1371600"/>
            </a:xfrm>
          </p:grpSpPr>
          <p:sp>
            <p:nvSpPr>
              <p:cNvPr id="22" name="Rectangle à coins arrondis 21"/>
              <p:cNvSpPr/>
              <p:nvPr/>
            </p:nvSpPr>
            <p:spPr>
              <a:xfrm>
                <a:off x="3811121" y="1880285"/>
                <a:ext cx="2020428" cy="13716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0070C0"/>
                    </a:solidFill>
                  </a:rPr>
                  <a:t>Application 1</a:t>
                </a:r>
              </a:p>
              <a:p>
                <a:pPr algn="ctr"/>
                <a:endParaRPr lang="fr-FR" sz="1600" dirty="0">
                  <a:solidFill>
                    <a:srgbClr val="0070C0"/>
                  </a:solidFill>
                </a:endParaRPr>
              </a:p>
              <a:p>
                <a:pPr algn="ctr"/>
                <a:endParaRPr lang="fr-FR" sz="1600" dirty="0">
                  <a:solidFill>
                    <a:srgbClr val="0070C0"/>
                  </a:solidFill>
                </a:endParaRPr>
              </a:p>
              <a:p>
                <a:pPr algn="ctr"/>
                <a:endParaRPr lang="fr-FR" sz="1600" dirty="0">
                  <a:solidFill>
                    <a:srgbClr val="0070C0"/>
                  </a:solidFill>
                </a:endParaRPr>
              </a:p>
              <a:p>
                <a:pPr algn="ctr"/>
                <a:endParaRPr lang="fr-FR" sz="1600" dirty="0">
                  <a:solidFill>
                    <a:srgbClr val="0070C0"/>
                  </a:solidFill>
                </a:endParaRPr>
              </a:p>
            </p:txBody>
          </p:sp>
          <p:sp>
            <p:nvSpPr>
              <p:cNvPr id="23" name="Ellipse 22"/>
              <p:cNvSpPr/>
              <p:nvPr/>
            </p:nvSpPr>
            <p:spPr>
              <a:xfrm>
                <a:off x="4754096" y="2476164"/>
                <a:ext cx="76200" cy="8992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Ellipse 23"/>
              <p:cNvSpPr/>
              <p:nvPr/>
            </p:nvSpPr>
            <p:spPr>
              <a:xfrm>
                <a:off x="4849346" y="2476164"/>
                <a:ext cx="76200" cy="8992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llipse 24"/>
              <p:cNvSpPr/>
              <p:nvPr/>
            </p:nvSpPr>
            <p:spPr>
              <a:xfrm>
                <a:off x="4658846" y="2476164"/>
                <a:ext cx="76200" cy="8992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à coins arrondis 19"/>
              <p:cNvSpPr/>
              <p:nvPr/>
            </p:nvSpPr>
            <p:spPr>
              <a:xfrm>
                <a:off x="3921221" y="2168150"/>
                <a:ext cx="504825" cy="9447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fr-FR" sz="1200" dirty="0"/>
                  <a:t>Thread 1</a:t>
                </a:r>
              </a:p>
            </p:txBody>
          </p:sp>
          <p:sp>
            <p:nvSpPr>
              <p:cNvPr id="21" name="Rectangle à coins arrondis 20"/>
              <p:cNvSpPr/>
              <p:nvPr/>
            </p:nvSpPr>
            <p:spPr>
              <a:xfrm>
                <a:off x="5127255" y="2168151"/>
                <a:ext cx="504825" cy="9447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fr-FR" sz="1200" dirty="0"/>
                  <a:t>Thread M</a:t>
                </a:r>
              </a:p>
            </p:txBody>
          </p:sp>
        </p:grpSp>
        <p:sp>
          <p:nvSpPr>
            <p:cNvPr id="35" name="Rectangle à coins arrondis 34"/>
            <p:cNvSpPr/>
            <p:nvPr/>
          </p:nvSpPr>
          <p:spPr>
            <a:xfrm>
              <a:off x="4689659" y="3666789"/>
              <a:ext cx="1697073" cy="942974"/>
            </a:xfrm>
            <a:prstGeom prst="roundRect">
              <a:avLst/>
            </a:prstGeom>
            <a:solidFill>
              <a:srgbClr val="F056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bg1"/>
                  </a:solidFill>
                </a:rPr>
                <a:t>OS</a:t>
              </a:r>
            </a:p>
          </p:txBody>
        </p:sp>
        <p:sp>
          <p:nvSpPr>
            <p:cNvPr id="34" name="Rectangle à coins arrondis 33"/>
            <p:cNvSpPr/>
            <p:nvPr/>
          </p:nvSpPr>
          <p:spPr>
            <a:xfrm>
              <a:off x="5174873" y="4491384"/>
              <a:ext cx="2349878" cy="422676"/>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Control </a:t>
              </a:r>
              <a:r>
                <a:rPr lang="en-US" sz="1000" dirty="0">
                  <a:solidFill>
                    <a:schemeClr val="tx1"/>
                  </a:solidFill>
                </a:rPr>
                <a:t>&amp; </a:t>
              </a:r>
              <a:r>
                <a:rPr lang="en-US" sz="1000" dirty="0" err="1">
                  <a:solidFill>
                    <a:schemeClr val="tx1"/>
                  </a:solidFill>
                </a:rPr>
                <a:t>interprocessor</a:t>
              </a:r>
              <a:r>
                <a:rPr lang="en-US" sz="1000" dirty="0">
                  <a:solidFill>
                    <a:schemeClr val="tx1"/>
                  </a:solidFill>
                </a:rPr>
                <a:t> communication</a:t>
              </a:r>
              <a:endParaRPr lang="fr-FR" sz="1000" dirty="0">
                <a:solidFill>
                  <a:schemeClr val="tx1"/>
                </a:solidFill>
              </a:endParaRPr>
            </a:p>
          </p:txBody>
        </p:sp>
        <p:grpSp>
          <p:nvGrpSpPr>
            <p:cNvPr id="37" name="Groupe 36"/>
            <p:cNvGrpSpPr/>
            <p:nvPr/>
          </p:nvGrpSpPr>
          <p:grpSpPr>
            <a:xfrm>
              <a:off x="6417898" y="2422569"/>
              <a:ext cx="1859326" cy="1167323"/>
              <a:chOff x="3811121" y="1880285"/>
              <a:chExt cx="2020428" cy="1371600"/>
            </a:xfrm>
          </p:grpSpPr>
          <p:sp>
            <p:nvSpPr>
              <p:cNvPr id="38" name="Rectangle à coins arrondis 37"/>
              <p:cNvSpPr/>
              <p:nvPr/>
            </p:nvSpPr>
            <p:spPr>
              <a:xfrm>
                <a:off x="3811121" y="1880285"/>
                <a:ext cx="2020428" cy="13716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0070C0"/>
                    </a:solidFill>
                  </a:rPr>
                  <a:t>Application 2</a:t>
                </a:r>
              </a:p>
              <a:p>
                <a:pPr algn="ctr"/>
                <a:endParaRPr lang="fr-FR" sz="1600" dirty="0">
                  <a:solidFill>
                    <a:srgbClr val="0070C0"/>
                  </a:solidFill>
                </a:endParaRPr>
              </a:p>
              <a:p>
                <a:pPr algn="ctr"/>
                <a:endParaRPr lang="fr-FR" sz="1600" dirty="0">
                  <a:solidFill>
                    <a:srgbClr val="0070C0"/>
                  </a:solidFill>
                </a:endParaRPr>
              </a:p>
              <a:p>
                <a:pPr algn="ctr"/>
                <a:endParaRPr lang="fr-FR" sz="1600" dirty="0">
                  <a:solidFill>
                    <a:srgbClr val="0070C0"/>
                  </a:solidFill>
                </a:endParaRPr>
              </a:p>
              <a:p>
                <a:pPr algn="ctr"/>
                <a:endParaRPr lang="fr-FR" sz="1600" dirty="0">
                  <a:solidFill>
                    <a:srgbClr val="0070C0"/>
                  </a:solidFill>
                </a:endParaRPr>
              </a:p>
            </p:txBody>
          </p:sp>
          <p:sp>
            <p:nvSpPr>
              <p:cNvPr id="39" name="Ellipse 38"/>
              <p:cNvSpPr/>
              <p:nvPr/>
            </p:nvSpPr>
            <p:spPr>
              <a:xfrm>
                <a:off x="4754096" y="2476164"/>
                <a:ext cx="76200" cy="8992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Ellipse 39"/>
              <p:cNvSpPr/>
              <p:nvPr/>
            </p:nvSpPr>
            <p:spPr>
              <a:xfrm>
                <a:off x="4849346" y="2476164"/>
                <a:ext cx="76200" cy="8992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Ellipse 40"/>
              <p:cNvSpPr/>
              <p:nvPr/>
            </p:nvSpPr>
            <p:spPr>
              <a:xfrm>
                <a:off x="4658846" y="2476164"/>
                <a:ext cx="76200" cy="8992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à coins arrondis 41"/>
              <p:cNvSpPr/>
              <p:nvPr/>
            </p:nvSpPr>
            <p:spPr>
              <a:xfrm>
                <a:off x="3921221" y="2168150"/>
                <a:ext cx="504825" cy="9447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fr-FR" sz="1200" dirty="0"/>
                  <a:t>Thread 1</a:t>
                </a:r>
              </a:p>
            </p:txBody>
          </p:sp>
          <p:sp>
            <p:nvSpPr>
              <p:cNvPr id="43" name="Rectangle à coins arrondis 42"/>
              <p:cNvSpPr/>
              <p:nvPr/>
            </p:nvSpPr>
            <p:spPr>
              <a:xfrm>
                <a:off x="5127255" y="2168151"/>
                <a:ext cx="504825" cy="9447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fr-FR" sz="1200" dirty="0"/>
                  <a:t>Thread m</a:t>
                </a:r>
              </a:p>
            </p:txBody>
          </p:sp>
        </p:grpSp>
      </p:grpSp>
      <p:sp>
        <p:nvSpPr>
          <p:cNvPr id="8" name="Espace réservé du numéro de diapositive 7"/>
          <p:cNvSpPr>
            <a:spLocks noGrp="1"/>
          </p:cNvSpPr>
          <p:nvPr>
            <p:ph type="sldNum" sz="quarter" idx="12"/>
          </p:nvPr>
        </p:nvSpPr>
        <p:spPr>
          <a:xfrm>
            <a:off x="8610600" y="6499225"/>
            <a:ext cx="2743200" cy="365125"/>
          </a:xfrm>
        </p:spPr>
        <p:txBody>
          <a:bodyPr/>
          <a:lstStyle/>
          <a:p>
            <a:fld id="{0995BCA2-BEEF-8243-93D2-AEC1A15A0A81}" type="slidenum">
              <a:rPr lang="fr-FR" b="1" smtClean="0"/>
              <a:t>12</a:t>
            </a:fld>
            <a:endParaRPr lang="fr-FR" b="1" dirty="0"/>
          </a:p>
        </p:txBody>
      </p:sp>
    </p:spTree>
    <p:extLst>
      <p:ext uri="{BB962C8B-B14F-4D97-AF65-F5344CB8AC3E}">
        <p14:creationId xmlns:p14="http://schemas.microsoft.com/office/powerpoint/2010/main" val="3419862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Shape 254"/>
        <p:cNvGrpSpPr/>
        <p:nvPr/>
      </p:nvGrpSpPr>
      <p:grpSpPr>
        <a:xfrm>
          <a:off x="0" y="0"/>
          <a:ext cx="0" cy="0"/>
          <a:chOff x="0" y="0"/>
          <a:chExt cx="0" cy="0"/>
        </a:xfrm>
      </p:grpSpPr>
      <p:grpSp>
        <p:nvGrpSpPr>
          <p:cNvPr id="255" name="Google Shape;255;p21"/>
          <p:cNvGrpSpPr/>
          <p:nvPr/>
        </p:nvGrpSpPr>
        <p:grpSpPr>
          <a:xfrm>
            <a:off x="332271" y="235830"/>
            <a:ext cx="11527458" cy="6289899"/>
            <a:chOff x="0" y="-38100"/>
            <a:chExt cx="4554058" cy="2484898"/>
          </a:xfrm>
        </p:grpSpPr>
        <p:sp>
          <p:nvSpPr>
            <p:cNvPr id="256" name="Google Shape;256;p21"/>
            <p:cNvSpPr/>
            <p:nvPr/>
          </p:nvSpPr>
          <p:spPr>
            <a:xfrm>
              <a:off x="0" y="0"/>
              <a:ext cx="4554058" cy="2446798"/>
            </a:xfrm>
            <a:custGeom>
              <a:avLst/>
              <a:gdLst/>
              <a:ahLst/>
              <a:cxnLst/>
              <a:rect l="l" t="t" r="r" b="b"/>
              <a:pathLst>
                <a:path w="4554058" h="2446798" extrusionOk="0">
                  <a:moveTo>
                    <a:pt x="12984" y="0"/>
                  </a:moveTo>
                  <a:lnTo>
                    <a:pt x="4541073" y="0"/>
                  </a:lnTo>
                  <a:cubicBezTo>
                    <a:pt x="4544517" y="0"/>
                    <a:pt x="4547820" y="1368"/>
                    <a:pt x="4550255" y="3803"/>
                  </a:cubicBezTo>
                  <a:cubicBezTo>
                    <a:pt x="4552690" y="6238"/>
                    <a:pt x="4554058" y="9541"/>
                    <a:pt x="4554058" y="12984"/>
                  </a:cubicBezTo>
                  <a:lnTo>
                    <a:pt x="4554058" y="2433814"/>
                  </a:lnTo>
                  <a:cubicBezTo>
                    <a:pt x="4554058" y="2440985"/>
                    <a:pt x="4548244" y="2446798"/>
                    <a:pt x="4541073" y="2446798"/>
                  </a:cubicBezTo>
                  <a:lnTo>
                    <a:pt x="12984" y="2446798"/>
                  </a:lnTo>
                  <a:cubicBezTo>
                    <a:pt x="9541" y="2446798"/>
                    <a:pt x="6238" y="2445430"/>
                    <a:pt x="3803" y="2442995"/>
                  </a:cubicBezTo>
                  <a:cubicBezTo>
                    <a:pt x="1368" y="2440560"/>
                    <a:pt x="0" y="2437258"/>
                    <a:pt x="0" y="2433814"/>
                  </a:cubicBezTo>
                  <a:lnTo>
                    <a:pt x="0" y="12984"/>
                  </a:lnTo>
                  <a:cubicBezTo>
                    <a:pt x="0" y="5813"/>
                    <a:pt x="5813" y="0"/>
                    <a:pt x="12984" y="0"/>
                  </a:cubicBezTo>
                  <a:close/>
                </a:path>
              </a:pathLst>
            </a:custGeom>
            <a:solidFill>
              <a:srgbClr val="FFFFFF"/>
            </a:solidFill>
            <a:ln w="57150" cap="flat" cmpd="sng">
              <a:solidFill>
                <a:srgbClr val="4C6FBF"/>
              </a:solidFill>
              <a:prstDash val="solid"/>
              <a:round/>
              <a:headEnd type="none" w="sm" len="sm"/>
              <a:tailEnd type="none" w="sm" len="sm"/>
            </a:ln>
          </p:spPr>
          <p:txBody>
            <a:bodyPr spcFirstLastPara="1" wrap="square" lIns="60950" tIns="60950" rIns="60950" bIns="60950" anchor="ctr" anchorCtr="0">
              <a:noAutofit/>
            </a:bodyPr>
            <a:lstStyle/>
            <a:p>
              <a:endParaRPr sz="1200"/>
            </a:p>
          </p:txBody>
        </p:sp>
        <p:sp>
          <p:nvSpPr>
            <p:cNvPr id="257" name="Google Shape;257;p21"/>
            <p:cNvSpPr txBox="1"/>
            <p:nvPr/>
          </p:nvSpPr>
          <p:spPr>
            <a:xfrm>
              <a:off x="0" y="-38100"/>
              <a:ext cx="812800" cy="850900"/>
            </a:xfrm>
            <a:prstGeom prst="rect">
              <a:avLst/>
            </a:prstGeom>
            <a:noFill/>
            <a:ln>
              <a:noFill/>
            </a:ln>
          </p:spPr>
          <p:txBody>
            <a:bodyPr spcFirstLastPara="1" wrap="square" lIns="33867" tIns="33867" rIns="33867" bIns="33867" anchor="ctr" anchorCtr="0">
              <a:noAutofit/>
            </a:bodyPr>
            <a:lstStyle/>
            <a:p>
              <a:pPr algn="ctr">
                <a:lnSpc>
                  <a:spcPct val="186611"/>
                </a:lnSpc>
              </a:pPr>
              <a:endParaRPr sz="1200">
                <a:solidFill>
                  <a:schemeClr val="dk1"/>
                </a:solidFill>
                <a:latin typeface="Calibri"/>
                <a:ea typeface="Calibri"/>
                <a:cs typeface="Calibri"/>
                <a:sym typeface="Calibri"/>
              </a:endParaRPr>
            </a:p>
          </p:txBody>
        </p:sp>
      </p:grpSp>
      <p:sp>
        <p:nvSpPr>
          <p:cNvPr id="273" name="Google Shape;273;p21"/>
          <p:cNvSpPr txBox="1"/>
          <p:nvPr/>
        </p:nvSpPr>
        <p:spPr>
          <a:xfrm>
            <a:off x="1145817" y="2024892"/>
            <a:ext cx="4593283" cy="341632"/>
          </a:xfrm>
          <a:prstGeom prst="rect">
            <a:avLst/>
          </a:prstGeom>
          <a:noFill/>
          <a:ln>
            <a:noFill/>
          </a:ln>
        </p:spPr>
        <p:txBody>
          <a:bodyPr spcFirstLastPara="1" wrap="square" lIns="0" tIns="0" rIns="0" bIns="0" anchor="t" anchorCtr="0">
            <a:spAutoFit/>
          </a:bodyPr>
          <a:lstStyle/>
          <a:p>
            <a:pPr>
              <a:lnSpc>
                <a:spcPct val="111000"/>
              </a:lnSpc>
            </a:pPr>
            <a:r>
              <a:rPr lang="fr-FR" sz="2000" dirty="0">
                <a:solidFill>
                  <a:srgbClr val="7B96D4"/>
                </a:solidFill>
                <a:latin typeface="Heebo Black"/>
                <a:ea typeface="Heebo Black"/>
                <a:cs typeface="Heebo Black"/>
                <a:sym typeface="Heebo Black"/>
              </a:rPr>
              <a:t>Non supervisé, supervisé et hybride</a:t>
            </a:r>
            <a:endParaRPr lang="en-US" sz="1200" dirty="0"/>
          </a:p>
        </p:txBody>
      </p:sp>
      <p:sp>
        <p:nvSpPr>
          <p:cNvPr id="279" name="Google Shape;279;p21"/>
          <p:cNvSpPr txBox="1"/>
          <p:nvPr/>
        </p:nvSpPr>
        <p:spPr>
          <a:xfrm>
            <a:off x="1029837" y="966498"/>
            <a:ext cx="9848834" cy="1089529"/>
          </a:xfrm>
          <a:prstGeom prst="rect">
            <a:avLst/>
          </a:prstGeom>
          <a:noFill/>
          <a:ln>
            <a:noFill/>
          </a:ln>
        </p:spPr>
        <p:txBody>
          <a:bodyPr spcFirstLastPara="1" wrap="square" lIns="0" tIns="0" rIns="0" bIns="0" anchor="t" anchorCtr="0">
            <a:spAutoFit/>
          </a:bodyPr>
          <a:lstStyle/>
          <a:p>
            <a:pPr>
              <a:lnSpc>
                <a:spcPct val="118002"/>
              </a:lnSpc>
            </a:pPr>
            <a:r>
              <a:rPr lang="fr-FR" sz="4800" dirty="0">
                <a:solidFill>
                  <a:srgbClr val="7B96D4"/>
                </a:solidFill>
                <a:latin typeface="Heebo Black"/>
                <a:cs typeface="Heebo Black"/>
                <a:sym typeface="Heebo Black"/>
              </a:rPr>
              <a:t>Traitement sur du multi-cœur</a:t>
            </a:r>
            <a:endParaRPr lang="fr-FR" sz="3200" dirty="0"/>
          </a:p>
          <a:p>
            <a:pPr>
              <a:lnSpc>
                <a:spcPct val="118002"/>
              </a:lnSpc>
            </a:pPr>
            <a:endParaRPr sz="1200" dirty="0"/>
          </a:p>
        </p:txBody>
      </p:sp>
      <p:sp>
        <p:nvSpPr>
          <p:cNvPr id="2" name="Google Shape;135;p15">
            <a:extLst>
              <a:ext uri="{FF2B5EF4-FFF2-40B4-BE49-F238E27FC236}">
                <a16:creationId xmlns:a16="http://schemas.microsoft.com/office/drawing/2014/main" id="{49801218-161C-AC4E-057A-425A9D67BBC5}"/>
              </a:ext>
            </a:extLst>
          </p:cNvPr>
          <p:cNvSpPr txBox="1"/>
          <p:nvPr/>
        </p:nvSpPr>
        <p:spPr>
          <a:xfrm>
            <a:off x="331082" y="119395"/>
            <a:ext cx="1161421" cy="1302408"/>
          </a:xfrm>
          <a:prstGeom prst="rect">
            <a:avLst/>
          </a:prstGeom>
          <a:noFill/>
          <a:ln>
            <a:noFill/>
          </a:ln>
        </p:spPr>
        <p:txBody>
          <a:bodyPr spcFirstLastPara="1" wrap="square" lIns="0" tIns="0" rIns="0" bIns="0" anchor="t" anchorCtr="0">
            <a:spAutoFit/>
          </a:bodyPr>
          <a:lstStyle/>
          <a:p>
            <a:pPr algn="ctr">
              <a:lnSpc>
                <a:spcPct val="127000"/>
              </a:lnSpc>
            </a:pPr>
            <a:r>
              <a:rPr lang="en-US" sz="6664" dirty="0">
                <a:solidFill>
                  <a:schemeClr val="accent1">
                    <a:lumMod val="60000"/>
                    <a:lumOff val="40000"/>
                  </a:schemeClr>
                </a:solidFill>
                <a:latin typeface="Heebo Black"/>
                <a:ea typeface="Heebo Black"/>
                <a:cs typeface="Heebo Black"/>
                <a:sym typeface="Heebo Black"/>
              </a:rPr>
              <a:t>02</a:t>
            </a:r>
            <a:endParaRPr sz="1200" dirty="0">
              <a:solidFill>
                <a:schemeClr val="accent1">
                  <a:lumMod val="60000"/>
                  <a:lumOff val="40000"/>
                </a:schemeClr>
              </a:solidFill>
            </a:endParaRPr>
          </a:p>
        </p:txBody>
      </p:sp>
      <p:sp>
        <p:nvSpPr>
          <p:cNvPr id="10" name="Google Shape;273;p21">
            <a:extLst>
              <a:ext uri="{FF2B5EF4-FFF2-40B4-BE49-F238E27FC236}">
                <a16:creationId xmlns:a16="http://schemas.microsoft.com/office/drawing/2014/main" id="{CA9B6885-8D1C-D29A-C381-C448BC38241B}"/>
              </a:ext>
            </a:extLst>
          </p:cNvPr>
          <p:cNvSpPr txBox="1"/>
          <p:nvPr/>
        </p:nvSpPr>
        <p:spPr>
          <a:xfrm>
            <a:off x="7658100" y="6248679"/>
            <a:ext cx="4689661" cy="187872"/>
          </a:xfrm>
          <a:prstGeom prst="rect">
            <a:avLst/>
          </a:prstGeom>
          <a:noFill/>
          <a:ln>
            <a:noFill/>
          </a:ln>
        </p:spPr>
        <p:txBody>
          <a:bodyPr spcFirstLastPara="1" wrap="square" lIns="0" tIns="0" rIns="0" bIns="0" anchor="t" anchorCtr="0">
            <a:spAutoFit/>
          </a:bodyPr>
          <a:lstStyle/>
          <a:p>
            <a:pPr>
              <a:lnSpc>
                <a:spcPct val="111000"/>
              </a:lnSpc>
            </a:pPr>
            <a:r>
              <a:rPr lang="fr-FR" sz="1100" dirty="0">
                <a:solidFill>
                  <a:srgbClr val="7B96D4"/>
                </a:solidFill>
                <a:latin typeface="Heebo Black"/>
                <a:ea typeface="Heebo Black"/>
                <a:cs typeface="Heebo Black"/>
                <a:sym typeface="Heebo Black"/>
              </a:rPr>
              <a:t>Scenarios des systèmes non supervisés, supervisés et hybrides</a:t>
            </a:r>
            <a:endParaRPr lang="fr-FR" sz="800" dirty="0"/>
          </a:p>
        </p:txBody>
      </p:sp>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6494" y="3905298"/>
            <a:ext cx="1855694" cy="1198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Google Shape;277;p21"/>
          <p:cNvSpPr txBox="1"/>
          <p:nvPr/>
        </p:nvSpPr>
        <p:spPr>
          <a:xfrm>
            <a:off x="1244430" y="2506403"/>
            <a:ext cx="6682323" cy="3877985"/>
          </a:xfrm>
          <a:prstGeom prst="rect">
            <a:avLst/>
          </a:prstGeom>
          <a:noFill/>
          <a:ln>
            <a:noFill/>
          </a:ln>
        </p:spPr>
        <p:txBody>
          <a:bodyPr spcFirstLastPara="1" wrap="square" lIns="0" tIns="0" rIns="0" bIns="0" anchor="t" anchorCtr="0">
            <a:spAutoFit/>
          </a:bodyPr>
          <a:lstStyle/>
          <a:p>
            <a:pPr marL="0" lvl="1">
              <a:lnSpc>
                <a:spcPct val="140000"/>
              </a:lnSpc>
            </a:pPr>
            <a:r>
              <a:rPr lang="en-US" sz="1200" b="1" dirty="0">
                <a:solidFill>
                  <a:schemeClr val="accent6"/>
                </a:solidFill>
                <a:latin typeface="Heebo"/>
                <a:ea typeface="Heebo"/>
                <a:cs typeface="Heebo"/>
                <a:sym typeface="Heebo"/>
              </a:rPr>
              <a:t>Non </a:t>
            </a:r>
            <a:r>
              <a:rPr lang="fr-FR" sz="1200" b="1" dirty="0">
                <a:solidFill>
                  <a:schemeClr val="accent6"/>
                </a:solidFill>
                <a:latin typeface="Heebo"/>
                <a:ea typeface="Heebo"/>
                <a:cs typeface="Heebo"/>
                <a:sym typeface="Heebo"/>
              </a:rPr>
              <a:t>supervisé</a:t>
            </a:r>
          </a:p>
          <a:p>
            <a:pPr marL="171450" lvl="1" indent="-171450">
              <a:lnSpc>
                <a:spcPct val="140000"/>
              </a:lnSpc>
              <a:buFont typeface="Arial" panose="020B0604020202020204" pitchFamily="34" charset="0"/>
              <a:buChar char="•"/>
            </a:pPr>
            <a:r>
              <a:rPr lang="fr-FR" sz="1200" dirty="0">
                <a:solidFill>
                  <a:srgbClr val="000000"/>
                </a:solidFill>
                <a:latin typeface="Heebo"/>
                <a:ea typeface="Heebo"/>
                <a:cs typeface="Heebo"/>
                <a:sym typeface="Heebo"/>
              </a:rPr>
              <a:t>Un système multi cœur embarqué non supervisé utilise une sorte de </a:t>
            </a:r>
            <a:r>
              <a:rPr lang="fr-FR" sz="1200" dirty="0" err="1">
                <a:solidFill>
                  <a:srgbClr val="000000"/>
                </a:solidFill>
                <a:latin typeface="Heebo"/>
                <a:ea typeface="Heebo"/>
                <a:cs typeface="Heebo"/>
                <a:sym typeface="Heebo"/>
              </a:rPr>
              <a:t>framework</a:t>
            </a:r>
            <a:r>
              <a:rPr lang="fr-FR" sz="1200" dirty="0">
                <a:solidFill>
                  <a:srgbClr val="000000"/>
                </a:solidFill>
                <a:latin typeface="Heebo"/>
                <a:ea typeface="Heebo"/>
                <a:cs typeface="Heebo"/>
                <a:sym typeface="Heebo"/>
              </a:rPr>
              <a:t> AMP pour mettre en œuvre le contrôle du système et les communications inter-CPU. C’est le cas de </a:t>
            </a:r>
            <a:r>
              <a:rPr lang="fr-FR" sz="1200" b="1" dirty="0" err="1">
                <a:solidFill>
                  <a:srgbClr val="000000"/>
                </a:solidFill>
                <a:latin typeface="Heebo"/>
                <a:ea typeface="Heebo"/>
                <a:cs typeface="Heebo"/>
                <a:sym typeface="Heebo"/>
              </a:rPr>
              <a:t>OpenAMP</a:t>
            </a:r>
            <a:r>
              <a:rPr lang="fr-FR" sz="1200" dirty="0">
                <a:solidFill>
                  <a:srgbClr val="000000"/>
                </a:solidFill>
                <a:latin typeface="Heebo"/>
                <a:ea typeface="Heebo"/>
                <a:cs typeface="Heebo"/>
                <a:sym typeface="Heebo"/>
              </a:rPr>
              <a:t> qui peut être implémenté sur des </a:t>
            </a:r>
            <a:r>
              <a:rPr lang="fr-FR" sz="1200" dirty="0" err="1">
                <a:solidFill>
                  <a:srgbClr val="000000"/>
                </a:solidFill>
                <a:latin typeface="Heebo"/>
                <a:ea typeface="Heebo"/>
                <a:cs typeface="Heebo"/>
                <a:sym typeface="Heebo"/>
              </a:rPr>
              <a:t>CPUs</a:t>
            </a:r>
            <a:r>
              <a:rPr lang="fr-FR" sz="1200" dirty="0">
                <a:solidFill>
                  <a:srgbClr val="000000"/>
                </a:solidFill>
                <a:latin typeface="Heebo"/>
                <a:ea typeface="Heebo"/>
                <a:cs typeface="Heebo"/>
                <a:sym typeface="Heebo"/>
              </a:rPr>
              <a:t> à faible consommation supporté par un OS ou même sur du </a:t>
            </a:r>
            <a:r>
              <a:rPr lang="fr-FR" sz="1200" dirty="0" err="1">
                <a:solidFill>
                  <a:srgbClr val="000000"/>
                </a:solidFill>
                <a:latin typeface="Heebo"/>
                <a:ea typeface="Heebo"/>
                <a:cs typeface="Heebo"/>
                <a:sym typeface="Heebo"/>
              </a:rPr>
              <a:t>bare</a:t>
            </a:r>
            <a:r>
              <a:rPr lang="fr-FR" sz="1200" dirty="0">
                <a:solidFill>
                  <a:srgbClr val="000000"/>
                </a:solidFill>
                <a:latin typeface="Heebo"/>
                <a:ea typeface="Heebo"/>
                <a:cs typeface="Heebo"/>
                <a:sym typeface="Heebo"/>
              </a:rPr>
              <a:t> </a:t>
            </a:r>
            <a:r>
              <a:rPr lang="fr-FR" sz="1200" dirty="0" err="1">
                <a:solidFill>
                  <a:srgbClr val="000000"/>
                </a:solidFill>
                <a:latin typeface="Heebo"/>
                <a:ea typeface="Heebo"/>
                <a:cs typeface="Heebo"/>
                <a:sym typeface="Heebo"/>
              </a:rPr>
              <a:t>metal</a:t>
            </a:r>
            <a:endParaRPr lang="fr-FR" sz="1200" dirty="0">
              <a:solidFill>
                <a:srgbClr val="000000"/>
              </a:solidFill>
              <a:latin typeface="Heebo"/>
              <a:ea typeface="Heebo"/>
              <a:cs typeface="Heebo"/>
              <a:sym typeface="Heebo"/>
            </a:endParaRPr>
          </a:p>
          <a:p>
            <a:pPr marL="0" lvl="1">
              <a:lnSpc>
                <a:spcPct val="140000"/>
              </a:lnSpc>
            </a:pPr>
            <a:endParaRPr lang="en-US" sz="1200" dirty="0">
              <a:solidFill>
                <a:srgbClr val="000000"/>
              </a:solidFill>
              <a:latin typeface="Heebo"/>
              <a:ea typeface="Heebo"/>
              <a:cs typeface="Heebo"/>
              <a:sym typeface="Heebo"/>
            </a:endParaRPr>
          </a:p>
          <a:p>
            <a:pPr marL="0" lvl="1">
              <a:lnSpc>
                <a:spcPct val="140000"/>
              </a:lnSpc>
            </a:pPr>
            <a:r>
              <a:rPr lang="fr-FR" sz="1200" b="1" dirty="0">
                <a:solidFill>
                  <a:schemeClr val="accent6"/>
                </a:solidFill>
                <a:latin typeface="Heebo"/>
                <a:ea typeface="Heebo"/>
                <a:cs typeface="Heebo"/>
                <a:sym typeface="Heebo"/>
              </a:rPr>
              <a:t>Supervisé</a:t>
            </a:r>
          </a:p>
          <a:p>
            <a:pPr marL="171450" lvl="1" indent="-171450">
              <a:lnSpc>
                <a:spcPct val="140000"/>
              </a:lnSpc>
              <a:buFont typeface="Arial" panose="020B0604020202020204" pitchFamily="34" charset="0"/>
              <a:buChar char="•"/>
            </a:pPr>
            <a:r>
              <a:rPr lang="fr-FR" sz="1200" dirty="0">
                <a:solidFill>
                  <a:srgbClr val="000000"/>
                </a:solidFill>
                <a:latin typeface="Heebo"/>
                <a:ea typeface="Heebo"/>
                <a:cs typeface="Heebo"/>
                <a:sym typeface="Heebo"/>
              </a:rPr>
              <a:t>Un système multi cœur embarqué supervisé utilise un </a:t>
            </a:r>
            <a:r>
              <a:rPr lang="fr-FR" sz="1200" b="1" dirty="0">
                <a:solidFill>
                  <a:srgbClr val="000000"/>
                </a:solidFill>
                <a:latin typeface="Heebo"/>
                <a:ea typeface="Heebo"/>
                <a:cs typeface="Heebo"/>
                <a:sym typeface="Heebo"/>
              </a:rPr>
              <a:t>hyperviseur</a:t>
            </a:r>
            <a:r>
              <a:rPr lang="fr-FR" sz="1200" dirty="0">
                <a:solidFill>
                  <a:srgbClr val="000000"/>
                </a:solidFill>
                <a:latin typeface="Heebo"/>
                <a:ea typeface="Heebo"/>
                <a:cs typeface="Heebo"/>
                <a:sym typeface="Heebo"/>
              </a:rPr>
              <a:t> pour mettre en œuvre aussi le contrôle et la communication inter-CPU. Cela offre plus de isolement et de contrôle et un niveau de sécurité plus élevé, mais reste plus exigeant en ressources</a:t>
            </a:r>
          </a:p>
          <a:p>
            <a:pPr marL="285750" lvl="1" indent="-285750">
              <a:lnSpc>
                <a:spcPct val="140000"/>
              </a:lnSpc>
              <a:buFont typeface="Arial" panose="020B0604020202020204" pitchFamily="34" charset="0"/>
              <a:buChar char="•"/>
            </a:pPr>
            <a:endParaRPr lang="fr-FR" sz="1200" dirty="0">
              <a:solidFill>
                <a:srgbClr val="000000"/>
              </a:solidFill>
              <a:latin typeface="Heebo"/>
              <a:ea typeface="Heebo"/>
              <a:cs typeface="Heebo"/>
              <a:sym typeface="Heebo"/>
            </a:endParaRPr>
          </a:p>
          <a:p>
            <a:pPr marL="0" lvl="1">
              <a:lnSpc>
                <a:spcPct val="140000"/>
              </a:lnSpc>
            </a:pPr>
            <a:r>
              <a:rPr lang="fr-FR" sz="1200" b="1" dirty="0">
                <a:solidFill>
                  <a:schemeClr val="accent6"/>
                </a:solidFill>
                <a:latin typeface="Heebo"/>
                <a:ea typeface="Heebo"/>
                <a:cs typeface="Heebo"/>
                <a:sym typeface="Heebo"/>
              </a:rPr>
              <a:t>Hybride</a:t>
            </a:r>
            <a:endParaRPr lang="fr-FR" sz="1200" dirty="0">
              <a:solidFill>
                <a:schemeClr val="accent6"/>
              </a:solidFill>
              <a:latin typeface="Heebo"/>
              <a:ea typeface="Heebo"/>
              <a:cs typeface="Heebo"/>
              <a:sym typeface="Heebo"/>
            </a:endParaRPr>
          </a:p>
          <a:p>
            <a:pPr marL="171450" lvl="1" indent="-171450">
              <a:lnSpc>
                <a:spcPct val="140000"/>
              </a:lnSpc>
              <a:buFont typeface="Arial" panose="020B0604020202020204" pitchFamily="34" charset="0"/>
              <a:buChar char="•"/>
            </a:pPr>
            <a:r>
              <a:rPr lang="fr-FR" sz="1200" dirty="0">
                <a:solidFill>
                  <a:srgbClr val="000000"/>
                </a:solidFill>
                <a:latin typeface="Heebo"/>
                <a:ea typeface="Heebo"/>
                <a:cs typeface="Heebo"/>
                <a:sym typeface="Heebo"/>
              </a:rPr>
              <a:t>Il est possible de construire un système multi cœur embarqué hybride, partiellement supervisé et partiellement non supervisé. La partie supervisée a besoin d'un hyperviseur mais aussi d'un </a:t>
            </a:r>
            <a:r>
              <a:rPr lang="fr-FR" sz="1200" dirty="0" err="1">
                <a:solidFill>
                  <a:srgbClr val="000000"/>
                </a:solidFill>
                <a:latin typeface="Heebo"/>
                <a:ea typeface="Heebo"/>
                <a:cs typeface="Heebo"/>
                <a:sym typeface="Heebo"/>
              </a:rPr>
              <a:t>framework</a:t>
            </a:r>
            <a:r>
              <a:rPr lang="fr-FR" sz="1200" dirty="0">
                <a:solidFill>
                  <a:srgbClr val="000000"/>
                </a:solidFill>
                <a:latin typeface="Heebo"/>
                <a:ea typeface="Heebo"/>
                <a:cs typeface="Heebo"/>
                <a:sym typeface="Heebo"/>
              </a:rPr>
              <a:t> AMP pour communiquer avec le sous-système non supervisé</a:t>
            </a:r>
          </a:p>
        </p:txBody>
      </p:sp>
      <p:pic>
        <p:nvPicPr>
          <p:cNvPr id="717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6494" y="5103433"/>
            <a:ext cx="2185436" cy="1179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5" name="Picture 7"/>
          <p:cNvPicPr>
            <a:picLocks noChangeAspect="1" noChangeArrowheads="1"/>
          </p:cNvPicPr>
          <p:nvPr/>
        </p:nvPicPr>
        <p:blipFill rotWithShape="1">
          <a:blip r:embed="rId5">
            <a:extLst>
              <a:ext uri="{28A0092B-C50C-407E-A947-70E740481C1C}">
                <a14:useLocalDpi xmlns:a14="http://schemas.microsoft.com/office/drawing/2010/main" val="0"/>
              </a:ext>
            </a:extLst>
          </a:blip>
          <a:srcRect b="23647"/>
          <a:stretch/>
        </p:blipFill>
        <p:spPr bwMode="auto">
          <a:xfrm>
            <a:off x="8256494" y="2868007"/>
            <a:ext cx="3079378" cy="1037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7" name="Picture 9"/>
          <p:cNvPicPr>
            <a:picLocks noChangeAspect="1" noChangeArrowheads="1"/>
          </p:cNvPicPr>
          <p:nvPr/>
        </p:nvPicPr>
        <p:blipFill rotWithShape="1">
          <a:blip r:embed="rId6">
            <a:extLst>
              <a:ext uri="{BEBA8EAE-BF5A-486C-A8C5-ECC9F3942E4B}">
                <a14:imgProps xmlns:a14="http://schemas.microsoft.com/office/drawing/2010/main">
                  <a14:imgLayer r:embed="rId7"/>
                </a14:imgProps>
              </a:ext>
              <a:ext uri="{28A0092B-C50C-407E-A947-70E740481C1C}">
                <a14:useLocalDpi xmlns:a14="http://schemas.microsoft.com/office/drawing/2010/main" val="0"/>
              </a:ext>
            </a:extLst>
          </a:blip>
          <a:srcRect b="22706"/>
          <a:stretch/>
        </p:blipFill>
        <p:spPr bwMode="auto">
          <a:xfrm>
            <a:off x="8256494" y="1817929"/>
            <a:ext cx="3079378" cy="105007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pic>
      <p:sp>
        <p:nvSpPr>
          <p:cNvPr id="4" name="Espace réservé du numéro de diapositive 3"/>
          <p:cNvSpPr>
            <a:spLocks noGrp="1"/>
          </p:cNvSpPr>
          <p:nvPr>
            <p:ph type="sldNum" sz="quarter" idx="12"/>
          </p:nvPr>
        </p:nvSpPr>
        <p:spPr>
          <a:xfrm>
            <a:off x="8610600" y="6508750"/>
            <a:ext cx="2743200" cy="365125"/>
          </a:xfrm>
        </p:spPr>
        <p:txBody>
          <a:bodyPr/>
          <a:lstStyle/>
          <a:p>
            <a:fld id="{0995BCA2-BEEF-8243-93D2-AEC1A15A0A81}" type="slidenum">
              <a:rPr lang="fr-FR" b="1" smtClean="0"/>
              <a:t>13</a:t>
            </a:fld>
            <a:endParaRPr lang="fr-FR" b="1" dirty="0"/>
          </a:p>
        </p:txBody>
      </p:sp>
    </p:spTree>
    <p:extLst>
      <p:ext uri="{BB962C8B-B14F-4D97-AF65-F5344CB8AC3E}">
        <p14:creationId xmlns:p14="http://schemas.microsoft.com/office/powerpoint/2010/main" val="3092095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Shape 254"/>
        <p:cNvGrpSpPr/>
        <p:nvPr/>
      </p:nvGrpSpPr>
      <p:grpSpPr>
        <a:xfrm>
          <a:off x="0" y="0"/>
          <a:ext cx="0" cy="0"/>
          <a:chOff x="0" y="0"/>
          <a:chExt cx="0" cy="0"/>
        </a:xfrm>
      </p:grpSpPr>
      <p:grpSp>
        <p:nvGrpSpPr>
          <p:cNvPr id="255" name="Google Shape;255;p21"/>
          <p:cNvGrpSpPr/>
          <p:nvPr/>
        </p:nvGrpSpPr>
        <p:grpSpPr>
          <a:xfrm>
            <a:off x="332271" y="235830"/>
            <a:ext cx="11527458" cy="6289899"/>
            <a:chOff x="0" y="-38100"/>
            <a:chExt cx="4554058" cy="2484898"/>
          </a:xfrm>
        </p:grpSpPr>
        <p:sp>
          <p:nvSpPr>
            <p:cNvPr id="256" name="Google Shape;256;p21"/>
            <p:cNvSpPr/>
            <p:nvPr/>
          </p:nvSpPr>
          <p:spPr>
            <a:xfrm>
              <a:off x="0" y="0"/>
              <a:ext cx="4554058" cy="2446798"/>
            </a:xfrm>
            <a:custGeom>
              <a:avLst/>
              <a:gdLst/>
              <a:ahLst/>
              <a:cxnLst/>
              <a:rect l="l" t="t" r="r" b="b"/>
              <a:pathLst>
                <a:path w="4554058" h="2446798" extrusionOk="0">
                  <a:moveTo>
                    <a:pt x="12984" y="0"/>
                  </a:moveTo>
                  <a:lnTo>
                    <a:pt x="4541073" y="0"/>
                  </a:lnTo>
                  <a:cubicBezTo>
                    <a:pt x="4544517" y="0"/>
                    <a:pt x="4547820" y="1368"/>
                    <a:pt x="4550255" y="3803"/>
                  </a:cubicBezTo>
                  <a:cubicBezTo>
                    <a:pt x="4552690" y="6238"/>
                    <a:pt x="4554058" y="9541"/>
                    <a:pt x="4554058" y="12984"/>
                  </a:cubicBezTo>
                  <a:lnTo>
                    <a:pt x="4554058" y="2433814"/>
                  </a:lnTo>
                  <a:cubicBezTo>
                    <a:pt x="4554058" y="2440985"/>
                    <a:pt x="4548244" y="2446798"/>
                    <a:pt x="4541073" y="2446798"/>
                  </a:cubicBezTo>
                  <a:lnTo>
                    <a:pt x="12984" y="2446798"/>
                  </a:lnTo>
                  <a:cubicBezTo>
                    <a:pt x="9541" y="2446798"/>
                    <a:pt x="6238" y="2445430"/>
                    <a:pt x="3803" y="2442995"/>
                  </a:cubicBezTo>
                  <a:cubicBezTo>
                    <a:pt x="1368" y="2440560"/>
                    <a:pt x="0" y="2437258"/>
                    <a:pt x="0" y="2433814"/>
                  </a:cubicBezTo>
                  <a:lnTo>
                    <a:pt x="0" y="12984"/>
                  </a:lnTo>
                  <a:cubicBezTo>
                    <a:pt x="0" y="5813"/>
                    <a:pt x="5813" y="0"/>
                    <a:pt x="12984" y="0"/>
                  </a:cubicBezTo>
                  <a:close/>
                </a:path>
              </a:pathLst>
            </a:custGeom>
            <a:solidFill>
              <a:srgbClr val="FFFFFF"/>
            </a:solidFill>
            <a:ln w="57150" cap="flat" cmpd="sng">
              <a:solidFill>
                <a:srgbClr val="4C6FBF"/>
              </a:solidFill>
              <a:prstDash val="solid"/>
              <a:round/>
              <a:headEnd type="none" w="sm" len="sm"/>
              <a:tailEnd type="none" w="sm" len="sm"/>
            </a:ln>
          </p:spPr>
          <p:txBody>
            <a:bodyPr spcFirstLastPara="1" wrap="square" lIns="60950" tIns="60950" rIns="60950" bIns="60950" anchor="ctr" anchorCtr="0">
              <a:noAutofit/>
            </a:bodyPr>
            <a:lstStyle/>
            <a:p>
              <a:endParaRPr sz="1200"/>
            </a:p>
          </p:txBody>
        </p:sp>
        <p:sp>
          <p:nvSpPr>
            <p:cNvPr id="257" name="Google Shape;257;p21"/>
            <p:cNvSpPr txBox="1"/>
            <p:nvPr/>
          </p:nvSpPr>
          <p:spPr>
            <a:xfrm>
              <a:off x="0" y="-38100"/>
              <a:ext cx="812800" cy="850900"/>
            </a:xfrm>
            <a:prstGeom prst="rect">
              <a:avLst/>
            </a:prstGeom>
            <a:noFill/>
            <a:ln>
              <a:noFill/>
            </a:ln>
          </p:spPr>
          <p:txBody>
            <a:bodyPr spcFirstLastPara="1" wrap="square" lIns="33867" tIns="33867" rIns="33867" bIns="33867" anchor="ctr" anchorCtr="0">
              <a:noAutofit/>
            </a:bodyPr>
            <a:lstStyle/>
            <a:p>
              <a:pPr algn="ctr">
                <a:lnSpc>
                  <a:spcPct val="186611"/>
                </a:lnSpc>
              </a:pPr>
              <a:endParaRPr sz="1200">
                <a:solidFill>
                  <a:schemeClr val="dk1"/>
                </a:solidFill>
                <a:latin typeface="Calibri"/>
                <a:ea typeface="Calibri"/>
                <a:cs typeface="Calibri"/>
                <a:sym typeface="Calibri"/>
              </a:endParaRPr>
            </a:p>
          </p:txBody>
        </p:sp>
      </p:grpSp>
      <p:sp>
        <p:nvSpPr>
          <p:cNvPr id="273" name="Google Shape;273;p21"/>
          <p:cNvSpPr txBox="1"/>
          <p:nvPr/>
        </p:nvSpPr>
        <p:spPr>
          <a:xfrm>
            <a:off x="1253393" y="2011445"/>
            <a:ext cx="4593283" cy="341632"/>
          </a:xfrm>
          <a:prstGeom prst="rect">
            <a:avLst/>
          </a:prstGeom>
          <a:noFill/>
          <a:ln>
            <a:noFill/>
          </a:ln>
        </p:spPr>
        <p:txBody>
          <a:bodyPr spcFirstLastPara="1" wrap="square" lIns="0" tIns="0" rIns="0" bIns="0" anchor="t" anchorCtr="0">
            <a:spAutoFit/>
          </a:bodyPr>
          <a:lstStyle/>
          <a:p>
            <a:pPr>
              <a:lnSpc>
                <a:spcPct val="111000"/>
              </a:lnSpc>
            </a:pPr>
            <a:r>
              <a:rPr lang="fr-FR" sz="2000" dirty="0">
                <a:solidFill>
                  <a:srgbClr val="7B96D4"/>
                </a:solidFill>
                <a:latin typeface="Heebo Black"/>
                <a:sym typeface="Heebo Black"/>
              </a:rPr>
              <a:t>Des questions clés pour AMP</a:t>
            </a:r>
            <a:endParaRPr lang="fr-FR" sz="1200" dirty="0"/>
          </a:p>
        </p:txBody>
      </p:sp>
      <p:sp>
        <p:nvSpPr>
          <p:cNvPr id="277" name="Google Shape;277;p21"/>
          <p:cNvSpPr txBox="1"/>
          <p:nvPr/>
        </p:nvSpPr>
        <p:spPr>
          <a:xfrm>
            <a:off x="1234343" y="2506403"/>
            <a:ext cx="5347432" cy="3360920"/>
          </a:xfrm>
          <a:prstGeom prst="rect">
            <a:avLst/>
          </a:prstGeom>
          <a:noFill/>
          <a:ln>
            <a:noFill/>
          </a:ln>
        </p:spPr>
        <p:txBody>
          <a:bodyPr spcFirstLastPara="1" wrap="square" lIns="0" tIns="0" rIns="0" bIns="0" anchor="t" anchorCtr="0">
            <a:spAutoFit/>
          </a:bodyPr>
          <a:lstStyle/>
          <a:p>
            <a:pPr marL="285750" lvl="1" indent="-285750">
              <a:lnSpc>
                <a:spcPct val="140000"/>
              </a:lnSpc>
              <a:buFont typeface="Wingdings" panose="05000000000000000000" pitchFamily="2" charset="2"/>
              <a:buChar char="ü"/>
            </a:pPr>
            <a:r>
              <a:rPr lang="fr-FR" sz="1200" b="1" dirty="0">
                <a:solidFill>
                  <a:schemeClr val="accent6"/>
                </a:solidFill>
                <a:latin typeface="Heebo"/>
                <a:ea typeface="Heebo"/>
                <a:cs typeface="Heebo"/>
                <a:sym typeface="Heebo"/>
              </a:rPr>
              <a:t>Communications inter-CPU </a:t>
            </a:r>
            <a:r>
              <a:rPr lang="fr-FR" sz="1200" dirty="0">
                <a:solidFill>
                  <a:schemeClr val="accent6"/>
                </a:solidFill>
                <a:latin typeface="Heebo"/>
                <a:ea typeface="Heebo"/>
                <a:cs typeface="Heebo"/>
                <a:sym typeface="Heebo"/>
              </a:rPr>
              <a:t>: </a:t>
            </a:r>
          </a:p>
          <a:p>
            <a:pPr marL="457200" lvl="2">
              <a:lnSpc>
                <a:spcPct val="140000"/>
              </a:lnSpc>
            </a:pPr>
            <a:r>
              <a:rPr lang="fr-FR" sz="1200" dirty="0">
                <a:solidFill>
                  <a:srgbClr val="000000"/>
                </a:solidFill>
                <a:latin typeface="Heebo"/>
                <a:ea typeface="Heebo"/>
                <a:cs typeface="Heebo"/>
                <a:sym typeface="Heebo"/>
              </a:rPr>
              <a:t>Comment une tâche sur un CPU/OS peut-elle envoyer des données ou se synchroniser avec une tâche sur un autre CPU/OS ?</a:t>
            </a:r>
            <a:br>
              <a:rPr lang="fr-FR" sz="1200" dirty="0">
                <a:solidFill>
                  <a:srgbClr val="000000"/>
                </a:solidFill>
                <a:latin typeface="Heebo"/>
                <a:ea typeface="Heebo"/>
                <a:cs typeface="Heebo"/>
                <a:sym typeface="Heebo"/>
              </a:rPr>
            </a:br>
            <a:endParaRPr lang="fr-FR" sz="1200" dirty="0">
              <a:solidFill>
                <a:srgbClr val="000000"/>
              </a:solidFill>
              <a:latin typeface="Heebo"/>
              <a:ea typeface="Heebo"/>
              <a:cs typeface="Heebo"/>
              <a:sym typeface="Heebo"/>
            </a:endParaRPr>
          </a:p>
          <a:p>
            <a:pPr marL="285750" lvl="1" indent="-285750">
              <a:lnSpc>
                <a:spcPct val="140000"/>
              </a:lnSpc>
              <a:buFont typeface="Wingdings" panose="05000000000000000000" pitchFamily="2" charset="2"/>
              <a:buChar char="ü"/>
            </a:pPr>
            <a:r>
              <a:rPr lang="fr-FR" sz="1200" b="1" dirty="0">
                <a:solidFill>
                  <a:schemeClr val="accent6"/>
                </a:solidFill>
                <a:latin typeface="Heebo"/>
                <a:ea typeface="Heebo"/>
                <a:cs typeface="Heebo"/>
                <a:sym typeface="Heebo"/>
              </a:rPr>
              <a:t>Ordre de démarrage </a:t>
            </a:r>
            <a:r>
              <a:rPr lang="fr-FR" sz="1200" dirty="0">
                <a:solidFill>
                  <a:schemeClr val="accent6"/>
                </a:solidFill>
                <a:latin typeface="Heebo"/>
                <a:ea typeface="Heebo"/>
                <a:cs typeface="Heebo"/>
                <a:sym typeface="Heebo"/>
              </a:rPr>
              <a:t>: </a:t>
            </a:r>
          </a:p>
          <a:p>
            <a:pPr marL="457200" lvl="2">
              <a:lnSpc>
                <a:spcPct val="140000"/>
              </a:lnSpc>
            </a:pPr>
            <a:r>
              <a:rPr lang="fr-FR" sz="1200" dirty="0">
                <a:solidFill>
                  <a:srgbClr val="000000"/>
                </a:solidFill>
                <a:latin typeface="Heebo"/>
                <a:ea typeface="Heebo"/>
                <a:cs typeface="Heebo"/>
                <a:sym typeface="Heebo"/>
              </a:rPr>
              <a:t>Quel processeur démarre en premier et comment les autres suivent-ils ? Cela peut être très important lors de l'initialisation des données et des périphériques partagés et pour garantir que la synchronisation ne se passe pas mal.</a:t>
            </a:r>
          </a:p>
          <a:p>
            <a:pPr marL="457200" lvl="2">
              <a:lnSpc>
                <a:spcPct val="140000"/>
              </a:lnSpc>
            </a:pPr>
            <a:endParaRPr lang="fr-FR" sz="1200" dirty="0">
              <a:solidFill>
                <a:srgbClr val="000000"/>
              </a:solidFill>
              <a:latin typeface="Heebo"/>
              <a:ea typeface="Heebo"/>
              <a:cs typeface="Heebo"/>
              <a:sym typeface="Heebo"/>
            </a:endParaRPr>
          </a:p>
          <a:p>
            <a:pPr marL="285750" lvl="1" indent="-285750">
              <a:lnSpc>
                <a:spcPct val="140000"/>
              </a:lnSpc>
              <a:buFont typeface="Wingdings" panose="05000000000000000000" pitchFamily="2" charset="2"/>
              <a:buChar char="ü"/>
            </a:pPr>
            <a:r>
              <a:rPr lang="fr-FR" sz="1200" b="1" dirty="0">
                <a:solidFill>
                  <a:schemeClr val="accent6"/>
                </a:solidFill>
                <a:latin typeface="Heebo"/>
                <a:ea typeface="Heebo"/>
                <a:cs typeface="Heebo"/>
                <a:sym typeface="Heebo"/>
              </a:rPr>
              <a:t>Sécurité inter-CPU </a:t>
            </a:r>
            <a:r>
              <a:rPr lang="fr-FR" sz="1200" dirty="0">
                <a:solidFill>
                  <a:schemeClr val="accent6"/>
                </a:solidFill>
                <a:latin typeface="Heebo"/>
                <a:ea typeface="Heebo"/>
                <a:cs typeface="Heebo"/>
                <a:sym typeface="Heebo"/>
              </a:rPr>
              <a:t>: </a:t>
            </a:r>
          </a:p>
          <a:p>
            <a:pPr marL="457200" lvl="2">
              <a:lnSpc>
                <a:spcPct val="140000"/>
              </a:lnSpc>
            </a:pPr>
            <a:r>
              <a:rPr lang="fr-FR" sz="1200" dirty="0">
                <a:solidFill>
                  <a:srgbClr val="000000"/>
                </a:solidFill>
                <a:latin typeface="Heebo"/>
                <a:ea typeface="Heebo"/>
                <a:cs typeface="Heebo"/>
                <a:sym typeface="Heebo"/>
              </a:rPr>
              <a:t>Comment chaque CPU est-il protégé des interférences d'un autre CPU (qui peuvent être le résultat d'un dysfonctionnement ou d'un piratage) ?</a:t>
            </a:r>
          </a:p>
        </p:txBody>
      </p:sp>
      <p:sp>
        <p:nvSpPr>
          <p:cNvPr id="279" name="Google Shape;279;p21"/>
          <p:cNvSpPr txBox="1"/>
          <p:nvPr/>
        </p:nvSpPr>
        <p:spPr>
          <a:xfrm>
            <a:off x="1029837" y="966498"/>
            <a:ext cx="9848834" cy="1089529"/>
          </a:xfrm>
          <a:prstGeom prst="rect">
            <a:avLst/>
          </a:prstGeom>
          <a:noFill/>
          <a:ln>
            <a:noFill/>
          </a:ln>
        </p:spPr>
        <p:txBody>
          <a:bodyPr spcFirstLastPara="1" wrap="square" lIns="0" tIns="0" rIns="0" bIns="0" anchor="t" anchorCtr="0">
            <a:spAutoFit/>
          </a:bodyPr>
          <a:lstStyle/>
          <a:p>
            <a:pPr>
              <a:lnSpc>
                <a:spcPct val="118002"/>
              </a:lnSpc>
            </a:pPr>
            <a:r>
              <a:rPr lang="fr-FR" sz="4800" dirty="0">
                <a:solidFill>
                  <a:srgbClr val="7B96D4"/>
                </a:solidFill>
                <a:latin typeface="Heebo Black"/>
                <a:cs typeface="Heebo Black"/>
                <a:sym typeface="Heebo Black"/>
              </a:rPr>
              <a:t>Traitement sur du multi-cœur</a:t>
            </a:r>
            <a:endParaRPr lang="fr-FR" sz="3200" dirty="0"/>
          </a:p>
          <a:p>
            <a:pPr>
              <a:lnSpc>
                <a:spcPct val="118002"/>
              </a:lnSpc>
            </a:pPr>
            <a:endParaRPr sz="1200" dirty="0"/>
          </a:p>
        </p:txBody>
      </p:sp>
      <p:sp>
        <p:nvSpPr>
          <p:cNvPr id="2" name="Google Shape;135;p15">
            <a:extLst>
              <a:ext uri="{FF2B5EF4-FFF2-40B4-BE49-F238E27FC236}">
                <a16:creationId xmlns:a16="http://schemas.microsoft.com/office/drawing/2014/main" id="{49801218-161C-AC4E-057A-425A9D67BBC5}"/>
              </a:ext>
            </a:extLst>
          </p:cNvPr>
          <p:cNvSpPr txBox="1"/>
          <p:nvPr/>
        </p:nvSpPr>
        <p:spPr>
          <a:xfrm>
            <a:off x="331082" y="119395"/>
            <a:ext cx="1161421" cy="1302408"/>
          </a:xfrm>
          <a:prstGeom prst="rect">
            <a:avLst/>
          </a:prstGeom>
          <a:noFill/>
          <a:ln>
            <a:noFill/>
          </a:ln>
        </p:spPr>
        <p:txBody>
          <a:bodyPr spcFirstLastPara="1" wrap="square" lIns="0" tIns="0" rIns="0" bIns="0" anchor="t" anchorCtr="0">
            <a:spAutoFit/>
          </a:bodyPr>
          <a:lstStyle/>
          <a:p>
            <a:pPr algn="ctr">
              <a:lnSpc>
                <a:spcPct val="127000"/>
              </a:lnSpc>
            </a:pPr>
            <a:r>
              <a:rPr lang="en-US" sz="6664" dirty="0">
                <a:solidFill>
                  <a:schemeClr val="accent1">
                    <a:lumMod val="60000"/>
                    <a:lumOff val="40000"/>
                  </a:schemeClr>
                </a:solidFill>
                <a:latin typeface="Heebo Black"/>
                <a:ea typeface="Heebo Black"/>
                <a:cs typeface="Heebo Black"/>
                <a:sym typeface="Heebo Black"/>
              </a:rPr>
              <a:t>02</a:t>
            </a:r>
            <a:endParaRPr sz="1200" dirty="0">
              <a:solidFill>
                <a:schemeClr val="accent1">
                  <a:lumMod val="60000"/>
                  <a:lumOff val="40000"/>
                </a:schemeClr>
              </a:solidFill>
            </a:endParaRPr>
          </a:p>
        </p:txBody>
      </p:sp>
      <p:sp>
        <p:nvSpPr>
          <p:cNvPr id="10" name="Google Shape;273;p21">
            <a:extLst>
              <a:ext uri="{FF2B5EF4-FFF2-40B4-BE49-F238E27FC236}">
                <a16:creationId xmlns:a16="http://schemas.microsoft.com/office/drawing/2014/main" id="{CA9B6885-8D1C-D29A-C381-C448BC38241B}"/>
              </a:ext>
            </a:extLst>
          </p:cNvPr>
          <p:cNvSpPr txBox="1"/>
          <p:nvPr/>
        </p:nvSpPr>
        <p:spPr>
          <a:xfrm>
            <a:off x="7001004" y="5766048"/>
            <a:ext cx="4572975" cy="204993"/>
          </a:xfrm>
          <a:prstGeom prst="rect">
            <a:avLst/>
          </a:prstGeom>
          <a:noFill/>
          <a:ln>
            <a:noFill/>
          </a:ln>
        </p:spPr>
        <p:txBody>
          <a:bodyPr spcFirstLastPara="1" wrap="square" lIns="0" tIns="0" rIns="0" bIns="0" anchor="t" anchorCtr="0">
            <a:spAutoFit/>
          </a:bodyPr>
          <a:lstStyle/>
          <a:p>
            <a:pPr>
              <a:lnSpc>
                <a:spcPct val="111000"/>
              </a:lnSpc>
            </a:pPr>
            <a:r>
              <a:rPr lang="fr-FR" sz="1200" dirty="0">
                <a:solidFill>
                  <a:srgbClr val="7B96D4"/>
                </a:solidFill>
                <a:latin typeface="Heebo Black"/>
                <a:ea typeface="Heebo Black"/>
                <a:cs typeface="Heebo Black"/>
                <a:sym typeface="Heebo Black"/>
              </a:rPr>
              <a:t>Facteurs de temps qui peuvent influencer une implémentation AMP</a:t>
            </a:r>
            <a:endParaRPr lang="fr-FR" sz="900" dirty="0"/>
          </a:p>
        </p:txBody>
      </p:sp>
      <p:pic>
        <p:nvPicPr>
          <p:cNvPr id="819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 b="41937"/>
          <a:stretch/>
        </p:blipFill>
        <p:spPr bwMode="auto">
          <a:xfrm>
            <a:off x="6682958" y="2904565"/>
            <a:ext cx="5138671" cy="1610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oneTexte 2"/>
          <p:cNvSpPr txBox="1"/>
          <p:nvPr/>
        </p:nvSpPr>
        <p:spPr>
          <a:xfrm>
            <a:off x="6734175" y="4482612"/>
            <a:ext cx="1721609" cy="1107996"/>
          </a:xfrm>
          <a:prstGeom prst="rect">
            <a:avLst/>
          </a:prstGeom>
          <a:solidFill>
            <a:schemeClr val="accent5">
              <a:lumMod val="20000"/>
              <a:lumOff val="80000"/>
            </a:schemeClr>
          </a:solidFill>
        </p:spPr>
        <p:txBody>
          <a:bodyPr wrap="square" rtlCol="0">
            <a:spAutoFit/>
          </a:bodyPr>
          <a:lstStyle/>
          <a:p>
            <a:pPr marL="171450" indent="-171450">
              <a:buFont typeface="Arial" panose="020B0604020202020204" pitchFamily="34" charset="0"/>
              <a:buChar char="•"/>
            </a:pPr>
            <a:r>
              <a:rPr lang="fr-FR" sz="1100" dirty="0"/>
              <a:t>Temps réel dur</a:t>
            </a:r>
          </a:p>
          <a:p>
            <a:pPr marL="171450" indent="-171450">
              <a:buFont typeface="Arial" panose="020B0604020202020204" pitchFamily="34" charset="0"/>
              <a:buChar char="•"/>
            </a:pPr>
            <a:r>
              <a:rPr lang="fr-FR" sz="1100" dirty="0"/>
              <a:t>Déterministe-prévisible </a:t>
            </a:r>
          </a:p>
          <a:p>
            <a:pPr marL="171450" indent="-171450">
              <a:buFont typeface="Arial" panose="020B0604020202020204" pitchFamily="34" charset="0"/>
              <a:buChar char="•"/>
            </a:pPr>
            <a:r>
              <a:rPr lang="fr-FR" sz="1100" dirty="0"/>
              <a:t>Réactif</a:t>
            </a:r>
          </a:p>
          <a:p>
            <a:pPr marL="171450" indent="-171450">
              <a:buFont typeface="Arial" panose="020B0604020202020204" pitchFamily="34" charset="0"/>
              <a:buChar char="•"/>
            </a:pPr>
            <a:r>
              <a:rPr lang="fr-FR" sz="1100" dirty="0"/>
              <a:t>Code compact</a:t>
            </a:r>
          </a:p>
          <a:p>
            <a:pPr marL="171450" indent="-171450">
              <a:buFont typeface="Arial" panose="020B0604020202020204" pitchFamily="34" charset="0"/>
              <a:buChar char="•"/>
            </a:pPr>
            <a:r>
              <a:rPr lang="fr-FR" sz="1100" dirty="0"/>
              <a:t>Exécution rapide</a:t>
            </a:r>
          </a:p>
          <a:p>
            <a:pPr marL="171450" indent="-171450">
              <a:buFont typeface="Arial" panose="020B0604020202020204" pitchFamily="34" charset="0"/>
              <a:buChar char="•"/>
            </a:pPr>
            <a:r>
              <a:rPr lang="fr-FR" sz="1100" dirty="0"/>
              <a:t>Démarrage rapide</a:t>
            </a:r>
          </a:p>
        </p:txBody>
      </p:sp>
      <p:sp>
        <p:nvSpPr>
          <p:cNvPr id="16" name="ZoneTexte 15"/>
          <p:cNvSpPr txBox="1"/>
          <p:nvPr/>
        </p:nvSpPr>
        <p:spPr>
          <a:xfrm>
            <a:off x="8546362" y="4514850"/>
            <a:ext cx="1782606" cy="938719"/>
          </a:xfrm>
          <a:prstGeom prst="rect">
            <a:avLst/>
          </a:prstGeom>
          <a:solidFill>
            <a:schemeClr val="accent5">
              <a:lumMod val="20000"/>
              <a:lumOff val="80000"/>
            </a:schemeClr>
          </a:solidFill>
        </p:spPr>
        <p:txBody>
          <a:bodyPr wrap="square" rtlCol="0">
            <a:spAutoFit/>
          </a:bodyPr>
          <a:lstStyle/>
          <a:p>
            <a:pPr marL="171450" indent="-171450">
              <a:buFont typeface="Arial" panose="020B0604020202020204" pitchFamily="34" charset="0"/>
              <a:buChar char="•"/>
            </a:pPr>
            <a:r>
              <a:rPr lang="fr-FR" sz="1100" dirty="0"/>
              <a:t>Non-temps réel</a:t>
            </a:r>
          </a:p>
          <a:p>
            <a:pPr marL="171450" indent="-171450">
              <a:buFont typeface="Arial" panose="020B0604020202020204" pitchFamily="34" charset="0"/>
              <a:buChar char="•"/>
            </a:pPr>
            <a:r>
              <a:rPr lang="fr-FR" sz="1100" dirty="0"/>
              <a:t>Interface utilisateur</a:t>
            </a:r>
          </a:p>
          <a:p>
            <a:pPr marL="171450" indent="-171450">
              <a:buFont typeface="Arial" panose="020B0604020202020204" pitchFamily="34" charset="0"/>
              <a:buChar char="•"/>
            </a:pPr>
            <a:r>
              <a:rPr lang="fr-FR" sz="1100" dirty="0"/>
              <a:t>Analyse intensif</a:t>
            </a:r>
          </a:p>
          <a:p>
            <a:pPr marL="171450" indent="-171450">
              <a:buFont typeface="Arial" panose="020B0604020202020204" pitchFamily="34" charset="0"/>
              <a:buChar char="•"/>
            </a:pPr>
            <a:r>
              <a:rPr lang="fr-FR" sz="1100" dirty="0"/>
              <a:t>Traitement des données</a:t>
            </a:r>
          </a:p>
          <a:p>
            <a:pPr marL="171450" indent="-171450">
              <a:buFont typeface="Arial" panose="020B0604020202020204" pitchFamily="34" charset="0"/>
              <a:buChar char="•"/>
            </a:pPr>
            <a:r>
              <a:rPr lang="fr-FR" sz="1100" dirty="0"/>
              <a:t>Stockage externe, etc.</a:t>
            </a:r>
          </a:p>
        </p:txBody>
      </p:sp>
      <p:sp>
        <p:nvSpPr>
          <p:cNvPr id="17" name="ZoneTexte 16"/>
          <p:cNvSpPr txBox="1"/>
          <p:nvPr/>
        </p:nvSpPr>
        <p:spPr>
          <a:xfrm>
            <a:off x="10425711" y="4514850"/>
            <a:ext cx="1222241" cy="1107996"/>
          </a:xfrm>
          <a:prstGeom prst="rect">
            <a:avLst/>
          </a:prstGeom>
          <a:solidFill>
            <a:schemeClr val="accent5">
              <a:lumMod val="20000"/>
              <a:lumOff val="80000"/>
            </a:schemeClr>
          </a:solidFill>
        </p:spPr>
        <p:txBody>
          <a:bodyPr wrap="square" rtlCol="0">
            <a:spAutoFit/>
          </a:bodyPr>
          <a:lstStyle/>
          <a:p>
            <a:pPr marL="171450" indent="-171450">
              <a:buFont typeface="Arial" panose="020B0604020202020204" pitchFamily="34" charset="0"/>
              <a:buChar char="•"/>
            </a:pPr>
            <a:r>
              <a:rPr lang="fr-FR" sz="1100" dirty="0"/>
              <a:t>Probablement en temps réel </a:t>
            </a:r>
          </a:p>
          <a:p>
            <a:pPr marL="171450" indent="-171450">
              <a:buFont typeface="Arial" panose="020B0604020202020204" pitchFamily="34" charset="0"/>
              <a:buChar char="•"/>
            </a:pPr>
            <a:r>
              <a:rPr lang="fr-FR" sz="1100" dirty="0"/>
              <a:t>Performances optimales CPU</a:t>
            </a:r>
          </a:p>
          <a:p>
            <a:pPr marL="171450" indent="-171450">
              <a:buFont typeface="Arial" panose="020B0604020202020204" pitchFamily="34" charset="0"/>
              <a:buChar char="•"/>
            </a:pPr>
            <a:r>
              <a:rPr lang="fr-FR" sz="1100" dirty="0"/>
              <a:t>Pas de </a:t>
            </a:r>
            <a:r>
              <a:rPr lang="fr-FR" sz="1100" dirty="0" err="1"/>
              <a:t>overheads</a:t>
            </a:r>
            <a:endParaRPr lang="fr-FR" sz="1100" dirty="0"/>
          </a:p>
        </p:txBody>
      </p:sp>
      <p:sp>
        <p:nvSpPr>
          <p:cNvPr id="5" name="Espace réservé du numéro de diapositive 4"/>
          <p:cNvSpPr>
            <a:spLocks noGrp="1"/>
          </p:cNvSpPr>
          <p:nvPr>
            <p:ph type="sldNum" sz="quarter" idx="12"/>
          </p:nvPr>
        </p:nvSpPr>
        <p:spPr>
          <a:xfrm>
            <a:off x="8610600" y="6499225"/>
            <a:ext cx="2743200" cy="365125"/>
          </a:xfrm>
        </p:spPr>
        <p:txBody>
          <a:bodyPr/>
          <a:lstStyle/>
          <a:p>
            <a:fld id="{0995BCA2-BEEF-8243-93D2-AEC1A15A0A81}" type="slidenum">
              <a:rPr lang="fr-FR" b="1" smtClean="0"/>
              <a:t>14</a:t>
            </a:fld>
            <a:endParaRPr lang="fr-FR" b="1" dirty="0"/>
          </a:p>
        </p:txBody>
      </p:sp>
    </p:spTree>
    <p:extLst>
      <p:ext uri="{BB962C8B-B14F-4D97-AF65-F5344CB8AC3E}">
        <p14:creationId xmlns:p14="http://schemas.microsoft.com/office/powerpoint/2010/main" val="8898275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Shape 254"/>
        <p:cNvGrpSpPr/>
        <p:nvPr/>
      </p:nvGrpSpPr>
      <p:grpSpPr>
        <a:xfrm>
          <a:off x="0" y="0"/>
          <a:ext cx="0" cy="0"/>
          <a:chOff x="0" y="0"/>
          <a:chExt cx="0" cy="0"/>
        </a:xfrm>
      </p:grpSpPr>
      <p:grpSp>
        <p:nvGrpSpPr>
          <p:cNvPr id="255" name="Google Shape;255;p21"/>
          <p:cNvGrpSpPr/>
          <p:nvPr/>
        </p:nvGrpSpPr>
        <p:grpSpPr>
          <a:xfrm>
            <a:off x="332271" y="235830"/>
            <a:ext cx="11527458" cy="6289899"/>
            <a:chOff x="0" y="-38100"/>
            <a:chExt cx="4554058" cy="2484898"/>
          </a:xfrm>
        </p:grpSpPr>
        <p:sp>
          <p:nvSpPr>
            <p:cNvPr id="256" name="Google Shape;256;p21"/>
            <p:cNvSpPr/>
            <p:nvPr/>
          </p:nvSpPr>
          <p:spPr>
            <a:xfrm>
              <a:off x="0" y="0"/>
              <a:ext cx="4554058" cy="2446798"/>
            </a:xfrm>
            <a:custGeom>
              <a:avLst/>
              <a:gdLst/>
              <a:ahLst/>
              <a:cxnLst/>
              <a:rect l="l" t="t" r="r" b="b"/>
              <a:pathLst>
                <a:path w="4554058" h="2446798" extrusionOk="0">
                  <a:moveTo>
                    <a:pt x="12984" y="0"/>
                  </a:moveTo>
                  <a:lnTo>
                    <a:pt x="4541073" y="0"/>
                  </a:lnTo>
                  <a:cubicBezTo>
                    <a:pt x="4544517" y="0"/>
                    <a:pt x="4547820" y="1368"/>
                    <a:pt x="4550255" y="3803"/>
                  </a:cubicBezTo>
                  <a:cubicBezTo>
                    <a:pt x="4552690" y="6238"/>
                    <a:pt x="4554058" y="9541"/>
                    <a:pt x="4554058" y="12984"/>
                  </a:cubicBezTo>
                  <a:lnTo>
                    <a:pt x="4554058" y="2433814"/>
                  </a:lnTo>
                  <a:cubicBezTo>
                    <a:pt x="4554058" y="2440985"/>
                    <a:pt x="4548244" y="2446798"/>
                    <a:pt x="4541073" y="2446798"/>
                  </a:cubicBezTo>
                  <a:lnTo>
                    <a:pt x="12984" y="2446798"/>
                  </a:lnTo>
                  <a:cubicBezTo>
                    <a:pt x="9541" y="2446798"/>
                    <a:pt x="6238" y="2445430"/>
                    <a:pt x="3803" y="2442995"/>
                  </a:cubicBezTo>
                  <a:cubicBezTo>
                    <a:pt x="1368" y="2440560"/>
                    <a:pt x="0" y="2437258"/>
                    <a:pt x="0" y="2433814"/>
                  </a:cubicBezTo>
                  <a:lnTo>
                    <a:pt x="0" y="12984"/>
                  </a:lnTo>
                  <a:cubicBezTo>
                    <a:pt x="0" y="5813"/>
                    <a:pt x="5813" y="0"/>
                    <a:pt x="12984" y="0"/>
                  </a:cubicBezTo>
                  <a:close/>
                </a:path>
              </a:pathLst>
            </a:custGeom>
            <a:solidFill>
              <a:srgbClr val="FFFFFF"/>
            </a:solidFill>
            <a:ln w="57150" cap="flat" cmpd="sng">
              <a:solidFill>
                <a:srgbClr val="4C6FBF"/>
              </a:solidFill>
              <a:prstDash val="solid"/>
              <a:round/>
              <a:headEnd type="none" w="sm" len="sm"/>
              <a:tailEnd type="none" w="sm" len="sm"/>
            </a:ln>
          </p:spPr>
          <p:txBody>
            <a:bodyPr spcFirstLastPara="1" wrap="square" lIns="60950" tIns="60950" rIns="60950" bIns="60950" anchor="ctr" anchorCtr="0">
              <a:noAutofit/>
            </a:bodyPr>
            <a:lstStyle/>
            <a:p>
              <a:endParaRPr sz="1200"/>
            </a:p>
          </p:txBody>
        </p:sp>
        <p:sp>
          <p:nvSpPr>
            <p:cNvPr id="257" name="Google Shape;257;p21"/>
            <p:cNvSpPr txBox="1"/>
            <p:nvPr/>
          </p:nvSpPr>
          <p:spPr>
            <a:xfrm>
              <a:off x="0" y="-38100"/>
              <a:ext cx="812800" cy="850900"/>
            </a:xfrm>
            <a:prstGeom prst="rect">
              <a:avLst/>
            </a:prstGeom>
            <a:noFill/>
            <a:ln>
              <a:noFill/>
            </a:ln>
          </p:spPr>
          <p:txBody>
            <a:bodyPr spcFirstLastPara="1" wrap="square" lIns="33867" tIns="33867" rIns="33867" bIns="33867" anchor="ctr" anchorCtr="0">
              <a:noAutofit/>
            </a:bodyPr>
            <a:lstStyle/>
            <a:p>
              <a:pPr algn="ctr">
                <a:lnSpc>
                  <a:spcPct val="186611"/>
                </a:lnSpc>
              </a:pPr>
              <a:endParaRPr sz="1200">
                <a:solidFill>
                  <a:schemeClr val="dk1"/>
                </a:solidFill>
                <a:latin typeface="Calibri"/>
                <a:ea typeface="Calibri"/>
                <a:cs typeface="Calibri"/>
                <a:sym typeface="Calibri"/>
              </a:endParaRPr>
            </a:p>
          </p:txBody>
        </p:sp>
      </p:grpSp>
      <p:sp>
        <p:nvSpPr>
          <p:cNvPr id="279" name="Google Shape;279;p21"/>
          <p:cNvSpPr txBox="1"/>
          <p:nvPr/>
        </p:nvSpPr>
        <p:spPr>
          <a:xfrm>
            <a:off x="1029837" y="966498"/>
            <a:ext cx="9848834" cy="1089529"/>
          </a:xfrm>
          <a:prstGeom prst="rect">
            <a:avLst/>
          </a:prstGeom>
          <a:noFill/>
          <a:ln>
            <a:noFill/>
          </a:ln>
        </p:spPr>
        <p:txBody>
          <a:bodyPr spcFirstLastPara="1" wrap="square" lIns="0" tIns="0" rIns="0" bIns="0" anchor="t" anchorCtr="0">
            <a:spAutoFit/>
          </a:bodyPr>
          <a:lstStyle/>
          <a:p>
            <a:pPr>
              <a:lnSpc>
                <a:spcPct val="118002"/>
              </a:lnSpc>
            </a:pPr>
            <a:r>
              <a:rPr lang="en-US" sz="4800" dirty="0">
                <a:solidFill>
                  <a:srgbClr val="7B96D4"/>
                </a:solidFill>
                <a:latin typeface="Heebo Black"/>
                <a:cs typeface="Heebo Black"/>
                <a:sym typeface="Heebo Black"/>
              </a:rPr>
              <a:t>Framework </a:t>
            </a:r>
            <a:r>
              <a:rPr lang="en-US" sz="4800" dirty="0" err="1">
                <a:solidFill>
                  <a:srgbClr val="7B96D4"/>
                </a:solidFill>
                <a:latin typeface="Heebo Black"/>
                <a:cs typeface="Heebo Black"/>
                <a:sym typeface="Heebo Black"/>
              </a:rPr>
              <a:t>OpenAMP</a:t>
            </a:r>
            <a:r>
              <a:rPr lang="en-US" sz="3200" dirty="0">
                <a:solidFill>
                  <a:srgbClr val="7B96D4"/>
                </a:solidFill>
                <a:latin typeface="Heebo Black"/>
                <a:cs typeface="Heebo Black"/>
                <a:sym typeface="Heebo Black"/>
              </a:rPr>
              <a:t> </a:t>
            </a:r>
            <a:endParaRPr lang="en-US" sz="3200" dirty="0"/>
          </a:p>
          <a:p>
            <a:pPr>
              <a:lnSpc>
                <a:spcPct val="118002"/>
              </a:lnSpc>
            </a:pPr>
            <a:endParaRPr sz="1200" dirty="0"/>
          </a:p>
        </p:txBody>
      </p:sp>
      <p:sp>
        <p:nvSpPr>
          <p:cNvPr id="2" name="Google Shape;135;p15">
            <a:extLst>
              <a:ext uri="{FF2B5EF4-FFF2-40B4-BE49-F238E27FC236}">
                <a16:creationId xmlns:a16="http://schemas.microsoft.com/office/drawing/2014/main" id="{49801218-161C-AC4E-057A-425A9D67BBC5}"/>
              </a:ext>
            </a:extLst>
          </p:cNvPr>
          <p:cNvSpPr txBox="1"/>
          <p:nvPr/>
        </p:nvSpPr>
        <p:spPr>
          <a:xfrm>
            <a:off x="331082" y="119395"/>
            <a:ext cx="1161421" cy="1302408"/>
          </a:xfrm>
          <a:prstGeom prst="rect">
            <a:avLst/>
          </a:prstGeom>
          <a:noFill/>
          <a:ln>
            <a:noFill/>
          </a:ln>
        </p:spPr>
        <p:txBody>
          <a:bodyPr spcFirstLastPara="1" wrap="square" lIns="0" tIns="0" rIns="0" bIns="0" anchor="t" anchorCtr="0">
            <a:spAutoFit/>
          </a:bodyPr>
          <a:lstStyle/>
          <a:p>
            <a:pPr algn="ctr">
              <a:lnSpc>
                <a:spcPct val="127000"/>
              </a:lnSpc>
            </a:pPr>
            <a:r>
              <a:rPr lang="en-US" sz="6664" dirty="0">
                <a:solidFill>
                  <a:schemeClr val="accent1">
                    <a:lumMod val="60000"/>
                    <a:lumOff val="40000"/>
                  </a:schemeClr>
                </a:solidFill>
                <a:latin typeface="Heebo Black"/>
                <a:ea typeface="Heebo Black"/>
                <a:cs typeface="Heebo Black"/>
                <a:sym typeface="Heebo Black"/>
              </a:rPr>
              <a:t>02</a:t>
            </a:r>
            <a:endParaRPr sz="1200" dirty="0">
              <a:solidFill>
                <a:schemeClr val="accent1">
                  <a:lumMod val="60000"/>
                  <a:lumOff val="40000"/>
                </a:schemeClr>
              </a:solidFill>
            </a:endParaRPr>
          </a:p>
        </p:txBody>
      </p:sp>
      <p:sp>
        <p:nvSpPr>
          <p:cNvPr id="9" name="Google Shape;277;p21"/>
          <p:cNvSpPr txBox="1"/>
          <p:nvPr/>
        </p:nvSpPr>
        <p:spPr>
          <a:xfrm>
            <a:off x="1106469" y="2456621"/>
            <a:ext cx="6361131" cy="3705630"/>
          </a:xfrm>
          <a:prstGeom prst="rect">
            <a:avLst/>
          </a:prstGeom>
          <a:noFill/>
          <a:ln>
            <a:noFill/>
          </a:ln>
        </p:spPr>
        <p:txBody>
          <a:bodyPr spcFirstLastPara="1" wrap="square" lIns="0" tIns="0" rIns="0" bIns="0" anchor="t" anchorCtr="0">
            <a:spAutoFit/>
          </a:bodyPr>
          <a:lstStyle/>
          <a:p>
            <a:pPr marL="0" lvl="1">
              <a:lnSpc>
                <a:spcPct val="140000"/>
              </a:lnSpc>
            </a:pPr>
            <a:r>
              <a:rPr lang="fr-FR" sz="1400" dirty="0">
                <a:solidFill>
                  <a:schemeClr val="accent6"/>
                </a:solidFill>
                <a:latin typeface="Heebo"/>
                <a:ea typeface="Heebo"/>
                <a:cs typeface="Heebo"/>
                <a:sym typeface="Heebo"/>
              </a:rPr>
              <a:t>Open </a:t>
            </a:r>
            <a:r>
              <a:rPr lang="fr-FR" sz="1400" dirty="0" err="1">
                <a:solidFill>
                  <a:schemeClr val="accent6"/>
                </a:solidFill>
                <a:latin typeface="Heebo"/>
                <a:ea typeface="Heebo"/>
                <a:cs typeface="Heebo"/>
                <a:sym typeface="Heebo"/>
              </a:rPr>
              <a:t>Asymmetric</a:t>
            </a:r>
            <a:r>
              <a:rPr lang="fr-FR" sz="1400" dirty="0">
                <a:solidFill>
                  <a:schemeClr val="accent6"/>
                </a:solidFill>
                <a:latin typeface="Heebo"/>
                <a:ea typeface="Heebo"/>
                <a:cs typeface="Heebo"/>
                <a:sym typeface="Heebo"/>
              </a:rPr>
              <a:t> Multi-</a:t>
            </a:r>
            <a:r>
              <a:rPr lang="fr-FR" sz="1400" dirty="0" err="1">
                <a:solidFill>
                  <a:schemeClr val="accent6"/>
                </a:solidFill>
                <a:latin typeface="Heebo"/>
                <a:ea typeface="Heebo"/>
                <a:cs typeface="Heebo"/>
                <a:sym typeface="Heebo"/>
              </a:rPr>
              <a:t>Processing</a:t>
            </a:r>
            <a:r>
              <a:rPr lang="fr-FR" sz="1400" dirty="0">
                <a:solidFill>
                  <a:schemeClr val="accent6"/>
                </a:solidFill>
                <a:latin typeface="Heebo"/>
                <a:ea typeface="Heebo"/>
                <a:cs typeface="Heebo"/>
                <a:sym typeface="Heebo"/>
              </a:rPr>
              <a:t>, est un </a:t>
            </a:r>
            <a:r>
              <a:rPr lang="fr-FR" sz="1400" dirty="0" err="1">
                <a:solidFill>
                  <a:schemeClr val="accent6"/>
                </a:solidFill>
                <a:latin typeface="Heebo"/>
                <a:ea typeface="Heebo"/>
                <a:cs typeface="Heebo"/>
                <a:sym typeface="Heebo"/>
              </a:rPr>
              <a:t>framework</a:t>
            </a:r>
            <a:r>
              <a:rPr lang="fr-FR" sz="1400" dirty="0">
                <a:solidFill>
                  <a:schemeClr val="accent6"/>
                </a:solidFill>
                <a:latin typeface="Heebo"/>
                <a:ea typeface="Heebo"/>
                <a:cs typeface="Heebo"/>
                <a:sym typeface="Heebo"/>
              </a:rPr>
              <a:t> qui facilite la communication et le partage de ressources entre processeurs hétérogènes.</a:t>
            </a:r>
            <a:br>
              <a:rPr lang="fr-FR" sz="1400" dirty="0">
                <a:solidFill>
                  <a:srgbClr val="000000"/>
                </a:solidFill>
                <a:latin typeface="Heebo"/>
                <a:ea typeface="Heebo"/>
                <a:cs typeface="Heebo"/>
                <a:sym typeface="Heebo"/>
              </a:rPr>
            </a:br>
            <a:endParaRPr lang="fr-FR" sz="1200" dirty="0">
              <a:solidFill>
                <a:srgbClr val="000000"/>
              </a:solidFill>
              <a:latin typeface="Heebo"/>
              <a:ea typeface="Heebo"/>
              <a:cs typeface="Heebo"/>
              <a:sym typeface="Heebo"/>
            </a:endParaRPr>
          </a:p>
          <a:p>
            <a:pPr marL="171450" lvl="1" indent="-171450">
              <a:lnSpc>
                <a:spcPct val="140000"/>
              </a:lnSpc>
              <a:buFont typeface="Wingdings" panose="05000000000000000000" pitchFamily="2" charset="2"/>
              <a:buChar char="Ø"/>
            </a:pPr>
            <a:r>
              <a:rPr lang="fr-FR" sz="1200" dirty="0">
                <a:solidFill>
                  <a:srgbClr val="000000"/>
                </a:solidFill>
                <a:latin typeface="Heebo"/>
                <a:ea typeface="Heebo"/>
                <a:cs typeface="Heebo"/>
                <a:sym typeface="Heebo"/>
              </a:rPr>
              <a:t>Il s'agit d'un projet collaboratif impliquant des leaders de l'industrie et en constante évolution</a:t>
            </a:r>
          </a:p>
          <a:p>
            <a:pPr marL="171450" lvl="1" indent="-171450">
              <a:lnSpc>
                <a:spcPct val="140000"/>
              </a:lnSpc>
              <a:buFont typeface="Wingdings" panose="05000000000000000000" pitchFamily="2" charset="2"/>
              <a:buChar char="Ø"/>
            </a:pPr>
            <a:r>
              <a:rPr lang="fr-FR" sz="1200" dirty="0">
                <a:solidFill>
                  <a:srgbClr val="000000"/>
                </a:solidFill>
                <a:latin typeface="Heebo"/>
                <a:ea typeface="Heebo"/>
                <a:cs typeface="Heebo"/>
                <a:sym typeface="Heebo"/>
              </a:rPr>
              <a:t>Il est disponible sur plusieurs architectures matérielles embarqués et pour une gamme de plus en plus large des systèmes </a:t>
            </a:r>
            <a:r>
              <a:rPr lang="fr-FR" sz="1200" dirty="0" err="1">
                <a:solidFill>
                  <a:srgbClr val="000000"/>
                </a:solidFill>
                <a:latin typeface="Heebo"/>
                <a:ea typeface="Heebo"/>
                <a:cs typeface="Heebo"/>
                <a:sym typeface="Heebo"/>
              </a:rPr>
              <a:t>bare</a:t>
            </a:r>
            <a:r>
              <a:rPr lang="fr-FR" sz="1200" dirty="0">
                <a:solidFill>
                  <a:srgbClr val="000000"/>
                </a:solidFill>
                <a:latin typeface="Heebo"/>
                <a:ea typeface="Heebo"/>
                <a:cs typeface="Heebo"/>
                <a:sym typeface="Heebo"/>
              </a:rPr>
              <a:t> </a:t>
            </a:r>
            <a:r>
              <a:rPr lang="fr-FR" sz="1200" dirty="0" err="1">
                <a:solidFill>
                  <a:srgbClr val="000000"/>
                </a:solidFill>
                <a:latin typeface="Heebo"/>
                <a:ea typeface="Heebo"/>
                <a:cs typeface="Heebo"/>
                <a:sym typeface="Heebo"/>
              </a:rPr>
              <a:t>metal</a:t>
            </a:r>
            <a:r>
              <a:rPr lang="fr-FR" sz="1200" dirty="0">
                <a:solidFill>
                  <a:srgbClr val="000000"/>
                </a:solidFill>
                <a:latin typeface="Heebo"/>
                <a:ea typeface="Heebo"/>
                <a:cs typeface="Heebo"/>
                <a:sym typeface="Heebo"/>
              </a:rPr>
              <a:t>, RTOS et OS</a:t>
            </a:r>
          </a:p>
          <a:p>
            <a:pPr marL="171450" lvl="1" indent="-171450">
              <a:lnSpc>
                <a:spcPct val="140000"/>
              </a:lnSpc>
              <a:buFont typeface="Wingdings" panose="05000000000000000000" pitchFamily="2" charset="2"/>
              <a:buChar char="Ø"/>
            </a:pPr>
            <a:r>
              <a:rPr lang="fr-FR" sz="1200" dirty="0">
                <a:solidFill>
                  <a:srgbClr val="000000"/>
                </a:solidFill>
                <a:latin typeface="Heebo"/>
                <a:ea typeface="Heebo"/>
                <a:cs typeface="Heebo"/>
                <a:sym typeface="Heebo"/>
              </a:rPr>
              <a:t>Suite à une affectation des ressources matérielles il permet que les runtimes :</a:t>
            </a:r>
          </a:p>
          <a:p>
            <a:pPr marL="628650" lvl="2" indent="-171450">
              <a:lnSpc>
                <a:spcPct val="140000"/>
              </a:lnSpc>
              <a:buFont typeface="Wingdings" panose="05000000000000000000" pitchFamily="2" charset="2"/>
              <a:buChar char="§"/>
            </a:pPr>
            <a:r>
              <a:rPr lang="fr-FR" sz="1200" dirty="0">
                <a:solidFill>
                  <a:srgbClr val="000000"/>
                </a:solidFill>
                <a:latin typeface="Heebo"/>
                <a:ea typeface="Heebo"/>
                <a:cs typeface="Heebo"/>
                <a:sym typeface="Heebo"/>
              </a:rPr>
              <a:t>Partagent des ressources et </a:t>
            </a:r>
            <a:r>
              <a:rPr lang="fr-FR" sz="1200" dirty="0" err="1">
                <a:solidFill>
                  <a:srgbClr val="000000"/>
                </a:solidFill>
                <a:latin typeface="Heebo"/>
                <a:ea typeface="Heebo"/>
                <a:cs typeface="Heebo"/>
                <a:sym typeface="Heebo"/>
              </a:rPr>
              <a:t>IPCs</a:t>
            </a:r>
            <a:r>
              <a:rPr lang="fr-FR" sz="1200" dirty="0">
                <a:solidFill>
                  <a:srgbClr val="000000"/>
                </a:solidFill>
                <a:latin typeface="Heebo"/>
                <a:ea typeface="Heebo"/>
                <a:cs typeface="Heebo"/>
                <a:sym typeface="Heebo"/>
              </a:rPr>
              <a:t> </a:t>
            </a:r>
            <a:r>
              <a:rPr lang="en-US" sz="1200" dirty="0">
                <a:solidFill>
                  <a:srgbClr val="000000"/>
                </a:solidFill>
                <a:latin typeface="Heebo"/>
                <a:ea typeface="Heebo"/>
                <a:cs typeface="Heebo"/>
                <a:sym typeface="Heebo"/>
              </a:rPr>
              <a:t>(</a:t>
            </a:r>
            <a:r>
              <a:rPr lang="fr-FR" sz="1200" dirty="0">
                <a:solidFill>
                  <a:schemeClr val="accent6"/>
                </a:solidFill>
                <a:latin typeface="Heebo"/>
                <a:ea typeface="Heebo"/>
                <a:cs typeface="Heebo"/>
                <a:sym typeface="Heebo"/>
              </a:rPr>
              <a:t>Inter </a:t>
            </a:r>
            <a:r>
              <a:rPr lang="fr-FR" sz="1200" dirty="0" err="1">
                <a:solidFill>
                  <a:schemeClr val="accent6"/>
                </a:solidFill>
                <a:latin typeface="Heebo"/>
                <a:ea typeface="Heebo"/>
                <a:cs typeface="Heebo"/>
                <a:sym typeface="Heebo"/>
              </a:rPr>
              <a:t>Process</a:t>
            </a:r>
            <a:r>
              <a:rPr lang="fr-FR" sz="1200" dirty="0">
                <a:solidFill>
                  <a:schemeClr val="accent6"/>
                </a:solidFill>
                <a:latin typeface="Heebo"/>
                <a:ea typeface="Heebo"/>
                <a:cs typeface="Heebo"/>
                <a:sym typeface="Heebo"/>
              </a:rPr>
              <a:t> Call</a:t>
            </a:r>
            <a:r>
              <a:rPr lang="fr-FR" sz="1200" dirty="0">
                <a:solidFill>
                  <a:srgbClr val="000000"/>
                </a:solidFill>
                <a:latin typeface="Heebo"/>
                <a:ea typeface="Heebo"/>
                <a:cs typeface="Heebo"/>
                <a:sym typeface="Heebo"/>
              </a:rPr>
              <a:t>)</a:t>
            </a:r>
          </a:p>
          <a:p>
            <a:pPr marL="628650" lvl="2" indent="-171450">
              <a:lnSpc>
                <a:spcPct val="140000"/>
              </a:lnSpc>
              <a:buFont typeface="Wingdings" panose="05000000000000000000" pitchFamily="2" charset="2"/>
              <a:buChar char="§"/>
            </a:pPr>
            <a:r>
              <a:rPr lang="fr-FR" sz="1200" dirty="0">
                <a:solidFill>
                  <a:srgbClr val="000000"/>
                </a:solidFill>
                <a:latin typeface="Heebo"/>
                <a:ea typeface="Heebo"/>
                <a:cs typeface="Heebo"/>
                <a:sym typeface="Heebo"/>
              </a:rPr>
              <a:t>Echangent des messages et données</a:t>
            </a:r>
          </a:p>
          <a:p>
            <a:pPr marL="628650" lvl="2" indent="-171450">
              <a:lnSpc>
                <a:spcPct val="140000"/>
              </a:lnSpc>
              <a:buFont typeface="Wingdings" panose="05000000000000000000" pitchFamily="2" charset="2"/>
              <a:buChar char="§"/>
            </a:pPr>
            <a:r>
              <a:rPr lang="fr-FR" sz="1200" dirty="0">
                <a:solidFill>
                  <a:srgbClr val="000000"/>
                </a:solidFill>
                <a:latin typeface="Heebo"/>
                <a:ea typeface="Heebo"/>
                <a:cs typeface="Heebo"/>
                <a:sym typeface="Heebo"/>
              </a:rPr>
              <a:t>Contrôlent le démarrage et l’arrêt d’un autre cœur (</a:t>
            </a:r>
            <a:r>
              <a:rPr lang="fr-FR" sz="1200" dirty="0">
                <a:solidFill>
                  <a:schemeClr val="accent6"/>
                </a:solidFill>
                <a:latin typeface="Heebo"/>
                <a:ea typeface="Heebo"/>
                <a:cs typeface="Heebo"/>
                <a:sym typeface="Heebo"/>
              </a:rPr>
              <a:t>master -&gt; </a:t>
            </a:r>
            <a:r>
              <a:rPr lang="fr-FR" sz="1200" dirty="0" err="1">
                <a:solidFill>
                  <a:schemeClr val="accent6"/>
                </a:solidFill>
                <a:latin typeface="Heebo"/>
                <a:ea typeface="Heebo"/>
                <a:cs typeface="Heebo"/>
                <a:sym typeface="Heebo"/>
              </a:rPr>
              <a:t>remote</a:t>
            </a:r>
            <a:r>
              <a:rPr lang="fr-FR" sz="1200" dirty="0">
                <a:solidFill>
                  <a:srgbClr val="000000"/>
                </a:solidFill>
                <a:latin typeface="Heebo"/>
                <a:ea typeface="Heebo"/>
                <a:cs typeface="Heebo"/>
                <a:sym typeface="Heebo"/>
              </a:rPr>
              <a:t>)</a:t>
            </a:r>
          </a:p>
          <a:p>
            <a:pPr marL="628650" lvl="2" indent="-171450">
              <a:lnSpc>
                <a:spcPct val="140000"/>
              </a:lnSpc>
              <a:buFont typeface="Wingdings" panose="05000000000000000000" pitchFamily="2" charset="2"/>
              <a:buChar char="§"/>
            </a:pPr>
            <a:r>
              <a:rPr lang="fr-FR" sz="1200" dirty="0">
                <a:solidFill>
                  <a:srgbClr val="000000"/>
                </a:solidFill>
                <a:latin typeface="Heebo"/>
                <a:ea typeface="Heebo"/>
                <a:cs typeface="Heebo"/>
                <a:sym typeface="Heebo"/>
              </a:rPr>
              <a:t>Accèdent à distance aux services système tels que le système de fichiers, une console ou un port série (</a:t>
            </a:r>
            <a:r>
              <a:rPr lang="fr-FR" sz="1200" dirty="0">
                <a:solidFill>
                  <a:schemeClr val="accent6"/>
                </a:solidFill>
                <a:latin typeface="Heebo"/>
                <a:ea typeface="Heebo"/>
                <a:cs typeface="Heebo"/>
                <a:sym typeface="Heebo"/>
              </a:rPr>
              <a:t>opérations proxy</a:t>
            </a:r>
            <a:r>
              <a:rPr lang="fr-FR" sz="1200" dirty="0">
                <a:solidFill>
                  <a:srgbClr val="000000"/>
                </a:solidFill>
                <a:latin typeface="Heebo"/>
                <a:ea typeface="Heebo"/>
                <a:cs typeface="Heebo"/>
                <a:sym typeface="Heebo"/>
              </a:rPr>
              <a:t>)</a:t>
            </a:r>
          </a:p>
          <a:p>
            <a:pPr marL="0" lvl="1">
              <a:lnSpc>
                <a:spcPct val="140000"/>
              </a:lnSpc>
            </a:pPr>
            <a:endParaRPr lang="fr-FR" sz="1200" dirty="0">
              <a:solidFill>
                <a:srgbClr val="000000"/>
              </a:solidFill>
              <a:latin typeface="Heebo"/>
              <a:ea typeface="Heebo"/>
              <a:cs typeface="Heebo"/>
              <a:sym typeface="Heebo"/>
            </a:endParaRPr>
          </a:p>
        </p:txBody>
      </p:sp>
      <p:sp>
        <p:nvSpPr>
          <p:cNvPr id="10" name="Google Shape;273;p21"/>
          <p:cNvSpPr txBox="1"/>
          <p:nvPr/>
        </p:nvSpPr>
        <p:spPr>
          <a:xfrm>
            <a:off x="1086987" y="2062573"/>
            <a:ext cx="4593283" cy="341632"/>
          </a:xfrm>
          <a:prstGeom prst="rect">
            <a:avLst/>
          </a:prstGeom>
          <a:noFill/>
          <a:ln>
            <a:noFill/>
          </a:ln>
        </p:spPr>
        <p:txBody>
          <a:bodyPr spcFirstLastPara="1" wrap="square" lIns="0" tIns="0" rIns="0" bIns="0" anchor="t" anchorCtr="0">
            <a:spAutoFit/>
          </a:bodyPr>
          <a:lstStyle/>
          <a:p>
            <a:pPr>
              <a:lnSpc>
                <a:spcPct val="111000"/>
              </a:lnSpc>
            </a:pPr>
            <a:r>
              <a:rPr lang="en-US" sz="2000" dirty="0">
                <a:solidFill>
                  <a:srgbClr val="7B96D4"/>
                </a:solidFill>
                <a:latin typeface="Heebo Black"/>
                <a:ea typeface="Heebo Black"/>
                <a:cs typeface="Heebo Black"/>
                <a:sym typeface="Heebo Black"/>
              </a:rPr>
              <a:t>Definition </a:t>
            </a:r>
            <a:r>
              <a:rPr lang="en-US" sz="2000" dirty="0" err="1">
                <a:solidFill>
                  <a:srgbClr val="7B96D4"/>
                </a:solidFill>
                <a:latin typeface="Heebo Black"/>
                <a:ea typeface="Heebo Black"/>
                <a:cs typeface="Heebo Black"/>
                <a:sym typeface="Heebo Black"/>
              </a:rPr>
              <a:t>d’OpenAMP</a:t>
            </a:r>
            <a:endParaRPr lang="en-US" sz="2000" dirty="0">
              <a:solidFill>
                <a:srgbClr val="7B96D4"/>
              </a:solidFill>
              <a:latin typeface="Heebo Black"/>
              <a:ea typeface="Heebo Black"/>
              <a:cs typeface="Heebo Black"/>
              <a:sym typeface="Heebo Black"/>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4742" y="5268953"/>
            <a:ext cx="3906913" cy="892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35161" y="482299"/>
            <a:ext cx="1394340" cy="1573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ZoneTexte 2"/>
          <p:cNvSpPr txBox="1"/>
          <p:nvPr/>
        </p:nvSpPr>
        <p:spPr>
          <a:xfrm>
            <a:off x="7895574" y="4602180"/>
            <a:ext cx="3473515" cy="369332"/>
          </a:xfrm>
          <a:prstGeom prst="rect">
            <a:avLst/>
          </a:prstGeom>
          <a:noFill/>
        </p:spPr>
        <p:txBody>
          <a:bodyPr wrap="none" rtlCol="0">
            <a:spAutoFit/>
          </a:bodyPr>
          <a:lstStyle/>
          <a:p>
            <a:r>
              <a:rPr lang="fr-FR" dirty="0">
                <a:solidFill>
                  <a:srgbClr val="FF0000"/>
                </a:solidFill>
                <a:hlinkClick r:id="rId5"/>
              </a:rPr>
              <a:t>https://www.openampproject.org/</a:t>
            </a:r>
            <a:endParaRPr lang="fr-FR" dirty="0">
              <a:solidFill>
                <a:srgbClr val="FF0000"/>
              </a:solidFill>
            </a:endParaRPr>
          </a:p>
        </p:txBody>
      </p:sp>
      <p:sp>
        <p:nvSpPr>
          <p:cNvPr id="14" name="Google Shape;277;p21"/>
          <p:cNvSpPr txBox="1"/>
          <p:nvPr/>
        </p:nvSpPr>
        <p:spPr>
          <a:xfrm>
            <a:off x="7634377" y="2298426"/>
            <a:ext cx="3906913" cy="2157102"/>
          </a:xfrm>
          <a:prstGeom prst="rect">
            <a:avLst/>
          </a:prstGeom>
          <a:noFill/>
          <a:ln w="12700">
            <a:solidFill>
              <a:schemeClr val="accent1"/>
            </a:solidFill>
          </a:ln>
        </p:spPr>
        <p:txBody>
          <a:bodyPr spcFirstLastPara="1" wrap="square" lIns="108000" tIns="108000" rIns="108000" bIns="108000" anchor="t" anchorCtr="0">
            <a:spAutoFit/>
          </a:bodyPr>
          <a:lstStyle/>
          <a:p>
            <a:pPr marL="0" lvl="1">
              <a:lnSpc>
                <a:spcPct val="140000"/>
              </a:lnSpc>
            </a:pPr>
            <a:r>
              <a:rPr lang="en-US" sz="900" dirty="0">
                <a:solidFill>
                  <a:schemeClr val="accent6"/>
                </a:solidFill>
                <a:latin typeface="Heebo"/>
                <a:ea typeface="Heebo"/>
                <a:cs typeface="Heebo"/>
                <a:sym typeface="Heebo"/>
              </a:rPr>
              <a:t>Hardware</a:t>
            </a:r>
            <a:r>
              <a:rPr lang="en-US" sz="900" dirty="0">
                <a:solidFill>
                  <a:srgbClr val="000000"/>
                </a:solidFill>
                <a:latin typeface="Heebo"/>
                <a:ea typeface="Heebo"/>
                <a:cs typeface="Heebo"/>
                <a:sym typeface="Heebo"/>
              </a:rPr>
              <a:t>  : </a:t>
            </a:r>
            <a:br>
              <a:rPr lang="en-US" sz="900" dirty="0">
                <a:solidFill>
                  <a:srgbClr val="000000"/>
                </a:solidFill>
                <a:latin typeface="Heebo"/>
                <a:ea typeface="Heebo"/>
                <a:cs typeface="Heebo"/>
                <a:sym typeface="Heebo"/>
              </a:rPr>
            </a:br>
            <a:r>
              <a:rPr lang="en-US" sz="900" dirty="0">
                <a:solidFill>
                  <a:srgbClr val="000000"/>
                </a:solidFill>
                <a:latin typeface="Heebo"/>
                <a:ea typeface="Heebo"/>
                <a:cs typeface="Heebo"/>
                <a:sym typeface="Heebo"/>
              </a:rPr>
              <a:t>Xilinx </a:t>
            </a:r>
            <a:r>
              <a:rPr lang="en-US" sz="900" dirty="0" err="1">
                <a:solidFill>
                  <a:srgbClr val="000000"/>
                </a:solidFill>
                <a:latin typeface="Heebo"/>
                <a:ea typeface="Heebo"/>
                <a:cs typeface="Heebo"/>
                <a:sym typeface="Heebo"/>
              </a:rPr>
              <a:t>Zynq</a:t>
            </a:r>
            <a:r>
              <a:rPr lang="en-US" sz="900" dirty="0">
                <a:solidFill>
                  <a:srgbClr val="000000"/>
                </a:solidFill>
                <a:latin typeface="Heebo"/>
                <a:ea typeface="Heebo"/>
                <a:cs typeface="Heebo"/>
                <a:sym typeface="Heebo"/>
              </a:rPr>
              <a:t> </a:t>
            </a:r>
            <a:r>
              <a:rPr lang="en-US" sz="900" dirty="0" err="1">
                <a:solidFill>
                  <a:srgbClr val="000000"/>
                </a:solidFill>
                <a:latin typeface="Heebo"/>
                <a:ea typeface="Heebo"/>
                <a:cs typeface="Heebo"/>
                <a:sym typeface="Heebo"/>
              </a:rPr>
              <a:t>UltraScale</a:t>
            </a:r>
            <a:r>
              <a:rPr lang="en-US" sz="900" dirty="0">
                <a:solidFill>
                  <a:srgbClr val="000000"/>
                </a:solidFill>
                <a:latin typeface="Heebo"/>
                <a:ea typeface="Heebo"/>
                <a:cs typeface="Heebo"/>
                <a:sym typeface="Heebo"/>
              </a:rPr>
              <a:t> + </a:t>
            </a:r>
            <a:r>
              <a:rPr lang="en-US" sz="900" dirty="0" err="1">
                <a:solidFill>
                  <a:srgbClr val="000000"/>
                </a:solidFill>
                <a:latin typeface="Heebo"/>
                <a:ea typeface="Heebo"/>
                <a:cs typeface="Heebo"/>
                <a:sym typeface="Heebo"/>
              </a:rPr>
              <a:t>MPSoC</a:t>
            </a:r>
            <a:r>
              <a:rPr lang="en-US" sz="900" dirty="0">
                <a:solidFill>
                  <a:srgbClr val="000000"/>
                </a:solidFill>
                <a:latin typeface="Heebo"/>
                <a:ea typeface="Heebo"/>
                <a:cs typeface="Heebo"/>
                <a:sym typeface="Heebo"/>
              </a:rPr>
              <a:t>, Zynq-7000, </a:t>
            </a:r>
            <a:r>
              <a:rPr lang="en-US" sz="900" dirty="0" err="1">
                <a:solidFill>
                  <a:srgbClr val="000000"/>
                </a:solidFill>
                <a:latin typeface="Heebo"/>
                <a:ea typeface="Heebo"/>
                <a:cs typeface="Heebo"/>
                <a:sym typeface="Heebo"/>
              </a:rPr>
              <a:t>ZynqMP</a:t>
            </a:r>
            <a:r>
              <a:rPr lang="en-US" sz="900" dirty="0">
                <a:solidFill>
                  <a:srgbClr val="000000"/>
                </a:solidFill>
                <a:latin typeface="Heebo"/>
                <a:ea typeface="Heebo"/>
                <a:cs typeface="Heebo"/>
                <a:sym typeface="Heebo"/>
              </a:rPr>
              <a:t>, </a:t>
            </a:r>
            <a:r>
              <a:rPr lang="en-US" sz="900" dirty="0" err="1">
                <a:solidFill>
                  <a:srgbClr val="000000"/>
                </a:solidFill>
                <a:latin typeface="Heebo"/>
                <a:ea typeface="Heebo"/>
                <a:cs typeface="Heebo"/>
                <a:sym typeface="Heebo"/>
              </a:rPr>
              <a:t>Microblaze</a:t>
            </a:r>
            <a:r>
              <a:rPr lang="en-US" sz="900" dirty="0">
                <a:solidFill>
                  <a:srgbClr val="000000"/>
                </a:solidFill>
                <a:latin typeface="Heebo"/>
                <a:ea typeface="Heebo"/>
                <a:cs typeface="Heebo"/>
                <a:sym typeface="Heebo"/>
              </a:rPr>
              <a:t> </a:t>
            </a:r>
          </a:p>
          <a:p>
            <a:pPr marL="0" lvl="1">
              <a:lnSpc>
                <a:spcPct val="140000"/>
              </a:lnSpc>
            </a:pPr>
            <a:r>
              <a:rPr lang="fr-FR" sz="900" dirty="0">
                <a:solidFill>
                  <a:srgbClr val="000000"/>
                </a:solidFill>
                <a:latin typeface="Heebo"/>
                <a:ea typeface="Heebo"/>
                <a:cs typeface="Heebo"/>
                <a:sym typeface="Heebo"/>
              </a:rPr>
              <a:t>STMicroelectronics STM32 </a:t>
            </a:r>
            <a:r>
              <a:rPr lang="fr-FR" sz="900" dirty="0" err="1">
                <a:solidFill>
                  <a:srgbClr val="000000"/>
                </a:solidFill>
                <a:latin typeface="Heebo"/>
                <a:ea typeface="Heebo"/>
                <a:cs typeface="Heebo"/>
                <a:sym typeface="Heebo"/>
              </a:rPr>
              <a:t>MPUs</a:t>
            </a:r>
            <a:r>
              <a:rPr lang="fr-FR" sz="900" dirty="0">
                <a:solidFill>
                  <a:srgbClr val="000000"/>
                </a:solidFill>
                <a:latin typeface="Heebo"/>
                <a:ea typeface="Heebo"/>
                <a:cs typeface="Heebo"/>
                <a:sym typeface="Heebo"/>
              </a:rPr>
              <a:t>, </a:t>
            </a:r>
            <a:r>
              <a:rPr lang="fr-FR" sz="900" dirty="0" err="1">
                <a:solidFill>
                  <a:srgbClr val="000000"/>
                </a:solidFill>
                <a:latin typeface="Heebo"/>
                <a:ea typeface="Heebo"/>
                <a:cs typeface="Heebo"/>
                <a:sym typeface="Heebo"/>
              </a:rPr>
              <a:t>TI’s</a:t>
            </a:r>
            <a:r>
              <a:rPr lang="fr-FR" sz="900" dirty="0">
                <a:solidFill>
                  <a:srgbClr val="000000"/>
                </a:solidFill>
                <a:latin typeface="Heebo"/>
                <a:ea typeface="Heebo"/>
                <a:cs typeface="Heebo"/>
                <a:sym typeface="Heebo"/>
              </a:rPr>
              <a:t> </a:t>
            </a:r>
            <a:r>
              <a:rPr lang="fr-FR" sz="900" dirty="0" err="1">
                <a:solidFill>
                  <a:srgbClr val="000000"/>
                </a:solidFill>
                <a:latin typeface="Heebo"/>
                <a:ea typeface="Heebo"/>
                <a:cs typeface="Heebo"/>
                <a:sym typeface="Heebo"/>
              </a:rPr>
              <a:t>Sitara</a:t>
            </a:r>
            <a:r>
              <a:rPr lang="fr-FR" sz="900" dirty="0">
                <a:solidFill>
                  <a:srgbClr val="000000"/>
                </a:solidFill>
                <a:latin typeface="Heebo"/>
                <a:ea typeface="Heebo"/>
                <a:cs typeface="Heebo"/>
                <a:sym typeface="Heebo"/>
              </a:rPr>
              <a:t>, NXP i.MX, </a:t>
            </a:r>
            <a:r>
              <a:rPr lang="fr-FR" sz="900" dirty="0" err="1">
                <a:solidFill>
                  <a:srgbClr val="000000"/>
                </a:solidFill>
                <a:latin typeface="Heebo"/>
                <a:ea typeface="Heebo"/>
                <a:cs typeface="Heebo"/>
                <a:sym typeface="Heebo"/>
              </a:rPr>
              <a:t>Arduino</a:t>
            </a:r>
            <a:r>
              <a:rPr lang="fr-FR" sz="900" dirty="0">
                <a:solidFill>
                  <a:srgbClr val="000000"/>
                </a:solidFill>
                <a:latin typeface="Heebo"/>
                <a:ea typeface="Heebo"/>
                <a:cs typeface="Heebo"/>
                <a:sym typeface="Heebo"/>
              </a:rPr>
              <a:t> Giga. …</a:t>
            </a:r>
            <a:br>
              <a:rPr lang="fr-FR" sz="900" dirty="0">
                <a:solidFill>
                  <a:srgbClr val="000000"/>
                </a:solidFill>
                <a:latin typeface="Heebo"/>
                <a:ea typeface="Heebo"/>
                <a:cs typeface="Heebo"/>
                <a:sym typeface="Heebo"/>
              </a:rPr>
            </a:br>
            <a:r>
              <a:rPr lang="fr-FR" sz="900" dirty="0">
                <a:solidFill>
                  <a:schemeClr val="accent6"/>
                </a:solidFill>
                <a:latin typeface="Heebo"/>
                <a:ea typeface="Heebo"/>
                <a:cs typeface="Heebo"/>
                <a:sym typeface="Heebo"/>
              </a:rPr>
              <a:t>Systèmes</a:t>
            </a:r>
            <a:r>
              <a:rPr lang="en-US" sz="900" dirty="0">
                <a:solidFill>
                  <a:srgbClr val="000000"/>
                </a:solidFill>
                <a:latin typeface="Heebo"/>
                <a:ea typeface="Heebo"/>
                <a:cs typeface="Heebo"/>
                <a:sym typeface="Heebo"/>
              </a:rPr>
              <a:t>  :</a:t>
            </a:r>
          </a:p>
          <a:p>
            <a:pPr marL="0" lvl="1">
              <a:lnSpc>
                <a:spcPct val="140000"/>
              </a:lnSpc>
            </a:pPr>
            <a:r>
              <a:rPr lang="en-US" sz="900" dirty="0">
                <a:solidFill>
                  <a:srgbClr val="000000"/>
                </a:solidFill>
                <a:latin typeface="Heebo"/>
                <a:ea typeface="Heebo"/>
                <a:cs typeface="Heebo"/>
                <a:sym typeface="Heebo"/>
              </a:rPr>
              <a:t>Linux – Android </a:t>
            </a:r>
            <a:r>
              <a:rPr lang="en-US" sz="900" dirty="0" err="1">
                <a:solidFill>
                  <a:srgbClr val="000000"/>
                </a:solidFill>
                <a:latin typeface="Heebo"/>
                <a:ea typeface="Heebo"/>
                <a:cs typeface="Heebo"/>
                <a:sym typeface="Heebo"/>
              </a:rPr>
              <a:t>aussi</a:t>
            </a:r>
            <a:endParaRPr lang="en-US" sz="900" dirty="0">
              <a:solidFill>
                <a:srgbClr val="000000"/>
              </a:solidFill>
              <a:latin typeface="Heebo"/>
              <a:ea typeface="Heebo"/>
              <a:cs typeface="Heebo"/>
              <a:sym typeface="Heebo"/>
            </a:endParaRPr>
          </a:p>
          <a:p>
            <a:pPr marL="0" lvl="1">
              <a:lnSpc>
                <a:spcPct val="140000"/>
              </a:lnSpc>
            </a:pPr>
            <a:r>
              <a:rPr lang="en-US" sz="900" dirty="0">
                <a:solidFill>
                  <a:srgbClr val="000000"/>
                </a:solidFill>
                <a:latin typeface="Heebo"/>
                <a:ea typeface="Heebo"/>
                <a:cs typeface="Heebo"/>
                <a:sym typeface="Heebo"/>
              </a:rPr>
              <a:t>Free et commercial RTOS’s : </a:t>
            </a:r>
            <a:r>
              <a:rPr lang="en-US" sz="900" dirty="0" err="1">
                <a:solidFill>
                  <a:srgbClr val="000000"/>
                </a:solidFill>
                <a:latin typeface="Heebo"/>
                <a:ea typeface="Heebo"/>
                <a:cs typeface="Heebo"/>
                <a:sym typeface="Heebo"/>
              </a:rPr>
              <a:t>FreeRTOS</a:t>
            </a:r>
            <a:r>
              <a:rPr lang="en-US" sz="900" dirty="0">
                <a:solidFill>
                  <a:srgbClr val="000000"/>
                </a:solidFill>
                <a:latin typeface="Heebo"/>
                <a:ea typeface="Heebo"/>
                <a:cs typeface="Heebo"/>
                <a:sym typeface="Heebo"/>
              </a:rPr>
              <a:t>, Mentor, Zephyr, VxWorks, Integrity, Nucleus, </a:t>
            </a:r>
            <a:r>
              <a:rPr lang="en-US" sz="900" dirty="0" err="1">
                <a:solidFill>
                  <a:srgbClr val="000000"/>
                </a:solidFill>
                <a:latin typeface="Heebo"/>
                <a:ea typeface="Heebo"/>
                <a:cs typeface="Heebo"/>
                <a:sym typeface="Heebo"/>
              </a:rPr>
              <a:t>uC</a:t>
            </a:r>
            <a:r>
              <a:rPr lang="en-US" sz="900" dirty="0">
                <a:solidFill>
                  <a:srgbClr val="000000"/>
                </a:solidFill>
                <a:latin typeface="Heebo"/>
                <a:ea typeface="Heebo"/>
                <a:cs typeface="Heebo"/>
                <a:sym typeface="Heebo"/>
              </a:rPr>
              <a:t>/OS, OSE, </a:t>
            </a:r>
            <a:r>
              <a:rPr lang="en-US" sz="900" dirty="0" err="1">
                <a:solidFill>
                  <a:srgbClr val="000000"/>
                </a:solidFill>
                <a:latin typeface="Heebo"/>
                <a:ea typeface="Heebo"/>
                <a:cs typeface="Heebo"/>
                <a:sym typeface="Heebo"/>
              </a:rPr>
              <a:t>ThreadX</a:t>
            </a:r>
            <a:r>
              <a:rPr lang="en-US" sz="900" dirty="0">
                <a:solidFill>
                  <a:srgbClr val="000000"/>
                </a:solidFill>
                <a:latin typeface="Heebo"/>
                <a:ea typeface="Heebo"/>
                <a:cs typeface="Heebo"/>
                <a:sym typeface="Heebo"/>
              </a:rPr>
              <a:t>, QNX/Neutrino, </a:t>
            </a:r>
            <a:r>
              <a:rPr lang="en-US" sz="900" dirty="0" err="1">
                <a:solidFill>
                  <a:srgbClr val="000000"/>
                </a:solidFill>
                <a:latin typeface="Heebo"/>
                <a:ea typeface="Heebo"/>
                <a:cs typeface="Heebo"/>
                <a:sym typeface="Heebo"/>
              </a:rPr>
              <a:t>Sciopta</a:t>
            </a:r>
            <a:endParaRPr lang="en-US" sz="900" dirty="0">
              <a:solidFill>
                <a:srgbClr val="000000"/>
              </a:solidFill>
              <a:latin typeface="Heebo"/>
              <a:ea typeface="Heebo"/>
              <a:cs typeface="Heebo"/>
              <a:sym typeface="Heebo"/>
            </a:endParaRPr>
          </a:p>
          <a:p>
            <a:pPr marL="0" lvl="1">
              <a:lnSpc>
                <a:spcPct val="140000"/>
              </a:lnSpc>
            </a:pPr>
            <a:r>
              <a:rPr lang="en-US" sz="900" dirty="0">
                <a:solidFill>
                  <a:srgbClr val="000000"/>
                </a:solidFill>
                <a:latin typeface="Heebo"/>
                <a:ea typeface="Heebo"/>
                <a:cs typeface="Heebo"/>
                <a:sym typeface="Heebo"/>
              </a:rPr>
              <a:t>Bare metal (no OS) </a:t>
            </a:r>
            <a:r>
              <a:rPr lang="en-US" sz="900" dirty="0" err="1">
                <a:solidFill>
                  <a:srgbClr val="000000"/>
                </a:solidFill>
                <a:latin typeface="Heebo"/>
                <a:ea typeface="Heebo"/>
                <a:cs typeface="Heebo"/>
                <a:sym typeface="Heebo"/>
              </a:rPr>
              <a:t>commun</a:t>
            </a:r>
            <a:r>
              <a:rPr lang="en-US" sz="900" dirty="0">
                <a:solidFill>
                  <a:srgbClr val="000000"/>
                </a:solidFill>
                <a:latin typeface="Heebo"/>
                <a:ea typeface="Heebo"/>
                <a:cs typeface="Heebo"/>
                <a:sym typeface="Heebo"/>
              </a:rPr>
              <a:t> sur des </a:t>
            </a:r>
            <a:r>
              <a:rPr lang="en-US" sz="900" dirty="0" err="1">
                <a:solidFill>
                  <a:srgbClr val="000000"/>
                </a:solidFill>
                <a:latin typeface="Heebo"/>
                <a:ea typeface="Heebo"/>
                <a:cs typeface="Heebo"/>
                <a:sym typeface="Heebo"/>
              </a:rPr>
              <a:t>petits</a:t>
            </a:r>
            <a:r>
              <a:rPr lang="en-US" sz="900" dirty="0">
                <a:solidFill>
                  <a:srgbClr val="000000"/>
                </a:solidFill>
                <a:latin typeface="Heebo"/>
                <a:ea typeface="Heebo"/>
                <a:cs typeface="Heebo"/>
                <a:sym typeface="Heebo"/>
              </a:rPr>
              <a:t> </a:t>
            </a:r>
            <a:r>
              <a:rPr lang="en-US" sz="900" dirty="0" err="1">
                <a:solidFill>
                  <a:srgbClr val="000000"/>
                </a:solidFill>
                <a:latin typeface="Heebo"/>
                <a:ea typeface="Heebo"/>
                <a:cs typeface="Heebo"/>
                <a:sym typeface="Heebo"/>
              </a:rPr>
              <a:t>coeurs</a:t>
            </a:r>
            <a:endParaRPr lang="en-US" sz="900" dirty="0">
              <a:solidFill>
                <a:srgbClr val="000000"/>
              </a:solidFill>
              <a:latin typeface="Heebo"/>
              <a:ea typeface="Heebo"/>
              <a:cs typeface="Heebo"/>
              <a:sym typeface="Heebo"/>
            </a:endParaRPr>
          </a:p>
          <a:p>
            <a:pPr marL="0" lvl="1">
              <a:lnSpc>
                <a:spcPct val="140000"/>
              </a:lnSpc>
            </a:pPr>
            <a:r>
              <a:rPr lang="fr-FR" sz="900" dirty="0">
                <a:solidFill>
                  <a:schemeClr val="accent6"/>
                </a:solidFill>
                <a:latin typeface="Heebo"/>
                <a:ea typeface="Heebo"/>
                <a:cs typeface="Heebo"/>
                <a:sym typeface="Heebo"/>
              </a:rPr>
              <a:t>Langages</a:t>
            </a:r>
            <a:r>
              <a:rPr lang="en-US" sz="900" dirty="0">
                <a:solidFill>
                  <a:srgbClr val="000000"/>
                </a:solidFill>
                <a:latin typeface="Heebo"/>
                <a:ea typeface="Heebo"/>
                <a:cs typeface="Heebo"/>
                <a:sym typeface="Heebo"/>
              </a:rPr>
              <a:t>  :</a:t>
            </a:r>
          </a:p>
          <a:p>
            <a:pPr marL="0" lvl="1">
              <a:lnSpc>
                <a:spcPct val="140000"/>
              </a:lnSpc>
            </a:pPr>
            <a:r>
              <a:rPr lang="en-US" sz="900" dirty="0">
                <a:solidFill>
                  <a:srgbClr val="000000"/>
                </a:solidFill>
                <a:latin typeface="Heebo"/>
                <a:ea typeface="Heebo"/>
                <a:cs typeface="Heebo"/>
                <a:sym typeface="Heebo"/>
              </a:rPr>
              <a:t>C, C++, </a:t>
            </a:r>
            <a:r>
              <a:rPr lang="en-US" sz="900" dirty="0" err="1">
                <a:solidFill>
                  <a:srgbClr val="000000"/>
                </a:solidFill>
                <a:latin typeface="Heebo"/>
                <a:ea typeface="Heebo"/>
                <a:cs typeface="Heebo"/>
                <a:sym typeface="Heebo"/>
              </a:rPr>
              <a:t>MicroPython</a:t>
            </a:r>
            <a:r>
              <a:rPr lang="en-US" sz="900" dirty="0">
                <a:solidFill>
                  <a:srgbClr val="000000"/>
                </a:solidFill>
                <a:latin typeface="Heebo"/>
                <a:ea typeface="Heebo"/>
                <a:cs typeface="Heebo"/>
                <a:sym typeface="Heebo"/>
              </a:rPr>
              <a:t>, Sketch</a:t>
            </a:r>
          </a:p>
        </p:txBody>
      </p:sp>
      <p:sp>
        <p:nvSpPr>
          <p:cNvPr id="5" name="Espace réservé du numéro de diapositive 4"/>
          <p:cNvSpPr>
            <a:spLocks noGrp="1"/>
          </p:cNvSpPr>
          <p:nvPr>
            <p:ph type="sldNum" sz="quarter" idx="12"/>
          </p:nvPr>
        </p:nvSpPr>
        <p:spPr>
          <a:xfrm>
            <a:off x="8610600" y="6499225"/>
            <a:ext cx="2743200" cy="365125"/>
          </a:xfrm>
        </p:spPr>
        <p:txBody>
          <a:bodyPr/>
          <a:lstStyle/>
          <a:p>
            <a:fld id="{0995BCA2-BEEF-8243-93D2-AEC1A15A0A81}" type="slidenum">
              <a:rPr lang="fr-FR" b="1" smtClean="0"/>
              <a:t>15</a:t>
            </a:fld>
            <a:endParaRPr lang="fr-FR" b="1" dirty="0"/>
          </a:p>
        </p:txBody>
      </p:sp>
    </p:spTree>
    <p:extLst>
      <p:ext uri="{BB962C8B-B14F-4D97-AF65-F5344CB8AC3E}">
        <p14:creationId xmlns:p14="http://schemas.microsoft.com/office/powerpoint/2010/main" val="815329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Shape 254"/>
        <p:cNvGrpSpPr/>
        <p:nvPr/>
      </p:nvGrpSpPr>
      <p:grpSpPr>
        <a:xfrm>
          <a:off x="0" y="0"/>
          <a:ext cx="0" cy="0"/>
          <a:chOff x="0" y="0"/>
          <a:chExt cx="0" cy="0"/>
        </a:xfrm>
      </p:grpSpPr>
      <p:grpSp>
        <p:nvGrpSpPr>
          <p:cNvPr id="255" name="Google Shape;255;p21"/>
          <p:cNvGrpSpPr/>
          <p:nvPr/>
        </p:nvGrpSpPr>
        <p:grpSpPr>
          <a:xfrm>
            <a:off x="332271" y="235830"/>
            <a:ext cx="11527458" cy="6289899"/>
            <a:chOff x="0" y="-38100"/>
            <a:chExt cx="4554058" cy="2484898"/>
          </a:xfrm>
        </p:grpSpPr>
        <p:sp>
          <p:nvSpPr>
            <p:cNvPr id="256" name="Google Shape;256;p21"/>
            <p:cNvSpPr/>
            <p:nvPr/>
          </p:nvSpPr>
          <p:spPr>
            <a:xfrm>
              <a:off x="0" y="0"/>
              <a:ext cx="4554058" cy="2446798"/>
            </a:xfrm>
            <a:custGeom>
              <a:avLst/>
              <a:gdLst/>
              <a:ahLst/>
              <a:cxnLst/>
              <a:rect l="l" t="t" r="r" b="b"/>
              <a:pathLst>
                <a:path w="4554058" h="2446798" extrusionOk="0">
                  <a:moveTo>
                    <a:pt x="12984" y="0"/>
                  </a:moveTo>
                  <a:lnTo>
                    <a:pt x="4541073" y="0"/>
                  </a:lnTo>
                  <a:cubicBezTo>
                    <a:pt x="4544517" y="0"/>
                    <a:pt x="4547820" y="1368"/>
                    <a:pt x="4550255" y="3803"/>
                  </a:cubicBezTo>
                  <a:cubicBezTo>
                    <a:pt x="4552690" y="6238"/>
                    <a:pt x="4554058" y="9541"/>
                    <a:pt x="4554058" y="12984"/>
                  </a:cubicBezTo>
                  <a:lnTo>
                    <a:pt x="4554058" y="2433814"/>
                  </a:lnTo>
                  <a:cubicBezTo>
                    <a:pt x="4554058" y="2440985"/>
                    <a:pt x="4548244" y="2446798"/>
                    <a:pt x="4541073" y="2446798"/>
                  </a:cubicBezTo>
                  <a:lnTo>
                    <a:pt x="12984" y="2446798"/>
                  </a:lnTo>
                  <a:cubicBezTo>
                    <a:pt x="9541" y="2446798"/>
                    <a:pt x="6238" y="2445430"/>
                    <a:pt x="3803" y="2442995"/>
                  </a:cubicBezTo>
                  <a:cubicBezTo>
                    <a:pt x="1368" y="2440560"/>
                    <a:pt x="0" y="2437258"/>
                    <a:pt x="0" y="2433814"/>
                  </a:cubicBezTo>
                  <a:lnTo>
                    <a:pt x="0" y="12984"/>
                  </a:lnTo>
                  <a:cubicBezTo>
                    <a:pt x="0" y="5813"/>
                    <a:pt x="5813" y="0"/>
                    <a:pt x="12984" y="0"/>
                  </a:cubicBezTo>
                  <a:close/>
                </a:path>
              </a:pathLst>
            </a:custGeom>
            <a:solidFill>
              <a:srgbClr val="FFFFFF"/>
            </a:solidFill>
            <a:ln w="57150" cap="flat" cmpd="sng">
              <a:solidFill>
                <a:srgbClr val="4C6FBF"/>
              </a:solidFill>
              <a:prstDash val="solid"/>
              <a:round/>
              <a:headEnd type="none" w="sm" len="sm"/>
              <a:tailEnd type="none" w="sm" len="sm"/>
            </a:ln>
          </p:spPr>
          <p:txBody>
            <a:bodyPr spcFirstLastPara="1" wrap="square" lIns="60950" tIns="60950" rIns="60950" bIns="60950" anchor="ctr" anchorCtr="0">
              <a:noAutofit/>
            </a:bodyPr>
            <a:lstStyle/>
            <a:p>
              <a:endParaRPr sz="1200"/>
            </a:p>
          </p:txBody>
        </p:sp>
        <p:sp>
          <p:nvSpPr>
            <p:cNvPr id="257" name="Google Shape;257;p21"/>
            <p:cNvSpPr txBox="1"/>
            <p:nvPr/>
          </p:nvSpPr>
          <p:spPr>
            <a:xfrm>
              <a:off x="0" y="-38100"/>
              <a:ext cx="812800" cy="850900"/>
            </a:xfrm>
            <a:prstGeom prst="rect">
              <a:avLst/>
            </a:prstGeom>
            <a:noFill/>
            <a:ln>
              <a:noFill/>
            </a:ln>
          </p:spPr>
          <p:txBody>
            <a:bodyPr spcFirstLastPara="1" wrap="square" lIns="33867" tIns="33867" rIns="33867" bIns="33867" anchor="ctr" anchorCtr="0">
              <a:noAutofit/>
            </a:bodyPr>
            <a:lstStyle/>
            <a:p>
              <a:pPr algn="ctr">
                <a:lnSpc>
                  <a:spcPct val="186611"/>
                </a:lnSpc>
              </a:pPr>
              <a:endParaRPr sz="1200">
                <a:solidFill>
                  <a:schemeClr val="dk1"/>
                </a:solidFill>
                <a:latin typeface="Calibri"/>
                <a:ea typeface="Calibri"/>
                <a:cs typeface="Calibri"/>
                <a:sym typeface="Calibri"/>
              </a:endParaRPr>
            </a:p>
          </p:txBody>
        </p:sp>
      </p:grpSp>
      <p:sp>
        <p:nvSpPr>
          <p:cNvPr id="273" name="Google Shape;273;p21"/>
          <p:cNvSpPr txBox="1"/>
          <p:nvPr/>
        </p:nvSpPr>
        <p:spPr>
          <a:xfrm>
            <a:off x="1029837" y="1743522"/>
            <a:ext cx="4593283" cy="341632"/>
          </a:xfrm>
          <a:prstGeom prst="rect">
            <a:avLst/>
          </a:prstGeom>
          <a:noFill/>
          <a:ln>
            <a:noFill/>
          </a:ln>
        </p:spPr>
        <p:txBody>
          <a:bodyPr spcFirstLastPara="1" wrap="square" lIns="0" tIns="0" rIns="0" bIns="0" anchor="t" anchorCtr="0">
            <a:spAutoFit/>
          </a:bodyPr>
          <a:lstStyle/>
          <a:p>
            <a:pPr>
              <a:lnSpc>
                <a:spcPct val="111000"/>
              </a:lnSpc>
            </a:pPr>
            <a:r>
              <a:rPr lang="fr-FR" sz="2000" dirty="0">
                <a:solidFill>
                  <a:srgbClr val="7B96D4"/>
                </a:solidFill>
                <a:latin typeface="Heebo Black"/>
                <a:ea typeface="Heebo Black"/>
                <a:cs typeface="Heebo Black"/>
                <a:sym typeface="Heebo Black"/>
              </a:rPr>
              <a:t>Composant </a:t>
            </a:r>
            <a:r>
              <a:rPr lang="fr-FR" sz="2000" dirty="0" err="1">
                <a:solidFill>
                  <a:srgbClr val="7B96D4"/>
                </a:solidFill>
                <a:latin typeface="Heebo Black"/>
                <a:ea typeface="Heebo Black"/>
                <a:cs typeface="Heebo Black"/>
                <a:sym typeface="Heebo Black"/>
              </a:rPr>
              <a:t>Remoteproc</a:t>
            </a:r>
            <a:endParaRPr lang="fr-FR" sz="2000" dirty="0">
              <a:solidFill>
                <a:srgbClr val="7B96D4"/>
              </a:solidFill>
              <a:latin typeface="Heebo Black"/>
              <a:ea typeface="Heebo Black"/>
              <a:cs typeface="Heebo Black"/>
              <a:sym typeface="Heebo Black"/>
            </a:endParaRPr>
          </a:p>
        </p:txBody>
      </p:sp>
      <p:sp>
        <p:nvSpPr>
          <p:cNvPr id="277" name="Google Shape;277;p21"/>
          <p:cNvSpPr txBox="1"/>
          <p:nvPr/>
        </p:nvSpPr>
        <p:spPr>
          <a:xfrm>
            <a:off x="1088988" y="2084970"/>
            <a:ext cx="10437365" cy="947952"/>
          </a:xfrm>
          <a:prstGeom prst="rect">
            <a:avLst/>
          </a:prstGeom>
          <a:noFill/>
          <a:ln>
            <a:noFill/>
          </a:ln>
        </p:spPr>
        <p:txBody>
          <a:bodyPr spcFirstLastPara="1" wrap="square" lIns="0" tIns="0" rIns="0" bIns="0" anchor="t" anchorCtr="0">
            <a:spAutoFit/>
          </a:bodyPr>
          <a:lstStyle/>
          <a:p>
            <a:pPr marL="0" lvl="1">
              <a:lnSpc>
                <a:spcPct val="140000"/>
              </a:lnSpc>
            </a:pPr>
            <a:r>
              <a:rPr lang="fr-FR" sz="1100" dirty="0" err="1">
                <a:solidFill>
                  <a:srgbClr val="000000"/>
                </a:solidFill>
                <a:latin typeface="Heebo"/>
                <a:ea typeface="Heebo"/>
                <a:cs typeface="Heebo"/>
                <a:sym typeface="Heebo"/>
              </a:rPr>
              <a:t>Remoteproc</a:t>
            </a:r>
            <a:r>
              <a:rPr lang="fr-FR" sz="1100" dirty="0">
                <a:solidFill>
                  <a:srgbClr val="000000"/>
                </a:solidFill>
                <a:latin typeface="Heebo"/>
                <a:ea typeface="Heebo"/>
                <a:cs typeface="Heebo"/>
                <a:sym typeface="Heebo"/>
              </a:rPr>
              <a:t> permet la gestion du cycle de vie (start, stop) des processeurs distants à partir d'un logiciel exécuté sur un processeur maître. </a:t>
            </a:r>
            <a:br>
              <a:rPr lang="fr-FR" sz="1100" dirty="0">
                <a:solidFill>
                  <a:srgbClr val="000000"/>
                </a:solidFill>
                <a:latin typeface="Heebo"/>
                <a:ea typeface="Heebo"/>
                <a:cs typeface="Heebo"/>
                <a:sym typeface="Heebo"/>
              </a:rPr>
            </a:br>
            <a:r>
              <a:rPr lang="fr-FR" sz="1100" dirty="0">
                <a:solidFill>
                  <a:srgbClr val="000000"/>
                </a:solidFill>
                <a:latin typeface="Heebo"/>
                <a:ea typeface="Heebo"/>
                <a:cs typeface="Heebo"/>
                <a:sym typeface="Heebo"/>
              </a:rPr>
              <a:t>Le maitre peut être du Linux, </a:t>
            </a:r>
            <a:r>
              <a:rPr lang="fr-FR" sz="1100" dirty="0" err="1">
                <a:solidFill>
                  <a:srgbClr val="000000"/>
                </a:solidFill>
                <a:latin typeface="Heebo"/>
                <a:ea typeface="Heebo"/>
                <a:cs typeface="Heebo"/>
                <a:sym typeface="Heebo"/>
              </a:rPr>
              <a:t>bare</a:t>
            </a:r>
            <a:r>
              <a:rPr lang="fr-FR" sz="1100" dirty="0">
                <a:solidFill>
                  <a:srgbClr val="000000"/>
                </a:solidFill>
                <a:latin typeface="Heebo"/>
                <a:ea typeface="Heebo"/>
                <a:cs typeface="Heebo"/>
                <a:sym typeface="Heebo"/>
              </a:rPr>
              <a:t> </a:t>
            </a:r>
            <a:r>
              <a:rPr lang="fr-FR" sz="1100" dirty="0" err="1">
                <a:solidFill>
                  <a:srgbClr val="000000"/>
                </a:solidFill>
                <a:latin typeface="Heebo"/>
                <a:ea typeface="Heebo"/>
                <a:cs typeface="Heebo"/>
                <a:sym typeface="Heebo"/>
              </a:rPr>
              <a:t>metal</a:t>
            </a:r>
            <a:r>
              <a:rPr lang="fr-FR" sz="1100" dirty="0">
                <a:solidFill>
                  <a:srgbClr val="000000"/>
                </a:solidFill>
                <a:latin typeface="Heebo"/>
                <a:ea typeface="Heebo"/>
                <a:cs typeface="Heebo"/>
                <a:sym typeface="Heebo"/>
              </a:rPr>
              <a:t> ou RT-OS.</a:t>
            </a:r>
            <a:br>
              <a:rPr lang="fr-FR" sz="1100" dirty="0">
                <a:solidFill>
                  <a:srgbClr val="000000"/>
                </a:solidFill>
                <a:latin typeface="Heebo"/>
                <a:ea typeface="Heebo"/>
                <a:cs typeface="Heebo"/>
                <a:sym typeface="Heebo"/>
              </a:rPr>
            </a:br>
            <a:r>
              <a:rPr lang="fr-FR" sz="1100" i="1" dirty="0">
                <a:solidFill>
                  <a:srgbClr val="000000"/>
                </a:solidFill>
                <a:latin typeface="Heebo"/>
                <a:ea typeface="Heebo"/>
                <a:cs typeface="Heebo"/>
                <a:sym typeface="Heebo"/>
              </a:rPr>
              <a:t>Activation du pilote en module sur Linux et nécessite une définition supplémentaire dans le </a:t>
            </a:r>
            <a:r>
              <a:rPr lang="fr-FR" sz="1100" i="1" dirty="0" err="1">
                <a:solidFill>
                  <a:srgbClr val="000000"/>
                </a:solidFill>
                <a:latin typeface="Heebo"/>
                <a:ea typeface="Heebo"/>
                <a:cs typeface="Heebo"/>
                <a:sym typeface="Heebo"/>
              </a:rPr>
              <a:t>device</a:t>
            </a:r>
            <a:r>
              <a:rPr lang="fr-FR" sz="1100" i="1" dirty="0">
                <a:solidFill>
                  <a:srgbClr val="000000"/>
                </a:solidFill>
                <a:latin typeface="Heebo"/>
                <a:ea typeface="Heebo"/>
                <a:cs typeface="Heebo"/>
                <a:sym typeface="Heebo"/>
              </a:rPr>
              <a:t> </a:t>
            </a:r>
            <a:r>
              <a:rPr lang="fr-FR" sz="1100" i="1" dirty="0" err="1">
                <a:solidFill>
                  <a:srgbClr val="000000"/>
                </a:solidFill>
                <a:latin typeface="Heebo"/>
                <a:ea typeface="Heebo"/>
                <a:cs typeface="Heebo"/>
                <a:sym typeface="Heebo"/>
              </a:rPr>
              <a:t>tree</a:t>
            </a:r>
            <a:r>
              <a:rPr lang="fr-FR" sz="1100" i="1" dirty="0">
                <a:solidFill>
                  <a:srgbClr val="000000"/>
                </a:solidFill>
                <a:latin typeface="Heebo"/>
                <a:ea typeface="Heebo"/>
                <a:cs typeface="Heebo"/>
                <a:sym typeface="Heebo"/>
              </a:rPr>
              <a:t> pour la réservation de mémoire dédiée pour le processeur distant</a:t>
            </a:r>
            <a:r>
              <a:rPr lang="fr-FR" sz="1100" dirty="0">
                <a:solidFill>
                  <a:srgbClr val="000000"/>
                </a:solidFill>
                <a:latin typeface="Heebo"/>
                <a:ea typeface="Heebo"/>
                <a:cs typeface="Heebo"/>
                <a:sym typeface="Heebo"/>
              </a:rPr>
              <a:t>.</a:t>
            </a:r>
          </a:p>
        </p:txBody>
      </p:sp>
      <p:sp>
        <p:nvSpPr>
          <p:cNvPr id="279" name="Google Shape;279;p21"/>
          <p:cNvSpPr txBox="1"/>
          <p:nvPr/>
        </p:nvSpPr>
        <p:spPr>
          <a:xfrm>
            <a:off x="1029837" y="966498"/>
            <a:ext cx="9848834" cy="871649"/>
          </a:xfrm>
          <a:prstGeom prst="rect">
            <a:avLst/>
          </a:prstGeom>
          <a:noFill/>
          <a:ln>
            <a:noFill/>
          </a:ln>
        </p:spPr>
        <p:txBody>
          <a:bodyPr spcFirstLastPara="1" wrap="square" lIns="0" tIns="0" rIns="0" bIns="0" anchor="t" anchorCtr="0">
            <a:spAutoFit/>
          </a:bodyPr>
          <a:lstStyle/>
          <a:p>
            <a:pPr>
              <a:lnSpc>
                <a:spcPct val="118002"/>
              </a:lnSpc>
            </a:pPr>
            <a:r>
              <a:rPr lang="en-US" sz="4800" dirty="0">
                <a:solidFill>
                  <a:srgbClr val="7B96D4"/>
                </a:solidFill>
                <a:latin typeface="Heebo Black"/>
                <a:cs typeface="Heebo Black"/>
                <a:sym typeface="Heebo Black"/>
              </a:rPr>
              <a:t>Framework </a:t>
            </a:r>
            <a:r>
              <a:rPr lang="en-US" sz="4800" dirty="0" err="1">
                <a:solidFill>
                  <a:srgbClr val="7B96D4"/>
                </a:solidFill>
                <a:latin typeface="Heebo Black"/>
                <a:cs typeface="Heebo Black"/>
                <a:sym typeface="Heebo Black"/>
              </a:rPr>
              <a:t>OpenAMP</a:t>
            </a:r>
            <a:r>
              <a:rPr lang="en-US" sz="3200" dirty="0">
                <a:solidFill>
                  <a:srgbClr val="7B96D4"/>
                </a:solidFill>
                <a:latin typeface="Heebo Black"/>
                <a:cs typeface="Heebo Black"/>
                <a:sym typeface="Heebo Black"/>
              </a:rPr>
              <a:t> </a:t>
            </a:r>
            <a:endParaRPr lang="en-US" sz="3200" dirty="0"/>
          </a:p>
        </p:txBody>
      </p:sp>
      <p:sp>
        <p:nvSpPr>
          <p:cNvPr id="2" name="Google Shape;135;p15">
            <a:extLst>
              <a:ext uri="{FF2B5EF4-FFF2-40B4-BE49-F238E27FC236}">
                <a16:creationId xmlns:a16="http://schemas.microsoft.com/office/drawing/2014/main" id="{49801218-161C-AC4E-057A-425A9D67BBC5}"/>
              </a:ext>
            </a:extLst>
          </p:cNvPr>
          <p:cNvSpPr txBox="1"/>
          <p:nvPr/>
        </p:nvSpPr>
        <p:spPr>
          <a:xfrm>
            <a:off x="331082" y="119395"/>
            <a:ext cx="1161421" cy="1302408"/>
          </a:xfrm>
          <a:prstGeom prst="rect">
            <a:avLst/>
          </a:prstGeom>
          <a:noFill/>
          <a:ln>
            <a:noFill/>
          </a:ln>
        </p:spPr>
        <p:txBody>
          <a:bodyPr spcFirstLastPara="1" wrap="square" lIns="0" tIns="0" rIns="0" bIns="0" anchor="t" anchorCtr="0">
            <a:spAutoFit/>
          </a:bodyPr>
          <a:lstStyle/>
          <a:p>
            <a:pPr algn="ctr">
              <a:lnSpc>
                <a:spcPct val="127000"/>
              </a:lnSpc>
            </a:pPr>
            <a:r>
              <a:rPr lang="en-US" sz="6664" dirty="0">
                <a:solidFill>
                  <a:schemeClr val="accent1">
                    <a:lumMod val="60000"/>
                    <a:lumOff val="40000"/>
                  </a:schemeClr>
                </a:solidFill>
                <a:latin typeface="Heebo Black"/>
                <a:ea typeface="Heebo Black"/>
                <a:cs typeface="Heebo Black"/>
                <a:sym typeface="Heebo Black"/>
              </a:rPr>
              <a:t>02</a:t>
            </a:r>
            <a:endParaRPr sz="1200" dirty="0">
              <a:solidFill>
                <a:schemeClr val="accent1">
                  <a:lumMod val="60000"/>
                  <a:lumOff val="40000"/>
                </a:schemeClr>
              </a:solidFill>
            </a:endParaRPr>
          </a:p>
        </p:txBody>
      </p:sp>
      <p:grpSp>
        <p:nvGrpSpPr>
          <p:cNvPr id="11" name="Groupe 10"/>
          <p:cNvGrpSpPr/>
          <p:nvPr/>
        </p:nvGrpSpPr>
        <p:grpSpPr>
          <a:xfrm>
            <a:off x="8401051" y="2962414"/>
            <a:ext cx="3114568" cy="3409444"/>
            <a:chOff x="5457119" y="2153598"/>
            <a:chExt cx="3553533" cy="3818577"/>
          </a:xfrm>
        </p:grpSpPr>
        <p:grpSp>
          <p:nvGrpSpPr>
            <p:cNvPr id="12" name="Groupe 11"/>
            <p:cNvGrpSpPr/>
            <p:nvPr/>
          </p:nvGrpSpPr>
          <p:grpSpPr>
            <a:xfrm>
              <a:off x="5457119" y="2153598"/>
              <a:ext cx="3553533" cy="3818577"/>
              <a:chOff x="5855981" y="3086100"/>
              <a:chExt cx="3168299" cy="3429116"/>
            </a:xfrm>
          </p:grpSpPr>
          <p:sp>
            <p:nvSpPr>
              <p:cNvPr id="18" name="Rectangle 17"/>
              <p:cNvSpPr/>
              <p:nvPr/>
            </p:nvSpPr>
            <p:spPr>
              <a:xfrm>
                <a:off x="5855981" y="3086100"/>
                <a:ext cx="3168299" cy="3429116"/>
              </a:xfrm>
              <a:prstGeom prst="rect">
                <a:avLst/>
              </a:prstGeom>
              <a:no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nvGrpSpPr>
              <p:cNvPr id="19" name="Groupe 18"/>
              <p:cNvGrpSpPr/>
              <p:nvPr/>
            </p:nvGrpSpPr>
            <p:grpSpPr>
              <a:xfrm>
                <a:off x="6080049" y="3271730"/>
                <a:ext cx="2809755" cy="2908935"/>
                <a:chOff x="6080049" y="3876674"/>
                <a:chExt cx="2809755" cy="2908935"/>
              </a:xfrm>
            </p:grpSpPr>
            <p:sp>
              <p:nvSpPr>
                <p:cNvPr id="20" name="Rectangle 19"/>
                <p:cNvSpPr/>
                <p:nvPr/>
              </p:nvSpPr>
              <p:spPr>
                <a:xfrm>
                  <a:off x="6080049" y="5843983"/>
                  <a:ext cx="2809755" cy="941626"/>
                </a:xfrm>
                <a:prstGeom prst="rect">
                  <a:avLst/>
                </a:prstGeom>
                <a:solidFill>
                  <a:schemeClr val="accent1">
                    <a:alpha val="16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accent5">
                        <a:lumMod val="50000"/>
                      </a:schemeClr>
                    </a:solidFill>
                  </a:endParaRPr>
                </a:p>
                <a:p>
                  <a:pPr algn="ctr"/>
                  <a:endParaRPr lang="en-US" sz="1600" dirty="0">
                    <a:solidFill>
                      <a:schemeClr val="accent5">
                        <a:lumMod val="50000"/>
                      </a:schemeClr>
                    </a:solidFill>
                  </a:endParaRPr>
                </a:p>
                <a:p>
                  <a:pPr algn="ctr"/>
                  <a:r>
                    <a:rPr lang="en-US" sz="1050" dirty="0" err="1">
                      <a:solidFill>
                        <a:schemeClr val="accent5">
                          <a:lumMod val="50000"/>
                        </a:schemeClr>
                      </a:solidFill>
                    </a:rPr>
                    <a:t>SoC</a:t>
                  </a:r>
                  <a:endParaRPr lang="en-US" sz="1600" dirty="0">
                    <a:solidFill>
                      <a:schemeClr val="accent5">
                        <a:lumMod val="50000"/>
                      </a:schemeClr>
                    </a:solidFill>
                  </a:endParaRPr>
                </a:p>
              </p:txBody>
            </p:sp>
            <p:sp>
              <p:nvSpPr>
                <p:cNvPr id="21" name="Rectangle à coins arrondis 20"/>
                <p:cNvSpPr/>
                <p:nvPr/>
              </p:nvSpPr>
              <p:spPr>
                <a:xfrm>
                  <a:off x="6305550" y="4452061"/>
                  <a:ext cx="857250" cy="504825"/>
                </a:xfrm>
                <a:prstGeom prst="roundRect">
                  <a:avLst/>
                </a:prstGeom>
                <a:solidFill>
                  <a:schemeClr val="accent4">
                    <a:lumMod val="40000"/>
                    <a:lumOff val="6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accent5">
                          <a:lumMod val="50000"/>
                        </a:schemeClr>
                      </a:solidFill>
                    </a:rPr>
                    <a:t>Linux User Apps</a:t>
                  </a:r>
                </a:p>
              </p:txBody>
            </p:sp>
            <p:sp>
              <p:nvSpPr>
                <p:cNvPr id="22" name="Rectangle à coins arrondis 21"/>
                <p:cNvSpPr/>
                <p:nvPr/>
              </p:nvSpPr>
              <p:spPr>
                <a:xfrm>
                  <a:off x="6305550" y="5124450"/>
                  <a:ext cx="857250" cy="504825"/>
                </a:xfrm>
                <a:prstGeom prst="roundRect">
                  <a:avLst/>
                </a:prstGeom>
                <a:solidFill>
                  <a:schemeClr val="accent6">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5">
                          <a:lumMod val="50000"/>
                        </a:schemeClr>
                      </a:solidFill>
                    </a:rPr>
                    <a:t>Linux</a:t>
                  </a:r>
                  <a:endParaRPr lang="en-US" sz="1600" dirty="0">
                    <a:solidFill>
                      <a:schemeClr val="accent5">
                        <a:lumMod val="50000"/>
                      </a:schemeClr>
                    </a:solidFill>
                  </a:endParaRPr>
                </a:p>
              </p:txBody>
            </p:sp>
            <p:sp>
              <p:nvSpPr>
                <p:cNvPr id="23" name="Rectangle à coins arrondis 22"/>
                <p:cNvSpPr/>
                <p:nvPr/>
              </p:nvSpPr>
              <p:spPr>
                <a:xfrm>
                  <a:off x="6305550" y="5944678"/>
                  <a:ext cx="857250" cy="504825"/>
                </a:xfrm>
                <a:prstGeom prst="roundRect">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accent5">
                          <a:lumMod val="50000"/>
                        </a:schemeClr>
                      </a:solidFill>
                    </a:rPr>
                    <a:t>CPU0</a:t>
                  </a:r>
                </a:p>
              </p:txBody>
            </p:sp>
            <p:sp>
              <p:nvSpPr>
                <p:cNvPr id="24" name="Rectangle à coins arrondis 23"/>
                <p:cNvSpPr/>
                <p:nvPr/>
              </p:nvSpPr>
              <p:spPr>
                <a:xfrm>
                  <a:off x="7807614" y="5124450"/>
                  <a:ext cx="857250" cy="504825"/>
                </a:xfrm>
                <a:prstGeom prst="roundRect">
                  <a:avLst/>
                </a:prstGeom>
                <a:solidFill>
                  <a:schemeClr val="accent4">
                    <a:lumMod val="40000"/>
                    <a:lumOff val="6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accent5">
                          <a:lumMod val="50000"/>
                        </a:schemeClr>
                      </a:solidFill>
                    </a:rPr>
                    <a:t>Executable program</a:t>
                  </a:r>
                </a:p>
              </p:txBody>
            </p:sp>
            <p:sp>
              <p:nvSpPr>
                <p:cNvPr id="25" name="Rectangle à coins arrondis 24"/>
                <p:cNvSpPr/>
                <p:nvPr/>
              </p:nvSpPr>
              <p:spPr>
                <a:xfrm>
                  <a:off x="7805801" y="5935151"/>
                  <a:ext cx="857250" cy="504825"/>
                </a:xfrm>
                <a:prstGeom prst="roundRect">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accent5">
                          <a:lumMod val="50000"/>
                        </a:schemeClr>
                      </a:solidFill>
                    </a:rPr>
                    <a:t>CPU1</a:t>
                  </a:r>
                  <a:endParaRPr lang="en-US" sz="1400" dirty="0">
                    <a:solidFill>
                      <a:schemeClr val="accent5">
                        <a:lumMod val="50000"/>
                      </a:schemeClr>
                    </a:solidFill>
                  </a:endParaRPr>
                </a:p>
              </p:txBody>
            </p:sp>
            <p:sp>
              <p:nvSpPr>
                <p:cNvPr id="26" name="Flèche vers le bas 25"/>
                <p:cNvSpPr/>
                <p:nvPr/>
              </p:nvSpPr>
              <p:spPr>
                <a:xfrm>
                  <a:off x="6638925" y="4991100"/>
                  <a:ext cx="228600" cy="133350"/>
                </a:xfrm>
                <a:prstGeom prst="down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7" name="Flèche vers le bas 26"/>
                <p:cNvSpPr/>
                <p:nvPr/>
              </p:nvSpPr>
              <p:spPr>
                <a:xfrm>
                  <a:off x="6638925" y="5669999"/>
                  <a:ext cx="228600" cy="133350"/>
                </a:xfrm>
                <a:prstGeom prst="down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8" name="Rectangle à coins arrondis 27"/>
                <p:cNvSpPr/>
                <p:nvPr/>
              </p:nvSpPr>
              <p:spPr>
                <a:xfrm>
                  <a:off x="6181725" y="3876674"/>
                  <a:ext cx="1085850" cy="2678952"/>
                </a:xfrm>
                <a:prstGeom prst="roundRect">
                  <a:avLst/>
                </a:prstGeom>
                <a:noFill/>
                <a:ln>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accent5">
                          <a:lumMod val="50000"/>
                        </a:schemeClr>
                      </a:solidFill>
                    </a:rPr>
                    <a:t>Master</a:t>
                  </a:r>
                </a:p>
                <a:p>
                  <a:pPr algn="ctr"/>
                  <a:endParaRPr lang="en-US" sz="1600" dirty="0">
                    <a:solidFill>
                      <a:schemeClr val="accent5">
                        <a:lumMod val="50000"/>
                      </a:schemeClr>
                    </a:solidFill>
                  </a:endParaRPr>
                </a:p>
                <a:p>
                  <a:pPr algn="ctr"/>
                  <a:endParaRPr lang="en-US" sz="1600" dirty="0">
                    <a:solidFill>
                      <a:schemeClr val="accent5">
                        <a:lumMod val="50000"/>
                      </a:schemeClr>
                    </a:solidFill>
                  </a:endParaRPr>
                </a:p>
                <a:p>
                  <a:pPr algn="ctr"/>
                  <a:endParaRPr lang="en-US" sz="1600" dirty="0">
                    <a:solidFill>
                      <a:schemeClr val="accent5">
                        <a:lumMod val="50000"/>
                      </a:schemeClr>
                    </a:solidFill>
                  </a:endParaRPr>
                </a:p>
                <a:p>
                  <a:pPr algn="ctr"/>
                  <a:endParaRPr lang="en-US" sz="1600" dirty="0">
                    <a:solidFill>
                      <a:schemeClr val="accent5">
                        <a:lumMod val="50000"/>
                      </a:schemeClr>
                    </a:solidFill>
                  </a:endParaRPr>
                </a:p>
                <a:p>
                  <a:pPr algn="ctr"/>
                  <a:endParaRPr lang="en-US" sz="1600" dirty="0">
                    <a:solidFill>
                      <a:schemeClr val="accent5">
                        <a:lumMod val="50000"/>
                      </a:schemeClr>
                    </a:solidFill>
                  </a:endParaRPr>
                </a:p>
                <a:p>
                  <a:pPr algn="ctr"/>
                  <a:endParaRPr lang="en-US" sz="1600" dirty="0">
                    <a:solidFill>
                      <a:schemeClr val="accent5">
                        <a:lumMod val="50000"/>
                      </a:schemeClr>
                    </a:solidFill>
                  </a:endParaRPr>
                </a:p>
                <a:p>
                  <a:pPr algn="ctr"/>
                  <a:endParaRPr lang="en-US" sz="1600" dirty="0">
                    <a:solidFill>
                      <a:schemeClr val="accent5">
                        <a:lumMod val="50000"/>
                      </a:schemeClr>
                    </a:solidFill>
                  </a:endParaRPr>
                </a:p>
                <a:p>
                  <a:pPr algn="ctr"/>
                  <a:endParaRPr lang="en-US" sz="1600" dirty="0">
                    <a:solidFill>
                      <a:schemeClr val="accent5">
                        <a:lumMod val="50000"/>
                      </a:schemeClr>
                    </a:solidFill>
                  </a:endParaRPr>
                </a:p>
                <a:p>
                  <a:pPr algn="ctr"/>
                  <a:endParaRPr lang="en-US" sz="1600" dirty="0"/>
                </a:p>
              </p:txBody>
            </p:sp>
            <p:sp>
              <p:nvSpPr>
                <p:cNvPr id="29" name="Flèche vers le bas 28"/>
                <p:cNvSpPr/>
                <p:nvPr/>
              </p:nvSpPr>
              <p:spPr>
                <a:xfrm>
                  <a:off x="8121940" y="5668056"/>
                  <a:ext cx="228600" cy="133350"/>
                </a:xfrm>
                <a:prstGeom prst="down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cxnSp>
          <p:nvCxnSpPr>
            <p:cNvPr id="13" name="Connecteur droit avec flèche 12"/>
            <p:cNvCxnSpPr/>
            <p:nvPr/>
          </p:nvCxnSpPr>
          <p:spPr>
            <a:xfrm>
              <a:off x="6922835" y="3973733"/>
              <a:ext cx="723217" cy="0"/>
            </a:xfrm>
            <a:prstGeom prst="straightConnector1">
              <a:avLst/>
            </a:prstGeom>
            <a:ln w="19050">
              <a:solidFill>
                <a:schemeClr val="accent6"/>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7031809" y="3806529"/>
              <a:ext cx="530756" cy="517065"/>
            </a:xfrm>
            <a:prstGeom prst="rect">
              <a:avLst/>
            </a:prstGeom>
            <a:noFill/>
            <a:ln>
              <a:noFill/>
            </a:ln>
          </p:spPr>
          <p:txBody>
            <a:bodyPr wrap="none" rtlCol="0">
              <a:spAutoFit/>
            </a:bodyPr>
            <a:lstStyle/>
            <a:p>
              <a:r>
                <a:rPr lang="en-US" sz="800" dirty="0" err="1"/>
                <a:t>Rpmsg</a:t>
              </a:r>
              <a:br>
                <a:rPr lang="en-US" sz="700" dirty="0"/>
              </a:br>
              <a:endParaRPr lang="en-US" sz="1600" dirty="0"/>
            </a:p>
          </p:txBody>
        </p:sp>
        <p:cxnSp>
          <p:nvCxnSpPr>
            <p:cNvPr id="15" name="Connecteur en angle 14"/>
            <p:cNvCxnSpPr>
              <a:endCxn id="25" idx="1"/>
            </p:cNvCxnSpPr>
            <p:nvPr/>
          </p:nvCxnSpPr>
          <p:spPr>
            <a:xfrm>
              <a:off x="6922835" y="4258328"/>
              <a:ext cx="721184" cy="675331"/>
            </a:xfrm>
            <a:prstGeom prst="bentConnector3">
              <a:avLst>
                <a:gd name="adj1" fmla="val 8566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6929929" y="4080268"/>
              <a:ext cx="775832" cy="241297"/>
            </a:xfrm>
            <a:prstGeom prst="rect">
              <a:avLst/>
            </a:prstGeom>
            <a:noFill/>
            <a:ln>
              <a:noFill/>
            </a:ln>
          </p:spPr>
          <p:txBody>
            <a:bodyPr wrap="none" rtlCol="0">
              <a:spAutoFit/>
            </a:bodyPr>
            <a:lstStyle/>
            <a:p>
              <a:r>
                <a:rPr lang="en-US" sz="800" dirty="0" err="1"/>
                <a:t>remoteproc</a:t>
              </a:r>
              <a:endParaRPr lang="en-US" sz="1050" dirty="0"/>
            </a:p>
          </p:txBody>
        </p:sp>
      </p:grpSp>
      <p:sp>
        <p:nvSpPr>
          <p:cNvPr id="31" name="Google Shape;273;p21">
            <a:extLst>
              <a:ext uri="{FF2B5EF4-FFF2-40B4-BE49-F238E27FC236}">
                <a16:creationId xmlns:a16="http://schemas.microsoft.com/office/drawing/2014/main" id="{CA9B6885-8D1C-D29A-C381-C448BC38241B}"/>
              </a:ext>
            </a:extLst>
          </p:cNvPr>
          <p:cNvSpPr txBox="1"/>
          <p:nvPr/>
        </p:nvSpPr>
        <p:spPr>
          <a:xfrm>
            <a:off x="8468457" y="6072789"/>
            <a:ext cx="3057896" cy="273280"/>
          </a:xfrm>
          <a:prstGeom prst="rect">
            <a:avLst/>
          </a:prstGeom>
          <a:noFill/>
          <a:ln>
            <a:noFill/>
          </a:ln>
        </p:spPr>
        <p:txBody>
          <a:bodyPr spcFirstLastPara="1" wrap="square" lIns="0" tIns="0" rIns="0" bIns="0" anchor="t" anchorCtr="0">
            <a:spAutoFit/>
          </a:bodyPr>
          <a:lstStyle/>
          <a:p>
            <a:pPr>
              <a:lnSpc>
                <a:spcPct val="111000"/>
              </a:lnSpc>
            </a:pPr>
            <a:r>
              <a:rPr lang="fr-FR" sz="800" dirty="0">
                <a:solidFill>
                  <a:srgbClr val="7B96D4"/>
                </a:solidFill>
                <a:latin typeface="Heebo Black"/>
                <a:ea typeface="Heebo Black"/>
                <a:cs typeface="Heebo Black"/>
                <a:sym typeface="Heebo Black"/>
              </a:rPr>
              <a:t>Exemple d’architecture </a:t>
            </a:r>
            <a:r>
              <a:rPr lang="fr-FR" sz="800" dirty="0" err="1">
                <a:solidFill>
                  <a:srgbClr val="7B96D4"/>
                </a:solidFill>
                <a:latin typeface="Heebo Black"/>
                <a:ea typeface="Heebo Black"/>
                <a:cs typeface="Heebo Black"/>
                <a:sym typeface="Heebo Black"/>
              </a:rPr>
              <a:t>OpenAMP</a:t>
            </a:r>
            <a:r>
              <a:rPr lang="fr-FR" sz="800" dirty="0">
                <a:solidFill>
                  <a:srgbClr val="7B96D4"/>
                </a:solidFill>
                <a:latin typeface="Heebo Black"/>
                <a:ea typeface="Heebo Black"/>
                <a:cs typeface="Heebo Black"/>
                <a:sym typeface="Heebo Black"/>
              </a:rPr>
              <a:t> avec Linux en CPU0 et </a:t>
            </a:r>
            <a:r>
              <a:rPr lang="fr-FR" sz="800" dirty="0" err="1">
                <a:solidFill>
                  <a:srgbClr val="7B96D4"/>
                </a:solidFill>
                <a:latin typeface="Heebo Black"/>
                <a:ea typeface="Heebo Black"/>
                <a:cs typeface="Heebo Black"/>
                <a:sym typeface="Heebo Black"/>
              </a:rPr>
              <a:t>bare</a:t>
            </a:r>
            <a:r>
              <a:rPr lang="fr-FR" sz="800" dirty="0">
                <a:solidFill>
                  <a:srgbClr val="7B96D4"/>
                </a:solidFill>
                <a:latin typeface="Heebo Black"/>
                <a:ea typeface="Heebo Black"/>
                <a:cs typeface="Heebo Black"/>
                <a:sym typeface="Heebo Black"/>
              </a:rPr>
              <a:t> </a:t>
            </a:r>
            <a:r>
              <a:rPr lang="fr-FR" sz="800" dirty="0" err="1">
                <a:solidFill>
                  <a:srgbClr val="7B96D4"/>
                </a:solidFill>
                <a:latin typeface="Heebo Black"/>
                <a:ea typeface="Heebo Black"/>
                <a:cs typeface="Heebo Black"/>
                <a:sym typeface="Heebo Black"/>
              </a:rPr>
              <a:t>metal</a:t>
            </a:r>
            <a:r>
              <a:rPr lang="fr-FR" sz="800" dirty="0">
                <a:solidFill>
                  <a:srgbClr val="7B96D4"/>
                </a:solidFill>
                <a:latin typeface="Heebo Black"/>
                <a:ea typeface="Heebo Black"/>
                <a:cs typeface="Heebo Black"/>
                <a:sym typeface="Heebo Black"/>
              </a:rPr>
              <a:t> en CPU1</a:t>
            </a:r>
          </a:p>
        </p:txBody>
      </p:sp>
      <p:grpSp>
        <p:nvGrpSpPr>
          <p:cNvPr id="6" name="Groupe 5"/>
          <p:cNvGrpSpPr/>
          <p:nvPr/>
        </p:nvGrpSpPr>
        <p:grpSpPr>
          <a:xfrm>
            <a:off x="1095409" y="2966247"/>
            <a:ext cx="6877015" cy="3425553"/>
            <a:chOff x="1095409" y="3080547"/>
            <a:chExt cx="6877015" cy="3425553"/>
          </a:xfrm>
        </p:grpSpPr>
        <p:grpSp>
          <p:nvGrpSpPr>
            <p:cNvPr id="5" name="Groupe 4"/>
            <p:cNvGrpSpPr/>
            <p:nvPr/>
          </p:nvGrpSpPr>
          <p:grpSpPr>
            <a:xfrm>
              <a:off x="1095409" y="3080547"/>
              <a:ext cx="6877015" cy="3425553"/>
              <a:chOff x="1095407" y="3874516"/>
              <a:chExt cx="6877015" cy="3425553"/>
            </a:xfrm>
          </p:grpSpPr>
          <p:sp>
            <p:nvSpPr>
              <p:cNvPr id="32" name="Google Shape;277;p21"/>
              <p:cNvSpPr txBox="1"/>
              <p:nvPr/>
            </p:nvSpPr>
            <p:spPr>
              <a:xfrm>
                <a:off x="1095407" y="3874516"/>
                <a:ext cx="6877015" cy="3425553"/>
              </a:xfrm>
              <a:prstGeom prst="rect">
                <a:avLst/>
              </a:prstGeom>
              <a:noFill/>
              <a:ln w="6350">
                <a:solidFill>
                  <a:schemeClr val="accent5"/>
                </a:solidFill>
              </a:ln>
            </p:spPr>
            <p:txBody>
              <a:bodyPr spcFirstLastPara="1" wrap="square" lIns="0" tIns="0" rIns="0" bIns="0" anchor="t" anchorCtr="0">
                <a:spAutoFit/>
              </a:bodyPr>
              <a:lstStyle/>
              <a:p>
                <a:pPr marL="0" lvl="1">
                  <a:lnSpc>
                    <a:spcPct val="140000"/>
                  </a:lnSpc>
                </a:pPr>
                <a:r>
                  <a:rPr lang="fr-FR" sz="1200" b="1" dirty="0">
                    <a:solidFill>
                      <a:schemeClr val="accent6"/>
                    </a:solidFill>
                    <a:latin typeface="Heebo"/>
                    <a:ea typeface="Heebo"/>
                    <a:cs typeface="Heebo"/>
                    <a:sym typeface="Heebo"/>
                  </a:rPr>
                  <a:t>           </a:t>
                </a:r>
                <a:r>
                  <a:rPr lang="fr-FR" sz="1200" b="1" dirty="0">
                    <a:solidFill>
                      <a:schemeClr val="accent1"/>
                    </a:solidFill>
                    <a:latin typeface="Heebo"/>
                    <a:ea typeface="Heebo"/>
                    <a:cs typeface="Heebo"/>
                    <a:sym typeface="Heebo"/>
                  </a:rPr>
                  <a:t>Utilisation en Linux</a:t>
                </a:r>
                <a:endParaRPr lang="fr-FR" sz="1200" dirty="0">
                  <a:solidFill>
                    <a:schemeClr val="accent1"/>
                  </a:solidFill>
                  <a:latin typeface="Heebo"/>
                  <a:ea typeface="Heebo"/>
                  <a:cs typeface="Heebo"/>
                  <a:sym typeface="Heebo"/>
                </a:endParaRPr>
              </a:p>
              <a:p>
                <a:pPr marL="457200" lvl="2">
                  <a:lnSpc>
                    <a:spcPct val="140000"/>
                  </a:lnSpc>
                </a:pPr>
                <a:r>
                  <a:rPr lang="en-US" sz="1050" dirty="0">
                    <a:solidFill>
                      <a:srgbClr val="000000"/>
                    </a:solidFill>
                    <a:latin typeface="Heebo"/>
                    <a:ea typeface="Heebo"/>
                    <a:cs typeface="Heebo"/>
                    <a:sym typeface="Heebo"/>
                  </a:rPr>
                  <a:t>Par </a:t>
                </a:r>
                <a:r>
                  <a:rPr lang="fr-FR" sz="1050" dirty="0">
                    <a:solidFill>
                      <a:srgbClr val="000000"/>
                    </a:solidFill>
                    <a:latin typeface="Heebo"/>
                    <a:ea typeface="Heebo"/>
                    <a:cs typeface="Heebo"/>
                    <a:sym typeface="Heebo"/>
                  </a:rPr>
                  <a:t>défaut</a:t>
                </a:r>
                <a:r>
                  <a:rPr lang="en-US" sz="1050" dirty="0">
                    <a:solidFill>
                      <a:srgbClr val="000000"/>
                    </a:solidFill>
                    <a:latin typeface="Heebo"/>
                    <a:ea typeface="Heebo"/>
                    <a:cs typeface="Heebo"/>
                    <a:sym typeface="Heebo"/>
                  </a:rPr>
                  <a:t>, le </a:t>
                </a:r>
                <a:r>
                  <a:rPr lang="en-US" sz="1050" dirty="0" err="1">
                    <a:solidFill>
                      <a:srgbClr val="000000"/>
                    </a:solidFill>
                    <a:latin typeface="Heebo"/>
                    <a:ea typeface="Heebo"/>
                    <a:cs typeface="Heebo"/>
                    <a:sym typeface="Heebo"/>
                  </a:rPr>
                  <a:t>pilote</a:t>
                </a:r>
                <a:r>
                  <a:rPr lang="en-US" sz="1050" dirty="0">
                    <a:solidFill>
                      <a:srgbClr val="000000"/>
                    </a:solidFill>
                    <a:latin typeface="Heebo"/>
                    <a:ea typeface="Heebo"/>
                    <a:cs typeface="Heebo"/>
                    <a:sym typeface="Heebo"/>
                  </a:rPr>
                  <a:t> </a:t>
                </a:r>
                <a:r>
                  <a:rPr lang="en-US" sz="1050" dirty="0" err="1">
                    <a:solidFill>
                      <a:srgbClr val="000000"/>
                    </a:solidFill>
                    <a:latin typeface="Heebo"/>
                    <a:ea typeface="Heebo"/>
                    <a:cs typeface="Heebo"/>
                    <a:sym typeface="Heebo"/>
                  </a:rPr>
                  <a:t>remoteproc</a:t>
                </a:r>
                <a:r>
                  <a:rPr lang="en-US" sz="1050" dirty="0">
                    <a:solidFill>
                      <a:srgbClr val="000000"/>
                    </a:solidFill>
                    <a:latin typeface="Heebo"/>
                    <a:ea typeface="Heebo"/>
                    <a:cs typeface="Heebo"/>
                    <a:sym typeface="Heebo"/>
                  </a:rPr>
                  <a:t> </a:t>
                </a:r>
                <a:r>
                  <a:rPr lang="en-US" sz="1050" dirty="0" err="1">
                    <a:solidFill>
                      <a:srgbClr val="000000"/>
                    </a:solidFill>
                    <a:latin typeface="Heebo"/>
                    <a:ea typeface="Heebo"/>
                    <a:cs typeface="Heebo"/>
                    <a:sym typeface="Heebo"/>
                  </a:rPr>
                  <a:t>cherche</a:t>
                </a:r>
                <a:r>
                  <a:rPr lang="en-US" sz="1050" dirty="0">
                    <a:solidFill>
                      <a:srgbClr val="000000"/>
                    </a:solidFill>
                    <a:latin typeface="Heebo"/>
                    <a:ea typeface="Heebo"/>
                    <a:cs typeface="Heebo"/>
                    <a:sym typeface="Heebo"/>
                  </a:rPr>
                  <a:t> un firmware (</a:t>
                </a:r>
                <a:r>
                  <a:rPr lang="en-US" sz="1050" dirty="0" err="1">
                    <a:solidFill>
                      <a:srgbClr val="000000"/>
                    </a:solidFill>
                    <a:latin typeface="Heebo"/>
                    <a:ea typeface="Heebo"/>
                    <a:cs typeface="Heebo"/>
                    <a:sym typeface="Heebo"/>
                  </a:rPr>
                  <a:t>programme</a:t>
                </a:r>
                <a:r>
                  <a:rPr lang="en-US" sz="1050" dirty="0">
                    <a:solidFill>
                      <a:srgbClr val="000000"/>
                    </a:solidFill>
                    <a:latin typeface="Heebo"/>
                    <a:ea typeface="Heebo"/>
                    <a:cs typeface="Heebo"/>
                    <a:sym typeface="Heebo"/>
                  </a:rPr>
                  <a:t>) *.elf </a:t>
                </a:r>
                <a:r>
                  <a:rPr lang="en-US" sz="1050" dirty="0" err="1">
                    <a:solidFill>
                      <a:srgbClr val="000000"/>
                    </a:solidFill>
                    <a:latin typeface="Heebo"/>
                    <a:ea typeface="Heebo"/>
                    <a:cs typeface="Heebo"/>
                    <a:sym typeface="Heebo"/>
                  </a:rPr>
                  <a:t>dans</a:t>
                </a:r>
                <a:r>
                  <a:rPr lang="en-US" sz="1050" dirty="0">
                    <a:solidFill>
                      <a:srgbClr val="000000"/>
                    </a:solidFill>
                    <a:latin typeface="Heebo"/>
                    <a:ea typeface="Heebo"/>
                    <a:cs typeface="Heebo"/>
                    <a:sym typeface="Heebo"/>
                  </a:rPr>
                  <a:t> /lib/firmware :</a:t>
                </a:r>
                <a:br>
                  <a:rPr lang="fr-FR" sz="1050" dirty="0">
                    <a:solidFill>
                      <a:srgbClr val="000000"/>
                    </a:solidFill>
                    <a:latin typeface="Heebo"/>
                    <a:ea typeface="Heebo"/>
                    <a:cs typeface="Heebo"/>
                    <a:sym typeface="Heebo"/>
                  </a:rPr>
                </a:br>
                <a:endParaRPr lang="en-US" sz="1050" dirty="0">
                  <a:latin typeface="Heebo"/>
                  <a:ea typeface="Heebo"/>
                  <a:cs typeface="Heebo"/>
                  <a:sym typeface="Heebo"/>
                </a:endParaRPr>
              </a:p>
              <a:p>
                <a:pPr marL="457200" lvl="2">
                  <a:lnSpc>
                    <a:spcPct val="140000"/>
                  </a:lnSpc>
                </a:pPr>
                <a:r>
                  <a:rPr lang="en-US" sz="1050" dirty="0">
                    <a:solidFill>
                      <a:srgbClr val="000000"/>
                    </a:solidFill>
                    <a:latin typeface="Heebo"/>
                    <a:ea typeface="Heebo"/>
                    <a:cs typeface="Heebo"/>
                    <a:sym typeface="Heebo"/>
                  </a:rPr>
                  <a:t>Pour charger </a:t>
                </a:r>
                <a:r>
                  <a:rPr lang="en-US" sz="1050" dirty="0" err="1">
                    <a:solidFill>
                      <a:srgbClr val="000000"/>
                    </a:solidFill>
                    <a:latin typeface="Heebo"/>
                    <a:ea typeface="Heebo"/>
                    <a:cs typeface="Heebo"/>
                    <a:sym typeface="Heebo"/>
                  </a:rPr>
                  <a:t>ce</a:t>
                </a:r>
                <a:r>
                  <a:rPr lang="en-US" sz="1050" dirty="0">
                    <a:solidFill>
                      <a:srgbClr val="000000"/>
                    </a:solidFill>
                    <a:latin typeface="Heebo"/>
                    <a:ea typeface="Heebo"/>
                    <a:cs typeface="Heebo"/>
                    <a:sym typeface="Heebo"/>
                  </a:rPr>
                  <a:t> firmware </a:t>
                </a:r>
                <a:r>
                  <a:rPr lang="fr-FR" sz="1050" dirty="0">
                    <a:solidFill>
                      <a:srgbClr val="000000"/>
                    </a:solidFill>
                    <a:latin typeface="Heebo"/>
                    <a:ea typeface="Heebo"/>
                    <a:cs typeface="Heebo"/>
                    <a:sym typeface="Heebo"/>
                  </a:rPr>
                  <a:t>écrire</a:t>
                </a:r>
                <a:r>
                  <a:rPr lang="en-US" sz="1050" dirty="0">
                    <a:solidFill>
                      <a:srgbClr val="000000"/>
                    </a:solidFill>
                    <a:latin typeface="Heebo"/>
                    <a:ea typeface="Heebo"/>
                    <a:cs typeface="Heebo"/>
                    <a:sym typeface="Heebo"/>
                  </a:rPr>
                  <a:t> son nom </a:t>
                </a:r>
                <a:r>
                  <a:rPr lang="en-US" sz="1050" dirty="0" err="1">
                    <a:solidFill>
                      <a:srgbClr val="000000"/>
                    </a:solidFill>
                    <a:latin typeface="Heebo"/>
                    <a:ea typeface="Heebo"/>
                    <a:cs typeface="Heebo"/>
                    <a:sym typeface="Heebo"/>
                  </a:rPr>
                  <a:t>dans</a:t>
                </a:r>
                <a:r>
                  <a:rPr lang="en-US" sz="1050" dirty="0">
                    <a:solidFill>
                      <a:srgbClr val="000000"/>
                    </a:solidFill>
                    <a:latin typeface="Heebo"/>
                    <a:ea typeface="Heebo"/>
                    <a:cs typeface="Heebo"/>
                    <a:sym typeface="Heebo"/>
                  </a:rPr>
                  <a:t> /</a:t>
                </a:r>
                <a:r>
                  <a:rPr lang="en-US" sz="1050" dirty="0" err="1">
                    <a:solidFill>
                      <a:srgbClr val="000000"/>
                    </a:solidFill>
                    <a:latin typeface="Heebo"/>
                    <a:ea typeface="Heebo"/>
                    <a:cs typeface="Heebo"/>
                    <a:sym typeface="Heebo"/>
                  </a:rPr>
                  <a:t>remoteproc</a:t>
                </a:r>
                <a:r>
                  <a:rPr lang="en-US" sz="1050" dirty="0">
                    <a:solidFill>
                      <a:srgbClr val="000000"/>
                    </a:solidFill>
                    <a:latin typeface="Heebo"/>
                    <a:ea typeface="Heebo"/>
                    <a:cs typeface="Heebo"/>
                    <a:sym typeface="Heebo"/>
                  </a:rPr>
                  <a:t>/</a:t>
                </a:r>
                <a:r>
                  <a:rPr lang="en-US" sz="1050" dirty="0" err="1">
                    <a:solidFill>
                      <a:srgbClr val="000000"/>
                    </a:solidFill>
                    <a:latin typeface="Heebo"/>
                    <a:ea typeface="Heebo"/>
                    <a:cs typeface="Heebo"/>
                    <a:sym typeface="Heebo"/>
                  </a:rPr>
                  <a:t>remoteprocX</a:t>
                </a:r>
                <a:r>
                  <a:rPr lang="en-US" sz="1050" dirty="0">
                    <a:solidFill>
                      <a:srgbClr val="000000"/>
                    </a:solidFill>
                    <a:latin typeface="Heebo"/>
                    <a:ea typeface="Heebo"/>
                    <a:cs typeface="Heebo"/>
                    <a:sym typeface="Heebo"/>
                  </a:rPr>
                  <a:t>/firmware :</a:t>
                </a:r>
              </a:p>
              <a:p>
                <a:pPr marL="457200" lvl="2">
                  <a:lnSpc>
                    <a:spcPct val="140000"/>
                  </a:lnSpc>
                </a:pPr>
                <a:br>
                  <a:rPr lang="en-US" sz="1050" dirty="0">
                    <a:solidFill>
                      <a:srgbClr val="000000"/>
                    </a:solidFill>
                    <a:latin typeface="Heebo"/>
                    <a:ea typeface="Heebo"/>
                    <a:cs typeface="Heebo"/>
                    <a:sym typeface="Heebo"/>
                  </a:rPr>
                </a:br>
                <a:r>
                  <a:rPr lang="en-US" sz="1050" dirty="0">
                    <a:solidFill>
                      <a:srgbClr val="000000"/>
                    </a:solidFill>
                    <a:latin typeface="Heebo"/>
                    <a:ea typeface="Heebo"/>
                    <a:cs typeface="Heebo"/>
                    <a:sym typeface="Heebo"/>
                  </a:rPr>
                  <a:t>Pour </a:t>
                </a:r>
                <a:r>
                  <a:rPr lang="fr-FR" sz="1050" dirty="0">
                    <a:solidFill>
                      <a:srgbClr val="000000"/>
                    </a:solidFill>
                    <a:latin typeface="Heebo"/>
                    <a:ea typeface="Heebo"/>
                    <a:cs typeface="Heebo"/>
                    <a:sym typeface="Heebo"/>
                  </a:rPr>
                  <a:t>démarrer</a:t>
                </a:r>
                <a:r>
                  <a:rPr lang="en-US" sz="1050" dirty="0">
                    <a:solidFill>
                      <a:srgbClr val="000000"/>
                    </a:solidFill>
                    <a:latin typeface="Heebo"/>
                    <a:ea typeface="Heebo"/>
                    <a:cs typeface="Heebo"/>
                    <a:sym typeface="Heebo"/>
                  </a:rPr>
                  <a:t> le </a:t>
                </a:r>
                <a:r>
                  <a:rPr lang="fr-FR" sz="1050" dirty="0">
                    <a:solidFill>
                      <a:srgbClr val="000000"/>
                    </a:solidFill>
                    <a:latin typeface="Heebo"/>
                    <a:ea typeface="Heebo"/>
                    <a:cs typeface="Heebo"/>
                    <a:sym typeface="Heebo"/>
                  </a:rPr>
                  <a:t>processeur</a:t>
                </a:r>
                <a:r>
                  <a:rPr lang="en-US" sz="1050" dirty="0">
                    <a:solidFill>
                      <a:srgbClr val="000000"/>
                    </a:solidFill>
                    <a:latin typeface="Heebo"/>
                    <a:ea typeface="Heebo"/>
                    <a:cs typeface="Heebo"/>
                    <a:sym typeface="Heebo"/>
                  </a:rPr>
                  <a:t> </a:t>
                </a:r>
                <a:r>
                  <a:rPr lang="fr-FR" sz="1050" dirty="0">
                    <a:solidFill>
                      <a:srgbClr val="000000"/>
                    </a:solidFill>
                    <a:latin typeface="Heebo"/>
                    <a:ea typeface="Heebo"/>
                    <a:cs typeface="Heebo"/>
                    <a:sym typeface="Heebo"/>
                  </a:rPr>
                  <a:t>distant </a:t>
                </a:r>
                <a:r>
                  <a:rPr lang="en-US" sz="1050" dirty="0">
                    <a:solidFill>
                      <a:srgbClr val="000000"/>
                    </a:solidFill>
                    <a:latin typeface="Heebo"/>
                    <a:ea typeface="Heebo"/>
                    <a:cs typeface="Heebo"/>
                    <a:sym typeface="Heebo"/>
                  </a:rPr>
                  <a:t>avec le nouveau firmware, </a:t>
                </a:r>
                <a:r>
                  <a:rPr lang="fr-FR" sz="1050" dirty="0">
                    <a:solidFill>
                      <a:srgbClr val="000000"/>
                    </a:solidFill>
                    <a:latin typeface="Heebo"/>
                    <a:ea typeface="Heebo"/>
                    <a:cs typeface="Heebo"/>
                    <a:sym typeface="Heebo"/>
                  </a:rPr>
                  <a:t>écrire</a:t>
                </a:r>
                <a:r>
                  <a:rPr lang="en-US" sz="1050" dirty="0">
                    <a:solidFill>
                      <a:srgbClr val="000000"/>
                    </a:solidFill>
                    <a:latin typeface="Heebo"/>
                    <a:ea typeface="Heebo"/>
                    <a:cs typeface="Heebo"/>
                    <a:sym typeface="Heebo"/>
                  </a:rPr>
                  <a:t> start </a:t>
                </a:r>
                <a:r>
                  <a:rPr lang="en-US" sz="1050" dirty="0" err="1">
                    <a:solidFill>
                      <a:srgbClr val="000000"/>
                    </a:solidFill>
                    <a:latin typeface="Heebo"/>
                    <a:ea typeface="Heebo"/>
                    <a:cs typeface="Heebo"/>
                    <a:sym typeface="Heebo"/>
                  </a:rPr>
                  <a:t>dans</a:t>
                </a:r>
                <a:r>
                  <a:rPr lang="en-US" sz="1050" dirty="0">
                    <a:solidFill>
                      <a:srgbClr val="000000"/>
                    </a:solidFill>
                    <a:latin typeface="Heebo"/>
                    <a:ea typeface="Heebo"/>
                    <a:cs typeface="Heebo"/>
                    <a:sym typeface="Heebo"/>
                  </a:rPr>
                  <a:t> le </a:t>
                </a:r>
                <a:r>
                  <a:rPr lang="en-US" sz="1050" dirty="0" err="1">
                    <a:solidFill>
                      <a:srgbClr val="000000"/>
                    </a:solidFill>
                    <a:latin typeface="Heebo"/>
                    <a:ea typeface="Heebo"/>
                    <a:cs typeface="Heebo"/>
                    <a:sym typeface="Heebo"/>
                  </a:rPr>
                  <a:t>fichier</a:t>
                </a:r>
                <a:r>
                  <a:rPr lang="en-US" sz="1050" dirty="0">
                    <a:solidFill>
                      <a:srgbClr val="000000"/>
                    </a:solidFill>
                    <a:latin typeface="Heebo"/>
                    <a:ea typeface="Heebo"/>
                    <a:cs typeface="Heebo"/>
                    <a:sym typeface="Heebo"/>
                  </a:rPr>
                  <a:t> state :</a:t>
                </a:r>
              </a:p>
              <a:p>
                <a:pPr marL="457200" lvl="2">
                  <a:lnSpc>
                    <a:spcPct val="140000"/>
                  </a:lnSpc>
                </a:pPr>
                <a:endParaRPr lang="en-US" sz="1050" dirty="0">
                  <a:solidFill>
                    <a:srgbClr val="000000"/>
                  </a:solidFill>
                  <a:latin typeface="Heebo"/>
                  <a:ea typeface="Heebo"/>
                  <a:cs typeface="Heebo"/>
                  <a:sym typeface="Heebo"/>
                </a:endParaRPr>
              </a:p>
              <a:p>
                <a:pPr marL="457200" lvl="2">
                  <a:lnSpc>
                    <a:spcPct val="140000"/>
                  </a:lnSpc>
                </a:pPr>
                <a:endParaRPr lang="en-US" sz="1050" dirty="0">
                  <a:solidFill>
                    <a:srgbClr val="000000"/>
                  </a:solidFill>
                  <a:latin typeface="Heebo"/>
                  <a:ea typeface="Heebo"/>
                  <a:cs typeface="Heebo"/>
                  <a:sym typeface="Heebo"/>
                </a:endParaRPr>
              </a:p>
              <a:p>
                <a:pPr marL="457200" lvl="2">
                  <a:lnSpc>
                    <a:spcPct val="140000"/>
                  </a:lnSpc>
                </a:pPr>
                <a:endParaRPr lang="en-US" sz="1050" dirty="0">
                  <a:solidFill>
                    <a:srgbClr val="000000"/>
                  </a:solidFill>
                  <a:latin typeface="Heebo"/>
                  <a:ea typeface="Heebo"/>
                  <a:cs typeface="Heebo"/>
                  <a:sym typeface="Heebo"/>
                </a:endParaRPr>
              </a:p>
              <a:p>
                <a:pPr marL="457200" lvl="2">
                  <a:lnSpc>
                    <a:spcPct val="140000"/>
                  </a:lnSpc>
                </a:pPr>
                <a:r>
                  <a:rPr lang="en-US" sz="1050" dirty="0">
                    <a:solidFill>
                      <a:srgbClr val="000000"/>
                    </a:solidFill>
                    <a:latin typeface="Heebo"/>
                    <a:ea typeface="Heebo"/>
                    <a:cs typeface="Heebo"/>
                    <a:sym typeface="Heebo"/>
                  </a:rPr>
                  <a:t>Pour </a:t>
                </a:r>
                <a:r>
                  <a:rPr lang="fr-FR" sz="1050" dirty="0">
                    <a:solidFill>
                      <a:srgbClr val="000000"/>
                    </a:solidFill>
                    <a:latin typeface="Heebo"/>
                    <a:ea typeface="Heebo"/>
                    <a:cs typeface="Heebo"/>
                    <a:sym typeface="Heebo"/>
                  </a:rPr>
                  <a:t>l’arrêter écrire stop </a:t>
                </a:r>
                <a:r>
                  <a:rPr lang="en-US" sz="1050" dirty="0" err="1">
                    <a:solidFill>
                      <a:srgbClr val="000000"/>
                    </a:solidFill>
                    <a:latin typeface="Heebo"/>
                    <a:ea typeface="Heebo"/>
                    <a:cs typeface="Heebo"/>
                    <a:sym typeface="Heebo"/>
                  </a:rPr>
                  <a:t>dans</a:t>
                </a:r>
                <a:r>
                  <a:rPr lang="en-US" sz="1050" dirty="0">
                    <a:solidFill>
                      <a:srgbClr val="000000"/>
                    </a:solidFill>
                    <a:latin typeface="Heebo"/>
                    <a:ea typeface="Heebo"/>
                    <a:cs typeface="Heebo"/>
                    <a:sym typeface="Heebo"/>
                  </a:rPr>
                  <a:t> le </a:t>
                </a:r>
                <a:r>
                  <a:rPr lang="en-US" sz="1050" dirty="0" err="1">
                    <a:solidFill>
                      <a:srgbClr val="000000"/>
                    </a:solidFill>
                    <a:latin typeface="Heebo"/>
                    <a:ea typeface="Heebo"/>
                    <a:cs typeface="Heebo"/>
                    <a:sym typeface="Heebo"/>
                  </a:rPr>
                  <a:t>fichier</a:t>
                </a:r>
                <a:r>
                  <a:rPr lang="en-US" sz="1050" dirty="0">
                    <a:solidFill>
                      <a:srgbClr val="000000"/>
                    </a:solidFill>
                    <a:latin typeface="Heebo"/>
                    <a:ea typeface="Heebo"/>
                    <a:cs typeface="Heebo"/>
                    <a:sym typeface="Heebo"/>
                  </a:rPr>
                  <a:t> state :</a:t>
                </a:r>
              </a:p>
              <a:p>
                <a:pPr marL="457200" lvl="2">
                  <a:lnSpc>
                    <a:spcPct val="140000"/>
                  </a:lnSpc>
                </a:pPr>
                <a:endParaRPr lang="en-US" sz="1050" dirty="0">
                  <a:solidFill>
                    <a:srgbClr val="000000"/>
                  </a:solidFill>
                  <a:latin typeface="Heebo"/>
                  <a:ea typeface="Heebo"/>
                  <a:cs typeface="Heebo"/>
                  <a:sym typeface="Heebo"/>
                </a:endParaRPr>
              </a:p>
              <a:p>
                <a:pPr marL="457200" lvl="2">
                  <a:lnSpc>
                    <a:spcPct val="140000"/>
                  </a:lnSpc>
                </a:pPr>
                <a:endParaRPr lang="en-US" sz="1050" dirty="0">
                  <a:solidFill>
                    <a:srgbClr val="000000"/>
                  </a:solidFill>
                  <a:latin typeface="Heebo"/>
                  <a:ea typeface="Heebo"/>
                  <a:cs typeface="Heebo"/>
                  <a:sym typeface="Heebo"/>
                </a:endParaRPr>
              </a:p>
              <a:p>
                <a:pPr marL="457200" lvl="2">
                  <a:lnSpc>
                    <a:spcPct val="140000"/>
                  </a:lnSpc>
                </a:pPr>
                <a:r>
                  <a:rPr lang="fr-FR" sz="1050" dirty="0">
                    <a:solidFill>
                      <a:srgbClr val="000000"/>
                    </a:solidFill>
                    <a:latin typeface="Heebo"/>
                    <a:ea typeface="Heebo"/>
                    <a:cs typeface="Heebo"/>
                    <a:sym typeface="Heebo"/>
                  </a:rPr>
                  <a:t>L’état du processeur distant  peut être offline ou running. Pour le consulter, lire le fichier state </a:t>
                </a:r>
                <a:r>
                  <a:rPr lang="en-US" sz="1050" dirty="0">
                    <a:solidFill>
                      <a:srgbClr val="000000"/>
                    </a:solidFill>
                    <a:latin typeface="Heebo"/>
                    <a:ea typeface="Heebo"/>
                    <a:cs typeface="Heebo"/>
                    <a:sym typeface="Heebo"/>
                  </a:rPr>
                  <a:t>:</a:t>
                </a:r>
              </a:p>
              <a:p>
                <a:pPr marL="457200" lvl="2">
                  <a:lnSpc>
                    <a:spcPct val="140000"/>
                  </a:lnSpc>
                </a:pPr>
                <a:endParaRPr lang="en-US" sz="1050" dirty="0">
                  <a:solidFill>
                    <a:srgbClr val="000000"/>
                  </a:solidFill>
                  <a:latin typeface="Heebo"/>
                  <a:ea typeface="Heebo"/>
                  <a:cs typeface="Heebo"/>
                  <a:sym typeface="Heebo"/>
                </a:endParaRPr>
              </a:p>
              <a:p>
                <a:pPr marL="457200" lvl="2">
                  <a:lnSpc>
                    <a:spcPct val="140000"/>
                  </a:lnSpc>
                </a:pPr>
                <a:endParaRPr lang="en-US" sz="1050" dirty="0">
                  <a:solidFill>
                    <a:srgbClr val="000000"/>
                  </a:solidFill>
                  <a:latin typeface="Heebo"/>
                  <a:ea typeface="Heebo"/>
                  <a:cs typeface="Heebo"/>
                  <a:sym typeface="Heebo"/>
                </a:endParaRPr>
              </a:p>
            </p:txBody>
          </p:sp>
          <p:sp>
            <p:nvSpPr>
              <p:cNvPr id="3" name="ZoneTexte 2"/>
              <p:cNvSpPr txBox="1"/>
              <p:nvPr/>
            </p:nvSpPr>
            <p:spPr>
              <a:xfrm>
                <a:off x="1565238" y="4336791"/>
                <a:ext cx="5997610" cy="230832"/>
              </a:xfrm>
              <a:prstGeom prst="rect">
                <a:avLst/>
              </a:prstGeom>
              <a:solidFill>
                <a:schemeClr val="tx1"/>
              </a:solidFill>
            </p:spPr>
            <p:txBody>
              <a:bodyPr wrap="square" rtlCol="0">
                <a:spAutoFit/>
              </a:bodyPr>
              <a:lstStyle/>
              <a:p>
                <a:r>
                  <a:rPr lang="fr-FR" sz="900" dirty="0">
                    <a:solidFill>
                      <a:srgbClr val="00FF00"/>
                    </a:solidFill>
                    <a:latin typeface="Courier New" panose="02070309020205020404" pitchFamily="49" charset="0"/>
                    <a:cs typeface="Courier New" panose="02070309020205020404" pitchFamily="49" charset="0"/>
                  </a:rPr>
                  <a:t>$ </a:t>
                </a:r>
                <a:r>
                  <a:rPr lang="fr-FR" sz="900" dirty="0" err="1">
                    <a:solidFill>
                      <a:srgbClr val="00FF00"/>
                    </a:solidFill>
                    <a:latin typeface="Courier New" panose="02070309020205020404" pitchFamily="49" charset="0"/>
                    <a:cs typeface="Courier New" panose="02070309020205020404" pitchFamily="49" charset="0"/>
                  </a:rPr>
                  <a:t>cp</a:t>
                </a:r>
                <a:r>
                  <a:rPr lang="fr-FR" sz="900" dirty="0">
                    <a:solidFill>
                      <a:srgbClr val="00FF00"/>
                    </a:solidFill>
                    <a:latin typeface="Courier New" panose="02070309020205020404" pitchFamily="49" charset="0"/>
                    <a:cs typeface="Courier New" panose="02070309020205020404" pitchFamily="49" charset="0"/>
                  </a:rPr>
                  <a:t> </a:t>
                </a:r>
                <a:r>
                  <a:rPr lang="fr-FR" sz="900" dirty="0" err="1">
                    <a:solidFill>
                      <a:srgbClr val="00FF00"/>
                    </a:solidFill>
                    <a:latin typeface="Courier New" panose="02070309020205020404" pitchFamily="49" charset="0"/>
                    <a:cs typeface="Courier New" panose="02070309020205020404" pitchFamily="49" charset="0"/>
                  </a:rPr>
                  <a:t>hello_world.elf</a:t>
                </a:r>
                <a:r>
                  <a:rPr lang="fr-FR" sz="900" dirty="0">
                    <a:solidFill>
                      <a:srgbClr val="00FF00"/>
                    </a:solidFill>
                    <a:latin typeface="Courier New" panose="02070309020205020404" pitchFamily="49" charset="0"/>
                    <a:cs typeface="Courier New" panose="02070309020205020404" pitchFamily="49" charset="0"/>
                  </a:rPr>
                  <a:t> /lib/</a:t>
                </a:r>
                <a:r>
                  <a:rPr lang="fr-FR" sz="900" dirty="0" err="1">
                    <a:solidFill>
                      <a:srgbClr val="00FF00"/>
                    </a:solidFill>
                    <a:latin typeface="Courier New" panose="02070309020205020404" pitchFamily="49" charset="0"/>
                    <a:cs typeface="Courier New" panose="02070309020205020404" pitchFamily="49" charset="0"/>
                  </a:rPr>
                  <a:t>firmware</a:t>
                </a:r>
                <a:endParaRPr lang="fr-FR" sz="900" dirty="0">
                  <a:solidFill>
                    <a:srgbClr val="00FF00"/>
                  </a:solidFill>
                  <a:latin typeface="Courier New" panose="02070309020205020404" pitchFamily="49" charset="0"/>
                  <a:cs typeface="Courier New" panose="02070309020205020404" pitchFamily="49" charset="0"/>
                </a:endParaRPr>
              </a:p>
            </p:txBody>
          </p:sp>
          <p:sp>
            <p:nvSpPr>
              <p:cNvPr id="34" name="ZoneTexte 33"/>
              <p:cNvSpPr txBox="1"/>
              <p:nvPr/>
            </p:nvSpPr>
            <p:spPr>
              <a:xfrm>
                <a:off x="1565238" y="4804212"/>
                <a:ext cx="5997610" cy="230832"/>
              </a:xfrm>
              <a:prstGeom prst="rect">
                <a:avLst/>
              </a:prstGeom>
              <a:solidFill>
                <a:schemeClr val="tx1"/>
              </a:solidFill>
            </p:spPr>
            <p:txBody>
              <a:bodyPr wrap="square" rtlCol="0">
                <a:spAutoFit/>
              </a:bodyPr>
              <a:lstStyle/>
              <a:p>
                <a:r>
                  <a:rPr lang="fr-FR" sz="900" dirty="0">
                    <a:solidFill>
                      <a:srgbClr val="00FF00"/>
                    </a:solidFill>
                    <a:latin typeface="Courier New" panose="02070309020205020404" pitchFamily="49" charset="0"/>
                    <a:cs typeface="Courier New" panose="02070309020205020404" pitchFamily="49" charset="0"/>
                  </a:rPr>
                  <a:t># </a:t>
                </a:r>
                <a:r>
                  <a:rPr lang="fr-FR" sz="900" dirty="0" err="1">
                    <a:solidFill>
                      <a:srgbClr val="00FF00"/>
                    </a:solidFill>
                    <a:latin typeface="Courier New" panose="02070309020205020404" pitchFamily="49" charset="0"/>
                    <a:cs typeface="Courier New" panose="02070309020205020404" pitchFamily="49" charset="0"/>
                  </a:rPr>
                  <a:t>echo</a:t>
                </a:r>
                <a:r>
                  <a:rPr lang="fr-FR" sz="900" dirty="0">
                    <a:solidFill>
                      <a:srgbClr val="00FF00"/>
                    </a:solidFill>
                    <a:latin typeface="Courier New" panose="02070309020205020404" pitchFamily="49" charset="0"/>
                    <a:cs typeface="Courier New" panose="02070309020205020404" pitchFamily="49" charset="0"/>
                  </a:rPr>
                  <a:t> </a:t>
                </a:r>
                <a:r>
                  <a:rPr lang="fr-FR" sz="900" dirty="0" err="1">
                    <a:solidFill>
                      <a:srgbClr val="00FF00"/>
                    </a:solidFill>
                    <a:latin typeface="Courier New" panose="02070309020205020404" pitchFamily="49" charset="0"/>
                    <a:cs typeface="Courier New" panose="02070309020205020404" pitchFamily="49" charset="0"/>
                  </a:rPr>
                  <a:t>hello_world.elf</a:t>
                </a:r>
                <a:r>
                  <a:rPr lang="fr-FR" sz="900" dirty="0">
                    <a:solidFill>
                      <a:srgbClr val="00FF00"/>
                    </a:solidFill>
                    <a:latin typeface="Courier New" panose="02070309020205020404" pitchFamily="49" charset="0"/>
                    <a:cs typeface="Courier New" panose="02070309020205020404" pitchFamily="49" charset="0"/>
                  </a:rPr>
                  <a:t> &gt; /</a:t>
                </a:r>
                <a:r>
                  <a:rPr lang="fr-FR" sz="900" dirty="0" err="1">
                    <a:solidFill>
                      <a:srgbClr val="00FF00"/>
                    </a:solidFill>
                    <a:latin typeface="Courier New" panose="02070309020205020404" pitchFamily="49" charset="0"/>
                    <a:cs typeface="Courier New" panose="02070309020205020404" pitchFamily="49" charset="0"/>
                  </a:rPr>
                  <a:t>sys</a:t>
                </a:r>
                <a:r>
                  <a:rPr lang="fr-FR" sz="900" dirty="0">
                    <a:solidFill>
                      <a:srgbClr val="00FF00"/>
                    </a:solidFill>
                    <a:latin typeface="Courier New" panose="02070309020205020404" pitchFamily="49" charset="0"/>
                    <a:cs typeface="Courier New" panose="02070309020205020404" pitchFamily="49" charset="0"/>
                  </a:rPr>
                  <a:t>/class/</a:t>
                </a:r>
                <a:r>
                  <a:rPr lang="fr-FR" sz="900" dirty="0" err="1">
                    <a:solidFill>
                      <a:srgbClr val="00FF00"/>
                    </a:solidFill>
                    <a:latin typeface="Courier New" panose="02070309020205020404" pitchFamily="49" charset="0"/>
                    <a:cs typeface="Courier New" panose="02070309020205020404" pitchFamily="49" charset="0"/>
                  </a:rPr>
                  <a:t>remoteproc</a:t>
                </a:r>
                <a:r>
                  <a:rPr lang="fr-FR" sz="900" dirty="0">
                    <a:solidFill>
                      <a:srgbClr val="00FF00"/>
                    </a:solidFill>
                    <a:latin typeface="Courier New" panose="02070309020205020404" pitchFamily="49" charset="0"/>
                    <a:cs typeface="Courier New" panose="02070309020205020404" pitchFamily="49" charset="0"/>
                  </a:rPr>
                  <a:t>/remoteproc0/</a:t>
                </a:r>
                <a:r>
                  <a:rPr lang="fr-FR" sz="900" dirty="0" err="1">
                    <a:solidFill>
                      <a:srgbClr val="00FF00"/>
                    </a:solidFill>
                    <a:latin typeface="Courier New" panose="02070309020205020404" pitchFamily="49" charset="0"/>
                    <a:cs typeface="Courier New" panose="02070309020205020404" pitchFamily="49" charset="0"/>
                  </a:rPr>
                  <a:t>firmware</a:t>
                </a:r>
                <a:r>
                  <a:rPr lang="fr-FR" sz="900" dirty="0">
                    <a:solidFill>
                      <a:srgbClr val="00FF00"/>
                    </a:solidFill>
                    <a:latin typeface="Courier New" panose="02070309020205020404" pitchFamily="49" charset="0"/>
                    <a:cs typeface="Courier New" panose="02070309020205020404" pitchFamily="49" charset="0"/>
                  </a:rPr>
                  <a:t> </a:t>
                </a:r>
              </a:p>
            </p:txBody>
          </p:sp>
          <p:sp>
            <p:nvSpPr>
              <p:cNvPr id="35" name="ZoneTexte 34"/>
              <p:cNvSpPr txBox="1"/>
              <p:nvPr/>
            </p:nvSpPr>
            <p:spPr>
              <a:xfrm>
                <a:off x="1571658" y="5245077"/>
                <a:ext cx="5991190" cy="646331"/>
              </a:xfrm>
              <a:prstGeom prst="rect">
                <a:avLst/>
              </a:prstGeom>
              <a:solidFill>
                <a:schemeClr val="tx1"/>
              </a:solidFill>
            </p:spPr>
            <p:txBody>
              <a:bodyPr wrap="square" rtlCol="0">
                <a:spAutoFit/>
              </a:bodyPr>
              <a:lstStyle/>
              <a:p>
                <a:r>
                  <a:rPr lang="fr-FR" sz="900" dirty="0">
                    <a:solidFill>
                      <a:srgbClr val="00FF00"/>
                    </a:solidFill>
                    <a:latin typeface="Courier New" panose="02070309020205020404" pitchFamily="49" charset="0"/>
                    <a:cs typeface="Courier New" panose="02070309020205020404" pitchFamily="49" charset="0"/>
                  </a:rPr>
                  <a:t># </a:t>
                </a:r>
                <a:r>
                  <a:rPr lang="fr-FR" sz="900" dirty="0" err="1">
                    <a:solidFill>
                      <a:srgbClr val="00FF00"/>
                    </a:solidFill>
                    <a:latin typeface="Courier New" panose="02070309020205020404" pitchFamily="49" charset="0"/>
                    <a:cs typeface="Courier New" panose="02070309020205020404" pitchFamily="49" charset="0"/>
                  </a:rPr>
                  <a:t>echo</a:t>
                </a:r>
                <a:r>
                  <a:rPr lang="fr-FR" sz="900" dirty="0">
                    <a:solidFill>
                      <a:srgbClr val="00FF00"/>
                    </a:solidFill>
                    <a:latin typeface="Courier New" panose="02070309020205020404" pitchFamily="49" charset="0"/>
                    <a:cs typeface="Courier New" panose="02070309020205020404" pitchFamily="49" charset="0"/>
                  </a:rPr>
                  <a:t> </a:t>
                </a:r>
                <a:r>
                  <a:rPr lang="fr-FR" sz="900" dirty="0" err="1">
                    <a:solidFill>
                      <a:srgbClr val="00FF00"/>
                    </a:solidFill>
                    <a:latin typeface="Courier New" panose="02070309020205020404" pitchFamily="49" charset="0"/>
                    <a:cs typeface="Courier New" panose="02070309020205020404" pitchFamily="49" charset="0"/>
                  </a:rPr>
                  <a:t>start</a:t>
                </a:r>
                <a:r>
                  <a:rPr lang="fr-FR" sz="900" dirty="0">
                    <a:solidFill>
                      <a:srgbClr val="00FF00"/>
                    </a:solidFill>
                    <a:latin typeface="Courier New" panose="02070309020205020404" pitchFamily="49" charset="0"/>
                    <a:cs typeface="Courier New" panose="02070309020205020404" pitchFamily="49" charset="0"/>
                  </a:rPr>
                  <a:t> &gt; /</a:t>
                </a:r>
                <a:r>
                  <a:rPr lang="fr-FR" sz="900" dirty="0" err="1">
                    <a:solidFill>
                      <a:srgbClr val="00FF00"/>
                    </a:solidFill>
                    <a:latin typeface="Courier New" panose="02070309020205020404" pitchFamily="49" charset="0"/>
                    <a:cs typeface="Courier New" panose="02070309020205020404" pitchFamily="49" charset="0"/>
                  </a:rPr>
                  <a:t>sys</a:t>
                </a:r>
                <a:r>
                  <a:rPr lang="fr-FR" sz="900" dirty="0">
                    <a:solidFill>
                      <a:srgbClr val="00FF00"/>
                    </a:solidFill>
                    <a:latin typeface="Courier New" panose="02070309020205020404" pitchFamily="49" charset="0"/>
                    <a:cs typeface="Courier New" panose="02070309020205020404" pitchFamily="49" charset="0"/>
                  </a:rPr>
                  <a:t>/class/</a:t>
                </a:r>
                <a:r>
                  <a:rPr lang="fr-FR" sz="900" dirty="0" err="1">
                    <a:solidFill>
                      <a:srgbClr val="00FF00"/>
                    </a:solidFill>
                    <a:latin typeface="Courier New" panose="02070309020205020404" pitchFamily="49" charset="0"/>
                    <a:cs typeface="Courier New" panose="02070309020205020404" pitchFamily="49" charset="0"/>
                  </a:rPr>
                  <a:t>remoteproc</a:t>
                </a:r>
                <a:r>
                  <a:rPr lang="fr-FR" sz="900" dirty="0">
                    <a:solidFill>
                      <a:srgbClr val="00FF00"/>
                    </a:solidFill>
                    <a:latin typeface="Courier New" panose="02070309020205020404" pitchFamily="49" charset="0"/>
                    <a:cs typeface="Courier New" panose="02070309020205020404" pitchFamily="49" charset="0"/>
                  </a:rPr>
                  <a:t>/remoteproc0/state                                                       </a:t>
                </a:r>
              </a:p>
              <a:p>
                <a:r>
                  <a:rPr lang="fr-FR" sz="900" dirty="0">
                    <a:solidFill>
                      <a:srgbClr val="00FF00"/>
                    </a:solidFill>
                    <a:latin typeface="Courier New" panose="02070309020205020404" pitchFamily="49" charset="0"/>
                    <a:cs typeface="Courier New" panose="02070309020205020404" pitchFamily="49" charset="0"/>
                  </a:rPr>
                  <a:t>[12594.692880] </a:t>
                </a:r>
                <a:r>
                  <a:rPr lang="fr-FR" sz="900" dirty="0" err="1">
                    <a:solidFill>
                      <a:srgbClr val="00FF00"/>
                    </a:solidFill>
                    <a:latin typeface="Courier New" panose="02070309020205020404" pitchFamily="49" charset="0"/>
                    <a:cs typeface="Courier New" panose="02070309020205020404" pitchFamily="49" charset="0"/>
                  </a:rPr>
                  <a:t>remoteproc</a:t>
                </a:r>
                <a:r>
                  <a:rPr lang="fr-FR" sz="900" dirty="0">
                    <a:solidFill>
                      <a:srgbClr val="00FF00"/>
                    </a:solidFill>
                    <a:latin typeface="Courier New" panose="02070309020205020404" pitchFamily="49" charset="0"/>
                    <a:cs typeface="Courier New" panose="02070309020205020404" pitchFamily="49" charset="0"/>
                  </a:rPr>
                  <a:t> remoteproc0: </a:t>
                </a:r>
                <a:r>
                  <a:rPr lang="fr-FR" sz="900" dirty="0" err="1">
                    <a:solidFill>
                      <a:srgbClr val="00FF00"/>
                    </a:solidFill>
                    <a:latin typeface="Courier New" panose="02070309020205020404" pitchFamily="49" charset="0"/>
                    <a:cs typeface="Courier New" panose="02070309020205020404" pitchFamily="49" charset="0"/>
                  </a:rPr>
                  <a:t>powering</a:t>
                </a:r>
                <a:r>
                  <a:rPr lang="fr-FR" sz="900" dirty="0">
                    <a:solidFill>
                      <a:srgbClr val="00FF00"/>
                    </a:solidFill>
                    <a:latin typeface="Courier New" panose="02070309020205020404" pitchFamily="49" charset="0"/>
                    <a:cs typeface="Courier New" panose="02070309020205020404" pitchFamily="49" charset="0"/>
                  </a:rPr>
                  <a:t> up </a:t>
                </a:r>
                <a:r>
                  <a:rPr lang="fr-FR" sz="900" dirty="0" err="1">
                    <a:solidFill>
                      <a:srgbClr val="00FF00"/>
                    </a:solidFill>
                    <a:latin typeface="Courier New" panose="02070309020205020404" pitchFamily="49" charset="0"/>
                    <a:cs typeface="Courier New" panose="02070309020205020404" pitchFamily="49" charset="0"/>
                  </a:rPr>
                  <a:t>imx-rproc</a:t>
                </a:r>
                <a:r>
                  <a:rPr lang="fr-FR" sz="900" dirty="0">
                    <a:solidFill>
                      <a:srgbClr val="00FF00"/>
                    </a:solidFill>
                    <a:latin typeface="Courier New" panose="02070309020205020404" pitchFamily="49" charset="0"/>
                    <a:cs typeface="Courier New" panose="02070309020205020404" pitchFamily="49" charset="0"/>
                  </a:rPr>
                  <a:t>                                                                              </a:t>
                </a:r>
              </a:p>
              <a:p>
                <a:r>
                  <a:rPr lang="fr-FR" sz="900" dirty="0">
                    <a:solidFill>
                      <a:srgbClr val="00FF00"/>
                    </a:solidFill>
                    <a:latin typeface="Courier New" panose="02070309020205020404" pitchFamily="49" charset="0"/>
                    <a:cs typeface="Courier New" panose="02070309020205020404" pitchFamily="49" charset="0"/>
                  </a:rPr>
                  <a:t>[12594.698629] </a:t>
                </a:r>
                <a:r>
                  <a:rPr lang="fr-FR" sz="900" dirty="0" err="1">
                    <a:solidFill>
                      <a:srgbClr val="00FF00"/>
                    </a:solidFill>
                    <a:latin typeface="Courier New" panose="02070309020205020404" pitchFamily="49" charset="0"/>
                    <a:cs typeface="Courier New" panose="02070309020205020404" pitchFamily="49" charset="0"/>
                  </a:rPr>
                  <a:t>remoteproc</a:t>
                </a:r>
                <a:r>
                  <a:rPr lang="fr-FR" sz="900" dirty="0">
                    <a:solidFill>
                      <a:srgbClr val="00FF00"/>
                    </a:solidFill>
                    <a:latin typeface="Courier New" panose="02070309020205020404" pitchFamily="49" charset="0"/>
                    <a:cs typeface="Courier New" panose="02070309020205020404" pitchFamily="49" charset="0"/>
                  </a:rPr>
                  <a:t> remoteproc0: </a:t>
                </a:r>
                <a:r>
                  <a:rPr lang="fr-FR" sz="900" dirty="0" err="1">
                    <a:solidFill>
                      <a:srgbClr val="00FF00"/>
                    </a:solidFill>
                    <a:latin typeface="Courier New" panose="02070309020205020404" pitchFamily="49" charset="0"/>
                    <a:cs typeface="Courier New" panose="02070309020205020404" pitchFamily="49" charset="0"/>
                  </a:rPr>
                  <a:t>Booting</a:t>
                </a:r>
                <a:r>
                  <a:rPr lang="fr-FR" sz="900" dirty="0">
                    <a:solidFill>
                      <a:srgbClr val="00FF00"/>
                    </a:solidFill>
                    <a:latin typeface="Courier New" panose="02070309020205020404" pitchFamily="49" charset="0"/>
                    <a:cs typeface="Courier New" panose="02070309020205020404" pitchFamily="49" charset="0"/>
                  </a:rPr>
                  <a:t> </a:t>
                </a:r>
                <a:r>
                  <a:rPr lang="fr-FR" sz="900" dirty="0" err="1">
                    <a:solidFill>
                      <a:srgbClr val="00FF00"/>
                    </a:solidFill>
                    <a:latin typeface="Courier New" panose="02070309020205020404" pitchFamily="49" charset="0"/>
                    <a:cs typeface="Courier New" panose="02070309020205020404" pitchFamily="49" charset="0"/>
                  </a:rPr>
                  <a:t>fw</a:t>
                </a:r>
                <a:r>
                  <a:rPr lang="fr-FR" sz="900" dirty="0">
                    <a:solidFill>
                      <a:srgbClr val="00FF00"/>
                    </a:solidFill>
                    <a:latin typeface="Courier New" panose="02070309020205020404" pitchFamily="49" charset="0"/>
                    <a:cs typeface="Courier New" panose="02070309020205020404" pitchFamily="49" charset="0"/>
                  </a:rPr>
                  <a:t> image </a:t>
                </a:r>
                <a:r>
                  <a:rPr lang="fr-FR" sz="900" dirty="0" err="1">
                    <a:solidFill>
                      <a:srgbClr val="00FF00"/>
                    </a:solidFill>
                    <a:latin typeface="Courier New" panose="02070309020205020404" pitchFamily="49" charset="0"/>
                    <a:cs typeface="Courier New" panose="02070309020205020404" pitchFamily="49" charset="0"/>
                  </a:rPr>
                  <a:t>hello_world.elf</a:t>
                </a:r>
                <a:r>
                  <a:rPr lang="fr-FR" sz="900" dirty="0">
                    <a:solidFill>
                      <a:srgbClr val="00FF00"/>
                    </a:solidFill>
                    <a:latin typeface="Courier New" panose="02070309020205020404" pitchFamily="49" charset="0"/>
                    <a:cs typeface="Courier New" panose="02070309020205020404" pitchFamily="49" charset="0"/>
                  </a:rPr>
                  <a:t>, size 240736                                                      </a:t>
                </a:r>
              </a:p>
              <a:p>
                <a:r>
                  <a:rPr lang="fr-FR" sz="900" dirty="0">
                    <a:solidFill>
                      <a:srgbClr val="00FF00"/>
                    </a:solidFill>
                    <a:latin typeface="Courier New" panose="02070309020205020404" pitchFamily="49" charset="0"/>
                    <a:cs typeface="Courier New" panose="02070309020205020404" pitchFamily="49" charset="0"/>
                  </a:rPr>
                  <a:t>[12594.761474] </a:t>
                </a:r>
                <a:r>
                  <a:rPr lang="fr-FR" sz="900" dirty="0" err="1">
                    <a:solidFill>
                      <a:srgbClr val="00FF00"/>
                    </a:solidFill>
                    <a:latin typeface="Courier New" panose="02070309020205020404" pitchFamily="49" charset="0"/>
                    <a:cs typeface="Courier New" panose="02070309020205020404" pitchFamily="49" charset="0"/>
                  </a:rPr>
                  <a:t>remoteproc</a:t>
                </a:r>
                <a:r>
                  <a:rPr lang="fr-FR" sz="900" dirty="0">
                    <a:solidFill>
                      <a:srgbClr val="00FF00"/>
                    </a:solidFill>
                    <a:latin typeface="Courier New" panose="02070309020205020404" pitchFamily="49" charset="0"/>
                    <a:cs typeface="Courier New" panose="02070309020205020404" pitchFamily="49" charset="0"/>
                  </a:rPr>
                  <a:t> remoteproc0: </a:t>
                </a:r>
                <a:r>
                  <a:rPr lang="fr-FR" sz="900" dirty="0" err="1">
                    <a:solidFill>
                      <a:srgbClr val="00FF00"/>
                    </a:solidFill>
                    <a:latin typeface="Courier New" panose="02070309020205020404" pitchFamily="49" charset="0"/>
                    <a:cs typeface="Courier New" panose="02070309020205020404" pitchFamily="49" charset="0"/>
                  </a:rPr>
                  <a:t>remote</a:t>
                </a:r>
                <a:r>
                  <a:rPr lang="fr-FR" sz="900" dirty="0">
                    <a:solidFill>
                      <a:srgbClr val="00FF00"/>
                    </a:solidFill>
                    <a:latin typeface="Courier New" panose="02070309020205020404" pitchFamily="49" charset="0"/>
                    <a:cs typeface="Courier New" panose="02070309020205020404" pitchFamily="49" charset="0"/>
                  </a:rPr>
                  <a:t> processor </a:t>
                </a:r>
                <a:r>
                  <a:rPr lang="fr-FR" sz="900" dirty="0" err="1">
                    <a:solidFill>
                      <a:srgbClr val="00FF00"/>
                    </a:solidFill>
                    <a:latin typeface="Courier New" panose="02070309020205020404" pitchFamily="49" charset="0"/>
                    <a:cs typeface="Courier New" panose="02070309020205020404" pitchFamily="49" charset="0"/>
                  </a:rPr>
                  <a:t>imx-rproc</a:t>
                </a:r>
                <a:endParaRPr lang="fr-FR" sz="900" dirty="0">
                  <a:solidFill>
                    <a:srgbClr val="00FF00"/>
                  </a:solidFill>
                  <a:latin typeface="Courier New" panose="02070309020205020404" pitchFamily="49" charset="0"/>
                  <a:cs typeface="Courier New" panose="02070309020205020404" pitchFamily="49" charset="0"/>
                </a:endParaRPr>
              </a:p>
            </p:txBody>
          </p:sp>
        </p:grpSp>
        <p:sp>
          <p:nvSpPr>
            <p:cNvPr id="38" name="ZoneTexte 37"/>
            <p:cNvSpPr txBox="1"/>
            <p:nvPr/>
          </p:nvSpPr>
          <p:spPr>
            <a:xfrm>
              <a:off x="1571660" y="5351070"/>
              <a:ext cx="5991190" cy="369332"/>
            </a:xfrm>
            <a:prstGeom prst="rect">
              <a:avLst/>
            </a:prstGeom>
            <a:solidFill>
              <a:schemeClr val="tx1"/>
            </a:solidFill>
          </p:spPr>
          <p:txBody>
            <a:bodyPr wrap="square" rtlCol="0">
              <a:spAutoFit/>
            </a:bodyPr>
            <a:lstStyle/>
            <a:p>
              <a:r>
                <a:rPr lang="fr-FR" sz="900" dirty="0">
                  <a:solidFill>
                    <a:srgbClr val="00FF00"/>
                  </a:solidFill>
                  <a:latin typeface="Courier New" panose="02070309020205020404" pitchFamily="49" charset="0"/>
                  <a:cs typeface="Courier New" panose="02070309020205020404" pitchFamily="49" charset="0"/>
                </a:rPr>
                <a:t># </a:t>
              </a:r>
              <a:r>
                <a:rPr lang="fr-FR" sz="900" dirty="0" err="1">
                  <a:solidFill>
                    <a:srgbClr val="00FF00"/>
                  </a:solidFill>
                  <a:latin typeface="Courier New" panose="02070309020205020404" pitchFamily="49" charset="0"/>
                  <a:cs typeface="Courier New" panose="02070309020205020404" pitchFamily="49" charset="0"/>
                </a:rPr>
                <a:t>echo</a:t>
              </a:r>
              <a:r>
                <a:rPr lang="fr-FR" sz="900" dirty="0">
                  <a:solidFill>
                    <a:srgbClr val="00FF00"/>
                  </a:solidFill>
                  <a:latin typeface="Courier New" panose="02070309020205020404" pitchFamily="49" charset="0"/>
                  <a:cs typeface="Courier New" panose="02070309020205020404" pitchFamily="49" charset="0"/>
                </a:rPr>
                <a:t> stop &gt; /</a:t>
              </a:r>
              <a:r>
                <a:rPr lang="fr-FR" sz="900" dirty="0" err="1">
                  <a:solidFill>
                    <a:srgbClr val="00FF00"/>
                  </a:solidFill>
                  <a:latin typeface="Courier New" panose="02070309020205020404" pitchFamily="49" charset="0"/>
                  <a:cs typeface="Courier New" panose="02070309020205020404" pitchFamily="49" charset="0"/>
                </a:rPr>
                <a:t>sys</a:t>
              </a:r>
              <a:r>
                <a:rPr lang="fr-FR" sz="900" dirty="0">
                  <a:solidFill>
                    <a:srgbClr val="00FF00"/>
                  </a:solidFill>
                  <a:latin typeface="Courier New" panose="02070309020205020404" pitchFamily="49" charset="0"/>
                  <a:cs typeface="Courier New" panose="02070309020205020404" pitchFamily="49" charset="0"/>
                </a:rPr>
                <a:t>/class/</a:t>
              </a:r>
              <a:r>
                <a:rPr lang="fr-FR" sz="900" dirty="0" err="1">
                  <a:solidFill>
                    <a:srgbClr val="00FF00"/>
                  </a:solidFill>
                  <a:latin typeface="Courier New" panose="02070309020205020404" pitchFamily="49" charset="0"/>
                  <a:cs typeface="Courier New" panose="02070309020205020404" pitchFamily="49" charset="0"/>
                </a:rPr>
                <a:t>remoteproc</a:t>
              </a:r>
              <a:r>
                <a:rPr lang="fr-FR" sz="900" dirty="0">
                  <a:solidFill>
                    <a:srgbClr val="00FF00"/>
                  </a:solidFill>
                  <a:latin typeface="Courier New" panose="02070309020205020404" pitchFamily="49" charset="0"/>
                  <a:cs typeface="Courier New" panose="02070309020205020404" pitchFamily="49" charset="0"/>
                </a:rPr>
                <a:t>/remoteproc0/state                                                       </a:t>
              </a:r>
            </a:p>
            <a:p>
              <a:r>
                <a:rPr lang="fr-FR" sz="900" dirty="0">
                  <a:solidFill>
                    <a:srgbClr val="00FF00"/>
                  </a:solidFill>
                  <a:latin typeface="Courier New" panose="02070309020205020404" pitchFamily="49" charset="0"/>
                  <a:cs typeface="Courier New" panose="02070309020205020404" pitchFamily="49" charset="0"/>
                </a:rPr>
                <a:t>[12730.280168] </a:t>
              </a:r>
              <a:r>
                <a:rPr lang="fr-FR" sz="900" dirty="0" err="1">
                  <a:solidFill>
                    <a:srgbClr val="00FF00"/>
                  </a:solidFill>
                  <a:latin typeface="Courier New" panose="02070309020205020404" pitchFamily="49" charset="0"/>
                  <a:cs typeface="Courier New" panose="02070309020205020404" pitchFamily="49" charset="0"/>
                </a:rPr>
                <a:t>remoteproc</a:t>
              </a:r>
              <a:r>
                <a:rPr lang="fr-FR" sz="900" dirty="0">
                  <a:solidFill>
                    <a:srgbClr val="00FF00"/>
                  </a:solidFill>
                  <a:latin typeface="Courier New" panose="02070309020205020404" pitchFamily="49" charset="0"/>
                  <a:cs typeface="Courier New" panose="02070309020205020404" pitchFamily="49" charset="0"/>
                </a:rPr>
                <a:t> remoteproc0: </a:t>
              </a:r>
              <a:r>
                <a:rPr lang="fr-FR" sz="900" dirty="0" err="1">
                  <a:solidFill>
                    <a:srgbClr val="00FF00"/>
                  </a:solidFill>
                  <a:latin typeface="Courier New" panose="02070309020205020404" pitchFamily="49" charset="0"/>
                  <a:cs typeface="Courier New" panose="02070309020205020404" pitchFamily="49" charset="0"/>
                </a:rPr>
                <a:t>stopped</a:t>
              </a:r>
              <a:r>
                <a:rPr lang="fr-FR" sz="900" dirty="0">
                  <a:solidFill>
                    <a:srgbClr val="00FF00"/>
                  </a:solidFill>
                  <a:latin typeface="Courier New" panose="02070309020205020404" pitchFamily="49" charset="0"/>
                  <a:cs typeface="Courier New" panose="02070309020205020404" pitchFamily="49" charset="0"/>
                </a:rPr>
                <a:t> </a:t>
              </a:r>
              <a:r>
                <a:rPr lang="fr-FR" sz="900" dirty="0" err="1">
                  <a:solidFill>
                    <a:srgbClr val="00FF00"/>
                  </a:solidFill>
                  <a:latin typeface="Courier New" panose="02070309020205020404" pitchFamily="49" charset="0"/>
                  <a:cs typeface="Courier New" panose="02070309020205020404" pitchFamily="49" charset="0"/>
                </a:rPr>
                <a:t>remote</a:t>
              </a:r>
              <a:r>
                <a:rPr lang="fr-FR" sz="900" dirty="0">
                  <a:solidFill>
                    <a:srgbClr val="00FF00"/>
                  </a:solidFill>
                  <a:latin typeface="Courier New" panose="02070309020205020404" pitchFamily="49" charset="0"/>
                  <a:cs typeface="Courier New" panose="02070309020205020404" pitchFamily="49" charset="0"/>
                </a:rPr>
                <a:t> processor </a:t>
              </a:r>
              <a:r>
                <a:rPr lang="fr-FR" sz="900" dirty="0" err="1">
                  <a:solidFill>
                    <a:srgbClr val="00FF00"/>
                  </a:solidFill>
                  <a:latin typeface="Courier New" panose="02070309020205020404" pitchFamily="49" charset="0"/>
                  <a:cs typeface="Courier New" panose="02070309020205020404" pitchFamily="49" charset="0"/>
                </a:rPr>
                <a:t>imx-rproc</a:t>
              </a:r>
              <a:endParaRPr lang="fr-FR" sz="900" dirty="0">
                <a:solidFill>
                  <a:srgbClr val="00FF00"/>
                </a:solidFill>
                <a:latin typeface="Courier New" panose="02070309020205020404" pitchFamily="49" charset="0"/>
                <a:cs typeface="Courier New" panose="02070309020205020404" pitchFamily="49" charset="0"/>
              </a:endParaRPr>
            </a:p>
          </p:txBody>
        </p:sp>
        <p:sp>
          <p:nvSpPr>
            <p:cNvPr id="39" name="ZoneTexte 38"/>
            <p:cNvSpPr txBox="1"/>
            <p:nvPr/>
          </p:nvSpPr>
          <p:spPr>
            <a:xfrm>
              <a:off x="1571660" y="6017820"/>
              <a:ext cx="5991190" cy="369332"/>
            </a:xfrm>
            <a:prstGeom prst="rect">
              <a:avLst/>
            </a:prstGeom>
            <a:solidFill>
              <a:schemeClr val="tx1"/>
            </a:solidFill>
          </p:spPr>
          <p:txBody>
            <a:bodyPr wrap="square" rtlCol="0">
              <a:spAutoFit/>
            </a:bodyPr>
            <a:lstStyle/>
            <a:p>
              <a:r>
                <a:rPr lang="fr-FR" sz="900" dirty="0">
                  <a:solidFill>
                    <a:srgbClr val="00FF00"/>
                  </a:solidFill>
                  <a:latin typeface="Courier New" panose="02070309020205020404" pitchFamily="49" charset="0"/>
                  <a:cs typeface="Courier New" panose="02070309020205020404" pitchFamily="49" charset="0"/>
                </a:rPr>
                <a:t># cat /</a:t>
              </a:r>
              <a:r>
                <a:rPr lang="fr-FR" sz="900" dirty="0" err="1">
                  <a:solidFill>
                    <a:srgbClr val="00FF00"/>
                  </a:solidFill>
                  <a:latin typeface="Courier New" panose="02070309020205020404" pitchFamily="49" charset="0"/>
                  <a:cs typeface="Courier New" panose="02070309020205020404" pitchFamily="49" charset="0"/>
                </a:rPr>
                <a:t>sys</a:t>
              </a:r>
              <a:r>
                <a:rPr lang="fr-FR" sz="900" dirty="0">
                  <a:solidFill>
                    <a:srgbClr val="00FF00"/>
                  </a:solidFill>
                  <a:latin typeface="Courier New" panose="02070309020205020404" pitchFamily="49" charset="0"/>
                  <a:cs typeface="Courier New" panose="02070309020205020404" pitchFamily="49" charset="0"/>
                </a:rPr>
                <a:t>/class/</a:t>
              </a:r>
              <a:r>
                <a:rPr lang="fr-FR" sz="900" dirty="0" err="1">
                  <a:solidFill>
                    <a:srgbClr val="00FF00"/>
                  </a:solidFill>
                  <a:latin typeface="Courier New" panose="02070309020205020404" pitchFamily="49" charset="0"/>
                  <a:cs typeface="Courier New" panose="02070309020205020404" pitchFamily="49" charset="0"/>
                </a:rPr>
                <a:t>remoteproc</a:t>
              </a:r>
              <a:r>
                <a:rPr lang="fr-FR" sz="900" dirty="0">
                  <a:solidFill>
                    <a:srgbClr val="00FF00"/>
                  </a:solidFill>
                  <a:latin typeface="Courier New" panose="02070309020205020404" pitchFamily="49" charset="0"/>
                  <a:cs typeface="Courier New" panose="02070309020205020404" pitchFamily="49" charset="0"/>
                </a:rPr>
                <a:t>/remoteproc0/state </a:t>
              </a:r>
            </a:p>
            <a:p>
              <a:r>
                <a:rPr lang="fr-FR" sz="900" dirty="0">
                  <a:solidFill>
                    <a:srgbClr val="00FF00"/>
                  </a:solidFill>
                  <a:latin typeface="Courier New" panose="02070309020205020404" pitchFamily="49" charset="0"/>
                  <a:cs typeface="Courier New" panose="02070309020205020404" pitchFamily="49" charset="0"/>
                </a:rPr>
                <a:t>offline</a:t>
              </a:r>
            </a:p>
          </p:txBody>
        </p:sp>
      </p:grpSp>
      <p:sp>
        <p:nvSpPr>
          <p:cNvPr id="41" name="Rectangle à coins arrondis 40"/>
          <p:cNvSpPr/>
          <p:nvPr/>
        </p:nvSpPr>
        <p:spPr>
          <a:xfrm>
            <a:off x="10205442" y="3146980"/>
            <a:ext cx="1067435" cy="2663582"/>
          </a:xfrm>
          <a:prstGeom prst="roundRect">
            <a:avLst/>
          </a:prstGeom>
          <a:noFill/>
          <a:ln>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accent5">
                    <a:lumMod val="50000"/>
                  </a:schemeClr>
                </a:solidFill>
              </a:rPr>
              <a:t>Remote</a:t>
            </a:r>
          </a:p>
          <a:p>
            <a:pPr algn="ctr"/>
            <a:endParaRPr lang="en-US" sz="1600" dirty="0">
              <a:solidFill>
                <a:schemeClr val="accent5">
                  <a:lumMod val="50000"/>
                </a:schemeClr>
              </a:solidFill>
            </a:endParaRPr>
          </a:p>
          <a:p>
            <a:pPr algn="ctr"/>
            <a:endParaRPr lang="en-US" sz="1600" dirty="0">
              <a:solidFill>
                <a:schemeClr val="accent5">
                  <a:lumMod val="50000"/>
                </a:schemeClr>
              </a:solidFill>
            </a:endParaRPr>
          </a:p>
          <a:p>
            <a:pPr algn="ctr"/>
            <a:endParaRPr lang="en-US" sz="1600" dirty="0">
              <a:solidFill>
                <a:schemeClr val="accent5">
                  <a:lumMod val="50000"/>
                </a:schemeClr>
              </a:solidFill>
            </a:endParaRPr>
          </a:p>
          <a:p>
            <a:pPr algn="ctr"/>
            <a:endParaRPr lang="en-US" sz="1600" dirty="0">
              <a:solidFill>
                <a:schemeClr val="accent5">
                  <a:lumMod val="50000"/>
                </a:schemeClr>
              </a:solidFill>
            </a:endParaRPr>
          </a:p>
          <a:p>
            <a:pPr algn="ctr"/>
            <a:endParaRPr lang="en-US" sz="1600" dirty="0">
              <a:solidFill>
                <a:schemeClr val="accent5">
                  <a:lumMod val="50000"/>
                </a:schemeClr>
              </a:solidFill>
            </a:endParaRPr>
          </a:p>
          <a:p>
            <a:pPr algn="ctr"/>
            <a:endParaRPr lang="en-US" sz="1600" dirty="0">
              <a:solidFill>
                <a:schemeClr val="accent5">
                  <a:lumMod val="50000"/>
                </a:schemeClr>
              </a:solidFill>
            </a:endParaRPr>
          </a:p>
          <a:p>
            <a:pPr algn="ctr"/>
            <a:endParaRPr lang="en-US" sz="1600" dirty="0">
              <a:solidFill>
                <a:schemeClr val="accent5">
                  <a:lumMod val="50000"/>
                </a:schemeClr>
              </a:solidFill>
            </a:endParaRPr>
          </a:p>
          <a:p>
            <a:pPr algn="ctr"/>
            <a:endParaRPr lang="en-US" sz="1600" dirty="0">
              <a:solidFill>
                <a:schemeClr val="accent5">
                  <a:lumMod val="50000"/>
                </a:schemeClr>
              </a:solidFill>
            </a:endParaRPr>
          </a:p>
          <a:p>
            <a:pPr algn="ctr"/>
            <a:endParaRPr lang="en-US" sz="1600" dirty="0"/>
          </a:p>
        </p:txBody>
      </p:sp>
      <p:sp>
        <p:nvSpPr>
          <p:cNvPr id="8" name="Espace réservé du numéro de diapositive 7"/>
          <p:cNvSpPr>
            <a:spLocks noGrp="1"/>
          </p:cNvSpPr>
          <p:nvPr>
            <p:ph type="sldNum" sz="quarter" idx="12"/>
          </p:nvPr>
        </p:nvSpPr>
        <p:spPr>
          <a:xfrm>
            <a:off x="8610600" y="6499225"/>
            <a:ext cx="2743200" cy="365125"/>
          </a:xfrm>
        </p:spPr>
        <p:txBody>
          <a:bodyPr/>
          <a:lstStyle/>
          <a:p>
            <a:fld id="{0995BCA2-BEEF-8243-93D2-AEC1A15A0A81}" type="slidenum">
              <a:rPr lang="fr-FR" b="1" smtClean="0"/>
              <a:t>16</a:t>
            </a:fld>
            <a:endParaRPr lang="fr-FR" b="1" dirty="0"/>
          </a:p>
        </p:txBody>
      </p:sp>
    </p:spTree>
    <p:extLst>
      <p:ext uri="{BB962C8B-B14F-4D97-AF65-F5344CB8AC3E}">
        <p14:creationId xmlns:p14="http://schemas.microsoft.com/office/powerpoint/2010/main" val="21936443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Shape 254"/>
        <p:cNvGrpSpPr/>
        <p:nvPr/>
      </p:nvGrpSpPr>
      <p:grpSpPr>
        <a:xfrm>
          <a:off x="0" y="0"/>
          <a:ext cx="0" cy="0"/>
          <a:chOff x="0" y="0"/>
          <a:chExt cx="0" cy="0"/>
        </a:xfrm>
      </p:grpSpPr>
      <p:grpSp>
        <p:nvGrpSpPr>
          <p:cNvPr id="255" name="Google Shape;255;p21"/>
          <p:cNvGrpSpPr/>
          <p:nvPr/>
        </p:nvGrpSpPr>
        <p:grpSpPr>
          <a:xfrm>
            <a:off x="332271" y="235830"/>
            <a:ext cx="11527458" cy="6289899"/>
            <a:chOff x="0" y="-38100"/>
            <a:chExt cx="4554058" cy="2484898"/>
          </a:xfrm>
        </p:grpSpPr>
        <p:sp>
          <p:nvSpPr>
            <p:cNvPr id="256" name="Google Shape;256;p21"/>
            <p:cNvSpPr/>
            <p:nvPr/>
          </p:nvSpPr>
          <p:spPr>
            <a:xfrm>
              <a:off x="0" y="0"/>
              <a:ext cx="4554058" cy="2446798"/>
            </a:xfrm>
            <a:custGeom>
              <a:avLst/>
              <a:gdLst/>
              <a:ahLst/>
              <a:cxnLst/>
              <a:rect l="l" t="t" r="r" b="b"/>
              <a:pathLst>
                <a:path w="4554058" h="2446798" extrusionOk="0">
                  <a:moveTo>
                    <a:pt x="12984" y="0"/>
                  </a:moveTo>
                  <a:lnTo>
                    <a:pt x="4541073" y="0"/>
                  </a:lnTo>
                  <a:cubicBezTo>
                    <a:pt x="4544517" y="0"/>
                    <a:pt x="4547820" y="1368"/>
                    <a:pt x="4550255" y="3803"/>
                  </a:cubicBezTo>
                  <a:cubicBezTo>
                    <a:pt x="4552690" y="6238"/>
                    <a:pt x="4554058" y="9541"/>
                    <a:pt x="4554058" y="12984"/>
                  </a:cubicBezTo>
                  <a:lnTo>
                    <a:pt x="4554058" y="2433814"/>
                  </a:lnTo>
                  <a:cubicBezTo>
                    <a:pt x="4554058" y="2440985"/>
                    <a:pt x="4548244" y="2446798"/>
                    <a:pt x="4541073" y="2446798"/>
                  </a:cubicBezTo>
                  <a:lnTo>
                    <a:pt x="12984" y="2446798"/>
                  </a:lnTo>
                  <a:cubicBezTo>
                    <a:pt x="9541" y="2446798"/>
                    <a:pt x="6238" y="2445430"/>
                    <a:pt x="3803" y="2442995"/>
                  </a:cubicBezTo>
                  <a:cubicBezTo>
                    <a:pt x="1368" y="2440560"/>
                    <a:pt x="0" y="2437258"/>
                    <a:pt x="0" y="2433814"/>
                  </a:cubicBezTo>
                  <a:lnTo>
                    <a:pt x="0" y="12984"/>
                  </a:lnTo>
                  <a:cubicBezTo>
                    <a:pt x="0" y="5813"/>
                    <a:pt x="5813" y="0"/>
                    <a:pt x="12984" y="0"/>
                  </a:cubicBezTo>
                  <a:close/>
                </a:path>
              </a:pathLst>
            </a:custGeom>
            <a:solidFill>
              <a:srgbClr val="FFFFFF"/>
            </a:solidFill>
            <a:ln w="57150" cap="flat" cmpd="sng">
              <a:solidFill>
                <a:srgbClr val="4C6FBF"/>
              </a:solidFill>
              <a:prstDash val="solid"/>
              <a:round/>
              <a:headEnd type="none" w="sm" len="sm"/>
              <a:tailEnd type="none" w="sm" len="sm"/>
            </a:ln>
          </p:spPr>
          <p:txBody>
            <a:bodyPr spcFirstLastPara="1" wrap="square" lIns="60950" tIns="60950" rIns="60950" bIns="60950" anchor="ctr" anchorCtr="0">
              <a:noAutofit/>
            </a:bodyPr>
            <a:lstStyle/>
            <a:p>
              <a:endParaRPr sz="1200"/>
            </a:p>
          </p:txBody>
        </p:sp>
        <p:sp>
          <p:nvSpPr>
            <p:cNvPr id="257" name="Google Shape;257;p21"/>
            <p:cNvSpPr txBox="1"/>
            <p:nvPr/>
          </p:nvSpPr>
          <p:spPr>
            <a:xfrm>
              <a:off x="0" y="-38100"/>
              <a:ext cx="812800" cy="850900"/>
            </a:xfrm>
            <a:prstGeom prst="rect">
              <a:avLst/>
            </a:prstGeom>
            <a:noFill/>
            <a:ln>
              <a:noFill/>
            </a:ln>
          </p:spPr>
          <p:txBody>
            <a:bodyPr spcFirstLastPara="1" wrap="square" lIns="33867" tIns="33867" rIns="33867" bIns="33867" anchor="ctr" anchorCtr="0">
              <a:noAutofit/>
            </a:bodyPr>
            <a:lstStyle/>
            <a:p>
              <a:pPr algn="ctr">
                <a:lnSpc>
                  <a:spcPct val="186611"/>
                </a:lnSpc>
              </a:pPr>
              <a:endParaRPr sz="1200">
                <a:solidFill>
                  <a:schemeClr val="dk1"/>
                </a:solidFill>
                <a:latin typeface="Calibri"/>
                <a:ea typeface="Calibri"/>
                <a:cs typeface="Calibri"/>
                <a:sym typeface="Calibri"/>
              </a:endParaRPr>
            </a:p>
          </p:txBody>
        </p:sp>
      </p:grpSp>
      <p:sp>
        <p:nvSpPr>
          <p:cNvPr id="273" name="Google Shape;273;p21"/>
          <p:cNvSpPr txBox="1"/>
          <p:nvPr/>
        </p:nvSpPr>
        <p:spPr>
          <a:xfrm>
            <a:off x="1036440" y="1732072"/>
            <a:ext cx="4593283" cy="341632"/>
          </a:xfrm>
          <a:prstGeom prst="rect">
            <a:avLst/>
          </a:prstGeom>
          <a:noFill/>
          <a:ln>
            <a:noFill/>
          </a:ln>
        </p:spPr>
        <p:txBody>
          <a:bodyPr spcFirstLastPara="1" wrap="square" lIns="0" tIns="0" rIns="0" bIns="0" anchor="t" anchorCtr="0">
            <a:spAutoFit/>
          </a:bodyPr>
          <a:lstStyle/>
          <a:p>
            <a:pPr>
              <a:lnSpc>
                <a:spcPct val="111000"/>
              </a:lnSpc>
            </a:pPr>
            <a:r>
              <a:rPr lang="en-US" sz="2000" dirty="0" err="1">
                <a:solidFill>
                  <a:srgbClr val="7B96D4"/>
                </a:solidFill>
                <a:latin typeface="Heebo Black"/>
                <a:ea typeface="Heebo Black"/>
                <a:cs typeface="Heebo Black"/>
                <a:sym typeface="Heebo Black"/>
              </a:rPr>
              <a:t>Composant</a:t>
            </a:r>
            <a:r>
              <a:rPr lang="en-US" sz="2000" dirty="0">
                <a:solidFill>
                  <a:srgbClr val="7B96D4"/>
                </a:solidFill>
                <a:latin typeface="Heebo Black"/>
                <a:ea typeface="Heebo Black"/>
                <a:cs typeface="Heebo Black"/>
                <a:sym typeface="Heebo Black"/>
              </a:rPr>
              <a:t> </a:t>
            </a:r>
            <a:r>
              <a:rPr lang="en-US" sz="2000" dirty="0" err="1">
                <a:solidFill>
                  <a:srgbClr val="7B96D4"/>
                </a:solidFill>
                <a:latin typeface="Heebo Black"/>
                <a:ea typeface="Heebo Black"/>
                <a:cs typeface="Heebo Black"/>
                <a:sym typeface="Heebo Black"/>
              </a:rPr>
              <a:t>RPMsg</a:t>
            </a:r>
            <a:r>
              <a:rPr lang="en-US" sz="2000" dirty="0">
                <a:solidFill>
                  <a:srgbClr val="7B96D4"/>
                </a:solidFill>
                <a:latin typeface="Heebo Black"/>
                <a:ea typeface="Heebo Black"/>
                <a:cs typeface="Heebo Black"/>
                <a:sym typeface="Heebo Black"/>
              </a:rPr>
              <a:t> et </a:t>
            </a:r>
            <a:r>
              <a:rPr lang="en-US" sz="2000" dirty="0" err="1">
                <a:solidFill>
                  <a:srgbClr val="7B96D4"/>
                </a:solidFill>
                <a:latin typeface="Heebo Black"/>
                <a:ea typeface="Heebo Black"/>
                <a:cs typeface="Heebo Black"/>
                <a:sym typeface="Heebo Black"/>
              </a:rPr>
              <a:t>virtIO</a:t>
            </a:r>
            <a:endParaRPr lang="en-US" sz="2000" dirty="0">
              <a:solidFill>
                <a:srgbClr val="7B96D4"/>
              </a:solidFill>
              <a:latin typeface="Heebo Black"/>
              <a:ea typeface="Heebo Black"/>
              <a:cs typeface="Heebo Black"/>
              <a:sym typeface="Heebo Black"/>
            </a:endParaRPr>
          </a:p>
        </p:txBody>
      </p:sp>
      <p:sp>
        <p:nvSpPr>
          <p:cNvPr id="277" name="Google Shape;277;p21"/>
          <p:cNvSpPr txBox="1"/>
          <p:nvPr/>
        </p:nvSpPr>
        <p:spPr>
          <a:xfrm>
            <a:off x="1036439" y="2199434"/>
            <a:ext cx="7126485" cy="2283702"/>
          </a:xfrm>
          <a:prstGeom prst="rect">
            <a:avLst/>
          </a:prstGeom>
          <a:noFill/>
          <a:ln>
            <a:noFill/>
          </a:ln>
        </p:spPr>
        <p:txBody>
          <a:bodyPr spcFirstLastPara="1" wrap="square" lIns="0" tIns="0" rIns="0" bIns="0" anchor="t" anchorCtr="0">
            <a:spAutoFit/>
          </a:bodyPr>
          <a:lstStyle/>
          <a:p>
            <a:pPr marL="0" lvl="1">
              <a:lnSpc>
                <a:spcPct val="140000"/>
              </a:lnSpc>
            </a:pPr>
            <a:r>
              <a:rPr lang="fr-FR" sz="1100" b="1" dirty="0" err="1">
                <a:solidFill>
                  <a:schemeClr val="accent6"/>
                </a:solidFill>
                <a:latin typeface="Heebo"/>
                <a:ea typeface="Heebo"/>
                <a:cs typeface="Heebo"/>
                <a:sym typeface="Heebo"/>
              </a:rPr>
              <a:t>RPMsg</a:t>
            </a:r>
            <a:endParaRPr lang="fr-FR" sz="1050" b="1" dirty="0">
              <a:solidFill>
                <a:schemeClr val="accent6"/>
              </a:solidFill>
              <a:latin typeface="Heebo"/>
              <a:ea typeface="Heebo"/>
              <a:cs typeface="Heebo"/>
              <a:sym typeface="Heebo"/>
            </a:endParaRPr>
          </a:p>
          <a:p>
            <a:pPr marL="171450" lvl="1" indent="-171450">
              <a:lnSpc>
                <a:spcPct val="140000"/>
              </a:lnSpc>
              <a:buFont typeface="Wingdings" panose="05000000000000000000" pitchFamily="2" charset="2"/>
              <a:buChar char="Ø"/>
            </a:pPr>
            <a:r>
              <a:rPr lang="fr-FR" sz="1050" dirty="0">
                <a:solidFill>
                  <a:srgbClr val="000000"/>
                </a:solidFill>
                <a:latin typeface="Heebo"/>
                <a:ea typeface="Heebo"/>
                <a:cs typeface="Heebo"/>
                <a:sym typeface="Heebo"/>
              </a:rPr>
              <a:t>Cet API permet les communications inter-processeurs (IPC) entre des contextes logiciels indépendants fonctionnant sur des cœurs homogènes ou hétérogènes présents dans un système AMP.</a:t>
            </a:r>
          </a:p>
          <a:p>
            <a:pPr marL="171450" lvl="1" indent="-171450">
              <a:lnSpc>
                <a:spcPct val="140000"/>
              </a:lnSpc>
              <a:buFont typeface="Wingdings" panose="05000000000000000000" pitchFamily="2" charset="2"/>
              <a:buChar char="Ø"/>
            </a:pPr>
            <a:endParaRPr lang="fr-FR" sz="1050" dirty="0">
              <a:solidFill>
                <a:srgbClr val="000000"/>
              </a:solidFill>
              <a:latin typeface="Heebo"/>
              <a:ea typeface="Heebo"/>
              <a:cs typeface="Heebo"/>
              <a:sym typeface="Heebo"/>
            </a:endParaRPr>
          </a:p>
          <a:p>
            <a:pPr marL="0" lvl="1">
              <a:lnSpc>
                <a:spcPct val="140000"/>
              </a:lnSpc>
            </a:pPr>
            <a:r>
              <a:rPr lang="en-US" sz="1100" b="1" dirty="0" err="1">
                <a:solidFill>
                  <a:schemeClr val="accent6"/>
                </a:solidFill>
                <a:latin typeface="Heebo"/>
                <a:ea typeface="Heebo"/>
                <a:cs typeface="Heebo"/>
                <a:sym typeface="Heebo"/>
              </a:rPr>
              <a:t>virtIO</a:t>
            </a:r>
            <a:endParaRPr lang="en-US" sz="1050" b="1" dirty="0">
              <a:solidFill>
                <a:schemeClr val="accent6"/>
              </a:solidFill>
              <a:latin typeface="Heebo"/>
              <a:ea typeface="Heebo"/>
              <a:cs typeface="Heebo"/>
              <a:sym typeface="Heebo"/>
            </a:endParaRPr>
          </a:p>
          <a:p>
            <a:pPr marL="171450" lvl="1" indent="-171450">
              <a:lnSpc>
                <a:spcPct val="140000"/>
              </a:lnSpc>
              <a:buFont typeface="Wingdings" panose="05000000000000000000" pitchFamily="2" charset="2"/>
              <a:buChar char="Ø"/>
            </a:pPr>
            <a:r>
              <a:rPr lang="fr-FR" sz="1050" dirty="0">
                <a:solidFill>
                  <a:srgbClr val="000000"/>
                </a:solidFill>
                <a:latin typeface="Heebo"/>
                <a:ea typeface="Heebo"/>
                <a:cs typeface="Heebo"/>
                <a:sym typeface="Heebo"/>
              </a:rPr>
              <a:t>La bibliothèque </a:t>
            </a:r>
            <a:r>
              <a:rPr lang="fr-FR" sz="1050" dirty="0" err="1">
                <a:solidFill>
                  <a:srgbClr val="000000"/>
                </a:solidFill>
                <a:latin typeface="Heebo"/>
                <a:ea typeface="Heebo"/>
                <a:cs typeface="Heebo"/>
                <a:sym typeface="Heebo"/>
              </a:rPr>
              <a:t>OpenAMP</a:t>
            </a:r>
            <a:r>
              <a:rPr lang="fr-FR" sz="1050" dirty="0">
                <a:solidFill>
                  <a:srgbClr val="000000"/>
                </a:solidFill>
                <a:latin typeface="Heebo"/>
                <a:ea typeface="Heebo"/>
                <a:cs typeface="Heebo"/>
                <a:sym typeface="Heebo"/>
              </a:rPr>
              <a:t> implémente la norme </a:t>
            </a:r>
            <a:r>
              <a:rPr lang="fr-FR" sz="1050" dirty="0" err="1">
                <a:solidFill>
                  <a:srgbClr val="000000"/>
                </a:solidFill>
                <a:latin typeface="Heebo"/>
                <a:ea typeface="Heebo"/>
                <a:cs typeface="Heebo"/>
                <a:sym typeface="Heebo"/>
              </a:rPr>
              <a:t>virtIO</a:t>
            </a:r>
            <a:r>
              <a:rPr lang="fr-FR" sz="1050" dirty="0">
                <a:solidFill>
                  <a:srgbClr val="000000"/>
                </a:solidFill>
                <a:latin typeface="Heebo"/>
                <a:ea typeface="Heebo"/>
                <a:cs typeface="Heebo"/>
                <a:sym typeface="Heebo"/>
              </a:rPr>
              <a:t> pour la gestion de la mémoire partagée. </a:t>
            </a:r>
            <a:br>
              <a:rPr lang="fr-FR" sz="1050" dirty="0">
                <a:solidFill>
                  <a:srgbClr val="000000"/>
                </a:solidFill>
                <a:latin typeface="Heebo"/>
                <a:ea typeface="Heebo"/>
                <a:cs typeface="Heebo"/>
                <a:sym typeface="Heebo"/>
              </a:rPr>
            </a:br>
            <a:r>
              <a:rPr lang="fr-FR" sz="1050" dirty="0" err="1">
                <a:solidFill>
                  <a:srgbClr val="000000"/>
                </a:solidFill>
                <a:latin typeface="Heebo"/>
                <a:ea typeface="Heebo"/>
                <a:cs typeface="Heebo"/>
                <a:sym typeface="Heebo"/>
              </a:rPr>
              <a:t>VirtIO</a:t>
            </a:r>
            <a:r>
              <a:rPr lang="fr-FR" sz="1050" dirty="0">
                <a:solidFill>
                  <a:srgbClr val="000000"/>
                </a:solidFill>
                <a:latin typeface="Heebo"/>
                <a:ea typeface="Heebo"/>
                <a:cs typeface="Heebo"/>
                <a:sym typeface="Heebo"/>
              </a:rPr>
              <a:t> est une norme de virtualisation pour les pilotes de périphériques réseau et de disque où seul le pilote du périphérique invité sait qu'il s'exécute dans un environnement virtuel.</a:t>
            </a:r>
          </a:p>
          <a:p>
            <a:pPr marL="171450" lvl="1" indent="-171450">
              <a:lnSpc>
                <a:spcPct val="140000"/>
              </a:lnSpc>
              <a:buFont typeface="Wingdings" panose="05000000000000000000" pitchFamily="2" charset="2"/>
              <a:buChar char="Ø"/>
            </a:pPr>
            <a:r>
              <a:rPr lang="fr-FR" sz="1050" dirty="0">
                <a:solidFill>
                  <a:srgbClr val="000000"/>
                </a:solidFill>
                <a:latin typeface="Heebo"/>
                <a:ea typeface="Heebo"/>
                <a:cs typeface="Heebo"/>
                <a:sym typeface="Heebo"/>
              </a:rPr>
              <a:t>Définition supplémentaire dans le </a:t>
            </a:r>
            <a:r>
              <a:rPr lang="fr-FR" sz="1050" dirty="0" err="1">
                <a:solidFill>
                  <a:srgbClr val="000000"/>
                </a:solidFill>
                <a:latin typeface="Heebo"/>
                <a:ea typeface="Heebo"/>
                <a:cs typeface="Heebo"/>
                <a:sym typeface="Heebo"/>
              </a:rPr>
              <a:t>device</a:t>
            </a:r>
            <a:r>
              <a:rPr lang="fr-FR" sz="1050" dirty="0">
                <a:solidFill>
                  <a:srgbClr val="000000"/>
                </a:solidFill>
                <a:latin typeface="Heebo"/>
                <a:ea typeface="Heebo"/>
                <a:cs typeface="Heebo"/>
                <a:sym typeface="Heebo"/>
              </a:rPr>
              <a:t> </a:t>
            </a:r>
            <a:r>
              <a:rPr lang="fr-FR" sz="1050" dirty="0" err="1">
                <a:solidFill>
                  <a:srgbClr val="000000"/>
                </a:solidFill>
                <a:latin typeface="Heebo"/>
                <a:ea typeface="Heebo"/>
                <a:cs typeface="Heebo"/>
                <a:sym typeface="Heebo"/>
              </a:rPr>
              <a:t>tree</a:t>
            </a:r>
            <a:r>
              <a:rPr lang="fr-FR" sz="1050" dirty="0">
                <a:solidFill>
                  <a:srgbClr val="000000"/>
                </a:solidFill>
                <a:latin typeface="Heebo"/>
                <a:ea typeface="Heebo"/>
                <a:cs typeface="Heebo"/>
                <a:sym typeface="Heebo"/>
              </a:rPr>
              <a:t> pour la réservation de mémoire dédiée aux buffers et aux descripteurs</a:t>
            </a:r>
          </a:p>
          <a:p>
            <a:pPr marL="0" lvl="1">
              <a:lnSpc>
                <a:spcPct val="140000"/>
              </a:lnSpc>
            </a:pPr>
            <a:endParaRPr lang="fr-FR" sz="1050" dirty="0">
              <a:solidFill>
                <a:srgbClr val="000000"/>
              </a:solidFill>
              <a:latin typeface="Heebo"/>
              <a:ea typeface="Heebo"/>
              <a:cs typeface="Heebo"/>
              <a:sym typeface="Heebo"/>
            </a:endParaRPr>
          </a:p>
        </p:txBody>
      </p:sp>
      <p:sp>
        <p:nvSpPr>
          <p:cNvPr id="279" name="Google Shape;279;p21"/>
          <p:cNvSpPr txBox="1"/>
          <p:nvPr/>
        </p:nvSpPr>
        <p:spPr>
          <a:xfrm>
            <a:off x="1029837" y="966498"/>
            <a:ext cx="9848834" cy="871649"/>
          </a:xfrm>
          <a:prstGeom prst="rect">
            <a:avLst/>
          </a:prstGeom>
          <a:noFill/>
          <a:ln>
            <a:noFill/>
          </a:ln>
        </p:spPr>
        <p:txBody>
          <a:bodyPr spcFirstLastPara="1" wrap="square" lIns="0" tIns="0" rIns="0" bIns="0" anchor="t" anchorCtr="0">
            <a:spAutoFit/>
          </a:bodyPr>
          <a:lstStyle/>
          <a:p>
            <a:pPr>
              <a:lnSpc>
                <a:spcPct val="118002"/>
              </a:lnSpc>
            </a:pPr>
            <a:r>
              <a:rPr lang="en-US" sz="4800" dirty="0">
                <a:solidFill>
                  <a:srgbClr val="7B96D4"/>
                </a:solidFill>
                <a:latin typeface="Heebo Black"/>
                <a:cs typeface="Heebo Black"/>
                <a:sym typeface="Heebo Black"/>
              </a:rPr>
              <a:t>Framework </a:t>
            </a:r>
            <a:r>
              <a:rPr lang="en-US" sz="4800" dirty="0" err="1">
                <a:solidFill>
                  <a:srgbClr val="7B96D4"/>
                </a:solidFill>
                <a:latin typeface="Heebo Black"/>
                <a:cs typeface="Heebo Black"/>
                <a:sym typeface="Heebo Black"/>
              </a:rPr>
              <a:t>OpenAMP</a:t>
            </a:r>
            <a:r>
              <a:rPr lang="en-US" sz="3200" dirty="0">
                <a:solidFill>
                  <a:srgbClr val="7B96D4"/>
                </a:solidFill>
                <a:latin typeface="Heebo Black"/>
                <a:cs typeface="Heebo Black"/>
                <a:sym typeface="Heebo Black"/>
              </a:rPr>
              <a:t> </a:t>
            </a:r>
            <a:endParaRPr lang="en-US" sz="3200" dirty="0"/>
          </a:p>
        </p:txBody>
      </p:sp>
      <p:sp>
        <p:nvSpPr>
          <p:cNvPr id="2" name="Google Shape;135;p15">
            <a:extLst>
              <a:ext uri="{FF2B5EF4-FFF2-40B4-BE49-F238E27FC236}">
                <a16:creationId xmlns:a16="http://schemas.microsoft.com/office/drawing/2014/main" id="{49801218-161C-AC4E-057A-425A9D67BBC5}"/>
              </a:ext>
            </a:extLst>
          </p:cNvPr>
          <p:cNvSpPr txBox="1"/>
          <p:nvPr/>
        </p:nvSpPr>
        <p:spPr>
          <a:xfrm>
            <a:off x="331082" y="119395"/>
            <a:ext cx="1161421" cy="1302408"/>
          </a:xfrm>
          <a:prstGeom prst="rect">
            <a:avLst/>
          </a:prstGeom>
          <a:noFill/>
          <a:ln>
            <a:noFill/>
          </a:ln>
        </p:spPr>
        <p:txBody>
          <a:bodyPr spcFirstLastPara="1" wrap="square" lIns="0" tIns="0" rIns="0" bIns="0" anchor="t" anchorCtr="0">
            <a:spAutoFit/>
          </a:bodyPr>
          <a:lstStyle/>
          <a:p>
            <a:pPr algn="ctr">
              <a:lnSpc>
                <a:spcPct val="127000"/>
              </a:lnSpc>
            </a:pPr>
            <a:r>
              <a:rPr lang="en-US" sz="6664" dirty="0">
                <a:solidFill>
                  <a:schemeClr val="accent1">
                    <a:lumMod val="60000"/>
                    <a:lumOff val="40000"/>
                  </a:schemeClr>
                </a:solidFill>
                <a:latin typeface="Heebo Black"/>
                <a:ea typeface="Heebo Black"/>
                <a:cs typeface="Heebo Black"/>
                <a:sym typeface="Heebo Black"/>
              </a:rPr>
              <a:t>02</a:t>
            </a:r>
            <a:endParaRPr sz="1200" dirty="0">
              <a:solidFill>
                <a:schemeClr val="accent1">
                  <a:lumMod val="60000"/>
                  <a:lumOff val="40000"/>
                </a:schemeClr>
              </a:solidFill>
            </a:endParaRP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111" y="4520051"/>
            <a:ext cx="3624690" cy="1579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31497" y="5086247"/>
            <a:ext cx="2271727" cy="1244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94365" y="1143000"/>
            <a:ext cx="2103510" cy="1852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98430" y="3181810"/>
            <a:ext cx="2247180" cy="1723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Connecteur en angle 3"/>
          <p:cNvCxnSpPr/>
          <p:nvPr/>
        </p:nvCxnSpPr>
        <p:spPr>
          <a:xfrm flipV="1">
            <a:off x="6438900" y="2307506"/>
            <a:ext cx="2655465" cy="2618427"/>
          </a:xfrm>
          <a:prstGeom prst="bentConnector3">
            <a:avLst>
              <a:gd name="adj1" fmla="val 7654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Connecteur en angle 11"/>
          <p:cNvCxnSpPr/>
          <p:nvPr/>
        </p:nvCxnSpPr>
        <p:spPr>
          <a:xfrm flipV="1">
            <a:off x="6438900" y="4532751"/>
            <a:ext cx="2914650" cy="877450"/>
          </a:xfrm>
          <a:prstGeom prst="bentConnector3">
            <a:avLst>
              <a:gd name="adj1" fmla="val 76797"/>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Connecteur en angle 13"/>
          <p:cNvCxnSpPr>
            <a:endCxn id="16387" idx="1"/>
          </p:cNvCxnSpPr>
          <p:nvPr/>
        </p:nvCxnSpPr>
        <p:spPr>
          <a:xfrm flipV="1">
            <a:off x="6438900" y="5708536"/>
            <a:ext cx="2592597" cy="254114"/>
          </a:xfrm>
          <a:prstGeom prst="bentConnector3">
            <a:avLst>
              <a:gd name="adj1" fmla="val 87841"/>
            </a:avLst>
          </a:prstGeom>
          <a:ln>
            <a:tailEnd type="arrow"/>
          </a:ln>
        </p:spPr>
        <p:style>
          <a:lnRef idx="1">
            <a:schemeClr val="accent1"/>
          </a:lnRef>
          <a:fillRef idx="0">
            <a:schemeClr val="accent1"/>
          </a:fillRef>
          <a:effectRef idx="0">
            <a:schemeClr val="accent1"/>
          </a:effectRef>
          <a:fontRef idx="minor">
            <a:schemeClr val="tx1"/>
          </a:fontRef>
        </p:style>
      </p:cxnSp>
      <p:sp>
        <p:nvSpPr>
          <p:cNvPr id="261" name="Espace réservé du numéro de diapositive 260"/>
          <p:cNvSpPr>
            <a:spLocks noGrp="1"/>
          </p:cNvSpPr>
          <p:nvPr>
            <p:ph type="sldNum" sz="quarter" idx="12"/>
          </p:nvPr>
        </p:nvSpPr>
        <p:spPr>
          <a:xfrm>
            <a:off x="8610600" y="6499225"/>
            <a:ext cx="2743200" cy="365125"/>
          </a:xfrm>
        </p:spPr>
        <p:txBody>
          <a:bodyPr/>
          <a:lstStyle/>
          <a:p>
            <a:fld id="{0995BCA2-BEEF-8243-93D2-AEC1A15A0A81}" type="slidenum">
              <a:rPr lang="fr-FR" b="1" smtClean="0"/>
              <a:t>17</a:t>
            </a:fld>
            <a:endParaRPr lang="fr-FR" b="1" dirty="0"/>
          </a:p>
        </p:txBody>
      </p:sp>
      <p:sp>
        <p:nvSpPr>
          <p:cNvPr id="3" name="Google Shape;273;p21">
            <a:extLst>
              <a:ext uri="{FF2B5EF4-FFF2-40B4-BE49-F238E27FC236}">
                <a16:creationId xmlns:a16="http://schemas.microsoft.com/office/drawing/2014/main" id="{B39332C3-2101-BC03-5B74-61CCA68D5EDE}"/>
              </a:ext>
            </a:extLst>
          </p:cNvPr>
          <p:cNvSpPr txBox="1"/>
          <p:nvPr/>
        </p:nvSpPr>
        <p:spPr>
          <a:xfrm>
            <a:off x="4475127" y="6124345"/>
            <a:ext cx="5088319" cy="136640"/>
          </a:xfrm>
          <a:prstGeom prst="rect">
            <a:avLst/>
          </a:prstGeom>
          <a:noFill/>
          <a:ln>
            <a:noFill/>
          </a:ln>
        </p:spPr>
        <p:txBody>
          <a:bodyPr spcFirstLastPara="1" wrap="square" lIns="0" tIns="0" rIns="0" bIns="0" anchor="t" anchorCtr="0">
            <a:spAutoFit/>
          </a:bodyPr>
          <a:lstStyle/>
          <a:p>
            <a:pPr>
              <a:lnSpc>
                <a:spcPct val="111000"/>
              </a:lnSpc>
            </a:pPr>
            <a:r>
              <a:rPr lang="fr-FR" sz="800" dirty="0">
                <a:solidFill>
                  <a:srgbClr val="7B96D4"/>
                </a:solidFill>
                <a:latin typeface="Heebo Black"/>
                <a:ea typeface="Heebo Black"/>
                <a:cs typeface="Heebo Black"/>
                <a:sym typeface="Heebo Black"/>
              </a:rPr>
              <a:t>Architecture par couches des communications </a:t>
            </a:r>
            <a:r>
              <a:rPr lang="fr-FR" sz="800" dirty="0" err="1">
                <a:solidFill>
                  <a:srgbClr val="7B96D4"/>
                </a:solidFill>
                <a:latin typeface="Heebo Black"/>
                <a:ea typeface="Heebo Black"/>
                <a:cs typeface="Heebo Black"/>
                <a:sym typeface="Heebo Black"/>
              </a:rPr>
              <a:t>OpenAMP</a:t>
            </a:r>
            <a:endParaRPr lang="fr-FR" sz="800" dirty="0">
              <a:solidFill>
                <a:srgbClr val="7B96D4"/>
              </a:solidFill>
              <a:latin typeface="Heebo Black"/>
              <a:ea typeface="Heebo Black"/>
              <a:cs typeface="Heebo Black"/>
              <a:sym typeface="Heebo Black"/>
            </a:endParaRPr>
          </a:p>
        </p:txBody>
      </p:sp>
    </p:spTree>
    <p:extLst>
      <p:ext uri="{BB962C8B-B14F-4D97-AF65-F5344CB8AC3E}">
        <p14:creationId xmlns:p14="http://schemas.microsoft.com/office/powerpoint/2010/main" val="8306971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Shape 254"/>
        <p:cNvGrpSpPr/>
        <p:nvPr/>
      </p:nvGrpSpPr>
      <p:grpSpPr>
        <a:xfrm>
          <a:off x="0" y="0"/>
          <a:ext cx="0" cy="0"/>
          <a:chOff x="0" y="0"/>
          <a:chExt cx="0" cy="0"/>
        </a:xfrm>
      </p:grpSpPr>
      <p:grpSp>
        <p:nvGrpSpPr>
          <p:cNvPr id="255" name="Google Shape;255;p21"/>
          <p:cNvGrpSpPr/>
          <p:nvPr/>
        </p:nvGrpSpPr>
        <p:grpSpPr>
          <a:xfrm>
            <a:off x="332271" y="235830"/>
            <a:ext cx="11527458" cy="6289899"/>
            <a:chOff x="0" y="-38100"/>
            <a:chExt cx="4554058" cy="2484898"/>
          </a:xfrm>
        </p:grpSpPr>
        <p:sp>
          <p:nvSpPr>
            <p:cNvPr id="256" name="Google Shape;256;p21"/>
            <p:cNvSpPr/>
            <p:nvPr/>
          </p:nvSpPr>
          <p:spPr>
            <a:xfrm>
              <a:off x="0" y="0"/>
              <a:ext cx="4554058" cy="2446798"/>
            </a:xfrm>
            <a:custGeom>
              <a:avLst/>
              <a:gdLst/>
              <a:ahLst/>
              <a:cxnLst/>
              <a:rect l="l" t="t" r="r" b="b"/>
              <a:pathLst>
                <a:path w="4554058" h="2446798" extrusionOk="0">
                  <a:moveTo>
                    <a:pt x="12984" y="0"/>
                  </a:moveTo>
                  <a:lnTo>
                    <a:pt x="4541073" y="0"/>
                  </a:lnTo>
                  <a:cubicBezTo>
                    <a:pt x="4544517" y="0"/>
                    <a:pt x="4547820" y="1368"/>
                    <a:pt x="4550255" y="3803"/>
                  </a:cubicBezTo>
                  <a:cubicBezTo>
                    <a:pt x="4552690" y="6238"/>
                    <a:pt x="4554058" y="9541"/>
                    <a:pt x="4554058" y="12984"/>
                  </a:cubicBezTo>
                  <a:lnTo>
                    <a:pt x="4554058" y="2433814"/>
                  </a:lnTo>
                  <a:cubicBezTo>
                    <a:pt x="4554058" y="2440985"/>
                    <a:pt x="4548244" y="2446798"/>
                    <a:pt x="4541073" y="2446798"/>
                  </a:cubicBezTo>
                  <a:lnTo>
                    <a:pt x="12984" y="2446798"/>
                  </a:lnTo>
                  <a:cubicBezTo>
                    <a:pt x="9541" y="2446798"/>
                    <a:pt x="6238" y="2445430"/>
                    <a:pt x="3803" y="2442995"/>
                  </a:cubicBezTo>
                  <a:cubicBezTo>
                    <a:pt x="1368" y="2440560"/>
                    <a:pt x="0" y="2437258"/>
                    <a:pt x="0" y="2433814"/>
                  </a:cubicBezTo>
                  <a:lnTo>
                    <a:pt x="0" y="12984"/>
                  </a:lnTo>
                  <a:cubicBezTo>
                    <a:pt x="0" y="5813"/>
                    <a:pt x="5813" y="0"/>
                    <a:pt x="12984" y="0"/>
                  </a:cubicBezTo>
                  <a:close/>
                </a:path>
              </a:pathLst>
            </a:custGeom>
            <a:solidFill>
              <a:srgbClr val="FFFFFF"/>
            </a:solidFill>
            <a:ln w="57150" cap="flat" cmpd="sng">
              <a:solidFill>
                <a:srgbClr val="4C6FBF"/>
              </a:solidFill>
              <a:prstDash val="solid"/>
              <a:round/>
              <a:headEnd type="none" w="sm" len="sm"/>
              <a:tailEnd type="none" w="sm" len="sm"/>
            </a:ln>
          </p:spPr>
          <p:txBody>
            <a:bodyPr spcFirstLastPara="1" wrap="square" lIns="60950" tIns="60950" rIns="60950" bIns="60950" anchor="ctr" anchorCtr="0">
              <a:noAutofit/>
            </a:bodyPr>
            <a:lstStyle/>
            <a:p>
              <a:endParaRPr sz="1200"/>
            </a:p>
          </p:txBody>
        </p:sp>
        <p:sp>
          <p:nvSpPr>
            <p:cNvPr id="257" name="Google Shape;257;p21"/>
            <p:cNvSpPr txBox="1"/>
            <p:nvPr/>
          </p:nvSpPr>
          <p:spPr>
            <a:xfrm>
              <a:off x="0" y="-38100"/>
              <a:ext cx="812800" cy="850900"/>
            </a:xfrm>
            <a:prstGeom prst="rect">
              <a:avLst/>
            </a:prstGeom>
            <a:noFill/>
            <a:ln>
              <a:noFill/>
            </a:ln>
          </p:spPr>
          <p:txBody>
            <a:bodyPr spcFirstLastPara="1" wrap="square" lIns="33867" tIns="33867" rIns="33867" bIns="33867" anchor="ctr" anchorCtr="0">
              <a:noAutofit/>
            </a:bodyPr>
            <a:lstStyle/>
            <a:p>
              <a:pPr algn="ctr">
                <a:lnSpc>
                  <a:spcPct val="186611"/>
                </a:lnSpc>
              </a:pPr>
              <a:endParaRPr sz="1200">
                <a:solidFill>
                  <a:schemeClr val="dk1"/>
                </a:solidFill>
                <a:latin typeface="Calibri"/>
                <a:ea typeface="Calibri"/>
                <a:cs typeface="Calibri"/>
                <a:sym typeface="Calibri"/>
              </a:endParaRPr>
            </a:p>
          </p:txBody>
        </p:sp>
      </p:grpSp>
      <p:sp>
        <p:nvSpPr>
          <p:cNvPr id="273" name="Google Shape;273;p21"/>
          <p:cNvSpPr txBox="1"/>
          <p:nvPr/>
        </p:nvSpPr>
        <p:spPr>
          <a:xfrm>
            <a:off x="1036440" y="1732072"/>
            <a:ext cx="4593283" cy="341632"/>
          </a:xfrm>
          <a:prstGeom prst="rect">
            <a:avLst/>
          </a:prstGeom>
          <a:noFill/>
          <a:ln>
            <a:noFill/>
          </a:ln>
        </p:spPr>
        <p:txBody>
          <a:bodyPr spcFirstLastPara="1" wrap="square" lIns="0" tIns="0" rIns="0" bIns="0" anchor="t" anchorCtr="0">
            <a:spAutoFit/>
          </a:bodyPr>
          <a:lstStyle/>
          <a:p>
            <a:pPr>
              <a:lnSpc>
                <a:spcPct val="111000"/>
              </a:lnSpc>
            </a:pPr>
            <a:r>
              <a:rPr lang="en-US" sz="2000" dirty="0" err="1">
                <a:solidFill>
                  <a:srgbClr val="7B96D4"/>
                </a:solidFill>
                <a:latin typeface="Heebo Black"/>
                <a:ea typeface="Heebo Black"/>
                <a:cs typeface="Heebo Black"/>
                <a:sym typeface="Heebo Black"/>
              </a:rPr>
              <a:t>RPMsg</a:t>
            </a:r>
            <a:r>
              <a:rPr lang="en-US" sz="2000" dirty="0">
                <a:solidFill>
                  <a:srgbClr val="7B96D4"/>
                </a:solidFill>
                <a:latin typeface="Heebo Black"/>
                <a:ea typeface="Heebo Black"/>
                <a:cs typeface="Heebo Black"/>
                <a:sym typeface="Heebo Black"/>
              </a:rPr>
              <a:t> : Channel et Endpoint</a:t>
            </a:r>
          </a:p>
        </p:txBody>
      </p:sp>
      <p:sp>
        <p:nvSpPr>
          <p:cNvPr id="279" name="Google Shape;279;p21"/>
          <p:cNvSpPr txBox="1"/>
          <p:nvPr/>
        </p:nvSpPr>
        <p:spPr>
          <a:xfrm>
            <a:off x="1029837" y="966498"/>
            <a:ext cx="9848834" cy="871649"/>
          </a:xfrm>
          <a:prstGeom prst="rect">
            <a:avLst/>
          </a:prstGeom>
          <a:noFill/>
          <a:ln>
            <a:noFill/>
          </a:ln>
        </p:spPr>
        <p:txBody>
          <a:bodyPr spcFirstLastPara="1" wrap="square" lIns="0" tIns="0" rIns="0" bIns="0" anchor="t" anchorCtr="0">
            <a:spAutoFit/>
          </a:bodyPr>
          <a:lstStyle/>
          <a:p>
            <a:pPr>
              <a:lnSpc>
                <a:spcPct val="118002"/>
              </a:lnSpc>
            </a:pPr>
            <a:r>
              <a:rPr lang="en-US" sz="4800" dirty="0">
                <a:solidFill>
                  <a:srgbClr val="7B96D4"/>
                </a:solidFill>
                <a:latin typeface="Heebo Black"/>
                <a:cs typeface="Heebo Black"/>
                <a:sym typeface="Heebo Black"/>
              </a:rPr>
              <a:t>Framework </a:t>
            </a:r>
            <a:r>
              <a:rPr lang="en-US" sz="4800" dirty="0" err="1">
                <a:solidFill>
                  <a:srgbClr val="7B96D4"/>
                </a:solidFill>
                <a:latin typeface="Heebo Black"/>
                <a:cs typeface="Heebo Black"/>
                <a:sym typeface="Heebo Black"/>
              </a:rPr>
              <a:t>OpenAMP</a:t>
            </a:r>
            <a:r>
              <a:rPr lang="en-US" sz="3200" dirty="0">
                <a:solidFill>
                  <a:srgbClr val="7B96D4"/>
                </a:solidFill>
                <a:latin typeface="Heebo Black"/>
                <a:cs typeface="Heebo Black"/>
                <a:sym typeface="Heebo Black"/>
              </a:rPr>
              <a:t> </a:t>
            </a:r>
            <a:endParaRPr lang="en-US" sz="3200" dirty="0"/>
          </a:p>
        </p:txBody>
      </p:sp>
      <p:sp>
        <p:nvSpPr>
          <p:cNvPr id="2" name="Google Shape;135;p15">
            <a:extLst>
              <a:ext uri="{FF2B5EF4-FFF2-40B4-BE49-F238E27FC236}">
                <a16:creationId xmlns:a16="http://schemas.microsoft.com/office/drawing/2014/main" id="{49801218-161C-AC4E-057A-425A9D67BBC5}"/>
              </a:ext>
            </a:extLst>
          </p:cNvPr>
          <p:cNvSpPr txBox="1"/>
          <p:nvPr/>
        </p:nvSpPr>
        <p:spPr>
          <a:xfrm>
            <a:off x="331082" y="119395"/>
            <a:ext cx="1161421" cy="1302408"/>
          </a:xfrm>
          <a:prstGeom prst="rect">
            <a:avLst/>
          </a:prstGeom>
          <a:noFill/>
          <a:ln>
            <a:noFill/>
          </a:ln>
        </p:spPr>
        <p:txBody>
          <a:bodyPr spcFirstLastPara="1" wrap="square" lIns="0" tIns="0" rIns="0" bIns="0" anchor="t" anchorCtr="0">
            <a:spAutoFit/>
          </a:bodyPr>
          <a:lstStyle/>
          <a:p>
            <a:pPr algn="ctr">
              <a:lnSpc>
                <a:spcPct val="127000"/>
              </a:lnSpc>
            </a:pPr>
            <a:r>
              <a:rPr lang="en-US" sz="6664" dirty="0">
                <a:solidFill>
                  <a:schemeClr val="accent1">
                    <a:lumMod val="60000"/>
                    <a:lumOff val="40000"/>
                  </a:schemeClr>
                </a:solidFill>
                <a:latin typeface="Heebo Black"/>
                <a:ea typeface="Heebo Black"/>
                <a:cs typeface="Heebo Black"/>
                <a:sym typeface="Heebo Black"/>
              </a:rPr>
              <a:t>02</a:t>
            </a:r>
            <a:endParaRPr sz="1200" dirty="0">
              <a:solidFill>
                <a:schemeClr val="accent1">
                  <a:lumMod val="60000"/>
                  <a:lumOff val="40000"/>
                </a:schemeClr>
              </a:solidFill>
            </a:endParaRPr>
          </a:p>
        </p:txBody>
      </p:sp>
      <p:sp>
        <p:nvSpPr>
          <p:cNvPr id="28" name="Google Shape;277;p21"/>
          <p:cNvSpPr txBox="1"/>
          <p:nvPr/>
        </p:nvSpPr>
        <p:spPr>
          <a:xfrm>
            <a:off x="1036441" y="2389671"/>
            <a:ext cx="5573910" cy="2962349"/>
          </a:xfrm>
          <a:prstGeom prst="rect">
            <a:avLst/>
          </a:prstGeom>
          <a:noFill/>
          <a:ln>
            <a:noFill/>
          </a:ln>
        </p:spPr>
        <p:txBody>
          <a:bodyPr spcFirstLastPara="1" wrap="square" lIns="0" tIns="0" rIns="0" bIns="0" anchor="t" anchorCtr="0">
            <a:spAutoFit/>
          </a:bodyPr>
          <a:lstStyle/>
          <a:p>
            <a:pPr marL="0" lvl="1">
              <a:lnSpc>
                <a:spcPct val="140000"/>
              </a:lnSpc>
            </a:pPr>
            <a:r>
              <a:rPr lang="en-US" sz="1100" b="1" dirty="0">
                <a:solidFill>
                  <a:schemeClr val="accent6"/>
                </a:solidFill>
                <a:latin typeface="Heebo"/>
                <a:ea typeface="Heebo"/>
                <a:cs typeface="Heebo"/>
                <a:sym typeface="Heebo"/>
              </a:rPr>
              <a:t>Channel</a:t>
            </a:r>
            <a:endParaRPr lang="en-US" sz="1050" b="1" dirty="0">
              <a:solidFill>
                <a:schemeClr val="accent6"/>
              </a:solidFill>
              <a:latin typeface="Heebo"/>
              <a:ea typeface="Heebo"/>
              <a:cs typeface="Heebo"/>
              <a:sym typeface="Heebo"/>
            </a:endParaRPr>
          </a:p>
          <a:p>
            <a:pPr marL="171450" lvl="1" indent="-171450">
              <a:lnSpc>
                <a:spcPct val="140000"/>
              </a:lnSpc>
              <a:buFont typeface="Wingdings" panose="05000000000000000000" pitchFamily="2" charset="2"/>
              <a:buChar char="Ø"/>
            </a:pPr>
            <a:r>
              <a:rPr lang="fr-FR" sz="1050" dirty="0">
                <a:solidFill>
                  <a:srgbClr val="000000"/>
                </a:solidFill>
                <a:latin typeface="Heebo"/>
                <a:ea typeface="Heebo"/>
                <a:cs typeface="Heebo"/>
                <a:sym typeface="Heebo"/>
              </a:rPr>
              <a:t>Un canal </a:t>
            </a:r>
            <a:r>
              <a:rPr lang="fr-FR" sz="1050" dirty="0" err="1">
                <a:solidFill>
                  <a:srgbClr val="000000"/>
                </a:solidFill>
                <a:latin typeface="Heebo"/>
                <a:ea typeface="Heebo"/>
                <a:cs typeface="Heebo"/>
                <a:sym typeface="Heebo"/>
              </a:rPr>
              <a:t>RPMsg</a:t>
            </a:r>
            <a:r>
              <a:rPr lang="fr-FR" sz="1050" dirty="0">
                <a:solidFill>
                  <a:srgbClr val="000000"/>
                </a:solidFill>
                <a:latin typeface="Heebo"/>
                <a:ea typeface="Heebo"/>
                <a:cs typeface="Heebo"/>
                <a:sym typeface="Heebo"/>
              </a:rPr>
              <a:t> est un </a:t>
            </a:r>
            <a:r>
              <a:rPr lang="fr-FR" sz="1050" dirty="0">
                <a:solidFill>
                  <a:schemeClr val="accent1"/>
                </a:solidFill>
                <a:latin typeface="Heebo"/>
                <a:ea typeface="Heebo"/>
                <a:cs typeface="Heebo"/>
                <a:sym typeface="Heebo"/>
              </a:rPr>
              <a:t>lien de communication </a:t>
            </a:r>
            <a:r>
              <a:rPr lang="fr-FR" sz="1050" dirty="0">
                <a:solidFill>
                  <a:srgbClr val="000000"/>
                </a:solidFill>
                <a:latin typeface="Heebo"/>
                <a:ea typeface="Heebo"/>
                <a:cs typeface="Heebo"/>
                <a:sym typeface="Heebo"/>
              </a:rPr>
              <a:t>bidirectionnel entre le maître et le </a:t>
            </a:r>
            <a:r>
              <a:rPr lang="fr-FR" sz="1050" dirty="0" err="1">
                <a:solidFill>
                  <a:srgbClr val="000000"/>
                </a:solidFill>
                <a:latin typeface="Heebo"/>
                <a:ea typeface="Heebo"/>
                <a:cs typeface="Heebo"/>
                <a:sym typeface="Heebo"/>
              </a:rPr>
              <a:t>remote</a:t>
            </a:r>
            <a:r>
              <a:rPr lang="fr-FR" sz="1050" dirty="0">
                <a:solidFill>
                  <a:srgbClr val="000000"/>
                </a:solidFill>
                <a:latin typeface="Heebo"/>
                <a:ea typeface="Heebo"/>
                <a:cs typeface="Heebo"/>
                <a:sym typeface="Heebo"/>
              </a:rPr>
              <a:t>. </a:t>
            </a:r>
          </a:p>
          <a:p>
            <a:pPr marL="171450" lvl="1" indent="-171450">
              <a:lnSpc>
                <a:spcPct val="140000"/>
              </a:lnSpc>
              <a:buFont typeface="Wingdings" panose="05000000000000000000" pitchFamily="2" charset="2"/>
              <a:buChar char="Ø"/>
            </a:pPr>
            <a:r>
              <a:rPr lang="fr-FR" sz="1050" dirty="0">
                <a:solidFill>
                  <a:srgbClr val="000000"/>
                </a:solidFill>
                <a:latin typeface="Heebo"/>
                <a:ea typeface="Heebo"/>
                <a:cs typeface="Heebo"/>
                <a:sym typeface="Heebo"/>
              </a:rPr>
              <a:t>Le </a:t>
            </a:r>
            <a:r>
              <a:rPr lang="fr-FR" sz="1050" dirty="0" err="1">
                <a:solidFill>
                  <a:srgbClr val="000000"/>
                </a:solidFill>
                <a:latin typeface="Heebo"/>
                <a:ea typeface="Heebo"/>
                <a:cs typeface="Heebo"/>
                <a:sym typeface="Heebo"/>
              </a:rPr>
              <a:t>framework</a:t>
            </a:r>
            <a:r>
              <a:rPr lang="fr-FR" sz="1050" dirty="0">
                <a:solidFill>
                  <a:srgbClr val="000000"/>
                </a:solidFill>
                <a:latin typeface="Heebo"/>
                <a:ea typeface="Heebo"/>
                <a:cs typeface="Heebo"/>
                <a:sym typeface="Heebo"/>
              </a:rPr>
              <a:t> </a:t>
            </a:r>
            <a:r>
              <a:rPr lang="fr-FR" sz="1050" dirty="0" err="1">
                <a:solidFill>
                  <a:srgbClr val="000000"/>
                </a:solidFill>
                <a:latin typeface="Heebo"/>
                <a:ea typeface="Heebo"/>
                <a:cs typeface="Heebo"/>
                <a:sym typeface="Heebo"/>
              </a:rPr>
              <a:t>RPMsg</a:t>
            </a:r>
            <a:r>
              <a:rPr lang="fr-FR" sz="1050" dirty="0">
                <a:solidFill>
                  <a:srgbClr val="000000"/>
                </a:solidFill>
                <a:latin typeface="Heebo"/>
                <a:ea typeface="Heebo"/>
                <a:cs typeface="Heebo"/>
                <a:sym typeface="Heebo"/>
              </a:rPr>
              <a:t> assure le suivi des canaux en utilisant leurs noms.</a:t>
            </a:r>
          </a:p>
          <a:p>
            <a:pPr marL="0" lvl="1">
              <a:lnSpc>
                <a:spcPct val="140000"/>
              </a:lnSpc>
            </a:pPr>
            <a:endParaRPr lang="en-US" sz="1050" dirty="0">
              <a:solidFill>
                <a:srgbClr val="000000"/>
              </a:solidFill>
              <a:latin typeface="Heebo"/>
              <a:ea typeface="Heebo"/>
              <a:cs typeface="Heebo"/>
              <a:sym typeface="Heebo"/>
            </a:endParaRPr>
          </a:p>
          <a:p>
            <a:pPr marL="0" lvl="1">
              <a:lnSpc>
                <a:spcPct val="140000"/>
              </a:lnSpc>
            </a:pPr>
            <a:r>
              <a:rPr lang="en-US" sz="1100" b="1" dirty="0">
                <a:solidFill>
                  <a:schemeClr val="accent6"/>
                </a:solidFill>
                <a:latin typeface="Heebo"/>
                <a:ea typeface="Heebo"/>
                <a:cs typeface="Heebo"/>
                <a:sym typeface="Heebo"/>
              </a:rPr>
              <a:t>Endpoint</a:t>
            </a:r>
            <a:endParaRPr lang="en-US" sz="1050" b="1" dirty="0">
              <a:solidFill>
                <a:schemeClr val="accent6"/>
              </a:solidFill>
              <a:latin typeface="Heebo"/>
              <a:ea typeface="Heebo"/>
              <a:cs typeface="Heebo"/>
              <a:sym typeface="Heebo"/>
            </a:endParaRPr>
          </a:p>
          <a:p>
            <a:pPr marL="171450" lvl="1" indent="-171450">
              <a:lnSpc>
                <a:spcPct val="140000"/>
              </a:lnSpc>
              <a:buFont typeface="Wingdings" panose="05000000000000000000" pitchFamily="2" charset="2"/>
              <a:buChar char="Ø"/>
            </a:pPr>
            <a:r>
              <a:rPr lang="fr-FR" sz="1050" dirty="0">
                <a:solidFill>
                  <a:srgbClr val="000000"/>
                </a:solidFill>
                <a:latin typeface="Heebo"/>
                <a:ea typeface="Heebo"/>
                <a:cs typeface="Heebo"/>
                <a:sym typeface="Heebo"/>
              </a:rPr>
              <a:t>Les </a:t>
            </a:r>
            <a:r>
              <a:rPr lang="fr-FR" sz="1050" dirty="0" err="1">
                <a:solidFill>
                  <a:srgbClr val="000000"/>
                </a:solidFill>
                <a:latin typeface="Heebo"/>
                <a:ea typeface="Heebo"/>
                <a:cs typeface="Heebo"/>
                <a:sym typeface="Heebo"/>
              </a:rPr>
              <a:t>endpoints</a:t>
            </a:r>
            <a:r>
              <a:rPr lang="fr-FR" sz="1050" dirty="0">
                <a:solidFill>
                  <a:srgbClr val="000000"/>
                </a:solidFill>
                <a:latin typeface="Heebo"/>
                <a:ea typeface="Heebo"/>
                <a:cs typeface="Heebo"/>
                <a:sym typeface="Heebo"/>
              </a:rPr>
              <a:t> </a:t>
            </a:r>
            <a:r>
              <a:rPr lang="fr-FR" sz="1050" dirty="0" err="1">
                <a:solidFill>
                  <a:srgbClr val="000000"/>
                </a:solidFill>
                <a:latin typeface="Heebo"/>
                <a:ea typeface="Heebo"/>
                <a:cs typeface="Heebo"/>
                <a:sym typeface="Heebo"/>
              </a:rPr>
              <a:t>RPMsg</a:t>
            </a:r>
            <a:r>
              <a:rPr lang="fr-FR" sz="1050" dirty="0">
                <a:solidFill>
                  <a:srgbClr val="000000"/>
                </a:solidFill>
                <a:latin typeface="Heebo"/>
                <a:ea typeface="Heebo"/>
                <a:cs typeface="Heebo"/>
                <a:sym typeface="Heebo"/>
              </a:rPr>
              <a:t> fournissent des </a:t>
            </a:r>
            <a:r>
              <a:rPr lang="fr-FR" sz="1050" dirty="0">
                <a:solidFill>
                  <a:schemeClr val="accent1"/>
                </a:solidFill>
                <a:latin typeface="Heebo"/>
                <a:ea typeface="Heebo"/>
                <a:cs typeface="Heebo"/>
                <a:sym typeface="Heebo"/>
              </a:rPr>
              <a:t>connexions logiques </a:t>
            </a:r>
            <a:r>
              <a:rPr lang="fr-FR" sz="1050" dirty="0">
                <a:solidFill>
                  <a:srgbClr val="000000"/>
                </a:solidFill>
                <a:latin typeface="Heebo"/>
                <a:ea typeface="Heebo"/>
                <a:cs typeface="Heebo"/>
                <a:sym typeface="Heebo"/>
              </a:rPr>
              <a:t>au-dessus du canal </a:t>
            </a:r>
            <a:r>
              <a:rPr lang="fr-FR" sz="1050" dirty="0" err="1">
                <a:solidFill>
                  <a:srgbClr val="000000"/>
                </a:solidFill>
                <a:latin typeface="Heebo"/>
                <a:ea typeface="Heebo"/>
                <a:cs typeface="Heebo"/>
                <a:sym typeface="Heebo"/>
              </a:rPr>
              <a:t>RPMsg</a:t>
            </a:r>
            <a:r>
              <a:rPr lang="fr-FR" sz="1050" dirty="0">
                <a:solidFill>
                  <a:srgbClr val="000000"/>
                </a:solidFill>
                <a:latin typeface="Heebo"/>
                <a:ea typeface="Heebo"/>
                <a:cs typeface="Heebo"/>
                <a:sym typeface="Heebo"/>
              </a:rPr>
              <a:t>. </a:t>
            </a:r>
          </a:p>
          <a:p>
            <a:pPr marL="171450" lvl="1" indent="-171450">
              <a:lnSpc>
                <a:spcPct val="140000"/>
              </a:lnSpc>
              <a:buFont typeface="Wingdings" panose="05000000000000000000" pitchFamily="2" charset="2"/>
              <a:buChar char="Ø"/>
            </a:pPr>
            <a:r>
              <a:rPr lang="fr-FR" sz="1050" dirty="0">
                <a:solidFill>
                  <a:srgbClr val="000000"/>
                </a:solidFill>
                <a:latin typeface="Heebo"/>
                <a:ea typeface="Heebo"/>
                <a:cs typeface="Heebo"/>
                <a:sym typeface="Heebo"/>
              </a:rPr>
              <a:t>Chaque point de terminaison possède une adresse source et une adresse de destination uniques. </a:t>
            </a:r>
          </a:p>
          <a:p>
            <a:pPr marL="171450" lvl="1" indent="-171450">
              <a:lnSpc>
                <a:spcPct val="140000"/>
              </a:lnSpc>
              <a:buFont typeface="Wingdings" panose="05000000000000000000" pitchFamily="2" charset="2"/>
              <a:buChar char="Ø"/>
            </a:pPr>
            <a:r>
              <a:rPr lang="fr-FR" sz="1050" dirty="0">
                <a:solidFill>
                  <a:srgbClr val="000000"/>
                </a:solidFill>
                <a:latin typeface="Heebo"/>
                <a:ea typeface="Heebo"/>
                <a:cs typeface="Heebo"/>
                <a:sym typeface="Heebo"/>
              </a:rPr>
              <a:t>L’</a:t>
            </a:r>
            <a:r>
              <a:rPr lang="fr-FR" sz="1050" dirty="0" err="1">
                <a:solidFill>
                  <a:srgbClr val="000000"/>
                </a:solidFill>
                <a:latin typeface="Heebo"/>
                <a:ea typeface="Heebo"/>
                <a:cs typeface="Heebo"/>
                <a:sym typeface="Heebo"/>
              </a:rPr>
              <a:t>endpoint</a:t>
            </a:r>
            <a:r>
              <a:rPr lang="fr-FR" sz="1050" dirty="0">
                <a:solidFill>
                  <a:srgbClr val="000000"/>
                </a:solidFill>
                <a:latin typeface="Heebo"/>
                <a:ea typeface="Heebo"/>
                <a:cs typeface="Heebo"/>
                <a:sym typeface="Heebo"/>
              </a:rPr>
              <a:t> </a:t>
            </a:r>
            <a:r>
              <a:rPr lang="fr-FR" sz="1050" dirty="0" err="1">
                <a:solidFill>
                  <a:srgbClr val="000000"/>
                </a:solidFill>
                <a:latin typeface="Heebo"/>
                <a:ea typeface="Heebo"/>
                <a:cs typeface="Heebo"/>
                <a:sym typeface="Heebo"/>
              </a:rPr>
              <a:t>RPMsg</a:t>
            </a:r>
            <a:r>
              <a:rPr lang="fr-FR" sz="1050" dirty="0">
                <a:solidFill>
                  <a:srgbClr val="000000"/>
                </a:solidFill>
                <a:latin typeface="Heebo"/>
                <a:ea typeface="Heebo"/>
                <a:cs typeface="Heebo"/>
                <a:sym typeface="Heebo"/>
              </a:rPr>
              <a:t> est associé à une fonction de </a:t>
            </a:r>
            <a:r>
              <a:rPr lang="fr-FR" sz="1050" dirty="0">
                <a:solidFill>
                  <a:schemeClr val="accent1"/>
                </a:solidFill>
                <a:latin typeface="Heebo"/>
                <a:ea typeface="Heebo"/>
                <a:cs typeface="Heebo"/>
                <a:sym typeface="Heebo"/>
              </a:rPr>
              <a:t>callback</a:t>
            </a:r>
            <a:r>
              <a:rPr lang="fr-FR" sz="1050" dirty="0">
                <a:solidFill>
                  <a:srgbClr val="000000"/>
                </a:solidFill>
                <a:latin typeface="Heebo"/>
                <a:ea typeface="Heebo"/>
                <a:cs typeface="Heebo"/>
                <a:sym typeface="Heebo"/>
              </a:rPr>
              <a:t> qui est déclenchée lorsque les données sont reçues sur le </a:t>
            </a:r>
            <a:r>
              <a:rPr lang="fr-FR" sz="1050" dirty="0" err="1">
                <a:solidFill>
                  <a:srgbClr val="000000"/>
                </a:solidFill>
                <a:latin typeface="Heebo"/>
                <a:ea typeface="Heebo"/>
                <a:cs typeface="Heebo"/>
                <a:sym typeface="Heebo"/>
              </a:rPr>
              <a:t>endpoint</a:t>
            </a:r>
            <a:r>
              <a:rPr lang="fr-FR" sz="1050" dirty="0">
                <a:solidFill>
                  <a:srgbClr val="000000"/>
                </a:solidFill>
                <a:latin typeface="Heebo"/>
                <a:ea typeface="Heebo"/>
                <a:cs typeface="Heebo"/>
                <a:sym typeface="Heebo"/>
              </a:rPr>
              <a:t>. L'application consomme ces données lors du callback.</a:t>
            </a:r>
          </a:p>
          <a:p>
            <a:pPr marL="0" lvl="1">
              <a:lnSpc>
                <a:spcPct val="140000"/>
              </a:lnSpc>
            </a:pPr>
            <a:br>
              <a:rPr lang="en-US" sz="1050" dirty="0">
                <a:solidFill>
                  <a:srgbClr val="000000"/>
                </a:solidFill>
                <a:latin typeface="Heebo"/>
                <a:ea typeface="Heebo"/>
                <a:cs typeface="Heebo"/>
                <a:sym typeface="Heebo"/>
              </a:rPr>
            </a:br>
            <a:endParaRPr lang="fr-FR" sz="1050" dirty="0">
              <a:solidFill>
                <a:srgbClr val="000000"/>
              </a:solidFill>
              <a:latin typeface="Heebo"/>
              <a:ea typeface="Heebo"/>
              <a:cs typeface="Heebo"/>
              <a:sym typeface="Heebo"/>
            </a:endParaRPr>
          </a:p>
        </p:txBody>
      </p:sp>
      <p:pic>
        <p:nvPicPr>
          <p:cNvPr id="16391" name="Picture 7" descr="../_images/rpmsg_endpoi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0352" y="1559965"/>
            <a:ext cx="5086348" cy="3792055"/>
          </a:xfrm>
          <a:prstGeom prst="rect">
            <a:avLst/>
          </a:prstGeom>
          <a:noFill/>
          <a:extLst>
            <a:ext uri="{909E8E84-426E-40DD-AFC4-6F175D3DCCD1}">
              <a14:hiddenFill xmlns:a14="http://schemas.microsoft.com/office/drawing/2010/main">
                <a:solidFill>
                  <a:srgbClr val="FFFFFF"/>
                </a:solidFill>
              </a14:hiddenFill>
            </a:ext>
          </a:extLst>
        </p:spPr>
      </p:pic>
      <p:sp>
        <p:nvSpPr>
          <p:cNvPr id="18" name="Google Shape;273;p21">
            <a:extLst>
              <a:ext uri="{FF2B5EF4-FFF2-40B4-BE49-F238E27FC236}">
                <a16:creationId xmlns:a16="http://schemas.microsoft.com/office/drawing/2014/main" id="{CA9B6885-8D1C-D29A-C381-C448BC38241B}"/>
              </a:ext>
            </a:extLst>
          </p:cNvPr>
          <p:cNvSpPr txBox="1"/>
          <p:nvPr/>
        </p:nvSpPr>
        <p:spPr>
          <a:xfrm>
            <a:off x="7572375" y="5491764"/>
            <a:ext cx="3468203" cy="153760"/>
          </a:xfrm>
          <a:prstGeom prst="rect">
            <a:avLst/>
          </a:prstGeom>
          <a:noFill/>
          <a:ln>
            <a:noFill/>
          </a:ln>
        </p:spPr>
        <p:txBody>
          <a:bodyPr spcFirstLastPara="1" wrap="square" lIns="0" tIns="0" rIns="0" bIns="0" anchor="t" anchorCtr="0">
            <a:spAutoFit/>
          </a:bodyPr>
          <a:lstStyle/>
          <a:p>
            <a:pPr>
              <a:lnSpc>
                <a:spcPct val="111000"/>
              </a:lnSpc>
            </a:pPr>
            <a:r>
              <a:rPr lang="fr-FR" sz="900" dirty="0">
                <a:solidFill>
                  <a:srgbClr val="7B96D4"/>
                </a:solidFill>
                <a:latin typeface="Heebo Black"/>
                <a:ea typeface="Heebo Black"/>
                <a:cs typeface="Heebo Black"/>
                <a:sym typeface="Heebo Black"/>
              </a:rPr>
              <a:t>Principe des  </a:t>
            </a:r>
            <a:r>
              <a:rPr lang="fr-FR" sz="900" dirty="0" err="1">
                <a:solidFill>
                  <a:srgbClr val="7B96D4"/>
                </a:solidFill>
                <a:latin typeface="Heebo Black"/>
                <a:ea typeface="Heebo Black"/>
                <a:cs typeface="Heebo Black"/>
                <a:sym typeface="Heebo Black"/>
              </a:rPr>
              <a:t>Channels</a:t>
            </a:r>
            <a:r>
              <a:rPr lang="fr-FR" sz="900" dirty="0">
                <a:solidFill>
                  <a:srgbClr val="7B96D4"/>
                </a:solidFill>
                <a:latin typeface="Heebo Black"/>
                <a:ea typeface="Heebo Black"/>
                <a:cs typeface="Heebo Black"/>
                <a:sym typeface="Heebo Black"/>
              </a:rPr>
              <a:t> et  </a:t>
            </a:r>
            <a:r>
              <a:rPr lang="fr-FR" sz="900" dirty="0" err="1">
                <a:solidFill>
                  <a:srgbClr val="7B96D4"/>
                </a:solidFill>
                <a:latin typeface="Heebo Black"/>
                <a:ea typeface="Heebo Black"/>
                <a:cs typeface="Heebo Black"/>
                <a:sym typeface="Heebo Black"/>
              </a:rPr>
              <a:t>Endpoints</a:t>
            </a:r>
            <a:r>
              <a:rPr lang="fr-FR" sz="900" dirty="0">
                <a:solidFill>
                  <a:srgbClr val="7B96D4"/>
                </a:solidFill>
                <a:latin typeface="Heebo Black"/>
                <a:ea typeface="Heebo Black"/>
                <a:cs typeface="Heebo Black"/>
                <a:sym typeface="Heebo Black"/>
              </a:rPr>
              <a:t> dans le composant </a:t>
            </a:r>
            <a:r>
              <a:rPr lang="fr-FR" sz="900" dirty="0" err="1">
                <a:solidFill>
                  <a:srgbClr val="7B96D4"/>
                </a:solidFill>
                <a:latin typeface="Heebo Black"/>
                <a:ea typeface="Heebo Black"/>
                <a:cs typeface="Heebo Black"/>
                <a:sym typeface="Heebo Black"/>
              </a:rPr>
              <a:t>RPMsg</a:t>
            </a:r>
            <a:endParaRPr lang="fr-FR" sz="900" dirty="0">
              <a:solidFill>
                <a:srgbClr val="7B96D4"/>
              </a:solidFill>
              <a:latin typeface="Heebo Black"/>
              <a:ea typeface="Heebo Black"/>
              <a:cs typeface="Heebo Black"/>
              <a:sym typeface="Heebo Black"/>
            </a:endParaRPr>
          </a:p>
        </p:txBody>
      </p:sp>
      <p:sp>
        <p:nvSpPr>
          <p:cNvPr id="5" name="Espace réservé du numéro de diapositive 4"/>
          <p:cNvSpPr>
            <a:spLocks noGrp="1"/>
          </p:cNvSpPr>
          <p:nvPr>
            <p:ph type="sldNum" sz="quarter" idx="12"/>
          </p:nvPr>
        </p:nvSpPr>
        <p:spPr>
          <a:xfrm>
            <a:off x="8610600" y="6499225"/>
            <a:ext cx="2743200" cy="365125"/>
          </a:xfrm>
        </p:spPr>
        <p:txBody>
          <a:bodyPr/>
          <a:lstStyle/>
          <a:p>
            <a:fld id="{0995BCA2-BEEF-8243-93D2-AEC1A15A0A81}" type="slidenum">
              <a:rPr lang="fr-FR" b="1" smtClean="0"/>
              <a:t>18</a:t>
            </a:fld>
            <a:endParaRPr lang="fr-FR" b="1" dirty="0"/>
          </a:p>
        </p:txBody>
      </p:sp>
    </p:spTree>
    <p:extLst>
      <p:ext uri="{BB962C8B-B14F-4D97-AF65-F5344CB8AC3E}">
        <p14:creationId xmlns:p14="http://schemas.microsoft.com/office/powerpoint/2010/main" val="33922354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Shape 254"/>
        <p:cNvGrpSpPr/>
        <p:nvPr/>
      </p:nvGrpSpPr>
      <p:grpSpPr>
        <a:xfrm>
          <a:off x="0" y="0"/>
          <a:ext cx="0" cy="0"/>
          <a:chOff x="0" y="0"/>
          <a:chExt cx="0" cy="0"/>
        </a:xfrm>
      </p:grpSpPr>
      <p:grpSp>
        <p:nvGrpSpPr>
          <p:cNvPr id="255" name="Google Shape;255;p21"/>
          <p:cNvGrpSpPr/>
          <p:nvPr/>
        </p:nvGrpSpPr>
        <p:grpSpPr>
          <a:xfrm>
            <a:off x="332271" y="235830"/>
            <a:ext cx="11527458" cy="6289899"/>
            <a:chOff x="0" y="-38100"/>
            <a:chExt cx="4554058" cy="2484898"/>
          </a:xfrm>
        </p:grpSpPr>
        <p:sp>
          <p:nvSpPr>
            <p:cNvPr id="256" name="Google Shape;256;p21"/>
            <p:cNvSpPr/>
            <p:nvPr/>
          </p:nvSpPr>
          <p:spPr>
            <a:xfrm>
              <a:off x="0" y="0"/>
              <a:ext cx="4554058" cy="2446798"/>
            </a:xfrm>
            <a:custGeom>
              <a:avLst/>
              <a:gdLst/>
              <a:ahLst/>
              <a:cxnLst/>
              <a:rect l="l" t="t" r="r" b="b"/>
              <a:pathLst>
                <a:path w="4554058" h="2446798" extrusionOk="0">
                  <a:moveTo>
                    <a:pt x="12984" y="0"/>
                  </a:moveTo>
                  <a:lnTo>
                    <a:pt x="4541073" y="0"/>
                  </a:lnTo>
                  <a:cubicBezTo>
                    <a:pt x="4544517" y="0"/>
                    <a:pt x="4547820" y="1368"/>
                    <a:pt x="4550255" y="3803"/>
                  </a:cubicBezTo>
                  <a:cubicBezTo>
                    <a:pt x="4552690" y="6238"/>
                    <a:pt x="4554058" y="9541"/>
                    <a:pt x="4554058" y="12984"/>
                  </a:cubicBezTo>
                  <a:lnTo>
                    <a:pt x="4554058" y="2433814"/>
                  </a:lnTo>
                  <a:cubicBezTo>
                    <a:pt x="4554058" y="2440985"/>
                    <a:pt x="4548244" y="2446798"/>
                    <a:pt x="4541073" y="2446798"/>
                  </a:cubicBezTo>
                  <a:lnTo>
                    <a:pt x="12984" y="2446798"/>
                  </a:lnTo>
                  <a:cubicBezTo>
                    <a:pt x="9541" y="2446798"/>
                    <a:pt x="6238" y="2445430"/>
                    <a:pt x="3803" y="2442995"/>
                  </a:cubicBezTo>
                  <a:cubicBezTo>
                    <a:pt x="1368" y="2440560"/>
                    <a:pt x="0" y="2437258"/>
                    <a:pt x="0" y="2433814"/>
                  </a:cubicBezTo>
                  <a:lnTo>
                    <a:pt x="0" y="12984"/>
                  </a:lnTo>
                  <a:cubicBezTo>
                    <a:pt x="0" y="5813"/>
                    <a:pt x="5813" y="0"/>
                    <a:pt x="12984" y="0"/>
                  </a:cubicBezTo>
                  <a:close/>
                </a:path>
              </a:pathLst>
            </a:custGeom>
            <a:solidFill>
              <a:srgbClr val="FFFFFF"/>
            </a:solidFill>
            <a:ln w="57150" cap="flat" cmpd="sng">
              <a:solidFill>
                <a:srgbClr val="4C6FBF"/>
              </a:solidFill>
              <a:prstDash val="solid"/>
              <a:round/>
              <a:headEnd type="none" w="sm" len="sm"/>
              <a:tailEnd type="none" w="sm" len="sm"/>
            </a:ln>
          </p:spPr>
          <p:txBody>
            <a:bodyPr spcFirstLastPara="1" wrap="square" lIns="60950" tIns="60950" rIns="60950" bIns="60950" anchor="ctr" anchorCtr="0">
              <a:noAutofit/>
            </a:bodyPr>
            <a:lstStyle/>
            <a:p>
              <a:endParaRPr sz="1200"/>
            </a:p>
          </p:txBody>
        </p:sp>
        <p:sp>
          <p:nvSpPr>
            <p:cNvPr id="257" name="Google Shape;257;p21"/>
            <p:cNvSpPr txBox="1"/>
            <p:nvPr/>
          </p:nvSpPr>
          <p:spPr>
            <a:xfrm>
              <a:off x="0" y="-38100"/>
              <a:ext cx="812800" cy="850900"/>
            </a:xfrm>
            <a:prstGeom prst="rect">
              <a:avLst/>
            </a:prstGeom>
            <a:noFill/>
            <a:ln>
              <a:noFill/>
            </a:ln>
          </p:spPr>
          <p:txBody>
            <a:bodyPr spcFirstLastPara="1" wrap="square" lIns="33867" tIns="33867" rIns="33867" bIns="33867" anchor="ctr" anchorCtr="0">
              <a:noAutofit/>
            </a:bodyPr>
            <a:lstStyle/>
            <a:p>
              <a:pPr algn="ctr">
                <a:lnSpc>
                  <a:spcPct val="186611"/>
                </a:lnSpc>
              </a:pPr>
              <a:endParaRPr sz="1200">
                <a:solidFill>
                  <a:schemeClr val="dk1"/>
                </a:solidFill>
                <a:latin typeface="Calibri"/>
                <a:ea typeface="Calibri"/>
                <a:cs typeface="Calibri"/>
                <a:sym typeface="Calibri"/>
              </a:endParaRPr>
            </a:p>
          </p:txBody>
        </p:sp>
      </p:grpSp>
      <p:sp>
        <p:nvSpPr>
          <p:cNvPr id="279" name="Google Shape;279;p21"/>
          <p:cNvSpPr txBox="1"/>
          <p:nvPr/>
        </p:nvSpPr>
        <p:spPr>
          <a:xfrm>
            <a:off x="1029837" y="966498"/>
            <a:ext cx="9848834" cy="871649"/>
          </a:xfrm>
          <a:prstGeom prst="rect">
            <a:avLst/>
          </a:prstGeom>
          <a:noFill/>
          <a:ln>
            <a:noFill/>
          </a:ln>
        </p:spPr>
        <p:txBody>
          <a:bodyPr spcFirstLastPara="1" wrap="square" lIns="0" tIns="0" rIns="0" bIns="0" anchor="t" anchorCtr="0">
            <a:spAutoFit/>
          </a:bodyPr>
          <a:lstStyle/>
          <a:p>
            <a:pPr>
              <a:lnSpc>
                <a:spcPct val="118002"/>
              </a:lnSpc>
            </a:pPr>
            <a:r>
              <a:rPr lang="en-US" sz="4800" dirty="0">
                <a:solidFill>
                  <a:srgbClr val="7B96D4"/>
                </a:solidFill>
                <a:latin typeface="Heebo Black"/>
                <a:cs typeface="Heebo Black"/>
                <a:sym typeface="Heebo Black"/>
              </a:rPr>
              <a:t>Framework </a:t>
            </a:r>
            <a:r>
              <a:rPr lang="en-US" sz="4800" dirty="0" err="1">
                <a:solidFill>
                  <a:srgbClr val="7B96D4"/>
                </a:solidFill>
                <a:latin typeface="Heebo Black"/>
                <a:cs typeface="Heebo Black"/>
                <a:sym typeface="Heebo Black"/>
              </a:rPr>
              <a:t>OpenAMP</a:t>
            </a:r>
            <a:r>
              <a:rPr lang="en-US" sz="3200" dirty="0">
                <a:solidFill>
                  <a:srgbClr val="7B96D4"/>
                </a:solidFill>
                <a:latin typeface="Heebo Black"/>
                <a:cs typeface="Heebo Black"/>
                <a:sym typeface="Heebo Black"/>
              </a:rPr>
              <a:t> </a:t>
            </a:r>
            <a:endParaRPr lang="en-US" sz="3200" dirty="0"/>
          </a:p>
        </p:txBody>
      </p:sp>
      <p:sp>
        <p:nvSpPr>
          <p:cNvPr id="2" name="Google Shape;135;p15">
            <a:extLst>
              <a:ext uri="{FF2B5EF4-FFF2-40B4-BE49-F238E27FC236}">
                <a16:creationId xmlns:a16="http://schemas.microsoft.com/office/drawing/2014/main" id="{49801218-161C-AC4E-057A-425A9D67BBC5}"/>
              </a:ext>
            </a:extLst>
          </p:cNvPr>
          <p:cNvSpPr txBox="1"/>
          <p:nvPr/>
        </p:nvSpPr>
        <p:spPr>
          <a:xfrm>
            <a:off x="331082" y="119395"/>
            <a:ext cx="1161421" cy="1302408"/>
          </a:xfrm>
          <a:prstGeom prst="rect">
            <a:avLst/>
          </a:prstGeom>
          <a:noFill/>
          <a:ln>
            <a:noFill/>
          </a:ln>
        </p:spPr>
        <p:txBody>
          <a:bodyPr spcFirstLastPara="1" wrap="square" lIns="0" tIns="0" rIns="0" bIns="0" anchor="t" anchorCtr="0">
            <a:spAutoFit/>
          </a:bodyPr>
          <a:lstStyle/>
          <a:p>
            <a:pPr algn="ctr">
              <a:lnSpc>
                <a:spcPct val="127000"/>
              </a:lnSpc>
            </a:pPr>
            <a:r>
              <a:rPr lang="en-US" sz="6664" dirty="0">
                <a:solidFill>
                  <a:schemeClr val="accent1">
                    <a:lumMod val="60000"/>
                    <a:lumOff val="40000"/>
                  </a:schemeClr>
                </a:solidFill>
                <a:latin typeface="Heebo Black"/>
                <a:ea typeface="Heebo Black"/>
                <a:cs typeface="Heebo Black"/>
                <a:sym typeface="Heebo Black"/>
              </a:rPr>
              <a:t>02</a:t>
            </a:r>
            <a:endParaRPr sz="1200" dirty="0">
              <a:solidFill>
                <a:schemeClr val="accent1">
                  <a:lumMod val="60000"/>
                  <a:lumOff val="40000"/>
                </a:schemeClr>
              </a:solidFill>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837" y="3115158"/>
            <a:ext cx="5949982" cy="2276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Google Shape;273;p21">
            <a:extLst>
              <a:ext uri="{FF2B5EF4-FFF2-40B4-BE49-F238E27FC236}">
                <a16:creationId xmlns:a16="http://schemas.microsoft.com/office/drawing/2014/main" id="{CA9B6885-8D1C-D29A-C381-C448BC38241B}"/>
              </a:ext>
            </a:extLst>
          </p:cNvPr>
          <p:cNvSpPr txBox="1"/>
          <p:nvPr/>
        </p:nvSpPr>
        <p:spPr>
          <a:xfrm>
            <a:off x="1111817" y="5438948"/>
            <a:ext cx="6590036" cy="204993"/>
          </a:xfrm>
          <a:prstGeom prst="rect">
            <a:avLst/>
          </a:prstGeom>
          <a:noFill/>
          <a:ln>
            <a:noFill/>
          </a:ln>
        </p:spPr>
        <p:txBody>
          <a:bodyPr spcFirstLastPara="1" wrap="square" lIns="0" tIns="0" rIns="0" bIns="0" anchor="t" anchorCtr="0">
            <a:spAutoFit/>
          </a:bodyPr>
          <a:lstStyle/>
          <a:p>
            <a:pPr>
              <a:lnSpc>
                <a:spcPct val="111000"/>
              </a:lnSpc>
            </a:pPr>
            <a:r>
              <a:rPr lang="fr-FR" sz="1200" dirty="0">
                <a:solidFill>
                  <a:srgbClr val="7B96D4"/>
                </a:solidFill>
                <a:latin typeface="Heebo Black"/>
                <a:ea typeface="Heebo Black"/>
                <a:cs typeface="Heebo Black"/>
                <a:sym typeface="Heebo Black"/>
              </a:rPr>
              <a:t>Plusieurs combinaisons de </a:t>
            </a:r>
            <a:r>
              <a:rPr lang="fr-FR" sz="1200" dirty="0" err="1">
                <a:solidFill>
                  <a:srgbClr val="7B96D4"/>
                </a:solidFill>
                <a:latin typeface="Heebo Black"/>
                <a:ea typeface="Heebo Black"/>
                <a:cs typeface="Heebo Black"/>
                <a:sym typeface="Heebo Black"/>
              </a:rPr>
              <a:t>runtimes</a:t>
            </a:r>
            <a:r>
              <a:rPr lang="fr-FR" sz="1200" dirty="0">
                <a:solidFill>
                  <a:srgbClr val="7B96D4"/>
                </a:solidFill>
                <a:latin typeface="Heebo Black"/>
                <a:ea typeface="Heebo Black"/>
                <a:cs typeface="Heebo Black"/>
                <a:sym typeface="Heebo Black"/>
              </a:rPr>
              <a:t> prises en charge par le </a:t>
            </a:r>
            <a:r>
              <a:rPr lang="fr-FR" sz="1200" dirty="0" err="1">
                <a:solidFill>
                  <a:srgbClr val="7B96D4"/>
                </a:solidFill>
                <a:latin typeface="Heebo Black"/>
                <a:ea typeface="Heebo Black"/>
                <a:cs typeface="Heebo Black"/>
                <a:sym typeface="Heebo Black"/>
              </a:rPr>
              <a:t>framework</a:t>
            </a:r>
            <a:r>
              <a:rPr lang="fr-FR" sz="1200" dirty="0">
                <a:solidFill>
                  <a:srgbClr val="7B96D4"/>
                </a:solidFill>
                <a:latin typeface="Heebo Black"/>
                <a:ea typeface="Heebo Black"/>
                <a:cs typeface="Heebo Black"/>
                <a:sym typeface="Heebo Black"/>
              </a:rPr>
              <a:t> </a:t>
            </a:r>
            <a:r>
              <a:rPr lang="fr-FR" sz="1200" dirty="0" err="1">
                <a:solidFill>
                  <a:srgbClr val="7B96D4"/>
                </a:solidFill>
                <a:latin typeface="Heebo Black"/>
                <a:ea typeface="Heebo Black"/>
                <a:cs typeface="Heebo Black"/>
                <a:sym typeface="Heebo Black"/>
              </a:rPr>
              <a:t>OpenAMP</a:t>
            </a:r>
            <a:endParaRPr lang="fr-FR" sz="1200" dirty="0">
              <a:solidFill>
                <a:srgbClr val="7B96D4"/>
              </a:solidFill>
              <a:latin typeface="Heebo Black"/>
              <a:ea typeface="Heebo Black"/>
              <a:cs typeface="Heebo Black"/>
              <a:sym typeface="Heebo Black"/>
            </a:endParaRPr>
          </a:p>
        </p:txBody>
      </p:sp>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8900" y="1669877"/>
            <a:ext cx="5152864" cy="1769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Google Shape;273;p21">
            <a:extLst>
              <a:ext uri="{FF2B5EF4-FFF2-40B4-BE49-F238E27FC236}">
                <a16:creationId xmlns:a16="http://schemas.microsoft.com/office/drawing/2014/main" id="{CA9B6885-8D1C-D29A-C381-C448BC38241B}"/>
              </a:ext>
            </a:extLst>
          </p:cNvPr>
          <p:cNvSpPr txBox="1"/>
          <p:nvPr/>
        </p:nvSpPr>
        <p:spPr>
          <a:xfrm>
            <a:off x="7252677" y="3420751"/>
            <a:ext cx="4339087" cy="204993"/>
          </a:xfrm>
          <a:prstGeom prst="rect">
            <a:avLst/>
          </a:prstGeom>
          <a:noFill/>
          <a:ln>
            <a:noFill/>
          </a:ln>
        </p:spPr>
        <p:txBody>
          <a:bodyPr spcFirstLastPara="1" wrap="square" lIns="0" tIns="0" rIns="0" bIns="0" anchor="t" anchorCtr="0">
            <a:spAutoFit/>
          </a:bodyPr>
          <a:lstStyle/>
          <a:p>
            <a:pPr>
              <a:lnSpc>
                <a:spcPct val="111000"/>
              </a:lnSpc>
            </a:pPr>
            <a:r>
              <a:rPr lang="fr-FR" sz="1200" dirty="0">
                <a:solidFill>
                  <a:srgbClr val="7B96D4"/>
                </a:solidFill>
                <a:latin typeface="Heebo Black"/>
                <a:ea typeface="Heebo Black"/>
                <a:cs typeface="Heebo Black"/>
                <a:sym typeface="Heebo Black"/>
              </a:rPr>
              <a:t>Topologies en étoile ou en cascade acceptés par </a:t>
            </a:r>
            <a:r>
              <a:rPr lang="fr-FR" sz="1200" dirty="0" err="1">
                <a:solidFill>
                  <a:srgbClr val="7B96D4"/>
                </a:solidFill>
                <a:latin typeface="Heebo Black"/>
                <a:ea typeface="Heebo Black"/>
                <a:cs typeface="Heebo Black"/>
                <a:sym typeface="Heebo Black"/>
              </a:rPr>
              <a:t>OpenAMP</a:t>
            </a:r>
            <a:endParaRPr lang="fr-FR" sz="1200" dirty="0">
              <a:solidFill>
                <a:srgbClr val="7B96D4"/>
              </a:solidFill>
              <a:latin typeface="Heebo Black"/>
              <a:ea typeface="Heebo Black"/>
              <a:cs typeface="Heebo Black"/>
              <a:sym typeface="Heebo Black"/>
            </a:endParaRPr>
          </a:p>
        </p:txBody>
      </p:sp>
      <p:sp>
        <p:nvSpPr>
          <p:cNvPr id="14" name="Google Shape;273;p21"/>
          <p:cNvSpPr txBox="1"/>
          <p:nvPr/>
        </p:nvSpPr>
        <p:spPr>
          <a:xfrm>
            <a:off x="1036440" y="1732072"/>
            <a:ext cx="4917814" cy="341632"/>
          </a:xfrm>
          <a:prstGeom prst="rect">
            <a:avLst/>
          </a:prstGeom>
          <a:noFill/>
          <a:ln>
            <a:noFill/>
          </a:ln>
        </p:spPr>
        <p:txBody>
          <a:bodyPr spcFirstLastPara="1" wrap="square" lIns="0" tIns="0" rIns="0" bIns="0" anchor="t" anchorCtr="0">
            <a:spAutoFit/>
          </a:bodyPr>
          <a:lstStyle/>
          <a:p>
            <a:pPr>
              <a:lnSpc>
                <a:spcPct val="111000"/>
              </a:lnSpc>
            </a:pPr>
            <a:r>
              <a:rPr lang="fr-FR" sz="2000" dirty="0">
                <a:solidFill>
                  <a:srgbClr val="7B96D4"/>
                </a:solidFill>
                <a:latin typeface="Heebo Black"/>
                <a:ea typeface="Heebo Black"/>
                <a:cs typeface="Heebo Black"/>
                <a:sym typeface="Heebo Black"/>
              </a:rPr>
              <a:t>Combinaisons des </a:t>
            </a:r>
            <a:r>
              <a:rPr lang="fr-FR" sz="2000" dirty="0" err="1">
                <a:solidFill>
                  <a:srgbClr val="7B96D4"/>
                </a:solidFill>
                <a:latin typeface="Heebo Black"/>
                <a:ea typeface="Heebo Black"/>
                <a:cs typeface="Heebo Black"/>
                <a:sym typeface="Heebo Black"/>
              </a:rPr>
              <a:t>runtimes</a:t>
            </a:r>
            <a:r>
              <a:rPr lang="fr-FR" sz="2000" dirty="0">
                <a:solidFill>
                  <a:srgbClr val="7B96D4"/>
                </a:solidFill>
                <a:latin typeface="Heebo Black"/>
                <a:ea typeface="Heebo Black"/>
                <a:cs typeface="Heebo Black"/>
                <a:sym typeface="Heebo Black"/>
              </a:rPr>
              <a:t> et topologies</a:t>
            </a:r>
          </a:p>
        </p:txBody>
      </p:sp>
      <p:sp>
        <p:nvSpPr>
          <p:cNvPr id="4" name="Espace réservé du numéro de diapositive 3"/>
          <p:cNvSpPr>
            <a:spLocks noGrp="1"/>
          </p:cNvSpPr>
          <p:nvPr>
            <p:ph type="sldNum" sz="quarter" idx="12"/>
          </p:nvPr>
        </p:nvSpPr>
        <p:spPr>
          <a:xfrm>
            <a:off x="8610600" y="6499225"/>
            <a:ext cx="2743200" cy="365125"/>
          </a:xfrm>
        </p:spPr>
        <p:txBody>
          <a:bodyPr/>
          <a:lstStyle/>
          <a:p>
            <a:fld id="{0995BCA2-BEEF-8243-93D2-AEC1A15A0A81}" type="slidenum">
              <a:rPr lang="fr-FR" b="1" smtClean="0"/>
              <a:t>19</a:t>
            </a:fld>
            <a:endParaRPr lang="fr-FR" b="1" dirty="0"/>
          </a:p>
        </p:txBody>
      </p:sp>
    </p:spTree>
    <p:extLst>
      <p:ext uri="{BB962C8B-B14F-4D97-AF65-F5344CB8AC3E}">
        <p14:creationId xmlns:p14="http://schemas.microsoft.com/office/powerpoint/2010/main" val="3655485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Shape 283"/>
        <p:cNvGrpSpPr/>
        <p:nvPr/>
      </p:nvGrpSpPr>
      <p:grpSpPr>
        <a:xfrm>
          <a:off x="0" y="0"/>
          <a:ext cx="0" cy="0"/>
          <a:chOff x="0" y="0"/>
          <a:chExt cx="0" cy="0"/>
        </a:xfrm>
      </p:grpSpPr>
      <p:grpSp>
        <p:nvGrpSpPr>
          <p:cNvPr id="284" name="Google Shape;284;p22"/>
          <p:cNvGrpSpPr/>
          <p:nvPr/>
        </p:nvGrpSpPr>
        <p:grpSpPr>
          <a:xfrm>
            <a:off x="332271" y="235830"/>
            <a:ext cx="11527458" cy="6289899"/>
            <a:chOff x="0" y="-38100"/>
            <a:chExt cx="4554058" cy="2484898"/>
          </a:xfrm>
        </p:grpSpPr>
        <p:sp>
          <p:nvSpPr>
            <p:cNvPr id="285" name="Google Shape;285;p22"/>
            <p:cNvSpPr/>
            <p:nvPr/>
          </p:nvSpPr>
          <p:spPr>
            <a:xfrm>
              <a:off x="0" y="0"/>
              <a:ext cx="4554058" cy="2446798"/>
            </a:xfrm>
            <a:custGeom>
              <a:avLst/>
              <a:gdLst/>
              <a:ahLst/>
              <a:cxnLst/>
              <a:rect l="l" t="t" r="r" b="b"/>
              <a:pathLst>
                <a:path w="4554058" h="2446798" extrusionOk="0">
                  <a:moveTo>
                    <a:pt x="12984" y="0"/>
                  </a:moveTo>
                  <a:lnTo>
                    <a:pt x="4541073" y="0"/>
                  </a:lnTo>
                  <a:cubicBezTo>
                    <a:pt x="4544517" y="0"/>
                    <a:pt x="4547820" y="1368"/>
                    <a:pt x="4550255" y="3803"/>
                  </a:cubicBezTo>
                  <a:cubicBezTo>
                    <a:pt x="4552690" y="6238"/>
                    <a:pt x="4554058" y="9541"/>
                    <a:pt x="4554058" y="12984"/>
                  </a:cubicBezTo>
                  <a:lnTo>
                    <a:pt x="4554058" y="2433814"/>
                  </a:lnTo>
                  <a:cubicBezTo>
                    <a:pt x="4554058" y="2440985"/>
                    <a:pt x="4548244" y="2446798"/>
                    <a:pt x="4541073" y="2446798"/>
                  </a:cubicBezTo>
                  <a:lnTo>
                    <a:pt x="12984" y="2446798"/>
                  </a:lnTo>
                  <a:cubicBezTo>
                    <a:pt x="9541" y="2446798"/>
                    <a:pt x="6238" y="2445430"/>
                    <a:pt x="3803" y="2442995"/>
                  </a:cubicBezTo>
                  <a:cubicBezTo>
                    <a:pt x="1368" y="2440560"/>
                    <a:pt x="0" y="2437258"/>
                    <a:pt x="0" y="2433814"/>
                  </a:cubicBezTo>
                  <a:lnTo>
                    <a:pt x="0" y="12984"/>
                  </a:lnTo>
                  <a:cubicBezTo>
                    <a:pt x="0" y="5813"/>
                    <a:pt x="5813" y="0"/>
                    <a:pt x="12984" y="0"/>
                  </a:cubicBezTo>
                  <a:close/>
                </a:path>
              </a:pathLst>
            </a:custGeom>
            <a:solidFill>
              <a:srgbClr val="FFFFFF"/>
            </a:solidFill>
            <a:ln w="57150" cap="flat" cmpd="sng">
              <a:solidFill>
                <a:srgbClr val="4C6FBF"/>
              </a:solidFill>
              <a:prstDash val="solid"/>
              <a:round/>
              <a:headEnd type="none" w="sm" len="sm"/>
              <a:tailEnd type="none" w="sm" len="sm"/>
            </a:ln>
          </p:spPr>
          <p:txBody>
            <a:bodyPr spcFirstLastPara="1" wrap="square" lIns="60950" tIns="60950" rIns="60950" bIns="60950" anchor="ctr" anchorCtr="0">
              <a:noAutofit/>
            </a:bodyPr>
            <a:lstStyle/>
            <a:p>
              <a:endParaRPr sz="1200"/>
            </a:p>
          </p:txBody>
        </p:sp>
        <p:sp>
          <p:nvSpPr>
            <p:cNvPr id="286" name="Google Shape;286;p22"/>
            <p:cNvSpPr txBox="1"/>
            <p:nvPr/>
          </p:nvSpPr>
          <p:spPr>
            <a:xfrm>
              <a:off x="0" y="-38100"/>
              <a:ext cx="812800" cy="850900"/>
            </a:xfrm>
            <a:prstGeom prst="rect">
              <a:avLst/>
            </a:prstGeom>
            <a:noFill/>
            <a:ln>
              <a:noFill/>
            </a:ln>
          </p:spPr>
          <p:txBody>
            <a:bodyPr spcFirstLastPara="1" wrap="square" lIns="33867" tIns="33867" rIns="33867" bIns="33867" anchor="ctr" anchorCtr="0">
              <a:noAutofit/>
            </a:bodyPr>
            <a:lstStyle/>
            <a:p>
              <a:pPr algn="ctr">
                <a:lnSpc>
                  <a:spcPct val="186611"/>
                </a:lnSpc>
              </a:pPr>
              <a:endParaRPr sz="1200">
                <a:solidFill>
                  <a:schemeClr val="dk1"/>
                </a:solidFill>
                <a:latin typeface="Calibri"/>
                <a:ea typeface="Calibri"/>
                <a:cs typeface="Calibri"/>
                <a:sym typeface="Calibri"/>
              </a:endParaRPr>
            </a:p>
          </p:txBody>
        </p:sp>
      </p:grpSp>
      <p:sp>
        <p:nvSpPr>
          <p:cNvPr id="292" name="Google Shape;292;p22"/>
          <p:cNvSpPr txBox="1"/>
          <p:nvPr/>
        </p:nvSpPr>
        <p:spPr>
          <a:xfrm>
            <a:off x="3916186" y="5654822"/>
            <a:ext cx="5544653" cy="330283"/>
          </a:xfrm>
          <a:prstGeom prst="rect">
            <a:avLst/>
          </a:prstGeom>
          <a:noFill/>
          <a:ln w="9525">
            <a:solidFill>
              <a:schemeClr val="bg2">
                <a:lumMod val="75000"/>
              </a:schemeClr>
            </a:solidFill>
          </a:ln>
        </p:spPr>
        <p:txBody>
          <a:bodyPr spcFirstLastPara="1" wrap="square" lIns="0" tIns="0" rIns="0" bIns="0" anchor="t" anchorCtr="0">
            <a:spAutoFit/>
          </a:bodyPr>
          <a:lstStyle/>
          <a:p>
            <a:pPr marL="0" lvl="1" algn="ctr">
              <a:lnSpc>
                <a:spcPct val="140000"/>
              </a:lnSpc>
            </a:pPr>
            <a:r>
              <a:rPr lang="fr-FR" sz="1533" dirty="0">
                <a:solidFill>
                  <a:schemeClr val="accent2">
                    <a:lumMod val="75000"/>
                  </a:schemeClr>
                </a:solidFill>
                <a:latin typeface="Heebo"/>
                <a:ea typeface="Heebo"/>
                <a:cs typeface="Heebo"/>
                <a:sym typeface="Heebo"/>
              </a:rPr>
              <a:t>Technologies </a:t>
            </a:r>
            <a:r>
              <a:rPr lang="fr-FR" sz="1533" dirty="0" err="1">
                <a:solidFill>
                  <a:schemeClr val="accent2">
                    <a:lumMod val="75000"/>
                  </a:schemeClr>
                </a:solidFill>
                <a:latin typeface="Heebo"/>
                <a:ea typeface="Heebo"/>
                <a:cs typeface="Heebo"/>
                <a:sym typeface="Heebo"/>
              </a:rPr>
              <a:t>SoC</a:t>
            </a:r>
            <a:r>
              <a:rPr lang="fr-FR" sz="1533" dirty="0">
                <a:solidFill>
                  <a:schemeClr val="accent2">
                    <a:lumMod val="75000"/>
                  </a:schemeClr>
                </a:solidFill>
                <a:latin typeface="Heebo"/>
                <a:ea typeface="Heebo"/>
                <a:cs typeface="Heebo"/>
                <a:sym typeface="Heebo"/>
              </a:rPr>
              <a:t> </a:t>
            </a:r>
            <a:r>
              <a:rPr lang="fr-FR" sz="1533" dirty="0" err="1">
                <a:solidFill>
                  <a:schemeClr val="accent2">
                    <a:lumMod val="75000"/>
                  </a:schemeClr>
                </a:solidFill>
                <a:latin typeface="Heebo"/>
                <a:ea typeface="Heebo"/>
                <a:cs typeface="Heebo"/>
                <a:sym typeface="Heebo"/>
              </a:rPr>
              <a:t>Xilinx</a:t>
            </a:r>
            <a:r>
              <a:rPr lang="fr-FR" sz="1533" dirty="0">
                <a:solidFill>
                  <a:schemeClr val="accent2">
                    <a:lumMod val="75000"/>
                  </a:schemeClr>
                </a:solidFill>
                <a:latin typeface="Heebo"/>
                <a:ea typeface="Heebo"/>
                <a:cs typeface="Heebo"/>
                <a:sym typeface="Heebo"/>
              </a:rPr>
              <a:t> Zynq7 bi cœur ARM CortexA9</a:t>
            </a:r>
          </a:p>
        </p:txBody>
      </p:sp>
      <p:pic>
        <p:nvPicPr>
          <p:cNvPr id="13" name="Espace réservé du contenu 3"/>
          <p:cNvPicPr/>
          <p:nvPr/>
        </p:nvPicPr>
        <p:blipFill>
          <a:blip r:embed="rId3"/>
          <a:srcRect l="-26447" r="-26447"/>
          <a:stretch/>
        </p:blipFill>
        <p:spPr>
          <a:xfrm>
            <a:off x="9460839" y="5250846"/>
            <a:ext cx="1940891" cy="1208761"/>
          </a:xfrm>
          <a:prstGeom prst="rect">
            <a:avLst/>
          </a:prstGeom>
          <a:ln>
            <a:noFill/>
          </a:ln>
        </p:spPr>
      </p:pic>
      <p:pic>
        <p:nvPicPr>
          <p:cNvPr id="8" name="Picture 4" descr="Embedded System Icon Vector &amp; Photo (Free Trial) | Bigstock">
            <a:extLst>
              <a:ext uri="{FF2B5EF4-FFF2-40B4-BE49-F238E27FC236}">
                <a16:creationId xmlns:a16="http://schemas.microsoft.com/office/drawing/2014/main" id="{2AC1A63E-BA07-696E-F724-FA78799EB9C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6553" t="27100" r="26561" b="33506"/>
          <a:stretch/>
        </p:blipFill>
        <p:spPr bwMode="auto">
          <a:xfrm>
            <a:off x="10318107" y="395495"/>
            <a:ext cx="1244980" cy="119055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136EB1DF-75FA-07DD-F345-BE0987D01A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638" y="5250846"/>
            <a:ext cx="2276474" cy="1138237"/>
          </a:xfrm>
          <a:prstGeom prst="rect">
            <a:avLst/>
          </a:prstGeom>
          <a:noFill/>
          <a:extLst>
            <a:ext uri="{909E8E84-426E-40DD-AFC4-6F175D3DCCD1}">
              <a14:hiddenFill xmlns:a14="http://schemas.microsoft.com/office/drawing/2010/main">
                <a:solidFill>
                  <a:srgbClr val="FFFFFF"/>
                </a:solidFill>
              </a14:hiddenFill>
            </a:ext>
          </a:extLst>
        </p:spPr>
      </p:pic>
      <p:sp>
        <p:nvSpPr>
          <p:cNvPr id="10" name="Google Shape;134;p15">
            <a:extLst>
              <a:ext uri="{FF2B5EF4-FFF2-40B4-BE49-F238E27FC236}">
                <a16:creationId xmlns:a16="http://schemas.microsoft.com/office/drawing/2014/main" id="{22E4FFAF-A501-6689-54E9-560914B9DE71}"/>
              </a:ext>
            </a:extLst>
          </p:cNvPr>
          <p:cNvSpPr txBox="1"/>
          <p:nvPr/>
        </p:nvSpPr>
        <p:spPr>
          <a:xfrm>
            <a:off x="2154804" y="825501"/>
            <a:ext cx="8077337" cy="847283"/>
          </a:xfrm>
          <a:prstGeom prst="rect">
            <a:avLst/>
          </a:prstGeom>
          <a:noFill/>
          <a:ln>
            <a:noFill/>
          </a:ln>
        </p:spPr>
        <p:txBody>
          <a:bodyPr spcFirstLastPara="1" wrap="square" lIns="0" tIns="0" rIns="0" bIns="0" anchor="t" anchorCtr="0">
            <a:spAutoFit/>
          </a:bodyPr>
          <a:lstStyle/>
          <a:p>
            <a:pPr algn="ctr">
              <a:lnSpc>
                <a:spcPct val="118002"/>
              </a:lnSpc>
            </a:pPr>
            <a:r>
              <a:rPr lang="fr-FR" sz="4666" dirty="0">
                <a:solidFill>
                  <a:srgbClr val="4C6FBF"/>
                </a:solidFill>
                <a:latin typeface="Heebo Black"/>
                <a:ea typeface="Heebo Black"/>
                <a:cs typeface="Heebo Black"/>
                <a:sym typeface="Heebo Black"/>
              </a:rPr>
              <a:t>EN RESUMÉ</a:t>
            </a:r>
            <a:endParaRPr lang="fr-FR" sz="1200" dirty="0"/>
          </a:p>
        </p:txBody>
      </p:sp>
      <p:pic>
        <p:nvPicPr>
          <p:cNvPr id="21" name="Picture 20">
            <a:extLst>
              <a:ext uri="{FF2B5EF4-FFF2-40B4-BE49-F238E27FC236}">
                <a16:creationId xmlns:a16="http://schemas.microsoft.com/office/drawing/2014/main" id="{7ABCE27F-29F1-3368-0EC2-F9FF3B18B481}"/>
              </a:ext>
            </a:extLst>
          </p:cNvPr>
          <p:cNvPicPr>
            <a:picLocks noChangeAspect="1"/>
          </p:cNvPicPr>
          <p:nvPr/>
        </p:nvPicPr>
        <p:blipFill>
          <a:blip r:embed="rId6"/>
          <a:stretch>
            <a:fillRect/>
          </a:stretch>
        </p:blipFill>
        <p:spPr>
          <a:xfrm>
            <a:off x="392638" y="375098"/>
            <a:ext cx="1084600" cy="1226246"/>
          </a:xfrm>
          <a:prstGeom prst="rect">
            <a:avLst/>
          </a:prstGeom>
        </p:spPr>
      </p:pic>
      <p:pic>
        <p:nvPicPr>
          <p:cNvPr id="287" name="Google Shape;287;p22"/>
          <p:cNvPicPr preferRelativeResize="0"/>
          <p:nvPr/>
        </p:nvPicPr>
        <p:blipFill rotWithShape="1">
          <a:blip r:embed="rId7">
            <a:alphaModFix/>
          </a:blip>
          <a:srcRect t="34378" b="34377"/>
          <a:stretch/>
        </p:blipFill>
        <p:spPr>
          <a:xfrm>
            <a:off x="351734" y="1634267"/>
            <a:ext cx="11488531" cy="3589465"/>
          </a:xfrm>
          <a:prstGeom prst="rect">
            <a:avLst/>
          </a:prstGeom>
          <a:noFill/>
          <a:ln>
            <a:noFill/>
          </a:ln>
        </p:spPr>
      </p:pic>
      <p:sp>
        <p:nvSpPr>
          <p:cNvPr id="288" name="Google Shape;288;p22"/>
          <p:cNvSpPr txBox="1"/>
          <p:nvPr/>
        </p:nvSpPr>
        <p:spPr>
          <a:xfrm>
            <a:off x="478951" y="1690468"/>
            <a:ext cx="5842336" cy="3471720"/>
          </a:xfrm>
          <a:prstGeom prst="rect">
            <a:avLst/>
          </a:prstGeom>
          <a:noFill/>
          <a:ln>
            <a:noFill/>
          </a:ln>
        </p:spPr>
        <p:txBody>
          <a:bodyPr spcFirstLastPara="1" wrap="square" lIns="0" tIns="0" rIns="0" bIns="0" anchor="t" anchorCtr="0">
            <a:spAutoFit/>
          </a:bodyPr>
          <a:lstStyle/>
          <a:p>
            <a:pPr marL="285750" indent="-285750">
              <a:lnSpc>
                <a:spcPct val="120000"/>
              </a:lnSpc>
              <a:buFont typeface="Arial" panose="020B0604020202020204" pitchFamily="34" charset="0"/>
              <a:buChar char="•"/>
            </a:pPr>
            <a:r>
              <a:rPr lang="fr-FR" sz="1600" dirty="0">
                <a:solidFill>
                  <a:schemeClr val="accent6">
                    <a:lumMod val="75000"/>
                  </a:schemeClr>
                </a:solidFill>
                <a:latin typeface="Heebo Black"/>
                <a:ea typeface="Heebo Black"/>
                <a:cs typeface="Heebo Black"/>
                <a:sym typeface="Heebo Black"/>
              </a:rPr>
              <a:t>Nous avons un retour d’expérience du </a:t>
            </a:r>
            <a:r>
              <a:rPr lang="fr-FR" sz="1600" dirty="0" err="1">
                <a:solidFill>
                  <a:schemeClr val="accent6">
                    <a:lumMod val="75000"/>
                  </a:schemeClr>
                </a:solidFill>
                <a:latin typeface="Heebo Black"/>
                <a:ea typeface="Heebo Black"/>
                <a:cs typeface="Heebo Black"/>
                <a:sym typeface="Heebo Black"/>
              </a:rPr>
              <a:t>framework</a:t>
            </a:r>
            <a:r>
              <a:rPr lang="fr-FR" sz="1600" dirty="0">
                <a:solidFill>
                  <a:schemeClr val="accent6">
                    <a:lumMod val="75000"/>
                  </a:schemeClr>
                </a:solidFill>
                <a:latin typeface="Heebo Black"/>
                <a:ea typeface="Heebo Black"/>
                <a:cs typeface="Heebo Black"/>
                <a:sym typeface="Heebo Black"/>
              </a:rPr>
              <a:t> </a:t>
            </a:r>
            <a:r>
              <a:rPr lang="fr-FR" sz="1600" dirty="0" err="1">
                <a:solidFill>
                  <a:schemeClr val="tx1">
                    <a:lumMod val="65000"/>
                    <a:lumOff val="35000"/>
                  </a:schemeClr>
                </a:solidFill>
                <a:latin typeface="Heebo Black"/>
                <a:ea typeface="Heebo Black"/>
                <a:cs typeface="Heebo Black"/>
                <a:sym typeface="Heebo Black"/>
              </a:rPr>
              <a:t>OpenAMP</a:t>
            </a:r>
            <a:r>
              <a:rPr lang="fr-FR" sz="1600" dirty="0">
                <a:solidFill>
                  <a:schemeClr val="tx1">
                    <a:lumMod val="65000"/>
                    <a:lumOff val="35000"/>
                  </a:schemeClr>
                </a:solidFill>
                <a:latin typeface="Heebo Black"/>
                <a:ea typeface="Heebo Black"/>
                <a:cs typeface="Heebo Black"/>
                <a:sym typeface="Heebo Black"/>
              </a:rPr>
              <a:t> </a:t>
            </a:r>
            <a:r>
              <a:rPr lang="fr-FR" sz="1600" dirty="0">
                <a:solidFill>
                  <a:schemeClr val="accent6">
                    <a:lumMod val="75000"/>
                  </a:schemeClr>
                </a:solidFill>
                <a:latin typeface="Heebo Black"/>
                <a:ea typeface="Heebo Black"/>
                <a:cs typeface="Heebo Black"/>
                <a:sym typeface="Heebo Black"/>
              </a:rPr>
              <a:t>pour traiter les problématiques d’utilisation des deux cœurs.</a:t>
            </a:r>
          </a:p>
          <a:p>
            <a:pPr marL="285750" indent="-285750">
              <a:lnSpc>
                <a:spcPct val="120000"/>
              </a:lnSpc>
              <a:buFont typeface="Arial" panose="020B0604020202020204" pitchFamily="34" charset="0"/>
              <a:buChar char="•"/>
            </a:pPr>
            <a:endParaRPr lang="fr-FR" sz="1600" dirty="0">
              <a:solidFill>
                <a:schemeClr val="accent6">
                  <a:lumMod val="75000"/>
                </a:schemeClr>
              </a:solidFill>
              <a:latin typeface="Heebo Black"/>
              <a:ea typeface="Heebo Black"/>
              <a:cs typeface="Heebo Black"/>
              <a:sym typeface="Heebo Black"/>
            </a:endParaRPr>
          </a:p>
          <a:p>
            <a:pPr marL="285750" indent="-285750">
              <a:lnSpc>
                <a:spcPct val="120000"/>
              </a:lnSpc>
              <a:buFont typeface="Arial" panose="020B0604020202020204" pitchFamily="34" charset="0"/>
              <a:buChar char="•"/>
            </a:pPr>
            <a:r>
              <a:rPr lang="fr-FR" sz="1600" dirty="0">
                <a:solidFill>
                  <a:schemeClr val="accent6">
                    <a:lumMod val="75000"/>
                  </a:schemeClr>
                </a:solidFill>
                <a:latin typeface="Heebo Black"/>
                <a:ea typeface="Heebo Black"/>
                <a:cs typeface="Heebo Black"/>
                <a:sym typeface="Heebo Black"/>
              </a:rPr>
              <a:t>Nous avons mené des activités en systèmes embarqués pour l’expérience </a:t>
            </a:r>
            <a:r>
              <a:rPr lang="fr-FR" sz="1600" dirty="0">
                <a:solidFill>
                  <a:srgbClr val="FF0000"/>
                </a:solidFill>
                <a:latin typeface="Heebo Black"/>
                <a:ea typeface="Heebo Black"/>
                <a:cs typeface="Heebo Black"/>
                <a:sym typeface="Heebo Black"/>
              </a:rPr>
              <a:t>T2K</a:t>
            </a:r>
            <a:r>
              <a:rPr lang="fr-FR" sz="1600" dirty="0">
                <a:solidFill>
                  <a:schemeClr val="accent6">
                    <a:lumMod val="75000"/>
                  </a:schemeClr>
                </a:solidFill>
                <a:latin typeface="Heebo Black"/>
                <a:ea typeface="Heebo Black"/>
                <a:cs typeface="Heebo Black"/>
                <a:sym typeface="Heebo Black"/>
              </a:rPr>
              <a:t> </a:t>
            </a:r>
          </a:p>
          <a:p>
            <a:pPr marL="285750" indent="-285750">
              <a:lnSpc>
                <a:spcPct val="120000"/>
              </a:lnSpc>
              <a:buFont typeface="Arial" panose="020B0604020202020204" pitchFamily="34" charset="0"/>
              <a:buChar char="•"/>
            </a:pPr>
            <a:endParaRPr lang="fr-FR" sz="1600" dirty="0">
              <a:solidFill>
                <a:schemeClr val="accent6">
                  <a:lumMod val="75000"/>
                </a:schemeClr>
              </a:solidFill>
              <a:latin typeface="Heebo Black"/>
              <a:ea typeface="Heebo Black"/>
              <a:cs typeface="Heebo Black"/>
              <a:sym typeface="Heebo Black"/>
            </a:endParaRPr>
          </a:p>
          <a:p>
            <a:pPr marL="285750" indent="-285750">
              <a:lnSpc>
                <a:spcPct val="120000"/>
              </a:lnSpc>
              <a:buFont typeface="Arial" panose="020B0604020202020204" pitchFamily="34" charset="0"/>
              <a:buChar char="•"/>
            </a:pPr>
            <a:r>
              <a:rPr lang="fr-FR" sz="1600" dirty="0">
                <a:solidFill>
                  <a:schemeClr val="accent6">
                    <a:lumMod val="75000"/>
                  </a:schemeClr>
                </a:solidFill>
                <a:latin typeface="Heebo Black"/>
                <a:ea typeface="Heebo Black"/>
                <a:cs typeface="Heebo Black"/>
                <a:sym typeface="Heebo Black"/>
              </a:rPr>
              <a:t>Nous avons mis en place une solution de système hétérogène :</a:t>
            </a:r>
          </a:p>
          <a:p>
            <a:pPr marL="742950" lvl="1" indent="-285750">
              <a:lnSpc>
                <a:spcPct val="120000"/>
              </a:lnSpc>
              <a:buFont typeface="Arial" panose="020B0604020202020204" pitchFamily="34" charset="0"/>
              <a:buChar char="•"/>
            </a:pPr>
            <a:r>
              <a:rPr lang="fr-FR" sz="1400" dirty="0">
                <a:solidFill>
                  <a:schemeClr val="bg2">
                    <a:lumMod val="50000"/>
                  </a:schemeClr>
                </a:solidFill>
                <a:latin typeface="Heebo Black"/>
                <a:ea typeface="Heebo Black"/>
                <a:cs typeface="Heebo Black"/>
                <a:sym typeface="Heebo Black"/>
              </a:rPr>
              <a:t>un cœur ARM du </a:t>
            </a:r>
            <a:r>
              <a:rPr lang="fr-FR" sz="1400" dirty="0" err="1">
                <a:solidFill>
                  <a:schemeClr val="bg2">
                    <a:lumMod val="50000"/>
                  </a:schemeClr>
                </a:solidFill>
                <a:latin typeface="Heebo Black"/>
                <a:ea typeface="Heebo Black"/>
                <a:cs typeface="Heebo Black"/>
                <a:sym typeface="Heebo Black"/>
              </a:rPr>
              <a:t>SoC</a:t>
            </a:r>
            <a:r>
              <a:rPr lang="fr-FR" sz="1400" dirty="0">
                <a:solidFill>
                  <a:schemeClr val="bg2">
                    <a:lumMod val="50000"/>
                  </a:schemeClr>
                </a:solidFill>
                <a:latin typeface="Heebo Black"/>
                <a:ea typeface="Heebo Black"/>
                <a:cs typeface="Heebo Black"/>
                <a:sym typeface="Heebo Black"/>
              </a:rPr>
              <a:t> est utilisé avec un kernel Linux </a:t>
            </a:r>
          </a:p>
          <a:p>
            <a:pPr marL="742950" lvl="1" indent="-285750">
              <a:lnSpc>
                <a:spcPct val="120000"/>
              </a:lnSpc>
              <a:buFont typeface="Arial" panose="020B0604020202020204" pitchFamily="34" charset="0"/>
              <a:buChar char="•"/>
            </a:pPr>
            <a:r>
              <a:rPr lang="fr-FR" sz="1400" dirty="0">
                <a:solidFill>
                  <a:schemeClr val="bg2">
                    <a:lumMod val="50000"/>
                  </a:schemeClr>
                </a:solidFill>
                <a:latin typeface="Heebo Black"/>
                <a:ea typeface="Heebo Black"/>
                <a:cs typeface="Heebo Black"/>
                <a:sym typeface="Heebo Black"/>
              </a:rPr>
              <a:t>un seconde cœur en mode </a:t>
            </a:r>
            <a:r>
              <a:rPr lang="fr-FR" sz="1400" dirty="0" err="1">
                <a:solidFill>
                  <a:schemeClr val="bg2">
                    <a:lumMod val="50000"/>
                  </a:schemeClr>
                </a:solidFill>
                <a:latin typeface="Heebo Black"/>
                <a:ea typeface="Heebo Black"/>
                <a:cs typeface="Heebo Black"/>
                <a:sym typeface="Heebo Black"/>
              </a:rPr>
              <a:t>bare-metal</a:t>
            </a:r>
            <a:r>
              <a:rPr lang="fr-FR" sz="1400" dirty="0">
                <a:solidFill>
                  <a:schemeClr val="bg2">
                    <a:lumMod val="50000"/>
                  </a:schemeClr>
                </a:solidFill>
                <a:latin typeface="Heebo Black"/>
                <a:ea typeface="Heebo Black"/>
                <a:cs typeface="Heebo Black"/>
                <a:sym typeface="Heebo Black"/>
              </a:rPr>
              <a:t> (sans OS) 	</a:t>
            </a:r>
          </a:p>
          <a:p>
            <a:pPr>
              <a:lnSpc>
                <a:spcPct val="120000"/>
              </a:lnSpc>
            </a:pPr>
            <a:endParaRPr lang="fr-FR" sz="1600" dirty="0">
              <a:solidFill>
                <a:srgbClr val="4C6FBF"/>
              </a:solidFill>
              <a:latin typeface="Heebo Black"/>
              <a:ea typeface="Heebo Black"/>
              <a:cs typeface="Heebo Black"/>
              <a:sym typeface="Heebo Black"/>
            </a:endParaRPr>
          </a:p>
        </p:txBody>
      </p:sp>
      <p:sp>
        <p:nvSpPr>
          <p:cNvPr id="4" name="Espace réservé du numéro de diapositive 3"/>
          <p:cNvSpPr>
            <a:spLocks noGrp="1"/>
          </p:cNvSpPr>
          <p:nvPr>
            <p:ph type="sldNum" sz="quarter" idx="12"/>
          </p:nvPr>
        </p:nvSpPr>
        <p:spPr>
          <a:xfrm>
            <a:off x="8610600" y="6499225"/>
            <a:ext cx="2743200" cy="365125"/>
          </a:xfrm>
        </p:spPr>
        <p:txBody>
          <a:bodyPr/>
          <a:lstStyle/>
          <a:p>
            <a:fld id="{0995BCA2-BEEF-8243-93D2-AEC1A15A0A81}" type="slidenum">
              <a:rPr lang="fr-FR" b="1" smtClean="0"/>
              <a:t>2</a:t>
            </a:fld>
            <a:endParaRPr lang="fr-FR"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Shape 254"/>
        <p:cNvGrpSpPr/>
        <p:nvPr/>
      </p:nvGrpSpPr>
      <p:grpSpPr>
        <a:xfrm>
          <a:off x="0" y="0"/>
          <a:ext cx="0" cy="0"/>
          <a:chOff x="0" y="0"/>
          <a:chExt cx="0" cy="0"/>
        </a:xfrm>
      </p:grpSpPr>
      <p:grpSp>
        <p:nvGrpSpPr>
          <p:cNvPr id="255" name="Google Shape;255;p21"/>
          <p:cNvGrpSpPr/>
          <p:nvPr/>
        </p:nvGrpSpPr>
        <p:grpSpPr>
          <a:xfrm>
            <a:off x="332271" y="235830"/>
            <a:ext cx="11527458" cy="6289899"/>
            <a:chOff x="0" y="-38100"/>
            <a:chExt cx="4554058" cy="2484898"/>
          </a:xfrm>
        </p:grpSpPr>
        <p:sp>
          <p:nvSpPr>
            <p:cNvPr id="256" name="Google Shape;256;p21"/>
            <p:cNvSpPr/>
            <p:nvPr/>
          </p:nvSpPr>
          <p:spPr>
            <a:xfrm>
              <a:off x="0" y="0"/>
              <a:ext cx="4554058" cy="2446798"/>
            </a:xfrm>
            <a:custGeom>
              <a:avLst/>
              <a:gdLst/>
              <a:ahLst/>
              <a:cxnLst/>
              <a:rect l="l" t="t" r="r" b="b"/>
              <a:pathLst>
                <a:path w="4554058" h="2446798" extrusionOk="0">
                  <a:moveTo>
                    <a:pt x="12984" y="0"/>
                  </a:moveTo>
                  <a:lnTo>
                    <a:pt x="4541073" y="0"/>
                  </a:lnTo>
                  <a:cubicBezTo>
                    <a:pt x="4544517" y="0"/>
                    <a:pt x="4547820" y="1368"/>
                    <a:pt x="4550255" y="3803"/>
                  </a:cubicBezTo>
                  <a:cubicBezTo>
                    <a:pt x="4552690" y="6238"/>
                    <a:pt x="4554058" y="9541"/>
                    <a:pt x="4554058" y="12984"/>
                  </a:cubicBezTo>
                  <a:lnTo>
                    <a:pt x="4554058" y="2433814"/>
                  </a:lnTo>
                  <a:cubicBezTo>
                    <a:pt x="4554058" y="2440985"/>
                    <a:pt x="4548244" y="2446798"/>
                    <a:pt x="4541073" y="2446798"/>
                  </a:cubicBezTo>
                  <a:lnTo>
                    <a:pt x="12984" y="2446798"/>
                  </a:lnTo>
                  <a:cubicBezTo>
                    <a:pt x="9541" y="2446798"/>
                    <a:pt x="6238" y="2445430"/>
                    <a:pt x="3803" y="2442995"/>
                  </a:cubicBezTo>
                  <a:cubicBezTo>
                    <a:pt x="1368" y="2440560"/>
                    <a:pt x="0" y="2437258"/>
                    <a:pt x="0" y="2433814"/>
                  </a:cubicBezTo>
                  <a:lnTo>
                    <a:pt x="0" y="12984"/>
                  </a:lnTo>
                  <a:cubicBezTo>
                    <a:pt x="0" y="5813"/>
                    <a:pt x="5813" y="0"/>
                    <a:pt x="12984" y="0"/>
                  </a:cubicBezTo>
                  <a:close/>
                </a:path>
              </a:pathLst>
            </a:custGeom>
            <a:solidFill>
              <a:srgbClr val="FFFFFF"/>
            </a:solidFill>
            <a:ln w="57150" cap="flat" cmpd="sng">
              <a:solidFill>
                <a:srgbClr val="4C6FBF"/>
              </a:solidFill>
              <a:prstDash val="solid"/>
              <a:round/>
              <a:headEnd type="none" w="sm" len="sm"/>
              <a:tailEnd type="none" w="sm" len="sm"/>
            </a:ln>
          </p:spPr>
          <p:txBody>
            <a:bodyPr spcFirstLastPara="1" wrap="square" lIns="60950" tIns="60950" rIns="60950" bIns="60950" anchor="ctr" anchorCtr="0">
              <a:noAutofit/>
            </a:bodyPr>
            <a:lstStyle/>
            <a:p>
              <a:endParaRPr sz="1200" dirty="0"/>
            </a:p>
          </p:txBody>
        </p:sp>
        <p:sp>
          <p:nvSpPr>
            <p:cNvPr id="257" name="Google Shape;257;p21"/>
            <p:cNvSpPr txBox="1"/>
            <p:nvPr/>
          </p:nvSpPr>
          <p:spPr>
            <a:xfrm>
              <a:off x="0" y="-38100"/>
              <a:ext cx="812800" cy="850900"/>
            </a:xfrm>
            <a:prstGeom prst="rect">
              <a:avLst/>
            </a:prstGeom>
            <a:noFill/>
            <a:ln>
              <a:noFill/>
            </a:ln>
          </p:spPr>
          <p:txBody>
            <a:bodyPr spcFirstLastPara="1" wrap="square" lIns="33867" tIns="33867" rIns="33867" bIns="33867" anchor="ctr" anchorCtr="0">
              <a:noAutofit/>
            </a:bodyPr>
            <a:lstStyle/>
            <a:p>
              <a:pPr algn="ctr">
                <a:lnSpc>
                  <a:spcPct val="186611"/>
                </a:lnSpc>
              </a:pPr>
              <a:endParaRPr sz="1200">
                <a:solidFill>
                  <a:schemeClr val="dk1"/>
                </a:solidFill>
                <a:latin typeface="Calibri"/>
                <a:ea typeface="Calibri"/>
                <a:cs typeface="Calibri"/>
                <a:sym typeface="Calibri"/>
              </a:endParaRPr>
            </a:p>
          </p:txBody>
        </p:sp>
      </p:grpSp>
      <p:sp>
        <p:nvSpPr>
          <p:cNvPr id="279" name="Google Shape;279;p21"/>
          <p:cNvSpPr txBox="1"/>
          <p:nvPr/>
        </p:nvSpPr>
        <p:spPr>
          <a:xfrm>
            <a:off x="1029837" y="966498"/>
            <a:ext cx="9848834" cy="1089529"/>
          </a:xfrm>
          <a:prstGeom prst="rect">
            <a:avLst/>
          </a:prstGeom>
          <a:noFill/>
          <a:ln>
            <a:noFill/>
          </a:ln>
        </p:spPr>
        <p:txBody>
          <a:bodyPr spcFirstLastPara="1" wrap="square" lIns="0" tIns="0" rIns="0" bIns="0" anchor="t" anchorCtr="0">
            <a:spAutoFit/>
          </a:bodyPr>
          <a:lstStyle/>
          <a:p>
            <a:pPr>
              <a:lnSpc>
                <a:spcPct val="118002"/>
              </a:lnSpc>
            </a:pPr>
            <a:r>
              <a:rPr lang="en-US" sz="4800" dirty="0">
                <a:solidFill>
                  <a:srgbClr val="7B96D4"/>
                </a:solidFill>
                <a:latin typeface="Heebo Black"/>
                <a:cs typeface="Heebo Black"/>
                <a:sym typeface="Heebo Black"/>
              </a:rPr>
              <a:t>Example</a:t>
            </a:r>
            <a:endParaRPr lang="en-US" sz="3200" dirty="0"/>
          </a:p>
          <a:p>
            <a:pPr>
              <a:lnSpc>
                <a:spcPct val="118002"/>
              </a:lnSpc>
            </a:pPr>
            <a:endParaRPr sz="1200" dirty="0"/>
          </a:p>
        </p:txBody>
      </p:sp>
      <p:sp>
        <p:nvSpPr>
          <p:cNvPr id="2" name="Google Shape;135;p15">
            <a:extLst>
              <a:ext uri="{FF2B5EF4-FFF2-40B4-BE49-F238E27FC236}">
                <a16:creationId xmlns:a16="http://schemas.microsoft.com/office/drawing/2014/main" id="{49801218-161C-AC4E-057A-425A9D67BBC5}"/>
              </a:ext>
            </a:extLst>
          </p:cNvPr>
          <p:cNvSpPr txBox="1"/>
          <p:nvPr/>
        </p:nvSpPr>
        <p:spPr>
          <a:xfrm>
            <a:off x="331082" y="119395"/>
            <a:ext cx="1161421" cy="1302408"/>
          </a:xfrm>
          <a:prstGeom prst="rect">
            <a:avLst/>
          </a:prstGeom>
          <a:noFill/>
          <a:ln>
            <a:noFill/>
          </a:ln>
        </p:spPr>
        <p:txBody>
          <a:bodyPr spcFirstLastPara="1" wrap="square" lIns="0" tIns="0" rIns="0" bIns="0" anchor="t" anchorCtr="0">
            <a:spAutoFit/>
          </a:bodyPr>
          <a:lstStyle/>
          <a:p>
            <a:pPr algn="ctr">
              <a:lnSpc>
                <a:spcPct val="127000"/>
              </a:lnSpc>
            </a:pPr>
            <a:r>
              <a:rPr lang="en-US" sz="6664" dirty="0">
                <a:solidFill>
                  <a:schemeClr val="accent1">
                    <a:lumMod val="60000"/>
                    <a:lumOff val="40000"/>
                  </a:schemeClr>
                </a:solidFill>
                <a:latin typeface="Heebo Black"/>
                <a:ea typeface="Heebo Black"/>
                <a:cs typeface="Heebo Black"/>
                <a:sym typeface="Heebo Black"/>
              </a:rPr>
              <a:t>02</a:t>
            </a:r>
            <a:endParaRPr sz="1200" dirty="0">
              <a:solidFill>
                <a:schemeClr val="accent1">
                  <a:lumMod val="60000"/>
                  <a:lumOff val="40000"/>
                </a:schemeClr>
              </a:solidFill>
            </a:endParaRPr>
          </a:p>
        </p:txBody>
      </p:sp>
      <p:sp>
        <p:nvSpPr>
          <p:cNvPr id="14" name="Google Shape;273;p21"/>
          <p:cNvSpPr txBox="1"/>
          <p:nvPr/>
        </p:nvSpPr>
        <p:spPr>
          <a:xfrm>
            <a:off x="1061493" y="1698324"/>
            <a:ext cx="4593283" cy="341632"/>
          </a:xfrm>
          <a:prstGeom prst="rect">
            <a:avLst/>
          </a:prstGeom>
          <a:noFill/>
          <a:ln>
            <a:noFill/>
          </a:ln>
        </p:spPr>
        <p:txBody>
          <a:bodyPr spcFirstLastPara="1" wrap="square" lIns="0" tIns="0" rIns="0" bIns="0" anchor="t" anchorCtr="0">
            <a:spAutoFit/>
          </a:bodyPr>
          <a:lstStyle/>
          <a:p>
            <a:pPr>
              <a:lnSpc>
                <a:spcPct val="111000"/>
              </a:lnSpc>
            </a:pPr>
            <a:r>
              <a:rPr lang="en-US" sz="2000" dirty="0">
                <a:solidFill>
                  <a:srgbClr val="7B96D4"/>
                </a:solidFill>
                <a:latin typeface="Heebo Black"/>
                <a:ea typeface="Heebo Black"/>
                <a:cs typeface="Heebo Black"/>
                <a:sym typeface="Heebo Black"/>
              </a:rPr>
              <a:t>Echo test - ping </a:t>
            </a:r>
          </a:p>
        </p:txBody>
      </p:sp>
      <p:grpSp>
        <p:nvGrpSpPr>
          <p:cNvPr id="8" name="Groupe 7"/>
          <p:cNvGrpSpPr/>
          <p:nvPr/>
        </p:nvGrpSpPr>
        <p:grpSpPr>
          <a:xfrm>
            <a:off x="7641061" y="2610993"/>
            <a:ext cx="3282467" cy="3626120"/>
            <a:chOff x="7622011" y="2287143"/>
            <a:chExt cx="3282467" cy="3626120"/>
          </a:xfrm>
        </p:grpSpPr>
        <p:sp>
          <p:nvSpPr>
            <p:cNvPr id="33" name="Google Shape;273;p21">
              <a:extLst>
                <a:ext uri="{FF2B5EF4-FFF2-40B4-BE49-F238E27FC236}">
                  <a16:creationId xmlns:a16="http://schemas.microsoft.com/office/drawing/2014/main" id="{CA9B6885-8D1C-D29A-C381-C448BC38241B}"/>
                </a:ext>
              </a:extLst>
            </p:cNvPr>
            <p:cNvSpPr txBox="1"/>
            <p:nvPr/>
          </p:nvSpPr>
          <p:spPr>
            <a:xfrm>
              <a:off x="7622011" y="5776623"/>
              <a:ext cx="3282467" cy="136640"/>
            </a:xfrm>
            <a:prstGeom prst="rect">
              <a:avLst/>
            </a:prstGeom>
            <a:noFill/>
            <a:ln>
              <a:noFill/>
            </a:ln>
          </p:spPr>
          <p:txBody>
            <a:bodyPr spcFirstLastPara="1" wrap="square" lIns="0" tIns="0" rIns="0" bIns="0" anchor="t" anchorCtr="0">
              <a:spAutoFit/>
            </a:bodyPr>
            <a:lstStyle/>
            <a:p>
              <a:pPr>
                <a:lnSpc>
                  <a:spcPct val="111000"/>
                </a:lnSpc>
              </a:pPr>
              <a:r>
                <a:rPr lang="fr-FR" sz="800" dirty="0">
                  <a:solidFill>
                    <a:srgbClr val="7B96D4"/>
                  </a:solidFill>
                  <a:latin typeface="Heebo Black"/>
                  <a:ea typeface="Heebo Black"/>
                  <a:cs typeface="Heebo Black"/>
                  <a:sym typeface="Heebo Black"/>
                </a:rPr>
                <a:t>Exemple </a:t>
              </a:r>
              <a:r>
                <a:rPr lang="fr-FR" sz="800" dirty="0" err="1">
                  <a:solidFill>
                    <a:srgbClr val="7B96D4"/>
                  </a:solidFill>
                  <a:latin typeface="Heebo Black"/>
                  <a:ea typeface="Heebo Black"/>
                  <a:cs typeface="Heebo Black"/>
                  <a:sym typeface="Heebo Black"/>
                </a:rPr>
                <a:t>OpenAMP</a:t>
              </a:r>
              <a:r>
                <a:rPr lang="fr-FR" sz="800" dirty="0">
                  <a:solidFill>
                    <a:srgbClr val="7B96D4"/>
                  </a:solidFill>
                  <a:latin typeface="Heebo Black"/>
                  <a:ea typeface="Heebo Black"/>
                  <a:cs typeface="Heebo Black"/>
                  <a:sym typeface="Heebo Black"/>
                </a:rPr>
                <a:t> pour le programme  </a:t>
              </a:r>
              <a:r>
                <a:rPr lang="fr-FR" sz="800" dirty="0" err="1">
                  <a:solidFill>
                    <a:srgbClr val="7B96D4"/>
                  </a:solidFill>
                  <a:latin typeface="Heebo Black"/>
                  <a:ea typeface="Heebo Black"/>
                  <a:cs typeface="Heebo Black"/>
                  <a:sym typeface="Heebo Black"/>
                </a:rPr>
                <a:t>echo</a:t>
              </a:r>
              <a:r>
                <a:rPr lang="fr-FR" sz="800" dirty="0">
                  <a:solidFill>
                    <a:srgbClr val="7B96D4"/>
                  </a:solidFill>
                  <a:latin typeface="Heebo Black"/>
                  <a:ea typeface="Heebo Black"/>
                  <a:cs typeface="Heebo Black"/>
                  <a:sym typeface="Heebo Black"/>
                </a:rPr>
                <a:t> test </a:t>
              </a:r>
              <a:r>
                <a:rPr lang="fr-FR" sz="800" dirty="0" err="1">
                  <a:solidFill>
                    <a:srgbClr val="7B96D4"/>
                  </a:solidFill>
                  <a:latin typeface="Heebo Black"/>
                  <a:ea typeface="Heebo Black"/>
                  <a:cs typeface="Heebo Black"/>
                  <a:sym typeface="Heebo Black"/>
                </a:rPr>
                <a:t>ping</a:t>
              </a:r>
              <a:r>
                <a:rPr lang="fr-FR" sz="800" dirty="0">
                  <a:solidFill>
                    <a:srgbClr val="7B96D4"/>
                  </a:solidFill>
                  <a:latin typeface="Heebo Black"/>
                  <a:ea typeface="Heebo Black"/>
                  <a:cs typeface="Heebo Black"/>
                  <a:sym typeface="Heebo Black"/>
                </a:rPr>
                <a:t> sur deux cœurs</a:t>
              </a:r>
            </a:p>
          </p:txBody>
        </p:sp>
        <p:sp>
          <p:nvSpPr>
            <p:cNvPr id="21" name="Rectangle 20"/>
            <p:cNvSpPr/>
            <p:nvPr/>
          </p:nvSpPr>
          <p:spPr>
            <a:xfrm>
              <a:off x="7705961" y="2287143"/>
              <a:ext cx="3114568" cy="3409444"/>
            </a:xfrm>
            <a:prstGeom prst="rect">
              <a:avLst/>
            </a:prstGeom>
            <a:no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3" name="Rectangle 22"/>
            <p:cNvSpPr/>
            <p:nvPr/>
          </p:nvSpPr>
          <p:spPr>
            <a:xfrm>
              <a:off x="7926229" y="4427731"/>
              <a:ext cx="2762105" cy="936224"/>
            </a:xfrm>
            <a:prstGeom prst="rect">
              <a:avLst/>
            </a:prstGeom>
            <a:solidFill>
              <a:schemeClr val="accent1">
                <a:alpha val="16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accent5">
                    <a:lumMod val="50000"/>
                  </a:schemeClr>
                </a:solidFill>
              </a:endParaRPr>
            </a:p>
            <a:p>
              <a:pPr algn="ctr"/>
              <a:endParaRPr lang="en-US" sz="1600" dirty="0">
                <a:solidFill>
                  <a:schemeClr val="accent5">
                    <a:lumMod val="50000"/>
                  </a:schemeClr>
                </a:solidFill>
              </a:endParaRPr>
            </a:p>
            <a:p>
              <a:pPr algn="ctr"/>
              <a:r>
                <a:rPr lang="en-US" sz="1050" dirty="0" err="1">
                  <a:solidFill>
                    <a:schemeClr val="accent5">
                      <a:lumMod val="50000"/>
                    </a:schemeClr>
                  </a:solidFill>
                </a:rPr>
                <a:t>SoC</a:t>
              </a:r>
              <a:endParaRPr lang="en-US" sz="1600" dirty="0">
                <a:solidFill>
                  <a:schemeClr val="accent5">
                    <a:lumMod val="50000"/>
                  </a:schemeClr>
                </a:solidFill>
              </a:endParaRPr>
            </a:p>
          </p:txBody>
        </p:sp>
        <p:sp>
          <p:nvSpPr>
            <p:cNvPr id="24" name="Rectangle à coins arrondis 23"/>
            <p:cNvSpPr/>
            <p:nvPr/>
          </p:nvSpPr>
          <p:spPr>
            <a:xfrm>
              <a:off x="8147906" y="3043794"/>
              <a:ext cx="842712" cy="501929"/>
            </a:xfrm>
            <a:prstGeom prst="roundRect">
              <a:avLst/>
            </a:prstGeom>
            <a:solidFill>
              <a:schemeClr val="accent4">
                <a:lumMod val="40000"/>
                <a:lumOff val="6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accent5">
                      <a:lumMod val="50000"/>
                    </a:schemeClr>
                  </a:solidFill>
                </a:rPr>
                <a:t>echo program</a:t>
              </a:r>
            </a:p>
          </p:txBody>
        </p:sp>
        <p:sp>
          <p:nvSpPr>
            <p:cNvPr id="25" name="Rectangle à coins arrondis 24"/>
            <p:cNvSpPr/>
            <p:nvPr/>
          </p:nvSpPr>
          <p:spPr>
            <a:xfrm>
              <a:off x="8147906" y="3712326"/>
              <a:ext cx="842712" cy="501929"/>
            </a:xfrm>
            <a:prstGeom prst="roundRect">
              <a:avLst/>
            </a:prstGeom>
            <a:solidFill>
              <a:schemeClr val="accent6">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5">
                      <a:lumMod val="50000"/>
                    </a:schemeClr>
                  </a:solidFill>
                </a:rPr>
                <a:t>Linux</a:t>
              </a:r>
              <a:endParaRPr lang="en-US" sz="1600" dirty="0">
                <a:solidFill>
                  <a:schemeClr val="accent5">
                    <a:lumMod val="50000"/>
                  </a:schemeClr>
                </a:solidFill>
              </a:endParaRPr>
            </a:p>
          </p:txBody>
        </p:sp>
        <p:sp>
          <p:nvSpPr>
            <p:cNvPr id="26" name="Rectangle à coins arrondis 25"/>
            <p:cNvSpPr/>
            <p:nvPr/>
          </p:nvSpPr>
          <p:spPr>
            <a:xfrm>
              <a:off x="8147906" y="4527848"/>
              <a:ext cx="842712" cy="501929"/>
            </a:xfrm>
            <a:prstGeom prst="roundRect">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accent5">
                      <a:lumMod val="50000"/>
                    </a:schemeClr>
                  </a:solidFill>
                </a:rPr>
                <a:t>CORTEX A</a:t>
              </a:r>
            </a:p>
          </p:txBody>
        </p:sp>
        <p:sp>
          <p:nvSpPr>
            <p:cNvPr id="27" name="Rectangle à coins arrondis 26"/>
            <p:cNvSpPr/>
            <p:nvPr/>
          </p:nvSpPr>
          <p:spPr>
            <a:xfrm>
              <a:off x="9622713" y="3598742"/>
              <a:ext cx="842712" cy="501929"/>
            </a:xfrm>
            <a:prstGeom prst="roundRect">
              <a:avLst/>
            </a:prstGeom>
            <a:solidFill>
              <a:schemeClr val="accent4">
                <a:lumMod val="40000"/>
                <a:lumOff val="6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accent5">
                      <a:lumMod val="50000"/>
                    </a:schemeClr>
                  </a:solidFill>
                </a:rPr>
                <a:t>Echo remote program</a:t>
              </a:r>
            </a:p>
          </p:txBody>
        </p:sp>
        <p:sp>
          <p:nvSpPr>
            <p:cNvPr id="28" name="Rectangle à coins arrondis 27"/>
            <p:cNvSpPr/>
            <p:nvPr/>
          </p:nvSpPr>
          <p:spPr>
            <a:xfrm>
              <a:off x="9622714" y="4518376"/>
              <a:ext cx="842712" cy="501929"/>
            </a:xfrm>
            <a:prstGeom prst="roundRect">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accent5">
                      <a:lumMod val="50000"/>
                    </a:schemeClr>
                  </a:solidFill>
                </a:rPr>
                <a:t>CORTEX R</a:t>
              </a:r>
              <a:endParaRPr lang="en-US" sz="1400" dirty="0">
                <a:solidFill>
                  <a:schemeClr val="accent5">
                    <a:lumMod val="50000"/>
                  </a:schemeClr>
                </a:solidFill>
              </a:endParaRPr>
            </a:p>
          </p:txBody>
        </p:sp>
        <p:sp>
          <p:nvSpPr>
            <p:cNvPr id="29" name="Flèche vers le bas 28"/>
            <p:cNvSpPr/>
            <p:nvPr/>
          </p:nvSpPr>
          <p:spPr>
            <a:xfrm>
              <a:off x="8475627" y="3579741"/>
              <a:ext cx="224723" cy="132585"/>
            </a:xfrm>
            <a:prstGeom prst="down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Flèche vers le bas 29"/>
            <p:cNvSpPr/>
            <p:nvPr/>
          </p:nvSpPr>
          <p:spPr>
            <a:xfrm>
              <a:off x="8475627" y="4254745"/>
              <a:ext cx="224723" cy="132585"/>
            </a:xfrm>
            <a:prstGeom prst="down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1" name="Rectangle à coins arrondis 30"/>
            <p:cNvSpPr/>
            <p:nvPr/>
          </p:nvSpPr>
          <p:spPr>
            <a:xfrm>
              <a:off x="8026181" y="2471708"/>
              <a:ext cx="1067435" cy="2663583"/>
            </a:xfrm>
            <a:prstGeom prst="roundRect">
              <a:avLst/>
            </a:prstGeom>
            <a:noFill/>
            <a:ln>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accent5">
                      <a:lumMod val="50000"/>
                    </a:schemeClr>
                  </a:solidFill>
                </a:rPr>
                <a:t>Master</a:t>
              </a:r>
            </a:p>
            <a:p>
              <a:pPr algn="ctr"/>
              <a:endParaRPr lang="en-US" sz="1600" dirty="0">
                <a:solidFill>
                  <a:schemeClr val="accent5">
                    <a:lumMod val="50000"/>
                  </a:schemeClr>
                </a:solidFill>
              </a:endParaRPr>
            </a:p>
            <a:p>
              <a:pPr algn="ctr"/>
              <a:endParaRPr lang="en-US" sz="1600" dirty="0">
                <a:solidFill>
                  <a:schemeClr val="accent5">
                    <a:lumMod val="50000"/>
                  </a:schemeClr>
                </a:solidFill>
              </a:endParaRPr>
            </a:p>
            <a:p>
              <a:pPr algn="ctr"/>
              <a:endParaRPr lang="en-US" sz="1600" dirty="0">
                <a:solidFill>
                  <a:schemeClr val="accent5">
                    <a:lumMod val="50000"/>
                  </a:schemeClr>
                </a:solidFill>
              </a:endParaRPr>
            </a:p>
            <a:p>
              <a:pPr algn="ctr"/>
              <a:endParaRPr lang="en-US" sz="1600" dirty="0">
                <a:solidFill>
                  <a:schemeClr val="accent5">
                    <a:lumMod val="50000"/>
                  </a:schemeClr>
                </a:solidFill>
              </a:endParaRPr>
            </a:p>
            <a:p>
              <a:pPr algn="ctr"/>
              <a:endParaRPr lang="en-US" sz="1600" dirty="0">
                <a:solidFill>
                  <a:schemeClr val="accent5">
                    <a:lumMod val="50000"/>
                  </a:schemeClr>
                </a:solidFill>
              </a:endParaRPr>
            </a:p>
            <a:p>
              <a:pPr algn="ctr"/>
              <a:endParaRPr lang="en-US" sz="1600" dirty="0">
                <a:solidFill>
                  <a:schemeClr val="accent5">
                    <a:lumMod val="50000"/>
                  </a:schemeClr>
                </a:solidFill>
              </a:endParaRPr>
            </a:p>
            <a:p>
              <a:pPr algn="ctr"/>
              <a:endParaRPr lang="en-US" sz="1600" dirty="0">
                <a:solidFill>
                  <a:schemeClr val="accent5">
                    <a:lumMod val="50000"/>
                  </a:schemeClr>
                </a:solidFill>
              </a:endParaRPr>
            </a:p>
            <a:p>
              <a:pPr algn="ctr"/>
              <a:endParaRPr lang="en-US" sz="1600" dirty="0"/>
            </a:p>
            <a:p>
              <a:pPr algn="ctr"/>
              <a:endParaRPr lang="en-US" sz="1600" dirty="0">
                <a:solidFill>
                  <a:schemeClr val="accent5">
                    <a:lumMod val="50000"/>
                  </a:schemeClr>
                </a:solidFill>
              </a:endParaRPr>
            </a:p>
          </p:txBody>
        </p:sp>
        <p:sp>
          <p:nvSpPr>
            <p:cNvPr id="32" name="Flèche vers le bas 31"/>
            <p:cNvSpPr/>
            <p:nvPr/>
          </p:nvSpPr>
          <p:spPr>
            <a:xfrm>
              <a:off x="9933492" y="4252813"/>
              <a:ext cx="224723" cy="132585"/>
            </a:xfrm>
            <a:prstGeom prst="down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17" name="Connecteur droit avec flèche 16"/>
            <p:cNvCxnSpPr/>
            <p:nvPr/>
          </p:nvCxnSpPr>
          <p:spPr>
            <a:xfrm>
              <a:off x="8990618" y="3912264"/>
              <a:ext cx="633879" cy="0"/>
            </a:xfrm>
            <a:prstGeom prst="straightConnector1">
              <a:avLst/>
            </a:prstGeom>
            <a:ln w="19050">
              <a:solidFill>
                <a:schemeClr val="accent6"/>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9104237" y="3712426"/>
              <a:ext cx="465192" cy="461665"/>
            </a:xfrm>
            <a:prstGeom prst="rect">
              <a:avLst/>
            </a:prstGeom>
            <a:noFill/>
            <a:ln>
              <a:noFill/>
            </a:ln>
          </p:spPr>
          <p:txBody>
            <a:bodyPr wrap="none" rtlCol="0">
              <a:spAutoFit/>
            </a:bodyPr>
            <a:lstStyle/>
            <a:p>
              <a:r>
                <a:rPr lang="en-US" sz="800" dirty="0" err="1"/>
                <a:t>Rpmsg</a:t>
              </a:r>
              <a:br>
                <a:rPr lang="en-US" sz="700" dirty="0"/>
              </a:br>
              <a:endParaRPr lang="en-US" sz="1600" dirty="0"/>
            </a:p>
          </p:txBody>
        </p:sp>
        <p:cxnSp>
          <p:nvCxnSpPr>
            <p:cNvPr id="19" name="Connecteur en angle 18"/>
            <p:cNvCxnSpPr>
              <a:endCxn id="28" idx="1"/>
            </p:cNvCxnSpPr>
            <p:nvPr/>
          </p:nvCxnSpPr>
          <p:spPr>
            <a:xfrm>
              <a:off x="8990618" y="4166366"/>
              <a:ext cx="632097" cy="602974"/>
            </a:xfrm>
            <a:prstGeom prst="bentConnector3">
              <a:avLst>
                <a:gd name="adj1" fmla="val 6155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ZoneTexte 19"/>
            <p:cNvSpPr txBox="1"/>
            <p:nvPr/>
          </p:nvSpPr>
          <p:spPr>
            <a:xfrm>
              <a:off x="8996836" y="4007384"/>
              <a:ext cx="679994" cy="215444"/>
            </a:xfrm>
            <a:prstGeom prst="rect">
              <a:avLst/>
            </a:prstGeom>
            <a:noFill/>
            <a:ln>
              <a:noFill/>
            </a:ln>
          </p:spPr>
          <p:txBody>
            <a:bodyPr wrap="none" rtlCol="0">
              <a:spAutoFit/>
            </a:bodyPr>
            <a:lstStyle/>
            <a:p>
              <a:r>
                <a:rPr lang="en-US" sz="800" dirty="0" err="1"/>
                <a:t>remoteproc</a:t>
              </a:r>
              <a:endParaRPr lang="en-US" sz="1050" dirty="0"/>
            </a:p>
          </p:txBody>
        </p:sp>
        <p:sp>
          <p:nvSpPr>
            <p:cNvPr id="34" name="Rectangle à coins arrondis 33"/>
            <p:cNvSpPr/>
            <p:nvPr/>
          </p:nvSpPr>
          <p:spPr>
            <a:xfrm>
              <a:off x="9510352" y="2471709"/>
              <a:ext cx="1067435" cy="2663582"/>
            </a:xfrm>
            <a:prstGeom prst="roundRect">
              <a:avLst/>
            </a:prstGeom>
            <a:noFill/>
            <a:ln>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accent5">
                      <a:lumMod val="50000"/>
                    </a:schemeClr>
                  </a:solidFill>
                </a:rPr>
                <a:t>Remote</a:t>
              </a:r>
            </a:p>
            <a:p>
              <a:pPr algn="ctr"/>
              <a:endParaRPr lang="en-US" sz="1600" dirty="0">
                <a:solidFill>
                  <a:schemeClr val="accent5">
                    <a:lumMod val="50000"/>
                  </a:schemeClr>
                </a:solidFill>
              </a:endParaRPr>
            </a:p>
            <a:p>
              <a:pPr algn="ctr"/>
              <a:endParaRPr lang="en-US" sz="1600" dirty="0">
                <a:solidFill>
                  <a:schemeClr val="accent5">
                    <a:lumMod val="50000"/>
                  </a:schemeClr>
                </a:solidFill>
              </a:endParaRPr>
            </a:p>
            <a:p>
              <a:pPr algn="ctr"/>
              <a:endParaRPr lang="en-US" sz="1600" dirty="0">
                <a:solidFill>
                  <a:schemeClr val="accent5">
                    <a:lumMod val="50000"/>
                  </a:schemeClr>
                </a:solidFill>
              </a:endParaRPr>
            </a:p>
            <a:p>
              <a:pPr algn="ctr"/>
              <a:endParaRPr lang="en-US" sz="1600" dirty="0">
                <a:solidFill>
                  <a:schemeClr val="accent5">
                    <a:lumMod val="50000"/>
                  </a:schemeClr>
                </a:solidFill>
              </a:endParaRPr>
            </a:p>
            <a:p>
              <a:pPr algn="ctr"/>
              <a:endParaRPr lang="en-US" sz="1600" dirty="0">
                <a:solidFill>
                  <a:schemeClr val="accent5">
                    <a:lumMod val="50000"/>
                  </a:schemeClr>
                </a:solidFill>
              </a:endParaRPr>
            </a:p>
            <a:p>
              <a:pPr algn="ctr"/>
              <a:endParaRPr lang="en-US" sz="1600" dirty="0">
                <a:solidFill>
                  <a:schemeClr val="accent5">
                    <a:lumMod val="50000"/>
                  </a:schemeClr>
                </a:solidFill>
              </a:endParaRPr>
            </a:p>
            <a:p>
              <a:pPr algn="ctr"/>
              <a:endParaRPr lang="en-US" sz="1600" dirty="0">
                <a:solidFill>
                  <a:schemeClr val="accent5">
                    <a:lumMod val="50000"/>
                  </a:schemeClr>
                </a:solidFill>
              </a:endParaRPr>
            </a:p>
            <a:p>
              <a:pPr algn="ctr"/>
              <a:endParaRPr lang="en-US" sz="1600" dirty="0">
                <a:solidFill>
                  <a:schemeClr val="accent5">
                    <a:lumMod val="50000"/>
                  </a:schemeClr>
                </a:solidFill>
              </a:endParaRPr>
            </a:p>
            <a:p>
              <a:pPr algn="ctr"/>
              <a:endParaRPr lang="en-US" sz="1600" dirty="0"/>
            </a:p>
          </p:txBody>
        </p:sp>
        <p:sp>
          <p:nvSpPr>
            <p:cNvPr id="35" name="Rectangle à coins arrondis 34"/>
            <p:cNvSpPr/>
            <p:nvPr/>
          </p:nvSpPr>
          <p:spPr>
            <a:xfrm>
              <a:off x="9622713" y="4115106"/>
              <a:ext cx="842712" cy="143827"/>
            </a:xfrm>
            <a:prstGeom prst="roundRect">
              <a:avLst/>
            </a:prstGeom>
            <a:solidFill>
              <a:schemeClr val="accent6">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accent5">
                      <a:lumMod val="50000"/>
                    </a:schemeClr>
                  </a:solidFill>
                </a:rPr>
                <a:t>BM</a:t>
              </a:r>
              <a:endParaRPr lang="en-US" sz="1200" dirty="0">
                <a:solidFill>
                  <a:schemeClr val="accent5">
                    <a:lumMod val="50000"/>
                  </a:schemeClr>
                </a:solidFill>
              </a:endParaRPr>
            </a:p>
          </p:txBody>
        </p:sp>
      </p:grpSp>
      <p:sp>
        <p:nvSpPr>
          <p:cNvPr id="5" name="Rectangle 4"/>
          <p:cNvSpPr/>
          <p:nvPr/>
        </p:nvSpPr>
        <p:spPr>
          <a:xfrm>
            <a:off x="779945" y="2110135"/>
            <a:ext cx="6544780" cy="1600438"/>
          </a:xfrm>
          <a:prstGeom prst="rect">
            <a:avLst/>
          </a:prstGeom>
        </p:spPr>
        <p:txBody>
          <a:bodyPr wrap="square">
            <a:spAutoFit/>
          </a:bodyPr>
          <a:lstStyle/>
          <a:p>
            <a:pPr marL="285750" indent="-285750">
              <a:buFont typeface="Arial" panose="020B0604020202020204" pitchFamily="34" charset="0"/>
              <a:buChar char="•"/>
            </a:pPr>
            <a:r>
              <a:rPr lang="fr-FR" sz="1400" dirty="0"/>
              <a:t>L'application de test d'écho utilise le maître Linux pour démarrer le cœur du </a:t>
            </a:r>
            <a:r>
              <a:rPr lang="fr-FR" sz="1400" dirty="0" err="1"/>
              <a:t>bare</a:t>
            </a:r>
            <a:r>
              <a:rPr lang="fr-FR" sz="1400" dirty="0"/>
              <a:t> </a:t>
            </a:r>
            <a:r>
              <a:rPr lang="fr-FR" sz="1400" dirty="0" err="1"/>
              <a:t>metal</a:t>
            </a:r>
            <a:r>
              <a:rPr lang="fr-FR" sz="1400" dirty="0"/>
              <a:t> distant à l'aide de </a:t>
            </a:r>
            <a:r>
              <a:rPr lang="fr-FR" sz="1400" dirty="0" err="1"/>
              <a:t>remoteproc</a:t>
            </a:r>
            <a:r>
              <a:rPr lang="fr-FR" sz="1400" dirty="0"/>
              <a:t> . </a:t>
            </a:r>
          </a:p>
          <a:p>
            <a:pPr marL="285750" indent="-285750">
              <a:buFont typeface="Arial" panose="020B0604020202020204" pitchFamily="34" charset="0"/>
              <a:buChar char="•"/>
            </a:pPr>
            <a:r>
              <a:rPr lang="fr-FR" sz="1400" dirty="0"/>
              <a:t>Le maître Linux transmet ensuite les messages au programme distant à l'aide de </a:t>
            </a:r>
            <a:r>
              <a:rPr lang="fr-FR" sz="1400" dirty="0" err="1"/>
              <a:t>RPMsg</a:t>
            </a:r>
            <a:r>
              <a:rPr lang="fr-FR" sz="1400" dirty="0"/>
              <a:t>. </a:t>
            </a:r>
          </a:p>
          <a:p>
            <a:pPr marL="285750" indent="-285750">
              <a:buFont typeface="Arial" panose="020B0604020202020204" pitchFamily="34" charset="0"/>
              <a:buChar char="•"/>
            </a:pPr>
            <a:r>
              <a:rPr lang="fr-FR" sz="1400" dirty="0"/>
              <a:t>Le programme distant renvoie les données reçues à l'aide de </a:t>
            </a:r>
            <a:r>
              <a:rPr lang="fr-FR" sz="1400" dirty="0" err="1"/>
              <a:t>RPMsg</a:t>
            </a:r>
            <a:r>
              <a:rPr lang="fr-FR" sz="1400" dirty="0"/>
              <a:t>. </a:t>
            </a:r>
          </a:p>
          <a:p>
            <a:pPr marL="285750" indent="-285750">
              <a:buFont typeface="Arial" panose="020B0604020202020204" pitchFamily="34" charset="0"/>
              <a:buChar char="•"/>
            </a:pPr>
            <a:r>
              <a:rPr lang="fr-FR" sz="1400" dirty="0"/>
              <a:t>Le maître Linux vérifie et imprime les messages</a:t>
            </a:r>
          </a:p>
          <a:p>
            <a:pPr marL="285750" indent="-285750">
              <a:buFont typeface="Arial" panose="020B0604020202020204" pitchFamily="34" charset="0"/>
              <a:buChar char="•"/>
            </a:pPr>
            <a:endParaRPr lang="fr-FR" sz="1400" dirty="0"/>
          </a:p>
        </p:txBody>
      </p:sp>
      <p:sp>
        <p:nvSpPr>
          <p:cNvPr id="39" name="Google Shape;277;p21"/>
          <p:cNvSpPr txBox="1"/>
          <p:nvPr/>
        </p:nvSpPr>
        <p:spPr>
          <a:xfrm>
            <a:off x="2160239" y="3544068"/>
            <a:ext cx="3494537" cy="2693045"/>
          </a:xfrm>
          <a:prstGeom prst="rect">
            <a:avLst/>
          </a:prstGeom>
          <a:solidFill>
            <a:schemeClr val="tx1"/>
          </a:solidFill>
          <a:ln>
            <a:noFill/>
          </a:ln>
        </p:spPr>
        <p:txBody>
          <a:bodyPr spcFirstLastPara="1" wrap="square" lIns="0" tIns="0" rIns="0" bIns="0" anchor="t" anchorCtr="0">
            <a:spAutoFit/>
          </a:bodyPr>
          <a:lstStyle/>
          <a:p>
            <a:pPr marL="0" lvl="1"/>
            <a:r>
              <a:rPr lang="en-US" sz="700" dirty="0">
                <a:solidFill>
                  <a:srgbClr val="00FF00"/>
                </a:solidFill>
                <a:latin typeface="Arial" panose="020B0604020202020204" pitchFamily="34" charset="0"/>
                <a:ea typeface="Heebo"/>
                <a:cs typeface="Arial" panose="020B0604020202020204" pitchFamily="34" charset="0"/>
                <a:sym typeface="Heebo"/>
              </a:rPr>
              <a:t>root@xilinx-zcu102-2024_1:~# </a:t>
            </a:r>
            <a:r>
              <a:rPr lang="en-US" sz="700" dirty="0" err="1">
                <a:solidFill>
                  <a:srgbClr val="00FF00"/>
                </a:solidFill>
                <a:latin typeface="Arial" panose="020B0604020202020204" pitchFamily="34" charset="0"/>
                <a:ea typeface="Heebo"/>
                <a:cs typeface="Arial" panose="020B0604020202020204" pitchFamily="34" charset="0"/>
                <a:sym typeface="Heebo"/>
              </a:rPr>
              <a:t>rpmsg</a:t>
            </a:r>
            <a:r>
              <a:rPr lang="en-US" sz="700" dirty="0">
                <a:solidFill>
                  <a:srgbClr val="00FF00"/>
                </a:solidFill>
                <a:latin typeface="Arial" panose="020B0604020202020204" pitchFamily="34" charset="0"/>
                <a:ea typeface="Heebo"/>
                <a:cs typeface="Arial" panose="020B0604020202020204" pitchFamily="34" charset="0"/>
                <a:sym typeface="Heebo"/>
              </a:rPr>
              <a:t>-echo-ping-shared</a:t>
            </a:r>
          </a:p>
          <a:p>
            <a:pPr marL="0" lvl="1"/>
            <a:endParaRPr lang="en-US" sz="700" dirty="0">
              <a:solidFill>
                <a:srgbClr val="00FF00"/>
              </a:solidFill>
              <a:latin typeface="Arial" panose="020B0604020202020204" pitchFamily="34" charset="0"/>
              <a:ea typeface="Heebo"/>
              <a:cs typeface="Arial" panose="020B0604020202020204" pitchFamily="34" charset="0"/>
              <a:sym typeface="Heebo"/>
            </a:endParaRPr>
          </a:p>
          <a:p>
            <a:pPr marL="0" lvl="1"/>
            <a:r>
              <a:rPr lang="en-US" sz="700" dirty="0">
                <a:solidFill>
                  <a:srgbClr val="00FF00"/>
                </a:solidFill>
                <a:latin typeface="Arial" panose="020B0604020202020204" pitchFamily="34" charset="0"/>
                <a:ea typeface="Heebo"/>
                <a:cs typeface="Arial" panose="020B0604020202020204" pitchFamily="34" charset="0"/>
                <a:sym typeface="Heebo"/>
              </a:rPr>
              <a:t>metal: info:      </a:t>
            </a:r>
            <a:r>
              <a:rPr lang="en-US" sz="700" dirty="0" err="1">
                <a:solidFill>
                  <a:srgbClr val="00FF00"/>
                </a:solidFill>
                <a:latin typeface="Arial" panose="020B0604020202020204" pitchFamily="34" charset="0"/>
                <a:ea typeface="Heebo"/>
                <a:cs typeface="Arial" panose="020B0604020202020204" pitchFamily="34" charset="0"/>
                <a:sym typeface="Heebo"/>
              </a:rPr>
              <a:t>metal_uio_dev_open</a:t>
            </a:r>
            <a:r>
              <a:rPr lang="en-US" sz="700" dirty="0">
                <a:solidFill>
                  <a:srgbClr val="00FF00"/>
                </a:solidFill>
                <a:latin typeface="Arial" panose="020B0604020202020204" pitchFamily="34" charset="0"/>
                <a:ea typeface="Heebo"/>
                <a:cs typeface="Arial" panose="020B0604020202020204" pitchFamily="34" charset="0"/>
                <a:sym typeface="Heebo"/>
              </a:rPr>
              <a:t>: No IRQ for device 3ed20000.shm.</a:t>
            </a:r>
          </a:p>
          <a:p>
            <a:pPr marL="0" lvl="1"/>
            <a:r>
              <a:rPr lang="en-US" sz="700" dirty="0" err="1">
                <a:solidFill>
                  <a:srgbClr val="00FF00"/>
                </a:solidFill>
                <a:latin typeface="Arial" panose="020B0604020202020204" pitchFamily="34" charset="0"/>
                <a:ea typeface="Heebo"/>
                <a:cs typeface="Arial" panose="020B0604020202020204" pitchFamily="34" charset="0"/>
                <a:sym typeface="Heebo"/>
              </a:rPr>
              <a:t>Successfulinitializing</a:t>
            </a:r>
            <a:r>
              <a:rPr lang="en-US" sz="700" dirty="0">
                <a:solidFill>
                  <a:srgbClr val="00FF00"/>
                </a:solidFill>
                <a:latin typeface="Arial" panose="020B0604020202020204" pitchFamily="34" charset="0"/>
                <a:ea typeface="Heebo"/>
                <a:cs typeface="Arial" panose="020B0604020202020204" pitchFamily="34" charset="0"/>
                <a:sym typeface="Heebo"/>
              </a:rPr>
              <a:t> </a:t>
            </a:r>
            <a:r>
              <a:rPr lang="en-US" sz="700" dirty="0" err="1">
                <a:solidFill>
                  <a:srgbClr val="00FF00"/>
                </a:solidFill>
                <a:latin typeface="Arial" panose="020B0604020202020204" pitchFamily="34" charset="0"/>
                <a:ea typeface="Heebo"/>
                <a:cs typeface="Arial" panose="020B0604020202020204" pitchFamily="34" charset="0"/>
                <a:sym typeface="Heebo"/>
              </a:rPr>
              <a:t>rpmsg</a:t>
            </a:r>
            <a:r>
              <a:rPr lang="en-US" sz="700" dirty="0">
                <a:solidFill>
                  <a:srgbClr val="00FF00"/>
                </a:solidFill>
                <a:latin typeface="Arial" panose="020B0604020202020204" pitchFamily="34" charset="0"/>
                <a:ea typeface="Heebo"/>
                <a:cs typeface="Arial" panose="020B0604020202020204" pitchFamily="34" charset="0"/>
                <a:sym typeface="Heebo"/>
              </a:rPr>
              <a:t> </a:t>
            </a:r>
            <a:r>
              <a:rPr lang="en-US" sz="700" dirty="0" err="1">
                <a:solidFill>
                  <a:srgbClr val="00FF00"/>
                </a:solidFill>
                <a:latin typeface="Arial" panose="020B0604020202020204" pitchFamily="34" charset="0"/>
                <a:ea typeface="Heebo"/>
                <a:cs typeface="Arial" panose="020B0604020202020204" pitchFamily="34" charset="0"/>
                <a:sym typeface="Heebo"/>
              </a:rPr>
              <a:t>vdev</a:t>
            </a:r>
            <a:endParaRPr lang="en-US" sz="700" dirty="0">
              <a:solidFill>
                <a:srgbClr val="00FF00"/>
              </a:solidFill>
              <a:latin typeface="Arial" panose="020B0604020202020204" pitchFamily="34" charset="0"/>
              <a:ea typeface="Heebo"/>
              <a:cs typeface="Arial" panose="020B0604020202020204" pitchFamily="34" charset="0"/>
              <a:sym typeface="Heebo"/>
            </a:endParaRPr>
          </a:p>
          <a:p>
            <a:pPr marL="0" lvl="1"/>
            <a:r>
              <a:rPr lang="en-US" sz="700" dirty="0">
                <a:solidFill>
                  <a:srgbClr val="00FF00"/>
                </a:solidFill>
                <a:latin typeface="Arial" panose="020B0604020202020204" pitchFamily="34" charset="0"/>
                <a:ea typeface="Heebo"/>
                <a:cs typeface="Arial" panose="020B0604020202020204" pitchFamily="34" charset="0"/>
                <a:sym typeface="Heebo"/>
              </a:rPr>
              <a:t>Try to create </a:t>
            </a:r>
            <a:r>
              <a:rPr lang="en-US" sz="700" dirty="0" err="1">
                <a:solidFill>
                  <a:srgbClr val="00FF00"/>
                </a:solidFill>
                <a:latin typeface="Arial" panose="020B0604020202020204" pitchFamily="34" charset="0"/>
                <a:ea typeface="Heebo"/>
                <a:cs typeface="Arial" panose="020B0604020202020204" pitchFamily="34" charset="0"/>
                <a:sym typeface="Heebo"/>
              </a:rPr>
              <a:t>rpmsg</a:t>
            </a:r>
            <a:r>
              <a:rPr lang="en-US" sz="700" dirty="0">
                <a:solidFill>
                  <a:srgbClr val="00FF00"/>
                </a:solidFill>
                <a:latin typeface="Arial" panose="020B0604020202020204" pitchFamily="34" charset="0"/>
                <a:ea typeface="Heebo"/>
                <a:cs typeface="Arial" panose="020B0604020202020204" pitchFamily="34" charset="0"/>
                <a:sym typeface="Heebo"/>
              </a:rPr>
              <a:t> endpoint.</a:t>
            </a:r>
          </a:p>
          <a:p>
            <a:pPr marL="0" lvl="1"/>
            <a:r>
              <a:rPr lang="en-US" sz="700" dirty="0">
                <a:solidFill>
                  <a:srgbClr val="00FF00"/>
                </a:solidFill>
                <a:latin typeface="Arial" panose="020B0604020202020204" pitchFamily="34" charset="0"/>
                <a:ea typeface="Heebo"/>
                <a:cs typeface="Arial" panose="020B0604020202020204" pitchFamily="34" charset="0"/>
                <a:sym typeface="Heebo"/>
              </a:rPr>
              <a:t>Successfully created </a:t>
            </a:r>
            <a:r>
              <a:rPr lang="en-US" sz="700" dirty="0" err="1">
                <a:solidFill>
                  <a:srgbClr val="00FF00"/>
                </a:solidFill>
                <a:latin typeface="Arial" panose="020B0604020202020204" pitchFamily="34" charset="0"/>
                <a:ea typeface="Heebo"/>
                <a:cs typeface="Arial" panose="020B0604020202020204" pitchFamily="34" charset="0"/>
                <a:sym typeface="Heebo"/>
              </a:rPr>
              <a:t>rpmsg</a:t>
            </a:r>
            <a:r>
              <a:rPr lang="en-US" sz="700" dirty="0">
                <a:solidFill>
                  <a:srgbClr val="00FF00"/>
                </a:solidFill>
                <a:latin typeface="Arial" panose="020B0604020202020204" pitchFamily="34" charset="0"/>
                <a:ea typeface="Heebo"/>
                <a:cs typeface="Arial" panose="020B0604020202020204" pitchFamily="34" charset="0"/>
                <a:sym typeface="Heebo"/>
              </a:rPr>
              <a:t> endpoint.</a:t>
            </a:r>
          </a:p>
          <a:p>
            <a:pPr marL="0" lvl="1"/>
            <a:r>
              <a:rPr lang="en-US" sz="700" dirty="0" err="1">
                <a:solidFill>
                  <a:srgbClr val="00FF00"/>
                </a:solidFill>
                <a:latin typeface="Arial" panose="020B0604020202020204" pitchFamily="34" charset="0"/>
                <a:ea typeface="Heebo"/>
                <a:cs typeface="Arial" panose="020B0604020202020204" pitchFamily="34" charset="0"/>
                <a:sym typeface="Heebo"/>
              </a:rPr>
              <a:t>ly</a:t>
            </a:r>
            <a:r>
              <a:rPr lang="en-US" sz="700" dirty="0">
                <a:solidFill>
                  <a:srgbClr val="00FF00"/>
                </a:solidFill>
                <a:latin typeface="Arial" panose="020B0604020202020204" pitchFamily="34" charset="0"/>
                <a:ea typeface="Heebo"/>
                <a:cs typeface="Arial" panose="020B0604020202020204" pitchFamily="34" charset="0"/>
                <a:sym typeface="Heebo"/>
              </a:rPr>
              <a:t> open </a:t>
            </a:r>
            <a:r>
              <a:rPr lang="en-US" sz="700" dirty="0" err="1">
                <a:solidFill>
                  <a:srgbClr val="00FF00"/>
                </a:solidFill>
                <a:latin typeface="Arial" panose="020B0604020202020204" pitchFamily="34" charset="0"/>
                <a:ea typeface="Heebo"/>
                <a:cs typeface="Arial" panose="020B0604020202020204" pitchFamily="34" charset="0"/>
                <a:sym typeface="Heebo"/>
              </a:rPr>
              <a:t>shm</a:t>
            </a:r>
            <a:r>
              <a:rPr lang="en-US" sz="700" dirty="0">
                <a:solidFill>
                  <a:srgbClr val="00FF00"/>
                </a:solidFill>
                <a:latin typeface="Arial" panose="020B0604020202020204" pitchFamily="34" charset="0"/>
                <a:ea typeface="Heebo"/>
                <a:cs typeface="Arial" panose="020B0604020202020204" pitchFamily="34" charset="0"/>
                <a:sym typeface="Heebo"/>
              </a:rPr>
              <a:t> device.</a:t>
            </a:r>
          </a:p>
          <a:p>
            <a:pPr marL="0" lvl="1"/>
            <a:r>
              <a:rPr lang="en-US" sz="700" dirty="0">
                <a:solidFill>
                  <a:srgbClr val="00FF00"/>
                </a:solidFill>
                <a:latin typeface="Arial" panose="020B0604020202020204" pitchFamily="34" charset="0"/>
                <a:ea typeface="Heebo"/>
                <a:cs typeface="Arial" panose="020B0604020202020204" pitchFamily="34" charset="0"/>
                <a:sym typeface="Heebo"/>
              </a:rPr>
              <a:t>Successfully added shared memory</a:t>
            </a:r>
          </a:p>
          <a:p>
            <a:pPr marL="0" lvl="1"/>
            <a:r>
              <a:rPr lang="en-US" sz="700" dirty="0">
                <a:solidFill>
                  <a:srgbClr val="00FF00"/>
                </a:solidFill>
                <a:latin typeface="Arial" panose="020B0604020202020204" pitchFamily="34" charset="0"/>
                <a:ea typeface="Heebo"/>
                <a:cs typeface="Arial" panose="020B0604020202020204" pitchFamily="34" charset="0"/>
                <a:sym typeface="Heebo"/>
              </a:rPr>
              <a:t>Successfully probed IPI device</a:t>
            </a:r>
          </a:p>
          <a:p>
            <a:pPr marL="0" lvl="1"/>
            <a:r>
              <a:rPr lang="en-US" sz="700" dirty="0">
                <a:solidFill>
                  <a:srgbClr val="00FF00"/>
                </a:solidFill>
                <a:latin typeface="Arial" panose="020B0604020202020204" pitchFamily="34" charset="0"/>
                <a:ea typeface="Heebo"/>
                <a:cs typeface="Arial" panose="020B0604020202020204" pitchFamily="34" charset="0"/>
                <a:sym typeface="Heebo"/>
              </a:rPr>
              <a:t>Successfully initialized Linux r5 </a:t>
            </a:r>
            <a:r>
              <a:rPr lang="en-US" sz="700" dirty="0" err="1">
                <a:solidFill>
                  <a:srgbClr val="00FF00"/>
                </a:solidFill>
                <a:latin typeface="Arial" panose="020B0604020202020204" pitchFamily="34" charset="0"/>
                <a:ea typeface="Heebo"/>
                <a:cs typeface="Arial" panose="020B0604020202020204" pitchFamily="34" charset="0"/>
                <a:sym typeface="Heebo"/>
              </a:rPr>
              <a:t>remoteproc</a:t>
            </a:r>
            <a:r>
              <a:rPr lang="en-US" sz="700" dirty="0">
                <a:solidFill>
                  <a:srgbClr val="00FF00"/>
                </a:solidFill>
                <a:latin typeface="Arial" panose="020B0604020202020204" pitchFamily="34" charset="0"/>
                <a:ea typeface="Heebo"/>
                <a:cs typeface="Arial" panose="020B0604020202020204" pitchFamily="34" charset="0"/>
                <a:sym typeface="Heebo"/>
              </a:rPr>
              <a:t>.</a:t>
            </a:r>
          </a:p>
          <a:p>
            <a:pPr marL="0" lvl="1"/>
            <a:r>
              <a:rPr lang="en-US" sz="700" dirty="0">
                <a:solidFill>
                  <a:srgbClr val="00FF00"/>
                </a:solidFill>
                <a:latin typeface="Arial" panose="020B0604020202020204" pitchFamily="34" charset="0"/>
                <a:ea typeface="Heebo"/>
                <a:cs typeface="Arial" panose="020B0604020202020204" pitchFamily="34" charset="0"/>
                <a:sym typeface="Heebo"/>
              </a:rPr>
              <a:t>Successfully initialized </a:t>
            </a:r>
            <a:r>
              <a:rPr lang="en-US" sz="700" dirty="0" err="1">
                <a:solidFill>
                  <a:srgbClr val="00FF00"/>
                </a:solidFill>
                <a:latin typeface="Arial" panose="020B0604020202020204" pitchFamily="34" charset="0"/>
                <a:ea typeface="Heebo"/>
                <a:cs typeface="Arial" panose="020B0604020202020204" pitchFamily="34" charset="0"/>
                <a:sym typeface="Heebo"/>
              </a:rPr>
              <a:t>remoteproc</a:t>
            </a:r>
            <a:endParaRPr lang="en-US" sz="700" dirty="0">
              <a:solidFill>
                <a:srgbClr val="00FF00"/>
              </a:solidFill>
              <a:latin typeface="Arial" panose="020B0604020202020204" pitchFamily="34" charset="0"/>
              <a:ea typeface="Heebo"/>
              <a:cs typeface="Arial" panose="020B0604020202020204" pitchFamily="34" charset="0"/>
              <a:sym typeface="Heebo"/>
            </a:endParaRPr>
          </a:p>
          <a:p>
            <a:pPr marL="0" lvl="1"/>
            <a:r>
              <a:rPr lang="en-US" sz="700" dirty="0">
                <a:solidFill>
                  <a:srgbClr val="00FF00"/>
                </a:solidFill>
                <a:latin typeface="Arial" panose="020B0604020202020204" pitchFamily="34" charset="0"/>
                <a:ea typeface="Heebo"/>
                <a:cs typeface="Arial" panose="020B0604020202020204" pitchFamily="34" charset="0"/>
                <a:sym typeface="Heebo"/>
              </a:rPr>
              <a:t>Calling </a:t>
            </a:r>
            <a:r>
              <a:rPr lang="en-US" sz="700" dirty="0" err="1">
                <a:solidFill>
                  <a:srgbClr val="00FF00"/>
                </a:solidFill>
                <a:latin typeface="Arial" panose="020B0604020202020204" pitchFamily="34" charset="0"/>
                <a:ea typeface="Heebo"/>
                <a:cs typeface="Arial" panose="020B0604020202020204" pitchFamily="34" charset="0"/>
                <a:sym typeface="Heebo"/>
              </a:rPr>
              <a:t>mmap</a:t>
            </a:r>
            <a:r>
              <a:rPr lang="en-US" sz="700" dirty="0">
                <a:solidFill>
                  <a:srgbClr val="00FF00"/>
                </a:solidFill>
                <a:latin typeface="Arial" panose="020B0604020202020204" pitchFamily="34" charset="0"/>
                <a:ea typeface="Heebo"/>
                <a:cs typeface="Arial" panose="020B0604020202020204" pitchFamily="34" charset="0"/>
                <a:sym typeface="Heebo"/>
              </a:rPr>
              <a:t> resource table.</a:t>
            </a:r>
          </a:p>
          <a:p>
            <a:pPr marL="0" lvl="1"/>
            <a:r>
              <a:rPr lang="en-US" sz="700" dirty="0">
                <a:solidFill>
                  <a:srgbClr val="00FF00"/>
                </a:solidFill>
                <a:latin typeface="Arial" panose="020B0604020202020204" pitchFamily="34" charset="0"/>
                <a:ea typeface="Heebo"/>
                <a:cs typeface="Arial" panose="020B0604020202020204" pitchFamily="34" charset="0"/>
                <a:sym typeface="Heebo"/>
              </a:rPr>
              <a:t>Successfully </a:t>
            </a:r>
            <a:r>
              <a:rPr lang="en-US" sz="700" dirty="0" err="1">
                <a:solidFill>
                  <a:srgbClr val="00FF00"/>
                </a:solidFill>
                <a:latin typeface="Arial" panose="020B0604020202020204" pitchFamily="34" charset="0"/>
                <a:ea typeface="Heebo"/>
                <a:cs typeface="Arial" panose="020B0604020202020204" pitchFamily="34" charset="0"/>
                <a:sym typeface="Heebo"/>
              </a:rPr>
              <a:t>mmap</a:t>
            </a:r>
            <a:r>
              <a:rPr lang="en-US" sz="700" dirty="0">
                <a:solidFill>
                  <a:srgbClr val="00FF00"/>
                </a:solidFill>
                <a:latin typeface="Arial" panose="020B0604020202020204" pitchFamily="34" charset="0"/>
                <a:ea typeface="Heebo"/>
                <a:cs typeface="Arial" panose="020B0604020202020204" pitchFamily="34" charset="0"/>
                <a:sym typeface="Heebo"/>
              </a:rPr>
              <a:t> resource table.</a:t>
            </a:r>
          </a:p>
          <a:p>
            <a:pPr marL="0" lvl="1"/>
            <a:r>
              <a:rPr lang="en-US" sz="700" dirty="0">
                <a:solidFill>
                  <a:srgbClr val="00FF00"/>
                </a:solidFill>
                <a:latin typeface="Arial" panose="020B0604020202020204" pitchFamily="34" charset="0"/>
                <a:ea typeface="Heebo"/>
                <a:cs typeface="Arial" panose="020B0604020202020204" pitchFamily="34" charset="0"/>
                <a:sym typeface="Heebo"/>
              </a:rPr>
              <a:t>Successfully set resource table to </a:t>
            </a:r>
            <a:r>
              <a:rPr lang="en-US" sz="700" dirty="0" err="1">
                <a:solidFill>
                  <a:srgbClr val="00FF00"/>
                </a:solidFill>
                <a:latin typeface="Arial" panose="020B0604020202020204" pitchFamily="34" charset="0"/>
                <a:ea typeface="Heebo"/>
                <a:cs typeface="Arial" panose="020B0604020202020204" pitchFamily="34" charset="0"/>
                <a:sym typeface="Heebo"/>
              </a:rPr>
              <a:t>remoteproc</a:t>
            </a:r>
            <a:r>
              <a:rPr lang="en-US" sz="700" dirty="0">
                <a:solidFill>
                  <a:srgbClr val="00FF00"/>
                </a:solidFill>
                <a:latin typeface="Arial" panose="020B0604020202020204" pitchFamily="34" charset="0"/>
                <a:ea typeface="Heebo"/>
                <a:cs typeface="Arial" panose="020B0604020202020204" pitchFamily="34" charset="0"/>
                <a:sym typeface="Heebo"/>
              </a:rPr>
              <a:t>.</a:t>
            </a:r>
          </a:p>
          <a:p>
            <a:pPr marL="0" lvl="1"/>
            <a:r>
              <a:rPr lang="en-US" sz="700" dirty="0">
                <a:solidFill>
                  <a:srgbClr val="00FF00"/>
                </a:solidFill>
                <a:latin typeface="Arial" panose="020B0604020202020204" pitchFamily="34" charset="0"/>
                <a:ea typeface="Heebo"/>
                <a:cs typeface="Arial" panose="020B0604020202020204" pitchFamily="34" charset="0"/>
                <a:sym typeface="Heebo"/>
              </a:rPr>
              <a:t>Creating </a:t>
            </a:r>
            <a:r>
              <a:rPr lang="en-US" sz="700" dirty="0" err="1">
                <a:solidFill>
                  <a:srgbClr val="00FF00"/>
                </a:solidFill>
                <a:latin typeface="Arial" panose="020B0604020202020204" pitchFamily="34" charset="0"/>
                <a:ea typeface="Heebo"/>
                <a:cs typeface="Arial" panose="020B0604020202020204" pitchFamily="34" charset="0"/>
                <a:sym typeface="Heebo"/>
              </a:rPr>
              <a:t>virtio</a:t>
            </a:r>
            <a:r>
              <a:rPr lang="en-US" sz="700" dirty="0">
                <a:solidFill>
                  <a:srgbClr val="00FF00"/>
                </a:solidFill>
                <a:latin typeface="Arial" panose="020B0604020202020204" pitchFamily="34" charset="0"/>
                <a:ea typeface="Heebo"/>
                <a:cs typeface="Arial" panose="020B0604020202020204" pitchFamily="34" charset="0"/>
                <a:sym typeface="Heebo"/>
              </a:rPr>
              <a:t>...</a:t>
            </a:r>
          </a:p>
          <a:p>
            <a:pPr marL="0" lvl="1"/>
            <a:r>
              <a:rPr lang="en-US" sz="700" dirty="0">
                <a:solidFill>
                  <a:srgbClr val="00FF00"/>
                </a:solidFill>
                <a:latin typeface="Arial" panose="020B0604020202020204" pitchFamily="34" charset="0"/>
                <a:ea typeface="Heebo"/>
                <a:cs typeface="Arial" panose="020B0604020202020204" pitchFamily="34" charset="0"/>
                <a:sym typeface="Heebo"/>
              </a:rPr>
              <a:t>Successfully created </a:t>
            </a:r>
            <a:r>
              <a:rPr lang="en-US" sz="700" dirty="0" err="1">
                <a:solidFill>
                  <a:srgbClr val="00FF00"/>
                </a:solidFill>
                <a:latin typeface="Arial" panose="020B0604020202020204" pitchFamily="34" charset="0"/>
                <a:ea typeface="Heebo"/>
                <a:cs typeface="Arial" panose="020B0604020202020204" pitchFamily="34" charset="0"/>
                <a:sym typeface="Heebo"/>
              </a:rPr>
              <a:t>virtio</a:t>
            </a:r>
            <a:r>
              <a:rPr lang="en-US" sz="700" dirty="0">
                <a:solidFill>
                  <a:srgbClr val="00FF00"/>
                </a:solidFill>
                <a:latin typeface="Arial" panose="020B0604020202020204" pitchFamily="34" charset="0"/>
                <a:ea typeface="Heebo"/>
                <a:cs typeface="Arial" panose="020B0604020202020204" pitchFamily="34" charset="0"/>
                <a:sym typeface="Heebo"/>
              </a:rPr>
              <a:t> device.</a:t>
            </a:r>
          </a:p>
          <a:p>
            <a:pPr marL="0" lvl="1"/>
            <a:r>
              <a:rPr lang="en-US" sz="700" dirty="0">
                <a:solidFill>
                  <a:srgbClr val="00FF00"/>
                </a:solidFill>
                <a:latin typeface="Arial" panose="020B0604020202020204" pitchFamily="34" charset="0"/>
                <a:ea typeface="Heebo"/>
                <a:cs typeface="Arial" panose="020B0604020202020204" pitchFamily="34" charset="0"/>
                <a:sym typeface="Heebo"/>
              </a:rPr>
              <a:t>initializing </a:t>
            </a:r>
            <a:r>
              <a:rPr lang="en-US" sz="700" dirty="0" err="1">
                <a:solidFill>
                  <a:srgbClr val="00FF00"/>
                </a:solidFill>
                <a:latin typeface="Arial" panose="020B0604020202020204" pitchFamily="34" charset="0"/>
                <a:ea typeface="Heebo"/>
                <a:cs typeface="Arial" panose="020B0604020202020204" pitchFamily="34" charset="0"/>
                <a:sym typeface="Heebo"/>
              </a:rPr>
              <a:t>rpmsg</a:t>
            </a:r>
            <a:r>
              <a:rPr lang="en-US" sz="700" dirty="0">
                <a:solidFill>
                  <a:srgbClr val="00FF00"/>
                </a:solidFill>
                <a:latin typeface="Arial" panose="020B0604020202020204" pitchFamily="34" charset="0"/>
                <a:ea typeface="Heebo"/>
                <a:cs typeface="Arial" panose="020B0604020202020204" pitchFamily="34" charset="0"/>
                <a:sym typeface="Heebo"/>
              </a:rPr>
              <a:t> </a:t>
            </a:r>
            <a:r>
              <a:rPr lang="en-US" sz="700" dirty="0" err="1">
                <a:solidFill>
                  <a:srgbClr val="00FF00"/>
                </a:solidFill>
                <a:latin typeface="Arial" panose="020B0604020202020204" pitchFamily="34" charset="0"/>
                <a:ea typeface="Heebo"/>
                <a:cs typeface="Arial" panose="020B0604020202020204" pitchFamily="34" charset="0"/>
                <a:sym typeface="Heebo"/>
              </a:rPr>
              <a:t>vdev</a:t>
            </a:r>
            <a:endParaRPr lang="en-US" sz="700" dirty="0">
              <a:solidFill>
                <a:srgbClr val="00FF00"/>
              </a:solidFill>
              <a:latin typeface="Arial" panose="020B0604020202020204" pitchFamily="34" charset="0"/>
              <a:ea typeface="Heebo"/>
              <a:cs typeface="Arial" panose="020B0604020202020204" pitchFamily="34" charset="0"/>
              <a:sym typeface="Heebo"/>
            </a:endParaRPr>
          </a:p>
          <a:p>
            <a:pPr marL="0" lvl="1"/>
            <a:r>
              <a:rPr lang="en-US" sz="700" dirty="0">
                <a:solidFill>
                  <a:srgbClr val="00FF00"/>
                </a:solidFill>
                <a:latin typeface="Arial" panose="020B0604020202020204" pitchFamily="34" charset="0"/>
                <a:ea typeface="Heebo"/>
                <a:cs typeface="Arial" panose="020B0604020202020204" pitchFamily="34" charset="0"/>
                <a:sym typeface="Heebo"/>
              </a:rPr>
              <a:t>echo test: sent : 488</a:t>
            </a:r>
          </a:p>
          <a:p>
            <a:pPr marL="0" lvl="1"/>
            <a:r>
              <a:rPr lang="en-US" sz="700" dirty="0">
                <a:solidFill>
                  <a:srgbClr val="00FF00"/>
                </a:solidFill>
                <a:latin typeface="Arial" panose="020B0604020202020204" pitchFamily="34" charset="0"/>
                <a:ea typeface="Heebo"/>
                <a:cs typeface="Arial" panose="020B0604020202020204" pitchFamily="34" charset="0"/>
                <a:sym typeface="Heebo"/>
              </a:rPr>
              <a:t>received payload number 471 of size 488</a:t>
            </a:r>
          </a:p>
          <a:p>
            <a:pPr marL="0" lvl="1"/>
            <a:r>
              <a:rPr lang="en-US" sz="700" dirty="0">
                <a:solidFill>
                  <a:srgbClr val="00FF00"/>
                </a:solidFill>
                <a:latin typeface="Arial" panose="020B0604020202020204" pitchFamily="34" charset="0"/>
                <a:ea typeface="Heebo"/>
                <a:cs typeface="Arial" panose="020B0604020202020204" pitchFamily="34" charset="0"/>
                <a:sym typeface="Heebo"/>
              </a:rPr>
              <a:t>**********************************</a:t>
            </a:r>
          </a:p>
          <a:p>
            <a:pPr marL="0" lvl="1"/>
            <a:r>
              <a:rPr lang="en-US" sz="700" dirty="0">
                <a:solidFill>
                  <a:srgbClr val="00FF00"/>
                </a:solidFill>
                <a:latin typeface="Arial" panose="020B0604020202020204" pitchFamily="34" charset="0"/>
                <a:ea typeface="Heebo"/>
                <a:cs typeface="Arial" panose="020B0604020202020204" pitchFamily="34" charset="0"/>
                <a:sym typeface="Heebo"/>
              </a:rPr>
              <a:t>Test Results: Error count = 0</a:t>
            </a:r>
          </a:p>
          <a:p>
            <a:pPr marL="0" lvl="1"/>
            <a:r>
              <a:rPr lang="en-US" sz="700" dirty="0">
                <a:solidFill>
                  <a:srgbClr val="00FF00"/>
                </a:solidFill>
                <a:latin typeface="Arial" panose="020B0604020202020204" pitchFamily="34" charset="0"/>
                <a:ea typeface="Heebo"/>
                <a:cs typeface="Arial" panose="020B0604020202020204" pitchFamily="34" charset="0"/>
                <a:sym typeface="Heebo"/>
              </a:rPr>
              <a:t>**********************************</a:t>
            </a:r>
          </a:p>
          <a:p>
            <a:pPr marL="0" lvl="1"/>
            <a:r>
              <a:rPr lang="en-US" sz="700" dirty="0">
                <a:solidFill>
                  <a:srgbClr val="00FF00"/>
                </a:solidFill>
                <a:latin typeface="Arial" panose="020B0604020202020204" pitchFamily="34" charset="0"/>
                <a:ea typeface="Heebo"/>
                <a:cs typeface="Arial" panose="020B0604020202020204" pitchFamily="34" charset="0"/>
                <a:sym typeface="Heebo"/>
              </a:rPr>
              <a:t>Quitting application .. Echo test end</a:t>
            </a:r>
          </a:p>
          <a:p>
            <a:pPr marL="0" lvl="1"/>
            <a:endParaRPr lang="en-US" sz="700" dirty="0">
              <a:solidFill>
                <a:srgbClr val="00FF00"/>
              </a:solidFill>
              <a:latin typeface="Arial" panose="020B0604020202020204" pitchFamily="34" charset="0"/>
              <a:ea typeface="Heebo"/>
              <a:cs typeface="Arial" panose="020B0604020202020204" pitchFamily="34" charset="0"/>
              <a:sym typeface="Heebo"/>
            </a:endParaRPr>
          </a:p>
          <a:p>
            <a:pPr marL="0" lvl="1"/>
            <a:r>
              <a:rPr lang="en-US" sz="700" dirty="0" err="1">
                <a:solidFill>
                  <a:srgbClr val="00FF00"/>
                </a:solidFill>
                <a:latin typeface="Arial" panose="020B0604020202020204" pitchFamily="34" charset="0"/>
                <a:ea typeface="Heebo"/>
                <a:cs typeface="Arial" panose="020B0604020202020204" pitchFamily="34" charset="0"/>
                <a:sym typeface="Heebo"/>
              </a:rPr>
              <a:t>rpmsg_channel_deleted</a:t>
            </a:r>
            <a:endParaRPr lang="en-US" sz="700" dirty="0">
              <a:solidFill>
                <a:srgbClr val="00FF00"/>
              </a:solidFill>
              <a:latin typeface="Arial" panose="020B0604020202020204" pitchFamily="34" charset="0"/>
              <a:ea typeface="Heebo"/>
              <a:cs typeface="Arial" panose="020B0604020202020204" pitchFamily="34" charset="0"/>
              <a:sym typeface="Heebo"/>
            </a:endParaRPr>
          </a:p>
        </p:txBody>
      </p:sp>
      <p:sp>
        <p:nvSpPr>
          <p:cNvPr id="12" name="Espace réservé du numéro de diapositive 11"/>
          <p:cNvSpPr>
            <a:spLocks noGrp="1"/>
          </p:cNvSpPr>
          <p:nvPr>
            <p:ph type="sldNum" sz="quarter" idx="12"/>
          </p:nvPr>
        </p:nvSpPr>
        <p:spPr>
          <a:xfrm>
            <a:off x="8610600" y="6499225"/>
            <a:ext cx="2743200" cy="365125"/>
          </a:xfrm>
        </p:spPr>
        <p:txBody>
          <a:bodyPr/>
          <a:lstStyle/>
          <a:p>
            <a:fld id="{0995BCA2-BEEF-8243-93D2-AEC1A15A0A81}" type="slidenum">
              <a:rPr lang="fr-FR" b="1" smtClean="0"/>
              <a:t>20</a:t>
            </a:fld>
            <a:endParaRPr lang="fr-FR" b="1" dirty="0"/>
          </a:p>
        </p:txBody>
      </p:sp>
    </p:spTree>
    <p:extLst>
      <p:ext uri="{BB962C8B-B14F-4D97-AF65-F5344CB8AC3E}">
        <p14:creationId xmlns:p14="http://schemas.microsoft.com/office/powerpoint/2010/main" val="35846336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Shape 254"/>
        <p:cNvGrpSpPr/>
        <p:nvPr/>
      </p:nvGrpSpPr>
      <p:grpSpPr>
        <a:xfrm>
          <a:off x="0" y="0"/>
          <a:ext cx="0" cy="0"/>
          <a:chOff x="0" y="0"/>
          <a:chExt cx="0" cy="0"/>
        </a:xfrm>
      </p:grpSpPr>
      <p:grpSp>
        <p:nvGrpSpPr>
          <p:cNvPr id="255" name="Google Shape;255;p21"/>
          <p:cNvGrpSpPr/>
          <p:nvPr/>
        </p:nvGrpSpPr>
        <p:grpSpPr>
          <a:xfrm>
            <a:off x="332271" y="235830"/>
            <a:ext cx="11527458" cy="6289899"/>
            <a:chOff x="0" y="-38100"/>
            <a:chExt cx="4554058" cy="2484898"/>
          </a:xfrm>
        </p:grpSpPr>
        <p:sp>
          <p:nvSpPr>
            <p:cNvPr id="256" name="Google Shape;256;p21"/>
            <p:cNvSpPr/>
            <p:nvPr/>
          </p:nvSpPr>
          <p:spPr>
            <a:xfrm>
              <a:off x="0" y="0"/>
              <a:ext cx="4554058" cy="2446798"/>
            </a:xfrm>
            <a:custGeom>
              <a:avLst/>
              <a:gdLst/>
              <a:ahLst/>
              <a:cxnLst/>
              <a:rect l="l" t="t" r="r" b="b"/>
              <a:pathLst>
                <a:path w="4554058" h="2446798" extrusionOk="0">
                  <a:moveTo>
                    <a:pt x="12984" y="0"/>
                  </a:moveTo>
                  <a:lnTo>
                    <a:pt x="4541073" y="0"/>
                  </a:lnTo>
                  <a:cubicBezTo>
                    <a:pt x="4544517" y="0"/>
                    <a:pt x="4547820" y="1368"/>
                    <a:pt x="4550255" y="3803"/>
                  </a:cubicBezTo>
                  <a:cubicBezTo>
                    <a:pt x="4552690" y="6238"/>
                    <a:pt x="4554058" y="9541"/>
                    <a:pt x="4554058" y="12984"/>
                  </a:cubicBezTo>
                  <a:lnTo>
                    <a:pt x="4554058" y="2433814"/>
                  </a:lnTo>
                  <a:cubicBezTo>
                    <a:pt x="4554058" y="2440985"/>
                    <a:pt x="4548244" y="2446798"/>
                    <a:pt x="4541073" y="2446798"/>
                  </a:cubicBezTo>
                  <a:lnTo>
                    <a:pt x="12984" y="2446798"/>
                  </a:lnTo>
                  <a:cubicBezTo>
                    <a:pt x="9541" y="2446798"/>
                    <a:pt x="6238" y="2445430"/>
                    <a:pt x="3803" y="2442995"/>
                  </a:cubicBezTo>
                  <a:cubicBezTo>
                    <a:pt x="1368" y="2440560"/>
                    <a:pt x="0" y="2437258"/>
                    <a:pt x="0" y="2433814"/>
                  </a:cubicBezTo>
                  <a:lnTo>
                    <a:pt x="0" y="12984"/>
                  </a:lnTo>
                  <a:cubicBezTo>
                    <a:pt x="0" y="5813"/>
                    <a:pt x="5813" y="0"/>
                    <a:pt x="12984" y="0"/>
                  </a:cubicBezTo>
                  <a:close/>
                </a:path>
              </a:pathLst>
            </a:custGeom>
            <a:solidFill>
              <a:srgbClr val="FFFFFF"/>
            </a:solidFill>
            <a:ln w="57150" cap="flat" cmpd="sng">
              <a:solidFill>
                <a:srgbClr val="4C6FBF"/>
              </a:solidFill>
              <a:prstDash val="solid"/>
              <a:round/>
              <a:headEnd type="none" w="sm" len="sm"/>
              <a:tailEnd type="none" w="sm" len="sm"/>
            </a:ln>
          </p:spPr>
          <p:txBody>
            <a:bodyPr spcFirstLastPara="1" wrap="square" lIns="60950" tIns="60950" rIns="60950" bIns="60950" anchor="ctr" anchorCtr="0">
              <a:noAutofit/>
            </a:bodyPr>
            <a:lstStyle/>
            <a:p>
              <a:endParaRPr sz="1200" dirty="0"/>
            </a:p>
          </p:txBody>
        </p:sp>
        <p:sp>
          <p:nvSpPr>
            <p:cNvPr id="257" name="Google Shape;257;p21"/>
            <p:cNvSpPr txBox="1"/>
            <p:nvPr/>
          </p:nvSpPr>
          <p:spPr>
            <a:xfrm>
              <a:off x="0" y="-38100"/>
              <a:ext cx="812800" cy="850900"/>
            </a:xfrm>
            <a:prstGeom prst="rect">
              <a:avLst/>
            </a:prstGeom>
            <a:noFill/>
            <a:ln>
              <a:noFill/>
            </a:ln>
          </p:spPr>
          <p:txBody>
            <a:bodyPr spcFirstLastPara="1" wrap="square" lIns="33867" tIns="33867" rIns="33867" bIns="33867" anchor="ctr" anchorCtr="0">
              <a:noAutofit/>
            </a:bodyPr>
            <a:lstStyle/>
            <a:p>
              <a:pPr algn="ctr">
                <a:lnSpc>
                  <a:spcPct val="186611"/>
                </a:lnSpc>
              </a:pPr>
              <a:endParaRPr sz="1200">
                <a:solidFill>
                  <a:schemeClr val="dk1"/>
                </a:solidFill>
                <a:latin typeface="Calibri"/>
                <a:ea typeface="Calibri"/>
                <a:cs typeface="Calibri"/>
                <a:sym typeface="Calibri"/>
              </a:endParaRPr>
            </a:p>
          </p:txBody>
        </p:sp>
      </p:grpSp>
      <p:sp>
        <p:nvSpPr>
          <p:cNvPr id="279" name="Google Shape;279;p21"/>
          <p:cNvSpPr txBox="1"/>
          <p:nvPr/>
        </p:nvSpPr>
        <p:spPr>
          <a:xfrm>
            <a:off x="1029837" y="966498"/>
            <a:ext cx="9848834" cy="1089529"/>
          </a:xfrm>
          <a:prstGeom prst="rect">
            <a:avLst/>
          </a:prstGeom>
          <a:noFill/>
          <a:ln>
            <a:noFill/>
          </a:ln>
        </p:spPr>
        <p:txBody>
          <a:bodyPr spcFirstLastPara="1" wrap="square" lIns="0" tIns="0" rIns="0" bIns="0" anchor="t" anchorCtr="0">
            <a:spAutoFit/>
          </a:bodyPr>
          <a:lstStyle/>
          <a:p>
            <a:pPr>
              <a:lnSpc>
                <a:spcPct val="118002"/>
              </a:lnSpc>
            </a:pPr>
            <a:r>
              <a:rPr lang="en-US" sz="4800" dirty="0">
                <a:solidFill>
                  <a:srgbClr val="7B96D4"/>
                </a:solidFill>
                <a:latin typeface="Heebo Black"/>
                <a:cs typeface="Heebo Black"/>
                <a:sym typeface="Heebo Black"/>
              </a:rPr>
              <a:t>Example</a:t>
            </a:r>
            <a:endParaRPr lang="en-US" sz="3200" dirty="0"/>
          </a:p>
          <a:p>
            <a:pPr>
              <a:lnSpc>
                <a:spcPct val="118002"/>
              </a:lnSpc>
            </a:pPr>
            <a:endParaRPr sz="1200" dirty="0"/>
          </a:p>
        </p:txBody>
      </p:sp>
      <p:sp>
        <p:nvSpPr>
          <p:cNvPr id="2" name="Google Shape;135;p15">
            <a:extLst>
              <a:ext uri="{FF2B5EF4-FFF2-40B4-BE49-F238E27FC236}">
                <a16:creationId xmlns:a16="http://schemas.microsoft.com/office/drawing/2014/main" id="{49801218-161C-AC4E-057A-425A9D67BBC5}"/>
              </a:ext>
            </a:extLst>
          </p:cNvPr>
          <p:cNvSpPr txBox="1"/>
          <p:nvPr/>
        </p:nvSpPr>
        <p:spPr>
          <a:xfrm>
            <a:off x="331082" y="119395"/>
            <a:ext cx="1161421" cy="1302408"/>
          </a:xfrm>
          <a:prstGeom prst="rect">
            <a:avLst/>
          </a:prstGeom>
          <a:noFill/>
          <a:ln>
            <a:noFill/>
          </a:ln>
        </p:spPr>
        <p:txBody>
          <a:bodyPr spcFirstLastPara="1" wrap="square" lIns="0" tIns="0" rIns="0" bIns="0" anchor="t" anchorCtr="0">
            <a:spAutoFit/>
          </a:bodyPr>
          <a:lstStyle/>
          <a:p>
            <a:pPr algn="ctr">
              <a:lnSpc>
                <a:spcPct val="127000"/>
              </a:lnSpc>
            </a:pPr>
            <a:r>
              <a:rPr lang="en-US" sz="6664" dirty="0">
                <a:solidFill>
                  <a:schemeClr val="accent1">
                    <a:lumMod val="60000"/>
                    <a:lumOff val="40000"/>
                  </a:schemeClr>
                </a:solidFill>
                <a:latin typeface="Heebo Black"/>
                <a:ea typeface="Heebo Black"/>
                <a:cs typeface="Heebo Black"/>
                <a:sym typeface="Heebo Black"/>
              </a:rPr>
              <a:t>02</a:t>
            </a:r>
            <a:endParaRPr sz="1200" dirty="0">
              <a:solidFill>
                <a:schemeClr val="accent1">
                  <a:lumMod val="60000"/>
                  <a:lumOff val="40000"/>
                </a:schemeClr>
              </a:solidFill>
            </a:endParaRPr>
          </a:p>
        </p:txBody>
      </p:sp>
      <p:sp>
        <p:nvSpPr>
          <p:cNvPr id="14" name="Google Shape;273;p21"/>
          <p:cNvSpPr txBox="1"/>
          <p:nvPr/>
        </p:nvSpPr>
        <p:spPr>
          <a:xfrm>
            <a:off x="975768" y="1688799"/>
            <a:ext cx="4593283" cy="341632"/>
          </a:xfrm>
          <a:prstGeom prst="rect">
            <a:avLst/>
          </a:prstGeom>
          <a:noFill/>
          <a:ln>
            <a:noFill/>
          </a:ln>
        </p:spPr>
        <p:txBody>
          <a:bodyPr spcFirstLastPara="1" wrap="square" lIns="0" tIns="0" rIns="0" bIns="0" anchor="t" anchorCtr="0">
            <a:spAutoFit/>
          </a:bodyPr>
          <a:lstStyle/>
          <a:p>
            <a:pPr>
              <a:lnSpc>
                <a:spcPct val="111000"/>
              </a:lnSpc>
            </a:pPr>
            <a:r>
              <a:rPr lang="en-US" sz="2000" dirty="0">
                <a:solidFill>
                  <a:srgbClr val="7B96D4"/>
                </a:solidFill>
                <a:latin typeface="Heebo Black"/>
                <a:ea typeface="Heebo Black"/>
                <a:cs typeface="Heebo Black"/>
                <a:sym typeface="Heebo Black"/>
              </a:rPr>
              <a:t>Pseudo code master(Linux)</a:t>
            </a:r>
          </a:p>
        </p:txBody>
      </p:sp>
      <p:sp>
        <p:nvSpPr>
          <p:cNvPr id="11" name="Google Shape;277;p21"/>
          <p:cNvSpPr txBox="1"/>
          <p:nvPr/>
        </p:nvSpPr>
        <p:spPr>
          <a:xfrm>
            <a:off x="822147" y="2012137"/>
            <a:ext cx="4298493" cy="4416594"/>
          </a:xfrm>
          <a:prstGeom prst="rect">
            <a:avLst/>
          </a:prstGeom>
          <a:solidFill>
            <a:schemeClr val="tx1"/>
          </a:solidFill>
          <a:ln>
            <a:noFill/>
          </a:ln>
        </p:spPr>
        <p:txBody>
          <a:bodyPr spcFirstLastPara="1" wrap="square" lIns="0" tIns="0" rIns="0" bIns="0" anchor="t" anchorCtr="0">
            <a:spAutoFit/>
          </a:bodyPr>
          <a:lstStyle/>
          <a:p>
            <a:pPr marL="0" lvl="1"/>
            <a:r>
              <a:rPr lang="en-US" sz="700" dirty="0">
                <a:solidFill>
                  <a:srgbClr val="92D050"/>
                </a:solidFill>
                <a:latin typeface="Arial" panose="020B0604020202020204" pitchFamily="34" charset="0"/>
                <a:ea typeface="Heebo"/>
                <a:cs typeface="Arial" panose="020B0604020202020204" pitchFamily="34" charset="0"/>
                <a:sym typeface="Heebo"/>
              </a:rPr>
              <a:t>## Initialize and setup </a:t>
            </a:r>
            <a:r>
              <a:rPr lang="en-US" sz="700" dirty="0" err="1">
                <a:solidFill>
                  <a:srgbClr val="92D050"/>
                </a:solidFill>
                <a:latin typeface="Arial" panose="020B0604020202020204" pitchFamily="34" charset="0"/>
                <a:ea typeface="Heebo"/>
                <a:cs typeface="Arial" panose="020B0604020202020204" pitchFamily="34" charset="0"/>
                <a:sym typeface="Heebo"/>
              </a:rPr>
              <a:t>OpenAMP</a:t>
            </a:r>
            <a:endParaRPr lang="en-US" sz="700" dirty="0">
              <a:solidFill>
                <a:srgbClr val="92D050"/>
              </a:solidFill>
              <a:latin typeface="Arial" panose="020B0604020202020204" pitchFamily="34" charset="0"/>
              <a:ea typeface="Heebo"/>
              <a:cs typeface="Arial" panose="020B0604020202020204" pitchFamily="34" charset="0"/>
              <a:sym typeface="Heebo"/>
            </a:endParaRPr>
          </a:p>
          <a:p>
            <a:pPr marL="0" lvl="1"/>
            <a:endParaRPr lang="en-US" sz="700" dirty="0">
              <a:solidFill>
                <a:schemeClr val="bg1"/>
              </a:solidFill>
              <a:latin typeface="Arial" panose="020B0604020202020204" pitchFamily="34" charset="0"/>
              <a:ea typeface="Heebo"/>
              <a:cs typeface="Arial" panose="020B0604020202020204" pitchFamily="34" charset="0"/>
              <a:sym typeface="Heebo"/>
            </a:endParaRPr>
          </a:p>
          <a:p>
            <a:pPr marL="0" lvl="1"/>
            <a:r>
              <a:rPr lang="en-US" sz="700" dirty="0">
                <a:solidFill>
                  <a:srgbClr val="92D050"/>
                </a:solidFill>
                <a:latin typeface="Arial" panose="020B0604020202020204" pitchFamily="34" charset="0"/>
                <a:ea typeface="Heebo"/>
                <a:cs typeface="Arial" panose="020B0604020202020204" pitchFamily="34" charset="0"/>
                <a:sym typeface="Heebo"/>
              </a:rPr>
              <a:t># Include necessary </a:t>
            </a:r>
            <a:r>
              <a:rPr lang="en-US" sz="700" dirty="0" err="1">
                <a:solidFill>
                  <a:srgbClr val="92D050"/>
                </a:solidFill>
                <a:latin typeface="Arial" panose="020B0604020202020204" pitchFamily="34" charset="0"/>
                <a:ea typeface="Heebo"/>
                <a:cs typeface="Arial" panose="020B0604020202020204" pitchFamily="34" charset="0"/>
                <a:sym typeface="Heebo"/>
              </a:rPr>
              <a:t>OpenAMP</a:t>
            </a:r>
            <a:r>
              <a:rPr lang="en-US" sz="700" dirty="0">
                <a:solidFill>
                  <a:srgbClr val="92D050"/>
                </a:solidFill>
                <a:latin typeface="Arial" panose="020B0604020202020204" pitchFamily="34" charset="0"/>
                <a:ea typeface="Heebo"/>
                <a:cs typeface="Arial" panose="020B0604020202020204" pitchFamily="34" charset="0"/>
                <a:sym typeface="Heebo"/>
              </a:rPr>
              <a:t> libraries</a:t>
            </a:r>
          </a:p>
          <a:p>
            <a:pPr marL="0" lvl="1"/>
            <a:r>
              <a:rPr lang="en-US" sz="700" dirty="0">
                <a:solidFill>
                  <a:srgbClr val="FFC000"/>
                </a:solidFill>
                <a:latin typeface="Arial" panose="020B0604020202020204" pitchFamily="34" charset="0"/>
                <a:ea typeface="Heebo"/>
                <a:cs typeface="Arial" panose="020B0604020202020204" pitchFamily="34" charset="0"/>
                <a:sym typeface="Heebo"/>
              </a:rPr>
              <a:t>include</a:t>
            </a:r>
            <a:r>
              <a:rPr lang="en-US" sz="700" dirty="0">
                <a:solidFill>
                  <a:schemeClr val="bg1"/>
                </a:solidFill>
                <a:latin typeface="Arial" panose="020B0604020202020204" pitchFamily="34" charset="0"/>
                <a:ea typeface="Heebo"/>
                <a:cs typeface="Arial" panose="020B0604020202020204" pitchFamily="34" charset="0"/>
                <a:sym typeface="Heebo"/>
              </a:rPr>
              <a:t> &lt;</a:t>
            </a:r>
            <a:r>
              <a:rPr lang="en-US" sz="700" dirty="0" err="1">
                <a:solidFill>
                  <a:schemeClr val="bg1"/>
                </a:solidFill>
                <a:latin typeface="Arial" panose="020B0604020202020204" pitchFamily="34" charset="0"/>
                <a:ea typeface="Heebo"/>
                <a:cs typeface="Arial" panose="020B0604020202020204" pitchFamily="34" charset="0"/>
                <a:sym typeface="Heebo"/>
              </a:rPr>
              <a:t>openamp.h</a:t>
            </a:r>
            <a:r>
              <a:rPr lang="en-US" sz="700" dirty="0">
                <a:solidFill>
                  <a:schemeClr val="bg1"/>
                </a:solidFill>
                <a:latin typeface="Arial" panose="020B0604020202020204" pitchFamily="34" charset="0"/>
                <a:ea typeface="Heebo"/>
                <a:cs typeface="Arial" panose="020B0604020202020204" pitchFamily="34" charset="0"/>
                <a:sym typeface="Heebo"/>
              </a:rPr>
              <a:t>&gt;</a:t>
            </a:r>
          </a:p>
          <a:p>
            <a:pPr marL="0" lvl="1"/>
            <a:r>
              <a:rPr lang="en-US" sz="700" dirty="0">
                <a:solidFill>
                  <a:srgbClr val="FFC000"/>
                </a:solidFill>
                <a:latin typeface="Arial" panose="020B0604020202020204" pitchFamily="34" charset="0"/>
                <a:ea typeface="Heebo"/>
                <a:cs typeface="Arial" panose="020B0604020202020204" pitchFamily="34" charset="0"/>
                <a:sym typeface="Heebo"/>
              </a:rPr>
              <a:t>include</a:t>
            </a:r>
            <a:r>
              <a:rPr lang="en-US" sz="700" dirty="0">
                <a:solidFill>
                  <a:schemeClr val="bg1"/>
                </a:solidFill>
                <a:latin typeface="Arial" panose="020B0604020202020204" pitchFamily="34" charset="0"/>
                <a:ea typeface="Heebo"/>
                <a:cs typeface="Arial" panose="020B0604020202020204" pitchFamily="34" charset="0"/>
                <a:sym typeface="Heebo"/>
              </a:rPr>
              <a:t> &lt;</a:t>
            </a:r>
            <a:r>
              <a:rPr lang="en-US" sz="700" dirty="0" err="1">
                <a:solidFill>
                  <a:schemeClr val="bg1"/>
                </a:solidFill>
                <a:latin typeface="Arial" panose="020B0604020202020204" pitchFamily="34" charset="0"/>
                <a:ea typeface="Heebo"/>
                <a:cs typeface="Arial" panose="020B0604020202020204" pitchFamily="34" charset="0"/>
                <a:sym typeface="Heebo"/>
              </a:rPr>
              <a:t>stdio.h</a:t>
            </a:r>
            <a:r>
              <a:rPr lang="en-US" sz="700" dirty="0">
                <a:solidFill>
                  <a:schemeClr val="bg1"/>
                </a:solidFill>
                <a:latin typeface="Arial" panose="020B0604020202020204" pitchFamily="34" charset="0"/>
                <a:ea typeface="Heebo"/>
                <a:cs typeface="Arial" panose="020B0604020202020204" pitchFamily="34" charset="0"/>
                <a:sym typeface="Heebo"/>
              </a:rPr>
              <a:t>&gt;</a:t>
            </a:r>
          </a:p>
          <a:p>
            <a:pPr marL="0" lvl="1"/>
            <a:r>
              <a:rPr lang="en-US" sz="700" dirty="0">
                <a:solidFill>
                  <a:srgbClr val="FFC000"/>
                </a:solidFill>
                <a:latin typeface="Arial" panose="020B0604020202020204" pitchFamily="34" charset="0"/>
                <a:ea typeface="Heebo"/>
                <a:cs typeface="Arial" panose="020B0604020202020204" pitchFamily="34" charset="0"/>
                <a:sym typeface="Heebo"/>
              </a:rPr>
              <a:t>include</a:t>
            </a:r>
            <a:r>
              <a:rPr lang="en-US" sz="700" dirty="0">
                <a:solidFill>
                  <a:schemeClr val="bg1"/>
                </a:solidFill>
                <a:latin typeface="Arial" panose="020B0604020202020204" pitchFamily="34" charset="0"/>
                <a:ea typeface="Heebo"/>
                <a:cs typeface="Arial" panose="020B0604020202020204" pitchFamily="34" charset="0"/>
                <a:sym typeface="Heebo"/>
              </a:rPr>
              <a:t> &lt;</a:t>
            </a:r>
            <a:r>
              <a:rPr lang="en-US" sz="700" dirty="0" err="1">
                <a:solidFill>
                  <a:schemeClr val="bg1"/>
                </a:solidFill>
                <a:latin typeface="Arial" panose="020B0604020202020204" pitchFamily="34" charset="0"/>
                <a:ea typeface="Heebo"/>
                <a:cs typeface="Arial" panose="020B0604020202020204" pitchFamily="34" charset="0"/>
                <a:sym typeface="Heebo"/>
              </a:rPr>
              <a:t>stdlib.h</a:t>
            </a:r>
            <a:r>
              <a:rPr lang="en-US" sz="700" dirty="0">
                <a:solidFill>
                  <a:schemeClr val="bg1"/>
                </a:solidFill>
                <a:latin typeface="Arial" panose="020B0604020202020204" pitchFamily="34" charset="0"/>
                <a:ea typeface="Heebo"/>
                <a:cs typeface="Arial" panose="020B0604020202020204" pitchFamily="34" charset="0"/>
                <a:sym typeface="Heebo"/>
              </a:rPr>
              <a:t>&gt;</a:t>
            </a:r>
          </a:p>
          <a:p>
            <a:pPr marL="0" lvl="1"/>
            <a:endParaRPr lang="en-US" sz="700" dirty="0">
              <a:solidFill>
                <a:schemeClr val="bg1"/>
              </a:solidFill>
              <a:latin typeface="Arial" panose="020B0604020202020204" pitchFamily="34" charset="0"/>
              <a:ea typeface="Heebo"/>
              <a:cs typeface="Arial" panose="020B0604020202020204" pitchFamily="34" charset="0"/>
              <a:sym typeface="Heebo"/>
            </a:endParaRPr>
          </a:p>
          <a:p>
            <a:pPr marL="0" lvl="1"/>
            <a:r>
              <a:rPr lang="en-US" sz="700" dirty="0">
                <a:solidFill>
                  <a:srgbClr val="92D050"/>
                </a:solidFill>
                <a:latin typeface="Arial" panose="020B0604020202020204" pitchFamily="34" charset="0"/>
                <a:ea typeface="Heebo"/>
                <a:cs typeface="Arial" panose="020B0604020202020204" pitchFamily="34" charset="0"/>
                <a:sym typeface="Heebo"/>
              </a:rPr>
              <a:t># Define constants</a:t>
            </a:r>
          </a:p>
          <a:p>
            <a:pPr marL="0" lvl="1"/>
            <a:r>
              <a:rPr lang="en-US" sz="700" dirty="0">
                <a:solidFill>
                  <a:schemeClr val="bg1"/>
                </a:solidFill>
                <a:latin typeface="Arial" panose="020B0604020202020204" pitchFamily="34" charset="0"/>
                <a:ea typeface="Heebo"/>
                <a:cs typeface="Arial" panose="020B0604020202020204" pitchFamily="34" charset="0"/>
                <a:sym typeface="Heebo"/>
              </a:rPr>
              <a:t>BUFFER_SIZE = 256    # Define the buffer size for the echo message</a:t>
            </a:r>
          </a:p>
          <a:p>
            <a:pPr marL="0" lvl="1"/>
            <a:r>
              <a:rPr lang="en-US" sz="700" dirty="0">
                <a:solidFill>
                  <a:schemeClr val="bg1"/>
                </a:solidFill>
                <a:latin typeface="Arial" panose="020B0604020202020204" pitchFamily="34" charset="0"/>
                <a:ea typeface="Heebo"/>
                <a:cs typeface="Arial" panose="020B0604020202020204" pitchFamily="34" charset="0"/>
                <a:sym typeface="Heebo"/>
              </a:rPr>
              <a:t>ECHO_MSG = "Hello Remote!"    # Message to be sent to the remote processor</a:t>
            </a:r>
          </a:p>
          <a:p>
            <a:pPr marL="0" lvl="1"/>
            <a:endParaRPr lang="en-US" sz="700" dirty="0">
              <a:solidFill>
                <a:schemeClr val="bg1"/>
              </a:solidFill>
              <a:latin typeface="Arial" panose="020B0604020202020204" pitchFamily="34" charset="0"/>
              <a:ea typeface="Heebo"/>
              <a:cs typeface="Arial" panose="020B0604020202020204" pitchFamily="34" charset="0"/>
              <a:sym typeface="Heebo"/>
            </a:endParaRPr>
          </a:p>
          <a:p>
            <a:pPr marL="0" lvl="1"/>
            <a:r>
              <a:rPr lang="en-US" sz="700" dirty="0">
                <a:solidFill>
                  <a:srgbClr val="92D050"/>
                </a:solidFill>
                <a:latin typeface="Arial" panose="020B0604020202020204" pitchFamily="34" charset="0"/>
                <a:ea typeface="Heebo"/>
                <a:cs typeface="Arial" panose="020B0604020202020204" pitchFamily="34" charset="0"/>
                <a:sym typeface="Heebo"/>
              </a:rPr>
              <a:t># Function to initialize </a:t>
            </a:r>
            <a:r>
              <a:rPr lang="en-US" sz="700" dirty="0" err="1">
                <a:solidFill>
                  <a:srgbClr val="92D050"/>
                </a:solidFill>
                <a:latin typeface="Arial" panose="020B0604020202020204" pitchFamily="34" charset="0"/>
                <a:ea typeface="Heebo"/>
                <a:cs typeface="Arial" panose="020B0604020202020204" pitchFamily="34" charset="0"/>
                <a:sym typeface="Heebo"/>
              </a:rPr>
              <a:t>OpenAMP</a:t>
            </a:r>
            <a:endParaRPr lang="en-US" sz="700" dirty="0">
              <a:solidFill>
                <a:srgbClr val="92D050"/>
              </a:solidFill>
              <a:latin typeface="Arial" panose="020B0604020202020204" pitchFamily="34" charset="0"/>
              <a:ea typeface="Heebo"/>
              <a:cs typeface="Arial" panose="020B0604020202020204" pitchFamily="34" charset="0"/>
              <a:sym typeface="Heebo"/>
            </a:endParaRPr>
          </a:p>
          <a:p>
            <a:pPr marL="0" lvl="1"/>
            <a:r>
              <a:rPr lang="en-US" sz="700" dirty="0">
                <a:solidFill>
                  <a:srgbClr val="FFC000"/>
                </a:solidFill>
                <a:latin typeface="Arial" panose="020B0604020202020204" pitchFamily="34" charset="0"/>
                <a:ea typeface="Heebo"/>
                <a:cs typeface="Arial" panose="020B0604020202020204" pitchFamily="34" charset="0"/>
                <a:sym typeface="Heebo"/>
              </a:rPr>
              <a:t>function</a:t>
            </a:r>
            <a:r>
              <a:rPr lang="en-US" sz="700" dirty="0">
                <a:solidFill>
                  <a:schemeClr val="bg1"/>
                </a:solidFill>
                <a:latin typeface="Arial" panose="020B0604020202020204" pitchFamily="34" charset="0"/>
                <a:ea typeface="Heebo"/>
                <a:cs typeface="Arial" panose="020B0604020202020204" pitchFamily="34" charset="0"/>
                <a:sym typeface="Heebo"/>
              </a:rPr>
              <a:t> </a:t>
            </a:r>
            <a:r>
              <a:rPr lang="en-US" sz="700" dirty="0" err="1">
                <a:solidFill>
                  <a:schemeClr val="bg1"/>
                </a:solidFill>
                <a:latin typeface="Arial" panose="020B0604020202020204" pitchFamily="34" charset="0"/>
                <a:ea typeface="Heebo"/>
                <a:cs typeface="Arial" panose="020B0604020202020204" pitchFamily="34" charset="0"/>
                <a:sym typeface="Heebo"/>
              </a:rPr>
              <a:t>openamp_init</a:t>
            </a:r>
            <a:r>
              <a:rPr lang="en-US" sz="700" dirty="0">
                <a:solidFill>
                  <a:schemeClr val="bg1"/>
                </a:solidFill>
                <a:latin typeface="Arial" panose="020B0604020202020204" pitchFamily="34" charset="0"/>
                <a:ea typeface="Heebo"/>
                <a:cs typeface="Arial" panose="020B0604020202020204" pitchFamily="34" charset="0"/>
                <a:sym typeface="Heebo"/>
              </a:rPr>
              <a:t>():</a:t>
            </a:r>
          </a:p>
          <a:p>
            <a:pPr marL="0" lvl="1"/>
            <a:r>
              <a:rPr lang="en-US" sz="700" dirty="0">
                <a:solidFill>
                  <a:srgbClr val="92D050"/>
                </a:solidFill>
                <a:latin typeface="Arial" panose="020B0604020202020204" pitchFamily="34" charset="0"/>
                <a:ea typeface="Heebo"/>
                <a:cs typeface="Arial" panose="020B0604020202020204" pitchFamily="34" charset="0"/>
                <a:sym typeface="Heebo"/>
              </a:rPr>
              <a:t>    # Initialize </a:t>
            </a:r>
            <a:r>
              <a:rPr lang="en-US" sz="700" dirty="0" err="1">
                <a:solidFill>
                  <a:srgbClr val="92D050"/>
                </a:solidFill>
                <a:latin typeface="Arial" panose="020B0604020202020204" pitchFamily="34" charset="0"/>
                <a:ea typeface="Heebo"/>
                <a:cs typeface="Arial" panose="020B0604020202020204" pitchFamily="34" charset="0"/>
                <a:sym typeface="Heebo"/>
              </a:rPr>
              <a:t>OpenAMP</a:t>
            </a:r>
            <a:r>
              <a:rPr lang="en-US" sz="700" dirty="0">
                <a:solidFill>
                  <a:srgbClr val="92D050"/>
                </a:solidFill>
                <a:latin typeface="Arial" panose="020B0604020202020204" pitchFamily="34" charset="0"/>
                <a:ea typeface="Heebo"/>
                <a:cs typeface="Arial" panose="020B0604020202020204" pitchFamily="34" charset="0"/>
                <a:sym typeface="Heebo"/>
              </a:rPr>
              <a:t> framework</a:t>
            </a:r>
          </a:p>
          <a:p>
            <a:pPr marL="0" lvl="1"/>
            <a:r>
              <a:rPr lang="en-US" sz="700" dirty="0">
                <a:solidFill>
                  <a:schemeClr val="bg1"/>
                </a:solidFill>
                <a:latin typeface="Arial" panose="020B0604020202020204" pitchFamily="34" charset="0"/>
                <a:ea typeface="Heebo"/>
                <a:cs typeface="Arial" panose="020B0604020202020204" pitchFamily="34" charset="0"/>
                <a:sym typeface="Heebo"/>
              </a:rPr>
              <a:t>    </a:t>
            </a:r>
            <a:r>
              <a:rPr lang="en-US" sz="700" dirty="0">
                <a:solidFill>
                  <a:srgbClr val="FFC000"/>
                </a:solidFill>
                <a:latin typeface="Arial" panose="020B0604020202020204" pitchFamily="34" charset="0"/>
                <a:ea typeface="Heebo"/>
                <a:cs typeface="Arial" panose="020B0604020202020204" pitchFamily="34" charset="0"/>
                <a:sym typeface="Heebo"/>
              </a:rPr>
              <a:t>if</a:t>
            </a:r>
            <a:r>
              <a:rPr lang="en-US" sz="700" dirty="0">
                <a:solidFill>
                  <a:schemeClr val="bg1"/>
                </a:solidFill>
                <a:latin typeface="Arial" panose="020B0604020202020204" pitchFamily="34" charset="0"/>
                <a:ea typeface="Heebo"/>
                <a:cs typeface="Arial" panose="020B0604020202020204" pitchFamily="34" charset="0"/>
                <a:sym typeface="Heebo"/>
              </a:rPr>
              <a:t> </a:t>
            </a:r>
            <a:r>
              <a:rPr lang="en-US" sz="700" dirty="0" err="1">
                <a:solidFill>
                  <a:schemeClr val="bg1"/>
                </a:solidFill>
                <a:latin typeface="Arial" panose="020B0604020202020204" pitchFamily="34" charset="0"/>
                <a:ea typeface="Heebo"/>
                <a:cs typeface="Arial" panose="020B0604020202020204" pitchFamily="34" charset="0"/>
                <a:sym typeface="Heebo"/>
              </a:rPr>
              <a:t>openamp</a:t>
            </a:r>
            <a:r>
              <a:rPr lang="en-US" sz="700" dirty="0">
                <a:solidFill>
                  <a:schemeClr val="bg1"/>
                </a:solidFill>
                <a:latin typeface="Arial" panose="020B0604020202020204" pitchFamily="34" charset="0"/>
                <a:ea typeface="Heebo"/>
                <a:cs typeface="Arial" panose="020B0604020202020204" pitchFamily="34" charset="0"/>
                <a:sym typeface="Heebo"/>
              </a:rPr>
              <a:t> framework initialization fails:</a:t>
            </a:r>
          </a:p>
          <a:p>
            <a:pPr marL="0" lvl="1"/>
            <a:r>
              <a:rPr lang="en-US" sz="700" dirty="0">
                <a:solidFill>
                  <a:schemeClr val="bg1"/>
                </a:solidFill>
                <a:latin typeface="Arial" panose="020B0604020202020204" pitchFamily="34" charset="0"/>
                <a:ea typeface="Heebo"/>
                <a:cs typeface="Arial" panose="020B0604020202020204" pitchFamily="34" charset="0"/>
                <a:sym typeface="Heebo"/>
              </a:rPr>
              <a:t>        </a:t>
            </a:r>
            <a:r>
              <a:rPr lang="en-US" sz="700" dirty="0">
                <a:solidFill>
                  <a:srgbClr val="FFC000"/>
                </a:solidFill>
                <a:latin typeface="Arial" panose="020B0604020202020204" pitchFamily="34" charset="0"/>
                <a:ea typeface="Heebo"/>
                <a:cs typeface="Arial" panose="020B0604020202020204" pitchFamily="34" charset="0"/>
                <a:sym typeface="Heebo"/>
              </a:rPr>
              <a:t>print</a:t>
            </a:r>
            <a:r>
              <a:rPr lang="en-US" sz="700" dirty="0">
                <a:solidFill>
                  <a:schemeClr val="bg1"/>
                </a:solidFill>
                <a:latin typeface="Arial" panose="020B0604020202020204" pitchFamily="34" charset="0"/>
                <a:ea typeface="Heebo"/>
                <a:cs typeface="Arial" panose="020B0604020202020204" pitchFamily="34" charset="0"/>
                <a:sym typeface="Heebo"/>
              </a:rPr>
              <a:t>("Failed to initialize </a:t>
            </a:r>
            <a:r>
              <a:rPr lang="en-US" sz="700" dirty="0" err="1">
                <a:solidFill>
                  <a:schemeClr val="bg1"/>
                </a:solidFill>
                <a:latin typeface="Arial" panose="020B0604020202020204" pitchFamily="34" charset="0"/>
                <a:ea typeface="Heebo"/>
                <a:cs typeface="Arial" panose="020B0604020202020204" pitchFamily="34" charset="0"/>
                <a:sym typeface="Heebo"/>
              </a:rPr>
              <a:t>OpenAMP</a:t>
            </a:r>
            <a:r>
              <a:rPr lang="en-US" sz="700" dirty="0">
                <a:solidFill>
                  <a:schemeClr val="bg1"/>
                </a:solidFill>
                <a:latin typeface="Arial" panose="020B0604020202020204" pitchFamily="34" charset="0"/>
                <a:ea typeface="Heebo"/>
                <a:cs typeface="Arial" panose="020B0604020202020204" pitchFamily="34" charset="0"/>
                <a:sym typeface="Heebo"/>
              </a:rPr>
              <a:t> framework")</a:t>
            </a:r>
          </a:p>
          <a:p>
            <a:pPr marL="0" lvl="1"/>
            <a:r>
              <a:rPr lang="en-US" sz="700" dirty="0">
                <a:solidFill>
                  <a:schemeClr val="bg1"/>
                </a:solidFill>
                <a:latin typeface="Arial" panose="020B0604020202020204" pitchFamily="34" charset="0"/>
                <a:ea typeface="Heebo"/>
                <a:cs typeface="Arial" panose="020B0604020202020204" pitchFamily="34" charset="0"/>
                <a:sym typeface="Heebo"/>
              </a:rPr>
              <a:t>        </a:t>
            </a:r>
            <a:r>
              <a:rPr lang="en-US" sz="700" dirty="0">
                <a:solidFill>
                  <a:srgbClr val="FFC000"/>
                </a:solidFill>
                <a:latin typeface="Arial" panose="020B0604020202020204" pitchFamily="34" charset="0"/>
                <a:ea typeface="Heebo"/>
                <a:cs typeface="Arial" panose="020B0604020202020204" pitchFamily="34" charset="0"/>
                <a:sym typeface="Heebo"/>
              </a:rPr>
              <a:t>return</a:t>
            </a:r>
            <a:r>
              <a:rPr lang="en-US" sz="700" dirty="0">
                <a:solidFill>
                  <a:schemeClr val="bg1"/>
                </a:solidFill>
                <a:latin typeface="Arial" panose="020B0604020202020204" pitchFamily="34" charset="0"/>
                <a:ea typeface="Heebo"/>
                <a:cs typeface="Arial" panose="020B0604020202020204" pitchFamily="34" charset="0"/>
                <a:sym typeface="Heebo"/>
              </a:rPr>
              <a:t> error</a:t>
            </a:r>
          </a:p>
          <a:p>
            <a:pPr marL="0" lvl="1"/>
            <a:endParaRPr lang="en-US" sz="700" dirty="0">
              <a:solidFill>
                <a:schemeClr val="bg1"/>
              </a:solidFill>
              <a:latin typeface="Arial" panose="020B0604020202020204" pitchFamily="34" charset="0"/>
              <a:ea typeface="Heebo"/>
              <a:cs typeface="Arial" panose="020B0604020202020204" pitchFamily="34" charset="0"/>
              <a:sym typeface="Heebo"/>
            </a:endParaRPr>
          </a:p>
          <a:p>
            <a:pPr marL="0" lvl="1"/>
            <a:r>
              <a:rPr lang="en-US" sz="700" dirty="0">
                <a:solidFill>
                  <a:srgbClr val="92D050"/>
                </a:solidFill>
                <a:latin typeface="Arial" panose="020B0604020202020204" pitchFamily="34" charset="0"/>
                <a:ea typeface="Heebo"/>
                <a:cs typeface="Arial" panose="020B0604020202020204" pitchFamily="34" charset="0"/>
                <a:sym typeface="Heebo"/>
              </a:rPr>
              <a:t>    # Create or open a channel (</a:t>
            </a:r>
            <a:r>
              <a:rPr lang="en-US" sz="700" dirty="0" err="1">
                <a:solidFill>
                  <a:srgbClr val="92D050"/>
                </a:solidFill>
                <a:latin typeface="Arial" panose="020B0604020202020204" pitchFamily="34" charset="0"/>
                <a:ea typeface="Heebo"/>
                <a:cs typeface="Arial" panose="020B0604020202020204" pitchFamily="34" charset="0"/>
                <a:sym typeface="Heebo"/>
              </a:rPr>
              <a:t>virtio</a:t>
            </a:r>
            <a:r>
              <a:rPr lang="en-US" sz="700" dirty="0">
                <a:solidFill>
                  <a:srgbClr val="92D050"/>
                </a:solidFill>
                <a:latin typeface="Arial" panose="020B0604020202020204" pitchFamily="34" charset="0"/>
                <a:ea typeface="Heebo"/>
                <a:cs typeface="Arial" panose="020B0604020202020204" pitchFamily="34" charset="0"/>
                <a:sym typeface="Heebo"/>
              </a:rPr>
              <a:t>) to the remote processor</a:t>
            </a:r>
          </a:p>
          <a:p>
            <a:pPr marL="0" lvl="1"/>
            <a:r>
              <a:rPr lang="en-US" sz="700" dirty="0">
                <a:solidFill>
                  <a:schemeClr val="bg1"/>
                </a:solidFill>
                <a:latin typeface="Arial" panose="020B0604020202020204" pitchFamily="34" charset="0"/>
                <a:ea typeface="Heebo"/>
                <a:cs typeface="Arial" panose="020B0604020202020204" pitchFamily="34" charset="0"/>
                <a:sym typeface="Heebo"/>
              </a:rPr>
              <a:t>    </a:t>
            </a:r>
            <a:r>
              <a:rPr lang="en-US" sz="700" dirty="0">
                <a:solidFill>
                  <a:srgbClr val="FFC000"/>
                </a:solidFill>
                <a:latin typeface="Arial" panose="020B0604020202020204" pitchFamily="34" charset="0"/>
                <a:ea typeface="Heebo"/>
                <a:cs typeface="Arial" panose="020B0604020202020204" pitchFamily="34" charset="0"/>
                <a:sym typeface="Heebo"/>
              </a:rPr>
              <a:t>if</a:t>
            </a:r>
            <a:r>
              <a:rPr lang="en-US" sz="700" dirty="0">
                <a:solidFill>
                  <a:schemeClr val="bg1"/>
                </a:solidFill>
                <a:latin typeface="Arial" panose="020B0604020202020204" pitchFamily="34" charset="0"/>
                <a:ea typeface="Heebo"/>
                <a:cs typeface="Arial" panose="020B0604020202020204" pitchFamily="34" charset="0"/>
                <a:sym typeface="Heebo"/>
              </a:rPr>
              <a:t> </a:t>
            </a:r>
            <a:r>
              <a:rPr lang="en-US" sz="700" dirty="0" err="1">
                <a:solidFill>
                  <a:schemeClr val="bg1"/>
                </a:solidFill>
                <a:latin typeface="Arial" panose="020B0604020202020204" pitchFamily="34" charset="0"/>
                <a:ea typeface="Heebo"/>
                <a:cs typeface="Arial" panose="020B0604020202020204" pitchFamily="34" charset="0"/>
                <a:sym typeface="Heebo"/>
              </a:rPr>
              <a:t>virtio</a:t>
            </a:r>
            <a:r>
              <a:rPr lang="en-US" sz="700" dirty="0">
                <a:solidFill>
                  <a:schemeClr val="bg1"/>
                </a:solidFill>
                <a:latin typeface="Arial" panose="020B0604020202020204" pitchFamily="34" charset="0"/>
                <a:ea typeface="Heebo"/>
                <a:cs typeface="Arial" panose="020B0604020202020204" pitchFamily="34" charset="0"/>
                <a:sym typeface="Heebo"/>
              </a:rPr>
              <a:t> channel creation fails:</a:t>
            </a:r>
          </a:p>
          <a:p>
            <a:pPr marL="0" lvl="1"/>
            <a:r>
              <a:rPr lang="en-US" sz="700" dirty="0">
                <a:solidFill>
                  <a:schemeClr val="bg1"/>
                </a:solidFill>
                <a:latin typeface="Arial" panose="020B0604020202020204" pitchFamily="34" charset="0"/>
                <a:ea typeface="Heebo"/>
                <a:cs typeface="Arial" panose="020B0604020202020204" pitchFamily="34" charset="0"/>
                <a:sym typeface="Heebo"/>
              </a:rPr>
              <a:t>        </a:t>
            </a:r>
            <a:r>
              <a:rPr lang="en-US" sz="700" dirty="0">
                <a:solidFill>
                  <a:srgbClr val="FFC000"/>
                </a:solidFill>
                <a:latin typeface="Arial" panose="020B0604020202020204" pitchFamily="34" charset="0"/>
                <a:ea typeface="Heebo"/>
                <a:cs typeface="Arial" panose="020B0604020202020204" pitchFamily="34" charset="0"/>
                <a:sym typeface="Heebo"/>
              </a:rPr>
              <a:t>print</a:t>
            </a:r>
            <a:r>
              <a:rPr lang="en-US" sz="700" dirty="0">
                <a:solidFill>
                  <a:schemeClr val="bg1"/>
                </a:solidFill>
                <a:latin typeface="Arial" panose="020B0604020202020204" pitchFamily="34" charset="0"/>
                <a:ea typeface="Heebo"/>
                <a:cs typeface="Arial" panose="020B0604020202020204" pitchFamily="34" charset="0"/>
                <a:sym typeface="Heebo"/>
              </a:rPr>
              <a:t>("Failed to create </a:t>
            </a:r>
            <a:r>
              <a:rPr lang="en-US" sz="700" dirty="0" err="1">
                <a:solidFill>
                  <a:schemeClr val="bg1"/>
                </a:solidFill>
                <a:latin typeface="Arial" panose="020B0604020202020204" pitchFamily="34" charset="0"/>
                <a:ea typeface="Heebo"/>
                <a:cs typeface="Arial" panose="020B0604020202020204" pitchFamily="34" charset="0"/>
                <a:sym typeface="Heebo"/>
              </a:rPr>
              <a:t>virtio</a:t>
            </a:r>
            <a:r>
              <a:rPr lang="en-US" sz="700" dirty="0">
                <a:solidFill>
                  <a:schemeClr val="bg1"/>
                </a:solidFill>
                <a:latin typeface="Arial" panose="020B0604020202020204" pitchFamily="34" charset="0"/>
                <a:ea typeface="Heebo"/>
                <a:cs typeface="Arial" panose="020B0604020202020204" pitchFamily="34" charset="0"/>
                <a:sym typeface="Heebo"/>
              </a:rPr>
              <a:t> channel")</a:t>
            </a:r>
          </a:p>
          <a:p>
            <a:pPr marL="0" lvl="1"/>
            <a:r>
              <a:rPr lang="en-US" sz="700" dirty="0">
                <a:solidFill>
                  <a:schemeClr val="bg1"/>
                </a:solidFill>
                <a:latin typeface="Arial" panose="020B0604020202020204" pitchFamily="34" charset="0"/>
                <a:ea typeface="Heebo"/>
                <a:cs typeface="Arial" panose="020B0604020202020204" pitchFamily="34" charset="0"/>
                <a:sym typeface="Heebo"/>
              </a:rPr>
              <a:t>        </a:t>
            </a:r>
            <a:r>
              <a:rPr lang="en-US" sz="700" dirty="0">
                <a:solidFill>
                  <a:srgbClr val="FFC000"/>
                </a:solidFill>
                <a:latin typeface="Arial" panose="020B0604020202020204" pitchFamily="34" charset="0"/>
                <a:ea typeface="Heebo"/>
                <a:cs typeface="Arial" panose="020B0604020202020204" pitchFamily="34" charset="0"/>
                <a:sym typeface="Heebo"/>
              </a:rPr>
              <a:t>return</a:t>
            </a:r>
            <a:r>
              <a:rPr lang="en-US" sz="700" dirty="0">
                <a:solidFill>
                  <a:schemeClr val="bg1"/>
                </a:solidFill>
                <a:latin typeface="Arial" panose="020B0604020202020204" pitchFamily="34" charset="0"/>
                <a:ea typeface="Heebo"/>
                <a:cs typeface="Arial" panose="020B0604020202020204" pitchFamily="34" charset="0"/>
                <a:sym typeface="Heebo"/>
              </a:rPr>
              <a:t> error</a:t>
            </a:r>
          </a:p>
          <a:p>
            <a:pPr marL="0" lvl="1"/>
            <a:endParaRPr lang="en-US" sz="700" dirty="0">
              <a:solidFill>
                <a:schemeClr val="bg1"/>
              </a:solidFill>
              <a:latin typeface="Arial" panose="020B0604020202020204" pitchFamily="34" charset="0"/>
              <a:ea typeface="Heebo"/>
              <a:cs typeface="Arial" panose="020B0604020202020204" pitchFamily="34" charset="0"/>
              <a:sym typeface="Heebo"/>
            </a:endParaRPr>
          </a:p>
          <a:p>
            <a:pPr marL="0" lvl="1"/>
            <a:r>
              <a:rPr lang="en-US" sz="700" dirty="0">
                <a:solidFill>
                  <a:schemeClr val="bg1"/>
                </a:solidFill>
                <a:latin typeface="Arial" panose="020B0604020202020204" pitchFamily="34" charset="0"/>
                <a:ea typeface="Heebo"/>
                <a:cs typeface="Arial" panose="020B0604020202020204" pitchFamily="34" charset="0"/>
                <a:sym typeface="Heebo"/>
              </a:rPr>
              <a:t>    </a:t>
            </a:r>
            <a:r>
              <a:rPr lang="en-US" sz="700" dirty="0">
                <a:solidFill>
                  <a:srgbClr val="FFC000"/>
                </a:solidFill>
                <a:latin typeface="Arial" panose="020B0604020202020204" pitchFamily="34" charset="0"/>
                <a:ea typeface="Heebo"/>
                <a:cs typeface="Arial" panose="020B0604020202020204" pitchFamily="34" charset="0"/>
                <a:sym typeface="Heebo"/>
              </a:rPr>
              <a:t>return</a:t>
            </a:r>
            <a:r>
              <a:rPr lang="en-US" sz="700" dirty="0">
                <a:solidFill>
                  <a:schemeClr val="bg1"/>
                </a:solidFill>
                <a:latin typeface="Arial" panose="020B0604020202020204" pitchFamily="34" charset="0"/>
                <a:ea typeface="Heebo"/>
                <a:cs typeface="Arial" panose="020B0604020202020204" pitchFamily="34" charset="0"/>
                <a:sym typeface="Heebo"/>
              </a:rPr>
              <a:t> success</a:t>
            </a:r>
          </a:p>
          <a:p>
            <a:pPr marL="0" lvl="1"/>
            <a:endParaRPr lang="en-US" sz="700" dirty="0">
              <a:solidFill>
                <a:schemeClr val="bg1"/>
              </a:solidFill>
              <a:latin typeface="Arial" panose="020B0604020202020204" pitchFamily="34" charset="0"/>
              <a:ea typeface="Heebo"/>
              <a:cs typeface="Arial" panose="020B0604020202020204" pitchFamily="34" charset="0"/>
              <a:sym typeface="Heebo"/>
            </a:endParaRPr>
          </a:p>
          <a:p>
            <a:pPr marL="0" lvl="1"/>
            <a:r>
              <a:rPr lang="en-US" sz="700" dirty="0">
                <a:solidFill>
                  <a:srgbClr val="92D050"/>
                </a:solidFill>
                <a:latin typeface="Arial" panose="020B0604020202020204" pitchFamily="34" charset="0"/>
                <a:ea typeface="Heebo"/>
                <a:cs typeface="Arial" panose="020B0604020202020204" pitchFamily="34" charset="0"/>
                <a:sym typeface="Heebo"/>
              </a:rPr>
              <a:t># Function to perform echo test</a:t>
            </a:r>
          </a:p>
          <a:p>
            <a:pPr marL="0" lvl="1"/>
            <a:r>
              <a:rPr lang="en-US" sz="700" dirty="0">
                <a:solidFill>
                  <a:srgbClr val="FFC000"/>
                </a:solidFill>
                <a:latin typeface="Arial" panose="020B0604020202020204" pitchFamily="34" charset="0"/>
                <a:ea typeface="Heebo"/>
                <a:cs typeface="Arial" panose="020B0604020202020204" pitchFamily="34" charset="0"/>
                <a:sym typeface="Heebo"/>
              </a:rPr>
              <a:t>function</a:t>
            </a:r>
            <a:r>
              <a:rPr lang="en-US" sz="700" dirty="0">
                <a:solidFill>
                  <a:schemeClr val="bg1"/>
                </a:solidFill>
                <a:latin typeface="Arial" panose="020B0604020202020204" pitchFamily="34" charset="0"/>
                <a:ea typeface="Heebo"/>
                <a:cs typeface="Arial" panose="020B0604020202020204" pitchFamily="34" charset="0"/>
                <a:sym typeface="Heebo"/>
              </a:rPr>
              <a:t> </a:t>
            </a:r>
            <a:r>
              <a:rPr lang="en-US" sz="700" dirty="0" err="1">
                <a:solidFill>
                  <a:schemeClr val="bg1"/>
                </a:solidFill>
                <a:latin typeface="Arial" panose="020B0604020202020204" pitchFamily="34" charset="0"/>
                <a:ea typeface="Heebo"/>
                <a:cs typeface="Arial" panose="020B0604020202020204" pitchFamily="34" charset="0"/>
                <a:sym typeface="Heebo"/>
              </a:rPr>
              <a:t>echo_test</a:t>
            </a:r>
            <a:r>
              <a:rPr lang="en-US" sz="700" dirty="0">
                <a:solidFill>
                  <a:schemeClr val="bg1"/>
                </a:solidFill>
                <a:latin typeface="Arial" panose="020B0604020202020204" pitchFamily="34" charset="0"/>
                <a:ea typeface="Heebo"/>
                <a:cs typeface="Arial" panose="020B0604020202020204" pitchFamily="34" charset="0"/>
                <a:sym typeface="Heebo"/>
              </a:rPr>
              <a:t>():</a:t>
            </a:r>
          </a:p>
          <a:p>
            <a:pPr marL="0" lvl="1"/>
            <a:r>
              <a:rPr lang="en-US" sz="700" dirty="0">
                <a:solidFill>
                  <a:srgbClr val="92D050"/>
                </a:solidFill>
                <a:latin typeface="Arial" panose="020B0604020202020204" pitchFamily="34" charset="0"/>
                <a:ea typeface="Heebo"/>
                <a:cs typeface="Arial" panose="020B0604020202020204" pitchFamily="34" charset="0"/>
                <a:sym typeface="Heebo"/>
              </a:rPr>
              <a:t>    # Initialize a message buffer</a:t>
            </a:r>
          </a:p>
          <a:p>
            <a:pPr marL="0" lvl="1"/>
            <a:r>
              <a:rPr lang="en-US" sz="700" dirty="0">
                <a:solidFill>
                  <a:schemeClr val="bg1"/>
                </a:solidFill>
                <a:latin typeface="Arial" panose="020B0604020202020204" pitchFamily="34" charset="0"/>
                <a:ea typeface="Heebo"/>
                <a:cs typeface="Arial" panose="020B0604020202020204" pitchFamily="34" charset="0"/>
                <a:sym typeface="Heebo"/>
              </a:rPr>
              <a:t>    buffer = allocate BUFFER_SIZE memory</a:t>
            </a:r>
          </a:p>
          <a:p>
            <a:pPr marL="0" lvl="1"/>
            <a:endParaRPr lang="en-US" sz="700" dirty="0">
              <a:solidFill>
                <a:schemeClr val="bg1"/>
              </a:solidFill>
              <a:latin typeface="Arial" panose="020B0604020202020204" pitchFamily="34" charset="0"/>
              <a:ea typeface="Heebo"/>
              <a:cs typeface="Arial" panose="020B0604020202020204" pitchFamily="34" charset="0"/>
              <a:sym typeface="Heebo"/>
            </a:endParaRPr>
          </a:p>
          <a:p>
            <a:pPr marL="0" lvl="1"/>
            <a:r>
              <a:rPr lang="en-US" sz="700" dirty="0">
                <a:solidFill>
                  <a:srgbClr val="92D050"/>
                </a:solidFill>
                <a:latin typeface="Arial" panose="020B0604020202020204" pitchFamily="34" charset="0"/>
                <a:ea typeface="Heebo"/>
                <a:cs typeface="Arial" panose="020B0604020202020204" pitchFamily="34" charset="0"/>
                <a:sym typeface="Heebo"/>
              </a:rPr>
              <a:t>    # Send message to remote processor</a:t>
            </a:r>
          </a:p>
          <a:p>
            <a:pPr marL="0" lvl="1"/>
            <a:r>
              <a:rPr lang="en-US" sz="700" dirty="0">
                <a:solidFill>
                  <a:schemeClr val="bg1"/>
                </a:solidFill>
                <a:latin typeface="Arial" panose="020B0604020202020204" pitchFamily="34" charset="0"/>
                <a:ea typeface="Heebo"/>
                <a:cs typeface="Arial" panose="020B0604020202020204" pitchFamily="34" charset="0"/>
                <a:sym typeface="Heebo"/>
              </a:rPr>
              <a:t>    </a:t>
            </a:r>
            <a:r>
              <a:rPr lang="en-US" sz="700" dirty="0">
                <a:solidFill>
                  <a:srgbClr val="FFC000"/>
                </a:solidFill>
                <a:latin typeface="Arial" panose="020B0604020202020204" pitchFamily="34" charset="0"/>
                <a:ea typeface="Heebo"/>
                <a:cs typeface="Arial" panose="020B0604020202020204" pitchFamily="34" charset="0"/>
                <a:sym typeface="Heebo"/>
              </a:rPr>
              <a:t>print</a:t>
            </a:r>
            <a:r>
              <a:rPr lang="en-US" sz="700" dirty="0">
                <a:solidFill>
                  <a:schemeClr val="bg1"/>
                </a:solidFill>
                <a:latin typeface="Arial" panose="020B0604020202020204" pitchFamily="34" charset="0"/>
                <a:ea typeface="Heebo"/>
                <a:cs typeface="Arial" panose="020B0604020202020204" pitchFamily="34" charset="0"/>
                <a:sym typeface="Heebo"/>
              </a:rPr>
              <a:t>("Sending message to remote processor...")</a:t>
            </a:r>
          </a:p>
          <a:p>
            <a:pPr marL="0" lvl="1"/>
            <a:r>
              <a:rPr lang="en-US" sz="700" dirty="0">
                <a:solidFill>
                  <a:schemeClr val="bg1"/>
                </a:solidFill>
                <a:latin typeface="Arial" panose="020B0604020202020204" pitchFamily="34" charset="0"/>
                <a:ea typeface="Heebo"/>
                <a:cs typeface="Arial" panose="020B0604020202020204" pitchFamily="34" charset="0"/>
                <a:sym typeface="Heebo"/>
              </a:rPr>
              <a:t>    </a:t>
            </a:r>
            <a:r>
              <a:rPr lang="en-US" sz="700" dirty="0">
                <a:solidFill>
                  <a:srgbClr val="FFC000"/>
                </a:solidFill>
                <a:latin typeface="Arial" panose="020B0604020202020204" pitchFamily="34" charset="0"/>
                <a:ea typeface="Heebo"/>
                <a:cs typeface="Arial" panose="020B0604020202020204" pitchFamily="34" charset="0"/>
                <a:sym typeface="Heebo"/>
              </a:rPr>
              <a:t>if</a:t>
            </a:r>
            <a:r>
              <a:rPr lang="en-US" sz="700" dirty="0">
                <a:solidFill>
                  <a:schemeClr val="bg1"/>
                </a:solidFill>
                <a:latin typeface="Arial" panose="020B0604020202020204" pitchFamily="34" charset="0"/>
                <a:ea typeface="Heebo"/>
                <a:cs typeface="Arial" panose="020B0604020202020204" pitchFamily="34" charset="0"/>
                <a:sym typeface="Heebo"/>
              </a:rPr>
              <a:t> </a:t>
            </a:r>
            <a:r>
              <a:rPr lang="en-US" sz="700" dirty="0" err="1">
                <a:solidFill>
                  <a:schemeClr val="bg1"/>
                </a:solidFill>
                <a:latin typeface="Arial" panose="020B0604020202020204" pitchFamily="34" charset="0"/>
                <a:ea typeface="Heebo"/>
                <a:cs typeface="Arial" panose="020B0604020202020204" pitchFamily="34" charset="0"/>
                <a:sym typeface="Heebo"/>
              </a:rPr>
              <a:t>openamp_send_message</a:t>
            </a:r>
            <a:r>
              <a:rPr lang="en-US" sz="700" dirty="0">
                <a:solidFill>
                  <a:schemeClr val="bg1"/>
                </a:solidFill>
                <a:latin typeface="Arial" panose="020B0604020202020204" pitchFamily="34" charset="0"/>
                <a:ea typeface="Heebo"/>
                <a:cs typeface="Arial" panose="020B0604020202020204" pitchFamily="34" charset="0"/>
                <a:sym typeface="Heebo"/>
              </a:rPr>
              <a:t>(ECHO_MSG) fails:</a:t>
            </a:r>
          </a:p>
          <a:p>
            <a:pPr marL="0" lvl="1"/>
            <a:r>
              <a:rPr lang="en-US" sz="700" dirty="0">
                <a:solidFill>
                  <a:schemeClr val="bg1"/>
                </a:solidFill>
                <a:latin typeface="Arial" panose="020B0604020202020204" pitchFamily="34" charset="0"/>
                <a:ea typeface="Heebo"/>
                <a:cs typeface="Arial" panose="020B0604020202020204" pitchFamily="34" charset="0"/>
                <a:sym typeface="Heebo"/>
              </a:rPr>
              <a:t>        </a:t>
            </a:r>
            <a:r>
              <a:rPr lang="en-US" sz="700" dirty="0">
                <a:solidFill>
                  <a:srgbClr val="FFC000"/>
                </a:solidFill>
                <a:latin typeface="Arial" panose="020B0604020202020204" pitchFamily="34" charset="0"/>
                <a:ea typeface="Heebo"/>
                <a:cs typeface="Arial" panose="020B0604020202020204" pitchFamily="34" charset="0"/>
                <a:sym typeface="Heebo"/>
              </a:rPr>
              <a:t>print</a:t>
            </a:r>
            <a:r>
              <a:rPr lang="en-US" sz="700" dirty="0">
                <a:solidFill>
                  <a:schemeClr val="bg1"/>
                </a:solidFill>
                <a:latin typeface="Arial" panose="020B0604020202020204" pitchFamily="34" charset="0"/>
                <a:ea typeface="Heebo"/>
                <a:cs typeface="Arial" panose="020B0604020202020204" pitchFamily="34" charset="0"/>
                <a:sym typeface="Heebo"/>
              </a:rPr>
              <a:t>("Failed to send message")</a:t>
            </a:r>
          </a:p>
          <a:p>
            <a:pPr marL="0" lvl="1"/>
            <a:r>
              <a:rPr lang="en-US" sz="700" dirty="0">
                <a:solidFill>
                  <a:schemeClr val="bg1"/>
                </a:solidFill>
                <a:latin typeface="Arial" panose="020B0604020202020204" pitchFamily="34" charset="0"/>
                <a:ea typeface="Heebo"/>
                <a:cs typeface="Arial" panose="020B0604020202020204" pitchFamily="34" charset="0"/>
                <a:sym typeface="Heebo"/>
              </a:rPr>
              <a:t>        </a:t>
            </a:r>
            <a:r>
              <a:rPr lang="en-US" sz="700" dirty="0">
                <a:solidFill>
                  <a:srgbClr val="FFC000"/>
                </a:solidFill>
                <a:latin typeface="Arial" panose="020B0604020202020204" pitchFamily="34" charset="0"/>
                <a:ea typeface="Heebo"/>
                <a:cs typeface="Arial" panose="020B0604020202020204" pitchFamily="34" charset="0"/>
                <a:sym typeface="Heebo"/>
              </a:rPr>
              <a:t>return</a:t>
            </a:r>
            <a:r>
              <a:rPr lang="en-US" sz="700" dirty="0">
                <a:solidFill>
                  <a:schemeClr val="bg1"/>
                </a:solidFill>
                <a:latin typeface="Arial" panose="020B0604020202020204" pitchFamily="34" charset="0"/>
                <a:ea typeface="Heebo"/>
                <a:cs typeface="Arial" panose="020B0604020202020204" pitchFamily="34" charset="0"/>
                <a:sym typeface="Heebo"/>
              </a:rPr>
              <a:t> error</a:t>
            </a:r>
          </a:p>
          <a:p>
            <a:pPr marL="0" lvl="1"/>
            <a:endParaRPr lang="en-US" sz="700" dirty="0">
              <a:solidFill>
                <a:schemeClr val="bg1"/>
              </a:solidFill>
              <a:latin typeface="Arial" panose="020B0604020202020204" pitchFamily="34" charset="0"/>
              <a:ea typeface="Heebo"/>
              <a:cs typeface="Arial" panose="020B0604020202020204" pitchFamily="34" charset="0"/>
              <a:sym typeface="Heebo"/>
            </a:endParaRPr>
          </a:p>
          <a:p>
            <a:pPr marL="0" lvl="1"/>
            <a:r>
              <a:rPr lang="en-US" sz="700" dirty="0">
                <a:solidFill>
                  <a:srgbClr val="92D050"/>
                </a:solidFill>
                <a:latin typeface="Arial" panose="020B0604020202020204" pitchFamily="34" charset="0"/>
                <a:ea typeface="Heebo"/>
                <a:cs typeface="Arial" panose="020B0604020202020204" pitchFamily="34" charset="0"/>
                <a:sym typeface="Heebo"/>
              </a:rPr>
              <a:t>    # Wait for echo response from the remote processor</a:t>
            </a:r>
          </a:p>
          <a:p>
            <a:pPr marL="0" lvl="1"/>
            <a:r>
              <a:rPr lang="en-US" sz="700" dirty="0">
                <a:solidFill>
                  <a:schemeClr val="bg1"/>
                </a:solidFill>
                <a:latin typeface="Arial" panose="020B0604020202020204" pitchFamily="34" charset="0"/>
                <a:ea typeface="Heebo"/>
                <a:cs typeface="Arial" panose="020B0604020202020204" pitchFamily="34" charset="0"/>
                <a:sym typeface="Heebo"/>
              </a:rPr>
              <a:t>    </a:t>
            </a:r>
            <a:r>
              <a:rPr lang="en-US" sz="700" dirty="0">
                <a:solidFill>
                  <a:srgbClr val="FFC000"/>
                </a:solidFill>
                <a:latin typeface="Arial" panose="020B0604020202020204" pitchFamily="34" charset="0"/>
                <a:ea typeface="Heebo"/>
                <a:cs typeface="Arial" panose="020B0604020202020204" pitchFamily="34" charset="0"/>
                <a:sym typeface="Heebo"/>
              </a:rPr>
              <a:t>print</a:t>
            </a:r>
            <a:r>
              <a:rPr lang="en-US" sz="700" dirty="0">
                <a:solidFill>
                  <a:schemeClr val="bg1"/>
                </a:solidFill>
                <a:latin typeface="Arial" panose="020B0604020202020204" pitchFamily="34" charset="0"/>
                <a:ea typeface="Heebo"/>
                <a:cs typeface="Arial" panose="020B0604020202020204" pitchFamily="34" charset="0"/>
                <a:sym typeface="Heebo"/>
              </a:rPr>
              <a:t>("Waiting for response...")</a:t>
            </a:r>
          </a:p>
          <a:p>
            <a:pPr marL="0" lvl="1"/>
            <a:r>
              <a:rPr lang="en-US" sz="700" dirty="0">
                <a:solidFill>
                  <a:schemeClr val="bg1"/>
                </a:solidFill>
                <a:latin typeface="Arial" panose="020B0604020202020204" pitchFamily="34" charset="0"/>
                <a:ea typeface="Heebo"/>
                <a:cs typeface="Arial" panose="020B0604020202020204" pitchFamily="34" charset="0"/>
                <a:sym typeface="Heebo"/>
              </a:rPr>
              <a:t>    </a:t>
            </a:r>
            <a:r>
              <a:rPr lang="en-US" sz="700" dirty="0">
                <a:solidFill>
                  <a:srgbClr val="FFC000"/>
                </a:solidFill>
                <a:latin typeface="Arial" panose="020B0604020202020204" pitchFamily="34" charset="0"/>
                <a:ea typeface="Heebo"/>
                <a:cs typeface="Arial" panose="020B0604020202020204" pitchFamily="34" charset="0"/>
                <a:sym typeface="Heebo"/>
              </a:rPr>
              <a:t>if</a:t>
            </a:r>
            <a:r>
              <a:rPr lang="en-US" sz="700" dirty="0">
                <a:solidFill>
                  <a:schemeClr val="bg1"/>
                </a:solidFill>
                <a:latin typeface="Arial" panose="020B0604020202020204" pitchFamily="34" charset="0"/>
                <a:ea typeface="Heebo"/>
                <a:cs typeface="Arial" panose="020B0604020202020204" pitchFamily="34" charset="0"/>
                <a:sym typeface="Heebo"/>
              </a:rPr>
              <a:t> </a:t>
            </a:r>
            <a:r>
              <a:rPr lang="en-US" sz="700" dirty="0" err="1">
                <a:solidFill>
                  <a:schemeClr val="bg1"/>
                </a:solidFill>
                <a:latin typeface="Arial" panose="020B0604020202020204" pitchFamily="34" charset="0"/>
                <a:ea typeface="Heebo"/>
                <a:cs typeface="Arial" panose="020B0604020202020204" pitchFamily="34" charset="0"/>
                <a:sym typeface="Heebo"/>
              </a:rPr>
              <a:t>openamp_receive_message</a:t>
            </a:r>
            <a:r>
              <a:rPr lang="en-US" sz="700" dirty="0">
                <a:solidFill>
                  <a:schemeClr val="bg1"/>
                </a:solidFill>
                <a:latin typeface="Arial" panose="020B0604020202020204" pitchFamily="34" charset="0"/>
                <a:ea typeface="Heebo"/>
                <a:cs typeface="Arial" panose="020B0604020202020204" pitchFamily="34" charset="0"/>
                <a:sym typeface="Heebo"/>
              </a:rPr>
              <a:t>(buffer) fails:</a:t>
            </a:r>
          </a:p>
          <a:p>
            <a:pPr marL="0" lvl="1"/>
            <a:r>
              <a:rPr lang="en-US" sz="700" dirty="0">
                <a:solidFill>
                  <a:schemeClr val="bg1"/>
                </a:solidFill>
                <a:latin typeface="Arial" panose="020B0604020202020204" pitchFamily="34" charset="0"/>
                <a:ea typeface="Heebo"/>
                <a:cs typeface="Arial" panose="020B0604020202020204" pitchFamily="34" charset="0"/>
                <a:sym typeface="Heebo"/>
              </a:rPr>
              <a:t>        </a:t>
            </a:r>
            <a:r>
              <a:rPr lang="en-US" sz="700" dirty="0">
                <a:solidFill>
                  <a:srgbClr val="FFC000"/>
                </a:solidFill>
                <a:latin typeface="Arial" panose="020B0604020202020204" pitchFamily="34" charset="0"/>
                <a:ea typeface="Heebo"/>
                <a:cs typeface="Arial" panose="020B0604020202020204" pitchFamily="34" charset="0"/>
                <a:sym typeface="Heebo"/>
              </a:rPr>
              <a:t>print</a:t>
            </a:r>
            <a:r>
              <a:rPr lang="en-US" sz="700" dirty="0">
                <a:solidFill>
                  <a:schemeClr val="bg1"/>
                </a:solidFill>
                <a:latin typeface="Arial" panose="020B0604020202020204" pitchFamily="34" charset="0"/>
                <a:ea typeface="Heebo"/>
                <a:cs typeface="Arial" panose="020B0604020202020204" pitchFamily="34" charset="0"/>
                <a:sym typeface="Heebo"/>
              </a:rPr>
              <a:t>("Failed to receive message")</a:t>
            </a:r>
          </a:p>
          <a:p>
            <a:pPr marL="0" lvl="1"/>
            <a:r>
              <a:rPr lang="en-US" sz="700" dirty="0">
                <a:solidFill>
                  <a:schemeClr val="bg1"/>
                </a:solidFill>
                <a:latin typeface="Arial" panose="020B0604020202020204" pitchFamily="34" charset="0"/>
                <a:ea typeface="Heebo"/>
                <a:cs typeface="Arial" panose="020B0604020202020204" pitchFamily="34" charset="0"/>
                <a:sym typeface="Heebo"/>
              </a:rPr>
              <a:t>        </a:t>
            </a:r>
            <a:r>
              <a:rPr lang="en-US" sz="700" dirty="0">
                <a:solidFill>
                  <a:srgbClr val="FFC000"/>
                </a:solidFill>
                <a:latin typeface="Arial" panose="020B0604020202020204" pitchFamily="34" charset="0"/>
                <a:ea typeface="Heebo"/>
                <a:cs typeface="Arial" panose="020B0604020202020204" pitchFamily="34" charset="0"/>
                <a:sym typeface="Heebo"/>
              </a:rPr>
              <a:t>return</a:t>
            </a:r>
            <a:r>
              <a:rPr lang="en-US" sz="700" dirty="0">
                <a:solidFill>
                  <a:schemeClr val="bg1"/>
                </a:solidFill>
                <a:latin typeface="Arial" panose="020B0604020202020204" pitchFamily="34" charset="0"/>
                <a:ea typeface="Heebo"/>
                <a:cs typeface="Arial" panose="020B0604020202020204" pitchFamily="34" charset="0"/>
                <a:sym typeface="Heebo"/>
              </a:rPr>
              <a:t> error</a:t>
            </a:r>
          </a:p>
        </p:txBody>
      </p:sp>
      <p:sp>
        <p:nvSpPr>
          <p:cNvPr id="13" name="Google Shape;277;p21"/>
          <p:cNvSpPr txBox="1"/>
          <p:nvPr/>
        </p:nvSpPr>
        <p:spPr>
          <a:xfrm>
            <a:off x="5396262" y="2012137"/>
            <a:ext cx="4308455" cy="4416594"/>
          </a:xfrm>
          <a:prstGeom prst="rect">
            <a:avLst/>
          </a:prstGeom>
          <a:solidFill>
            <a:schemeClr val="tx1"/>
          </a:solidFill>
          <a:ln>
            <a:noFill/>
          </a:ln>
        </p:spPr>
        <p:txBody>
          <a:bodyPr spcFirstLastPara="1" wrap="square" lIns="0" tIns="0" rIns="0" bIns="0" anchor="t" anchorCtr="0">
            <a:spAutoFit/>
          </a:bodyPr>
          <a:lstStyle/>
          <a:p>
            <a:pPr marL="0" lvl="1"/>
            <a:endParaRPr lang="en-US" sz="700" dirty="0">
              <a:solidFill>
                <a:srgbClr val="92D050"/>
              </a:solidFill>
              <a:latin typeface="Arial" panose="020B0604020202020204" pitchFamily="34" charset="0"/>
              <a:ea typeface="Heebo"/>
              <a:cs typeface="Arial" panose="020B0604020202020204" pitchFamily="34" charset="0"/>
              <a:sym typeface="Heebo"/>
            </a:endParaRPr>
          </a:p>
          <a:p>
            <a:pPr marL="0" lvl="1"/>
            <a:r>
              <a:rPr lang="en-US" sz="700" dirty="0">
                <a:solidFill>
                  <a:srgbClr val="92D050"/>
                </a:solidFill>
                <a:latin typeface="Arial" panose="020B0604020202020204" pitchFamily="34" charset="0"/>
                <a:ea typeface="Heebo"/>
                <a:cs typeface="Arial" panose="020B0604020202020204" pitchFamily="34" charset="0"/>
                <a:sym typeface="Heebo"/>
              </a:rPr>
              <a:t>    # Check if the received message matches the sent message</a:t>
            </a:r>
          </a:p>
          <a:p>
            <a:pPr marL="0" lvl="1"/>
            <a:r>
              <a:rPr lang="en-US" sz="700" dirty="0">
                <a:solidFill>
                  <a:schemeClr val="bg1"/>
                </a:solidFill>
                <a:latin typeface="Arial" panose="020B0604020202020204" pitchFamily="34" charset="0"/>
                <a:ea typeface="Heebo"/>
                <a:cs typeface="Arial" panose="020B0604020202020204" pitchFamily="34" charset="0"/>
                <a:sym typeface="Heebo"/>
              </a:rPr>
              <a:t>    </a:t>
            </a:r>
            <a:r>
              <a:rPr lang="en-US" sz="700" dirty="0">
                <a:solidFill>
                  <a:srgbClr val="FFC000"/>
                </a:solidFill>
                <a:latin typeface="Arial" panose="020B0604020202020204" pitchFamily="34" charset="0"/>
                <a:ea typeface="Heebo"/>
                <a:cs typeface="Arial" panose="020B0604020202020204" pitchFamily="34" charset="0"/>
                <a:sym typeface="Heebo"/>
              </a:rPr>
              <a:t>if</a:t>
            </a:r>
            <a:r>
              <a:rPr lang="en-US" sz="700" dirty="0">
                <a:solidFill>
                  <a:schemeClr val="bg1"/>
                </a:solidFill>
                <a:latin typeface="Arial" panose="020B0604020202020204" pitchFamily="34" charset="0"/>
                <a:ea typeface="Heebo"/>
                <a:cs typeface="Arial" panose="020B0604020202020204" pitchFamily="34" charset="0"/>
                <a:sym typeface="Heebo"/>
              </a:rPr>
              <a:t> buffer equals ECHO_MSG:</a:t>
            </a:r>
          </a:p>
          <a:p>
            <a:pPr marL="0" lvl="1"/>
            <a:r>
              <a:rPr lang="en-US" sz="700" dirty="0">
                <a:solidFill>
                  <a:schemeClr val="bg1"/>
                </a:solidFill>
                <a:latin typeface="Arial" panose="020B0604020202020204" pitchFamily="34" charset="0"/>
                <a:ea typeface="Heebo"/>
                <a:cs typeface="Arial" panose="020B0604020202020204" pitchFamily="34" charset="0"/>
                <a:sym typeface="Heebo"/>
              </a:rPr>
              <a:t>        </a:t>
            </a:r>
            <a:r>
              <a:rPr lang="en-US" sz="700" dirty="0">
                <a:solidFill>
                  <a:srgbClr val="FFC000"/>
                </a:solidFill>
                <a:latin typeface="Arial" panose="020B0604020202020204" pitchFamily="34" charset="0"/>
                <a:ea typeface="Heebo"/>
                <a:cs typeface="Arial" panose="020B0604020202020204" pitchFamily="34" charset="0"/>
                <a:sym typeface="Heebo"/>
              </a:rPr>
              <a:t>print</a:t>
            </a:r>
            <a:r>
              <a:rPr lang="en-US" sz="700" dirty="0">
                <a:solidFill>
                  <a:schemeClr val="bg1"/>
                </a:solidFill>
                <a:latin typeface="Arial" panose="020B0604020202020204" pitchFamily="34" charset="0"/>
                <a:ea typeface="Heebo"/>
                <a:cs typeface="Arial" panose="020B0604020202020204" pitchFamily="34" charset="0"/>
                <a:sym typeface="Heebo"/>
              </a:rPr>
              <a:t>("Echo test passed!")</a:t>
            </a:r>
          </a:p>
          <a:p>
            <a:pPr marL="0" lvl="1"/>
            <a:r>
              <a:rPr lang="en-US" sz="700" dirty="0">
                <a:solidFill>
                  <a:schemeClr val="bg1"/>
                </a:solidFill>
                <a:latin typeface="Arial" panose="020B0604020202020204" pitchFamily="34" charset="0"/>
                <a:ea typeface="Heebo"/>
                <a:cs typeface="Arial" panose="020B0604020202020204" pitchFamily="34" charset="0"/>
                <a:sym typeface="Heebo"/>
              </a:rPr>
              <a:t>    </a:t>
            </a:r>
            <a:r>
              <a:rPr lang="en-US" sz="700" dirty="0">
                <a:solidFill>
                  <a:srgbClr val="FFC000"/>
                </a:solidFill>
                <a:latin typeface="Arial" panose="020B0604020202020204" pitchFamily="34" charset="0"/>
                <a:ea typeface="Heebo"/>
                <a:cs typeface="Arial" panose="020B0604020202020204" pitchFamily="34" charset="0"/>
                <a:sym typeface="Heebo"/>
              </a:rPr>
              <a:t>else</a:t>
            </a:r>
            <a:r>
              <a:rPr lang="en-US" sz="700" dirty="0">
                <a:solidFill>
                  <a:schemeClr val="bg1"/>
                </a:solidFill>
                <a:latin typeface="Arial" panose="020B0604020202020204" pitchFamily="34" charset="0"/>
                <a:ea typeface="Heebo"/>
                <a:cs typeface="Arial" panose="020B0604020202020204" pitchFamily="34" charset="0"/>
                <a:sym typeface="Heebo"/>
              </a:rPr>
              <a:t>:</a:t>
            </a:r>
          </a:p>
          <a:p>
            <a:pPr marL="0" lvl="1"/>
            <a:r>
              <a:rPr lang="en-US" sz="700" dirty="0">
                <a:solidFill>
                  <a:schemeClr val="bg1"/>
                </a:solidFill>
                <a:latin typeface="Arial" panose="020B0604020202020204" pitchFamily="34" charset="0"/>
                <a:ea typeface="Heebo"/>
                <a:cs typeface="Arial" panose="020B0604020202020204" pitchFamily="34" charset="0"/>
                <a:sym typeface="Heebo"/>
              </a:rPr>
              <a:t>        </a:t>
            </a:r>
            <a:r>
              <a:rPr lang="en-US" sz="700" dirty="0">
                <a:solidFill>
                  <a:srgbClr val="FFC000"/>
                </a:solidFill>
                <a:latin typeface="Arial" panose="020B0604020202020204" pitchFamily="34" charset="0"/>
                <a:ea typeface="Heebo"/>
                <a:cs typeface="Arial" panose="020B0604020202020204" pitchFamily="34" charset="0"/>
                <a:sym typeface="Heebo"/>
              </a:rPr>
              <a:t>print</a:t>
            </a:r>
            <a:r>
              <a:rPr lang="en-US" sz="700" dirty="0">
                <a:solidFill>
                  <a:schemeClr val="bg1"/>
                </a:solidFill>
                <a:latin typeface="Arial" panose="020B0604020202020204" pitchFamily="34" charset="0"/>
                <a:ea typeface="Heebo"/>
                <a:cs typeface="Arial" panose="020B0604020202020204" pitchFamily="34" charset="0"/>
                <a:sym typeface="Heebo"/>
              </a:rPr>
              <a:t>("Echo test failed!")</a:t>
            </a:r>
          </a:p>
          <a:p>
            <a:pPr marL="0" lvl="1"/>
            <a:endParaRPr lang="en-US" sz="700" dirty="0">
              <a:solidFill>
                <a:schemeClr val="bg1"/>
              </a:solidFill>
              <a:latin typeface="Arial" panose="020B0604020202020204" pitchFamily="34" charset="0"/>
              <a:ea typeface="Heebo"/>
              <a:cs typeface="Arial" panose="020B0604020202020204" pitchFamily="34" charset="0"/>
              <a:sym typeface="Heebo"/>
            </a:endParaRPr>
          </a:p>
          <a:p>
            <a:pPr marL="0" lvl="1"/>
            <a:r>
              <a:rPr lang="en-US" sz="700" dirty="0">
                <a:solidFill>
                  <a:srgbClr val="92D050"/>
                </a:solidFill>
                <a:latin typeface="Arial" panose="020B0604020202020204" pitchFamily="34" charset="0"/>
                <a:ea typeface="Heebo"/>
                <a:cs typeface="Arial" panose="020B0604020202020204" pitchFamily="34" charset="0"/>
                <a:sym typeface="Heebo"/>
              </a:rPr>
              <a:t># Function to cleanup and de-initialize </a:t>
            </a:r>
            <a:r>
              <a:rPr lang="en-US" sz="700" dirty="0" err="1">
                <a:solidFill>
                  <a:srgbClr val="92D050"/>
                </a:solidFill>
                <a:latin typeface="Arial" panose="020B0604020202020204" pitchFamily="34" charset="0"/>
                <a:ea typeface="Heebo"/>
                <a:cs typeface="Arial" panose="020B0604020202020204" pitchFamily="34" charset="0"/>
                <a:sym typeface="Heebo"/>
              </a:rPr>
              <a:t>OpenAMP</a:t>
            </a:r>
            <a:endParaRPr lang="en-US" sz="700" dirty="0">
              <a:solidFill>
                <a:srgbClr val="92D050"/>
              </a:solidFill>
              <a:latin typeface="Arial" panose="020B0604020202020204" pitchFamily="34" charset="0"/>
              <a:ea typeface="Heebo"/>
              <a:cs typeface="Arial" panose="020B0604020202020204" pitchFamily="34" charset="0"/>
              <a:sym typeface="Heebo"/>
            </a:endParaRPr>
          </a:p>
          <a:p>
            <a:pPr marL="0" lvl="1"/>
            <a:r>
              <a:rPr lang="en-US" sz="700" dirty="0">
                <a:solidFill>
                  <a:srgbClr val="FFC000"/>
                </a:solidFill>
                <a:latin typeface="Arial" panose="020B0604020202020204" pitchFamily="34" charset="0"/>
                <a:ea typeface="Heebo"/>
                <a:cs typeface="Arial" panose="020B0604020202020204" pitchFamily="34" charset="0"/>
                <a:sym typeface="Heebo"/>
              </a:rPr>
              <a:t>function</a:t>
            </a:r>
            <a:r>
              <a:rPr lang="en-US" sz="700" dirty="0">
                <a:solidFill>
                  <a:schemeClr val="bg1"/>
                </a:solidFill>
                <a:latin typeface="Arial" panose="020B0604020202020204" pitchFamily="34" charset="0"/>
                <a:ea typeface="Heebo"/>
                <a:cs typeface="Arial" panose="020B0604020202020204" pitchFamily="34" charset="0"/>
                <a:sym typeface="Heebo"/>
              </a:rPr>
              <a:t> </a:t>
            </a:r>
            <a:r>
              <a:rPr lang="en-US" sz="700" dirty="0" err="1">
                <a:solidFill>
                  <a:schemeClr val="bg1"/>
                </a:solidFill>
                <a:latin typeface="Arial" panose="020B0604020202020204" pitchFamily="34" charset="0"/>
                <a:ea typeface="Heebo"/>
                <a:cs typeface="Arial" panose="020B0604020202020204" pitchFamily="34" charset="0"/>
                <a:sym typeface="Heebo"/>
              </a:rPr>
              <a:t>openamp_cleanup</a:t>
            </a:r>
            <a:r>
              <a:rPr lang="en-US" sz="700" dirty="0">
                <a:solidFill>
                  <a:schemeClr val="bg1"/>
                </a:solidFill>
                <a:latin typeface="Arial" panose="020B0604020202020204" pitchFamily="34" charset="0"/>
                <a:ea typeface="Heebo"/>
                <a:cs typeface="Arial" panose="020B0604020202020204" pitchFamily="34" charset="0"/>
                <a:sym typeface="Heebo"/>
              </a:rPr>
              <a:t>():</a:t>
            </a:r>
          </a:p>
          <a:p>
            <a:pPr marL="0" lvl="1"/>
            <a:r>
              <a:rPr lang="en-US" sz="700" dirty="0">
                <a:solidFill>
                  <a:srgbClr val="92D050"/>
                </a:solidFill>
                <a:latin typeface="Arial" panose="020B0604020202020204" pitchFamily="34" charset="0"/>
                <a:ea typeface="Heebo"/>
                <a:cs typeface="Arial" panose="020B0604020202020204" pitchFamily="34" charset="0"/>
                <a:sym typeface="Heebo"/>
              </a:rPr>
              <a:t>    # Close the </a:t>
            </a:r>
            <a:r>
              <a:rPr lang="en-US" sz="700" dirty="0" err="1">
                <a:solidFill>
                  <a:srgbClr val="92D050"/>
                </a:solidFill>
                <a:latin typeface="Arial" panose="020B0604020202020204" pitchFamily="34" charset="0"/>
                <a:ea typeface="Heebo"/>
                <a:cs typeface="Arial" panose="020B0604020202020204" pitchFamily="34" charset="0"/>
                <a:sym typeface="Heebo"/>
              </a:rPr>
              <a:t>virtio</a:t>
            </a:r>
            <a:r>
              <a:rPr lang="en-US" sz="700" dirty="0">
                <a:solidFill>
                  <a:srgbClr val="92D050"/>
                </a:solidFill>
                <a:latin typeface="Arial" panose="020B0604020202020204" pitchFamily="34" charset="0"/>
                <a:ea typeface="Heebo"/>
                <a:cs typeface="Arial" panose="020B0604020202020204" pitchFamily="34" charset="0"/>
                <a:sym typeface="Heebo"/>
              </a:rPr>
              <a:t> channel</a:t>
            </a:r>
          </a:p>
          <a:p>
            <a:pPr marL="0" lvl="1"/>
            <a:r>
              <a:rPr lang="en-US" sz="700" dirty="0">
                <a:solidFill>
                  <a:schemeClr val="bg1"/>
                </a:solidFill>
                <a:latin typeface="Arial" panose="020B0604020202020204" pitchFamily="34" charset="0"/>
                <a:ea typeface="Heebo"/>
                <a:cs typeface="Arial" panose="020B0604020202020204" pitchFamily="34" charset="0"/>
                <a:sym typeface="Heebo"/>
              </a:rPr>
              <a:t>    </a:t>
            </a:r>
            <a:r>
              <a:rPr lang="en-US" sz="700" dirty="0">
                <a:solidFill>
                  <a:srgbClr val="FFC000"/>
                </a:solidFill>
                <a:latin typeface="Arial" panose="020B0604020202020204" pitchFamily="34" charset="0"/>
                <a:ea typeface="Heebo"/>
                <a:cs typeface="Arial" panose="020B0604020202020204" pitchFamily="34" charset="0"/>
                <a:sym typeface="Heebo"/>
              </a:rPr>
              <a:t>if</a:t>
            </a:r>
            <a:r>
              <a:rPr lang="en-US" sz="700" dirty="0">
                <a:solidFill>
                  <a:schemeClr val="bg1"/>
                </a:solidFill>
                <a:latin typeface="Arial" panose="020B0604020202020204" pitchFamily="34" charset="0"/>
                <a:ea typeface="Heebo"/>
                <a:cs typeface="Arial" panose="020B0604020202020204" pitchFamily="34" charset="0"/>
                <a:sym typeface="Heebo"/>
              </a:rPr>
              <a:t> close </a:t>
            </a:r>
            <a:r>
              <a:rPr lang="en-US" sz="700" dirty="0" err="1">
                <a:solidFill>
                  <a:schemeClr val="bg1"/>
                </a:solidFill>
                <a:latin typeface="Arial" panose="020B0604020202020204" pitchFamily="34" charset="0"/>
                <a:ea typeface="Heebo"/>
                <a:cs typeface="Arial" panose="020B0604020202020204" pitchFamily="34" charset="0"/>
                <a:sym typeface="Heebo"/>
              </a:rPr>
              <a:t>virtio</a:t>
            </a:r>
            <a:r>
              <a:rPr lang="en-US" sz="700" dirty="0">
                <a:solidFill>
                  <a:schemeClr val="bg1"/>
                </a:solidFill>
                <a:latin typeface="Arial" panose="020B0604020202020204" pitchFamily="34" charset="0"/>
                <a:ea typeface="Heebo"/>
                <a:cs typeface="Arial" panose="020B0604020202020204" pitchFamily="34" charset="0"/>
                <a:sym typeface="Heebo"/>
              </a:rPr>
              <a:t> channel fails:</a:t>
            </a:r>
          </a:p>
          <a:p>
            <a:pPr marL="0" lvl="1"/>
            <a:r>
              <a:rPr lang="en-US" sz="700" dirty="0">
                <a:solidFill>
                  <a:schemeClr val="bg1"/>
                </a:solidFill>
                <a:latin typeface="Arial" panose="020B0604020202020204" pitchFamily="34" charset="0"/>
                <a:ea typeface="Heebo"/>
                <a:cs typeface="Arial" panose="020B0604020202020204" pitchFamily="34" charset="0"/>
                <a:sym typeface="Heebo"/>
              </a:rPr>
              <a:t>        </a:t>
            </a:r>
            <a:r>
              <a:rPr lang="en-US" sz="700" dirty="0">
                <a:solidFill>
                  <a:srgbClr val="FFC000"/>
                </a:solidFill>
                <a:latin typeface="Arial" panose="020B0604020202020204" pitchFamily="34" charset="0"/>
                <a:ea typeface="Heebo"/>
                <a:cs typeface="Arial" panose="020B0604020202020204" pitchFamily="34" charset="0"/>
                <a:sym typeface="Heebo"/>
              </a:rPr>
              <a:t>print</a:t>
            </a:r>
            <a:r>
              <a:rPr lang="en-US" sz="700" dirty="0">
                <a:solidFill>
                  <a:schemeClr val="bg1"/>
                </a:solidFill>
                <a:latin typeface="Arial" panose="020B0604020202020204" pitchFamily="34" charset="0"/>
                <a:ea typeface="Heebo"/>
                <a:cs typeface="Arial" panose="020B0604020202020204" pitchFamily="34" charset="0"/>
                <a:sym typeface="Heebo"/>
              </a:rPr>
              <a:t>("Failed to close </a:t>
            </a:r>
            <a:r>
              <a:rPr lang="en-US" sz="700" dirty="0" err="1">
                <a:solidFill>
                  <a:schemeClr val="bg1"/>
                </a:solidFill>
                <a:latin typeface="Arial" panose="020B0604020202020204" pitchFamily="34" charset="0"/>
                <a:ea typeface="Heebo"/>
                <a:cs typeface="Arial" panose="020B0604020202020204" pitchFamily="34" charset="0"/>
                <a:sym typeface="Heebo"/>
              </a:rPr>
              <a:t>virtio</a:t>
            </a:r>
            <a:r>
              <a:rPr lang="en-US" sz="700" dirty="0">
                <a:solidFill>
                  <a:schemeClr val="bg1"/>
                </a:solidFill>
                <a:latin typeface="Arial" panose="020B0604020202020204" pitchFamily="34" charset="0"/>
                <a:ea typeface="Heebo"/>
                <a:cs typeface="Arial" panose="020B0604020202020204" pitchFamily="34" charset="0"/>
                <a:sym typeface="Heebo"/>
              </a:rPr>
              <a:t> channel")</a:t>
            </a:r>
          </a:p>
          <a:p>
            <a:pPr marL="0" lvl="1"/>
            <a:endParaRPr lang="en-US" sz="700" dirty="0">
              <a:solidFill>
                <a:schemeClr val="bg1"/>
              </a:solidFill>
              <a:latin typeface="Arial" panose="020B0604020202020204" pitchFamily="34" charset="0"/>
              <a:ea typeface="Heebo"/>
              <a:cs typeface="Arial" panose="020B0604020202020204" pitchFamily="34" charset="0"/>
              <a:sym typeface="Heebo"/>
            </a:endParaRPr>
          </a:p>
          <a:p>
            <a:pPr marL="0" lvl="1"/>
            <a:r>
              <a:rPr lang="en-US" sz="700" dirty="0">
                <a:solidFill>
                  <a:srgbClr val="92D050"/>
                </a:solidFill>
                <a:latin typeface="Arial" panose="020B0604020202020204" pitchFamily="34" charset="0"/>
                <a:ea typeface="Heebo"/>
                <a:cs typeface="Arial" panose="020B0604020202020204" pitchFamily="34" charset="0"/>
                <a:sym typeface="Heebo"/>
              </a:rPr>
              <a:t>    # De-initialize </a:t>
            </a:r>
            <a:r>
              <a:rPr lang="en-US" sz="700" dirty="0" err="1">
                <a:solidFill>
                  <a:srgbClr val="92D050"/>
                </a:solidFill>
                <a:latin typeface="Arial" panose="020B0604020202020204" pitchFamily="34" charset="0"/>
                <a:ea typeface="Heebo"/>
                <a:cs typeface="Arial" panose="020B0604020202020204" pitchFamily="34" charset="0"/>
                <a:sym typeface="Heebo"/>
              </a:rPr>
              <a:t>OpenAMP</a:t>
            </a:r>
            <a:r>
              <a:rPr lang="en-US" sz="700" dirty="0">
                <a:solidFill>
                  <a:srgbClr val="92D050"/>
                </a:solidFill>
                <a:latin typeface="Arial" panose="020B0604020202020204" pitchFamily="34" charset="0"/>
                <a:ea typeface="Heebo"/>
                <a:cs typeface="Arial" panose="020B0604020202020204" pitchFamily="34" charset="0"/>
                <a:sym typeface="Heebo"/>
              </a:rPr>
              <a:t> framework</a:t>
            </a:r>
          </a:p>
          <a:p>
            <a:pPr marL="0" lvl="1"/>
            <a:r>
              <a:rPr lang="en-US" sz="700" dirty="0">
                <a:solidFill>
                  <a:schemeClr val="bg1"/>
                </a:solidFill>
                <a:latin typeface="Arial" panose="020B0604020202020204" pitchFamily="34" charset="0"/>
                <a:ea typeface="Heebo"/>
                <a:cs typeface="Arial" panose="020B0604020202020204" pitchFamily="34" charset="0"/>
                <a:sym typeface="Heebo"/>
              </a:rPr>
              <a:t>    </a:t>
            </a:r>
            <a:r>
              <a:rPr lang="en-US" sz="700" dirty="0" err="1">
                <a:solidFill>
                  <a:schemeClr val="bg1"/>
                </a:solidFill>
                <a:latin typeface="Arial" panose="020B0604020202020204" pitchFamily="34" charset="0"/>
                <a:ea typeface="Heebo"/>
                <a:cs typeface="Arial" panose="020B0604020202020204" pitchFamily="34" charset="0"/>
                <a:sym typeface="Heebo"/>
              </a:rPr>
              <a:t>openamp_deinit</a:t>
            </a:r>
            <a:r>
              <a:rPr lang="en-US" sz="700" dirty="0">
                <a:solidFill>
                  <a:schemeClr val="bg1"/>
                </a:solidFill>
                <a:latin typeface="Arial" panose="020B0604020202020204" pitchFamily="34" charset="0"/>
                <a:ea typeface="Heebo"/>
                <a:cs typeface="Arial" panose="020B0604020202020204" pitchFamily="34" charset="0"/>
                <a:sym typeface="Heebo"/>
              </a:rPr>
              <a:t>()</a:t>
            </a:r>
          </a:p>
          <a:p>
            <a:pPr marL="0" lvl="1"/>
            <a:endParaRPr lang="en-US" sz="700" dirty="0">
              <a:solidFill>
                <a:schemeClr val="bg1"/>
              </a:solidFill>
              <a:latin typeface="Arial" panose="020B0604020202020204" pitchFamily="34" charset="0"/>
              <a:ea typeface="Heebo"/>
              <a:cs typeface="Arial" panose="020B0604020202020204" pitchFamily="34" charset="0"/>
              <a:sym typeface="Heebo"/>
            </a:endParaRPr>
          </a:p>
          <a:p>
            <a:pPr marL="0" lvl="1"/>
            <a:r>
              <a:rPr lang="en-US" sz="700" dirty="0">
                <a:solidFill>
                  <a:srgbClr val="92D050"/>
                </a:solidFill>
                <a:latin typeface="Arial" panose="020B0604020202020204" pitchFamily="34" charset="0"/>
                <a:ea typeface="Heebo"/>
                <a:cs typeface="Arial" panose="020B0604020202020204" pitchFamily="34" charset="0"/>
                <a:sym typeface="Heebo"/>
              </a:rPr>
              <a:t># Main program entry point</a:t>
            </a:r>
          </a:p>
          <a:p>
            <a:pPr marL="0" lvl="1"/>
            <a:r>
              <a:rPr lang="en-US" sz="700" dirty="0">
                <a:solidFill>
                  <a:srgbClr val="FFC000"/>
                </a:solidFill>
                <a:latin typeface="Arial" panose="020B0604020202020204" pitchFamily="34" charset="0"/>
                <a:ea typeface="Heebo"/>
                <a:cs typeface="Arial" panose="020B0604020202020204" pitchFamily="34" charset="0"/>
                <a:sym typeface="Heebo"/>
              </a:rPr>
              <a:t>function</a:t>
            </a:r>
            <a:r>
              <a:rPr lang="en-US" sz="700" dirty="0">
                <a:solidFill>
                  <a:schemeClr val="bg1"/>
                </a:solidFill>
                <a:latin typeface="Arial" panose="020B0604020202020204" pitchFamily="34" charset="0"/>
                <a:ea typeface="Heebo"/>
                <a:cs typeface="Arial" panose="020B0604020202020204" pitchFamily="34" charset="0"/>
                <a:sym typeface="Heebo"/>
              </a:rPr>
              <a:t> main():</a:t>
            </a:r>
          </a:p>
          <a:p>
            <a:pPr marL="0" lvl="1"/>
            <a:r>
              <a:rPr lang="en-US" sz="700" dirty="0">
                <a:solidFill>
                  <a:srgbClr val="92D050"/>
                </a:solidFill>
                <a:latin typeface="Arial" panose="020B0604020202020204" pitchFamily="34" charset="0"/>
                <a:ea typeface="Heebo"/>
                <a:cs typeface="Arial" panose="020B0604020202020204" pitchFamily="34" charset="0"/>
                <a:sym typeface="Heebo"/>
              </a:rPr>
              <a:t>    # Initialize </a:t>
            </a:r>
            <a:r>
              <a:rPr lang="en-US" sz="700" dirty="0" err="1">
                <a:solidFill>
                  <a:srgbClr val="92D050"/>
                </a:solidFill>
                <a:latin typeface="Arial" panose="020B0604020202020204" pitchFamily="34" charset="0"/>
                <a:ea typeface="Heebo"/>
                <a:cs typeface="Arial" panose="020B0604020202020204" pitchFamily="34" charset="0"/>
                <a:sym typeface="Heebo"/>
              </a:rPr>
              <a:t>OpenAMP</a:t>
            </a:r>
            <a:r>
              <a:rPr lang="en-US" sz="700" dirty="0">
                <a:solidFill>
                  <a:srgbClr val="92D050"/>
                </a:solidFill>
                <a:latin typeface="Arial" panose="020B0604020202020204" pitchFamily="34" charset="0"/>
                <a:ea typeface="Heebo"/>
                <a:cs typeface="Arial" panose="020B0604020202020204" pitchFamily="34" charset="0"/>
                <a:sym typeface="Heebo"/>
              </a:rPr>
              <a:t> framework</a:t>
            </a:r>
          </a:p>
          <a:p>
            <a:pPr marL="0" lvl="1"/>
            <a:r>
              <a:rPr lang="en-US" sz="700" dirty="0">
                <a:solidFill>
                  <a:schemeClr val="bg1"/>
                </a:solidFill>
                <a:latin typeface="Arial" panose="020B0604020202020204" pitchFamily="34" charset="0"/>
                <a:ea typeface="Heebo"/>
                <a:cs typeface="Arial" panose="020B0604020202020204" pitchFamily="34" charset="0"/>
                <a:sym typeface="Heebo"/>
              </a:rPr>
              <a:t>    </a:t>
            </a:r>
            <a:r>
              <a:rPr lang="en-US" sz="700" dirty="0">
                <a:solidFill>
                  <a:srgbClr val="FFC000"/>
                </a:solidFill>
                <a:latin typeface="Arial" panose="020B0604020202020204" pitchFamily="34" charset="0"/>
                <a:ea typeface="Heebo"/>
                <a:cs typeface="Arial" panose="020B0604020202020204" pitchFamily="34" charset="0"/>
                <a:sym typeface="Heebo"/>
              </a:rPr>
              <a:t>if</a:t>
            </a:r>
            <a:r>
              <a:rPr lang="en-US" sz="700" dirty="0">
                <a:solidFill>
                  <a:schemeClr val="bg1"/>
                </a:solidFill>
                <a:latin typeface="Arial" panose="020B0604020202020204" pitchFamily="34" charset="0"/>
                <a:ea typeface="Heebo"/>
                <a:cs typeface="Arial" panose="020B0604020202020204" pitchFamily="34" charset="0"/>
                <a:sym typeface="Heebo"/>
              </a:rPr>
              <a:t> </a:t>
            </a:r>
            <a:r>
              <a:rPr lang="en-US" sz="700" dirty="0" err="1">
                <a:solidFill>
                  <a:schemeClr val="bg1"/>
                </a:solidFill>
                <a:latin typeface="Arial" panose="020B0604020202020204" pitchFamily="34" charset="0"/>
                <a:ea typeface="Heebo"/>
                <a:cs typeface="Arial" panose="020B0604020202020204" pitchFamily="34" charset="0"/>
                <a:sym typeface="Heebo"/>
              </a:rPr>
              <a:t>openamp_init</a:t>
            </a:r>
            <a:r>
              <a:rPr lang="en-US" sz="700" dirty="0">
                <a:solidFill>
                  <a:schemeClr val="bg1"/>
                </a:solidFill>
                <a:latin typeface="Arial" panose="020B0604020202020204" pitchFamily="34" charset="0"/>
                <a:ea typeface="Heebo"/>
                <a:cs typeface="Arial" panose="020B0604020202020204" pitchFamily="34" charset="0"/>
                <a:sym typeface="Heebo"/>
              </a:rPr>
              <a:t>() fails:</a:t>
            </a:r>
          </a:p>
          <a:p>
            <a:pPr marL="0" lvl="1"/>
            <a:r>
              <a:rPr lang="en-US" sz="700" dirty="0">
                <a:solidFill>
                  <a:schemeClr val="bg1"/>
                </a:solidFill>
                <a:latin typeface="Arial" panose="020B0604020202020204" pitchFamily="34" charset="0"/>
                <a:ea typeface="Heebo"/>
                <a:cs typeface="Arial" panose="020B0604020202020204" pitchFamily="34" charset="0"/>
                <a:sym typeface="Heebo"/>
              </a:rPr>
              <a:t>        </a:t>
            </a:r>
            <a:r>
              <a:rPr lang="en-US" sz="700" dirty="0">
                <a:solidFill>
                  <a:srgbClr val="FFC000"/>
                </a:solidFill>
                <a:latin typeface="Arial" panose="020B0604020202020204" pitchFamily="34" charset="0"/>
                <a:ea typeface="Heebo"/>
                <a:cs typeface="Arial" panose="020B0604020202020204" pitchFamily="34" charset="0"/>
                <a:sym typeface="Heebo"/>
              </a:rPr>
              <a:t>print</a:t>
            </a:r>
            <a:r>
              <a:rPr lang="en-US" sz="700" dirty="0">
                <a:solidFill>
                  <a:schemeClr val="bg1"/>
                </a:solidFill>
                <a:latin typeface="Arial" panose="020B0604020202020204" pitchFamily="34" charset="0"/>
                <a:ea typeface="Heebo"/>
                <a:cs typeface="Arial" panose="020B0604020202020204" pitchFamily="34" charset="0"/>
                <a:sym typeface="Heebo"/>
              </a:rPr>
              <a:t>("</a:t>
            </a:r>
            <a:r>
              <a:rPr lang="en-US" sz="700" dirty="0" err="1">
                <a:solidFill>
                  <a:schemeClr val="bg1"/>
                </a:solidFill>
                <a:latin typeface="Arial" panose="020B0604020202020204" pitchFamily="34" charset="0"/>
                <a:ea typeface="Heebo"/>
                <a:cs typeface="Arial" panose="020B0604020202020204" pitchFamily="34" charset="0"/>
                <a:sym typeface="Heebo"/>
              </a:rPr>
              <a:t>OpenAMP</a:t>
            </a:r>
            <a:r>
              <a:rPr lang="en-US" sz="700" dirty="0">
                <a:solidFill>
                  <a:schemeClr val="bg1"/>
                </a:solidFill>
                <a:latin typeface="Arial" panose="020B0604020202020204" pitchFamily="34" charset="0"/>
                <a:ea typeface="Heebo"/>
                <a:cs typeface="Arial" panose="020B0604020202020204" pitchFamily="34" charset="0"/>
                <a:sym typeface="Heebo"/>
              </a:rPr>
              <a:t> initialization failed. Exiting...")</a:t>
            </a:r>
          </a:p>
          <a:p>
            <a:pPr marL="0" lvl="1"/>
            <a:r>
              <a:rPr lang="en-US" sz="700" dirty="0">
                <a:solidFill>
                  <a:schemeClr val="bg1"/>
                </a:solidFill>
                <a:latin typeface="Arial" panose="020B0604020202020204" pitchFamily="34" charset="0"/>
                <a:ea typeface="Heebo"/>
                <a:cs typeface="Arial" panose="020B0604020202020204" pitchFamily="34" charset="0"/>
                <a:sym typeface="Heebo"/>
              </a:rPr>
              <a:t>        </a:t>
            </a:r>
            <a:r>
              <a:rPr lang="en-US" sz="700" dirty="0">
                <a:solidFill>
                  <a:srgbClr val="FFC000"/>
                </a:solidFill>
                <a:latin typeface="Arial" panose="020B0604020202020204" pitchFamily="34" charset="0"/>
                <a:ea typeface="Heebo"/>
                <a:cs typeface="Arial" panose="020B0604020202020204" pitchFamily="34" charset="0"/>
                <a:sym typeface="Heebo"/>
              </a:rPr>
              <a:t>return</a:t>
            </a:r>
            <a:r>
              <a:rPr lang="en-US" sz="700" dirty="0">
                <a:solidFill>
                  <a:schemeClr val="bg1"/>
                </a:solidFill>
                <a:latin typeface="Arial" panose="020B0604020202020204" pitchFamily="34" charset="0"/>
                <a:ea typeface="Heebo"/>
                <a:cs typeface="Arial" panose="020B0604020202020204" pitchFamily="34" charset="0"/>
                <a:sym typeface="Heebo"/>
              </a:rPr>
              <a:t> error</a:t>
            </a:r>
          </a:p>
          <a:p>
            <a:pPr marL="0" lvl="1"/>
            <a:endParaRPr lang="en-US" sz="700" dirty="0">
              <a:solidFill>
                <a:schemeClr val="bg1"/>
              </a:solidFill>
              <a:latin typeface="Arial" panose="020B0604020202020204" pitchFamily="34" charset="0"/>
              <a:ea typeface="Heebo"/>
              <a:cs typeface="Arial" panose="020B0604020202020204" pitchFamily="34" charset="0"/>
              <a:sym typeface="Heebo"/>
            </a:endParaRPr>
          </a:p>
          <a:p>
            <a:pPr marL="0" lvl="1"/>
            <a:r>
              <a:rPr lang="en-US" sz="700" dirty="0">
                <a:solidFill>
                  <a:srgbClr val="92D050"/>
                </a:solidFill>
                <a:latin typeface="Arial" panose="020B0604020202020204" pitchFamily="34" charset="0"/>
                <a:ea typeface="Heebo"/>
                <a:cs typeface="Arial" panose="020B0604020202020204" pitchFamily="34" charset="0"/>
                <a:sym typeface="Heebo"/>
              </a:rPr>
              <a:t>    # Perform echo test</a:t>
            </a:r>
          </a:p>
          <a:p>
            <a:pPr marL="0" lvl="1"/>
            <a:r>
              <a:rPr lang="en-US" sz="700" dirty="0">
                <a:solidFill>
                  <a:schemeClr val="bg1"/>
                </a:solidFill>
                <a:latin typeface="Arial" panose="020B0604020202020204" pitchFamily="34" charset="0"/>
                <a:ea typeface="Heebo"/>
                <a:cs typeface="Arial" panose="020B0604020202020204" pitchFamily="34" charset="0"/>
                <a:sym typeface="Heebo"/>
              </a:rPr>
              <a:t>    </a:t>
            </a:r>
            <a:r>
              <a:rPr lang="en-US" sz="700" dirty="0">
                <a:solidFill>
                  <a:srgbClr val="FFC000"/>
                </a:solidFill>
                <a:latin typeface="Arial" panose="020B0604020202020204" pitchFamily="34" charset="0"/>
                <a:ea typeface="Heebo"/>
                <a:cs typeface="Arial" panose="020B0604020202020204" pitchFamily="34" charset="0"/>
                <a:sym typeface="Heebo"/>
              </a:rPr>
              <a:t>if</a:t>
            </a:r>
            <a:r>
              <a:rPr lang="en-US" sz="700" dirty="0">
                <a:solidFill>
                  <a:schemeClr val="bg1"/>
                </a:solidFill>
                <a:latin typeface="Arial" panose="020B0604020202020204" pitchFamily="34" charset="0"/>
                <a:ea typeface="Heebo"/>
                <a:cs typeface="Arial" panose="020B0604020202020204" pitchFamily="34" charset="0"/>
                <a:sym typeface="Heebo"/>
              </a:rPr>
              <a:t> </a:t>
            </a:r>
            <a:r>
              <a:rPr lang="en-US" sz="700" dirty="0" err="1">
                <a:solidFill>
                  <a:schemeClr val="bg1"/>
                </a:solidFill>
                <a:latin typeface="Arial" panose="020B0604020202020204" pitchFamily="34" charset="0"/>
                <a:ea typeface="Heebo"/>
                <a:cs typeface="Arial" panose="020B0604020202020204" pitchFamily="34" charset="0"/>
                <a:sym typeface="Heebo"/>
              </a:rPr>
              <a:t>echo_test</a:t>
            </a:r>
            <a:r>
              <a:rPr lang="en-US" sz="700" dirty="0">
                <a:solidFill>
                  <a:schemeClr val="bg1"/>
                </a:solidFill>
                <a:latin typeface="Arial" panose="020B0604020202020204" pitchFamily="34" charset="0"/>
                <a:ea typeface="Heebo"/>
                <a:cs typeface="Arial" panose="020B0604020202020204" pitchFamily="34" charset="0"/>
                <a:sym typeface="Heebo"/>
              </a:rPr>
              <a:t>() fails:</a:t>
            </a:r>
          </a:p>
          <a:p>
            <a:pPr marL="0" lvl="1"/>
            <a:r>
              <a:rPr lang="en-US" sz="700" dirty="0">
                <a:solidFill>
                  <a:schemeClr val="bg1"/>
                </a:solidFill>
                <a:latin typeface="Arial" panose="020B0604020202020204" pitchFamily="34" charset="0"/>
                <a:ea typeface="Heebo"/>
                <a:cs typeface="Arial" panose="020B0604020202020204" pitchFamily="34" charset="0"/>
                <a:sym typeface="Heebo"/>
              </a:rPr>
              <a:t>        </a:t>
            </a:r>
            <a:r>
              <a:rPr lang="en-US" sz="700" dirty="0">
                <a:solidFill>
                  <a:srgbClr val="FFC000"/>
                </a:solidFill>
                <a:latin typeface="Arial" panose="020B0604020202020204" pitchFamily="34" charset="0"/>
                <a:ea typeface="Heebo"/>
                <a:cs typeface="Arial" panose="020B0604020202020204" pitchFamily="34" charset="0"/>
                <a:sym typeface="Heebo"/>
              </a:rPr>
              <a:t>print</a:t>
            </a:r>
            <a:r>
              <a:rPr lang="en-US" sz="700" dirty="0">
                <a:solidFill>
                  <a:schemeClr val="bg1"/>
                </a:solidFill>
                <a:latin typeface="Arial" panose="020B0604020202020204" pitchFamily="34" charset="0"/>
                <a:ea typeface="Heebo"/>
                <a:cs typeface="Arial" panose="020B0604020202020204" pitchFamily="34" charset="0"/>
                <a:sym typeface="Heebo"/>
              </a:rPr>
              <a:t>("Echo test failed. Exiting...")</a:t>
            </a:r>
          </a:p>
          <a:p>
            <a:pPr marL="0" lvl="1"/>
            <a:r>
              <a:rPr lang="en-US" sz="700" dirty="0">
                <a:solidFill>
                  <a:schemeClr val="bg1"/>
                </a:solidFill>
                <a:latin typeface="Arial" panose="020B0604020202020204" pitchFamily="34" charset="0"/>
                <a:ea typeface="Heebo"/>
                <a:cs typeface="Arial" panose="020B0604020202020204" pitchFamily="34" charset="0"/>
                <a:sym typeface="Heebo"/>
              </a:rPr>
              <a:t>        </a:t>
            </a:r>
            <a:r>
              <a:rPr lang="en-US" sz="700" dirty="0" err="1">
                <a:solidFill>
                  <a:schemeClr val="bg1"/>
                </a:solidFill>
                <a:latin typeface="Arial" panose="020B0604020202020204" pitchFamily="34" charset="0"/>
                <a:ea typeface="Heebo"/>
                <a:cs typeface="Arial" panose="020B0604020202020204" pitchFamily="34" charset="0"/>
                <a:sym typeface="Heebo"/>
              </a:rPr>
              <a:t>openamp_cleanup</a:t>
            </a:r>
            <a:r>
              <a:rPr lang="en-US" sz="700" dirty="0">
                <a:solidFill>
                  <a:schemeClr val="bg1"/>
                </a:solidFill>
                <a:latin typeface="Arial" panose="020B0604020202020204" pitchFamily="34" charset="0"/>
                <a:ea typeface="Heebo"/>
                <a:cs typeface="Arial" panose="020B0604020202020204" pitchFamily="34" charset="0"/>
                <a:sym typeface="Heebo"/>
              </a:rPr>
              <a:t>()</a:t>
            </a:r>
          </a:p>
          <a:p>
            <a:pPr marL="0" lvl="1"/>
            <a:r>
              <a:rPr lang="en-US" sz="700" dirty="0">
                <a:solidFill>
                  <a:schemeClr val="bg1"/>
                </a:solidFill>
                <a:latin typeface="Arial" panose="020B0604020202020204" pitchFamily="34" charset="0"/>
                <a:ea typeface="Heebo"/>
                <a:cs typeface="Arial" panose="020B0604020202020204" pitchFamily="34" charset="0"/>
                <a:sym typeface="Heebo"/>
              </a:rPr>
              <a:t>        </a:t>
            </a:r>
            <a:r>
              <a:rPr lang="en-US" sz="700" dirty="0">
                <a:solidFill>
                  <a:srgbClr val="FFC000"/>
                </a:solidFill>
                <a:latin typeface="Arial" panose="020B0604020202020204" pitchFamily="34" charset="0"/>
                <a:ea typeface="Heebo"/>
                <a:cs typeface="Arial" panose="020B0604020202020204" pitchFamily="34" charset="0"/>
                <a:sym typeface="Heebo"/>
              </a:rPr>
              <a:t>return</a:t>
            </a:r>
            <a:r>
              <a:rPr lang="en-US" sz="700" dirty="0">
                <a:solidFill>
                  <a:schemeClr val="bg1"/>
                </a:solidFill>
                <a:latin typeface="Arial" panose="020B0604020202020204" pitchFamily="34" charset="0"/>
                <a:ea typeface="Heebo"/>
                <a:cs typeface="Arial" panose="020B0604020202020204" pitchFamily="34" charset="0"/>
                <a:sym typeface="Heebo"/>
              </a:rPr>
              <a:t> error</a:t>
            </a:r>
          </a:p>
          <a:p>
            <a:pPr marL="0" lvl="1"/>
            <a:endParaRPr lang="en-US" sz="700" dirty="0">
              <a:solidFill>
                <a:schemeClr val="bg1"/>
              </a:solidFill>
              <a:latin typeface="Arial" panose="020B0604020202020204" pitchFamily="34" charset="0"/>
              <a:ea typeface="Heebo"/>
              <a:cs typeface="Arial" panose="020B0604020202020204" pitchFamily="34" charset="0"/>
              <a:sym typeface="Heebo"/>
            </a:endParaRPr>
          </a:p>
          <a:p>
            <a:pPr marL="0" lvl="1"/>
            <a:r>
              <a:rPr lang="en-US" sz="700" dirty="0">
                <a:solidFill>
                  <a:srgbClr val="92D050"/>
                </a:solidFill>
                <a:latin typeface="Arial" panose="020B0604020202020204" pitchFamily="34" charset="0"/>
                <a:ea typeface="Heebo"/>
                <a:cs typeface="Arial" panose="020B0604020202020204" pitchFamily="34" charset="0"/>
                <a:sym typeface="Heebo"/>
              </a:rPr>
              <a:t>    # Cleanup </a:t>
            </a:r>
            <a:r>
              <a:rPr lang="en-US" sz="700" dirty="0" err="1">
                <a:solidFill>
                  <a:srgbClr val="92D050"/>
                </a:solidFill>
                <a:latin typeface="Arial" panose="020B0604020202020204" pitchFamily="34" charset="0"/>
                <a:ea typeface="Heebo"/>
                <a:cs typeface="Arial" panose="020B0604020202020204" pitchFamily="34" charset="0"/>
                <a:sym typeface="Heebo"/>
              </a:rPr>
              <a:t>OpenAMP</a:t>
            </a:r>
            <a:r>
              <a:rPr lang="en-US" sz="700" dirty="0">
                <a:solidFill>
                  <a:srgbClr val="92D050"/>
                </a:solidFill>
                <a:latin typeface="Arial" panose="020B0604020202020204" pitchFamily="34" charset="0"/>
                <a:ea typeface="Heebo"/>
                <a:cs typeface="Arial" panose="020B0604020202020204" pitchFamily="34" charset="0"/>
                <a:sym typeface="Heebo"/>
              </a:rPr>
              <a:t> resources</a:t>
            </a:r>
          </a:p>
          <a:p>
            <a:pPr marL="0" lvl="1"/>
            <a:r>
              <a:rPr lang="en-US" sz="700" dirty="0">
                <a:solidFill>
                  <a:schemeClr val="bg1"/>
                </a:solidFill>
                <a:latin typeface="Arial" panose="020B0604020202020204" pitchFamily="34" charset="0"/>
                <a:ea typeface="Heebo"/>
                <a:cs typeface="Arial" panose="020B0604020202020204" pitchFamily="34" charset="0"/>
                <a:sym typeface="Heebo"/>
              </a:rPr>
              <a:t>    </a:t>
            </a:r>
            <a:r>
              <a:rPr lang="en-US" sz="700" dirty="0" err="1">
                <a:solidFill>
                  <a:schemeClr val="bg1"/>
                </a:solidFill>
                <a:latin typeface="Arial" panose="020B0604020202020204" pitchFamily="34" charset="0"/>
                <a:ea typeface="Heebo"/>
                <a:cs typeface="Arial" panose="020B0604020202020204" pitchFamily="34" charset="0"/>
                <a:sym typeface="Heebo"/>
              </a:rPr>
              <a:t>openamp_cleanup</a:t>
            </a:r>
            <a:r>
              <a:rPr lang="en-US" sz="700" dirty="0">
                <a:solidFill>
                  <a:schemeClr val="bg1"/>
                </a:solidFill>
                <a:latin typeface="Arial" panose="020B0604020202020204" pitchFamily="34" charset="0"/>
                <a:ea typeface="Heebo"/>
                <a:cs typeface="Arial" panose="020B0604020202020204" pitchFamily="34" charset="0"/>
                <a:sym typeface="Heebo"/>
              </a:rPr>
              <a:t>()</a:t>
            </a:r>
          </a:p>
          <a:p>
            <a:pPr marL="0" lvl="1"/>
            <a:r>
              <a:rPr lang="en-US" sz="700" dirty="0">
                <a:solidFill>
                  <a:schemeClr val="bg1"/>
                </a:solidFill>
                <a:latin typeface="Arial" panose="020B0604020202020204" pitchFamily="34" charset="0"/>
                <a:ea typeface="Heebo"/>
                <a:cs typeface="Arial" panose="020B0604020202020204" pitchFamily="34" charset="0"/>
                <a:sym typeface="Heebo"/>
              </a:rPr>
              <a:t>    </a:t>
            </a:r>
            <a:r>
              <a:rPr lang="en-US" sz="700" dirty="0">
                <a:solidFill>
                  <a:srgbClr val="FFC000"/>
                </a:solidFill>
                <a:latin typeface="Arial" panose="020B0604020202020204" pitchFamily="34" charset="0"/>
                <a:ea typeface="Heebo"/>
                <a:cs typeface="Arial" panose="020B0604020202020204" pitchFamily="34" charset="0"/>
                <a:sym typeface="Heebo"/>
              </a:rPr>
              <a:t>print</a:t>
            </a:r>
            <a:r>
              <a:rPr lang="en-US" sz="700" dirty="0">
                <a:solidFill>
                  <a:schemeClr val="bg1"/>
                </a:solidFill>
                <a:latin typeface="Arial" panose="020B0604020202020204" pitchFamily="34" charset="0"/>
                <a:ea typeface="Heebo"/>
                <a:cs typeface="Arial" panose="020B0604020202020204" pitchFamily="34" charset="0"/>
                <a:sym typeface="Heebo"/>
              </a:rPr>
              <a:t>("Program completed successfully.")</a:t>
            </a:r>
          </a:p>
          <a:p>
            <a:pPr marL="0" lvl="1"/>
            <a:endParaRPr lang="en-US" sz="700" dirty="0">
              <a:solidFill>
                <a:schemeClr val="bg1"/>
              </a:solidFill>
              <a:latin typeface="Arial" panose="020B0604020202020204" pitchFamily="34" charset="0"/>
              <a:ea typeface="Heebo"/>
              <a:cs typeface="Arial" panose="020B0604020202020204" pitchFamily="34" charset="0"/>
              <a:sym typeface="Heebo"/>
            </a:endParaRPr>
          </a:p>
          <a:p>
            <a:pPr marL="0" lvl="1"/>
            <a:r>
              <a:rPr lang="en-US" sz="700" dirty="0">
                <a:solidFill>
                  <a:srgbClr val="92D050"/>
                </a:solidFill>
                <a:latin typeface="Arial" panose="020B0604020202020204" pitchFamily="34" charset="0"/>
                <a:ea typeface="Heebo"/>
                <a:cs typeface="Arial" panose="020B0604020202020204" pitchFamily="34" charset="0"/>
                <a:sym typeface="Heebo"/>
              </a:rPr>
              <a:t># Execute main function</a:t>
            </a:r>
          </a:p>
          <a:p>
            <a:pPr marL="0" lvl="1"/>
            <a:r>
              <a:rPr lang="en-US" sz="700" dirty="0">
                <a:solidFill>
                  <a:schemeClr val="bg1"/>
                </a:solidFill>
                <a:latin typeface="Arial" panose="020B0604020202020204" pitchFamily="34" charset="0"/>
                <a:ea typeface="Heebo"/>
                <a:cs typeface="Arial" panose="020B0604020202020204" pitchFamily="34" charset="0"/>
                <a:sym typeface="Heebo"/>
              </a:rPr>
              <a:t>main()</a:t>
            </a:r>
          </a:p>
          <a:p>
            <a:pPr marL="0" lvl="1"/>
            <a:endParaRPr lang="en-US" sz="700" dirty="0">
              <a:solidFill>
                <a:schemeClr val="bg1"/>
              </a:solidFill>
              <a:latin typeface="Arial" panose="020B0604020202020204" pitchFamily="34" charset="0"/>
              <a:ea typeface="Heebo"/>
              <a:cs typeface="Arial" panose="020B0604020202020204" pitchFamily="34" charset="0"/>
              <a:sym typeface="Heebo"/>
            </a:endParaRPr>
          </a:p>
          <a:p>
            <a:pPr marL="0" lvl="1"/>
            <a:endParaRPr lang="en-US" sz="700" dirty="0">
              <a:solidFill>
                <a:schemeClr val="bg1"/>
              </a:solidFill>
              <a:latin typeface="Arial" panose="020B0604020202020204" pitchFamily="34" charset="0"/>
              <a:ea typeface="Heebo"/>
              <a:cs typeface="Arial" panose="020B0604020202020204" pitchFamily="34" charset="0"/>
              <a:sym typeface="Heebo"/>
            </a:endParaRPr>
          </a:p>
          <a:p>
            <a:pPr marL="0" lvl="1"/>
            <a:endParaRPr lang="en-US" sz="700" dirty="0">
              <a:solidFill>
                <a:schemeClr val="bg1"/>
              </a:solidFill>
              <a:latin typeface="Arial" panose="020B0604020202020204" pitchFamily="34" charset="0"/>
              <a:ea typeface="Heebo"/>
              <a:cs typeface="Arial" panose="020B0604020202020204" pitchFamily="34" charset="0"/>
              <a:sym typeface="Heebo"/>
            </a:endParaRPr>
          </a:p>
          <a:p>
            <a:pPr marL="0" lvl="1"/>
            <a:endParaRPr lang="en-US" sz="700" dirty="0">
              <a:solidFill>
                <a:schemeClr val="bg1"/>
              </a:solidFill>
              <a:latin typeface="Arial" panose="020B0604020202020204" pitchFamily="34" charset="0"/>
              <a:ea typeface="Heebo"/>
              <a:cs typeface="Arial" panose="020B0604020202020204" pitchFamily="34" charset="0"/>
              <a:sym typeface="Heebo"/>
            </a:endParaRPr>
          </a:p>
          <a:p>
            <a:pPr marL="0" lvl="1"/>
            <a:endParaRPr lang="en-US" sz="700" dirty="0">
              <a:solidFill>
                <a:schemeClr val="bg1"/>
              </a:solidFill>
              <a:latin typeface="Arial" panose="020B0604020202020204" pitchFamily="34" charset="0"/>
              <a:ea typeface="Heebo"/>
              <a:cs typeface="Arial" panose="020B0604020202020204" pitchFamily="34" charset="0"/>
              <a:sym typeface="Heebo"/>
            </a:endParaRPr>
          </a:p>
          <a:p>
            <a:pPr marL="0" lvl="1"/>
            <a:endParaRPr lang="en-US" sz="700" dirty="0">
              <a:solidFill>
                <a:schemeClr val="bg1"/>
              </a:solidFill>
              <a:latin typeface="Arial" panose="020B0604020202020204" pitchFamily="34" charset="0"/>
              <a:ea typeface="Heebo"/>
              <a:cs typeface="Arial" panose="020B0604020202020204" pitchFamily="34" charset="0"/>
              <a:sym typeface="Heebo"/>
            </a:endParaRPr>
          </a:p>
        </p:txBody>
      </p:sp>
      <p:sp>
        <p:nvSpPr>
          <p:cNvPr id="4" name="Espace réservé du numéro de diapositive 3"/>
          <p:cNvSpPr>
            <a:spLocks noGrp="1"/>
          </p:cNvSpPr>
          <p:nvPr>
            <p:ph type="sldNum" sz="quarter" idx="12"/>
          </p:nvPr>
        </p:nvSpPr>
        <p:spPr>
          <a:xfrm>
            <a:off x="8610600" y="6499225"/>
            <a:ext cx="2743200" cy="365125"/>
          </a:xfrm>
        </p:spPr>
        <p:txBody>
          <a:bodyPr/>
          <a:lstStyle/>
          <a:p>
            <a:fld id="{0995BCA2-BEEF-8243-93D2-AEC1A15A0A81}" type="slidenum">
              <a:rPr lang="fr-FR" b="1" smtClean="0"/>
              <a:t>21</a:t>
            </a:fld>
            <a:endParaRPr lang="fr-FR" b="1" dirty="0"/>
          </a:p>
        </p:txBody>
      </p:sp>
    </p:spTree>
    <p:extLst>
      <p:ext uri="{BB962C8B-B14F-4D97-AF65-F5344CB8AC3E}">
        <p14:creationId xmlns:p14="http://schemas.microsoft.com/office/powerpoint/2010/main" val="38173818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Shape 254"/>
        <p:cNvGrpSpPr/>
        <p:nvPr/>
      </p:nvGrpSpPr>
      <p:grpSpPr>
        <a:xfrm>
          <a:off x="0" y="0"/>
          <a:ext cx="0" cy="0"/>
          <a:chOff x="0" y="0"/>
          <a:chExt cx="0" cy="0"/>
        </a:xfrm>
      </p:grpSpPr>
      <p:grpSp>
        <p:nvGrpSpPr>
          <p:cNvPr id="255" name="Google Shape;255;p21"/>
          <p:cNvGrpSpPr/>
          <p:nvPr/>
        </p:nvGrpSpPr>
        <p:grpSpPr>
          <a:xfrm>
            <a:off x="332271" y="235830"/>
            <a:ext cx="11527458" cy="6289899"/>
            <a:chOff x="0" y="-38100"/>
            <a:chExt cx="4554058" cy="2484898"/>
          </a:xfrm>
        </p:grpSpPr>
        <p:sp>
          <p:nvSpPr>
            <p:cNvPr id="256" name="Google Shape;256;p21"/>
            <p:cNvSpPr/>
            <p:nvPr/>
          </p:nvSpPr>
          <p:spPr>
            <a:xfrm>
              <a:off x="0" y="0"/>
              <a:ext cx="4554058" cy="2446798"/>
            </a:xfrm>
            <a:custGeom>
              <a:avLst/>
              <a:gdLst/>
              <a:ahLst/>
              <a:cxnLst/>
              <a:rect l="l" t="t" r="r" b="b"/>
              <a:pathLst>
                <a:path w="4554058" h="2446798" extrusionOk="0">
                  <a:moveTo>
                    <a:pt x="12984" y="0"/>
                  </a:moveTo>
                  <a:lnTo>
                    <a:pt x="4541073" y="0"/>
                  </a:lnTo>
                  <a:cubicBezTo>
                    <a:pt x="4544517" y="0"/>
                    <a:pt x="4547820" y="1368"/>
                    <a:pt x="4550255" y="3803"/>
                  </a:cubicBezTo>
                  <a:cubicBezTo>
                    <a:pt x="4552690" y="6238"/>
                    <a:pt x="4554058" y="9541"/>
                    <a:pt x="4554058" y="12984"/>
                  </a:cubicBezTo>
                  <a:lnTo>
                    <a:pt x="4554058" y="2433814"/>
                  </a:lnTo>
                  <a:cubicBezTo>
                    <a:pt x="4554058" y="2440985"/>
                    <a:pt x="4548244" y="2446798"/>
                    <a:pt x="4541073" y="2446798"/>
                  </a:cubicBezTo>
                  <a:lnTo>
                    <a:pt x="12984" y="2446798"/>
                  </a:lnTo>
                  <a:cubicBezTo>
                    <a:pt x="9541" y="2446798"/>
                    <a:pt x="6238" y="2445430"/>
                    <a:pt x="3803" y="2442995"/>
                  </a:cubicBezTo>
                  <a:cubicBezTo>
                    <a:pt x="1368" y="2440560"/>
                    <a:pt x="0" y="2437258"/>
                    <a:pt x="0" y="2433814"/>
                  </a:cubicBezTo>
                  <a:lnTo>
                    <a:pt x="0" y="12984"/>
                  </a:lnTo>
                  <a:cubicBezTo>
                    <a:pt x="0" y="5813"/>
                    <a:pt x="5813" y="0"/>
                    <a:pt x="12984" y="0"/>
                  </a:cubicBezTo>
                  <a:close/>
                </a:path>
              </a:pathLst>
            </a:custGeom>
            <a:solidFill>
              <a:srgbClr val="FFFFFF"/>
            </a:solidFill>
            <a:ln w="57150" cap="flat" cmpd="sng">
              <a:solidFill>
                <a:srgbClr val="4C6FBF"/>
              </a:solidFill>
              <a:prstDash val="solid"/>
              <a:round/>
              <a:headEnd type="none" w="sm" len="sm"/>
              <a:tailEnd type="none" w="sm" len="sm"/>
            </a:ln>
          </p:spPr>
          <p:txBody>
            <a:bodyPr spcFirstLastPara="1" wrap="square" lIns="60950" tIns="60950" rIns="60950" bIns="60950" anchor="ctr" anchorCtr="0">
              <a:noAutofit/>
            </a:bodyPr>
            <a:lstStyle/>
            <a:p>
              <a:endParaRPr sz="1200" dirty="0"/>
            </a:p>
          </p:txBody>
        </p:sp>
        <p:sp>
          <p:nvSpPr>
            <p:cNvPr id="257" name="Google Shape;257;p21"/>
            <p:cNvSpPr txBox="1"/>
            <p:nvPr/>
          </p:nvSpPr>
          <p:spPr>
            <a:xfrm>
              <a:off x="0" y="-38100"/>
              <a:ext cx="812800" cy="850900"/>
            </a:xfrm>
            <a:prstGeom prst="rect">
              <a:avLst/>
            </a:prstGeom>
            <a:noFill/>
            <a:ln>
              <a:noFill/>
            </a:ln>
          </p:spPr>
          <p:txBody>
            <a:bodyPr spcFirstLastPara="1" wrap="square" lIns="33867" tIns="33867" rIns="33867" bIns="33867" anchor="ctr" anchorCtr="0">
              <a:noAutofit/>
            </a:bodyPr>
            <a:lstStyle/>
            <a:p>
              <a:pPr algn="ctr">
                <a:lnSpc>
                  <a:spcPct val="186611"/>
                </a:lnSpc>
              </a:pPr>
              <a:endParaRPr sz="1200">
                <a:solidFill>
                  <a:schemeClr val="dk1"/>
                </a:solidFill>
                <a:latin typeface="Calibri"/>
                <a:ea typeface="Calibri"/>
                <a:cs typeface="Calibri"/>
                <a:sym typeface="Calibri"/>
              </a:endParaRPr>
            </a:p>
          </p:txBody>
        </p:sp>
      </p:grpSp>
      <p:sp>
        <p:nvSpPr>
          <p:cNvPr id="279" name="Google Shape;279;p21"/>
          <p:cNvSpPr txBox="1"/>
          <p:nvPr/>
        </p:nvSpPr>
        <p:spPr>
          <a:xfrm>
            <a:off x="1029837" y="966498"/>
            <a:ext cx="9848834" cy="1089529"/>
          </a:xfrm>
          <a:prstGeom prst="rect">
            <a:avLst/>
          </a:prstGeom>
          <a:noFill/>
          <a:ln>
            <a:noFill/>
          </a:ln>
        </p:spPr>
        <p:txBody>
          <a:bodyPr spcFirstLastPara="1" wrap="square" lIns="0" tIns="0" rIns="0" bIns="0" anchor="t" anchorCtr="0">
            <a:spAutoFit/>
          </a:bodyPr>
          <a:lstStyle/>
          <a:p>
            <a:pPr>
              <a:lnSpc>
                <a:spcPct val="118002"/>
              </a:lnSpc>
            </a:pPr>
            <a:r>
              <a:rPr lang="en-US" sz="4800" dirty="0">
                <a:solidFill>
                  <a:srgbClr val="7B96D4"/>
                </a:solidFill>
                <a:latin typeface="Heebo Black"/>
                <a:cs typeface="Heebo Black"/>
                <a:sym typeface="Heebo Black"/>
              </a:rPr>
              <a:t>Example</a:t>
            </a:r>
            <a:endParaRPr lang="en-US" sz="3200" dirty="0"/>
          </a:p>
          <a:p>
            <a:pPr>
              <a:lnSpc>
                <a:spcPct val="118002"/>
              </a:lnSpc>
            </a:pPr>
            <a:endParaRPr sz="1200" dirty="0"/>
          </a:p>
        </p:txBody>
      </p:sp>
      <p:sp>
        <p:nvSpPr>
          <p:cNvPr id="2" name="Google Shape;135;p15">
            <a:extLst>
              <a:ext uri="{FF2B5EF4-FFF2-40B4-BE49-F238E27FC236}">
                <a16:creationId xmlns:a16="http://schemas.microsoft.com/office/drawing/2014/main" id="{49801218-161C-AC4E-057A-425A9D67BBC5}"/>
              </a:ext>
            </a:extLst>
          </p:cNvPr>
          <p:cNvSpPr txBox="1"/>
          <p:nvPr/>
        </p:nvSpPr>
        <p:spPr>
          <a:xfrm>
            <a:off x="331082" y="119395"/>
            <a:ext cx="1161421" cy="1302408"/>
          </a:xfrm>
          <a:prstGeom prst="rect">
            <a:avLst/>
          </a:prstGeom>
          <a:noFill/>
          <a:ln>
            <a:noFill/>
          </a:ln>
        </p:spPr>
        <p:txBody>
          <a:bodyPr spcFirstLastPara="1" wrap="square" lIns="0" tIns="0" rIns="0" bIns="0" anchor="t" anchorCtr="0">
            <a:spAutoFit/>
          </a:bodyPr>
          <a:lstStyle/>
          <a:p>
            <a:pPr algn="ctr">
              <a:lnSpc>
                <a:spcPct val="127000"/>
              </a:lnSpc>
            </a:pPr>
            <a:r>
              <a:rPr lang="en-US" sz="6664" dirty="0">
                <a:solidFill>
                  <a:schemeClr val="accent1">
                    <a:lumMod val="60000"/>
                    <a:lumOff val="40000"/>
                  </a:schemeClr>
                </a:solidFill>
                <a:latin typeface="Heebo Black"/>
                <a:ea typeface="Heebo Black"/>
                <a:cs typeface="Heebo Black"/>
                <a:sym typeface="Heebo Black"/>
              </a:rPr>
              <a:t>02</a:t>
            </a:r>
            <a:endParaRPr sz="1200" dirty="0">
              <a:solidFill>
                <a:schemeClr val="accent1">
                  <a:lumMod val="60000"/>
                  <a:lumOff val="40000"/>
                </a:schemeClr>
              </a:solidFill>
            </a:endParaRPr>
          </a:p>
        </p:txBody>
      </p:sp>
      <p:sp>
        <p:nvSpPr>
          <p:cNvPr id="14" name="Google Shape;273;p21"/>
          <p:cNvSpPr txBox="1"/>
          <p:nvPr/>
        </p:nvSpPr>
        <p:spPr>
          <a:xfrm>
            <a:off x="975768" y="1688799"/>
            <a:ext cx="4593283" cy="341632"/>
          </a:xfrm>
          <a:prstGeom prst="rect">
            <a:avLst/>
          </a:prstGeom>
          <a:noFill/>
          <a:ln>
            <a:noFill/>
          </a:ln>
        </p:spPr>
        <p:txBody>
          <a:bodyPr spcFirstLastPara="1" wrap="square" lIns="0" tIns="0" rIns="0" bIns="0" anchor="t" anchorCtr="0">
            <a:spAutoFit/>
          </a:bodyPr>
          <a:lstStyle/>
          <a:p>
            <a:pPr>
              <a:lnSpc>
                <a:spcPct val="111000"/>
              </a:lnSpc>
            </a:pPr>
            <a:r>
              <a:rPr lang="en-US" sz="2000" dirty="0">
                <a:solidFill>
                  <a:srgbClr val="7B96D4"/>
                </a:solidFill>
                <a:latin typeface="Heebo Black"/>
                <a:ea typeface="Heebo Black"/>
                <a:cs typeface="Heebo Black"/>
                <a:sym typeface="Heebo Black"/>
              </a:rPr>
              <a:t>Pseudo code remote (bare metal)</a:t>
            </a:r>
          </a:p>
        </p:txBody>
      </p:sp>
      <p:sp>
        <p:nvSpPr>
          <p:cNvPr id="12" name="Google Shape;277;p21"/>
          <p:cNvSpPr txBox="1"/>
          <p:nvPr/>
        </p:nvSpPr>
        <p:spPr>
          <a:xfrm>
            <a:off x="975768" y="2072233"/>
            <a:ext cx="4062058" cy="3770263"/>
          </a:xfrm>
          <a:prstGeom prst="rect">
            <a:avLst/>
          </a:prstGeom>
          <a:solidFill>
            <a:schemeClr val="tx1"/>
          </a:solidFill>
          <a:ln>
            <a:noFill/>
          </a:ln>
        </p:spPr>
        <p:txBody>
          <a:bodyPr spcFirstLastPara="1" wrap="square" lIns="0" tIns="0" rIns="0" bIns="0" anchor="t" anchorCtr="0">
            <a:spAutoFit/>
          </a:bodyPr>
          <a:lstStyle/>
          <a:p>
            <a:pPr marL="0" lvl="1"/>
            <a:r>
              <a:rPr lang="en-US" sz="700" dirty="0">
                <a:solidFill>
                  <a:srgbClr val="92D050"/>
                </a:solidFill>
                <a:latin typeface="Arial" panose="020B0604020202020204" pitchFamily="34" charset="0"/>
                <a:ea typeface="Heebo"/>
                <a:cs typeface="Arial" panose="020B0604020202020204" pitchFamily="34" charset="0"/>
                <a:sym typeface="Heebo"/>
              </a:rPr>
              <a:t># Include necessary </a:t>
            </a:r>
            <a:r>
              <a:rPr lang="en-US" sz="700" dirty="0" err="1">
                <a:solidFill>
                  <a:srgbClr val="92D050"/>
                </a:solidFill>
                <a:latin typeface="Arial" panose="020B0604020202020204" pitchFamily="34" charset="0"/>
                <a:ea typeface="Heebo"/>
                <a:cs typeface="Arial" panose="020B0604020202020204" pitchFamily="34" charset="0"/>
                <a:sym typeface="Heebo"/>
              </a:rPr>
              <a:t>OpenAMP</a:t>
            </a:r>
            <a:r>
              <a:rPr lang="en-US" sz="700" dirty="0">
                <a:solidFill>
                  <a:srgbClr val="92D050"/>
                </a:solidFill>
                <a:latin typeface="Arial" panose="020B0604020202020204" pitchFamily="34" charset="0"/>
                <a:ea typeface="Heebo"/>
                <a:cs typeface="Arial" panose="020B0604020202020204" pitchFamily="34" charset="0"/>
                <a:sym typeface="Heebo"/>
              </a:rPr>
              <a:t> libraries</a:t>
            </a:r>
          </a:p>
          <a:p>
            <a:pPr marL="0" lvl="1"/>
            <a:r>
              <a:rPr lang="en-US" sz="700" dirty="0">
                <a:solidFill>
                  <a:srgbClr val="FFC000"/>
                </a:solidFill>
                <a:latin typeface="Arial" panose="020B0604020202020204" pitchFamily="34" charset="0"/>
                <a:ea typeface="Heebo"/>
                <a:cs typeface="Arial" panose="020B0604020202020204" pitchFamily="34" charset="0"/>
                <a:sym typeface="Heebo"/>
              </a:rPr>
              <a:t>include</a:t>
            </a:r>
            <a:r>
              <a:rPr lang="en-US" sz="700" dirty="0">
                <a:solidFill>
                  <a:schemeClr val="bg1"/>
                </a:solidFill>
                <a:latin typeface="Arial" panose="020B0604020202020204" pitchFamily="34" charset="0"/>
                <a:ea typeface="Heebo"/>
                <a:cs typeface="Arial" panose="020B0604020202020204" pitchFamily="34" charset="0"/>
                <a:sym typeface="Heebo"/>
              </a:rPr>
              <a:t> &lt;</a:t>
            </a:r>
            <a:r>
              <a:rPr lang="en-US" sz="700" dirty="0" err="1">
                <a:solidFill>
                  <a:schemeClr val="bg1"/>
                </a:solidFill>
                <a:latin typeface="Arial" panose="020B0604020202020204" pitchFamily="34" charset="0"/>
                <a:ea typeface="Heebo"/>
                <a:cs typeface="Arial" panose="020B0604020202020204" pitchFamily="34" charset="0"/>
                <a:sym typeface="Heebo"/>
              </a:rPr>
              <a:t>openamp.h</a:t>
            </a:r>
            <a:r>
              <a:rPr lang="en-US" sz="700" dirty="0">
                <a:solidFill>
                  <a:schemeClr val="bg1"/>
                </a:solidFill>
                <a:latin typeface="Arial" panose="020B0604020202020204" pitchFamily="34" charset="0"/>
                <a:ea typeface="Heebo"/>
                <a:cs typeface="Arial" panose="020B0604020202020204" pitchFamily="34" charset="0"/>
                <a:sym typeface="Heebo"/>
              </a:rPr>
              <a:t>&gt;</a:t>
            </a:r>
          </a:p>
          <a:p>
            <a:pPr marL="0" lvl="1"/>
            <a:r>
              <a:rPr lang="en-US" sz="700" dirty="0">
                <a:solidFill>
                  <a:srgbClr val="FFC000"/>
                </a:solidFill>
                <a:latin typeface="Arial" panose="020B0604020202020204" pitchFamily="34" charset="0"/>
                <a:ea typeface="Heebo"/>
                <a:cs typeface="Arial" panose="020B0604020202020204" pitchFamily="34" charset="0"/>
                <a:sym typeface="Heebo"/>
              </a:rPr>
              <a:t>include</a:t>
            </a:r>
            <a:r>
              <a:rPr lang="en-US" sz="700" dirty="0">
                <a:solidFill>
                  <a:schemeClr val="bg1"/>
                </a:solidFill>
                <a:latin typeface="Arial" panose="020B0604020202020204" pitchFamily="34" charset="0"/>
                <a:ea typeface="Heebo"/>
                <a:cs typeface="Arial" panose="020B0604020202020204" pitchFamily="34" charset="0"/>
                <a:sym typeface="Heebo"/>
              </a:rPr>
              <a:t> &lt;</a:t>
            </a:r>
            <a:r>
              <a:rPr lang="en-US" sz="700" dirty="0" err="1">
                <a:solidFill>
                  <a:schemeClr val="bg1"/>
                </a:solidFill>
                <a:latin typeface="Arial" panose="020B0604020202020204" pitchFamily="34" charset="0"/>
                <a:ea typeface="Heebo"/>
                <a:cs typeface="Arial" panose="020B0604020202020204" pitchFamily="34" charset="0"/>
                <a:sym typeface="Heebo"/>
              </a:rPr>
              <a:t>stdio.h</a:t>
            </a:r>
            <a:r>
              <a:rPr lang="en-US" sz="700" dirty="0">
                <a:solidFill>
                  <a:schemeClr val="bg1"/>
                </a:solidFill>
                <a:latin typeface="Arial" panose="020B0604020202020204" pitchFamily="34" charset="0"/>
                <a:ea typeface="Heebo"/>
                <a:cs typeface="Arial" panose="020B0604020202020204" pitchFamily="34" charset="0"/>
                <a:sym typeface="Heebo"/>
              </a:rPr>
              <a:t>&gt;</a:t>
            </a:r>
          </a:p>
          <a:p>
            <a:pPr marL="0" lvl="1"/>
            <a:endParaRPr lang="en-US" sz="700" dirty="0">
              <a:solidFill>
                <a:schemeClr val="bg1"/>
              </a:solidFill>
              <a:latin typeface="Arial" panose="020B0604020202020204" pitchFamily="34" charset="0"/>
              <a:ea typeface="Heebo"/>
              <a:cs typeface="Arial" panose="020B0604020202020204" pitchFamily="34" charset="0"/>
              <a:sym typeface="Heebo"/>
            </a:endParaRPr>
          </a:p>
          <a:p>
            <a:pPr marL="0" lvl="1"/>
            <a:r>
              <a:rPr lang="en-US" sz="700" dirty="0">
                <a:solidFill>
                  <a:srgbClr val="92D050"/>
                </a:solidFill>
                <a:latin typeface="Arial" panose="020B0604020202020204" pitchFamily="34" charset="0"/>
                <a:ea typeface="Heebo"/>
                <a:cs typeface="Arial" panose="020B0604020202020204" pitchFamily="34" charset="0"/>
                <a:sym typeface="Heebo"/>
              </a:rPr>
              <a:t># Define constants</a:t>
            </a:r>
          </a:p>
          <a:p>
            <a:pPr marL="0" lvl="1"/>
            <a:r>
              <a:rPr lang="en-US" sz="700" dirty="0">
                <a:solidFill>
                  <a:schemeClr val="bg1"/>
                </a:solidFill>
                <a:latin typeface="Arial" panose="020B0604020202020204" pitchFamily="34" charset="0"/>
                <a:ea typeface="Heebo"/>
                <a:cs typeface="Arial" panose="020B0604020202020204" pitchFamily="34" charset="0"/>
                <a:sym typeface="Heebo"/>
              </a:rPr>
              <a:t>BUFFER_SIZE = 256    # Define the buffer size for the echo message</a:t>
            </a:r>
          </a:p>
          <a:p>
            <a:pPr marL="0" lvl="1"/>
            <a:endParaRPr lang="en-US" sz="700" dirty="0">
              <a:solidFill>
                <a:schemeClr val="bg1"/>
              </a:solidFill>
              <a:latin typeface="Arial" panose="020B0604020202020204" pitchFamily="34" charset="0"/>
              <a:ea typeface="Heebo"/>
              <a:cs typeface="Arial" panose="020B0604020202020204" pitchFamily="34" charset="0"/>
              <a:sym typeface="Heebo"/>
            </a:endParaRPr>
          </a:p>
          <a:p>
            <a:pPr marL="0" lvl="1"/>
            <a:r>
              <a:rPr lang="en-US" sz="700" dirty="0">
                <a:solidFill>
                  <a:srgbClr val="92D050"/>
                </a:solidFill>
                <a:latin typeface="Arial" panose="020B0604020202020204" pitchFamily="34" charset="0"/>
                <a:ea typeface="Heebo"/>
                <a:cs typeface="Arial" panose="020B0604020202020204" pitchFamily="34" charset="0"/>
                <a:sym typeface="Heebo"/>
              </a:rPr>
              <a:t># Function to initialize </a:t>
            </a:r>
            <a:r>
              <a:rPr lang="en-US" sz="700" dirty="0" err="1">
                <a:solidFill>
                  <a:srgbClr val="92D050"/>
                </a:solidFill>
                <a:latin typeface="Arial" panose="020B0604020202020204" pitchFamily="34" charset="0"/>
                <a:ea typeface="Heebo"/>
                <a:cs typeface="Arial" panose="020B0604020202020204" pitchFamily="34" charset="0"/>
                <a:sym typeface="Heebo"/>
              </a:rPr>
              <a:t>OpenAMP</a:t>
            </a:r>
            <a:r>
              <a:rPr lang="en-US" sz="700" dirty="0">
                <a:solidFill>
                  <a:srgbClr val="92D050"/>
                </a:solidFill>
                <a:latin typeface="Arial" panose="020B0604020202020204" pitchFamily="34" charset="0"/>
                <a:ea typeface="Heebo"/>
                <a:cs typeface="Arial" panose="020B0604020202020204" pitchFamily="34" charset="0"/>
                <a:sym typeface="Heebo"/>
              </a:rPr>
              <a:t> on the remote processor</a:t>
            </a:r>
          </a:p>
          <a:p>
            <a:pPr marL="0" lvl="1"/>
            <a:r>
              <a:rPr lang="en-US" sz="700" dirty="0">
                <a:solidFill>
                  <a:srgbClr val="FFC000"/>
                </a:solidFill>
                <a:latin typeface="Arial" panose="020B0604020202020204" pitchFamily="34" charset="0"/>
                <a:ea typeface="Heebo"/>
                <a:cs typeface="Arial" panose="020B0604020202020204" pitchFamily="34" charset="0"/>
                <a:sym typeface="Heebo"/>
              </a:rPr>
              <a:t>function</a:t>
            </a:r>
            <a:r>
              <a:rPr lang="en-US" sz="700" dirty="0">
                <a:solidFill>
                  <a:schemeClr val="bg1"/>
                </a:solidFill>
                <a:latin typeface="Arial" panose="020B0604020202020204" pitchFamily="34" charset="0"/>
                <a:ea typeface="Heebo"/>
                <a:cs typeface="Arial" panose="020B0604020202020204" pitchFamily="34" charset="0"/>
                <a:sym typeface="Heebo"/>
              </a:rPr>
              <a:t> </a:t>
            </a:r>
            <a:r>
              <a:rPr lang="en-US" sz="700" dirty="0" err="1">
                <a:solidFill>
                  <a:schemeClr val="bg1"/>
                </a:solidFill>
                <a:latin typeface="Arial" panose="020B0604020202020204" pitchFamily="34" charset="0"/>
                <a:ea typeface="Heebo"/>
                <a:cs typeface="Arial" panose="020B0604020202020204" pitchFamily="34" charset="0"/>
                <a:sym typeface="Heebo"/>
              </a:rPr>
              <a:t>openamp_remote_init</a:t>
            </a:r>
            <a:r>
              <a:rPr lang="en-US" sz="700" dirty="0">
                <a:solidFill>
                  <a:schemeClr val="bg1"/>
                </a:solidFill>
                <a:latin typeface="Arial" panose="020B0604020202020204" pitchFamily="34" charset="0"/>
                <a:ea typeface="Heebo"/>
                <a:cs typeface="Arial" panose="020B0604020202020204" pitchFamily="34" charset="0"/>
                <a:sym typeface="Heebo"/>
              </a:rPr>
              <a:t>():</a:t>
            </a:r>
          </a:p>
          <a:p>
            <a:pPr marL="0" lvl="1"/>
            <a:r>
              <a:rPr lang="en-US" sz="700" dirty="0">
                <a:solidFill>
                  <a:srgbClr val="92D050"/>
                </a:solidFill>
                <a:latin typeface="Arial" panose="020B0604020202020204" pitchFamily="34" charset="0"/>
                <a:ea typeface="Heebo"/>
                <a:cs typeface="Arial" panose="020B0604020202020204" pitchFamily="34" charset="0"/>
                <a:sym typeface="Heebo"/>
              </a:rPr>
              <a:t>    # Initialize </a:t>
            </a:r>
            <a:r>
              <a:rPr lang="en-US" sz="700" dirty="0" err="1">
                <a:solidFill>
                  <a:srgbClr val="92D050"/>
                </a:solidFill>
                <a:latin typeface="Arial" panose="020B0604020202020204" pitchFamily="34" charset="0"/>
                <a:ea typeface="Heebo"/>
                <a:cs typeface="Arial" panose="020B0604020202020204" pitchFamily="34" charset="0"/>
                <a:sym typeface="Heebo"/>
              </a:rPr>
              <a:t>OpenAMP</a:t>
            </a:r>
            <a:r>
              <a:rPr lang="en-US" sz="700" dirty="0">
                <a:solidFill>
                  <a:srgbClr val="92D050"/>
                </a:solidFill>
                <a:latin typeface="Arial" panose="020B0604020202020204" pitchFamily="34" charset="0"/>
                <a:ea typeface="Heebo"/>
                <a:cs typeface="Arial" panose="020B0604020202020204" pitchFamily="34" charset="0"/>
                <a:sym typeface="Heebo"/>
              </a:rPr>
              <a:t> framework on the remote</a:t>
            </a:r>
          </a:p>
          <a:p>
            <a:pPr marL="0" lvl="1"/>
            <a:r>
              <a:rPr lang="en-US" sz="700" dirty="0">
                <a:solidFill>
                  <a:schemeClr val="bg1"/>
                </a:solidFill>
                <a:latin typeface="Arial" panose="020B0604020202020204" pitchFamily="34" charset="0"/>
                <a:ea typeface="Heebo"/>
                <a:cs typeface="Arial" panose="020B0604020202020204" pitchFamily="34" charset="0"/>
                <a:sym typeface="Heebo"/>
              </a:rPr>
              <a:t>    if </a:t>
            </a:r>
            <a:r>
              <a:rPr lang="en-US" sz="700" dirty="0" err="1">
                <a:solidFill>
                  <a:schemeClr val="bg1"/>
                </a:solidFill>
                <a:latin typeface="Arial" panose="020B0604020202020204" pitchFamily="34" charset="0"/>
                <a:ea typeface="Heebo"/>
                <a:cs typeface="Arial" panose="020B0604020202020204" pitchFamily="34" charset="0"/>
                <a:sym typeface="Heebo"/>
              </a:rPr>
              <a:t>openamp</a:t>
            </a:r>
            <a:r>
              <a:rPr lang="en-US" sz="700" dirty="0">
                <a:solidFill>
                  <a:schemeClr val="bg1"/>
                </a:solidFill>
                <a:latin typeface="Arial" panose="020B0604020202020204" pitchFamily="34" charset="0"/>
                <a:ea typeface="Heebo"/>
                <a:cs typeface="Arial" panose="020B0604020202020204" pitchFamily="34" charset="0"/>
                <a:sym typeface="Heebo"/>
              </a:rPr>
              <a:t> framework initialization fails:</a:t>
            </a:r>
          </a:p>
          <a:p>
            <a:pPr marL="0" lvl="1"/>
            <a:r>
              <a:rPr lang="en-US" sz="700" dirty="0">
                <a:solidFill>
                  <a:schemeClr val="bg1"/>
                </a:solidFill>
                <a:latin typeface="Arial" panose="020B0604020202020204" pitchFamily="34" charset="0"/>
                <a:ea typeface="Heebo"/>
                <a:cs typeface="Arial" panose="020B0604020202020204" pitchFamily="34" charset="0"/>
                <a:sym typeface="Heebo"/>
              </a:rPr>
              <a:t>        print("Failed to initialize </a:t>
            </a:r>
            <a:r>
              <a:rPr lang="en-US" sz="700" dirty="0" err="1">
                <a:solidFill>
                  <a:schemeClr val="bg1"/>
                </a:solidFill>
                <a:latin typeface="Arial" panose="020B0604020202020204" pitchFamily="34" charset="0"/>
                <a:ea typeface="Heebo"/>
                <a:cs typeface="Arial" panose="020B0604020202020204" pitchFamily="34" charset="0"/>
                <a:sym typeface="Heebo"/>
              </a:rPr>
              <a:t>OpenAMP</a:t>
            </a:r>
            <a:r>
              <a:rPr lang="en-US" sz="700" dirty="0">
                <a:solidFill>
                  <a:schemeClr val="bg1"/>
                </a:solidFill>
                <a:latin typeface="Arial" panose="020B0604020202020204" pitchFamily="34" charset="0"/>
                <a:ea typeface="Heebo"/>
                <a:cs typeface="Arial" panose="020B0604020202020204" pitchFamily="34" charset="0"/>
                <a:sym typeface="Heebo"/>
              </a:rPr>
              <a:t>")</a:t>
            </a:r>
          </a:p>
          <a:p>
            <a:pPr marL="0" lvl="1"/>
            <a:r>
              <a:rPr lang="en-US" sz="700" dirty="0">
                <a:solidFill>
                  <a:schemeClr val="bg1"/>
                </a:solidFill>
                <a:latin typeface="Arial" panose="020B0604020202020204" pitchFamily="34" charset="0"/>
                <a:ea typeface="Heebo"/>
                <a:cs typeface="Arial" panose="020B0604020202020204" pitchFamily="34" charset="0"/>
                <a:sym typeface="Heebo"/>
              </a:rPr>
              <a:t>        return error</a:t>
            </a:r>
          </a:p>
          <a:p>
            <a:pPr marL="0" lvl="1"/>
            <a:endParaRPr lang="en-US" sz="700" dirty="0">
              <a:solidFill>
                <a:schemeClr val="bg1"/>
              </a:solidFill>
              <a:latin typeface="Arial" panose="020B0604020202020204" pitchFamily="34" charset="0"/>
              <a:ea typeface="Heebo"/>
              <a:cs typeface="Arial" panose="020B0604020202020204" pitchFamily="34" charset="0"/>
              <a:sym typeface="Heebo"/>
            </a:endParaRPr>
          </a:p>
          <a:p>
            <a:pPr marL="0" lvl="1"/>
            <a:r>
              <a:rPr lang="en-US" sz="700" dirty="0">
                <a:solidFill>
                  <a:srgbClr val="92D050"/>
                </a:solidFill>
                <a:latin typeface="Arial" panose="020B0604020202020204" pitchFamily="34" charset="0"/>
                <a:ea typeface="Heebo"/>
                <a:cs typeface="Arial" panose="020B0604020202020204" pitchFamily="34" charset="0"/>
                <a:sym typeface="Heebo"/>
              </a:rPr>
              <a:t>    # Register the remote processor's endpoint (message channel)</a:t>
            </a:r>
          </a:p>
          <a:p>
            <a:pPr marL="0" lvl="1"/>
            <a:r>
              <a:rPr lang="en-US" sz="700" dirty="0">
                <a:solidFill>
                  <a:schemeClr val="bg1"/>
                </a:solidFill>
                <a:latin typeface="Arial" panose="020B0604020202020204" pitchFamily="34" charset="0"/>
                <a:ea typeface="Heebo"/>
                <a:cs typeface="Arial" panose="020B0604020202020204" pitchFamily="34" charset="0"/>
                <a:sym typeface="Heebo"/>
              </a:rPr>
              <a:t>    </a:t>
            </a:r>
            <a:r>
              <a:rPr lang="en-US" sz="700" dirty="0">
                <a:solidFill>
                  <a:srgbClr val="FFC000"/>
                </a:solidFill>
                <a:latin typeface="Arial" panose="020B0604020202020204" pitchFamily="34" charset="0"/>
                <a:ea typeface="Heebo"/>
                <a:cs typeface="Arial" panose="020B0604020202020204" pitchFamily="34" charset="0"/>
                <a:sym typeface="Heebo"/>
              </a:rPr>
              <a:t>if</a:t>
            </a:r>
            <a:r>
              <a:rPr lang="en-US" sz="700" dirty="0">
                <a:solidFill>
                  <a:schemeClr val="bg1"/>
                </a:solidFill>
                <a:latin typeface="Arial" panose="020B0604020202020204" pitchFamily="34" charset="0"/>
                <a:ea typeface="Heebo"/>
                <a:cs typeface="Arial" panose="020B0604020202020204" pitchFamily="34" charset="0"/>
                <a:sym typeface="Heebo"/>
              </a:rPr>
              <a:t> register endpoint fails:</a:t>
            </a:r>
          </a:p>
          <a:p>
            <a:pPr marL="0" lvl="1"/>
            <a:r>
              <a:rPr lang="en-US" sz="700" dirty="0">
                <a:solidFill>
                  <a:schemeClr val="bg1"/>
                </a:solidFill>
                <a:latin typeface="Arial" panose="020B0604020202020204" pitchFamily="34" charset="0"/>
                <a:ea typeface="Heebo"/>
                <a:cs typeface="Arial" panose="020B0604020202020204" pitchFamily="34" charset="0"/>
                <a:sym typeface="Heebo"/>
              </a:rPr>
              <a:t>        </a:t>
            </a:r>
            <a:r>
              <a:rPr lang="en-US" sz="700" dirty="0">
                <a:solidFill>
                  <a:srgbClr val="FFC000"/>
                </a:solidFill>
                <a:latin typeface="Arial" panose="020B0604020202020204" pitchFamily="34" charset="0"/>
                <a:ea typeface="Heebo"/>
                <a:cs typeface="Arial" panose="020B0604020202020204" pitchFamily="34" charset="0"/>
                <a:sym typeface="Heebo"/>
              </a:rPr>
              <a:t>print</a:t>
            </a:r>
            <a:r>
              <a:rPr lang="en-US" sz="700" dirty="0">
                <a:solidFill>
                  <a:schemeClr val="bg1"/>
                </a:solidFill>
                <a:latin typeface="Arial" panose="020B0604020202020204" pitchFamily="34" charset="0"/>
                <a:ea typeface="Heebo"/>
                <a:cs typeface="Arial" panose="020B0604020202020204" pitchFamily="34" charset="0"/>
                <a:sym typeface="Heebo"/>
              </a:rPr>
              <a:t>("Failed to register endpoint")</a:t>
            </a:r>
          </a:p>
          <a:p>
            <a:pPr marL="0" lvl="1"/>
            <a:r>
              <a:rPr lang="en-US" sz="700" dirty="0">
                <a:solidFill>
                  <a:schemeClr val="bg1"/>
                </a:solidFill>
                <a:latin typeface="Arial" panose="020B0604020202020204" pitchFamily="34" charset="0"/>
                <a:ea typeface="Heebo"/>
                <a:cs typeface="Arial" panose="020B0604020202020204" pitchFamily="34" charset="0"/>
                <a:sym typeface="Heebo"/>
              </a:rPr>
              <a:t>        </a:t>
            </a:r>
            <a:r>
              <a:rPr lang="en-US" sz="700" dirty="0">
                <a:solidFill>
                  <a:srgbClr val="FFC000"/>
                </a:solidFill>
                <a:latin typeface="Arial" panose="020B0604020202020204" pitchFamily="34" charset="0"/>
                <a:ea typeface="Heebo"/>
                <a:cs typeface="Arial" panose="020B0604020202020204" pitchFamily="34" charset="0"/>
                <a:sym typeface="Heebo"/>
              </a:rPr>
              <a:t>return</a:t>
            </a:r>
            <a:r>
              <a:rPr lang="en-US" sz="700" dirty="0">
                <a:solidFill>
                  <a:schemeClr val="bg1"/>
                </a:solidFill>
                <a:latin typeface="Arial" panose="020B0604020202020204" pitchFamily="34" charset="0"/>
                <a:ea typeface="Heebo"/>
                <a:cs typeface="Arial" panose="020B0604020202020204" pitchFamily="34" charset="0"/>
                <a:sym typeface="Heebo"/>
              </a:rPr>
              <a:t> error</a:t>
            </a:r>
          </a:p>
          <a:p>
            <a:pPr marL="0" lvl="1"/>
            <a:endParaRPr lang="en-US" sz="700" dirty="0">
              <a:solidFill>
                <a:schemeClr val="bg1"/>
              </a:solidFill>
              <a:latin typeface="Arial" panose="020B0604020202020204" pitchFamily="34" charset="0"/>
              <a:ea typeface="Heebo"/>
              <a:cs typeface="Arial" panose="020B0604020202020204" pitchFamily="34" charset="0"/>
              <a:sym typeface="Heebo"/>
            </a:endParaRPr>
          </a:p>
          <a:p>
            <a:pPr marL="0" lvl="1"/>
            <a:r>
              <a:rPr lang="en-US" sz="700" dirty="0">
                <a:solidFill>
                  <a:schemeClr val="bg1"/>
                </a:solidFill>
                <a:latin typeface="Arial" panose="020B0604020202020204" pitchFamily="34" charset="0"/>
                <a:ea typeface="Heebo"/>
                <a:cs typeface="Arial" panose="020B0604020202020204" pitchFamily="34" charset="0"/>
                <a:sym typeface="Heebo"/>
              </a:rPr>
              <a:t>    </a:t>
            </a:r>
            <a:r>
              <a:rPr lang="en-US" sz="700" dirty="0">
                <a:solidFill>
                  <a:srgbClr val="FFC000"/>
                </a:solidFill>
                <a:latin typeface="Arial" panose="020B0604020202020204" pitchFamily="34" charset="0"/>
                <a:ea typeface="Heebo"/>
                <a:cs typeface="Arial" panose="020B0604020202020204" pitchFamily="34" charset="0"/>
                <a:sym typeface="Heebo"/>
              </a:rPr>
              <a:t>return</a:t>
            </a:r>
            <a:r>
              <a:rPr lang="en-US" sz="700" dirty="0">
                <a:solidFill>
                  <a:schemeClr val="bg1"/>
                </a:solidFill>
                <a:latin typeface="Arial" panose="020B0604020202020204" pitchFamily="34" charset="0"/>
                <a:ea typeface="Heebo"/>
                <a:cs typeface="Arial" panose="020B0604020202020204" pitchFamily="34" charset="0"/>
                <a:sym typeface="Heebo"/>
              </a:rPr>
              <a:t> success</a:t>
            </a:r>
          </a:p>
          <a:p>
            <a:pPr marL="0" lvl="1"/>
            <a:endParaRPr lang="en-US" sz="700" dirty="0">
              <a:solidFill>
                <a:schemeClr val="bg1"/>
              </a:solidFill>
              <a:latin typeface="Arial" panose="020B0604020202020204" pitchFamily="34" charset="0"/>
              <a:ea typeface="Heebo"/>
              <a:cs typeface="Arial" panose="020B0604020202020204" pitchFamily="34" charset="0"/>
              <a:sym typeface="Heebo"/>
            </a:endParaRPr>
          </a:p>
          <a:p>
            <a:pPr marL="0" lvl="1"/>
            <a:r>
              <a:rPr lang="en-US" sz="700" dirty="0">
                <a:solidFill>
                  <a:srgbClr val="92D050"/>
                </a:solidFill>
                <a:latin typeface="Arial" panose="020B0604020202020204" pitchFamily="34" charset="0"/>
                <a:ea typeface="Heebo"/>
                <a:cs typeface="Arial" panose="020B0604020202020204" pitchFamily="34" charset="0"/>
                <a:sym typeface="Heebo"/>
              </a:rPr>
              <a:t># Callback function to handle received messages</a:t>
            </a:r>
          </a:p>
          <a:p>
            <a:pPr marL="0" lvl="1"/>
            <a:r>
              <a:rPr lang="en-US" sz="700" dirty="0">
                <a:solidFill>
                  <a:srgbClr val="FFC000"/>
                </a:solidFill>
                <a:latin typeface="Arial" panose="020B0604020202020204" pitchFamily="34" charset="0"/>
                <a:ea typeface="Heebo"/>
                <a:cs typeface="Arial" panose="020B0604020202020204" pitchFamily="34" charset="0"/>
                <a:sym typeface="Heebo"/>
              </a:rPr>
              <a:t>function</a:t>
            </a:r>
            <a:r>
              <a:rPr lang="en-US" sz="700" dirty="0">
                <a:solidFill>
                  <a:schemeClr val="bg1"/>
                </a:solidFill>
                <a:latin typeface="Arial" panose="020B0604020202020204" pitchFamily="34" charset="0"/>
                <a:ea typeface="Heebo"/>
                <a:cs typeface="Arial" panose="020B0604020202020204" pitchFamily="34" charset="0"/>
                <a:sym typeface="Heebo"/>
              </a:rPr>
              <a:t> </a:t>
            </a:r>
            <a:r>
              <a:rPr lang="en-US" sz="700" dirty="0" err="1">
                <a:solidFill>
                  <a:schemeClr val="bg1"/>
                </a:solidFill>
                <a:latin typeface="Arial" panose="020B0604020202020204" pitchFamily="34" charset="0"/>
                <a:ea typeface="Heebo"/>
                <a:cs typeface="Arial" panose="020B0604020202020204" pitchFamily="34" charset="0"/>
                <a:sym typeface="Heebo"/>
              </a:rPr>
              <a:t>message_received_callback</a:t>
            </a:r>
            <a:r>
              <a:rPr lang="en-US" sz="700" dirty="0">
                <a:solidFill>
                  <a:schemeClr val="bg1"/>
                </a:solidFill>
                <a:latin typeface="Arial" panose="020B0604020202020204" pitchFamily="34" charset="0"/>
                <a:ea typeface="Heebo"/>
                <a:cs typeface="Arial" panose="020B0604020202020204" pitchFamily="34" charset="0"/>
                <a:sym typeface="Heebo"/>
              </a:rPr>
              <a:t>(buffer, length):</a:t>
            </a:r>
          </a:p>
          <a:p>
            <a:pPr marL="0" lvl="1"/>
            <a:r>
              <a:rPr lang="en-US" sz="700" dirty="0">
                <a:solidFill>
                  <a:srgbClr val="92D050"/>
                </a:solidFill>
                <a:latin typeface="Arial" panose="020B0604020202020204" pitchFamily="34" charset="0"/>
                <a:ea typeface="Heebo"/>
                <a:cs typeface="Arial" panose="020B0604020202020204" pitchFamily="34" charset="0"/>
                <a:sym typeface="Heebo"/>
              </a:rPr>
              <a:t>    # This function gets triggered when a message is received</a:t>
            </a:r>
          </a:p>
          <a:p>
            <a:pPr marL="0" lvl="1"/>
            <a:endParaRPr lang="en-US" sz="700" dirty="0">
              <a:solidFill>
                <a:schemeClr val="bg1"/>
              </a:solidFill>
              <a:latin typeface="Arial" panose="020B0604020202020204" pitchFamily="34" charset="0"/>
              <a:ea typeface="Heebo"/>
              <a:cs typeface="Arial" panose="020B0604020202020204" pitchFamily="34" charset="0"/>
              <a:sym typeface="Heebo"/>
            </a:endParaRPr>
          </a:p>
          <a:p>
            <a:pPr marL="0" lvl="1"/>
            <a:r>
              <a:rPr lang="en-US" sz="700" dirty="0">
                <a:solidFill>
                  <a:schemeClr val="bg1"/>
                </a:solidFill>
                <a:latin typeface="Arial" panose="020B0604020202020204" pitchFamily="34" charset="0"/>
                <a:ea typeface="Heebo"/>
                <a:cs typeface="Arial" panose="020B0604020202020204" pitchFamily="34" charset="0"/>
                <a:sym typeface="Heebo"/>
              </a:rPr>
              <a:t>    </a:t>
            </a:r>
            <a:r>
              <a:rPr lang="en-US" sz="700" dirty="0">
                <a:solidFill>
                  <a:srgbClr val="FFC000"/>
                </a:solidFill>
                <a:latin typeface="Arial" panose="020B0604020202020204" pitchFamily="34" charset="0"/>
                <a:ea typeface="Heebo"/>
                <a:cs typeface="Arial" panose="020B0604020202020204" pitchFamily="34" charset="0"/>
                <a:sym typeface="Heebo"/>
              </a:rPr>
              <a:t>print</a:t>
            </a:r>
            <a:r>
              <a:rPr lang="en-US" sz="700" dirty="0">
                <a:solidFill>
                  <a:schemeClr val="bg1"/>
                </a:solidFill>
                <a:latin typeface="Arial" panose="020B0604020202020204" pitchFamily="34" charset="0"/>
                <a:ea typeface="Heebo"/>
                <a:cs typeface="Arial" panose="020B0604020202020204" pitchFamily="34" charset="0"/>
                <a:sym typeface="Heebo"/>
              </a:rPr>
              <a:t>("Message received from master:")</a:t>
            </a:r>
          </a:p>
          <a:p>
            <a:pPr marL="0" lvl="1"/>
            <a:r>
              <a:rPr lang="en-US" sz="700" dirty="0">
                <a:solidFill>
                  <a:schemeClr val="bg1"/>
                </a:solidFill>
                <a:latin typeface="Arial" panose="020B0604020202020204" pitchFamily="34" charset="0"/>
                <a:ea typeface="Heebo"/>
                <a:cs typeface="Arial" panose="020B0604020202020204" pitchFamily="34" charset="0"/>
                <a:sym typeface="Heebo"/>
              </a:rPr>
              <a:t>    </a:t>
            </a:r>
            <a:r>
              <a:rPr lang="en-US" sz="700" dirty="0">
                <a:solidFill>
                  <a:srgbClr val="FFC000"/>
                </a:solidFill>
                <a:latin typeface="Arial" panose="020B0604020202020204" pitchFamily="34" charset="0"/>
                <a:ea typeface="Heebo"/>
                <a:cs typeface="Arial" panose="020B0604020202020204" pitchFamily="34" charset="0"/>
                <a:sym typeface="Heebo"/>
              </a:rPr>
              <a:t>print(buffer</a:t>
            </a:r>
            <a:r>
              <a:rPr lang="en-US" sz="700" dirty="0">
                <a:solidFill>
                  <a:schemeClr val="bg1"/>
                </a:solidFill>
                <a:latin typeface="Arial" panose="020B0604020202020204" pitchFamily="34" charset="0"/>
                <a:ea typeface="Heebo"/>
                <a:cs typeface="Arial" panose="020B0604020202020204" pitchFamily="34" charset="0"/>
                <a:sym typeface="Heebo"/>
              </a:rPr>
              <a:t>)   # Display the received message (for debug purposes)</a:t>
            </a:r>
          </a:p>
          <a:p>
            <a:pPr marL="0" lvl="1"/>
            <a:endParaRPr lang="en-US" sz="700" dirty="0">
              <a:solidFill>
                <a:schemeClr val="bg1"/>
              </a:solidFill>
              <a:latin typeface="Arial" panose="020B0604020202020204" pitchFamily="34" charset="0"/>
              <a:ea typeface="Heebo"/>
              <a:cs typeface="Arial" panose="020B0604020202020204" pitchFamily="34" charset="0"/>
              <a:sym typeface="Heebo"/>
            </a:endParaRPr>
          </a:p>
          <a:p>
            <a:pPr marL="0" lvl="1"/>
            <a:r>
              <a:rPr lang="en-US" sz="700" dirty="0">
                <a:solidFill>
                  <a:srgbClr val="92D050"/>
                </a:solidFill>
                <a:latin typeface="Arial" panose="020B0604020202020204" pitchFamily="34" charset="0"/>
                <a:ea typeface="Heebo"/>
                <a:cs typeface="Arial" panose="020B0604020202020204" pitchFamily="34" charset="0"/>
                <a:sym typeface="Heebo"/>
              </a:rPr>
              <a:t>    # Echo the received message back to the master</a:t>
            </a:r>
          </a:p>
          <a:p>
            <a:pPr marL="0" lvl="1"/>
            <a:r>
              <a:rPr lang="en-US" sz="700" dirty="0">
                <a:solidFill>
                  <a:schemeClr val="bg1"/>
                </a:solidFill>
                <a:latin typeface="Arial" panose="020B0604020202020204" pitchFamily="34" charset="0"/>
                <a:ea typeface="Heebo"/>
                <a:cs typeface="Arial" panose="020B0604020202020204" pitchFamily="34" charset="0"/>
                <a:sym typeface="Heebo"/>
              </a:rPr>
              <a:t>    </a:t>
            </a:r>
            <a:r>
              <a:rPr lang="en-US" sz="700" dirty="0">
                <a:solidFill>
                  <a:srgbClr val="FFC000"/>
                </a:solidFill>
                <a:latin typeface="Arial" panose="020B0604020202020204" pitchFamily="34" charset="0"/>
                <a:ea typeface="Heebo"/>
                <a:cs typeface="Arial" panose="020B0604020202020204" pitchFamily="34" charset="0"/>
                <a:sym typeface="Heebo"/>
              </a:rPr>
              <a:t>print</a:t>
            </a:r>
            <a:r>
              <a:rPr lang="en-US" sz="700" dirty="0">
                <a:solidFill>
                  <a:schemeClr val="bg1"/>
                </a:solidFill>
                <a:latin typeface="Arial" panose="020B0604020202020204" pitchFamily="34" charset="0"/>
                <a:ea typeface="Heebo"/>
                <a:cs typeface="Arial" panose="020B0604020202020204" pitchFamily="34" charset="0"/>
                <a:sym typeface="Heebo"/>
              </a:rPr>
              <a:t>("Echoing message back to master...")</a:t>
            </a:r>
          </a:p>
          <a:p>
            <a:pPr marL="0" lvl="1"/>
            <a:r>
              <a:rPr lang="en-US" sz="700" dirty="0">
                <a:solidFill>
                  <a:schemeClr val="bg1"/>
                </a:solidFill>
                <a:latin typeface="Arial" panose="020B0604020202020204" pitchFamily="34" charset="0"/>
                <a:ea typeface="Heebo"/>
                <a:cs typeface="Arial" panose="020B0604020202020204" pitchFamily="34" charset="0"/>
                <a:sym typeface="Heebo"/>
              </a:rPr>
              <a:t>    </a:t>
            </a:r>
            <a:r>
              <a:rPr lang="en-US" sz="700" dirty="0">
                <a:solidFill>
                  <a:srgbClr val="FFC000"/>
                </a:solidFill>
                <a:latin typeface="Arial" panose="020B0604020202020204" pitchFamily="34" charset="0"/>
                <a:ea typeface="Heebo"/>
                <a:cs typeface="Arial" panose="020B0604020202020204" pitchFamily="34" charset="0"/>
                <a:sym typeface="Heebo"/>
              </a:rPr>
              <a:t>if</a:t>
            </a:r>
            <a:r>
              <a:rPr lang="en-US" sz="700" dirty="0">
                <a:solidFill>
                  <a:schemeClr val="bg1"/>
                </a:solidFill>
                <a:latin typeface="Arial" panose="020B0604020202020204" pitchFamily="34" charset="0"/>
                <a:ea typeface="Heebo"/>
                <a:cs typeface="Arial" panose="020B0604020202020204" pitchFamily="34" charset="0"/>
                <a:sym typeface="Heebo"/>
              </a:rPr>
              <a:t> </a:t>
            </a:r>
            <a:r>
              <a:rPr lang="en-US" sz="700" dirty="0" err="1">
                <a:solidFill>
                  <a:schemeClr val="bg1"/>
                </a:solidFill>
                <a:latin typeface="Arial" panose="020B0604020202020204" pitchFamily="34" charset="0"/>
                <a:ea typeface="Heebo"/>
                <a:cs typeface="Arial" panose="020B0604020202020204" pitchFamily="34" charset="0"/>
                <a:sym typeface="Heebo"/>
              </a:rPr>
              <a:t>openamp_send_message</a:t>
            </a:r>
            <a:r>
              <a:rPr lang="en-US" sz="700" dirty="0">
                <a:solidFill>
                  <a:schemeClr val="bg1"/>
                </a:solidFill>
                <a:latin typeface="Arial" panose="020B0604020202020204" pitchFamily="34" charset="0"/>
                <a:ea typeface="Heebo"/>
                <a:cs typeface="Arial" panose="020B0604020202020204" pitchFamily="34" charset="0"/>
                <a:sym typeface="Heebo"/>
              </a:rPr>
              <a:t>(buffer, length) fails:</a:t>
            </a:r>
          </a:p>
          <a:p>
            <a:pPr marL="0" lvl="1"/>
            <a:r>
              <a:rPr lang="en-US" sz="700" dirty="0">
                <a:solidFill>
                  <a:schemeClr val="bg1"/>
                </a:solidFill>
                <a:latin typeface="Arial" panose="020B0604020202020204" pitchFamily="34" charset="0"/>
                <a:ea typeface="Heebo"/>
                <a:cs typeface="Arial" panose="020B0604020202020204" pitchFamily="34" charset="0"/>
                <a:sym typeface="Heebo"/>
              </a:rPr>
              <a:t>        </a:t>
            </a:r>
            <a:r>
              <a:rPr lang="en-US" sz="700" dirty="0">
                <a:solidFill>
                  <a:srgbClr val="FFC000"/>
                </a:solidFill>
                <a:latin typeface="Arial" panose="020B0604020202020204" pitchFamily="34" charset="0"/>
                <a:ea typeface="Heebo"/>
                <a:cs typeface="Arial" panose="020B0604020202020204" pitchFamily="34" charset="0"/>
                <a:sym typeface="Heebo"/>
              </a:rPr>
              <a:t>print</a:t>
            </a:r>
            <a:r>
              <a:rPr lang="en-US" sz="700" dirty="0">
                <a:solidFill>
                  <a:schemeClr val="bg1"/>
                </a:solidFill>
                <a:latin typeface="Arial" panose="020B0604020202020204" pitchFamily="34" charset="0"/>
                <a:ea typeface="Heebo"/>
                <a:cs typeface="Arial" panose="020B0604020202020204" pitchFamily="34" charset="0"/>
                <a:sym typeface="Heebo"/>
              </a:rPr>
              <a:t>("Failed to send echo message")</a:t>
            </a:r>
          </a:p>
          <a:p>
            <a:pPr marL="0" lvl="1"/>
            <a:r>
              <a:rPr lang="en-US" sz="700" dirty="0">
                <a:solidFill>
                  <a:schemeClr val="bg1"/>
                </a:solidFill>
                <a:latin typeface="Arial" panose="020B0604020202020204" pitchFamily="34" charset="0"/>
                <a:ea typeface="Heebo"/>
                <a:cs typeface="Arial" panose="020B0604020202020204" pitchFamily="34" charset="0"/>
                <a:sym typeface="Heebo"/>
              </a:rPr>
              <a:t>        </a:t>
            </a:r>
            <a:r>
              <a:rPr lang="en-US" sz="700" dirty="0">
                <a:solidFill>
                  <a:srgbClr val="FFC000"/>
                </a:solidFill>
                <a:latin typeface="Arial" panose="020B0604020202020204" pitchFamily="34" charset="0"/>
                <a:ea typeface="Heebo"/>
                <a:cs typeface="Arial" panose="020B0604020202020204" pitchFamily="34" charset="0"/>
                <a:sym typeface="Heebo"/>
              </a:rPr>
              <a:t>return</a:t>
            </a:r>
            <a:r>
              <a:rPr lang="en-US" sz="700" dirty="0">
                <a:solidFill>
                  <a:schemeClr val="bg1"/>
                </a:solidFill>
                <a:latin typeface="Arial" panose="020B0604020202020204" pitchFamily="34" charset="0"/>
                <a:ea typeface="Heebo"/>
                <a:cs typeface="Arial" panose="020B0604020202020204" pitchFamily="34" charset="0"/>
                <a:sym typeface="Heebo"/>
              </a:rPr>
              <a:t> error</a:t>
            </a:r>
          </a:p>
          <a:p>
            <a:pPr marL="0" lvl="1"/>
            <a:endParaRPr lang="en-US" sz="700" dirty="0">
              <a:solidFill>
                <a:schemeClr val="bg1"/>
              </a:solidFill>
              <a:latin typeface="Arial" panose="020B0604020202020204" pitchFamily="34" charset="0"/>
              <a:ea typeface="Heebo"/>
              <a:cs typeface="Arial" panose="020B0604020202020204" pitchFamily="34" charset="0"/>
              <a:sym typeface="Heebo"/>
            </a:endParaRPr>
          </a:p>
          <a:p>
            <a:pPr marL="0" lvl="1"/>
            <a:endParaRPr lang="en-US" sz="700" dirty="0">
              <a:solidFill>
                <a:schemeClr val="bg1"/>
              </a:solidFill>
              <a:latin typeface="Arial" panose="020B0604020202020204" pitchFamily="34" charset="0"/>
              <a:ea typeface="Heebo"/>
              <a:cs typeface="Arial" panose="020B0604020202020204" pitchFamily="34" charset="0"/>
              <a:sym typeface="Heebo"/>
            </a:endParaRPr>
          </a:p>
        </p:txBody>
      </p:sp>
      <p:sp>
        <p:nvSpPr>
          <p:cNvPr id="13" name="Google Shape;277;p21"/>
          <p:cNvSpPr txBox="1"/>
          <p:nvPr/>
        </p:nvSpPr>
        <p:spPr>
          <a:xfrm>
            <a:off x="5314855" y="2072233"/>
            <a:ext cx="4062058" cy="3770263"/>
          </a:xfrm>
          <a:prstGeom prst="rect">
            <a:avLst/>
          </a:prstGeom>
          <a:solidFill>
            <a:schemeClr val="tx1"/>
          </a:solidFill>
          <a:ln>
            <a:noFill/>
          </a:ln>
        </p:spPr>
        <p:txBody>
          <a:bodyPr spcFirstLastPara="1" wrap="square" lIns="0" tIns="0" rIns="0" bIns="0" anchor="t" anchorCtr="0">
            <a:spAutoFit/>
          </a:bodyPr>
          <a:lstStyle/>
          <a:p>
            <a:pPr marL="0" lvl="1"/>
            <a:endParaRPr lang="en-US" sz="700" dirty="0">
              <a:solidFill>
                <a:schemeClr val="bg1"/>
              </a:solidFill>
              <a:latin typeface="Arial" panose="020B0604020202020204" pitchFamily="34" charset="0"/>
              <a:ea typeface="Heebo"/>
              <a:cs typeface="Arial" panose="020B0604020202020204" pitchFamily="34" charset="0"/>
              <a:sym typeface="Heebo"/>
            </a:endParaRPr>
          </a:p>
          <a:p>
            <a:pPr marL="0" lvl="1"/>
            <a:r>
              <a:rPr lang="en-US" sz="700" dirty="0">
                <a:solidFill>
                  <a:srgbClr val="92D050"/>
                </a:solidFill>
                <a:latin typeface="Arial" panose="020B0604020202020204" pitchFamily="34" charset="0"/>
                <a:ea typeface="Heebo"/>
                <a:cs typeface="Arial" panose="020B0604020202020204" pitchFamily="34" charset="0"/>
                <a:sym typeface="Heebo"/>
              </a:rPr>
              <a:t># Main loop to handle </a:t>
            </a:r>
            <a:r>
              <a:rPr lang="en-US" sz="700" dirty="0" err="1">
                <a:solidFill>
                  <a:srgbClr val="92D050"/>
                </a:solidFill>
                <a:latin typeface="Arial" panose="020B0604020202020204" pitchFamily="34" charset="0"/>
                <a:ea typeface="Heebo"/>
                <a:cs typeface="Arial" panose="020B0604020202020204" pitchFamily="34" charset="0"/>
                <a:sym typeface="Heebo"/>
              </a:rPr>
              <a:t>OpenAMP</a:t>
            </a:r>
            <a:r>
              <a:rPr lang="en-US" sz="700" dirty="0">
                <a:solidFill>
                  <a:srgbClr val="92D050"/>
                </a:solidFill>
                <a:latin typeface="Arial" panose="020B0604020202020204" pitchFamily="34" charset="0"/>
                <a:ea typeface="Heebo"/>
                <a:cs typeface="Arial" panose="020B0604020202020204" pitchFamily="34" charset="0"/>
                <a:sym typeface="Heebo"/>
              </a:rPr>
              <a:t> events</a:t>
            </a:r>
          </a:p>
          <a:p>
            <a:pPr marL="0" lvl="1"/>
            <a:r>
              <a:rPr lang="en-US" sz="700" dirty="0">
                <a:solidFill>
                  <a:srgbClr val="FFC000"/>
                </a:solidFill>
                <a:latin typeface="Arial" panose="020B0604020202020204" pitchFamily="34" charset="0"/>
                <a:ea typeface="Heebo"/>
                <a:cs typeface="Arial" panose="020B0604020202020204" pitchFamily="34" charset="0"/>
                <a:sym typeface="Heebo"/>
              </a:rPr>
              <a:t>function</a:t>
            </a:r>
            <a:r>
              <a:rPr lang="en-US" sz="700" dirty="0">
                <a:solidFill>
                  <a:schemeClr val="bg1"/>
                </a:solidFill>
                <a:latin typeface="Arial" panose="020B0604020202020204" pitchFamily="34" charset="0"/>
                <a:ea typeface="Heebo"/>
                <a:cs typeface="Arial" panose="020B0604020202020204" pitchFamily="34" charset="0"/>
                <a:sym typeface="Heebo"/>
              </a:rPr>
              <a:t> </a:t>
            </a:r>
            <a:r>
              <a:rPr lang="en-US" sz="700" dirty="0" err="1">
                <a:solidFill>
                  <a:schemeClr val="bg1"/>
                </a:solidFill>
                <a:latin typeface="Arial" panose="020B0604020202020204" pitchFamily="34" charset="0"/>
                <a:ea typeface="Heebo"/>
                <a:cs typeface="Arial" panose="020B0604020202020204" pitchFamily="34" charset="0"/>
                <a:sym typeface="Heebo"/>
              </a:rPr>
              <a:t>openamp_event_loop</a:t>
            </a:r>
            <a:r>
              <a:rPr lang="en-US" sz="700" dirty="0">
                <a:solidFill>
                  <a:schemeClr val="bg1"/>
                </a:solidFill>
                <a:latin typeface="Arial" panose="020B0604020202020204" pitchFamily="34" charset="0"/>
                <a:ea typeface="Heebo"/>
                <a:cs typeface="Arial" panose="020B0604020202020204" pitchFamily="34" charset="0"/>
                <a:sym typeface="Heebo"/>
              </a:rPr>
              <a:t>():</a:t>
            </a:r>
          </a:p>
          <a:p>
            <a:pPr marL="0" lvl="1"/>
            <a:r>
              <a:rPr lang="en-US" sz="700" dirty="0">
                <a:solidFill>
                  <a:schemeClr val="bg1"/>
                </a:solidFill>
                <a:latin typeface="Arial" panose="020B0604020202020204" pitchFamily="34" charset="0"/>
                <a:ea typeface="Heebo"/>
                <a:cs typeface="Arial" panose="020B0604020202020204" pitchFamily="34" charset="0"/>
                <a:sym typeface="Heebo"/>
              </a:rPr>
              <a:t>    </a:t>
            </a:r>
            <a:r>
              <a:rPr lang="en-US" sz="700" dirty="0">
                <a:solidFill>
                  <a:srgbClr val="FFC000"/>
                </a:solidFill>
                <a:latin typeface="Arial" panose="020B0604020202020204" pitchFamily="34" charset="0"/>
                <a:ea typeface="Heebo"/>
                <a:cs typeface="Arial" panose="020B0604020202020204" pitchFamily="34" charset="0"/>
                <a:sym typeface="Heebo"/>
              </a:rPr>
              <a:t>while</a:t>
            </a:r>
            <a:r>
              <a:rPr lang="en-US" sz="700" dirty="0">
                <a:solidFill>
                  <a:schemeClr val="bg1"/>
                </a:solidFill>
                <a:latin typeface="Arial" panose="020B0604020202020204" pitchFamily="34" charset="0"/>
                <a:ea typeface="Heebo"/>
                <a:cs typeface="Arial" panose="020B0604020202020204" pitchFamily="34" charset="0"/>
                <a:sym typeface="Heebo"/>
              </a:rPr>
              <a:t> True:</a:t>
            </a:r>
          </a:p>
          <a:p>
            <a:pPr marL="0" lvl="1"/>
            <a:r>
              <a:rPr lang="en-US" sz="700" dirty="0">
                <a:solidFill>
                  <a:srgbClr val="92D050"/>
                </a:solidFill>
                <a:latin typeface="Arial" panose="020B0604020202020204" pitchFamily="34" charset="0"/>
                <a:ea typeface="Heebo"/>
                <a:cs typeface="Arial" panose="020B0604020202020204" pitchFamily="34" charset="0"/>
                <a:sym typeface="Heebo"/>
              </a:rPr>
              <a:t>        # Poll </a:t>
            </a:r>
            <a:r>
              <a:rPr lang="en-US" sz="700" dirty="0" err="1">
                <a:solidFill>
                  <a:srgbClr val="92D050"/>
                </a:solidFill>
                <a:latin typeface="Arial" panose="020B0604020202020204" pitchFamily="34" charset="0"/>
                <a:ea typeface="Heebo"/>
                <a:cs typeface="Arial" panose="020B0604020202020204" pitchFamily="34" charset="0"/>
                <a:sym typeface="Heebo"/>
              </a:rPr>
              <a:t>OpenAMP</a:t>
            </a:r>
            <a:r>
              <a:rPr lang="en-US" sz="700" dirty="0">
                <a:solidFill>
                  <a:srgbClr val="92D050"/>
                </a:solidFill>
                <a:latin typeface="Arial" panose="020B0604020202020204" pitchFamily="34" charset="0"/>
                <a:ea typeface="Heebo"/>
                <a:cs typeface="Arial" panose="020B0604020202020204" pitchFamily="34" charset="0"/>
                <a:sym typeface="Heebo"/>
              </a:rPr>
              <a:t> framework for new messages and handle them</a:t>
            </a:r>
          </a:p>
          <a:p>
            <a:pPr marL="0" lvl="1"/>
            <a:r>
              <a:rPr lang="en-US" sz="700" dirty="0">
                <a:solidFill>
                  <a:schemeClr val="bg1"/>
                </a:solidFill>
                <a:latin typeface="Arial" panose="020B0604020202020204" pitchFamily="34" charset="0"/>
                <a:ea typeface="Heebo"/>
                <a:cs typeface="Arial" panose="020B0604020202020204" pitchFamily="34" charset="0"/>
                <a:sym typeface="Heebo"/>
              </a:rPr>
              <a:t>        </a:t>
            </a:r>
            <a:r>
              <a:rPr lang="en-US" sz="700" dirty="0" err="1">
                <a:solidFill>
                  <a:schemeClr val="bg1"/>
                </a:solidFill>
                <a:latin typeface="Arial" panose="020B0604020202020204" pitchFamily="34" charset="0"/>
                <a:ea typeface="Heebo"/>
                <a:cs typeface="Arial" panose="020B0604020202020204" pitchFamily="34" charset="0"/>
                <a:sym typeface="Heebo"/>
              </a:rPr>
              <a:t>openamp_poll_framework</a:t>
            </a:r>
            <a:r>
              <a:rPr lang="en-US" sz="700" dirty="0">
                <a:solidFill>
                  <a:schemeClr val="bg1"/>
                </a:solidFill>
                <a:latin typeface="Arial" panose="020B0604020202020204" pitchFamily="34" charset="0"/>
                <a:ea typeface="Heebo"/>
                <a:cs typeface="Arial" panose="020B0604020202020204" pitchFamily="34" charset="0"/>
                <a:sym typeface="Heebo"/>
              </a:rPr>
              <a:t>()</a:t>
            </a:r>
          </a:p>
          <a:p>
            <a:pPr marL="0" lvl="1"/>
            <a:endParaRPr lang="en-US" sz="700" dirty="0">
              <a:solidFill>
                <a:schemeClr val="bg1"/>
              </a:solidFill>
              <a:latin typeface="Arial" panose="020B0604020202020204" pitchFamily="34" charset="0"/>
              <a:ea typeface="Heebo"/>
              <a:cs typeface="Arial" panose="020B0604020202020204" pitchFamily="34" charset="0"/>
              <a:sym typeface="Heebo"/>
            </a:endParaRPr>
          </a:p>
          <a:p>
            <a:pPr marL="0" lvl="1"/>
            <a:r>
              <a:rPr lang="en-US" sz="700" dirty="0">
                <a:solidFill>
                  <a:srgbClr val="92D050"/>
                </a:solidFill>
                <a:latin typeface="Arial" panose="020B0604020202020204" pitchFamily="34" charset="0"/>
                <a:ea typeface="Heebo"/>
                <a:cs typeface="Arial" panose="020B0604020202020204" pitchFamily="34" charset="0"/>
                <a:sym typeface="Heebo"/>
              </a:rPr>
              <a:t>        # Call the </a:t>
            </a:r>
            <a:r>
              <a:rPr lang="en-US" sz="700" dirty="0" err="1">
                <a:solidFill>
                  <a:srgbClr val="92D050"/>
                </a:solidFill>
                <a:latin typeface="Arial" panose="020B0604020202020204" pitchFamily="34" charset="0"/>
                <a:ea typeface="Heebo"/>
                <a:cs typeface="Arial" panose="020B0604020202020204" pitchFamily="34" charset="0"/>
                <a:sym typeface="Heebo"/>
              </a:rPr>
              <a:t>message_received_callback</a:t>
            </a:r>
            <a:r>
              <a:rPr lang="en-US" sz="700" dirty="0">
                <a:solidFill>
                  <a:srgbClr val="92D050"/>
                </a:solidFill>
                <a:latin typeface="Arial" panose="020B0604020202020204" pitchFamily="34" charset="0"/>
                <a:ea typeface="Heebo"/>
                <a:cs typeface="Arial" panose="020B0604020202020204" pitchFamily="34" charset="0"/>
                <a:sym typeface="Heebo"/>
              </a:rPr>
              <a:t> when a new message is received</a:t>
            </a:r>
          </a:p>
          <a:p>
            <a:pPr marL="0" lvl="1"/>
            <a:endParaRPr lang="en-US" sz="700" dirty="0">
              <a:solidFill>
                <a:schemeClr val="bg1"/>
              </a:solidFill>
              <a:latin typeface="Arial" panose="020B0604020202020204" pitchFamily="34" charset="0"/>
              <a:ea typeface="Heebo"/>
              <a:cs typeface="Arial" panose="020B0604020202020204" pitchFamily="34" charset="0"/>
              <a:sym typeface="Heebo"/>
            </a:endParaRPr>
          </a:p>
          <a:p>
            <a:pPr marL="0" lvl="1"/>
            <a:r>
              <a:rPr lang="en-US" sz="700" dirty="0">
                <a:solidFill>
                  <a:srgbClr val="92D050"/>
                </a:solidFill>
                <a:latin typeface="Arial" panose="020B0604020202020204" pitchFamily="34" charset="0"/>
                <a:ea typeface="Heebo"/>
                <a:cs typeface="Arial" panose="020B0604020202020204" pitchFamily="34" charset="0"/>
                <a:sym typeface="Heebo"/>
              </a:rPr>
              <a:t># Function to cleanup and de-initialize </a:t>
            </a:r>
            <a:r>
              <a:rPr lang="en-US" sz="700" dirty="0" err="1">
                <a:solidFill>
                  <a:srgbClr val="92D050"/>
                </a:solidFill>
                <a:latin typeface="Arial" panose="020B0604020202020204" pitchFamily="34" charset="0"/>
                <a:ea typeface="Heebo"/>
                <a:cs typeface="Arial" panose="020B0604020202020204" pitchFamily="34" charset="0"/>
                <a:sym typeface="Heebo"/>
              </a:rPr>
              <a:t>OpenAMP</a:t>
            </a:r>
            <a:endParaRPr lang="en-US" sz="700" dirty="0">
              <a:solidFill>
                <a:srgbClr val="92D050"/>
              </a:solidFill>
              <a:latin typeface="Arial" panose="020B0604020202020204" pitchFamily="34" charset="0"/>
              <a:ea typeface="Heebo"/>
              <a:cs typeface="Arial" panose="020B0604020202020204" pitchFamily="34" charset="0"/>
              <a:sym typeface="Heebo"/>
            </a:endParaRPr>
          </a:p>
          <a:p>
            <a:pPr marL="0" lvl="1"/>
            <a:r>
              <a:rPr lang="en-US" sz="700" dirty="0">
                <a:solidFill>
                  <a:srgbClr val="FFC000"/>
                </a:solidFill>
                <a:latin typeface="Arial" panose="020B0604020202020204" pitchFamily="34" charset="0"/>
                <a:ea typeface="Heebo"/>
                <a:cs typeface="Arial" panose="020B0604020202020204" pitchFamily="34" charset="0"/>
                <a:sym typeface="Heebo"/>
              </a:rPr>
              <a:t>function</a:t>
            </a:r>
            <a:r>
              <a:rPr lang="en-US" sz="700" dirty="0">
                <a:solidFill>
                  <a:schemeClr val="bg1"/>
                </a:solidFill>
                <a:latin typeface="Arial" panose="020B0604020202020204" pitchFamily="34" charset="0"/>
                <a:ea typeface="Heebo"/>
                <a:cs typeface="Arial" panose="020B0604020202020204" pitchFamily="34" charset="0"/>
                <a:sym typeface="Heebo"/>
              </a:rPr>
              <a:t> </a:t>
            </a:r>
            <a:r>
              <a:rPr lang="en-US" sz="700" dirty="0" err="1">
                <a:solidFill>
                  <a:schemeClr val="bg1"/>
                </a:solidFill>
                <a:latin typeface="Arial" panose="020B0604020202020204" pitchFamily="34" charset="0"/>
                <a:ea typeface="Heebo"/>
                <a:cs typeface="Arial" panose="020B0604020202020204" pitchFamily="34" charset="0"/>
                <a:sym typeface="Heebo"/>
              </a:rPr>
              <a:t>openamp_remote_cleanup</a:t>
            </a:r>
            <a:r>
              <a:rPr lang="en-US" sz="700" dirty="0">
                <a:solidFill>
                  <a:schemeClr val="bg1"/>
                </a:solidFill>
                <a:latin typeface="Arial" panose="020B0604020202020204" pitchFamily="34" charset="0"/>
                <a:ea typeface="Heebo"/>
                <a:cs typeface="Arial" panose="020B0604020202020204" pitchFamily="34" charset="0"/>
                <a:sym typeface="Heebo"/>
              </a:rPr>
              <a:t>():</a:t>
            </a:r>
          </a:p>
          <a:p>
            <a:pPr marL="0" lvl="1"/>
            <a:r>
              <a:rPr lang="en-US" sz="700" dirty="0">
                <a:solidFill>
                  <a:srgbClr val="92D050"/>
                </a:solidFill>
                <a:latin typeface="Arial" panose="020B0604020202020204" pitchFamily="34" charset="0"/>
                <a:ea typeface="Heebo"/>
                <a:cs typeface="Arial" panose="020B0604020202020204" pitchFamily="34" charset="0"/>
                <a:sym typeface="Heebo"/>
              </a:rPr>
              <a:t>    # De-register the endpoint</a:t>
            </a:r>
          </a:p>
          <a:p>
            <a:pPr marL="0" lvl="1"/>
            <a:r>
              <a:rPr lang="en-US" sz="700" dirty="0">
                <a:solidFill>
                  <a:schemeClr val="bg1"/>
                </a:solidFill>
                <a:latin typeface="Arial" panose="020B0604020202020204" pitchFamily="34" charset="0"/>
                <a:ea typeface="Heebo"/>
                <a:cs typeface="Arial" panose="020B0604020202020204" pitchFamily="34" charset="0"/>
                <a:sym typeface="Heebo"/>
              </a:rPr>
              <a:t>    </a:t>
            </a:r>
            <a:r>
              <a:rPr lang="en-US" sz="700" dirty="0">
                <a:solidFill>
                  <a:srgbClr val="FFC000"/>
                </a:solidFill>
                <a:latin typeface="Arial" panose="020B0604020202020204" pitchFamily="34" charset="0"/>
                <a:ea typeface="Heebo"/>
                <a:cs typeface="Arial" panose="020B0604020202020204" pitchFamily="34" charset="0"/>
                <a:sym typeface="Heebo"/>
              </a:rPr>
              <a:t>if</a:t>
            </a:r>
            <a:r>
              <a:rPr lang="en-US" sz="700" dirty="0">
                <a:solidFill>
                  <a:schemeClr val="bg1"/>
                </a:solidFill>
                <a:latin typeface="Arial" panose="020B0604020202020204" pitchFamily="34" charset="0"/>
                <a:ea typeface="Heebo"/>
                <a:cs typeface="Arial" panose="020B0604020202020204" pitchFamily="34" charset="0"/>
                <a:sym typeface="Heebo"/>
              </a:rPr>
              <a:t> deregister endpoint fails:</a:t>
            </a:r>
          </a:p>
          <a:p>
            <a:pPr marL="0" lvl="1"/>
            <a:r>
              <a:rPr lang="en-US" sz="700" dirty="0">
                <a:solidFill>
                  <a:schemeClr val="bg1"/>
                </a:solidFill>
                <a:latin typeface="Arial" panose="020B0604020202020204" pitchFamily="34" charset="0"/>
                <a:ea typeface="Heebo"/>
                <a:cs typeface="Arial" panose="020B0604020202020204" pitchFamily="34" charset="0"/>
                <a:sym typeface="Heebo"/>
              </a:rPr>
              <a:t>        </a:t>
            </a:r>
            <a:r>
              <a:rPr lang="en-US" sz="700" dirty="0">
                <a:solidFill>
                  <a:srgbClr val="FFC000"/>
                </a:solidFill>
                <a:latin typeface="Arial" panose="020B0604020202020204" pitchFamily="34" charset="0"/>
                <a:ea typeface="Heebo"/>
                <a:cs typeface="Arial" panose="020B0604020202020204" pitchFamily="34" charset="0"/>
                <a:sym typeface="Heebo"/>
              </a:rPr>
              <a:t>print</a:t>
            </a:r>
            <a:r>
              <a:rPr lang="en-US" sz="700" dirty="0">
                <a:solidFill>
                  <a:schemeClr val="bg1"/>
                </a:solidFill>
                <a:latin typeface="Arial" panose="020B0604020202020204" pitchFamily="34" charset="0"/>
                <a:ea typeface="Heebo"/>
                <a:cs typeface="Arial" panose="020B0604020202020204" pitchFamily="34" charset="0"/>
                <a:sym typeface="Heebo"/>
              </a:rPr>
              <a:t>("Failed to deregister endpoint")</a:t>
            </a:r>
          </a:p>
          <a:p>
            <a:pPr marL="0" lvl="1"/>
            <a:endParaRPr lang="en-US" sz="700" dirty="0">
              <a:solidFill>
                <a:schemeClr val="bg1"/>
              </a:solidFill>
              <a:latin typeface="Arial" panose="020B0604020202020204" pitchFamily="34" charset="0"/>
              <a:ea typeface="Heebo"/>
              <a:cs typeface="Arial" panose="020B0604020202020204" pitchFamily="34" charset="0"/>
              <a:sym typeface="Heebo"/>
            </a:endParaRPr>
          </a:p>
          <a:p>
            <a:pPr marL="0" lvl="1"/>
            <a:r>
              <a:rPr lang="en-US" sz="700" dirty="0">
                <a:solidFill>
                  <a:srgbClr val="92D050"/>
                </a:solidFill>
                <a:latin typeface="Arial" panose="020B0604020202020204" pitchFamily="34" charset="0"/>
                <a:ea typeface="Heebo"/>
                <a:cs typeface="Arial" panose="020B0604020202020204" pitchFamily="34" charset="0"/>
                <a:sym typeface="Heebo"/>
              </a:rPr>
              <a:t>    # De-initialize </a:t>
            </a:r>
            <a:r>
              <a:rPr lang="en-US" sz="700" dirty="0" err="1">
                <a:solidFill>
                  <a:srgbClr val="92D050"/>
                </a:solidFill>
                <a:latin typeface="Arial" panose="020B0604020202020204" pitchFamily="34" charset="0"/>
                <a:ea typeface="Heebo"/>
                <a:cs typeface="Arial" panose="020B0604020202020204" pitchFamily="34" charset="0"/>
                <a:sym typeface="Heebo"/>
              </a:rPr>
              <a:t>OpenAMP</a:t>
            </a:r>
            <a:r>
              <a:rPr lang="en-US" sz="700" dirty="0">
                <a:solidFill>
                  <a:srgbClr val="92D050"/>
                </a:solidFill>
                <a:latin typeface="Arial" panose="020B0604020202020204" pitchFamily="34" charset="0"/>
                <a:ea typeface="Heebo"/>
                <a:cs typeface="Arial" panose="020B0604020202020204" pitchFamily="34" charset="0"/>
                <a:sym typeface="Heebo"/>
              </a:rPr>
              <a:t> framework</a:t>
            </a:r>
          </a:p>
          <a:p>
            <a:pPr marL="0" lvl="1"/>
            <a:r>
              <a:rPr lang="en-US" sz="700" dirty="0">
                <a:solidFill>
                  <a:schemeClr val="bg1"/>
                </a:solidFill>
                <a:latin typeface="Arial" panose="020B0604020202020204" pitchFamily="34" charset="0"/>
                <a:ea typeface="Heebo"/>
                <a:cs typeface="Arial" panose="020B0604020202020204" pitchFamily="34" charset="0"/>
                <a:sym typeface="Heebo"/>
              </a:rPr>
              <a:t>    </a:t>
            </a:r>
            <a:r>
              <a:rPr lang="en-US" sz="700" dirty="0" err="1">
                <a:solidFill>
                  <a:schemeClr val="bg1"/>
                </a:solidFill>
                <a:latin typeface="Arial" panose="020B0604020202020204" pitchFamily="34" charset="0"/>
                <a:ea typeface="Heebo"/>
                <a:cs typeface="Arial" panose="020B0604020202020204" pitchFamily="34" charset="0"/>
                <a:sym typeface="Heebo"/>
              </a:rPr>
              <a:t>openamp_deinit</a:t>
            </a:r>
            <a:r>
              <a:rPr lang="en-US" sz="700" dirty="0">
                <a:solidFill>
                  <a:schemeClr val="bg1"/>
                </a:solidFill>
                <a:latin typeface="Arial" panose="020B0604020202020204" pitchFamily="34" charset="0"/>
                <a:ea typeface="Heebo"/>
                <a:cs typeface="Arial" panose="020B0604020202020204" pitchFamily="34" charset="0"/>
                <a:sym typeface="Heebo"/>
              </a:rPr>
              <a:t>()</a:t>
            </a:r>
          </a:p>
          <a:p>
            <a:pPr marL="0" lvl="1"/>
            <a:endParaRPr lang="en-US" sz="700" dirty="0">
              <a:solidFill>
                <a:schemeClr val="bg1"/>
              </a:solidFill>
              <a:latin typeface="Arial" panose="020B0604020202020204" pitchFamily="34" charset="0"/>
              <a:ea typeface="Heebo"/>
              <a:cs typeface="Arial" panose="020B0604020202020204" pitchFamily="34" charset="0"/>
              <a:sym typeface="Heebo"/>
            </a:endParaRPr>
          </a:p>
          <a:p>
            <a:pPr marL="0" lvl="1"/>
            <a:r>
              <a:rPr lang="en-US" sz="700" dirty="0">
                <a:solidFill>
                  <a:srgbClr val="92D050"/>
                </a:solidFill>
                <a:latin typeface="Arial" panose="020B0604020202020204" pitchFamily="34" charset="0"/>
                <a:ea typeface="Heebo"/>
                <a:cs typeface="Arial" panose="020B0604020202020204" pitchFamily="34" charset="0"/>
                <a:sym typeface="Heebo"/>
              </a:rPr>
              <a:t># Main program entry point</a:t>
            </a:r>
          </a:p>
          <a:p>
            <a:pPr marL="0" lvl="1"/>
            <a:r>
              <a:rPr lang="en-US" sz="700" dirty="0">
                <a:solidFill>
                  <a:srgbClr val="FFC000"/>
                </a:solidFill>
                <a:latin typeface="Arial" panose="020B0604020202020204" pitchFamily="34" charset="0"/>
                <a:ea typeface="Heebo"/>
                <a:cs typeface="Arial" panose="020B0604020202020204" pitchFamily="34" charset="0"/>
                <a:sym typeface="Heebo"/>
              </a:rPr>
              <a:t>function</a:t>
            </a:r>
            <a:r>
              <a:rPr lang="en-US" sz="700" dirty="0">
                <a:solidFill>
                  <a:schemeClr val="bg1"/>
                </a:solidFill>
                <a:latin typeface="Arial" panose="020B0604020202020204" pitchFamily="34" charset="0"/>
                <a:ea typeface="Heebo"/>
                <a:cs typeface="Arial" panose="020B0604020202020204" pitchFamily="34" charset="0"/>
                <a:sym typeface="Heebo"/>
              </a:rPr>
              <a:t> main():</a:t>
            </a:r>
          </a:p>
          <a:p>
            <a:pPr marL="0" lvl="1"/>
            <a:r>
              <a:rPr lang="en-US" sz="700" dirty="0">
                <a:solidFill>
                  <a:srgbClr val="92D050"/>
                </a:solidFill>
                <a:latin typeface="Arial" panose="020B0604020202020204" pitchFamily="34" charset="0"/>
                <a:ea typeface="Heebo"/>
                <a:cs typeface="Arial" panose="020B0604020202020204" pitchFamily="34" charset="0"/>
                <a:sym typeface="Heebo"/>
              </a:rPr>
              <a:t>    # Initialize </a:t>
            </a:r>
            <a:r>
              <a:rPr lang="en-US" sz="700" dirty="0" err="1">
                <a:solidFill>
                  <a:srgbClr val="92D050"/>
                </a:solidFill>
                <a:latin typeface="Arial" panose="020B0604020202020204" pitchFamily="34" charset="0"/>
                <a:ea typeface="Heebo"/>
                <a:cs typeface="Arial" panose="020B0604020202020204" pitchFamily="34" charset="0"/>
                <a:sym typeface="Heebo"/>
              </a:rPr>
              <a:t>OpenAMP</a:t>
            </a:r>
            <a:r>
              <a:rPr lang="en-US" sz="700" dirty="0">
                <a:solidFill>
                  <a:srgbClr val="92D050"/>
                </a:solidFill>
                <a:latin typeface="Arial" panose="020B0604020202020204" pitchFamily="34" charset="0"/>
                <a:ea typeface="Heebo"/>
                <a:cs typeface="Arial" panose="020B0604020202020204" pitchFamily="34" charset="0"/>
                <a:sym typeface="Heebo"/>
              </a:rPr>
              <a:t> framework on the remote processo</a:t>
            </a:r>
            <a:r>
              <a:rPr lang="en-US" sz="700" dirty="0">
                <a:solidFill>
                  <a:schemeClr val="bg1"/>
                </a:solidFill>
                <a:latin typeface="Arial" panose="020B0604020202020204" pitchFamily="34" charset="0"/>
                <a:ea typeface="Heebo"/>
                <a:cs typeface="Arial" panose="020B0604020202020204" pitchFamily="34" charset="0"/>
                <a:sym typeface="Heebo"/>
              </a:rPr>
              <a:t>r</a:t>
            </a:r>
          </a:p>
          <a:p>
            <a:pPr marL="0" lvl="1"/>
            <a:r>
              <a:rPr lang="en-US" sz="700" dirty="0">
                <a:solidFill>
                  <a:schemeClr val="bg1"/>
                </a:solidFill>
                <a:latin typeface="Arial" panose="020B0604020202020204" pitchFamily="34" charset="0"/>
                <a:ea typeface="Heebo"/>
                <a:cs typeface="Arial" panose="020B0604020202020204" pitchFamily="34" charset="0"/>
                <a:sym typeface="Heebo"/>
              </a:rPr>
              <a:t>    </a:t>
            </a:r>
            <a:r>
              <a:rPr lang="en-US" sz="700" dirty="0">
                <a:solidFill>
                  <a:srgbClr val="FFC000"/>
                </a:solidFill>
                <a:latin typeface="Arial" panose="020B0604020202020204" pitchFamily="34" charset="0"/>
                <a:ea typeface="Heebo"/>
                <a:cs typeface="Arial" panose="020B0604020202020204" pitchFamily="34" charset="0"/>
                <a:sym typeface="Heebo"/>
              </a:rPr>
              <a:t>if</a:t>
            </a:r>
            <a:r>
              <a:rPr lang="en-US" sz="700" dirty="0">
                <a:solidFill>
                  <a:schemeClr val="bg1"/>
                </a:solidFill>
                <a:latin typeface="Arial" panose="020B0604020202020204" pitchFamily="34" charset="0"/>
                <a:ea typeface="Heebo"/>
                <a:cs typeface="Arial" panose="020B0604020202020204" pitchFamily="34" charset="0"/>
                <a:sym typeface="Heebo"/>
              </a:rPr>
              <a:t> </a:t>
            </a:r>
            <a:r>
              <a:rPr lang="en-US" sz="700" dirty="0" err="1">
                <a:solidFill>
                  <a:schemeClr val="bg1"/>
                </a:solidFill>
                <a:latin typeface="Arial" panose="020B0604020202020204" pitchFamily="34" charset="0"/>
                <a:ea typeface="Heebo"/>
                <a:cs typeface="Arial" panose="020B0604020202020204" pitchFamily="34" charset="0"/>
                <a:sym typeface="Heebo"/>
              </a:rPr>
              <a:t>openamp_remote_init</a:t>
            </a:r>
            <a:r>
              <a:rPr lang="en-US" sz="700" dirty="0">
                <a:solidFill>
                  <a:schemeClr val="bg1"/>
                </a:solidFill>
                <a:latin typeface="Arial" panose="020B0604020202020204" pitchFamily="34" charset="0"/>
                <a:ea typeface="Heebo"/>
                <a:cs typeface="Arial" panose="020B0604020202020204" pitchFamily="34" charset="0"/>
                <a:sym typeface="Heebo"/>
              </a:rPr>
              <a:t>() fails:</a:t>
            </a:r>
          </a:p>
          <a:p>
            <a:pPr marL="0" lvl="1"/>
            <a:r>
              <a:rPr lang="en-US" sz="700" dirty="0">
                <a:solidFill>
                  <a:schemeClr val="bg1"/>
                </a:solidFill>
                <a:latin typeface="Arial" panose="020B0604020202020204" pitchFamily="34" charset="0"/>
                <a:ea typeface="Heebo"/>
                <a:cs typeface="Arial" panose="020B0604020202020204" pitchFamily="34" charset="0"/>
                <a:sym typeface="Heebo"/>
              </a:rPr>
              <a:t>        </a:t>
            </a:r>
            <a:r>
              <a:rPr lang="en-US" sz="700" dirty="0">
                <a:solidFill>
                  <a:srgbClr val="FFC000"/>
                </a:solidFill>
                <a:latin typeface="Arial" panose="020B0604020202020204" pitchFamily="34" charset="0"/>
                <a:ea typeface="Heebo"/>
                <a:cs typeface="Arial" panose="020B0604020202020204" pitchFamily="34" charset="0"/>
                <a:sym typeface="Heebo"/>
              </a:rPr>
              <a:t>print</a:t>
            </a:r>
            <a:r>
              <a:rPr lang="en-US" sz="700" dirty="0">
                <a:solidFill>
                  <a:schemeClr val="bg1"/>
                </a:solidFill>
                <a:latin typeface="Arial" panose="020B0604020202020204" pitchFamily="34" charset="0"/>
                <a:ea typeface="Heebo"/>
                <a:cs typeface="Arial" panose="020B0604020202020204" pitchFamily="34" charset="0"/>
                <a:sym typeface="Heebo"/>
              </a:rPr>
              <a:t>("</a:t>
            </a:r>
            <a:r>
              <a:rPr lang="en-US" sz="700" dirty="0" err="1">
                <a:solidFill>
                  <a:schemeClr val="bg1"/>
                </a:solidFill>
                <a:latin typeface="Arial" panose="020B0604020202020204" pitchFamily="34" charset="0"/>
                <a:ea typeface="Heebo"/>
                <a:cs typeface="Arial" panose="020B0604020202020204" pitchFamily="34" charset="0"/>
                <a:sym typeface="Heebo"/>
              </a:rPr>
              <a:t>OpenAMP</a:t>
            </a:r>
            <a:r>
              <a:rPr lang="en-US" sz="700" dirty="0">
                <a:solidFill>
                  <a:schemeClr val="bg1"/>
                </a:solidFill>
                <a:latin typeface="Arial" panose="020B0604020202020204" pitchFamily="34" charset="0"/>
                <a:ea typeface="Heebo"/>
                <a:cs typeface="Arial" panose="020B0604020202020204" pitchFamily="34" charset="0"/>
                <a:sym typeface="Heebo"/>
              </a:rPr>
              <a:t> initialization failed on remote. Exiting...")</a:t>
            </a:r>
          </a:p>
          <a:p>
            <a:pPr marL="0" lvl="1"/>
            <a:r>
              <a:rPr lang="en-US" sz="700" dirty="0">
                <a:solidFill>
                  <a:schemeClr val="bg1"/>
                </a:solidFill>
                <a:latin typeface="Arial" panose="020B0604020202020204" pitchFamily="34" charset="0"/>
                <a:ea typeface="Heebo"/>
                <a:cs typeface="Arial" panose="020B0604020202020204" pitchFamily="34" charset="0"/>
                <a:sym typeface="Heebo"/>
              </a:rPr>
              <a:t>        </a:t>
            </a:r>
            <a:r>
              <a:rPr lang="en-US" sz="700" dirty="0">
                <a:solidFill>
                  <a:srgbClr val="FFC000"/>
                </a:solidFill>
                <a:latin typeface="Arial" panose="020B0604020202020204" pitchFamily="34" charset="0"/>
                <a:ea typeface="Heebo"/>
                <a:cs typeface="Arial" panose="020B0604020202020204" pitchFamily="34" charset="0"/>
                <a:sym typeface="Heebo"/>
              </a:rPr>
              <a:t>return</a:t>
            </a:r>
            <a:r>
              <a:rPr lang="en-US" sz="700" dirty="0">
                <a:solidFill>
                  <a:schemeClr val="bg1"/>
                </a:solidFill>
                <a:latin typeface="Arial" panose="020B0604020202020204" pitchFamily="34" charset="0"/>
                <a:ea typeface="Heebo"/>
                <a:cs typeface="Arial" panose="020B0604020202020204" pitchFamily="34" charset="0"/>
                <a:sym typeface="Heebo"/>
              </a:rPr>
              <a:t> error</a:t>
            </a:r>
          </a:p>
          <a:p>
            <a:pPr marL="0" lvl="1"/>
            <a:endParaRPr lang="en-US" sz="700" dirty="0">
              <a:solidFill>
                <a:schemeClr val="bg1"/>
              </a:solidFill>
              <a:latin typeface="Arial" panose="020B0604020202020204" pitchFamily="34" charset="0"/>
              <a:ea typeface="Heebo"/>
              <a:cs typeface="Arial" panose="020B0604020202020204" pitchFamily="34" charset="0"/>
              <a:sym typeface="Heebo"/>
            </a:endParaRPr>
          </a:p>
          <a:p>
            <a:pPr marL="0" lvl="1"/>
            <a:r>
              <a:rPr lang="en-US" sz="700" dirty="0">
                <a:solidFill>
                  <a:srgbClr val="92D050"/>
                </a:solidFill>
                <a:latin typeface="Arial" panose="020B0604020202020204" pitchFamily="34" charset="0"/>
                <a:ea typeface="Heebo"/>
                <a:cs typeface="Arial" panose="020B0604020202020204" pitchFamily="34" charset="0"/>
                <a:sym typeface="Heebo"/>
              </a:rPr>
              <a:t>    # Run the event loop to process messages and echo them back</a:t>
            </a:r>
          </a:p>
          <a:p>
            <a:pPr marL="0" lvl="1"/>
            <a:r>
              <a:rPr lang="en-US" sz="700" dirty="0">
                <a:solidFill>
                  <a:schemeClr val="bg1"/>
                </a:solidFill>
                <a:latin typeface="Arial" panose="020B0604020202020204" pitchFamily="34" charset="0"/>
                <a:ea typeface="Heebo"/>
                <a:cs typeface="Arial" panose="020B0604020202020204" pitchFamily="34" charset="0"/>
                <a:sym typeface="Heebo"/>
              </a:rPr>
              <a:t>    </a:t>
            </a:r>
            <a:r>
              <a:rPr lang="en-US" sz="700" dirty="0">
                <a:solidFill>
                  <a:srgbClr val="FFC000"/>
                </a:solidFill>
                <a:latin typeface="Arial" panose="020B0604020202020204" pitchFamily="34" charset="0"/>
                <a:ea typeface="Heebo"/>
                <a:cs typeface="Arial" panose="020B0604020202020204" pitchFamily="34" charset="0"/>
                <a:sym typeface="Heebo"/>
              </a:rPr>
              <a:t>print</a:t>
            </a:r>
            <a:r>
              <a:rPr lang="en-US" sz="700" dirty="0">
                <a:solidFill>
                  <a:schemeClr val="bg1"/>
                </a:solidFill>
                <a:latin typeface="Arial" panose="020B0604020202020204" pitchFamily="34" charset="0"/>
                <a:ea typeface="Heebo"/>
                <a:cs typeface="Arial" panose="020B0604020202020204" pitchFamily="34" charset="0"/>
                <a:sym typeface="Heebo"/>
              </a:rPr>
              <a:t>("Running echo test on remote processor...")</a:t>
            </a:r>
          </a:p>
          <a:p>
            <a:pPr marL="0" lvl="1"/>
            <a:r>
              <a:rPr lang="en-US" sz="700" dirty="0">
                <a:solidFill>
                  <a:schemeClr val="bg1"/>
                </a:solidFill>
                <a:latin typeface="Arial" panose="020B0604020202020204" pitchFamily="34" charset="0"/>
                <a:ea typeface="Heebo"/>
                <a:cs typeface="Arial" panose="020B0604020202020204" pitchFamily="34" charset="0"/>
                <a:sym typeface="Heebo"/>
              </a:rPr>
              <a:t>    </a:t>
            </a:r>
            <a:r>
              <a:rPr lang="en-US" sz="700" dirty="0" err="1">
                <a:solidFill>
                  <a:schemeClr val="bg1"/>
                </a:solidFill>
                <a:latin typeface="Arial" panose="020B0604020202020204" pitchFamily="34" charset="0"/>
                <a:ea typeface="Heebo"/>
                <a:cs typeface="Arial" panose="020B0604020202020204" pitchFamily="34" charset="0"/>
                <a:sym typeface="Heebo"/>
              </a:rPr>
              <a:t>openamp_event_loop</a:t>
            </a:r>
            <a:r>
              <a:rPr lang="en-US" sz="700" dirty="0">
                <a:solidFill>
                  <a:schemeClr val="bg1"/>
                </a:solidFill>
                <a:latin typeface="Arial" panose="020B0604020202020204" pitchFamily="34" charset="0"/>
                <a:ea typeface="Heebo"/>
                <a:cs typeface="Arial" panose="020B0604020202020204" pitchFamily="34" charset="0"/>
                <a:sym typeface="Heebo"/>
              </a:rPr>
              <a:t>()</a:t>
            </a:r>
          </a:p>
          <a:p>
            <a:pPr marL="0" lvl="1"/>
            <a:endParaRPr lang="en-US" sz="700" dirty="0">
              <a:solidFill>
                <a:schemeClr val="bg1"/>
              </a:solidFill>
              <a:latin typeface="Arial" panose="020B0604020202020204" pitchFamily="34" charset="0"/>
              <a:ea typeface="Heebo"/>
              <a:cs typeface="Arial" panose="020B0604020202020204" pitchFamily="34" charset="0"/>
              <a:sym typeface="Heebo"/>
            </a:endParaRPr>
          </a:p>
          <a:p>
            <a:pPr marL="0" lvl="1"/>
            <a:r>
              <a:rPr lang="en-US" sz="700" dirty="0">
                <a:solidFill>
                  <a:srgbClr val="92D050"/>
                </a:solidFill>
                <a:latin typeface="Arial" panose="020B0604020202020204" pitchFamily="34" charset="0"/>
                <a:ea typeface="Heebo"/>
                <a:cs typeface="Arial" panose="020B0604020202020204" pitchFamily="34" charset="0"/>
                <a:sym typeface="Heebo"/>
              </a:rPr>
              <a:t>    # This point is usually not reached on a bare-metal system</a:t>
            </a:r>
          </a:p>
          <a:p>
            <a:pPr marL="0" lvl="1"/>
            <a:r>
              <a:rPr lang="en-US" sz="700" dirty="0">
                <a:solidFill>
                  <a:srgbClr val="92D050"/>
                </a:solidFill>
                <a:latin typeface="Arial" panose="020B0604020202020204" pitchFamily="34" charset="0"/>
                <a:ea typeface="Heebo"/>
                <a:cs typeface="Arial" panose="020B0604020202020204" pitchFamily="34" charset="0"/>
                <a:sym typeface="Heebo"/>
              </a:rPr>
              <a:t>    # Cleanup </a:t>
            </a:r>
            <a:r>
              <a:rPr lang="en-US" sz="700" dirty="0" err="1">
                <a:solidFill>
                  <a:srgbClr val="92D050"/>
                </a:solidFill>
                <a:latin typeface="Arial" panose="020B0604020202020204" pitchFamily="34" charset="0"/>
                <a:ea typeface="Heebo"/>
                <a:cs typeface="Arial" panose="020B0604020202020204" pitchFamily="34" charset="0"/>
                <a:sym typeface="Heebo"/>
              </a:rPr>
              <a:t>OpenAMP</a:t>
            </a:r>
            <a:r>
              <a:rPr lang="en-US" sz="700" dirty="0">
                <a:solidFill>
                  <a:srgbClr val="92D050"/>
                </a:solidFill>
                <a:latin typeface="Arial" panose="020B0604020202020204" pitchFamily="34" charset="0"/>
                <a:ea typeface="Heebo"/>
                <a:cs typeface="Arial" panose="020B0604020202020204" pitchFamily="34" charset="0"/>
                <a:sym typeface="Heebo"/>
              </a:rPr>
              <a:t> resources (if needed)</a:t>
            </a:r>
          </a:p>
          <a:p>
            <a:pPr marL="0" lvl="1"/>
            <a:r>
              <a:rPr lang="en-US" sz="700" dirty="0">
                <a:solidFill>
                  <a:schemeClr val="bg1"/>
                </a:solidFill>
                <a:latin typeface="Arial" panose="020B0604020202020204" pitchFamily="34" charset="0"/>
                <a:ea typeface="Heebo"/>
                <a:cs typeface="Arial" panose="020B0604020202020204" pitchFamily="34" charset="0"/>
                <a:sym typeface="Heebo"/>
              </a:rPr>
              <a:t>    </a:t>
            </a:r>
            <a:r>
              <a:rPr lang="en-US" sz="700" dirty="0" err="1">
                <a:solidFill>
                  <a:schemeClr val="bg1"/>
                </a:solidFill>
                <a:latin typeface="Arial" panose="020B0604020202020204" pitchFamily="34" charset="0"/>
                <a:ea typeface="Heebo"/>
                <a:cs typeface="Arial" panose="020B0604020202020204" pitchFamily="34" charset="0"/>
                <a:sym typeface="Heebo"/>
              </a:rPr>
              <a:t>openamp_remote_cleanup</a:t>
            </a:r>
            <a:r>
              <a:rPr lang="en-US" sz="700" dirty="0">
                <a:solidFill>
                  <a:schemeClr val="bg1"/>
                </a:solidFill>
                <a:latin typeface="Arial" panose="020B0604020202020204" pitchFamily="34" charset="0"/>
                <a:ea typeface="Heebo"/>
                <a:cs typeface="Arial" panose="020B0604020202020204" pitchFamily="34" charset="0"/>
                <a:sym typeface="Heebo"/>
              </a:rPr>
              <a:t>()</a:t>
            </a:r>
          </a:p>
          <a:p>
            <a:pPr marL="0" lvl="1"/>
            <a:endParaRPr lang="en-US" sz="700" dirty="0">
              <a:solidFill>
                <a:schemeClr val="bg1"/>
              </a:solidFill>
              <a:latin typeface="Arial" panose="020B0604020202020204" pitchFamily="34" charset="0"/>
              <a:ea typeface="Heebo"/>
              <a:cs typeface="Arial" panose="020B0604020202020204" pitchFamily="34" charset="0"/>
              <a:sym typeface="Heebo"/>
            </a:endParaRPr>
          </a:p>
          <a:p>
            <a:pPr marL="0" lvl="1"/>
            <a:r>
              <a:rPr lang="en-US" sz="700" dirty="0">
                <a:solidFill>
                  <a:srgbClr val="92D050"/>
                </a:solidFill>
                <a:latin typeface="Arial" panose="020B0604020202020204" pitchFamily="34" charset="0"/>
                <a:ea typeface="Heebo"/>
                <a:cs typeface="Arial" panose="020B0604020202020204" pitchFamily="34" charset="0"/>
                <a:sym typeface="Heebo"/>
              </a:rPr>
              <a:t># Execute the main function</a:t>
            </a:r>
          </a:p>
          <a:p>
            <a:pPr marL="0" lvl="1"/>
            <a:r>
              <a:rPr lang="en-US" sz="700" dirty="0">
                <a:solidFill>
                  <a:schemeClr val="bg1"/>
                </a:solidFill>
                <a:latin typeface="Arial" panose="020B0604020202020204" pitchFamily="34" charset="0"/>
                <a:ea typeface="Heebo"/>
                <a:cs typeface="Arial" panose="020B0604020202020204" pitchFamily="34" charset="0"/>
                <a:sym typeface="Heebo"/>
              </a:rPr>
              <a:t>main()</a:t>
            </a:r>
          </a:p>
        </p:txBody>
      </p:sp>
      <p:sp>
        <p:nvSpPr>
          <p:cNvPr id="4" name="Espace réservé du numéro de diapositive 3"/>
          <p:cNvSpPr>
            <a:spLocks noGrp="1"/>
          </p:cNvSpPr>
          <p:nvPr>
            <p:ph type="sldNum" sz="quarter" idx="12"/>
          </p:nvPr>
        </p:nvSpPr>
        <p:spPr>
          <a:xfrm>
            <a:off x="8610600" y="6499225"/>
            <a:ext cx="2743200" cy="365125"/>
          </a:xfrm>
        </p:spPr>
        <p:txBody>
          <a:bodyPr/>
          <a:lstStyle/>
          <a:p>
            <a:fld id="{0995BCA2-BEEF-8243-93D2-AEC1A15A0A81}" type="slidenum">
              <a:rPr lang="fr-FR" b="1" smtClean="0"/>
              <a:t>22</a:t>
            </a:fld>
            <a:endParaRPr lang="fr-FR" b="1" dirty="0"/>
          </a:p>
        </p:txBody>
      </p:sp>
    </p:spTree>
    <p:extLst>
      <p:ext uri="{BB962C8B-B14F-4D97-AF65-F5344CB8AC3E}">
        <p14:creationId xmlns:p14="http://schemas.microsoft.com/office/powerpoint/2010/main" val="36654412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Shape 254"/>
        <p:cNvGrpSpPr/>
        <p:nvPr/>
      </p:nvGrpSpPr>
      <p:grpSpPr>
        <a:xfrm>
          <a:off x="0" y="0"/>
          <a:ext cx="0" cy="0"/>
          <a:chOff x="0" y="0"/>
          <a:chExt cx="0" cy="0"/>
        </a:xfrm>
      </p:grpSpPr>
      <p:grpSp>
        <p:nvGrpSpPr>
          <p:cNvPr id="255" name="Google Shape;255;p21"/>
          <p:cNvGrpSpPr/>
          <p:nvPr/>
        </p:nvGrpSpPr>
        <p:grpSpPr>
          <a:xfrm>
            <a:off x="332271" y="235830"/>
            <a:ext cx="11527458" cy="6289899"/>
            <a:chOff x="0" y="-38100"/>
            <a:chExt cx="4554058" cy="2484898"/>
          </a:xfrm>
        </p:grpSpPr>
        <p:sp>
          <p:nvSpPr>
            <p:cNvPr id="256" name="Google Shape;256;p21"/>
            <p:cNvSpPr/>
            <p:nvPr/>
          </p:nvSpPr>
          <p:spPr>
            <a:xfrm>
              <a:off x="0" y="0"/>
              <a:ext cx="4554058" cy="2446798"/>
            </a:xfrm>
            <a:custGeom>
              <a:avLst/>
              <a:gdLst/>
              <a:ahLst/>
              <a:cxnLst/>
              <a:rect l="l" t="t" r="r" b="b"/>
              <a:pathLst>
                <a:path w="4554058" h="2446798" extrusionOk="0">
                  <a:moveTo>
                    <a:pt x="12984" y="0"/>
                  </a:moveTo>
                  <a:lnTo>
                    <a:pt x="4541073" y="0"/>
                  </a:lnTo>
                  <a:cubicBezTo>
                    <a:pt x="4544517" y="0"/>
                    <a:pt x="4547820" y="1368"/>
                    <a:pt x="4550255" y="3803"/>
                  </a:cubicBezTo>
                  <a:cubicBezTo>
                    <a:pt x="4552690" y="6238"/>
                    <a:pt x="4554058" y="9541"/>
                    <a:pt x="4554058" y="12984"/>
                  </a:cubicBezTo>
                  <a:lnTo>
                    <a:pt x="4554058" y="2433814"/>
                  </a:lnTo>
                  <a:cubicBezTo>
                    <a:pt x="4554058" y="2440985"/>
                    <a:pt x="4548244" y="2446798"/>
                    <a:pt x="4541073" y="2446798"/>
                  </a:cubicBezTo>
                  <a:lnTo>
                    <a:pt x="12984" y="2446798"/>
                  </a:lnTo>
                  <a:cubicBezTo>
                    <a:pt x="9541" y="2446798"/>
                    <a:pt x="6238" y="2445430"/>
                    <a:pt x="3803" y="2442995"/>
                  </a:cubicBezTo>
                  <a:cubicBezTo>
                    <a:pt x="1368" y="2440560"/>
                    <a:pt x="0" y="2437258"/>
                    <a:pt x="0" y="2433814"/>
                  </a:cubicBezTo>
                  <a:lnTo>
                    <a:pt x="0" y="12984"/>
                  </a:lnTo>
                  <a:cubicBezTo>
                    <a:pt x="0" y="5813"/>
                    <a:pt x="5813" y="0"/>
                    <a:pt x="12984" y="0"/>
                  </a:cubicBezTo>
                  <a:close/>
                </a:path>
              </a:pathLst>
            </a:custGeom>
            <a:solidFill>
              <a:srgbClr val="FFFFFF"/>
            </a:solidFill>
            <a:ln w="57150" cap="flat" cmpd="sng">
              <a:solidFill>
                <a:srgbClr val="4C6FBF"/>
              </a:solidFill>
              <a:prstDash val="solid"/>
              <a:round/>
              <a:headEnd type="none" w="sm" len="sm"/>
              <a:tailEnd type="none" w="sm" len="sm"/>
            </a:ln>
          </p:spPr>
          <p:txBody>
            <a:bodyPr spcFirstLastPara="1" wrap="square" lIns="60950" tIns="60950" rIns="60950" bIns="60950" anchor="ctr" anchorCtr="0">
              <a:noAutofit/>
            </a:bodyPr>
            <a:lstStyle/>
            <a:p>
              <a:endParaRPr sz="1200"/>
            </a:p>
          </p:txBody>
        </p:sp>
        <p:sp>
          <p:nvSpPr>
            <p:cNvPr id="257" name="Google Shape;257;p21"/>
            <p:cNvSpPr txBox="1"/>
            <p:nvPr/>
          </p:nvSpPr>
          <p:spPr>
            <a:xfrm>
              <a:off x="0" y="-38100"/>
              <a:ext cx="812800" cy="850900"/>
            </a:xfrm>
            <a:prstGeom prst="rect">
              <a:avLst/>
            </a:prstGeom>
            <a:noFill/>
            <a:ln>
              <a:noFill/>
            </a:ln>
          </p:spPr>
          <p:txBody>
            <a:bodyPr spcFirstLastPara="1" wrap="square" lIns="33867" tIns="33867" rIns="33867" bIns="33867" anchor="ctr" anchorCtr="0">
              <a:noAutofit/>
            </a:bodyPr>
            <a:lstStyle/>
            <a:p>
              <a:pPr algn="ctr">
                <a:lnSpc>
                  <a:spcPct val="186611"/>
                </a:lnSpc>
              </a:pPr>
              <a:endParaRPr sz="1200">
                <a:solidFill>
                  <a:schemeClr val="dk1"/>
                </a:solidFill>
                <a:latin typeface="Calibri"/>
                <a:ea typeface="Calibri"/>
                <a:cs typeface="Calibri"/>
                <a:sym typeface="Calibri"/>
              </a:endParaRPr>
            </a:p>
          </p:txBody>
        </p:sp>
      </p:grpSp>
      <p:grpSp>
        <p:nvGrpSpPr>
          <p:cNvPr id="261" name="Google Shape;261;p21"/>
          <p:cNvGrpSpPr/>
          <p:nvPr/>
        </p:nvGrpSpPr>
        <p:grpSpPr>
          <a:xfrm>
            <a:off x="1029837" y="2889107"/>
            <a:ext cx="629722" cy="659240"/>
            <a:chOff x="0" y="-38100"/>
            <a:chExt cx="812800" cy="850900"/>
          </a:xfrm>
        </p:grpSpPr>
        <p:sp>
          <p:nvSpPr>
            <p:cNvPr id="262" name="Google Shape;262;p21"/>
            <p:cNvSpPr/>
            <p:nvPr/>
          </p:nvSpPr>
          <p:spPr>
            <a:xfrm>
              <a:off x="0" y="0"/>
              <a:ext cx="812800" cy="812800"/>
            </a:xfrm>
            <a:custGeom>
              <a:avLst/>
              <a:gdLst/>
              <a:ahLst/>
              <a:cxnLst/>
              <a:rect l="l" t="t" r="r" b="b"/>
              <a:pathLst>
                <a:path w="812800" h="812800" extrusionOk="0">
                  <a:moveTo>
                    <a:pt x="131138" y="0"/>
                  </a:moveTo>
                  <a:lnTo>
                    <a:pt x="681662" y="0"/>
                  </a:lnTo>
                  <a:cubicBezTo>
                    <a:pt x="716442" y="0"/>
                    <a:pt x="749797" y="13816"/>
                    <a:pt x="774391" y="38409"/>
                  </a:cubicBezTo>
                  <a:cubicBezTo>
                    <a:pt x="798984" y="63003"/>
                    <a:pt x="812800" y="96358"/>
                    <a:pt x="812800" y="131138"/>
                  </a:cubicBezTo>
                  <a:lnTo>
                    <a:pt x="812800" y="681662"/>
                  </a:lnTo>
                  <a:cubicBezTo>
                    <a:pt x="812800" y="716442"/>
                    <a:pt x="798984" y="749797"/>
                    <a:pt x="774391" y="774391"/>
                  </a:cubicBezTo>
                  <a:cubicBezTo>
                    <a:pt x="749797" y="798984"/>
                    <a:pt x="716442" y="812800"/>
                    <a:pt x="681662" y="812800"/>
                  </a:cubicBezTo>
                  <a:lnTo>
                    <a:pt x="131138" y="812800"/>
                  </a:lnTo>
                  <a:cubicBezTo>
                    <a:pt x="96358" y="812800"/>
                    <a:pt x="63003" y="798984"/>
                    <a:pt x="38409" y="774391"/>
                  </a:cubicBezTo>
                  <a:cubicBezTo>
                    <a:pt x="13816" y="749797"/>
                    <a:pt x="0" y="716442"/>
                    <a:pt x="0" y="681662"/>
                  </a:cubicBezTo>
                  <a:lnTo>
                    <a:pt x="0" y="131138"/>
                  </a:lnTo>
                  <a:cubicBezTo>
                    <a:pt x="0" y="96358"/>
                    <a:pt x="13816" y="63003"/>
                    <a:pt x="38409" y="38409"/>
                  </a:cubicBezTo>
                  <a:cubicBezTo>
                    <a:pt x="63003" y="13816"/>
                    <a:pt x="96358" y="0"/>
                    <a:pt x="131138" y="0"/>
                  </a:cubicBezTo>
                  <a:close/>
                </a:path>
              </a:pathLst>
            </a:custGeom>
            <a:solidFill>
              <a:srgbClr val="B1C9EB"/>
            </a:solidFill>
            <a:ln>
              <a:noFill/>
            </a:ln>
          </p:spPr>
          <p:txBody>
            <a:bodyPr spcFirstLastPara="1" wrap="square" lIns="60950" tIns="60950" rIns="60950" bIns="60950" anchor="ctr" anchorCtr="0">
              <a:noAutofit/>
            </a:bodyPr>
            <a:lstStyle/>
            <a:p>
              <a:endParaRPr sz="1200"/>
            </a:p>
          </p:txBody>
        </p:sp>
        <p:sp>
          <p:nvSpPr>
            <p:cNvPr id="263" name="Google Shape;263;p21"/>
            <p:cNvSpPr txBox="1"/>
            <p:nvPr/>
          </p:nvSpPr>
          <p:spPr>
            <a:xfrm>
              <a:off x="0" y="-38100"/>
              <a:ext cx="812800" cy="850900"/>
            </a:xfrm>
            <a:prstGeom prst="rect">
              <a:avLst/>
            </a:prstGeom>
            <a:noFill/>
            <a:ln>
              <a:noFill/>
            </a:ln>
          </p:spPr>
          <p:txBody>
            <a:bodyPr spcFirstLastPara="1" wrap="square" lIns="33867" tIns="33867" rIns="33867" bIns="33867" anchor="ctr" anchorCtr="0">
              <a:noAutofit/>
            </a:bodyPr>
            <a:lstStyle/>
            <a:p>
              <a:pPr algn="ctr">
                <a:lnSpc>
                  <a:spcPct val="186611"/>
                </a:lnSpc>
              </a:pPr>
              <a:endParaRPr sz="1200">
                <a:solidFill>
                  <a:schemeClr val="dk1"/>
                </a:solidFill>
                <a:latin typeface="Calibri"/>
                <a:ea typeface="Calibri"/>
                <a:cs typeface="Calibri"/>
                <a:sym typeface="Calibri"/>
              </a:endParaRPr>
            </a:p>
          </p:txBody>
        </p:sp>
      </p:grpSp>
      <p:grpSp>
        <p:nvGrpSpPr>
          <p:cNvPr id="264" name="Google Shape;264;p21"/>
          <p:cNvGrpSpPr/>
          <p:nvPr/>
        </p:nvGrpSpPr>
        <p:grpSpPr>
          <a:xfrm>
            <a:off x="1029837" y="4048387"/>
            <a:ext cx="629722" cy="659240"/>
            <a:chOff x="0" y="-38100"/>
            <a:chExt cx="812800" cy="850900"/>
          </a:xfrm>
        </p:grpSpPr>
        <p:sp>
          <p:nvSpPr>
            <p:cNvPr id="265" name="Google Shape;265;p21"/>
            <p:cNvSpPr/>
            <p:nvPr/>
          </p:nvSpPr>
          <p:spPr>
            <a:xfrm>
              <a:off x="0" y="0"/>
              <a:ext cx="812800" cy="812800"/>
            </a:xfrm>
            <a:custGeom>
              <a:avLst/>
              <a:gdLst/>
              <a:ahLst/>
              <a:cxnLst/>
              <a:rect l="l" t="t" r="r" b="b"/>
              <a:pathLst>
                <a:path w="812800" h="812800" extrusionOk="0">
                  <a:moveTo>
                    <a:pt x="131138" y="0"/>
                  </a:moveTo>
                  <a:lnTo>
                    <a:pt x="681662" y="0"/>
                  </a:lnTo>
                  <a:cubicBezTo>
                    <a:pt x="716442" y="0"/>
                    <a:pt x="749797" y="13816"/>
                    <a:pt x="774391" y="38409"/>
                  </a:cubicBezTo>
                  <a:cubicBezTo>
                    <a:pt x="798984" y="63003"/>
                    <a:pt x="812800" y="96358"/>
                    <a:pt x="812800" y="131138"/>
                  </a:cubicBezTo>
                  <a:lnTo>
                    <a:pt x="812800" y="681662"/>
                  </a:lnTo>
                  <a:cubicBezTo>
                    <a:pt x="812800" y="716442"/>
                    <a:pt x="798984" y="749797"/>
                    <a:pt x="774391" y="774391"/>
                  </a:cubicBezTo>
                  <a:cubicBezTo>
                    <a:pt x="749797" y="798984"/>
                    <a:pt x="716442" y="812800"/>
                    <a:pt x="681662" y="812800"/>
                  </a:cubicBezTo>
                  <a:lnTo>
                    <a:pt x="131138" y="812800"/>
                  </a:lnTo>
                  <a:cubicBezTo>
                    <a:pt x="96358" y="812800"/>
                    <a:pt x="63003" y="798984"/>
                    <a:pt x="38409" y="774391"/>
                  </a:cubicBezTo>
                  <a:cubicBezTo>
                    <a:pt x="13816" y="749797"/>
                    <a:pt x="0" y="716442"/>
                    <a:pt x="0" y="681662"/>
                  </a:cubicBezTo>
                  <a:lnTo>
                    <a:pt x="0" y="131138"/>
                  </a:lnTo>
                  <a:cubicBezTo>
                    <a:pt x="0" y="96358"/>
                    <a:pt x="13816" y="63003"/>
                    <a:pt x="38409" y="38409"/>
                  </a:cubicBezTo>
                  <a:cubicBezTo>
                    <a:pt x="63003" y="13816"/>
                    <a:pt x="96358" y="0"/>
                    <a:pt x="131138" y="0"/>
                  </a:cubicBezTo>
                  <a:close/>
                </a:path>
              </a:pathLst>
            </a:custGeom>
            <a:solidFill>
              <a:srgbClr val="B1C9EB"/>
            </a:solidFill>
            <a:ln>
              <a:noFill/>
            </a:ln>
          </p:spPr>
          <p:txBody>
            <a:bodyPr spcFirstLastPara="1" wrap="square" lIns="60950" tIns="60950" rIns="60950" bIns="60950" anchor="ctr" anchorCtr="0">
              <a:noAutofit/>
            </a:bodyPr>
            <a:lstStyle/>
            <a:p>
              <a:endParaRPr sz="1200"/>
            </a:p>
          </p:txBody>
        </p:sp>
        <p:sp>
          <p:nvSpPr>
            <p:cNvPr id="266" name="Google Shape;266;p21"/>
            <p:cNvSpPr txBox="1"/>
            <p:nvPr/>
          </p:nvSpPr>
          <p:spPr>
            <a:xfrm>
              <a:off x="0" y="-38100"/>
              <a:ext cx="812800" cy="850900"/>
            </a:xfrm>
            <a:prstGeom prst="rect">
              <a:avLst/>
            </a:prstGeom>
            <a:noFill/>
            <a:ln>
              <a:noFill/>
            </a:ln>
          </p:spPr>
          <p:txBody>
            <a:bodyPr spcFirstLastPara="1" wrap="square" lIns="33867" tIns="33867" rIns="33867" bIns="33867" anchor="ctr" anchorCtr="0">
              <a:noAutofit/>
            </a:bodyPr>
            <a:lstStyle/>
            <a:p>
              <a:pPr algn="ctr">
                <a:lnSpc>
                  <a:spcPct val="186611"/>
                </a:lnSpc>
              </a:pPr>
              <a:endParaRPr sz="1200">
                <a:solidFill>
                  <a:schemeClr val="dk1"/>
                </a:solidFill>
                <a:latin typeface="Calibri"/>
                <a:ea typeface="Calibri"/>
                <a:cs typeface="Calibri"/>
                <a:sym typeface="Calibri"/>
              </a:endParaRPr>
            </a:p>
          </p:txBody>
        </p:sp>
      </p:grpSp>
      <p:grpSp>
        <p:nvGrpSpPr>
          <p:cNvPr id="267" name="Google Shape;267;p21"/>
          <p:cNvGrpSpPr/>
          <p:nvPr/>
        </p:nvGrpSpPr>
        <p:grpSpPr>
          <a:xfrm>
            <a:off x="1029837" y="5205158"/>
            <a:ext cx="629722" cy="659240"/>
            <a:chOff x="0" y="-38100"/>
            <a:chExt cx="812800" cy="850900"/>
          </a:xfrm>
        </p:grpSpPr>
        <p:sp>
          <p:nvSpPr>
            <p:cNvPr id="268" name="Google Shape;268;p21"/>
            <p:cNvSpPr/>
            <p:nvPr/>
          </p:nvSpPr>
          <p:spPr>
            <a:xfrm>
              <a:off x="0" y="0"/>
              <a:ext cx="812800" cy="812800"/>
            </a:xfrm>
            <a:custGeom>
              <a:avLst/>
              <a:gdLst/>
              <a:ahLst/>
              <a:cxnLst/>
              <a:rect l="l" t="t" r="r" b="b"/>
              <a:pathLst>
                <a:path w="812800" h="812800" extrusionOk="0">
                  <a:moveTo>
                    <a:pt x="131138" y="0"/>
                  </a:moveTo>
                  <a:lnTo>
                    <a:pt x="681662" y="0"/>
                  </a:lnTo>
                  <a:cubicBezTo>
                    <a:pt x="716442" y="0"/>
                    <a:pt x="749797" y="13816"/>
                    <a:pt x="774391" y="38409"/>
                  </a:cubicBezTo>
                  <a:cubicBezTo>
                    <a:pt x="798984" y="63003"/>
                    <a:pt x="812800" y="96358"/>
                    <a:pt x="812800" y="131138"/>
                  </a:cubicBezTo>
                  <a:lnTo>
                    <a:pt x="812800" y="681662"/>
                  </a:lnTo>
                  <a:cubicBezTo>
                    <a:pt x="812800" y="716442"/>
                    <a:pt x="798984" y="749797"/>
                    <a:pt x="774391" y="774391"/>
                  </a:cubicBezTo>
                  <a:cubicBezTo>
                    <a:pt x="749797" y="798984"/>
                    <a:pt x="716442" y="812800"/>
                    <a:pt x="681662" y="812800"/>
                  </a:cubicBezTo>
                  <a:lnTo>
                    <a:pt x="131138" y="812800"/>
                  </a:lnTo>
                  <a:cubicBezTo>
                    <a:pt x="96358" y="812800"/>
                    <a:pt x="63003" y="798984"/>
                    <a:pt x="38409" y="774391"/>
                  </a:cubicBezTo>
                  <a:cubicBezTo>
                    <a:pt x="13816" y="749797"/>
                    <a:pt x="0" y="716442"/>
                    <a:pt x="0" y="681662"/>
                  </a:cubicBezTo>
                  <a:lnTo>
                    <a:pt x="0" y="131138"/>
                  </a:lnTo>
                  <a:cubicBezTo>
                    <a:pt x="0" y="96358"/>
                    <a:pt x="13816" y="63003"/>
                    <a:pt x="38409" y="38409"/>
                  </a:cubicBezTo>
                  <a:cubicBezTo>
                    <a:pt x="63003" y="13816"/>
                    <a:pt x="96358" y="0"/>
                    <a:pt x="131138" y="0"/>
                  </a:cubicBezTo>
                  <a:close/>
                </a:path>
              </a:pathLst>
            </a:custGeom>
            <a:solidFill>
              <a:srgbClr val="B1C9EB"/>
            </a:solidFill>
            <a:ln>
              <a:noFill/>
            </a:ln>
          </p:spPr>
          <p:txBody>
            <a:bodyPr spcFirstLastPara="1" wrap="square" lIns="60950" tIns="60950" rIns="60950" bIns="60950" anchor="ctr" anchorCtr="0">
              <a:noAutofit/>
            </a:bodyPr>
            <a:lstStyle/>
            <a:p>
              <a:endParaRPr sz="1200"/>
            </a:p>
          </p:txBody>
        </p:sp>
        <p:sp>
          <p:nvSpPr>
            <p:cNvPr id="269" name="Google Shape;269;p21"/>
            <p:cNvSpPr txBox="1"/>
            <p:nvPr/>
          </p:nvSpPr>
          <p:spPr>
            <a:xfrm>
              <a:off x="0" y="-38100"/>
              <a:ext cx="812800" cy="850900"/>
            </a:xfrm>
            <a:prstGeom prst="rect">
              <a:avLst/>
            </a:prstGeom>
            <a:noFill/>
            <a:ln>
              <a:noFill/>
            </a:ln>
          </p:spPr>
          <p:txBody>
            <a:bodyPr spcFirstLastPara="1" wrap="square" lIns="33867" tIns="33867" rIns="33867" bIns="33867" anchor="ctr" anchorCtr="0">
              <a:noAutofit/>
            </a:bodyPr>
            <a:lstStyle/>
            <a:p>
              <a:pPr algn="ctr">
                <a:lnSpc>
                  <a:spcPct val="186611"/>
                </a:lnSpc>
              </a:pPr>
              <a:endParaRPr sz="1200">
                <a:solidFill>
                  <a:schemeClr val="dk1"/>
                </a:solidFill>
                <a:latin typeface="Calibri"/>
                <a:ea typeface="Calibri"/>
                <a:cs typeface="Calibri"/>
                <a:sym typeface="Calibri"/>
              </a:endParaRPr>
            </a:p>
          </p:txBody>
        </p:sp>
      </p:grpSp>
      <p:sp>
        <p:nvSpPr>
          <p:cNvPr id="270" name="Google Shape;270;p21"/>
          <p:cNvSpPr/>
          <p:nvPr/>
        </p:nvSpPr>
        <p:spPr>
          <a:xfrm>
            <a:off x="1140401" y="3066128"/>
            <a:ext cx="408592" cy="308301"/>
          </a:xfrm>
          <a:custGeom>
            <a:avLst/>
            <a:gdLst/>
            <a:ahLst/>
            <a:cxnLst/>
            <a:rect l="l" t="t" r="r" b="b"/>
            <a:pathLst>
              <a:path w="612888" h="462452" extrusionOk="0">
                <a:moveTo>
                  <a:pt x="0" y="0"/>
                </a:moveTo>
                <a:lnTo>
                  <a:pt x="612888" y="0"/>
                </a:lnTo>
                <a:lnTo>
                  <a:pt x="612888" y="462451"/>
                </a:lnTo>
                <a:lnTo>
                  <a:pt x="0" y="462451"/>
                </a:lnTo>
                <a:lnTo>
                  <a:pt x="0" y="0"/>
                </a:lnTo>
                <a:close/>
              </a:path>
            </a:pathLst>
          </a:custGeom>
          <a:blipFill rotWithShape="1">
            <a:blip r:embed="rId3">
              <a:alphaModFix/>
            </a:blip>
            <a:stretch>
              <a:fillRect/>
            </a:stretch>
          </a:blipFill>
          <a:ln>
            <a:noFill/>
          </a:ln>
        </p:spPr>
      </p:sp>
      <p:sp>
        <p:nvSpPr>
          <p:cNvPr id="271" name="Google Shape;271;p21"/>
          <p:cNvSpPr/>
          <p:nvPr/>
        </p:nvSpPr>
        <p:spPr>
          <a:xfrm>
            <a:off x="1140401" y="4237361"/>
            <a:ext cx="408592" cy="308301"/>
          </a:xfrm>
          <a:custGeom>
            <a:avLst/>
            <a:gdLst/>
            <a:ahLst/>
            <a:cxnLst/>
            <a:rect l="l" t="t" r="r" b="b"/>
            <a:pathLst>
              <a:path w="612888" h="462452" extrusionOk="0">
                <a:moveTo>
                  <a:pt x="0" y="0"/>
                </a:moveTo>
                <a:lnTo>
                  <a:pt x="612888" y="0"/>
                </a:lnTo>
                <a:lnTo>
                  <a:pt x="612888" y="462452"/>
                </a:lnTo>
                <a:lnTo>
                  <a:pt x="0" y="462452"/>
                </a:lnTo>
                <a:lnTo>
                  <a:pt x="0" y="0"/>
                </a:lnTo>
                <a:close/>
              </a:path>
            </a:pathLst>
          </a:custGeom>
          <a:blipFill rotWithShape="1">
            <a:blip r:embed="rId3">
              <a:alphaModFix/>
            </a:blip>
            <a:stretch>
              <a:fillRect/>
            </a:stretch>
          </a:blipFill>
          <a:ln>
            <a:noFill/>
          </a:ln>
        </p:spPr>
      </p:sp>
      <p:sp>
        <p:nvSpPr>
          <p:cNvPr id="272" name="Google Shape;272;p21"/>
          <p:cNvSpPr/>
          <p:nvPr/>
        </p:nvSpPr>
        <p:spPr>
          <a:xfrm>
            <a:off x="1140401" y="5395122"/>
            <a:ext cx="408592" cy="308301"/>
          </a:xfrm>
          <a:custGeom>
            <a:avLst/>
            <a:gdLst/>
            <a:ahLst/>
            <a:cxnLst/>
            <a:rect l="l" t="t" r="r" b="b"/>
            <a:pathLst>
              <a:path w="612888" h="462452" extrusionOk="0">
                <a:moveTo>
                  <a:pt x="0" y="0"/>
                </a:moveTo>
                <a:lnTo>
                  <a:pt x="612888" y="0"/>
                </a:lnTo>
                <a:lnTo>
                  <a:pt x="612888" y="462452"/>
                </a:lnTo>
                <a:lnTo>
                  <a:pt x="0" y="462452"/>
                </a:lnTo>
                <a:lnTo>
                  <a:pt x="0" y="0"/>
                </a:lnTo>
                <a:close/>
              </a:path>
            </a:pathLst>
          </a:custGeom>
          <a:blipFill rotWithShape="1">
            <a:blip r:embed="rId3">
              <a:alphaModFix/>
            </a:blip>
            <a:stretch>
              <a:fillRect/>
            </a:stretch>
          </a:blipFill>
          <a:ln>
            <a:noFill/>
          </a:ln>
        </p:spPr>
      </p:sp>
      <p:sp>
        <p:nvSpPr>
          <p:cNvPr id="273" name="Google Shape;273;p21"/>
          <p:cNvSpPr txBox="1"/>
          <p:nvPr/>
        </p:nvSpPr>
        <p:spPr>
          <a:xfrm>
            <a:off x="1849998" y="2968829"/>
            <a:ext cx="3263390" cy="341632"/>
          </a:xfrm>
          <a:prstGeom prst="rect">
            <a:avLst/>
          </a:prstGeom>
          <a:noFill/>
          <a:ln>
            <a:noFill/>
          </a:ln>
        </p:spPr>
        <p:txBody>
          <a:bodyPr spcFirstLastPara="1" wrap="square" lIns="0" tIns="0" rIns="0" bIns="0" anchor="t" anchorCtr="0">
            <a:spAutoFit/>
          </a:bodyPr>
          <a:lstStyle/>
          <a:p>
            <a:pPr>
              <a:lnSpc>
                <a:spcPct val="111000"/>
              </a:lnSpc>
            </a:pPr>
            <a:r>
              <a:rPr lang="fr-FR" sz="2000" dirty="0">
                <a:solidFill>
                  <a:srgbClr val="7B96D4"/>
                </a:solidFill>
                <a:latin typeface="Heebo Black"/>
                <a:ea typeface="Heebo Black"/>
                <a:cs typeface="Heebo Black"/>
                <a:sym typeface="Heebo Black"/>
              </a:rPr>
              <a:t>Le projet T2K</a:t>
            </a:r>
            <a:endParaRPr lang="fr-FR" sz="1200" dirty="0"/>
          </a:p>
        </p:txBody>
      </p:sp>
      <p:sp>
        <p:nvSpPr>
          <p:cNvPr id="274" name="Google Shape;274;p21"/>
          <p:cNvSpPr txBox="1"/>
          <p:nvPr/>
        </p:nvSpPr>
        <p:spPr>
          <a:xfrm>
            <a:off x="1849998" y="4115508"/>
            <a:ext cx="3441575" cy="341632"/>
          </a:xfrm>
          <a:prstGeom prst="rect">
            <a:avLst/>
          </a:prstGeom>
          <a:noFill/>
          <a:ln>
            <a:noFill/>
          </a:ln>
        </p:spPr>
        <p:txBody>
          <a:bodyPr spcFirstLastPara="1" wrap="square" lIns="0" tIns="0" rIns="0" bIns="0" anchor="t" anchorCtr="0">
            <a:spAutoFit/>
          </a:bodyPr>
          <a:lstStyle/>
          <a:p>
            <a:pPr>
              <a:lnSpc>
                <a:spcPct val="111000"/>
              </a:lnSpc>
            </a:pPr>
            <a:r>
              <a:rPr lang="fr-FR" sz="2000" dirty="0">
                <a:solidFill>
                  <a:srgbClr val="7B96D4"/>
                </a:solidFill>
                <a:latin typeface="Heebo Black"/>
                <a:cs typeface="Heebo Black"/>
                <a:sym typeface="Heebo Black"/>
              </a:rPr>
              <a:t>Electronique</a:t>
            </a:r>
            <a:endParaRPr lang="fr-FR" sz="1200" dirty="0"/>
          </a:p>
        </p:txBody>
      </p:sp>
      <p:sp>
        <p:nvSpPr>
          <p:cNvPr id="275" name="Google Shape;275;p21"/>
          <p:cNvSpPr txBox="1"/>
          <p:nvPr/>
        </p:nvSpPr>
        <p:spPr>
          <a:xfrm>
            <a:off x="1849998" y="5259712"/>
            <a:ext cx="2921689" cy="341632"/>
          </a:xfrm>
          <a:prstGeom prst="rect">
            <a:avLst/>
          </a:prstGeom>
          <a:noFill/>
          <a:ln>
            <a:noFill/>
          </a:ln>
        </p:spPr>
        <p:txBody>
          <a:bodyPr spcFirstLastPara="1" wrap="square" lIns="0" tIns="0" rIns="0" bIns="0" anchor="t" anchorCtr="0">
            <a:spAutoFit/>
          </a:bodyPr>
          <a:lstStyle/>
          <a:p>
            <a:pPr>
              <a:lnSpc>
                <a:spcPct val="111000"/>
              </a:lnSpc>
            </a:pPr>
            <a:r>
              <a:rPr lang="fr-FR" sz="2000" dirty="0">
                <a:solidFill>
                  <a:srgbClr val="7B96D4"/>
                </a:solidFill>
                <a:latin typeface="Heebo Black"/>
                <a:ea typeface="Heebo Black"/>
                <a:cs typeface="Heebo Black"/>
                <a:sym typeface="Heebo Black"/>
              </a:rPr>
              <a:t>Solutions</a:t>
            </a:r>
            <a:endParaRPr lang="fr-FR" sz="1200" dirty="0"/>
          </a:p>
        </p:txBody>
      </p:sp>
      <p:sp>
        <p:nvSpPr>
          <p:cNvPr id="276" name="Google Shape;276;p21"/>
          <p:cNvSpPr txBox="1"/>
          <p:nvPr/>
        </p:nvSpPr>
        <p:spPr>
          <a:xfrm>
            <a:off x="1849997" y="3318669"/>
            <a:ext cx="3615996" cy="316049"/>
          </a:xfrm>
          <a:prstGeom prst="rect">
            <a:avLst/>
          </a:prstGeom>
          <a:noFill/>
          <a:ln>
            <a:noFill/>
          </a:ln>
        </p:spPr>
        <p:txBody>
          <a:bodyPr spcFirstLastPara="1" wrap="square" lIns="0" tIns="0" rIns="0" bIns="0" anchor="t" anchorCtr="0">
            <a:spAutoFit/>
          </a:bodyPr>
          <a:lstStyle/>
          <a:p>
            <a:pPr marL="0" lvl="1">
              <a:lnSpc>
                <a:spcPct val="140000"/>
              </a:lnSpc>
            </a:pPr>
            <a:r>
              <a:rPr lang="fr-FR" sz="1467" dirty="0">
                <a:solidFill>
                  <a:srgbClr val="000000"/>
                </a:solidFill>
                <a:latin typeface="Heebo"/>
                <a:ea typeface="Heebo"/>
                <a:cs typeface="Heebo"/>
                <a:sym typeface="Heebo"/>
              </a:rPr>
              <a:t>Upgrade et détecteur ND280</a:t>
            </a:r>
            <a:endParaRPr lang="fr-FR" sz="1200" dirty="0"/>
          </a:p>
        </p:txBody>
      </p:sp>
      <p:sp>
        <p:nvSpPr>
          <p:cNvPr id="277" name="Google Shape;277;p21"/>
          <p:cNvSpPr txBox="1"/>
          <p:nvPr/>
        </p:nvSpPr>
        <p:spPr>
          <a:xfrm>
            <a:off x="1849997" y="4465348"/>
            <a:ext cx="3615996" cy="316049"/>
          </a:xfrm>
          <a:prstGeom prst="rect">
            <a:avLst/>
          </a:prstGeom>
          <a:noFill/>
          <a:ln>
            <a:noFill/>
          </a:ln>
        </p:spPr>
        <p:txBody>
          <a:bodyPr spcFirstLastPara="1" wrap="square" lIns="0" tIns="0" rIns="0" bIns="0" anchor="t" anchorCtr="0">
            <a:spAutoFit/>
          </a:bodyPr>
          <a:lstStyle/>
          <a:p>
            <a:pPr marL="0" lvl="1">
              <a:lnSpc>
                <a:spcPct val="140000"/>
              </a:lnSpc>
            </a:pPr>
            <a:r>
              <a:rPr lang="en-US" sz="1467" dirty="0">
                <a:solidFill>
                  <a:srgbClr val="000000"/>
                </a:solidFill>
                <a:latin typeface="Heebo"/>
                <a:ea typeface="Heebo"/>
                <a:cs typeface="Heebo"/>
                <a:sym typeface="Heebo"/>
              </a:rPr>
              <a:t>TDCM SoC Zynq7</a:t>
            </a:r>
            <a:endParaRPr sz="1200" dirty="0"/>
          </a:p>
        </p:txBody>
      </p:sp>
      <p:sp>
        <p:nvSpPr>
          <p:cNvPr id="278" name="Google Shape;278;p21"/>
          <p:cNvSpPr txBox="1"/>
          <p:nvPr/>
        </p:nvSpPr>
        <p:spPr>
          <a:xfrm>
            <a:off x="1849996" y="5609552"/>
            <a:ext cx="4369829" cy="632096"/>
          </a:xfrm>
          <a:prstGeom prst="rect">
            <a:avLst/>
          </a:prstGeom>
          <a:noFill/>
          <a:ln>
            <a:noFill/>
          </a:ln>
        </p:spPr>
        <p:txBody>
          <a:bodyPr spcFirstLastPara="1" wrap="square" lIns="0" tIns="0" rIns="0" bIns="0" anchor="t" anchorCtr="0">
            <a:spAutoFit/>
          </a:bodyPr>
          <a:lstStyle/>
          <a:p>
            <a:pPr marL="0" lvl="1">
              <a:lnSpc>
                <a:spcPct val="140000"/>
              </a:lnSpc>
            </a:pPr>
            <a:r>
              <a:rPr lang="fr-FR" sz="1467" dirty="0">
                <a:solidFill>
                  <a:srgbClr val="000000"/>
                </a:solidFill>
                <a:latin typeface="Heebo"/>
                <a:cs typeface="Heebo"/>
                <a:sym typeface="Heebo"/>
              </a:rPr>
              <a:t>Options de </a:t>
            </a:r>
            <a:r>
              <a:rPr lang="fr-FR" sz="1467" dirty="0" err="1">
                <a:solidFill>
                  <a:srgbClr val="000000"/>
                </a:solidFill>
                <a:latin typeface="Heebo"/>
                <a:cs typeface="Heebo"/>
                <a:sym typeface="Heebo"/>
              </a:rPr>
              <a:t>runtimes</a:t>
            </a:r>
            <a:r>
              <a:rPr lang="fr-FR" sz="1467" dirty="0">
                <a:solidFill>
                  <a:srgbClr val="000000"/>
                </a:solidFill>
                <a:latin typeface="Heebo"/>
                <a:cs typeface="Heebo"/>
                <a:sym typeface="Heebo"/>
              </a:rPr>
              <a:t>, single cœur </a:t>
            </a:r>
            <a:r>
              <a:rPr lang="fr-FR" sz="1467" dirty="0" err="1">
                <a:solidFill>
                  <a:srgbClr val="000000"/>
                </a:solidFill>
                <a:latin typeface="Heebo"/>
                <a:cs typeface="Heebo"/>
                <a:sym typeface="Heebo"/>
              </a:rPr>
              <a:t>bare</a:t>
            </a:r>
            <a:r>
              <a:rPr lang="fr-FR" sz="1467" dirty="0">
                <a:solidFill>
                  <a:srgbClr val="000000"/>
                </a:solidFill>
                <a:latin typeface="Heebo"/>
                <a:cs typeface="Heebo"/>
                <a:sym typeface="Heebo"/>
              </a:rPr>
              <a:t> </a:t>
            </a:r>
            <a:r>
              <a:rPr lang="fr-FR" sz="1467" dirty="0" err="1">
                <a:solidFill>
                  <a:srgbClr val="000000"/>
                </a:solidFill>
                <a:latin typeface="Heebo"/>
                <a:cs typeface="Heebo"/>
                <a:sym typeface="Heebo"/>
              </a:rPr>
              <a:t>metal</a:t>
            </a:r>
            <a:r>
              <a:rPr lang="fr-FR" sz="1467" dirty="0">
                <a:solidFill>
                  <a:srgbClr val="000000"/>
                </a:solidFill>
                <a:latin typeface="Heebo"/>
                <a:cs typeface="Heebo"/>
                <a:sym typeface="Heebo"/>
              </a:rPr>
              <a:t>, </a:t>
            </a:r>
            <a:r>
              <a:rPr lang="fr-FR" sz="1467" dirty="0" err="1">
                <a:solidFill>
                  <a:srgbClr val="000000"/>
                </a:solidFill>
                <a:latin typeface="Heebo"/>
                <a:cs typeface="Heebo"/>
                <a:sym typeface="Heebo"/>
              </a:rPr>
              <a:t>bicœur</a:t>
            </a:r>
            <a:r>
              <a:rPr lang="fr-FR" sz="1467" dirty="0">
                <a:solidFill>
                  <a:srgbClr val="000000"/>
                </a:solidFill>
                <a:latin typeface="Heebo"/>
                <a:cs typeface="Heebo"/>
                <a:sym typeface="Heebo"/>
              </a:rPr>
              <a:t> Linux et </a:t>
            </a:r>
            <a:r>
              <a:rPr lang="fr-FR" sz="1467" dirty="0" err="1">
                <a:solidFill>
                  <a:srgbClr val="000000"/>
                </a:solidFill>
                <a:latin typeface="Heebo"/>
                <a:cs typeface="Heebo"/>
                <a:sym typeface="Heebo"/>
              </a:rPr>
              <a:t>Bare</a:t>
            </a:r>
            <a:r>
              <a:rPr lang="fr-FR" sz="1467" dirty="0">
                <a:solidFill>
                  <a:srgbClr val="000000"/>
                </a:solidFill>
                <a:latin typeface="Heebo"/>
                <a:cs typeface="Heebo"/>
                <a:sym typeface="Heebo"/>
              </a:rPr>
              <a:t> </a:t>
            </a:r>
            <a:r>
              <a:rPr lang="fr-FR" sz="1467" dirty="0" err="1">
                <a:solidFill>
                  <a:srgbClr val="000000"/>
                </a:solidFill>
                <a:latin typeface="Heebo"/>
                <a:cs typeface="Heebo"/>
                <a:sym typeface="Heebo"/>
              </a:rPr>
              <a:t>metal</a:t>
            </a:r>
            <a:r>
              <a:rPr lang="fr-FR" sz="1467" dirty="0">
                <a:solidFill>
                  <a:srgbClr val="000000"/>
                </a:solidFill>
                <a:latin typeface="Heebo"/>
                <a:cs typeface="Heebo"/>
                <a:sym typeface="Heebo"/>
              </a:rPr>
              <a:t> (</a:t>
            </a:r>
            <a:r>
              <a:rPr lang="fr-FR" sz="1467" dirty="0" err="1">
                <a:solidFill>
                  <a:srgbClr val="000000"/>
                </a:solidFill>
                <a:latin typeface="Heebo"/>
                <a:cs typeface="Heebo"/>
                <a:sym typeface="Heebo"/>
              </a:rPr>
              <a:t>OpenAmp</a:t>
            </a:r>
            <a:r>
              <a:rPr lang="fr-FR" sz="1467" dirty="0">
                <a:solidFill>
                  <a:srgbClr val="000000"/>
                </a:solidFill>
                <a:latin typeface="Heebo"/>
                <a:cs typeface="Heebo"/>
                <a:sym typeface="Heebo"/>
              </a:rPr>
              <a:t>)</a:t>
            </a:r>
            <a:endParaRPr lang="fr-FR" sz="1200" dirty="0"/>
          </a:p>
        </p:txBody>
      </p:sp>
      <p:sp>
        <p:nvSpPr>
          <p:cNvPr id="279" name="Google Shape;279;p21"/>
          <p:cNvSpPr txBox="1"/>
          <p:nvPr/>
        </p:nvSpPr>
        <p:spPr>
          <a:xfrm>
            <a:off x="1029837" y="1052226"/>
            <a:ext cx="6418891" cy="1436034"/>
          </a:xfrm>
          <a:prstGeom prst="rect">
            <a:avLst/>
          </a:prstGeom>
          <a:noFill/>
          <a:ln>
            <a:noFill/>
          </a:ln>
        </p:spPr>
        <p:txBody>
          <a:bodyPr spcFirstLastPara="1" wrap="square" lIns="0" tIns="0" rIns="0" bIns="0" anchor="t" anchorCtr="0">
            <a:spAutoFit/>
          </a:bodyPr>
          <a:lstStyle/>
          <a:p>
            <a:r>
              <a:rPr lang="en-US" sz="4666" dirty="0">
                <a:solidFill>
                  <a:srgbClr val="4C6FBF"/>
                </a:solidFill>
                <a:latin typeface="Heebo Black"/>
                <a:ea typeface="Heebo Black"/>
                <a:cs typeface="Heebo Black"/>
                <a:sym typeface="Heebo Black"/>
              </a:rPr>
              <a:t>CAS </a:t>
            </a:r>
            <a:br>
              <a:rPr lang="en-US" sz="4666" dirty="0">
                <a:solidFill>
                  <a:srgbClr val="4C6FBF"/>
                </a:solidFill>
                <a:latin typeface="Heebo Black"/>
                <a:ea typeface="Heebo Black"/>
                <a:cs typeface="Heebo Black"/>
                <a:sym typeface="Heebo Black"/>
              </a:rPr>
            </a:br>
            <a:r>
              <a:rPr lang="en-US" sz="4666" dirty="0">
                <a:solidFill>
                  <a:srgbClr val="4C6FBF"/>
                </a:solidFill>
                <a:latin typeface="Heebo Black"/>
                <a:ea typeface="Heebo Black"/>
                <a:cs typeface="Heebo Black"/>
                <a:sym typeface="Heebo Black"/>
              </a:rPr>
              <a:t>D’UTILISATION</a:t>
            </a:r>
            <a:endParaRPr sz="1200" dirty="0"/>
          </a:p>
        </p:txBody>
      </p:sp>
      <p:sp>
        <p:nvSpPr>
          <p:cNvPr id="2" name="Google Shape;135;p15">
            <a:extLst>
              <a:ext uri="{FF2B5EF4-FFF2-40B4-BE49-F238E27FC236}">
                <a16:creationId xmlns:a16="http://schemas.microsoft.com/office/drawing/2014/main" id="{E281947E-06C4-30E1-32F6-9EE0244FA2B2}"/>
              </a:ext>
            </a:extLst>
          </p:cNvPr>
          <p:cNvSpPr txBox="1"/>
          <p:nvPr/>
        </p:nvSpPr>
        <p:spPr>
          <a:xfrm>
            <a:off x="331082" y="119395"/>
            <a:ext cx="1161421" cy="1302408"/>
          </a:xfrm>
          <a:prstGeom prst="rect">
            <a:avLst/>
          </a:prstGeom>
          <a:noFill/>
          <a:ln>
            <a:noFill/>
          </a:ln>
        </p:spPr>
        <p:txBody>
          <a:bodyPr spcFirstLastPara="1" wrap="square" lIns="0" tIns="0" rIns="0" bIns="0" anchor="t" anchorCtr="0">
            <a:spAutoFit/>
          </a:bodyPr>
          <a:lstStyle/>
          <a:p>
            <a:pPr algn="ctr">
              <a:lnSpc>
                <a:spcPct val="127000"/>
              </a:lnSpc>
            </a:pPr>
            <a:r>
              <a:rPr lang="en-US" sz="6664" dirty="0">
                <a:solidFill>
                  <a:schemeClr val="accent1">
                    <a:lumMod val="60000"/>
                    <a:lumOff val="40000"/>
                  </a:schemeClr>
                </a:solidFill>
                <a:latin typeface="Heebo Black"/>
                <a:ea typeface="Heebo Black"/>
                <a:cs typeface="Heebo Black"/>
                <a:sym typeface="Heebo Black"/>
              </a:rPr>
              <a:t>03</a:t>
            </a:r>
            <a:endParaRPr sz="1200" dirty="0">
              <a:solidFill>
                <a:schemeClr val="accent1">
                  <a:lumMod val="60000"/>
                  <a:lumOff val="40000"/>
                </a:schemeClr>
              </a:solidFill>
            </a:endParaRPr>
          </a:p>
        </p:txBody>
      </p:sp>
      <p:pic>
        <p:nvPicPr>
          <p:cNvPr id="4" name="Picture 3">
            <a:extLst>
              <a:ext uri="{FF2B5EF4-FFF2-40B4-BE49-F238E27FC236}">
                <a16:creationId xmlns:a16="http://schemas.microsoft.com/office/drawing/2014/main" id="{9F47EC8F-34BC-04F6-B343-62F9690F56D3}"/>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l="37332" t="5000" r="9944" b="34204"/>
          <a:stretch/>
        </p:blipFill>
        <p:spPr>
          <a:xfrm>
            <a:off x="6690364" y="1913451"/>
            <a:ext cx="4639300" cy="4012149"/>
          </a:xfrm>
          <a:prstGeom prst="rect">
            <a:avLst/>
          </a:prstGeom>
        </p:spPr>
      </p:pic>
      <p:pic>
        <p:nvPicPr>
          <p:cNvPr id="6" name="Picture 2">
            <a:extLst>
              <a:ext uri="{FF2B5EF4-FFF2-40B4-BE49-F238E27FC236}">
                <a16:creationId xmlns:a16="http://schemas.microsoft.com/office/drawing/2014/main" id="{E1C91A5E-D0C1-9FCA-166C-6AB60115623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39282" y="2715736"/>
            <a:ext cx="1544186" cy="772093"/>
          </a:xfrm>
          <a:prstGeom prst="rect">
            <a:avLst/>
          </a:prstGeom>
          <a:noFill/>
          <a:extLst>
            <a:ext uri="{909E8E84-426E-40DD-AFC4-6F175D3DCCD1}">
              <a14:hiddenFill xmlns:a14="http://schemas.microsoft.com/office/drawing/2010/main">
                <a:solidFill>
                  <a:srgbClr val="FFFFFF"/>
                </a:solidFill>
              </a14:hiddenFill>
            </a:ext>
          </a:extLst>
        </p:spPr>
      </p:pic>
      <p:sp>
        <p:nvSpPr>
          <p:cNvPr id="5" name="Espace réservé du numéro de diapositive 4"/>
          <p:cNvSpPr>
            <a:spLocks noGrp="1"/>
          </p:cNvSpPr>
          <p:nvPr>
            <p:ph type="sldNum" sz="quarter" idx="12"/>
          </p:nvPr>
        </p:nvSpPr>
        <p:spPr>
          <a:xfrm>
            <a:off x="8610600" y="6499225"/>
            <a:ext cx="2743200" cy="365125"/>
          </a:xfrm>
        </p:spPr>
        <p:txBody>
          <a:bodyPr/>
          <a:lstStyle/>
          <a:p>
            <a:fld id="{0995BCA2-BEEF-8243-93D2-AEC1A15A0A81}" type="slidenum">
              <a:rPr lang="fr-FR" b="1" smtClean="0"/>
              <a:t>23</a:t>
            </a:fld>
            <a:endParaRPr lang="fr-FR" b="1" dirty="0"/>
          </a:p>
        </p:txBody>
      </p:sp>
    </p:spTree>
    <p:extLst>
      <p:ext uri="{BB962C8B-B14F-4D97-AF65-F5344CB8AC3E}">
        <p14:creationId xmlns:p14="http://schemas.microsoft.com/office/powerpoint/2010/main" val="41876629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Shape 254"/>
        <p:cNvGrpSpPr/>
        <p:nvPr/>
      </p:nvGrpSpPr>
      <p:grpSpPr>
        <a:xfrm>
          <a:off x="0" y="0"/>
          <a:ext cx="0" cy="0"/>
          <a:chOff x="0" y="0"/>
          <a:chExt cx="0" cy="0"/>
        </a:xfrm>
      </p:grpSpPr>
      <p:grpSp>
        <p:nvGrpSpPr>
          <p:cNvPr id="255" name="Google Shape;255;p21"/>
          <p:cNvGrpSpPr/>
          <p:nvPr/>
        </p:nvGrpSpPr>
        <p:grpSpPr>
          <a:xfrm>
            <a:off x="332271" y="235830"/>
            <a:ext cx="11527458" cy="6289899"/>
            <a:chOff x="0" y="-38100"/>
            <a:chExt cx="4554058" cy="2484898"/>
          </a:xfrm>
        </p:grpSpPr>
        <p:sp>
          <p:nvSpPr>
            <p:cNvPr id="256" name="Google Shape;256;p21"/>
            <p:cNvSpPr/>
            <p:nvPr/>
          </p:nvSpPr>
          <p:spPr>
            <a:xfrm>
              <a:off x="0" y="0"/>
              <a:ext cx="4554058" cy="2446798"/>
            </a:xfrm>
            <a:custGeom>
              <a:avLst/>
              <a:gdLst/>
              <a:ahLst/>
              <a:cxnLst/>
              <a:rect l="l" t="t" r="r" b="b"/>
              <a:pathLst>
                <a:path w="4554058" h="2446798" extrusionOk="0">
                  <a:moveTo>
                    <a:pt x="12984" y="0"/>
                  </a:moveTo>
                  <a:lnTo>
                    <a:pt x="4541073" y="0"/>
                  </a:lnTo>
                  <a:cubicBezTo>
                    <a:pt x="4544517" y="0"/>
                    <a:pt x="4547820" y="1368"/>
                    <a:pt x="4550255" y="3803"/>
                  </a:cubicBezTo>
                  <a:cubicBezTo>
                    <a:pt x="4552690" y="6238"/>
                    <a:pt x="4554058" y="9541"/>
                    <a:pt x="4554058" y="12984"/>
                  </a:cubicBezTo>
                  <a:lnTo>
                    <a:pt x="4554058" y="2433814"/>
                  </a:lnTo>
                  <a:cubicBezTo>
                    <a:pt x="4554058" y="2440985"/>
                    <a:pt x="4548244" y="2446798"/>
                    <a:pt x="4541073" y="2446798"/>
                  </a:cubicBezTo>
                  <a:lnTo>
                    <a:pt x="12984" y="2446798"/>
                  </a:lnTo>
                  <a:cubicBezTo>
                    <a:pt x="9541" y="2446798"/>
                    <a:pt x="6238" y="2445430"/>
                    <a:pt x="3803" y="2442995"/>
                  </a:cubicBezTo>
                  <a:cubicBezTo>
                    <a:pt x="1368" y="2440560"/>
                    <a:pt x="0" y="2437258"/>
                    <a:pt x="0" y="2433814"/>
                  </a:cubicBezTo>
                  <a:lnTo>
                    <a:pt x="0" y="12984"/>
                  </a:lnTo>
                  <a:cubicBezTo>
                    <a:pt x="0" y="5813"/>
                    <a:pt x="5813" y="0"/>
                    <a:pt x="12984" y="0"/>
                  </a:cubicBezTo>
                  <a:close/>
                </a:path>
              </a:pathLst>
            </a:custGeom>
            <a:solidFill>
              <a:srgbClr val="FFFFFF"/>
            </a:solidFill>
            <a:ln w="57150" cap="flat" cmpd="sng">
              <a:solidFill>
                <a:srgbClr val="4C6FBF"/>
              </a:solidFill>
              <a:prstDash val="solid"/>
              <a:round/>
              <a:headEnd type="none" w="sm" len="sm"/>
              <a:tailEnd type="none" w="sm" len="sm"/>
            </a:ln>
          </p:spPr>
          <p:txBody>
            <a:bodyPr spcFirstLastPara="1" wrap="square" lIns="60950" tIns="60950" rIns="60950" bIns="60950" anchor="ctr" anchorCtr="0">
              <a:noAutofit/>
            </a:bodyPr>
            <a:lstStyle/>
            <a:p>
              <a:endParaRPr sz="1200"/>
            </a:p>
          </p:txBody>
        </p:sp>
        <p:sp>
          <p:nvSpPr>
            <p:cNvPr id="257" name="Google Shape;257;p21"/>
            <p:cNvSpPr txBox="1"/>
            <p:nvPr/>
          </p:nvSpPr>
          <p:spPr>
            <a:xfrm>
              <a:off x="0" y="-38100"/>
              <a:ext cx="812800" cy="850900"/>
            </a:xfrm>
            <a:prstGeom prst="rect">
              <a:avLst/>
            </a:prstGeom>
            <a:noFill/>
            <a:ln>
              <a:noFill/>
            </a:ln>
          </p:spPr>
          <p:txBody>
            <a:bodyPr spcFirstLastPara="1" wrap="square" lIns="33867" tIns="33867" rIns="33867" bIns="33867" anchor="ctr" anchorCtr="0">
              <a:noAutofit/>
            </a:bodyPr>
            <a:lstStyle/>
            <a:p>
              <a:pPr algn="ctr">
                <a:lnSpc>
                  <a:spcPct val="186611"/>
                </a:lnSpc>
              </a:pPr>
              <a:endParaRPr sz="1200">
                <a:solidFill>
                  <a:schemeClr val="dk1"/>
                </a:solidFill>
                <a:latin typeface="Calibri"/>
                <a:ea typeface="Calibri"/>
                <a:cs typeface="Calibri"/>
                <a:sym typeface="Calibri"/>
              </a:endParaRPr>
            </a:p>
          </p:txBody>
        </p:sp>
      </p:grpSp>
      <p:sp>
        <p:nvSpPr>
          <p:cNvPr id="273" name="Google Shape;273;p21"/>
          <p:cNvSpPr txBox="1"/>
          <p:nvPr/>
        </p:nvSpPr>
        <p:spPr>
          <a:xfrm>
            <a:off x="1253393" y="2011445"/>
            <a:ext cx="4593283" cy="341632"/>
          </a:xfrm>
          <a:prstGeom prst="rect">
            <a:avLst/>
          </a:prstGeom>
          <a:noFill/>
          <a:ln>
            <a:noFill/>
          </a:ln>
        </p:spPr>
        <p:txBody>
          <a:bodyPr spcFirstLastPara="1" wrap="square" lIns="0" tIns="0" rIns="0" bIns="0" anchor="t" anchorCtr="0">
            <a:spAutoFit/>
          </a:bodyPr>
          <a:lstStyle/>
          <a:p>
            <a:pPr>
              <a:lnSpc>
                <a:spcPct val="111000"/>
              </a:lnSpc>
            </a:pPr>
            <a:r>
              <a:rPr lang="en-US" sz="2000" dirty="0">
                <a:solidFill>
                  <a:srgbClr val="7B96D4"/>
                </a:solidFill>
                <a:latin typeface="Heebo Black"/>
                <a:sym typeface="Heebo Black"/>
              </a:rPr>
              <a:t>Upgrade du </a:t>
            </a:r>
            <a:r>
              <a:rPr lang="en-US" sz="2000" dirty="0" err="1">
                <a:solidFill>
                  <a:srgbClr val="7B96D4"/>
                </a:solidFill>
                <a:latin typeface="Heebo Black"/>
                <a:sym typeface="Heebo Black"/>
              </a:rPr>
              <a:t>detecteur</a:t>
            </a:r>
            <a:r>
              <a:rPr lang="en-US" sz="2000" dirty="0">
                <a:solidFill>
                  <a:srgbClr val="7B96D4"/>
                </a:solidFill>
                <a:latin typeface="Heebo Black"/>
                <a:sym typeface="Heebo Black"/>
              </a:rPr>
              <a:t> ND280</a:t>
            </a:r>
            <a:endParaRPr lang="en-US" sz="1200" dirty="0"/>
          </a:p>
        </p:txBody>
      </p:sp>
      <p:sp>
        <p:nvSpPr>
          <p:cNvPr id="277" name="Google Shape;277;p21"/>
          <p:cNvSpPr txBox="1"/>
          <p:nvPr/>
        </p:nvSpPr>
        <p:spPr>
          <a:xfrm>
            <a:off x="1360971" y="2506403"/>
            <a:ext cx="6420649" cy="1809726"/>
          </a:xfrm>
          <a:prstGeom prst="rect">
            <a:avLst/>
          </a:prstGeom>
          <a:noFill/>
          <a:ln>
            <a:noFill/>
          </a:ln>
        </p:spPr>
        <p:txBody>
          <a:bodyPr spcFirstLastPara="1" wrap="square" lIns="0" tIns="0" rIns="0" bIns="0" anchor="t" anchorCtr="0">
            <a:spAutoFit/>
          </a:bodyPr>
          <a:lstStyle/>
          <a:p>
            <a:pPr marL="285750" lvl="1" indent="-285750">
              <a:lnSpc>
                <a:spcPct val="140000"/>
              </a:lnSpc>
              <a:buFont typeface="Arial" panose="020B0604020202020204" pitchFamily="34" charset="0"/>
              <a:buChar char="•"/>
            </a:pPr>
            <a:r>
              <a:rPr lang="fr-FR" sz="1400" dirty="0">
                <a:solidFill>
                  <a:srgbClr val="000000"/>
                </a:solidFill>
                <a:latin typeface="Heebo"/>
                <a:ea typeface="Heebo"/>
                <a:cs typeface="Heebo"/>
                <a:sym typeface="Heebo"/>
              </a:rPr>
              <a:t>T2K est une expérience d'oscillation de neutrinos basée au Japon qui prend des données depuis 2010.</a:t>
            </a:r>
          </a:p>
          <a:p>
            <a:pPr marL="285750" lvl="1" indent="-285750">
              <a:lnSpc>
                <a:spcPct val="140000"/>
              </a:lnSpc>
              <a:buFont typeface="Arial" panose="020B0604020202020204" pitchFamily="34" charset="0"/>
              <a:buChar char="•"/>
            </a:pPr>
            <a:r>
              <a:rPr lang="fr-FR" sz="1400" dirty="0">
                <a:solidFill>
                  <a:srgbClr val="000000"/>
                </a:solidFill>
                <a:latin typeface="Heebo"/>
                <a:ea typeface="Heebo"/>
                <a:cs typeface="Heebo"/>
                <a:sym typeface="Heebo"/>
              </a:rPr>
              <a:t> Les </a:t>
            </a:r>
            <a:r>
              <a:rPr lang="fr-FR" sz="1400" b="1" dirty="0">
                <a:solidFill>
                  <a:srgbClr val="000000"/>
                </a:solidFill>
                <a:latin typeface="Heebo"/>
                <a:ea typeface="Heebo"/>
                <a:cs typeface="Heebo"/>
                <a:sym typeface="Heebo"/>
              </a:rPr>
              <a:t>faisceaux</a:t>
            </a:r>
            <a:r>
              <a:rPr lang="fr-FR" sz="1400" dirty="0">
                <a:solidFill>
                  <a:srgbClr val="000000"/>
                </a:solidFill>
                <a:latin typeface="Heebo"/>
                <a:ea typeface="Heebo"/>
                <a:cs typeface="Heebo"/>
                <a:sym typeface="Heebo"/>
              </a:rPr>
              <a:t> intenses de neutrinos ou antineutrinos </a:t>
            </a:r>
            <a:r>
              <a:rPr lang="fr-FR" sz="1400" dirty="0" err="1">
                <a:solidFill>
                  <a:srgbClr val="000000"/>
                </a:solidFill>
                <a:latin typeface="Heebo"/>
                <a:ea typeface="Heebo"/>
                <a:cs typeface="Heebo"/>
                <a:sym typeface="Heebo"/>
              </a:rPr>
              <a:t>muoniques</a:t>
            </a:r>
            <a:r>
              <a:rPr lang="fr-FR" sz="1400" dirty="0">
                <a:solidFill>
                  <a:srgbClr val="000000"/>
                </a:solidFill>
                <a:latin typeface="Heebo"/>
                <a:ea typeface="Heebo"/>
                <a:cs typeface="Heebo"/>
                <a:sym typeface="Heebo"/>
              </a:rPr>
              <a:t> produits au J-PARC sont </a:t>
            </a:r>
            <a:r>
              <a:rPr lang="fr-FR" sz="1400" b="1" dirty="0">
                <a:solidFill>
                  <a:srgbClr val="000000"/>
                </a:solidFill>
                <a:latin typeface="Heebo"/>
                <a:ea typeface="Heebo"/>
                <a:cs typeface="Heebo"/>
                <a:sym typeface="Heebo"/>
              </a:rPr>
              <a:t>mesurés</a:t>
            </a:r>
            <a:r>
              <a:rPr lang="fr-FR" sz="1400" dirty="0">
                <a:solidFill>
                  <a:srgbClr val="000000"/>
                </a:solidFill>
                <a:latin typeface="Heebo"/>
                <a:ea typeface="Heebo"/>
                <a:cs typeface="Heebo"/>
                <a:sym typeface="Heebo"/>
              </a:rPr>
              <a:t> deux fois : </a:t>
            </a:r>
          </a:p>
          <a:p>
            <a:pPr marL="742950" lvl="2" indent="-285750">
              <a:lnSpc>
                <a:spcPct val="140000"/>
              </a:lnSpc>
              <a:buFont typeface="Arial" panose="020B0604020202020204" pitchFamily="34" charset="0"/>
              <a:buChar char="•"/>
            </a:pPr>
            <a:r>
              <a:rPr lang="fr-FR" sz="1400" dirty="0">
                <a:solidFill>
                  <a:srgbClr val="000000"/>
                </a:solidFill>
                <a:latin typeface="Heebo"/>
                <a:ea typeface="Heebo"/>
                <a:cs typeface="Heebo"/>
                <a:sym typeface="Heebo"/>
              </a:rPr>
              <a:t>Au complexe de détecteurs ND280 à 280 m de la cible de production</a:t>
            </a:r>
          </a:p>
          <a:p>
            <a:pPr marL="742950" lvl="2" indent="-285750">
              <a:lnSpc>
                <a:spcPct val="140000"/>
              </a:lnSpc>
              <a:buFont typeface="Arial" panose="020B0604020202020204" pitchFamily="34" charset="0"/>
              <a:buChar char="•"/>
            </a:pPr>
            <a:r>
              <a:rPr lang="fr-FR" sz="1400" dirty="0">
                <a:solidFill>
                  <a:srgbClr val="000000"/>
                </a:solidFill>
                <a:latin typeface="Heebo"/>
                <a:ea typeface="Heebo"/>
                <a:cs typeface="Heebo"/>
                <a:sym typeface="Heebo"/>
              </a:rPr>
              <a:t>Au détecteur Super </a:t>
            </a:r>
            <a:r>
              <a:rPr lang="fr-FR" sz="1400" dirty="0" err="1">
                <a:solidFill>
                  <a:srgbClr val="000000"/>
                </a:solidFill>
                <a:latin typeface="Heebo"/>
                <a:ea typeface="Heebo"/>
                <a:cs typeface="Heebo"/>
                <a:sym typeface="Heebo"/>
              </a:rPr>
              <a:t>Kamiokande</a:t>
            </a:r>
            <a:r>
              <a:rPr lang="fr-FR" sz="1400" dirty="0">
                <a:solidFill>
                  <a:srgbClr val="000000"/>
                </a:solidFill>
                <a:latin typeface="Heebo"/>
                <a:ea typeface="Heebo"/>
                <a:cs typeface="Heebo"/>
                <a:sym typeface="Heebo"/>
              </a:rPr>
              <a:t> à 295 km</a:t>
            </a:r>
          </a:p>
        </p:txBody>
      </p:sp>
      <p:sp>
        <p:nvSpPr>
          <p:cNvPr id="279" name="Google Shape;279;p21"/>
          <p:cNvSpPr txBox="1"/>
          <p:nvPr/>
        </p:nvSpPr>
        <p:spPr>
          <a:xfrm>
            <a:off x="1029837" y="966498"/>
            <a:ext cx="9848834" cy="1089529"/>
          </a:xfrm>
          <a:prstGeom prst="rect">
            <a:avLst/>
          </a:prstGeom>
          <a:noFill/>
          <a:ln>
            <a:noFill/>
          </a:ln>
        </p:spPr>
        <p:txBody>
          <a:bodyPr spcFirstLastPara="1" wrap="square" lIns="0" tIns="0" rIns="0" bIns="0" anchor="t" anchorCtr="0">
            <a:spAutoFit/>
          </a:bodyPr>
          <a:lstStyle/>
          <a:p>
            <a:pPr>
              <a:lnSpc>
                <a:spcPct val="118002"/>
              </a:lnSpc>
            </a:pPr>
            <a:r>
              <a:rPr lang="en-US" sz="4800" dirty="0">
                <a:solidFill>
                  <a:srgbClr val="7B96D4"/>
                </a:solidFill>
                <a:latin typeface="Heebo Black"/>
                <a:cs typeface="Heebo Black"/>
                <a:sym typeface="Heebo Black"/>
              </a:rPr>
              <a:t>Le </a:t>
            </a:r>
            <a:r>
              <a:rPr lang="en-US" sz="4800" dirty="0" err="1">
                <a:solidFill>
                  <a:srgbClr val="7B96D4"/>
                </a:solidFill>
                <a:latin typeface="Heebo Black"/>
                <a:cs typeface="Heebo Black"/>
                <a:sym typeface="Heebo Black"/>
              </a:rPr>
              <a:t>projet</a:t>
            </a:r>
            <a:r>
              <a:rPr lang="en-US" sz="4800" dirty="0">
                <a:solidFill>
                  <a:srgbClr val="7B96D4"/>
                </a:solidFill>
                <a:latin typeface="Heebo Black"/>
                <a:cs typeface="Heebo Black"/>
                <a:sym typeface="Heebo Black"/>
              </a:rPr>
              <a:t> T2K</a:t>
            </a:r>
            <a:endParaRPr lang="en-US" sz="3200" dirty="0"/>
          </a:p>
          <a:p>
            <a:pPr>
              <a:lnSpc>
                <a:spcPct val="118002"/>
              </a:lnSpc>
            </a:pPr>
            <a:endParaRPr sz="1200" dirty="0"/>
          </a:p>
        </p:txBody>
      </p:sp>
      <p:sp>
        <p:nvSpPr>
          <p:cNvPr id="2" name="Google Shape;135;p15">
            <a:extLst>
              <a:ext uri="{FF2B5EF4-FFF2-40B4-BE49-F238E27FC236}">
                <a16:creationId xmlns:a16="http://schemas.microsoft.com/office/drawing/2014/main" id="{49801218-161C-AC4E-057A-425A9D67BBC5}"/>
              </a:ext>
            </a:extLst>
          </p:cNvPr>
          <p:cNvSpPr txBox="1"/>
          <p:nvPr/>
        </p:nvSpPr>
        <p:spPr>
          <a:xfrm>
            <a:off x="331082" y="119395"/>
            <a:ext cx="1161421" cy="1302408"/>
          </a:xfrm>
          <a:prstGeom prst="rect">
            <a:avLst/>
          </a:prstGeom>
          <a:noFill/>
          <a:ln>
            <a:noFill/>
          </a:ln>
        </p:spPr>
        <p:txBody>
          <a:bodyPr spcFirstLastPara="1" wrap="square" lIns="0" tIns="0" rIns="0" bIns="0" anchor="t" anchorCtr="0">
            <a:spAutoFit/>
          </a:bodyPr>
          <a:lstStyle/>
          <a:p>
            <a:pPr algn="ctr">
              <a:lnSpc>
                <a:spcPct val="127000"/>
              </a:lnSpc>
            </a:pPr>
            <a:r>
              <a:rPr lang="en-US" sz="6664" dirty="0">
                <a:solidFill>
                  <a:schemeClr val="accent1">
                    <a:lumMod val="60000"/>
                    <a:lumOff val="40000"/>
                  </a:schemeClr>
                </a:solidFill>
                <a:latin typeface="Heebo Black"/>
                <a:ea typeface="Heebo Black"/>
                <a:cs typeface="Heebo Black"/>
                <a:sym typeface="Heebo Black"/>
              </a:rPr>
              <a:t>03</a:t>
            </a:r>
            <a:endParaRPr sz="1200" dirty="0">
              <a:solidFill>
                <a:schemeClr val="accent1">
                  <a:lumMod val="60000"/>
                  <a:lumOff val="40000"/>
                </a:schemeClr>
              </a:solidFill>
            </a:endParaRPr>
          </a:p>
        </p:txBody>
      </p:sp>
      <p:sp>
        <p:nvSpPr>
          <p:cNvPr id="10" name="Google Shape;273;p21">
            <a:extLst>
              <a:ext uri="{FF2B5EF4-FFF2-40B4-BE49-F238E27FC236}">
                <a16:creationId xmlns:a16="http://schemas.microsoft.com/office/drawing/2014/main" id="{CA9B6885-8D1C-D29A-C381-C448BC38241B}"/>
              </a:ext>
            </a:extLst>
          </p:cNvPr>
          <p:cNvSpPr txBox="1"/>
          <p:nvPr/>
        </p:nvSpPr>
        <p:spPr>
          <a:xfrm>
            <a:off x="8104773" y="6138833"/>
            <a:ext cx="3295228" cy="204993"/>
          </a:xfrm>
          <a:prstGeom prst="rect">
            <a:avLst/>
          </a:prstGeom>
          <a:noFill/>
          <a:ln>
            <a:noFill/>
          </a:ln>
        </p:spPr>
        <p:txBody>
          <a:bodyPr spcFirstLastPara="1" wrap="square" lIns="0" tIns="0" rIns="0" bIns="0" anchor="t" anchorCtr="0">
            <a:spAutoFit/>
          </a:bodyPr>
          <a:lstStyle/>
          <a:p>
            <a:pPr>
              <a:lnSpc>
                <a:spcPct val="111000"/>
              </a:lnSpc>
            </a:pPr>
            <a:r>
              <a:rPr lang="fr-FR" sz="1200" dirty="0">
                <a:solidFill>
                  <a:srgbClr val="7B96D4"/>
                </a:solidFill>
                <a:latin typeface="Heebo Black"/>
                <a:ea typeface="Heebo Black"/>
                <a:cs typeface="Heebo Black"/>
                <a:sym typeface="Heebo Black"/>
              </a:rPr>
              <a:t>Le détecteur ND280 avant et après l’upgrade</a:t>
            </a:r>
            <a:endParaRPr lang="fr-FR" sz="900" dirty="0"/>
          </a:p>
        </p:txBody>
      </p:sp>
      <p:grpSp>
        <p:nvGrpSpPr>
          <p:cNvPr id="3" name="Groupe 2"/>
          <p:cNvGrpSpPr/>
          <p:nvPr/>
        </p:nvGrpSpPr>
        <p:grpSpPr>
          <a:xfrm>
            <a:off x="7791825" y="2011445"/>
            <a:ext cx="3921124" cy="4064626"/>
            <a:chOff x="7670241" y="1610032"/>
            <a:chExt cx="3591997" cy="3637935"/>
          </a:xfrm>
        </p:grpSpPr>
        <p:sp>
          <p:nvSpPr>
            <p:cNvPr id="12" name="Rectangle 11"/>
            <p:cNvSpPr/>
            <p:nvPr/>
          </p:nvSpPr>
          <p:spPr>
            <a:xfrm>
              <a:off x="7670241" y="1610032"/>
              <a:ext cx="3591997" cy="3637935"/>
            </a:xfrm>
            <a:prstGeom prst="rect">
              <a:avLst/>
            </a:prstGeom>
            <a:solidFill>
              <a:schemeClr val="bg1"/>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e 12"/>
            <p:cNvGrpSpPr/>
            <p:nvPr/>
          </p:nvGrpSpPr>
          <p:grpSpPr>
            <a:xfrm>
              <a:off x="7781620" y="1703978"/>
              <a:ext cx="3319435" cy="3439260"/>
              <a:chOff x="5096334" y="3200940"/>
              <a:chExt cx="3319435" cy="3439260"/>
            </a:xfrm>
          </p:grpSpPr>
          <p:pic>
            <p:nvPicPr>
              <p:cNvPr id="14" name="Image 13"/>
              <p:cNvPicPr>
                <a:picLocks noChangeAspect="1"/>
              </p:cNvPicPr>
              <p:nvPr/>
            </p:nvPicPr>
            <p:blipFill rotWithShape="1">
              <a:blip r:embed="rId3" cstate="print">
                <a:extLst>
                  <a:ext uri="{28A0092B-C50C-407E-A947-70E740481C1C}">
                    <a14:useLocalDpi xmlns:a14="http://schemas.microsoft.com/office/drawing/2010/main" val="0"/>
                  </a:ext>
                </a:extLst>
              </a:blip>
              <a:srcRect l="4971" t="13772" r="7688" b="11093"/>
              <a:stretch/>
            </p:blipFill>
            <p:spPr>
              <a:xfrm>
                <a:off x="5999334" y="5272434"/>
                <a:ext cx="2416435" cy="1367766"/>
              </a:xfrm>
              <a:prstGeom prst="rect">
                <a:avLst/>
              </a:prstGeom>
            </p:spPr>
          </p:pic>
          <p:pic>
            <p:nvPicPr>
              <p:cNvPr id="1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9228" t="45858" r="17441"/>
              <a:stretch/>
            </p:blipFill>
            <p:spPr bwMode="auto">
              <a:xfrm>
                <a:off x="5096334" y="3200940"/>
                <a:ext cx="2693361" cy="2049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Flèche vers le bas 15"/>
              <p:cNvSpPr/>
              <p:nvPr/>
            </p:nvSpPr>
            <p:spPr>
              <a:xfrm>
                <a:off x="6495097" y="5102271"/>
                <a:ext cx="803196" cy="2966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37" name="Groupe 36"/>
          <p:cNvGrpSpPr/>
          <p:nvPr/>
        </p:nvGrpSpPr>
        <p:grpSpPr>
          <a:xfrm>
            <a:off x="1603169" y="4330180"/>
            <a:ext cx="5345597" cy="2013645"/>
            <a:chOff x="1236552" y="3640539"/>
            <a:chExt cx="6461180" cy="2857735"/>
          </a:xfrm>
        </p:grpSpPr>
        <p:pic>
          <p:nvPicPr>
            <p:cNvPr id="3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57888"/>
            <a:stretch/>
          </p:blipFill>
          <p:spPr bwMode="auto">
            <a:xfrm>
              <a:off x="1236552" y="3640539"/>
              <a:ext cx="6461180" cy="2804615"/>
            </a:xfrm>
            <a:prstGeom prst="rect">
              <a:avLst/>
            </a:prstGeom>
            <a:noFill/>
            <a:ln w="9525">
              <a:solidFill>
                <a:schemeClr val="tx1">
                  <a:lumMod val="50000"/>
                  <a:lumOff val="5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39" name="ZoneTexte 38"/>
            <p:cNvSpPr txBox="1"/>
            <p:nvPr/>
          </p:nvSpPr>
          <p:spPr>
            <a:xfrm>
              <a:off x="1694554" y="5742604"/>
              <a:ext cx="1707629" cy="755670"/>
            </a:xfrm>
            <a:prstGeom prst="rect">
              <a:avLst/>
            </a:prstGeom>
            <a:noFill/>
          </p:spPr>
          <p:txBody>
            <a:bodyPr wrap="square" rtlCol="0">
              <a:spAutoFit/>
            </a:bodyPr>
            <a:lstStyle/>
            <a:p>
              <a:r>
                <a:rPr lang="fr-FR" sz="2400" b="1" dirty="0">
                  <a:solidFill>
                    <a:schemeClr val="tx1">
                      <a:lumMod val="65000"/>
                      <a:lumOff val="35000"/>
                    </a:schemeClr>
                  </a:solidFill>
                </a:rPr>
                <a:t>ND280</a:t>
              </a:r>
              <a:endParaRPr lang="fr-FR" sz="1400" b="1" dirty="0">
                <a:solidFill>
                  <a:schemeClr val="tx1">
                    <a:lumMod val="65000"/>
                    <a:lumOff val="35000"/>
                  </a:schemeClr>
                </a:solidFill>
              </a:endParaRPr>
            </a:p>
          </p:txBody>
        </p:sp>
      </p:grpSp>
      <p:sp>
        <p:nvSpPr>
          <p:cNvPr id="6" name="Espace réservé du numéro de diapositive 5"/>
          <p:cNvSpPr>
            <a:spLocks noGrp="1"/>
          </p:cNvSpPr>
          <p:nvPr>
            <p:ph type="sldNum" sz="quarter" idx="12"/>
          </p:nvPr>
        </p:nvSpPr>
        <p:spPr>
          <a:xfrm>
            <a:off x="8610600" y="6499225"/>
            <a:ext cx="2743200" cy="365125"/>
          </a:xfrm>
        </p:spPr>
        <p:txBody>
          <a:bodyPr/>
          <a:lstStyle/>
          <a:p>
            <a:fld id="{0995BCA2-BEEF-8243-93D2-AEC1A15A0A81}" type="slidenum">
              <a:rPr lang="fr-FR" b="1" smtClean="0"/>
              <a:t>24</a:t>
            </a:fld>
            <a:endParaRPr lang="fr-FR" b="1" dirty="0"/>
          </a:p>
        </p:txBody>
      </p:sp>
      <p:pic>
        <p:nvPicPr>
          <p:cNvPr id="4" name="Picture 2">
            <a:extLst>
              <a:ext uri="{FF2B5EF4-FFF2-40B4-BE49-F238E27FC236}">
                <a16:creationId xmlns:a16="http://schemas.microsoft.com/office/drawing/2014/main" id="{08291D29-5651-FD0D-6137-2C2B80F499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02524" y="624550"/>
            <a:ext cx="2064968" cy="1032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79399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Shape 254"/>
        <p:cNvGrpSpPr/>
        <p:nvPr/>
      </p:nvGrpSpPr>
      <p:grpSpPr>
        <a:xfrm>
          <a:off x="0" y="0"/>
          <a:ext cx="0" cy="0"/>
          <a:chOff x="0" y="0"/>
          <a:chExt cx="0" cy="0"/>
        </a:xfrm>
      </p:grpSpPr>
      <p:grpSp>
        <p:nvGrpSpPr>
          <p:cNvPr id="255" name="Google Shape;255;p21"/>
          <p:cNvGrpSpPr/>
          <p:nvPr/>
        </p:nvGrpSpPr>
        <p:grpSpPr>
          <a:xfrm>
            <a:off x="332271" y="235830"/>
            <a:ext cx="11527458" cy="6289899"/>
            <a:chOff x="0" y="-38100"/>
            <a:chExt cx="4554058" cy="2484898"/>
          </a:xfrm>
        </p:grpSpPr>
        <p:sp>
          <p:nvSpPr>
            <p:cNvPr id="256" name="Google Shape;256;p21"/>
            <p:cNvSpPr/>
            <p:nvPr/>
          </p:nvSpPr>
          <p:spPr>
            <a:xfrm>
              <a:off x="0" y="0"/>
              <a:ext cx="4554058" cy="2446798"/>
            </a:xfrm>
            <a:custGeom>
              <a:avLst/>
              <a:gdLst/>
              <a:ahLst/>
              <a:cxnLst/>
              <a:rect l="l" t="t" r="r" b="b"/>
              <a:pathLst>
                <a:path w="4554058" h="2446798" extrusionOk="0">
                  <a:moveTo>
                    <a:pt x="12984" y="0"/>
                  </a:moveTo>
                  <a:lnTo>
                    <a:pt x="4541073" y="0"/>
                  </a:lnTo>
                  <a:cubicBezTo>
                    <a:pt x="4544517" y="0"/>
                    <a:pt x="4547820" y="1368"/>
                    <a:pt x="4550255" y="3803"/>
                  </a:cubicBezTo>
                  <a:cubicBezTo>
                    <a:pt x="4552690" y="6238"/>
                    <a:pt x="4554058" y="9541"/>
                    <a:pt x="4554058" y="12984"/>
                  </a:cubicBezTo>
                  <a:lnTo>
                    <a:pt x="4554058" y="2433814"/>
                  </a:lnTo>
                  <a:cubicBezTo>
                    <a:pt x="4554058" y="2440985"/>
                    <a:pt x="4548244" y="2446798"/>
                    <a:pt x="4541073" y="2446798"/>
                  </a:cubicBezTo>
                  <a:lnTo>
                    <a:pt x="12984" y="2446798"/>
                  </a:lnTo>
                  <a:cubicBezTo>
                    <a:pt x="9541" y="2446798"/>
                    <a:pt x="6238" y="2445430"/>
                    <a:pt x="3803" y="2442995"/>
                  </a:cubicBezTo>
                  <a:cubicBezTo>
                    <a:pt x="1368" y="2440560"/>
                    <a:pt x="0" y="2437258"/>
                    <a:pt x="0" y="2433814"/>
                  </a:cubicBezTo>
                  <a:lnTo>
                    <a:pt x="0" y="12984"/>
                  </a:lnTo>
                  <a:cubicBezTo>
                    <a:pt x="0" y="5813"/>
                    <a:pt x="5813" y="0"/>
                    <a:pt x="12984" y="0"/>
                  </a:cubicBezTo>
                  <a:close/>
                </a:path>
              </a:pathLst>
            </a:custGeom>
            <a:solidFill>
              <a:srgbClr val="FFFFFF"/>
            </a:solidFill>
            <a:ln w="57150" cap="flat" cmpd="sng">
              <a:solidFill>
                <a:srgbClr val="4C6FBF"/>
              </a:solidFill>
              <a:prstDash val="solid"/>
              <a:round/>
              <a:headEnd type="none" w="sm" len="sm"/>
              <a:tailEnd type="none" w="sm" len="sm"/>
            </a:ln>
          </p:spPr>
          <p:txBody>
            <a:bodyPr spcFirstLastPara="1" wrap="square" lIns="60950" tIns="60950" rIns="60950" bIns="60950" anchor="ctr" anchorCtr="0">
              <a:noAutofit/>
            </a:bodyPr>
            <a:lstStyle/>
            <a:p>
              <a:endParaRPr sz="1200"/>
            </a:p>
          </p:txBody>
        </p:sp>
        <p:sp>
          <p:nvSpPr>
            <p:cNvPr id="257" name="Google Shape;257;p21"/>
            <p:cNvSpPr txBox="1"/>
            <p:nvPr/>
          </p:nvSpPr>
          <p:spPr>
            <a:xfrm>
              <a:off x="0" y="-38100"/>
              <a:ext cx="812800" cy="850900"/>
            </a:xfrm>
            <a:prstGeom prst="rect">
              <a:avLst/>
            </a:prstGeom>
            <a:noFill/>
            <a:ln>
              <a:noFill/>
            </a:ln>
          </p:spPr>
          <p:txBody>
            <a:bodyPr spcFirstLastPara="1" wrap="square" lIns="33867" tIns="33867" rIns="33867" bIns="33867" anchor="ctr" anchorCtr="0">
              <a:noAutofit/>
            </a:bodyPr>
            <a:lstStyle/>
            <a:p>
              <a:pPr algn="ctr">
                <a:lnSpc>
                  <a:spcPct val="186611"/>
                </a:lnSpc>
              </a:pPr>
              <a:endParaRPr sz="1200">
                <a:solidFill>
                  <a:schemeClr val="dk1"/>
                </a:solidFill>
                <a:latin typeface="Calibri"/>
                <a:ea typeface="Calibri"/>
                <a:cs typeface="Calibri"/>
                <a:sym typeface="Calibri"/>
              </a:endParaRPr>
            </a:p>
          </p:txBody>
        </p:sp>
      </p:grpSp>
      <p:sp>
        <p:nvSpPr>
          <p:cNvPr id="273" name="Google Shape;273;p21"/>
          <p:cNvSpPr txBox="1"/>
          <p:nvPr/>
        </p:nvSpPr>
        <p:spPr>
          <a:xfrm>
            <a:off x="1253393" y="2011445"/>
            <a:ext cx="4593283" cy="341632"/>
          </a:xfrm>
          <a:prstGeom prst="rect">
            <a:avLst/>
          </a:prstGeom>
          <a:noFill/>
          <a:ln>
            <a:noFill/>
          </a:ln>
        </p:spPr>
        <p:txBody>
          <a:bodyPr spcFirstLastPara="1" wrap="square" lIns="0" tIns="0" rIns="0" bIns="0" anchor="t" anchorCtr="0">
            <a:spAutoFit/>
          </a:bodyPr>
          <a:lstStyle/>
          <a:p>
            <a:pPr>
              <a:lnSpc>
                <a:spcPct val="111000"/>
              </a:lnSpc>
            </a:pPr>
            <a:r>
              <a:rPr lang="en-US" sz="2000" dirty="0">
                <a:solidFill>
                  <a:srgbClr val="7B96D4"/>
                </a:solidFill>
                <a:latin typeface="Heebo Black"/>
                <a:sym typeface="Heebo Black"/>
              </a:rPr>
              <a:t>Upgrade ND280</a:t>
            </a:r>
            <a:endParaRPr lang="en-US" sz="1200" dirty="0"/>
          </a:p>
        </p:txBody>
      </p:sp>
      <p:sp>
        <p:nvSpPr>
          <p:cNvPr id="277" name="Google Shape;277;p21"/>
          <p:cNvSpPr txBox="1"/>
          <p:nvPr/>
        </p:nvSpPr>
        <p:spPr>
          <a:xfrm>
            <a:off x="1360971" y="2506403"/>
            <a:ext cx="6420649" cy="2994666"/>
          </a:xfrm>
          <a:prstGeom prst="rect">
            <a:avLst/>
          </a:prstGeom>
          <a:noFill/>
          <a:ln>
            <a:noFill/>
          </a:ln>
        </p:spPr>
        <p:txBody>
          <a:bodyPr spcFirstLastPara="1" wrap="square" lIns="0" tIns="0" rIns="0" bIns="0" anchor="t" anchorCtr="0">
            <a:spAutoFit/>
          </a:bodyPr>
          <a:lstStyle/>
          <a:p>
            <a:pPr marL="0" lvl="1">
              <a:lnSpc>
                <a:spcPct val="140000"/>
              </a:lnSpc>
            </a:pPr>
            <a:r>
              <a:rPr lang="fr-FR" sz="1200" dirty="0">
                <a:solidFill>
                  <a:srgbClr val="000000"/>
                </a:solidFill>
                <a:latin typeface="Heebo"/>
                <a:ea typeface="Heebo"/>
                <a:cs typeface="Heebo"/>
                <a:sym typeface="Heebo"/>
              </a:rPr>
              <a:t>Comprendra deux nouveaux HA-TPC chacun avec deux modules détecteur</a:t>
            </a:r>
            <a:br>
              <a:rPr lang="fr-FR" sz="1200" dirty="0">
                <a:solidFill>
                  <a:srgbClr val="000000"/>
                </a:solidFill>
                <a:latin typeface="Heebo"/>
                <a:ea typeface="Heebo"/>
                <a:cs typeface="Heebo"/>
                <a:sym typeface="Heebo"/>
              </a:rPr>
            </a:br>
            <a:endParaRPr lang="fr-FR" sz="700" dirty="0">
              <a:solidFill>
                <a:srgbClr val="000000"/>
              </a:solidFill>
              <a:latin typeface="Heebo"/>
              <a:ea typeface="Heebo"/>
              <a:cs typeface="Heebo"/>
              <a:sym typeface="Heebo"/>
            </a:endParaRPr>
          </a:p>
          <a:p>
            <a:pPr indent="-457200">
              <a:lnSpc>
                <a:spcPct val="140000"/>
              </a:lnSpc>
            </a:pPr>
            <a:r>
              <a:rPr lang="fr-FR" sz="1200" dirty="0">
                <a:solidFill>
                  <a:srgbClr val="000000"/>
                </a:solidFill>
                <a:latin typeface="Heebo"/>
                <a:ea typeface="Heebo"/>
                <a:cs typeface="Heebo"/>
                <a:sym typeface="Heebo"/>
              </a:rPr>
              <a:t>    Chaque module détecteur contient :</a:t>
            </a:r>
          </a:p>
          <a:p>
            <a:pPr marL="742950" lvl="2" indent="-285750">
              <a:lnSpc>
                <a:spcPct val="140000"/>
              </a:lnSpc>
              <a:buFont typeface="Arial" panose="020B0604020202020204" pitchFamily="34" charset="0"/>
              <a:buChar char="•"/>
            </a:pPr>
            <a:r>
              <a:rPr lang="fr-FR" sz="1200" dirty="0">
                <a:solidFill>
                  <a:srgbClr val="000000"/>
                </a:solidFill>
                <a:latin typeface="Heebo"/>
                <a:ea typeface="Heebo"/>
                <a:cs typeface="Heebo"/>
                <a:sym typeface="Heebo"/>
              </a:rPr>
              <a:t>Deux cartes </a:t>
            </a:r>
            <a:r>
              <a:rPr lang="fr-FR" sz="1200" dirty="0" err="1">
                <a:solidFill>
                  <a:srgbClr val="000000"/>
                </a:solidFill>
                <a:latin typeface="Heebo"/>
                <a:ea typeface="Heebo"/>
                <a:cs typeface="Heebo"/>
                <a:sym typeface="Heebo"/>
              </a:rPr>
              <a:t>frontend</a:t>
            </a:r>
            <a:r>
              <a:rPr lang="fr-FR" sz="1200" dirty="0">
                <a:solidFill>
                  <a:srgbClr val="000000"/>
                </a:solidFill>
                <a:latin typeface="Heebo"/>
                <a:ea typeface="Heebo"/>
                <a:cs typeface="Heebo"/>
                <a:sym typeface="Heebo"/>
              </a:rPr>
              <a:t> (FEC), de 576 canaux chacune. Elles capturent les signaux analogiques des 1152 pads du module détecteur et convertissent les échantillons acquis au format numérique à l'aide d'un convertisseur analogique-numérique (ADC) à huit canaux.</a:t>
            </a:r>
          </a:p>
          <a:p>
            <a:pPr marL="742950" lvl="2" indent="-285750">
              <a:lnSpc>
                <a:spcPct val="140000"/>
              </a:lnSpc>
              <a:buFont typeface="Arial" panose="020B0604020202020204" pitchFamily="34" charset="0"/>
              <a:buChar char="•"/>
            </a:pPr>
            <a:r>
              <a:rPr lang="fr-FR" sz="1200" dirty="0">
                <a:solidFill>
                  <a:srgbClr val="000000"/>
                </a:solidFill>
                <a:latin typeface="Heebo"/>
                <a:ea typeface="Heebo"/>
                <a:cs typeface="Heebo"/>
                <a:sym typeface="Heebo"/>
              </a:rPr>
              <a:t>Une carte </a:t>
            </a:r>
            <a:r>
              <a:rPr lang="fr-FR" sz="1200" dirty="0" err="1">
                <a:solidFill>
                  <a:srgbClr val="000000"/>
                </a:solidFill>
                <a:latin typeface="Heebo"/>
                <a:ea typeface="Heebo"/>
                <a:cs typeface="Heebo"/>
                <a:sym typeface="Heebo"/>
              </a:rPr>
              <a:t>frontend</a:t>
            </a:r>
            <a:r>
              <a:rPr lang="fr-FR" sz="1200" dirty="0">
                <a:solidFill>
                  <a:srgbClr val="000000"/>
                </a:solidFill>
                <a:latin typeface="Heebo"/>
                <a:ea typeface="Heebo"/>
                <a:cs typeface="Heebo"/>
                <a:sym typeface="Heebo"/>
              </a:rPr>
              <a:t> mezzanine (FEM).   Celui-ci contrôle les deux FEC et effectue certains traitements de données élémentaires tels que la correction du décalage de base, la suppression des zéros et le stockage temporaire des données.</a:t>
            </a:r>
          </a:p>
          <a:p>
            <a:pPr marL="742950" lvl="2" indent="-285750">
              <a:lnSpc>
                <a:spcPct val="140000"/>
              </a:lnSpc>
              <a:buFont typeface="Arial" panose="020B0604020202020204" pitchFamily="34" charset="0"/>
              <a:buChar char="•"/>
            </a:pPr>
            <a:endParaRPr lang="en-US" sz="1200" dirty="0">
              <a:solidFill>
                <a:srgbClr val="000000"/>
              </a:solidFill>
              <a:latin typeface="Heebo"/>
              <a:ea typeface="Heebo"/>
              <a:cs typeface="Heebo"/>
              <a:sym typeface="Heebo"/>
            </a:endParaRPr>
          </a:p>
          <a:p>
            <a:pPr marL="285750" lvl="1" indent="-285750">
              <a:lnSpc>
                <a:spcPct val="140000"/>
              </a:lnSpc>
              <a:buFont typeface="Arial" panose="020B0604020202020204" pitchFamily="34" charset="0"/>
              <a:buChar char="•"/>
            </a:pPr>
            <a:endParaRPr lang="en-US" sz="1200" dirty="0">
              <a:solidFill>
                <a:srgbClr val="000000"/>
              </a:solidFill>
              <a:latin typeface="Heebo"/>
              <a:ea typeface="Heebo"/>
              <a:cs typeface="Heebo"/>
              <a:sym typeface="Heebo"/>
            </a:endParaRPr>
          </a:p>
        </p:txBody>
      </p:sp>
      <p:sp>
        <p:nvSpPr>
          <p:cNvPr id="279" name="Google Shape;279;p21"/>
          <p:cNvSpPr txBox="1"/>
          <p:nvPr/>
        </p:nvSpPr>
        <p:spPr>
          <a:xfrm>
            <a:off x="1029837" y="966498"/>
            <a:ext cx="9848834" cy="1089529"/>
          </a:xfrm>
          <a:prstGeom prst="rect">
            <a:avLst/>
          </a:prstGeom>
          <a:noFill/>
          <a:ln>
            <a:noFill/>
          </a:ln>
        </p:spPr>
        <p:txBody>
          <a:bodyPr spcFirstLastPara="1" wrap="square" lIns="0" tIns="0" rIns="0" bIns="0" anchor="t" anchorCtr="0">
            <a:spAutoFit/>
          </a:bodyPr>
          <a:lstStyle/>
          <a:p>
            <a:pPr>
              <a:lnSpc>
                <a:spcPct val="118002"/>
              </a:lnSpc>
            </a:pPr>
            <a:r>
              <a:rPr lang="en-US" sz="4800" dirty="0">
                <a:solidFill>
                  <a:srgbClr val="7B96D4"/>
                </a:solidFill>
                <a:latin typeface="Heebo Black"/>
                <a:cs typeface="Heebo Black"/>
                <a:sym typeface="Heebo Black"/>
              </a:rPr>
              <a:t>Le </a:t>
            </a:r>
            <a:r>
              <a:rPr lang="en-US" sz="4800" dirty="0" err="1">
                <a:solidFill>
                  <a:srgbClr val="7B96D4"/>
                </a:solidFill>
                <a:latin typeface="Heebo Black"/>
                <a:cs typeface="Heebo Black"/>
                <a:sym typeface="Heebo Black"/>
              </a:rPr>
              <a:t>projet</a:t>
            </a:r>
            <a:r>
              <a:rPr lang="en-US" sz="4800" dirty="0">
                <a:solidFill>
                  <a:srgbClr val="7B96D4"/>
                </a:solidFill>
                <a:latin typeface="Heebo Black"/>
                <a:cs typeface="Heebo Black"/>
                <a:sym typeface="Heebo Black"/>
              </a:rPr>
              <a:t> T2K</a:t>
            </a:r>
            <a:endParaRPr lang="en-US" sz="3200" dirty="0"/>
          </a:p>
          <a:p>
            <a:pPr>
              <a:lnSpc>
                <a:spcPct val="118002"/>
              </a:lnSpc>
            </a:pPr>
            <a:endParaRPr sz="1200" dirty="0"/>
          </a:p>
        </p:txBody>
      </p:sp>
      <p:sp>
        <p:nvSpPr>
          <p:cNvPr id="2" name="Google Shape;135;p15">
            <a:extLst>
              <a:ext uri="{FF2B5EF4-FFF2-40B4-BE49-F238E27FC236}">
                <a16:creationId xmlns:a16="http://schemas.microsoft.com/office/drawing/2014/main" id="{49801218-161C-AC4E-057A-425A9D67BBC5}"/>
              </a:ext>
            </a:extLst>
          </p:cNvPr>
          <p:cNvSpPr txBox="1"/>
          <p:nvPr/>
        </p:nvSpPr>
        <p:spPr>
          <a:xfrm>
            <a:off x="331082" y="119395"/>
            <a:ext cx="1161421" cy="1302408"/>
          </a:xfrm>
          <a:prstGeom prst="rect">
            <a:avLst/>
          </a:prstGeom>
          <a:noFill/>
          <a:ln>
            <a:noFill/>
          </a:ln>
        </p:spPr>
        <p:txBody>
          <a:bodyPr spcFirstLastPara="1" wrap="square" lIns="0" tIns="0" rIns="0" bIns="0" anchor="t" anchorCtr="0">
            <a:spAutoFit/>
          </a:bodyPr>
          <a:lstStyle/>
          <a:p>
            <a:pPr algn="ctr">
              <a:lnSpc>
                <a:spcPct val="127000"/>
              </a:lnSpc>
            </a:pPr>
            <a:r>
              <a:rPr lang="en-US" sz="6664" dirty="0">
                <a:solidFill>
                  <a:schemeClr val="accent1">
                    <a:lumMod val="60000"/>
                    <a:lumOff val="40000"/>
                  </a:schemeClr>
                </a:solidFill>
                <a:latin typeface="Heebo Black"/>
                <a:ea typeface="Heebo Black"/>
                <a:cs typeface="Heebo Black"/>
                <a:sym typeface="Heebo Black"/>
              </a:rPr>
              <a:t>03</a:t>
            </a:r>
            <a:endParaRPr sz="1200" dirty="0">
              <a:solidFill>
                <a:schemeClr val="accent1">
                  <a:lumMod val="60000"/>
                  <a:lumOff val="40000"/>
                </a:schemeClr>
              </a:solidFill>
            </a:endParaRPr>
          </a:p>
        </p:txBody>
      </p:sp>
      <p:sp>
        <p:nvSpPr>
          <p:cNvPr id="10" name="Google Shape;273;p21">
            <a:extLst>
              <a:ext uri="{FF2B5EF4-FFF2-40B4-BE49-F238E27FC236}">
                <a16:creationId xmlns:a16="http://schemas.microsoft.com/office/drawing/2014/main" id="{CA9B6885-8D1C-D29A-C381-C448BC38241B}"/>
              </a:ext>
            </a:extLst>
          </p:cNvPr>
          <p:cNvSpPr txBox="1"/>
          <p:nvPr/>
        </p:nvSpPr>
        <p:spPr>
          <a:xfrm>
            <a:off x="8383526" y="5744112"/>
            <a:ext cx="3295228" cy="204993"/>
          </a:xfrm>
          <a:prstGeom prst="rect">
            <a:avLst/>
          </a:prstGeom>
          <a:noFill/>
          <a:ln>
            <a:noFill/>
          </a:ln>
        </p:spPr>
        <p:txBody>
          <a:bodyPr spcFirstLastPara="1" wrap="square" lIns="0" tIns="0" rIns="0" bIns="0" anchor="t" anchorCtr="0">
            <a:spAutoFit/>
          </a:bodyPr>
          <a:lstStyle/>
          <a:p>
            <a:pPr>
              <a:lnSpc>
                <a:spcPct val="111000"/>
              </a:lnSpc>
            </a:pPr>
            <a:r>
              <a:rPr lang="en-US" sz="1200" dirty="0" err="1">
                <a:solidFill>
                  <a:srgbClr val="7B96D4"/>
                </a:solidFill>
                <a:latin typeface="Heebo Black"/>
                <a:ea typeface="Heebo Black"/>
                <a:cs typeface="Heebo Black"/>
                <a:sym typeface="Heebo Black"/>
              </a:rPr>
              <a:t>Cartes</a:t>
            </a:r>
            <a:r>
              <a:rPr lang="en-US" sz="1200" dirty="0">
                <a:solidFill>
                  <a:srgbClr val="7B96D4"/>
                </a:solidFill>
                <a:latin typeface="Heebo Black"/>
                <a:ea typeface="Heebo Black"/>
                <a:cs typeface="Heebo Black"/>
                <a:sym typeface="Heebo Black"/>
              </a:rPr>
              <a:t> FECs, FEM et TDCM du ND280</a:t>
            </a:r>
            <a:endParaRPr sz="900" dirty="0"/>
          </a:p>
        </p:txBody>
      </p:sp>
      <p:pic>
        <p:nvPicPr>
          <p:cNvPr id="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4591" y="1751956"/>
            <a:ext cx="3039262" cy="1961146"/>
          </a:xfrm>
          <a:prstGeom prst="rect">
            <a:avLst/>
          </a:prstGeom>
          <a:noFill/>
          <a:ln w="3175">
            <a:solidFill>
              <a:schemeClr val="tx1">
                <a:lumMod val="50000"/>
                <a:lumOff val="5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6991" y="1904356"/>
            <a:ext cx="3039262" cy="1961146"/>
          </a:xfrm>
          <a:prstGeom prst="rect">
            <a:avLst/>
          </a:prstGeom>
          <a:noFill/>
          <a:ln w="3175">
            <a:solidFill>
              <a:schemeClr val="tx1">
                <a:lumMod val="50000"/>
                <a:lumOff val="50000"/>
              </a:schemeClr>
            </a:solidFill>
            <a:miter lim="800000"/>
            <a:headEnd/>
            <a:tailEnd/>
          </a:ln>
          <a:extLst>
            <a:ext uri="{909E8E84-426E-40DD-AFC4-6F175D3DCCD1}">
              <a14:hiddenFill xmlns:a14="http://schemas.microsoft.com/office/drawing/2010/main">
                <a:solidFill>
                  <a:schemeClr val="accent1"/>
                </a:solidFill>
              </a14:hiddenFill>
            </a:ext>
          </a:extLst>
        </p:spPr>
      </p:pic>
      <p:cxnSp>
        <p:nvCxnSpPr>
          <p:cNvPr id="6" name="Connecteur droit avec flèche 5"/>
          <p:cNvCxnSpPr/>
          <p:nvPr/>
        </p:nvCxnSpPr>
        <p:spPr>
          <a:xfrm>
            <a:off x="9648265" y="3294529"/>
            <a:ext cx="0" cy="84389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p:nvPr/>
        </p:nvCxnSpPr>
        <p:spPr>
          <a:xfrm>
            <a:off x="9800665" y="3865502"/>
            <a:ext cx="0" cy="27292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31" name="Google Shape;273;p21">
            <a:extLst>
              <a:ext uri="{FF2B5EF4-FFF2-40B4-BE49-F238E27FC236}">
                <a16:creationId xmlns:a16="http://schemas.microsoft.com/office/drawing/2014/main" id="{CA9B6885-8D1C-D29A-C381-C448BC38241B}"/>
              </a:ext>
            </a:extLst>
          </p:cNvPr>
          <p:cNvSpPr txBox="1"/>
          <p:nvPr/>
        </p:nvSpPr>
        <p:spPr>
          <a:xfrm>
            <a:off x="9491865" y="5258900"/>
            <a:ext cx="617599" cy="239168"/>
          </a:xfrm>
          <a:prstGeom prst="rect">
            <a:avLst/>
          </a:prstGeom>
          <a:noFill/>
          <a:ln>
            <a:noFill/>
          </a:ln>
        </p:spPr>
        <p:txBody>
          <a:bodyPr spcFirstLastPara="1" wrap="square" lIns="0" tIns="0" rIns="0" bIns="0" anchor="t" anchorCtr="0">
            <a:spAutoFit/>
          </a:bodyPr>
          <a:lstStyle/>
          <a:p>
            <a:pPr>
              <a:lnSpc>
                <a:spcPct val="111000"/>
              </a:lnSpc>
            </a:pPr>
            <a:r>
              <a:rPr lang="en-US" sz="1400" dirty="0">
                <a:solidFill>
                  <a:srgbClr val="7B96D4"/>
                </a:solidFill>
                <a:latin typeface="Heebo Black"/>
                <a:ea typeface="Heebo Black"/>
                <a:cs typeface="Heebo Black"/>
                <a:sym typeface="Heebo Black"/>
              </a:rPr>
              <a:t>TDCM</a:t>
            </a:r>
            <a:endParaRPr sz="1000" dirty="0"/>
          </a:p>
        </p:txBody>
      </p:sp>
      <p:pic>
        <p:nvPicPr>
          <p:cNvPr id="32" name="Image 8"/>
          <p:cNvPicPr/>
          <p:nvPr/>
        </p:nvPicPr>
        <p:blipFill>
          <a:blip r:embed="rId4"/>
          <a:stretch/>
        </p:blipFill>
        <p:spPr>
          <a:xfrm>
            <a:off x="8871976" y="4150208"/>
            <a:ext cx="1838325" cy="1060781"/>
          </a:xfrm>
          <a:prstGeom prst="rect">
            <a:avLst/>
          </a:prstGeom>
          <a:ln>
            <a:noFill/>
          </a:ln>
        </p:spPr>
      </p:pic>
      <p:sp>
        <p:nvSpPr>
          <p:cNvPr id="21" name="Espace réservé du numéro de diapositive 20"/>
          <p:cNvSpPr>
            <a:spLocks noGrp="1"/>
          </p:cNvSpPr>
          <p:nvPr>
            <p:ph type="sldNum" sz="quarter" idx="12"/>
          </p:nvPr>
        </p:nvSpPr>
        <p:spPr>
          <a:xfrm>
            <a:off x="8610600" y="6499225"/>
            <a:ext cx="2743200" cy="365125"/>
          </a:xfrm>
        </p:spPr>
        <p:txBody>
          <a:bodyPr/>
          <a:lstStyle/>
          <a:p>
            <a:fld id="{0995BCA2-BEEF-8243-93D2-AEC1A15A0A81}" type="slidenum">
              <a:rPr lang="fr-FR" b="1" smtClean="0"/>
              <a:t>25</a:t>
            </a:fld>
            <a:endParaRPr lang="fr-FR" b="1" dirty="0"/>
          </a:p>
        </p:txBody>
      </p:sp>
      <p:sp>
        <p:nvSpPr>
          <p:cNvPr id="5" name="Google Shape;277;p21">
            <a:extLst>
              <a:ext uri="{FF2B5EF4-FFF2-40B4-BE49-F238E27FC236}">
                <a16:creationId xmlns:a16="http://schemas.microsoft.com/office/drawing/2014/main" id="{01C4B0EC-7599-DC13-45D8-23A37E76B464}"/>
              </a:ext>
            </a:extLst>
          </p:cNvPr>
          <p:cNvSpPr txBox="1"/>
          <p:nvPr/>
        </p:nvSpPr>
        <p:spPr>
          <a:xfrm>
            <a:off x="1360971" y="5351292"/>
            <a:ext cx="5331615" cy="785640"/>
          </a:xfrm>
          <a:prstGeom prst="rect">
            <a:avLst/>
          </a:prstGeom>
          <a:noFill/>
          <a:ln>
            <a:solidFill>
              <a:schemeClr val="accent6"/>
            </a:solidFill>
          </a:ln>
        </p:spPr>
        <p:txBody>
          <a:bodyPr spcFirstLastPara="1" wrap="square" lIns="216000" tIns="72000" rIns="216000" bIns="72000" anchor="t" anchorCtr="0">
            <a:noAutofit/>
          </a:bodyPr>
          <a:lstStyle/>
          <a:p>
            <a:pPr marL="0" lvl="1">
              <a:lnSpc>
                <a:spcPct val="140000"/>
              </a:lnSpc>
            </a:pPr>
            <a:r>
              <a:rPr lang="en-US" sz="1200" dirty="0">
                <a:solidFill>
                  <a:srgbClr val="000000"/>
                </a:solidFill>
                <a:latin typeface="Heebo"/>
                <a:ea typeface="Heebo"/>
                <a:cs typeface="Heebo"/>
                <a:sym typeface="Heebo"/>
              </a:rPr>
              <a:t>Il y aura </a:t>
            </a:r>
            <a:r>
              <a:rPr lang="en-US" sz="1200" dirty="0" err="1">
                <a:solidFill>
                  <a:srgbClr val="000000"/>
                </a:solidFill>
                <a:latin typeface="Heebo"/>
                <a:ea typeface="Heebo"/>
                <a:cs typeface="Heebo"/>
                <a:sym typeface="Heebo"/>
              </a:rPr>
              <a:t>une</a:t>
            </a:r>
            <a:r>
              <a:rPr lang="en-US" sz="1200" dirty="0">
                <a:solidFill>
                  <a:srgbClr val="000000"/>
                </a:solidFill>
                <a:latin typeface="Heebo"/>
                <a:ea typeface="Heebo"/>
                <a:cs typeface="Heebo"/>
                <a:sym typeface="Heebo"/>
              </a:rPr>
              <a:t> carte </a:t>
            </a:r>
            <a:r>
              <a:rPr lang="en-US" sz="1200" b="1" dirty="0">
                <a:solidFill>
                  <a:schemeClr val="accent6"/>
                </a:solidFill>
                <a:latin typeface="Heebo"/>
                <a:ea typeface="Heebo"/>
                <a:cs typeface="Heebo"/>
                <a:sym typeface="Heebo"/>
              </a:rPr>
              <a:t>Trigger and data concentrator Module (TDCM)</a:t>
            </a:r>
            <a:r>
              <a:rPr lang="en-US" sz="1200" dirty="0">
                <a:solidFill>
                  <a:srgbClr val="000000"/>
                </a:solidFill>
                <a:latin typeface="Heebo"/>
                <a:ea typeface="Heebo"/>
                <a:cs typeface="Heebo"/>
                <a:sym typeface="Heebo"/>
              </a:rPr>
              <a:t> pour lire les  deux modules </a:t>
            </a:r>
            <a:r>
              <a:rPr lang="fr-FR" sz="1200" dirty="0">
                <a:solidFill>
                  <a:srgbClr val="000000"/>
                </a:solidFill>
                <a:latin typeface="Heebo"/>
                <a:ea typeface="Heebo"/>
                <a:cs typeface="Heebo"/>
                <a:sym typeface="Heebo"/>
              </a:rPr>
              <a:t>détecteur</a:t>
            </a:r>
            <a:r>
              <a:rPr lang="en-US" sz="1200" dirty="0">
                <a:solidFill>
                  <a:srgbClr val="000000"/>
                </a:solidFill>
                <a:latin typeface="Heebo"/>
                <a:ea typeface="Heebo"/>
                <a:cs typeface="Heebo"/>
                <a:sym typeface="Heebo"/>
              </a:rPr>
              <a:t> via les FEM/FEC.</a:t>
            </a:r>
          </a:p>
        </p:txBody>
      </p:sp>
    </p:spTree>
    <p:extLst>
      <p:ext uri="{BB962C8B-B14F-4D97-AF65-F5344CB8AC3E}">
        <p14:creationId xmlns:p14="http://schemas.microsoft.com/office/powerpoint/2010/main" val="2712244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Shape 254"/>
        <p:cNvGrpSpPr/>
        <p:nvPr/>
      </p:nvGrpSpPr>
      <p:grpSpPr>
        <a:xfrm>
          <a:off x="0" y="0"/>
          <a:ext cx="0" cy="0"/>
          <a:chOff x="0" y="0"/>
          <a:chExt cx="0" cy="0"/>
        </a:xfrm>
      </p:grpSpPr>
      <p:grpSp>
        <p:nvGrpSpPr>
          <p:cNvPr id="255" name="Google Shape;255;p21"/>
          <p:cNvGrpSpPr/>
          <p:nvPr/>
        </p:nvGrpSpPr>
        <p:grpSpPr>
          <a:xfrm>
            <a:off x="332271" y="235830"/>
            <a:ext cx="11527458" cy="6289899"/>
            <a:chOff x="0" y="-38100"/>
            <a:chExt cx="4554058" cy="2484898"/>
          </a:xfrm>
        </p:grpSpPr>
        <p:sp>
          <p:nvSpPr>
            <p:cNvPr id="256" name="Google Shape;256;p21"/>
            <p:cNvSpPr/>
            <p:nvPr/>
          </p:nvSpPr>
          <p:spPr>
            <a:xfrm>
              <a:off x="0" y="0"/>
              <a:ext cx="4554058" cy="2446798"/>
            </a:xfrm>
            <a:custGeom>
              <a:avLst/>
              <a:gdLst/>
              <a:ahLst/>
              <a:cxnLst/>
              <a:rect l="l" t="t" r="r" b="b"/>
              <a:pathLst>
                <a:path w="4554058" h="2446798" extrusionOk="0">
                  <a:moveTo>
                    <a:pt x="12984" y="0"/>
                  </a:moveTo>
                  <a:lnTo>
                    <a:pt x="4541073" y="0"/>
                  </a:lnTo>
                  <a:cubicBezTo>
                    <a:pt x="4544517" y="0"/>
                    <a:pt x="4547820" y="1368"/>
                    <a:pt x="4550255" y="3803"/>
                  </a:cubicBezTo>
                  <a:cubicBezTo>
                    <a:pt x="4552690" y="6238"/>
                    <a:pt x="4554058" y="9541"/>
                    <a:pt x="4554058" y="12984"/>
                  </a:cubicBezTo>
                  <a:lnTo>
                    <a:pt x="4554058" y="2433814"/>
                  </a:lnTo>
                  <a:cubicBezTo>
                    <a:pt x="4554058" y="2440985"/>
                    <a:pt x="4548244" y="2446798"/>
                    <a:pt x="4541073" y="2446798"/>
                  </a:cubicBezTo>
                  <a:lnTo>
                    <a:pt x="12984" y="2446798"/>
                  </a:lnTo>
                  <a:cubicBezTo>
                    <a:pt x="9541" y="2446798"/>
                    <a:pt x="6238" y="2445430"/>
                    <a:pt x="3803" y="2442995"/>
                  </a:cubicBezTo>
                  <a:cubicBezTo>
                    <a:pt x="1368" y="2440560"/>
                    <a:pt x="0" y="2437258"/>
                    <a:pt x="0" y="2433814"/>
                  </a:cubicBezTo>
                  <a:lnTo>
                    <a:pt x="0" y="12984"/>
                  </a:lnTo>
                  <a:cubicBezTo>
                    <a:pt x="0" y="5813"/>
                    <a:pt x="5813" y="0"/>
                    <a:pt x="12984" y="0"/>
                  </a:cubicBezTo>
                  <a:close/>
                </a:path>
              </a:pathLst>
            </a:custGeom>
            <a:solidFill>
              <a:srgbClr val="FFFFFF"/>
            </a:solidFill>
            <a:ln w="57150" cap="flat" cmpd="sng">
              <a:solidFill>
                <a:srgbClr val="4C6FBF"/>
              </a:solidFill>
              <a:prstDash val="solid"/>
              <a:round/>
              <a:headEnd type="none" w="sm" len="sm"/>
              <a:tailEnd type="none" w="sm" len="sm"/>
            </a:ln>
          </p:spPr>
          <p:txBody>
            <a:bodyPr spcFirstLastPara="1" wrap="square" lIns="60950" tIns="60950" rIns="60950" bIns="60950" anchor="ctr" anchorCtr="0">
              <a:noAutofit/>
            </a:bodyPr>
            <a:lstStyle/>
            <a:p>
              <a:endParaRPr sz="1200"/>
            </a:p>
          </p:txBody>
        </p:sp>
        <p:sp>
          <p:nvSpPr>
            <p:cNvPr id="257" name="Google Shape;257;p21"/>
            <p:cNvSpPr txBox="1"/>
            <p:nvPr/>
          </p:nvSpPr>
          <p:spPr>
            <a:xfrm>
              <a:off x="0" y="-38100"/>
              <a:ext cx="812800" cy="850900"/>
            </a:xfrm>
            <a:prstGeom prst="rect">
              <a:avLst/>
            </a:prstGeom>
            <a:noFill/>
            <a:ln>
              <a:noFill/>
            </a:ln>
          </p:spPr>
          <p:txBody>
            <a:bodyPr spcFirstLastPara="1" wrap="square" lIns="33867" tIns="33867" rIns="33867" bIns="33867" anchor="ctr" anchorCtr="0">
              <a:noAutofit/>
            </a:bodyPr>
            <a:lstStyle/>
            <a:p>
              <a:pPr algn="ctr">
                <a:lnSpc>
                  <a:spcPct val="186611"/>
                </a:lnSpc>
              </a:pPr>
              <a:endParaRPr sz="1200">
                <a:solidFill>
                  <a:schemeClr val="dk1"/>
                </a:solidFill>
                <a:latin typeface="Calibri"/>
                <a:ea typeface="Calibri"/>
                <a:cs typeface="Calibri"/>
                <a:sym typeface="Calibri"/>
              </a:endParaRPr>
            </a:p>
          </p:txBody>
        </p:sp>
      </p:grpSp>
      <p:sp>
        <p:nvSpPr>
          <p:cNvPr id="273" name="Google Shape;273;p21"/>
          <p:cNvSpPr txBox="1"/>
          <p:nvPr/>
        </p:nvSpPr>
        <p:spPr>
          <a:xfrm>
            <a:off x="971549" y="2010111"/>
            <a:ext cx="5618054" cy="341632"/>
          </a:xfrm>
          <a:prstGeom prst="rect">
            <a:avLst/>
          </a:prstGeom>
          <a:noFill/>
          <a:ln>
            <a:noFill/>
          </a:ln>
        </p:spPr>
        <p:txBody>
          <a:bodyPr spcFirstLastPara="1" wrap="square" lIns="0" tIns="0" rIns="0" bIns="0" anchor="t" anchorCtr="0">
            <a:spAutoFit/>
          </a:bodyPr>
          <a:lstStyle/>
          <a:p>
            <a:pPr>
              <a:lnSpc>
                <a:spcPct val="111000"/>
              </a:lnSpc>
            </a:pPr>
            <a:r>
              <a:rPr lang="en-US" sz="2000" dirty="0">
                <a:solidFill>
                  <a:srgbClr val="7B96D4"/>
                </a:solidFill>
                <a:latin typeface="Heebo Black"/>
                <a:sym typeface="Heebo Black"/>
              </a:rPr>
              <a:t>TDCM (Trigger and data concentrator Module) </a:t>
            </a:r>
            <a:endParaRPr lang="en-US" sz="1200" dirty="0"/>
          </a:p>
        </p:txBody>
      </p:sp>
      <p:sp>
        <p:nvSpPr>
          <p:cNvPr id="277" name="Google Shape;277;p21"/>
          <p:cNvSpPr txBox="1"/>
          <p:nvPr/>
        </p:nvSpPr>
        <p:spPr>
          <a:xfrm>
            <a:off x="1029837" y="2439728"/>
            <a:ext cx="5183891" cy="2585323"/>
          </a:xfrm>
          <a:prstGeom prst="rect">
            <a:avLst/>
          </a:prstGeom>
          <a:noFill/>
          <a:ln>
            <a:noFill/>
          </a:ln>
        </p:spPr>
        <p:txBody>
          <a:bodyPr spcFirstLastPara="1" wrap="square" lIns="0" tIns="0" rIns="0" bIns="0" anchor="t" anchorCtr="0">
            <a:spAutoFit/>
          </a:bodyPr>
          <a:lstStyle/>
          <a:p>
            <a:pPr marL="285750" lvl="1" indent="-285750">
              <a:lnSpc>
                <a:spcPct val="140000"/>
              </a:lnSpc>
              <a:buFont typeface="Arial" panose="020B0604020202020204" pitchFamily="34" charset="0"/>
              <a:buChar char="•"/>
            </a:pPr>
            <a:r>
              <a:rPr lang="fr-FR" sz="1200" dirty="0">
                <a:solidFill>
                  <a:srgbClr val="000000"/>
                </a:solidFill>
                <a:latin typeface="Heebo"/>
                <a:ea typeface="Heebo"/>
                <a:cs typeface="Heebo"/>
                <a:sym typeface="Heebo"/>
              </a:rPr>
              <a:t>Module back-end électronique de </a:t>
            </a:r>
            <a:r>
              <a:rPr lang="fr-FR" sz="1200" dirty="0" err="1">
                <a:solidFill>
                  <a:srgbClr val="000000"/>
                </a:solidFill>
                <a:latin typeface="Heebo"/>
                <a:ea typeface="Heebo"/>
                <a:cs typeface="Heebo"/>
                <a:sym typeface="Heebo"/>
              </a:rPr>
              <a:t>readout</a:t>
            </a:r>
            <a:r>
              <a:rPr lang="fr-FR" sz="1200" dirty="0">
                <a:solidFill>
                  <a:srgbClr val="000000"/>
                </a:solidFill>
                <a:latin typeface="Heebo"/>
                <a:ea typeface="Heebo"/>
                <a:cs typeface="Heebo"/>
                <a:sym typeface="Heebo"/>
              </a:rPr>
              <a:t> pour des systèmes de détecteurs basés sur la famille de puces AFTER, AGET, ASTRE. </a:t>
            </a:r>
          </a:p>
          <a:p>
            <a:pPr marL="285750" lvl="1" indent="-285750">
              <a:lnSpc>
                <a:spcPct val="140000"/>
              </a:lnSpc>
              <a:buFont typeface="Arial" panose="020B0604020202020204" pitchFamily="34" charset="0"/>
              <a:buChar char="•"/>
            </a:pPr>
            <a:r>
              <a:rPr lang="fr-FR" sz="1200" dirty="0">
                <a:solidFill>
                  <a:srgbClr val="000000"/>
                </a:solidFill>
                <a:latin typeface="Heebo"/>
                <a:ea typeface="Heebo"/>
                <a:cs typeface="Heebo"/>
                <a:sym typeface="Heebo"/>
              </a:rPr>
              <a:t>Il remplit les fonctions suivantes : </a:t>
            </a:r>
          </a:p>
          <a:p>
            <a:pPr marL="742950" lvl="2" indent="-285750">
              <a:lnSpc>
                <a:spcPct val="140000"/>
              </a:lnSpc>
              <a:buFont typeface="Arial" panose="020B0604020202020204" pitchFamily="34" charset="0"/>
              <a:buChar char="•"/>
            </a:pPr>
            <a:r>
              <a:rPr lang="fr-FR" sz="1200" dirty="0">
                <a:solidFill>
                  <a:srgbClr val="000000"/>
                </a:solidFill>
                <a:latin typeface="Heebo"/>
                <a:ea typeface="Heebo"/>
                <a:cs typeface="Heebo"/>
                <a:sym typeface="Heebo"/>
              </a:rPr>
              <a:t>Distribution d'une horloge de référence primaire à un ensemble de cartes ou modules frontaux, </a:t>
            </a:r>
          </a:p>
          <a:p>
            <a:pPr marL="742950" lvl="2" indent="-285750">
              <a:lnSpc>
                <a:spcPct val="140000"/>
              </a:lnSpc>
              <a:buFont typeface="Arial" panose="020B0604020202020204" pitchFamily="34" charset="0"/>
              <a:buChar char="•"/>
            </a:pPr>
            <a:r>
              <a:rPr lang="fr-FR" sz="1200" dirty="0">
                <a:solidFill>
                  <a:srgbClr val="000000"/>
                </a:solidFill>
                <a:latin typeface="Heebo"/>
                <a:ea typeface="Heebo"/>
                <a:cs typeface="Heebo"/>
                <a:sym typeface="Heebo"/>
              </a:rPr>
              <a:t>Distribution d'un signal de déclenchement commun et synchronisation globale des front-ends, </a:t>
            </a:r>
          </a:p>
          <a:p>
            <a:pPr marL="742950" lvl="2" indent="-285750">
              <a:lnSpc>
                <a:spcPct val="140000"/>
              </a:lnSpc>
              <a:buFont typeface="Arial" panose="020B0604020202020204" pitchFamily="34" charset="0"/>
              <a:buChar char="•"/>
            </a:pPr>
            <a:r>
              <a:rPr lang="fr-FR" sz="1200" dirty="0">
                <a:solidFill>
                  <a:srgbClr val="000000"/>
                </a:solidFill>
                <a:latin typeface="Heebo"/>
                <a:ea typeface="Heebo"/>
                <a:cs typeface="Heebo"/>
                <a:sym typeface="Heebo"/>
              </a:rPr>
              <a:t>Configuration et relecture des faces front-end et back-end, </a:t>
            </a:r>
          </a:p>
          <a:p>
            <a:pPr marL="742950" lvl="2" indent="-285750">
              <a:lnSpc>
                <a:spcPct val="140000"/>
              </a:lnSpc>
              <a:buFont typeface="Arial" panose="020B0604020202020204" pitchFamily="34" charset="0"/>
              <a:buChar char="•"/>
            </a:pPr>
            <a:r>
              <a:rPr lang="fr-FR" sz="1200" dirty="0">
                <a:solidFill>
                  <a:srgbClr val="000000"/>
                </a:solidFill>
                <a:latin typeface="Heebo"/>
                <a:ea typeface="Heebo"/>
                <a:cs typeface="Heebo"/>
                <a:sym typeface="Heebo"/>
              </a:rPr>
              <a:t>Collecte de données depuis le front-end, </a:t>
            </a:r>
          </a:p>
          <a:p>
            <a:pPr marL="742950" lvl="2" indent="-285750">
              <a:lnSpc>
                <a:spcPct val="140000"/>
              </a:lnSpc>
              <a:buFont typeface="Arial" panose="020B0604020202020204" pitchFamily="34" charset="0"/>
              <a:buChar char="•"/>
            </a:pPr>
            <a:r>
              <a:rPr lang="fr-FR" sz="1200" dirty="0">
                <a:solidFill>
                  <a:srgbClr val="000000"/>
                </a:solidFill>
                <a:latin typeface="Heebo"/>
                <a:ea typeface="Heebo"/>
                <a:cs typeface="Heebo"/>
                <a:sym typeface="Heebo"/>
              </a:rPr>
              <a:t>Slow control et surveillance du front-end et back-end.</a:t>
            </a:r>
            <a:endParaRPr lang="en-US" sz="1200" dirty="0">
              <a:solidFill>
                <a:srgbClr val="000000"/>
              </a:solidFill>
              <a:latin typeface="Heebo"/>
              <a:ea typeface="Heebo"/>
              <a:cs typeface="Heebo"/>
              <a:sym typeface="Heebo"/>
            </a:endParaRPr>
          </a:p>
        </p:txBody>
      </p:sp>
      <p:sp>
        <p:nvSpPr>
          <p:cNvPr id="279" name="Google Shape;279;p21"/>
          <p:cNvSpPr txBox="1"/>
          <p:nvPr/>
        </p:nvSpPr>
        <p:spPr>
          <a:xfrm>
            <a:off x="1029837" y="966498"/>
            <a:ext cx="9848834" cy="1089529"/>
          </a:xfrm>
          <a:prstGeom prst="rect">
            <a:avLst/>
          </a:prstGeom>
          <a:noFill/>
          <a:ln>
            <a:noFill/>
          </a:ln>
        </p:spPr>
        <p:txBody>
          <a:bodyPr spcFirstLastPara="1" wrap="square" lIns="0" tIns="0" rIns="0" bIns="0" anchor="t" anchorCtr="0">
            <a:spAutoFit/>
          </a:bodyPr>
          <a:lstStyle/>
          <a:p>
            <a:pPr>
              <a:lnSpc>
                <a:spcPct val="118002"/>
              </a:lnSpc>
            </a:pPr>
            <a:r>
              <a:rPr lang="en-US" sz="4800" dirty="0" err="1">
                <a:solidFill>
                  <a:srgbClr val="7B96D4"/>
                </a:solidFill>
                <a:latin typeface="Heebo Black"/>
                <a:cs typeface="Heebo Black"/>
                <a:sym typeface="Heebo Black"/>
              </a:rPr>
              <a:t>Electronique</a:t>
            </a:r>
            <a:endParaRPr lang="en-US" sz="3200" dirty="0"/>
          </a:p>
          <a:p>
            <a:pPr>
              <a:lnSpc>
                <a:spcPct val="118002"/>
              </a:lnSpc>
            </a:pPr>
            <a:endParaRPr sz="1200" dirty="0"/>
          </a:p>
        </p:txBody>
      </p:sp>
      <p:sp>
        <p:nvSpPr>
          <p:cNvPr id="2" name="Google Shape;135;p15">
            <a:extLst>
              <a:ext uri="{FF2B5EF4-FFF2-40B4-BE49-F238E27FC236}">
                <a16:creationId xmlns:a16="http://schemas.microsoft.com/office/drawing/2014/main" id="{49801218-161C-AC4E-057A-425A9D67BBC5}"/>
              </a:ext>
            </a:extLst>
          </p:cNvPr>
          <p:cNvSpPr txBox="1"/>
          <p:nvPr/>
        </p:nvSpPr>
        <p:spPr>
          <a:xfrm>
            <a:off x="331082" y="119395"/>
            <a:ext cx="1161421" cy="1302408"/>
          </a:xfrm>
          <a:prstGeom prst="rect">
            <a:avLst/>
          </a:prstGeom>
          <a:noFill/>
          <a:ln>
            <a:noFill/>
          </a:ln>
        </p:spPr>
        <p:txBody>
          <a:bodyPr spcFirstLastPara="1" wrap="square" lIns="0" tIns="0" rIns="0" bIns="0" anchor="t" anchorCtr="0">
            <a:spAutoFit/>
          </a:bodyPr>
          <a:lstStyle/>
          <a:p>
            <a:pPr algn="ctr">
              <a:lnSpc>
                <a:spcPct val="127000"/>
              </a:lnSpc>
            </a:pPr>
            <a:r>
              <a:rPr lang="en-US" sz="6664" dirty="0">
                <a:solidFill>
                  <a:schemeClr val="accent1">
                    <a:lumMod val="60000"/>
                    <a:lumOff val="40000"/>
                  </a:schemeClr>
                </a:solidFill>
                <a:latin typeface="Heebo Black"/>
                <a:ea typeface="Heebo Black"/>
                <a:cs typeface="Heebo Black"/>
                <a:sym typeface="Heebo Black"/>
              </a:rPr>
              <a:t>03</a:t>
            </a:r>
            <a:endParaRPr sz="1200" dirty="0">
              <a:solidFill>
                <a:schemeClr val="accent1">
                  <a:lumMod val="60000"/>
                  <a:lumOff val="40000"/>
                </a:schemeClr>
              </a:solidFill>
            </a:endParaRPr>
          </a:p>
        </p:txBody>
      </p:sp>
      <p:sp>
        <p:nvSpPr>
          <p:cNvPr id="10" name="Google Shape;273;p21">
            <a:extLst>
              <a:ext uri="{FF2B5EF4-FFF2-40B4-BE49-F238E27FC236}">
                <a16:creationId xmlns:a16="http://schemas.microsoft.com/office/drawing/2014/main" id="{CA9B6885-8D1C-D29A-C381-C448BC38241B}"/>
              </a:ext>
            </a:extLst>
          </p:cNvPr>
          <p:cNvSpPr txBox="1"/>
          <p:nvPr/>
        </p:nvSpPr>
        <p:spPr>
          <a:xfrm>
            <a:off x="7179753" y="6078505"/>
            <a:ext cx="4572975" cy="204993"/>
          </a:xfrm>
          <a:prstGeom prst="rect">
            <a:avLst/>
          </a:prstGeom>
          <a:noFill/>
          <a:ln>
            <a:noFill/>
          </a:ln>
        </p:spPr>
        <p:txBody>
          <a:bodyPr spcFirstLastPara="1" wrap="square" lIns="0" tIns="0" rIns="0" bIns="0" anchor="t" anchorCtr="0">
            <a:spAutoFit/>
          </a:bodyPr>
          <a:lstStyle/>
          <a:p>
            <a:pPr>
              <a:lnSpc>
                <a:spcPct val="111000"/>
              </a:lnSpc>
            </a:pPr>
            <a:r>
              <a:rPr lang="fr-FR" sz="1200" dirty="0">
                <a:solidFill>
                  <a:srgbClr val="7B96D4"/>
                </a:solidFill>
                <a:latin typeface="Heebo Black"/>
                <a:ea typeface="Heebo Black"/>
                <a:cs typeface="Heebo Black"/>
                <a:sym typeface="Heebo Black"/>
              </a:rPr>
              <a:t>Carte électronique TDCM et le module </a:t>
            </a:r>
            <a:r>
              <a:rPr lang="fr-FR" sz="1200" dirty="0" err="1">
                <a:solidFill>
                  <a:srgbClr val="7B96D4"/>
                </a:solidFill>
                <a:latin typeface="Heebo Black"/>
                <a:ea typeface="Heebo Black"/>
                <a:cs typeface="Heebo Black"/>
                <a:sym typeface="Heebo Black"/>
              </a:rPr>
              <a:t>SoC</a:t>
            </a:r>
            <a:r>
              <a:rPr lang="fr-FR" sz="1200" dirty="0">
                <a:solidFill>
                  <a:srgbClr val="7B96D4"/>
                </a:solidFill>
                <a:latin typeface="Heebo Black"/>
                <a:ea typeface="Heebo Black"/>
                <a:cs typeface="Heebo Black"/>
                <a:sym typeface="Heebo Black"/>
              </a:rPr>
              <a:t> </a:t>
            </a:r>
            <a:r>
              <a:rPr lang="fr-FR" sz="1200" dirty="0" err="1">
                <a:solidFill>
                  <a:srgbClr val="7B96D4"/>
                </a:solidFill>
                <a:latin typeface="Heebo Black"/>
                <a:ea typeface="Heebo Black"/>
                <a:cs typeface="Heebo Black"/>
                <a:sym typeface="Heebo Black"/>
              </a:rPr>
              <a:t>Xilinx</a:t>
            </a:r>
            <a:r>
              <a:rPr lang="fr-FR" sz="1200" dirty="0">
                <a:solidFill>
                  <a:srgbClr val="7B96D4"/>
                </a:solidFill>
                <a:latin typeface="Heebo Black"/>
                <a:ea typeface="Heebo Black"/>
                <a:cs typeface="Heebo Black"/>
                <a:sym typeface="Heebo Black"/>
              </a:rPr>
              <a:t> </a:t>
            </a:r>
            <a:r>
              <a:rPr lang="fr-FR" sz="1200" dirty="0" err="1">
                <a:solidFill>
                  <a:srgbClr val="7B96D4"/>
                </a:solidFill>
                <a:latin typeface="Heebo Black"/>
                <a:ea typeface="Heebo Black"/>
                <a:cs typeface="Heebo Black"/>
                <a:sym typeface="Heebo Black"/>
              </a:rPr>
              <a:t>Zynq</a:t>
            </a:r>
            <a:r>
              <a:rPr lang="fr-FR" sz="1200" dirty="0">
                <a:solidFill>
                  <a:srgbClr val="7B96D4"/>
                </a:solidFill>
                <a:latin typeface="Heebo Black"/>
                <a:ea typeface="Heebo Black"/>
                <a:cs typeface="Heebo Black"/>
                <a:sym typeface="Heebo Black"/>
              </a:rPr>
              <a:t> 7030 </a:t>
            </a:r>
            <a:endParaRPr lang="fr-FR" sz="900" dirty="0"/>
          </a:p>
        </p:txBody>
      </p:sp>
      <p:sp>
        <p:nvSpPr>
          <p:cNvPr id="30" name="Google Shape;277;p21"/>
          <p:cNvSpPr txBox="1"/>
          <p:nvPr/>
        </p:nvSpPr>
        <p:spPr>
          <a:xfrm>
            <a:off x="882112" y="5044058"/>
            <a:ext cx="5331615" cy="931010"/>
          </a:xfrm>
          <a:prstGeom prst="rect">
            <a:avLst/>
          </a:prstGeom>
          <a:noFill/>
          <a:ln>
            <a:solidFill>
              <a:schemeClr val="accent6"/>
            </a:solidFill>
          </a:ln>
        </p:spPr>
        <p:txBody>
          <a:bodyPr spcFirstLastPara="1" wrap="square" lIns="216000" tIns="72000" rIns="216000" bIns="72000" anchor="t" anchorCtr="0">
            <a:noAutofit/>
          </a:bodyPr>
          <a:lstStyle/>
          <a:p>
            <a:pPr marL="0" lvl="1">
              <a:lnSpc>
                <a:spcPct val="140000"/>
              </a:lnSpc>
            </a:pPr>
            <a:r>
              <a:rPr lang="fr-FR" sz="1200" dirty="0">
                <a:solidFill>
                  <a:srgbClr val="000000"/>
                </a:solidFill>
                <a:latin typeface="Heebo"/>
                <a:ea typeface="Heebo"/>
                <a:cs typeface="Heebo"/>
                <a:sym typeface="Heebo"/>
              </a:rPr>
              <a:t>Tout est piloté par un logiciel embarqué - </a:t>
            </a:r>
            <a:r>
              <a:rPr lang="fr-FR" sz="1200" b="1" dirty="0">
                <a:solidFill>
                  <a:srgbClr val="000000"/>
                </a:solidFill>
                <a:latin typeface="Heebo"/>
                <a:ea typeface="Heebo"/>
                <a:cs typeface="Heebo"/>
                <a:sym typeface="Heebo"/>
              </a:rPr>
              <a:t>command server </a:t>
            </a:r>
            <a:r>
              <a:rPr lang="fr-FR" sz="1200" dirty="0">
                <a:solidFill>
                  <a:srgbClr val="000000"/>
                </a:solidFill>
                <a:latin typeface="Heebo"/>
                <a:ea typeface="Heebo"/>
                <a:cs typeface="Heebo"/>
                <a:sym typeface="Heebo"/>
              </a:rPr>
              <a:t>- qui réponds à toute une série de commandes venant de la DAQ en forme de scripts. Développé en C par le CEA sur un single cœur CortexA9 en </a:t>
            </a:r>
            <a:r>
              <a:rPr lang="fr-FR" sz="1200" dirty="0" err="1">
                <a:solidFill>
                  <a:srgbClr val="000000"/>
                </a:solidFill>
                <a:latin typeface="Heebo"/>
                <a:ea typeface="Heebo"/>
                <a:cs typeface="Heebo"/>
                <a:sym typeface="Heebo"/>
              </a:rPr>
              <a:t>bare</a:t>
            </a:r>
            <a:r>
              <a:rPr lang="fr-FR" sz="1200" dirty="0">
                <a:solidFill>
                  <a:srgbClr val="000000"/>
                </a:solidFill>
                <a:latin typeface="Heebo"/>
                <a:ea typeface="Heebo"/>
                <a:cs typeface="Heebo"/>
                <a:sym typeface="Heebo"/>
              </a:rPr>
              <a:t> </a:t>
            </a:r>
            <a:r>
              <a:rPr lang="fr-FR" sz="1200" dirty="0" err="1">
                <a:solidFill>
                  <a:srgbClr val="000000"/>
                </a:solidFill>
                <a:latin typeface="Heebo"/>
                <a:ea typeface="Heebo"/>
                <a:cs typeface="Heebo"/>
                <a:sym typeface="Heebo"/>
              </a:rPr>
              <a:t>metal</a:t>
            </a:r>
            <a:endParaRPr lang="en-US" sz="1200" dirty="0">
              <a:solidFill>
                <a:srgbClr val="000000"/>
              </a:solidFill>
              <a:latin typeface="Heebo"/>
              <a:ea typeface="Heebo"/>
              <a:cs typeface="Heebo"/>
              <a:sym typeface="Heebo"/>
            </a:endParaRPr>
          </a:p>
        </p:txBody>
      </p:sp>
      <p:grpSp>
        <p:nvGrpSpPr>
          <p:cNvPr id="4" name="Groupe 3"/>
          <p:cNvGrpSpPr/>
          <p:nvPr/>
        </p:nvGrpSpPr>
        <p:grpSpPr>
          <a:xfrm>
            <a:off x="6320117" y="770598"/>
            <a:ext cx="4986798" cy="5204468"/>
            <a:chOff x="6320117" y="770598"/>
            <a:chExt cx="4986798" cy="5204468"/>
          </a:xfrm>
        </p:grpSpPr>
        <p:grpSp>
          <p:nvGrpSpPr>
            <p:cNvPr id="3" name="Groupe 2"/>
            <p:cNvGrpSpPr/>
            <p:nvPr/>
          </p:nvGrpSpPr>
          <p:grpSpPr>
            <a:xfrm>
              <a:off x="6320117" y="770598"/>
              <a:ext cx="4986798" cy="5204468"/>
              <a:chOff x="6320117" y="770597"/>
              <a:chExt cx="4986798" cy="4984954"/>
            </a:xfrm>
          </p:grpSpPr>
          <p:sp>
            <p:nvSpPr>
              <p:cNvPr id="11" name="Rectangle 10"/>
              <p:cNvSpPr/>
              <p:nvPr/>
            </p:nvSpPr>
            <p:spPr>
              <a:xfrm>
                <a:off x="6320117" y="770597"/>
                <a:ext cx="4986798" cy="4984954"/>
              </a:xfrm>
              <a:prstGeom prst="rect">
                <a:avLst/>
              </a:prstGeom>
              <a:solidFill>
                <a:schemeClr val="bg1"/>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Espace réservé du contenu 3"/>
              <p:cNvPicPr/>
              <p:nvPr/>
            </p:nvPicPr>
            <p:blipFill>
              <a:blip r:embed="rId3"/>
              <a:srcRect l="-26447" r="-26447"/>
              <a:stretch/>
            </p:blipFill>
            <p:spPr>
              <a:xfrm>
                <a:off x="7669969" y="3922289"/>
                <a:ext cx="2728440" cy="1711734"/>
              </a:xfrm>
              <a:prstGeom prst="rect">
                <a:avLst/>
              </a:prstGeom>
              <a:ln>
                <a:noFill/>
              </a:ln>
            </p:spPr>
          </p:pic>
          <p:sp>
            <p:nvSpPr>
              <p:cNvPr id="13" name="CustomShape 2">
                <a:extLst>
                  <a:ext uri="{FF2B5EF4-FFF2-40B4-BE49-F238E27FC236}">
                    <a16:creationId xmlns:a16="http://schemas.microsoft.com/office/drawing/2014/main" id="{8B9C9F48-A096-B941-B392-FA39136924D8}"/>
                  </a:ext>
                </a:extLst>
              </p:cNvPr>
              <p:cNvSpPr/>
              <p:nvPr/>
            </p:nvSpPr>
            <p:spPr>
              <a:xfrm>
                <a:off x="8206138" y="5500979"/>
                <a:ext cx="1610893" cy="203095"/>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100" b="0" strike="noStrike" spc="-1" dirty="0">
                    <a:solidFill>
                      <a:srgbClr val="000000"/>
                    </a:solidFill>
                    <a:latin typeface="Agency FB" panose="020B0503020202020204" pitchFamily="34" charset="0"/>
                  </a:rPr>
                  <a:t>Xilinx Zynq 7030 </a:t>
                </a:r>
                <a:r>
                  <a:rPr lang="en-US" sz="1100" b="0" strike="noStrike" spc="-1" dirty="0" err="1">
                    <a:solidFill>
                      <a:srgbClr val="000000"/>
                    </a:solidFill>
                    <a:latin typeface="Agency FB" panose="020B0503020202020204" pitchFamily="34" charset="0"/>
                  </a:rPr>
                  <a:t>SoC</a:t>
                </a:r>
                <a:r>
                  <a:rPr lang="en-US" sz="1100" b="0" strike="noStrike" spc="-1" dirty="0">
                    <a:solidFill>
                      <a:srgbClr val="000000"/>
                    </a:solidFill>
                    <a:latin typeface="Agency FB" panose="020B0503020202020204" pitchFamily="34" charset="0"/>
                  </a:rPr>
                  <a:t> - Module Mercury ZX1</a:t>
                </a:r>
                <a:endParaRPr lang="en-US" sz="1100" b="0" strike="noStrike" spc="-1" dirty="0">
                  <a:latin typeface="Agency FB" panose="020B0503020202020204" pitchFamily="34" charset="0"/>
                </a:endParaRPr>
              </a:p>
            </p:txBody>
          </p:sp>
          <p:grpSp>
            <p:nvGrpSpPr>
              <p:cNvPr id="15" name="Groupe 14"/>
              <p:cNvGrpSpPr/>
              <p:nvPr/>
            </p:nvGrpSpPr>
            <p:grpSpPr>
              <a:xfrm>
                <a:off x="6729691" y="839576"/>
                <a:ext cx="3865189" cy="3078173"/>
                <a:chOff x="4448175" y="1322349"/>
                <a:chExt cx="3865189" cy="3078180"/>
              </a:xfrm>
            </p:grpSpPr>
            <p:pic>
              <p:nvPicPr>
                <p:cNvPr id="17" name="Image 8"/>
                <p:cNvPicPr/>
                <p:nvPr/>
              </p:nvPicPr>
              <p:blipFill>
                <a:blip r:embed="rId4"/>
                <a:stretch/>
              </p:blipFill>
              <p:spPr>
                <a:xfrm>
                  <a:off x="4448175" y="1599110"/>
                  <a:ext cx="3865189" cy="2801419"/>
                </a:xfrm>
                <a:prstGeom prst="rect">
                  <a:avLst/>
                </a:prstGeom>
                <a:ln>
                  <a:noFill/>
                </a:ln>
              </p:spPr>
            </p:pic>
            <p:sp>
              <p:nvSpPr>
                <p:cNvPr id="18" name="CustomShape 2">
                  <a:extLst>
                    <a:ext uri="{FF2B5EF4-FFF2-40B4-BE49-F238E27FC236}">
                      <a16:creationId xmlns:a16="http://schemas.microsoft.com/office/drawing/2014/main" id="{8B9C9F48-A096-B941-B392-FA39136924D8}"/>
                    </a:ext>
                  </a:extLst>
                </p:cNvPr>
                <p:cNvSpPr/>
                <p:nvPr/>
              </p:nvSpPr>
              <p:spPr>
                <a:xfrm>
                  <a:off x="5779355" y="1322349"/>
                  <a:ext cx="1610893" cy="203095"/>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400" spc="-1" dirty="0">
                      <a:solidFill>
                        <a:srgbClr val="000000"/>
                      </a:solidFill>
                      <a:latin typeface="Agency FB" panose="020B0503020202020204" pitchFamily="34" charset="0"/>
                    </a:rPr>
                    <a:t>TDCM</a:t>
                  </a:r>
                  <a:endParaRPr lang="en-US" sz="1200" b="0" strike="noStrike" spc="-1" dirty="0">
                    <a:latin typeface="Agency FB" panose="020B0503020202020204" pitchFamily="34" charset="0"/>
                  </a:endParaRPr>
                </a:p>
              </p:txBody>
            </p:sp>
          </p:grpSp>
          <p:sp>
            <p:nvSpPr>
              <p:cNvPr id="20" name="CustomShape 2">
                <a:extLst>
                  <a:ext uri="{FF2B5EF4-FFF2-40B4-BE49-F238E27FC236}">
                    <a16:creationId xmlns:a16="http://schemas.microsoft.com/office/drawing/2014/main" id="{8B9C9F48-A096-B941-B392-FA39136924D8}"/>
                  </a:ext>
                </a:extLst>
              </p:cNvPr>
              <p:cNvSpPr/>
              <p:nvPr/>
            </p:nvSpPr>
            <p:spPr>
              <a:xfrm>
                <a:off x="9814623" y="4374991"/>
                <a:ext cx="860113" cy="266089"/>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100" b="0" strike="noStrike" spc="-1" dirty="0">
                    <a:solidFill>
                      <a:srgbClr val="000000"/>
                    </a:solidFill>
                    <a:latin typeface="Agency FB" panose="020B0503020202020204" pitchFamily="34" charset="0"/>
                  </a:rPr>
                  <a:t>FPGA Zynq7030 + </a:t>
                </a:r>
                <a:br>
                  <a:rPr lang="en-US" sz="1100" b="0" strike="noStrike" spc="-1" dirty="0">
                    <a:solidFill>
                      <a:srgbClr val="000000"/>
                    </a:solidFill>
                    <a:latin typeface="Agency FB" panose="020B0503020202020204" pitchFamily="34" charset="0"/>
                  </a:rPr>
                </a:br>
                <a:r>
                  <a:rPr lang="en-US" sz="1100" b="0" strike="noStrike" spc="-1" dirty="0">
                    <a:solidFill>
                      <a:srgbClr val="000000"/>
                    </a:solidFill>
                    <a:latin typeface="Agency FB" panose="020B0503020202020204" pitchFamily="34" charset="0"/>
                  </a:rPr>
                  <a:t>CPU </a:t>
                </a:r>
                <a:r>
                  <a:rPr lang="en-US" sz="1100" b="1" strike="noStrike" spc="-1" dirty="0">
                    <a:solidFill>
                      <a:srgbClr val="000000"/>
                    </a:solidFill>
                    <a:latin typeface="Agency FB" panose="020B0503020202020204" pitchFamily="34" charset="0"/>
                  </a:rPr>
                  <a:t>dual core </a:t>
                </a:r>
                <a:r>
                  <a:rPr lang="en-US" sz="1100" b="0" strike="noStrike" spc="-1" dirty="0">
                    <a:solidFill>
                      <a:srgbClr val="000000"/>
                    </a:solidFill>
                    <a:latin typeface="Agency FB" panose="020B0503020202020204" pitchFamily="34" charset="0"/>
                  </a:rPr>
                  <a:t>ARM Cortex A9</a:t>
                </a:r>
                <a:endParaRPr lang="en-US" sz="1100" b="0" strike="noStrike" spc="-1" dirty="0">
                  <a:latin typeface="Agency FB" panose="020B0503020202020204" pitchFamily="34" charset="0"/>
                </a:endParaRPr>
              </a:p>
            </p:txBody>
          </p:sp>
          <p:cxnSp>
            <p:nvCxnSpPr>
              <p:cNvPr id="21" name="Curved Connector 6">
                <a:extLst>
                  <a:ext uri="{FF2B5EF4-FFF2-40B4-BE49-F238E27FC236}">
                    <a16:creationId xmlns:a16="http://schemas.microsoft.com/office/drawing/2014/main" id="{BA863670-3F6C-B34B-A62E-A381555937C0}"/>
                  </a:ext>
                </a:extLst>
              </p:cNvPr>
              <p:cNvCxnSpPr>
                <a:cxnSpLocks/>
              </p:cNvCxnSpPr>
              <p:nvPr/>
            </p:nvCxnSpPr>
            <p:spPr>
              <a:xfrm rot="10800000">
                <a:off x="9241047" y="4627228"/>
                <a:ext cx="575986" cy="12700"/>
              </a:xfrm>
              <a:prstGeom prst="curvedConnector3">
                <a:avLst>
                  <a:gd name="adj1" fmla="val 50000"/>
                </a:avLst>
              </a:prstGeom>
              <a:ln w="60325">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23" name="Espace réservé du contenu 3"/>
              <p:cNvPicPr/>
              <p:nvPr/>
            </p:nvPicPr>
            <p:blipFill rotWithShape="1">
              <a:blip r:embed="rId5"/>
              <a:srcRect l="53451" t="23512" r="3452" b="36019"/>
              <a:stretch/>
            </p:blipFill>
            <p:spPr>
              <a:xfrm>
                <a:off x="10282610" y="4766937"/>
                <a:ext cx="887306" cy="873754"/>
              </a:xfrm>
              <a:prstGeom prst="rect">
                <a:avLst/>
              </a:prstGeom>
              <a:ln>
                <a:noFill/>
              </a:ln>
            </p:spPr>
          </p:pic>
          <p:cxnSp>
            <p:nvCxnSpPr>
              <p:cNvPr id="27" name="Curved Connector 6">
                <a:extLst>
                  <a:ext uri="{FF2B5EF4-FFF2-40B4-BE49-F238E27FC236}">
                    <a16:creationId xmlns:a16="http://schemas.microsoft.com/office/drawing/2014/main" id="{BA863670-3F6C-B34B-A62E-A381555937C0}"/>
                  </a:ext>
                </a:extLst>
              </p:cNvPr>
              <p:cNvCxnSpPr>
                <a:cxnSpLocks/>
              </p:cNvCxnSpPr>
              <p:nvPr/>
            </p:nvCxnSpPr>
            <p:spPr>
              <a:xfrm rot="16200000" flipV="1">
                <a:off x="7657913" y="3367849"/>
                <a:ext cx="1864352" cy="3"/>
              </a:xfrm>
              <a:prstGeom prst="curvedConnector3">
                <a:avLst>
                  <a:gd name="adj1" fmla="val 50000"/>
                </a:avLst>
              </a:prstGeom>
              <a:ln w="6032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grpSp>
        <p:pic>
          <p:nvPicPr>
            <p:cNvPr id="31" name="Graphic 19" descr="Processor">
              <a:extLst>
                <a:ext uri="{FF2B5EF4-FFF2-40B4-BE49-F238E27FC236}">
                  <a16:creationId xmlns:a16="http://schemas.microsoft.com/office/drawing/2014/main" id="{D42E5991-8086-9077-2185-7E16C1AE5FA7}"/>
                </a:ext>
              </a:extLst>
            </p:cNvPr>
            <p:cNvPicPr>
              <a:picLocks noChangeAspect="1"/>
            </p:cNvPicPr>
            <p:nvPr/>
          </p:nvPicPr>
          <p:blipFill>
            <a:blip r:embed="rId6">
              <a:extLst>
                <a:ext uri="{BEBA8EAE-BF5A-486C-A8C5-ECC9F3942E4B}">
                  <a14:imgProps xmlns:a14="http://schemas.microsoft.com/office/drawing/2010/main">
                    <a14:imgLayer r:embed="rId7">
                      <a14:imgEffect>
                        <a14:artisticPhotocopy trans="100000"/>
                      </a14:imgEffect>
                      <a14:imgEffect>
                        <a14:sharpenSoften amount="-79000"/>
                      </a14:imgEffect>
                      <a14:imgEffect>
                        <a14:saturation sat="25000"/>
                      </a14:imgEffect>
                    </a14:imgLayer>
                  </a14:imgProps>
                </a:ext>
              </a:extLst>
            </a:blip>
            <a:stretch>
              <a:fillRect/>
            </a:stretch>
          </p:blipFill>
          <p:spPr>
            <a:xfrm>
              <a:off x="10334517" y="5044057"/>
              <a:ext cx="227312" cy="203119"/>
            </a:xfrm>
            <a:prstGeom prst="rect">
              <a:avLst/>
            </a:prstGeom>
            <a:noFill/>
          </p:spPr>
        </p:pic>
        <p:pic>
          <p:nvPicPr>
            <p:cNvPr id="32" name="Graphic 19" descr="Processor">
              <a:extLst>
                <a:ext uri="{FF2B5EF4-FFF2-40B4-BE49-F238E27FC236}">
                  <a16:creationId xmlns:a16="http://schemas.microsoft.com/office/drawing/2014/main" id="{D42E5991-8086-9077-2185-7E16C1AE5FA7}"/>
                </a:ext>
              </a:extLst>
            </p:cNvPr>
            <p:cNvPicPr>
              <a:picLocks noChangeAspect="1"/>
            </p:cNvPicPr>
            <p:nvPr/>
          </p:nvPicPr>
          <p:blipFill>
            <a:blip r:embed="rId6">
              <a:extLst>
                <a:ext uri="{BEBA8EAE-BF5A-486C-A8C5-ECC9F3942E4B}">
                  <a14:imgProps xmlns:a14="http://schemas.microsoft.com/office/drawing/2010/main">
                    <a14:imgLayer r:embed="rId7">
                      <a14:imgEffect>
                        <a14:artisticPhotocopy trans="100000"/>
                      </a14:imgEffect>
                      <a14:imgEffect>
                        <a14:sharpenSoften amount="-79000"/>
                      </a14:imgEffect>
                      <a14:imgEffect>
                        <a14:saturation sat="25000"/>
                      </a14:imgEffect>
                    </a14:imgLayer>
                  </a14:imgProps>
                </a:ext>
              </a:extLst>
            </a:blip>
            <a:stretch>
              <a:fillRect/>
            </a:stretch>
          </p:blipFill>
          <p:spPr>
            <a:xfrm>
              <a:off x="10928186" y="5054456"/>
              <a:ext cx="227312" cy="203119"/>
            </a:xfrm>
            <a:prstGeom prst="rect">
              <a:avLst/>
            </a:prstGeom>
            <a:noFill/>
          </p:spPr>
        </p:pic>
      </p:grpSp>
      <p:sp>
        <p:nvSpPr>
          <p:cNvPr id="6" name="Espace réservé du numéro de diapositive 5"/>
          <p:cNvSpPr>
            <a:spLocks noGrp="1"/>
          </p:cNvSpPr>
          <p:nvPr>
            <p:ph type="sldNum" sz="quarter" idx="12"/>
          </p:nvPr>
        </p:nvSpPr>
        <p:spPr>
          <a:xfrm>
            <a:off x="8610600" y="6499225"/>
            <a:ext cx="2743200" cy="365125"/>
          </a:xfrm>
        </p:spPr>
        <p:txBody>
          <a:bodyPr/>
          <a:lstStyle/>
          <a:p>
            <a:fld id="{0995BCA2-BEEF-8243-93D2-AEC1A15A0A81}" type="slidenum">
              <a:rPr lang="fr-FR" b="1" smtClean="0"/>
              <a:t>26</a:t>
            </a:fld>
            <a:endParaRPr lang="fr-FR" b="1" dirty="0"/>
          </a:p>
        </p:txBody>
      </p:sp>
    </p:spTree>
    <p:extLst>
      <p:ext uri="{BB962C8B-B14F-4D97-AF65-F5344CB8AC3E}">
        <p14:creationId xmlns:p14="http://schemas.microsoft.com/office/powerpoint/2010/main" val="16959420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Shape 254"/>
        <p:cNvGrpSpPr/>
        <p:nvPr/>
      </p:nvGrpSpPr>
      <p:grpSpPr>
        <a:xfrm>
          <a:off x="0" y="0"/>
          <a:ext cx="0" cy="0"/>
          <a:chOff x="0" y="0"/>
          <a:chExt cx="0" cy="0"/>
        </a:xfrm>
      </p:grpSpPr>
      <p:grpSp>
        <p:nvGrpSpPr>
          <p:cNvPr id="255" name="Google Shape;255;p21"/>
          <p:cNvGrpSpPr/>
          <p:nvPr/>
        </p:nvGrpSpPr>
        <p:grpSpPr>
          <a:xfrm>
            <a:off x="332271" y="332271"/>
            <a:ext cx="11527458" cy="6193458"/>
            <a:chOff x="0" y="0"/>
            <a:chExt cx="4554058" cy="2446798"/>
          </a:xfrm>
        </p:grpSpPr>
        <p:sp>
          <p:nvSpPr>
            <p:cNvPr id="256" name="Google Shape;256;p21"/>
            <p:cNvSpPr/>
            <p:nvPr/>
          </p:nvSpPr>
          <p:spPr>
            <a:xfrm>
              <a:off x="0" y="0"/>
              <a:ext cx="4554058" cy="2446798"/>
            </a:xfrm>
            <a:custGeom>
              <a:avLst/>
              <a:gdLst/>
              <a:ahLst/>
              <a:cxnLst/>
              <a:rect l="l" t="t" r="r" b="b"/>
              <a:pathLst>
                <a:path w="4554058" h="2446798" extrusionOk="0">
                  <a:moveTo>
                    <a:pt x="12984" y="0"/>
                  </a:moveTo>
                  <a:lnTo>
                    <a:pt x="4541073" y="0"/>
                  </a:lnTo>
                  <a:cubicBezTo>
                    <a:pt x="4544517" y="0"/>
                    <a:pt x="4547820" y="1368"/>
                    <a:pt x="4550255" y="3803"/>
                  </a:cubicBezTo>
                  <a:cubicBezTo>
                    <a:pt x="4552690" y="6238"/>
                    <a:pt x="4554058" y="9541"/>
                    <a:pt x="4554058" y="12984"/>
                  </a:cubicBezTo>
                  <a:lnTo>
                    <a:pt x="4554058" y="2433814"/>
                  </a:lnTo>
                  <a:cubicBezTo>
                    <a:pt x="4554058" y="2440985"/>
                    <a:pt x="4548244" y="2446798"/>
                    <a:pt x="4541073" y="2446798"/>
                  </a:cubicBezTo>
                  <a:lnTo>
                    <a:pt x="12984" y="2446798"/>
                  </a:lnTo>
                  <a:cubicBezTo>
                    <a:pt x="9541" y="2446798"/>
                    <a:pt x="6238" y="2445430"/>
                    <a:pt x="3803" y="2442995"/>
                  </a:cubicBezTo>
                  <a:cubicBezTo>
                    <a:pt x="1368" y="2440560"/>
                    <a:pt x="0" y="2437258"/>
                    <a:pt x="0" y="2433814"/>
                  </a:cubicBezTo>
                  <a:lnTo>
                    <a:pt x="0" y="12984"/>
                  </a:lnTo>
                  <a:cubicBezTo>
                    <a:pt x="0" y="5813"/>
                    <a:pt x="5813" y="0"/>
                    <a:pt x="12984" y="0"/>
                  </a:cubicBezTo>
                  <a:close/>
                </a:path>
              </a:pathLst>
            </a:custGeom>
            <a:solidFill>
              <a:srgbClr val="FFFFFF"/>
            </a:solidFill>
            <a:ln w="57150" cap="flat" cmpd="sng">
              <a:solidFill>
                <a:srgbClr val="4C6FBF"/>
              </a:solidFill>
              <a:prstDash val="solid"/>
              <a:round/>
              <a:headEnd type="none" w="sm" len="sm"/>
              <a:tailEnd type="none" w="sm" len="sm"/>
            </a:ln>
          </p:spPr>
          <p:txBody>
            <a:bodyPr spcFirstLastPara="1" wrap="square" lIns="60950" tIns="60950" rIns="60950" bIns="60950" anchor="ctr" anchorCtr="0">
              <a:noAutofit/>
            </a:bodyPr>
            <a:lstStyle/>
            <a:p>
              <a:endParaRPr sz="1200"/>
            </a:p>
          </p:txBody>
        </p:sp>
        <p:sp>
          <p:nvSpPr>
            <p:cNvPr id="257" name="Google Shape;257;p21"/>
            <p:cNvSpPr txBox="1"/>
            <p:nvPr/>
          </p:nvSpPr>
          <p:spPr>
            <a:xfrm>
              <a:off x="367527" y="679539"/>
              <a:ext cx="812800" cy="850900"/>
            </a:xfrm>
            <a:prstGeom prst="rect">
              <a:avLst/>
            </a:prstGeom>
            <a:noFill/>
            <a:ln>
              <a:noFill/>
            </a:ln>
          </p:spPr>
          <p:txBody>
            <a:bodyPr spcFirstLastPara="1" wrap="square" lIns="33867" tIns="33867" rIns="33867" bIns="33867" anchor="ctr" anchorCtr="0">
              <a:noAutofit/>
            </a:bodyPr>
            <a:lstStyle/>
            <a:p>
              <a:pPr algn="ctr">
                <a:lnSpc>
                  <a:spcPct val="186611"/>
                </a:lnSpc>
              </a:pPr>
              <a:endParaRPr sz="1200" dirty="0">
                <a:solidFill>
                  <a:schemeClr val="dk1"/>
                </a:solidFill>
                <a:latin typeface="Calibri"/>
                <a:ea typeface="Calibri"/>
                <a:cs typeface="Calibri"/>
                <a:sym typeface="Calibri"/>
              </a:endParaRPr>
            </a:p>
          </p:txBody>
        </p:sp>
      </p:grpSp>
      <p:sp>
        <p:nvSpPr>
          <p:cNvPr id="279" name="Google Shape;279;p21"/>
          <p:cNvSpPr txBox="1"/>
          <p:nvPr/>
        </p:nvSpPr>
        <p:spPr>
          <a:xfrm>
            <a:off x="1029837" y="966498"/>
            <a:ext cx="9848834" cy="1089529"/>
          </a:xfrm>
          <a:prstGeom prst="rect">
            <a:avLst/>
          </a:prstGeom>
          <a:noFill/>
          <a:ln>
            <a:noFill/>
          </a:ln>
        </p:spPr>
        <p:txBody>
          <a:bodyPr spcFirstLastPara="1" wrap="square" lIns="0" tIns="0" rIns="0" bIns="0" anchor="t" anchorCtr="0">
            <a:spAutoFit/>
          </a:bodyPr>
          <a:lstStyle/>
          <a:p>
            <a:pPr>
              <a:lnSpc>
                <a:spcPct val="118002"/>
              </a:lnSpc>
            </a:pPr>
            <a:r>
              <a:rPr lang="fr-FR" sz="4800" dirty="0">
                <a:solidFill>
                  <a:srgbClr val="7B96D4"/>
                </a:solidFill>
                <a:latin typeface="Heebo Black"/>
                <a:sym typeface="Heebo Black"/>
              </a:rPr>
              <a:t>Solutions : </a:t>
            </a:r>
            <a:r>
              <a:rPr lang="fr-FR" sz="4800" dirty="0">
                <a:solidFill>
                  <a:srgbClr val="7B96D4"/>
                </a:solidFill>
                <a:latin typeface="Heebo Black"/>
                <a:cs typeface="Heebo Black"/>
                <a:sym typeface="Heebo Black"/>
              </a:rPr>
              <a:t>Options de </a:t>
            </a:r>
            <a:r>
              <a:rPr lang="fr-FR" sz="4800" dirty="0" err="1">
                <a:solidFill>
                  <a:srgbClr val="7B96D4"/>
                </a:solidFill>
                <a:latin typeface="Heebo Black"/>
                <a:cs typeface="Heebo Black"/>
                <a:sym typeface="Heebo Black"/>
              </a:rPr>
              <a:t>runtimes</a:t>
            </a:r>
            <a:r>
              <a:rPr lang="fr-FR" sz="4800" dirty="0">
                <a:solidFill>
                  <a:srgbClr val="7B96D4"/>
                </a:solidFill>
                <a:latin typeface="Heebo Black"/>
                <a:cs typeface="Heebo Black"/>
                <a:sym typeface="Heebo Black"/>
              </a:rPr>
              <a:t> </a:t>
            </a:r>
            <a:endParaRPr lang="fr-FR" sz="3200" dirty="0"/>
          </a:p>
          <a:p>
            <a:pPr>
              <a:lnSpc>
                <a:spcPct val="118002"/>
              </a:lnSpc>
            </a:pPr>
            <a:endParaRPr lang="fr-FR" sz="1200" dirty="0"/>
          </a:p>
        </p:txBody>
      </p:sp>
      <p:sp>
        <p:nvSpPr>
          <p:cNvPr id="2" name="Google Shape;135;p15">
            <a:extLst>
              <a:ext uri="{FF2B5EF4-FFF2-40B4-BE49-F238E27FC236}">
                <a16:creationId xmlns:a16="http://schemas.microsoft.com/office/drawing/2014/main" id="{49801218-161C-AC4E-057A-425A9D67BBC5}"/>
              </a:ext>
            </a:extLst>
          </p:cNvPr>
          <p:cNvSpPr txBox="1"/>
          <p:nvPr/>
        </p:nvSpPr>
        <p:spPr>
          <a:xfrm>
            <a:off x="331082" y="119395"/>
            <a:ext cx="1161421" cy="1302408"/>
          </a:xfrm>
          <a:prstGeom prst="rect">
            <a:avLst/>
          </a:prstGeom>
          <a:noFill/>
          <a:ln>
            <a:noFill/>
          </a:ln>
        </p:spPr>
        <p:txBody>
          <a:bodyPr spcFirstLastPara="1" wrap="square" lIns="0" tIns="0" rIns="0" bIns="0" anchor="t" anchorCtr="0">
            <a:spAutoFit/>
          </a:bodyPr>
          <a:lstStyle/>
          <a:p>
            <a:pPr algn="ctr">
              <a:lnSpc>
                <a:spcPct val="127000"/>
              </a:lnSpc>
            </a:pPr>
            <a:r>
              <a:rPr lang="en-US" sz="6664" dirty="0">
                <a:solidFill>
                  <a:schemeClr val="accent1">
                    <a:lumMod val="60000"/>
                    <a:lumOff val="40000"/>
                  </a:schemeClr>
                </a:solidFill>
                <a:latin typeface="Heebo Black"/>
                <a:ea typeface="Heebo Black"/>
                <a:cs typeface="Heebo Black"/>
                <a:sym typeface="Heebo Black"/>
              </a:rPr>
              <a:t>03</a:t>
            </a:r>
            <a:endParaRPr sz="1200" dirty="0">
              <a:solidFill>
                <a:schemeClr val="accent1">
                  <a:lumMod val="60000"/>
                  <a:lumOff val="40000"/>
                </a:schemeClr>
              </a:solidFill>
            </a:endParaRPr>
          </a:p>
        </p:txBody>
      </p:sp>
      <p:sp>
        <p:nvSpPr>
          <p:cNvPr id="14" name="TextShape 3"/>
          <p:cNvSpPr txBox="1"/>
          <p:nvPr/>
        </p:nvSpPr>
        <p:spPr>
          <a:xfrm>
            <a:off x="9767181" y="6214845"/>
            <a:ext cx="823290" cy="318863"/>
          </a:xfrm>
          <a:prstGeom prst="rect">
            <a:avLst/>
          </a:prstGeom>
          <a:noFill/>
          <a:ln>
            <a:noFill/>
          </a:ln>
        </p:spPr>
        <p:txBody>
          <a:bodyPr anchor="ctr"/>
          <a:lstStyle/>
          <a:p>
            <a:pPr algn="r">
              <a:lnSpc>
                <a:spcPct val="100000"/>
              </a:lnSpc>
            </a:pPr>
            <a:fld id="{70B1C362-F22D-4FE4-8175-08D78B714698}" type="slidenum">
              <a:rPr lang="en-US" sz="1200" b="0" strike="noStrike" spc="-1">
                <a:solidFill>
                  <a:srgbClr val="FFFFFF"/>
                </a:solidFill>
                <a:latin typeface="News Gothic MT"/>
              </a:rPr>
              <a:t>27</a:t>
            </a:fld>
            <a:endParaRPr lang="en-US" sz="1200" b="0" strike="noStrike" spc="-1" dirty="0">
              <a:latin typeface="Times New Roman"/>
            </a:endParaRPr>
          </a:p>
        </p:txBody>
      </p:sp>
      <p:sp>
        <p:nvSpPr>
          <p:cNvPr id="3" name="Rectangle 2"/>
          <p:cNvSpPr/>
          <p:nvPr/>
        </p:nvSpPr>
        <p:spPr>
          <a:xfrm>
            <a:off x="911791" y="2338443"/>
            <a:ext cx="3629804" cy="3416320"/>
          </a:xfrm>
          <a:prstGeom prst="rect">
            <a:avLst/>
          </a:prstGeom>
        </p:spPr>
        <p:txBody>
          <a:bodyPr wrap="square">
            <a:spAutoFit/>
          </a:bodyPr>
          <a:lstStyle/>
          <a:p>
            <a:pPr marL="171450" indent="-171450">
              <a:buFont typeface="Arial" panose="020B0604020202020204" pitchFamily="34" charset="0"/>
              <a:buChar char="•"/>
            </a:pPr>
            <a:r>
              <a:rPr lang="fr-FR" sz="1200" dirty="0">
                <a:latin typeface="Heebo"/>
              </a:rPr>
              <a:t>Programme complexe développé au CEA fonctionnant en </a:t>
            </a:r>
            <a:r>
              <a:rPr lang="fr-FR" sz="1200" dirty="0" err="1">
                <a:latin typeface="Heebo"/>
              </a:rPr>
              <a:t>bare</a:t>
            </a:r>
            <a:r>
              <a:rPr lang="fr-FR" sz="1200" dirty="0">
                <a:latin typeface="Heebo"/>
              </a:rPr>
              <a:t> </a:t>
            </a:r>
            <a:r>
              <a:rPr lang="fr-FR" sz="1200" dirty="0" err="1">
                <a:latin typeface="Heebo"/>
              </a:rPr>
              <a:t>metal</a:t>
            </a:r>
            <a:r>
              <a:rPr lang="fr-FR" sz="1200" dirty="0">
                <a:latin typeface="Heebo"/>
              </a:rPr>
              <a:t> sur le processeur embarqué du TDCM (sur un cœur).  </a:t>
            </a:r>
          </a:p>
          <a:p>
            <a:pPr marL="171450" indent="-171450">
              <a:buFont typeface="Arial" panose="020B0604020202020204" pitchFamily="34" charset="0"/>
              <a:buChar char="•"/>
            </a:pPr>
            <a:endParaRPr lang="fr-FR" sz="1200" dirty="0">
              <a:latin typeface="Heebo"/>
            </a:endParaRPr>
          </a:p>
          <a:p>
            <a:pPr marL="171450" indent="-171450">
              <a:buFont typeface="Arial" panose="020B0604020202020204" pitchFamily="34" charset="0"/>
              <a:buChar char="•"/>
            </a:pPr>
            <a:r>
              <a:rPr lang="fr-FR" sz="1200" dirty="0">
                <a:latin typeface="Heebo"/>
              </a:rPr>
              <a:t>Traite les commandes reçues d'un PC DAQ distant via une connexion Ethernet et renvoie les résultats par le même chemin (protocole UDP). </a:t>
            </a:r>
          </a:p>
          <a:p>
            <a:endParaRPr lang="fr-FR" sz="1200" dirty="0">
              <a:latin typeface="Heebo"/>
            </a:endParaRPr>
          </a:p>
          <a:p>
            <a:pPr marL="171450" indent="-171450">
              <a:buFont typeface="Arial" panose="020B0604020202020204" pitchFamily="34" charset="0"/>
              <a:buChar char="•"/>
            </a:pPr>
            <a:r>
              <a:rPr lang="fr-FR" sz="1200" dirty="0">
                <a:latin typeface="Heebo"/>
              </a:rPr>
              <a:t>Il communique directement avec l'électronique </a:t>
            </a:r>
            <a:r>
              <a:rPr lang="fr-FR" sz="1200" dirty="0" err="1">
                <a:latin typeface="Heebo"/>
              </a:rPr>
              <a:t>frontend</a:t>
            </a:r>
            <a:r>
              <a:rPr lang="fr-FR" sz="1200" dirty="0">
                <a:latin typeface="Heebo"/>
              </a:rPr>
              <a:t> (FEM et FEC) à l'aide d'un protocole propriétaire pour la configuration et la lecture. </a:t>
            </a:r>
          </a:p>
          <a:p>
            <a:pPr marL="171450" indent="-171450">
              <a:buFont typeface="Arial" panose="020B0604020202020204" pitchFamily="34" charset="0"/>
              <a:buChar char="•"/>
            </a:pPr>
            <a:endParaRPr lang="fr-FR" sz="1200" dirty="0">
              <a:latin typeface="Heebo"/>
            </a:endParaRPr>
          </a:p>
          <a:p>
            <a:pPr marL="171450" indent="-171450">
              <a:buFont typeface="Arial" panose="020B0604020202020204" pitchFamily="34" charset="0"/>
              <a:buChar char="•"/>
            </a:pPr>
            <a:r>
              <a:rPr lang="fr-FR" sz="1200" dirty="0">
                <a:latin typeface="Heebo"/>
              </a:rPr>
              <a:t>Les commandes peuvent être classées en trois catégories</a:t>
            </a:r>
          </a:p>
          <a:p>
            <a:pPr marL="628650" lvl="1" indent="-171450">
              <a:buFont typeface="Arial" panose="020B0604020202020204" pitchFamily="34" charset="0"/>
              <a:buChar char="•"/>
            </a:pPr>
            <a:r>
              <a:rPr lang="fr-FR" sz="1200" dirty="0">
                <a:latin typeface="Heebo"/>
              </a:rPr>
              <a:t>Commandes de configuration</a:t>
            </a:r>
          </a:p>
          <a:p>
            <a:pPr marL="628650" lvl="1" indent="-171450">
              <a:buFont typeface="Arial" panose="020B0604020202020204" pitchFamily="34" charset="0"/>
              <a:buChar char="•"/>
            </a:pPr>
            <a:r>
              <a:rPr lang="fr-FR" sz="1200" dirty="0">
                <a:latin typeface="Heebo"/>
              </a:rPr>
              <a:t>Surveillance et exécution des commandes de contrôle</a:t>
            </a:r>
          </a:p>
          <a:p>
            <a:pPr marL="628650" lvl="1" indent="-171450">
              <a:buFont typeface="Arial" panose="020B0604020202020204" pitchFamily="34" charset="0"/>
              <a:buChar char="•"/>
            </a:pPr>
            <a:r>
              <a:rPr lang="fr-FR" sz="1200" dirty="0">
                <a:latin typeface="Heebo"/>
              </a:rPr>
              <a:t>Commandes d'acquisition de données</a:t>
            </a:r>
          </a:p>
        </p:txBody>
      </p:sp>
      <p:sp>
        <p:nvSpPr>
          <p:cNvPr id="19" name="Google Shape;273;p21"/>
          <p:cNvSpPr txBox="1"/>
          <p:nvPr/>
        </p:nvSpPr>
        <p:spPr>
          <a:xfrm>
            <a:off x="971549" y="1885211"/>
            <a:ext cx="5618054" cy="341632"/>
          </a:xfrm>
          <a:prstGeom prst="rect">
            <a:avLst/>
          </a:prstGeom>
          <a:noFill/>
          <a:ln>
            <a:noFill/>
          </a:ln>
        </p:spPr>
        <p:txBody>
          <a:bodyPr spcFirstLastPara="1" wrap="square" lIns="0" tIns="0" rIns="0" bIns="0" anchor="t" anchorCtr="0">
            <a:spAutoFit/>
          </a:bodyPr>
          <a:lstStyle/>
          <a:p>
            <a:pPr>
              <a:lnSpc>
                <a:spcPct val="111000"/>
              </a:lnSpc>
            </a:pPr>
            <a:r>
              <a:rPr lang="fr-FR" sz="2000" dirty="0">
                <a:solidFill>
                  <a:srgbClr val="7B96D4"/>
                </a:solidFill>
                <a:latin typeface="Heebo Black"/>
                <a:sym typeface="Heebo Black"/>
              </a:rPr>
              <a:t>Programme command server</a:t>
            </a:r>
          </a:p>
        </p:txBody>
      </p:sp>
      <p:grpSp>
        <p:nvGrpSpPr>
          <p:cNvPr id="9" name="Groupe 8"/>
          <p:cNvGrpSpPr/>
          <p:nvPr/>
        </p:nvGrpSpPr>
        <p:grpSpPr>
          <a:xfrm>
            <a:off x="4832620" y="1511262"/>
            <a:ext cx="6000064" cy="4774567"/>
            <a:chOff x="4822166" y="1751162"/>
            <a:chExt cx="6000064" cy="4774567"/>
          </a:xfrm>
        </p:grpSpPr>
        <p:graphicFrame>
          <p:nvGraphicFramePr>
            <p:cNvPr id="15" name="Diagramme 14"/>
            <p:cNvGraphicFramePr/>
            <p:nvPr>
              <p:extLst>
                <p:ext uri="{D42A27DB-BD31-4B8C-83A1-F6EECF244321}">
                  <p14:modId xmlns:p14="http://schemas.microsoft.com/office/powerpoint/2010/main" val="2615607434"/>
                </p:ext>
              </p:extLst>
            </p:nvPr>
          </p:nvGraphicFramePr>
          <p:xfrm>
            <a:off x="4822166" y="1751162"/>
            <a:ext cx="6000064" cy="47745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 name="Groupe 7"/>
            <p:cNvGrpSpPr/>
            <p:nvPr/>
          </p:nvGrpSpPr>
          <p:grpSpPr>
            <a:xfrm>
              <a:off x="7505700" y="5105400"/>
              <a:ext cx="352425" cy="476250"/>
              <a:chOff x="7505700" y="5105400"/>
              <a:chExt cx="352425" cy="476250"/>
            </a:xfrm>
          </p:grpSpPr>
          <p:cxnSp>
            <p:nvCxnSpPr>
              <p:cNvPr id="5" name="Connecteur droit 4"/>
              <p:cNvCxnSpPr/>
              <p:nvPr/>
            </p:nvCxnSpPr>
            <p:spPr>
              <a:xfrm>
                <a:off x="7505700" y="5105400"/>
                <a:ext cx="352425" cy="4762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Connecteur droit 6"/>
              <p:cNvCxnSpPr/>
              <p:nvPr/>
            </p:nvCxnSpPr>
            <p:spPr>
              <a:xfrm flipV="1">
                <a:off x="7505700" y="5105400"/>
                <a:ext cx="352425" cy="4762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20" name="Espace réservé du numéro de diapositive 19"/>
          <p:cNvSpPr>
            <a:spLocks noGrp="1"/>
          </p:cNvSpPr>
          <p:nvPr>
            <p:ph type="sldNum" sz="quarter" idx="12"/>
          </p:nvPr>
        </p:nvSpPr>
        <p:spPr>
          <a:xfrm>
            <a:off x="8610600" y="6499225"/>
            <a:ext cx="2743200" cy="365125"/>
          </a:xfrm>
        </p:spPr>
        <p:txBody>
          <a:bodyPr/>
          <a:lstStyle/>
          <a:p>
            <a:fld id="{0995BCA2-BEEF-8243-93D2-AEC1A15A0A81}" type="slidenum">
              <a:rPr lang="fr-FR" b="1" smtClean="0"/>
              <a:t>27</a:t>
            </a:fld>
            <a:endParaRPr lang="fr-FR" b="1" dirty="0"/>
          </a:p>
        </p:txBody>
      </p:sp>
    </p:spTree>
    <p:extLst>
      <p:ext uri="{BB962C8B-B14F-4D97-AF65-F5344CB8AC3E}">
        <p14:creationId xmlns:p14="http://schemas.microsoft.com/office/powerpoint/2010/main" val="1124974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Shape 254"/>
        <p:cNvGrpSpPr/>
        <p:nvPr/>
      </p:nvGrpSpPr>
      <p:grpSpPr>
        <a:xfrm>
          <a:off x="0" y="0"/>
          <a:ext cx="0" cy="0"/>
          <a:chOff x="0" y="0"/>
          <a:chExt cx="0" cy="0"/>
        </a:xfrm>
      </p:grpSpPr>
      <p:sp>
        <p:nvSpPr>
          <p:cNvPr id="97" name="Rectangle 96">
            <a:extLst>
              <a:ext uri="{FF2B5EF4-FFF2-40B4-BE49-F238E27FC236}">
                <a16:creationId xmlns:a16="http://schemas.microsoft.com/office/drawing/2014/main" id="{199CA517-4978-76B3-EEDB-8B3290DC7BEE}"/>
              </a:ext>
            </a:extLst>
          </p:cNvPr>
          <p:cNvSpPr/>
          <p:nvPr/>
        </p:nvSpPr>
        <p:spPr>
          <a:xfrm>
            <a:off x="10638791" y="3469238"/>
            <a:ext cx="935227" cy="1425156"/>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sz="1400"/>
          </a:p>
        </p:txBody>
      </p:sp>
      <p:grpSp>
        <p:nvGrpSpPr>
          <p:cNvPr id="255" name="Google Shape;255;p21"/>
          <p:cNvGrpSpPr/>
          <p:nvPr/>
        </p:nvGrpSpPr>
        <p:grpSpPr>
          <a:xfrm>
            <a:off x="332271" y="235830"/>
            <a:ext cx="11527458" cy="6289899"/>
            <a:chOff x="0" y="-38100"/>
            <a:chExt cx="4554058" cy="2484898"/>
          </a:xfrm>
        </p:grpSpPr>
        <p:sp>
          <p:nvSpPr>
            <p:cNvPr id="256" name="Google Shape;256;p21"/>
            <p:cNvSpPr/>
            <p:nvPr/>
          </p:nvSpPr>
          <p:spPr>
            <a:xfrm>
              <a:off x="0" y="0"/>
              <a:ext cx="4554058" cy="2446798"/>
            </a:xfrm>
            <a:custGeom>
              <a:avLst/>
              <a:gdLst/>
              <a:ahLst/>
              <a:cxnLst/>
              <a:rect l="l" t="t" r="r" b="b"/>
              <a:pathLst>
                <a:path w="4554058" h="2446798" extrusionOk="0">
                  <a:moveTo>
                    <a:pt x="12984" y="0"/>
                  </a:moveTo>
                  <a:lnTo>
                    <a:pt x="4541073" y="0"/>
                  </a:lnTo>
                  <a:cubicBezTo>
                    <a:pt x="4544517" y="0"/>
                    <a:pt x="4547820" y="1368"/>
                    <a:pt x="4550255" y="3803"/>
                  </a:cubicBezTo>
                  <a:cubicBezTo>
                    <a:pt x="4552690" y="6238"/>
                    <a:pt x="4554058" y="9541"/>
                    <a:pt x="4554058" y="12984"/>
                  </a:cubicBezTo>
                  <a:lnTo>
                    <a:pt x="4554058" y="2433814"/>
                  </a:lnTo>
                  <a:cubicBezTo>
                    <a:pt x="4554058" y="2440985"/>
                    <a:pt x="4548244" y="2446798"/>
                    <a:pt x="4541073" y="2446798"/>
                  </a:cubicBezTo>
                  <a:lnTo>
                    <a:pt x="12984" y="2446798"/>
                  </a:lnTo>
                  <a:cubicBezTo>
                    <a:pt x="9541" y="2446798"/>
                    <a:pt x="6238" y="2445430"/>
                    <a:pt x="3803" y="2442995"/>
                  </a:cubicBezTo>
                  <a:cubicBezTo>
                    <a:pt x="1368" y="2440560"/>
                    <a:pt x="0" y="2437258"/>
                    <a:pt x="0" y="2433814"/>
                  </a:cubicBezTo>
                  <a:lnTo>
                    <a:pt x="0" y="12984"/>
                  </a:lnTo>
                  <a:cubicBezTo>
                    <a:pt x="0" y="5813"/>
                    <a:pt x="5813" y="0"/>
                    <a:pt x="12984" y="0"/>
                  </a:cubicBezTo>
                  <a:close/>
                </a:path>
              </a:pathLst>
            </a:custGeom>
            <a:solidFill>
              <a:srgbClr val="FFFFFF"/>
            </a:solidFill>
            <a:ln w="57150" cap="flat" cmpd="sng">
              <a:solidFill>
                <a:srgbClr val="4C6FBF"/>
              </a:solidFill>
              <a:prstDash val="solid"/>
              <a:round/>
              <a:headEnd type="none" w="sm" len="sm"/>
              <a:tailEnd type="none" w="sm" len="sm"/>
            </a:ln>
          </p:spPr>
          <p:txBody>
            <a:bodyPr spcFirstLastPara="1" wrap="square" lIns="60950" tIns="60950" rIns="60950" bIns="60950" anchor="ctr" anchorCtr="0">
              <a:noAutofit/>
            </a:bodyPr>
            <a:lstStyle/>
            <a:p>
              <a:endParaRPr sz="1200"/>
            </a:p>
          </p:txBody>
        </p:sp>
        <p:sp>
          <p:nvSpPr>
            <p:cNvPr id="257" name="Google Shape;257;p21"/>
            <p:cNvSpPr txBox="1"/>
            <p:nvPr/>
          </p:nvSpPr>
          <p:spPr>
            <a:xfrm>
              <a:off x="0" y="-38100"/>
              <a:ext cx="812800" cy="850900"/>
            </a:xfrm>
            <a:prstGeom prst="rect">
              <a:avLst/>
            </a:prstGeom>
            <a:noFill/>
            <a:ln>
              <a:noFill/>
            </a:ln>
          </p:spPr>
          <p:txBody>
            <a:bodyPr spcFirstLastPara="1" wrap="square" lIns="33867" tIns="33867" rIns="33867" bIns="33867" anchor="ctr" anchorCtr="0">
              <a:noAutofit/>
            </a:bodyPr>
            <a:lstStyle/>
            <a:p>
              <a:pPr algn="ctr">
                <a:lnSpc>
                  <a:spcPct val="186611"/>
                </a:lnSpc>
              </a:pPr>
              <a:endParaRPr sz="1200">
                <a:solidFill>
                  <a:schemeClr val="dk1"/>
                </a:solidFill>
                <a:latin typeface="Calibri"/>
                <a:ea typeface="Calibri"/>
                <a:cs typeface="Calibri"/>
                <a:sym typeface="Calibri"/>
              </a:endParaRPr>
            </a:p>
          </p:txBody>
        </p:sp>
      </p:grpSp>
      <p:sp>
        <p:nvSpPr>
          <p:cNvPr id="279" name="Google Shape;279;p21"/>
          <p:cNvSpPr txBox="1"/>
          <p:nvPr/>
        </p:nvSpPr>
        <p:spPr>
          <a:xfrm>
            <a:off x="1029837" y="966498"/>
            <a:ext cx="9848834" cy="871649"/>
          </a:xfrm>
          <a:prstGeom prst="rect">
            <a:avLst/>
          </a:prstGeom>
          <a:noFill/>
          <a:ln>
            <a:noFill/>
          </a:ln>
        </p:spPr>
        <p:txBody>
          <a:bodyPr spcFirstLastPara="1" wrap="square" lIns="0" tIns="0" rIns="0" bIns="0" anchor="t" anchorCtr="0">
            <a:spAutoFit/>
          </a:bodyPr>
          <a:lstStyle/>
          <a:p>
            <a:pPr>
              <a:lnSpc>
                <a:spcPct val="118002"/>
              </a:lnSpc>
            </a:pPr>
            <a:r>
              <a:rPr lang="fr-FR" sz="4800" dirty="0">
                <a:solidFill>
                  <a:srgbClr val="7B96D4"/>
                </a:solidFill>
                <a:latin typeface="Heebo Black"/>
                <a:sym typeface="Heebo Black"/>
              </a:rPr>
              <a:t>Solutions</a:t>
            </a:r>
            <a:endParaRPr lang="fr-FR" sz="1200" dirty="0"/>
          </a:p>
        </p:txBody>
      </p:sp>
      <p:sp>
        <p:nvSpPr>
          <p:cNvPr id="2" name="Google Shape;135;p15">
            <a:extLst>
              <a:ext uri="{FF2B5EF4-FFF2-40B4-BE49-F238E27FC236}">
                <a16:creationId xmlns:a16="http://schemas.microsoft.com/office/drawing/2014/main" id="{49801218-161C-AC4E-057A-425A9D67BBC5}"/>
              </a:ext>
            </a:extLst>
          </p:cNvPr>
          <p:cNvSpPr txBox="1"/>
          <p:nvPr/>
        </p:nvSpPr>
        <p:spPr>
          <a:xfrm>
            <a:off x="331082" y="119395"/>
            <a:ext cx="1161421" cy="1302408"/>
          </a:xfrm>
          <a:prstGeom prst="rect">
            <a:avLst/>
          </a:prstGeom>
          <a:noFill/>
          <a:ln>
            <a:noFill/>
          </a:ln>
        </p:spPr>
        <p:txBody>
          <a:bodyPr spcFirstLastPara="1" wrap="square" lIns="0" tIns="0" rIns="0" bIns="0" anchor="t" anchorCtr="0">
            <a:spAutoFit/>
          </a:bodyPr>
          <a:lstStyle/>
          <a:p>
            <a:pPr algn="ctr">
              <a:lnSpc>
                <a:spcPct val="127000"/>
              </a:lnSpc>
            </a:pPr>
            <a:r>
              <a:rPr lang="en-US" sz="6664" dirty="0">
                <a:solidFill>
                  <a:schemeClr val="accent1">
                    <a:lumMod val="60000"/>
                    <a:lumOff val="40000"/>
                  </a:schemeClr>
                </a:solidFill>
                <a:latin typeface="Heebo Black"/>
                <a:ea typeface="Heebo Black"/>
                <a:cs typeface="Heebo Black"/>
                <a:sym typeface="Heebo Black"/>
              </a:rPr>
              <a:t>03</a:t>
            </a:r>
            <a:endParaRPr sz="1200" dirty="0">
              <a:solidFill>
                <a:schemeClr val="accent1">
                  <a:lumMod val="60000"/>
                  <a:lumOff val="40000"/>
                </a:schemeClr>
              </a:solidFill>
            </a:endParaRPr>
          </a:p>
        </p:txBody>
      </p:sp>
      <p:sp>
        <p:nvSpPr>
          <p:cNvPr id="34" name="TextBox 4">
            <a:extLst>
              <a:ext uri="{FF2B5EF4-FFF2-40B4-BE49-F238E27FC236}">
                <a16:creationId xmlns:a16="http://schemas.microsoft.com/office/drawing/2014/main" id="{160FB913-908B-B543-9E05-6FC1BEA4E835}"/>
              </a:ext>
            </a:extLst>
          </p:cNvPr>
          <p:cNvSpPr txBox="1"/>
          <p:nvPr/>
        </p:nvSpPr>
        <p:spPr>
          <a:xfrm>
            <a:off x="9964825" y="3894757"/>
            <a:ext cx="1058696" cy="200516"/>
          </a:xfrm>
          <a:prstGeom prst="rect">
            <a:avLst/>
          </a:prstGeom>
          <a:noFill/>
        </p:spPr>
        <p:txBody>
          <a:bodyPr wrap="square" rtlCol="0">
            <a:spAutoFit/>
          </a:bodyPr>
          <a:lstStyle/>
          <a:p>
            <a:r>
              <a:rPr lang="en-GB" sz="1000" dirty="0">
                <a:solidFill>
                  <a:schemeClr val="accent5"/>
                </a:solidFill>
              </a:rPr>
              <a:t>I</a:t>
            </a:r>
            <a:r>
              <a:rPr lang="x-none" sz="1000" dirty="0">
                <a:solidFill>
                  <a:schemeClr val="accent5"/>
                </a:solidFill>
              </a:rPr>
              <a:t>n developement</a:t>
            </a:r>
          </a:p>
        </p:txBody>
      </p:sp>
      <p:sp>
        <p:nvSpPr>
          <p:cNvPr id="42" name="Rectangle 41"/>
          <p:cNvSpPr/>
          <p:nvPr/>
        </p:nvSpPr>
        <p:spPr>
          <a:xfrm>
            <a:off x="8228331" y="3955748"/>
            <a:ext cx="2598555" cy="2445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itle 1">
            <a:extLst>
              <a:ext uri="{FF2B5EF4-FFF2-40B4-BE49-F238E27FC236}">
                <a16:creationId xmlns:a16="http://schemas.microsoft.com/office/drawing/2014/main" id="{6072F012-4B32-8529-B43B-F587957AC1E6}"/>
              </a:ext>
            </a:extLst>
          </p:cNvPr>
          <p:cNvSpPr txBox="1">
            <a:spLocks/>
          </p:cNvSpPr>
          <p:nvPr/>
        </p:nvSpPr>
        <p:spPr>
          <a:xfrm>
            <a:off x="2127430" y="1900797"/>
            <a:ext cx="8273161" cy="557223"/>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FR" sz="1800" dirty="0"/>
          </a:p>
        </p:txBody>
      </p:sp>
      <p:sp>
        <p:nvSpPr>
          <p:cNvPr id="57" name="Rectangle 56">
            <a:extLst>
              <a:ext uri="{FF2B5EF4-FFF2-40B4-BE49-F238E27FC236}">
                <a16:creationId xmlns:a16="http://schemas.microsoft.com/office/drawing/2014/main" id="{FD560EF0-1FC9-6A11-13AA-9396ABC8478C}"/>
              </a:ext>
            </a:extLst>
          </p:cNvPr>
          <p:cNvSpPr/>
          <p:nvPr/>
        </p:nvSpPr>
        <p:spPr>
          <a:xfrm>
            <a:off x="3778507" y="2842891"/>
            <a:ext cx="4298706" cy="2210497"/>
          </a:xfrm>
          <a:prstGeom prst="rect">
            <a:avLst/>
          </a:prstGeom>
          <a:solidFill>
            <a:schemeClr val="lt1">
              <a:alpha val="0"/>
            </a:schemeClr>
          </a:solidFill>
          <a:ln>
            <a:solidFill>
              <a:schemeClr val="accent6"/>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sz="1400"/>
          </a:p>
        </p:txBody>
      </p:sp>
      <p:sp>
        <p:nvSpPr>
          <p:cNvPr id="58" name="Rectangle 57">
            <a:extLst>
              <a:ext uri="{FF2B5EF4-FFF2-40B4-BE49-F238E27FC236}">
                <a16:creationId xmlns:a16="http://schemas.microsoft.com/office/drawing/2014/main" id="{2E057232-CEE6-EB17-1F99-25A003A86905}"/>
              </a:ext>
            </a:extLst>
          </p:cNvPr>
          <p:cNvSpPr/>
          <p:nvPr/>
        </p:nvSpPr>
        <p:spPr>
          <a:xfrm>
            <a:off x="3695710" y="2582166"/>
            <a:ext cx="4888545" cy="3159924"/>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endParaRPr lang="fr-FR" sz="1400" dirty="0"/>
          </a:p>
        </p:txBody>
      </p:sp>
      <p:sp>
        <p:nvSpPr>
          <p:cNvPr id="59" name="Rectangle 58">
            <a:extLst>
              <a:ext uri="{FF2B5EF4-FFF2-40B4-BE49-F238E27FC236}">
                <a16:creationId xmlns:a16="http://schemas.microsoft.com/office/drawing/2014/main" id="{CCCBD35A-DBAF-BEB6-65E1-CBB0673B139E}"/>
              </a:ext>
            </a:extLst>
          </p:cNvPr>
          <p:cNvSpPr/>
          <p:nvPr/>
        </p:nvSpPr>
        <p:spPr>
          <a:xfrm>
            <a:off x="3930565" y="3310894"/>
            <a:ext cx="1654632" cy="1476534"/>
          </a:xfrm>
          <a:prstGeom prst="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fr-FR" sz="1400"/>
          </a:p>
        </p:txBody>
      </p:sp>
      <p:sp>
        <p:nvSpPr>
          <p:cNvPr id="60" name="Rectangle 59">
            <a:extLst>
              <a:ext uri="{FF2B5EF4-FFF2-40B4-BE49-F238E27FC236}">
                <a16:creationId xmlns:a16="http://schemas.microsoft.com/office/drawing/2014/main" id="{2D8D31C6-E285-3514-C75A-1E2DCD73963B}"/>
              </a:ext>
            </a:extLst>
          </p:cNvPr>
          <p:cNvSpPr/>
          <p:nvPr/>
        </p:nvSpPr>
        <p:spPr>
          <a:xfrm>
            <a:off x="6280622" y="3311898"/>
            <a:ext cx="1654632" cy="1475530"/>
          </a:xfrm>
          <a:prstGeom prst="rect">
            <a:avLst/>
          </a:prstGeom>
          <a:ln w="28575">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sz="1400"/>
          </a:p>
        </p:txBody>
      </p:sp>
      <p:sp>
        <p:nvSpPr>
          <p:cNvPr id="61" name="Rectangle 60">
            <a:extLst>
              <a:ext uri="{FF2B5EF4-FFF2-40B4-BE49-F238E27FC236}">
                <a16:creationId xmlns:a16="http://schemas.microsoft.com/office/drawing/2014/main" id="{81411D50-2D99-7863-B0D6-745B9891FA37}"/>
              </a:ext>
            </a:extLst>
          </p:cNvPr>
          <p:cNvSpPr/>
          <p:nvPr/>
        </p:nvSpPr>
        <p:spPr>
          <a:xfrm>
            <a:off x="4191285" y="5605170"/>
            <a:ext cx="319736" cy="3142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sz="1400"/>
          </a:p>
        </p:txBody>
      </p:sp>
      <p:sp>
        <p:nvSpPr>
          <p:cNvPr id="62" name="Rectangle 61">
            <a:extLst>
              <a:ext uri="{FF2B5EF4-FFF2-40B4-BE49-F238E27FC236}">
                <a16:creationId xmlns:a16="http://schemas.microsoft.com/office/drawing/2014/main" id="{FC8DD15B-44ED-151D-28F7-F7CA8BD1748C}"/>
              </a:ext>
            </a:extLst>
          </p:cNvPr>
          <p:cNvSpPr/>
          <p:nvPr/>
        </p:nvSpPr>
        <p:spPr>
          <a:xfrm>
            <a:off x="5401360" y="5622550"/>
            <a:ext cx="319736" cy="3142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sz="1400"/>
          </a:p>
        </p:txBody>
      </p:sp>
      <p:sp>
        <p:nvSpPr>
          <p:cNvPr id="64" name="Rectangle 63">
            <a:extLst>
              <a:ext uri="{FF2B5EF4-FFF2-40B4-BE49-F238E27FC236}">
                <a16:creationId xmlns:a16="http://schemas.microsoft.com/office/drawing/2014/main" id="{E52DB580-39F4-2D94-A3A9-8FB1BEB0C462}"/>
              </a:ext>
            </a:extLst>
          </p:cNvPr>
          <p:cNvSpPr/>
          <p:nvPr/>
        </p:nvSpPr>
        <p:spPr>
          <a:xfrm>
            <a:off x="8522256" y="4050198"/>
            <a:ext cx="319736" cy="3142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sz="1400"/>
          </a:p>
        </p:txBody>
      </p:sp>
      <p:pic>
        <p:nvPicPr>
          <p:cNvPr id="65" name="Graphic 18" descr="Processor">
            <a:extLst>
              <a:ext uri="{FF2B5EF4-FFF2-40B4-BE49-F238E27FC236}">
                <a16:creationId xmlns:a16="http://schemas.microsoft.com/office/drawing/2014/main" id="{339809C8-10AE-C824-2EB4-1663571E102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18398" y="3122194"/>
            <a:ext cx="454624" cy="406237"/>
          </a:xfrm>
          <a:prstGeom prst="rect">
            <a:avLst/>
          </a:prstGeom>
        </p:spPr>
      </p:pic>
      <p:pic>
        <p:nvPicPr>
          <p:cNvPr id="66" name="Graphic 19" descr="Processor">
            <a:extLst>
              <a:ext uri="{FF2B5EF4-FFF2-40B4-BE49-F238E27FC236}">
                <a16:creationId xmlns:a16="http://schemas.microsoft.com/office/drawing/2014/main" id="{D42E5991-8086-9077-2185-7E16C1AE5F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97449" y="3099541"/>
            <a:ext cx="454624" cy="406237"/>
          </a:xfrm>
          <a:prstGeom prst="rect">
            <a:avLst/>
          </a:prstGeom>
        </p:spPr>
      </p:pic>
      <p:pic>
        <p:nvPicPr>
          <p:cNvPr id="67" name="Graphic 23" descr="Transfer">
            <a:extLst>
              <a:ext uri="{FF2B5EF4-FFF2-40B4-BE49-F238E27FC236}">
                <a16:creationId xmlns:a16="http://schemas.microsoft.com/office/drawing/2014/main" id="{FA16A902-6A21-9CDF-F0B9-7806FF367E2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934850" y="3937225"/>
            <a:ext cx="719405" cy="642836"/>
          </a:xfrm>
          <a:prstGeom prst="rect">
            <a:avLst/>
          </a:prstGeom>
        </p:spPr>
      </p:pic>
      <p:sp>
        <p:nvSpPr>
          <p:cNvPr id="68" name="TextBox 30">
            <a:extLst>
              <a:ext uri="{FF2B5EF4-FFF2-40B4-BE49-F238E27FC236}">
                <a16:creationId xmlns:a16="http://schemas.microsoft.com/office/drawing/2014/main" id="{7AD3D71F-21BE-8E28-5897-95795664EBFC}"/>
              </a:ext>
            </a:extLst>
          </p:cNvPr>
          <p:cNvSpPr txBox="1"/>
          <p:nvPr/>
        </p:nvSpPr>
        <p:spPr>
          <a:xfrm>
            <a:off x="5340943" y="5421699"/>
            <a:ext cx="633507" cy="261610"/>
          </a:xfrm>
          <a:prstGeom prst="rect">
            <a:avLst/>
          </a:prstGeom>
          <a:noFill/>
        </p:spPr>
        <p:txBody>
          <a:bodyPr wrap="none" rtlCol="0">
            <a:spAutoFit/>
          </a:bodyPr>
          <a:lstStyle/>
          <a:p>
            <a:r>
              <a:rPr lang="fr-FR" sz="1050" dirty="0"/>
              <a:t>AXI ETH</a:t>
            </a:r>
          </a:p>
        </p:txBody>
      </p:sp>
      <p:sp>
        <p:nvSpPr>
          <p:cNvPr id="69" name="TextBox 31">
            <a:extLst>
              <a:ext uri="{FF2B5EF4-FFF2-40B4-BE49-F238E27FC236}">
                <a16:creationId xmlns:a16="http://schemas.microsoft.com/office/drawing/2014/main" id="{DB088C93-3AA7-388E-33D1-D8D3B3316F51}"/>
              </a:ext>
            </a:extLst>
          </p:cNvPr>
          <p:cNvSpPr txBox="1"/>
          <p:nvPr/>
        </p:nvSpPr>
        <p:spPr>
          <a:xfrm>
            <a:off x="5149556" y="5882977"/>
            <a:ext cx="971741" cy="261610"/>
          </a:xfrm>
          <a:prstGeom prst="rect">
            <a:avLst/>
          </a:prstGeom>
          <a:noFill/>
        </p:spPr>
        <p:txBody>
          <a:bodyPr wrap="none" rtlCol="0">
            <a:spAutoFit/>
          </a:bodyPr>
          <a:lstStyle/>
          <a:p>
            <a:r>
              <a:rPr lang="fr-FR" sz="1050" dirty="0"/>
              <a:t>1 Gb/s Jumbo</a:t>
            </a:r>
          </a:p>
        </p:txBody>
      </p:sp>
      <p:sp>
        <p:nvSpPr>
          <p:cNvPr id="70" name="TextBox 32">
            <a:extLst>
              <a:ext uri="{FF2B5EF4-FFF2-40B4-BE49-F238E27FC236}">
                <a16:creationId xmlns:a16="http://schemas.microsoft.com/office/drawing/2014/main" id="{0EFDA365-B459-EFBA-2643-7C8DCE081873}"/>
              </a:ext>
            </a:extLst>
          </p:cNvPr>
          <p:cNvSpPr txBox="1"/>
          <p:nvPr/>
        </p:nvSpPr>
        <p:spPr>
          <a:xfrm>
            <a:off x="4117415" y="5433119"/>
            <a:ext cx="579005" cy="261610"/>
          </a:xfrm>
          <a:prstGeom prst="rect">
            <a:avLst/>
          </a:prstGeom>
          <a:noFill/>
        </p:spPr>
        <p:txBody>
          <a:bodyPr wrap="none" rtlCol="0">
            <a:spAutoFit/>
          </a:bodyPr>
          <a:lstStyle/>
          <a:p>
            <a:r>
              <a:rPr lang="fr-FR" sz="1050" dirty="0"/>
              <a:t>PS ETH</a:t>
            </a:r>
          </a:p>
        </p:txBody>
      </p:sp>
      <p:sp>
        <p:nvSpPr>
          <p:cNvPr id="71" name="TextBox 33">
            <a:extLst>
              <a:ext uri="{FF2B5EF4-FFF2-40B4-BE49-F238E27FC236}">
                <a16:creationId xmlns:a16="http://schemas.microsoft.com/office/drawing/2014/main" id="{22B3FDC9-9435-D44D-48F9-AC5C87B5CEED}"/>
              </a:ext>
            </a:extLst>
          </p:cNvPr>
          <p:cNvSpPr txBox="1"/>
          <p:nvPr/>
        </p:nvSpPr>
        <p:spPr>
          <a:xfrm>
            <a:off x="3832921" y="5878305"/>
            <a:ext cx="1183337" cy="253916"/>
          </a:xfrm>
          <a:prstGeom prst="rect">
            <a:avLst/>
          </a:prstGeom>
          <a:noFill/>
        </p:spPr>
        <p:txBody>
          <a:bodyPr wrap="none" rtlCol="0">
            <a:spAutoFit/>
          </a:bodyPr>
          <a:lstStyle/>
          <a:p>
            <a:r>
              <a:rPr lang="fr-FR" sz="1050" dirty="0"/>
              <a:t>1 Gb/s Non jumbo</a:t>
            </a:r>
          </a:p>
        </p:txBody>
      </p:sp>
      <p:sp>
        <p:nvSpPr>
          <p:cNvPr id="72" name="TextBox 34">
            <a:extLst>
              <a:ext uri="{FF2B5EF4-FFF2-40B4-BE49-F238E27FC236}">
                <a16:creationId xmlns:a16="http://schemas.microsoft.com/office/drawing/2014/main" id="{2B82F0CE-194C-BE2D-9FBE-40B0714AF5C6}"/>
              </a:ext>
            </a:extLst>
          </p:cNvPr>
          <p:cNvSpPr txBox="1"/>
          <p:nvPr/>
        </p:nvSpPr>
        <p:spPr>
          <a:xfrm>
            <a:off x="8527703" y="3806420"/>
            <a:ext cx="385042" cy="261610"/>
          </a:xfrm>
          <a:prstGeom prst="rect">
            <a:avLst/>
          </a:prstGeom>
          <a:noFill/>
        </p:spPr>
        <p:txBody>
          <a:bodyPr wrap="none" rtlCol="0">
            <a:spAutoFit/>
          </a:bodyPr>
          <a:lstStyle/>
          <a:p>
            <a:r>
              <a:rPr lang="fr-FR" sz="1050" dirty="0"/>
              <a:t>SFP</a:t>
            </a:r>
          </a:p>
        </p:txBody>
      </p:sp>
      <p:sp>
        <p:nvSpPr>
          <p:cNvPr id="73" name="TextBox 35">
            <a:extLst>
              <a:ext uri="{FF2B5EF4-FFF2-40B4-BE49-F238E27FC236}">
                <a16:creationId xmlns:a16="http://schemas.microsoft.com/office/drawing/2014/main" id="{D4C8D46C-B012-17FF-EA2B-CB45B1140066}"/>
              </a:ext>
            </a:extLst>
          </p:cNvPr>
          <p:cNvSpPr txBox="1"/>
          <p:nvPr/>
        </p:nvSpPr>
        <p:spPr>
          <a:xfrm>
            <a:off x="9584169" y="3150767"/>
            <a:ext cx="1151405" cy="276999"/>
          </a:xfrm>
          <a:prstGeom prst="rect">
            <a:avLst/>
          </a:prstGeom>
          <a:noFill/>
        </p:spPr>
        <p:txBody>
          <a:bodyPr wrap="none" rtlCol="0">
            <a:spAutoFit/>
          </a:bodyPr>
          <a:lstStyle/>
          <a:p>
            <a:r>
              <a:rPr lang="fr-FR" sz="1200" dirty="0"/>
              <a:t>FRONTEND HW</a:t>
            </a:r>
          </a:p>
        </p:txBody>
      </p:sp>
      <p:sp>
        <p:nvSpPr>
          <p:cNvPr id="74" name="Rectangle 73">
            <a:extLst>
              <a:ext uri="{FF2B5EF4-FFF2-40B4-BE49-F238E27FC236}">
                <a16:creationId xmlns:a16="http://schemas.microsoft.com/office/drawing/2014/main" id="{93ED7D60-5BA4-19FC-C79D-1035716FC0DD}"/>
              </a:ext>
            </a:extLst>
          </p:cNvPr>
          <p:cNvSpPr/>
          <p:nvPr/>
        </p:nvSpPr>
        <p:spPr>
          <a:xfrm>
            <a:off x="4018320" y="4280884"/>
            <a:ext cx="1478396" cy="209107"/>
          </a:xfrm>
          <a:prstGeom prst="rect">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fr-FR" sz="1050" dirty="0"/>
              <a:t>    Command Server</a:t>
            </a:r>
          </a:p>
        </p:txBody>
      </p:sp>
      <p:sp>
        <p:nvSpPr>
          <p:cNvPr id="76" name="TextBox 42">
            <a:extLst>
              <a:ext uri="{FF2B5EF4-FFF2-40B4-BE49-F238E27FC236}">
                <a16:creationId xmlns:a16="http://schemas.microsoft.com/office/drawing/2014/main" id="{3C158971-8F5D-7F86-3044-6971D1A6C1FC}"/>
              </a:ext>
            </a:extLst>
          </p:cNvPr>
          <p:cNvSpPr txBox="1"/>
          <p:nvPr/>
        </p:nvSpPr>
        <p:spPr>
          <a:xfrm>
            <a:off x="5163344" y="4763589"/>
            <a:ext cx="603050" cy="261610"/>
          </a:xfrm>
          <a:prstGeom prst="rect">
            <a:avLst/>
          </a:prstGeom>
          <a:noFill/>
        </p:spPr>
        <p:txBody>
          <a:bodyPr wrap="none" rtlCol="0">
            <a:spAutoFit/>
          </a:bodyPr>
          <a:lstStyle/>
          <a:p>
            <a:r>
              <a:rPr lang="fr-FR" sz="1050" dirty="0"/>
              <a:t>CORE 0</a:t>
            </a:r>
          </a:p>
        </p:txBody>
      </p:sp>
      <p:sp>
        <p:nvSpPr>
          <p:cNvPr id="77" name="TextBox 43">
            <a:extLst>
              <a:ext uri="{FF2B5EF4-FFF2-40B4-BE49-F238E27FC236}">
                <a16:creationId xmlns:a16="http://schemas.microsoft.com/office/drawing/2014/main" id="{99401126-63D4-05F1-D643-86E14E5EE70C}"/>
              </a:ext>
            </a:extLst>
          </p:cNvPr>
          <p:cNvSpPr txBox="1"/>
          <p:nvPr/>
        </p:nvSpPr>
        <p:spPr>
          <a:xfrm>
            <a:off x="7482059" y="4787428"/>
            <a:ext cx="603050" cy="261610"/>
          </a:xfrm>
          <a:prstGeom prst="rect">
            <a:avLst/>
          </a:prstGeom>
          <a:noFill/>
        </p:spPr>
        <p:txBody>
          <a:bodyPr wrap="none" rtlCol="0">
            <a:spAutoFit/>
          </a:bodyPr>
          <a:lstStyle/>
          <a:p>
            <a:r>
              <a:rPr lang="fr-FR" sz="1050" dirty="0"/>
              <a:t>CORE 1</a:t>
            </a:r>
          </a:p>
        </p:txBody>
      </p:sp>
      <p:grpSp>
        <p:nvGrpSpPr>
          <p:cNvPr id="78" name="Group 122">
            <a:extLst>
              <a:ext uri="{FF2B5EF4-FFF2-40B4-BE49-F238E27FC236}">
                <a16:creationId xmlns:a16="http://schemas.microsoft.com/office/drawing/2014/main" id="{C644F990-EBE0-2F9E-43C5-2027A325462C}"/>
              </a:ext>
            </a:extLst>
          </p:cNvPr>
          <p:cNvGrpSpPr/>
          <p:nvPr/>
        </p:nvGrpSpPr>
        <p:grpSpPr>
          <a:xfrm>
            <a:off x="1603244" y="3546487"/>
            <a:ext cx="1260686" cy="1158037"/>
            <a:chOff x="835703" y="2694715"/>
            <a:chExt cx="1602395" cy="1647245"/>
          </a:xfrm>
        </p:grpSpPr>
        <p:pic>
          <p:nvPicPr>
            <p:cNvPr id="79" name="Graphic 16" descr="Computer">
              <a:extLst>
                <a:ext uri="{FF2B5EF4-FFF2-40B4-BE49-F238E27FC236}">
                  <a16:creationId xmlns:a16="http://schemas.microsoft.com/office/drawing/2014/main" id="{E4C86729-F5B1-0046-9D3C-B2834528334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35703" y="2694715"/>
              <a:ext cx="1513143" cy="1513143"/>
            </a:xfrm>
            <a:prstGeom prst="rect">
              <a:avLst/>
            </a:prstGeom>
          </p:spPr>
        </p:pic>
        <p:sp>
          <p:nvSpPr>
            <p:cNvPr id="80" name="TextBox 49">
              <a:extLst>
                <a:ext uri="{FF2B5EF4-FFF2-40B4-BE49-F238E27FC236}">
                  <a16:creationId xmlns:a16="http://schemas.microsoft.com/office/drawing/2014/main" id="{AB6AC2E0-CAFD-E4AA-FE7F-04FC38550CBD}"/>
                </a:ext>
              </a:extLst>
            </p:cNvPr>
            <p:cNvSpPr txBox="1"/>
            <p:nvPr/>
          </p:nvSpPr>
          <p:spPr>
            <a:xfrm>
              <a:off x="1869230" y="3969834"/>
              <a:ext cx="568868" cy="372126"/>
            </a:xfrm>
            <a:prstGeom prst="rect">
              <a:avLst/>
            </a:prstGeom>
            <a:noFill/>
          </p:spPr>
          <p:txBody>
            <a:bodyPr wrap="none" rtlCol="0">
              <a:spAutoFit/>
            </a:bodyPr>
            <a:lstStyle/>
            <a:p>
              <a:r>
                <a:rPr lang="fr-FR" sz="1100" dirty="0"/>
                <a:t>DAQ</a:t>
              </a:r>
              <a:endParaRPr lang="fr-FR" sz="1050" dirty="0"/>
            </a:p>
          </p:txBody>
        </p:sp>
      </p:grpSp>
      <p:sp>
        <p:nvSpPr>
          <p:cNvPr id="81" name="TextBox 50">
            <a:extLst>
              <a:ext uri="{FF2B5EF4-FFF2-40B4-BE49-F238E27FC236}">
                <a16:creationId xmlns:a16="http://schemas.microsoft.com/office/drawing/2014/main" id="{8408BF76-4568-EA33-BAC5-B07B0E71849A}"/>
              </a:ext>
            </a:extLst>
          </p:cNvPr>
          <p:cNvSpPr txBox="1"/>
          <p:nvPr/>
        </p:nvSpPr>
        <p:spPr>
          <a:xfrm>
            <a:off x="7724715" y="5071866"/>
            <a:ext cx="397866" cy="261610"/>
          </a:xfrm>
          <a:prstGeom prst="rect">
            <a:avLst/>
          </a:prstGeom>
          <a:noFill/>
        </p:spPr>
        <p:txBody>
          <a:bodyPr wrap="none" rtlCol="0">
            <a:spAutoFit/>
          </a:bodyPr>
          <a:lstStyle/>
          <a:p>
            <a:r>
              <a:rPr lang="fr-FR" sz="1050" dirty="0" err="1"/>
              <a:t>SoC</a:t>
            </a:r>
            <a:endParaRPr lang="fr-FR" sz="1050" dirty="0"/>
          </a:p>
        </p:txBody>
      </p:sp>
      <p:sp>
        <p:nvSpPr>
          <p:cNvPr id="82" name="Rectangle 81">
            <a:extLst>
              <a:ext uri="{FF2B5EF4-FFF2-40B4-BE49-F238E27FC236}">
                <a16:creationId xmlns:a16="http://schemas.microsoft.com/office/drawing/2014/main" id="{E3949A0F-44EF-14E9-8B00-046E7C362E48}"/>
              </a:ext>
            </a:extLst>
          </p:cNvPr>
          <p:cNvSpPr/>
          <p:nvPr/>
        </p:nvSpPr>
        <p:spPr>
          <a:xfrm>
            <a:off x="3930565" y="2744561"/>
            <a:ext cx="3993083" cy="262994"/>
          </a:xfrm>
          <a:prstGeom prst="rect">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5400000" scaled="1"/>
            <a:tileRect/>
          </a:gradFill>
        </p:spPr>
        <p:style>
          <a:lnRef idx="2">
            <a:schemeClr val="accent6"/>
          </a:lnRef>
          <a:fillRef idx="1">
            <a:schemeClr val="lt1"/>
          </a:fillRef>
          <a:effectRef idx="0">
            <a:schemeClr val="accent6"/>
          </a:effectRef>
          <a:fontRef idx="minor">
            <a:schemeClr val="dk1"/>
          </a:fontRef>
        </p:style>
        <p:txBody>
          <a:bodyPr rtlCol="0" anchor="ctr"/>
          <a:lstStyle/>
          <a:p>
            <a:pPr algn="ctr"/>
            <a:r>
              <a:rPr lang="fr-FR" sz="1100" dirty="0"/>
              <a:t>SDRAM (1024 MB)</a:t>
            </a:r>
            <a:endParaRPr lang="fr-FR" sz="1200" dirty="0"/>
          </a:p>
        </p:txBody>
      </p:sp>
      <p:pic>
        <p:nvPicPr>
          <p:cNvPr id="83" name="Graphic 25" descr="Arrow circle">
            <a:extLst>
              <a:ext uri="{FF2B5EF4-FFF2-40B4-BE49-F238E27FC236}">
                <a16:creationId xmlns:a16="http://schemas.microsoft.com/office/drawing/2014/main" id="{AF2B36DD-4054-15A8-5B35-8DCDC252535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342296" y="2824763"/>
            <a:ext cx="1178138" cy="729773"/>
          </a:xfrm>
          <a:prstGeom prst="rect">
            <a:avLst/>
          </a:prstGeom>
        </p:spPr>
      </p:pic>
      <p:grpSp>
        <p:nvGrpSpPr>
          <p:cNvPr id="5" name="Groupe 4"/>
          <p:cNvGrpSpPr/>
          <p:nvPr/>
        </p:nvGrpSpPr>
        <p:grpSpPr>
          <a:xfrm>
            <a:off x="9653529" y="3546065"/>
            <a:ext cx="935227" cy="1425156"/>
            <a:chOff x="9653529" y="3546065"/>
            <a:chExt cx="935227" cy="1425156"/>
          </a:xfrm>
        </p:grpSpPr>
        <p:sp>
          <p:nvSpPr>
            <p:cNvPr id="63" name="Rectangle 62">
              <a:extLst>
                <a:ext uri="{FF2B5EF4-FFF2-40B4-BE49-F238E27FC236}">
                  <a16:creationId xmlns:a16="http://schemas.microsoft.com/office/drawing/2014/main" id="{199CA517-4978-76B3-EEDB-8B3290DC7BEE}"/>
                </a:ext>
              </a:extLst>
            </p:cNvPr>
            <p:cNvSpPr/>
            <p:nvPr/>
          </p:nvSpPr>
          <p:spPr>
            <a:xfrm>
              <a:off x="9653529" y="3546065"/>
              <a:ext cx="935227" cy="1425156"/>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endParaRPr lang="fr-FR" sz="1400"/>
            </a:p>
          </p:txBody>
        </p:sp>
        <p:sp>
          <p:nvSpPr>
            <p:cNvPr id="84" name="Rectangle 83">
              <a:extLst>
                <a:ext uri="{FF2B5EF4-FFF2-40B4-BE49-F238E27FC236}">
                  <a16:creationId xmlns:a16="http://schemas.microsoft.com/office/drawing/2014/main" id="{4BF59CED-0C68-0FED-D65B-C715F3A0CDC7}"/>
                </a:ext>
              </a:extLst>
            </p:cNvPr>
            <p:cNvSpPr/>
            <p:nvPr/>
          </p:nvSpPr>
          <p:spPr>
            <a:xfrm>
              <a:off x="9792137" y="3714087"/>
              <a:ext cx="683740" cy="293546"/>
            </a:xfrm>
            <a:prstGeom prst="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400" dirty="0"/>
                <a:t>FEC</a:t>
              </a:r>
            </a:p>
          </p:txBody>
        </p:sp>
        <p:sp>
          <p:nvSpPr>
            <p:cNvPr id="85" name="Rectangle 84">
              <a:extLst>
                <a:ext uri="{FF2B5EF4-FFF2-40B4-BE49-F238E27FC236}">
                  <a16:creationId xmlns:a16="http://schemas.microsoft.com/office/drawing/2014/main" id="{192C6EC9-B08F-F234-DAF9-2C84CE8E6394}"/>
                </a:ext>
              </a:extLst>
            </p:cNvPr>
            <p:cNvSpPr/>
            <p:nvPr/>
          </p:nvSpPr>
          <p:spPr>
            <a:xfrm>
              <a:off x="9792137" y="4425524"/>
              <a:ext cx="683740" cy="293546"/>
            </a:xfrm>
            <a:prstGeom prst="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400" dirty="0"/>
                <a:t>FEC</a:t>
              </a:r>
            </a:p>
          </p:txBody>
        </p:sp>
      </p:grpSp>
      <p:sp>
        <p:nvSpPr>
          <p:cNvPr id="86" name="Rectangle 85">
            <a:extLst>
              <a:ext uri="{FF2B5EF4-FFF2-40B4-BE49-F238E27FC236}">
                <a16:creationId xmlns:a16="http://schemas.microsoft.com/office/drawing/2014/main" id="{58B88A9D-03BC-6249-0B0D-A5B15BC58885}"/>
              </a:ext>
            </a:extLst>
          </p:cNvPr>
          <p:cNvSpPr/>
          <p:nvPr/>
        </p:nvSpPr>
        <p:spPr>
          <a:xfrm>
            <a:off x="5687111" y="3798610"/>
            <a:ext cx="497362" cy="3142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1100" dirty="0"/>
              <a:t>DMA</a:t>
            </a:r>
          </a:p>
        </p:txBody>
      </p:sp>
      <p:sp>
        <p:nvSpPr>
          <p:cNvPr id="87" name="Rectangle 86">
            <a:extLst>
              <a:ext uri="{FF2B5EF4-FFF2-40B4-BE49-F238E27FC236}">
                <a16:creationId xmlns:a16="http://schemas.microsoft.com/office/drawing/2014/main" id="{C0899909-BA63-6FE9-1458-27280696FF1C}"/>
              </a:ext>
            </a:extLst>
          </p:cNvPr>
          <p:cNvSpPr/>
          <p:nvPr/>
        </p:nvSpPr>
        <p:spPr>
          <a:xfrm>
            <a:off x="4057120" y="4321554"/>
            <a:ext cx="266359" cy="12776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400" dirty="0" err="1"/>
              <a:t>eth</a:t>
            </a:r>
            <a:endParaRPr lang="fr-FR" sz="300" dirty="0"/>
          </a:p>
        </p:txBody>
      </p:sp>
      <p:sp>
        <p:nvSpPr>
          <p:cNvPr id="88" name="Rectangle 87">
            <a:extLst>
              <a:ext uri="{FF2B5EF4-FFF2-40B4-BE49-F238E27FC236}">
                <a16:creationId xmlns:a16="http://schemas.microsoft.com/office/drawing/2014/main" id="{E9D30EB6-618F-7B82-0210-FC576BF241CA}"/>
              </a:ext>
            </a:extLst>
          </p:cNvPr>
          <p:cNvSpPr/>
          <p:nvPr/>
        </p:nvSpPr>
        <p:spPr>
          <a:xfrm>
            <a:off x="4018105" y="4518417"/>
            <a:ext cx="1478396" cy="20910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1050" dirty="0"/>
              <a:t>   </a:t>
            </a:r>
            <a:r>
              <a:rPr lang="fr-FR" sz="1050" dirty="0" err="1"/>
              <a:t>Baremetal</a:t>
            </a:r>
            <a:r>
              <a:rPr lang="fr-FR" sz="1050" dirty="0"/>
              <a:t> </a:t>
            </a:r>
            <a:r>
              <a:rPr lang="fr-FR" sz="1050" dirty="0" err="1"/>
              <a:t>Libs</a:t>
            </a:r>
            <a:endParaRPr lang="fr-FR" sz="1050" dirty="0"/>
          </a:p>
        </p:txBody>
      </p:sp>
      <p:cxnSp>
        <p:nvCxnSpPr>
          <p:cNvPr id="89" name="Elbow Connector 61">
            <a:extLst>
              <a:ext uri="{FF2B5EF4-FFF2-40B4-BE49-F238E27FC236}">
                <a16:creationId xmlns:a16="http://schemas.microsoft.com/office/drawing/2014/main" id="{5E8E182C-13EB-F873-78BD-F4B523C866B2}"/>
              </a:ext>
            </a:extLst>
          </p:cNvPr>
          <p:cNvCxnSpPr>
            <a:cxnSpLocks/>
          </p:cNvCxnSpPr>
          <p:nvPr/>
        </p:nvCxnSpPr>
        <p:spPr>
          <a:xfrm rot="5400000">
            <a:off x="1622582" y="4857815"/>
            <a:ext cx="939684" cy="326252"/>
          </a:xfrm>
          <a:prstGeom prst="bentConnector3">
            <a:avLst>
              <a:gd name="adj1" fmla="val 50000"/>
            </a:avLst>
          </a:prstGeom>
          <a:ln w="349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0" name="TextBox 91">
            <a:extLst>
              <a:ext uri="{FF2B5EF4-FFF2-40B4-BE49-F238E27FC236}">
                <a16:creationId xmlns:a16="http://schemas.microsoft.com/office/drawing/2014/main" id="{4CD2256D-1128-55C4-9570-39BE0259063A}"/>
              </a:ext>
            </a:extLst>
          </p:cNvPr>
          <p:cNvSpPr txBox="1"/>
          <p:nvPr/>
        </p:nvSpPr>
        <p:spPr>
          <a:xfrm>
            <a:off x="10119804" y="5109444"/>
            <a:ext cx="508473" cy="307777"/>
          </a:xfrm>
          <a:prstGeom prst="rect">
            <a:avLst/>
          </a:prstGeom>
          <a:noFill/>
        </p:spPr>
        <p:txBody>
          <a:bodyPr wrap="none" rtlCol="0">
            <a:spAutoFit/>
          </a:bodyPr>
          <a:lstStyle/>
          <a:p>
            <a:r>
              <a:rPr lang="fr-FR" sz="1400" dirty="0"/>
              <a:t>FEM</a:t>
            </a:r>
            <a:endParaRPr lang="fr-FR" sz="1050" dirty="0"/>
          </a:p>
        </p:txBody>
      </p:sp>
      <p:pic>
        <p:nvPicPr>
          <p:cNvPr id="91" name="Graphic 92" descr="Hierarchy">
            <a:extLst>
              <a:ext uri="{FF2B5EF4-FFF2-40B4-BE49-F238E27FC236}">
                <a16:creationId xmlns:a16="http://schemas.microsoft.com/office/drawing/2014/main" id="{9466D081-CD77-589E-2785-FCFD2712DFA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700316" y="5417439"/>
            <a:ext cx="459084" cy="410222"/>
          </a:xfrm>
          <a:prstGeom prst="rect">
            <a:avLst/>
          </a:prstGeom>
        </p:spPr>
      </p:pic>
      <p:cxnSp>
        <p:nvCxnSpPr>
          <p:cNvPr id="92" name="Elbow Connector 104">
            <a:extLst>
              <a:ext uri="{FF2B5EF4-FFF2-40B4-BE49-F238E27FC236}">
                <a16:creationId xmlns:a16="http://schemas.microsoft.com/office/drawing/2014/main" id="{61E0F8A5-B0A9-BD41-8345-6ABD2A1D6968}"/>
              </a:ext>
            </a:extLst>
          </p:cNvPr>
          <p:cNvCxnSpPr>
            <a:cxnSpLocks/>
            <a:stCxn id="91" idx="2"/>
            <a:endCxn id="69" idx="2"/>
          </p:cNvCxnSpPr>
          <p:nvPr/>
        </p:nvCxnSpPr>
        <p:spPr>
          <a:xfrm rot="16200000" flipH="1">
            <a:off x="3624179" y="4133339"/>
            <a:ext cx="316926" cy="3705569"/>
          </a:xfrm>
          <a:prstGeom prst="bentConnector3">
            <a:avLst>
              <a:gd name="adj1" fmla="val 172130"/>
            </a:avLst>
          </a:prstGeom>
          <a:ln w="317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3" name="Curved Connector 118">
            <a:extLst>
              <a:ext uri="{FF2B5EF4-FFF2-40B4-BE49-F238E27FC236}">
                <a16:creationId xmlns:a16="http://schemas.microsoft.com/office/drawing/2014/main" id="{8CE356D3-35ED-CA73-08CF-409F976A00B2}"/>
              </a:ext>
            </a:extLst>
          </p:cNvPr>
          <p:cNvCxnSpPr>
            <a:cxnSpLocks/>
            <a:stCxn id="68" idx="0"/>
            <a:endCxn id="87" idx="2"/>
          </p:cNvCxnSpPr>
          <p:nvPr/>
        </p:nvCxnSpPr>
        <p:spPr>
          <a:xfrm rot="16200000" flipV="1">
            <a:off x="4437809" y="4201810"/>
            <a:ext cx="972381" cy="1467397"/>
          </a:xfrm>
          <a:prstGeom prst="curved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4" name="Curved Connector 129">
            <a:extLst>
              <a:ext uri="{FF2B5EF4-FFF2-40B4-BE49-F238E27FC236}">
                <a16:creationId xmlns:a16="http://schemas.microsoft.com/office/drawing/2014/main" id="{2AC6D4E2-A786-119B-D4FF-D6845AE7104B}"/>
              </a:ext>
            </a:extLst>
          </p:cNvPr>
          <p:cNvCxnSpPr>
            <a:cxnSpLocks/>
            <a:stCxn id="74" idx="3"/>
            <a:endCxn id="64" idx="1"/>
          </p:cNvCxnSpPr>
          <p:nvPr/>
        </p:nvCxnSpPr>
        <p:spPr>
          <a:xfrm flipV="1">
            <a:off x="5496716" y="4207336"/>
            <a:ext cx="3025540" cy="178102"/>
          </a:xfrm>
          <a:prstGeom prst="curved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95" name="TextBox 34">
            <a:extLst>
              <a:ext uri="{FF2B5EF4-FFF2-40B4-BE49-F238E27FC236}">
                <a16:creationId xmlns:a16="http://schemas.microsoft.com/office/drawing/2014/main" id="{2B82F0CE-194C-BE2D-9FBE-40B0714AF5C6}"/>
              </a:ext>
            </a:extLst>
          </p:cNvPr>
          <p:cNvSpPr txBox="1"/>
          <p:nvPr/>
        </p:nvSpPr>
        <p:spPr>
          <a:xfrm>
            <a:off x="9102031" y="3808501"/>
            <a:ext cx="428322" cy="253916"/>
          </a:xfrm>
          <a:prstGeom prst="rect">
            <a:avLst/>
          </a:prstGeom>
          <a:noFill/>
        </p:spPr>
        <p:txBody>
          <a:bodyPr wrap="none" rtlCol="0">
            <a:spAutoFit/>
          </a:bodyPr>
          <a:lstStyle/>
          <a:p>
            <a:r>
              <a:rPr lang="fr-FR" sz="1050" dirty="0"/>
              <a:t>data</a:t>
            </a:r>
          </a:p>
        </p:txBody>
      </p:sp>
      <p:sp>
        <p:nvSpPr>
          <p:cNvPr id="96" name="TextBox 34">
            <a:extLst>
              <a:ext uri="{FF2B5EF4-FFF2-40B4-BE49-F238E27FC236}">
                <a16:creationId xmlns:a16="http://schemas.microsoft.com/office/drawing/2014/main" id="{2B82F0CE-194C-BE2D-9FBE-40B0714AF5C6}"/>
              </a:ext>
            </a:extLst>
          </p:cNvPr>
          <p:cNvSpPr txBox="1"/>
          <p:nvPr/>
        </p:nvSpPr>
        <p:spPr>
          <a:xfrm>
            <a:off x="8902456" y="4424141"/>
            <a:ext cx="827471" cy="253916"/>
          </a:xfrm>
          <a:prstGeom prst="rect">
            <a:avLst/>
          </a:prstGeom>
          <a:noFill/>
        </p:spPr>
        <p:txBody>
          <a:bodyPr wrap="none" rtlCol="0">
            <a:spAutoFit/>
          </a:bodyPr>
          <a:lstStyle/>
          <a:p>
            <a:r>
              <a:rPr lang="fr-FR" sz="1050" dirty="0"/>
              <a:t>instructions</a:t>
            </a:r>
          </a:p>
        </p:txBody>
      </p:sp>
      <p:grpSp>
        <p:nvGrpSpPr>
          <p:cNvPr id="98" name="Groupe 97"/>
          <p:cNvGrpSpPr/>
          <p:nvPr/>
        </p:nvGrpSpPr>
        <p:grpSpPr>
          <a:xfrm>
            <a:off x="9786879" y="3688940"/>
            <a:ext cx="935227" cy="1425156"/>
            <a:chOff x="9653529" y="3546065"/>
            <a:chExt cx="935227" cy="1425156"/>
          </a:xfrm>
        </p:grpSpPr>
        <p:sp>
          <p:nvSpPr>
            <p:cNvPr id="99" name="Rectangle 98">
              <a:extLst>
                <a:ext uri="{FF2B5EF4-FFF2-40B4-BE49-F238E27FC236}">
                  <a16:creationId xmlns:a16="http://schemas.microsoft.com/office/drawing/2014/main" id="{199CA517-4978-76B3-EEDB-8B3290DC7BEE}"/>
                </a:ext>
              </a:extLst>
            </p:cNvPr>
            <p:cNvSpPr/>
            <p:nvPr/>
          </p:nvSpPr>
          <p:spPr>
            <a:xfrm>
              <a:off x="9653529" y="3546065"/>
              <a:ext cx="935227" cy="1425156"/>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endParaRPr lang="fr-FR" sz="1400"/>
            </a:p>
          </p:txBody>
        </p:sp>
        <p:sp>
          <p:nvSpPr>
            <p:cNvPr id="100" name="Rectangle 99">
              <a:extLst>
                <a:ext uri="{FF2B5EF4-FFF2-40B4-BE49-F238E27FC236}">
                  <a16:creationId xmlns:a16="http://schemas.microsoft.com/office/drawing/2014/main" id="{4BF59CED-0C68-0FED-D65B-C715F3A0CDC7}"/>
                </a:ext>
              </a:extLst>
            </p:cNvPr>
            <p:cNvSpPr/>
            <p:nvPr/>
          </p:nvSpPr>
          <p:spPr>
            <a:xfrm>
              <a:off x="9792137" y="3714087"/>
              <a:ext cx="683740" cy="293546"/>
            </a:xfrm>
            <a:prstGeom prst="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400" dirty="0"/>
                <a:t>FEC</a:t>
              </a:r>
            </a:p>
          </p:txBody>
        </p:sp>
        <p:sp>
          <p:nvSpPr>
            <p:cNvPr id="101" name="Rectangle 100">
              <a:extLst>
                <a:ext uri="{FF2B5EF4-FFF2-40B4-BE49-F238E27FC236}">
                  <a16:creationId xmlns:a16="http://schemas.microsoft.com/office/drawing/2014/main" id="{192C6EC9-B08F-F234-DAF9-2C84CE8E6394}"/>
                </a:ext>
              </a:extLst>
            </p:cNvPr>
            <p:cNvSpPr/>
            <p:nvPr/>
          </p:nvSpPr>
          <p:spPr>
            <a:xfrm>
              <a:off x="9792137" y="4425524"/>
              <a:ext cx="683740" cy="293546"/>
            </a:xfrm>
            <a:prstGeom prst="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400" dirty="0"/>
                <a:t>FEC</a:t>
              </a:r>
            </a:p>
          </p:txBody>
        </p:sp>
      </p:grpSp>
      <p:sp>
        <p:nvSpPr>
          <p:cNvPr id="102" name="TextBox 41">
            <a:extLst>
              <a:ext uri="{FF2B5EF4-FFF2-40B4-BE49-F238E27FC236}">
                <a16:creationId xmlns:a16="http://schemas.microsoft.com/office/drawing/2014/main" id="{46FA7DAE-6A02-2B24-1396-2C5ACCBBE5F9}"/>
              </a:ext>
            </a:extLst>
          </p:cNvPr>
          <p:cNvSpPr txBox="1"/>
          <p:nvPr/>
        </p:nvSpPr>
        <p:spPr>
          <a:xfrm>
            <a:off x="5823228" y="2187293"/>
            <a:ext cx="633507" cy="307777"/>
          </a:xfrm>
          <a:prstGeom prst="rect">
            <a:avLst/>
          </a:prstGeom>
          <a:noFill/>
        </p:spPr>
        <p:txBody>
          <a:bodyPr wrap="none" rtlCol="0">
            <a:spAutoFit/>
          </a:bodyPr>
          <a:lstStyle/>
          <a:p>
            <a:r>
              <a:rPr lang="fr-FR" sz="1400" dirty="0"/>
              <a:t>TDCM</a:t>
            </a:r>
            <a:endParaRPr lang="fr-FR" sz="1050" dirty="0"/>
          </a:p>
        </p:txBody>
      </p:sp>
      <p:sp>
        <p:nvSpPr>
          <p:cNvPr id="103" name="Google Shape;273;p21"/>
          <p:cNvSpPr txBox="1"/>
          <p:nvPr/>
        </p:nvSpPr>
        <p:spPr>
          <a:xfrm>
            <a:off x="971549" y="1885211"/>
            <a:ext cx="5618054" cy="341632"/>
          </a:xfrm>
          <a:prstGeom prst="rect">
            <a:avLst/>
          </a:prstGeom>
          <a:noFill/>
          <a:ln>
            <a:noFill/>
          </a:ln>
        </p:spPr>
        <p:txBody>
          <a:bodyPr spcFirstLastPara="1" wrap="square" lIns="0" tIns="0" rIns="0" bIns="0" anchor="t" anchorCtr="0">
            <a:spAutoFit/>
          </a:bodyPr>
          <a:lstStyle/>
          <a:p>
            <a:pPr>
              <a:lnSpc>
                <a:spcPct val="111000"/>
              </a:lnSpc>
            </a:pPr>
            <a:r>
              <a:rPr lang="en-US" sz="2000" dirty="0">
                <a:solidFill>
                  <a:srgbClr val="7B96D4"/>
                </a:solidFill>
                <a:latin typeface="Heebo Black"/>
                <a:sym typeface="Heebo Black"/>
              </a:rPr>
              <a:t>Single core bare metal (sans </a:t>
            </a:r>
            <a:r>
              <a:rPr lang="en-US" sz="2000" dirty="0" err="1">
                <a:solidFill>
                  <a:srgbClr val="7B96D4"/>
                </a:solidFill>
                <a:latin typeface="Heebo Black"/>
                <a:sym typeface="Heebo Black"/>
              </a:rPr>
              <a:t>OpenAmp</a:t>
            </a:r>
            <a:r>
              <a:rPr lang="en-US" sz="2000" dirty="0">
                <a:solidFill>
                  <a:srgbClr val="7B96D4"/>
                </a:solidFill>
                <a:latin typeface="Heebo Black"/>
                <a:sym typeface="Heebo Black"/>
              </a:rPr>
              <a:t>)</a:t>
            </a:r>
          </a:p>
        </p:txBody>
      </p:sp>
      <p:sp>
        <p:nvSpPr>
          <p:cNvPr id="7" name="Espace réservé du numéro de diapositive 6"/>
          <p:cNvSpPr>
            <a:spLocks noGrp="1"/>
          </p:cNvSpPr>
          <p:nvPr>
            <p:ph type="sldNum" sz="quarter" idx="12"/>
          </p:nvPr>
        </p:nvSpPr>
        <p:spPr>
          <a:xfrm>
            <a:off x="8610600" y="6499225"/>
            <a:ext cx="2743200" cy="365125"/>
          </a:xfrm>
        </p:spPr>
        <p:txBody>
          <a:bodyPr/>
          <a:lstStyle/>
          <a:p>
            <a:fld id="{0995BCA2-BEEF-8243-93D2-AEC1A15A0A81}" type="slidenum">
              <a:rPr lang="fr-FR" b="1" smtClean="0"/>
              <a:t>28</a:t>
            </a:fld>
            <a:endParaRPr lang="fr-FR" b="1" dirty="0"/>
          </a:p>
        </p:txBody>
      </p:sp>
      <p:sp>
        <p:nvSpPr>
          <p:cNvPr id="3" name="TextBox 33">
            <a:extLst>
              <a:ext uri="{FF2B5EF4-FFF2-40B4-BE49-F238E27FC236}">
                <a16:creationId xmlns:a16="http://schemas.microsoft.com/office/drawing/2014/main" id="{FDABB836-00E5-B8BD-27BA-6EFE94E1E452}"/>
              </a:ext>
            </a:extLst>
          </p:cNvPr>
          <p:cNvSpPr txBox="1"/>
          <p:nvPr/>
        </p:nvSpPr>
        <p:spPr>
          <a:xfrm>
            <a:off x="1968239" y="5996509"/>
            <a:ext cx="410690" cy="246221"/>
          </a:xfrm>
          <a:prstGeom prst="rect">
            <a:avLst/>
          </a:prstGeom>
          <a:noFill/>
        </p:spPr>
        <p:txBody>
          <a:bodyPr wrap="none" rtlCol="0">
            <a:spAutoFit/>
          </a:bodyPr>
          <a:lstStyle/>
          <a:p>
            <a:r>
              <a:rPr lang="fr-FR" sz="1000" dirty="0"/>
              <a:t>UDP</a:t>
            </a:r>
          </a:p>
        </p:txBody>
      </p:sp>
    </p:spTree>
    <p:extLst>
      <p:ext uri="{BB962C8B-B14F-4D97-AF65-F5344CB8AC3E}">
        <p14:creationId xmlns:p14="http://schemas.microsoft.com/office/powerpoint/2010/main" val="29992535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Shape 254"/>
        <p:cNvGrpSpPr/>
        <p:nvPr/>
      </p:nvGrpSpPr>
      <p:grpSpPr>
        <a:xfrm>
          <a:off x="0" y="0"/>
          <a:ext cx="0" cy="0"/>
          <a:chOff x="0" y="0"/>
          <a:chExt cx="0" cy="0"/>
        </a:xfrm>
      </p:grpSpPr>
      <p:grpSp>
        <p:nvGrpSpPr>
          <p:cNvPr id="255" name="Google Shape;255;p21"/>
          <p:cNvGrpSpPr/>
          <p:nvPr/>
        </p:nvGrpSpPr>
        <p:grpSpPr>
          <a:xfrm>
            <a:off x="332271" y="235830"/>
            <a:ext cx="11527458" cy="6289899"/>
            <a:chOff x="0" y="-38100"/>
            <a:chExt cx="4554058" cy="2484898"/>
          </a:xfrm>
        </p:grpSpPr>
        <p:sp>
          <p:nvSpPr>
            <p:cNvPr id="256" name="Google Shape;256;p21"/>
            <p:cNvSpPr/>
            <p:nvPr/>
          </p:nvSpPr>
          <p:spPr>
            <a:xfrm>
              <a:off x="0" y="0"/>
              <a:ext cx="4554058" cy="2446798"/>
            </a:xfrm>
            <a:custGeom>
              <a:avLst/>
              <a:gdLst/>
              <a:ahLst/>
              <a:cxnLst/>
              <a:rect l="l" t="t" r="r" b="b"/>
              <a:pathLst>
                <a:path w="4554058" h="2446798" extrusionOk="0">
                  <a:moveTo>
                    <a:pt x="12984" y="0"/>
                  </a:moveTo>
                  <a:lnTo>
                    <a:pt x="4541073" y="0"/>
                  </a:lnTo>
                  <a:cubicBezTo>
                    <a:pt x="4544517" y="0"/>
                    <a:pt x="4547820" y="1368"/>
                    <a:pt x="4550255" y="3803"/>
                  </a:cubicBezTo>
                  <a:cubicBezTo>
                    <a:pt x="4552690" y="6238"/>
                    <a:pt x="4554058" y="9541"/>
                    <a:pt x="4554058" y="12984"/>
                  </a:cubicBezTo>
                  <a:lnTo>
                    <a:pt x="4554058" y="2433814"/>
                  </a:lnTo>
                  <a:cubicBezTo>
                    <a:pt x="4554058" y="2440985"/>
                    <a:pt x="4548244" y="2446798"/>
                    <a:pt x="4541073" y="2446798"/>
                  </a:cubicBezTo>
                  <a:lnTo>
                    <a:pt x="12984" y="2446798"/>
                  </a:lnTo>
                  <a:cubicBezTo>
                    <a:pt x="9541" y="2446798"/>
                    <a:pt x="6238" y="2445430"/>
                    <a:pt x="3803" y="2442995"/>
                  </a:cubicBezTo>
                  <a:cubicBezTo>
                    <a:pt x="1368" y="2440560"/>
                    <a:pt x="0" y="2437258"/>
                    <a:pt x="0" y="2433814"/>
                  </a:cubicBezTo>
                  <a:lnTo>
                    <a:pt x="0" y="12984"/>
                  </a:lnTo>
                  <a:cubicBezTo>
                    <a:pt x="0" y="5813"/>
                    <a:pt x="5813" y="0"/>
                    <a:pt x="12984" y="0"/>
                  </a:cubicBezTo>
                  <a:close/>
                </a:path>
              </a:pathLst>
            </a:custGeom>
            <a:solidFill>
              <a:srgbClr val="FFFFFF"/>
            </a:solidFill>
            <a:ln w="57150" cap="flat" cmpd="sng">
              <a:solidFill>
                <a:srgbClr val="4C6FBF"/>
              </a:solidFill>
              <a:prstDash val="solid"/>
              <a:round/>
              <a:headEnd type="none" w="sm" len="sm"/>
              <a:tailEnd type="none" w="sm" len="sm"/>
            </a:ln>
          </p:spPr>
          <p:txBody>
            <a:bodyPr spcFirstLastPara="1" wrap="square" lIns="60950" tIns="60950" rIns="60950" bIns="60950" anchor="ctr" anchorCtr="0">
              <a:noAutofit/>
            </a:bodyPr>
            <a:lstStyle/>
            <a:p>
              <a:endParaRPr sz="1200"/>
            </a:p>
          </p:txBody>
        </p:sp>
        <p:sp>
          <p:nvSpPr>
            <p:cNvPr id="257" name="Google Shape;257;p21"/>
            <p:cNvSpPr txBox="1"/>
            <p:nvPr/>
          </p:nvSpPr>
          <p:spPr>
            <a:xfrm>
              <a:off x="0" y="-38100"/>
              <a:ext cx="812800" cy="850900"/>
            </a:xfrm>
            <a:prstGeom prst="rect">
              <a:avLst/>
            </a:prstGeom>
            <a:noFill/>
            <a:ln>
              <a:noFill/>
            </a:ln>
          </p:spPr>
          <p:txBody>
            <a:bodyPr spcFirstLastPara="1" wrap="square" lIns="33867" tIns="33867" rIns="33867" bIns="33867" anchor="ctr" anchorCtr="0">
              <a:noAutofit/>
            </a:bodyPr>
            <a:lstStyle/>
            <a:p>
              <a:pPr algn="ctr">
                <a:lnSpc>
                  <a:spcPct val="186611"/>
                </a:lnSpc>
              </a:pPr>
              <a:endParaRPr sz="1200">
                <a:solidFill>
                  <a:schemeClr val="dk1"/>
                </a:solidFill>
                <a:latin typeface="Calibri"/>
                <a:ea typeface="Calibri"/>
                <a:cs typeface="Calibri"/>
                <a:sym typeface="Calibri"/>
              </a:endParaRPr>
            </a:p>
          </p:txBody>
        </p:sp>
      </p:grpSp>
      <p:sp>
        <p:nvSpPr>
          <p:cNvPr id="279" name="Google Shape;279;p21"/>
          <p:cNvSpPr txBox="1"/>
          <p:nvPr/>
        </p:nvSpPr>
        <p:spPr>
          <a:xfrm>
            <a:off x="1029837" y="966498"/>
            <a:ext cx="9848834" cy="1089529"/>
          </a:xfrm>
          <a:prstGeom prst="rect">
            <a:avLst/>
          </a:prstGeom>
          <a:noFill/>
          <a:ln>
            <a:noFill/>
          </a:ln>
        </p:spPr>
        <p:txBody>
          <a:bodyPr spcFirstLastPara="1" wrap="square" lIns="0" tIns="0" rIns="0" bIns="0" anchor="t" anchorCtr="0">
            <a:spAutoFit/>
          </a:bodyPr>
          <a:lstStyle/>
          <a:p>
            <a:pPr>
              <a:lnSpc>
                <a:spcPct val="118002"/>
              </a:lnSpc>
            </a:pPr>
            <a:r>
              <a:rPr lang="en-US" sz="4800" dirty="0">
                <a:solidFill>
                  <a:srgbClr val="7B96D4"/>
                </a:solidFill>
                <a:latin typeface="Heebo Black"/>
                <a:sym typeface="Heebo Black"/>
              </a:rPr>
              <a:t>Solutions</a:t>
            </a:r>
            <a:endParaRPr lang="en-US" sz="3200" dirty="0"/>
          </a:p>
          <a:p>
            <a:pPr>
              <a:lnSpc>
                <a:spcPct val="118002"/>
              </a:lnSpc>
            </a:pPr>
            <a:endParaRPr sz="1200" dirty="0"/>
          </a:p>
        </p:txBody>
      </p:sp>
      <p:sp>
        <p:nvSpPr>
          <p:cNvPr id="2" name="Google Shape;135;p15">
            <a:extLst>
              <a:ext uri="{FF2B5EF4-FFF2-40B4-BE49-F238E27FC236}">
                <a16:creationId xmlns:a16="http://schemas.microsoft.com/office/drawing/2014/main" id="{49801218-161C-AC4E-057A-425A9D67BBC5}"/>
              </a:ext>
            </a:extLst>
          </p:cNvPr>
          <p:cNvSpPr txBox="1"/>
          <p:nvPr/>
        </p:nvSpPr>
        <p:spPr>
          <a:xfrm>
            <a:off x="331082" y="119395"/>
            <a:ext cx="1161421" cy="1302408"/>
          </a:xfrm>
          <a:prstGeom prst="rect">
            <a:avLst/>
          </a:prstGeom>
          <a:noFill/>
          <a:ln>
            <a:noFill/>
          </a:ln>
        </p:spPr>
        <p:txBody>
          <a:bodyPr spcFirstLastPara="1" wrap="square" lIns="0" tIns="0" rIns="0" bIns="0" anchor="t" anchorCtr="0">
            <a:spAutoFit/>
          </a:bodyPr>
          <a:lstStyle/>
          <a:p>
            <a:pPr algn="ctr">
              <a:lnSpc>
                <a:spcPct val="127000"/>
              </a:lnSpc>
            </a:pPr>
            <a:r>
              <a:rPr lang="en-US" sz="6664" dirty="0">
                <a:solidFill>
                  <a:schemeClr val="accent1">
                    <a:lumMod val="60000"/>
                    <a:lumOff val="40000"/>
                  </a:schemeClr>
                </a:solidFill>
                <a:latin typeface="Heebo Black"/>
                <a:ea typeface="Heebo Black"/>
                <a:cs typeface="Heebo Black"/>
                <a:sym typeface="Heebo Black"/>
              </a:rPr>
              <a:t>03</a:t>
            </a:r>
            <a:endParaRPr sz="1200" dirty="0">
              <a:solidFill>
                <a:schemeClr val="accent1">
                  <a:lumMod val="60000"/>
                  <a:lumOff val="40000"/>
                </a:schemeClr>
              </a:solidFill>
            </a:endParaRPr>
          </a:p>
        </p:txBody>
      </p:sp>
      <p:sp>
        <p:nvSpPr>
          <p:cNvPr id="34" name="TextBox 4">
            <a:extLst>
              <a:ext uri="{FF2B5EF4-FFF2-40B4-BE49-F238E27FC236}">
                <a16:creationId xmlns:a16="http://schemas.microsoft.com/office/drawing/2014/main" id="{160FB913-908B-B543-9E05-6FC1BEA4E835}"/>
              </a:ext>
            </a:extLst>
          </p:cNvPr>
          <p:cNvSpPr txBox="1"/>
          <p:nvPr/>
        </p:nvSpPr>
        <p:spPr>
          <a:xfrm>
            <a:off x="9964825" y="3894757"/>
            <a:ext cx="1058696" cy="200516"/>
          </a:xfrm>
          <a:prstGeom prst="rect">
            <a:avLst/>
          </a:prstGeom>
          <a:noFill/>
        </p:spPr>
        <p:txBody>
          <a:bodyPr wrap="square" rtlCol="0">
            <a:spAutoFit/>
          </a:bodyPr>
          <a:lstStyle/>
          <a:p>
            <a:r>
              <a:rPr lang="en-GB" sz="1000" dirty="0">
                <a:solidFill>
                  <a:schemeClr val="accent5"/>
                </a:solidFill>
              </a:rPr>
              <a:t>I</a:t>
            </a:r>
            <a:r>
              <a:rPr lang="x-none" sz="1000" dirty="0">
                <a:solidFill>
                  <a:schemeClr val="accent5"/>
                </a:solidFill>
              </a:rPr>
              <a:t>n developement</a:t>
            </a:r>
          </a:p>
        </p:txBody>
      </p:sp>
      <p:sp>
        <p:nvSpPr>
          <p:cNvPr id="42" name="Rectangle 41"/>
          <p:cNvSpPr/>
          <p:nvPr/>
        </p:nvSpPr>
        <p:spPr>
          <a:xfrm>
            <a:off x="8284892" y="3598984"/>
            <a:ext cx="2598555" cy="2445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e 3"/>
          <p:cNvGrpSpPr/>
          <p:nvPr/>
        </p:nvGrpSpPr>
        <p:grpSpPr>
          <a:xfrm>
            <a:off x="1604896" y="2551962"/>
            <a:ext cx="8842406" cy="3588417"/>
            <a:chOff x="171934" y="1334336"/>
            <a:chExt cx="11277558" cy="5018988"/>
          </a:xfrm>
        </p:grpSpPr>
        <p:sp>
          <p:nvSpPr>
            <p:cNvPr id="143" name="Rectangle 142">
              <a:extLst>
                <a:ext uri="{FF2B5EF4-FFF2-40B4-BE49-F238E27FC236}">
                  <a16:creationId xmlns:a16="http://schemas.microsoft.com/office/drawing/2014/main" id="{FD560EF0-1FC9-6A11-13AA-9396ABC8478C}"/>
                </a:ext>
              </a:extLst>
            </p:cNvPr>
            <p:cNvSpPr/>
            <p:nvPr/>
          </p:nvSpPr>
          <p:spPr>
            <a:xfrm>
              <a:off x="2936801" y="1705203"/>
              <a:ext cx="5463869" cy="3144312"/>
            </a:xfrm>
            <a:prstGeom prst="rect">
              <a:avLst/>
            </a:prstGeom>
            <a:solidFill>
              <a:schemeClr val="lt1">
                <a:alpha val="0"/>
              </a:schemeClr>
            </a:solidFill>
            <a:ln>
              <a:solidFill>
                <a:schemeClr val="accent6"/>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sz="1200"/>
            </a:p>
          </p:txBody>
        </p:sp>
        <p:sp>
          <p:nvSpPr>
            <p:cNvPr id="144" name="Rectangle 143">
              <a:extLst>
                <a:ext uri="{FF2B5EF4-FFF2-40B4-BE49-F238E27FC236}">
                  <a16:creationId xmlns:a16="http://schemas.microsoft.com/office/drawing/2014/main" id="{2E057232-CEE6-EB17-1F99-25A003A86905}"/>
                </a:ext>
              </a:extLst>
            </p:cNvPr>
            <p:cNvSpPr/>
            <p:nvPr/>
          </p:nvSpPr>
          <p:spPr>
            <a:xfrm>
              <a:off x="2831563" y="1334336"/>
              <a:ext cx="6213584" cy="4494821"/>
            </a:xfrm>
            <a:prstGeom prst="rect">
              <a:avLst/>
            </a:prstGeom>
            <a:solidFill>
              <a:schemeClr val="lt1">
                <a:alpha val="0"/>
              </a:schemeClr>
            </a:solidFill>
            <a:ln w="28575">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sz="1200" dirty="0"/>
            </a:p>
          </p:txBody>
        </p:sp>
        <p:sp>
          <p:nvSpPr>
            <p:cNvPr id="145" name="Rectangle 144">
              <a:extLst>
                <a:ext uri="{FF2B5EF4-FFF2-40B4-BE49-F238E27FC236}">
                  <a16:creationId xmlns:a16="http://schemas.microsoft.com/office/drawing/2014/main" id="{CCCBD35A-DBAF-BEB6-65E1-CBB0673B139E}"/>
                </a:ext>
              </a:extLst>
            </p:cNvPr>
            <p:cNvSpPr/>
            <p:nvPr/>
          </p:nvSpPr>
          <p:spPr>
            <a:xfrm>
              <a:off x="3130075" y="2370912"/>
              <a:ext cx="2103120" cy="2100289"/>
            </a:xfrm>
            <a:prstGeom prst="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fr-FR" sz="1200"/>
            </a:p>
          </p:txBody>
        </p:sp>
        <p:sp>
          <p:nvSpPr>
            <p:cNvPr id="146" name="Rectangle 145">
              <a:extLst>
                <a:ext uri="{FF2B5EF4-FFF2-40B4-BE49-F238E27FC236}">
                  <a16:creationId xmlns:a16="http://schemas.microsoft.com/office/drawing/2014/main" id="{2D8D31C6-E285-3514-C75A-1E2DCD73963B}"/>
                </a:ext>
              </a:extLst>
            </p:cNvPr>
            <p:cNvSpPr/>
            <p:nvPr/>
          </p:nvSpPr>
          <p:spPr>
            <a:xfrm>
              <a:off x="6117115" y="2372340"/>
              <a:ext cx="2103120" cy="2098861"/>
            </a:xfrm>
            <a:prstGeom prst="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fr-FR" sz="1200"/>
            </a:p>
          </p:txBody>
        </p:sp>
        <p:sp>
          <p:nvSpPr>
            <p:cNvPr id="147" name="Rectangle 146">
              <a:extLst>
                <a:ext uri="{FF2B5EF4-FFF2-40B4-BE49-F238E27FC236}">
                  <a16:creationId xmlns:a16="http://schemas.microsoft.com/office/drawing/2014/main" id="{81411D50-2D99-7863-B0D6-745B9891FA37}"/>
                </a:ext>
              </a:extLst>
            </p:cNvPr>
            <p:cNvSpPr/>
            <p:nvPr/>
          </p:nvSpPr>
          <p:spPr>
            <a:xfrm>
              <a:off x="3461463" y="5634394"/>
              <a:ext cx="406400" cy="4470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sz="1200"/>
            </a:p>
          </p:txBody>
        </p:sp>
        <p:sp>
          <p:nvSpPr>
            <p:cNvPr id="148" name="Rectangle 147">
              <a:extLst>
                <a:ext uri="{FF2B5EF4-FFF2-40B4-BE49-F238E27FC236}">
                  <a16:creationId xmlns:a16="http://schemas.microsoft.com/office/drawing/2014/main" id="{FC8DD15B-44ED-151D-28F7-F7CA8BD1748C}"/>
                </a:ext>
              </a:extLst>
            </p:cNvPr>
            <p:cNvSpPr/>
            <p:nvPr/>
          </p:nvSpPr>
          <p:spPr>
            <a:xfrm>
              <a:off x="4999529" y="5659116"/>
              <a:ext cx="406400" cy="4470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sz="1200"/>
            </a:p>
          </p:txBody>
        </p:sp>
        <p:sp>
          <p:nvSpPr>
            <p:cNvPr id="150" name="Rectangle 149">
              <a:extLst>
                <a:ext uri="{FF2B5EF4-FFF2-40B4-BE49-F238E27FC236}">
                  <a16:creationId xmlns:a16="http://schemas.microsoft.com/office/drawing/2014/main" id="{E52DB580-39F4-2D94-A3A9-8FB1BEB0C462}"/>
                </a:ext>
              </a:extLst>
            </p:cNvPr>
            <p:cNvSpPr/>
            <p:nvPr/>
          </p:nvSpPr>
          <p:spPr>
            <a:xfrm>
              <a:off x="8920522" y="3438841"/>
              <a:ext cx="406400" cy="4470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sz="1200"/>
            </a:p>
          </p:txBody>
        </p:sp>
        <p:pic>
          <p:nvPicPr>
            <p:cNvPr id="151" name="Graphic 18" descr="Processor">
              <a:extLst>
                <a:ext uri="{FF2B5EF4-FFF2-40B4-BE49-F238E27FC236}">
                  <a16:creationId xmlns:a16="http://schemas.microsoft.com/office/drawing/2014/main" id="{339809C8-10AE-C824-2EB4-1663571E102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87505" y="2102496"/>
              <a:ext cx="577850" cy="577850"/>
            </a:xfrm>
            <a:prstGeom prst="rect">
              <a:avLst/>
            </a:prstGeom>
          </p:spPr>
        </p:pic>
        <p:pic>
          <p:nvPicPr>
            <p:cNvPr id="152" name="Graphic 19" descr="Processor">
              <a:extLst>
                <a:ext uri="{FF2B5EF4-FFF2-40B4-BE49-F238E27FC236}">
                  <a16:creationId xmlns:a16="http://schemas.microsoft.com/office/drawing/2014/main" id="{D42E5991-8086-9077-2185-7E16C1AE5F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17972" y="2070273"/>
              <a:ext cx="577850" cy="577850"/>
            </a:xfrm>
            <a:prstGeom prst="rect">
              <a:avLst/>
            </a:prstGeom>
          </p:spPr>
        </p:pic>
        <p:pic>
          <p:nvPicPr>
            <p:cNvPr id="153" name="Graphic 23" descr="Transfer">
              <a:extLst>
                <a:ext uri="{FF2B5EF4-FFF2-40B4-BE49-F238E27FC236}">
                  <a16:creationId xmlns:a16="http://schemas.microsoft.com/office/drawing/2014/main" id="{FA16A902-6A21-9CDF-F0B9-7806FF367E2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490770" y="3261834"/>
              <a:ext cx="914400" cy="914400"/>
            </a:xfrm>
            <a:prstGeom prst="rect">
              <a:avLst/>
            </a:prstGeom>
          </p:spPr>
        </p:pic>
        <p:pic>
          <p:nvPicPr>
            <p:cNvPr id="154" name="Graphic 29" descr="Hierarchy">
              <a:extLst>
                <a:ext uri="{FF2B5EF4-FFF2-40B4-BE49-F238E27FC236}">
                  <a16:creationId xmlns:a16="http://schemas.microsoft.com/office/drawing/2014/main" id="{39A7572E-7017-02EC-C17C-38439D33826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56010" y="5376908"/>
              <a:ext cx="583518" cy="583518"/>
            </a:xfrm>
            <a:prstGeom prst="rect">
              <a:avLst/>
            </a:prstGeom>
          </p:spPr>
        </p:pic>
        <p:sp>
          <p:nvSpPr>
            <p:cNvPr id="155" name="TextBox 30">
              <a:extLst>
                <a:ext uri="{FF2B5EF4-FFF2-40B4-BE49-F238E27FC236}">
                  <a16:creationId xmlns:a16="http://schemas.microsoft.com/office/drawing/2014/main" id="{7AD3D71F-21BE-8E28-5897-95795664EBFC}"/>
                </a:ext>
              </a:extLst>
            </p:cNvPr>
            <p:cNvSpPr txBox="1"/>
            <p:nvPr/>
          </p:nvSpPr>
          <p:spPr>
            <a:xfrm>
              <a:off x="4922734" y="5373417"/>
              <a:ext cx="771393" cy="323764"/>
            </a:xfrm>
            <a:prstGeom prst="rect">
              <a:avLst/>
            </a:prstGeom>
            <a:noFill/>
          </p:spPr>
          <p:txBody>
            <a:bodyPr wrap="none" rtlCol="0">
              <a:spAutoFit/>
            </a:bodyPr>
            <a:lstStyle/>
            <a:p>
              <a:r>
                <a:rPr lang="fr-FR" sz="1000" dirty="0"/>
                <a:t>AXI ETH</a:t>
              </a:r>
            </a:p>
          </p:txBody>
        </p:sp>
        <p:sp>
          <p:nvSpPr>
            <p:cNvPr id="156" name="TextBox 31">
              <a:extLst>
                <a:ext uri="{FF2B5EF4-FFF2-40B4-BE49-F238E27FC236}">
                  <a16:creationId xmlns:a16="http://schemas.microsoft.com/office/drawing/2014/main" id="{DB088C93-3AA7-388E-33D1-D8D3B3316F51}"/>
                </a:ext>
              </a:extLst>
            </p:cNvPr>
            <p:cNvSpPr txBox="1"/>
            <p:nvPr/>
          </p:nvSpPr>
          <p:spPr>
            <a:xfrm>
              <a:off x="4679473" y="6029560"/>
              <a:ext cx="1174641" cy="323764"/>
            </a:xfrm>
            <a:prstGeom prst="rect">
              <a:avLst/>
            </a:prstGeom>
            <a:noFill/>
          </p:spPr>
          <p:txBody>
            <a:bodyPr wrap="none" rtlCol="0">
              <a:spAutoFit/>
            </a:bodyPr>
            <a:lstStyle/>
            <a:p>
              <a:r>
                <a:rPr lang="fr-FR" sz="1000" dirty="0"/>
                <a:t>1 Gb/s Jumbo</a:t>
              </a:r>
            </a:p>
          </p:txBody>
        </p:sp>
        <p:sp>
          <p:nvSpPr>
            <p:cNvPr id="157" name="TextBox 32">
              <a:extLst>
                <a:ext uri="{FF2B5EF4-FFF2-40B4-BE49-F238E27FC236}">
                  <a16:creationId xmlns:a16="http://schemas.microsoft.com/office/drawing/2014/main" id="{0EFDA365-B459-EFBA-2643-7C8DCE081873}"/>
                </a:ext>
              </a:extLst>
            </p:cNvPr>
            <p:cNvSpPr txBox="1"/>
            <p:nvPr/>
          </p:nvSpPr>
          <p:spPr>
            <a:xfrm>
              <a:off x="3367570" y="5389661"/>
              <a:ext cx="708712" cy="323764"/>
            </a:xfrm>
            <a:prstGeom prst="rect">
              <a:avLst/>
            </a:prstGeom>
            <a:noFill/>
          </p:spPr>
          <p:txBody>
            <a:bodyPr wrap="none" rtlCol="0">
              <a:spAutoFit/>
            </a:bodyPr>
            <a:lstStyle/>
            <a:p>
              <a:r>
                <a:rPr lang="fr-FR" sz="1000" dirty="0"/>
                <a:t>PS ETH</a:t>
              </a:r>
            </a:p>
          </p:txBody>
        </p:sp>
        <p:sp>
          <p:nvSpPr>
            <p:cNvPr id="158" name="TextBox 33">
              <a:extLst>
                <a:ext uri="{FF2B5EF4-FFF2-40B4-BE49-F238E27FC236}">
                  <a16:creationId xmlns:a16="http://schemas.microsoft.com/office/drawing/2014/main" id="{22B3FDC9-9435-D44D-48F9-AC5C87B5CEED}"/>
                </a:ext>
              </a:extLst>
            </p:cNvPr>
            <p:cNvSpPr txBox="1"/>
            <p:nvPr/>
          </p:nvSpPr>
          <p:spPr>
            <a:xfrm>
              <a:off x="3005963" y="6022915"/>
              <a:ext cx="1481776" cy="323764"/>
            </a:xfrm>
            <a:prstGeom prst="rect">
              <a:avLst/>
            </a:prstGeom>
            <a:noFill/>
          </p:spPr>
          <p:txBody>
            <a:bodyPr wrap="none" rtlCol="0">
              <a:spAutoFit/>
            </a:bodyPr>
            <a:lstStyle/>
            <a:p>
              <a:r>
                <a:rPr lang="fr-FR" sz="1000" dirty="0"/>
                <a:t>1 Gb/s Non jumbo</a:t>
              </a:r>
            </a:p>
          </p:txBody>
        </p:sp>
        <p:sp>
          <p:nvSpPr>
            <p:cNvPr id="159" name="TextBox 34">
              <a:extLst>
                <a:ext uri="{FF2B5EF4-FFF2-40B4-BE49-F238E27FC236}">
                  <a16:creationId xmlns:a16="http://schemas.microsoft.com/office/drawing/2014/main" id="{2B82F0CE-194C-BE2D-9FBE-40B0714AF5C6}"/>
                </a:ext>
              </a:extLst>
            </p:cNvPr>
            <p:cNvSpPr txBox="1"/>
            <p:nvPr/>
          </p:nvSpPr>
          <p:spPr>
            <a:xfrm>
              <a:off x="8983095" y="3149683"/>
              <a:ext cx="480972" cy="323764"/>
            </a:xfrm>
            <a:prstGeom prst="rect">
              <a:avLst/>
            </a:prstGeom>
            <a:noFill/>
          </p:spPr>
          <p:txBody>
            <a:bodyPr wrap="none" rtlCol="0">
              <a:spAutoFit/>
            </a:bodyPr>
            <a:lstStyle/>
            <a:p>
              <a:r>
                <a:rPr lang="fr-FR" sz="1000" dirty="0"/>
                <a:t>SFP</a:t>
              </a:r>
            </a:p>
          </p:txBody>
        </p:sp>
        <p:sp>
          <p:nvSpPr>
            <p:cNvPr id="161" name="Rectangle 160">
              <a:extLst>
                <a:ext uri="{FF2B5EF4-FFF2-40B4-BE49-F238E27FC236}">
                  <a16:creationId xmlns:a16="http://schemas.microsoft.com/office/drawing/2014/main" id="{185504D6-57CD-E3D8-B396-605A510BE117}"/>
                </a:ext>
              </a:extLst>
            </p:cNvPr>
            <p:cNvSpPr/>
            <p:nvPr/>
          </p:nvSpPr>
          <p:spPr>
            <a:xfrm>
              <a:off x="3203564" y="3779103"/>
              <a:ext cx="1923877" cy="594863"/>
            </a:xfrm>
            <a:prstGeom prst="rect">
              <a:avLst/>
            </a:prstGeom>
            <a:solidFill>
              <a:schemeClr val="accent4"/>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fr-FR" sz="1050" dirty="0"/>
                <a:t>LINUX Kernel</a:t>
              </a:r>
            </a:p>
          </p:txBody>
        </p:sp>
        <p:sp>
          <p:nvSpPr>
            <p:cNvPr id="162" name="Rectangle 161">
              <a:extLst>
                <a:ext uri="{FF2B5EF4-FFF2-40B4-BE49-F238E27FC236}">
                  <a16:creationId xmlns:a16="http://schemas.microsoft.com/office/drawing/2014/main" id="{35E55473-67A3-1F70-E03B-F064AB4AA34A}"/>
                </a:ext>
              </a:extLst>
            </p:cNvPr>
            <p:cNvSpPr/>
            <p:nvPr/>
          </p:nvSpPr>
          <p:spPr>
            <a:xfrm>
              <a:off x="3203564" y="3414764"/>
              <a:ext cx="1615117" cy="311145"/>
            </a:xfrm>
            <a:prstGeom prst="rect">
              <a:avLst/>
            </a:prstGeom>
            <a:solidFill>
              <a:srgbClr val="92D05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fr-FR" sz="1050" dirty="0" err="1"/>
                <a:t>OpenAMP</a:t>
              </a:r>
              <a:r>
                <a:rPr lang="fr-FR" sz="1050" dirty="0"/>
                <a:t> modules</a:t>
              </a:r>
              <a:endParaRPr lang="fr-FR" sz="1200" dirty="0"/>
            </a:p>
          </p:txBody>
        </p:sp>
        <p:sp>
          <p:nvSpPr>
            <p:cNvPr id="163" name="Rectangle 162">
              <a:extLst>
                <a:ext uri="{FF2B5EF4-FFF2-40B4-BE49-F238E27FC236}">
                  <a16:creationId xmlns:a16="http://schemas.microsoft.com/office/drawing/2014/main" id="{93ED7D60-5BA4-19FC-C79D-1035716FC0DD}"/>
                </a:ext>
              </a:extLst>
            </p:cNvPr>
            <p:cNvSpPr/>
            <p:nvPr/>
          </p:nvSpPr>
          <p:spPr>
            <a:xfrm>
              <a:off x="6196931" y="3352304"/>
              <a:ext cx="1879115" cy="297443"/>
            </a:xfrm>
            <a:prstGeom prst="rect">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fr-FR" sz="1000" dirty="0"/>
                <a:t>           Command Server</a:t>
              </a:r>
            </a:p>
          </p:txBody>
        </p:sp>
        <p:sp>
          <p:nvSpPr>
            <p:cNvPr id="165" name="TextBox 42">
              <a:extLst>
                <a:ext uri="{FF2B5EF4-FFF2-40B4-BE49-F238E27FC236}">
                  <a16:creationId xmlns:a16="http://schemas.microsoft.com/office/drawing/2014/main" id="{3C158971-8F5D-7F86-3044-6971D1A6C1FC}"/>
                </a:ext>
              </a:extLst>
            </p:cNvPr>
            <p:cNvSpPr txBox="1"/>
            <p:nvPr/>
          </p:nvSpPr>
          <p:spPr>
            <a:xfrm>
              <a:off x="4696999" y="4437289"/>
              <a:ext cx="735874" cy="323764"/>
            </a:xfrm>
            <a:prstGeom prst="rect">
              <a:avLst/>
            </a:prstGeom>
            <a:noFill/>
          </p:spPr>
          <p:txBody>
            <a:bodyPr wrap="none" rtlCol="0">
              <a:spAutoFit/>
            </a:bodyPr>
            <a:lstStyle/>
            <a:p>
              <a:r>
                <a:rPr lang="fr-FR" sz="1000" dirty="0"/>
                <a:t>CORE 0</a:t>
              </a:r>
            </a:p>
          </p:txBody>
        </p:sp>
        <p:sp>
          <p:nvSpPr>
            <p:cNvPr id="166" name="TextBox 43">
              <a:extLst>
                <a:ext uri="{FF2B5EF4-FFF2-40B4-BE49-F238E27FC236}">
                  <a16:creationId xmlns:a16="http://schemas.microsoft.com/office/drawing/2014/main" id="{99401126-63D4-05F1-D643-86E14E5EE70C}"/>
                </a:ext>
              </a:extLst>
            </p:cNvPr>
            <p:cNvSpPr txBox="1"/>
            <p:nvPr/>
          </p:nvSpPr>
          <p:spPr>
            <a:xfrm>
              <a:off x="7644201" y="4471201"/>
              <a:ext cx="735874" cy="323764"/>
            </a:xfrm>
            <a:prstGeom prst="rect">
              <a:avLst/>
            </a:prstGeom>
            <a:noFill/>
          </p:spPr>
          <p:txBody>
            <a:bodyPr wrap="none" rtlCol="0">
              <a:spAutoFit/>
            </a:bodyPr>
            <a:lstStyle/>
            <a:p>
              <a:r>
                <a:rPr lang="fr-FR" sz="1000" dirty="0"/>
                <a:t>CORE 1</a:t>
              </a:r>
            </a:p>
          </p:txBody>
        </p:sp>
        <p:grpSp>
          <p:nvGrpSpPr>
            <p:cNvPr id="167" name="Group 122">
              <a:extLst>
                <a:ext uri="{FF2B5EF4-FFF2-40B4-BE49-F238E27FC236}">
                  <a16:creationId xmlns:a16="http://schemas.microsoft.com/office/drawing/2014/main" id="{C644F990-EBE0-2F9E-43C5-2027A325462C}"/>
                </a:ext>
              </a:extLst>
            </p:cNvPr>
            <p:cNvGrpSpPr/>
            <p:nvPr/>
          </p:nvGrpSpPr>
          <p:grpSpPr>
            <a:xfrm>
              <a:off x="171934" y="2706030"/>
              <a:ext cx="1604340" cy="1609003"/>
              <a:chOff x="835703" y="2694715"/>
              <a:chExt cx="1604340" cy="1609003"/>
            </a:xfrm>
          </p:grpSpPr>
          <p:pic>
            <p:nvPicPr>
              <p:cNvPr id="168" name="Graphic 16" descr="Computer">
                <a:extLst>
                  <a:ext uri="{FF2B5EF4-FFF2-40B4-BE49-F238E27FC236}">
                    <a16:creationId xmlns:a16="http://schemas.microsoft.com/office/drawing/2014/main" id="{E4C86729-F5B1-0046-9D3C-B2834528334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35703" y="2694715"/>
                <a:ext cx="1513143" cy="1513143"/>
              </a:xfrm>
              <a:prstGeom prst="rect">
                <a:avLst/>
              </a:prstGeom>
            </p:spPr>
          </p:pic>
          <p:sp>
            <p:nvSpPr>
              <p:cNvPr id="169" name="TextBox 49">
                <a:extLst>
                  <a:ext uri="{FF2B5EF4-FFF2-40B4-BE49-F238E27FC236}">
                    <a16:creationId xmlns:a16="http://schemas.microsoft.com/office/drawing/2014/main" id="{AB6AC2E0-CAFD-E4AA-FE7F-04FC38550CBD}"/>
                  </a:ext>
                </a:extLst>
              </p:cNvPr>
              <p:cNvSpPr txBox="1"/>
              <p:nvPr/>
            </p:nvSpPr>
            <p:spPr>
              <a:xfrm>
                <a:off x="1869230" y="3969835"/>
                <a:ext cx="570813" cy="333883"/>
              </a:xfrm>
              <a:prstGeom prst="rect">
                <a:avLst/>
              </a:prstGeom>
              <a:noFill/>
            </p:spPr>
            <p:txBody>
              <a:bodyPr wrap="none" rtlCol="0">
                <a:spAutoFit/>
              </a:bodyPr>
              <a:lstStyle/>
              <a:p>
                <a:r>
                  <a:rPr lang="fr-FR" sz="1050" dirty="0"/>
                  <a:t>DAQ</a:t>
                </a:r>
                <a:endParaRPr lang="fr-FR" sz="1000" dirty="0"/>
              </a:p>
            </p:txBody>
          </p:sp>
        </p:grpSp>
        <p:sp>
          <p:nvSpPr>
            <p:cNvPr id="170" name="TextBox 50">
              <a:extLst>
                <a:ext uri="{FF2B5EF4-FFF2-40B4-BE49-F238E27FC236}">
                  <a16:creationId xmlns:a16="http://schemas.microsoft.com/office/drawing/2014/main" id="{8408BF76-4568-EA33-BAC5-B07B0E71849A}"/>
                </a:ext>
              </a:extLst>
            </p:cNvPr>
            <p:cNvSpPr txBox="1"/>
            <p:nvPr/>
          </p:nvSpPr>
          <p:spPr>
            <a:xfrm>
              <a:off x="7952631" y="4875799"/>
              <a:ext cx="495596" cy="323764"/>
            </a:xfrm>
            <a:prstGeom prst="rect">
              <a:avLst/>
            </a:prstGeom>
            <a:noFill/>
          </p:spPr>
          <p:txBody>
            <a:bodyPr wrap="none" rtlCol="0">
              <a:spAutoFit/>
            </a:bodyPr>
            <a:lstStyle/>
            <a:p>
              <a:r>
                <a:rPr lang="fr-FR" sz="1000" dirty="0" err="1"/>
                <a:t>SoC</a:t>
              </a:r>
              <a:endParaRPr lang="fr-FR" sz="1000" dirty="0"/>
            </a:p>
          </p:txBody>
        </p:sp>
        <p:sp>
          <p:nvSpPr>
            <p:cNvPr id="171" name="Rectangle 170">
              <a:extLst>
                <a:ext uri="{FF2B5EF4-FFF2-40B4-BE49-F238E27FC236}">
                  <a16:creationId xmlns:a16="http://schemas.microsoft.com/office/drawing/2014/main" id="{E3949A0F-44EF-14E9-8B00-046E7C362E48}"/>
                </a:ext>
              </a:extLst>
            </p:cNvPr>
            <p:cNvSpPr/>
            <p:nvPr/>
          </p:nvSpPr>
          <p:spPr>
            <a:xfrm>
              <a:off x="2994947" y="1565333"/>
              <a:ext cx="5347575" cy="374094"/>
            </a:xfrm>
            <a:prstGeom prst="rect">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0" scaled="1"/>
              <a:tileRect/>
            </a:gradFill>
          </p:spPr>
          <p:style>
            <a:lnRef idx="2">
              <a:schemeClr val="accent6"/>
            </a:lnRef>
            <a:fillRef idx="1">
              <a:schemeClr val="lt1"/>
            </a:fillRef>
            <a:effectRef idx="0">
              <a:schemeClr val="accent6"/>
            </a:effectRef>
            <a:fontRef idx="minor">
              <a:schemeClr val="dk1"/>
            </a:fontRef>
          </p:style>
          <p:txBody>
            <a:bodyPr rtlCol="0" anchor="ctr"/>
            <a:lstStyle/>
            <a:p>
              <a:pPr algn="ctr"/>
              <a:r>
                <a:rPr lang="fr-FR" sz="1050" dirty="0"/>
                <a:t>       SDRAM (512 MB)                                                    (464 MB)</a:t>
              </a:r>
              <a:endParaRPr lang="fr-FR" sz="1100" dirty="0"/>
            </a:p>
          </p:txBody>
        </p:sp>
        <p:sp>
          <p:nvSpPr>
            <p:cNvPr id="172" name="Rectangle 171">
              <a:extLst>
                <a:ext uri="{FF2B5EF4-FFF2-40B4-BE49-F238E27FC236}">
                  <a16:creationId xmlns:a16="http://schemas.microsoft.com/office/drawing/2014/main" id="{0C3BBBB4-4A02-AA81-FD47-6266A435A2F3}"/>
                </a:ext>
              </a:extLst>
            </p:cNvPr>
            <p:cNvSpPr/>
            <p:nvPr/>
          </p:nvSpPr>
          <p:spPr>
            <a:xfrm>
              <a:off x="5375765" y="2538709"/>
              <a:ext cx="632172" cy="4470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1050" dirty="0"/>
                <a:t>OCM</a:t>
              </a:r>
            </a:p>
          </p:txBody>
        </p:sp>
        <p:pic>
          <p:nvPicPr>
            <p:cNvPr id="173" name="Graphic 25" descr="Arrow circle">
              <a:extLst>
                <a:ext uri="{FF2B5EF4-FFF2-40B4-BE49-F238E27FC236}">
                  <a16:creationId xmlns:a16="http://schemas.microsoft.com/office/drawing/2014/main" id="{AF2B36DD-4054-15A8-5B35-8DCDC252535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924455" y="1679416"/>
              <a:ext cx="1497472" cy="1038063"/>
            </a:xfrm>
            <a:prstGeom prst="rect">
              <a:avLst/>
            </a:prstGeom>
          </p:spPr>
        </p:pic>
        <p:sp>
          <p:nvSpPr>
            <p:cNvPr id="174" name="Rectangle 173">
              <a:extLst>
                <a:ext uri="{FF2B5EF4-FFF2-40B4-BE49-F238E27FC236}">
                  <a16:creationId xmlns:a16="http://schemas.microsoft.com/office/drawing/2014/main" id="{4BF59CED-0C68-0FED-D65B-C715F3A0CDC7}"/>
                </a:ext>
              </a:extLst>
            </p:cNvPr>
            <p:cNvSpPr/>
            <p:nvPr/>
          </p:nvSpPr>
          <p:spPr>
            <a:xfrm>
              <a:off x="10548661" y="2952234"/>
              <a:ext cx="869067" cy="417553"/>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200" dirty="0"/>
                <a:t>FEC</a:t>
              </a:r>
            </a:p>
          </p:txBody>
        </p:sp>
        <p:sp>
          <p:nvSpPr>
            <p:cNvPr id="175" name="Rectangle 174">
              <a:extLst>
                <a:ext uri="{FF2B5EF4-FFF2-40B4-BE49-F238E27FC236}">
                  <a16:creationId xmlns:a16="http://schemas.microsoft.com/office/drawing/2014/main" id="{192C6EC9-B08F-F234-DAF9-2C84CE8E6394}"/>
                </a:ext>
              </a:extLst>
            </p:cNvPr>
            <p:cNvSpPr/>
            <p:nvPr/>
          </p:nvSpPr>
          <p:spPr>
            <a:xfrm>
              <a:off x="10580425" y="3956412"/>
              <a:ext cx="869067" cy="417553"/>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200" dirty="0"/>
                <a:t>FEC</a:t>
              </a:r>
            </a:p>
          </p:txBody>
        </p:sp>
        <p:sp>
          <p:nvSpPr>
            <p:cNvPr id="176" name="Rectangle 175">
              <a:extLst>
                <a:ext uri="{FF2B5EF4-FFF2-40B4-BE49-F238E27FC236}">
                  <a16:creationId xmlns:a16="http://schemas.microsoft.com/office/drawing/2014/main" id="{58B88A9D-03BC-6249-0B0D-A5B15BC58885}"/>
                </a:ext>
              </a:extLst>
            </p:cNvPr>
            <p:cNvSpPr/>
            <p:nvPr/>
          </p:nvSpPr>
          <p:spPr>
            <a:xfrm>
              <a:off x="5362732" y="3064661"/>
              <a:ext cx="632172" cy="4470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1050" dirty="0"/>
                <a:t>DMA</a:t>
              </a:r>
            </a:p>
          </p:txBody>
        </p:sp>
        <p:sp>
          <p:nvSpPr>
            <p:cNvPr id="177" name="Rectangle 176">
              <a:extLst>
                <a:ext uri="{FF2B5EF4-FFF2-40B4-BE49-F238E27FC236}">
                  <a16:creationId xmlns:a16="http://schemas.microsoft.com/office/drawing/2014/main" id="{B18A89CB-45C0-BEDC-9B54-BD8C21031C43}"/>
                </a:ext>
              </a:extLst>
            </p:cNvPr>
            <p:cNvSpPr/>
            <p:nvPr/>
          </p:nvSpPr>
          <p:spPr>
            <a:xfrm>
              <a:off x="3300137" y="3812191"/>
              <a:ext cx="485136" cy="1817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600" dirty="0"/>
                <a:t>eth0</a:t>
              </a:r>
              <a:endParaRPr lang="fr-FR" sz="300" dirty="0"/>
            </a:p>
          </p:txBody>
        </p:sp>
        <p:sp>
          <p:nvSpPr>
            <p:cNvPr id="178" name="Rectangle 177">
              <a:extLst>
                <a:ext uri="{FF2B5EF4-FFF2-40B4-BE49-F238E27FC236}">
                  <a16:creationId xmlns:a16="http://schemas.microsoft.com/office/drawing/2014/main" id="{C0899909-BA63-6FE9-1458-27280696FF1C}"/>
                </a:ext>
              </a:extLst>
            </p:cNvPr>
            <p:cNvSpPr/>
            <p:nvPr/>
          </p:nvSpPr>
          <p:spPr>
            <a:xfrm>
              <a:off x="6231344" y="3414764"/>
              <a:ext cx="447726" cy="1817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600" dirty="0" err="1"/>
                <a:t>eth</a:t>
              </a:r>
              <a:endParaRPr lang="fr-FR" sz="300" dirty="0"/>
            </a:p>
          </p:txBody>
        </p:sp>
        <p:sp>
          <p:nvSpPr>
            <p:cNvPr id="179" name="Rectangle 178">
              <a:extLst>
                <a:ext uri="{FF2B5EF4-FFF2-40B4-BE49-F238E27FC236}">
                  <a16:creationId xmlns:a16="http://schemas.microsoft.com/office/drawing/2014/main" id="{C8E9F750-DD50-678C-8F8F-56F21EAB81F9}"/>
                </a:ext>
              </a:extLst>
            </p:cNvPr>
            <p:cNvSpPr/>
            <p:nvPr/>
          </p:nvSpPr>
          <p:spPr>
            <a:xfrm>
              <a:off x="6206978" y="3712370"/>
              <a:ext cx="1879116" cy="242449"/>
            </a:xfrm>
            <a:prstGeom prst="rect">
              <a:avLst/>
            </a:prstGeom>
            <a:solidFill>
              <a:srgbClr val="92D05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fr-FR" sz="900" dirty="0" err="1"/>
                <a:t>OpenAMP</a:t>
              </a:r>
              <a:r>
                <a:rPr lang="fr-FR" sz="900" dirty="0"/>
                <a:t> </a:t>
              </a:r>
              <a:r>
                <a:rPr lang="fr-FR" sz="900" dirty="0" err="1"/>
                <a:t>LIBs</a:t>
              </a:r>
              <a:r>
                <a:rPr lang="fr-FR" sz="900" dirty="0"/>
                <a:t>  1.7</a:t>
              </a:r>
              <a:endParaRPr lang="fr-FR" sz="1200" dirty="0"/>
            </a:p>
          </p:txBody>
        </p:sp>
        <p:sp>
          <p:nvSpPr>
            <p:cNvPr id="180" name="Rectangle 179">
              <a:extLst>
                <a:ext uri="{FF2B5EF4-FFF2-40B4-BE49-F238E27FC236}">
                  <a16:creationId xmlns:a16="http://schemas.microsoft.com/office/drawing/2014/main" id="{E9D30EB6-618F-7B82-0210-FC576BF241CA}"/>
                </a:ext>
              </a:extLst>
            </p:cNvPr>
            <p:cNvSpPr/>
            <p:nvPr/>
          </p:nvSpPr>
          <p:spPr>
            <a:xfrm>
              <a:off x="6206978" y="4088547"/>
              <a:ext cx="1879115" cy="29744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1000" dirty="0"/>
                <a:t>   </a:t>
              </a:r>
              <a:r>
                <a:rPr lang="fr-FR" sz="1000" dirty="0" err="1"/>
                <a:t>Baremetal</a:t>
              </a:r>
              <a:r>
                <a:rPr lang="fr-FR" sz="1000" dirty="0"/>
                <a:t> </a:t>
              </a:r>
              <a:r>
                <a:rPr lang="fr-FR" sz="1000" dirty="0" err="1"/>
                <a:t>Libs</a:t>
              </a:r>
              <a:endParaRPr lang="fr-FR" sz="1000" dirty="0"/>
            </a:p>
          </p:txBody>
        </p:sp>
        <p:cxnSp>
          <p:nvCxnSpPr>
            <p:cNvPr id="181" name="Elbow Connector 61">
              <a:extLst>
                <a:ext uri="{FF2B5EF4-FFF2-40B4-BE49-F238E27FC236}">
                  <a16:creationId xmlns:a16="http://schemas.microsoft.com/office/drawing/2014/main" id="{5E8E182C-13EB-F873-78BD-F4B523C866B2}"/>
                </a:ext>
              </a:extLst>
            </p:cNvPr>
            <p:cNvCxnSpPr>
              <a:cxnSpLocks/>
            </p:cNvCxnSpPr>
            <p:nvPr/>
          </p:nvCxnSpPr>
          <p:spPr>
            <a:xfrm rot="5400000">
              <a:off x="125381" y="4596020"/>
              <a:ext cx="1336649" cy="414683"/>
            </a:xfrm>
            <a:prstGeom prst="bentConnector3">
              <a:avLst>
                <a:gd name="adj1" fmla="val 50000"/>
              </a:avLst>
            </a:prstGeom>
            <a:ln w="349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2" name="Elbow Connector 68">
              <a:extLst>
                <a:ext uri="{FF2B5EF4-FFF2-40B4-BE49-F238E27FC236}">
                  <a16:creationId xmlns:a16="http://schemas.microsoft.com/office/drawing/2014/main" id="{551B22F5-0D8F-AE98-F892-E918519F39C1}"/>
                </a:ext>
              </a:extLst>
            </p:cNvPr>
            <p:cNvCxnSpPr>
              <a:cxnSpLocks/>
            </p:cNvCxnSpPr>
            <p:nvPr/>
          </p:nvCxnSpPr>
          <p:spPr>
            <a:xfrm rot="16200000" flipH="1">
              <a:off x="2404184" y="4970793"/>
              <a:ext cx="386254" cy="2299081"/>
            </a:xfrm>
            <a:prstGeom prst="bentConnector3">
              <a:avLst>
                <a:gd name="adj1" fmla="val 156322"/>
              </a:avLst>
            </a:prstGeom>
            <a:ln w="317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3" name="Curved Connector 83">
              <a:extLst>
                <a:ext uri="{FF2B5EF4-FFF2-40B4-BE49-F238E27FC236}">
                  <a16:creationId xmlns:a16="http://schemas.microsoft.com/office/drawing/2014/main" id="{E9CC042D-C196-ABA7-87D9-14DE1FAA169D}"/>
                </a:ext>
              </a:extLst>
            </p:cNvPr>
            <p:cNvCxnSpPr>
              <a:cxnSpLocks/>
              <a:endCxn id="177" idx="2"/>
            </p:cNvCxnSpPr>
            <p:nvPr/>
          </p:nvCxnSpPr>
          <p:spPr>
            <a:xfrm rot="16200000" flipV="1">
              <a:off x="2899979" y="4636657"/>
              <a:ext cx="1528024" cy="242570"/>
            </a:xfrm>
            <a:prstGeom prst="curved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4" name="Elbow Connector 87">
              <a:extLst>
                <a:ext uri="{FF2B5EF4-FFF2-40B4-BE49-F238E27FC236}">
                  <a16:creationId xmlns:a16="http://schemas.microsoft.com/office/drawing/2014/main" id="{DE2C961B-D213-85AD-99F8-F9C34B86E4A5}"/>
                </a:ext>
              </a:extLst>
            </p:cNvPr>
            <p:cNvCxnSpPr>
              <a:cxnSpLocks/>
              <a:stCxn id="189" idx="2"/>
              <a:endCxn id="154" idx="0"/>
            </p:cNvCxnSpPr>
            <p:nvPr/>
          </p:nvCxnSpPr>
          <p:spPr>
            <a:xfrm rot="5400000">
              <a:off x="1591857" y="4893996"/>
              <a:ext cx="338827" cy="626999"/>
            </a:xfrm>
            <a:prstGeom prst="bentConnector3">
              <a:avLst>
                <a:gd name="adj1" fmla="val 50000"/>
              </a:avLst>
            </a:prstGeom>
            <a:ln w="349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86" name="Graphic 92" descr="Hierarchy">
              <a:extLst>
                <a:ext uri="{FF2B5EF4-FFF2-40B4-BE49-F238E27FC236}">
                  <a16:creationId xmlns:a16="http://schemas.microsoft.com/office/drawing/2014/main" id="{9466D081-CD77-589E-2785-FCFD2712DFA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95317" y="5367357"/>
              <a:ext cx="583518" cy="583518"/>
            </a:xfrm>
            <a:prstGeom prst="rect">
              <a:avLst/>
            </a:prstGeom>
          </p:spPr>
        </p:pic>
        <p:grpSp>
          <p:nvGrpSpPr>
            <p:cNvPr id="187" name="Group 121">
              <a:extLst>
                <a:ext uri="{FF2B5EF4-FFF2-40B4-BE49-F238E27FC236}">
                  <a16:creationId xmlns:a16="http://schemas.microsoft.com/office/drawing/2014/main" id="{0E579806-EF2E-36C4-3616-4987BD65E7C2}"/>
                </a:ext>
              </a:extLst>
            </p:cNvPr>
            <p:cNvGrpSpPr/>
            <p:nvPr/>
          </p:nvGrpSpPr>
          <p:grpSpPr>
            <a:xfrm>
              <a:off x="1619898" y="4234061"/>
              <a:ext cx="828031" cy="804020"/>
              <a:chOff x="519378" y="3917767"/>
              <a:chExt cx="828031" cy="804020"/>
            </a:xfrm>
          </p:grpSpPr>
          <p:pic>
            <p:nvPicPr>
              <p:cNvPr id="188" name="Graphic 98" descr="Computer">
                <a:extLst>
                  <a:ext uri="{FF2B5EF4-FFF2-40B4-BE49-F238E27FC236}">
                    <a16:creationId xmlns:a16="http://schemas.microsoft.com/office/drawing/2014/main" id="{9D9492C8-5114-6B18-C7B3-F7A1B8A4676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19378" y="3917767"/>
                <a:ext cx="691933" cy="691933"/>
              </a:xfrm>
              <a:prstGeom prst="rect">
                <a:avLst/>
              </a:prstGeom>
            </p:spPr>
          </p:pic>
          <p:sp>
            <p:nvSpPr>
              <p:cNvPr id="189" name="TextBox 99">
                <a:extLst>
                  <a:ext uri="{FF2B5EF4-FFF2-40B4-BE49-F238E27FC236}">
                    <a16:creationId xmlns:a16="http://schemas.microsoft.com/office/drawing/2014/main" id="{9B5E7983-30A1-6603-47B8-24DBF6ACF52E}"/>
                  </a:ext>
                </a:extLst>
              </p:cNvPr>
              <p:cNvSpPr txBox="1"/>
              <p:nvPr/>
            </p:nvSpPr>
            <p:spPr>
              <a:xfrm>
                <a:off x="601088" y="4398023"/>
                <a:ext cx="746321" cy="323764"/>
              </a:xfrm>
              <a:prstGeom prst="rect">
                <a:avLst/>
              </a:prstGeom>
              <a:noFill/>
            </p:spPr>
            <p:txBody>
              <a:bodyPr wrap="none" rtlCol="0">
                <a:spAutoFit/>
              </a:bodyPr>
              <a:lstStyle/>
              <a:p>
                <a:r>
                  <a:rPr lang="fr-FR" sz="1000" dirty="0"/>
                  <a:t>Control</a:t>
                </a:r>
              </a:p>
            </p:txBody>
          </p:sp>
        </p:grpSp>
        <p:cxnSp>
          <p:nvCxnSpPr>
            <p:cNvPr id="190" name="Elbow Connector 104">
              <a:extLst>
                <a:ext uri="{FF2B5EF4-FFF2-40B4-BE49-F238E27FC236}">
                  <a16:creationId xmlns:a16="http://schemas.microsoft.com/office/drawing/2014/main" id="{61E0F8A5-B0A9-BD41-8345-6ABD2A1D6968}"/>
                </a:ext>
              </a:extLst>
            </p:cNvPr>
            <p:cNvCxnSpPr>
              <a:cxnSpLocks/>
              <a:stCxn id="186" idx="2"/>
              <a:endCxn id="156" idx="2"/>
            </p:cNvCxnSpPr>
            <p:nvPr/>
          </p:nvCxnSpPr>
          <p:spPr>
            <a:xfrm rot="16200000" flipH="1">
              <a:off x="2725711" y="3812240"/>
              <a:ext cx="402450" cy="4679718"/>
            </a:xfrm>
            <a:prstGeom prst="bentConnector3">
              <a:avLst>
                <a:gd name="adj1" fmla="val 174691"/>
              </a:avLst>
            </a:prstGeom>
            <a:ln w="317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1" name="Curved Connector 118">
              <a:extLst>
                <a:ext uri="{FF2B5EF4-FFF2-40B4-BE49-F238E27FC236}">
                  <a16:creationId xmlns:a16="http://schemas.microsoft.com/office/drawing/2014/main" id="{8CE356D3-35ED-CA73-08CF-409F976A00B2}"/>
                </a:ext>
              </a:extLst>
            </p:cNvPr>
            <p:cNvCxnSpPr>
              <a:cxnSpLocks/>
              <a:stCxn id="155" idx="0"/>
              <a:endCxn id="178" idx="2"/>
            </p:cNvCxnSpPr>
            <p:nvPr/>
          </p:nvCxnSpPr>
          <p:spPr>
            <a:xfrm rot="5400000" flipH="1" flipV="1">
              <a:off x="4993362" y="3911574"/>
              <a:ext cx="1776913" cy="1146776"/>
            </a:xfrm>
            <a:prstGeom prst="curvedConnector3">
              <a:avLst>
                <a:gd name="adj1" fmla="val 50000"/>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2" name="Curved Connector 129">
              <a:extLst>
                <a:ext uri="{FF2B5EF4-FFF2-40B4-BE49-F238E27FC236}">
                  <a16:creationId xmlns:a16="http://schemas.microsoft.com/office/drawing/2014/main" id="{2AC6D4E2-A786-119B-D4FF-D6845AE7104B}"/>
                </a:ext>
              </a:extLst>
            </p:cNvPr>
            <p:cNvCxnSpPr>
              <a:cxnSpLocks/>
              <a:stCxn id="163" idx="3"/>
              <a:endCxn id="150" idx="1"/>
            </p:cNvCxnSpPr>
            <p:nvPr/>
          </p:nvCxnSpPr>
          <p:spPr>
            <a:xfrm>
              <a:off x="8076046" y="3501026"/>
              <a:ext cx="844476" cy="161336"/>
            </a:xfrm>
            <a:prstGeom prst="curved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93" name="Rectangle 192">
              <a:extLst>
                <a:ext uri="{FF2B5EF4-FFF2-40B4-BE49-F238E27FC236}">
                  <a16:creationId xmlns:a16="http://schemas.microsoft.com/office/drawing/2014/main" id="{F5CE192C-AD4E-22ED-C2AE-6DC398A48A5B}"/>
                </a:ext>
              </a:extLst>
            </p:cNvPr>
            <p:cNvSpPr/>
            <p:nvPr/>
          </p:nvSpPr>
          <p:spPr>
            <a:xfrm>
              <a:off x="3197414" y="3072344"/>
              <a:ext cx="1493434" cy="29744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1000" dirty="0"/>
                <a:t>User terminal</a:t>
              </a:r>
              <a:endParaRPr lang="fr-FR" sz="1100" dirty="0"/>
            </a:p>
          </p:txBody>
        </p:sp>
        <p:cxnSp>
          <p:nvCxnSpPr>
            <p:cNvPr id="194" name="Elbow Connector 12">
              <a:extLst>
                <a:ext uri="{FF2B5EF4-FFF2-40B4-BE49-F238E27FC236}">
                  <a16:creationId xmlns:a16="http://schemas.microsoft.com/office/drawing/2014/main" id="{584FC577-AEB8-813B-B42B-D2CBE5E1C204}"/>
                </a:ext>
              </a:extLst>
            </p:cNvPr>
            <p:cNvCxnSpPr>
              <a:cxnSpLocks/>
            </p:cNvCxnSpPr>
            <p:nvPr/>
          </p:nvCxnSpPr>
          <p:spPr>
            <a:xfrm>
              <a:off x="4701676" y="3322620"/>
              <a:ext cx="1506083" cy="279961"/>
            </a:xfrm>
            <a:prstGeom prst="bentConnector3">
              <a:avLst>
                <a:gd name="adj1" fmla="val 41934"/>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sp>
        <p:nvSpPr>
          <p:cNvPr id="196" name="TextBox 35">
            <a:extLst>
              <a:ext uri="{FF2B5EF4-FFF2-40B4-BE49-F238E27FC236}">
                <a16:creationId xmlns:a16="http://schemas.microsoft.com/office/drawing/2014/main" id="{D4C8D46C-B012-17FF-EA2B-CB45B1140066}"/>
              </a:ext>
            </a:extLst>
          </p:cNvPr>
          <p:cNvSpPr txBox="1"/>
          <p:nvPr/>
        </p:nvSpPr>
        <p:spPr>
          <a:xfrm>
            <a:off x="9604831" y="3170225"/>
            <a:ext cx="1151405" cy="276999"/>
          </a:xfrm>
          <a:prstGeom prst="rect">
            <a:avLst/>
          </a:prstGeom>
          <a:noFill/>
        </p:spPr>
        <p:txBody>
          <a:bodyPr wrap="none" rtlCol="0">
            <a:spAutoFit/>
          </a:bodyPr>
          <a:lstStyle/>
          <a:p>
            <a:r>
              <a:rPr lang="fr-FR" sz="1200" dirty="0"/>
              <a:t>FRONTEND HW</a:t>
            </a:r>
          </a:p>
        </p:txBody>
      </p:sp>
      <p:grpSp>
        <p:nvGrpSpPr>
          <p:cNvPr id="197" name="Groupe 196"/>
          <p:cNvGrpSpPr/>
          <p:nvPr/>
        </p:nvGrpSpPr>
        <p:grpSpPr>
          <a:xfrm>
            <a:off x="9653529" y="3546065"/>
            <a:ext cx="935227" cy="1425156"/>
            <a:chOff x="9653529" y="3546065"/>
            <a:chExt cx="935227" cy="1425156"/>
          </a:xfrm>
        </p:grpSpPr>
        <p:sp>
          <p:nvSpPr>
            <p:cNvPr id="198" name="Rectangle 197">
              <a:extLst>
                <a:ext uri="{FF2B5EF4-FFF2-40B4-BE49-F238E27FC236}">
                  <a16:creationId xmlns:a16="http://schemas.microsoft.com/office/drawing/2014/main" id="{199CA517-4978-76B3-EEDB-8B3290DC7BEE}"/>
                </a:ext>
              </a:extLst>
            </p:cNvPr>
            <p:cNvSpPr/>
            <p:nvPr/>
          </p:nvSpPr>
          <p:spPr>
            <a:xfrm>
              <a:off x="9653529" y="3546065"/>
              <a:ext cx="935227" cy="1425156"/>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endParaRPr lang="fr-FR" sz="1400"/>
            </a:p>
          </p:txBody>
        </p:sp>
        <p:sp>
          <p:nvSpPr>
            <p:cNvPr id="199" name="Rectangle 198">
              <a:extLst>
                <a:ext uri="{FF2B5EF4-FFF2-40B4-BE49-F238E27FC236}">
                  <a16:creationId xmlns:a16="http://schemas.microsoft.com/office/drawing/2014/main" id="{4BF59CED-0C68-0FED-D65B-C715F3A0CDC7}"/>
                </a:ext>
              </a:extLst>
            </p:cNvPr>
            <p:cNvSpPr/>
            <p:nvPr/>
          </p:nvSpPr>
          <p:spPr>
            <a:xfrm>
              <a:off x="9792137" y="3714087"/>
              <a:ext cx="683740" cy="293546"/>
            </a:xfrm>
            <a:prstGeom prst="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400" dirty="0"/>
                <a:t>FEC</a:t>
              </a:r>
            </a:p>
          </p:txBody>
        </p:sp>
        <p:sp>
          <p:nvSpPr>
            <p:cNvPr id="200" name="Rectangle 199">
              <a:extLst>
                <a:ext uri="{FF2B5EF4-FFF2-40B4-BE49-F238E27FC236}">
                  <a16:creationId xmlns:a16="http://schemas.microsoft.com/office/drawing/2014/main" id="{192C6EC9-B08F-F234-DAF9-2C84CE8E6394}"/>
                </a:ext>
              </a:extLst>
            </p:cNvPr>
            <p:cNvSpPr/>
            <p:nvPr/>
          </p:nvSpPr>
          <p:spPr>
            <a:xfrm>
              <a:off x="9792137" y="4425524"/>
              <a:ext cx="683740" cy="293546"/>
            </a:xfrm>
            <a:prstGeom prst="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400" dirty="0"/>
                <a:t>FEC</a:t>
              </a:r>
            </a:p>
          </p:txBody>
        </p:sp>
      </p:grpSp>
      <p:sp>
        <p:nvSpPr>
          <p:cNvPr id="201" name="TextBox 91">
            <a:extLst>
              <a:ext uri="{FF2B5EF4-FFF2-40B4-BE49-F238E27FC236}">
                <a16:creationId xmlns:a16="http://schemas.microsoft.com/office/drawing/2014/main" id="{4CD2256D-1128-55C4-9570-39BE0259063A}"/>
              </a:ext>
            </a:extLst>
          </p:cNvPr>
          <p:cNvSpPr txBox="1"/>
          <p:nvPr/>
        </p:nvSpPr>
        <p:spPr>
          <a:xfrm>
            <a:off x="10078660" y="5098556"/>
            <a:ext cx="508473" cy="307777"/>
          </a:xfrm>
          <a:prstGeom prst="rect">
            <a:avLst/>
          </a:prstGeom>
          <a:noFill/>
        </p:spPr>
        <p:txBody>
          <a:bodyPr wrap="none" rtlCol="0">
            <a:spAutoFit/>
          </a:bodyPr>
          <a:lstStyle/>
          <a:p>
            <a:r>
              <a:rPr lang="fr-FR" sz="1400" dirty="0"/>
              <a:t>FEM</a:t>
            </a:r>
            <a:endParaRPr lang="fr-FR" sz="1050" dirty="0"/>
          </a:p>
        </p:txBody>
      </p:sp>
      <p:grpSp>
        <p:nvGrpSpPr>
          <p:cNvPr id="202" name="Groupe 201"/>
          <p:cNvGrpSpPr/>
          <p:nvPr/>
        </p:nvGrpSpPr>
        <p:grpSpPr>
          <a:xfrm>
            <a:off x="9786879" y="3688940"/>
            <a:ext cx="935227" cy="1425156"/>
            <a:chOff x="9653529" y="3546065"/>
            <a:chExt cx="935227" cy="1425156"/>
          </a:xfrm>
        </p:grpSpPr>
        <p:sp>
          <p:nvSpPr>
            <p:cNvPr id="203" name="Rectangle 202">
              <a:extLst>
                <a:ext uri="{FF2B5EF4-FFF2-40B4-BE49-F238E27FC236}">
                  <a16:creationId xmlns:a16="http://schemas.microsoft.com/office/drawing/2014/main" id="{199CA517-4978-76B3-EEDB-8B3290DC7BEE}"/>
                </a:ext>
              </a:extLst>
            </p:cNvPr>
            <p:cNvSpPr/>
            <p:nvPr/>
          </p:nvSpPr>
          <p:spPr>
            <a:xfrm>
              <a:off x="9653529" y="3546065"/>
              <a:ext cx="935227" cy="1425156"/>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endParaRPr lang="fr-FR" sz="1400"/>
            </a:p>
          </p:txBody>
        </p:sp>
        <p:sp>
          <p:nvSpPr>
            <p:cNvPr id="204" name="Rectangle 203">
              <a:extLst>
                <a:ext uri="{FF2B5EF4-FFF2-40B4-BE49-F238E27FC236}">
                  <a16:creationId xmlns:a16="http://schemas.microsoft.com/office/drawing/2014/main" id="{4BF59CED-0C68-0FED-D65B-C715F3A0CDC7}"/>
                </a:ext>
              </a:extLst>
            </p:cNvPr>
            <p:cNvSpPr/>
            <p:nvPr/>
          </p:nvSpPr>
          <p:spPr>
            <a:xfrm>
              <a:off x="9792137" y="3714087"/>
              <a:ext cx="683740" cy="293546"/>
            </a:xfrm>
            <a:prstGeom prst="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400" dirty="0"/>
                <a:t>FEC</a:t>
              </a:r>
            </a:p>
          </p:txBody>
        </p:sp>
        <p:sp>
          <p:nvSpPr>
            <p:cNvPr id="205" name="Rectangle 204">
              <a:extLst>
                <a:ext uri="{FF2B5EF4-FFF2-40B4-BE49-F238E27FC236}">
                  <a16:creationId xmlns:a16="http://schemas.microsoft.com/office/drawing/2014/main" id="{192C6EC9-B08F-F234-DAF9-2C84CE8E6394}"/>
                </a:ext>
              </a:extLst>
            </p:cNvPr>
            <p:cNvSpPr/>
            <p:nvPr/>
          </p:nvSpPr>
          <p:spPr>
            <a:xfrm>
              <a:off x="9792137" y="4425524"/>
              <a:ext cx="683740" cy="293546"/>
            </a:xfrm>
            <a:prstGeom prst="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400" dirty="0"/>
                <a:t>FEC</a:t>
              </a:r>
            </a:p>
          </p:txBody>
        </p:sp>
      </p:grpSp>
      <p:sp>
        <p:nvSpPr>
          <p:cNvPr id="206" name="TextBox 34">
            <a:extLst>
              <a:ext uri="{FF2B5EF4-FFF2-40B4-BE49-F238E27FC236}">
                <a16:creationId xmlns:a16="http://schemas.microsoft.com/office/drawing/2014/main" id="{2B82F0CE-194C-BE2D-9FBE-40B0714AF5C6}"/>
              </a:ext>
            </a:extLst>
          </p:cNvPr>
          <p:cNvSpPr txBox="1"/>
          <p:nvPr/>
        </p:nvSpPr>
        <p:spPr>
          <a:xfrm>
            <a:off x="9102031" y="3808501"/>
            <a:ext cx="428322" cy="253916"/>
          </a:xfrm>
          <a:prstGeom prst="rect">
            <a:avLst/>
          </a:prstGeom>
          <a:noFill/>
        </p:spPr>
        <p:txBody>
          <a:bodyPr wrap="none" rtlCol="0">
            <a:spAutoFit/>
          </a:bodyPr>
          <a:lstStyle/>
          <a:p>
            <a:r>
              <a:rPr lang="fr-FR" sz="1050" dirty="0"/>
              <a:t>data</a:t>
            </a:r>
          </a:p>
        </p:txBody>
      </p:sp>
      <p:sp>
        <p:nvSpPr>
          <p:cNvPr id="207" name="TextBox 34">
            <a:extLst>
              <a:ext uri="{FF2B5EF4-FFF2-40B4-BE49-F238E27FC236}">
                <a16:creationId xmlns:a16="http://schemas.microsoft.com/office/drawing/2014/main" id="{2B82F0CE-194C-BE2D-9FBE-40B0714AF5C6}"/>
              </a:ext>
            </a:extLst>
          </p:cNvPr>
          <p:cNvSpPr txBox="1"/>
          <p:nvPr/>
        </p:nvSpPr>
        <p:spPr>
          <a:xfrm>
            <a:off x="8902456" y="4424141"/>
            <a:ext cx="827471" cy="253916"/>
          </a:xfrm>
          <a:prstGeom prst="rect">
            <a:avLst/>
          </a:prstGeom>
          <a:noFill/>
        </p:spPr>
        <p:txBody>
          <a:bodyPr wrap="none" rtlCol="0">
            <a:spAutoFit/>
          </a:bodyPr>
          <a:lstStyle/>
          <a:p>
            <a:r>
              <a:rPr lang="fr-FR" sz="1050" dirty="0"/>
              <a:t>instructions</a:t>
            </a:r>
          </a:p>
        </p:txBody>
      </p:sp>
      <p:sp>
        <p:nvSpPr>
          <p:cNvPr id="208" name="TextBox 41">
            <a:extLst>
              <a:ext uri="{FF2B5EF4-FFF2-40B4-BE49-F238E27FC236}">
                <a16:creationId xmlns:a16="http://schemas.microsoft.com/office/drawing/2014/main" id="{46FA7DAE-6A02-2B24-1396-2C5ACCBBE5F9}"/>
              </a:ext>
            </a:extLst>
          </p:cNvPr>
          <p:cNvSpPr txBox="1"/>
          <p:nvPr/>
        </p:nvSpPr>
        <p:spPr>
          <a:xfrm>
            <a:off x="5823228" y="2187293"/>
            <a:ext cx="633507" cy="307777"/>
          </a:xfrm>
          <a:prstGeom prst="rect">
            <a:avLst/>
          </a:prstGeom>
          <a:noFill/>
        </p:spPr>
        <p:txBody>
          <a:bodyPr wrap="none" rtlCol="0">
            <a:spAutoFit/>
          </a:bodyPr>
          <a:lstStyle/>
          <a:p>
            <a:r>
              <a:rPr lang="fr-FR" sz="1400" dirty="0"/>
              <a:t>TDCM</a:t>
            </a:r>
            <a:endParaRPr lang="fr-FR" sz="1050" dirty="0"/>
          </a:p>
        </p:txBody>
      </p:sp>
      <p:cxnSp>
        <p:nvCxnSpPr>
          <p:cNvPr id="10" name="Connecteur droit 9"/>
          <p:cNvCxnSpPr/>
          <p:nvPr/>
        </p:nvCxnSpPr>
        <p:spPr>
          <a:xfrm>
            <a:off x="6706953" y="2717118"/>
            <a:ext cx="0" cy="26746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necteur en arc 16"/>
          <p:cNvCxnSpPr/>
          <p:nvPr/>
        </p:nvCxnSpPr>
        <p:spPr>
          <a:xfrm rot="5400000" flipH="1" flipV="1">
            <a:off x="6864422" y="3349637"/>
            <a:ext cx="964315" cy="234209"/>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Connecteur en arc 18"/>
          <p:cNvCxnSpPr/>
          <p:nvPr/>
        </p:nvCxnSpPr>
        <p:spPr>
          <a:xfrm rot="5400000" flipH="1" flipV="1">
            <a:off x="4466538" y="3266833"/>
            <a:ext cx="804505" cy="240008"/>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9" name="Connecteur droit 208"/>
          <p:cNvCxnSpPr/>
          <p:nvPr/>
        </p:nvCxnSpPr>
        <p:spPr>
          <a:xfrm>
            <a:off x="7915335" y="2717119"/>
            <a:ext cx="0" cy="267465"/>
          </a:xfrm>
          <a:prstGeom prst="line">
            <a:avLst/>
          </a:prstGeom>
        </p:spPr>
        <p:style>
          <a:lnRef idx="1">
            <a:schemeClr val="accent1"/>
          </a:lnRef>
          <a:fillRef idx="0">
            <a:schemeClr val="accent1"/>
          </a:fillRef>
          <a:effectRef idx="0">
            <a:schemeClr val="accent1"/>
          </a:effectRef>
          <a:fontRef idx="minor">
            <a:schemeClr val="tx1"/>
          </a:fontRef>
        </p:style>
      </p:cxnSp>
      <p:cxnSp>
        <p:nvCxnSpPr>
          <p:cNvPr id="210" name="Connecteur droit 209"/>
          <p:cNvCxnSpPr/>
          <p:nvPr/>
        </p:nvCxnSpPr>
        <p:spPr>
          <a:xfrm>
            <a:off x="7823439" y="2709589"/>
            <a:ext cx="0" cy="267465"/>
          </a:xfrm>
          <a:prstGeom prst="line">
            <a:avLst/>
          </a:prstGeom>
        </p:spPr>
        <p:style>
          <a:lnRef idx="1">
            <a:schemeClr val="accent1"/>
          </a:lnRef>
          <a:fillRef idx="0">
            <a:schemeClr val="accent1"/>
          </a:fillRef>
          <a:effectRef idx="0">
            <a:schemeClr val="accent1"/>
          </a:effectRef>
          <a:fontRef idx="minor">
            <a:schemeClr val="tx1"/>
          </a:fontRef>
        </p:style>
      </p:cxnSp>
      <p:sp>
        <p:nvSpPr>
          <p:cNvPr id="211" name="Google Shape;273;p21"/>
          <p:cNvSpPr txBox="1"/>
          <p:nvPr/>
        </p:nvSpPr>
        <p:spPr>
          <a:xfrm>
            <a:off x="971549" y="1885211"/>
            <a:ext cx="5618054" cy="341632"/>
          </a:xfrm>
          <a:prstGeom prst="rect">
            <a:avLst/>
          </a:prstGeom>
          <a:noFill/>
          <a:ln>
            <a:noFill/>
          </a:ln>
        </p:spPr>
        <p:txBody>
          <a:bodyPr spcFirstLastPara="1" wrap="square" lIns="0" tIns="0" rIns="0" bIns="0" anchor="t" anchorCtr="0">
            <a:spAutoFit/>
          </a:bodyPr>
          <a:lstStyle/>
          <a:p>
            <a:pPr>
              <a:lnSpc>
                <a:spcPct val="111000"/>
              </a:lnSpc>
            </a:pPr>
            <a:r>
              <a:rPr lang="fr-FR" sz="2000" dirty="0">
                <a:solidFill>
                  <a:srgbClr val="7B96D4"/>
                </a:solidFill>
                <a:latin typeface="Heebo Black"/>
                <a:sym typeface="Heebo Black"/>
              </a:rPr>
              <a:t>Bi cœur Linux - </a:t>
            </a:r>
            <a:r>
              <a:rPr lang="fr-FR" sz="2000" dirty="0" err="1">
                <a:solidFill>
                  <a:srgbClr val="7B96D4"/>
                </a:solidFill>
                <a:latin typeface="Heebo Black"/>
                <a:sym typeface="Heebo Black"/>
              </a:rPr>
              <a:t>bare</a:t>
            </a:r>
            <a:r>
              <a:rPr lang="fr-FR" sz="2000" dirty="0">
                <a:solidFill>
                  <a:srgbClr val="7B96D4"/>
                </a:solidFill>
                <a:latin typeface="Heebo Black"/>
                <a:sym typeface="Heebo Black"/>
              </a:rPr>
              <a:t> </a:t>
            </a:r>
            <a:r>
              <a:rPr lang="fr-FR" sz="2000" dirty="0" err="1">
                <a:solidFill>
                  <a:srgbClr val="7B96D4"/>
                </a:solidFill>
                <a:latin typeface="Heebo Black"/>
                <a:sym typeface="Heebo Black"/>
              </a:rPr>
              <a:t>metal</a:t>
            </a:r>
            <a:r>
              <a:rPr lang="fr-FR" sz="2000" dirty="0">
                <a:solidFill>
                  <a:srgbClr val="7B96D4"/>
                </a:solidFill>
                <a:latin typeface="Heebo Black"/>
                <a:sym typeface="Heebo Black"/>
              </a:rPr>
              <a:t>  (</a:t>
            </a:r>
            <a:r>
              <a:rPr lang="fr-FR" sz="2000" dirty="0" err="1">
                <a:solidFill>
                  <a:srgbClr val="7B96D4"/>
                </a:solidFill>
                <a:latin typeface="Heebo Black"/>
                <a:sym typeface="Heebo Black"/>
              </a:rPr>
              <a:t>OpenAmp</a:t>
            </a:r>
            <a:r>
              <a:rPr lang="fr-FR" sz="2000" dirty="0">
                <a:solidFill>
                  <a:srgbClr val="7B96D4"/>
                </a:solidFill>
                <a:latin typeface="Heebo Black"/>
                <a:sym typeface="Heebo Black"/>
              </a:rPr>
              <a:t>)</a:t>
            </a:r>
          </a:p>
        </p:txBody>
      </p:sp>
      <p:sp>
        <p:nvSpPr>
          <p:cNvPr id="20" name="ZoneTexte 19"/>
          <p:cNvSpPr txBox="1"/>
          <p:nvPr/>
        </p:nvSpPr>
        <p:spPr>
          <a:xfrm>
            <a:off x="7732525" y="2764379"/>
            <a:ext cx="276999" cy="260649"/>
          </a:xfrm>
          <a:prstGeom prst="rect">
            <a:avLst/>
          </a:prstGeom>
          <a:noFill/>
        </p:spPr>
        <p:txBody>
          <a:bodyPr vert="vert270" wrap="none" rtlCol="0">
            <a:spAutoFit/>
          </a:bodyPr>
          <a:lstStyle/>
          <a:p>
            <a:r>
              <a:rPr lang="fr-FR" sz="600" dirty="0" err="1">
                <a:latin typeface="Calibri (Corps)"/>
              </a:rPr>
              <a:t>vring</a:t>
            </a:r>
            <a:endParaRPr lang="fr-FR" sz="600" dirty="0">
              <a:latin typeface="Calibri (Corps)"/>
            </a:endParaRPr>
          </a:p>
        </p:txBody>
      </p:sp>
      <p:sp>
        <p:nvSpPr>
          <p:cNvPr id="212" name="ZoneTexte 211"/>
          <p:cNvSpPr txBox="1"/>
          <p:nvPr/>
        </p:nvSpPr>
        <p:spPr>
          <a:xfrm>
            <a:off x="7841795" y="2761511"/>
            <a:ext cx="276999" cy="260649"/>
          </a:xfrm>
          <a:prstGeom prst="rect">
            <a:avLst/>
          </a:prstGeom>
          <a:noFill/>
        </p:spPr>
        <p:txBody>
          <a:bodyPr vert="vert270" wrap="none" rtlCol="0">
            <a:spAutoFit/>
          </a:bodyPr>
          <a:lstStyle/>
          <a:p>
            <a:r>
              <a:rPr lang="fr-FR" sz="600" dirty="0" err="1">
                <a:latin typeface="Calibri (Corps)"/>
              </a:rPr>
              <a:t>vring</a:t>
            </a:r>
            <a:endParaRPr lang="fr-FR" sz="600" dirty="0">
              <a:latin typeface="Calibri (Corps)"/>
            </a:endParaRPr>
          </a:p>
        </p:txBody>
      </p:sp>
      <p:sp>
        <p:nvSpPr>
          <p:cNvPr id="213" name="ZoneTexte 212"/>
          <p:cNvSpPr txBox="1"/>
          <p:nvPr/>
        </p:nvSpPr>
        <p:spPr>
          <a:xfrm>
            <a:off x="7613672" y="2694185"/>
            <a:ext cx="276999" cy="327975"/>
          </a:xfrm>
          <a:prstGeom prst="rect">
            <a:avLst/>
          </a:prstGeom>
          <a:noFill/>
        </p:spPr>
        <p:txBody>
          <a:bodyPr vert="vert270" wrap="none" rtlCol="0">
            <a:spAutoFit/>
          </a:bodyPr>
          <a:lstStyle/>
          <a:p>
            <a:r>
              <a:rPr lang="fr-FR" sz="600" dirty="0">
                <a:latin typeface="Calibri (Corps)"/>
              </a:rPr>
              <a:t>buffers</a:t>
            </a:r>
          </a:p>
        </p:txBody>
      </p:sp>
      <p:cxnSp>
        <p:nvCxnSpPr>
          <p:cNvPr id="214" name="Connecteur droit 213"/>
          <p:cNvCxnSpPr/>
          <p:nvPr/>
        </p:nvCxnSpPr>
        <p:spPr>
          <a:xfrm>
            <a:off x="7662440" y="2727159"/>
            <a:ext cx="0" cy="267465"/>
          </a:xfrm>
          <a:prstGeom prst="line">
            <a:avLst/>
          </a:prstGeom>
        </p:spPr>
        <p:style>
          <a:lnRef idx="1">
            <a:schemeClr val="accent1"/>
          </a:lnRef>
          <a:fillRef idx="0">
            <a:schemeClr val="accent1"/>
          </a:fillRef>
          <a:effectRef idx="0">
            <a:schemeClr val="accent1"/>
          </a:effectRef>
          <a:fontRef idx="minor">
            <a:schemeClr val="tx1"/>
          </a:fontRef>
        </p:style>
      </p:cxnSp>
      <p:sp>
        <p:nvSpPr>
          <p:cNvPr id="22" name="Espace réservé du numéro de diapositive 21"/>
          <p:cNvSpPr>
            <a:spLocks noGrp="1"/>
          </p:cNvSpPr>
          <p:nvPr>
            <p:ph type="sldNum" sz="quarter" idx="12"/>
          </p:nvPr>
        </p:nvSpPr>
        <p:spPr>
          <a:xfrm>
            <a:off x="8610600" y="6499225"/>
            <a:ext cx="2743200" cy="365125"/>
          </a:xfrm>
        </p:spPr>
        <p:txBody>
          <a:bodyPr/>
          <a:lstStyle/>
          <a:p>
            <a:fld id="{0995BCA2-BEEF-8243-93D2-AEC1A15A0A81}" type="slidenum">
              <a:rPr lang="fr-FR" b="1" smtClean="0"/>
              <a:t>29</a:t>
            </a:fld>
            <a:endParaRPr lang="fr-FR" b="1" dirty="0"/>
          </a:p>
        </p:txBody>
      </p:sp>
      <p:sp>
        <p:nvSpPr>
          <p:cNvPr id="5" name="TextBox 33">
            <a:extLst>
              <a:ext uri="{FF2B5EF4-FFF2-40B4-BE49-F238E27FC236}">
                <a16:creationId xmlns:a16="http://schemas.microsoft.com/office/drawing/2014/main" id="{8828F849-7736-C0BA-ADE9-23EF14313661}"/>
              </a:ext>
            </a:extLst>
          </p:cNvPr>
          <p:cNvSpPr txBox="1"/>
          <p:nvPr/>
        </p:nvSpPr>
        <p:spPr>
          <a:xfrm>
            <a:off x="2650686" y="5985832"/>
            <a:ext cx="381836" cy="246221"/>
          </a:xfrm>
          <a:prstGeom prst="rect">
            <a:avLst/>
          </a:prstGeom>
          <a:noFill/>
        </p:spPr>
        <p:txBody>
          <a:bodyPr wrap="none" rtlCol="0">
            <a:spAutoFit/>
          </a:bodyPr>
          <a:lstStyle/>
          <a:p>
            <a:r>
              <a:rPr lang="fr-FR" sz="1000" dirty="0"/>
              <a:t>TCP</a:t>
            </a:r>
          </a:p>
        </p:txBody>
      </p:sp>
      <p:sp>
        <p:nvSpPr>
          <p:cNvPr id="6" name="TextBox 33">
            <a:extLst>
              <a:ext uri="{FF2B5EF4-FFF2-40B4-BE49-F238E27FC236}">
                <a16:creationId xmlns:a16="http://schemas.microsoft.com/office/drawing/2014/main" id="{19D0E87F-9B10-C9DE-3751-A8B361496B21}"/>
              </a:ext>
            </a:extLst>
          </p:cNvPr>
          <p:cNvSpPr txBox="1"/>
          <p:nvPr/>
        </p:nvSpPr>
        <p:spPr>
          <a:xfrm>
            <a:off x="1968239" y="5996509"/>
            <a:ext cx="410690" cy="246221"/>
          </a:xfrm>
          <a:prstGeom prst="rect">
            <a:avLst/>
          </a:prstGeom>
          <a:noFill/>
        </p:spPr>
        <p:txBody>
          <a:bodyPr wrap="none" rtlCol="0">
            <a:spAutoFit/>
          </a:bodyPr>
          <a:lstStyle/>
          <a:p>
            <a:r>
              <a:rPr lang="fr-FR" sz="1000" dirty="0"/>
              <a:t>UDP</a:t>
            </a:r>
          </a:p>
        </p:txBody>
      </p:sp>
    </p:spTree>
    <p:extLst>
      <p:ext uri="{BB962C8B-B14F-4D97-AF65-F5344CB8AC3E}">
        <p14:creationId xmlns:p14="http://schemas.microsoft.com/office/powerpoint/2010/main" val="1674994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Shape 117"/>
        <p:cNvGrpSpPr/>
        <p:nvPr/>
      </p:nvGrpSpPr>
      <p:grpSpPr>
        <a:xfrm>
          <a:off x="0" y="0"/>
          <a:ext cx="0" cy="0"/>
          <a:chOff x="0" y="0"/>
          <a:chExt cx="0" cy="0"/>
        </a:xfrm>
      </p:grpSpPr>
      <p:grpSp>
        <p:nvGrpSpPr>
          <p:cNvPr id="118" name="Google Shape;118;p15"/>
          <p:cNvGrpSpPr/>
          <p:nvPr/>
        </p:nvGrpSpPr>
        <p:grpSpPr>
          <a:xfrm>
            <a:off x="332271" y="235830"/>
            <a:ext cx="11527458" cy="6289899"/>
            <a:chOff x="0" y="-38100"/>
            <a:chExt cx="4554058" cy="2484898"/>
          </a:xfrm>
        </p:grpSpPr>
        <p:sp>
          <p:nvSpPr>
            <p:cNvPr id="119" name="Google Shape;119;p15"/>
            <p:cNvSpPr/>
            <p:nvPr/>
          </p:nvSpPr>
          <p:spPr>
            <a:xfrm>
              <a:off x="0" y="0"/>
              <a:ext cx="4554058" cy="2446798"/>
            </a:xfrm>
            <a:custGeom>
              <a:avLst/>
              <a:gdLst/>
              <a:ahLst/>
              <a:cxnLst/>
              <a:rect l="l" t="t" r="r" b="b"/>
              <a:pathLst>
                <a:path w="4554058" h="2446798" extrusionOk="0">
                  <a:moveTo>
                    <a:pt x="12984" y="0"/>
                  </a:moveTo>
                  <a:lnTo>
                    <a:pt x="4541073" y="0"/>
                  </a:lnTo>
                  <a:cubicBezTo>
                    <a:pt x="4544517" y="0"/>
                    <a:pt x="4547820" y="1368"/>
                    <a:pt x="4550255" y="3803"/>
                  </a:cubicBezTo>
                  <a:cubicBezTo>
                    <a:pt x="4552690" y="6238"/>
                    <a:pt x="4554058" y="9541"/>
                    <a:pt x="4554058" y="12984"/>
                  </a:cubicBezTo>
                  <a:lnTo>
                    <a:pt x="4554058" y="2433814"/>
                  </a:lnTo>
                  <a:cubicBezTo>
                    <a:pt x="4554058" y="2440985"/>
                    <a:pt x="4548244" y="2446798"/>
                    <a:pt x="4541073" y="2446798"/>
                  </a:cubicBezTo>
                  <a:lnTo>
                    <a:pt x="12984" y="2446798"/>
                  </a:lnTo>
                  <a:cubicBezTo>
                    <a:pt x="9541" y="2446798"/>
                    <a:pt x="6238" y="2445430"/>
                    <a:pt x="3803" y="2442995"/>
                  </a:cubicBezTo>
                  <a:cubicBezTo>
                    <a:pt x="1368" y="2440560"/>
                    <a:pt x="0" y="2437258"/>
                    <a:pt x="0" y="2433814"/>
                  </a:cubicBezTo>
                  <a:lnTo>
                    <a:pt x="0" y="12984"/>
                  </a:lnTo>
                  <a:cubicBezTo>
                    <a:pt x="0" y="5813"/>
                    <a:pt x="5813" y="0"/>
                    <a:pt x="12984" y="0"/>
                  </a:cubicBezTo>
                  <a:close/>
                </a:path>
              </a:pathLst>
            </a:custGeom>
            <a:solidFill>
              <a:srgbClr val="FFFFFF"/>
            </a:solidFill>
            <a:ln w="57150" cap="flat" cmpd="sng">
              <a:solidFill>
                <a:srgbClr val="4C6FBF"/>
              </a:solidFill>
              <a:prstDash val="solid"/>
              <a:round/>
              <a:headEnd type="none" w="sm" len="sm"/>
              <a:tailEnd type="none" w="sm" len="sm"/>
            </a:ln>
          </p:spPr>
          <p:txBody>
            <a:bodyPr spcFirstLastPara="1" wrap="square" lIns="60950" tIns="60950" rIns="60950" bIns="60950" anchor="ctr" anchorCtr="0">
              <a:noAutofit/>
            </a:bodyPr>
            <a:lstStyle/>
            <a:p>
              <a:endParaRPr sz="1200"/>
            </a:p>
          </p:txBody>
        </p:sp>
        <p:sp>
          <p:nvSpPr>
            <p:cNvPr id="120" name="Google Shape;120;p15"/>
            <p:cNvSpPr txBox="1"/>
            <p:nvPr/>
          </p:nvSpPr>
          <p:spPr>
            <a:xfrm>
              <a:off x="0" y="-38100"/>
              <a:ext cx="812800" cy="850900"/>
            </a:xfrm>
            <a:prstGeom prst="rect">
              <a:avLst/>
            </a:prstGeom>
            <a:noFill/>
            <a:ln>
              <a:noFill/>
            </a:ln>
          </p:spPr>
          <p:txBody>
            <a:bodyPr spcFirstLastPara="1" wrap="square" lIns="33867" tIns="33867" rIns="33867" bIns="33867" anchor="ctr" anchorCtr="0">
              <a:noAutofit/>
            </a:bodyPr>
            <a:lstStyle/>
            <a:p>
              <a:pPr algn="ctr">
                <a:lnSpc>
                  <a:spcPct val="186611"/>
                </a:lnSpc>
              </a:pPr>
              <a:endParaRPr sz="1200">
                <a:solidFill>
                  <a:schemeClr val="dk1"/>
                </a:solidFill>
                <a:latin typeface="Calibri"/>
                <a:ea typeface="Calibri"/>
                <a:cs typeface="Calibri"/>
                <a:sym typeface="Calibri"/>
              </a:endParaRPr>
            </a:p>
          </p:txBody>
        </p:sp>
      </p:grpSp>
      <p:grpSp>
        <p:nvGrpSpPr>
          <p:cNvPr id="121" name="Google Shape;121;p15"/>
          <p:cNvGrpSpPr/>
          <p:nvPr/>
        </p:nvGrpSpPr>
        <p:grpSpPr>
          <a:xfrm>
            <a:off x="1783543" y="1726733"/>
            <a:ext cx="3992639" cy="2153839"/>
            <a:chOff x="0" y="-38100"/>
            <a:chExt cx="1577339" cy="850900"/>
          </a:xfrm>
        </p:grpSpPr>
        <p:sp>
          <p:nvSpPr>
            <p:cNvPr id="122" name="Google Shape;122;p15"/>
            <p:cNvSpPr/>
            <p:nvPr/>
          </p:nvSpPr>
          <p:spPr>
            <a:xfrm>
              <a:off x="0" y="0"/>
              <a:ext cx="1577339" cy="796854"/>
            </a:xfrm>
            <a:custGeom>
              <a:avLst/>
              <a:gdLst/>
              <a:ahLst/>
              <a:cxnLst/>
              <a:rect l="l" t="t" r="r" b="b"/>
              <a:pathLst>
                <a:path w="1577339" h="796854" extrusionOk="0">
                  <a:moveTo>
                    <a:pt x="0" y="0"/>
                  </a:moveTo>
                  <a:lnTo>
                    <a:pt x="1577339" y="0"/>
                  </a:lnTo>
                  <a:lnTo>
                    <a:pt x="1577339" y="796854"/>
                  </a:lnTo>
                  <a:lnTo>
                    <a:pt x="0" y="796854"/>
                  </a:lnTo>
                  <a:close/>
                </a:path>
              </a:pathLst>
            </a:custGeom>
            <a:solidFill>
              <a:srgbClr val="B1C9EB"/>
            </a:solidFill>
            <a:ln w="57150" cap="flat" cmpd="sng">
              <a:solidFill>
                <a:srgbClr val="4C6FBF"/>
              </a:solidFill>
              <a:prstDash val="solid"/>
              <a:round/>
              <a:headEnd type="none" w="sm" len="sm"/>
              <a:tailEnd type="none" w="sm" len="sm"/>
            </a:ln>
          </p:spPr>
        </p:sp>
        <p:sp>
          <p:nvSpPr>
            <p:cNvPr id="123" name="Google Shape;123;p15"/>
            <p:cNvSpPr txBox="1"/>
            <p:nvPr/>
          </p:nvSpPr>
          <p:spPr>
            <a:xfrm>
              <a:off x="0" y="-38100"/>
              <a:ext cx="812800" cy="850900"/>
            </a:xfrm>
            <a:prstGeom prst="rect">
              <a:avLst/>
            </a:prstGeom>
            <a:noFill/>
            <a:ln>
              <a:noFill/>
            </a:ln>
          </p:spPr>
          <p:txBody>
            <a:bodyPr spcFirstLastPara="1" wrap="square" lIns="33867" tIns="33867" rIns="33867" bIns="33867" anchor="ctr" anchorCtr="0">
              <a:noAutofit/>
            </a:bodyPr>
            <a:lstStyle/>
            <a:p>
              <a:pPr algn="ctr">
                <a:lnSpc>
                  <a:spcPct val="186611"/>
                </a:lnSpc>
              </a:pPr>
              <a:endParaRPr lang="fr-FR" sz="1200" dirty="0">
                <a:solidFill>
                  <a:schemeClr val="dk1"/>
                </a:solidFill>
                <a:latin typeface="Calibri"/>
                <a:ea typeface="Calibri"/>
                <a:cs typeface="Calibri"/>
                <a:sym typeface="Calibri"/>
              </a:endParaRPr>
            </a:p>
          </p:txBody>
        </p:sp>
      </p:grpSp>
      <p:grpSp>
        <p:nvGrpSpPr>
          <p:cNvPr id="124" name="Google Shape;124;p15"/>
          <p:cNvGrpSpPr/>
          <p:nvPr/>
        </p:nvGrpSpPr>
        <p:grpSpPr>
          <a:xfrm>
            <a:off x="1783543" y="3969825"/>
            <a:ext cx="3992639" cy="2153839"/>
            <a:chOff x="0" y="-38100"/>
            <a:chExt cx="1577339" cy="850900"/>
          </a:xfrm>
        </p:grpSpPr>
        <p:sp>
          <p:nvSpPr>
            <p:cNvPr id="125" name="Google Shape;125;p15"/>
            <p:cNvSpPr/>
            <p:nvPr/>
          </p:nvSpPr>
          <p:spPr>
            <a:xfrm>
              <a:off x="0" y="0"/>
              <a:ext cx="1577339" cy="796854"/>
            </a:xfrm>
            <a:custGeom>
              <a:avLst/>
              <a:gdLst/>
              <a:ahLst/>
              <a:cxnLst/>
              <a:rect l="l" t="t" r="r" b="b"/>
              <a:pathLst>
                <a:path w="1577339" h="796854" extrusionOk="0">
                  <a:moveTo>
                    <a:pt x="0" y="0"/>
                  </a:moveTo>
                  <a:lnTo>
                    <a:pt x="1577339" y="0"/>
                  </a:lnTo>
                  <a:lnTo>
                    <a:pt x="1577339" y="796854"/>
                  </a:lnTo>
                  <a:lnTo>
                    <a:pt x="0" y="796854"/>
                  </a:lnTo>
                  <a:close/>
                </a:path>
              </a:pathLst>
            </a:custGeom>
            <a:solidFill>
              <a:srgbClr val="B1C9EB"/>
            </a:solidFill>
            <a:ln w="57150" cap="flat" cmpd="sng">
              <a:solidFill>
                <a:srgbClr val="4C6FBF"/>
              </a:solidFill>
              <a:prstDash val="solid"/>
              <a:round/>
              <a:headEnd type="none" w="sm" len="sm"/>
              <a:tailEnd type="none" w="sm" len="sm"/>
            </a:ln>
          </p:spPr>
        </p:sp>
        <p:sp>
          <p:nvSpPr>
            <p:cNvPr id="126" name="Google Shape;126;p15"/>
            <p:cNvSpPr txBox="1"/>
            <p:nvPr/>
          </p:nvSpPr>
          <p:spPr>
            <a:xfrm>
              <a:off x="0" y="-38100"/>
              <a:ext cx="812800" cy="850900"/>
            </a:xfrm>
            <a:prstGeom prst="rect">
              <a:avLst/>
            </a:prstGeom>
            <a:noFill/>
            <a:ln>
              <a:noFill/>
            </a:ln>
          </p:spPr>
          <p:txBody>
            <a:bodyPr spcFirstLastPara="1" wrap="square" lIns="33867" tIns="33867" rIns="33867" bIns="33867" anchor="ctr" anchorCtr="0">
              <a:noAutofit/>
            </a:bodyPr>
            <a:lstStyle/>
            <a:p>
              <a:pPr algn="ctr">
                <a:lnSpc>
                  <a:spcPct val="186611"/>
                </a:lnSpc>
              </a:pPr>
              <a:endParaRPr sz="1200">
                <a:solidFill>
                  <a:schemeClr val="dk1"/>
                </a:solidFill>
                <a:latin typeface="Calibri"/>
                <a:ea typeface="Calibri"/>
                <a:cs typeface="Calibri"/>
                <a:sym typeface="Calibri"/>
              </a:endParaRPr>
            </a:p>
          </p:txBody>
        </p:sp>
      </p:grpSp>
      <p:grpSp>
        <p:nvGrpSpPr>
          <p:cNvPr id="127" name="Google Shape;127;p15"/>
          <p:cNvGrpSpPr/>
          <p:nvPr/>
        </p:nvGrpSpPr>
        <p:grpSpPr>
          <a:xfrm>
            <a:off x="6415819" y="1726733"/>
            <a:ext cx="3992639" cy="2153839"/>
            <a:chOff x="0" y="-38100"/>
            <a:chExt cx="1577339" cy="850900"/>
          </a:xfrm>
        </p:grpSpPr>
        <p:sp>
          <p:nvSpPr>
            <p:cNvPr id="128" name="Google Shape;128;p15"/>
            <p:cNvSpPr/>
            <p:nvPr/>
          </p:nvSpPr>
          <p:spPr>
            <a:xfrm>
              <a:off x="0" y="0"/>
              <a:ext cx="1577339" cy="796854"/>
            </a:xfrm>
            <a:custGeom>
              <a:avLst/>
              <a:gdLst/>
              <a:ahLst/>
              <a:cxnLst/>
              <a:rect l="l" t="t" r="r" b="b"/>
              <a:pathLst>
                <a:path w="1577339" h="796854" extrusionOk="0">
                  <a:moveTo>
                    <a:pt x="0" y="0"/>
                  </a:moveTo>
                  <a:lnTo>
                    <a:pt x="1577339" y="0"/>
                  </a:lnTo>
                  <a:lnTo>
                    <a:pt x="1577339" y="796854"/>
                  </a:lnTo>
                  <a:lnTo>
                    <a:pt x="0" y="796854"/>
                  </a:lnTo>
                  <a:close/>
                </a:path>
              </a:pathLst>
            </a:custGeom>
            <a:solidFill>
              <a:srgbClr val="B1C9EB"/>
            </a:solidFill>
            <a:ln w="57150" cap="flat" cmpd="sng">
              <a:solidFill>
                <a:srgbClr val="4C6FBF"/>
              </a:solidFill>
              <a:prstDash val="solid"/>
              <a:round/>
              <a:headEnd type="none" w="sm" len="sm"/>
              <a:tailEnd type="none" w="sm" len="sm"/>
            </a:ln>
          </p:spPr>
        </p:sp>
        <p:sp>
          <p:nvSpPr>
            <p:cNvPr id="129" name="Google Shape;129;p15"/>
            <p:cNvSpPr txBox="1"/>
            <p:nvPr/>
          </p:nvSpPr>
          <p:spPr>
            <a:xfrm>
              <a:off x="0" y="-38100"/>
              <a:ext cx="812800" cy="850900"/>
            </a:xfrm>
            <a:prstGeom prst="rect">
              <a:avLst/>
            </a:prstGeom>
            <a:noFill/>
            <a:ln>
              <a:noFill/>
            </a:ln>
          </p:spPr>
          <p:txBody>
            <a:bodyPr spcFirstLastPara="1" wrap="square" lIns="33867" tIns="33867" rIns="33867" bIns="33867" anchor="ctr" anchorCtr="0">
              <a:noAutofit/>
            </a:bodyPr>
            <a:lstStyle/>
            <a:p>
              <a:pPr algn="ctr">
                <a:lnSpc>
                  <a:spcPct val="186611"/>
                </a:lnSpc>
              </a:pPr>
              <a:endParaRPr lang="fr-FR" sz="1200" dirty="0">
                <a:solidFill>
                  <a:schemeClr val="dk1"/>
                </a:solidFill>
                <a:latin typeface="Calibri"/>
                <a:ea typeface="Calibri"/>
                <a:cs typeface="Calibri"/>
                <a:sym typeface="Calibri"/>
              </a:endParaRPr>
            </a:p>
          </p:txBody>
        </p:sp>
      </p:grpSp>
      <p:grpSp>
        <p:nvGrpSpPr>
          <p:cNvPr id="130" name="Google Shape;130;p15"/>
          <p:cNvGrpSpPr/>
          <p:nvPr/>
        </p:nvGrpSpPr>
        <p:grpSpPr>
          <a:xfrm>
            <a:off x="6415819" y="3969825"/>
            <a:ext cx="3992639" cy="2153839"/>
            <a:chOff x="0" y="-38100"/>
            <a:chExt cx="1577339" cy="850900"/>
          </a:xfrm>
        </p:grpSpPr>
        <p:sp>
          <p:nvSpPr>
            <p:cNvPr id="131" name="Google Shape;131;p15"/>
            <p:cNvSpPr/>
            <p:nvPr/>
          </p:nvSpPr>
          <p:spPr>
            <a:xfrm>
              <a:off x="0" y="0"/>
              <a:ext cx="1577339" cy="796854"/>
            </a:xfrm>
            <a:custGeom>
              <a:avLst/>
              <a:gdLst/>
              <a:ahLst/>
              <a:cxnLst/>
              <a:rect l="l" t="t" r="r" b="b"/>
              <a:pathLst>
                <a:path w="1577339" h="796854" extrusionOk="0">
                  <a:moveTo>
                    <a:pt x="0" y="0"/>
                  </a:moveTo>
                  <a:lnTo>
                    <a:pt x="1577339" y="0"/>
                  </a:lnTo>
                  <a:lnTo>
                    <a:pt x="1577339" y="796854"/>
                  </a:lnTo>
                  <a:lnTo>
                    <a:pt x="0" y="796854"/>
                  </a:lnTo>
                  <a:close/>
                </a:path>
              </a:pathLst>
            </a:custGeom>
            <a:solidFill>
              <a:srgbClr val="B1C9EB"/>
            </a:solidFill>
            <a:ln w="57150" cap="flat" cmpd="sng">
              <a:solidFill>
                <a:srgbClr val="4C6FBF"/>
              </a:solidFill>
              <a:prstDash val="solid"/>
              <a:round/>
              <a:headEnd type="none" w="sm" len="sm"/>
              <a:tailEnd type="none" w="sm" len="sm"/>
            </a:ln>
          </p:spPr>
        </p:sp>
        <p:sp>
          <p:nvSpPr>
            <p:cNvPr id="132" name="Google Shape;132;p15"/>
            <p:cNvSpPr txBox="1"/>
            <p:nvPr/>
          </p:nvSpPr>
          <p:spPr>
            <a:xfrm>
              <a:off x="0" y="-38100"/>
              <a:ext cx="812800" cy="850900"/>
            </a:xfrm>
            <a:prstGeom prst="rect">
              <a:avLst/>
            </a:prstGeom>
            <a:noFill/>
            <a:ln>
              <a:noFill/>
            </a:ln>
          </p:spPr>
          <p:txBody>
            <a:bodyPr spcFirstLastPara="1" wrap="square" lIns="33867" tIns="33867" rIns="33867" bIns="33867" anchor="ctr" anchorCtr="0">
              <a:noAutofit/>
            </a:bodyPr>
            <a:lstStyle/>
            <a:p>
              <a:pPr algn="ctr">
                <a:lnSpc>
                  <a:spcPct val="186611"/>
                </a:lnSpc>
              </a:pPr>
              <a:endParaRPr sz="1200">
                <a:solidFill>
                  <a:schemeClr val="dk1"/>
                </a:solidFill>
                <a:latin typeface="Calibri"/>
                <a:ea typeface="Calibri"/>
                <a:cs typeface="Calibri"/>
                <a:sym typeface="Calibri"/>
              </a:endParaRPr>
            </a:p>
          </p:txBody>
        </p:sp>
      </p:grpSp>
      <p:sp>
        <p:nvSpPr>
          <p:cNvPr id="134" name="Google Shape;134;p15"/>
          <p:cNvSpPr txBox="1"/>
          <p:nvPr/>
        </p:nvSpPr>
        <p:spPr>
          <a:xfrm>
            <a:off x="2154804" y="825501"/>
            <a:ext cx="8077337" cy="847283"/>
          </a:xfrm>
          <a:prstGeom prst="rect">
            <a:avLst/>
          </a:prstGeom>
          <a:noFill/>
          <a:ln>
            <a:noFill/>
          </a:ln>
        </p:spPr>
        <p:txBody>
          <a:bodyPr spcFirstLastPara="1" wrap="square" lIns="0" tIns="0" rIns="0" bIns="0" anchor="t" anchorCtr="0">
            <a:spAutoFit/>
          </a:bodyPr>
          <a:lstStyle/>
          <a:p>
            <a:pPr algn="ctr">
              <a:lnSpc>
                <a:spcPct val="118002"/>
              </a:lnSpc>
            </a:pPr>
            <a:r>
              <a:rPr lang="en-US" sz="4666" dirty="0">
                <a:solidFill>
                  <a:srgbClr val="4C6FBF"/>
                </a:solidFill>
                <a:latin typeface="Heebo Black"/>
                <a:ea typeface="Heebo Black"/>
                <a:cs typeface="Heebo Black"/>
                <a:sym typeface="Heebo Black"/>
              </a:rPr>
              <a:t>PLAN</a:t>
            </a:r>
            <a:endParaRPr sz="1200" dirty="0"/>
          </a:p>
        </p:txBody>
      </p:sp>
      <p:sp>
        <p:nvSpPr>
          <p:cNvPr id="135" name="Google Shape;135;p15"/>
          <p:cNvSpPr txBox="1"/>
          <p:nvPr/>
        </p:nvSpPr>
        <p:spPr>
          <a:xfrm>
            <a:off x="3199152" y="1899373"/>
            <a:ext cx="1161421" cy="1302408"/>
          </a:xfrm>
          <a:prstGeom prst="rect">
            <a:avLst/>
          </a:prstGeom>
          <a:noFill/>
          <a:ln>
            <a:noFill/>
          </a:ln>
        </p:spPr>
        <p:txBody>
          <a:bodyPr spcFirstLastPara="1" wrap="square" lIns="0" tIns="0" rIns="0" bIns="0" anchor="t" anchorCtr="0">
            <a:spAutoFit/>
          </a:bodyPr>
          <a:lstStyle/>
          <a:p>
            <a:pPr algn="ctr">
              <a:lnSpc>
                <a:spcPct val="127000"/>
              </a:lnSpc>
            </a:pPr>
            <a:r>
              <a:rPr lang="en-US" sz="6664" dirty="0">
                <a:solidFill>
                  <a:srgbClr val="FFFFFF"/>
                </a:solidFill>
                <a:latin typeface="Heebo Black"/>
                <a:ea typeface="Heebo Black"/>
                <a:cs typeface="Heebo Black"/>
                <a:sym typeface="Heebo Black"/>
              </a:rPr>
              <a:t>01</a:t>
            </a:r>
            <a:endParaRPr sz="1200" dirty="0"/>
          </a:p>
        </p:txBody>
      </p:sp>
      <p:sp>
        <p:nvSpPr>
          <p:cNvPr id="136" name="Google Shape;136;p15"/>
          <p:cNvSpPr txBox="1"/>
          <p:nvPr/>
        </p:nvSpPr>
        <p:spPr>
          <a:xfrm>
            <a:off x="2855488" y="4142465"/>
            <a:ext cx="1848748" cy="1302408"/>
          </a:xfrm>
          <a:prstGeom prst="rect">
            <a:avLst/>
          </a:prstGeom>
          <a:noFill/>
          <a:ln>
            <a:noFill/>
          </a:ln>
        </p:spPr>
        <p:txBody>
          <a:bodyPr spcFirstLastPara="1" wrap="square" lIns="0" tIns="0" rIns="0" bIns="0" anchor="t" anchorCtr="0">
            <a:spAutoFit/>
          </a:bodyPr>
          <a:lstStyle/>
          <a:p>
            <a:pPr algn="ctr">
              <a:lnSpc>
                <a:spcPct val="127000"/>
              </a:lnSpc>
            </a:pPr>
            <a:r>
              <a:rPr lang="en-US" sz="6664" dirty="0">
                <a:solidFill>
                  <a:srgbClr val="FFFFFF"/>
                </a:solidFill>
                <a:latin typeface="Heebo Black"/>
                <a:ea typeface="Heebo Black"/>
                <a:cs typeface="Heebo Black"/>
                <a:sym typeface="Heebo Black"/>
              </a:rPr>
              <a:t>03</a:t>
            </a:r>
            <a:endParaRPr sz="1200" dirty="0"/>
          </a:p>
        </p:txBody>
      </p:sp>
      <p:sp>
        <p:nvSpPr>
          <p:cNvPr id="137" name="Google Shape;137;p15"/>
          <p:cNvSpPr txBox="1"/>
          <p:nvPr/>
        </p:nvSpPr>
        <p:spPr>
          <a:xfrm>
            <a:off x="7681076" y="1899373"/>
            <a:ext cx="1462126" cy="1302408"/>
          </a:xfrm>
          <a:prstGeom prst="rect">
            <a:avLst/>
          </a:prstGeom>
          <a:noFill/>
          <a:ln>
            <a:noFill/>
          </a:ln>
        </p:spPr>
        <p:txBody>
          <a:bodyPr spcFirstLastPara="1" wrap="square" lIns="0" tIns="0" rIns="0" bIns="0" anchor="t" anchorCtr="0">
            <a:spAutoFit/>
          </a:bodyPr>
          <a:lstStyle/>
          <a:p>
            <a:pPr algn="ctr">
              <a:lnSpc>
                <a:spcPct val="127000"/>
              </a:lnSpc>
            </a:pPr>
            <a:r>
              <a:rPr lang="en-US" sz="6664">
                <a:solidFill>
                  <a:srgbClr val="FFFFFF"/>
                </a:solidFill>
                <a:latin typeface="Heebo Black"/>
                <a:ea typeface="Heebo Black"/>
                <a:cs typeface="Heebo Black"/>
                <a:sym typeface="Heebo Black"/>
              </a:rPr>
              <a:t>02</a:t>
            </a:r>
            <a:endParaRPr sz="1200"/>
          </a:p>
        </p:txBody>
      </p:sp>
      <p:sp>
        <p:nvSpPr>
          <p:cNvPr id="138" name="Google Shape;138;p15"/>
          <p:cNvSpPr txBox="1"/>
          <p:nvPr/>
        </p:nvSpPr>
        <p:spPr>
          <a:xfrm>
            <a:off x="7681076" y="4142465"/>
            <a:ext cx="1462126" cy="1302408"/>
          </a:xfrm>
          <a:prstGeom prst="rect">
            <a:avLst/>
          </a:prstGeom>
          <a:noFill/>
          <a:ln>
            <a:noFill/>
          </a:ln>
        </p:spPr>
        <p:txBody>
          <a:bodyPr spcFirstLastPara="1" wrap="square" lIns="0" tIns="0" rIns="0" bIns="0" anchor="t" anchorCtr="0">
            <a:spAutoFit/>
          </a:bodyPr>
          <a:lstStyle/>
          <a:p>
            <a:pPr algn="ctr">
              <a:lnSpc>
                <a:spcPct val="127000"/>
              </a:lnSpc>
            </a:pPr>
            <a:r>
              <a:rPr lang="en-US" sz="6664">
                <a:solidFill>
                  <a:srgbClr val="FFFFFF"/>
                </a:solidFill>
                <a:latin typeface="Heebo Black"/>
                <a:ea typeface="Heebo Black"/>
                <a:cs typeface="Heebo Black"/>
                <a:sym typeface="Heebo Black"/>
              </a:rPr>
              <a:t>04</a:t>
            </a:r>
            <a:endParaRPr sz="1200"/>
          </a:p>
        </p:txBody>
      </p:sp>
      <p:sp>
        <p:nvSpPr>
          <p:cNvPr id="139" name="Google Shape;139;p15"/>
          <p:cNvSpPr txBox="1"/>
          <p:nvPr/>
        </p:nvSpPr>
        <p:spPr>
          <a:xfrm>
            <a:off x="1533828" y="3351027"/>
            <a:ext cx="4492000" cy="316049"/>
          </a:xfrm>
          <a:prstGeom prst="rect">
            <a:avLst/>
          </a:prstGeom>
          <a:noFill/>
          <a:ln>
            <a:noFill/>
          </a:ln>
        </p:spPr>
        <p:txBody>
          <a:bodyPr spcFirstLastPara="1" wrap="square" lIns="0" tIns="0" rIns="0" bIns="0" anchor="t" anchorCtr="0">
            <a:spAutoFit/>
          </a:bodyPr>
          <a:lstStyle/>
          <a:p>
            <a:pPr marL="0" lvl="1" algn="ctr">
              <a:lnSpc>
                <a:spcPct val="140000"/>
              </a:lnSpc>
            </a:pPr>
            <a:r>
              <a:rPr lang="en-US" sz="1467" dirty="0">
                <a:solidFill>
                  <a:srgbClr val="000000"/>
                </a:solidFill>
                <a:latin typeface="Heebo"/>
                <a:ea typeface="Heebo"/>
                <a:cs typeface="Heebo"/>
                <a:sym typeface="Heebo"/>
              </a:rPr>
              <a:t>La </a:t>
            </a:r>
            <a:r>
              <a:rPr lang="fr-FR" sz="1467" dirty="0">
                <a:solidFill>
                  <a:srgbClr val="000000"/>
                </a:solidFill>
                <a:latin typeface="Heebo"/>
                <a:ea typeface="Heebo"/>
                <a:cs typeface="Heebo"/>
                <a:sym typeface="Heebo"/>
              </a:rPr>
              <a:t>problématique</a:t>
            </a:r>
            <a:r>
              <a:rPr lang="en-US" sz="1467" dirty="0">
                <a:solidFill>
                  <a:srgbClr val="000000"/>
                </a:solidFill>
                <a:latin typeface="Heebo"/>
                <a:ea typeface="Heebo"/>
                <a:cs typeface="Heebo"/>
                <a:sym typeface="Heebo"/>
              </a:rPr>
              <a:t> du multi-</a:t>
            </a:r>
            <a:r>
              <a:rPr lang="fr-FR" sz="1467" dirty="0">
                <a:solidFill>
                  <a:srgbClr val="000000"/>
                </a:solidFill>
                <a:latin typeface="Heebo"/>
                <a:ea typeface="Heebo"/>
                <a:cs typeface="Heebo"/>
                <a:sym typeface="Heebo"/>
              </a:rPr>
              <a:t>cœur</a:t>
            </a:r>
            <a:r>
              <a:rPr lang="en-US" sz="1467" dirty="0">
                <a:solidFill>
                  <a:srgbClr val="000000"/>
                </a:solidFill>
                <a:latin typeface="Heebo"/>
                <a:ea typeface="Heebo"/>
                <a:cs typeface="Heebo"/>
                <a:sym typeface="Heebo"/>
              </a:rPr>
              <a:t> </a:t>
            </a:r>
            <a:r>
              <a:rPr lang="en-US" sz="1467" dirty="0" err="1">
                <a:solidFill>
                  <a:srgbClr val="000000"/>
                </a:solidFill>
                <a:latin typeface="Heebo"/>
                <a:ea typeface="Heebo"/>
                <a:cs typeface="Heebo"/>
                <a:sym typeface="Heebo"/>
              </a:rPr>
              <a:t>en</a:t>
            </a:r>
            <a:r>
              <a:rPr lang="en-US" sz="1467" dirty="0">
                <a:solidFill>
                  <a:srgbClr val="000000"/>
                </a:solidFill>
                <a:latin typeface="Heebo"/>
                <a:ea typeface="Heebo"/>
                <a:cs typeface="Heebo"/>
                <a:sym typeface="Heebo"/>
              </a:rPr>
              <a:t> </a:t>
            </a:r>
            <a:r>
              <a:rPr lang="fr-FR" sz="1467" dirty="0">
                <a:solidFill>
                  <a:srgbClr val="000000"/>
                </a:solidFill>
                <a:latin typeface="Heebo"/>
                <a:ea typeface="Heebo"/>
                <a:cs typeface="Heebo"/>
                <a:sym typeface="Heebo"/>
              </a:rPr>
              <a:t>embarqué</a:t>
            </a:r>
            <a:endParaRPr lang="fr-FR" sz="1200" dirty="0"/>
          </a:p>
        </p:txBody>
      </p:sp>
      <p:sp>
        <p:nvSpPr>
          <p:cNvPr id="140" name="Google Shape;140;p15"/>
          <p:cNvSpPr txBox="1"/>
          <p:nvPr/>
        </p:nvSpPr>
        <p:spPr>
          <a:xfrm>
            <a:off x="1533828" y="5594119"/>
            <a:ext cx="4492000" cy="316049"/>
          </a:xfrm>
          <a:prstGeom prst="rect">
            <a:avLst/>
          </a:prstGeom>
          <a:noFill/>
          <a:ln>
            <a:noFill/>
          </a:ln>
        </p:spPr>
        <p:txBody>
          <a:bodyPr spcFirstLastPara="1" wrap="square" lIns="0" tIns="0" rIns="0" bIns="0" anchor="t" anchorCtr="0">
            <a:spAutoFit/>
          </a:bodyPr>
          <a:lstStyle/>
          <a:p>
            <a:pPr marL="0" lvl="1" algn="ctr">
              <a:lnSpc>
                <a:spcPct val="140000"/>
              </a:lnSpc>
            </a:pPr>
            <a:r>
              <a:rPr lang="fr-FR" sz="1467" dirty="0">
                <a:solidFill>
                  <a:srgbClr val="000000"/>
                </a:solidFill>
                <a:latin typeface="Heebo"/>
                <a:ea typeface="Heebo"/>
                <a:cs typeface="Heebo"/>
                <a:sym typeface="Heebo"/>
              </a:rPr>
              <a:t>Notre expérience avec T2K</a:t>
            </a:r>
            <a:endParaRPr lang="fr-FR" sz="1200" dirty="0"/>
          </a:p>
        </p:txBody>
      </p:sp>
      <p:sp>
        <p:nvSpPr>
          <p:cNvPr id="141" name="Google Shape;141;p15"/>
          <p:cNvSpPr txBox="1"/>
          <p:nvPr/>
        </p:nvSpPr>
        <p:spPr>
          <a:xfrm>
            <a:off x="6166105" y="3351027"/>
            <a:ext cx="4492000" cy="316049"/>
          </a:xfrm>
          <a:prstGeom prst="rect">
            <a:avLst/>
          </a:prstGeom>
          <a:noFill/>
          <a:ln>
            <a:noFill/>
          </a:ln>
        </p:spPr>
        <p:txBody>
          <a:bodyPr spcFirstLastPara="1" wrap="square" lIns="0" tIns="0" rIns="0" bIns="0" anchor="t" anchorCtr="0">
            <a:spAutoFit/>
          </a:bodyPr>
          <a:lstStyle/>
          <a:p>
            <a:pPr marL="0" lvl="1" algn="ctr">
              <a:lnSpc>
                <a:spcPct val="140000"/>
              </a:lnSpc>
            </a:pPr>
            <a:r>
              <a:rPr lang="en-US" sz="1467" dirty="0">
                <a:solidFill>
                  <a:srgbClr val="000000"/>
                </a:solidFill>
                <a:latin typeface="Heebo"/>
                <a:cs typeface="Heebo"/>
                <a:sym typeface="Heebo"/>
              </a:rPr>
              <a:t>Une proposition opensource </a:t>
            </a:r>
            <a:endParaRPr sz="1200" dirty="0"/>
          </a:p>
        </p:txBody>
      </p:sp>
      <p:sp>
        <p:nvSpPr>
          <p:cNvPr id="142" name="Google Shape;142;p15"/>
          <p:cNvSpPr txBox="1"/>
          <p:nvPr/>
        </p:nvSpPr>
        <p:spPr>
          <a:xfrm>
            <a:off x="6166105" y="5594119"/>
            <a:ext cx="4492000" cy="316049"/>
          </a:xfrm>
          <a:prstGeom prst="rect">
            <a:avLst/>
          </a:prstGeom>
          <a:noFill/>
          <a:ln>
            <a:noFill/>
          </a:ln>
        </p:spPr>
        <p:txBody>
          <a:bodyPr spcFirstLastPara="1" wrap="square" lIns="0" tIns="0" rIns="0" bIns="0" anchor="t" anchorCtr="0">
            <a:spAutoFit/>
          </a:bodyPr>
          <a:lstStyle/>
          <a:p>
            <a:pPr marL="0" lvl="1" algn="ctr">
              <a:lnSpc>
                <a:spcPct val="140000"/>
              </a:lnSpc>
            </a:pPr>
            <a:r>
              <a:rPr lang="fr-FR" sz="1467" dirty="0">
                <a:solidFill>
                  <a:srgbClr val="000000"/>
                </a:solidFill>
                <a:latin typeface="Heebo"/>
                <a:cs typeface="Heebo"/>
                <a:sym typeface="Heebo"/>
              </a:rPr>
              <a:t>Ce que nous avons appris</a:t>
            </a:r>
            <a:endParaRPr lang="fr-FR" sz="1200" dirty="0"/>
          </a:p>
        </p:txBody>
      </p:sp>
      <p:sp>
        <p:nvSpPr>
          <p:cNvPr id="143" name="Google Shape;143;p15"/>
          <p:cNvSpPr txBox="1"/>
          <p:nvPr/>
        </p:nvSpPr>
        <p:spPr>
          <a:xfrm>
            <a:off x="1890199" y="2962205"/>
            <a:ext cx="3779327" cy="364331"/>
          </a:xfrm>
          <a:prstGeom prst="rect">
            <a:avLst/>
          </a:prstGeom>
          <a:noFill/>
          <a:ln>
            <a:noFill/>
          </a:ln>
        </p:spPr>
        <p:txBody>
          <a:bodyPr spcFirstLastPara="1" wrap="square" lIns="0" tIns="0" rIns="0" bIns="0" anchor="t" anchorCtr="0">
            <a:spAutoFit/>
          </a:bodyPr>
          <a:lstStyle/>
          <a:p>
            <a:pPr algn="ctr">
              <a:lnSpc>
                <a:spcPct val="111003"/>
              </a:lnSpc>
            </a:pPr>
            <a:r>
              <a:rPr lang="en-US" sz="2133" b="1" dirty="0">
                <a:solidFill>
                  <a:srgbClr val="4C6FBF"/>
                </a:solidFill>
                <a:latin typeface="Heebo"/>
                <a:ea typeface="Heebo"/>
                <a:cs typeface="Heebo"/>
                <a:sym typeface="Heebo"/>
              </a:rPr>
              <a:t>INTRODUCTION</a:t>
            </a:r>
            <a:endParaRPr sz="1200" dirty="0"/>
          </a:p>
        </p:txBody>
      </p:sp>
      <p:sp>
        <p:nvSpPr>
          <p:cNvPr id="144" name="Google Shape;144;p15"/>
          <p:cNvSpPr txBox="1"/>
          <p:nvPr/>
        </p:nvSpPr>
        <p:spPr>
          <a:xfrm>
            <a:off x="1890199" y="5205297"/>
            <a:ext cx="3779327" cy="364331"/>
          </a:xfrm>
          <a:prstGeom prst="rect">
            <a:avLst/>
          </a:prstGeom>
          <a:noFill/>
          <a:ln>
            <a:noFill/>
          </a:ln>
        </p:spPr>
        <p:txBody>
          <a:bodyPr spcFirstLastPara="1" wrap="square" lIns="0" tIns="0" rIns="0" bIns="0" anchor="t" anchorCtr="0">
            <a:spAutoFit/>
          </a:bodyPr>
          <a:lstStyle/>
          <a:p>
            <a:pPr algn="ctr">
              <a:lnSpc>
                <a:spcPct val="111003"/>
              </a:lnSpc>
            </a:pPr>
            <a:r>
              <a:rPr lang="en-US" sz="2133" b="1" dirty="0">
                <a:solidFill>
                  <a:srgbClr val="4C6FBF"/>
                </a:solidFill>
                <a:latin typeface="Heebo"/>
                <a:cs typeface="Heebo"/>
                <a:sym typeface="Heebo"/>
              </a:rPr>
              <a:t>CAS D’UTILISATION</a:t>
            </a:r>
            <a:endParaRPr sz="1200" dirty="0"/>
          </a:p>
        </p:txBody>
      </p:sp>
      <p:sp>
        <p:nvSpPr>
          <p:cNvPr id="145" name="Google Shape;145;p15"/>
          <p:cNvSpPr txBox="1"/>
          <p:nvPr/>
        </p:nvSpPr>
        <p:spPr>
          <a:xfrm>
            <a:off x="6522475" y="2962205"/>
            <a:ext cx="3779400" cy="364331"/>
          </a:xfrm>
          <a:prstGeom prst="rect">
            <a:avLst/>
          </a:prstGeom>
          <a:noFill/>
          <a:ln>
            <a:noFill/>
          </a:ln>
        </p:spPr>
        <p:txBody>
          <a:bodyPr spcFirstLastPara="1" wrap="square" lIns="0" tIns="0" rIns="0" bIns="0" anchor="t" anchorCtr="0">
            <a:spAutoFit/>
          </a:bodyPr>
          <a:lstStyle/>
          <a:p>
            <a:pPr algn="ctr">
              <a:lnSpc>
                <a:spcPct val="111003"/>
              </a:lnSpc>
            </a:pPr>
            <a:r>
              <a:rPr lang="en-US" sz="2133" b="1" dirty="0">
                <a:solidFill>
                  <a:srgbClr val="4C6FBF"/>
                </a:solidFill>
                <a:latin typeface="Heebo"/>
                <a:cs typeface="Heebo"/>
                <a:sym typeface="Heebo"/>
              </a:rPr>
              <a:t>LE FRAMEWORK OPENAMP</a:t>
            </a:r>
            <a:endParaRPr sz="1200" dirty="0"/>
          </a:p>
        </p:txBody>
      </p:sp>
      <p:sp>
        <p:nvSpPr>
          <p:cNvPr id="146" name="Google Shape;146;p15"/>
          <p:cNvSpPr txBox="1"/>
          <p:nvPr/>
        </p:nvSpPr>
        <p:spPr>
          <a:xfrm>
            <a:off x="6522475" y="5205297"/>
            <a:ext cx="3779327" cy="364331"/>
          </a:xfrm>
          <a:prstGeom prst="rect">
            <a:avLst/>
          </a:prstGeom>
          <a:noFill/>
          <a:ln>
            <a:noFill/>
          </a:ln>
        </p:spPr>
        <p:txBody>
          <a:bodyPr spcFirstLastPara="1" wrap="square" lIns="0" tIns="0" rIns="0" bIns="0" anchor="t" anchorCtr="0">
            <a:spAutoFit/>
          </a:bodyPr>
          <a:lstStyle/>
          <a:p>
            <a:pPr algn="ctr">
              <a:lnSpc>
                <a:spcPct val="111003"/>
              </a:lnSpc>
            </a:pPr>
            <a:r>
              <a:rPr lang="en-US" sz="2133" b="1" dirty="0">
                <a:solidFill>
                  <a:srgbClr val="4C6FBF"/>
                </a:solidFill>
                <a:latin typeface="Heebo"/>
                <a:ea typeface="Heebo"/>
                <a:cs typeface="Heebo"/>
                <a:sym typeface="Heebo"/>
              </a:rPr>
              <a:t>CONCLUSIONS</a:t>
            </a:r>
            <a:endParaRPr sz="1200" dirty="0"/>
          </a:p>
        </p:txBody>
      </p:sp>
      <p:sp>
        <p:nvSpPr>
          <p:cNvPr id="147" name="Google Shape;147;p15"/>
          <p:cNvSpPr/>
          <p:nvPr/>
        </p:nvSpPr>
        <p:spPr>
          <a:xfrm rot="1460436">
            <a:off x="734193" y="686037"/>
            <a:ext cx="1953647" cy="2371650"/>
          </a:xfrm>
          <a:custGeom>
            <a:avLst/>
            <a:gdLst/>
            <a:ahLst/>
            <a:cxnLst/>
            <a:rect l="l" t="t" r="r" b="b"/>
            <a:pathLst>
              <a:path w="2930470" h="3557475" extrusionOk="0">
                <a:moveTo>
                  <a:pt x="0" y="0"/>
                </a:moveTo>
                <a:lnTo>
                  <a:pt x="2930470" y="0"/>
                </a:lnTo>
                <a:lnTo>
                  <a:pt x="2930470" y="3557475"/>
                </a:lnTo>
                <a:lnTo>
                  <a:pt x="0" y="3557475"/>
                </a:lnTo>
                <a:lnTo>
                  <a:pt x="0" y="0"/>
                </a:lnTo>
                <a:close/>
              </a:path>
            </a:pathLst>
          </a:custGeom>
          <a:blipFill rotWithShape="1">
            <a:blip r:embed="rId3">
              <a:alphaModFix/>
            </a:blip>
            <a:stretch>
              <a:fillRect/>
            </a:stretch>
          </a:blipFill>
          <a:ln>
            <a:noFill/>
          </a:ln>
        </p:spPr>
      </p:sp>
      <p:pic>
        <p:nvPicPr>
          <p:cNvPr id="15362" name="Picture 2" descr="C:\Program Files (x86)\Microsoft Office\MEDIA\CAGCAT10\j0199805.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24473" y="4391025"/>
            <a:ext cx="1911406" cy="1926056"/>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numéro de diapositive 2"/>
          <p:cNvSpPr>
            <a:spLocks noGrp="1"/>
          </p:cNvSpPr>
          <p:nvPr>
            <p:ph type="sldNum" sz="quarter" idx="12"/>
          </p:nvPr>
        </p:nvSpPr>
        <p:spPr>
          <a:xfrm>
            <a:off x="8610600" y="6499225"/>
            <a:ext cx="2743200" cy="365125"/>
          </a:xfrm>
        </p:spPr>
        <p:txBody>
          <a:bodyPr/>
          <a:lstStyle/>
          <a:p>
            <a:fld id="{0995BCA2-BEEF-8243-93D2-AEC1A15A0A81}" type="slidenum">
              <a:rPr lang="fr-FR" b="1" smtClean="0"/>
              <a:t>3</a:t>
            </a:fld>
            <a:endParaRPr lang="fr-FR" b="1"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Shape 254"/>
        <p:cNvGrpSpPr/>
        <p:nvPr/>
      </p:nvGrpSpPr>
      <p:grpSpPr>
        <a:xfrm>
          <a:off x="0" y="0"/>
          <a:ext cx="0" cy="0"/>
          <a:chOff x="0" y="0"/>
          <a:chExt cx="0" cy="0"/>
        </a:xfrm>
      </p:grpSpPr>
      <p:grpSp>
        <p:nvGrpSpPr>
          <p:cNvPr id="255" name="Google Shape;255;p21"/>
          <p:cNvGrpSpPr/>
          <p:nvPr/>
        </p:nvGrpSpPr>
        <p:grpSpPr>
          <a:xfrm>
            <a:off x="332271" y="235830"/>
            <a:ext cx="11527458" cy="6289899"/>
            <a:chOff x="0" y="-38100"/>
            <a:chExt cx="4554058" cy="2484898"/>
          </a:xfrm>
        </p:grpSpPr>
        <p:sp>
          <p:nvSpPr>
            <p:cNvPr id="256" name="Google Shape;256;p21"/>
            <p:cNvSpPr/>
            <p:nvPr/>
          </p:nvSpPr>
          <p:spPr>
            <a:xfrm>
              <a:off x="0" y="0"/>
              <a:ext cx="4554058" cy="2446798"/>
            </a:xfrm>
            <a:custGeom>
              <a:avLst/>
              <a:gdLst/>
              <a:ahLst/>
              <a:cxnLst/>
              <a:rect l="l" t="t" r="r" b="b"/>
              <a:pathLst>
                <a:path w="4554058" h="2446798" extrusionOk="0">
                  <a:moveTo>
                    <a:pt x="12984" y="0"/>
                  </a:moveTo>
                  <a:lnTo>
                    <a:pt x="4541073" y="0"/>
                  </a:lnTo>
                  <a:cubicBezTo>
                    <a:pt x="4544517" y="0"/>
                    <a:pt x="4547820" y="1368"/>
                    <a:pt x="4550255" y="3803"/>
                  </a:cubicBezTo>
                  <a:cubicBezTo>
                    <a:pt x="4552690" y="6238"/>
                    <a:pt x="4554058" y="9541"/>
                    <a:pt x="4554058" y="12984"/>
                  </a:cubicBezTo>
                  <a:lnTo>
                    <a:pt x="4554058" y="2433814"/>
                  </a:lnTo>
                  <a:cubicBezTo>
                    <a:pt x="4554058" y="2440985"/>
                    <a:pt x="4548244" y="2446798"/>
                    <a:pt x="4541073" y="2446798"/>
                  </a:cubicBezTo>
                  <a:lnTo>
                    <a:pt x="12984" y="2446798"/>
                  </a:lnTo>
                  <a:cubicBezTo>
                    <a:pt x="9541" y="2446798"/>
                    <a:pt x="6238" y="2445430"/>
                    <a:pt x="3803" y="2442995"/>
                  </a:cubicBezTo>
                  <a:cubicBezTo>
                    <a:pt x="1368" y="2440560"/>
                    <a:pt x="0" y="2437258"/>
                    <a:pt x="0" y="2433814"/>
                  </a:cubicBezTo>
                  <a:lnTo>
                    <a:pt x="0" y="12984"/>
                  </a:lnTo>
                  <a:cubicBezTo>
                    <a:pt x="0" y="5813"/>
                    <a:pt x="5813" y="0"/>
                    <a:pt x="12984" y="0"/>
                  </a:cubicBezTo>
                  <a:close/>
                </a:path>
              </a:pathLst>
            </a:custGeom>
            <a:solidFill>
              <a:srgbClr val="FFFFFF"/>
            </a:solidFill>
            <a:ln w="57150" cap="flat" cmpd="sng">
              <a:solidFill>
                <a:srgbClr val="4C6FBF"/>
              </a:solidFill>
              <a:prstDash val="solid"/>
              <a:round/>
              <a:headEnd type="none" w="sm" len="sm"/>
              <a:tailEnd type="none" w="sm" len="sm"/>
            </a:ln>
          </p:spPr>
          <p:txBody>
            <a:bodyPr spcFirstLastPara="1" wrap="square" lIns="60950" tIns="60950" rIns="60950" bIns="60950" anchor="ctr" anchorCtr="0">
              <a:noAutofit/>
            </a:bodyPr>
            <a:lstStyle/>
            <a:p>
              <a:endParaRPr sz="1200" dirty="0"/>
            </a:p>
          </p:txBody>
        </p:sp>
        <p:sp>
          <p:nvSpPr>
            <p:cNvPr id="257" name="Google Shape;257;p21"/>
            <p:cNvSpPr txBox="1"/>
            <p:nvPr/>
          </p:nvSpPr>
          <p:spPr>
            <a:xfrm>
              <a:off x="0" y="-38100"/>
              <a:ext cx="812800" cy="850900"/>
            </a:xfrm>
            <a:prstGeom prst="rect">
              <a:avLst/>
            </a:prstGeom>
            <a:noFill/>
            <a:ln>
              <a:noFill/>
            </a:ln>
          </p:spPr>
          <p:txBody>
            <a:bodyPr spcFirstLastPara="1" wrap="square" lIns="33867" tIns="33867" rIns="33867" bIns="33867" anchor="ctr" anchorCtr="0">
              <a:noAutofit/>
            </a:bodyPr>
            <a:lstStyle/>
            <a:p>
              <a:pPr algn="ctr">
                <a:lnSpc>
                  <a:spcPct val="186611"/>
                </a:lnSpc>
              </a:pPr>
              <a:endParaRPr sz="1200">
                <a:solidFill>
                  <a:schemeClr val="dk1"/>
                </a:solidFill>
                <a:latin typeface="Calibri"/>
                <a:ea typeface="Calibri"/>
                <a:cs typeface="Calibri"/>
                <a:sym typeface="Calibri"/>
              </a:endParaRPr>
            </a:p>
          </p:txBody>
        </p:sp>
      </p:grpSp>
      <p:sp>
        <p:nvSpPr>
          <p:cNvPr id="279" name="Google Shape;279;p21"/>
          <p:cNvSpPr txBox="1"/>
          <p:nvPr/>
        </p:nvSpPr>
        <p:spPr>
          <a:xfrm>
            <a:off x="1029837" y="966498"/>
            <a:ext cx="9848834" cy="671915"/>
          </a:xfrm>
          <a:prstGeom prst="rect">
            <a:avLst/>
          </a:prstGeom>
          <a:noFill/>
          <a:ln>
            <a:noFill/>
          </a:ln>
        </p:spPr>
        <p:txBody>
          <a:bodyPr spcFirstLastPara="1" wrap="square" lIns="0" tIns="0" rIns="0" bIns="0" anchor="t" anchorCtr="0">
            <a:spAutoFit/>
          </a:bodyPr>
          <a:lstStyle/>
          <a:p>
            <a:pPr>
              <a:lnSpc>
                <a:spcPct val="118002"/>
              </a:lnSpc>
            </a:pPr>
            <a:r>
              <a:rPr lang="fr-FR" sz="2800" dirty="0">
                <a:solidFill>
                  <a:srgbClr val="7B96D4"/>
                </a:solidFill>
                <a:latin typeface="Heebo Black"/>
                <a:cs typeface="Heebo Black"/>
                <a:sym typeface="Heebo Black"/>
              </a:rPr>
              <a:t>Exécution</a:t>
            </a:r>
            <a:endParaRPr lang="fr-FR" sz="1600" dirty="0"/>
          </a:p>
          <a:p>
            <a:pPr>
              <a:lnSpc>
                <a:spcPct val="118002"/>
              </a:lnSpc>
            </a:pPr>
            <a:endParaRPr lang="fr-FR" sz="800" dirty="0"/>
          </a:p>
        </p:txBody>
      </p:sp>
      <p:sp>
        <p:nvSpPr>
          <p:cNvPr id="2" name="Google Shape;135;p15">
            <a:extLst>
              <a:ext uri="{FF2B5EF4-FFF2-40B4-BE49-F238E27FC236}">
                <a16:creationId xmlns:a16="http://schemas.microsoft.com/office/drawing/2014/main" id="{49801218-161C-AC4E-057A-425A9D67BBC5}"/>
              </a:ext>
            </a:extLst>
          </p:cNvPr>
          <p:cNvSpPr txBox="1"/>
          <p:nvPr/>
        </p:nvSpPr>
        <p:spPr>
          <a:xfrm>
            <a:off x="331082" y="119395"/>
            <a:ext cx="1161421" cy="1302408"/>
          </a:xfrm>
          <a:prstGeom prst="rect">
            <a:avLst/>
          </a:prstGeom>
          <a:noFill/>
          <a:ln>
            <a:noFill/>
          </a:ln>
        </p:spPr>
        <p:txBody>
          <a:bodyPr spcFirstLastPara="1" wrap="square" lIns="0" tIns="0" rIns="0" bIns="0" anchor="t" anchorCtr="0">
            <a:spAutoFit/>
          </a:bodyPr>
          <a:lstStyle/>
          <a:p>
            <a:pPr algn="ctr">
              <a:lnSpc>
                <a:spcPct val="127000"/>
              </a:lnSpc>
            </a:pPr>
            <a:r>
              <a:rPr lang="en-US" sz="6664" dirty="0">
                <a:solidFill>
                  <a:schemeClr val="accent1">
                    <a:lumMod val="60000"/>
                    <a:lumOff val="40000"/>
                  </a:schemeClr>
                </a:solidFill>
                <a:latin typeface="Heebo Black"/>
                <a:ea typeface="Heebo Black"/>
                <a:cs typeface="Heebo Black"/>
                <a:sym typeface="Heebo Black"/>
              </a:rPr>
              <a:t>03</a:t>
            </a:r>
            <a:endParaRPr sz="1200" dirty="0">
              <a:solidFill>
                <a:schemeClr val="accent1">
                  <a:lumMod val="60000"/>
                  <a:lumOff val="40000"/>
                </a:schemeClr>
              </a:solidFill>
            </a:endParaRPr>
          </a:p>
        </p:txBody>
      </p:sp>
      <p:cxnSp>
        <p:nvCxnSpPr>
          <p:cNvPr id="4" name="Connecteur droit avec flèche 3"/>
          <p:cNvCxnSpPr/>
          <p:nvPr/>
        </p:nvCxnSpPr>
        <p:spPr>
          <a:xfrm flipV="1">
            <a:off x="2242287" y="1962150"/>
            <a:ext cx="9525" cy="401898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1790147" y="3292366"/>
            <a:ext cx="461665" cy="676980"/>
          </a:xfrm>
          <a:prstGeom prst="rect">
            <a:avLst/>
          </a:prstGeom>
          <a:noFill/>
        </p:spPr>
        <p:txBody>
          <a:bodyPr vert="vert270" wrap="none" rtlCol="0">
            <a:spAutoFit/>
          </a:bodyPr>
          <a:lstStyle/>
          <a:p>
            <a:r>
              <a:rPr lang="fr-FR" dirty="0"/>
              <a:t>temps</a:t>
            </a:r>
          </a:p>
        </p:txBody>
      </p:sp>
      <p:grpSp>
        <p:nvGrpSpPr>
          <p:cNvPr id="17" name="Groupe 16"/>
          <p:cNvGrpSpPr/>
          <p:nvPr/>
        </p:nvGrpSpPr>
        <p:grpSpPr>
          <a:xfrm>
            <a:off x="4081427" y="1687209"/>
            <a:ext cx="1829293" cy="3747398"/>
            <a:chOff x="3419886" y="1859756"/>
            <a:chExt cx="1829293" cy="3885256"/>
          </a:xfrm>
        </p:grpSpPr>
        <p:grpSp>
          <p:nvGrpSpPr>
            <p:cNvPr id="18" name="Group 56"/>
            <p:cNvGrpSpPr/>
            <p:nvPr/>
          </p:nvGrpSpPr>
          <p:grpSpPr>
            <a:xfrm>
              <a:off x="3419886" y="1859756"/>
              <a:ext cx="1829293" cy="3885256"/>
              <a:chOff x="7339680" y="1848723"/>
              <a:chExt cx="963720" cy="4624656"/>
            </a:xfrm>
          </p:grpSpPr>
          <p:sp>
            <p:nvSpPr>
              <p:cNvPr id="24" name="CustomShape 63"/>
              <p:cNvSpPr/>
              <p:nvPr/>
            </p:nvSpPr>
            <p:spPr>
              <a:xfrm>
                <a:off x="7339680" y="5830781"/>
                <a:ext cx="867240" cy="550799"/>
              </a:xfrm>
              <a:prstGeom prst="roundRect">
                <a:avLst>
                  <a:gd name="adj" fmla="val 10000"/>
                </a:avLst>
              </a:prstGeom>
              <a:gradFill rotWithShape="0">
                <a:gsLst>
                  <a:gs pos="0">
                    <a:schemeClr val="accent1">
                      <a:hueOff val="0"/>
                      <a:satOff val="0"/>
                      <a:lumOff val="0"/>
                      <a:alphaOff val="0"/>
                      <a:shade val="100000"/>
                      <a:satMod val="120000"/>
                    </a:schemeClr>
                  </a:gs>
                  <a:gs pos="69000">
                    <a:schemeClr val="accent1">
                      <a:hueOff val="0"/>
                      <a:satOff val="0"/>
                      <a:lumOff val="0"/>
                      <a:alphaOff val="0"/>
                      <a:tint val="80000"/>
                      <a:shade val="100000"/>
                      <a:satMod val="150000"/>
                    </a:schemeClr>
                  </a:gs>
                  <a:gs pos="100000">
                    <a:schemeClr val="accent1">
                      <a:hueOff val="0"/>
                      <a:satOff val="0"/>
                      <a:lumOff val="0"/>
                      <a:alphaOff val="0"/>
                      <a:tint val="50000"/>
                      <a:shade val="100000"/>
                      <a:satMod val="150000"/>
                    </a:schemeClr>
                  </a:gs>
                </a:gsLst>
                <a:lin ang="0"/>
              </a:gradFill>
              <a:ln>
                <a:noFill/>
              </a:ln>
              <a:effectLst>
                <a:outerShdw blurRad="63500" dist="25400" dir="5400000" sx="101000" sy="101000" rotWithShape="0">
                  <a:srgbClr val="000000">
                    <a:alpha val="40000"/>
                  </a:srgbClr>
                </a:outerShdw>
              </a:effectLst>
            </p:spPr>
            <p:style>
              <a:lnRef idx="0">
                <a:scrgbClr r="0" g="0" b="0"/>
              </a:lnRef>
              <a:fillRef idx="0">
                <a:scrgbClr r="0" g="0" b="0"/>
              </a:fillRef>
              <a:effectRef idx="2">
                <a:scrgbClr r="0" g="0" b="0"/>
              </a:effectRef>
              <a:fontRef idx="minor"/>
            </p:style>
          </p:sp>
          <p:sp>
            <p:nvSpPr>
              <p:cNvPr id="25" name="CustomShape 64"/>
              <p:cNvSpPr/>
              <p:nvPr/>
            </p:nvSpPr>
            <p:spPr>
              <a:xfrm>
                <a:off x="7436160" y="5922580"/>
                <a:ext cx="867240" cy="550799"/>
              </a:xfrm>
              <a:prstGeom prst="roundRect">
                <a:avLst>
                  <a:gd name="adj" fmla="val 10000"/>
                </a:avLst>
              </a:prstGeom>
              <a:solidFill>
                <a:schemeClr val="accent4">
                  <a:lumMod val="20000"/>
                  <a:lumOff val="80000"/>
                  <a:alpha val="90000"/>
                </a:schemeClr>
              </a:solidFill>
              <a:ln>
                <a:solidFill>
                  <a:schemeClr val="accent1">
                    <a:hueOff val="0"/>
                    <a:satOff val="0"/>
                    <a:lumOff val="0"/>
                    <a:alphaOff val="0"/>
                  </a:schemeClr>
                </a:solidFill>
                <a:round/>
              </a:ln>
            </p:spPr>
            <p:style>
              <a:lnRef idx="1">
                <a:scrgbClr r="0" g="0" b="0"/>
              </a:lnRef>
              <a:fillRef idx="0">
                <a:scrgbClr r="0" g="0" b="0"/>
              </a:fillRef>
              <a:effectRef idx="0">
                <a:scrgbClr r="0" g="0" b="0"/>
              </a:effectRef>
              <a:fontRef idx="minor"/>
            </p:style>
            <p:txBody>
              <a:bodyPr lIns="54360" tIns="54360" rIns="38160" bIns="54360" anchor="ctr"/>
              <a:lstStyle/>
              <a:p>
                <a:pPr algn="ctr">
                  <a:lnSpc>
                    <a:spcPct val="90000"/>
                  </a:lnSpc>
                  <a:spcAft>
                    <a:spcPts val="349"/>
                  </a:spcAft>
                </a:pPr>
                <a:r>
                  <a:rPr lang="en-US" sz="1000" b="0" strike="noStrike" spc="-1" dirty="0">
                    <a:solidFill>
                      <a:srgbClr val="000000"/>
                    </a:solidFill>
                    <a:latin typeface="News Gothic MT"/>
                  </a:rPr>
                  <a:t>start</a:t>
                </a:r>
                <a:endParaRPr lang="en-US" sz="1000" b="0" strike="noStrike" spc="-1" dirty="0">
                  <a:latin typeface="Arial"/>
                </a:endParaRPr>
              </a:p>
            </p:txBody>
          </p:sp>
          <p:sp>
            <p:nvSpPr>
              <p:cNvPr id="26" name="CustomShape 65"/>
              <p:cNvSpPr/>
              <p:nvPr/>
            </p:nvSpPr>
            <p:spPr>
              <a:xfrm>
                <a:off x="7339680" y="5026930"/>
                <a:ext cx="867240" cy="550800"/>
              </a:xfrm>
              <a:prstGeom prst="roundRect">
                <a:avLst>
                  <a:gd name="adj" fmla="val 10000"/>
                </a:avLst>
              </a:prstGeom>
              <a:gradFill rotWithShape="0">
                <a:gsLst>
                  <a:gs pos="0">
                    <a:schemeClr val="accent1">
                      <a:hueOff val="0"/>
                      <a:satOff val="0"/>
                      <a:lumOff val="0"/>
                      <a:alphaOff val="0"/>
                      <a:shade val="100000"/>
                      <a:satMod val="120000"/>
                    </a:schemeClr>
                  </a:gs>
                  <a:gs pos="69000">
                    <a:schemeClr val="accent1">
                      <a:hueOff val="0"/>
                      <a:satOff val="0"/>
                      <a:lumOff val="0"/>
                      <a:alphaOff val="0"/>
                      <a:tint val="80000"/>
                      <a:shade val="100000"/>
                      <a:satMod val="150000"/>
                    </a:schemeClr>
                  </a:gs>
                  <a:gs pos="100000">
                    <a:schemeClr val="accent1">
                      <a:hueOff val="0"/>
                      <a:satOff val="0"/>
                      <a:lumOff val="0"/>
                      <a:alphaOff val="0"/>
                      <a:tint val="50000"/>
                      <a:shade val="100000"/>
                      <a:satMod val="150000"/>
                    </a:schemeClr>
                  </a:gs>
                </a:gsLst>
                <a:lin ang="0"/>
              </a:gradFill>
              <a:ln>
                <a:noFill/>
              </a:ln>
              <a:effectLst>
                <a:outerShdw blurRad="63500" dist="25400" dir="5400000" sx="101000" sy="101000" rotWithShape="0">
                  <a:srgbClr val="000000">
                    <a:alpha val="40000"/>
                  </a:srgbClr>
                </a:outerShdw>
              </a:effectLst>
            </p:spPr>
            <p:style>
              <a:lnRef idx="0">
                <a:scrgbClr r="0" g="0" b="0"/>
              </a:lnRef>
              <a:fillRef idx="0">
                <a:scrgbClr r="0" g="0" b="0"/>
              </a:fillRef>
              <a:effectRef idx="2">
                <a:scrgbClr r="0" g="0" b="0"/>
              </a:effectRef>
              <a:fontRef idx="minor"/>
            </p:style>
          </p:sp>
          <p:sp>
            <p:nvSpPr>
              <p:cNvPr id="27" name="CustomShape 66"/>
              <p:cNvSpPr/>
              <p:nvPr/>
            </p:nvSpPr>
            <p:spPr>
              <a:xfrm>
                <a:off x="7436160" y="5118369"/>
                <a:ext cx="867240" cy="550800"/>
              </a:xfrm>
              <a:prstGeom prst="roundRect">
                <a:avLst>
                  <a:gd name="adj" fmla="val 10000"/>
                </a:avLst>
              </a:prstGeom>
              <a:solidFill>
                <a:schemeClr val="accent4">
                  <a:lumMod val="20000"/>
                  <a:lumOff val="80000"/>
                  <a:alpha val="90000"/>
                </a:schemeClr>
              </a:solidFill>
              <a:ln>
                <a:solidFill>
                  <a:schemeClr val="accent1">
                    <a:hueOff val="0"/>
                    <a:satOff val="0"/>
                    <a:lumOff val="0"/>
                    <a:alphaOff val="0"/>
                  </a:schemeClr>
                </a:solidFill>
                <a:round/>
              </a:ln>
            </p:spPr>
            <p:style>
              <a:lnRef idx="1">
                <a:scrgbClr r="0" g="0" b="0"/>
              </a:lnRef>
              <a:fillRef idx="0">
                <a:scrgbClr r="0" g="0" b="0"/>
              </a:fillRef>
              <a:effectRef idx="0">
                <a:scrgbClr r="0" g="0" b="0"/>
              </a:effectRef>
              <a:fontRef idx="minor"/>
            </p:style>
            <p:txBody>
              <a:bodyPr lIns="54360" tIns="54360" rIns="38160" bIns="54360" anchor="ctr"/>
              <a:lstStyle/>
              <a:p>
                <a:pPr algn="ctr">
                  <a:lnSpc>
                    <a:spcPct val="90000"/>
                  </a:lnSpc>
                  <a:spcAft>
                    <a:spcPts val="349"/>
                  </a:spcAft>
                </a:pPr>
                <a:r>
                  <a:rPr lang="en-US" sz="1000" b="0" strike="noStrike" spc="-1" dirty="0" err="1">
                    <a:solidFill>
                      <a:srgbClr val="000000"/>
                    </a:solidFill>
                    <a:latin typeface="News Gothic MT"/>
                  </a:rPr>
                  <a:t>bootROM</a:t>
                </a:r>
                <a:endParaRPr lang="en-US" sz="1000" b="0" strike="noStrike" spc="-1" dirty="0">
                  <a:latin typeface="Arial"/>
                </a:endParaRPr>
              </a:p>
            </p:txBody>
          </p:sp>
          <p:sp>
            <p:nvSpPr>
              <p:cNvPr id="28" name="CustomShape 67"/>
              <p:cNvSpPr/>
              <p:nvPr/>
            </p:nvSpPr>
            <p:spPr>
              <a:xfrm>
                <a:off x="7339680" y="4248020"/>
                <a:ext cx="867240" cy="550800"/>
              </a:xfrm>
              <a:prstGeom prst="roundRect">
                <a:avLst>
                  <a:gd name="adj" fmla="val 10000"/>
                </a:avLst>
              </a:prstGeom>
              <a:gradFill rotWithShape="0">
                <a:gsLst>
                  <a:gs pos="0">
                    <a:schemeClr val="accent1">
                      <a:hueOff val="0"/>
                      <a:satOff val="0"/>
                      <a:lumOff val="0"/>
                      <a:alphaOff val="0"/>
                      <a:shade val="100000"/>
                      <a:satMod val="120000"/>
                    </a:schemeClr>
                  </a:gs>
                  <a:gs pos="69000">
                    <a:schemeClr val="accent1">
                      <a:hueOff val="0"/>
                      <a:satOff val="0"/>
                      <a:lumOff val="0"/>
                      <a:alphaOff val="0"/>
                      <a:tint val="80000"/>
                      <a:shade val="100000"/>
                      <a:satMod val="150000"/>
                    </a:schemeClr>
                  </a:gs>
                  <a:gs pos="100000">
                    <a:schemeClr val="accent1">
                      <a:hueOff val="0"/>
                      <a:satOff val="0"/>
                      <a:lumOff val="0"/>
                      <a:alphaOff val="0"/>
                      <a:tint val="50000"/>
                      <a:shade val="100000"/>
                      <a:satMod val="150000"/>
                    </a:schemeClr>
                  </a:gs>
                </a:gsLst>
                <a:lin ang="0"/>
              </a:gradFill>
              <a:ln>
                <a:noFill/>
              </a:ln>
              <a:effectLst>
                <a:outerShdw blurRad="63500" dist="25400" dir="5400000" sx="101000" sy="101000" rotWithShape="0">
                  <a:srgbClr val="000000">
                    <a:alpha val="40000"/>
                  </a:srgbClr>
                </a:outerShdw>
              </a:effectLst>
            </p:spPr>
            <p:style>
              <a:lnRef idx="0">
                <a:scrgbClr r="0" g="0" b="0"/>
              </a:lnRef>
              <a:fillRef idx="0">
                <a:scrgbClr r="0" g="0" b="0"/>
              </a:fillRef>
              <a:effectRef idx="2">
                <a:scrgbClr r="0" g="0" b="0"/>
              </a:effectRef>
              <a:fontRef idx="minor"/>
            </p:style>
          </p:sp>
          <p:sp>
            <p:nvSpPr>
              <p:cNvPr id="29" name="CustomShape 68"/>
              <p:cNvSpPr/>
              <p:nvPr/>
            </p:nvSpPr>
            <p:spPr>
              <a:xfrm>
                <a:off x="7436160" y="4339820"/>
                <a:ext cx="867240" cy="550800"/>
              </a:xfrm>
              <a:prstGeom prst="roundRect">
                <a:avLst>
                  <a:gd name="adj" fmla="val 10000"/>
                </a:avLst>
              </a:prstGeom>
              <a:solidFill>
                <a:schemeClr val="accent4">
                  <a:alpha val="90000"/>
                </a:schemeClr>
              </a:solidFill>
              <a:ln>
                <a:solidFill>
                  <a:schemeClr val="accent1">
                    <a:hueOff val="0"/>
                    <a:satOff val="0"/>
                    <a:lumOff val="0"/>
                    <a:alphaOff val="0"/>
                  </a:schemeClr>
                </a:solidFill>
                <a:round/>
              </a:ln>
              <a:effectLst>
                <a:outerShdw blurRad="50800" dist="38100" dir="2700000" algn="tl" rotWithShape="0">
                  <a:srgbClr val="000000">
                    <a:alpha val="43000"/>
                  </a:srgbClr>
                </a:outerShdw>
              </a:effectLst>
            </p:spPr>
            <p:style>
              <a:lnRef idx="1">
                <a:scrgbClr r="0" g="0" b="0"/>
              </a:lnRef>
              <a:fillRef idx="0">
                <a:scrgbClr r="0" g="0" b="0"/>
              </a:fillRef>
              <a:effectRef idx="0">
                <a:scrgbClr r="0" g="0" b="0"/>
              </a:effectRef>
              <a:fontRef idx="minor"/>
            </p:style>
            <p:txBody>
              <a:bodyPr lIns="54360" tIns="54360" rIns="38160" bIns="54360" anchor="ctr"/>
              <a:lstStyle/>
              <a:p>
                <a:pPr algn="ctr">
                  <a:lnSpc>
                    <a:spcPct val="90000"/>
                  </a:lnSpc>
                  <a:spcAft>
                    <a:spcPts val="349"/>
                  </a:spcAft>
                </a:pPr>
                <a:r>
                  <a:rPr lang="en-US" sz="900" b="0" strike="noStrike" spc="-1" dirty="0">
                    <a:solidFill>
                      <a:srgbClr val="000000"/>
                    </a:solidFill>
                    <a:latin typeface="News Gothic MT"/>
                  </a:rPr>
                  <a:t>FSBL</a:t>
                </a:r>
                <a:endParaRPr lang="en-US" sz="900" b="0" strike="noStrike" spc="-1" dirty="0">
                  <a:latin typeface="Arial"/>
                </a:endParaRPr>
              </a:p>
            </p:txBody>
          </p:sp>
          <p:sp>
            <p:nvSpPr>
              <p:cNvPr id="30" name="CustomShape 69"/>
              <p:cNvSpPr/>
              <p:nvPr/>
            </p:nvSpPr>
            <p:spPr>
              <a:xfrm>
                <a:off x="7339680" y="3444156"/>
                <a:ext cx="867240" cy="550800"/>
              </a:xfrm>
              <a:prstGeom prst="roundRect">
                <a:avLst>
                  <a:gd name="adj" fmla="val 10000"/>
                </a:avLst>
              </a:prstGeom>
              <a:gradFill rotWithShape="0">
                <a:gsLst>
                  <a:gs pos="0">
                    <a:schemeClr val="accent1">
                      <a:hueOff val="0"/>
                      <a:satOff val="0"/>
                      <a:lumOff val="0"/>
                      <a:alphaOff val="0"/>
                      <a:shade val="100000"/>
                      <a:satMod val="120000"/>
                    </a:schemeClr>
                  </a:gs>
                  <a:gs pos="69000">
                    <a:schemeClr val="accent1">
                      <a:hueOff val="0"/>
                      <a:satOff val="0"/>
                      <a:lumOff val="0"/>
                      <a:alphaOff val="0"/>
                      <a:tint val="80000"/>
                      <a:shade val="100000"/>
                      <a:satMod val="150000"/>
                    </a:schemeClr>
                  </a:gs>
                  <a:gs pos="100000">
                    <a:schemeClr val="accent1">
                      <a:hueOff val="0"/>
                      <a:satOff val="0"/>
                      <a:lumOff val="0"/>
                      <a:alphaOff val="0"/>
                      <a:tint val="50000"/>
                      <a:shade val="100000"/>
                      <a:satMod val="150000"/>
                    </a:schemeClr>
                  </a:gs>
                </a:gsLst>
                <a:lin ang="0"/>
              </a:gradFill>
              <a:ln>
                <a:noFill/>
              </a:ln>
              <a:effectLst>
                <a:outerShdw blurRad="63500" dist="25400" dir="5400000" sx="101000" sy="101000" rotWithShape="0">
                  <a:srgbClr val="000000">
                    <a:alpha val="40000"/>
                  </a:srgbClr>
                </a:outerShdw>
              </a:effectLst>
            </p:spPr>
            <p:style>
              <a:lnRef idx="0">
                <a:scrgbClr r="0" g="0" b="0"/>
              </a:lnRef>
              <a:fillRef idx="0">
                <a:scrgbClr r="0" g="0" b="0"/>
              </a:fillRef>
              <a:effectRef idx="2">
                <a:scrgbClr r="0" g="0" b="0"/>
              </a:effectRef>
              <a:fontRef idx="minor"/>
            </p:style>
          </p:sp>
          <p:sp>
            <p:nvSpPr>
              <p:cNvPr id="31" name="CustomShape 70"/>
              <p:cNvSpPr/>
              <p:nvPr/>
            </p:nvSpPr>
            <p:spPr>
              <a:xfrm>
                <a:off x="7436160" y="3535597"/>
                <a:ext cx="867240" cy="550800"/>
              </a:xfrm>
              <a:prstGeom prst="roundRect">
                <a:avLst>
                  <a:gd name="adj" fmla="val 10000"/>
                </a:avLst>
              </a:prstGeom>
              <a:solidFill>
                <a:schemeClr val="accent4">
                  <a:alpha val="90000"/>
                </a:schemeClr>
              </a:solidFill>
              <a:ln>
                <a:solidFill>
                  <a:schemeClr val="accent1">
                    <a:hueOff val="0"/>
                    <a:satOff val="0"/>
                    <a:lumOff val="0"/>
                    <a:alphaOff val="0"/>
                  </a:schemeClr>
                </a:solidFill>
                <a:round/>
              </a:ln>
            </p:spPr>
            <p:style>
              <a:lnRef idx="1">
                <a:scrgbClr r="0" g="0" b="0"/>
              </a:lnRef>
              <a:fillRef idx="0">
                <a:scrgbClr r="0" g="0" b="0"/>
              </a:fillRef>
              <a:effectRef idx="0">
                <a:scrgbClr r="0" g="0" b="0"/>
              </a:effectRef>
              <a:fontRef idx="minor"/>
            </p:style>
            <p:txBody>
              <a:bodyPr lIns="54360" tIns="54360" rIns="38160" bIns="54360" anchor="ctr"/>
              <a:lstStyle/>
              <a:p>
                <a:pPr algn="ctr">
                  <a:lnSpc>
                    <a:spcPct val="90000"/>
                  </a:lnSpc>
                  <a:spcAft>
                    <a:spcPts val="349"/>
                  </a:spcAft>
                </a:pPr>
                <a:r>
                  <a:rPr lang="en-US" sz="1000" b="0" strike="noStrike" spc="-1">
                    <a:solidFill>
                      <a:srgbClr val="000000"/>
                    </a:solidFill>
                    <a:latin typeface="News Gothic MT"/>
                  </a:rPr>
                  <a:t>HW bitstream</a:t>
                </a:r>
                <a:endParaRPr lang="en-US" sz="1000" b="0" strike="noStrike" spc="-1">
                  <a:latin typeface="Arial"/>
                </a:endParaRPr>
              </a:p>
            </p:txBody>
          </p:sp>
          <p:sp>
            <p:nvSpPr>
              <p:cNvPr id="32" name="CustomShape 71"/>
              <p:cNvSpPr/>
              <p:nvPr/>
            </p:nvSpPr>
            <p:spPr>
              <a:xfrm>
                <a:off x="7341619" y="2640293"/>
                <a:ext cx="865302" cy="550800"/>
              </a:xfrm>
              <a:prstGeom prst="roundRect">
                <a:avLst>
                  <a:gd name="adj" fmla="val 10000"/>
                </a:avLst>
              </a:prstGeom>
              <a:gradFill rotWithShape="0">
                <a:gsLst>
                  <a:gs pos="0">
                    <a:schemeClr val="accent1">
                      <a:hueOff val="0"/>
                      <a:satOff val="0"/>
                      <a:lumOff val="0"/>
                      <a:alphaOff val="0"/>
                      <a:shade val="100000"/>
                      <a:satMod val="120000"/>
                    </a:schemeClr>
                  </a:gs>
                  <a:gs pos="69000">
                    <a:schemeClr val="accent1">
                      <a:hueOff val="0"/>
                      <a:satOff val="0"/>
                      <a:lumOff val="0"/>
                      <a:alphaOff val="0"/>
                      <a:tint val="80000"/>
                      <a:shade val="100000"/>
                      <a:satMod val="150000"/>
                    </a:schemeClr>
                  </a:gs>
                  <a:gs pos="100000">
                    <a:schemeClr val="accent1">
                      <a:hueOff val="0"/>
                      <a:satOff val="0"/>
                      <a:lumOff val="0"/>
                      <a:alphaOff val="0"/>
                      <a:tint val="50000"/>
                      <a:shade val="100000"/>
                      <a:satMod val="150000"/>
                    </a:schemeClr>
                  </a:gs>
                </a:gsLst>
                <a:lin ang="0"/>
              </a:gradFill>
              <a:ln>
                <a:noFill/>
              </a:ln>
              <a:effectLst>
                <a:outerShdw blurRad="63500" dist="25400" dir="5400000" sx="101000" sy="101000" rotWithShape="0">
                  <a:srgbClr val="000000">
                    <a:alpha val="40000"/>
                  </a:srgbClr>
                </a:outerShdw>
              </a:effectLst>
            </p:spPr>
            <p:style>
              <a:lnRef idx="0">
                <a:scrgbClr r="0" g="0" b="0"/>
              </a:lnRef>
              <a:fillRef idx="0">
                <a:scrgbClr r="0" g="0" b="0"/>
              </a:fillRef>
              <a:effectRef idx="2">
                <a:scrgbClr r="0" g="0" b="0"/>
              </a:effectRef>
              <a:fontRef idx="minor"/>
            </p:style>
          </p:sp>
          <p:sp>
            <p:nvSpPr>
              <p:cNvPr id="33" name="CustomShape 72"/>
              <p:cNvSpPr/>
              <p:nvPr/>
            </p:nvSpPr>
            <p:spPr>
              <a:xfrm>
                <a:off x="7426894" y="2731734"/>
                <a:ext cx="876506" cy="550800"/>
              </a:xfrm>
              <a:prstGeom prst="roundRect">
                <a:avLst>
                  <a:gd name="adj" fmla="val 10000"/>
                </a:avLst>
              </a:prstGeom>
              <a:solidFill>
                <a:schemeClr val="accent4">
                  <a:alpha val="90000"/>
                </a:schemeClr>
              </a:solidFill>
              <a:ln>
                <a:solidFill>
                  <a:schemeClr val="accent1">
                    <a:hueOff val="0"/>
                    <a:satOff val="0"/>
                    <a:lumOff val="0"/>
                    <a:alphaOff val="0"/>
                  </a:schemeClr>
                </a:solidFill>
                <a:round/>
              </a:ln>
            </p:spPr>
            <p:style>
              <a:lnRef idx="1">
                <a:scrgbClr r="0" g="0" b="0"/>
              </a:lnRef>
              <a:fillRef idx="0">
                <a:scrgbClr r="0" g="0" b="0"/>
              </a:fillRef>
              <a:effectRef idx="0">
                <a:scrgbClr r="0" g="0" b="0"/>
              </a:effectRef>
              <a:fontRef idx="minor"/>
            </p:style>
            <p:txBody>
              <a:bodyPr lIns="54360" tIns="54360" rIns="38160" bIns="54360" anchor="ctr"/>
              <a:lstStyle/>
              <a:p>
                <a:pPr algn="ctr">
                  <a:lnSpc>
                    <a:spcPct val="90000"/>
                  </a:lnSpc>
                  <a:spcAft>
                    <a:spcPts val="349"/>
                  </a:spcAft>
                </a:pPr>
                <a:r>
                  <a:rPr lang="en-US" sz="1000" b="0" strike="noStrike" spc="-1" dirty="0">
                    <a:solidFill>
                      <a:srgbClr val="000000"/>
                    </a:solidFill>
                    <a:latin typeface="News Gothic MT"/>
                  </a:rPr>
                  <a:t>U-Boot</a:t>
                </a:r>
                <a:endParaRPr lang="en-US" sz="1000" b="0" strike="noStrike" spc="-1" dirty="0">
                  <a:latin typeface="Arial"/>
                </a:endParaRPr>
              </a:p>
            </p:txBody>
          </p:sp>
          <p:sp>
            <p:nvSpPr>
              <p:cNvPr id="34" name="CustomShape 73"/>
              <p:cNvSpPr/>
              <p:nvPr/>
            </p:nvSpPr>
            <p:spPr>
              <a:xfrm>
                <a:off x="7342582" y="1848723"/>
                <a:ext cx="864338" cy="550803"/>
              </a:xfrm>
              <a:prstGeom prst="roundRect">
                <a:avLst>
                  <a:gd name="adj" fmla="val 10000"/>
                </a:avLst>
              </a:prstGeom>
              <a:gradFill rotWithShape="0">
                <a:gsLst>
                  <a:gs pos="0">
                    <a:schemeClr val="accent1">
                      <a:hueOff val="0"/>
                      <a:satOff val="0"/>
                      <a:lumOff val="0"/>
                      <a:alphaOff val="0"/>
                      <a:shade val="100000"/>
                      <a:satMod val="120000"/>
                    </a:schemeClr>
                  </a:gs>
                  <a:gs pos="69000">
                    <a:schemeClr val="accent1">
                      <a:hueOff val="0"/>
                      <a:satOff val="0"/>
                      <a:lumOff val="0"/>
                      <a:alphaOff val="0"/>
                      <a:tint val="80000"/>
                      <a:shade val="100000"/>
                      <a:satMod val="150000"/>
                    </a:schemeClr>
                  </a:gs>
                  <a:gs pos="100000">
                    <a:schemeClr val="accent1">
                      <a:hueOff val="0"/>
                      <a:satOff val="0"/>
                      <a:lumOff val="0"/>
                      <a:alphaOff val="0"/>
                      <a:tint val="50000"/>
                      <a:shade val="100000"/>
                      <a:satMod val="150000"/>
                    </a:schemeClr>
                  </a:gs>
                </a:gsLst>
                <a:lin ang="0"/>
              </a:gradFill>
              <a:ln>
                <a:noFill/>
              </a:ln>
              <a:effectLst>
                <a:outerShdw blurRad="63500" dist="25400" dir="5400000" sx="101000" sy="101000" rotWithShape="0">
                  <a:srgbClr val="000000">
                    <a:alpha val="40000"/>
                  </a:srgbClr>
                </a:outerShdw>
              </a:effectLst>
            </p:spPr>
            <p:style>
              <a:lnRef idx="0">
                <a:scrgbClr r="0" g="0" b="0"/>
              </a:lnRef>
              <a:fillRef idx="0">
                <a:scrgbClr r="0" g="0" b="0"/>
              </a:fillRef>
              <a:effectRef idx="2">
                <a:scrgbClr r="0" g="0" b="0"/>
              </a:effectRef>
              <a:fontRef idx="minor"/>
            </p:style>
          </p:sp>
          <p:sp>
            <p:nvSpPr>
              <p:cNvPr id="35" name="CustomShape 74"/>
              <p:cNvSpPr/>
              <p:nvPr/>
            </p:nvSpPr>
            <p:spPr>
              <a:xfrm>
                <a:off x="7439063" y="1940524"/>
                <a:ext cx="864337" cy="550803"/>
              </a:xfrm>
              <a:prstGeom prst="roundRect">
                <a:avLst>
                  <a:gd name="adj" fmla="val 10000"/>
                </a:avLst>
              </a:prstGeom>
              <a:solidFill>
                <a:schemeClr val="lt1">
                  <a:alpha val="90000"/>
                  <a:hueOff val="0"/>
                  <a:satOff val="0"/>
                  <a:lumOff val="0"/>
                  <a:alphaOff val="0"/>
                </a:schemeClr>
              </a:solidFill>
              <a:ln>
                <a:solidFill>
                  <a:schemeClr val="accent1">
                    <a:hueOff val="0"/>
                    <a:satOff val="0"/>
                    <a:lumOff val="0"/>
                    <a:alphaOff val="0"/>
                  </a:schemeClr>
                </a:solidFill>
                <a:round/>
              </a:ln>
            </p:spPr>
            <p:style>
              <a:lnRef idx="1">
                <a:scrgbClr r="0" g="0" b="0"/>
              </a:lnRef>
              <a:fillRef idx="0">
                <a:scrgbClr r="0" g="0" b="0"/>
              </a:fillRef>
              <a:effectRef idx="0">
                <a:scrgbClr r="0" g="0" b="0"/>
              </a:effectRef>
              <a:fontRef idx="minor"/>
            </p:style>
            <p:txBody>
              <a:bodyPr lIns="54360" tIns="54360" rIns="38160" bIns="54360" anchor="ctr"/>
              <a:lstStyle/>
              <a:p>
                <a:pPr algn="ctr">
                  <a:lnSpc>
                    <a:spcPct val="90000"/>
                  </a:lnSpc>
                  <a:spcAft>
                    <a:spcPts val="349"/>
                  </a:spcAft>
                </a:pPr>
                <a:r>
                  <a:rPr lang="en-US" sz="1000" b="0" strike="noStrike" spc="-1" dirty="0">
                    <a:solidFill>
                      <a:srgbClr val="000000"/>
                    </a:solidFill>
                    <a:latin typeface="News Gothic MT"/>
                  </a:rPr>
                  <a:t>Linux Kernel (CPU0)</a:t>
                </a:r>
                <a:endParaRPr lang="en-US" sz="1000" b="0" strike="noStrike" spc="-1" dirty="0">
                  <a:latin typeface="Arial"/>
                </a:endParaRPr>
              </a:p>
            </p:txBody>
          </p:sp>
        </p:grpSp>
        <p:sp>
          <p:nvSpPr>
            <p:cNvPr id="19" name="CustomShape 58"/>
            <p:cNvSpPr/>
            <p:nvPr/>
          </p:nvSpPr>
          <p:spPr>
            <a:xfrm flipV="1">
              <a:off x="4355071" y="4358893"/>
              <a:ext cx="172884" cy="184569"/>
            </a:xfrm>
            <a:custGeom>
              <a:avLst/>
              <a:gdLst/>
              <a:ahLst/>
              <a:cxnLst/>
              <a:rect l="l" t="t" r="r" b="b"/>
              <a:pathLst>
                <a:path h="252366">
                  <a:moveTo>
                    <a:pt x="45720" y="0"/>
                  </a:moveTo>
                  <a:lnTo>
                    <a:pt x="45720" y="252366"/>
                  </a:lnTo>
                </a:path>
              </a:pathLst>
            </a:custGeom>
            <a:noFill/>
            <a:ln>
              <a:round/>
              <a:tailEnd type="triangle" w="med" len="med"/>
            </a:ln>
          </p:spPr>
          <p:style>
            <a:lnRef idx="1">
              <a:scrgbClr r="0" g="0" b="0"/>
            </a:lnRef>
            <a:fillRef idx="0">
              <a:scrgbClr r="0" g="0" b="0"/>
            </a:fillRef>
            <a:effectRef idx="0">
              <a:scrgbClr r="0" g="0" b="0"/>
            </a:effectRef>
            <a:fontRef idx="minor"/>
          </p:style>
        </p:sp>
        <p:sp>
          <p:nvSpPr>
            <p:cNvPr id="20" name="CustomShape 58"/>
            <p:cNvSpPr/>
            <p:nvPr/>
          </p:nvSpPr>
          <p:spPr>
            <a:xfrm flipV="1">
              <a:off x="4355071" y="5028772"/>
              <a:ext cx="172884" cy="184569"/>
            </a:xfrm>
            <a:custGeom>
              <a:avLst/>
              <a:gdLst/>
              <a:ahLst/>
              <a:cxnLst/>
              <a:rect l="l" t="t" r="r" b="b"/>
              <a:pathLst>
                <a:path h="252366">
                  <a:moveTo>
                    <a:pt x="45720" y="0"/>
                  </a:moveTo>
                  <a:lnTo>
                    <a:pt x="45720" y="252366"/>
                  </a:lnTo>
                </a:path>
              </a:pathLst>
            </a:custGeom>
            <a:noFill/>
            <a:ln>
              <a:round/>
              <a:tailEnd type="triangle" w="med" len="med"/>
            </a:ln>
          </p:spPr>
          <p:style>
            <a:lnRef idx="1">
              <a:scrgbClr r="0" g="0" b="0"/>
            </a:lnRef>
            <a:fillRef idx="0">
              <a:scrgbClr r="0" g="0" b="0"/>
            </a:fillRef>
            <a:effectRef idx="0">
              <a:scrgbClr r="0" g="0" b="0"/>
            </a:effectRef>
            <a:fontRef idx="minor"/>
          </p:style>
        </p:sp>
        <p:sp>
          <p:nvSpPr>
            <p:cNvPr id="21" name="CustomShape 58"/>
            <p:cNvSpPr/>
            <p:nvPr/>
          </p:nvSpPr>
          <p:spPr>
            <a:xfrm flipV="1">
              <a:off x="4355071" y="3710280"/>
              <a:ext cx="172884" cy="184569"/>
            </a:xfrm>
            <a:custGeom>
              <a:avLst/>
              <a:gdLst/>
              <a:ahLst/>
              <a:cxnLst/>
              <a:rect l="l" t="t" r="r" b="b"/>
              <a:pathLst>
                <a:path h="252366">
                  <a:moveTo>
                    <a:pt x="45720" y="0"/>
                  </a:moveTo>
                  <a:lnTo>
                    <a:pt x="45720" y="252366"/>
                  </a:lnTo>
                </a:path>
              </a:pathLst>
            </a:custGeom>
            <a:noFill/>
            <a:ln>
              <a:round/>
              <a:tailEnd type="triangle" w="med" len="med"/>
            </a:ln>
          </p:spPr>
          <p:style>
            <a:lnRef idx="1">
              <a:scrgbClr r="0" g="0" b="0"/>
            </a:lnRef>
            <a:fillRef idx="0">
              <a:scrgbClr r="0" g="0" b="0"/>
            </a:fillRef>
            <a:effectRef idx="0">
              <a:scrgbClr r="0" g="0" b="0"/>
            </a:effectRef>
            <a:fontRef idx="minor"/>
          </p:style>
        </p:sp>
        <p:sp>
          <p:nvSpPr>
            <p:cNvPr id="22" name="CustomShape 58"/>
            <p:cNvSpPr/>
            <p:nvPr/>
          </p:nvSpPr>
          <p:spPr>
            <a:xfrm flipV="1">
              <a:off x="4355071" y="3029768"/>
              <a:ext cx="172884" cy="184569"/>
            </a:xfrm>
            <a:custGeom>
              <a:avLst/>
              <a:gdLst/>
              <a:ahLst/>
              <a:cxnLst/>
              <a:rect l="l" t="t" r="r" b="b"/>
              <a:pathLst>
                <a:path h="252366">
                  <a:moveTo>
                    <a:pt x="45720" y="0"/>
                  </a:moveTo>
                  <a:lnTo>
                    <a:pt x="45720" y="252366"/>
                  </a:lnTo>
                </a:path>
              </a:pathLst>
            </a:custGeom>
            <a:noFill/>
            <a:ln>
              <a:round/>
              <a:tailEnd type="triangle" w="med" len="med"/>
            </a:ln>
          </p:spPr>
          <p:style>
            <a:lnRef idx="1">
              <a:scrgbClr r="0" g="0" b="0"/>
            </a:lnRef>
            <a:fillRef idx="0">
              <a:scrgbClr r="0" g="0" b="0"/>
            </a:fillRef>
            <a:effectRef idx="0">
              <a:scrgbClr r="0" g="0" b="0"/>
            </a:effectRef>
            <a:fontRef idx="minor"/>
          </p:style>
        </p:sp>
        <p:sp>
          <p:nvSpPr>
            <p:cNvPr id="23" name="CustomShape 58"/>
            <p:cNvSpPr/>
            <p:nvPr/>
          </p:nvSpPr>
          <p:spPr>
            <a:xfrm flipV="1">
              <a:off x="4355071" y="2359889"/>
              <a:ext cx="172884" cy="184569"/>
            </a:xfrm>
            <a:custGeom>
              <a:avLst/>
              <a:gdLst/>
              <a:ahLst/>
              <a:cxnLst/>
              <a:rect l="l" t="t" r="r" b="b"/>
              <a:pathLst>
                <a:path h="252366">
                  <a:moveTo>
                    <a:pt x="45720" y="0"/>
                  </a:moveTo>
                  <a:lnTo>
                    <a:pt x="45720" y="252366"/>
                  </a:lnTo>
                </a:path>
              </a:pathLst>
            </a:custGeom>
            <a:noFill/>
            <a:ln>
              <a:round/>
              <a:tailEnd type="triangle" w="med" len="med"/>
            </a:ln>
          </p:spPr>
          <p:style>
            <a:lnRef idx="1">
              <a:scrgbClr r="0" g="0" b="0"/>
            </a:lnRef>
            <a:fillRef idx="0">
              <a:scrgbClr r="0" g="0" b="0"/>
            </a:fillRef>
            <a:effectRef idx="0">
              <a:scrgbClr r="0" g="0" b="0"/>
            </a:effectRef>
            <a:fontRef idx="minor"/>
          </p:style>
        </p:sp>
      </p:grpSp>
      <p:sp>
        <p:nvSpPr>
          <p:cNvPr id="36" name="Rectangle 35"/>
          <p:cNvSpPr/>
          <p:nvPr/>
        </p:nvSpPr>
        <p:spPr>
          <a:xfrm>
            <a:off x="3168070" y="699715"/>
            <a:ext cx="8226149" cy="5392546"/>
          </a:xfrm>
          <a:prstGeom prst="rect">
            <a:avLst/>
          </a:prstGeom>
          <a:solidFill>
            <a:schemeClr val="accent1">
              <a:alpha val="1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50000"/>
                </a:schemeClr>
              </a:solidFill>
            </a:endParaRPr>
          </a:p>
          <a:p>
            <a:pPr algn="ctr"/>
            <a:endParaRPr lang="en-US" dirty="0">
              <a:solidFill>
                <a:schemeClr val="accent5">
                  <a:lumMod val="50000"/>
                </a:schemeClr>
              </a:solidFill>
            </a:endParaRPr>
          </a:p>
          <a:p>
            <a:pPr algn="ctr"/>
            <a:endParaRPr lang="en-US" dirty="0">
              <a:solidFill>
                <a:schemeClr val="accent5">
                  <a:lumMod val="50000"/>
                </a:schemeClr>
              </a:solidFill>
            </a:endParaRPr>
          </a:p>
        </p:txBody>
      </p:sp>
      <p:sp>
        <p:nvSpPr>
          <p:cNvPr id="37" name="Rectangle 36"/>
          <p:cNvSpPr/>
          <p:nvPr/>
        </p:nvSpPr>
        <p:spPr>
          <a:xfrm>
            <a:off x="2771255" y="516835"/>
            <a:ext cx="8853551" cy="5853026"/>
          </a:xfrm>
          <a:prstGeom prst="rect">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à coins arrondis 37"/>
          <p:cNvSpPr/>
          <p:nvPr/>
        </p:nvSpPr>
        <p:spPr>
          <a:xfrm>
            <a:off x="4496152" y="4269043"/>
            <a:ext cx="1292681" cy="487519"/>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solidFill>
                  <a:schemeClr val="accent5">
                    <a:lumMod val="50000"/>
                  </a:schemeClr>
                </a:solidFill>
              </a:rPr>
              <a:t>OpenAMP</a:t>
            </a:r>
            <a:r>
              <a:rPr lang="en-US" sz="1050" dirty="0">
                <a:solidFill>
                  <a:schemeClr val="accent5">
                    <a:lumMod val="50000"/>
                  </a:schemeClr>
                </a:solidFill>
              </a:rPr>
              <a:t> </a:t>
            </a:r>
            <a:r>
              <a:rPr lang="fr-FR" sz="1050" dirty="0">
                <a:solidFill>
                  <a:schemeClr val="accent5">
                    <a:lumMod val="50000"/>
                  </a:schemeClr>
                </a:solidFill>
              </a:rPr>
              <a:t>modules</a:t>
            </a:r>
            <a:endParaRPr lang="en-US" sz="1050" dirty="0">
              <a:solidFill>
                <a:schemeClr val="accent5">
                  <a:lumMod val="50000"/>
                </a:schemeClr>
              </a:solidFill>
            </a:endParaRPr>
          </a:p>
        </p:txBody>
      </p:sp>
      <p:sp>
        <p:nvSpPr>
          <p:cNvPr id="39" name="Rectangle à coins arrondis 38"/>
          <p:cNvSpPr/>
          <p:nvPr/>
        </p:nvSpPr>
        <p:spPr>
          <a:xfrm>
            <a:off x="4496152" y="4897780"/>
            <a:ext cx="1276054" cy="391069"/>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5">
                    <a:lumMod val="50000"/>
                  </a:schemeClr>
                </a:solidFill>
              </a:rPr>
              <a:t>Linux</a:t>
            </a:r>
            <a:endParaRPr lang="en-US" dirty="0">
              <a:solidFill>
                <a:schemeClr val="accent5">
                  <a:lumMod val="50000"/>
                </a:schemeClr>
              </a:solidFill>
            </a:endParaRPr>
          </a:p>
        </p:txBody>
      </p:sp>
      <p:sp>
        <p:nvSpPr>
          <p:cNvPr id="40" name="Rectangle à coins arrondis 39"/>
          <p:cNvSpPr/>
          <p:nvPr/>
        </p:nvSpPr>
        <p:spPr>
          <a:xfrm>
            <a:off x="4496152" y="5400257"/>
            <a:ext cx="1276054" cy="36316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5">
                    <a:lumMod val="50000"/>
                  </a:schemeClr>
                </a:solidFill>
              </a:rPr>
              <a:t>CPU 0</a:t>
            </a:r>
          </a:p>
        </p:txBody>
      </p:sp>
      <p:sp>
        <p:nvSpPr>
          <p:cNvPr id="41" name="Rectangle à coins arrondis 40"/>
          <p:cNvSpPr/>
          <p:nvPr/>
        </p:nvSpPr>
        <p:spPr>
          <a:xfrm>
            <a:off x="4497385" y="3712703"/>
            <a:ext cx="1274821" cy="36065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accent5">
                    <a:lumMod val="50000"/>
                  </a:schemeClr>
                </a:solidFill>
              </a:rPr>
              <a:t>CPU 1 to specific executable program</a:t>
            </a:r>
          </a:p>
        </p:txBody>
      </p:sp>
      <p:sp>
        <p:nvSpPr>
          <p:cNvPr id="42" name="Rectangle à coins arrondis 41"/>
          <p:cNvSpPr/>
          <p:nvPr/>
        </p:nvSpPr>
        <p:spPr>
          <a:xfrm>
            <a:off x="3549473" y="1543419"/>
            <a:ext cx="2807710" cy="4357754"/>
          </a:xfrm>
          <a:prstGeom prst="round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accent5">
                  <a:lumMod val="50000"/>
                </a:schemeClr>
              </a:solidFill>
            </a:endParaRPr>
          </a:p>
          <a:p>
            <a:pPr algn="ctr"/>
            <a:endParaRPr lang="en-US" dirty="0">
              <a:solidFill>
                <a:schemeClr val="accent5">
                  <a:lumMod val="50000"/>
                </a:schemeClr>
              </a:solidFill>
            </a:endParaRPr>
          </a:p>
          <a:p>
            <a:pPr algn="ctr"/>
            <a:endParaRPr lang="en-US" dirty="0">
              <a:solidFill>
                <a:schemeClr val="accent5">
                  <a:lumMod val="50000"/>
                </a:schemeClr>
              </a:solidFill>
            </a:endParaRPr>
          </a:p>
          <a:p>
            <a:pPr algn="ctr"/>
            <a:endParaRPr lang="en-US" dirty="0">
              <a:solidFill>
                <a:schemeClr val="accent5">
                  <a:lumMod val="50000"/>
                </a:schemeClr>
              </a:solidFill>
            </a:endParaRPr>
          </a:p>
          <a:p>
            <a:pPr algn="ctr"/>
            <a:endParaRPr lang="en-US" dirty="0">
              <a:solidFill>
                <a:schemeClr val="accent5">
                  <a:lumMod val="50000"/>
                </a:schemeClr>
              </a:solidFill>
            </a:endParaRPr>
          </a:p>
          <a:p>
            <a:pPr algn="ctr"/>
            <a:endParaRPr lang="en-US" dirty="0">
              <a:solidFill>
                <a:schemeClr val="accent5">
                  <a:lumMod val="50000"/>
                </a:schemeClr>
              </a:solidFill>
            </a:endParaRPr>
          </a:p>
          <a:p>
            <a:pPr algn="ctr"/>
            <a:endParaRPr lang="en-US" dirty="0">
              <a:solidFill>
                <a:schemeClr val="accent5">
                  <a:lumMod val="50000"/>
                </a:schemeClr>
              </a:solidFill>
            </a:endParaRPr>
          </a:p>
          <a:p>
            <a:pPr algn="ctr"/>
            <a:endParaRPr lang="en-US" dirty="0">
              <a:solidFill>
                <a:schemeClr val="accent5">
                  <a:lumMod val="50000"/>
                </a:schemeClr>
              </a:solidFill>
            </a:endParaRPr>
          </a:p>
          <a:p>
            <a:pPr algn="ctr"/>
            <a:endParaRPr lang="en-US" dirty="0">
              <a:solidFill>
                <a:schemeClr val="accent5">
                  <a:lumMod val="50000"/>
                </a:schemeClr>
              </a:solidFill>
            </a:endParaRPr>
          </a:p>
          <a:p>
            <a:pPr algn="ctr"/>
            <a:endParaRPr lang="en-US" dirty="0"/>
          </a:p>
        </p:txBody>
      </p:sp>
      <p:sp>
        <p:nvSpPr>
          <p:cNvPr id="43" name="Rectangle à coins arrondis 42"/>
          <p:cNvSpPr/>
          <p:nvPr/>
        </p:nvSpPr>
        <p:spPr>
          <a:xfrm>
            <a:off x="7194348" y="4743780"/>
            <a:ext cx="2446006" cy="1131775"/>
          </a:xfrm>
          <a:prstGeom prst="round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accent5">
                  <a:lumMod val="50000"/>
                </a:schemeClr>
              </a:solidFill>
            </a:endParaRPr>
          </a:p>
          <a:p>
            <a:pPr algn="ctr"/>
            <a:endParaRPr lang="en-US" dirty="0">
              <a:solidFill>
                <a:schemeClr val="accent5">
                  <a:lumMod val="50000"/>
                </a:schemeClr>
              </a:solidFill>
            </a:endParaRPr>
          </a:p>
          <a:p>
            <a:pPr algn="ctr"/>
            <a:endParaRPr lang="en-US" dirty="0">
              <a:solidFill>
                <a:schemeClr val="accent5">
                  <a:lumMod val="50000"/>
                </a:schemeClr>
              </a:solidFill>
            </a:endParaRPr>
          </a:p>
          <a:p>
            <a:pPr algn="ctr"/>
            <a:endParaRPr lang="en-US" dirty="0">
              <a:solidFill>
                <a:schemeClr val="accent5">
                  <a:lumMod val="50000"/>
                </a:schemeClr>
              </a:solidFill>
            </a:endParaRPr>
          </a:p>
          <a:p>
            <a:pPr algn="ctr"/>
            <a:endParaRPr lang="en-US" dirty="0">
              <a:solidFill>
                <a:schemeClr val="accent5">
                  <a:lumMod val="50000"/>
                </a:schemeClr>
              </a:solidFill>
            </a:endParaRPr>
          </a:p>
          <a:p>
            <a:pPr algn="ctr"/>
            <a:endParaRPr lang="en-US" dirty="0">
              <a:solidFill>
                <a:schemeClr val="accent5">
                  <a:lumMod val="50000"/>
                </a:schemeClr>
              </a:solidFill>
            </a:endParaRPr>
          </a:p>
          <a:p>
            <a:pPr algn="ctr"/>
            <a:endParaRPr lang="en-US" dirty="0">
              <a:solidFill>
                <a:schemeClr val="accent5">
                  <a:lumMod val="50000"/>
                </a:schemeClr>
              </a:solidFill>
            </a:endParaRPr>
          </a:p>
          <a:p>
            <a:pPr algn="ctr"/>
            <a:endParaRPr lang="en-US" dirty="0">
              <a:solidFill>
                <a:schemeClr val="accent5">
                  <a:lumMod val="50000"/>
                </a:schemeClr>
              </a:solidFill>
            </a:endParaRPr>
          </a:p>
          <a:p>
            <a:pPr algn="ctr"/>
            <a:endParaRPr lang="en-US" dirty="0">
              <a:solidFill>
                <a:schemeClr val="accent5">
                  <a:lumMod val="50000"/>
                </a:schemeClr>
              </a:solidFill>
            </a:endParaRPr>
          </a:p>
          <a:p>
            <a:pPr algn="ctr"/>
            <a:endParaRPr lang="en-US" dirty="0"/>
          </a:p>
        </p:txBody>
      </p:sp>
      <p:grpSp>
        <p:nvGrpSpPr>
          <p:cNvPr id="44" name="Groupe 43"/>
          <p:cNvGrpSpPr/>
          <p:nvPr/>
        </p:nvGrpSpPr>
        <p:grpSpPr>
          <a:xfrm>
            <a:off x="3650835" y="4817216"/>
            <a:ext cx="751444" cy="432998"/>
            <a:chOff x="1895710" y="5295363"/>
            <a:chExt cx="751444" cy="432998"/>
          </a:xfrm>
        </p:grpSpPr>
        <p:sp>
          <p:nvSpPr>
            <p:cNvPr id="45" name="Flèche vers le bas 44"/>
            <p:cNvSpPr/>
            <p:nvPr/>
          </p:nvSpPr>
          <p:spPr>
            <a:xfrm rot="16200000">
              <a:off x="2054933" y="5136140"/>
              <a:ext cx="432998" cy="751444"/>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46" name="ZoneTexte 45"/>
            <p:cNvSpPr txBox="1"/>
            <p:nvPr/>
          </p:nvSpPr>
          <p:spPr>
            <a:xfrm>
              <a:off x="1976887" y="5375928"/>
              <a:ext cx="604883" cy="276999"/>
            </a:xfrm>
            <a:prstGeom prst="rect">
              <a:avLst/>
            </a:prstGeom>
            <a:noFill/>
          </p:spPr>
          <p:txBody>
            <a:bodyPr wrap="square" rtlCol="0">
              <a:spAutoFit/>
            </a:bodyPr>
            <a:lstStyle/>
            <a:p>
              <a:r>
                <a:rPr lang="fr-FR" sz="1200" dirty="0"/>
                <a:t>boot</a:t>
              </a:r>
              <a:endParaRPr lang="en-US" dirty="0"/>
            </a:p>
          </p:txBody>
        </p:sp>
      </p:grpSp>
      <p:grpSp>
        <p:nvGrpSpPr>
          <p:cNvPr id="47" name="Groupe 46"/>
          <p:cNvGrpSpPr/>
          <p:nvPr/>
        </p:nvGrpSpPr>
        <p:grpSpPr>
          <a:xfrm>
            <a:off x="3590762" y="5365338"/>
            <a:ext cx="906623" cy="432998"/>
            <a:chOff x="1821366" y="5295363"/>
            <a:chExt cx="906623" cy="432998"/>
          </a:xfrm>
        </p:grpSpPr>
        <p:sp>
          <p:nvSpPr>
            <p:cNvPr id="48" name="Flèche vers le bas 47"/>
            <p:cNvSpPr/>
            <p:nvPr/>
          </p:nvSpPr>
          <p:spPr>
            <a:xfrm rot="16200000">
              <a:off x="2054933" y="5136140"/>
              <a:ext cx="432998" cy="751444"/>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49" name="ZoneTexte 48"/>
            <p:cNvSpPr txBox="1"/>
            <p:nvPr/>
          </p:nvSpPr>
          <p:spPr>
            <a:xfrm>
              <a:off x="1821366" y="5373364"/>
              <a:ext cx="906623" cy="276999"/>
            </a:xfrm>
            <a:prstGeom prst="rect">
              <a:avLst/>
            </a:prstGeom>
            <a:noFill/>
          </p:spPr>
          <p:txBody>
            <a:bodyPr wrap="square" rtlCol="0">
              <a:spAutoFit/>
            </a:bodyPr>
            <a:lstStyle/>
            <a:p>
              <a:r>
                <a:rPr lang="fr-FR" sz="1200" dirty="0"/>
                <a:t> power up</a:t>
              </a:r>
              <a:endParaRPr lang="en-US" dirty="0"/>
            </a:p>
          </p:txBody>
        </p:sp>
      </p:grpSp>
      <p:grpSp>
        <p:nvGrpSpPr>
          <p:cNvPr id="50" name="Groupe 49"/>
          <p:cNvGrpSpPr/>
          <p:nvPr/>
        </p:nvGrpSpPr>
        <p:grpSpPr>
          <a:xfrm>
            <a:off x="3668351" y="3707242"/>
            <a:ext cx="751444" cy="432998"/>
            <a:chOff x="1895710" y="5295363"/>
            <a:chExt cx="751444" cy="432998"/>
          </a:xfrm>
        </p:grpSpPr>
        <p:sp>
          <p:nvSpPr>
            <p:cNvPr id="51" name="Flèche vers le bas 50"/>
            <p:cNvSpPr/>
            <p:nvPr/>
          </p:nvSpPr>
          <p:spPr>
            <a:xfrm rot="16200000">
              <a:off x="2054933" y="5136140"/>
              <a:ext cx="432998" cy="751444"/>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52" name="ZoneTexte 51"/>
            <p:cNvSpPr txBox="1"/>
            <p:nvPr/>
          </p:nvSpPr>
          <p:spPr>
            <a:xfrm>
              <a:off x="1976887" y="5375928"/>
              <a:ext cx="604883" cy="276999"/>
            </a:xfrm>
            <a:prstGeom prst="rect">
              <a:avLst/>
            </a:prstGeom>
            <a:noFill/>
          </p:spPr>
          <p:txBody>
            <a:bodyPr wrap="square" rtlCol="0">
              <a:spAutoFit/>
            </a:bodyPr>
            <a:lstStyle/>
            <a:p>
              <a:r>
                <a:rPr lang="fr-FR" sz="1200" dirty="0" err="1"/>
                <a:t>link</a:t>
              </a:r>
              <a:endParaRPr lang="en-US" dirty="0"/>
            </a:p>
          </p:txBody>
        </p:sp>
      </p:grpSp>
      <p:grpSp>
        <p:nvGrpSpPr>
          <p:cNvPr id="53" name="Groupe 52"/>
          <p:cNvGrpSpPr/>
          <p:nvPr/>
        </p:nvGrpSpPr>
        <p:grpSpPr>
          <a:xfrm>
            <a:off x="3668351" y="4269044"/>
            <a:ext cx="751444" cy="432998"/>
            <a:chOff x="1895710" y="5295363"/>
            <a:chExt cx="751444" cy="432998"/>
          </a:xfrm>
        </p:grpSpPr>
        <p:sp>
          <p:nvSpPr>
            <p:cNvPr id="54" name="Flèche vers le bas 53"/>
            <p:cNvSpPr/>
            <p:nvPr/>
          </p:nvSpPr>
          <p:spPr>
            <a:xfrm rot="16200000">
              <a:off x="2054933" y="5136140"/>
              <a:ext cx="432998" cy="751444"/>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55" name="ZoneTexte 54"/>
            <p:cNvSpPr txBox="1"/>
            <p:nvPr/>
          </p:nvSpPr>
          <p:spPr>
            <a:xfrm>
              <a:off x="1976887" y="5375928"/>
              <a:ext cx="604883" cy="276999"/>
            </a:xfrm>
            <a:prstGeom prst="rect">
              <a:avLst/>
            </a:prstGeom>
            <a:noFill/>
          </p:spPr>
          <p:txBody>
            <a:bodyPr wrap="square" rtlCol="0">
              <a:spAutoFit/>
            </a:bodyPr>
            <a:lstStyle/>
            <a:p>
              <a:r>
                <a:rPr lang="fr-FR" sz="1200" dirty="0" err="1"/>
                <a:t>load</a:t>
              </a:r>
              <a:endParaRPr lang="en-US" dirty="0"/>
            </a:p>
          </p:txBody>
        </p:sp>
      </p:grpSp>
      <p:grpSp>
        <p:nvGrpSpPr>
          <p:cNvPr id="56" name="Groupe 55"/>
          <p:cNvGrpSpPr/>
          <p:nvPr/>
        </p:nvGrpSpPr>
        <p:grpSpPr>
          <a:xfrm>
            <a:off x="3657077" y="3168266"/>
            <a:ext cx="751444" cy="432998"/>
            <a:chOff x="1895710" y="5295363"/>
            <a:chExt cx="751444" cy="432998"/>
          </a:xfrm>
        </p:grpSpPr>
        <p:sp>
          <p:nvSpPr>
            <p:cNvPr id="57" name="Flèche vers le bas 56"/>
            <p:cNvSpPr/>
            <p:nvPr/>
          </p:nvSpPr>
          <p:spPr>
            <a:xfrm rot="16200000">
              <a:off x="2054933" y="5136140"/>
              <a:ext cx="432998" cy="751444"/>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58" name="ZoneTexte 57"/>
            <p:cNvSpPr txBox="1"/>
            <p:nvPr/>
          </p:nvSpPr>
          <p:spPr>
            <a:xfrm>
              <a:off x="1976887" y="5375928"/>
              <a:ext cx="604883" cy="276999"/>
            </a:xfrm>
            <a:prstGeom prst="rect">
              <a:avLst/>
            </a:prstGeom>
            <a:noFill/>
          </p:spPr>
          <p:txBody>
            <a:bodyPr wrap="square" rtlCol="0">
              <a:spAutoFit/>
            </a:bodyPr>
            <a:lstStyle/>
            <a:p>
              <a:r>
                <a:rPr lang="fr-FR" sz="1200" dirty="0" err="1"/>
                <a:t>start</a:t>
              </a:r>
              <a:endParaRPr lang="en-US" dirty="0"/>
            </a:p>
          </p:txBody>
        </p:sp>
      </p:grpSp>
      <p:sp>
        <p:nvSpPr>
          <p:cNvPr id="59" name="Rectangle à coins arrondis 58"/>
          <p:cNvSpPr/>
          <p:nvPr/>
        </p:nvSpPr>
        <p:spPr>
          <a:xfrm>
            <a:off x="4497491" y="3203183"/>
            <a:ext cx="1274715" cy="363162"/>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accent5">
                    <a:lumMod val="50000"/>
                  </a:schemeClr>
                </a:solidFill>
              </a:rPr>
              <a:t>CPU1 with executable</a:t>
            </a:r>
            <a:endParaRPr lang="en-US" sz="1200" dirty="0">
              <a:solidFill>
                <a:schemeClr val="accent5">
                  <a:lumMod val="50000"/>
                </a:schemeClr>
              </a:solidFill>
            </a:endParaRPr>
          </a:p>
        </p:txBody>
      </p:sp>
      <p:sp>
        <p:nvSpPr>
          <p:cNvPr id="60" name="Rectangle à coins arrondis 59"/>
          <p:cNvSpPr/>
          <p:nvPr/>
        </p:nvSpPr>
        <p:spPr>
          <a:xfrm>
            <a:off x="4496152" y="2683074"/>
            <a:ext cx="1276054" cy="36065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accent5">
                    <a:lumMod val="50000"/>
                  </a:schemeClr>
                </a:solidFill>
              </a:rPr>
              <a:t>CPU 0 Program</a:t>
            </a:r>
          </a:p>
        </p:txBody>
      </p:sp>
      <p:grpSp>
        <p:nvGrpSpPr>
          <p:cNvPr id="61" name="Groupe 60"/>
          <p:cNvGrpSpPr/>
          <p:nvPr/>
        </p:nvGrpSpPr>
        <p:grpSpPr>
          <a:xfrm>
            <a:off x="3668350" y="2646900"/>
            <a:ext cx="751444" cy="432998"/>
            <a:chOff x="1895710" y="5295363"/>
            <a:chExt cx="751444" cy="432998"/>
          </a:xfrm>
        </p:grpSpPr>
        <p:sp>
          <p:nvSpPr>
            <p:cNvPr id="62" name="Flèche vers le bas 61"/>
            <p:cNvSpPr/>
            <p:nvPr/>
          </p:nvSpPr>
          <p:spPr>
            <a:xfrm rot="16200000">
              <a:off x="2054933" y="5136140"/>
              <a:ext cx="432998" cy="751444"/>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63" name="ZoneTexte 62"/>
            <p:cNvSpPr txBox="1"/>
            <p:nvPr/>
          </p:nvSpPr>
          <p:spPr>
            <a:xfrm>
              <a:off x="1976887" y="5375928"/>
              <a:ext cx="604883" cy="276999"/>
            </a:xfrm>
            <a:prstGeom prst="rect">
              <a:avLst/>
            </a:prstGeom>
            <a:noFill/>
          </p:spPr>
          <p:txBody>
            <a:bodyPr wrap="square" rtlCol="0">
              <a:spAutoFit/>
            </a:bodyPr>
            <a:lstStyle/>
            <a:p>
              <a:r>
                <a:rPr lang="fr-FR" sz="1200" dirty="0" err="1"/>
                <a:t>run</a:t>
              </a:r>
              <a:endParaRPr lang="en-US" dirty="0"/>
            </a:p>
          </p:txBody>
        </p:sp>
      </p:grpSp>
      <p:sp>
        <p:nvSpPr>
          <p:cNvPr id="64" name="Rectangle à coins arrondis 63"/>
          <p:cNvSpPr/>
          <p:nvPr/>
        </p:nvSpPr>
        <p:spPr>
          <a:xfrm>
            <a:off x="7891975" y="4948661"/>
            <a:ext cx="1274821" cy="36065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accent5">
                    <a:lumMod val="50000"/>
                  </a:schemeClr>
                </a:solidFill>
              </a:rPr>
              <a:t>CPU 1 Program</a:t>
            </a:r>
          </a:p>
        </p:txBody>
      </p:sp>
      <p:sp>
        <p:nvSpPr>
          <p:cNvPr id="65" name="Rectangle à coins arrondis 64"/>
          <p:cNvSpPr/>
          <p:nvPr/>
        </p:nvSpPr>
        <p:spPr>
          <a:xfrm>
            <a:off x="8007284" y="5430622"/>
            <a:ext cx="1070304" cy="363162"/>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5">
                    <a:lumMod val="50000"/>
                  </a:schemeClr>
                </a:solidFill>
              </a:rPr>
              <a:t>CPU1</a:t>
            </a:r>
            <a:endParaRPr lang="en-US" sz="1600" dirty="0">
              <a:solidFill>
                <a:schemeClr val="accent5">
                  <a:lumMod val="50000"/>
                </a:schemeClr>
              </a:solidFill>
            </a:endParaRPr>
          </a:p>
        </p:txBody>
      </p:sp>
      <p:sp>
        <p:nvSpPr>
          <p:cNvPr id="66" name="Rectangle à coins arrondis 65"/>
          <p:cNvSpPr/>
          <p:nvPr/>
        </p:nvSpPr>
        <p:spPr>
          <a:xfrm>
            <a:off x="4498464" y="2166401"/>
            <a:ext cx="1276054" cy="36065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accent5">
                    <a:lumMod val="50000"/>
                  </a:schemeClr>
                </a:solidFill>
              </a:rPr>
              <a:t>Send signal to CPU1</a:t>
            </a:r>
          </a:p>
        </p:txBody>
      </p:sp>
      <p:grpSp>
        <p:nvGrpSpPr>
          <p:cNvPr id="67" name="Groupe 66"/>
          <p:cNvGrpSpPr/>
          <p:nvPr/>
        </p:nvGrpSpPr>
        <p:grpSpPr>
          <a:xfrm>
            <a:off x="3664973" y="2144099"/>
            <a:ext cx="751444" cy="432998"/>
            <a:chOff x="1895710" y="5295363"/>
            <a:chExt cx="751444" cy="432998"/>
          </a:xfrm>
        </p:grpSpPr>
        <p:sp>
          <p:nvSpPr>
            <p:cNvPr id="68" name="Flèche vers le bas 67"/>
            <p:cNvSpPr/>
            <p:nvPr/>
          </p:nvSpPr>
          <p:spPr>
            <a:xfrm rot="16200000">
              <a:off x="2054933" y="5136140"/>
              <a:ext cx="432998" cy="751444"/>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69" name="ZoneTexte 68"/>
            <p:cNvSpPr txBox="1"/>
            <p:nvPr/>
          </p:nvSpPr>
          <p:spPr>
            <a:xfrm>
              <a:off x="1976887" y="5375928"/>
              <a:ext cx="604883" cy="276999"/>
            </a:xfrm>
            <a:prstGeom prst="rect">
              <a:avLst/>
            </a:prstGeom>
            <a:noFill/>
          </p:spPr>
          <p:txBody>
            <a:bodyPr wrap="square" rtlCol="0">
              <a:spAutoFit/>
            </a:bodyPr>
            <a:lstStyle/>
            <a:p>
              <a:r>
                <a:rPr lang="fr-FR" sz="1200" dirty="0"/>
                <a:t>stop</a:t>
              </a:r>
              <a:endParaRPr lang="en-US" dirty="0"/>
            </a:p>
          </p:txBody>
        </p:sp>
      </p:grpSp>
      <p:sp>
        <p:nvSpPr>
          <p:cNvPr id="70" name="ZoneTexte 69"/>
          <p:cNvSpPr txBox="1"/>
          <p:nvPr/>
        </p:nvSpPr>
        <p:spPr>
          <a:xfrm>
            <a:off x="8126015" y="4684763"/>
            <a:ext cx="793139" cy="276999"/>
          </a:xfrm>
          <a:prstGeom prst="rect">
            <a:avLst/>
          </a:prstGeom>
          <a:noFill/>
        </p:spPr>
        <p:txBody>
          <a:bodyPr wrap="square" rtlCol="0">
            <a:spAutoFit/>
          </a:bodyPr>
          <a:lstStyle/>
          <a:p>
            <a:r>
              <a:rPr lang="fr-FR" sz="1200" dirty="0" err="1">
                <a:solidFill>
                  <a:schemeClr val="accent5">
                    <a:lumMod val="75000"/>
                  </a:schemeClr>
                </a:solidFill>
              </a:rPr>
              <a:t>remote</a:t>
            </a:r>
            <a:endParaRPr lang="en-US" dirty="0">
              <a:solidFill>
                <a:schemeClr val="accent5">
                  <a:lumMod val="75000"/>
                </a:schemeClr>
              </a:solidFill>
            </a:endParaRPr>
          </a:p>
        </p:txBody>
      </p:sp>
      <p:sp>
        <p:nvSpPr>
          <p:cNvPr id="71" name="ZoneTexte 70"/>
          <p:cNvSpPr txBox="1"/>
          <p:nvPr/>
        </p:nvSpPr>
        <p:spPr>
          <a:xfrm>
            <a:off x="4664592" y="1484597"/>
            <a:ext cx="758811" cy="276999"/>
          </a:xfrm>
          <a:prstGeom prst="rect">
            <a:avLst/>
          </a:prstGeom>
          <a:noFill/>
        </p:spPr>
        <p:txBody>
          <a:bodyPr wrap="square" rtlCol="0">
            <a:spAutoFit/>
          </a:bodyPr>
          <a:lstStyle/>
          <a:p>
            <a:r>
              <a:rPr lang="fr-FR" sz="1200" dirty="0">
                <a:solidFill>
                  <a:schemeClr val="accent5">
                    <a:lumMod val="75000"/>
                  </a:schemeClr>
                </a:solidFill>
              </a:rPr>
              <a:t>master</a:t>
            </a:r>
            <a:endParaRPr lang="en-US" dirty="0">
              <a:solidFill>
                <a:schemeClr val="accent5">
                  <a:lumMod val="75000"/>
                </a:schemeClr>
              </a:solidFill>
            </a:endParaRPr>
          </a:p>
        </p:txBody>
      </p:sp>
      <p:cxnSp>
        <p:nvCxnSpPr>
          <p:cNvPr id="72" name="Connecteur en angle 71"/>
          <p:cNvCxnSpPr>
            <a:stCxn id="60" idx="3"/>
            <a:endCxn id="64" idx="1"/>
          </p:cNvCxnSpPr>
          <p:nvPr/>
        </p:nvCxnSpPr>
        <p:spPr>
          <a:xfrm>
            <a:off x="5772206" y="2863399"/>
            <a:ext cx="2119769" cy="2265587"/>
          </a:xfrm>
          <a:prstGeom prst="bentConnector3">
            <a:avLst/>
          </a:prstGeom>
          <a:ln>
            <a:solidFill>
              <a:srgbClr val="DC0728"/>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73" name="ZoneTexte 72"/>
          <p:cNvSpPr txBox="1"/>
          <p:nvPr/>
        </p:nvSpPr>
        <p:spPr>
          <a:xfrm>
            <a:off x="5738131" y="3210569"/>
            <a:ext cx="705642" cy="215444"/>
          </a:xfrm>
          <a:prstGeom prst="rect">
            <a:avLst/>
          </a:prstGeom>
          <a:noFill/>
        </p:spPr>
        <p:txBody>
          <a:bodyPr wrap="none" rtlCol="0">
            <a:spAutoFit/>
          </a:bodyPr>
          <a:lstStyle/>
          <a:p>
            <a:r>
              <a:rPr lang="en-US" sz="800" dirty="0" err="1"/>
              <a:t>remoteproc</a:t>
            </a:r>
            <a:endParaRPr lang="en-US" sz="1100" dirty="0"/>
          </a:p>
        </p:txBody>
      </p:sp>
      <p:cxnSp>
        <p:nvCxnSpPr>
          <p:cNvPr id="74" name="Connecteur en angle 73"/>
          <p:cNvCxnSpPr>
            <a:stCxn id="65" idx="1"/>
            <a:endCxn id="59" idx="3"/>
          </p:cNvCxnSpPr>
          <p:nvPr/>
        </p:nvCxnSpPr>
        <p:spPr>
          <a:xfrm rot="10800000">
            <a:off x="5772206" y="3384765"/>
            <a:ext cx="2235078" cy="2227439"/>
          </a:xfrm>
          <a:prstGeom prst="bentConnector3">
            <a:avLst>
              <a:gd name="adj1" fmla="val 50000"/>
            </a:avLst>
          </a:prstGeom>
          <a:ln>
            <a:headEnd type="arrow"/>
            <a:tailEnd type="none"/>
          </a:ln>
        </p:spPr>
        <p:style>
          <a:lnRef idx="1">
            <a:schemeClr val="accent1"/>
          </a:lnRef>
          <a:fillRef idx="0">
            <a:schemeClr val="accent1"/>
          </a:fillRef>
          <a:effectRef idx="0">
            <a:schemeClr val="accent1"/>
          </a:effectRef>
          <a:fontRef idx="minor">
            <a:schemeClr val="tx1"/>
          </a:fontRef>
        </p:style>
      </p:cxnSp>
      <p:cxnSp>
        <p:nvCxnSpPr>
          <p:cNvPr id="75" name="Connecteur en angle 74"/>
          <p:cNvCxnSpPr>
            <a:stCxn id="65" idx="1"/>
            <a:endCxn id="66" idx="3"/>
          </p:cNvCxnSpPr>
          <p:nvPr/>
        </p:nvCxnSpPr>
        <p:spPr>
          <a:xfrm rot="10800000">
            <a:off x="5774518" y="2346727"/>
            <a:ext cx="2232766" cy="3265477"/>
          </a:xfrm>
          <a:prstGeom prst="bentConnector3">
            <a:avLst>
              <a:gd name="adj1" fmla="val 50000"/>
            </a:avLst>
          </a:prstGeom>
          <a:ln>
            <a:headEnd type="arrow"/>
            <a:tailEnd type="none"/>
          </a:ln>
        </p:spPr>
        <p:style>
          <a:lnRef idx="1">
            <a:schemeClr val="accent1"/>
          </a:lnRef>
          <a:fillRef idx="0">
            <a:schemeClr val="accent1"/>
          </a:fillRef>
          <a:effectRef idx="0">
            <a:schemeClr val="accent1"/>
          </a:effectRef>
          <a:fontRef idx="minor">
            <a:schemeClr val="tx1"/>
          </a:fontRef>
        </p:style>
      </p:cxnSp>
      <p:sp>
        <p:nvSpPr>
          <p:cNvPr id="76" name="ZoneTexte 75"/>
          <p:cNvSpPr txBox="1"/>
          <p:nvPr/>
        </p:nvSpPr>
        <p:spPr>
          <a:xfrm>
            <a:off x="5722158" y="2161287"/>
            <a:ext cx="705642" cy="215444"/>
          </a:xfrm>
          <a:prstGeom prst="rect">
            <a:avLst/>
          </a:prstGeom>
          <a:noFill/>
        </p:spPr>
        <p:txBody>
          <a:bodyPr wrap="none" rtlCol="0">
            <a:spAutoFit/>
          </a:bodyPr>
          <a:lstStyle/>
          <a:p>
            <a:r>
              <a:rPr lang="en-US" sz="800" dirty="0" err="1"/>
              <a:t>remoteproc</a:t>
            </a:r>
            <a:endParaRPr lang="en-US" sz="1100" dirty="0"/>
          </a:p>
        </p:txBody>
      </p:sp>
      <p:sp>
        <p:nvSpPr>
          <p:cNvPr id="77" name="ZoneTexte 76"/>
          <p:cNvSpPr txBox="1"/>
          <p:nvPr/>
        </p:nvSpPr>
        <p:spPr>
          <a:xfrm>
            <a:off x="5884083" y="2654328"/>
            <a:ext cx="784189" cy="215444"/>
          </a:xfrm>
          <a:prstGeom prst="rect">
            <a:avLst/>
          </a:prstGeom>
          <a:noFill/>
        </p:spPr>
        <p:txBody>
          <a:bodyPr wrap="none" rtlCol="0">
            <a:spAutoFit/>
          </a:bodyPr>
          <a:lstStyle/>
          <a:p>
            <a:r>
              <a:rPr lang="en-US" sz="800" dirty="0" err="1"/>
              <a:t>virtIO</a:t>
            </a:r>
            <a:r>
              <a:rPr lang="en-US" sz="800" dirty="0"/>
              <a:t>/</a:t>
            </a:r>
            <a:r>
              <a:rPr lang="en-US" sz="800" dirty="0" err="1"/>
              <a:t>Rpmsg</a:t>
            </a:r>
            <a:endParaRPr lang="en-US" sz="1100" dirty="0"/>
          </a:p>
        </p:txBody>
      </p:sp>
      <p:sp>
        <p:nvSpPr>
          <p:cNvPr id="78" name="TextBox 3">
            <a:extLst>
              <a:ext uri="{FF2B5EF4-FFF2-40B4-BE49-F238E27FC236}">
                <a16:creationId xmlns:a16="http://schemas.microsoft.com/office/drawing/2014/main" id="{41653A9B-CB53-984B-835D-ECCD74B3649D}"/>
              </a:ext>
            </a:extLst>
          </p:cNvPr>
          <p:cNvSpPr txBox="1"/>
          <p:nvPr/>
        </p:nvSpPr>
        <p:spPr>
          <a:xfrm>
            <a:off x="7052863" y="728328"/>
            <a:ext cx="4227865" cy="3852000"/>
          </a:xfrm>
          <a:prstGeom prst="rect">
            <a:avLst/>
          </a:prstGeom>
          <a:solidFill>
            <a:schemeClr val="bg2">
              <a:lumMod val="10000"/>
            </a:schemeClr>
          </a:solidFill>
        </p:spPr>
        <p:txBody>
          <a:bodyPr wrap="square" rtlCol="0">
            <a:spAutoFit/>
          </a:bodyPr>
          <a:lstStyle/>
          <a:p>
            <a:r>
              <a:rPr lang="en-GB" sz="600" dirty="0">
                <a:solidFill>
                  <a:schemeClr val="bg1"/>
                </a:solidFill>
                <a:latin typeface="Swis721 BT" panose="020B0504020202020204" pitchFamily="34" charset="0"/>
                <a:ea typeface="Tahoma" panose="020B0604030504040204" pitchFamily="34" charset="0"/>
                <a:cs typeface="Tahoma" panose="020B0604030504040204" pitchFamily="34" charset="0"/>
              </a:rPr>
              <a:t>Starting kernel ...</a:t>
            </a:r>
          </a:p>
          <a:p>
            <a:r>
              <a:rPr lang="en-GB" sz="600" dirty="0">
                <a:solidFill>
                  <a:schemeClr val="bg1"/>
                </a:solidFill>
                <a:latin typeface="Swis721 BT" panose="020B0504020202020204" pitchFamily="34" charset="0"/>
                <a:ea typeface="Tahoma" panose="020B0604030504040204" pitchFamily="34" charset="0"/>
                <a:cs typeface="Tahoma" panose="020B0604030504040204" pitchFamily="34" charset="0"/>
              </a:rPr>
              <a:t>Booting Linux on physical CPU 0x0</a:t>
            </a:r>
          </a:p>
          <a:p>
            <a:r>
              <a:rPr lang="en-GB" sz="600" dirty="0">
                <a:solidFill>
                  <a:schemeClr val="bg1"/>
                </a:solidFill>
                <a:latin typeface="Swis721 BT" panose="020B0504020202020204" pitchFamily="34" charset="0"/>
                <a:ea typeface="Tahoma" panose="020B0604030504040204" pitchFamily="34" charset="0"/>
                <a:cs typeface="Tahoma" panose="020B0604030504040204" pitchFamily="34" charset="0"/>
              </a:rPr>
              <a:t>Linux version 4.14.0-xilinx-v2018.3 (</a:t>
            </a:r>
            <a:r>
              <a:rPr lang="en-GB" sz="600" dirty="0" err="1">
                <a:solidFill>
                  <a:schemeClr val="bg1"/>
                </a:solidFill>
                <a:latin typeface="Swis721 BT" panose="020B0504020202020204" pitchFamily="34" charset="0"/>
                <a:ea typeface="Tahoma" panose="020B0604030504040204" pitchFamily="34" charset="0"/>
                <a:cs typeface="Tahoma" panose="020B0604030504040204" pitchFamily="34" charset="0"/>
              </a:rPr>
              <a:t>oe-user@oe-host</a:t>
            </a:r>
            <a:r>
              <a:rPr lang="en-GB" sz="600" dirty="0">
                <a:solidFill>
                  <a:schemeClr val="bg1"/>
                </a:solidFill>
                <a:latin typeface="Swis721 BT" panose="020B0504020202020204" pitchFamily="34" charset="0"/>
                <a:ea typeface="Tahoma" panose="020B0604030504040204" pitchFamily="34" charset="0"/>
                <a:cs typeface="Tahoma" panose="020B0604030504040204" pitchFamily="34" charset="0"/>
              </a:rPr>
              <a:t>) (</a:t>
            </a:r>
            <a:r>
              <a:rPr lang="en-GB" sz="600" dirty="0" err="1">
                <a:solidFill>
                  <a:schemeClr val="bg1"/>
                </a:solidFill>
                <a:latin typeface="Swis721 BT" panose="020B0504020202020204" pitchFamily="34" charset="0"/>
                <a:ea typeface="Tahoma" panose="020B0604030504040204" pitchFamily="34" charset="0"/>
                <a:cs typeface="Tahoma" panose="020B0604030504040204" pitchFamily="34" charset="0"/>
              </a:rPr>
              <a:t>gcc</a:t>
            </a:r>
            <a:r>
              <a:rPr lang="en-GB" sz="600" dirty="0">
                <a:solidFill>
                  <a:schemeClr val="bg1"/>
                </a:solidFill>
                <a:latin typeface="Swis721 BT" panose="020B0504020202020204" pitchFamily="34" charset="0"/>
                <a:ea typeface="Tahoma" panose="020B0604030504040204" pitchFamily="34" charset="0"/>
                <a:cs typeface="Tahoma" panose="020B0604030504040204" pitchFamily="34" charset="0"/>
              </a:rPr>
              <a:t> version 7.3.0 (GCC)) #1 SMP PREEMPT Thu Sep 30 16:08:45 UTC 2021</a:t>
            </a:r>
          </a:p>
          <a:p>
            <a:r>
              <a:rPr lang="en-GB" sz="600" dirty="0">
                <a:solidFill>
                  <a:schemeClr val="bg1"/>
                </a:solidFill>
                <a:latin typeface="Swis721 BT" panose="020B0504020202020204" pitchFamily="34" charset="0"/>
                <a:ea typeface="Tahoma" panose="020B0604030504040204" pitchFamily="34" charset="0"/>
                <a:cs typeface="Tahoma" panose="020B0604030504040204" pitchFamily="34" charset="0"/>
              </a:rPr>
              <a:t>CPU: ARMv7 Processor [413fc090] revision 0 (ARMv7), </a:t>
            </a:r>
            <a:r>
              <a:rPr lang="en-GB" sz="600" dirty="0" err="1">
                <a:solidFill>
                  <a:schemeClr val="bg1"/>
                </a:solidFill>
                <a:latin typeface="Swis721 BT" panose="020B0504020202020204" pitchFamily="34" charset="0"/>
                <a:ea typeface="Tahoma" panose="020B0604030504040204" pitchFamily="34" charset="0"/>
                <a:cs typeface="Tahoma" panose="020B0604030504040204" pitchFamily="34" charset="0"/>
              </a:rPr>
              <a:t>cr</a:t>
            </a:r>
            <a:r>
              <a:rPr lang="en-GB" sz="600" dirty="0">
                <a:solidFill>
                  <a:schemeClr val="bg1"/>
                </a:solidFill>
                <a:latin typeface="Swis721 BT" panose="020B0504020202020204" pitchFamily="34" charset="0"/>
                <a:ea typeface="Tahoma" panose="020B0604030504040204" pitchFamily="34" charset="0"/>
                <a:cs typeface="Tahoma" panose="020B0604030504040204" pitchFamily="34" charset="0"/>
              </a:rPr>
              <a:t>=18c5387d</a:t>
            </a:r>
          </a:p>
          <a:p>
            <a:r>
              <a:rPr lang="en-GB" sz="600" dirty="0">
                <a:solidFill>
                  <a:schemeClr val="bg1"/>
                </a:solidFill>
                <a:latin typeface="Swis721 BT" panose="020B0504020202020204" pitchFamily="34" charset="0"/>
                <a:ea typeface="Tahoma" panose="020B0604030504040204" pitchFamily="34" charset="0"/>
                <a:cs typeface="Tahoma" panose="020B0604030504040204" pitchFamily="34" charset="0"/>
              </a:rPr>
              <a:t>CPU: PIPT / VIPT </a:t>
            </a:r>
            <a:r>
              <a:rPr lang="en-GB" sz="600" dirty="0" err="1">
                <a:solidFill>
                  <a:schemeClr val="bg1"/>
                </a:solidFill>
                <a:latin typeface="Swis721 BT" panose="020B0504020202020204" pitchFamily="34" charset="0"/>
                <a:ea typeface="Tahoma" panose="020B0604030504040204" pitchFamily="34" charset="0"/>
                <a:cs typeface="Tahoma" panose="020B0604030504040204" pitchFamily="34" charset="0"/>
              </a:rPr>
              <a:t>nonaliasing</a:t>
            </a:r>
            <a:r>
              <a:rPr lang="en-GB" sz="600" dirty="0">
                <a:solidFill>
                  <a:schemeClr val="bg1"/>
                </a:solidFill>
                <a:latin typeface="Swis721 BT" panose="020B0504020202020204" pitchFamily="34" charset="0"/>
                <a:ea typeface="Tahoma" panose="020B0604030504040204" pitchFamily="34" charset="0"/>
                <a:cs typeface="Tahoma" panose="020B0604030504040204" pitchFamily="34" charset="0"/>
              </a:rPr>
              <a:t> data cache, VIPT aliasing instruction cache</a:t>
            </a:r>
          </a:p>
          <a:p>
            <a:r>
              <a:rPr lang="en-GB" sz="600" dirty="0">
                <a:solidFill>
                  <a:schemeClr val="bg1"/>
                </a:solidFill>
                <a:latin typeface="Swis721 BT" panose="020B0504020202020204" pitchFamily="34" charset="0"/>
                <a:ea typeface="Tahoma" panose="020B0604030504040204" pitchFamily="34" charset="0"/>
                <a:cs typeface="Tahoma" panose="020B0604030504040204" pitchFamily="34" charset="0"/>
              </a:rPr>
              <a:t>OF: </a:t>
            </a:r>
            <a:r>
              <a:rPr lang="en-GB" sz="600" dirty="0" err="1">
                <a:solidFill>
                  <a:schemeClr val="bg1"/>
                </a:solidFill>
                <a:latin typeface="Swis721 BT" panose="020B0504020202020204" pitchFamily="34" charset="0"/>
                <a:ea typeface="Tahoma" panose="020B0604030504040204" pitchFamily="34" charset="0"/>
                <a:cs typeface="Tahoma" panose="020B0604030504040204" pitchFamily="34" charset="0"/>
              </a:rPr>
              <a:t>fdt</a:t>
            </a:r>
            <a:r>
              <a:rPr lang="en-GB" sz="600" dirty="0">
                <a:solidFill>
                  <a:schemeClr val="bg1"/>
                </a:solidFill>
                <a:latin typeface="Swis721 BT" panose="020B0504020202020204" pitchFamily="34" charset="0"/>
                <a:ea typeface="Tahoma" panose="020B0604030504040204" pitchFamily="34" charset="0"/>
                <a:cs typeface="Tahoma" panose="020B0604030504040204" pitchFamily="34" charset="0"/>
              </a:rPr>
              <a:t>: Machine model: xlnx,zynq-7000</a:t>
            </a:r>
          </a:p>
          <a:p>
            <a:r>
              <a:rPr lang="en-GB" sz="600" dirty="0" err="1">
                <a:solidFill>
                  <a:schemeClr val="bg1"/>
                </a:solidFill>
                <a:latin typeface="Swis721 BT" panose="020B0504020202020204" pitchFamily="34" charset="0"/>
                <a:ea typeface="Tahoma" panose="020B0604030504040204" pitchFamily="34" charset="0"/>
                <a:cs typeface="Tahoma" panose="020B0604030504040204" pitchFamily="34" charset="0"/>
              </a:rPr>
              <a:t>bootconsole</a:t>
            </a:r>
            <a:r>
              <a:rPr lang="en-GB" sz="600" dirty="0">
                <a:solidFill>
                  <a:schemeClr val="bg1"/>
                </a:solidFill>
                <a:latin typeface="Swis721 BT" panose="020B0504020202020204" pitchFamily="34" charset="0"/>
                <a:ea typeface="Tahoma" panose="020B0604030504040204" pitchFamily="34" charset="0"/>
                <a:cs typeface="Tahoma" panose="020B0604030504040204" pitchFamily="34" charset="0"/>
              </a:rPr>
              <a:t> [earlycon0] enabled</a:t>
            </a:r>
          </a:p>
          <a:p>
            <a:r>
              <a:rPr lang="en-GB" sz="600" dirty="0">
                <a:solidFill>
                  <a:schemeClr val="bg1"/>
                </a:solidFill>
                <a:latin typeface="Swis721 BT" panose="020B0504020202020204" pitchFamily="34" charset="0"/>
                <a:ea typeface="Tahoma" panose="020B0604030504040204" pitchFamily="34" charset="0"/>
                <a:cs typeface="Tahoma" panose="020B0604030504040204" pitchFamily="34" charset="0"/>
              </a:rPr>
              <a:t>Memory policy: Data cache </a:t>
            </a:r>
            <a:r>
              <a:rPr lang="en-GB" sz="600" dirty="0" err="1">
                <a:solidFill>
                  <a:schemeClr val="bg1"/>
                </a:solidFill>
                <a:latin typeface="Swis721 BT" panose="020B0504020202020204" pitchFamily="34" charset="0"/>
                <a:ea typeface="Tahoma" panose="020B0604030504040204" pitchFamily="34" charset="0"/>
                <a:cs typeface="Tahoma" panose="020B0604030504040204" pitchFamily="34" charset="0"/>
              </a:rPr>
              <a:t>writealloc</a:t>
            </a:r>
            <a:endParaRPr lang="en-GB" sz="6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r>
              <a:rPr lang="en-GB" sz="600" dirty="0" err="1">
                <a:solidFill>
                  <a:schemeClr val="bg1"/>
                </a:solidFill>
                <a:latin typeface="Swis721 BT" panose="020B0504020202020204" pitchFamily="34" charset="0"/>
                <a:ea typeface="Tahoma" panose="020B0604030504040204" pitchFamily="34" charset="0"/>
                <a:cs typeface="Tahoma" panose="020B0604030504040204" pitchFamily="34" charset="0"/>
              </a:rPr>
              <a:t>cma</a:t>
            </a:r>
            <a:r>
              <a:rPr lang="en-GB" sz="600" dirty="0">
                <a:solidFill>
                  <a:schemeClr val="bg1"/>
                </a:solidFill>
                <a:latin typeface="Swis721 BT" panose="020B0504020202020204" pitchFamily="34" charset="0"/>
                <a:ea typeface="Tahoma" panose="020B0604030504040204" pitchFamily="34" charset="0"/>
                <a:cs typeface="Tahoma" panose="020B0604030504040204" pitchFamily="34" charset="0"/>
              </a:rPr>
              <a:t>: Reserved 16 </a:t>
            </a:r>
            <a:r>
              <a:rPr lang="en-GB" sz="600" dirty="0" err="1">
                <a:solidFill>
                  <a:schemeClr val="bg1"/>
                </a:solidFill>
                <a:latin typeface="Swis721 BT" panose="020B0504020202020204" pitchFamily="34" charset="0"/>
                <a:ea typeface="Tahoma" panose="020B0604030504040204" pitchFamily="34" charset="0"/>
                <a:cs typeface="Tahoma" panose="020B0604030504040204" pitchFamily="34" charset="0"/>
              </a:rPr>
              <a:t>MiB</a:t>
            </a:r>
            <a:r>
              <a:rPr lang="en-GB" sz="600" dirty="0">
                <a:solidFill>
                  <a:schemeClr val="bg1"/>
                </a:solidFill>
                <a:latin typeface="Swis721 BT" panose="020B0504020202020204" pitchFamily="34" charset="0"/>
                <a:ea typeface="Tahoma" panose="020B0604030504040204" pitchFamily="34" charset="0"/>
                <a:cs typeface="Tahoma" panose="020B0604030504040204" pitchFamily="34" charset="0"/>
              </a:rPr>
              <a:t> at 0x1ec00000</a:t>
            </a:r>
          </a:p>
          <a:p>
            <a:r>
              <a:rPr lang="en-GB" sz="600" dirty="0">
                <a:solidFill>
                  <a:schemeClr val="bg1"/>
                </a:solidFill>
                <a:latin typeface="Swis721 BT" panose="020B0504020202020204" pitchFamily="34" charset="0"/>
                <a:ea typeface="Tahoma" panose="020B0604030504040204" pitchFamily="34" charset="0"/>
                <a:cs typeface="Tahoma" panose="020B0604030504040204" pitchFamily="34" charset="0"/>
              </a:rPr>
              <a:t>random: fast </a:t>
            </a:r>
            <a:r>
              <a:rPr lang="en-GB" sz="600" dirty="0" err="1">
                <a:solidFill>
                  <a:schemeClr val="bg1"/>
                </a:solidFill>
                <a:latin typeface="Swis721 BT" panose="020B0504020202020204" pitchFamily="34" charset="0"/>
                <a:ea typeface="Tahoma" panose="020B0604030504040204" pitchFamily="34" charset="0"/>
                <a:cs typeface="Tahoma" panose="020B0604030504040204" pitchFamily="34" charset="0"/>
              </a:rPr>
              <a:t>init</a:t>
            </a:r>
            <a:r>
              <a:rPr lang="en-GB" sz="600" dirty="0">
                <a:solidFill>
                  <a:schemeClr val="bg1"/>
                </a:solidFill>
                <a:latin typeface="Swis721 BT" panose="020B0504020202020204" pitchFamily="34" charset="0"/>
                <a:ea typeface="Tahoma" panose="020B0604030504040204" pitchFamily="34" charset="0"/>
                <a:cs typeface="Tahoma" panose="020B0604030504040204" pitchFamily="34" charset="0"/>
              </a:rPr>
              <a:t> done</a:t>
            </a:r>
          </a:p>
          <a:p>
            <a:r>
              <a:rPr lang="en-GB" sz="600" dirty="0" err="1">
                <a:solidFill>
                  <a:schemeClr val="bg1"/>
                </a:solidFill>
                <a:latin typeface="Swis721 BT" panose="020B0504020202020204" pitchFamily="34" charset="0"/>
                <a:ea typeface="Tahoma" panose="020B0604030504040204" pitchFamily="34" charset="0"/>
                <a:cs typeface="Tahoma" panose="020B0604030504040204" pitchFamily="34" charset="0"/>
              </a:rPr>
              <a:t>percpu</a:t>
            </a:r>
            <a:r>
              <a:rPr lang="en-GB" sz="600" dirty="0">
                <a:solidFill>
                  <a:schemeClr val="bg1"/>
                </a:solidFill>
                <a:latin typeface="Swis721 BT" panose="020B0504020202020204" pitchFamily="34" charset="0"/>
                <a:ea typeface="Tahoma" panose="020B0604030504040204" pitchFamily="34" charset="0"/>
                <a:cs typeface="Tahoma" panose="020B0604030504040204" pitchFamily="34" charset="0"/>
              </a:rPr>
              <a:t>: Embedded 16 pages/</a:t>
            </a:r>
            <a:r>
              <a:rPr lang="en-GB" sz="600" dirty="0" err="1">
                <a:solidFill>
                  <a:schemeClr val="bg1"/>
                </a:solidFill>
                <a:latin typeface="Swis721 BT" panose="020B0504020202020204" pitchFamily="34" charset="0"/>
                <a:ea typeface="Tahoma" panose="020B0604030504040204" pitchFamily="34" charset="0"/>
                <a:cs typeface="Tahoma" panose="020B0604030504040204" pitchFamily="34" charset="0"/>
              </a:rPr>
              <a:t>cpu</a:t>
            </a:r>
            <a:r>
              <a:rPr lang="en-GB" sz="600" dirty="0">
                <a:solidFill>
                  <a:schemeClr val="bg1"/>
                </a:solidFill>
                <a:latin typeface="Swis721 BT" panose="020B0504020202020204" pitchFamily="34" charset="0"/>
                <a:ea typeface="Tahoma" panose="020B0604030504040204" pitchFamily="34" charset="0"/>
                <a:cs typeface="Tahoma" panose="020B0604030504040204" pitchFamily="34" charset="0"/>
              </a:rPr>
              <a:t> @dfec3000 s34764 r8192 d22580 u65536</a:t>
            </a:r>
          </a:p>
          <a:p>
            <a:r>
              <a:rPr lang="en-GB" sz="600" dirty="0">
                <a:solidFill>
                  <a:schemeClr val="bg1"/>
                </a:solidFill>
                <a:latin typeface="Swis721 BT" panose="020B0504020202020204" pitchFamily="34" charset="0"/>
                <a:ea typeface="Tahoma" panose="020B0604030504040204" pitchFamily="34" charset="0"/>
                <a:cs typeface="Tahoma" panose="020B0604030504040204" pitchFamily="34" charset="0"/>
              </a:rPr>
              <a:t>Built 1 </a:t>
            </a:r>
            <a:r>
              <a:rPr lang="en-GB" sz="600" dirty="0" err="1">
                <a:solidFill>
                  <a:schemeClr val="bg1"/>
                </a:solidFill>
                <a:latin typeface="Swis721 BT" panose="020B0504020202020204" pitchFamily="34" charset="0"/>
                <a:ea typeface="Tahoma" panose="020B0604030504040204" pitchFamily="34" charset="0"/>
                <a:cs typeface="Tahoma" panose="020B0604030504040204" pitchFamily="34" charset="0"/>
              </a:rPr>
              <a:t>zonelists</a:t>
            </a:r>
            <a:r>
              <a:rPr lang="en-GB" sz="600" dirty="0">
                <a:solidFill>
                  <a:schemeClr val="bg1"/>
                </a:solidFill>
                <a:latin typeface="Swis721 BT" panose="020B0504020202020204" pitchFamily="34" charset="0"/>
                <a:ea typeface="Tahoma" panose="020B0604030504040204" pitchFamily="34" charset="0"/>
                <a:cs typeface="Tahoma" panose="020B0604030504040204" pitchFamily="34" charset="0"/>
              </a:rPr>
              <a:t>, mobility grouping on.  Total pages: 129794</a:t>
            </a:r>
          </a:p>
          <a:p>
            <a:r>
              <a:rPr lang="en-GB" sz="600" dirty="0">
                <a:solidFill>
                  <a:schemeClr val="bg1"/>
                </a:solidFill>
                <a:latin typeface="Swis721 BT" panose="020B0504020202020204" pitchFamily="34" charset="0"/>
                <a:ea typeface="Tahoma" panose="020B0604030504040204" pitchFamily="34" charset="0"/>
                <a:cs typeface="Tahoma" panose="020B0604030504040204" pitchFamily="34" charset="0"/>
              </a:rPr>
              <a:t>Kernel command line: ttyPS0,115200 </a:t>
            </a:r>
            <a:r>
              <a:rPr lang="en-GB" sz="600" dirty="0" err="1">
                <a:solidFill>
                  <a:schemeClr val="bg1"/>
                </a:solidFill>
                <a:latin typeface="Swis721 BT" panose="020B0504020202020204" pitchFamily="34" charset="0"/>
                <a:ea typeface="Tahoma" panose="020B0604030504040204" pitchFamily="34" charset="0"/>
                <a:cs typeface="Tahoma" panose="020B0604030504040204" pitchFamily="34" charset="0"/>
              </a:rPr>
              <a:t>earlyprintk</a:t>
            </a:r>
            <a:r>
              <a:rPr lang="en-GB" sz="600" dirty="0">
                <a:solidFill>
                  <a:schemeClr val="bg1"/>
                </a:solidFill>
                <a:latin typeface="Swis721 BT" panose="020B0504020202020204" pitchFamily="34" charset="0"/>
                <a:ea typeface="Tahoma" panose="020B0604030504040204" pitchFamily="34" charset="0"/>
                <a:cs typeface="Tahoma" panose="020B0604030504040204" pitchFamily="34" charset="0"/>
              </a:rPr>
              <a:t> root=/dev/mmcblk0p2 </a:t>
            </a:r>
            <a:r>
              <a:rPr lang="en-GB" sz="600" dirty="0" err="1">
                <a:solidFill>
                  <a:schemeClr val="bg1"/>
                </a:solidFill>
                <a:latin typeface="Swis721 BT" panose="020B0504020202020204" pitchFamily="34" charset="0"/>
                <a:ea typeface="Tahoma" panose="020B0604030504040204" pitchFamily="34" charset="0"/>
                <a:cs typeface="Tahoma" panose="020B0604030504040204" pitchFamily="34" charset="0"/>
              </a:rPr>
              <a:t>rw</a:t>
            </a:r>
            <a:r>
              <a:rPr lang="en-GB" sz="600" dirty="0">
                <a:solidFill>
                  <a:schemeClr val="bg1"/>
                </a:solidFill>
                <a:latin typeface="Swis721 BT" panose="020B0504020202020204" pitchFamily="34" charset="0"/>
                <a:ea typeface="Tahoma" panose="020B0604030504040204" pitchFamily="34" charset="0"/>
                <a:cs typeface="Tahoma" panose="020B0604030504040204" pitchFamily="34" charset="0"/>
              </a:rPr>
              <a:t> </a:t>
            </a:r>
            <a:r>
              <a:rPr lang="en-GB" sz="600" dirty="0" err="1">
                <a:solidFill>
                  <a:schemeClr val="bg1"/>
                </a:solidFill>
                <a:latin typeface="Swis721 BT" panose="020B0504020202020204" pitchFamily="34" charset="0"/>
                <a:ea typeface="Tahoma" panose="020B0604030504040204" pitchFamily="34" charset="0"/>
                <a:cs typeface="Tahoma" panose="020B0604030504040204" pitchFamily="34" charset="0"/>
              </a:rPr>
              <a:t>rootwait</a:t>
            </a:r>
            <a:r>
              <a:rPr lang="en-GB" sz="600" dirty="0">
                <a:solidFill>
                  <a:schemeClr val="bg1"/>
                </a:solidFill>
                <a:latin typeface="Swis721 BT" panose="020B0504020202020204" pitchFamily="34" charset="0"/>
                <a:ea typeface="Tahoma" panose="020B0604030504040204" pitchFamily="34" charset="0"/>
                <a:cs typeface="Tahoma" panose="020B0604030504040204" pitchFamily="34" charset="0"/>
              </a:rPr>
              <a:t> mem=511M</a:t>
            </a:r>
          </a:p>
          <a:p>
            <a:r>
              <a:rPr lang="en-GB" sz="600" dirty="0">
                <a:solidFill>
                  <a:schemeClr val="bg1"/>
                </a:solidFill>
                <a:latin typeface="Swis721 BT" panose="020B0504020202020204" pitchFamily="34" charset="0"/>
                <a:ea typeface="Tahoma" panose="020B0604030504040204" pitchFamily="34" charset="0"/>
                <a:cs typeface="Tahoma" panose="020B0604030504040204" pitchFamily="34" charset="0"/>
              </a:rPr>
              <a:t>Freeing unused kernel memory: 1024K</a:t>
            </a:r>
          </a:p>
          <a:p>
            <a:r>
              <a:rPr lang="en-GB" sz="600" dirty="0">
                <a:solidFill>
                  <a:schemeClr val="bg1"/>
                </a:solidFill>
                <a:latin typeface="Swis721 BT" panose="020B0504020202020204" pitchFamily="34" charset="0"/>
                <a:ea typeface="Tahoma" panose="020B0604030504040204" pitchFamily="34" charset="0"/>
                <a:cs typeface="Tahoma" panose="020B0604030504040204" pitchFamily="34" charset="0"/>
              </a:rPr>
              <a:t>mmc0: new high speed SDHC card at address 1234</a:t>
            </a:r>
          </a:p>
          <a:p>
            <a:r>
              <a:rPr lang="en-GB" sz="600" dirty="0">
                <a:solidFill>
                  <a:schemeClr val="bg1"/>
                </a:solidFill>
                <a:latin typeface="Swis721 BT" panose="020B0504020202020204" pitchFamily="34" charset="0"/>
                <a:ea typeface="Tahoma" panose="020B0604030504040204" pitchFamily="34" charset="0"/>
                <a:cs typeface="Tahoma" panose="020B0604030504040204" pitchFamily="34" charset="0"/>
              </a:rPr>
              <a:t>mmcblk0: mmc0:1234 SA08G 7.21 GiB (</a:t>
            </a:r>
            <a:r>
              <a:rPr lang="en-GB" sz="600" dirty="0" err="1">
                <a:solidFill>
                  <a:schemeClr val="bg1"/>
                </a:solidFill>
                <a:latin typeface="Swis721 BT" panose="020B0504020202020204" pitchFamily="34" charset="0"/>
                <a:ea typeface="Tahoma" panose="020B0604030504040204" pitchFamily="34" charset="0"/>
                <a:cs typeface="Tahoma" panose="020B0604030504040204" pitchFamily="34" charset="0"/>
              </a:rPr>
              <a:t>ro</a:t>
            </a:r>
            <a:r>
              <a:rPr lang="en-GB" sz="600" dirty="0">
                <a:solidFill>
                  <a:schemeClr val="bg1"/>
                </a:solidFill>
                <a:latin typeface="Swis721 BT" panose="020B0504020202020204" pitchFamily="34" charset="0"/>
                <a:ea typeface="Tahoma" panose="020B0604030504040204" pitchFamily="34" charset="0"/>
                <a:cs typeface="Tahoma" panose="020B0604030504040204" pitchFamily="34" charset="0"/>
              </a:rPr>
              <a:t>)</a:t>
            </a:r>
          </a:p>
          <a:p>
            <a:r>
              <a:rPr lang="en-GB" sz="600" dirty="0">
                <a:solidFill>
                  <a:schemeClr val="bg1"/>
                </a:solidFill>
                <a:latin typeface="Swis721 BT" panose="020B0504020202020204" pitchFamily="34" charset="0"/>
                <a:ea typeface="Tahoma" panose="020B0604030504040204" pitchFamily="34" charset="0"/>
                <a:cs typeface="Tahoma" panose="020B0604030504040204" pitchFamily="34" charset="0"/>
              </a:rPr>
              <a:t>INIT:  mmcblk0: p1 p2</a:t>
            </a:r>
          </a:p>
          <a:p>
            <a:r>
              <a:rPr lang="en-GB" sz="600" dirty="0">
                <a:solidFill>
                  <a:schemeClr val="bg1"/>
                </a:solidFill>
                <a:latin typeface="Swis721 BT" panose="020B0504020202020204" pitchFamily="34" charset="0"/>
                <a:ea typeface="Tahoma" panose="020B0604030504040204" pitchFamily="34" charset="0"/>
                <a:cs typeface="Tahoma" panose="020B0604030504040204" pitchFamily="34" charset="0"/>
              </a:rPr>
              <a:t>version 2.88 booting</a:t>
            </a:r>
          </a:p>
          <a:p>
            <a:r>
              <a:rPr lang="en-GB" sz="600" dirty="0">
                <a:solidFill>
                  <a:schemeClr val="bg1"/>
                </a:solidFill>
                <a:latin typeface="Swis721 BT" panose="020B0504020202020204" pitchFamily="34" charset="0"/>
                <a:ea typeface="Tahoma" panose="020B0604030504040204" pitchFamily="34" charset="0"/>
                <a:cs typeface="Tahoma" panose="020B0604030504040204" pitchFamily="34" charset="0"/>
              </a:rPr>
              <a:t>Starting </a:t>
            </a:r>
            <a:r>
              <a:rPr lang="en-GB" sz="600" dirty="0" err="1">
                <a:solidFill>
                  <a:schemeClr val="bg1"/>
                </a:solidFill>
                <a:latin typeface="Swis721 BT" panose="020B0504020202020204" pitchFamily="34" charset="0"/>
                <a:ea typeface="Tahoma" panose="020B0604030504040204" pitchFamily="34" charset="0"/>
                <a:cs typeface="Tahoma" panose="020B0604030504040204" pitchFamily="34" charset="0"/>
              </a:rPr>
              <a:t>udev</a:t>
            </a:r>
            <a:endParaRPr lang="en-GB" sz="6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r>
              <a:rPr lang="en-GB" sz="600" dirty="0" err="1">
                <a:solidFill>
                  <a:schemeClr val="bg1"/>
                </a:solidFill>
                <a:latin typeface="Swis721 BT" panose="020B0504020202020204" pitchFamily="34" charset="0"/>
                <a:ea typeface="Tahoma" panose="020B0604030504040204" pitchFamily="34" charset="0"/>
                <a:cs typeface="Tahoma" panose="020B0604030504040204" pitchFamily="34" charset="0"/>
              </a:rPr>
              <a:t>udevd</a:t>
            </a:r>
            <a:r>
              <a:rPr lang="en-GB" sz="600" dirty="0">
                <a:solidFill>
                  <a:schemeClr val="bg1"/>
                </a:solidFill>
                <a:latin typeface="Swis721 BT" panose="020B0504020202020204" pitchFamily="34" charset="0"/>
                <a:ea typeface="Tahoma" panose="020B0604030504040204" pitchFamily="34" charset="0"/>
                <a:cs typeface="Tahoma" panose="020B0604030504040204" pitchFamily="34" charset="0"/>
              </a:rPr>
              <a:t>[754]: starting version 3.2.2</a:t>
            </a:r>
          </a:p>
          <a:p>
            <a:r>
              <a:rPr lang="en-GB" sz="600" dirty="0" err="1">
                <a:solidFill>
                  <a:schemeClr val="bg1"/>
                </a:solidFill>
                <a:latin typeface="Swis721 BT" panose="020B0504020202020204" pitchFamily="34" charset="0"/>
                <a:ea typeface="Tahoma" panose="020B0604030504040204" pitchFamily="34" charset="0"/>
                <a:cs typeface="Tahoma" panose="020B0604030504040204" pitchFamily="34" charset="0"/>
              </a:rPr>
              <a:t>udevd</a:t>
            </a:r>
            <a:r>
              <a:rPr lang="en-GB" sz="600" dirty="0">
                <a:solidFill>
                  <a:schemeClr val="bg1"/>
                </a:solidFill>
                <a:latin typeface="Swis721 BT" panose="020B0504020202020204" pitchFamily="34" charset="0"/>
                <a:ea typeface="Tahoma" panose="020B0604030504040204" pitchFamily="34" charset="0"/>
                <a:cs typeface="Tahoma" panose="020B0604030504040204" pitchFamily="34" charset="0"/>
              </a:rPr>
              <a:t>[755]: starting eudev-3.2.2</a:t>
            </a:r>
          </a:p>
          <a:p>
            <a:r>
              <a:rPr lang="en-GB" sz="600" dirty="0" err="1">
                <a:solidFill>
                  <a:schemeClr val="bg1"/>
                </a:solidFill>
                <a:latin typeface="Swis721 BT" panose="020B0504020202020204" pitchFamily="34" charset="0"/>
                <a:ea typeface="Tahoma" panose="020B0604030504040204" pitchFamily="34" charset="0"/>
                <a:cs typeface="Tahoma" panose="020B0604030504040204" pitchFamily="34" charset="0"/>
              </a:rPr>
              <a:t>remoteproc</a:t>
            </a:r>
            <a:r>
              <a:rPr lang="en-GB" sz="600" dirty="0">
                <a:solidFill>
                  <a:schemeClr val="bg1"/>
                </a:solidFill>
                <a:latin typeface="Swis721 BT" panose="020B0504020202020204" pitchFamily="34" charset="0"/>
                <a:ea typeface="Tahoma" panose="020B0604030504040204" pitchFamily="34" charset="0"/>
                <a:cs typeface="Tahoma" panose="020B0604030504040204" pitchFamily="34" charset="0"/>
              </a:rPr>
              <a:t> remoteproc0: remoteproc@0 is available</a:t>
            </a:r>
          </a:p>
          <a:p>
            <a:r>
              <a:rPr lang="en-GB" sz="600" dirty="0">
                <a:solidFill>
                  <a:schemeClr val="bg1"/>
                </a:solidFill>
                <a:latin typeface="Swis721 BT" panose="020B0504020202020204" pitchFamily="34" charset="0"/>
                <a:ea typeface="Tahoma" panose="020B0604030504040204" pitchFamily="34" charset="0"/>
                <a:cs typeface="Tahoma" panose="020B0604030504040204" pitchFamily="34" charset="0"/>
              </a:rPr>
              <a:t>EXT4-fs (mmcblk0p2): mounted filesystem with ordered data mode. </a:t>
            </a:r>
            <a:r>
              <a:rPr lang="en-GB" sz="600" dirty="0" err="1">
                <a:solidFill>
                  <a:schemeClr val="bg1"/>
                </a:solidFill>
                <a:latin typeface="Swis721 BT" panose="020B0504020202020204" pitchFamily="34" charset="0"/>
                <a:ea typeface="Tahoma" panose="020B0604030504040204" pitchFamily="34" charset="0"/>
                <a:cs typeface="Tahoma" panose="020B0604030504040204" pitchFamily="34" charset="0"/>
              </a:rPr>
              <a:t>Opts</a:t>
            </a:r>
            <a:r>
              <a:rPr lang="en-GB" sz="600" dirty="0">
                <a:solidFill>
                  <a:schemeClr val="bg1"/>
                </a:solidFill>
                <a:latin typeface="Swis721 BT" panose="020B0504020202020204" pitchFamily="34" charset="0"/>
                <a:ea typeface="Tahoma" panose="020B0604030504040204" pitchFamily="34" charset="0"/>
                <a:cs typeface="Tahoma" panose="020B0604030504040204" pitchFamily="34" charset="0"/>
              </a:rPr>
              <a:t>: (null)</a:t>
            </a:r>
          </a:p>
          <a:p>
            <a:r>
              <a:rPr lang="en-GB" sz="600" dirty="0">
                <a:solidFill>
                  <a:schemeClr val="bg1"/>
                </a:solidFill>
                <a:latin typeface="Swis721 BT" panose="020B0504020202020204" pitchFamily="34" charset="0"/>
                <a:ea typeface="Tahoma" panose="020B0604030504040204" pitchFamily="34" charset="0"/>
                <a:cs typeface="Tahoma" panose="020B0604030504040204" pitchFamily="34" charset="0"/>
              </a:rPr>
              <a:t>Wed Oct 28 16:05:00 UTC 2020</a:t>
            </a:r>
          </a:p>
          <a:p>
            <a:r>
              <a:rPr lang="en-GB" sz="600" dirty="0">
                <a:solidFill>
                  <a:schemeClr val="bg1"/>
                </a:solidFill>
                <a:latin typeface="Swis721 BT" panose="020B0504020202020204" pitchFamily="34" charset="0"/>
                <a:ea typeface="Tahoma" panose="020B0604030504040204" pitchFamily="34" charset="0"/>
                <a:cs typeface="Tahoma" panose="020B0604030504040204" pitchFamily="34" charset="0"/>
              </a:rPr>
              <a:t>Starting internet </a:t>
            </a:r>
            <a:r>
              <a:rPr lang="en-GB" sz="600" dirty="0" err="1">
                <a:solidFill>
                  <a:schemeClr val="bg1"/>
                </a:solidFill>
                <a:latin typeface="Swis721 BT" panose="020B0504020202020204" pitchFamily="34" charset="0"/>
                <a:ea typeface="Tahoma" panose="020B0604030504040204" pitchFamily="34" charset="0"/>
                <a:cs typeface="Tahoma" panose="020B0604030504040204" pitchFamily="34" charset="0"/>
              </a:rPr>
              <a:t>superserver</a:t>
            </a:r>
            <a:r>
              <a:rPr lang="en-GB" sz="600" dirty="0">
                <a:solidFill>
                  <a:schemeClr val="bg1"/>
                </a:solidFill>
                <a:latin typeface="Swis721 BT" panose="020B0504020202020204" pitchFamily="34" charset="0"/>
                <a:ea typeface="Tahoma" panose="020B0604030504040204" pitchFamily="34" charset="0"/>
                <a:cs typeface="Tahoma" panose="020B0604030504040204" pitchFamily="34" charset="0"/>
              </a:rPr>
              <a:t>: </a:t>
            </a:r>
            <a:r>
              <a:rPr lang="en-GB" sz="600" dirty="0" err="1">
                <a:solidFill>
                  <a:schemeClr val="bg1"/>
                </a:solidFill>
                <a:latin typeface="Swis721 BT" panose="020B0504020202020204" pitchFamily="34" charset="0"/>
                <a:ea typeface="Tahoma" panose="020B0604030504040204" pitchFamily="34" charset="0"/>
                <a:cs typeface="Tahoma" panose="020B0604030504040204" pitchFamily="34" charset="0"/>
              </a:rPr>
              <a:t>inetd</a:t>
            </a:r>
            <a:r>
              <a:rPr lang="en-GB" sz="600" dirty="0">
                <a:solidFill>
                  <a:schemeClr val="bg1"/>
                </a:solidFill>
                <a:latin typeface="Swis721 BT" panose="020B0504020202020204" pitchFamily="34" charset="0"/>
                <a:ea typeface="Tahoma" panose="020B0604030504040204" pitchFamily="34" charset="0"/>
                <a:cs typeface="Tahoma" panose="020B0604030504040204" pitchFamily="34" charset="0"/>
              </a:rPr>
              <a:t>.</a:t>
            </a:r>
          </a:p>
          <a:p>
            <a:r>
              <a:rPr lang="en-GB" sz="600" dirty="0">
                <a:solidFill>
                  <a:schemeClr val="bg1"/>
                </a:solidFill>
                <a:latin typeface="Swis721 BT" panose="020B0504020202020204" pitchFamily="34" charset="0"/>
                <a:ea typeface="Tahoma" panose="020B0604030504040204" pitchFamily="34" charset="0"/>
                <a:cs typeface="Tahoma" panose="020B0604030504040204" pitchFamily="34" charset="0"/>
              </a:rPr>
              <a:t>Configuring packages on first boot....</a:t>
            </a:r>
          </a:p>
          <a:p>
            <a:r>
              <a:rPr lang="en-GB" sz="600" dirty="0">
                <a:solidFill>
                  <a:schemeClr val="bg1"/>
                </a:solidFill>
                <a:latin typeface="Swis721 BT" panose="020B0504020202020204" pitchFamily="34" charset="0"/>
                <a:ea typeface="Tahoma" panose="020B0604030504040204" pitchFamily="34" charset="0"/>
                <a:cs typeface="Tahoma" panose="020B0604030504040204" pitchFamily="34" charset="0"/>
              </a:rPr>
              <a:t> (This may take several minutes. Please do not power off the machine.)</a:t>
            </a:r>
          </a:p>
          <a:p>
            <a:r>
              <a:rPr lang="en-GB" sz="600" dirty="0">
                <a:solidFill>
                  <a:schemeClr val="bg1"/>
                </a:solidFill>
                <a:latin typeface="Swis721 BT" panose="020B0504020202020204" pitchFamily="34" charset="0"/>
                <a:ea typeface="Tahoma" panose="020B0604030504040204" pitchFamily="34" charset="0"/>
                <a:cs typeface="Tahoma" panose="020B0604030504040204" pitchFamily="34" charset="0"/>
              </a:rPr>
              <a:t>Running </a:t>
            </a:r>
            <a:r>
              <a:rPr lang="en-GB" sz="600" dirty="0" err="1">
                <a:solidFill>
                  <a:schemeClr val="bg1"/>
                </a:solidFill>
                <a:latin typeface="Swis721 BT" panose="020B0504020202020204" pitchFamily="34" charset="0"/>
                <a:ea typeface="Tahoma" panose="020B0604030504040204" pitchFamily="34" charset="0"/>
                <a:cs typeface="Tahoma" panose="020B0604030504040204" pitchFamily="34" charset="0"/>
              </a:rPr>
              <a:t>postinst</a:t>
            </a:r>
            <a:r>
              <a:rPr lang="en-GB" sz="600" dirty="0">
                <a:solidFill>
                  <a:schemeClr val="bg1"/>
                </a:solidFill>
                <a:latin typeface="Swis721 BT" panose="020B0504020202020204" pitchFamily="34" charset="0"/>
                <a:ea typeface="Tahoma" panose="020B0604030504040204" pitchFamily="34" charset="0"/>
                <a:cs typeface="Tahoma" panose="020B0604030504040204" pitchFamily="34" charset="0"/>
              </a:rPr>
              <a:t> /etc/rpm-</a:t>
            </a:r>
            <a:r>
              <a:rPr lang="en-GB" sz="600" dirty="0" err="1">
                <a:solidFill>
                  <a:schemeClr val="bg1"/>
                </a:solidFill>
                <a:latin typeface="Swis721 BT" panose="020B0504020202020204" pitchFamily="34" charset="0"/>
                <a:ea typeface="Tahoma" panose="020B0604030504040204" pitchFamily="34" charset="0"/>
                <a:cs typeface="Tahoma" panose="020B0604030504040204" pitchFamily="34" charset="0"/>
              </a:rPr>
              <a:t>postinsts</a:t>
            </a:r>
            <a:r>
              <a:rPr lang="en-GB" sz="600" dirty="0">
                <a:solidFill>
                  <a:schemeClr val="bg1"/>
                </a:solidFill>
                <a:latin typeface="Swis721 BT" panose="020B0504020202020204" pitchFamily="34" charset="0"/>
                <a:ea typeface="Tahoma" panose="020B0604030504040204" pitchFamily="34" charset="0"/>
                <a:cs typeface="Tahoma" panose="020B0604030504040204" pitchFamily="34" charset="0"/>
              </a:rPr>
              <a:t>/100-sysvinit-inittab...</a:t>
            </a:r>
          </a:p>
          <a:p>
            <a:r>
              <a:rPr lang="en-GB" sz="600" dirty="0">
                <a:solidFill>
                  <a:schemeClr val="bg1"/>
                </a:solidFill>
                <a:latin typeface="Swis721 BT" panose="020B0504020202020204" pitchFamily="34" charset="0"/>
                <a:ea typeface="Tahoma" panose="020B0604030504040204" pitchFamily="34" charset="0"/>
                <a:cs typeface="Tahoma" panose="020B0604030504040204" pitchFamily="34" charset="0"/>
              </a:rPr>
              <a:t>update-</a:t>
            </a:r>
            <a:r>
              <a:rPr lang="en-GB" sz="600" dirty="0" err="1">
                <a:solidFill>
                  <a:schemeClr val="bg1"/>
                </a:solidFill>
                <a:latin typeface="Swis721 BT" panose="020B0504020202020204" pitchFamily="34" charset="0"/>
                <a:ea typeface="Tahoma" panose="020B0604030504040204" pitchFamily="34" charset="0"/>
                <a:cs typeface="Tahoma" panose="020B0604030504040204" pitchFamily="34" charset="0"/>
              </a:rPr>
              <a:t>rc.d</a:t>
            </a:r>
            <a:r>
              <a:rPr lang="en-GB" sz="600" dirty="0">
                <a:solidFill>
                  <a:schemeClr val="bg1"/>
                </a:solidFill>
                <a:latin typeface="Swis721 BT" panose="020B0504020202020204" pitchFamily="34" charset="0"/>
                <a:ea typeface="Tahoma" panose="020B0604030504040204" pitchFamily="34" charset="0"/>
                <a:cs typeface="Tahoma" panose="020B0604030504040204" pitchFamily="34" charset="0"/>
              </a:rPr>
              <a:t>: /etc/</a:t>
            </a:r>
            <a:r>
              <a:rPr lang="en-GB" sz="600" dirty="0" err="1">
                <a:solidFill>
                  <a:schemeClr val="bg1"/>
                </a:solidFill>
                <a:latin typeface="Swis721 BT" panose="020B0504020202020204" pitchFamily="34" charset="0"/>
                <a:ea typeface="Tahoma" panose="020B0604030504040204" pitchFamily="34" charset="0"/>
                <a:cs typeface="Tahoma" panose="020B0604030504040204" pitchFamily="34" charset="0"/>
              </a:rPr>
              <a:t>init.d</a:t>
            </a:r>
            <a:r>
              <a:rPr lang="en-GB" sz="600" dirty="0">
                <a:solidFill>
                  <a:schemeClr val="bg1"/>
                </a:solidFill>
                <a:latin typeface="Swis721 BT" panose="020B0504020202020204" pitchFamily="34" charset="0"/>
                <a:ea typeface="Tahoma" panose="020B0604030504040204" pitchFamily="34" charset="0"/>
                <a:cs typeface="Tahoma" panose="020B0604030504040204" pitchFamily="34" charset="0"/>
              </a:rPr>
              <a:t>/run-</a:t>
            </a:r>
            <a:r>
              <a:rPr lang="en-GB" sz="600" dirty="0" err="1">
                <a:solidFill>
                  <a:schemeClr val="bg1"/>
                </a:solidFill>
                <a:latin typeface="Swis721 BT" panose="020B0504020202020204" pitchFamily="34" charset="0"/>
                <a:ea typeface="Tahoma" panose="020B0604030504040204" pitchFamily="34" charset="0"/>
                <a:cs typeface="Tahoma" panose="020B0604030504040204" pitchFamily="34" charset="0"/>
              </a:rPr>
              <a:t>postinsts</a:t>
            </a:r>
            <a:r>
              <a:rPr lang="en-GB" sz="600" dirty="0">
                <a:solidFill>
                  <a:schemeClr val="bg1"/>
                </a:solidFill>
                <a:latin typeface="Swis721 BT" panose="020B0504020202020204" pitchFamily="34" charset="0"/>
                <a:ea typeface="Tahoma" panose="020B0604030504040204" pitchFamily="34" charset="0"/>
                <a:cs typeface="Tahoma" panose="020B0604030504040204" pitchFamily="34" charset="0"/>
              </a:rPr>
              <a:t> exists during </a:t>
            </a:r>
            <a:r>
              <a:rPr lang="en-GB" sz="600" dirty="0" err="1">
                <a:solidFill>
                  <a:schemeClr val="bg1"/>
                </a:solidFill>
                <a:latin typeface="Swis721 BT" panose="020B0504020202020204" pitchFamily="34" charset="0"/>
                <a:ea typeface="Tahoma" panose="020B0604030504040204" pitchFamily="34" charset="0"/>
                <a:cs typeface="Tahoma" panose="020B0604030504040204" pitchFamily="34" charset="0"/>
              </a:rPr>
              <a:t>rc.d</a:t>
            </a:r>
            <a:r>
              <a:rPr lang="en-GB" sz="600" dirty="0">
                <a:solidFill>
                  <a:schemeClr val="bg1"/>
                </a:solidFill>
                <a:latin typeface="Swis721 BT" panose="020B0504020202020204" pitchFamily="34" charset="0"/>
                <a:ea typeface="Tahoma" panose="020B0604030504040204" pitchFamily="34" charset="0"/>
                <a:cs typeface="Tahoma" panose="020B0604030504040204" pitchFamily="34" charset="0"/>
              </a:rPr>
              <a:t> purge (continuing)</a:t>
            </a:r>
          </a:p>
          <a:p>
            <a:r>
              <a:rPr lang="en-GB" sz="600" dirty="0">
                <a:solidFill>
                  <a:schemeClr val="bg1"/>
                </a:solidFill>
                <a:latin typeface="Swis721 BT" panose="020B0504020202020204" pitchFamily="34" charset="0"/>
                <a:ea typeface="Tahoma" panose="020B0604030504040204" pitchFamily="34" charset="0"/>
                <a:cs typeface="Tahoma" panose="020B0604030504040204" pitchFamily="34" charset="0"/>
              </a:rPr>
              <a:t>Removing any system </a:t>
            </a:r>
            <a:r>
              <a:rPr lang="en-GB" sz="600" dirty="0" err="1">
                <a:solidFill>
                  <a:schemeClr val="bg1"/>
                </a:solidFill>
                <a:latin typeface="Swis721 BT" panose="020B0504020202020204" pitchFamily="34" charset="0"/>
                <a:ea typeface="Tahoma" panose="020B0604030504040204" pitchFamily="34" charset="0"/>
                <a:cs typeface="Tahoma" panose="020B0604030504040204" pitchFamily="34" charset="0"/>
              </a:rPr>
              <a:t>startup</a:t>
            </a:r>
            <a:r>
              <a:rPr lang="en-GB" sz="600" dirty="0">
                <a:solidFill>
                  <a:schemeClr val="bg1"/>
                </a:solidFill>
                <a:latin typeface="Swis721 BT" panose="020B0504020202020204" pitchFamily="34" charset="0"/>
                <a:ea typeface="Tahoma" panose="020B0604030504040204" pitchFamily="34" charset="0"/>
                <a:cs typeface="Tahoma" panose="020B0604030504040204" pitchFamily="34" charset="0"/>
              </a:rPr>
              <a:t> links for run-</a:t>
            </a:r>
            <a:r>
              <a:rPr lang="en-GB" sz="600" dirty="0" err="1">
                <a:solidFill>
                  <a:schemeClr val="bg1"/>
                </a:solidFill>
                <a:latin typeface="Swis721 BT" panose="020B0504020202020204" pitchFamily="34" charset="0"/>
                <a:ea typeface="Tahoma" panose="020B0604030504040204" pitchFamily="34" charset="0"/>
                <a:cs typeface="Tahoma" panose="020B0604030504040204" pitchFamily="34" charset="0"/>
              </a:rPr>
              <a:t>postinsts</a:t>
            </a:r>
            <a:r>
              <a:rPr lang="en-GB" sz="600" dirty="0">
                <a:solidFill>
                  <a:schemeClr val="bg1"/>
                </a:solidFill>
                <a:latin typeface="Swis721 BT" panose="020B0504020202020204" pitchFamily="34" charset="0"/>
                <a:ea typeface="Tahoma" panose="020B0604030504040204" pitchFamily="34" charset="0"/>
                <a:cs typeface="Tahoma" panose="020B0604030504040204" pitchFamily="34" charset="0"/>
              </a:rPr>
              <a:t> ...  /etc/</a:t>
            </a:r>
            <a:r>
              <a:rPr lang="en-GB" sz="600" dirty="0" err="1">
                <a:solidFill>
                  <a:schemeClr val="bg1"/>
                </a:solidFill>
                <a:latin typeface="Swis721 BT" panose="020B0504020202020204" pitchFamily="34" charset="0"/>
                <a:ea typeface="Tahoma" panose="020B0604030504040204" pitchFamily="34" charset="0"/>
                <a:cs typeface="Tahoma" panose="020B0604030504040204" pitchFamily="34" charset="0"/>
              </a:rPr>
              <a:t>rcS.d</a:t>
            </a:r>
            <a:r>
              <a:rPr lang="en-GB" sz="600" dirty="0">
                <a:solidFill>
                  <a:schemeClr val="bg1"/>
                </a:solidFill>
                <a:latin typeface="Swis721 BT" panose="020B0504020202020204" pitchFamily="34" charset="0"/>
                <a:ea typeface="Tahoma" panose="020B0604030504040204" pitchFamily="34" charset="0"/>
                <a:cs typeface="Tahoma" panose="020B0604030504040204" pitchFamily="34" charset="0"/>
              </a:rPr>
              <a:t>/S99run-postinsts</a:t>
            </a:r>
          </a:p>
          <a:p>
            <a:r>
              <a:rPr lang="en-GB" sz="600" dirty="0">
                <a:solidFill>
                  <a:schemeClr val="bg1"/>
                </a:solidFill>
                <a:latin typeface="Swis721 BT" panose="020B0504020202020204" pitchFamily="34" charset="0"/>
                <a:ea typeface="Tahoma" panose="020B0604030504040204" pitchFamily="34" charset="0"/>
                <a:cs typeface="Tahoma" panose="020B0604030504040204" pitchFamily="34" charset="0"/>
              </a:rPr>
              <a:t>INIT: Entering </a:t>
            </a:r>
            <a:r>
              <a:rPr lang="en-GB" sz="600" dirty="0" err="1">
                <a:solidFill>
                  <a:schemeClr val="bg1"/>
                </a:solidFill>
                <a:latin typeface="Swis721 BT" panose="020B0504020202020204" pitchFamily="34" charset="0"/>
                <a:ea typeface="Tahoma" panose="020B0604030504040204" pitchFamily="34" charset="0"/>
                <a:cs typeface="Tahoma" panose="020B0604030504040204" pitchFamily="34" charset="0"/>
              </a:rPr>
              <a:t>runlevel</a:t>
            </a:r>
            <a:r>
              <a:rPr lang="en-GB" sz="600" dirty="0">
                <a:solidFill>
                  <a:schemeClr val="bg1"/>
                </a:solidFill>
                <a:latin typeface="Swis721 BT" panose="020B0504020202020204" pitchFamily="34" charset="0"/>
                <a:ea typeface="Tahoma" panose="020B0604030504040204" pitchFamily="34" charset="0"/>
                <a:cs typeface="Tahoma" panose="020B0604030504040204" pitchFamily="34" charset="0"/>
              </a:rPr>
              <a:t>: 5</a:t>
            </a:r>
          </a:p>
          <a:p>
            <a:r>
              <a:rPr lang="en-GB" sz="600" dirty="0">
                <a:solidFill>
                  <a:schemeClr val="bg1"/>
                </a:solidFill>
                <a:latin typeface="Swis721 BT" panose="020B0504020202020204" pitchFamily="34" charset="0"/>
                <a:ea typeface="Tahoma" panose="020B0604030504040204" pitchFamily="34" charset="0"/>
                <a:cs typeface="Tahoma" panose="020B0604030504040204" pitchFamily="34" charset="0"/>
              </a:rPr>
              <a:t>Configuring network interfaces... IPv6: ADDRCONF(NETDEV_UP): eth0: link is not ready</a:t>
            </a:r>
          </a:p>
          <a:p>
            <a:r>
              <a:rPr lang="en-GB" sz="600" dirty="0">
                <a:solidFill>
                  <a:schemeClr val="bg1"/>
                </a:solidFill>
                <a:latin typeface="Swis721 BT" panose="020B0504020202020204" pitchFamily="34" charset="0"/>
                <a:ea typeface="Tahoma" panose="020B0604030504040204" pitchFamily="34" charset="0"/>
                <a:cs typeface="Tahoma" panose="020B0604030504040204" pitchFamily="34" charset="0"/>
              </a:rPr>
              <a:t>done.</a:t>
            </a:r>
          </a:p>
          <a:p>
            <a:r>
              <a:rPr lang="en-GB" sz="600" dirty="0">
                <a:solidFill>
                  <a:schemeClr val="bg1"/>
                </a:solidFill>
                <a:latin typeface="Swis721 BT" panose="020B0504020202020204" pitchFamily="34" charset="0"/>
                <a:ea typeface="Tahoma" panose="020B0604030504040204" pitchFamily="34" charset="0"/>
                <a:cs typeface="Tahoma" panose="020B0604030504040204" pitchFamily="34" charset="0"/>
              </a:rPr>
              <a:t>Starting </a:t>
            </a:r>
            <a:r>
              <a:rPr lang="en-GB" sz="600" dirty="0" err="1">
                <a:solidFill>
                  <a:schemeClr val="bg1"/>
                </a:solidFill>
                <a:latin typeface="Swis721 BT" panose="020B0504020202020204" pitchFamily="34" charset="0"/>
                <a:ea typeface="Tahoma" panose="020B0604030504040204" pitchFamily="34" charset="0"/>
                <a:cs typeface="Tahoma" panose="020B0604030504040204" pitchFamily="34" charset="0"/>
              </a:rPr>
              <a:t>syslogd</a:t>
            </a:r>
            <a:r>
              <a:rPr lang="en-GB" sz="600" dirty="0">
                <a:solidFill>
                  <a:schemeClr val="bg1"/>
                </a:solidFill>
                <a:latin typeface="Swis721 BT" panose="020B0504020202020204" pitchFamily="34" charset="0"/>
                <a:ea typeface="Tahoma" panose="020B0604030504040204" pitchFamily="34" charset="0"/>
                <a:cs typeface="Tahoma" panose="020B0604030504040204" pitchFamily="34" charset="0"/>
              </a:rPr>
              <a:t>/</a:t>
            </a:r>
            <a:r>
              <a:rPr lang="en-GB" sz="600" dirty="0" err="1">
                <a:solidFill>
                  <a:schemeClr val="bg1"/>
                </a:solidFill>
                <a:latin typeface="Swis721 BT" panose="020B0504020202020204" pitchFamily="34" charset="0"/>
                <a:ea typeface="Tahoma" panose="020B0604030504040204" pitchFamily="34" charset="0"/>
                <a:cs typeface="Tahoma" panose="020B0604030504040204" pitchFamily="34" charset="0"/>
              </a:rPr>
              <a:t>klogd</a:t>
            </a:r>
            <a:r>
              <a:rPr lang="en-GB" sz="600" dirty="0">
                <a:solidFill>
                  <a:schemeClr val="bg1"/>
                </a:solidFill>
                <a:latin typeface="Swis721 BT" panose="020B0504020202020204" pitchFamily="34" charset="0"/>
                <a:ea typeface="Tahoma" panose="020B0604030504040204" pitchFamily="34" charset="0"/>
                <a:cs typeface="Tahoma" panose="020B0604030504040204" pitchFamily="34" charset="0"/>
              </a:rPr>
              <a:t>: done</a:t>
            </a:r>
          </a:p>
          <a:p>
            <a:r>
              <a:rPr lang="en-GB" sz="600" dirty="0">
                <a:solidFill>
                  <a:schemeClr val="bg1"/>
                </a:solidFill>
                <a:latin typeface="Swis721 BT" panose="020B0504020202020204" pitchFamily="34" charset="0"/>
                <a:ea typeface="Tahoma" panose="020B0604030504040204" pitchFamily="34" charset="0"/>
                <a:cs typeface="Tahoma" panose="020B0604030504040204" pitchFamily="34" charset="0"/>
              </a:rPr>
              <a:t>Starting </a:t>
            </a:r>
            <a:r>
              <a:rPr lang="en-GB" sz="600" dirty="0" err="1">
                <a:solidFill>
                  <a:schemeClr val="bg1"/>
                </a:solidFill>
                <a:latin typeface="Swis721 BT" panose="020B0504020202020204" pitchFamily="34" charset="0"/>
                <a:ea typeface="Tahoma" panose="020B0604030504040204" pitchFamily="34" charset="0"/>
                <a:cs typeface="Tahoma" panose="020B0604030504040204" pitchFamily="34" charset="0"/>
              </a:rPr>
              <a:t>tcf</a:t>
            </a:r>
            <a:r>
              <a:rPr lang="en-GB" sz="600" dirty="0">
                <a:solidFill>
                  <a:schemeClr val="bg1"/>
                </a:solidFill>
                <a:latin typeface="Swis721 BT" panose="020B0504020202020204" pitchFamily="34" charset="0"/>
                <a:ea typeface="Tahoma" panose="020B0604030504040204" pitchFamily="34" charset="0"/>
                <a:cs typeface="Tahoma" panose="020B0604030504040204" pitchFamily="34" charset="0"/>
              </a:rPr>
              <a:t>-agent: OK</a:t>
            </a:r>
          </a:p>
          <a:p>
            <a:r>
              <a:rPr lang="en-GB" sz="600" dirty="0" err="1">
                <a:solidFill>
                  <a:schemeClr val="bg1"/>
                </a:solidFill>
                <a:latin typeface="Swis721 BT" panose="020B0504020202020204" pitchFamily="34" charset="0"/>
                <a:ea typeface="Tahoma" panose="020B0604030504040204" pitchFamily="34" charset="0"/>
                <a:cs typeface="Tahoma" panose="020B0604030504040204" pitchFamily="34" charset="0"/>
              </a:rPr>
              <a:t>PetaLinux</a:t>
            </a:r>
            <a:r>
              <a:rPr lang="en-GB" sz="600" dirty="0">
                <a:solidFill>
                  <a:schemeClr val="bg1"/>
                </a:solidFill>
                <a:latin typeface="Swis721 BT" panose="020B0504020202020204" pitchFamily="34" charset="0"/>
                <a:ea typeface="Tahoma" panose="020B0604030504040204" pitchFamily="34" charset="0"/>
                <a:cs typeface="Tahoma" panose="020B0604030504040204" pitchFamily="34" charset="0"/>
              </a:rPr>
              <a:t> 2018.3 </a:t>
            </a:r>
            <a:r>
              <a:rPr lang="en-GB" sz="600" dirty="0" err="1">
                <a:solidFill>
                  <a:schemeClr val="bg1"/>
                </a:solidFill>
                <a:latin typeface="Swis721 BT" panose="020B0504020202020204" pitchFamily="34" charset="0"/>
                <a:ea typeface="Tahoma" panose="020B0604030504040204" pitchFamily="34" charset="0"/>
                <a:cs typeface="Tahoma" panose="020B0604030504040204" pitchFamily="34" charset="0"/>
              </a:rPr>
              <a:t>root@tdcm_FPGA</a:t>
            </a:r>
            <a:r>
              <a:rPr lang="en-GB" sz="600" dirty="0">
                <a:solidFill>
                  <a:schemeClr val="bg1"/>
                </a:solidFill>
                <a:latin typeface="Swis721 BT" panose="020B0504020202020204" pitchFamily="34" charset="0"/>
                <a:ea typeface="Tahoma" panose="020B0604030504040204" pitchFamily="34" charset="0"/>
                <a:cs typeface="Tahoma" panose="020B0604030504040204" pitchFamily="34" charset="0"/>
              </a:rPr>
              <a:t>  /dev/ttyPS0</a:t>
            </a:r>
          </a:p>
          <a:p>
            <a:endParaRPr lang="en-GB" sz="6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r>
              <a:rPr lang="en-GB" sz="600" dirty="0" err="1">
                <a:solidFill>
                  <a:schemeClr val="bg1"/>
                </a:solidFill>
                <a:latin typeface="Swis721 BT" panose="020B0504020202020204" pitchFamily="34" charset="0"/>
                <a:ea typeface="Tahoma" panose="020B0604030504040204" pitchFamily="34" charset="0"/>
                <a:cs typeface="Tahoma" panose="020B0604030504040204" pitchFamily="34" charset="0"/>
              </a:rPr>
              <a:t>root@tdcm_FPGA</a:t>
            </a:r>
            <a:r>
              <a:rPr lang="en-GB" sz="600" dirty="0">
                <a:solidFill>
                  <a:schemeClr val="bg1"/>
                </a:solidFill>
                <a:latin typeface="Swis721 BT" panose="020B0504020202020204" pitchFamily="34" charset="0"/>
                <a:ea typeface="Tahoma" panose="020B0604030504040204" pitchFamily="34" charset="0"/>
                <a:cs typeface="Tahoma" panose="020B0604030504040204" pitchFamily="34" charset="0"/>
              </a:rPr>
              <a:t> login: root</a:t>
            </a:r>
          </a:p>
          <a:p>
            <a:endParaRPr lang="en-GB" sz="6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r>
              <a:rPr lang="en-GB" sz="600" dirty="0" err="1">
                <a:solidFill>
                  <a:schemeClr val="bg1"/>
                </a:solidFill>
                <a:highlight>
                  <a:srgbClr val="FF0000"/>
                </a:highlight>
                <a:latin typeface="Swis721 BT" panose="020B0504020202020204" pitchFamily="34" charset="0"/>
                <a:ea typeface="Tahoma" panose="020B0604030504040204" pitchFamily="34" charset="0"/>
                <a:cs typeface="Tahoma" panose="020B0604030504040204" pitchFamily="34" charset="0"/>
              </a:rPr>
              <a:t>root@tdcm_FPGA</a:t>
            </a:r>
            <a:r>
              <a:rPr lang="en-GB" sz="600" dirty="0">
                <a:solidFill>
                  <a:schemeClr val="bg1"/>
                </a:solidFill>
                <a:highlight>
                  <a:srgbClr val="FF0000"/>
                </a:highlight>
                <a:latin typeface="Swis721 BT" panose="020B0504020202020204" pitchFamily="34" charset="0"/>
                <a:ea typeface="Tahoma" panose="020B0604030504040204" pitchFamily="34" charset="0"/>
                <a:cs typeface="Tahoma" panose="020B0604030504040204" pitchFamily="34" charset="0"/>
              </a:rPr>
              <a:t> :~#</a:t>
            </a:r>
            <a:endParaRPr lang="x-none" sz="600" dirty="0">
              <a:solidFill>
                <a:schemeClr val="bg1"/>
              </a:solidFill>
              <a:highlight>
                <a:srgbClr val="FF0000"/>
              </a:highlight>
              <a:latin typeface="Swis721 BT" panose="020B0504020202020204" pitchFamily="34" charset="0"/>
              <a:ea typeface="Tahoma" panose="020B0604030504040204" pitchFamily="34" charset="0"/>
              <a:cs typeface="Tahoma" panose="020B0604030504040204" pitchFamily="34" charset="0"/>
            </a:endParaRPr>
          </a:p>
        </p:txBody>
      </p:sp>
      <p:sp>
        <p:nvSpPr>
          <p:cNvPr id="79" name="TextBox 3">
            <a:extLst>
              <a:ext uri="{FF2B5EF4-FFF2-40B4-BE49-F238E27FC236}">
                <a16:creationId xmlns:a16="http://schemas.microsoft.com/office/drawing/2014/main" id="{41653A9B-CB53-984B-835D-ECCD74B3649D}"/>
              </a:ext>
            </a:extLst>
          </p:cNvPr>
          <p:cNvSpPr txBox="1"/>
          <p:nvPr/>
        </p:nvSpPr>
        <p:spPr>
          <a:xfrm>
            <a:off x="7052863" y="738899"/>
            <a:ext cx="4218944" cy="3852000"/>
          </a:xfrm>
          <a:prstGeom prst="rect">
            <a:avLst/>
          </a:prstGeom>
          <a:solidFill>
            <a:schemeClr val="bg2">
              <a:lumMod val="10000"/>
            </a:schemeClr>
          </a:solidFill>
        </p:spPr>
        <p:txBody>
          <a:bodyPr wrap="square" rtlCol="0">
            <a:spAutoFit/>
          </a:bodyPr>
          <a:lstStyle/>
          <a:p>
            <a:r>
              <a:rPr lang="en-GB" sz="600" dirty="0">
                <a:solidFill>
                  <a:schemeClr val="bg1"/>
                </a:solidFill>
                <a:highlight>
                  <a:srgbClr val="008080"/>
                </a:highlight>
                <a:latin typeface="Swis721 BT" panose="020B0504020202020204" pitchFamily="34" charset="0"/>
                <a:ea typeface="Tahoma" panose="020B0604030504040204" pitchFamily="34" charset="0"/>
                <a:cs typeface="Tahoma" panose="020B0604030504040204" pitchFamily="34" charset="0"/>
              </a:rPr>
              <a:t>U-Boot 2018.01 (Oct 28 2020 - 16:02:44 +0000) Xilinx Zynq ZC702</a:t>
            </a:r>
          </a:p>
          <a:p>
            <a:r>
              <a:rPr lang="en-GB" sz="600" dirty="0">
                <a:solidFill>
                  <a:schemeClr val="bg1"/>
                </a:solidFill>
                <a:highlight>
                  <a:srgbClr val="008080"/>
                </a:highlight>
                <a:latin typeface="Swis721 BT" panose="020B0504020202020204" pitchFamily="34" charset="0"/>
                <a:ea typeface="Tahoma" panose="020B0604030504040204" pitchFamily="34" charset="0"/>
                <a:cs typeface="Tahoma" panose="020B0604030504040204" pitchFamily="34" charset="0"/>
              </a:rPr>
              <a:t>Board: Xilinx Zynq</a:t>
            </a:r>
          </a:p>
          <a:p>
            <a:r>
              <a:rPr lang="en-GB" sz="600" dirty="0">
                <a:solidFill>
                  <a:schemeClr val="bg1"/>
                </a:solidFill>
                <a:highlight>
                  <a:srgbClr val="008080"/>
                </a:highlight>
                <a:latin typeface="Swis721 BT" panose="020B0504020202020204" pitchFamily="34" charset="0"/>
                <a:ea typeface="Tahoma" panose="020B0604030504040204" pitchFamily="34" charset="0"/>
                <a:cs typeface="Tahoma" panose="020B0604030504040204" pitchFamily="34" charset="0"/>
              </a:rPr>
              <a:t>Silicon: v3.1</a:t>
            </a:r>
          </a:p>
          <a:p>
            <a:r>
              <a:rPr lang="en-GB" sz="600" dirty="0">
                <a:solidFill>
                  <a:schemeClr val="bg1"/>
                </a:solidFill>
                <a:highlight>
                  <a:srgbClr val="008080"/>
                </a:highlight>
                <a:latin typeface="Swis721 BT" panose="020B0504020202020204" pitchFamily="34" charset="0"/>
                <a:ea typeface="Tahoma" panose="020B0604030504040204" pitchFamily="34" charset="0"/>
                <a:cs typeface="Tahoma" panose="020B0604030504040204" pitchFamily="34" charset="0"/>
              </a:rPr>
              <a:t>I2C:   ready</a:t>
            </a:r>
          </a:p>
          <a:p>
            <a:r>
              <a:rPr lang="en-GB" sz="600" dirty="0">
                <a:solidFill>
                  <a:schemeClr val="bg1"/>
                </a:solidFill>
                <a:highlight>
                  <a:srgbClr val="008080"/>
                </a:highlight>
                <a:latin typeface="Swis721 BT" panose="020B0504020202020204" pitchFamily="34" charset="0"/>
                <a:ea typeface="Tahoma" panose="020B0604030504040204" pitchFamily="34" charset="0"/>
                <a:cs typeface="Tahoma" panose="020B0604030504040204" pitchFamily="34" charset="0"/>
              </a:rPr>
              <a:t>DRAM:  ECC disabled 1 GiB</a:t>
            </a:r>
          </a:p>
          <a:p>
            <a:r>
              <a:rPr lang="en-GB" sz="600" dirty="0">
                <a:solidFill>
                  <a:schemeClr val="bg1"/>
                </a:solidFill>
                <a:highlight>
                  <a:srgbClr val="008080"/>
                </a:highlight>
                <a:latin typeface="Swis721 BT" panose="020B0504020202020204" pitchFamily="34" charset="0"/>
                <a:ea typeface="Tahoma" panose="020B0604030504040204" pitchFamily="34" charset="0"/>
                <a:cs typeface="Tahoma" panose="020B0604030504040204" pitchFamily="34" charset="0"/>
              </a:rPr>
              <a:t>MMC:   mmc@e0100000: 0 (SD)</a:t>
            </a:r>
          </a:p>
          <a:p>
            <a:r>
              <a:rPr lang="en-GB" sz="600" dirty="0">
                <a:solidFill>
                  <a:schemeClr val="bg1"/>
                </a:solidFill>
                <a:highlight>
                  <a:srgbClr val="008080"/>
                </a:highlight>
                <a:latin typeface="Swis721 BT" panose="020B0504020202020204" pitchFamily="34" charset="0"/>
                <a:ea typeface="Tahoma" panose="020B0604030504040204" pitchFamily="34" charset="0"/>
                <a:cs typeface="Tahoma" panose="020B0604030504040204" pitchFamily="34" charset="0"/>
              </a:rPr>
              <a:t>** No device specified **</a:t>
            </a:r>
          </a:p>
          <a:p>
            <a:r>
              <a:rPr lang="en-GB" sz="600" dirty="0">
                <a:solidFill>
                  <a:schemeClr val="bg1"/>
                </a:solidFill>
                <a:highlight>
                  <a:srgbClr val="008080"/>
                </a:highlight>
                <a:latin typeface="Swis721 BT" panose="020B0504020202020204" pitchFamily="34" charset="0"/>
                <a:ea typeface="Tahoma" panose="020B0604030504040204" pitchFamily="34" charset="0"/>
                <a:cs typeface="Tahoma" panose="020B0604030504040204" pitchFamily="34" charset="0"/>
              </a:rPr>
              <a:t>Using default environment</a:t>
            </a:r>
          </a:p>
          <a:p>
            <a:r>
              <a:rPr lang="en-GB" sz="600" dirty="0">
                <a:solidFill>
                  <a:schemeClr val="bg1"/>
                </a:solidFill>
                <a:highlight>
                  <a:srgbClr val="008080"/>
                </a:highlight>
                <a:latin typeface="Swis721 BT" panose="020B0504020202020204" pitchFamily="34" charset="0"/>
                <a:ea typeface="Tahoma" panose="020B0604030504040204" pitchFamily="34" charset="0"/>
                <a:cs typeface="Tahoma" panose="020B0604030504040204" pitchFamily="34" charset="0"/>
              </a:rPr>
              <a:t>In:    serial@e0000000</a:t>
            </a:r>
          </a:p>
          <a:p>
            <a:r>
              <a:rPr lang="en-GB" sz="600" dirty="0">
                <a:solidFill>
                  <a:schemeClr val="bg1"/>
                </a:solidFill>
                <a:highlight>
                  <a:srgbClr val="008080"/>
                </a:highlight>
                <a:latin typeface="Swis721 BT" panose="020B0504020202020204" pitchFamily="34" charset="0"/>
                <a:ea typeface="Tahoma" panose="020B0604030504040204" pitchFamily="34" charset="0"/>
                <a:cs typeface="Tahoma" panose="020B0604030504040204" pitchFamily="34" charset="0"/>
              </a:rPr>
              <a:t>Out:   serial@e0000000</a:t>
            </a:r>
          </a:p>
          <a:p>
            <a:r>
              <a:rPr lang="en-GB" sz="600" dirty="0">
                <a:solidFill>
                  <a:schemeClr val="bg1"/>
                </a:solidFill>
                <a:highlight>
                  <a:srgbClr val="008080"/>
                </a:highlight>
                <a:latin typeface="Swis721 BT" panose="020B0504020202020204" pitchFamily="34" charset="0"/>
                <a:ea typeface="Tahoma" panose="020B0604030504040204" pitchFamily="34" charset="0"/>
                <a:cs typeface="Tahoma" panose="020B0604030504040204" pitchFamily="34" charset="0"/>
              </a:rPr>
              <a:t>Err:   serial@e0000000</a:t>
            </a:r>
          </a:p>
          <a:p>
            <a:r>
              <a:rPr lang="en-GB" sz="600" dirty="0">
                <a:solidFill>
                  <a:schemeClr val="bg1"/>
                </a:solidFill>
                <a:highlight>
                  <a:srgbClr val="008080"/>
                </a:highlight>
                <a:latin typeface="Swis721 BT" panose="020B0504020202020204" pitchFamily="34" charset="0"/>
                <a:ea typeface="Tahoma" panose="020B0604030504040204" pitchFamily="34" charset="0"/>
                <a:cs typeface="Tahoma" panose="020B0604030504040204" pitchFamily="34" charset="0"/>
              </a:rPr>
              <a:t>Board: Xilinx Zynq</a:t>
            </a:r>
          </a:p>
          <a:p>
            <a:r>
              <a:rPr lang="en-GB" sz="600" dirty="0">
                <a:solidFill>
                  <a:schemeClr val="bg1"/>
                </a:solidFill>
                <a:highlight>
                  <a:srgbClr val="008080"/>
                </a:highlight>
                <a:latin typeface="Swis721 BT" panose="020B0504020202020204" pitchFamily="34" charset="0"/>
                <a:ea typeface="Tahoma" panose="020B0604030504040204" pitchFamily="34" charset="0"/>
                <a:cs typeface="Tahoma" panose="020B0604030504040204" pitchFamily="34" charset="0"/>
              </a:rPr>
              <a:t>Silicon: v3.1</a:t>
            </a:r>
          </a:p>
          <a:p>
            <a:r>
              <a:rPr lang="en-GB" sz="600" dirty="0">
                <a:solidFill>
                  <a:schemeClr val="bg1"/>
                </a:solidFill>
                <a:highlight>
                  <a:srgbClr val="008080"/>
                </a:highlight>
                <a:latin typeface="Swis721 BT" panose="020B0504020202020204" pitchFamily="34" charset="0"/>
                <a:ea typeface="Tahoma" panose="020B0604030504040204" pitchFamily="34" charset="0"/>
                <a:cs typeface="Tahoma" panose="020B0604030504040204" pitchFamily="34" charset="0"/>
              </a:rPr>
              <a:t>Net:   ZYNQ GEM: e000b000, </a:t>
            </a:r>
            <a:r>
              <a:rPr lang="en-GB" sz="600" dirty="0" err="1">
                <a:solidFill>
                  <a:schemeClr val="bg1"/>
                </a:solidFill>
                <a:highlight>
                  <a:srgbClr val="008080"/>
                </a:highlight>
                <a:latin typeface="Swis721 BT" panose="020B0504020202020204" pitchFamily="34" charset="0"/>
                <a:ea typeface="Tahoma" panose="020B0604030504040204" pitchFamily="34" charset="0"/>
                <a:cs typeface="Tahoma" panose="020B0604030504040204" pitchFamily="34" charset="0"/>
              </a:rPr>
              <a:t>phyaddr</a:t>
            </a:r>
            <a:r>
              <a:rPr lang="en-GB" sz="600" dirty="0">
                <a:solidFill>
                  <a:schemeClr val="bg1"/>
                </a:solidFill>
                <a:highlight>
                  <a:srgbClr val="008080"/>
                </a:highlight>
                <a:latin typeface="Swis721 BT" panose="020B0504020202020204" pitchFamily="34" charset="0"/>
                <a:ea typeface="Tahoma" panose="020B0604030504040204" pitchFamily="34" charset="0"/>
                <a:cs typeface="Tahoma" panose="020B0604030504040204" pitchFamily="34" charset="0"/>
              </a:rPr>
              <a:t> </a:t>
            </a:r>
            <a:r>
              <a:rPr lang="en-GB" sz="600" dirty="0" err="1">
                <a:solidFill>
                  <a:schemeClr val="bg1"/>
                </a:solidFill>
                <a:highlight>
                  <a:srgbClr val="008080"/>
                </a:highlight>
                <a:latin typeface="Swis721 BT" panose="020B0504020202020204" pitchFamily="34" charset="0"/>
                <a:ea typeface="Tahoma" panose="020B0604030504040204" pitchFamily="34" charset="0"/>
                <a:cs typeface="Tahoma" panose="020B0604030504040204" pitchFamily="34" charset="0"/>
              </a:rPr>
              <a:t>ffffffff</a:t>
            </a:r>
            <a:r>
              <a:rPr lang="en-GB" sz="600" dirty="0">
                <a:solidFill>
                  <a:schemeClr val="bg1"/>
                </a:solidFill>
                <a:highlight>
                  <a:srgbClr val="008080"/>
                </a:highlight>
                <a:latin typeface="Swis721 BT" panose="020B0504020202020204" pitchFamily="34" charset="0"/>
                <a:ea typeface="Tahoma" panose="020B0604030504040204" pitchFamily="34" charset="0"/>
                <a:cs typeface="Tahoma" panose="020B0604030504040204" pitchFamily="34" charset="0"/>
              </a:rPr>
              <a:t>, interface </a:t>
            </a:r>
            <a:r>
              <a:rPr lang="en-GB" sz="600" dirty="0" err="1">
                <a:solidFill>
                  <a:schemeClr val="bg1"/>
                </a:solidFill>
                <a:highlight>
                  <a:srgbClr val="008080"/>
                </a:highlight>
                <a:latin typeface="Swis721 BT" panose="020B0504020202020204" pitchFamily="34" charset="0"/>
                <a:ea typeface="Tahoma" panose="020B0604030504040204" pitchFamily="34" charset="0"/>
                <a:cs typeface="Tahoma" panose="020B0604030504040204" pitchFamily="34" charset="0"/>
              </a:rPr>
              <a:t>rgmii</a:t>
            </a:r>
            <a:r>
              <a:rPr lang="en-GB" sz="600" dirty="0">
                <a:solidFill>
                  <a:schemeClr val="bg1"/>
                </a:solidFill>
                <a:highlight>
                  <a:srgbClr val="008080"/>
                </a:highlight>
                <a:latin typeface="Swis721 BT" panose="020B0504020202020204" pitchFamily="34" charset="0"/>
                <a:ea typeface="Tahoma" panose="020B0604030504040204" pitchFamily="34" charset="0"/>
                <a:cs typeface="Tahoma" panose="020B0604030504040204" pitchFamily="34" charset="0"/>
              </a:rPr>
              <a:t>-id</a:t>
            </a:r>
          </a:p>
          <a:p>
            <a:endParaRPr lang="en-GB" sz="600" dirty="0">
              <a:solidFill>
                <a:schemeClr val="bg1"/>
              </a:solidFill>
              <a:highlight>
                <a:srgbClr val="008080"/>
              </a:highlight>
              <a:latin typeface="Swis721 BT" panose="020B0504020202020204" pitchFamily="34" charset="0"/>
              <a:ea typeface="Tahoma" panose="020B0604030504040204" pitchFamily="34" charset="0"/>
              <a:cs typeface="Tahoma" panose="020B0604030504040204" pitchFamily="34" charset="0"/>
            </a:endParaRPr>
          </a:p>
          <a:p>
            <a:r>
              <a:rPr lang="en-GB" sz="600" dirty="0">
                <a:solidFill>
                  <a:schemeClr val="bg1"/>
                </a:solidFill>
                <a:highlight>
                  <a:srgbClr val="008080"/>
                </a:highlight>
                <a:latin typeface="Swis721 BT" panose="020B0504020202020204" pitchFamily="34" charset="0"/>
                <a:ea typeface="Tahoma" panose="020B0604030504040204" pitchFamily="34" charset="0"/>
                <a:cs typeface="Tahoma" panose="020B0604030504040204" pitchFamily="34" charset="0"/>
              </a:rPr>
              <a:t>Warning: ethernet@e000b000 (eth1) using random MAC address - c2:37:f4:1b:c3:e4</a:t>
            </a:r>
          </a:p>
          <a:p>
            <a:r>
              <a:rPr lang="en-GB" sz="600" dirty="0">
                <a:solidFill>
                  <a:schemeClr val="bg1"/>
                </a:solidFill>
                <a:highlight>
                  <a:srgbClr val="008080"/>
                </a:highlight>
                <a:latin typeface="Swis721 BT" panose="020B0504020202020204" pitchFamily="34" charset="0"/>
                <a:ea typeface="Tahoma" panose="020B0604030504040204" pitchFamily="34" charset="0"/>
                <a:cs typeface="Tahoma" panose="020B0604030504040204" pitchFamily="34" charset="0"/>
              </a:rPr>
              <a:t>eth1: ethernet@e000b000</a:t>
            </a:r>
          </a:p>
          <a:p>
            <a:endParaRPr lang="en-GB" sz="600" dirty="0">
              <a:solidFill>
                <a:schemeClr val="bg1"/>
              </a:solidFill>
              <a:highlight>
                <a:srgbClr val="008080"/>
              </a:highlight>
              <a:latin typeface="Swis721 BT" panose="020B0504020202020204" pitchFamily="34" charset="0"/>
              <a:ea typeface="Tahoma" panose="020B0604030504040204" pitchFamily="34" charset="0"/>
              <a:cs typeface="Tahoma" panose="020B0604030504040204" pitchFamily="34" charset="0"/>
            </a:endParaRPr>
          </a:p>
          <a:p>
            <a:r>
              <a:rPr lang="en-GB" sz="600" dirty="0">
                <a:solidFill>
                  <a:schemeClr val="bg1"/>
                </a:solidFill>
                <a:highlight>
                  <a:srgbClr val="008080"/>
                </a:highlight>
                <a:latin typeface="Swis721 BT" panose="020B0504020202020204" pitchFamily="34" charset="0"/>
                <a:ea typeface="Tahoma" panose="020B0604030504040204" pitchFamily="34" charset="0"/>
                <a:cs typeface="Tahoma" panose="020B0604030504040204" pitchFamily="34" charset="0"/>
              </a:rPr>
              <a:t>U-BOOT for vtcm_pe1_FPGA_test4</a:t>
            </a:r>
          </a:p>
          <a:p>
            <a:endParaRPr lang="en-GB" sz="6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r>
              <a:rPr lang="en-GB" sz="600" dirty="0">
                <a:solidFill>
                  <a:schemeClr val="bg1"/>
                </a:solidFill>
                <a:latin typeface="Swis721 BT" panose="020B0504020202020204" pitchFamily="34" charset="0"/>
                <a:ea typeface="Tahoma" panose="020B0604030504040204" pitchFamily="34" charset="0"/>
                <a:cs typeface="Tahoma" panose="020B0604030504040204" pitchFamily="34" charset="0"/>
              </a:rPr>
              <a:t>Hit any key to stop autoboot:</a:t>
            </a:r>
          </a:p>
          <a:p>
            <a:r>
              <a:rPr lang="en-GB" sz="600" dirty="0">
                <a:solidFill>
                  <a:schemeClr val="bg1"/>
                </a:solidFill>
                <a:latin typeface="Swis721 BT" panose="020B0504020202020204" pitchFamily="34" charset="0"/>
                <a:ea typeface="Tahoma" panose="020B0604030504040204" pitchFamily="34" charset="0"/>
                <a:cs typeface="Tahoma" panose="020B0604030504040204" pitchFamily="34" charset="0"/>
              </a:rPr>
              <a:t>Device: mmc@e0100000</a:t>
            </a:r>
          </a:p>
          <a:p>
            <a:r>
              <a:rPr lang="en-GB" sz="600" dirty="0">
                <a:solidFill>
                  <a:schemeClr val="bg1"/>
                </a:solidFill>
                <a:latin typeface="Swis721 BT" panose="020B0504020202020204" pitchFamily="34" charset="0"/>
                <a:ea typeface="Tahoma" panose="020B0604030504040204" pitchFamily="34" charset="0"/>
                <a:cs typeface="Tahoma" panose="020B0604030504040204" pitchFamily="34" charset="0"/>
              </a:rPr>
              <a:t>Manufacturer ID: 2</a:t>
            </a:r>
          </a:p>
          <a:p>
            <a:r>
              <a:rPr lang="en-GB" sz="600" dirty="0">
                <a:solidFill>
                  <a:schemeClr val="bg1"/>
                </a:solidFill>
                <a:latin typeface="Swis721 BT" panose="020B0504020202020204" pitchFamily="34" charset="0"/>
                <a:ea typeface="Tahoma" panose="020B0604030504040204" pitchFamily="34" charset="0"/>
                <a:cs typeface="Tahoma" panose="020B0604030504040204" pitchFamily="34" charset="0"/>
              </a:rPr>
              <a:t>OEM: 544d</a:t>
            </a:r>
          </a:p>
          <a:p>
            <a:r>
              <a:rPr lang="en-GB" sz="600" dirty="0">
                <a:solidFill>
                  <a:schemeClr val="bg1"/>
                </a:solidFill>
                <a:latin typeface="Swis721 BT" panose="020B0504020202020204" pitchFamily="34" charset="0"/>
                <a:ea typeface="Tahoma" panose="020B0604030504040204" pitchFamily="34" charset="0"/>
                <a:cs typeface="Tahoma" panose="020B0604030504040204" pitchFamily="34" charset="0"/>
              </a:rPr>
              <a:t>Name: SA08G </a:t>
            </a:r>
          </a:p>
          <a:p>
            <a:r>
              <a:rPr lang="en-GB" sz="600" dirty="0">
                <a:solidFill>
                  <a:schemeClr val="bg1"/>
                </a:solidFill>
                <a:latin typeface="Swis721 BT" panose="020B0504020202020204" pitchFamily="34" charset="0"/>
                <a:ea typeface="Tahoma" panose="020B0604030504040204" pitchFamily="34" charset="0"/>
                <a:cs typeface="Tahoma" panose="020B0604030504040204" pitchFamily="34" charset="0"/>
              </a:rPr>
              <a:t>Tran Speed: 50000000</a:t>
            </a:r>
          </a:p>
          <a:p>
            <a:r>
              <a:rPr lang="en-GB" sz="600" dirty="0">
                <a:solidFill>
                  <a:schemeClr val="bg1"/>
                </a:solidFill>
                <a:latin typeface="Swis721 BT" panose="020B0504020202020204" pitchFamily="34" charset="0"/>
                <a:ea typeface="Tahoma" panose="020B0604030504040204" pitchFamily="34" charset="0"/>
                <a:cs typeface="Tahoma" panose="020B0604030504040204" pitchFamily="34" charset="0"/>
              </a:rPr>
              <a:t>Rd Block Len: 512</a:t>
            </a:r>
          </a:p>
          <a:p>
            <a:r>
              <a:rPr lang="en-GB" sz="600" dirty="0">
                <a:solidFill>
                  <a:schemeClr val="bg1"/>
                </a:solidFill>
                <a:latin typeface="Swis721 BT" panose="020B0504020202020204" pitchFamily="34" charset="0"/>
                <a:ea typeface="Tahoma" panose="020B0604030504040204" pitchFamily="34" charset="0"/>
                <a:cs typeface="Tahoma" panose="020B0604030504040204" pitchFamily="34" charset="0"/>
              </a:rPr>
              <a:t>SD version 3.0</a:t>
            </a:r>
          </a:p>
          <a:p>
            <a:r>
              <a:rPr lang="en-GB" sz="600" dirty="0">
                <a:solidFill>
                  <a:schemeClr val="bg1"/>
                </a:solidFill>
                <a:latin typeface="Swis721 BT" panose="020B0504020202020204" pitchFamily="34" charset="0"/>
                <a:ea typeface="Tahoma" panose="020B0604030504040204" pitchFamily="34" charset="0"/>
                <a:cs typeface="Tahoma" panose="020B0604030504040204" pitchFamily="34" charset="0"/>
              </a:rPr>
              <a:t>High Capacity: Yes</a:t>
            </a:r>
          </a:p>
          <a:p>
            <a:r>
              <a:rPr lang="en-GB" sz="600" dirty="0">
                <a:solidFill>
                  <a:schemeClr val="bg1"/>
                </a:solidFill>
                <a:latin typeface="Swis721 BT" panose="020B0504020202020204" pitchFamily="34" charset="0"/>
                <a:ea typeface="Tahoma" panose="020B0604030504040204" pitchFamily="34" charset="0"/>
                <a:cs typeface="Tahoma" panose="020B0604030504040204" pitchFamily="34" charset="0"/>
              </a:rPr>
              <a:t>Capacity: 7.2 GiB</a:t>
            </a:r>
          </a:p>
          <a:p>
            <a:r>
              <a:rPr lang="en-GB" sz="600" dirty="0">
                <a:solidFill>
                  <a:schemeClr val="bg1"/>
                </a:solidFill>
                <a:latin typeface="Swis721 BT" panose="020B0504020202020204" pitchFamily="34" charset="0"/>
                <a:ea typeface="Tahoma" panose="020B0604030504040204" pitchFamily="34" charset="0"/>
                <a:cs typeface="Tahoma" panose="020B0604030504040204" pitchFamily="34" charset="0"/>
              </a:rPr>
              <a:t>Bus Width: 4-bit</a:t>
            </a:r>
          </a:p>
          <a:p>
            <a:r>
              <a:rPr lang="en-GB" sz="600" dirty="0">
                <a:solidFill>
                  <a:schemeClr val="bg1"/>
                </a:solidFill>
                <a:latin typeface="Swis721 BT" panose="020B0504020202020204" pitchFamily="34" charset="0"/>
                <a:ea typeface="Tahoma" panose="020B0604030504040204" pitchFamily="34" charset="0"/>
                <a:cs typeface="Tahoma" panose="020B0604030504040204" pitchFamily="34" charset="0"/>
              </a:rPr>
              <a:t>Erase Group Size: 512 Bytes</a:t>
            </a:r>
          </a:p>
          <a:p>
            <a:r>
              <a:rPr lang="en-GB" sz="600" dirty="0">
                <a:solidFill>
                  <a:schemeClr val="bg1"/>
                </a:solidFill>
                <a:latin typeface="Swis721 BT" panose="020B0504020202020204" pitchFamily="34" charset="0"/>
                <a:ea typeface="Tahoma" panose="020B0604030504040204" pitchFamily="34" charset="0"/>
                <a:cs typeface="Tahoma" panose="020B0604030504040204" pitchFamily="34" charset="0"/>
              </a:rPr>
              <a:t>reading </a:t>
            </a:r>
            <a:r>
              <a:rPr lang="en-GB" sz="600" dirty="0" err="1">
                <a:solidFill>
                  <a:schemeClr val="bg1"/>
                </a:solidFill>
                <a:latin typeface="Swis721 BT" panose="020B0504020202020204" pitchFamily="34" charset="0"/>
                <a:ea typeface="Tahoma" panose="020B0604030504040204" pitchFamily="34" charset="0"/>
                <a:cs typeface="Tahoma" panose="020B0604030504040204" pitchFamily="34" charset="0"/>
              </a:rPr>
              <a:t>image.ub</a:t>
            </a:r>
            <a:endParaRPr lang="en-GB" sz="6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r>
              <a:rPr lang="en-GB" sz="600" dirty="0">
                <a:solidFill>
                  <a:schemeClr val="bg1"/>
                </a:solidFill>
                <a:latin typeface="Swis721 BT" panose="020B0504020202020204" pitchFamily="34" charset="0"/>
                <a:ea typeface="Tahoma" panose="020B0604030504040204" pitchFamily="34" charset="0"/>
                <a:cs typeface="Tahoma" panose="020B0604030504040204" pitchFamily="34" charset="0"/>
              </a:rPr>
              <a:t>27822056 bytes read in 1828 </a:t>
            </a:r>
            <a:r>
              <a:rPr lang="en-GB" sz="600" dirty="0" err="1">
                <a:solidFill>
                  <a:schemeClr val="bg1"/>
                </a:solidFill>
                <a:latin typeface="Swis721 BT" panose="020B0504020202020204" pitchFamily="34" charset="0"/>
                <a:ea typeface="Tahoma" panose="020B0604030504040204" pitchFamily="34" charset="0"/>
                <a:cs typeface="Tahoma" panose="020B0604030504040204" pitchFamily="34" charset="0"/>
              </a:rPr>
              <a:t>ms</a:t>
            </a:r>
            <a:r>
              <a:rPr lang="en-GB" sz="600" dirty="0">
                <a:solidFill>
                  <a:schemeClr val="bg1"/>
                </a:solidFill>
                <a:latin typeface="Swis721 BT" panose="020B0504020202020204" pitchFamily="34" charset="0"/>
                <a:ea typeface="Tahoma" panose="020B0604030504040204" pitchFamily="34" charset="0"/>
                <a:cs typeface="Tahoma" panose="020B0604030504040204" pitchFamily="34" charset="0"/>
              </a:rPr>
              <a:t> (14.5 </a:t>
            </a:r>
            <a:r>
              <a:rPr lang="en-GB" sz="600" dirty="0" err="1">
                <a:solidFill>
                  <a:schemeClr val="bg1"/>
                </a:solidFill>
                <a:latin typeface="Swis721 BT" panose="020B0504020202020204" pitchFamily="34" charset="0"/>
                <a:ea typeface="Tahoma" panose="020B0604030504040204" pitchFamily="34" charset="0"/>
                <a:cs typeface="Tahoma" panose="020B0604030504040204" pitchFamily="34" charset="0"/>
              </a:rPr>
              <a:t>MiB</a:t>
            </a:r>
            <a:r>
              <a:rPr lang="en-GB" sz="600" dirty="0">
                <a:solidFill>
                  <a:schemeClr val="bg1"/>
                </a:solidFill>
                <a:latin typeface="Swis721 BT" panose="020B0504020202020204" pitchFamily="34" charset="0"/>
                <a:ea typeface="Tahoma" panose="020B0604030504040204" pitchFamily="34" charset="0"/>
                <a:cs typeface="Tahoma" panose="020B0604030504040204" pitchFamily="34" charset="0"/>
              </a:rPr>
              <a:t>/s)</a:t>
            </a:r>
          </a:p>
        </p:txBody>
      </p:sp>
      <p:sp>
        <p:nvSpPr>
          <p:cNvPr id="80" name="TextBox 3">
            <a:extLst>
              <a:ext uri="{FF2B5EF4-FFF2-40B4-BE49-F238E27FC236}">
                <a16:creationId xmlns:a16="http://schemas.microsoft.com/office/drawing/2014/main" id="{41653A9B-CB53-984B-835D-ECCD74B3649D}"/>
              </a:ext>
            </a:extLst>
          </p:cNvPr>
          <p:cNvSpPr txBox="1"/>
          <p:nvPr/>
        </p:nvSpPr>
        <p:spPr>
          <a:xfrm>
            <a:off x="7052863" y="728328"/>
            <a:ext cx="4180097" cy="3816429"/>
          </a:xfrm>
          <a:prstGeom prst="rect">
            <a:avLst/>
          </a:prstGeom>
          <a:solidFill>
            <a:schemeClr val="bg2">
              <a:lumMod val="10000"/>
            </a:schemeClr>
          </a:solidFill>
        </p:spPr>
        <p:txBody>
          <a:bodyPr wrap="square" rtlCol="0">
            <a:spAutoFit/>
          </a:bodyPr>
          <a:lstStyle/>
          <a:p>
            <a:endParaRPr lang="en-GB" sz="5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r>
              <a:rPr lang="en-GB" sz="700" dirty="0" err="1">
                <a:solidFill>
                  <a:schemeClr val="bg1"/>
                </a:solidFill>
                <a:latin typeface="Swis721 BT" panose="020B0504020202020204" pitchFamily="34" charset="0"/>
                <a:ea typeface="Tahoma" panose="020B0604030504040204" pitchFamily="34" charset="0"/>
                <a:cs typeface="Tahoma" panose="020B0604030504040204" pitchFamily="34" charset="0"/>
              </a:rPr>
              <a:t>root@tdcm_FPGA</a:t>
            </a:r>
            <a:r>
              <a:rPr lang="en-GB" sz="700" dirty="0">
                <a:solidFill>
                  <a:schemeClr val="bg1"/>
                </a:solidFill>
                <a:latin typeface="Swis721 BT" panose="020B0504020202020204" pitchFamily="34" charset="0"/>
                <a:ea typeface="Tahoma" panose="020B0604030504040204" pitchFamily="34" charset="0"/>
                <a:cs typeface="Tahoma" panose="020B0604030504040204" pitchFamily="34" charset="0"/>
              </a:rPr>
              <a:t>:/lib/firmware# </a:t>
            </a:r>
            <a:r>
              <a:rPr lang="en-GB" sz="700" dirty="0">
                <a:solidFill>
                  <a:srgbClr val="FFC000"/>
                </a:solidFill>
                <a:latin typeface="Swis721 BT" panose="020B0504020202020204" pitchFamily="34" charset="0"/>
                <a:ea typeface="Tahoma" panose="020B0604030504040204" pitchFamily="34" charset="0"/>
                <a:cs typeface="Tahoma" panose="020B0604030504040204" pitchFamily="34" charset="0"/>
              </a:rPr>
              <a:t>echo start &gt; /sys/class/</a:t>
            </a:r>
            <a:r>
              <a:rPr lang="en-GB" sz="700" dirty="0" err="1">
                <a:solidFill>
                  <a:srgbClr val="FFC000"/>
                </a:solidFill>
                <a:latin typeface="Swis721 BT" panose="020B0504020202020204" pitchFamily="34" charset="0"/>
                <a:ea typeface="Tahoma" panose="020B0604030504040204" pitchFamily="34" charset="0"/>
                <a:cs typeface="Tahoma" panose="020B0604030504040204" pitchFamily="34" charset="0"/>
              </a:rPr>
              <a:t>remoteproc</a:t>
            </a:r>
            <a:r>
              <a:rPr lang="en-GB" sz="700" dirty="0">
                <a:solidFill>
                  <a:srgbClr val="FFC000"/>
                </a:solidFill>
                <a:latin typeface="Swis721 BT" panose="020B0504020202020204" pitchFamily="34" charset="0"/>
                <a:ea typeface="Tahoma" panose="020B0604030504040204" pitchFamily="34" charset="0"/>
                <a:cs typeface="Tahoma" panose="020B0604030504040204" pitchFamily="34" charset="0"/>
              </a:rPr>
              <a:t>/remoteproc0/state</a:t>
            </a:r>
          </a:p>
          <a:p>
            <a:endParaRPr lang="en-GB" sz="5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5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5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5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5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5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5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5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5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5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5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5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5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5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5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5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5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5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5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5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5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5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5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5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5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5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5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5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5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5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5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5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5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5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5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5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5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5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5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5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5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5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5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5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5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500" dirty="0">
              <a:solidFill>
                <a:schemeClr val="bg1"/>
              </a:solidFill>
              <a:latin typeface="Swis721 BT" panose="020B0504020202020204" pitchFamily="34" charset="0"/>
              <a:ea typeface="Tahoma" panose="020B0604030504040204" pitchFamily="34" charset="0"/>
              <a:cs typeface="Tahoma" panose="020B0604030504040204" pitchFamily="34" charset="0"/>
            </a:endParaRPr>
          </a:p>
        </p:txBody>
      </p:sp>
      <p:sp>
        <p:nvSpPr>
          <p:cNvPr id="81" name="TextBox 3">
            <a:extLst>
              <a:ext uri="{FF2B5EF4-FFF2-40B4-BE49-F238E27FC236}">
                <a16:creationId xmlns:a16="http://schemas.microsoft.com/office/drawing/2014/main" id="{41653A9B-CB53-984B-835D-ECCD74B3649D}"/>
              </a:ext>
            </a:extLst>
          </p:cNvPr>
          <p:cNvSpPr txBox="1"/>
          <p:nvPr/>
        </p:nvSpPr>
        <p:spPr>
          <a:xfrm>
            <a:off x="7058299" y="728328"/>
            <a:ext cx="4227865" cy="3852000"/>
          </a:xfrm>
          <a:prstGeom prst="rect">
            <a:avLst/>
          </a:prstGeom>
          <a:solidFill>
            <a:schemeClr val="bg2">
              <a:lumMod val="10000"/>
            </a:schemeClr>
          </a:solidFill>
        </p:spPr>
        <p:txBody>
          <a:bodyPr wrap="square" rtlCol="0">
            <a:spAutoFit/>
          </a:bodyPr>
          <a:lstStyle/>
          <a:p>
            <a:endParaRPr lang="en-GB" sz="8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r>
              <a:rPr lang="en-GB" sz="800" dirty="0" err="1">
                <a:solidFill>
                  <a:schemeClr val="bg1"/>
                </a:solidFill>
                <a:latin typeface="Swis721 BT" panose="020B0504020202020204" pitchFamily="34" charset="0"/>
                <a:ea typeface="Tahoma" panose="020B0604030504040204" pitchFamily="34" charset="0"/>
                <a:cs typeface="Tahoma" panose="020B0604030504040204" pitchFamily="34" charset="0"/>
              </a:rPr>
              <a:t>root@tdcm_FPGA</a:t>
            </a:r>
            <a:r>
              <a:rPr lang="en-GB" sz="800" dirty="0">
                <a:solidFill>
                  <a:schemeClr val="bg1"/>
                </a:solidFill>
                <a:latin typeface="Swis721 BT" panose="020B0504020202020204" pitchFamily="34" charset="0"/>
                <a:ea typeface="Tahoma" panose="020B0604030504040204" pitchFamily="34" charset="0"/>
                <a:cs typeface="Tahoma" panose="020B0604030504040204" pitchFamily="34" charset="0"/>
              </a:rPr>
              <a:t>:~#</a:t>
            </a:r>
            <a:r>
              <a:rPr lang="en-GB" sz="800" dirty="0">
                <a:solidFill>
                  <a:srgbClr val="FFC000"/>
                </a:solidFill>
                <a:latin typeface="Swis721 BT" panose="020B0504020202020204" pitchFamily="34" charset="0"/>
                <a:ea typeface="Tahoma" panose="020B0604030504040204" pitchFamily="34" charset="0"/>
                <a:cs typeface="Tahoma" panose="020B0604030504040204" pitchFamily="34" charset="0"/>
              </a:rPr>
              <a:t> </a:t>
            </a:r>
            <a:r>
              <a:rPr lang="en-US" sz="800" dirty="0" err="1">
                <a:solidFill>
                  <a:srgbClr val="FFC000"/>
                </a:solidFill>
                <a:latin typeface="Swis721 BT" panose="020B0504020202020204" pitchFamily="34" charset="0"/>
                <a:ea typeface="Tahoma" panose="020B0604030504040204" pitchFamily="34" charset="0"/>
                <a:cs typeface="Tahoma" panose="020B0604030504040204" pitchFamily="34" charset="0"/>
              </a:rPr>
              <a:t>modprobe</a:t>
            </a:r>
            <a:r>
              <a:rPr lang="en-US" sz="800" dirty="0">
                <a:solidFill>
                  <a:srgbClr val="FFC000"/>
                </a:solidFill>
                <a:latin typeface="Swis721 BT" panose="020B0504020202020204" pitchFamily="34" charset="0"/>
                <a:ea typeface="Tahoma" panose="020B0604030504040204" pitchFamily="34" charset="0"/>
                <a:cs typeface="Tahoma" panose="020B0604030504040204" pitchFamily="34" charset="0"/>
              </a:rPr>
              <a:t> -v </a:t>
            </a:r>
            <a:r>
              <a:rPr lang="en-US" sz="800" dirty="0" err="1">
                <a:solidFill>
                  <a:srgbClr val="FFC000"/>
                </a:solidFill>
                <a:latin typeface="Swis721 BT" panose="020B0504020202020204" pitchFamily="34" charset="0"/>
                <a:ea typeface="Tahoma" panose="020B0604030504040204" pitchFamily="34" charset="0"/>
                <a:cs typeface="Tahoma" panose="020B0604030504040204" pitchFamily="34" charset="0"/>
              </a:rPr>
              <a:t>zynq_remoteproc</a:t>
            </a:r>
            <a:endParaRPr lang="en-US" sz="800" dirty="0">
              <a:solidFill>
                <a:srgbClr val="FFC000"/>
              </a:solidFill>
              <a:latin typeface="Swis721 BT" panose="020B0504020202020204" pitchFamily="34" charset="0"/>
              <a:ea typeface="Tahoma" panose="020B0604030504040204" pitchFamily="34" charset="0"/>
              <a:cs typeface="Tahoma" panose="020B0604030504040204" pitchFamily="34" charset="0"/>
            </a:endParaRPr>
          </a:p>
          <a:p>
            <a:r>
              <a:rPr lang="en-US" sz="800" dirty="0" err="1">
                <a:solidFill>
                  <a:schemeClr val="accent1">
                    <a:lumMod val="60000"/>
                    <a:lumOff val="40000"/>
                  </a:schemeClr>
                </a:solidFill>
                <a:latin typeface="Swis721 BT" panose="020B0504020202020204" pitchFamily="34" charset="0"/>
                <a:ea typeface="Tahoma" panose="020B0604030504040204" pitchFamily="34" charset="0"/>
                <a:cs typeface="Tahoma" panose="020B0604030504040204" pitchFamily="34" charset="0"/>
              </a:rPr>
              <a:t>remoteproc</a:t>
            </a:r>
            <a:r>
              <a:rPr lang="en-US" sz="800" dirty="0">
                <a:solidFill>
                  <a:schemeClr val="accent1">
                    <a:lumMod val="60000"/>
                    <a:lumOff val="40000"/>
                  </a:schemeClr>
                </a:solidFill>
                <a:latin typeface="Swis721 BT" panose="020B0504020202020204" pitchFamily="34" charset="0"/>
                <a:ea typeface="Tahoma" panose="020B0604030504040204" pitchFamily="34" charset="0"/>
                <a:cs typeface="Tahoma" panose="020B0604030504040204" pitchFamily="34" charset="0"/>
              </a:rPr>
              <a:t> remoteproc0: remoteproc@0 is available</a:t>
            </a:r>
            <a:endParaRPr lang="en-GB" sz="800" dirty="0">
              <a:solidFill>
                <a:schemeClr val="accent1">
                  <a:lumMod val="60000"/>
                  <a:lumOff val="40000"/>
                </a:schemeClr>
              </a:solidFill>
              <a:latin typeface="Swis721 BT" panose="020B0504020202020204" pitchFamily="34" charset="0"/>
              <a:ea typeface="Tahoma" panose="020B0604030504040204" pitchFamily="34" charset="0"/>
              <a:cs typeface="Tahoma" panose="020B0604030504040204" pitchFamily="34" charset="0"/>
            </a:endParaRPr>
          </a:p>
          <a:p>
            <a:r>
              <a:rPr lang="en-GB" sz="800" dirty="0" err="1">
                <a:solidFill>
                  <a:schemeClr val="bg1"/>
                </a:solidFill>
                <a:latin typeface="Swis721 BT" panose="020B0504020202020204" pitchFamily="34" charset="0"/>
                <a:ea typeface="Tahoma" panose="020B0604030504040204" pitchFamily="34" charset="0"/>
                <a:cs typeface="Tahoma" panose="020B0604030504040204" pitchFamily="34" charset="0"/>
              </a:rPr>
              <a:t>root@tdcm_FPGA</a:t>
            </a:r>
            <a:r>
              <a:rPr lang="en-GB" sz="800" dirty="0">
                <a:solidFill>
                  <a:schemeClr val="bg1"/>
                </a:solidFill>
                <a:latin typeface="Swis721 BT" panose="020B0504020202020204" pitchFamily="34" charset="0"/>
                <a:ea typeface="Tahoma" panose="020B0604030504040204" pitchFamily="34" charset="0"/>
                <a:cs typeface="Tahoma" panose="020B0604030504040204" pitchFamily="34" charset="0"/>
              </a:rPr>
              <a:t> :~# </a:t>
            </a:r>
            <a:r>
              <a:rPr lang="en-GB" sz="800" dirty="0" err="1">
                <a:solidFill>
                  <a:srgbClr val="FFC000"/>
                </a:solidFill>
                <a:latin typeface="Swis721 BT" panose="020B0504020202020204" pitchFamily="34" charset="0"/>
                <a:ea typeface="Tahoma" panose="020B0604030504040204" pitchFamily="34" charset="0"/>
                <a:cs typeface="Tahoma" panose="020B0604030504040204" pitchFamily="34" charset="0"/>
              </a:rPr>
              <a:t>modprobe</a:t>
            </a:r>
            <a:r>
              <a:rPr lang="en-GB" sz="800" dirty="0">
                <a:solidFill>
                  <a:srgbClr val="FFC000"/>
                </a:solidFill>
                <a:latin typeface="Swis721 BT" panose="020B0504020202020204" pitchFamily="34" charset="0"/>
                <a:ea typeface="Tahoma" panose="020B0604030504040204" pitchFamily="34" charset="0"/>
                <a:cs typeface="Tahoma" panose="020B0604030504040204" pitchFamily="34" charset="0"/>
              </a:rPr>
              <a:t> </a:t>
            </a:r>
            <a:r>
              <a:rPr lang="en-GB" sz="800" dirty="0" err="1">
                <a:solidFill>
                  <a:srgbClr val="FFC000"/>
                </a:solidFill>
                <a:latin typeface="Swis721 BT" panose="020B0504020202020204" pitchFamily="34" charset="0"/>
                <a:ea typeface="Tahoma" panose="020B0604030504040204" pitchFamily="34" charset="0"/>
                <a:cs typeface="Tahoma" panose="020B0604030504040204" pitchFamily="34" charset="0"/>
              </a:rPr>
              <a:t>modprobe</a:t>
            </a:r>
            <a:r>
              <a:rPr lang="en-GB" sz="800" dirty="0">
                <a:solidFill>
                  <a:srgbClr val="FFC000"/>
                </a:solidFill>
                <a:latin typeface="Swis721 BT" panose="020B0504020202020204" pitchFamily="34" charset="0"/>
                <a:ea typeface="Tahoma" panose="020B0604030504040204" pitchFamily="34" charset="0"/>
                <a:cs typeface="Tahoma" panose="020B0604030504040204" pitchFamily="34" charset="0"/>
              </a:rPr>
              <a:t> </a:t>
            </a:r>
            <a:r>
              <a:rPr lang="en-GB" sz="800" dirty="0" err="1">
                <a:solidFill>
                  <a:srgbClr val="FFC000"/>
                </a:solidFill>
                <a:latin typeface="Swis721 BT" panose="020B0504020202020204" pitchFamily="34" charset="0"/>
                <a:ea typeface="Tahoma" panose="020B0604030504040204" pitchFamily="34" charset="0"/>
                <a:cs typeface="Tahoma" panose="020B0604030504040204" pitchFamily="34" charset="0"/>
              </a:rPr>
              <a:t>rpmsg_core</a:t>
            </a:r>
            <a:endParaRPr lang="en-GB" sz="800" dirty="0">
              <a:solidFill>
                <a:srgbClr val="FFC000"/>
              </a:solidFill>
              <a:latin typeface="Swis721 BT" panose="020B0504020202020204" pitchFamily="34" charset="0"/>
              <a:ea typeface="Tahoma" panose="020B0604030504040204" pitchFamily="34" charset="0"/>
              <a:cs typeface="Tahoma" panose="020B0604030504040204" pitchFamily="34" charset="0"/>
            </a:endParaRPr>
          </a:p>
          <a:p>
            <a:endParaRPr lang="en-GB" sz="8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r>
              <a:rPr lang="en-GB" sz="800" dirty="0" err="1">
                <a:solidFill>
                  <a:schemeClr val="bg1"/>
                </a:solidFill>
                <a:latin typeface="Swis721 BT" panose="020B0504020202020204" pitchFamily="34" charset="0"/>
                <a:ea typeface="Tahoma" panose="020B0604030504040204" pitchFamily="34" charset="0"/>
                <a:cs typeface="Tahoma" panose="020B0604030504040204" pitchFamily="34" charset="0"/>
              </a:rPr>
              <a:t>root@tdcm_FPGA</a:t>
            </a:r>
            <a:r>
              <a:rPr lang="en-GB" sz="800" dirty="0">
                <a:solidFill>
                  <a:schemeClr val="bg1"/>
                </a:solidFill>
                <a:latin typeface="Swis721 BT" panose="020B0504020202020204" pitchFamily="34" charset="0"/>
                <a:ea typeface="Tahoma" panose="020B0604030504040204" pitchFamily="34" charset="0"/>
                <a:cs typeface="Tahoma" panose="020B0604030504040204" pitchFamily="34" charset="0"/>
              </a:rPr>
              <a:t> :~# </a:t>
            </a:r>
          </a:p>
          <a:p>
            <a:endParaRPr lang="en-GB" sz="8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8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8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8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8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8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8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8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8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8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8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8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8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8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8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8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8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8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8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8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8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8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8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8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8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8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8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8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8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8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8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8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8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8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8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8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8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800" dirty="0">
              <a:solidFill>
                <a:schemeClr val="bg1"/>
              </a:solidFill>
              <a:latin typeface="Swis721 BT" panose="020B0504020202020204" pitchFamily="34" charset="0"/>
              <a:ea typeface="Tahoma" panose="020B0604030504040204" pitchFamily="34" charset="0"/>
              <a:cs typeface="Tahoma" panose="020B0604030504040204" pitchFamily="34" charset="0"/>
            </a:endParaRPr>
          </a:p>
        </p:txBody>
      </p:sp>
      <p:sp>
        <p:nvSpPr>
          <p:cNvPr id="82" name="TextBox 3">
            <a:extLst>
              <a:ext uri="{FF2B5EF4-FFF2-40B4-BE49-F238E27FC236}">
                <a16:creationId xmlns:a16="http://schemas.microsoft.com/office/drawing/2014/main" id="{41653A9B-CB53-984B-835D-ECCD74B3649D}"/>
              </a:ext>
            </a:extLst>
          </p:cNvPr>
          <p:cNvSpPr txBox="1"/>
          <p:nvPr/>
        </p:nvSpPr>
        <p:spPr>
          <a:xfrm>
            <a:off x="7062633" y="738222"/>
            <a:ext cx="4227865" cy="3852000"/>
          </a:xfrm>
          <a:prstGeom prst="rect">
            <a:avLst/>
          </a:prstGeom>
          <a:solidFill>
            <a:schemeClr val="bg2">
              <a:lumMod val="10000"/>
            </a:schemeClr>
          </a:solidFill>
        </p:spPr>
        <p:txBody>
          <a:bodyPr wrap="square" rtlCol="0">
            <a:spAutoFit/>
          </a:bodyPr>
          <a:lstStyle/>
          <a:p>
            <a:endParaRPr lang="en-GB" sz="8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r>
              <a:rPr lang="en-GB" sz="800" dirty="0" err="1">
                <a:solidFill>
                  <a:schemeClr val="bg1"/>
                </a:solidFill>
                <a:latin typeface="Swis721 BT" panose="020B0504020202020204" pitchFamily="34" charset="0"/>
                <a:ea typeface="Tahoma" panose="020B0604030504040204" pitchFamily="34" charset="0"/>
                <a:cs typeface="Tahoma" panose="020B0604030504040204" pitchFamily="34" charset="0"/>
              </a:rPr>
              <a:t>root@tdcm_FPGA</a:t>
            </a:r>
            <a:r>
              <a:rPr lang="en-GB" sz="800" dirty="0">
                <a:solidFill>
                  <a:schemeClr val="bg1"/>
                </a:solidFill>
                <a:latin typeface="Swis721 BT" panose="020B0504020202020204" pitchFamily="34" charset="0"/>
                <a:ea typeface="Tahoma" panose="020B0604030504040204" pitchFamily="34" charset="0"/>
                <a:cs typeface="Tahoma" panose="020B0604030504040204" pitchFamily="34" charset="0"/>
              </a:rPr>
              <a:t>:~# </a:t>
            </a:r>
            <a:r>
              <a:rPr lang="en-GB" sz="800" dirty="0" err="1">
                <a:solidFill>
                  <a:schemeClr val="bg1"/>
                </a:solidFill>
                <a:latin typeface="Swis721 BT" panose="020B0504020202020204" pitchFamily="34" charset="0"/>
                <a:ea typeface="Tahoma" panose="020B0604030504040204" pitchFamily="34" charset="0"/>
                <a:cs typeface="Tahoma" panose="020B0604030504040204" pitchFamily="34" charset="0"/>
              </a:rPr>
              <a:t>cp</a:t>
            </a:r>
            <a:r>
              <a:rPr lang="en-GB" sz="800" dirty="0">
                <a:solidFill>
                  <a:schemeClr val="bg1"/>
                </a:solidFill>
                <a:latin typeface="Swis721 BT" panose="020B0504020202020204" pitchFamily="34" charset="0"/>
                <a:ea typeface="Tahoma" panose="020B0604030504040204" pitchFamily="34" charset="0"/>
                <a:cs typeface="Tahoma" panose="020B0604030504040204" pitchFamily="34" charset="0"/>
              </a:rPr>
              <a:t> /root/</a:t>
            </a:r>
            <a:r>
              <a:rPr lang="en-GB" sz="800" dirty="0" err="1">
                <a:solidFill>
                  <a:schemeClr val="bg1"/>
                </a:solidFill>
                <a:latin typeface="Swis721 BT" panose="020B0504020202020204" pitchFamily="34" charset="0"/>
                <a:ea typeface="Tahoma" panose="020B0604030504040204" pitchFamily="34" charset="0"/>
                <a:cs typeface="Tahoma" panose="020B0604030504040204" pitchFamily="34" charset="0"/>
              </a:rPr>
              <a:t>tdcm_server.elf</a:t>
            </a:r>
            <a:r>
              <a:rPr lang="en-GB" sz="800" dirty="0">
                <a:solidFill>
                  <a:schemeClr val="bg1"/>
                </a:solidFill>
                <a:latin typeface="Swis721 BT" panose="020B0504020202020204" pitchFamily="34" charset="0"/>
                <a:ea typeface="Tahoma" panose="020B0604030504040204" pitchFamily="34" charset="0"/>
                <a:cs typeface="Tahoma" panose="020B0604030504040204" pitchFamily="34" charset="0"/>
              </a:rPr>
              <a:t> /lib/firmware/</a:t>
            </a:r>
          </a:p>
          <a:p>
            <a:r>
              <a:rPr lang="en-GB" sz="800" dirty="0" err="1">
                <a:solidFill>
                  <a:schemeClr val="bg1"/>
                </a:solidFill>
                <a:latin typeface="Swis721 BT" panose="020B0504020202020204" pitchFamily="34" charset="0"/>
                <a:ea typeface="Tahoma" panose="020B0604030504040204" pitchFamily="34" charset="0"/>
                <a:cs typeface="Tahoma" panose="020B0604030504040204" pitchFamily="34" charset="0"/>
              </a:rPr>
              <a:t>root@tdcm_FPGA</a:t>
            </a:r>
            <a:r>
              <a:rPr lang="en-GB" sz="800" dirty="0">
                <a:solidFill>
                  <a:schemeClr val="bg1"/>
                </a:solidFill>
                <a:latin typeface="Swis721 BT" panose="020B0504020202020204" pitchFamily="34" charset="0"/>
                <a:ea typeface="Tahoma" panose="020B0604030504040204" pitchFamily="34" charset="0"/>
                <a:cs typeface="Tahoma" panose="020B0604030504040204" pitchFamily="34" charset="0"/>
              </a:rPr>
              <a:t>:~# cd /lib/firmware/</a:t>
            </a:r>
          </a:p>
          <a:p>
            <a:r>
              <a:rPr lang="en-GB" sz="800" dirty="0" err="1">
                <a:solidFill>
                  <a:schemeClr val="bg1"/>
                </a:solidFill>
                <a:latin typeface="Swis721 BT" panose="020B0504020202020204" pitchFamily="34" charset="0"/>
                <a:ea typeface="Tahoma" panose="020B0604030504040204" pitchFamily="34" charset="0"/>
                <a:cs typeface="Tahoma" panose="020B0604030504040204" pitchFamily="34" charset="0"/>
              </a:rPr>
              <a:t>root@tdcm_FPGA</a:t>
            </a:r>
            <a:r>
              <a:rPr lang="en-GB" sz="800" dirty="0">
                <a:solidFill>
                  <a:schemeClr val="bg1"/>
                </a:solidFill>
                <a:latin typeface="Swis721 BT" panose="020B0504020202020204" pitchFamily="34" charset="0"/>
                <a:ea typeface="Tahoma" panose="020B0604030504040204" pitchFamily="34" charset="0"/>
                <a:cs typeface="Tahoma" panose="020B0604030504040204" pitchFamily="34" charset="0"/>
              </a:rPr>
              <a:t>:/lib/firmware# </a:t>
            </a:r>
            <a:r>
              <a:rPr lang="en-GB" sz="800" dirty="0">
                <a:solidFill>
                  <a:srgbClr val="FFC000"/>
                </a:solidFill>
                <a:latin typeface="Swis721 BT" panose="020B0504020202020204" pitchFamily="34" charset="0"/>
                <a:ea typeface="Tahoma" panose="020B0604030504040204" pitchFamily="34" charset="0"/>
                <a:cs typeface="Tahoma" panose="020B0604030504040204" pitchFamily="34" charset="0"/>
              </a:rPr>
              <a:t>echo </a:t>
            </a:r>
            <a:r>
              <a:rPr lang="en-GB" sz="800" dirty="0" err="1">
                <a:solidFill>
                  <a:srgbClr val="FFC000"/>
                </a:solidFill>
                <a:latin typeface="Swis721 BT" panose="020B0504020202020204" pitchFamily="34" charset="0"/>
                <a:ea typeface="Tahoma" panose="020B0604030504040204" pitchFamily="34" charset="0"/>
                <a:cs typeface="Tahoma" panose="020B0604030504040204" pitchFamily="34" charset="0"/>
              </a:rPr>
              <a:t>tdcm</a:t>
            </a:r>
            <a:r>
              <a:rPr lang="en-US" sz="800" dirty="0">
                <a:solidFill>
                  <a:srgbClr val="FFC000"/>
                </a:solidFill>
                <a:latin typeface="Swis721 BT" panose="020B0504020202020204" pitchFamily="34" charset="0"/>
                <a:ea typeface="Tahoma" panose="020B0604030504040204" pitchFamily="34" charset="0"/>
                <a:cs typeface="Tahoma" panose="020B0604030504040204" pitchFamily="34" charset="0"/>
              </a:rPr>
              <a:t>_</a:t>
            </a:r>
            <a:r>
              <a:rPr lang="en-GB" sz="800" dirty="0" err="1">
                <a:solidFill>
                  <a:srgbClr val="FFC000"/>
                </a:solidFill>
                <a:latin typeface="Swis721 BT" panose="020B0504020202020204" pitchFamily="34" charset="0"/>
                <a:ea typeface="Tahoma" panose="020B0604030504040204" pitchFamily="34" charset="0"/>
                <a:cs typeface="Tahoma" panose="020B0604030504040204" pitchFamily="34" charset="0"/>
              </a:rPr>
              <a:t>server.elf</a:t>
            </a:r>
            <a:r>
              <a:rPr lang="en-GB" sz="800" dirty="0">
                <a:solidFill>
                  <a:srgbClr val="FFC000"/>
                </a:solidFill>
                <a:latin typeface="Swis721 BT" panose="020B0504020202020204" pitchFamily="34" charset="0"/>
                <a:ea typeface="Tahoma" panose="020B0604030504040204" pitchFamily="34" charset="0"/>
                <a:cs typeface="Tahoma" panose="020B0604030504040204" pitchFamily="34" charset="0"/>
              </a:rPr>
              <a:t> &gt; /sys/class/</a:t>
            </a:r>
            <a:r>
              <a:rPr lang="en-GB" sz="800" dirty="0" err="1">
                <a:solidFill>
                  <a:srgbClr val="FFC000"/>
                </a:solidFill>
                <a:latin typeface="Swis721 BT" panose="020B0504020202020204" pitchFamily="34" charset="0"/>
                <a:ea typeface="Tahoma" panose="020B0604030504040204" pitchFamily="34" charset="0"/>
                <a:cs typeface="Tahoma" panose="020B0604030504040204" pitchFamily="34" charset="0"/>
              </a:rPr>
              <a:t>remoteproc</a:t>
            </a:r>
            <a:r>
              <a:rPr lang="en-GB" sz="800" dirty="0">
                <a:solidFill>
                  <a:srgbClr val="FFC000"/>
                </a:solidFill>
                <a:latin typeface="Swis721 BT" panose="020B0504020202020204" pitchFamily="34" charset="0"/>
                <a:ea typeface="Tahoma" panose="020B0604030504040204" pitchFamily="34" charset="0"/>
                <a:cs typeface="Tahoma" panose="020B0604030504040204" pitchFamily="34" charset="0"/>
              </a:rPr>
              <a:t>/remoteproc0/firmware</a:t>
            </a:r>
          </a:p>
          <a:p>
            <a:endParaRPr lang="en-GB" sz="800" dirty="0">
              <a:solidFill>
                <a:srgbClr val="FFC000"/>
              </a:solidFill>
              <a:latin typeface="Swis721 BT" panose="020B0504020202020204" pitchFamily="34" charset="0"/>
              <a:ea typeface="Tahoma" panose="020B0604030504040204" pitchFamily="34" charset="0"/>
              <a:cs typeface="Tahoma" panose="020B0604030504040204" pitchFamily="34" charset="0"/>
            </a:endParaRPr>
          </a:p>
          <a:p>
            <a:endParaRPr lang="en-GB" sz="800" dirty="0">
              <a:solidFill>
                <a:srgbClr val="FFC000"/>
              </a:solidFill>
              <a:latin typeface="Swis721 BT" panose="020B0504020202020204" pitchFamily="34" charset="0"/>
              <a:ea typeface="Tahoma" panose="020B0604030504040204" pitchFamily="34" charset="0"/>
              <a:cs typeface="Tahoma" panose="020B0604030504040204" pitchFamily="34" charset="0"/>
            </a:endParaRPr>
          </a:p>
          <a:p>
            <a:endParaRPr lang="en-GB" sz="800" dirty="0">
              <a:solidFill>
                <a:srgbClr val="FFC000"/>
              </a:solidFill>
              <a:latin typeface="Swis721 BT" panose="020B0504020202020204" pitchFamily="34" charset="0"/>
              <a:ea typeface="Tahoma" panose="020B0604030504040204" pitchFamily="34" charset="0"/>
              <a:cs typeface="Tahoma" panose="020B0604030504040204" pitchFamily="34" charset="0"/>
            </a:endParaRPr>
          </a:p>
          <a:p>
            <a:endParaRPr lang="en-GB" sz="800" dirty="0">
              <a:solidFill>
                <a:srgbClr val="FFC000"/>
              </a:solidFill>
              <a:latin typeface="Swis721 BT" panose="020B0504020202020204" pitchFamily="34" charset="0"/>
              <a:ea typeface="Tahoma" panose="020B0604030504040204" pitchFamily="34" charset="0"/>
              <a:cs typeface="Tahoma" panose="020B0604030504040204" pitchFamily="34" charset="0"/>
            </a:endParaRPr>
          </a:p>
          <a:p>
            <a:endParaRPr lang="en-GB" sz="800" dirty="0">
              <a:solidFill>
                <a:srgbClr val="FFC000"/>
              </a:solidFill>
              <a:latin typeface="Swis721 BT" panose="020B0504020202020204" pitchFamily="34" charset="0"/>
              <a:ea typeface="Tahoma" panose="020B0604030504040204" pitchFamily="34" charset="0"/>
              <a:cs typeface="Tahoma" panose="020B0604030504040204" pitchFamily="34" charset="0"/>
            </a:endParaRPr>
          </a:p>
          <a:p>
            <a:endParaRPr lang="en-GB" sz="800" dirty="0">
              <a:solidFill>
                <a:srgbClr val="FFC000"/>
              </a:solidFill>
              <a:latin typeface="Swis721 BT" panose="020B0504020202020204" pitchFamily="34" charset="0"/>
              <a:ea typeface="Tahoma" panose="020B0604030504040204" pitchFamily="34" charset="0"/>
              <a:cs typeface="Tahoma" panose="020B0604030504040204" pitchFamily="34" charset="0"/>
            </a:endParaRPr>
          </a:p>
          <a:p>
            <a:endParaRPr lang="en-GB" sz="800" dirty="0">
              <a:solidFill>
                <a:srgbClr val="FFC000"/>
              </a:solidFill>
              <a:latin typeface="Swis721 BT" panose="020B0504020202020204" pitchFamily="34" charset="0"/>
              <a:ea typeface="Tahoma" panose="020B0604030504040204" pitchFamily="34" charset="0"/>
              <a:cs typeface="Tahoma" panose="020B0604030504040204" pitchFamily="34" charset="0"/>
            </a:endParaRPr>
          </a:p>
          <a:p>
            <a:endParaRPr lang="en-GB" sz="800" dirty="0">
              <a:solidFill>
                <a:srgbClr val="FFC000"/>
              </a:solidFill>
              <a:latin typeface="Swis721 BT" panose="020B0504020202020204" pitchFamily="34" charset="0"/>
              <a:ea typeface="Tahoma" panose="020B0604030504040204" pitchFamily="34" charset="0"/>
              <a:cs typeface="Tahoma" panose="020B0604030504040204" pitchFamily="34" charset="0"/>
            </a:endParaRPr>
          </a:p>
          <a:p>
            <a:endParaRPr lang="en-GB" sz="800" dirty="0">
              <a:solidFill>
                <a:srgbClr val="FFC000"/>
              </a:solidFill>
              <a:latin typeface="Swis721 BT" panose="020B0504020202020204" pitchFamily="34" charset="0"/>
              <a:ea typeface="Tahoma" panose="020B0604030504040204" pitchFamily="34" charset="0"/>
              <a:cs typeface="Tahoma" panose="020B0604030504040204" pitchFamily="34" charset="0"/>
            </a:endParaRPr>
          </a:p>
          <a:p>
            <a:endParaRPr lang="en-GB" sz="800" dirty="0">
              <a:solidFill>
                <a:srgbClr val="FFC000"/>
              </a:solidFill>
              <a:latin typeface="Swis721 BT" panose="020B0504020202020204" pitchFamily="34" charset="0"/>
              <a:ea typeface="Tahoma" panose="020B0604030504040204" pitchFamily="34" charset="0"/>
              <a:cs typeface="Tahoma" panose="020B0604030504040204" pitchFamily="34" charset="0"/>
            </a:endParaRPr>
          </a:p>
          <a:p>
            <a:endParaRPr lang="en-GB" sz="800" dirty="0">
              <a:solidFill>
                <a:srgbClr val="FFC000"/>
              </a:solidFill>
              <a:latin typeface="Swis721 BT" panose="020B0504020202020204" pitchFamily="34" charset="0"/>
              <a:ea typeface="Tahoma" panose="020B0604030504040204" pitchFamily="34" charset="0"/>
              <a:cs typeface="Tahoma" panose="020B0604030504040204" pitchFamily="34" charset="0"/>
            </a:endParaRPr>
          </a:p>
          <a:p>
            <a:endParaRPr lang="en-GB" sz="800" dirty="0">
              <a:solidFill>
                <a:srgbClr val="FFC000"/>
              </a:solidFill>
              <a:latin typeface="Swis721 BT" panose="020B0504020202020204" pitchFamily="34" charset="0"/>
              <a:ea typeface="Tahoma" panose="020B0604030504040204" pitchFamily="34" charset="0"/>
              <a:cs typeface="Tahoma" panose="020B0604030504040204" pitchFamily="34" charset="0"/>
            </a:endParaRPr>
          </a:p>
          <a:p>
            <a:endParaRPr lang="en-GB" sz="800" dirty="0">
              <a:solidFill>
                <a:srgbClr val="FFC000"/>
              </a:solidFill>
              <a:latin typeface="Swis721 BT" panose="020B0504020202020204" pitchFamily="34" charset="0"/>
              <a:ea typeface="Tahoma" panose="020B0604030504040204" pitchFamily="34" charset="0"/>
              <a:cs typeface="Tahoma" panose="020B0604030504040204" pitchFamily="34" charset="0"/>
            </a:endParaRPr>
          </a:p>
          <a:p>
            <a:endParaRPr lang="en-GB" sz="800" dirty="0">
              <a:solidFill>
                <a:srgbClr val="FFC000"/>
              </a:solidFill>
              <a:latin typeface="Swis721 BT" panose="020B0504020202020204" pitchFamily="34" charset="0"/>
              <a:ea typeface="Tahoma" panose="020B0604030504040204" pitchFamily="34" charset="0"/>
              <a:cs typeface="Tahoma" panose="020B0604030504040204" pitchFamily="34" charset="0"/>
            </a:endParaRPr>
          </a:p>
          <a:p>
            <a:endParaRPr lang="en-GB" sz="800" dirty="0">
              <a:solidFill>
                <a:srgbClr val="FFC000"/>
              </a:solidFill>
              <a:latin typeface="Swis721 BT" panose="020B0504020202020204" pitchFamily="34" charset="0"/>
              <a:ea typeface="Tahoma" panose="020B0604030504040204" pitchFamily="34" charset="0"/>
              <a:cs typeface="Tahoma" panose="020B0604030504040204" pitchFamily="34" charset="0"/>
            </a:endParaRPr>
          </a:p>
          <a:p>
            <a:endParaRPr lang="en-GB" sz="800" dirty="0">
              <a:solidFill>
                <a:srgbClr val="FFC000"/>
              </a:solidFill>
              <a:latin typeface="Swis721 BT" panose="020B0504020202020204" pitchFamily="34" charset="0"/>
              <a:ea typeface="Tahoma" panose="020B0604030504040204" pitchFamily="34" charset="0"/>
              <a:cs typeface="Tahoma" panose="020B0604030504040204" pitchFamily="34" charset="0"/>
            </a:endParaRPr>
          </a:p>
          <a:p>
            <a:endParaRPr lang="en-GB" sz="800" dirty="0">
              <a:solidFill>
                <a:srgbClr val="FFC000"/>
              </a:solidFill>
              <a:latin typeface="Swis721 BT" panose="020B0504020202020204" pitchFamily="34" charset="0"/>
              <a:ea typeface="Tahoma" panose="020B0604030504040204" pitchFamily="34" charset="0"/>
              <a:cs typeface="Tahoma" panose="020B0604030504040204" pitchFamily="34" charset="0"/>
            </a:endParaRPr>
          </a:p>
          <a:p>
            <a:endParaRPr lang="en-GB" sz="800" dirty="0">
              <a:solidFill>
                <a:srgbClr val="FFC000"/>
              </a:solidFill>
              <a:latin typeface="Swis721 BT" panose="020B0504020202020204" pitchFamily="34" charset="0"/>
              <a:ea typeface="Tahoma" panose="020B0604030504040204" pitchFamily="34" charset="0"/>
              <a:cs typeface="Tahoma" panose="020B0604030504040204" pitchFamily="34" charset="0"/>
            </a:endParaRPr>
          </a:p>
          <a:p>
            <a:endParaRPr lang="en-GB" sz="800" dirty="0">
              <a:solidFill>
                <a:srgbClr val="FFC000"/>
              </a:solidFill>
              <a:latin typeface="Swis721 BT" panose="020B0504020202020204" pitchFamily="34" charset="0"/>
              <a:ea typeface="Tahoma" panose="020B0604030504040204" pitchFamily="34" charset="0"/>
              <a:cs typeface="Tahoma" panose="020B0604030504040204" pitchFamily="34" charset="0"/>
            </a:endParaRPr>
          </a:p>
          <a:p>
            <a:endParaRPr lang="en-GB" sz="800" dirty="0">
              <a:solidFill>
                <a:srgbClr val="FFC000"/>
              </a:solidFill>
              <a:latin typeface="Swis721 BT" panose="020B0504020202020204" pitchFamily="34" charset="0"/>
              <a:ea typeface="Tahoma" panose="020B0604030504040204" pitchFamily="34" charset="0"/>
              <a:cs typeface="Tahoma" panose="020B0604030504040204" pitchFamily="34" charset="0"/>
            </a:endParaRPr>
          </a:p>
          <a:p>
            <a:endParaRPr lang="en-GB" sz="800" dirty="0">
              <a:solidFill>
                <a:srgbClr val="FFC000"/>
              </a:solidFill>
              <a:latin typeface="Swis721 BT" panose="020B0504020202020204" pitchFamily="34" charset="0"/>
              <a:ea typeface="Tahoma" panose="020B0604030504040204" pitchFamily="34" charset="0"/>
              <a:cs typeface="Tahoma" panose="020B0604030504040204" pitchFamily="34" charset="0"/>
            </a:endParaRPr>
          </a:p>
          <a:p>
            <a:endParaRPr lang="en-GB" sz="800" dirty="0">
              <a:solidFill>
                <a:srgbClr val="FFC000"/>
              </a:solidFill>
              <a:latin typeface="Swis721 BT" panose="020B0504020202020204" pitchFamily="34" charset="0"/>
              <a:ea typeface="Tahoma" panose="020B0604030504040204" pitchFamily="34" charset="0"/>
              <a:cs typeface="Tahoma" panose="020B0604030504040204" pitchFamily="34" charset="0"/>
            </a:endParaRPr>
          </a:p>
          <a:p>
            <a:endParaRPr lang="en-GB" sz="800" dirty="0">
              <a:solidFill>
                <a:srgbClr val="FFC000"/>
              </a:solidFill>
              <a:latin typeface="Swis721 BT" panose="020B0504020202020204" pitchFamily="34" charset="0"/>
              <a:ea typeface="Tahoma" panose="020B0604030504040204" pitchFamily="34" charset="0"/>
              <a:cs typeface="Tahoma" panose="020B0604030504040204" pitchFamily="34" charset="0"/>
            </a:endParaRPr>
          </a:p>
          <a:p>
            <a:endParaRPr lang="en-GB" sz="800" dirty="0">
              <a:solidFill>
                <a:srgbClr val="FFC000"/>
              </a:solidFill>
              <a:latin typeface="Swis721 BT" panose="020B0504020202020204" pitchFamily="34" charset="0"/>
              <a:ea typeface="Tahoma" panose="020B0604030504040204" pitchFamily="34" charset="0"/>
              <a:cs typeface="Tahoma" panose="020B0604030504040204" pitchFamily="34" charset="0"/>
            </a:endParaRPr>
          </a:p>
          <a:p>
            <a:endParaRPr lang="en-GB" sz="800" dirty="0">
              <a:solidFill>
                <a:srgbClr val="FFC000"/>
              </a:solidFill>
              <a:latin typeface="Swis721 BT" panose="020B0504020202020204" pitchFamily="34" charset="0"/>
              <a:ea typeface="Tahoma" panose="020B0604030504040204" pitchFamily="34" charset="0"/>
              <a:cs typeface="Tahoma" panose="020B0604030504040204" pitchFamily="34" charset="0"/>
            </a:endParaRPr>
          </a:p>
          <a:p>
            <a:endParaRPr lang="en-GB" sz="800" dirty="0">
              <a:solidFill>
                <a:srgbClr val="FFC000"/>
              </a:solidFill>
              <a:latin typeface="Swis721 BT" panose="020B0504020202020204" pitchFamily="34" charset="0"/>
              <a:ea typeface="Tahoma" panose="020B0604030504040204" pitchFamily="34" charset="0"/>
              <a:cs typeface="Tahoma" panose="020B0604030504040204" pitchFamily="34" charset="0"/>
            </a:endParaRPr>
          </a:p>
          <a:p>
            <a:endParaRPr lang="en-GB" sz="800" dirty="0">
              <a:solidFill>
                <a:srgbClr val="FFC000"/>
              </a:solidFill>
              <a:latin typeface="Swis721 BT" panose="020B0504020202020204" pitchFamily="34" charset="0"/>
              <a:ea typeface="Tahoma" panose="020B0604030504040204" pitchFamily="34" charset="0"/>
              <a:cs typeface="Tahoma" panose="020B0604030504040204" pitchFamily="34" charset="0"/>
            </a:endParaRPr>
          </a:p>
          <a:p>
            <a:endParaRPr lang="en-GB" sz="800" dirty="0">
              <a:solidFill>
                <a:srgbClr val="FFC000"/>
              </a:solidFill>
              <a:latin typeface="Swis721 BT" panose="020B0504020202020204" pitchFamily="34" charset="0"/>
              <a:ea typeface="Tahoma" panose="020B0604030504040204" pitchFamily="34" charset="0"/>
              <a:cs typeface="Tahoma" panose="020B0604030504040204" pitchFamily="34" charset="0"/>
            </a:endParaRPr>
          </a:p>
          <a:p>
            <a:endParaRPr lang="en-GB" sz="800" dirty="0">
              <a:solidFill>
                <a:srgbClr val="FFC000"/>
              </a:solidFill>
              <a:latin typeface="Swis721 BT" panose="020B0504020202020204" pitchFamily="34" charset="0"/>
              <a:ea typeface="Tahoma" panose="020B0604030504040204" pitchFamily="34" charset="0"/>
              <a:cs typeface="Tahoma" panose="020B0604030504040204" pitchFamily="34" charset="0"/>
            </a:endParaRPr>
          </a:p>
          <a:p>
            <a:endParaRPr lang="en-GB" sz="800" dirty="0">
              <a:solidFill>
                <a:srgbClr val="FFC000"/>
              </a:solidFill>
              <a:latin typeface="Swis721 BT" panose="020B0504020202020204" pitchFamily="34" charset="0"/>
              <a:ea typeface="Tahoma" panose="020B0604030504040204" pitchFamily="34" charset="0"/>
              <a:cs typeface="Tahoma" panose="020B0604030504040204" pitchFamily="34" charset="0"/>
            </a:endParaRPr>
          </a:p>
          <a:p>
            <a:endParaRPr lang="en-GB" sz="800" dirty="0">
              <a:solidFill>
                <a:srgbClr val="FFC000"/>
              </a:solidFill>
              <a:latin typeface="Swis721 BT" panose="020B0504020202020204" pitchFamily="34" charset="0"/>
              <a:ea typeface="Tahoma" panose="020B0604030504040204" pitchFamily="34" charset="0"/>
              <a:cs typeface="Tahoma" panose="020B0604030504040204" pitchFamily="34" charset="0"/>
            </a:endParaRPr>
          </a:p>
          <a:p>
            <a:endParaRPr lang="en-GB" sz="800" dirty="0">
              <a:solidFill>
                <a:srgbClr val="FFC000"/>
              </a:solidFill>
              <a:latin typeface="Swis721 BT" panose="020B0504020202020204" pitchFamily="34" charset="0"/>
              <a:ea typeface="Tahoma" panose="020B0604030504040204" pitchFamily="34" charset="0"/>
              <a:cs typeface="Tahoma" panose="020B0604030504040204" pitchFamily="34" charset="0"/>
            </a:endParaRPr>
          </a:p>
          <a:p>
            <a:endParaRPr lang="en-GB" sz="800" dirty="0">
              <a:solidFill>
                <a:srgbClr val="FFC000"/>
              </a:solidFill>
              <a:latin typeface="Swis721 BT" panose="020B0504020202020204" pitchFamily="34" charset="0"/>
              <a:ea typeface="Tahoma" panose="020B0604030504040204" pitchFamily="34" charset="0"/>
              <a:cs typeface="Tahoma" panose="020B0604030504040204" pitchFamily="34" charset="0"/>
            </a:endParaRPr>
          </a:p>
          <a:p>
            <a:endParaRPr lang="en-GB" sz="800" dirty="0">
              <a:solidFill>
                <a:srgbClr val="FFC000"/>
              </a:solidFill>
              <a:latin typeface="Swis721 BT" panose="020B0504020202020204" pitchFamily="34" charset="0"/>
              <a:ea typeface="Tahoma" panose="020B0604030504040204" pitchFamily="34" charset="0"/>
              <a:cs typeface="Tahoma" panose="020B0604030504040204" pitchFamily="34" charset="0"/>
            </a:endParaRPr>
          </a:p>
          <a:p>
            <a:endParaRPr lang="en-GB" sz="800" dirty="0">
              <a:solidFill>
                <a:srgbClr val="FFC000"/>
              </a:solidFill>
              <a:latin typeface="Swis721 BT" panose="020B0504020202020204" pitchFamily="34" charset="0"/>
              <a:ea typeface="Tahoma" panose="020B0604030504040204" pitchFamily="34" charset="0"/>
              <a:cs typeface="Tahoma" panose="020B0604030504040204" pitchFamily="34" charset="0"/>
            </a:endParaRPr>
          </a:p>
          <a:p>
            <a:endParaRPr lang="en-GB" sz="800" dirty="0">
              <a:solidFill>
                <a:srgbClr val="FFC000"/>
              </a:solidFill>
              <a:latin typeface="Swis721 BT" panose="020B0504020202020204" pitchFamily="34" charset="0"/>
              <a:ea typeface="Tahoma" panose="020B0604030504040204" pitchFamily="34" charset="0"/>
              <a:cs typeface="Tahoma" panose="020B0604030504040204" pitchFamily="34" charset="0"/>
            </a:endParaRPr>
          </a:p>
          <a:p>
            <a:endParaRPr lang="en-GB" sz="800" dirty="0">
              <a:solidFill>
                <a:srgbClr val="FFC000"/>
              </a:solidFill>
              <a:latin typeface="Swis721 BT" panose="020B0504020202020204" pitchFamily="34" charset="0"/>
              <a:ea typeface="Tahoma" panose="020B0604030504040204" pitchFamily="34" charset="0"/>
              <a:cs typeface="Tahoma" panose="020B0604030504040204" pitchFamily="34" charset="0"/>
            </a:endParaRPr>
          </a:p>
          <a:p>
            <a:endParaRPr lang="en-GB" sz="800" dirty="0">
              <a:solidFill>
                <a:srgbClr val="FFC000"/>
              </a:solidFill>
              <a:latin typeface="Swis721 BT" panose="020B0504020202020204" pitchFamily="34" charset="0"/>
              <a:ea typeface="Tahoma" panose="020B0604030504040204" pitchFamily="34" charset="0"/>
              <a:cs typeface="Tahoma" panose="020B0604030504040204" pitchFamily="34" charset="0"/>
            </a:endParaRPr>
          </a:p>
        </p:txBody>
      </p:sp>
      <p:sp>
        <p:nvSpPr>
          <p:cNvPr id="83" name="TextBox 3">
            <a:extLst>
              <a:ext uri="{FF2B5EF4-FFF2-40B4-BE49-F238E27FC236}">
                <a16:creationId xmlns:a16="http://schemas.microsoft.com/office/drawing/2014/main" id="{41653A9B-CB53-984B-835D-ECCD74B3649D}"/>
              </a:ext>
            </a:extLst>
          </p:cNvPr>
          <p:cNvSpPr txBox="1"/>
          <p:nvPr/>
        </p:nvSpPr>
        <p:spPr>
          <a:xfrm>
            <a:off x="7062633" y="751804"/>
            <a:ext cx="4235865" cy="3862596"/>
          </a:xfrm>
          <a:prstGeom prst="rect">
            <a:avLst/>
          </a:prstGeom>
          <a:solidFill>
            <a:schemeClr val="bg2">
              <a:lumMod val="10000"/>
            </a:schemeClr>
          </a:solidFill>
        </p:spPr>
        <p:txBody>
          <a:bodyPr wrap="square" rtlCol="0">
            <a:spAutoFit/>
          </a:bodyPr>
          <a:lstStyle/>
          <a:p>
            <a:r>
              <a:rPr lang="en-US" sz="700" dirty="0" err="1">
                <a:solidFill>
                  <a:schemeClr val="bg1"/>
                </a:solidFill>
                <a:latin typeface="Swis721 BT" panose="020B0504020202020204" pitchFamily="34" charset="0"/>
                <a:ea typeface="Tahoma" panose="020B0604030504040204" pitchFamily="34" charset="0"/>
                <a:cs typeface="Tahoma" panose="020B0604030504040204" pitchFamily="34" charset="0"/>
              </a:rPr>
              <a:t>root@tdcm_FPGA</a:t>
            </a:r>
            <a:r>
              <a:rPr lang="en-US" sz="700" dirty="0">
                <a:solidFill>
                  <a:schemeClr val="bg1"/>
                </a:solidFill>
                <a:latin typeface="Swis721 BT" panose="020B0504020202020204" pitchFamily="34" charset="0"/>
                <a:ea typeface="Tahoma" panose="020B0604030504040204" pitchFamily="34" charset="0"/>
                <a:cs typeface="Tahoma" panose="020B0604030504040204" pitchFamily="34" charset="0"/>
              </a:rPr>
              <a:t>:/lib/firmware# </a:t>
            </a:r>
            <a:r>
              <a:rPr lang="en-US" sz="700" dirty="0" err="1">
                <a:solidFill>
                  <a:srgbClr val="FFC000"/>
                </a:solidFill>
                <a:latin typeface="Swis721 BT" panose="020B0504020202020204" pitchFamily="34" charset="0"/>
                <a:ea typeface="Tahoma" panose="020B0604030504040204" pitchFamily="34" charset="0"/>
                <a:cs typeface="Tahoma" panose="020B0604030504040204" pitchFamily="34" charset="0"/>
              </a:rPr>
              <a:t>echo_test</a:t>
            </a:r>
            <a:endParaRPr lang="en-US" sz="700" dirty="0">
              <a:solidFill>
                <a:srgbClr val="FFC000"/>
              </a:solidFill>
              <a:latin typeface="Swis721 BT" panose="020B0504020202020204" pitchFamily="34" charset="0"/>
              <a:ea typeface="Tahoma" panose="020B0604030504040204" pitchFamily="34" charset="0"/>
              <a:cs typeface="Tahoma" panose="020B0604030504040204" pitchFamily="34" charset="0"/>
            </a:endParaRPr>
          </a:p>
          <a:p>
            <a:endParaRPr lang="en-US" sz="7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US" sz="7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US" sz="7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US" sz="7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US" sz="7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US" sz="7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US" sz="7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US" sz="7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US" sz="7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US" sz="7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US" sz="7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US" sz="7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US" sz="7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US" sz="7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US" sz="7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US" sz="7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US" sz="7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US" sz="7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US" sz="7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US" sz="7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US" sz="7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US" sz="7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US" sz="7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US" sz="7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US" sz="7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US" sz="7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US" sz="7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US" sz="7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US" sz="7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US" sz="7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US" sz="7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US" sz="7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US" sz="7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r>
              <a:rPr lang="en-US" sz="700" dirty="0">
                <a:solidFill>
                  <a:schemeClr val="bg1"/>
                </a:solidFill>
                <a:latin typeface="Swis721 BT" panose="020B0504020202020204" pitchFamily="34" charset="0"/>
                <a:ea typeface="Tahoma" panose="020B0604030504040204" pitchFamily="34" charset="0"/>
                <a:cs typeface="Tahoma" panose="020B0604030504040204" pitchFamily="34" charset="0"/>
              </a:rPr>
              <a:t> </a:t>
            </a:r>
            <a:endParaRPr lang="en-GB" sz="700" dirty="0">
              <a:solidFill>
                <a:schemeClr val="bg1"/>
              </a:solidFill>
              <a:latin typeface="Swis721 BT" panose="020B0504020202020204" pitchFamily="34" charset="0"/>
              <a:ea typeface="Tahoma" panose="020B0604030504040204" pitchFamily="34" charset="0"/>
              <a:cs typeface="Tahoma" panose="020B0604030504040204" pitchFamily="34" charset="0"/>
            </a:endParaRPr>
          </a:p>
        </p:txBody>
      </p:sp>
      <p:sp>
        <p:nvSpPr>
          <p:cNvPr id="84" name="TextBox 3">
            <a:extLst>
              <a:ext uri="{FF2B5EF4-FFF2-40B4-BE49-F238E27FC236}">
                <a16:creationId xmlns:a16="http://schemas.microsoft.com/office/drawing/2014/main" id="{41653A9B-CB53-984B-835D-ECCD74B3649D}"/>
              </a:ext>
            </a:extLst>
          </p:cNvPr>
          <p:cNvSpPr txBox="1"/>
          <p:nvPr/>
        </p:nvSpPr>
        <p:spPr>
          <a:xfrm>
            <a:off x="7052863" y="743692"/>
            <a:ext cx="4235865" cy="3847207"/>
          </a:xfrm>
          <a:prstGeom prst="rect">
            <a:avLst/>
          </a:prstGeom>
          <a:solidFill>
            <a:schemeClr val="bg2">
              <a:lumMod val="10000"/>
            </a:schemeClr>
          </a:solidFill>
        </p:spPr>
        <p:txBody>
          <a:bodyPr wrap="square" rtlCol="0">
            <a:spAutoFit/>
          </a:bodyPr>
          <a:lstStyle/>
          <a:p>
            <a:endParaRPr lang="en-GB" sz="8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r>
              <a:rPr lang="en-GB" sz="800" dirty="0" err="1">
                <a:solidFill>
                  <a:schemeClr val="bg1"/>
                </a:solidFill>
                <a:latin typeface="Swis721 BT" panose="020B0504020202020204" pitchFamily="34" charset="0"/>
                <a:ea typeface="Tahoma" panose="020B0604030504040204" pitchFamily="34" charset="0"/>
                <a:cs typeface="Tahoma" panose="020B0604030504040204" pitchFamily="34" charset="0"/>
              </a:rPr>
              <a:t>root@tdcm_FPGA</a:t>
            </a:r>
            <a:r>
              <a:rPr lang="en-GB" sz="800" dirty="0">
                <a:solidFill>
                  <a:schemeClr val="bg1"/>
                </a:solidFill>
                <a:latin typeface="Swis721 BT" panose="020B0504020202020204" pitchFamily="34" charset="0"/>
                <a:ea typeface="Tahoma" panose="020B0604030504040204" pitchFamily="34" charset="0"/>
                <a:cs typeface="Tahoma" panose="020B0604030504040204" pitchFamily="34" charset="0"/>
              </a:rPr>
              <a:t>:/lib/firmware# </a:t>
            </a:r>
            <a:r>
              <a:rPr lang="en-GB" sz="800" dirty="0">
                <a:solidFill>
                  <a:srgbClr val="FFC000"/>
                </a:solidFill>
                <a:latin typeface="Swis721 BT" panose="020B0504020202020204" pitchFamily="34" charset="0"/>
                <a:ea typeface="Tahoma" panose="020B0604030504040204" pitchFamily="34" charset="0"/>
                <a:cs typeface="Tahoma" panose="020B0604030504040204" pitchFamily="34" charset="0"/>
              </a:rPr>
              <a:t>echo stop &gt; /sys/class/</a:t>
            </a:r>
            <a:r>
              <a:rPr lang="en-GB" sz="800" dirty="0" err="1">
                <a:solidFill>
                  <a:srgbClr val="FFC000"/>
                </a:solidFill>
                <a:latin typeface="Swis721 BT" panose="020B0504020202020204" pitchFamily="34" charset="0"/>
                <a:ea typeface="Tahoma" panose="020B0604030504040204" pitchFamily="34" charset="0"/>
                <a:cs typeface="Tahoma" panose="020B0604030504040204" pitchFamily="34" charset="0"/>
              </a:rPr>
              <a:t>remoteproc</a:t>
            </a:r>
            <a:r>
              <a:rPr lang="en-GB" sz="800" dirty="0">
                <a:solidFill>
                  <a:srgbClr val="FFC000"/>
                </a:solidFill>
                <a:latin typeface="Swis721 BT" panose="020B0504020202020204" pitchFamily="34" charset="0"/>
                <a:ea typeface="Tahoma" panose="020B0604030504040204" pitchFamily="34" charset="0"/>
                <a:cs typeface="Tahoma" panose="020B0604030504040204" pitchFamily="34" charset="0"/>
              </a:rPr>
              <a:t>/remoteproc0/state</a:t>
            </a:r>
          </a:p>
          <a:p>
            <a:endParaRPr lang="en-GB" sz="8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5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5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5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5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5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5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5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5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5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5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5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5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5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5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5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5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5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5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5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5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5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5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5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5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5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5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5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5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5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5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5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5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5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5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5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5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5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5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5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5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5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5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5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500" dirty="0">
              <a:solidFill>
                <a:schemeClr val="bg1"/>
              </a:solidFill>
              <a:latin typeface="Swis721 BT" panose="020B0504020202020204" pitchFamily="34" charset="0"/>
              <a:ea typeface="Tahoma" panose="020B0604030504040204" pitchFamily="34" charset="0"/>
              <a:cs typeface="Tahoma" panose="020B0604030504040204" pitchFamily="34" charset="0"/>
            </a:endParaRPr>
          </a:p>
        </p:txBody>
      </p:sp>
      <p:sp>
        <p:nvSpPr>
          <p:cNvPr id="85" name="TextBox 3">
            <a:extLst>
              <a:ext uri="{FF2B5EF4-FFF2-40B4-BE49-F238E27FC236}">
                <a16:creationId xmlns:a16="http://schemas.microsoft.com/office/drawing/2014/main" id="{41653A9B-CB53-984B-835D-ECCD74B3649D}"/>
              </a:ext>
            </a:extLst>
          </p:cNvPr>
          <p:cNvSpPr txBox="1"/>
          <p:nvPr/>
        </p:nvSpPr>
        <p:spPr>
          <a:xfrm>
            <a:off x="7065503" y="1171818"/>
            <a:ext cx="4235865" cy="3431709"/>
          </a:xfrm>
          <a:prstGeom prst="rect">
            <a:avLst/>
          </a:prstGeom>
          <a:solidFill>
            <a:schemeClr val="bg2">
              <a:lumMod val="10000"/>
            </a:schemeClr>
          </a:solidFill>
        </p:spPr>
        <p:txBody>
          <a:bodyPr wrap="square" rtlCol="0">
            <a:spAutoFit/>
          </a:bodyPr>
          <a:lstStyle/>
          <a:p>
            <a:endParaRPr lang="en-US" sz="7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br>
              <a:rPr lang="en-US" sz="700" dirty="0">
                <a:solidFill>
                  <a:schemeClr val="bg1"/>
                </a:solidFill>
                <a:latin typeface="Swis721 BT" panose="020B0504020202020204" pitchFamily="34" charset="0"/>
                <a:ea typeface="Tahoma" panose="020B0604030504040204" pitchFamily="34" charset="0"/>
                <a:cs typeface="Tahoma" panose="020B0604030504040204" pitchFamily="34" charset="0"/>
              </a:rPr>
            </a:br>
            <a:r>
              <a:rPr lang="en-US" sz="700" dirty="0">
                <a:solidFill>
                  <a:schemeClr val="accent1">
                    <a:lumMod val="60000"/>
                    <a:lumOff val="40000"/>
                  </a:schemeClr>
                </a:solidFill>
                <a:latin typeface="Swis721 BT" panose="020B0504020202020204" pitchFamily="34" charset="0"/>
                <a:ea typeface="Tahoma" panose="020B0604030504040204" pitchFamily="34" charset="0"/>
                <a:cs typeface="Tahoma" panose="020B0604030504040204" pitchFamily="34" charset="0"/>
              </a:rPr>
              <a:t>Echo test start </a:t>
            </a:r>
          </a:p>
          <a:p>
            <a:r>
              <a:rPr lang="en-US" sz="700" dirty="0">
                <a:solidFill>
                  <a:schemeClr val="accent1">
                    <a:lumMod val="60000"/>
                    <a:lumOff val="40000"/>
                  </a:schemeClr>
                </a:solidFill>
                <a:latin typeface="Swis721 BT" panose="020B0504020202020204" pitchFamily="34" charset="0"/>
                <a:ea typeface="Tahoma" panose="020B0604030504040204" pitchFamily="34" charset="0"/>
                <a:cs typeface="Tahoma" panose="020B0604030504040204" pitchFamily="34" charset="0"/>
              </a:rPr>
              <a:t> Open </a:t>
            </a:r>
            <a:r>
              <a:rPr lang="en-US" sz="700" dirty="0" err="1">
                <a:solidFill>
                  <a:schemeClr val="accent1">
                    <a:lumMod val="60000"/>
                    <a:lumOff val="40000"/>
                  </a:schemeClr>
                </a:solidFill>
                <a:latin typeface="Swis721 BT" panose="020B0504020202020204" pitchFamily="34" charset="0"/>
                <a:ea typeface="Tahoma" panose="020B0604030504040204" pitchFamily="34" charset="0"/>
                <a:cs typeface="Tahoma" panose="020B0604030504040204" pitchFamily="34" charset="0"/>
              </a:rPr>
              <a:t>rpmsg</a:t>
            </a:r>
            <a:r>
              <a:rPr lang="en-US" sz="700" dirty="0">
                <a:solidFill>
                  <a:schemeClr val="accent1">
                    <a:lumMod val="60000"/>
                    <a:lumOff val="40000"/>
                  </a:schemeClr>
                </a:solidFill>
                <a:latin typeface="Swis721 BT" panose="020B0504020202020204" pitchFamily="34" charset="0"/>
                <a:ea typeface="Tahoma" panose="020B0604030504040204" pitchFamily="34" charset="0"/>
                <a:cs typeface="Tahoma" panose="020B0604030504040204" pitchFamily="34" charset="0"/>
              </a:rPr>
              <a:t> dev /dev/rpmsg0! </a:t>
            </a:r>
          </a:p>
          <a:p>
            <a:r>
              <a:rPr lang="en-US" sz="700" dirty="0">
                <a:solidFill>
                  <a:schemeClr val="accent1">
                    <a:lumMod val="60000"/>
                    <a:lumOff val="40000"/>
                  </a:schemeClr>
                </a:solidFill>
                <a:latin typeface="Swis721 BT" panose="020B0504020202020204" pitchFamily="34" charset="0"/>
                <a:ea typeface="Tahoma" panose="020B0604030504040204" pitchFamily="34" charset="0"/>
                <a:cs typeface="Tahoma" panose="020B0604030504040204" pitchFamily="34" charset="0"/>
              </a:rPr>
              <a:t> **************************************</a:t>
            </a:r>
          </a:p>
          <a:p>
            <a:r>
              <a:rPr lang="en-US" sz="700" dirty="0">
                <a:solidFill>
                  <a:schemeClr val="accent1">
                    <a:lumMod val="60000"/>
                    <a:lumOff val="40000"/>
                  </a:schemeClr>
                </a:solidFill>
                <a:latin typeface="Swis721 BT" panose="020B0504020202020204" pitchFamily="34" charset="0"/>
                <a:ea typeface="Tahoma" panose="020B0604030504040204" pitchFamily="34" charset="0"/>
                <a:cs typeface="Tahoma" panose="020B0604030504040204" pitchFamily="34" charset="0"/>
              </a:rPr>
              <a:t>  Echo Test Round 0 </a:t>
            </a:r>
          </a:p>
          <a:p>
            <a:r>
              <a:rPr lang="en-US" sz="700" dirty="0">
                <a:solidFill>
                  <a:schemeClr val="accent1">
                    <a:lumMod val="60000"/>
                    <a:lumOff val="40000"/>
                  </a:schemeClr>
                </a:solidFill>
                <a:latin typeface="Swis721 BT" panose="020B0504020202020204" pitchFamily="34" charset="0"/>
                <a:ea typeface="Tahoma" panose="020B0604030504040204" pitchFamily="34" charset="0"/>
                <a:cs typeface="Tahoma" panose="020B0604030504040204" pitchFamily="34" charset="0"/>
              </a:rPr>
              <a:t> **************************************</a:t>
            </a:r>
          </a:p>
          <a:p>
            <a:r>
              <a:rPr lang="en-US" sz="700" dirty="0">
                <a:solidFill>
                  <a:schemeClr val="accent1">
                    <a:lumMod val="60000"/>
                    <a:lumOff val="40000"/>
                  </a:schemeClr>
                </a:solidFill>
                <a:latin typeface="Swis721 BT" panose="020B0504020202020204" pitchFamily="34" charset="0"/>
                <a:ea typeface="Tahoma" panose="020B0604030504040204" pitchFamily="34" charset="0"/>
                <a:cs typeface="Tahoma" panose="020B0604030504040204" pitchFamily="34" charset="0"/>
              </a:rPr>
              <a:t> sending payload number 0 of size 9</a:t>
            </a:r>
          </a:p>
          <a:p>
            <a:r>
              <a:rPr lang="en-US" sz="700" dirty="0">
                <a:solidFill>
                  <a:schemeClr val="accent1">
                    <a:lumMod val="60000"/>
                    <a:lumOff val="40000"/>
                  </a:schemeClr>
                </a:solidFill>
                <a:latin typeface="Swis721 BT" panose="020B0504020202020204" pitchFamily="34" charset="0"/>
                <a:ea typeface="Tahoma" panose="020B0604030504040204" pitchFamily="34" charset="0"/>
                <a:cs typeface="Tahoma" panose="020B0604030504040204" pitchFamily="34" charset="0"/>
              </a:rPr>
              <a:t>echo test: sent : 9</a:t>
            </a:r>
          </a:p>
          <a:p>
            <a:r>
              <a:rPr lang="en-US" sz="700" dirty="0">
                <a:solidFill>
                  <a:schemeClr val="accent1">
                    <a:lumMod val="60000"/>
                    <a:lumOff val="40000"/>
                  </a:schemeClr>
                </a:solidFill>
                <a:latin typeface="Swis721 BT" panose="020B0504020202020204" pitchFamily="34" charset="0"/>
                <a:ea typeface="Tahoma" panose="020B0604030504040204" pitchFamily="34" charset="0"/>
                <a:cs typeface="Tahoma" panose="020B0604030504040204" pitchFamily="34" charset="0"/>
              </a:rPr>
              <a:t> received payload number 0 of size 9</a:t>
            </a:r>
          </a:p>
          <a:p>
            <a:r>
              <a:rPr lang="en-US" sz="700" dirty="0">
                <a:solidFill>
                  <a:schemeClr val="accent1">
                    <a:lumMod val="60000"/>
                    <a:lumOff val="40000"/>
                  </a:schemeClr>
                </a:solidFill>
                <a:latin typeface="Swis721 BT" panose="020B0504020202020204" pitchFamily="34" charset="0"/>
                <a:ea typeface="Tahoma" panose="020B0604030504040204" pitchFamily="34" charset="0"/>
                <a:cs typeface="Tahoma" panose="020B0604030504040204" pitchFamily="34" charset="0"/>
              </a:rPr>
              <a:t> sending payload number 1 of size 10</a:t>
            </a:r>
          </a:p>
          <a:p>
            <a:r>
              <a:rPr lang="en-US" sz="700" dirty="0">
                <a:solidFill>
                  <a:schemeClr val="accent1">
                    <a:lumMod val="60000"/>
                    <a:lumOff val="40000"/>
                  </a:schemeClr>
                </a:solidFill>
                <a:latin typeface="Swis721 BT" panose="020B0504020202020204" pitchFamily="34" charset="0"/>
                <a:ea typeface="Tahoma" panose="020B0604030504040204" pitchFamily="34" charset="0"/>
                <a:cs typeface="Tahoma" panose="020B0604030504040204" pitchFamily="34" charset="0"/>
              </a:rPr>
              <a:t>echo test: sent : 10</a:t>
            </a:r>
          </a:p>
          <a:p>
            <a:r>
              <a:rPr lang="en-US" sz="700" dirty="0">
                <a:solidFill>
                  <a:schemeClr val="accent1">
                    <a:lumMod val="60000"/>
                    <a:lumOff val="40000"/>
                  </a:schemeClr>
                </a:solidFill>
                <a:latin typeface="Swis721 BT" panose="020B0504020202020204" pitchFamily="34" charset="0"/>
                <a:ea typeface="Tahoma" panose="020B0604030504040204" pitchFamily="34" charset="0"/>
                <a:cs typeface="Tahoma" panose="020B0604030504040204" pitchFamily="34" charset="0"/>
              </a:rPr>
              <a:t> received payload number 1 of size 10</a:t>
            </a:r>
          </a:p>
          <a:p>
            <a:r>
              <a:rPr lang="en-US" sz="700" dirty="0">
                <a:solidFill>
                  <a:schemeClr val="accent1">
                    <a:lumMod val="60000"/>
                    <a:lumOff val="40000"/>
                  </a:schemeClr>
                </a:solidFill>
                <a:latin typeface="Swis721 BT" panose="020B0504020202020204" pitchFamily="34" charset="0"/>
                <a:ea typeface="Tahoma" panose="020B0604030504040204" pitchFamily="34" charset="0"/>
                <a:cs typeface="Tahoma" panose="020B0604030504040204" pitchFamily="34" charset="0"/>
              </a:rPr>
              <a:t> sending payload number 2 of size 11</a:t>
            </a:r>
          </a:p>
          <a:p>
            <a:r>
              <a:rPr lang="en-US" sz="700" dirty="0">
                <a:solidFill>
                  <a:schemeClr val="accent1">
                    <a:lumMod val="60000"/>
                    <a:lumOff val="40000"/>
                  </a:schemeClr>
                </a:solidFill>
                <a:latin typeface="Swis721 BT" panose="020B0504020202020204" pitchFamily="34" charset="0"/>
                <a:ea typeface="Tahoma" panose="020B0604030504040204" pitchFamily="34" charset="0"/>
                <a:cs typeface="Tahoma" panose="020B0604030504040204" pitchFamily="34" charset="0"/>
              </a:rPr>
              <a:t>echo test: sent : 11</a:t>
            </a:r>
          </a:p>
          <a:p>
            <a:r>
              <a:rPr lang="en-US" sz="700" dirty="0">
                <a:solidFill>
                  <a:schemeClr val="accent1">
                    <a:lumMod val="60000"/>
                    <a:lumOff val="40000"/>
                  </a:schemeClr>
                </a:solidFill>
                <a:latin typeface="Swis721 BT" panose="020B0504020202020204" pitchFamily="34" charset="0"/>
                <a:ea typeface="Tahoma" panose="020B0604030504040204" pitchFamily="34" charset="0"/>
                <a:cs typeface="Tahoma" panose="020B0604030504040204" pitchFamily="34" charset="0"/>
              </a:rPr>
              <a:t> received payload number 2 of size 11</a:t>
            </a:r>
          </a:p>
          <a:p>
            <a:r>
              <a:rPr lang="en-US" sz="700" dirty="0">
                <a:solidFill>
                  <a:schemeClr val="accent1">
                    <a:lumMod val="60000"/>
                    <a:lumOff val="40000"/>
                  </a:schemeClr>
                </a:solidFill>
                <a:latin typeface="Swis721 BT" panose="020B0504020202020204" pitchFamily="34" charset="0"/>
                <a:ea typeface="Tahoma" panose="020B0604030504040204" pitchFamily="34" charset="0"/>
                <a:cs typeface="Tahoma" panose="020B0604030504040204" pitchFamily="34" charset="0"/>
              </a:rPr>
              <a:t> sending payload number 3 of size 12</a:t>
            </a:r>
          </a:p>
          <a:p>
            <a:r>
              <a:rPr lang="en-US" sz="700" dirty="0">
                <a:solidFill>
                  <a:schemeClr val="accent1">
                    <a:lumMod val="60000"/>
                    <a:lumOff val="40000"/>
                  </a:schemeClr>
                </a:solidFill>
                <a:latin typeface="Swis721 BT" panose="020B0504020202020204" pitchFamily="34" charset="0"/>
                <a:ea typeface="Tahoma" panose="020B0604030504040204" pitchFamily="34" charset="0"/>
                <a:cs typeface="Tahoma" panose="020B0604030504040204" pitchFamily="34" charset="0"/>
              </a:rPr>
              <a:t>…</a:t>
            </a:r>
          </a:p>
          <a:p>
            <a:r>
              <a:rPr lang="en-US" sz="700" dirty="0">
                <a:solidFill>
                  <a:schemeClr val="accent1">
                    <a:lumMod val="60000"/>
                    <a:lumOff val="40000"/>
                  </a:schemeClr>
                </a:solidFill>
                <a:latin typeface="Swis721 BT" panose="020B0504020202020204" pitchFamily="34" charset="0"/>
                <a:ea typeface="Tahoma" panose="020B0604030504040204" pitchFamily="34" charset="0"/>
                <a:cs typeface="Tahoma" panose="020B0604030504040204" pitchFamily="34" charset="0"/>
              </a:rPr>
              <a:t>sending payload number 471 of size 480</a:t>
            </a:r>
          </a:p>
          <a:p>
            <a:r>
              <a:rPr lang="en-US" sz="700" dirty="0">
                <a:solidFill>
                  <a:schemeClr val="accent1">
                    <a:lumMod val="60000"/>
                    <a:lumOff val="40000"/>
                  </a:schemeClr>
                </a:solidFill>
                <a:latin typeface="Swis721 BT" panose="020B0504020202020204" pitchFamily="34" charset="0"/>
                <a:ea typeface="Tahoma" panose="020B0604030504040204" pitchFamily="34" charset="0"/>
                <a:cs typeface="Tahoma" panose="020B0604030504040204" pitchFamily="34" charset="0"/>
              </a:rPr>
              <a:t>echo test: sent : 480</a:t>
            </a:r>
          </a:p>
          <a:p>
            <a:r>
              <a:rPr lang="en-US" sz="700" dirty="0">
                <a:solidFill>
                  <a:schemeClr val="accent1">
                    <a:lumMod val="60000"/>
                    <a:lumOff val="40000"/>
                  </a:schemeClr>
                </a:solidFill>
                <a:latin typeface="Swis721 BT" panose="020B0504020202020204" pitchFamily="34" charset="0"/>
                <a:ea typeface="Tahoma" panose="020B0604030504040204" pitchFamily="34" charset="0"/>
                <a:cs typeface="Tahoma" panose="020B0604030504040204" pitchFamily="34" charset="0"/>
              </a:rPr>
              <a:t> received payload number 471 of size 480</a:t>
            </a:r>
          </a:p>
          <a:p>
            <a:r>
              <a:rPr lang="en-US" sz="700" dirty="0">
                <a:solidFill>
                  <a:schemeClr val="accent1">
                    <a:lumMod val="60000"/>
                    <a:lumOff val="40000"/>
                  </a:schemeClr>
                </a:solidFill>
                <a:latin typeface="Swis721 BT" panose="020B0504020202020204" pitchFamily="34" charset="0"/>
                <a:ea typeface="Tahoma" panose="020B0604030504040204" pitchFamily="34" charset="0"/>
                <a:cs typeface="Tahoma" panose="020B0604030504040204" pitchFamily="34" charset="0"/>
              </a:rPr>
              <a:t> **************************************</a:t>
            </a:r>
          </a:p>
          <a:p>
            <a:r>
              <a:rPr lang="en-US" sz="700" dirty="0">
                <a:solidFill>
                  <a:schemeClr val="accent1">
                    <a:lumMod val="60000"/>
                    <a:lumOff val="40000"/>
                  </a:schemeClr>
                </a:solidFill>
                <a:latin typeface="Swis721 BT" panose="020B0504020202020204" pitchFamily="34" charset="0"/>
                <a:ea typeface="Tahoma" panose="020B0604030504040204" pitchFamily="34" charset="0"/>
                <a:cs typeface="Tahoma" panose="020B0604030504040204" pitchFamily="34" charset="0"/>
              </a:rPr>
              <a:t> Echo Test Round 0 Test Results: Error count = 0</a:t>
            </a:r>
          </a:p>
          <a:p>
            <a:r>
              <a:rPr lang="en-US" sz="700" dirty="0">
                <a:solidFill>
                  <a:schemeClr val="accent1">
                    <a:lumMod val="60000"/>
                    <a:lumOff val="40000"/>
                  </a:schemeClr>
                </a:solidFill>
                <a:latin typeface="Swis721 BT" panose="020B0504020202020204" pitchFamily="34" charset="0"/>
                <a:ea typeface="Tahoma" panose="020B0604030504040204" pitchFamily="34" charset="0"/>
                <a:cs typeface="Tahoma" panose="020B0604030504040204" pitchFamily="34" charset="0"/>
              </a:rPr>
              <a:t> **************************************</a:t>
            </a:r>
            <a:br>
              <a:rPr lang="en-US" sz="700" dirty="0">
                <a:solidFill>
                  <a:schemeClr val="accent1">
                    <a:lumMod val="60000"/>
                    <a:lumOff val="40000"/>
                  </a:schemeClr>
                </a:solidFill>
                <a:latin typeface="Swis721 BT" panose="020B0504020202020204" pitchFamily="34" charset="0"/>
                <a:ea typeface="Tahoma" panose="020B0604030504040204" pitchFamily="34" charset="0"/>
                <a:cs typeface="Tahoma" panose="020B0604030504040204" pitchFamily="34" charset="0"/>
              </a:rPr>
            </a:br>
            <a:br>
              <a:rPr lang="en-US" sz="700" dirty="0">
                <a:solidFill>
                  <a:schemeClr val="accent1">
                    <a:lumMod val="60000"/>
                    <a:lumOff val="40000"/>
                  </a:schemeClr>
                </a:solidFill>
                <a:latin typeface="Swis721 BT" panose="020B0504020202020204" pitchFamily="34" charset="0"/>
                <a:ea typeface="Tahoma" panose="020B0604030504040204" pitchFamily="34" charset="0"/>
                <a:cs typeface="Tahoma" panose="020B0604030504040204" pitchFamily="34" charset="0"/>
              </a:rPr>
            </a:br>
            <a:r>
              <a:rPr lang="en-GB" sz="700" dirty="0" err="1">
                <a:solidFill>
                  <a:schemeClr val="accent1">
                    <a:lumMod val="60000"/>
                    <a:lumOff val="40000"/>
                  </a:schemeClr>
                </a:solidFill>
                <a:latin typeface="Swis721 BT" panose="020B0504020202020204" pitchFamily="34" charset="0"/>
                <a:ea typeface="Tahoma" panose="020B0604030504040204" pitchFamily="34" charset="0"/>
                <a:cs typeface="Tahoma" panose="020B0604030504040204" pitchFamily="34" charset="0"/>
              </a:rPr>
              <a:t>virtio_rpmsg_bus</a:t>
            </a:r>
            <a:r>
              <a:rPr lang="en-GB" sz="700" dirty="0">
                <a:solidFill>
                  <a:schemeClr val="accent1">
                    <a:lumMod val="60000"/>
                    <a:lumOff val="40000"/>
                  </a:schemeClr>
                </a:solidFill>
                <a:latin typeface="Swis721 BT" panose="020B0504020202020204" pitchFamily="34" charset="0"/>
                <a:ea typeface="Tahoma" panose="020B0604030504040204" pitchFamily="34" charset="0"/>
                <a:cs typeface="Tahoma" panose="020B0604030504040204" pitchFamily="34" charset="0"/>
              </a:rPr>
              <a:t> virtio0: creating channel </a:t>
            </a:r>
            <a:r>
              <a:rPr lang="en-GB" sz="700" dirty="0" err="1">
                <a:solidFill>
                  <a:schemeClr val="accent1">
                    <a:lumMod val="60000"/>
                    <a:lumOff val="40000"/>
                  </a:schemeClr>
                </a:solidFill>
                <a:latin typeface="Swis721 BT" panose="020B0504020202020204" pitchFamily="34" charset="0"/>
                <a:ea typeface="Tahoma" panose="020B0604030504040204" pitchFamily="34" charset="0"/>
                <a:cs typeface="Tahoma" panose="020B0604030504040204" pitchFamily="34" charset="0"/>
              </a:rPr>
              <a:t>rpmsg</a:t>
            </a:r>
            <a:r>
              <a:rPr lang="en-GB" sz="700" dirty="0">
                <a:solidFill>
                  <a:schemeClr val="accent1">
                    <a:lumMod val="60000"/>
                    <a:lumOff val="40000"/>
                  </a:schemeClr>
                </a:solidFill>
                <a:latin typeface="Swis721 BT" panose="020B0504020202020204" pitchFamily="34" charset="0"/>
                <a:ea typeface="Tahoma" panose="020B0604030504040204" pitchFamily="34" charset="0"/>
                <a:cs typeface="Tahoma" panose="020B0604030504040204" pitchFamily="34" charset="0"/>
              </a:rPr>
              <a:t>-</a:t>
            </a:r>
            <a:r>
              <a:rPr lang="en-GB" sz="700" dirty="0" err="1">
                <a:solidFill>
                  <a:schemeClr val="accent1">
                    <a:lumMod val="60000"/>
                    <a:lumOff val="40000"/>
                  </a:schemeClr>
                </a:solidFill>
                <a:latin typeface="Swis721 BT" panose="020B0504020202020204" pitchFamily="34" charset="0"/>
                <a:ea typeface="Tahoma" panose="020B0604030504040204" pitchFamily="34" charset="0"/>
                <a:cs typeface="Tahoma" panose="020B0604030504040204" pitchFamily="34" charset="0"/>
              </a:rPr>
              <a:t>openamp</a:t>
            </a:r>
            <a:r>
              <a:rPr lang="en-GB" sz="700" dirty="0">
                <a:solidFill>
                  <a:schemeClr val="accent1">
                    <a:lumMod val="60000"/>
                    <a:lumOff val="40000"/>
                  </a:schemeClr>
                </a:solidFill>
                <a:latin typeface="Swis721 BT" panose="020B0504020202020204" pitchFamily="34" charset="0"/>
                <a:ea typeface="Tahoma" panose="020B0604030504040204" pitchFamily="34" charset="0"/>
                <a:cs typeface="Tahoma" panose="020B0604030504040204" pitchFamily="34" charset="0"/>
              </a:rPr>
              <a:t>-demo-channel </a:t>
            </a:r>
            <a:r>
              <a:rPr lang="en-GB" sz="700" dirty="0" err="1">
                <a:solidFill>
                  <a:schemeClr val="accent1">
                    <a:lumMod val="60000"/>
                    <a:lumOff val="40000"/>
                  </a:schemeClr>
                </a:solidFill>
                <a:latin typeface="Swis721 BT" panose="020B0504020202020204" pitchFamily="34" charset="0"/>
                <a:ea typeface="Tahoma" panose="020B0604030504040204" pitchFamily="34" charset="0"/>
                <a:cs typeface="Tahoma" panose="020B0604030504040204" pitchFamily="34" charset="0"/>
              </a:rPr>
              <a:t>addr</a:t>
            </a:r>
            <a:r>
              <a:rPr lang="en-GB" sz="700" dirty="0">
                <a:solidFill>
                  <a:schemeClr val="accent1">
                    <a:lumMod val="60000"/>
                    <a:lumOff val="40000"/>
                  </a:schemeClr>
                </a:solidFill>
                <a:latin typeface="Swis721 BT" panose="020B0504020202020204" pitchFamily="34" charset="0"/>
                <a:ea typeface="Tahoma" panose="020B0604030504040204" pitchFamily="34" charset="0"/>
                <a:cs typeface="Tahoma" panose="020B0604030504040204" pitchFamily="34" charset="0"/>
              </a:rPr>
              <a:t> 0x0</a:t>
            </a:r>
          </a:p>
          <a:p>
            <a:r>
              <a:rPr lang="en-GB" sz="700" dirty="0" err="1">
                <a:solidFill>
                  <a:schemeClr val="accent1">
                    <a:lumMod val="60000"/>
                    <a:lumOff val="40000"/>
                  </a:schemeClr>
                </a:solidFill>
                <a:latin typeface="Swis721 BT" panose="020B0504020202020204" pitchFamily="34" charset="0"/>
                <a:ea typeface="Tahoma" panose="020B0604030504040204" pitchFamily="34" charset="0"/>
                <a:cs typeface="Tahoma" panose="020B0604030504040204" pitchFamily="34" charset="0"/>
              </a:rPr>
              <a:t>rpmsg_user_dev_driver</a:t>
            </a:r>
            <a:r>
              <a:rPr lang="en-GB" sz="700" dirty="0">
                <a:solidFill>
                  <a:schemeClr val="accent1">
                    <a:lumMod val="60000"/>
                    <a:lumOff val="40000"/>
                  </a:schemeClr>
                </a:solidFill>
                <a:latin typeface="Swis721 BT" panose="020B0504020202020204" pitchFamily="34" charset="0"/>
                <a:ea typeface="Tahoma" panose="020B0604030504040204" pitchFamily="34" charset="0"/>
                <a:cs typeface="Tahoma" panose="020B0604030504040204" pitchFamily="34" charset="0"/>
              </a:rPr>
              <a:t> virtio0.rpmsg-openamp-demo-channel.-1.0: </a:t>
            </a:r>
            <a:r>
              <a:rPr lang="en-GB" sz="700" dirty="0" err="1">
                <a:solidFill>
                  <a:schemeClr val="accent1">
                    <a:lumMod val="60000"/>
                    <a:lumOff val="40000"/>
                  </a:schemeClr>
                </a:solidFill>
                <a:latin typeface="Swis721 BT" panose="020B0504020202020204" pitchFamily="34" charset="0"/>
                <a:ea typeface="Tahoma" panose="020B0604030504040204" pitchFamily="34" charset="0"/>
                <a:cs typeface="Tahoma" panose="020B0604030504040204" pitchFamily="34" charset="0"/>
              </a:rPr>
              <a:t>rpmsg_user_dev_rpmsg_drv_probe</a:t>
            </a:r>
            <a:endParaRPr lang="en-GB" sz="700" dirty="0">
              <a:solidFill>
                <a:schemeClr val="accent1">
                  <a:lumMod val="60000"/>
                  <a:lumOff val="40000"/>
                </a:schemeClr>
              </a:solidFill>
              <a:latin typeface="Swis721 BT" panose="020B0504020202020204" pitchFamily="34" charset="0"/>
              <a:ea typeface="Tahoma" panose="020B0604030504040204" pitchFamily="34" charset="0"/>
              <a:cs typeface="Tahoma" panose="020B0604030504040204" pitchFamily="34" charset="0"/>
            </a:endParaRPr>
          </a:p>
          <a:p>
            <a:r>
              <a:rPr lang="en-GB" sz="700" dirty="0" err="1">
                <a:solidFill>
                  <a:schemeClr val="accent1">
                    <a:lumMod val="60000"/>
                    <a:lumOff val="40000"/>
                  </a:schemeClr>
                </a:solidFill>
                <a:latin typeface="Swis721 BT" panose="020B0504020202020204" pitchFamily="34" charset="0"/>
                <a:ea typeface="Tahoma" panose="020B0604030504040204" pitchFamily="34" charset="0"/>
                <a:cs typeface="Tahoma" panose="020B0604030504040204" pitchFamily="34" charset="0"/>
              </a:rPr>
              <a:t>rpmsg_user_dev_driver</a:t>
            </a:r>
            <a:r>
              <a:rPr lang="en-GB" sz="700" dirty="0">
                <a:solidFill>
                  <a:schemeClr val="accent1">
                    <a:lumMod val="60000"/>
                    <a:lumOff val="40000"/>
                  </a:schemeClr>
                </a:solidFill>
                <a:latin typeface="Swis721 BT" panose="020B0504020202020204" pitchFamily="34" charset="0"/>
                <a:ea typeface="Tahoma" panose="020B0604030504040204" pitchFamily="34" charset="0"/>
                <a:cs typeface="Tahoma" panose="020B0604030504040204" pitchFamily="34" charset="0"/>
              </a:rPr>
              <a:t> virtio0.rpmsg-openamp-demo-channel.-1.0: new channel: 0x400 -&gt; 0x0!</a:t>
            </a:r>
          </a:p>
          <a:p>
            <a:endParaRPr lang="en-GB" sz="700" dirty="0">
              <a:solidFill>
                <a:schemeClr val="accent1">
                  <a:lumMod val="60000"/>
                  <a:lumOff val="40000"/>
                </a:schemeClr>
              </a:solidFill>
              <a:latin typeface="Swis721 BT" panose="020B0504020202020204" pitchFamily="34" charset="0"/>
              <a:ea typeface="Tahoma" panose="020B0604030504040204" pitchFamily="34" charset="0"/>
              <a:cs typeface="Tahoma" panose="020B0604030504040204" pitchFamily="34" charset="0"/>
            </a:endParaRPr>
          </a:p>
          <a:p>
            <a:endParaRPr lang="en-GB" sz="700" dirty="0">
              <a:solidFill>
                <a:schemeClr val="bg1"/>
              </a:solidFill>
              <a:latin typeface="Swis721 BT" panose="020B0504020202020204" pitchFamily="34" charset="0"/>
              <a:ea typeface="Tahoma" panose="020B0604030504040204" pitchFamily="34" charset="0"/>
              <a:cs typeface="Tahoma" panose="020B0604030504040204" pitchFamily="34" charset="0"/>
            </a:endParaRPr>
          </a:p>
        </p:txBody>
      </p:sp>
      <p:sp>
        <p:nvSpPr>
          <p:cNvPr id="86" name="TextBox 3">
            <a:extLst>
              <a:ext uri="{FF2B5EF4-FFF2-40B4-BE49-F238E27FC236}">
                <a16:creationId xmlns:a16="http://schemas.microsoft.com/office/drawing/2014/main" id="{41653A9B-CB53-984B-835D-ECCD74B3649D}"/>
              </a:ext>
            </a:extLst>
          </p:cNvPr>
          <p:cNvSpPr txBox="1"/>
          <p:nvPr/>
        </p:nvSpPr>
        <p:spPr>
          <a:xfrm>
            <a:off x="7052863" y="1184276"/>
            <a:ext cx="4235865" cy="3400931"/>
          </a:xfrm>
          <a:prstGeom prst="rect">
            <a:avLst/>
          </a:prstGeom>
          <a:solidFill>
            <a:schemeClr val="bg2">
              <a:lumMod val="10000"/>
            </a:schemeClr>
          </a:solidFill>
        </p:spPr>
        <p:txBody>
          <a:bodyPr wrap="square" rtlCol="0">
            <a:spAutoFit/>
          </a:bodyPr>
          <a:lstStyle/>
          <a:p>
            <a:endParaRPr lang="en-GB" sz="8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r>
              <a:rPr lang="en-GB" sz="800" dirty="0" err="1">
                <a:solidFill>
                  <a:schemeClr val="accent1">
                    <a:lumMod val="60000"/>
                    <a:lumOff val="40000"/>
                  </a:schemeClr>
                </a:solidFill>
                <a:latin typeface="Swis721 BT" panose="020B0504020202020204" pitchFamily="34" charset="0"/>
                <a:ea typeface="Tahoma" panose="020B0604030504040204" pitchFamily="34" charset="0"/>
                <a:cs typeface="Tahoma" panose="020B0604030504040204" pitchFamily="34" charset="0"/>
              </a:rPr>
              <a:t>rpmsg_user_dev_driver</a:t>
            </a:r>
            <a:r>
              <a:rPr lang="en-GB" sz="800" dirty="0">
                <a:solidFill>
                  <a:schemeClr val="accent1">
                    <a:lumMod val="60000"/>
                    <a:lumOff val="40000"/>
                  </a:schemeClr>
                </a:solidFill>
                <a:latin typeface="Swis721 BT" panose="020B0504020202020204" pitchFamily="34" charset="0"/>
                <a:ea typeface="Tahoma" panose="020B0604030504040204" pitchFamily="34" charset="0"/>
                <a:cs typeface="Tahoma" panose="020B0604030504040204" pitchFamily="34" charset="0"/>
              </a:rPr>
              <a:t> virtio0.rpmsg-openamp-demo-channel.-1.0: Removing </a:t>
            </a:r>
            <a:r>
              <a:rPr lang="en-GB" sz="800" dirty="0" err="1">
                <a:solidFill>
                  <a:schemeClr val="accent1">
                    <a:lumMod val="60000"/>
                    <a:lumOff val="40000"/>
                  </a:schemeClr>
                </a:solidFill>
                <a:latin typeface="Swis721 BT" panose="020B0504020202020204" pitchFamily="34" charset="0"/>
                <a:ea typeface="Tahoma" panose="020B0604030504040204" pitchFamily="34" charset="0"/>
                <a:cs typeface="Tahoma" panose="020B0604030504040204" pitchFamily="34" charset="0"/>
              </a:rPr>
              <a:t>rpmsg</a:t>
            </a:r>
            <a:r>
              <a:rPr lang="en-GB" sz="800" dirty="0">
                <a:solidFill>
                  <a:schemeClr val="accent1">
                    <a:lumMod val="60000"/>
                    <a:lumOff val="40000"/>
                  </a:schemeClr>
                </a:solidFill>
                <a:latin typeface="Swis721 BT" panose="020B0504020202020204" pitchFamily="34" charset="0"/>
                <a:ea typeface="Tahoma" panose="020B0604030504040204" pitchFamily="34" charset="0"/>
                <a:cs typeface="Tahoma" panose="020B0604030504040204" pitchFamily="34" charset="0"/>
              </a:rPr>
              <a:t> user dev.</a:t>
            </a:r>
          </a:p>
          <a:p>
            <a:r>
              <a:rPr lang="en-GB" sz="800" dirty="0" err="1">
                <a:solidFill>
                  <a:schemeClr val="accent1">
                    <a:lumMod val="60000"/>
                    <a:lumOff val="40000"/>
                  </a:schemeClr>
                </a:solidFill>
                <a:latin typeface="Swis721 BT" panose="020B0504020202020204" pitchFamily="34" charset="0"/>
                <a:ea typeface="Tahoma" panose="020B0604030504040204" pitchFamily="34" charset="0"/>
                <a:cs typeface="Tahoma" panose="020B0604030504040204" pitchFamily="34" charset="0"/>
              </a:rPr>
              <a:t>rpmsg_user_dev_driver</a:t>
            </a:r>
            <a:r>
              <a:rPr lang="en-GB" sz="800" dirty="0">
                <a:solidFill>
                  <a:schemeClr val="accent1">
                    <a:lumMod val="60000"/>
                    <a:lumOff val="40000"/>
                  </a:schemeClr>
                </a:solidFill>
                <a:latin typeface="Swis721 BT" panose="020B0504020202020204" pitchFamily="34" charset="0"/>
                <a:ea typeface="Tahoma" panose="020B0604030504040204" pitchFamily="34" charset="0"/>
                <a:cs typeface="Tahoma" panose="020B0604030504040204" pitchFamily="34" charset="0"/>
              </a:rPr>
              <a:t> rpmsg0: Releasing </a:t>
            </a:r>
            <a:r>
              <a:rPr lang="en-GB" sz="800" dirty="0" err="1">
                <a:solidFill>
                  <a:schemeClr val="accent1">
                    <a:lumMod val="60000"/>
                    <a:lumOff val="40000"/>
                  </a:schemeClr>
                </a:solidFill>
                <a:latin typeface="Swis721 BT" panose="020B0504020202020204" pitchFamily="34" charset="0"/>
                <a:ea typeface="Tahoma" panose="020B0604030504040204" pitchFamily="34" charset="0"/>
                <a:cs typeface="Tahoma" panose="020B0604030504040204" pitchFamily="34" charset="0"/>
              </a:rPr>
              <a:t>rpmsg</a:t>
            </a:r>
            <a:r>
              <a:rPr lang="en-GB" sz="800" dirty="0">
                <a:solidFill>
                  <a:schemeClr val="accent1">
                    <a:lumMod val="60000"/>
                    <a:lumOff val="40000"/>
                  </a:schemeClr>
                </a:solidFill>
                <a:latin typeface="Swis721 BT" panose="020B0504020202020204" pitchFamily="34" charset="0"/>
                <a:ea typeface="Tahoma" panose="020B0604030504040204" pitchFamily="34" charset="0"/>
                <a:cs typeface="Tahoma" panose="020B0604030504040204" pitchFamily="34" charset="0"/>
              </a:rPr>
              <a:t> user dev device.</a:t>
            </a:r>
          </a:p>
          <a:p>
            <a:r>
              <a:rPr lang="en-GB" sz="800" dirty="0" err="1">
                <a:solidFill>
                  <a:schemeClr val="accent1">
                    <a:lumMod val="60000"/>
                    <a:lumOff val="40000"/>
                  </a:schemeClr>
                </a:solidFill>
                <a:latin typeface="Swis721 BT" panose="020B0504020202020204" pitchFamily="34" charset="0"/>
                <a:ea typeface="Tahoma" panose="020B0604030504040204" pitchFamily="34" charset="0"/>
                <a:cs typeface="Tahoma" panose="020B0604030504040204" pitchFamily="34" charset="0"/>
              </a:rPr>
              <a:t>remoteproc</a:t>
            </a:r>
            <a:r>
              <a:rPr lang="en-GB" sz="800" dirty="0">
                <a:solidFill>
                  <a:schemeClr val="accent1">
                    <a:lumMod val="60000"/>
                    <a:lumOff val="40000"/>
                  </a:schemeClr>
                </a:solidFill>
                <a:latin typeface="Swis721 BT" panose="020B0504020202020204" pitchFamily="34" charset="0"/>
                <a:ea typeface="Tahoma" panose="020B0604030504040204" pitchFamily="34" charset="0"/>
                <a:cs typeface="Tahoma" panose="020B0604030504040204" pitchFamily="34" charset="0"/>
              </a:rPr>
              <a:t> remoteproc0: stopped remote processor remoteproc@0</a:t>
            </a:r>
          </a:p>
          <a:p>
            <a:endParaRPr lang="en-GB" sz="500" dirty="0">
              <a:solidFill>
                <a:schemeClr val="accent1">
                  <a:lumMod val="60000"/>
                  <a:lumOff val="40000"/>
                </a:schemeClr>
              </a:solidFill>
              <a:latin typeface="Swis721 BT" panose="020B0504020202020204" pitchFamily="34" charset="0"/>
              <a:ea typeface="Tahoma" panose="020B0604030504040204" pitchFamily="34" charset="0"/>
              <a:cs typeface="Tahoma" panose="020B0604030504040204" pitchFamily="34" charset="0"/>
            </a:endParaRPr>
          </a:p>
          <a:p>
            <a:endParaRPr lang="en-GB" sz="5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5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5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5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5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5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5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5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5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5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5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5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5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5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5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5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5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5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5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5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5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5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5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5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5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5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5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5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5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5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5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5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5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500" dirty="0">
              <a:solidFill>
                <a:schemeClr val="bg1"/>
              </a:solidFill>
              <a:latin typeface="Swis721 BT" panose="020B0504020202020204" pitchFamily="34" charset="0"/>
              <a:ea typeface="Tahoma" panose="020B0604030504040204" pitchFamily="34" charset="0"/>
              <a:cs typeface="Tahoma" panose="020B0604030504040204" pitchFamily="34" charset="0"/>
            </a:endParaRPr>
          </a:p>
        </p:txBody>
      </p:sp>
      <p:sp>
        <p:nvSpPr>
          <p:cNvPr id="88" name="TextBox 3">
            <a:extLst>
              <a:ext uri="{FF2B5EF4-FFF2-40B4-BE49-F238E27FC236}">
                <a16:creationId xmlns:a16="http://schemas.microsoft.com/office/drawing/2014/main" id="{41653A9B-CB53-984B-835D-ECCD74B3649D}"/>
              </a:ext>
            </a:extLst>
          </p:cNvPr>
          <p:cNvSpPr txBox="1"/>
          <p:nvPr/>
        </p:nvSpPr>
        <p:spPr>
          <a:xfrm>
            <a:off x="7058299" y="978172"/>
            <a:ext cx="4174661" cy="3600986"/>
          </a:xfrm>
          <a:prstGeom prst="rect">
            <a:avLst/>
          </a:prstGeom>
          <a:solidFill>
            <a:schemeClr val="bg2">
              <a:lumMod val="10000"/>
            </a:schemeClr>
          </a:solidFill>
        </p:spPr>
        <p:txBody>
          <a:bodyPr wrap="square" rtlCol="0">
            <a:spAutoFit/>
          </a:bodyPr>
          <a:lstStyle/>
          <a:p>
            <a:endParaRPr lang="en-GB" sz="5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r>
              <a:rPr lang="en-GB" sz="700" dirty="0" err="1">
                <a:solidFill>
                  <a:schemeClr val="accent1">
                    <a:lumMod val="60000"/>
                    <a:lumOff val="40000"/>
                  </a:schemeClr>
                </a:solidFill>
                <a:latin typeface="Swis721 BT" panose="020B0504020202020204" pitchFamily="34" charset="0"/>
                <a:ea typeface="Tahoma" panose="020B0604030504040204" pitchFamily="34" charset="0"/>
                <a:cs typeface="Tahoma" panose="020B0604030504040204" pitchFamily="34" charset="0"/>
              </a:rPr>
              <a:t>remoteproc</a:t>
            </a:r>
            <a:r>
              <a:rPr lang="en-GB" sz="700" dirty="0">
                <a:solidFill>
                  <a:schemeClr val="accent1">
                    <a:lumMod val="60000"/>
                    <a:lumOff val="40000"/>
                  </a:schemeClr>
                </a:solidFill>
                <a:latin typeface="Swis721 BT" panose="020B0504020202020204" pitchFamily="34" charset="0"/>
                <a:ea typeface="Tahoma" panose="020B0604030504040204" pitchFamily="34" charset="0"/>
                <a:cs typeface="Tahoma" panose="020B0604030504040204" pitchFamily="34" charset="0"/>
              </a:rPr>
              <a:t> remoteproc0: powering up remoteproc@0</a:t>
            </a:r>
          </a:p>
          <a:p>
            <a:r>
              <a:rPr lang="en-GB" sz="700" dirty="0" err="1">
                <a:solidFill>
                  <a:schemeClr val="accent1">
                    <a:lumMod val="60000"/>
                    <a:lumOff val="40000"/>
                  </a:schemeClr>
                </a:solidFill>
                <a:latin typeface="Swis721 BT" panose="020B0504020202020204" pitchFamily="34" charset="0"/>
                <a:ea typeface="Tahoma" panose="020B0604030504040204" pitchFamily="34" charset="0"/>
                <a:cs typeface="Tahoma" panose="020B0604030504040204" pitchFamily="34" charset="0"/>
              </a:rPr>
              <a:t>remoteproc</a:t>
            </a:r>
            <a:r>
              <a:rPr lang="en-GB" sz="700" dirty="0">
                <a:solidFill>
                  <a:schemeClr val="accent1">
                    <a:lumMod val="60000"/>
                    <a:lumOff val="40000"/>
                  </a:schemeClr>
                </a:solidFill>
                <a:latin typeface="Swis721 BT" panose="020B0504020202020204" pitchFamily="34" charset="0"/>
                <a:ea typeface="Tahoma" panose="020B0604030504040204" pitchFamily="34" charset="0"/>
                <a:cs typeface="Tahoma" panose="020B0604030504040204" pitchFamily="34" charset="0"/>
              </a:rPr>
              <a:t> remoteproc0: Booting </a:t>
            </a:r>
            <a:r>
              <a:rPr lang="en-GB" sz="700" dirty="0" err="1">
                <a:solidFill>
                  <a:schemeClr val="accent1">
                    <a:lumMod val="60000"/>
                    <a:lumOff val="40000"/>
                  </a:schemeClr>
                </a:solidFill>
                <a:latin typeface="Swis721 BT" panose="020B0504020202020204" pitchFamily="34" charset="0"/>
                <a:ea typeface="Tahoma" panose="020B0604030504040204" pitchFamily="34" charset="0"/>
                <a:cs typeface="Tahoma" panose="020B0604030504040204" pitchFamily="34" charset="0"/>
              </a:rPr>
              <a:t>fw</a:t>
            </a:r>
            <a:r>
              <a:rPr lang="en-GB" sz="700" dirty="0">
                <a:solidFill>
                  <a:schemeClr val="accent1">
                    <a:lumMod val="60000"/>
                    <a:lumOff val="40000"/>
                  </a:schemeClr>
                </a:solidFill>
                <a:latin typeface="Swis721 BT" panose="020B0504020202020204" pitchFamily="34" charset="0"/>
                <a:ea typeface="Tahoma" panose="020B0604030504040204" pitchFamily="34" charset="0"/>
                <a:cs typeface="Tahoma" panose="020B0604030504040204" pitchFamily="34" charset="0"/>
              </a:rPr>
              <a:t> image </a:t>
            </a:r>
            <a:r>
              <a:rPr lang="en-GB" sz="700" dirty="0" err="1">
                <a:solidFill>
                  <a:schemeClr val="accent1">
                    <a:lumMod val="60000"/>
                    <a:lumOff val="40000"/>
                  </a:schemeClr>
                </a:solidFill>
                <a:latin typeface="Swis721 BT" panose="020B0504020202020204" pitchFamily="34" charset="0"/>
                <a:ea typeface="Tahoma" panose="020B0604030504040204" pitchFamily="34" charset="0"/>
                <a:cs typeface="Tahoma" panose="020B0604030504040204" pitchFamily="34" charset="0"/>
              </a:rPr>
              <a:t>tdcm_server.elf</a:t>
            </a:r>
            <a:r>
              <a:rPr lang="en-GB" sz="700" dirty="0">
                <a:solidFill>
                  <a:schemeClr val="accent1">
                    <a:lumMod val="60000"/>
                    <a:lumOff val="40000"/>
                  </a:schemeClr>
                </a:solidFill>
                <a:latin typeface="Swis721 BT" panose="020B0504020202020204" pitchFamily="34" charset="0"/>
                <a:ea typeface="Tahoma" panose="020B0604030504040204" pitchFamily="34" charset="0"/>
                <a:cs typeface="Tahoma" panose="020B0604030504040204" pitchFamily="34" charset="0"/>
              </a:rPr>
              <a:t>, size 3748540</a:t>
            </a:r>
          </a:p>
          <a:p>
            <a:r>
              <a:rPr lang="en-GB" sz="700" dirty="0" err="1">
                <a:solidFill>
                  <a:schemeClr val="accent1">
                    <a:lumMod val="60000"/>
                    <a:lumOff val="40000"/>
                  </a:schemeClr>
                </a:solidFill>
                <a:latin typeface="Swis721 BT" panose="020B0504020202020204" pitchFamily="34" charset="0"/>
                <a:ea typeface="Tahoma" panose="020B0604030504040204" pitchFamily="34" charset="0"/>
                <a:cs typeface="Tahoma" panose="020B0604030504040204" pitchFamily="34" charset="0"/>
              </a:rPr>
              <a:t>remoteproc</a:t>
            </a:r>
            <a:r>
              <a:rPr lang="en-GB" sz="700" dirty="0">
                <a:solidFill>
                  <a:schemeClr val="accent1">
                    <a:lumMod val="60000"/>
                    <a:lumOff val="40000"/>
                  </a:schemeClr>
                </a:solidFill>
                <a:latin typeface="Swis721 BT" panose="020B0504020202020204" pitchFamily="34" charset="0"/>
                <a:ea typeface="Tahoma" panose="020B0604030504040204" pitchFamily="34" charset="0"/>
                <a:cs typeface="Tahoma" panose="020B0604030504040204" pitchFamily="34" charset="0"/>
              </a:rPr>
              <a:t> remoteproc0: registered virtio0 (type 7)</a:t>
            </a:r>
          </a:p>
          <a:p>
            <a:r>
              <a:rPr lang="en-GB" sz="700" dirty="0" err="1">
                <a:solidFill>
                  <a:schemeClr val="accent1">
                    <a:lumMod val="60000"/>
                    <a:lumOff val="40000"/>
                  </a:schemeClr>
                </a:solidFill>
                <a:latin typeface="Swis721 BT" panose="020B0504020202020204" pitchFamily="34" charset="0"/>
                <a:ea typeface="Tahoma" panose="020B0604030504040204" pitchFamily="34" charset="0"/>
                <a:cs typeface="Tahoma" panose="020B0604030504040204" pitchFamily="34" charset="0"/>
              </a:rPr>
              <a:t>remoteproc</a:t>
            </a:r>
            <a:r>
              <a:rPr lang="en-GB" sz="700" dirty="0">
                <a:solidFill>
                  <a:schemeClr val="accent1">
                    <a:lumMod val="60000"/>
                    <a:lumOff val="40000"/>
                  </a:schemeClr>
                </a:solidFill>
                <a:latin typeface="Swis721 BT" panose="020B0504020202020204" pitchFamily="34" charset="0"/>
                <a:ea typeface="Tahoma" panose="020B0604030504040204" pitchFamily="34" charset="0"/>
                <a:cs typeface="Tahoma" panose="020B0604030504040204" pitchFamily="34" charset="0"/>
              </a:rPr>
              <a:t> remoteproc0: remote processor remoteproc@0 is now up</a:t>
            </a:r>
          </a:p>
          <a:p>
            <a:r>
              <a:rPr lang="en-GB" sz="700" dirty="0" err="1">
                <a:solidFill>
                  <a:schemeClr val="accent1">
                    <a:lumMod val="60000"/>
                    <a:lumOff val="40000"/>
                  </a:schemeClr>
                </a:solidFill>
                <a:latin typeface="Swis721 BT" panose="020B0504020202020204" pitchFamily="34" charset="0"/>
                <a:ea typeface="Tahoma" panose="020B0604030504040204" pitchFamily="34" charset="0"/>
                <a:cs typeface="Tahoma" panose="020B0604030504040204" pitchFamily="34" charset="0"/>
              </a:rPr>
              <a:t>root@tdcm_FPGA</a:t>
            </a:r>
            <a:r>
              <a:rPr lang="en-GB" sz="700" dirty="0">
                <a:solidFill>
                  <a:schemeClr val="accent1">
                    <a:lumMod val="60000"/>
                    <a:lumOff val="40000"/>
                  </a:schemeClr>
                </a:solidFill>
                <a:latin typeface="Swis721 BT" panose="020B0504020202020204" pitchFamily="34" charset="0"/>
                <a:ea typeface="Tahoma" panose="020B0604030504040204" pitchFamily="34" charset="0"/>
                <a:cs typeface="Tahoma" panose="020B0604030504040204" pitchFamily="34" charset="0"/>
              </a:rPr>
              <a:t>:/lib/firmware# </a:t>
            </a:r>
            <a:r>
              <a:rPr lang="en-GB" sz="700" dirty="0" err="1">
                <a:solidFill>
                  <a:schemeClr val="accent1">
                    <a:lumMod val="60000"/>
                    <a:lumOff val="40000"/>
                  </a:schemeClr>
                </a:solidFill>
                <a:latin typeface="Swis721 BT" panose="020B0504020202020204" pitchFamily="34" charset="0"/>
                <a:ea typeface="Tahoma" panose="020B0604030504040204" pitchFamily="34" charset="0"/>
                <a:cs typeface="Tahoma" panose="020B0604030504040204" pitchFamily="34" charset="0"/>
              </a:rPr>
              <a:t>virtio_rpmsg_bus</a:t>
            </a:r>
            <a:r>
              <a:rPr lang="en-GB" sz="700" dirty="0">
                <a:solidFill>
                  <a:schemeClr val="accent1">
                    <a:lumMod val="60000"/>
                    <a:lumOff val="40000"/>
                  </a:schemeClr>
                </a:solidFill>
                <a:latin typeface="Swis721 BT" panose="020B0504020202020204" pitchFamily="34" charset="0"/>
                <a:ea typeface="Tahoma" panose="020B0604030504040204" pitchFamily="34" charset="0"/>
                <a:cs typeface="Tahoma" panose="020B0604030504040204" pitchFamily="34" charset="0"/>
              </a:rPr>
              <a:t> virtio0: </a:t>
            </a:r>
            <a:r>
              <a:rPr lang="en-GB" sz="700" dirty="0" err="1">
                <a:solidFill>
                  <a:schemeClr val="accent1">
                    <a:lumMod val="60000"/>
                    <a:lumOff val="40000"/>
                  </a:schemeClr>
                </a:solidFill>
                <a:latin typeface="Swis721 BT" panose="020B0504020202020204" pitchFamily="34" charset="0"/>
                <a:ea typeface="Tahoma" panose="020B0604030504040204" pitchFamily="34" charset="0"/>
                <a:cs typeface="Tahoma" panose="020B0604030504040204" pitchFamily="34" charset="0"/>
              </a:rPr>
              <a:t>rpmsg</a:t>
            </a:r>
            <a:r>
              <a:rPr lang="en-GB" sz="700" dirty="0">
                <a:solidFill>
                  <a:schemeClr val="accent1">
                    <a:lumMod val="60000"/>
                    <a:lumOff val="40000"/>
                  </a:schemeClr>
                </a:solidFill>
                <a:latin typeface="Swis721 BT" panose="020B0504020202020204" pitchFamily="34" charset="0"/>
                <a:ea typeface="Tahoma" panose="020B0604030504040204" pitchFamily="34" charset="0"/>
                <a:cs typeface="Tahoma" panose="020B0604030504040204" pitchFamily="34" charset="0"/>
              </a:rPr>
              <a:t> host is online</a:t>
            </a:r>
          </a:p>
          <a:p>
            <a:endParaRPr lang="en-GB" sz="700" dirty="0">
              <a:solidFill>
                <a:schemeClr val="accent1">
                  <a:lumMod val="60000"/>
                  <a:lumOff val="40000"/>
                </a:schemeClr>
              </a:solidFill>
              <a:latin typeface="Swis721 BT" panose="020B0504020202020204" pitchFamily="34" charset="0"/>
              <a:ea typeface="Tahoma" panose="020B0604030504040204" pitchFamily="34" charset="0"/>
              <a:cs typeface="Tahoma" panose="020B0604030504040204" pitchFamily="34" charset="0"/>
            </a:endParaRPr>
          </a:p>
          <a:p>
            <a:r>
              <a:rPr lang="en-GB" sz="700" dirty="0" err="1">
                <a:solidFill>
                  <a:schemeClr val="accent1">
                    <a:lumMod val="60000"/>
                    <a:lumOff val="40000"/>
                  </a:schemeClr>
                </a:solidFill>
                <a:latin typeface="Swis721 BT" panose="020B0504020202020204" pitchFamily="34" charset="0"/>
                <a:ea typeface="Tahoma" panose="020B0604030504040204" pitchFamily="34" charset="0"/>
                <a:cs typeface="Tahoma" panose="020B0604030504040204" pitchFamily="34" charset="0"/>
              </a:rPr>
              <a:t>virtio_rpmsg_bus</a:t>
            </a:r>
            <a:r>
              <a:rPr lang="en-GB" sz="700" dirty="0">
                <a:solidFill>
                  <a:schemeClr val="accent1">
                    <a:lumMod val="60000"/>
                    <a:lumOff val="40000"/>
                  </a:schemeClr>
                </a:solidFill>
                <a:latin typeface="Swis721 BT" panose="020B0504020202020204" pitchFamily="34" charset="0"/>
                <a:ea typeface="Tahoma" panose="020B0604030504040204" pitchFamily="34" charset="0"/>
                <a:cs typeface="Tahoma" panose="020B0604030504040204" pitchFamily="34" charset="0"/>
              </a:rPr>
              <a:t> virtio0: </a:t>
            </a:r>
            <a:r>
              <a:rPr lang="en-GB" sz="700" dirty="0" err="1">
                <a:solidFill>
                  <a:schemeClr val="accent1">
                    <a:lumMod val="60000"/>
                    <a:lumOff val="40000"/>
                  </a:schemeClr>
                </a:solidFill>
                <a:latin typeface="Swis721 BT" panose="020B0504020202020204" pitchFamily="34" charset="0"/>
                <a:ea typeface="Tahoma" panose="020B0604030504040204" pitchFamily="34" charset="0"/>
                <a:cs typeface="Tahoma" panose="020B0604030504040204" pitchFamily="34" charset="0"/>
              </a:rPr>
              <a:t>rpmsg</a:t>
            </a:r>
            <a:r>
              <a:rPr lang="en-GB" sz="700" dirty="0">
                <a:solidFill>
                  <a:schemeClr val="accent1">
                    <a:lumMod val="60000"/>
                    <a:lumOff val="40000"/>
                  </a:schemeClr>
                </a:solidFill>
                <a:latin typeface="Swis721 BT" panose="020B0504020202020204" pitchFamily="34" charset="0"/>
                <a:ea typeface="Tahoma" panose="020B0604030504040204" pitchFamily="34" charset="0"/>
                <a:cs typeface="Tahoma" panose="020B0604030504040204" pitchFamily="34" charset="0"/>
              </a:rPr>
              <a:t> host is online</a:t>
            </a:r>
          </a:p>
          <a:p>
            <a:r>
              <a:rPr lang="en-GB" sz="700" dirty="0">
                <a:solidFill>
                  <a:schemeClr val="accent1">
                    <a:lumMod val="60000"/>
                    <a:lumOff val="40000"/>
                  </a:schemeClr>
                </a:solidFill>
                <a:latin typeface="Swis721 BT" panose="020B0504020202020204" pitchFamily="34" charset="0"/>
                <a:ea typeface="Tahoma" panose="020B0604030504040204" pitchFamily="34" charset="0"/>
                <a:cs typeface="Tahoma" panose="020B0604030504040204" pitchFamily="34" charset="0"/>
              </a:rPr>
              <a:t>Starting application...</a:t>
            </a:r>
          </a:p>
          <a:p>
            <a:r>
              <a:rPr lang="en-GB" sz="700" dirty="0">
                <a:solidFill>
                  <a:schemeClr val="accent1">
                    <a:lumMod val="60000"/>
                    <a:lumOff val="40000"/>
                  </a:schemeClr>
                </a:solidFill>
                <a:latin typeface="Swis721 BT" panose="020B0504020202020204" pitchFamily="34" charset="0"/>
                <a:ea typeface="Tahoma" panose="020B0604030504040204" pitchFamily="34" charset="0"/>
                <a:cs typeface="Tahoma" panose="020B0604030504040204" pitchFamily="34" charset="0"/>
              </a:rPr>
              <a:t>Successfully initialize </a:t>
            </a:r>
            <a:r>
              <a:rPr lang="en-GB" sz="700" dirty="0" err="1">
                <a:solidFill>
                  <a:schemeClr val="accent1">
                    <a:lumMod val="60000"/>
                    <a:lumOff val="40000"/>
                  </a:schemeClr>
                </a:solidFill>
                <a:latin typeface="Swis721 BT" panose="020B0504020202020204" pitchFamily="34" charset="0"/>
                <a:ea typeface="Tahoma" panose="020B0604030504040204" pitchFamily="34" charset="0"/>
                <a:cs typeface="Tahoma" panose="020B0604030504040204" pitchFamily="34" charset="0"/>
              </a:rPr>
              <a:t>remoteproc</a:t>
            </a:r>
            <a:r>
              <a:rPr lang="en-GB" sz="700" dirty="0">
                <a:solidFill>
                  <a:schemeClr val="accent1">
                    <a:lumMod val="60000"/>
                    <a:lumOff val="40000"/>
                  </a:schemeClr>
                </a:solidFill>
                <a:latin typeface="Swis721 BT" panose="020B0504020202020204" pitchFamily="34" charset="0"/>
                <a:ea typeface="Tahoma" panose="020B0604030504040204" pitchFamily="34" charset="0"/>
                <a:cs typeface="Tahoma" panose="020B0604030504040204" pitchFamily="34" charset="0"/>
              </a:rPr>
              <a:t>.</a:t>
            </a:r>
          </a:p>
          <a:p>
            <a:r>
              <a:rPr lang="en-GB" sz="700" dirty="0">
                <a:solidFill>
                  <a:schemeClr val="accent1">
                    <a:lumMod val="60000"/>
                    <a:lumOff val="40000"/>
                  </a:schemeClr>
                </a:solidFill>
                <a:latin typeface="Swis721 BT" panose="020B0504020202020204" pitchFamily="34" charset="0"/>
                <a:ea typeface="Tahoma" panose="020B0604030504040204" pitchFamily="34" charset="0"/>
                <a:cs typeface="Tahoma" panose="020B0604030504040204" pitchFamily="34" charset="0"/>
              </a:rPr>
              <a:t>Initialize </a:t>
            </a:r>
            <a:r>
              <a:rPr lang="en-GB" sz="700" dirty="0" err="1">
                <a:solidFill>
                  <a:schemeClr val="accent1">
                    <a:lumMod val="60000"/>
                    <a:lumOff val="40000"/>
                  </a:schemeClr>
                </a:solidFill>
                <a:latin typeface="Swis721 BT" panose="020B0504020202020204" pitchFamily="34" charset="0"/>
                <a:ea typeface="Tahoma" panose="020B0604030504040204" pitchFamily="34" charset="0"/>
                <a:cs typeface="Tahoma" panose="020B0604030504040204" pitchFamily="34" charset="0"/>
              </a:rPr>
              <a:t>remoteproc</a:t>
            </a:r>
            <a:r>
              <a:rPr lang="en-GB" sz="700" dirty="0">
                <a:solidFill>
                  <a:schemeClr val="accent1">
                    <a:lumMod val="60000"/>
                    <a:lumOff val="40000"/>
                  </a:schemeClr>
                </a:solidFill>
                <a:latin typeface="Swis721 BT" panose="020B0504020202020204" pitchFamily="34" charset="0"/>
                <a:ea typeface="Tahoma" panose="020B0604030504040204" pitchFamily="34" charset="0"/>
                <a:cs typeface="Tahoma" panose="020B0604030504040204" pitchFamily="34" charset="0"/>
              </a:rPr>
              <a:t> successfully.</a:t>
            </a:r>
          </a:p>
          <a:p>
            <a:r>
              <a:rPr lang="en-GB" sz="700" dirty="0">
                <a:solidFill>
                  <a:schemeClr val="accent1">
                    <a:lumMod val="60000"/>
                    <a:lumOff val="40000"/>
                  </a:schemeClr>
                </a:solidFill>
                <a:latin typeface="Swis721 BT" panose="020B0504020202020204" pitchFamily="34" charset="0"/>
                <a:ea typeface="Tahoma" panose="020B0604030504040204" pitchFamily="34" charset="0"/>
                <a:cs typeface="Tahoma" panose="020B0604030504040204" pitchFamily="34" charset="0"/>
              </a:rPr>
              <a:t>creating </a:t>
            </a:r>
            <a:r>
              <a:rPr lang="en-GB" sz="700" dirty="0" err="1">
                <a:solidFill>
                  <a:schemeClr val="accent1">
                    <a:lumMod val="60000"/>
                    <a:lumOff val="40000"/>
                  </a:schemeClr>
                </a:solidFill>
                <a:latin typeface="Swis721 BT" panose="020B0504020202020204" pitchFamily="34" charset="0"/>
                <a:ea typeface="Tahoma" panose="020B0604030504040204" pitchFamily="34" charset="0"/>
                <a:cs typeface="Tahoma" panose="020B0604030504040204" pitchFamily="34" charset="0"/>
              </a:rPr>
              <a:t>remoteproc</a:t>
            </a:r>
            <a:r>
              <a:rPr lang="en-GB" sz="700" dirty="0">
                <a:solidFill>
                  <a:schemeClr val="accent1">
                    <a:lumMod val="60000"/>
                    <a:lumOff val="40000"/>
                  </a:schemeClr>
                </a:solidFill>
                <a:latin typeface="Swis721 BT" panose="020B0504020202020204" pitchFamily="34" charset="0"/>
                <a:ea typeface="Tahoma" panose="020B0604030504040204" pitchFamily="34" charset="0"/>
                <a:cs typeface="Tahoma" panose="020B0604030504040204" pitchFamily="34" charset="0"/>
              </a:rPr>
              <a:t> </a:t>
            </a:r>
            <a:r>
              <a:rPr lang="en-GB" sz="700" dirty="0" err="1">
                <a:solidFill>
                  <a:schemeClr val="accent1">
                    <a:lumMod val="60000"/>
                    <a:lumOff val="40000"/>
                  </a:schemeClr>
                </a:solidFill>
                <a:latin typeface="Swis721 BT" panose="020B0504020202020204" pitchFamily="34" charset="0"/>
                <a:ea typeface="Tahoma" panose="020B0604030504040204" pitchFamily="34" charset="0"/>
                <a:cs typeface="Tahoma" panose="020B0604030504040204" pitchFamily="34" charset="0"/>
              </a:rPr>
              <a:t>virtio</a:t>
            </a:r>
            <a:endParaRPr lang="en-GB" sz="700" dirty="0">
              <a:solidFill>
                <a:schemeClr val="accent1">
                  <a:lumMod val="60000"/>
                  <a:lumOff val="40000"/>
                </a:schemeClr>
              </a:solidFill>
              <a:latin typeface="Swis721 BT" panose="020B0504020202020204" pitchFamily="34" charset="0"/>
              <a:ea typeface="Tahoma" panose="020B0604030504040204" pitchFamily="34" charset="0"/>
              <a:cs typeface="Tahoma" panose="020B0604030504040204" pitchFamily="34" charset="0"/>
            </a:endParaRPr>
          </a:p>
          <a:p>
            <a:r>
              <a:rPr lang="en-GB" sz="700" dirty="0">
                <a:solidFill>
                  <a:schemeClr val="accent1">
                    <a:lumMod val="60000"/>
                    <a:lumOff val="40000"/>
                  </a:schemeClr>
                </a:solidFill>
                <a:latin typeface="Swis721 BT" panose="020B0504020202020204" pitchFamily="34" charset="0"/>
                <a:ea typeface="Tahoma" panose="020B0604030504040204" pitchFamily="34" charset="0"/>
                <a:cs typeface="Tahoma" panose="020B0604030504040204" pitchFamily="34" charset="0"/>
              </a:rPr>
              <a:t>initializing </a:t>
            </a:r>
            <a:r>
              <a:rPr lang="en-GB" sz="700" dirty="0" err="1">
                <a:solidFill>
                  <a:schemeClr val="accent1">
                    <a:lumMod val="60000"/>
                    <a:lumOff val="40000"/>
                  </a:schemeClr>
                </a:solidFill>
                <a:latin typeface="Swis721 BT" panose="020B0504020202020204" pitchFamily="34" charset="0"/>
                <a:ea typeface="Tahoma" panose="020B0604030504040204" pitchFamily="34" charset="0"/>
                <a:cs typeface="Tahoma" panose="020B0604030504040204" pitchFamily="34" charset="0"/>
              </a:rPr>
              <a:t>rpmsg</a:t>
            </a:r>
            <a:r>
              <a:rPr lang="en-GB" sz="700" dirty="0">
                <a:solidFill>
                  <a:schemeClr val="accent1">
                    <a:lumMod val="60000"/>
                    <a:lumOff val="40000"/>
                  </a:schemeClr>
                </a:solidFill>
                <a:latin typeface="Swis721 BT" panose="020B0504020202020204" pitchFamily="34" charset="0"/>
                <a:ea typeface="Tahoma" panose="020B0604030504040204" pitchFamily="34" charset="0"/>
                <a:cs typeface="Tahoma" panose="020B0604030504040204" pitchFamily="34" charset="0"/>
              </a:rPr>
              <a:t> </a:t>
            </a:r>
            <a:r>
              <a:rPr lang="en-GB" sz="700" dirty="0" err="1">
                <a:solidFill>
                  <a:schemeClr val="accent1">
                    <a:lumMod val="60000"/>
                    <a:lumOff val="40000"/>
                  </a:schemeClr>
                </a:solidFill>
                <a:latin typeface="Swis721 BT" panose="020B0504020202020204" pitchFamily="34" charset="0"/>
                <a:ea typeface="Tahoma" panose="020B0604030504040204" pitchFamily="34" charset="0"/>
                <a:cs typeface="Tahoma" panose="020B0604030504040204" pitchFamily="34" charset="0"/>
              </a:rPr>
              <a:t>vdev</a:t>
            </a:r>
            <a:endParaRPr lang="en-GB" sz="700" dirty="0">
              <a:solidFill>
                <a:schemeClr val="accent1">
                  <a:lumMod val="60000"/>
                  <a:lumOff val="40000"/>
                </a:schemeClr>
              </a:solidFill>
              <a:latin typeface="Swis721 BT" panose="020B0504020202020204" pitchFamily="34" charset="0"/>
              <a:ea typeface="Tahoma" panose="020B0604030504040204" pitchFamily="34" charset="0"/>
              <a:cs typeface="Tahoma" panose="020B0604030504040204" pitchFamily="34" charset="0"/>
            </a:endParaRPr>
          </a:p>
          <a:p>
            <a:r>
              <a:rPr lang="en-GB" sz="700" dirty="0">
                <a:solidFill>
                  <a:schemeClr val="accent1">
                    <a:lumMod val="60000"/>
                    <a:lumOff val="40000"/>
                  </a:schemeClr>
                </a:solidFill>
                <a:latin typeface="Swis721 BT" panose="020B0504020202020204" pitchFamily="34" charset="0"/>
                <a:ea typeface="Tahoma" panose="020B0604030504040204" pitchFamily="34" charset="0"/>
                <a:cs typeface="Tahoma" panose="020B0604030504040204" pitchFamily="34" charset="0"/>
              </a:rPr>
              <a:t>initializing </a:t>
            </a:r>
            <a:r>
              <a:rPr lang="en-GB" sz="700" dirty="0" err="1">
                <a:solidFill>
                  <a:schemeClr val="accent1">
                    <a:lumMod val="60000"/>
                    <a:lumOff val="40000"/>
                  </a:schemeClr>
                </a:solidFill>
                <a:latin typeface="Swis721 BT" panose="020B0504020202020204" pitchFamily="34" charset="0"/>
                <a:ea typeface="Tahoma" panose="020B0604030504040204" pitchFamily="34" charset="0"/>
                <a:cs typeface="Tahoma" panose="020B0604030504040204" pitchFamily="34" charset="0"/>
              </a:rPr>
              <a:t>rpmsg</a:t>
            </a:r>
            <a:r>
              <a:rPr lang="en-GB" sz="700" dirty="0">
                <a:solidFill>
                  <a:schemeClr val="accent1">
                    <a:lumMod val="60000"/>
                    <a:lumOff val="40000"/>
                  </a:schemeClr>
                </a:solidFill>
                <a:latin typeface="Swis721 BT" panose="020B0504020202020204" pitchFamily="34" charset="0"/>
                <a:ea typeface="Tahoma" panose="020B0604030504040204" pitchFamily="34" charset="0"/>
                <a:cs typeface="Tahoma" panose="020B0604030504040204" pitchFamily="34" charset="0"/>
              </a:rPr>
              <a:t> </a:t>
            </a:r>
            <a:r>
              <a:rPr lang="en-GB" sz="700" dirty="0" err="1">
                <a:solidFill>
                  <a:schemeClr val="accent1">
                    <a:lumMod val="60000"/>
                    <a:lumOff val="40000"/>
                  </a:schemeClr>
                </a:solidFill>
                <a:latin typeface="Swis721 BT" panose="020B0504020202020204" pitchFamily="34" charset="0"/>
                <a:ea typeface="Tahoma" panose="020B0604030504040204" pitchFamily="34" charset="0"/>
                <a:cs typeface="Tahoma" panose="020B0604030504040204" pitchFamily="34" charset="0"/>
              </a:rPr>
              <a:t>vdev</a:t>
            </a:r>
            <a:endParaRPr lang="en-GB" sz="700" dirty="0">
              <a:solidFill>
                <a:schemeClr val="accent1">
                  <a:lumMod val="60000"/>
                  <a:lumOff val="40000"/>
                </a:schemeClr>
              </a:solidFill>
              <a:latin typeface="Swis721 BT" panose="020B0504020202020204" pitchFamily="34" charset="0"/>
              <a:ea typeface="Tahoma" panose="020B0604030504040204" pitchFamily="34" charset="0"/>
              <a:cs typeface="Tahoma" panose="020B0604030504040204" pitchFamily="34" charset="0"/>
            </a:endParaRPr>
          </a:p>
          <a:p>
            <a:r>
              <a:rPr lang="en-GB" sz="700" dirty="0">
                <a:solidFill>
                  <a:schemeClr val="accent1">
                    <a:lumMod val="60000"/>
                    <a:lumOff val="40000"/>
                  </a:schemeClr>
                </a:solidFill>
                <a:latin typeface="Swis721 BT" panose="020B0504020202020204" pitchFamily="34" charset="0"/>
                <a:ea typeface="Tahoma" panose="020B0604030504040204" pitchFamily="34" charset="0"/>
                <a:cs typeface="Tahoma" panose="020B0604030504040204" pitchFamily="34" charset="0"/>
              </a:rPr>
              <a:t>Try to create </a:t>
            </a:r>
            <a:r>
              <a:rPr lang="en-GB" sz="700" dirty="0" err="1">
                <a:solidFill>
                  <a:schemeClr val="accent1">
                    <a:lumMod val="60000"/>
                    <a:lumOff val="40000"/>
                  </a:schemeClr>
                </a:solidFill>
                <a:latin typeface="Swis721 BT" panose="020B0504020202020204" pitchFamily="34" charset="0"/>
                <a:ea typeface="Tahoma" panose="020B0604030504040204" pitchFamily="34" charset="0"/>
                <a:cs typeface="Tahoma" panose="020B0604030504040204" pitchFamily="34" charset="0"/>
              </a:rPr>
              <a:t>rpmsg</a:t>
            </a:r>
            <a:r>
              <a:rPr lang="en-GB" sz="700" dirty="0">
                <a:solidFill>
                  <a:schemeClr val="accent1">
                    <a:lumMod val="60000"/>
                    <a:lumOff val="40000"/>
                  </a:schemeClr>
                </a:solidFill>
                <a:latin typeface="Swis721 BT" panose="020B0504020202020204" pitchFamily="34" charset="0"/>
                <a:ea typeface="Tahoma" panose="020B0604030504040204" pitchFamily="34" charset="0"/>
                <a:cs typeface="Tahoma" panose="020B0604030504040204" pitchFamily="34" charset="0"/>
              </a:rPr>
              <a:t> endpoint.</a:t>
            </a:r>
          </a:p>
          <a:p>
            <a:r>
              <a:rPr lang="en-GB" sz="700" dirty="0">
                <a:solidFill>
                  <a:schemeClr val="accent1">
                    <a:lumMod val="60000"/>
                    <a:lumOff val="40000"/>
                  </a:schemeClr>
                </a:solidFill>
                <a:latin typeface="Swis721 BT" panose="020B0504020202020204" pitchFamily="34" charset="0"/>
                <a:ea typeface="Tahoma" panose="020B0604030504040204" pitchFamily="34" charset="0"/>
                <a:cs typeface="Tahoma" panose="020B0604030504040204" pitchFamily="34" charset="0"/>
              </a:rPr>
              <a:t>Successfully created </a:t>
            </a:r>
            <a:r>
              <a:rPr lang="en-GB" sz="700" dirty="0" err="1">
                <a:solidFill>
                  <a:schemeClr val="accent1">
                    <a:lumMod val="60000"/>
                    <a:lumOff val="40000"/>
                  </a:schemeClr>
                </a:solidFill>
                <a:latin typeface="Swis721 BT" panose="020B0504020202020204" pitchFamily="34" charset="0"/>
                <a:ea typeface="Tahoma" panose="020B0604030504040204" pitchFamily="34" charset="0"/>
                <a:cs typeface="Tahoma" panose="020B0604030504040204" pitchFamily="34" charset="0"/>
              </a:rPr>
              <a:t>rpmsg</a:t>
            </a:r>
            <a:r>
              <a:rPr lang="en-GB" sz="700" dirty="0">
                <a:solidFill>
                  <a:schemeClr val="accent1">
                    <a:lumMod val="60000"/>
                    <a:lumOff val="40000"/>
                  </a:schemeClr>
                </a:solidFill>
                <a:latin typeface="Swis721 BT" panose="020B0504020202020204" pitchFamily="34" charset="0"/>
                <a:ea typeface="Tahoma" panose="020B0604030504040204" pitchFamily="34" charset="0"/>
                <a:cs typeface="Tahoma" panose="020B0604030504040204" pitchFamily="34" charset="0"/>
              </a:rPr>
              <a:t> endpoint.</a:t>
            </a:r>
          </a:p>
          <a:p>
            <a:r>
              <a:rPr lang="en-GB" sz="700" dirty="0">
                <a:solidFill>
                  <a:schemeClr val="accent1">
                    <a:lumMod val="60000"/>
                    <a:lumOff val="40000"/>
                  </a:schemeClr>
                </a:solidFill>
                <a:latin typeface="Swis721 BT" panose="020B0504020202020204" pitchFamily="34" charset="0"/>
                <a:ea typeface="Tahoma" panose="020B0604030504040204" pitchFamily="34" charset="0"/>
                <a:cs typeface="Tahoma" panose="020B0604030504040204" pitchFamily="34" charset="0"/>
              </a:rPr>
              <a:t>Target platform is Mercury ZX1 / </a:t>
            </a:r>
            <a:r>
              <a:rPr lang="en-GB" sz="700" dirty="0" err="1">
                <a:solidFill>
                  <a:schemeClr val="accent1">
                    <a:lumMod val="60000"/>
                    <a:lumOff val="40000"/>
                  </a:schemeClr>
                </a:solidFill>
                <a:latin typeface="Swis721 BT" panose="020B0504020202020204" pitchFamily="34" charset="0"/>
                <a:ea typeface="Tahoma" panose="020B0604030504040204" pitchFamily="34" charset="0"/>
                <a:cs typeface="Tahoma" panose="020B0604030504040204" pitchFamily="34" charset="0"/>
              </a:rPr>
              <a:t>Zynq</a:t>
            </a:r>
            <a:endParaRPr lang="en-GB" sz="700" dirty="0">
              <a:solidFill>
                <a:schemeClr val="accent1">
                  <a:lumMod val="60000"/>
                  <a:lumOff val="40000"/>
                </a:schemeClr>
              </a:solidFill>
              <a:latin typeface="Swis721 BT" panose="020B0504020202020204" pitchFamily="34" charset="0"/>
              <a:ea typeface="Tahoma" panose="020B0604030504040204" pitchFamily="34" charset="0"/>
              <a:cs typeface="Tahoma" panose="020B0604030504040204" pitchFamily="34" charset="0"/>
            </a:endParaRPr>
          </a:p>
          <a:p>
            <a:endParaRPr lang="en-GB" sz="700" dirty="0">
              <a:solidFill>
                <a:schemeClr val="accent1">
                  <a:lumMod val="60000"/>
                  <a:lumOff val="40000"/>
                </a:schemeClr>
              </a:solidFill>
              <a:latin typeface="Swis721 BT" panose="020B0504020202020204" pitchFamily="34" charset="0"/>
              <a:ea typeface="Tahoma" panose="020B0604030504040204" pitchFamily="34" charset="0"/>
              <a:cs typeface="Tahoma" panose="020B0604030504040204" pitchFamily="34" charset="0"/>
            </a:endParaRPr>
          </a:p>
          <a:p>
            <a:r>
              <a:rPr lang="en-GB" sz="700" dirty="0">
                <a:solidFill>
                  <a:schemeClr val="accent1">
                    <a:lumMod val="60000"/>
                    <a:lumOff val="40000"/>
                  </a:schemeClr>
                </a:solidFill>
                <a:latin typeface="Swis721 BT" panose="020B0504020202020204" pitchFamily="34" charset="0"/>
                <a:ea typeface="Tahoma" panose="020B0604030504040204" pitchFamily="34" charset="0"/>
                <a:cs typeface="Tahoma" panose="020B0604030504040204" pitchFamily="34" charset="0"/>
              </a:rPr>
              <a:t>UDP Server is waiting for data …</a:t>
            </a:r>
          </a:p>
          <a:p>
            <a:endParaRPr lang="en-GB" sz="7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7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7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7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7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7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7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7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7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7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7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5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5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500" dirty="0">
              <a:solidFill>
                <a:schemeClr val="bg1"/>
              </a:solidFill>
              <a:latin typeface="Swis721 BT" panose="020B0504020202020204" pitchFamily="34" charset="0"/>
              <a:ea typeface="Tahoma" panose="020B0604030504040204" pitchFamily="34" charset="0"/>
              <a:cs typeface="Tahoma" panose="020B0604030504040204" pitchFamily="34" charset="0"/>
            </a:endParaRPr>
          </a:p>
          <a:p>
            <a:endParaRPr lang="en-GB" sz="500" dirty="0">
              <a:solidFill>
                <a:schemeClr val="bg1"/>
              </a:solidFill>
              <a:latin typeface="Swis721 BT" panose="020B0504020202020204" pitchFamily="34" charset="0"/>
              <a:ea typeface="Tahoma" panose="020B0604030504040204" pitchFamily="34" charset="0"/>
              <a:cs typeface="Tahoma" panose="020B0604030504040204" pitchFamily="34" charset="0"/>
            </a:endParaRPr>
          </a:p>
        </p:txBody>
      </p:sp>
      <p:sp>
        <p:nvSpPr>
          <p:cNvPr id="9" name="Espace réservé du numéro de diapositive 8"/>
          <p:cNvSpPr>
            <a:spLocks noGrp="1"/>
          </p:cNvSpPr>
          <p:nvPr>
            <p:ph type="sldNum" sz="quarter" idx="12"/>
          </p:nvPr>
        </p:nvSpPr>
        <p:spPr>
          <a:xfrm>
            <a:off x="8610600" y="6499225"/>
            <a:ext cx="2743200" cy="365125"/>
          </a:xfrm>
        </p:spPr>
        <p:txBody>
          <a:bodyPr/>
          <a:lstStyle/>
          <a:p>
            <a:fld id="{0995BCA2-BEEF-8243-93D2-AEC1A15A0A81}" type="slidenum">
              <a:rPr lang="fr-FR" b="1" smtClean="0"/>
              <a:t>30</a:t>
            </a:fld>
            <a:endParaRPr lang="fr-FR" b="1" dirty="0"/>
          </a:p>
        </p:txBody>
      </p:sp>
    </p:spTree>
    <p:extLst>
      <p:ext uri="{BB962C8B-B14F-4D97-AF65-F5344CB8AC3E}">
        <p14:creationId xmlns:p14="http://schemas.microsoft.com/office/powerpoint/2010/main" val="2953384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500" fill="hold"/>
                                        <p:tgtEl>
                                          <p:spTgt spid="17"/>
                                        </p:tgtEl>
                                        <p:attrNameLst>
                                          <p:attrName>ppt_w</p:attrName>
                                        </p:attrNameLst>
                                      </p:cBhvr>
                                      <p:tavLst>
                                        <p:tav tm="0">
                                          <p:val>
                                            <p:fltVal val="0"/>
                                          </p:val>
                                        </p:tav>
                                        <p:tav tm="100000">
                                          <p:val>
                                            <p:strVal val="#ppt_w"/>
                                          </p:val>
                                        </p:tav>
                                      </p:tavLst>
                                    </p:anim>
                                    <p:anim calcmode="lin" valueType="num">
                                      <p:cBhvr>
                                        <p:cTn id="14" dur="500" fill="hold"/>
                                        <p:tgtEl>
                                          <p:spTgt spid="17"/>
                                        </p:tgtEl>
                                        <p:attrNameLst>
                                          <p:attrName>ppt_h</p:attrName>
                                        </p:attrNameLst>
                                      </p:cBhvr>
                                      <p:tavLst>
                                        <p:tav tm="0">
                                          <p:val>
                                            <p:fltVal val="0"/>
                                          </p:val>
                                        </p:tav>
                                        <p:tav tm="100000">
                                          <p:val>
                                            <p:strVal val="#ppt_h"/>
                                          </p:val>
                                        </p:tav>
                                      </p:tavLst>
                                    </p:anim>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79"/>
                                        </p:tgtEl>
                                        <p:attrNameLst>
                                          <p:attrName>style.visibility</p:attrName>
                                        </p:attrNameLst>
                                      </p:cBhvr>
                                      <p:to>
                                        <p:strVal val="visible"/>
                                      </p:to>
                                    </p:set>
                                    <p:anim calcmode="lin" valueType="num">
                                      <p:cBhvr>
                                        <p:cTn id="20" dur="500" fill="hold"/>
                                        <p:tgtEl>
                                          <p:spTgt spid="79"/>
                                        </p:tgtEl>
                                        <p:attrNameLst>
                                          <p:attrName>ppt_w</p:attrName>
                                        </p:attrNameLst>
                                      </p:cBhvr>
                                      <p:tavLst>
                                        <p:tav tm="0">
                                          <p:val>
                                            <p:fltVal val="0"/>
                                          </p:val>
                                        </p:tav>
                                        <p:tav tm="100000">
                                          <p:val>
                                            <p:strVal val="#ppt_w"/>
                                          </p:val>
                                        </p:tav>
                                      </p:tavLst>
                                    </p:anim>
                                    <p:anim calcmode="lin" valueType="num">
                                      <p:cBhvr>
                                        <p:cTn id="21" dur="500" fill="hold"/>
                                        <p:tgtEl>
                                          <p:spTgt spid="79"/>
                                        </p:tgtEl>
                                        <p:attrNameLst>
                                          <p:attrName>ppt_h</p:attrName>
                                        </p:attrNameLst>
                                      </p:cBhvr>
                                      <p:tavLst>
                                        <p:tav tm="0">
                                          <p:val>
                                            <p:fltVal val="0"/>
                                          </p:val>
                                        </p:tav>
                                        <p:tav tm="100000">
                                          <p:val>
                                            <p:strVal val="#ppt_h"/>
                                          </p:val>
                                        </p:tav>
                                      </p:tavLst>
                                    </p:anim>
                                    <p:animEffect transition="in" filter="fade">
                                      <p:cBhvr>
                                        <p:cTn id="22" dur="500"/>
                                        <p:tgtEl>
                                          <p:spTgt spid="79"/>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xit" presetSubtype="4" fill="hold" nodeType="clickEffect">
                                  <p:stCondLst>
                                    <p:cond delay="0"/>
                                  </p:stCondLst>
                                  <p:childTnLst>
                                    <p:anim calcmode="lin" valueType="num">
                                      <p:cBhvr additive="base">
                                        <p:cTn id="26" dur="500"/>
                                        <p:tgtEl>
                                          <p:spTgt spid="17"/>
                                        </p:tgtEl>
                                        <p:attrNameLst>
                                          <p:attrName>ppt_x</p:attrName>
                                        </p:attrNameLst>
                                      </p:cBhvr>
                                      <p:tavLst>
                                        <p:tav tm="0">
                                          <p:val>
                                            <p:strVal val="ppt_x"/>
                                          </p:val>
                                        </p:tav>
                                        <p:tav tm="100000">
                                          <p:val>
                                            <p:strVal val="ppt_x"/>
                                          </p:val>
                                        </p:tav>
                                      </p:tavLst>
                                    </p:anim>
                                    <p:anim calcmode="lin" valueType="num">
                                      <p:cBhvr additive="base">
                                        <p:cTn id="27" dur="500"/>
                                        <p:tgtEl>
                                          <p:spTgt spid="17"/>
                                        </p:tgtEl>
                                        <p:attrNameLst>
                                          <p:attrName>ppt_y</p:attrName>
                                        </p:attrNameLst>
                                      </p:cBhvr>
                                      <p:tavLst>
                                        <p:tav tm="0">
                                          <p:val>
                                            <p:strVal val="ppt_y"/>
                                          </p:val>
                                        </p:tav>
                                        <p:tav tm="100000">
                                          <p:val>
                                            <p:strVal val="1+ppt_h/2"/>
                                          </p:val>
                                        </p:tav>
                                      </p:tavLst>
                                    </p:anim>
                                    <p:set>
                                      <p:cBhvr>
                                        <p:cTn id="28" dur="1" fill="hold">
                                          <p:stCondLst>
                                            <p:cond delay="499"/>
                                          </p:stCondLst>
                                        </p:cTn>
                                        <p:tgtEl>
                                          <p:spTgt spid="17"/>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7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par>
                                <p:cTn id="37" presetID="53" presetClass="entr" presetSubtype="16" fill="hold" grpId="0" nodeType="with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grpId="1" nodeType="clickEffect">
                                  <p:stCondLst>
                                    <p:cond delay="0"/>
                                  </p:stCondLst>
                                  <p:childTnLst>
                                    <p:set>
                                      <p:cBhvr>
                                        <p:cTn id="45" dur="1" fill="hold">
                                          <p:stCondLst>
                                            <p:cond delay="0"/>
                                          </p:stCondLst>
                                        </p:cTn>
                                        <p:tgtEl>
                                          <p:spTgt spid="78"/>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53"/>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38"/>
                                        </p:tgtEl>
                                        <p:attrNameLst>
                                          <p:attrName>style.visibility</p:attrName>
                                        </p:attrNameLst>
                                      </p:cBhvr>
                                      <p:to>
                                        <p:strVal val="visible"/>
                                      </p:to>
                                    </p:set>
                                  </p:childTnLst>
                                </p:cTn>
                              </p:par>
                              <p:par>
                                <p:cTn id="52" presetID="53" presetClass="entr" presetSubtype="16" fill="hold" grpId="0" nodeType="withEffect">
                                  <p:stCondLst>
                                    <p:cond delay="0"/>
                                  </p:stCondLst>
                                  <p:childTnLst>
                                    <p:set>
                                      <p:cBhvr>
                                        <p:cTn id="53" dur="1" fill="hold">
                                          <p:stCondLst>
                                            <p:cond delay="0"/>
                                          </p:stCondLst>
                                        </p:cTn>
                                        <p:tgtEl>
                                          <p:spTgt spid="81">
                                            <p:bg/>
                                          </p:spTgt>
                                        </p:tgtEl>
                                        <p:attrNameLst>
                                          <p:attrName>style.visibility</p:attrName>
                                        </p:attrNameLst>
                                      </p:cBhvr>
                                      <p:to>
                                        <p:strVal val="visible"/>
                                      </p:to>
                                    </p:set>
                                    <p:anim calcmode="lin" valueType="num">
                                      <p:cBhvr>
                                        <p:cTn id="54" dur="500" fill="hold"/>
                                        <p:tgtEl>
                                          <p:spTgt spid="81">
                                            <p:bg/>
                                          </p:spTgt>
                                        </p:tgtEl>
                                        <p:attrNameLst>
                                          <p:attrName>ppt_w</p:attrName>
                                        </p:attrNameLst>
                                      </p:cBhvr>
                                      <p:tavLst>
                                        <p:tav tm="0">
                                          <p:val>
                                            <p:fltVal val="0"/>
                                          </p:val>
                                        </p:tav>
                                        <p:tav tm="100000">
                                          <p:val>
                                            <p:strVal val="#ppt_w"/>
                                          </p:val>
                                        </p:tav>
                                      </p:tavLst>
                                    </p:anim>
                                    <p:anim calcmode="lin" valueType="num">
                                      <p:cBhvr>
                                        <p:cTn id="55" dur="500" fill="hold"/>
                                        <p:tgtEl>
                                          <p:spTgt spid="81">
                                            <p:bg/>
                                          </p:spTgt>
                                        </p:tgtEl>
                                        <p:attrNameLst>
                                          <p:attrName>ppt_h</p:attrName>
                                        </p:attrNameLst>
                                      </p:cBhvr>
                                      <p:tavLst>
                                        <p:tav tm="0">
                                          <p:val>
                                            <p:fltVal val="0"/>
                                          </p:val>
                                        </p:tav>
                                        <p:tav tm="100000">
                                          <p:val>
                                            <p:strVal val="#ppt_h"/>
                                          </p:val>
                                        </p:tav>
                                      </p:tavLst>
                                    </p:anim>
                                    <p:animEffect transition="in" filter="fade">
                                      <p:cBhvr>
                                        <p:cTn id="56" dur="500"/>
                                        <p:tgtEl>
                                          <p:spTgt spid="81">
                                            <p:bg/>
                                          </p:spTgt>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81">
                                            <p:txEl>
                                              <p:pRg st="1" end="1"/>
                                            </p:txEl>
                                          </p:spTgt>
                                        </p:tgtEl>
                                        <p:attrNameLst>
                                          <p:attrName>style.visibility</p:attrName>
                                        </p:attrNameLst>
                                      </p:cBhvr>
                                      <p:to>
                                        <p:strVal val="visible"/>
                                      </p:to>
                                    </p:set>
                                    <p:anim calcmode="lin" valueType="num">
                                      <p:cBhvr>
                                        <p:cTn id="61" dur="500" fill="hold"/>
                                        <p:tgtEl>
                                          <p:spTgt spid="81">
                                            <p:txEl>
                                              <p:pRg st="1" end="1"/>
                                            </p:txEl>
                                          </p:spTgt>
                                        </p:tgtEl>
                                        <p:attrNameLst>
                                          <p:attrName>ppt_w</p:attrName>
                                        </p:attrNameLst>
                                      </p:cBhvr>
                                      <p:tavLst>
                                        <p:tav tm="0">
                                          <p:val>
                                            <p:fltVal val="0"/>
                                          </p:val>
                                        </p:tav>
                                        <p:tav tm="100000">
                                          <p:val>
                                            <p:strVal val="#ppt_w"/>
                                          </p:val>
                                        </p:tav>
                                      </p:tavLst>
                                    </p:anim>
                                    <p:anim calcmode="lin" valueType="num">
                                      <p:cBhvr>
                                        <p:cTn id="62" dur="500" fill="hold"/>
                                        <p:tgtEl>
                                          <p:spTgt spid="81">
                                            <p:txEl>
                                              <p:pRg st="1" end="1"/>
                                            </p:txEl>
                                          </p:spTgt>
                                        </p:tgtEl>
                                        <p:attrNameLst>
                                          <p:attrName>ppt_h</p:attrName>
                                        </p:attrNameLst>
                                      </p:cBhvr>
                                      <p:tavLst>
                                        <p:tav tm="0">
                                          <p:val>
                                            <p:fltVal val="0"/>
                                          </p:val>
                                        </p:tav>
                                        <p:tav tm="100000">
                                          <p:val>
                                            <p:strVal val="#ppt_h"/>
                                          </p:val>
                                        </p:tav>
                                      </p:tavLst>
                                    </p:anim>
                                    <p:animEffect transition="in" filter="fade">
                                      <p:cBhvr>
                                        <p:cTn id="63" dur="500"/>
                                        <p:tgtEl>
                                          <p:spTgt spid="81">
                                            <p:txEl>
                                              <p:pRg st="1" end="1"/>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81">
                                            <p:txEl>
                                              <p:pRg st="2" end="2"/>
                                            </p:txEl>
                                          </p:spTgt>
                                        </p:tgtEl>
                                        <p:attrNameLst>
                                          <p:attrName>style.visibility</p:attrName>
                                        </p:attrNameLst>
                                      </p:cBhvr>
                                      <p:to>
                                        <p:strVal val="visible"/>
                                      </p:to>
                                    </p:set>
                                    <p:anim calcmode="lin" valueType="num">
                                      <p:cBhvr>
                                        <p:cTn id="68" dur="500" fill="hold"/>
                                        <p:tgtEl>
                                          <p:spTgt spid="81">
                                            <p:txEl>
                                              <p:pRg st="2" end="2"/>
                                            </p:txEl>
                                          </p:spTgt>
                                        </p:tgtEl>
                                        <p:attrNameLst>
                                          <p:attrName>ppt_w</p:attrName>
                                        </p:attrNameLst>
                                      </p:cBhvr>
                                      <p:tavLst>
                                        <p:tav tm="0">
                                          <p:val>
                                            <p:fltVal val="0"/>
                                          </p:val>
                                        </p:tav>
                                        <p:tav tm="100000">
                                          <p:val>
                                            <p:strVal val="#ppt_w"/>
                                          </p:val>
                                        </p:tav>
                                      </p:tavLst>
                                    </p:anim>
                                    <p:anim calcmode="lin" valueType="num">
                                      <p:cBhvr>
                                        <p:cTn id="69" dur="500" fill="hold"/>
                                        <p:tgtEl>
                                          <p:spTgt spid="81">
                                            <p:txEl>
                                              <p:pRg st="2" end="2"/>
                                            </p:txEl>
                                          </p:spTgt>
                                        </p:tgtEl>
                                        <p:attrNameLst>
                                          <p:attrName>ppt_h</p:attrName>
                                        </p:attrNameLst>
                                      </p:cBhvr>
                                      <p:tavLst>
                                        <p:tav tm="0">
                                          <p:val>
                                            <p:fltVal val="0"/>
                                          </p:val>
                                        </p:tav>
                                        <p:tav tm="100000">
                                          <p:val>
                                            <p:strVal val="#ppt_h"/>
                                          </p:val>
                                        </p:tav>
                                      </p:tavLst>
                                    </p:anim>
                                    <p:animEffect transition="in" filter="fade">
                                      <p:cBhvr>
                                        <p:cTn id="70" dur="500"/>
                                        <p:tgtEl>
                                          <p:spTgt spid="81">
                                            <p:txEl>
                                              <p:pRg st="2" end="2"/>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81">
                                            <p:txEl>
                                              <p:pRg st="3" end="3"/>
                                            </p:txEl>
                                          </p:spTgt>
                                        </p:tgtEl>
                                        <p:attrNameLst>
                                          <p:attrName>style.visibility</p:attrName>
                                        </p:attrNameLst>
                                      </p:cBhvr>
                                      <p:to>
                                        <p:strVal val="visible"/>
                                      </p:to>
                                    </p:set>
                                    <p:anim calcmode="lin" valueType="num">
                                      <p:cBhvr>
                                        <p:cTn id="75" dur="500" fill="hold"/>
                                        <p:tgtEl>
                                          <p:spTgt spid="81">
                                            <p:txEl>
                                              <p:pRg st="3" end="3"/>
                                            </p:txEl>
                                          </p:spTgt>
                                        </p:tgtEl>
                                        <p:attrNameLst>
                                          <p:attrName>ppt_w</p:attrName>
                                        </p:attrNameLst>
                                      </p:cBhvr>
                                      <p:tavLst>
                                        <p:tav tm="0">
                                          <p:val>
                                            <p:fltVal val="0"/>
                                          </p:val>
                                        </p:tav>
                                        <p:tav tm="100000">
                                          <p:val>
                                            <p:strVal val="#ppt_w"/>
                                          </p:val>
                                        </p:tav>
                                      </p:tavLst>
                                    </p:anim>
                                    <p:anim calcmode="lin" valueType="num">
                                      <p:cBhvr>
                                        <p:cTn id="76" dur="500" fill="hold"/>
                                        <p:tgtEl>
                                          <p:spTgt spid="81">
                                            <p:txEl>
                                              <p:pRg st="3" end="3"/>
                                            </p:txEl>
                                          </p:spTgt>
                                        </p:tgtEl>
                                        <p:attrNameLst>
                                          <p:attrName>ppt_h</p:attrName>
                                        </p:attrNameLst>
                                      </p:cBhvr>
                                      <p:tavLst>
                                        <p:tav tm="0">
                                          <p:val>
                                            <p:fltVal val="0"/>
                                          </p:val>
                                        </p:tav>
                                        <p:tav tm="100000">
                                          <p:val>
                                            <p:strVal val="#ppt_h"/>
                                          </p:val>
                                        </p:tav>
                                      </p:tavLst>
                                    </p:anim>
                                    <p:animEffect transition="in" filter="fade">
                                      <p:cBhvr>
                                        <p:cTn id="77" dur="500"/>
                                        <p:tgtEl>
                                          <p:spTgt spid="81">
                                            <p:txEl>
                                              <p:pRg st="3" end="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81">
                                            <p:txEl>
                                              <p:pRg st="5" end="5"/>
                                            </p:txEl>
                                          </p:spTgt>
                                        </p:tgtEl>
                                        <p:attrNameLst>
                                          <p:attrName>style.visibility</p:attrName>
                                        </p:attrNameLst>
                                      </p:cBhvr>
                                      <p:to>
                                        <p:strVal val="visible"/>
                                      </p:to>
                                    </p:set>
                                    <p:anim calcmode="lin" valueType="num">
                                      <p:cBhvr>
                                        <p:cTn id="82" dur="500" fill="hold"/>
                                        <p:tgtEl>
                                          <p:spTgt spid="81">
                                            <p:txEl>
                                              <p:pRg st="5" end="5"/>
                                            </p:txEl>
                                          </p:spTgt>
                                        </p:tgtEl>
                                        <p:attrNameLst>
                                          <p:attrName>ppt_w</p:attrName>
                                        </p:attrNameLst>
                                      </p:cBhvr>
                                      <p:tavLst>
                                        <p:tav tm="0">
                                          <p:val>
                                            <p:fltVal val="0"/>
                                          </p:val>
                                        </p:tav>
                                        <p:tav tm="100000">
                                          <p:val>
                                            <p:strVal val="#ppt_w"/>
                                          </p:val>
                                        </p:tav>
                                      </p:tavLst>
                                    </p:anim>
                                    <p:anim calcmode="lin" valueType="num">
                                      <p:cBhvr>
                                        <p:cTn id="83" dur="500" fill="hold"/>
                                        <p:tgtEl>
                                          <p:spTgt spid="81">
                                            <p:txEl>
                                              <p:pRg st="5" end="5"/>
                                            </p:txEl>
                                          </p:spTgt>
                                        </p:tgtEl>
                                        <p:attrNameLst>
                                          <p:attrName>ppt_h</p:attrName>
                                        </p:attrNameLst>
                                      </p:cBhvr>
                                      <p:tavLst>
                                        <p:tav tm="0">
                                          <p:val>
                                            <p:fltVal val="0"/>
                                          </p:val>
                                        </p:tav>
                                        <p:tav tm="100000">
                                          <p:val>
                                            <p:strVal val="#ppt_h"/>
                                          </p:val>
                                        </p:tav>
                                      </p:tavLst>
                                    </p:anim>
                                    <p:animEffect transition="in" filter="fade">
                                      <p:cBhvr>
                                        <p:cTn id="84" dur="500"/>
                                        <p:tgtEl>
                                          <p:spTgt spid="81">
                                            <p:txEl>
                                              <p:pRg st="5" end="5"/>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1" presetClass="exit" presetSubtype="0" fill="hold" grpId="1" nodeType="clickEffect">
                                  <p:stCondLst>
                                    <p:cond delay="0"/>
                                  </p:stCondLst>
                                  <p:childTnLst>
                                    <p:set>
                                      <p:cBhvr>
                                        <p:cTn id="88" dur="1" fill="hold">
                                          <p:stCondLst>
                                            <p:cond delay="0"/>
                                          </p:stCondLst>
                                        </p:cTn>
                                        <p:tgtEl>
                                          <p:spTgt spid="81">
                                            <p:txEl>
                                              <p:pRg st="1" end="1"/>
                                            </p:txEl>
                                          </p:spTgt>
                                        </p:tgtEl>
                                        <p:attrNameLst>
                                          <p:attrName>style.visibility</p:attrName>
                                        </p:attrNameLst>
                                      </p:cBhvr>
                                      <p:to>
                                        <p:strVal val="hidden"/>
                                      </p:to>
                                    </p:set>
                                  </p:childTnLst>
                                </p:cTn>
                              </p:par>
                              <p:par>
                                <p:cTn id="89" presetID="1" presetClass="exit" presetSubtype="0" fill="hold" grpId="1" nodeType="withEffect">
                                  <p:stCondLst>
                                    <p:cond delay="0"/>
                                  </p:stCondLst>
                                  <p:childTnLst>
                                    <p:set>
                                      <p:cBhvr>
                                        <p:cTn id="90" dur="1" fill="hold">
                                          <p:stCondLst>
                                            <p:cond delay="0"/>
                                          </p:stCondLst>
                                        </p:cTn>
                                        <p:tgtEl>
                                          <p:spTgt spid="81">
                                            <p:txEl>
                                              <p:pRg st="2" end="2"/>
                                            </p:txEl>
                                          </p:spTgt>
                                        </p:tgtEl>
                                        <p:attrNameLst>
                                          <p:attrName>style.visibility</p:attrName>
                                        </p:attrNameLst>
                                      </p:cBhvr>
                                      <p:to>
                                        <p:strVal val="hidden"/>
                                      </p:to>
                                    </p:set>
                                  </p:childTnLst>
                                </p:cTn>
                              </p:par>
                              <p:par>
                                <p:cTn id="91" presetID="1" presetClass="exit" presetSubtype="0" fill="hold" grpId="1" nodeType="withEffect">
                                  <p:stCondLst>
                                    <p:cond delay="0"/>
                                  </p:stCondLst>
                                  <p:childTnLst>
                                    <p:set>
                                      <p:cBhvr>
                                        <p:cTn id="92" dur="1" fill="hold">
                                          <p:stCondLst>
                                            <p:cond delay="0"/>
                                          </p:stCondLst>
                                        </p:cTn>
                                        <p:tgtEl>
                                          <p:spTgt spid="81">
                                            <p:txEl>
                                              <p:pRg st="3" end="3"/>
                                            </p:txEl>
                                          </p:spTgt>
                                        </p:tgtEl>
                                        <p:attrNameLst>
                                          <p:attrName>style.visibility</p:attrName>
                                        </p:attrNameLst>
                                      </p:cBhvr>
                                      <p:to>
                                        <p:strVal val="hidden"/>
                                      </p:to>
                                    </p:set>
                                  </p:childTnLst>
                                </p:cTn>
                              </p:par>
                              <p:par>
                                <p:cTn id="93" presetID="1" presetClass="exit" presetSubtype="0" fill="hold" grpId="1" nodeType="withEffect">
                                  <p:stCondLst>
                                    <p:cond delay="0"/>
                                  </p:stCondLst>
                                  <p:childTnLst>
                                    <p:set>
                                      <p:cBhvr>
                                        <p:cTn id="94" dur="1" fill="hold">
                                          <p:stCondLst>
                                            <p:cond delay="0"/>
                                          </p:stCondLst>
                                        </p:cTn>
                                        <p:tgtEl>
                                          <p:spTgt spid="81">
                                            <p:txEl>
                                              <p:pRg st="5" end="5"/>
                                            </p:txEl>
                                          </p:spTgt>
                                        </p:tgtEl>
                                        <p:attrNameLst>
                                          <p:attrName>style.visibility</p:attrName>
                                        </p:attrNameLst>
                                      </p:cBhvr>
                                      <p:to>
                                        <p:strVal val="hidden"/>
                                      </p:to>
                                    </p:set>
                                  </p:childTnLst>
                                </p:cTn>
                              </p:par>
                              <p:par>
                                <p:cTn id="95" presetID="1" presetClass="exit" presetSubtype="0" fill="hold" grpId="1" nodeType="withEffect">
                                  <p:stCondLst>
                                    <p:cond delay="0"/>
                                  </p:stCondLst>
                                  <p:childTnLst>
                                    <p:set>
                                      <p:cBhvr>
                                        <p:cTn id="96" dur="1" fill="hold">
                                          <p:stCondLst>
                                            <p:cond delay="0"/>
                                          </p:stCondLst>
                                        </p:cTn>
                                        <p:tgtEl>
                                          <p:spTgt spid="81">
                                            <p:bg/>
                                          </p:spTgt>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50"/>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41"/>
                                        </p:tgtEl>
                                        <p:attrNameLst>
                                          <p:attrName>style.visibility</p:attrName>
                                        </p:attrNameLst>
                                      </p:cBhvr>
                                      <p:to>
                                        <p:strVal val="visible"/>
                                      </p:to>
                                    </p:set>
                                  </p:childTnLst>
                                </p:cTn>
                              </p:par>
                              <p:par>
                                <p:cTn id="103" presetID="53" presetClass="entr" presetSubtype="16" fill="hold" grpId="0" nodeType="withEffect">
                                  <p:stCondLst>
                                    <p:cond delay="0"/>
                                  </p:stCondLst>
                                  <p:childTnLst>
                                    <p:set>
                                      <p:cBhvr>
                                        <p:cTn id="104" dur="1" fill="hold">
                                          <p:stCondLst>
                                            <p:cond delay="0"/>
                                          </p:stCondLst>
                                        </p:cTn>
                                        <p:tgtEl>
                                          <p:spTgt spid="82">
                                            <p:bg/>
                                          </p:spTgt>
                                        </p:tgtEl>
                                        <p:attrNameLst>
                                          <p:attrName>style.visibility</p:attrName>
                                        </p:attrNameLst>
                                      </p:cBhvr>
                                      <p:to>
                                        <p:strVal val="visible"/>
                                      </p:to>
                                    </p:set>
                                    <p:anim calcmode="lin" valueType="num">
                                      <p:cBhvr>
                                        <p:cTn id="105" dur="500" fill="hold"/>
                                        <p:tgtEl>
                                          <p:spTgt spid="82">
                                            <p:bg/>
                                          </p:spTgt>
                                        </p:tgtEl>
                                        <p:attrNameLst>
                                          <p:attrName>ppt_w</p:attrName>
                                        </p:attrNameLst>
                                      </p:cBhvr>
                                      <p:tavLst>
                                        <p:tav tm="0">
                                          <p:val>
                                            <p:fltVal val="0"/>
                                          </p:val>
                                        </p:tav>
                                        <p:tav tm="100000">
                                          <p:val>
                                            <p:strVal val="#ppt_w"/>
                                          </p:val>
                                        </p:tav>
                                      </p:tavLst>
                                    </p:anim>
                                    <p:anim calcmode="lin" valueType="num">
                                      <p:cBhvr>
                                        <p:cTn id="106" dur="500" fill="hold"/>
                                        <p:tgtEl>
                                          <p:spTgt spid="82">
                                            <p:bg/>
                                          </p:spTgt>
                                        </p:tgtEl>
                                        <p:attrNameLst>
                                          <p:attrName>ppt_h</p:attrName>
                                        </p:attrNameLst>
                                      </p:cBhvr>
                                      <p:tavLst>
                                        <p:tav tm="0">
                                          <p:val>
                                            <p:fltVal val="0"/>
                                          </p:val>
                                        </p:tav>
                                        <p:tav tm="100000">
                                          <p:val>
                                            <p:strVal val="#ppt_h"/>
                                          </p:val>
                                        </p:tav>
                                      </p:tavLst>
                                    </p:anim>
                                    <p:animEffect transition="in" filter="fade">
                                      <p:cBhvr>
                                        <p:cTn id="107" dur="500"/>
                                        <p:tgtEl>
                                          <p:spTgt spid="82">
                                            <p:bg/>
                                          </p:spTgt>
                                        </p:tgtEl>
                                      </p:cBhvr>
                                    </p:animEffect>
                                  </p:childTnLst>
                                </p:cTn>
                              </p:par>
                            </p:childTnLst>
                          </p:cTn>
                        </p:par>
                      </p:childTnLst>
                    </p:cTn>
                  </p:par>
                  <p:par>
                    <p:cTn id="108" fill="hold">
                      <p:stCondLst>
                        <p:cond delay="indefinite"/>
                      </p:stCondLst>
                      <p:childTnLst>
                        <p:par>
                          <p:cTn id="109" fill="hold">
                            <p:stCondLst>
                              <p:cond delay="0"/>
                            </p:stCondLst>
                            <p:childTnLst>
                              <p:par>
                                <p:cTn id="110" presetID="53" presetClass="entr" presetSubtype="16" fill="hold" grpId="0" nodeType="clickEffect">
                                  <p:stCondLst>
                                    <p:cond delay="0"/>
                                  </p:stCondLst>
                                  <p:childTnLst>
                                    <p:set>
                                      <p:cBhvr>
                                        <p:cTn id="111" dur="1" fill="hold">
                                          <p:stCondLst>
                                            <p:cond delay="0"/>
                                          </p:stCondLst>
                                        </p:cTn>
                                        <p:tgtEl>
                                          <p:spTgt spid="82">
                                            <p:txEl>
                                              <p:pRg st="1" end="1"/>
                                            </p:txEl>
                                          </p:spTgt>
                                        </p:tgtEl>
                                        <p:attrNameLst>
                                          <p:attrName>style.visibility</p:attrName>
                                        </p:attrNameLst>
                                      </p:cBhvr>
                                      <p:to>
                                        <p:strVal val="visible"/>
                                      </p:to>
                                    </p:set>
                                    <p:anim calcmode="lin" valueType="num">
                                      <p:cBhvr>
                                        <p:cTn id="112" dur="500" fill="hold"/>
                                        <p:tgtEl>
                                          <p:spTgt spid="82">
                                            <p:txEl>
                                              <p:pRg st="1" end="1"/>
                                            </p:txEl>
                                          </p:spTgt>
                                        </p:tgtEl>
                                        <p:attrNameLst>
                                          <p:attrName>ppt_w</p:attrName>
                                        </p:attrNameLst>
                                      </p:cBhvr>
                                      <p:tavLst>
                                        <p:tav tm="0">
                                          <p:val>
                                            <p:fltVal val="0"/>
                                          </p:val>
                                        </p:tav>
                                        <p:tav tm="100000">
                                          <p:val>
                                            <p:strVal val="#ppt_w"/>
                                          </p:val>
                                        </p:tav>
                                      </p:tavLst>
                                    </p:anim>
                                    <p:anim calcmode="lin" valueType="num">
                                      <p:cBhvr>
                                        <p:cTn id="113" dur="500" fill="hold"/>
                                        <p:tgtEl>
                                          <p:spTgt spid="82">
                                            <p:txEl>
                                              <p:pRg st="1" end="1"/>
                                            </p:txEl>
                                          </p:spTgt>
                                        </p:tgtEl>
                                        <p:attrNameLst>
                                          <p:attrName>ppt_h</p:attrName>
                                        </p:attrNameLst>
                                      </p:cBhvr>
                                      <p:tavLst>
                                        <p:tav tm="0">
                                          <p:val>
                                            <p:fltVal val="0"/>
                                          </p:val>
                                        </p:tav>
                                        <p:tav tm="100000">
                                          <p:val>
                                            <p:strVal val="#ppt_h"/>
                                          </p:val>
                                        </p:tav>
                                      </p:tavLst>
                                    </p:anim>
                                    <p:animEffect transition="in" filter="fade">
                                      <p:cBhvr>
                                        <p:cTn id="114" dur="500"/>
                                        <p:tgtEl>
                                          <p:spTgt spid="82">
                                            <p:txEl>
                                              <p:pRg st="1" end="1"/>
                                            </p:txEl>
                                          </p:spTgt>
                                        </p:tgtEl>
                                      </p:cBhvr>
                                    </p:animEffect>
                                  </p:childTnLst>
                                </p:cTn>
                              </p:par>
                            </p:childTnLst>
                          </p:cTn>
                        </p:par>
                      </p:childTnLst>
                    </p:cTn>
                  </p:par>
                  <p:par>
                    <p:cTn id="115" fill="hold">
                      <p:stCondLst>
                        <p:cond delay="indefinite"/>
                      </p:stCondLst>
                      <p:childTnLst>
                        <p:par>
                          <p:cTn id="116" fill="hold">
                            <p:stCondLst>
                              <p:cond delay="0"/>
                            </p:stCondLst>
                            <p:childTnLst>
                              <p:par>
                                <p:cTn id="117" presetID="53" presetClass="entr" presetSubtype="16" fill="hold" grpId="0" nodeType="clickEffect">
                                  <p:stCondLst>
                                    <p:cond delay="0"/>
                                  </p:stCondLst>
                                  <p:childTnLst>
                                    <p:set>
                                      <p:cBhvr>
                                        <p:cTn id="118" dur="1" fill="hold">
                                          <p:stCondLst>
                                            <p:cond delay="0"/>
                                          </p:stCondLst>
                                        </p:cTn>
                                        <p:tgtEl>
                                          <p:spTgt spid="82">
                                            <p:txEl>
                                              <p:pRg st="2" end="2"/>
                                            </p:txEl>
                                          </p:spTgt>
                                        </p:tgtEl>
                                        <p:attrNameLst>
                                          <p:attrName>style.visibility</p:attrName>
                                        </p:attrNameLst>
                                      </p:cBhvr>
                                      <p:to>
                                        <p:strVal val="visible"/>
                                      </p:to>
                                    </p:set>
                                    <p:anim calcmode="lin" valueType="num">
                                      <p:cBhvr>
                                        <p:cTn id="119" dur="500" fill="hold"/>
                                        <p:tgtEl>
                                          <p:spTgt spid="82">
                                            <p:txEl>
                                              <p:pRg st="2" end="2"/>
                                            </p:txEl>
                                          </p:spTgt>
                                        </p:tgtEl>
                                        <p:attrNameLst>
                                          <p:attrName>ppt_w</p:attrName>
                                        </p:attrNameLst>
                                      </p:cBhvr>
                                      <p:tavLst>
                                        <p:tav tm="0">
                                          <p:val>
                                            <p:fltVal val="0"/>
                                          </p:val>
                                        </p:tav>
                                        <p:tav tm="100000">
                                          <p:val>
                                            <p:strVal val="#ppt_w"/>
                                          </p:val>
                                        </p:tav>
                                      </p:tavLst>
                                    </p:anim>
                                    <p:anim calcmode="lin" valueType="num">
                                      <p:cBhvr>
                                        <p:cTn id="120" dur="500" fill="hold"/>
                                        <p:tgtEl>
                                          <p:spTgt spid="82">
                                            <p:txEl>
                                              <p:pRg st="2" end="2"/>
                                            </p:txEl>
                                          </p:spTgt>
                                        </p:tgtEl>
                                        <p:attrNameLst>
                                          <p:attrName>ppt_h</p:attrName>
                                        </p:attrNameLst>
                                      </p:cBhvr>
                                      <p:tavLst>
                                        <p:tav tm="0">
                                          <p:val>
                                            <p:fltVal val="0"/>
                                          </p:val>
                                        </p:tav>
                                        <p:tav tm="100000">
                                          <p:val>
                                            <p:strVal val="#ppt_h"/>
                                          </p:val>
                                        </p:tav>
                                      </p:tavLst>
                                    </p:anim>
                                    <p:animEffect transition="in" filter="fade">
                                      <p:cBhvr>
                                        <p:cTn id="121" dur="500"/>
                                        <p:tgtEl>
                                          <p:spTgt spid="82">
                                            <p:txEl>
                                              <p:pRg st="2" end="2"/>
                                            </p:txEl>
                                          </p:spTgt>
                                        </p:tgtEl>
                                      </p:cBhvr>
                                    </p:animEffect>
                                  </p:childTnLst>
                                </p:cTn>
                              </p:par>
                            </p:childTnLst>
                          </p:cTn>
                        </p:par>
                      </p:childTnLst>
                    </p:cTn>
                  </p:par>
                  <p:par>
                    <p:cTn id="122" fill="hold">
                      <p:stCondLst>
                        <p:cond delay="indefinite"/>
                      </p:stCondLst>
                      <p:childTnLst>
                        <p:par>
                          <p:cTn id="123" fill="hold">
                            <p:stCondLst>
                              <p:cond delay="0"/>
                            </p:stCondLst>
                            <p:childTnLst>
                              <p:par>
                                <p:cTn id="124" presetID="53" presetClass="entr" presetSubtype="16" fill="hold" grpId="0" nodeType="clickEffect">
                                  <p:stCondLst>
                                    <p:cond delay="0"/>
                                  </p:stCondLst>
                                  <p:childTnLst>
                                    <p:set>
                                      <p:cBhvr>
                                        <p:cTn id="125" dur="1" fill="hold">
                                          <p:stCondLst>
                                            <p:cond delay="0"/>
                                          </p:stCondLst>
                                        </p:cTn>
                                        <p:tgtEl>
                                          <p:spTgt spid="82">
                                            <p:txEl>
                                              <p:pRg st="3" end="3"/>
                                            </p:txEl>
                                          </p:spTgt>
                                        </p:tgtEl>
                                        <p:attrNameLst>
                                          <p:attrName>style.visibility</p:attrName>
                                        </p:attrNameLst>
                                      </p:cBhvr>
                                      <p:to>
                                        <p:strVal val="visible"/>
                                      </p:to>
                                    </p:set>
                                    <p:anim calcmode="lin" valueType="num">
                                      <p:cBhvr>
                                        <p:cTn id="126" dur="500" fill="hold"/>
                                        <p:tgtEl>
                                          <p:spTgt spid="82">
                                            <p:txEl>
                                              <p:pRg st="3" end="3"/>
                                            </p:txEl>
                                          </p:spTgt>
                                        </p:tgtEl>
                                        <p:attrNameLst>
                                          <p:attrName>ppt_w</p:attrName>
                                        </p:attrNameLst>
                                      </p:cBhvr>
                                      <p:tavLst>
                                        <p:tav tm="0">
                                          <p:val>
                                            <p:fltVal val="0"/>
                                          </p:val>
                                        </p:tav>
                                        <p:tav tm="100000">
                                          <p:val>
                                            <p:strVal val="#ppt_w"/>
                                          </p:val>
                                        </p:tav>
                                      </p:tavLst>
                                    </p:anim>
                                    <p:anim calcmode="lin" valueType="num">
                                      <p:cBhvr>
                                        <p:cTn id="127" dur="500" fill="hold"/>
                                        <p:tgtEl>
                                          <p:spTgt spid="82">
                                            <p:txEl>
                                              <p:pRg st="3" end="3"/>
                                            </p:txEl>
                                          </p:spTgt>
                                        </p:tgtEl>
                                        <p:attrNameLst>
                                          <p:attrName>ppt_h</p:attrName>
                                        </p:attrNameLst>
                                      </p:cBhvr>
                                      <p:tavLst>
                                        <p:tav tm="0">
                                          <p:val>
                                            <p:fltVal val="0"/>
                                          </p:val>
                                        </p:tav>
                                        <p:tav tm="100000">
                                          <p:val>
                                            <p:strVal val="#ppt_h"/>
                                          </p:val>
                                        </p:tav>
                                      </p:tavLst>
                                    </p:anim>
                                    <p:animEffect transition="in" filter="fade">
                                      <p:cBhvr>
                                        <p:cTn id="128" dur="500"/>
                                        <p:tgtEl>
                                          <p:spTgt spid="82">
                                            <p:txEl>
                                              <p:pRg st="3" end="3"/>
                                            </p:txEl>
                                          </p:spTgt>
                                        </p:tgtEl>
                                      </p:cBhvr>
                                    </p:animEffect>
                                  </p:childTnLst>
                                </p:cTn>
                              </p:par>
                            </p:childTnLst>
                          </p:cTn>
                        </p:par>
                      </p:childTnLst>
                    </p:cTn>
                  </p:par>
                  <p:par>
                    <p:cTn id="129" fill="hold">
                      <p:stCondLst>
                        <p:cond delay="indefinite"/>
                      </p:stCondLst>
                      <p:childTnLst>
                        <p:par>
                          <p:cTn id="130" fill="hold">
                            <p:stCondLst>
                              <p:cond delay="0"/>
                            </p:stCondLst>
                            <p:childTnLst>
                              <p:par>
                                <p:cTn id="131" presetID="1" presetClass="exit" presetSubtype="0" fill="hold" grpId="1" nodeType="clickEffect">
                                  <p:stCondLst>
                                    <p:cond delay="0"/>
                                  </p:stCondLst>
                                  <p:childTnLst>
                                    <p:set>
                                      <p:cBhvr>
                                        <p:cTn id="132" dur="1" fill="hold">
                                          <p:stCondLst>
                                            <p:cond delay="0"/>
                                          </p:stCondLst>
                                        </p:cTn>
                                        <p:tgtEl>
                                          <p:spTgt spid="82">
                                            <p:txEl>
                                              <p:pRg st="1" end="1"/>
                                            </p:txEl>
                                          </p:spTgt>
                                        </p:tgtEl>
                                        <p:attrNameLst>
                                          <p:attrName>style.visibility</p:attrName>
                                        </p:attrNameLst>
                                      </p:cBhvr>
                                      <p:to>
                                        <p:strVal val="hidden"/>
                                      </p:to>
                                    </p:set>
                                  </p:childTnLst>
                                </p:cTn>
                              </p:par>
                              <p:par>
                                <p:cTn id="133" presetID="1" presetClass="exit" presetSubtype="0" fill="hold" grpId="1" nodeType="withEffect">
                                  <p:stCondLst>
                                    <p:cond delay="0"/>
                                  </p:stCondLst>
                                  <p:childTnLst>
                                    <p:set>
                                      <p:cBhvr>
                                        <p:cTn id="134" dur="1" fill="hold">
                                          <p:stCondLst>
                                            <p:cond delay="0"/>
                                          </p:stCondLst>
                                        </p:cTn>
                                        <p:tgtEl>
                                          <p:spTgt spid="82">
                                            <p:txEl>
                                              <p:pRg st="2" end="2"/>
                                            </p:txEl>
                                          </p:spTgt>
                                        </p:tgtEl>
                                        <p:attrNameLst>
                                          <p:attrName>style.visibility</p:attrName>
                                        </p:attrNameLst>
                                      </p:cBhvr>
                                      <p:to>
                                        <p:strVal val="hidden"/>
                                      </p:to>
                                    </p:set>
                                  </p:childTnLst>
                                </p:cTn>
                              </p:par>
                              <p:par>
                                <p:cTn id="135" presetID="1" presetClass="exit" presetSubtype="0" fill="hold" grpId="1" nodeType="withEffect">
                                  <p:stCondLst>
                                    <p:cond delay="0"/>
                                  </p:stCondLst>
                                  <p:childTnLst>
                                    <p:set>
                                      <p:cBhvr>
                                        <p:cTn id="136" dur="1" fill="hold">
                                          <p:stCondLst>
                                            <p:cond delay="0"/>
                                          </p:stCondLst>
                                        </p:cTn>
                                        <p:tgtEl>
                                          <p:spTgt spid="82">
                                            <p:txEl>
                                              <p:pRg st="3" end="3"/>
                                            </p:txEl>
                                          </p:spTgt>
                                        </p:tgtEl>
                                        <p:attrNameLst>
                                          <p:attrName>style.visibility</p:attrName>
                                        </p:attrNameLst>
                                      </p:cBhvr>
                                      <p:to>
                                        <p:strVal val="hidden"/>
                                      </p:to>
                                    </p:set>
                                  </p:childTnLst>
                                </p:cTn>
                              </p:par>
                              <p:par>
                                <p:cTn id="137" presetID="1" presetClass="exit" presetSubtype="0" fill="hold" grpId="1" nodeType="withEffect">
                                  <p:stCondLst>
                                    <p:cond delay="0"/>
                                  </p:stCondLst>
                                  <p:childTnLst>
                                    <p:set>
                                      <p:cBhvr>
                                        <p:cTn id="138" dur="1" fill="hold">
                                          <p:stCondLst>
                                            <p:cond delay="0"/>
                                          </p:stCondLst>
                                        </p:cTn>
                                        <p:tgtEl>
                                          <p:spTgt spid="82">
                                            <p:bg/>
                                          </p:spTgt>
                                        </p:tgtEl>
                                        <p:attrNameLst>
                                          <p:attrName>style.visibility</p:attrName>
                                        </p:attrNameLst>
                                      </p:cBhvr>
                                      <p:to>
                                        <p:strVal val="hidden"/>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nodeType="clickEffect">
                                  <p:stCondLst>
                                    <p:cond delay="0"/>
                                  </p:stCondLst>
                                  <p:childTnLst>
                                    <p:set>
                                      <p:cBhvr>
                                        <p:cTn id="142" dur="1" fill="hold">
                                          <p:stCondLst>
                                            <p:cond delay="0"/>
                                          </p:stCondLst>
                                        </p:cTn>
                                        <p:tgtEl>
                                          <p:spTgt spid="56"/>
                                        </p:tgtEl>
                                        <p:attrNameLst>
                                          <p:attrName>style.visibility</p:attrName>
                                        </p:attrNameLst>
                                      </p:cBhvr>
                                      <p:to>
                                        <p:strVal val="visible"/>
                                      </p:to>
                                    </p:set>
                                  </p:childTnLst>
                                </p:cTn>
                              </p:par>
                              <p:par>
                                <p:cTn id="143" presetID="53" presetClass="entr" presetSubtype="16" fill="hold" grpId="0" nodeType="withEffect">
                                  <p:stCondLst>
                                    <p:cond delay="0"/>
                                  </p:stCondLst>
                                  <p:childTnLst>
                                    <p:set>
                                      <p:cBhvr>
                                        <p:cTn id="144" dur="1" fill="hold">
                                          <p:stCondLst>
                                            <p:cond delay="0"/>
                                          </p:stCondLst>
                                        </p:cTn>
                                        <p:tgtEl>
                                          <p:spTgt spid="80">
                                            <p:bg/>
                                          </p:spTgt>
                                        </p:tgtEl>
                                        <p:attrNameLst>
                                          <p:attrName>style.visibility</p:attrName>
                                        </p:attrNameLst>
                                      </p:cBhvr>
                                      <p:to>
                                        <p:strVal val="visible"/>
                                      </p:to>
                                    </p:set>
                                    <p:anim calcmode="lin" valueType="num">
                                      <p:cBhvr>
                                        <p:cTn id="145" dur="500" fill="hold"/>
                                        <p:tgtEl>
                                          <p:spTgt spid="80">
                                            <p:bg/>
                                          </p:spTgt>
                                        </p:tgtEl>
                                        <p:attrNameLst>
                                          <p:attrName>ppt_w</p:attrName>
                                        </p:attrNameLst>
                                      </p:cBhvr>
                                      <p:tavLst>
                                        <p:tav tm="0">
                                          <p:val>
                                            <p:fltVal val="0"/>
                                          </p:val>
                                        </p:tav>
                                        <p:tav tm="100000">
                                          <p:val>
                                            <p:strVal val="#ppt_w"/>
                                          </p:val>
                                        </p:tav>
                                      </p:tavLst>
                                    </p:anim>
                                    <p:anim calcmode="lin" valueType="num">
                                      <p:cBhvr>
                                        <p:cTn id="146" dur="500" fill="hold"/>
                                        <p:tgtEl>
                                          <p:spTgt spid="80">
                                            <p:bg/>
                                          </p:spTgt>
                                        </p:tgtEl>
                                        <p:attrNameLst>
                                          <p:attrName>ppt_h</p:attrName>
                                        </p:attrNameLst>
                                      </p:cBhvr>
                                      <p:tavLst>
                                        <p:tav tm="0">
                                          <p:val>
                                            <p:fltVal val="0"/>
                                          </p:val>
                                        </p:tav>
                                        <p:tav tm="100000">
                                          <p:val>
                                            <p:strVal val="#ppt_h"/>
                                          </p:val>
                                        </p:tav>
                                      </p:tavLst>
                                    </p:anim>
                                    <p:animEffect transition="in" filter="fade">
                                      <p:cBhvr>
                                        <p:cTn id="147" dur="500"/>
                                        <p:tgtEl>
                                          <p:spTgt spid="80">
                                            <p:bg/>
                                          </p:spTgt>
                                        </p:tgtEl>
                                      </p:cBhvr>
                                    </p:animEffect>
                                  </p:childTnLst>
                                </p:cTn>
                              </p:par>
                            </p:childTnLst>
                          </p:cTn>
                        </p:par>
                      </p:childTnLst>
                    </p:cTn>
                  </p:par>
                  <p:par>
                    <p:cTn id="148" fill="hold">
                      <p:stCondLst>
                        <p:cond delay="indefinite"/>
                      </p:stCondLst>
                      <p:childTnLst>
                        <p:par>
                          <p:cTn id="149" fill="hold">
                            <p:stCondLst>
                              <p:cond delay="0"/>
                            </p:stCondLst>
                            <p:childTnLst>
                              <p:par>
                                <p:cTn id="150" presetID="53" presetClass="entr" presetSubtype="16" fill="hold" grpId="0" nodeType="clickEffect">
                                  <p:stCondLst>
                                    <p:cond delay="0"/>
                                  </p:stCondLst>
                                  <p:childTnLst>
                                    <p:set>
                                      <p:cBhvr>
                                        <p:cTn id="151" dur="1" fill="hold">
                                          <p:stCondLst>
                                            <p:cond delay="0"/>
                                          </p:stCondLst>
                                        </p:cTn>
                                        <p:tgtEl>
                                          <p:spTgt spid="80">
                                            <p:txEl>
                                              <p:pRg st="1" end="1"/>
                                            </p:txEl>
                                          </p:spTgt>
                                        </p:tgtEl>
                                        <p:attrNameLst>
                                          <p:attrName>style.visibility</p:attrName>
                                        </p:attrNameLst>
                                      </p:cBhvr>
                                      <p:to>
                                        <p:strVal val="visible"/>
                                      </p:to>
                                    </p:set>
                                    <p:anim calcmode="lin" valueType="num">
                                      <p:cBhvr>
                                        <p:cTn id="152" dur="500" fill="hold"/>
                                        <p:tgtEl>
                                          <p:spTgt spid="80">
                                            <p:txEl>
                                              <p:pRg st="1" end="1"/>
                                            </p:txEl>
                                          </p:spTgt>
                                        </p:tgtEl>
                                        <p:attrNameLst>
                                          <p:attrName>ppt_w</p:attrName>
                                        </p:attrNameLst>
                                      </p:cBhvr>
                                      <p:tavLst>
                                        <p:tav tm="0">
                                          <p:val>
                                            <p:fltVal val="0"/>
                                          </p:val>
                                        </p:tav>
                                        <p:tav tm="100000">
                                          <p:val>
                                            <p:strVal val="#ppt_w"/>
                                          </p:val>
                                        </p:tav>
                                      </p:tavLst>
                                    </p:anim>
                                    <p:anim calcmode="lin" valueType="num">
                                      <p:cBhvr>
                                        <p:cTn id="153" dur="500" fill="hold"/>
                                        <p:tgtEl>
                                          <p:spTgt spid="80">
                                            <p:txEl>
                                              <p:pRg st="1" end="1"/>
                                            </p:txEl>
                                          </p:spTgt>
                                        </p:tgtEl>
                                        <p:attrNameLst>
                                          <p:attrName>ppt_h</p:attrName>
                                        </p:attrNameLst>
                                      </p:cBhvr>
                                      <p:tavLst>
                                        <p:tav tm="0">
                                          <p:val>
                                            <p:fltVal val="0"/>
                                          </p:val>
                                        </p:tav>
                                        <p:tav tm="100000">
                                          <p:val>
                                            <p:strVal val="#ppt_h"/>
                                          </p:val>
                                        </p:tav>
                                      </p:tavLst>
                                    </p:anim>
                                    <p:animEffect transition="in" filter="fade">
                                      <p:cBhvr>
                                        <p:cTn id="154" dur="500"/>
                                        <p:tgtEl>
                                          <p:spTgt spid="80">
                                            <p:txEl>
                                              <p:pRg st="1" end="1"/>
                                            </p:txEl>
                                          </p:spTgt>
                                        </p:tgtEl>
                                      </p:cBhvr>
                                    </p:animEffect>
                                  </p:childTnLst>
                                </p:cTn>
                              </p:par>
                              <p:par>
                                <p:cTn id="155" presetID="1" presetClass="entr" presetSubtype="0" fill="hold" grpId="0" nodeType="withEffect">
                                  <p:stCondLst>
                                    <p:cond delay="0"/>
                                  </p:stCondLst>
                                  <p:childTnLst>
                                    <p:set>
                                      <p:cBhvr>
                                        <p:cTn id="156" dur="1" fill="hold">
                                          <p:stCondLst>
                                            <p:cond delay="0"/>
                                          </p:stCondLst>
                                        </p:cTn>
                                        <p:tgtEl>
                                          <p:spTgt spid="59"/>
                                        </p:tgtEl>
                                        <p:attrNameLst>
                                          <p:attrName>style.visibility</p:attrName>
                                        </p:attrNameLst>
                                      </p:cBhvr>
                                      <p:to>
                                        <p:strVal val="visible"/>
                                      </p:to>
                                    </p:set>
                                  </p:childTnLst>
                                </p:cTn>
                              </p:par>
                            </p:childTnLst>
                          </p:cTn>
                        </p:par>
                      </p:childTnLst>
                    </p:cTn>
                  </p:par>
                  <p:par>
                    <p:cTn id="157" fill="hold">
                      <p:stCondLst>
                        <p:cond delay="indefinite"/>
                      </p:stCondLst>
                      <p:childTnLst>
                        <p:par>
                          <p:cTn id="158" fill="hold">
                            <p:stCondLst>
                              <p:cond delay="0"/>
                            </p:stCondLst>
                            <p:childTnLst>
                              <p:par>
                                <p:cTn id="159" presetID="21" presetClass="entr" presetSubtype="1" fill="hold" nodeType="clickEffect">
                                  <p:stCondLst>
                                    <p:cond delay="0"/>
                                  </p:stCondLst>
                                  <p:childTnLst>
                                    <p:set>
                                      <p:cBhvr>
                                        <p:cTn id="160" dur="1" fill="hold">
                                          <p:stCondLst>
                                            <p:cond delay="0"/>
                                          </p:stCondLst>
                                        </p:cTn>
                                        <p:tgtEl>
                                          <p:spTgt spid="74"/>
                                        </p:tgtEl>
                                        <p:attrNameLst>
                                          <p:attrName>style.visibility</p:attrName>
                                        </p:attrNameLst>
                                      </p:cBhvr>
                                      <p:to>
                                        <p:strVal val="visible"/>
                                      </p:to>
                                    </p:set>
                                    <p:animEffect transition="in" filter="wheel(1)">
                                      <p:cBhvr>
                                        <p:cTn id="161" dur="2000"/>
                                        <p:tgtEl>
                                          <p:spTgt spid="74"/>
                                        </p:tgtEl>
                                      </p:cBhvr>
                                    </p:animEffect>
                                  </p:childTnLst>
                                </p:cTn>
                              </p:par>
                              <p:par>
                                <p:cTn id="162" presetID="22" presetClass="entr" presetSubtype="4" fill="hold" grpId="0" nodeType="withEffect">
                                  <p:stCondLst>
                                    <p:cond delay="0"/>
                                  </p:stCondLst>
                                  <p:childTnLst>
                                    <p:set>
                                      <p:cBhvr>
                                        <p:cTn id="163" dur="1" fill="hold">
                                          <p:stCondLst>
                                            <p:cond delay="0"/>
                                          </p:stCondLst>
                                        </p:cTn>
                                        <p:tgtEl>
                                          <p:spTgt spid="73">
                                            <p:txEl>
                                              <p:pRg st="0" end="0"/>
                                            </p:txEl>
                                          </p:spTgt>
                                        </p:tgtEl>
                                        <p:attrNameLst>
                                          <p:attrName>style.visibility</p:attrName>
                                        </p:attrNameLst>
                                      </p:cBhvr>
                                      <p:to>
                                        <p:strVal val="visible"/>
                                      </p:to>
                                    </p:set>
                                    <p:animEffect transition="in" filter="wipe(down)">
                                      <p:cBhvr>
                                        <p:cTn id="164" dur="500"/>
                                        <p:tgtEl>
                                          <p:spTgt spid="73">
                                            <p:txEl>
                                              <p:pRg st="0" end="0"/>
                                            </p:txEl>
                                          </p:spTgt>
                                        </p:tgtEl>
                                      </p:cBhvr>
                                    </p:animEffect>
                                  </p:childTnLst>
                                </p:cTn>
                              </p:par>
                            </p:childTnLst>
                          </p:cTn>
                        </p:par>
                        <p:par>
                          <p:cTn id="165" fill="hold">
                            <p:stCondLst>
                              <p:cond delay="2000"/>
                            </p:stCondLst>
                            <p:childTnLst>
                              <p:par>
                                <p:cTn id="166" presetID="22" presetClass="entr" presetSubtype="4"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Effect transition="in" filter="wipe(down)">
                                      <p:cBhvr>
                                        <p:cTn id="168" dur="500"/>
                                        <p:tgtEl>
                                          <p:spTgt spid="65"/>
                                        </p:tgtEl>
                                      </p:cBhvr>
                                    </p:animEffect>
                                  </p:childTnLst>
                                </p:cTn>
                              </p:par>
                            </p:childTnLst>
                          </p:cTn>
                        </p:par>
                        <p:par>
                          <p:cTn id="169" fill="hold">
                            <p:stCondLst>
                              <p:cond delay="2500"/>
                            </p:stCondLst>
                            <p:childTnLst>
                              <p:par>
                                <p:cTn id="170" presetID="22" presetClass="entr" presetSubtype="4" fill="hold" grpId="0" nodeType="afterEffect">
                                  <p:stCondLst>
                                    <p:cond delay="1000"/>
                                  </p:stCondLst>
                                  <p:childTnLst>
                                    <p:set>
                                      <p:cBhvr>
                                        <p:cTn id="171" dur="1" fill="hold">
                                          <p:stCondLst>
                                            <p:cond delay="0"/>
                                          </p:stCondLst>
                                        </p:cTn>
                                        <p:tgtEl>
                                          <p:spTgt spid="64"/>
                                        </p:tgtEl>
                                        <p:attrNameLst>
                                          <p:attrName>style.visibility</p:attrName>
                                        </p:attrNameLst>
                                      </p:cBhvr>
                                      <p:to>
                                        <p:strVal val="visible"/>
                                      </p:to>
                                    </p:set>
                                    <p:animEffect transition="in" filter="wipe(down)">
                                      <p:cBhvr>
                                        <p:cTn id="172" dur="2000"/>
                                        <p:tgtEl>
                                          <p:spTgt spid="64"/>
                                        </p:tgtEl>
                                      </p:cBhvr>
                                    </p:animEffect>
                                  </p:childTnLst>
                                </p:cTn>
                              </p:par>
                            </p:childTnLst>
                          </p:cTn>
                        </p:par>
                      </p:childTnLst>
                    </p:cTn>
                  </p:par>
                  <p:par>
                    <p:cTn id="173" fill="hold">
                      <p:stCondLst>
                        <p:cond delay="indefinite"/>
                      </p:stCondLst>
                      <p:childTnLst>
                        <p:par>
                          <p:cTn id="174" fill="hold">
                            <p:stCondLst>
                              <p:cond delay="0"/>
                            </p:stCondLst>
                            <p:childTnLst>
                              <p:par>
                                <p:cTn id="175" presetID="53" presetClass="entr" presetSubtype="16" fill="hold" grpId="0" nodeType="clickEffect">
                                  <p:stCondLst>
                                    <p:cond delay="0"/>
                                  </p:stCondLst>
                                  <p:childTnLst>
                                    <p:set>
                                      <p:cBhvr>
                                        <p:cTn id="176" dur="1" fill="hold">
                                          <p:stCondLst>
                                            <p:cond delay="0"/>
                                          </p:stCondLst>
                                        </p:cTn>
                                        <p:tgtEl>
                                          <p:spTgt spid="88"/>
                                        </p:tgtEl>
                                        <p:attrNameLst>
                                          <p:attrName>style.visibility</p:attrName>
                                        </p:attrNameLst>
                                      </p:cBhvr>
                                      <p:to>
                                        <p:strVal val="visible"/>
                                      </p:to>
                                    </p:set>
                                    <p:anim calcmode="lin" valueType="num">
                                      <p:cBhvr>
                                        <p:cTn id="177" dur="500" fill="hold"/>
                                        <p:tgtEl>
                                          <p:spTgt spid="88"/>
                                        </p:tgtEl>
                                        <p:attrNameLst>
                                          <p:attrName>ppt_w</p:attrName>
                                        </p:attrNameLst>
                                      </p:cBhvr>
                                      <p:tavLst>
                                        <p:tav tm="0">
                                          <p:val>
                                            <p:fltVal val="0"/>
                                          </p:val>
                                        </p:tav>
                                        <p:tav tm="100000">
                                          <p:val>
                                            <p:strVal val="#ppt_w"/>
                                          </p:val>
                                        </p:tav>
                                      </p:tavLst>
                                    </p:anim>
                                    <p:anim calcmode="lin" valueType="num">
                                      <p:cBhvr>
                                        <p:cTn id="178" dur="500" fill="hold"/>
                                        <p:tgtEl>
                                          <p:spTgt spid="88"/>
                                        </p:tgtEl>
                                        <p:attrNameLst>
                                          <p:attrName>ppt_h</p:attrName>
                                        </p:attrNameLst>
                                      </p:cBhvr>
                                      <p:tavLst>
                                        <p:tav tm="0">
                                          <p:val>
                                            <p:fltVal val="0"/>
                                          </p:val>
                                        </p:tav>
                                        <p:tav tm="100000">
                                          <p:val>
                                            <p:strVal val="#ppt_h"/>
                                          </p:val>
                                        </p:tav>
                                      </p:tavLst>
                                    </p:anim>
                                    <p:animEffect transition="in" filter="fade">
                                      <p:cBhvr>
                                        <p:cTn id="179" dur="500"/>
                                        <p:tgtEl>
                                          <p:spTgt spid="88"/>
                                        </p:tgtEl>
                                      </p:cBhvr>
                                    </p:animEffect>
                                  </p:childTnLst>
                                </p:cTn>
                              </p:par>
                            </p:childTnLst>
                          </p:cTn>
                        </p:par>
                      </p:childTnLst>
                    </p:cTn>
                  </p:par>
                  <p:par>
                    <p:cTn id="180" fill="hold">
                      <p:stCondLst>
                        <p:cond delay="indefinite"/>
                      </p:stCondLst>
                      <p:childTnLst>
                        <p:par>
                          <p:cTn id="181" fill="hold">
                            <p:stCondLst>
                              <p:cond delay="0"/>
                            </p:stCondLst>
                            <p:childTnLst>
                              <p:par>
                                <p:cTn id="182" presetID="1" presetClass="exit" presetSubtype="0" fill="hold" nodeType="clickEffect">
                                  <p:stCondLst>
                                    <p:cond delay="0"/>
                                  </p:stCondLst>
                                  <p:childTnLst>
                                    <p:set>
                                      <p:cBhvr>
                                        <p:cTn id="183" dur="1" fill="hold">
                                          <p:stCondLst>
                                            <p:cond delay="0"/>
                                          </p:stCondLst>
                                        </p:cTn>
                                        <p:tgtEl>
                                          <p:spTgt spid="74"/>
                                        </p:tgtEl>
                                        <p:attrNameLst>
                                          <p:attrName>style.visibility</p:attrName>
                                        </p:attrNameLst>
                                      </p:cBhvr>
                                      <p:to>
                                        <p:strVal val="hidden"/>
                                      </p:to>
                                    </p:set>
                                  </p:childTnLst>
                                </p:cTn>
                              </p:par>
                              <p:par>
                                <p:cTn id="184" presetID="1" presetClass="exit" presetSubtype="0" fill="hold" grpId="1" nodeType="withEffect">
                                  <p:stCondLst>
                                    <p:cond delay="0"/>
                                  </p:stCondLst>
                                  <p:childTnLst>
                                    <p:set>
                                      <p:cBhvr>
                                        <p:cTn id="185" dur="1" fill="hold">
                                          <p:stCondLst>
                                            <p:cond delay="0"/>
                                          </p:stCondLst>
                                        </p:cTn>
                                        <p:tgtEl>
                                          <p:spTgt spid="73">
                                            <p:txEl>
                                              <p:pRg st="0" end="0"/>
                                            </p:txEl>
                                          </p:spTgt>
                                        </p:tgtEl>
                                        <p:attrNameLst>
                                          <p:attrName>style.visibility</p:attrName>
                                        </p:attrNameLst>
                                      </p:cBhvr>
                                      <p:to>
                                        <p:strVal val="hidden"/>
                                      </p:to>
                                    </p:set>
                                  </p:childTnLst>
                                </p:cTn>
                              </p:par>
                            </p:childTnLst>
                          </p:cTn>
                        </p:par>
                      </p:childTnLst>
                    </p:cTn>
                  </p:par>
                  <p:par>
                    <p:cTn id="186" fill="hold">
                      <p:stCondLst>
                        <p:cond delay="indefinite"/>
                      </p:stCondLst>
                      <p:childTnLst>
                        <p:par>
                          <p:cTn id="187" fill="hold">
                            <p:stCondLst>
                              <p:cond delay="0"/>
                            </p:stCondLst>
                            <p:childTnLst>
                              <p:par>
                                <p:cTn id="188" presetID="1" presetClass="exit" presetSubtype="0" fill="hold" grpId="1" nodeType="clickEffect">
                                  <p:stCondLst>
                                    <p:cond delay="0"/>
                                  </p:stCondLst>
                                  <p:childTnLst>
                                    <p:set>
                                      <p:cBhvr>
                                        <p:cTn id="189" dur="1" fill="hold">
                                          <p:stCondLst>
                                            <p:cond delay="0"/>
                                          </p:stCondLst>
                                        </p:cTn>
                                        <p:tgtEl>
                                          <p:spTgt spid="80">
                                            <p:txEl>
                                              <p:pRg st="1" end="1"/>
                                            </p:txEl>
                                          </p:spTgt>
                                        </p:tgtEl>
                                        <p:attrNameLst>
                                          <p:attrName>style.visibility</p:attrName>
                                        </p:attrNameLst>
                                      </p:cBhvr>
                                      <p:to>
                                        <p:strVal val="hidden"/>
                                      </p:to>
                                    </p:set>
                                  </p:childTnLst>
                                </p:cTn>
                              </p:par>
                              <p:par>
                                <p:cTn id="190" presetID="1" presetClass="exit" presetSubtype="0" fill="hold" grpId="1" nodeType="withEffect">
                                  <p:stCondLst>
                                    <p:cond delay="0"/>
                                  </p:stCondLst>
                                  <p:childTnLst>
                                    <p:set>
                                      <p:cBhvr>
                                        <p:cTn id="191" dur="1" fill="hold">
                                          <p:stCondLst>
                                            <p:cond delay="0"/>
                                          </p:stCondLst>
                                        </p:cTn>
                                        <p:tgtEl>
                                          <p:spTgt spid="80">
                                            <p:bg/>
                                          </p:spTgt>
                                        </p:tgtEl>
                                        <p:attrNameLst>
                                          <p:attrName>style.visibility</p:attrName>
                                        </p:attrNameLst>
                                      </p:cBhvr>
                                      <p:to>
                                        <p:strVal val="hidden"/>
                                      </p:to>
                                    </p:set>
                                  </p:childTnLst>
                                </p:cTn>
                              </p:par>
                              <p:par>
                                <p:cTn id="192" presetID="1" presetClass="exit" presetSubtype="0" fill="hold" grpId="1" nodeType="withEffect">
                                  <p:stCondLst>
                                    <p:cond delay="0"/>
                                  </p:stCondLst>
                                  <p:childTnLst>
                                    <p:set>
                                      <p:cBhvr>
                                        <p:cTn id="193" dur="1" fill="hold">
                                          <p:stCondLst>
                                            <p:cond delay="0"/>
                                          </p:stCondLst>
                                        </p:cTn>
                                        <p:tgtEl>
                                          <p:spTgt spid="88"/>
                                        </p:tgtEl>
                                        <p:attrNameLst>
                                          <p:attrName>style.visibility</p:attrName>
                                        </p:attrNameLst>
                                      </p:cBhvr>
                                      <p:to>
                                        <p:strVal val="hidden"/>
                                      </p:to>
                                    </p:set>
                                  </p:childTnLst>
                                </p:cTn>
                              </p:par>
                            </p:childTnLst>
                          </p:cTn>
                        </p:par>
                      </p:childTnLst>
                    </p:cTn>
                  </p:par>
                  <p:par>
                    <p:cTn id="194" fill="hold">
                      <p:stCondLst>
                        <p:cond delay="indefinite"/>
                      </p:stCondLst>
                      <p:childTnLst>
                        <p:par>
                          <p:cTn id="195" fill="hold">
                            <p:stCondLst>
                              <p:cond delay="0"/>
                            </p:stCondLst>
                            <p:childTnLst>
                              <p:par>
                                <p:cTn id="196" presetID="1" presetClass="entr" presetSubtype="0" fill="hold" nodeType="clickEffect">
                                  <p:stCondLst>
                                    <p:cond delay="0"/>
                                  </p:stCondLst>
                                  <p:childTnLst>
                                    <p:set>
                                      <p:cBhvr>
                                        <p:cTn id="197" dur="1" fill="hold">
                                          <p:stCondLst>
                                            <p:cond delay="0"/>
                                          </p:stCondLst>
                                        </p:cTn>
                                        <p:tgtEl>
                                          <p:spTgt spid="61"/>
                                        </p:tgtEl>
                                        <p:attrNameLst>
                                          <p:attrName>style.visibility</p:attrName>
                                        </p:attrNameLst>
                                      </p:cBhvr>
                                      <p:to>
                                        <p:strVal val="visible"/>
                                      </p:to>
                                    </p:set>
                                  </p:childTnLst>
                                </p:cTn>
                              </p:par>
                              <p:par>
                                <p:cTn id="198" presetID="53" presetClass="entr" presetSubtype="16" fill="hold" grpId="0" nodeType="withEffect">
                                  <p:stCondLst>
                                    <p:cond delay="0"/>
                                  </p:stCondLst>
                                  <p:childTnLst>
                                    <p:set>
                                      <p:cBhvr>
                                        <p:cTn id="199" dur="1" fill="hold">
                                          <p:stCondLst>
                                            <p:cond delay="0"/>
                                          </p:stCondLst>
                                        </p:cTn>
                                        <p:tgtEl>
                                          <p:spTgt spid="83"/>
                                        </p:tgtEl>
                                        <p:attrNameLst>
                                          <p:attrName>style.visibility</p:attrName>
                                        </p:attrNameLst>
                                      </p:cBhvr>
                                      <p:to>
                                        <p:strVal val="visible"/>
                                      </p:to>
                                    </p:set>
                                    <p:anim calcmode="lin" valueType="num">
                                      <p:cBhvr>
                                        <p:cTn id="200" dur="500" fill="hold"/>
                                        <p:tgtEl>
                                          <p:spTgt spid="83"/>
                                        </p:tgtEl>
                                        <p:attrNameLst>
                                          <p:attrName>ppt_w</p:attrName>
                                        </p:attrNameLst>
                                      </p:cBhvr>
                                      <p:tavLst>
                                        <p:tav tm="0">
                                          <p:val>
                                            <p:fltVal val="0"/>
                                          </p:val>
                                        </p:tav>
                                        <p:tav tm="100000">
                                          <p:val>
                                            <p:strVal val="#ppt_w"/>
                                          </p:val>
                                        </p:tav>
                                      </p:tavLst>
                                    </p:anim>
                                    <p:anim calcmode="lin" valueType="num">
                                      <p:cBhvr>
                                        <p:cTn id="201" dur="500" fill="hold"/>
                                        <p:tgtEl>
                                          <p:spTgt spid="83"/>
                                        </p:tgtEl>
                                        <p:attrNameLst>
                                          <p:attrName>ppt_h</p:attrName>
                                        </p:attrNameLst>
                                      </p:cBhvr>
                                      <p:tavLst>
                                        <p:tav tm="0">
                                          <p:val>
                                            <p:fltVal val="0"/>
                                          </p:val>
                                        </p:tav>
                                        <p:tav tm="100000">
                                          <p:val>
                                            <p:strVal val="#ppt_h"/>
                                          </p:val>
                                        </p:tav>
                                      </p:tavLst>
                                    </p:anim>
                                    <p:animEffect transition="in" filter="fade">
                                      <p:cBhvr>
                                        <p:cTn id="202" dur="500"/>
                                        <p:tgtEl>
                                          <p:spTgt spid="83"/>
                                        </p:tgtEl>
                                      </p:cBhvr>
                                    </p:animEffect>
                                  </p:childTnLst>
                                </p:cTn>
                              </p:par>
                            </p:childTnLst>
                          </p:cTn>
                        </p:par>
                      </p:childTnLst>
                    </p:cTn>
                  </p:par>
                  <p:par>
                    <p:cTn id="203" fill="hold">
                      <p:stCondLst>
                        <p:cond delay="indefinite"/>
                      </p:stCondLst>
                      <p:childTnLst>
                        <p:par>
                          <p:cTn id="204" fill="hold">
                            <p:stCondLst>
                              <p:cond delay="0"/>
                            </p:stCondLst>
                            <p:childTnLst>
                              <p:par>
                                <p:cTn id="205" presetID="1" presetClass="entr" presetSubtype="0" fill="hold" grpId="0" nodeType="clickEffect">
                                  <p:stCondLst>
                                    <p:cond delay="0"/>
                                  </p:stCondLst>
                                  <p:childTnLst>
                                    <p:set>
                                      <p:cBhvr>
                                        <p:cTn id="206" dur="1" fill="hold">
                                          <p:stCondLst>
                                            <p:cond delay="0"/>
                                          </p:stCondLst>
                                        </p:cTn>
                                        <p:tgtEl>
                                          <p:spTgt spid="85"/>
                                        </p:tgtEl>
                                        <p:attrNameLst>
                                          <p:attrName>style.visibility</p:attrName>
                                        </p:attrNameLst>
                                      </p:cBhvr>
                                      <p:to>
                                        <p:strVal val="visible"/>
                                      </p:to>
                                    </p:set>
                                  </p:childTnLst>
                                </p:cTn>
                              </p:par>
                              <p:par>
                                <p:cTn id="207" presetID="1" presetClass="entr" presetSubtype="0" fill="hold" grpId="0" nodeType="withEffect">
                                  <p:stCondLst>
                                    <p:cond delay="0"/>
                                  </p:stCondLst>
                                  <p:childTnLst>
                                    <p:set>
                                      <p:cBhvr>
                                        <p:cTn id="208" dur="1" fill="hold">
                                          <p:stCondLst>
                                            <p:cond delay="0"/>
                                          </p:stCondLst>
                                        </p:cTn>
                                        <p:tgtEl>
                                          <p:spTgt spid="60"/>
                                        </p:tgtEl>
                                        <p:attrNameLst>
                                          <p:attrName>style.visibility</p:attrName>
                                        </p:attrNameLst>
                                      </p:cBhvr>
                                      <p:to>
                                        <p:strVal val="visible"/>
                                      </p:to>
                                    </p:set>
                                  </p:childTnLst>
                                </p:cTn>
                              </p:par>
                            </p:childTnLst>
                          </p:cTn>
                        </p:par>
                      </p:childTnLst>
                    </p:cTn>
                  </p:par>
                  <p:par>
                    <p:cTn id="209" fill="hold">
                      <p:stCondLst>
                        <p:cond delay="indefinite"/>
                      </p:stCondLst>
                      <p:childTnLst>
                        <p:par>
                          <p:cTn id="210" fill="hold">
                            <p:stCondLst>
                              <p:cond delay="0"/>
                            </p:stCondLst>
                            <p:childTnLst>
                              <p:par>
                                <p:cTn id="211" presetID="16" presetClass="entr" presetSubtype="21" fill="hold" nodeType="clickEffect">
                                  <p:stCondLst>
                                    <p:cond delay="0"/>
                                  </p:stCondLst>
                                  <p:childTnLst>
                                    <p:set>
                                      <p:cBhvr>
                                        <p:cTn id="212" dur="1" fill="hold">
                                          <p:stCondLst>
                                            <p:cond delay="0"/>
                                          </p:stCondLst>
                                        </p:cTn>
                                        <p:tgtEl>
                                          <p:spTgt spid="72"/>
                                        </p:tgtEl>
                                        <p:attrNameLst>
                                          <p:attrName>style.visibility</p:attrName>
                                        </p:attrNameLst>
                                      </p:cBhvr>
                                      <p:to>
                                        <p:strVal val="visible"/>
                                      </p:to>
                                    </p:set>
                                    <p:animEffect transition="in" filter="barn(inVertical)">
                                      <p:cBhvr>
                                        <p:cTn id="213" dur="500"/>
                                        <p:tgtEl>
                                          <p:spTgt spid="72"/>
                                        </p:tgtEl>
                                      </p:cBhvr>
                                    </p:animEffect>
                                  </p:childTnLst>
                                </p:cTn>
                              </p:par>
                              <p:par>
                                <p:cTn id="214" presetID="1" presetClass="entr" presetSubtype="0" fill="hold" grpId="0" nodeType="withEffect">
                                  <p:stCondLst>
                                    <p:cond delay="0"/>
                                  </p:stCondLst>
                                  <p:childTnLst>
                                    <p:set>
                                      <p:cBhvr>
                                        <p:cTn id="215" dur="1" fill="hold">
                                          <p:stCondLst>
                                            <p:cond delay="0"/>
                                          </p:stCondLst>
                                        </p:cTn>
                                        <p:tgtEl>
                                          <p:spTgt spid="77">
                                            <p:txEl>
                                              <p:pRg st="0" end="0"/>
                                            </p:txEl>
                                          </p:spTgt>
                                        </p:tgtEl>
                                        <p:attrNameLst>
                                          <p:attrName>style.visibility</p:attrName>
                                        </p:attrNameLst>
                                      </p:cBhvr>
                                      <p:to>
                                        <p:strVal val="visible"/>
                                      </p:to>
                                    </p:set>
                                  </p:childTnLst>
                                </p:cTn>
                              </p:par>
                            </p:childTnLst>
                          </p:cTn>
                        </p:par>
                      </p:childTnLst>
                    </p:cTn>
                  </p:par>
                  <p:par>
                    <p:cTn id="216" fill="hold">
                      <p:stCondLst>
                        <p:cond delay="indefinite"/>
                      </p:stCondLst>
                      <p:childTnLst>
                        <p:par>
                          <p:cTn id="217" fill="hold">
                            <p:stCondLst>
                              <p:cond delay="0"/>
                            </p:stCondLst>
                            <p:childTnLst>
                              <p:par>
                                <p:cTn id="218" presetID="1" presetClass="exit" presetSubtype="0" fill="hold" grpId="1" nodeType="clickEffect">
                                  <p:stCondLst>
                                    <p:cond delay="0"/>
                                  </p:stCondLst>
                                  <p:childTnLst>
                                    <p:set>
                                      <p:cBhvr>
                                        <p:cTn id="219" dur="1" fill="hold">
                                          <p:stCondLst>
                                            <p:cond delay="0"/>
                                          </p:stCondLst>
                                        </p:cTn>
                                        <p:tgtEl>
                                          <p:spTgt spid="83"/>
                                        </p:tgtEl>
                                        <p:attrNameLst>
                                          <p:attrName>style.visibility</p:attrName>
                                        </p:attrNameLst>
                                      </p:cBhvr>
                                      <p:to>
                                        <p:strVal val="hidden"/>
                                      </p:to>
                                    </p:set>
                                  </p:childTnLst>
                                </p:cTn>
                              </p:par>
                              <p:par>
                                <p:cTn id="220" presetID="1" presetClass="exit" presetSubtype="0" fill="hold" grpId="1" nodeType="withEffect">
                                  <p:stCondLst>
                                    <p:cond delay="0"/>
                                  </p:stCondLst>
                                  <p:childTnLst>
                                    <p:set>
                                      <p:cBhvr>
                                        <p:cTn id="221" dur="1" fill="hold">
                                          <p:stCondLst>
                                            <p:cond delay="0"/>
                                          </p:stCondLst>
                                        </p:cTn>
                                        <p:tgtEl>
                                          <p:spTgt spid="85"/>
                                        </p:tgtEl>
                                        <p:attrNameLst>
                                          <p:attrName>style.visibility</p:attrName>
                                        </p:attrNameLst>
                                      </p:cBhvr>
                                      <p:to>
                                        <p:strVal val="hidden"/>
                                      </p:to>
                                    </p:set>
                                  </p:childTnLst>
                                </p:cTn>
                              </p:par>
                            </p:childTnLst>
                          </p:cTn>
                        </p:par>
                      </p:childTnLst>
                    </p:cTn>
                  </p:par>
                  <p:par>
                    <p:cTn id="222" fill="hold">
                      <p:stCondLst>
                        <p:cond delay="indefinite"/>
                      </p:stCondLst>
                      <p:childTnLst>
                        <p:par>
                          <p:cTn id="223" fill="hold">
                            <p:stCondLst>
                              <p:cond delay="0"/>
                            </p:stCondLst>
                            <p:childTnLst>
                              <p:par>
                                <p:cTn id="224" presetID="1" presetClass="entr" presetSubtype="0" fill="hold" nodeType="clickEffect">
                                  <p:stCondLst>
                                    <p:cond delay="0"/>
                                  </p:stCondLst>
                                  <p:childTnLst>
                                    <p:set>
                                      <p:cBhvr>
                                        <p:cTn id="225" dur="1" fill="hold">
                                          <p:stCondLst>
                                            <p:cond delay="0"/>
                                          </p:stCondLst>
                                        </p:cTn>
                                        <p:tgtEl>
                                          <p:spTgt spid="67"/>
                                        </p:tgtEl>
                                        <p:attrNameLst>
                                          <p:attrName>style.visibility</p:attrName>
                                        </p:attrNameLst>
                                      </p:cBhvr>
                                      <p:to>
                                        <p:strVal val="visible"/>
                                      </p:to>
                                    </p:set>
                                  </p:childTnLst>
                                </p:cTn>
                              </p:par>
                              <p:par>
                                <p:cTn id="226" presetID="53" presetClass="entr" presetSubtype="16" fill="hold" grpId="0" nodeType="withEffect">
                                  <p:stCondLst>
                                    <p:cond delay="0"/>
                                  </p:stCondLst>
                                  <p:childTnLst>
                                    <p:set>
                                      <p:cBhvr>
                                        <p:cTn id="227" dur="1" fill="hold">
                                          <p:stCondLst>
                                            <p:cond delay="0"/>
                                          </p:stCondLst>
                                        </p:cTn>
                                        <p:tgtEl>
                                          <p:spTgt spid="84">
                                            <p:bg/>
                                          </p:spTgt>
                                        </p:tgtEl>
                                        <p:attrNameLst>
                                          <p:attrName>style.visibility</p:attrName>
                                        </p:attrNameLst>
                                      </p:cBhvr>
                                      <p:to>
                                        <p:strVal val="visible"/>
                                      </p:to>
                                    </p:set>
                                    <p:anim calcmode="lin" valueType="num">
                                      <p:cBhvr>
                                        <p:cTn id="228" dur="500" fill="hold"/>
                                        <p:tgtEl>
                                          <p:spTgt spid="84">
                                            <p:bg/>
                                          </p:spTgt>
                                        </p:tgtEl>
                                        <p:attrNameLst>
                                          <p:attrName>ppt_w</p:attrName>
                                        </p:attrNameLst>
                                      </p:cBhvr>
                                      <p:tavLst>
                                        <p:tav tm="0">
                                          <p:val>
                                            <p:fltVal val="0"/>
                                          </p:val>
                                        </p:tav>
                                        <p:tav tm="100000">
                                          <p:val>
                                            <p:strVal val="#ppt_w"/>
                                          </p:val>
                                        </p:tav>
                                      </p:tavLst>
                                    </p:anim>
                                    <p:anim calcmode="lin" valueType="num">
                                      <p:cBhvr>
                                        <p:cTn id="229" dur="500" fill="hold"/>
                                        <p:tgtEl>
                                          <p:spTgt spid="84">
                                            <p:bg/>
                                          </p:spTgt>
                                        </p:tgtEl>
                                        <p:attrNameLst>
                                          <p:attrName>ppt_h</p:attrName>
                                        </p:attrNameLst>
                                      </p:cBhvr>
                                      <p:tavLst>
                                        <p:tav tm="0">
                                          <p:val>
                                            <p:fltVal val="0"/>
                                          </p:val>
                                        </p:tav>
                                        <p:tav tm="100000">
                                          <p:val>
                                            <p:strVal val="#ppt_h"/>
                                          </p:val>
                                        </p:tav>
                                      </p:tavLst>
                                    </p:anim>
                                    <p:animEffect transition="in" filter="fade">
                                      <p:cBhvr>
                                        <p:cTn id="230" dur="500"/>
                                        <p:tgtEl>
                                          <p:spTgt spid="84">
                                            <p:bg/>
                                          </p:spTgt>
                                        </p:tgtEl>
                                      </p:cBhvr>
                                    </p:animEffect>
                                  </p:childTnLst>
                                </p:cTn>
                              </p:par>
                              <p:par>
                                <p:cTn id="231" presetID="53" presetClass="entr" presetSubtype="16" fill="hold" grpId="0" nodeType="withEffect">
                                  <p:stCondLst>
                                    <p:cond delay="0"/>
                                  </p:stCondLst>
                                  <p:childTnLst>
                                    <p:set>
                                      <p:cBhvr>
                                        <p:cTn id="232" dur="1" fill="hold">
                                          <p:stCondLst>
                                            <p:cond delay="0"/>
                                          </p:stCondLst>
                                        </p:cTn>
                                        <p:tgtEl>
                                          <p:spTgt spid="84">
                                            <p:txEl>
                                              <p:pRg st="1" end="1"/>
                                            </p:txEl>
                                          </p:spTgt>
                                        </p:tgtEl>
                                        <p:attrNameLst>
                                          <p:attrName>style.visibility</p:attrName>
                                        </p:attrNameLst>
                                      </p:cBhvr>
                                      <p:to>
                                        <p:strVal val="visible"/>
                                      </p:to>
                                    </p:set>
                                    <p:anim calcmode="lin" valueType="num">
                                      <p:cBhvr>
                                        <p:cTn id="233" dur="500" fill="hold"/>
                                        <p:tgtEl>
                                          <p:spTgt spid="84">
                                            <p:txEl>
                                              <p:pRg st="1" end="1"/>
                                            </p:txEl>
                                          </p:spTgt>
                                        </p:tgtEl>
                                        <p:attrNameLst>
                                          <p:attrName>ppt_w</p:attrName>
                                        </p:attrNameLst>
                                      </p:cBhvr>
                                      <p:tavLst>
                                        <p:tav tm="0">
                                          <p:val>
                                            <p:fltVal val="0"/>
                                          </p:val>
                                        </p:tav>
                                        <p:tav tm="100000">
                                          <p:val>
                                            <p:strVal val="#ppt_w"/>
                                          </p:val>
                                        </p:tav>
                                      </p:tavLst>
                                    </p:anim>
                                    <p:anim calcmode="lin" valueType="num">
                                      <p:cBhvr>
                                        <p:cTn id="234" dur="500" fill="hold"/>
                                        <p:tgtEl>
                                          <p:spTgt spid="84">
                                            <p:txEl>
                                              <p:pRg st="1" end="1"/>
                                            </p:txEl>
                                          </p:spTgt>
                                        </p:tgtEl>
                                        <p:attrNameLst>
                                          <p:attrName>ppt_h</p:attrName>
                                        </p:attrNameLst>
                                      </p:cBhvr>
                                      <p:tavLst>
                                        <p:tav tm="0">
                                          <p:val>
                                            <p:fltVal val="0"/>
                                          </p:val>
                                        </p:tav>
                                        <p:tav tm="100000">
                                          <p:val>
                                            <p:strVal val="#ppt_h"/>
                                          </p:val>
                                        </p:tav>
                                      </p:tavLst>
                                    </p:anim>
                                    <p:animEffect transition="in" filter="fade">
                                      <p:cBhvr>
                                        <p:cTn id="235" dur="500"/>
                                        <p:tgtEl>
                                          <p:spTgt spid="84">
                                            <p:txEl>
                                              <p:pRg st="1" end="1"/>
                                            </p:txEl>
                                          </p:spTgt>
                                        </p:tgtEl>
                                      </p:cBhvr>
                                    </p:animEffect>
                                  </p:childTnLst>
                                </p:cTn>
                              </p:par>
                              <p:par>
                                <p:cTn id="236" presetID="1" presetClass="entr" presetSubtype="0" fill="hold" grpId="0" nodeType="withEffect">
                                  <p:stCondLst>
                                    <p:cond delay="0"/>
                                  </p:stCondLst>
                                  <p:childTnLst>
                                    <p:set>
                                      <p:cBhvr>
                                        <p:cTn id="237" dur="1" fill="hold">
                                          <p:stCondLst>
                                            <p:cond delay="0"/>
                                          </p:stCondLst>
                                        </p:cTn>
                                        <p:tgtEl>
                                          <p:spTgt spid="66"/>
                                        </p:tgtEl>
                                        <p:attrNameLst>
                                          <p:attrName>style.visibility</p:attrName>
                                        </p:attrNameLst>
                                      </p:cBhvr>
                                      <p:to>
                                        <p:strVal val="visible"/>
                                      </p:to>
                                    </p:set>
                                  </p:childTnLst>
                                </p:cTn>
                              </p:par>
                            </p:childTnLst>
                          </p:cTn>
                        </p:par>
                      </p:childTnLst>
                    </p:cTn>
                  </p:par>
                  <p:par>
                    <p:cTn id="238" fill="hold">
                      <p:stCondLst>
                        <p:cond delay="indefinite"/>
                      </p:stCondLst>
                      <p:childTnLst>
                        <p:par>
                          <p:cTn id="239" fill="hold">
                            <p:stCondLst>
                              <p:cond delay="0"/>
                            </p:stCondLst>
                            <p:childTnLst>
                              <p:par>
                                <p:cTn id="240" presetID="22" presetClass="entr" presetSubtype="4" fill="hold" grpId="0" nodeType="clickEffect">
                                  <p:stCondLst>
                                    <p:cond delay="0"/>
                                  </p:stCondLst>
                                  <p:childTnLst>
                                    <p:set>
                                      <p:cBhvr>
                                        <p:cTn id="241" dur="1" fill="hold">
                                          <p:stCondLst>
                                            <p:cond delay="0"/>
                                          </p:stCondLst>
                                        </p:cTn>
                                        <p:tgtEl>
                                          <p:spTgt spid="76">
                                            <p:txEl>
                                              <p:pRg st="0" end="0"/>
                                            </p:txEl>
                                          </p:spTgt>
                                        </p:tgtEl>
                                        <p:attrNameLst>
                                          <p:attrName>style.visibility</p:attrName>
                                        </p:attrNameLst>
                                      </p:cBhvr>
                                      <p:to>
                                        <p:strVal val="visible"/>
                                      </p:to>
                                    </p:set>
                                    <p:animEffect transition="in" filter="wipe(down)">
                                      <p:cBhvr>
                                        <p:cTn id="242" dur="500"/>
                                        <p:tgtEl>
                                          <p:spTgt spid="76">
                                            <p:txEl>
                                              <p:pRg st="0" end="0"/>
                                            </p:txEl>
                                          </p:spTgt>
                                        </p:tgtEl>
                                      </p:cBhvr>
                                    </p:animEffect>
                                  </p:childTnLst>
                                </p:cTn>
                              </p:par>
                              <p:par>
                                <p:cTn id="243" presetID="21" presetClass="entr" presetSubtype="1" fill="hold" nodeType="withEffect">
                                  <p:stCondLst>
                                    <p:cond delay="0"/>
                                  </p:stCondLst>
                                  <p:childTnLst>
                                    <p:set>
                                      <p:cBhvr>
                                        <p:cTn id="244" dur="1" fill="hold">
                                          <p:stCondLst>
                                            <p:cond delay="0"/>
                                          </p:stCondLst>
                                        </p:cTn>
                                        <p:tgtEl>
                                          <p:spTgt spid="75"/>
                                        </p:tgtEl>
                                        <p:attrNameLst>
                                          <p:attrName>style.visibility</p:attrName>
                                        </p:attrNameLst>
                                      </p:cBhvr>
                                      <p:to>
                                        <p:strVal val="visible"/>
                                      </p:to>
                                    </p:set>
                                    <p:animEffect transition="in" filter="wheel(1)">
                                      <p:cBhvr>
                                        <p:cTn id="245" dur="2000"/>
                                        <p:tgtEl>
                                          <p:spTgt spid="75"/>
                                        </p:tgtEl>
                                      </p:cBhvr>
                                    </p:animEffect>
                                  </p:childTnLst>
                                </p:cTn>
                              </p:par>
                            </p:childTnLst>
                          </p:cTn>
                        </p:par>
                        <p:par>
                          <p:cTn id="246" fill="hold">
                            <p:stCondLst>
                              <p:cond delay="2000"/>
                            </p:stCondLst>
                            <p:childTnLst>
                              <p:par>
                                <p:cTn id="247" presetID="53" presetClass="entr" presetSubtype="16" fill="hold" grpId="0" nodeType="afterEffect">
                                  <p:stCondLst>
                                    <p:cond delay="0"/>
                                  </p:stCondLst>
                                  <p:childTnLst>
                                    <p:set>
                                      <p:cBhvr>
                                        <p:cTn id="248" dur="1" fill="hold">
                                          <p:stCondLst>
                                            <p:cond delay="0"/>
                                          </p:stCondLst>
                                        </p:cTn>
                                        <p:tgtEl>
                                          <p:spTgt spid="86">
                                            <p:bg/>
                                          </p:spTgt>
                                        </p:tgtEl>
                                        <p:attrNameLst>
                                          <p:attrName>style.visibility</p:attrName>
                                        </p:attrNameLst>
                                      </p:cBhvr>
                                      <p:to>
                                        <p:strVal val="visible"/>
                                      </p:to>
                                    </p:set>
                                    <p:anim calcmode="lin" valueType="num">
                                      <p:cBhvr>
                                        <p:cTn id="249" dur="500" fill="hold"/>
                                        <p:tgtEl>
                                          <p:spTgt spid="86">
                                            <p:bg/>
                                          </p:spTgt>
                                        </p:tgtEl>
                                        <p:attrNameLst>
                                          <p:attrName>ppt_w</p:attrName>
                                        </p:attrNameLst>
                                      </p:cBhvr>
                                      <p:tavLst>
                                        <p:tav tm="0">
                                          <p:val>
                                            <p:fltVal val="0"/>
                                          </p:val>
                                        </p:tav>
                                        <p:tav tm="100000">
                                          <p:val>
                                            <p:strVal val="#ppt_w"/>
                                          </p:val>
                                        </p:tav>
                                      </p:tavLst>
                                    </p:anim>
                                    <p:anim calcmode="lin" valueType="num">
                                      <p:cBhvr>
                                        <p:cTn id="250" dur="500" fill="hold"/>
                                        <p:tgtEl>
                                          <p:spTgt spid="86">
                                            <p:bg/>
                                          </p:spTgt>
                                        </p:tgtEl>
                                        <p:attrNameLst>
                                          <p:attrName>ppt_h</p:attrName>
                                        </p:attrNameLst>
                                      </p:cBhvr>
                                      <p:tavLst>
                                        <p:tav tm="0">
                                          <p:val>
                                            <p:fltVal val="0"/>
                                          </p:val>
                                        </p:tav>
                                        <p:tav tm="100000">
                                          <p:val>
                                            <p:strVal val="#ppt_h"/>
                                          </p:val>
                                        </p:tav>
                                      </p:tavLst>
                                    </p:anim>
                                    <p:animEffect transition="in" filter="fade">
                                      <p:cBhvr>
                                        <p:cTn id="251" dur="500"/>
                                        <p:tgtEl>
                                          <p:spTgt spid="86">
                                            <p:bg/>
                                          </p:spTgt>
                                        </p:tgtEl>
                                      </p:cBhvr>
                                    </p:animEffect>
                                  </p:childTnLst>
                                </p:cTn>
                              </p:par>
                            </p:childTnLst>
                          </p:cTn>
                        </p:par>
                        <p:par>
                          <p:cTn id="252" fill="hold">
                            <p:stCondLst>
                              <p:cond delay="2500"/>
                            </p:stCondLst>
                            <p:childTnLst>
                              <p:par>
                                <p:cTn id="253" presetID="53" presetClass="entr" presetSubtype="16" fill="hold" grpId="0" nodeType="afterEffect">
                                  <p:stCondLst>
                                    <p:cond delay="0"/>
                                  </p:stCondLst>
                                  <p:childTnLst>
                                    <p:set>
                                      <p:cBhvr>
                                        <p:cTn id="254" dur="1" fill="hold">
                                          <p:stCondLst>
                                            <p:cond delay="0"/>
                                          </p:stCondLst>
                                        </p:cTn>
                                        <p:tgtEl>
                                          <p:spTgt spid="86">
                                            <p:txEl>
                                              <p:pRg st="1" end="1"/>
                                            </p:txEl>
                                          </p:spTgt>
                                        </p:tgtEl>
                                        <p:attrNameLst>
                                          <p:attrName>style.visibility</p:attrName>
                                        </p:attrNameLst>
                                      </p:cBhvr>
                                      <p:to>
                                        <p:strVal val="visible"/>
                                      </p:to>
                                    </p:set>
                                    <p:anim calcmode="lin" valueType="num">
                                      <p:cBhvr>
                                        <p:cTn id="255" dur="500" fill="hold"/>
                                        <p:tgtEl>
                                          <p:spTgt spid="86">
                                            <p:txEl>
                                              <p:pRg st="1" end="1"/>
                                            </p:txEl>
                                          </p:spTgt>
                                        </p:tgtEl>
                                        <p:attrNameLst>
                                          <p:attrName>ppt_w</p:attrName>
                                        </p:attrNameLst>
                                      </p:cBhvr>
                                      <p:tavLst>
                                        <p:tav tm="0">
                                          <p:val>
                                            <p:fltVal val="0"/>
                                          </p:val>
                                        </p:tav>
                                        <p:tav tm="100000">
                                          <p:val>
                                            <p:strVal val="#ppt_w"/>
                                          </p:val>
                                        </p:tav>
                                      </p:tavLst>
                                    </p:anim>
                                    <p:anim calcmode="lin" valueType="num">
                                      <p:cBhvr>
                                        <p:cTn id="256" dur="500" fill="hold"/>
                                        <p:tgtEl>
                                          <p:spTgt spid="86">
                                            <p:txEl>
                                              <p:pRg st="1" end="1"/>
                                            </p:txEl>
                                          </p:spTgt>
                                        </p:tgtEl>
                                        <p:attrNameLst>
                                          <p:attrName>ppt_h</p:attrName>
                                        </p:attrNameLst>
                                      </p:cBhvr>
                                      <p:tavLst>
                                        <p:tav tm="0">
                                          <p:val>
                                            <p:fltVal val="0"/>
                                          </p:val>
                                        </p:tav>
                                        <p:tav tm="100000">
                                          <p:val>
                                            <p:strVal val="#ppt_h"/>
                                          </p:val>
                                        </p:tav>
                                      </p:tavLst>
                                    </p:anim>
                                    <p:animEffect transition="in" filter="fade">
                                      <p:cBhvr>
                                        <p:cTn id="257" dur="500"/>
                                        <p:tgtEl>
                                          <p:spTgt spid="86">
                                            <p:txEl>
                                              <p:pRg st="1" end="1"/>
                                            </p:txEl>
                                          </p:spTgt>
                                        </p:tgtEl>
                                      </p:cBhvr>
                                    </p:animEffect>
                                  </p:childTnLst>
                                </p:cTn>
                              </p:par>
                            </p:childTnLst>
                          </p:cTn>
                        </p:par>
                        <p:par>
                          <p:cTn id="258" fill="hold">
                            <p:stCondLst>
                              <p:cond delay="3000"/>
                            </p:stCondLst>
                            <p:childTnLst>
                              <p:par>
                                <p:cTn id="259" presetID="53" presetClass="entr" presetSubtype="16" fill="hold" grpId="0" nodeType="afterEffect">
                                  <p:stCondLst>
                                    <p:cond delay="0"/>
                                  </p:stCondLst>
                                  <p:childTnLst>
                                    <p:set>
                                      <p:cBhvr>
                                        <p:cTn id="260" dur="1" fill="hold">
                                          <p:stCondLst>
                                            <p:cond delay="0"/>
                                          </p:stCondLst>
                                        </p:cTn>
                                        <p:tgtEl>
                                          <p:spTgt spid="86">
                                            <p:txEl>
                                              <p:pRg st="2" end="2"/>
                                            </p:txEl>
                                          </p:spTgt>
                                        </p:tgtEl>
                                        <p:attrNameLst>
                                          <p:attrName>style.visibility</p:attrName>
                                        </p:attrNameLst>
                                      </p:cBhvr>
                                      <p:to>
                                        <p:strVal val="visible"/>
                                      </p:to>
                                    </p:set>
                                    <p:anim calcmode="lin" valueType="num">
                                      <p:cBhvr>
                                        <p:cTn id="261" dur="500" fill="hold"/>
                                        <p:tgtEl>
                                          <p:spTgt spid="86">
                                            <p:txEl>
                                              <p:pRg st="2" end="2"/>
                                            </p:txEl>
                                          </p:spTgt>
                                        </p:tgtEl>
                                        <p:attrNameLst>
                                          <p:attrName>ppt_w</p:attrName>
                                        </p:attrNameLst>
                                      </p:cBhvr>
                                      <p:tavLst>
                                        <p:tav tm="0">
                                          <p:val>
                                            <p:fltVal val="0"/>
                                          </p:val>
                                        </p:tav>
                                        <p:tav tm="100000">
                                          <p:val>
                                            <p:strVal val="#ppt_w"/>
                                          </p:val>
                                        </p:tav>
                                      </p:tavLst>
                                    </p:anim>
                                    <p:anim calcmode="lin" valueType="num">
                                      <p:cBhvr>
                                        <p:cTn id="262" dur="500" fill="hold"/>
                                        <p:tgtEl>
                                          <p:spTgt spid="86">
                                            <p:txEl>
                                              <p:pRg st="2" end="2"/>
                                            </p:txEl>
                                          </p:spTgt>
                                        </p:tgtEl>
                                        <p:attrNameLst>
                                          <p:attrName>ppt_h</p:attrName>
                                        </p:attrNameLst>
                                      </p:cBhvr>
                                      <p:tavLst>
                                        <p:tav tm="0">
                                          <p:val>
                                            <p:fltVal val="0"/>
                                          </p:val>
                                        </p:tav>
                                        <p:tav tm="100000">
                                          <p:val>
                                            <p:strVal val="#ppt_h"/>
                                          </p:val>
                                        </p:tav>
                                      </p:tavLst>
                                    </p:anim>
                                    <p:animEffect transition="in" filter="fade">
                                      <p:cBhvr>
                                        <p:cTn id="263" dur="500"/>
                                        <p:tgtEl>
                                          <p:spTgt spid="86">
                                            <p:txEl>
                                              <p:pRg st="2" end="2"/>
                                            </p:txEl>
                                          </p:spTgt>
                                        </p:tgtEl>
                                      </p:cBhvr>
                                    </p:animEffect>
                                  </p:childTnLst>
                                </p:cTn>
                              </p:par>
                            </p:childTnLst>
                          </p:cTn>
                        </p:par>
                        <p:par>
                          <p:cTn id="264" fill="hold">
                            <p:stCondLst>
                              <p:cond delay="3500"/>
                            </p:stCondLst>
                            <p:childTnLst>
                              <p:par>
                                <p:cTn id="265" presetID="53" presetClass="entr" presetSubtype="16" fill="hold" grpId="0" nodeType="afterEffect">
                                  <p:stCondLst>
                                    <p:cond delay="0"/>
                                  </p:stCondLst>
                                  <p:childTnLst>
                                    <p:set>
                                      <p:cBhvr>
                                        <p:cTn id="266" dur="1" fill="hold">
                                          <p:stCondLst>
                                            <p:cond delay="0"/>
                                          </p:stCondLst>
                                        </p:cTn>
                                        <p:tgtEl>
                                          <p:spTgt spid="86">
                                            <p:txEl>
                                              <p:pRg st="3" end="3"/>
                                            </p:txEl>
                                          </p:spTgt>
                                        </p:tgtEl>
                                        <p:attrNameLst>
                                          <p:attrName>style.visibility</p:attrName>
                                        </p:attrNameLst>
                                      </p:cBhvr>
                                      <p:to>
                                        <p:strVal val="visible"/>
                                      </p:to>
                                    </p:set>
                                    <p:anim calcmode="lin" valueType="num">
                                      <p:cBhvr>
                                        <p:cTn id="267" dur="500" fill="hold"/>
                                        <p:tgtEl>
                                          <p:spTgt spid="86">
                                            <p:txEl>
                                              <p:pRg st="3" end="3"/>
                                            </p:txEl>
                                          </p:spTgt>
                                        </p:tgtEl>
                                        <p:attrNameLst>
                                          <p:attrName>ppt_w</p:attrName>
                                        </p:attrNameLst>
                                      </p:cBhvr>
                                      <p:tavLst>
                                        <p:tav tm="0">
                                          <p:val>
                                            <p:fltVal val="0"/>
                                          </p:val>
                                        </p:tav>
                                        <p:tav tm="100000">
                                          <p:val>
                                            <p:strVal val="#ppt_w"/>
                                          </p:val>
                                        </p:tav>
                                      </p:tavLst>
                                    </p:anim>
                                    <p:anim calcmode="lin" valueType="num">
                                      <p:cBhvr>
                                        <p:cTn id="268" dur="500" fill="hold"/>
                                        <p:tgtEl>
                                          <p:spTgt spid="86">
                                            <p:txEl>
                                              <p:pRg st="3" end="3"/>
                                            </p:txEl>
                                          </p:spTgt>
                                        </p:tgtEl>
                                        <p:attrNameLst>
                                          <p:attrName>ppt_h</p:attrName>
                                        </p:attrNameLst>
                                      </p:cBhvr>
                                      <p:tavLst>
                                        <p:tav tm="0">
                                          <p:val>
                                            <p:fltVal val="0"/>
                                          </p:val>
                                        </p:tav>
                                        <p:tav tm="100000">
                                          <p:val>
                                            <p:strVal val="#ppt_h"/>
                                          </p:val>
                                        </p:tav>
                                      </p:tavLst>
                                    </p:anim>
                                    <p:animEffect transition="in" filter="fade">
                                      <p:cBhvr>
                                        <p:cTn id="269" dur="500"/>
                                        <p:tgtEl>
                                          <p:spTgt spid="86">
                                            <p:txEl>
                                              <p:pRg st="3" end="3"/>
                                            </p:txEl>
                                          </p:spTgt>
                                        </p:tgtEl>
                                      </p:cBhvr>
                                    </p:animEffect>
                                  </p:childTnLst>
                                </p:cTn>
                              </p:par>
                            </p:childTnLst>
                          </p:cTn>
                        </p:par>
                      </p:childTnLst>
                    </p:cTn>
                  </p:par>
                  <p:par>
                    <p:cTn id="270" fill="hold">
                      <p:stCondLst>
                        <p:cond delay="indefinite"/>
                      </p:stCondLst>
                      <p:childTnLst>
                        <p:par>
                          <p:cTn id="271" fill="hold">
                            <p:stCondLst>
                              <p:cond delay="0"/>
                            </p:stCondLst>
                            <p:childTnLst>
                              <p:par>
                                <p:cTn id="272" presetID="22" presetClass="exit" presetSubtype="4" fill="hold" grpId="1" nodeType="clickEffect">
                                  <p:stCondLst>
                                    <p:cond delay="0"/>
                                  </p:stCondLst>
                                  <p:childTnLst>
                                    <p:animEffect transition="out" filter="wipe(down)">
                                      <p:cBhvr>
                                        <p:cTn id="273" dur="500"/>
                                        <p:tgtEl>
                                          <p:spTgt spid="64"/>
                                        </p:tgtEl>
                                      </p:cBhvr>
                                    </p:animEffect>
                                    <p:set>
                                      <p:cBhvr>
                                        <p:cTn id="274" dur="1" fill="hold">
                                          <p:stCondLst>
                                            <p:cond delay="499"/>
                                          </p:stCondLst>
                                        </p:cTn>
                                        <p:tgtEl>
                                          <p:spTgt spid="64"/>
                                        </p:tgtEl>
                                        <p:attrNameLst>
                                          <p:attrName>style.visibility</p:attrName>
                                        </p:attrNameLst>
                                      </p:cBhvr>
                                      <p:to>
                                        <p:strVal val="hidden"/>
                                      </p:to>
                                    </p:set>
                                  </p:childTnLst>
                                </p:cTn>
                              </p:par>
                              <p:par>
                                <p:cTn id="275" presetID="1" presetClass="exit" presetSubtype="0" fill="hold" nodeType="withEffect">
                                  <p:stCondLst>
                                    <p:cond delay="0"/>
                                  </p:stCondLst>
                                  <p:childTnLst>
                                    <p:set>
                                      <p:cBhvr>
                                        <p:cTn id="276" dur="1" fill="hold">
                                          <p:stCondLst>
                                            <p:cond delay="0"/>
                                          </p:stCondLst>
                                        </p:cTn>
                                        <p:tgtEl>
                                          <p:spTgt spid="72"/>
                                        </p:tgtEl>
                                        <p:attrNameLst>
                                          <p:attrName>style.visibility</p:attrName>
                                        </p:attrNameLst>
                                      </p:cBhvr>
                                      <p:to>
                                        <p:strVal val="hidden"/>
                                      </p:to>
                                    </p:set>
                                  </p:childTnLst>
                                </p:cTn>
                              </p:par>
                              <p:par>
                                <p:cTn id="277" presetID="1" presetClass="exit" presetSubtype="0" fill="hold" grpId="1" nodeType="withEffect">
                                  <p:stCondLst>
                                    <p:cond delay="0"/>
                                  </p:stCondLst>
                                  <p:childTnLst>
                                    <p:set>
                                      <p:cBhvr>
                                        <p:cTn id="278" dur="1" fill="hold">
                                          <p:stCondLst>
                                            <p:cond delay="0"/>
                                          </p:stCondLst>
                                        </p:cTn>
                                        <p:tgtEl>
                                          <p:spTgt spid="77">
                                            <p:txEl>
                                              <p:pRg st="0" end="0"/>
                                            </p:txEl>
                                          </p:spTgt>
                                        </p:tgtEl>
                                        <p:attrNameLst>
                                          <p:attrName>style.visibility</p:attrName>
                                        </p:attrNameLst>
                                      </p:cBhvr>
                                      <p:to>
                                        <p:strVal val="hidden"/>
                                      </p:to>
                                    </p:set>
                                  </p:childTnLst>
                                </p:cTn>
                              </p:par>
                            </p:childTnLst>
                          </p:cTn>
                        </p:par>
                      </p:childTnLst>
                    </p:cTn>
                  </p:par>
                  <p:par>
                    <p:cTn id="279" fill="hold">
                      <p:stCondLst>
                        <p:cond delay="indefinite"/>
                      </p:stCondLst>
                      <p:childTnLst>
                        <p:par>
                          <p:cTn id="280" fill="hold">
                            <p:stCondLst>
                              <p:cond delay="0"/>
                            </p:stCondLst>
                            <p:childTnLst>
                              <p:par>
                                <p:cTn id="281" presetID="22" presetClass="exit" presetSubtype="4" fill="hold" grpId="1" nodeType="clickEffect">
                                  <p:stCondLst>
                                    <p:cond delay="0"/>
                                  </p:stCondLst>
                                  <p:childTnLst>
                                    <p:animEffect transition="out" filter="wipe(down)">
                                      <p:cBhvr>
                                        <p:cTn id="282" dur="500"/>
                                        <p:tgtEl>
                                          <p:spTgt spid="65"/>
                                        </p:tgtEl>
                                      </p:cBhvr>
                                    </p:animEffect>
                                    <p:set>
                                      <p:cBhvr>
                                        <p:cTn id="283" dur="1" fill="hold">
                                          <p:stCondLst>
                                            <p:cond delay="499"/>
                                          </p:stCondLst>
                                        </p:cTn>
                                        <p:tgtEl>
                                          <p:spTgt spid="65"/>
                                        </p:tgtEl>
                                        <p:attrNameLst>
                                          <p:attrName>style.visibility</p:attrName>
                                        </p:attrNameLst>
                                      </p:cBhvr>
                                      <p:to>
                                        <p:strVal val="hidden"/>
                                      </p:to>
                                    </p:set>
                                  </p:childTnLst>
                                </p:cTn>
                              </p:par>
                              <p:par>
                                <p:cTn id="284" presetID="1" presetClass="exit" presetSubtype="0" fill="hold" grpId="1" nodeType="withEffect">
                                  <p:stCondLst>
                                    <p:cond delay="0"/>
                                  </p:stCondLst>
                                  <p:childTnLst>
                                    <p:set>
                                      <p:cBhvr>
                                        <p:cTn id="285" dur="1" fill="hold">
                                          <p:stCondLst>
                                            <p:cond delay="0"/>
                                          </p:stCondLst>
                                        </p:cTn>
                                        <p:tgtEl>
                                          <p:spTgt spid="76">
                                            <p:txEl>
                                              <p:pRg st="0" end="0"/>
                                            </p:txEl>
                                          </p:spTgt>
                                        </p:tgtEl>
                                        <p:attrNameLst>
                                          <p:attrName>style.visibility</p:attrName>
                                        </p:attrNameLst>
                                      </p:cBhvr>
                                      <p:to>
                                        <p:strVal val="hidden"/>
                                      </p:to>
                                    </p:set>
                                  </p:childTnLst>
                                </p:cTn>
                              </p:par>
                              <p:par>
                                <p:cTn id="286" presetID="1" presetClass="exit" presetSubtype="0" fill="hold" nodeType="withEffect">
                                  <p:stCondLst>
                                    <p:cond delay="0"/>
                                  </p:stCondLst>
                                  <p:childTnLst>
                                    <p:set>
                                      <p:cBhvr>
                                        <p:cTn id="287" dur="1" fill="hold">
                                          <p:stCondLst>
                                            <p:cond delay="0"/>
                                          </p:stCondLst>
                                        </p:cTn>
                                        <p:tgtEl>
                                          <p:spTgt spid="75"/>
                                        </p:tgtEl>
                                        <p:attrNameLst>
                                          <p:attrName>style.visibility</p:attrName>
                                        </p:attrNameLst>
                                      </p:cBhvr>
                                      <p:to>
                                        <p:strVal val="hidden"/>
                                      </p:to>
                                    </p:set>
                                  </p:childTnLst>
                                </p:cTn>
                              </p:par>
                              <p:par>
                                <p:cTn id="288" presetID="1" presetClass="exit" presetSubtype="0" fill="hold" grpId="1" nodeType="withEffect">
                                  <p:stCondLst>
                                    <p:cond delay="0"/>
                                  </p:stCondLst>
                                  <p:childTnLst>
                                    <p:set>
                                      <p:cBhvr>
                                        <p:cTn id="289" dur="1" fill="hold">
                                          <p:stCondLst>
                                            <p:cond delay="0"/>
                                          </p:stCondLst>
                                        </p:cTn>
                                        <p:tgtEl>
                                          <p:spTgt spid="84">
                                            <p:txEl>
                                              <p:pRg st="1" end="1"/>
                                            </p:txEl>
                                          </p:spTgt>
                                        </p:tgtEl>
                                        <p:attrNameLst>
                                          <p:attrName>style.visibility</p:attrName>
                                        </p:attrNameLst>
                                      </p:cBhvr>
                                      <p:to>
                                        <p:strVal val="hidden"/>
                                      </p:to>
                                    </p:set>
                                  </p:childTnLst>
                                </p:cTn>
                              </p:par>
                              <p:par>
                                <p:cTn id="290" presetID="1" presetClass="exit" presetSubtype="0" fill="hold" grpId="1" nodeType="withEffect">
                                  <p:stCondLst>
                                    <p:cond delay="0"/>
                                  </p:stCondLst>
                                  <p:childTnLst>
                                    <p:set>
                                      <p:cBhvr>
                                        <p:cTn id="291" dur="1" fill="hold">
                                          <p:stCondLst>
                                            <p:cond delay="0"/>
                                          </p:stCondLst>
                                        </p:cTn>
                                        <p:tgtEl>
                                          <p:spTgt spid="84">
                                            <p:bg/>
                                          </p:spTgt>
                                        </p:tgtEl>
                                        <p:attrNameLst>
                                          <p:attrName>style.visibility</p:attrName>
                                        </p:attrNameLst>
                                      </p:cBhvr>
                                      <p:to>
                                        <p:strVal val="hidden"/>
                                      </p:to>
                                    </p:set>
                                  </p:childTnLst>
                                </p:cTn>
                              </p:par>
                              <p:par>
                                <p:cTn id="292" presetID="1" presetClass="exit" presetSubtype="0" fill="hold" grpId="1" nodeType="withEffect">
                                  <p:stCondLst>
                                    <p:cond delay="0"/>
                                  </p:stCondLst>
                                  <p:childTnLst>
                                    <p:set>
                                      <p:cBhvr>
                                        <p:cTn id="293" dur="1" fill="hold">
                                          <p:stCondLst>
                                            <p:cond delay="0"/>
                                          </p:stCondLst>
                                        </p:cTn>
                                        <p:tgtEl>
                                          <p:spTgt spid="86">
                                            <p:txEl>
                                              <p:pRg st="1" end="1"/>
                                            </p:txEl>
                                          </p:spTgt>
                                        </p:tgtEl>
                                        <p:attrNameLst>
                                          <p:attrName>style.visibility</p:attrName>
                                        </p:attrNameLst>
                                      </p:cBhvr>
                                      <p:to>
                                        <p:strVal val="hidden"/>
                                      </p:to>
                                    </p:set>
                                  </p:childTnLst>
                                </p:cTn>
                              </p:par>
                              <p:par>
                                <p:cTn id="294" presetID="1" presetClass="exit" presetSubtype="0" fill="hold" grpId="1" nodeType="withEffect">
                                  <p:stCondLst>
                                    <p:cond delay="0"/>
                                  </p:stCondLst>
                                  <p:childTnLst>
                                    <p:set>
                                      <p:cBhvr>
                                        <p:cTn id="295" dur="1" fill="hold">
                                          <p:stCondLst>
                                            <p:cond delay="0"/>
                                          </p:stCondLst>
                                        </p:cTn>
                                        <p:tgtEl>
                                          <p:spTgt spid="86">
                                            <p:txEl>
                                              <p:pRg st="2" end="2"/>
                                            </p:txEl>
                                          </p:spTgt>
                                        </p:tgtEl>
                                        <p:attrNameLst>
                                          <p:attrName>style.visibility</p:attrName>
                                        </p:attrNameLst>
                                      </p:cBhvr>
                                      <p:to>
                                        <p:strVal val="hidden"/>
                                      </p:to>
                                    </p:set>
                                  </p:childTnLst>
                                </p:cTn>
                              </p:par>
                              <p:par>
                                <p:cTn id="296" presetID="1" presetClass="exit" presetSubtype="0" fill="hold" grpId="1" nodeType="withEffect">
                                  <p:stCondLst>
                                    <p:cond delay="0"/>
                                  </p:stCondLst>
                                  <p:childTnLst>
                                    <p:set>
                                      <p:cBhvr>
                                        <p:cTn id="297" dur="1" fill="hold">
                                          <p:stCondLst>
                                            <p:cond delay="0"/>
                                          </p:stCondLst>
                                        </p:cTn>
                                        <p:tgtEl>
                                          <p:spTgt spid="86">
                                            <p:txEl>
                                              <p:pRg st="3" end="3"/>
                                            </p:txEl>
                                          </p:spTgt>
                                        </p:tgtEl>
                                        <p:attrNameLst>
                                          <p:attrName>style.visibility</p:attrName>
                                        </p:attrNameLst>
                                      </p:cBhvr>
                                      <p:to>
                                        <p:strVal val="hidden"/>
                                      </p:to>
                                    </p:set>
                                  </p:childTnLst>
                                </p:cTn>
                              </p:par>
                              <p:par>
                                <p:cTn id="298" presetID="1" presetClass="exit" presetSubtype="0" fill="hold" grpId="1" nodeType="withEffect">
                                  <p:stCondLst>
                                    <p:cond delay="0"/>
                                  </p:stCondLst>
                                  <p:childTnLst>
                                    <p:set>
                                      <p:cBhvr>
                                        <p:cTn id="299" dur="1" fill="hold">
                                          <p:stCondLst>
                                            <p:cond delay="0"/>
                                          </p:stCondLst>
                                        </p:cTn>
                                        <p:tgtEl>
                                          <p:spTgt spid="86">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1" grpId="0" animBg="1"/>
      <p:bldP spid="59" grpId="0" animBg="1"/>
      <p:bldP spid="60" grpId="0" animBg="1"/>
      <p:bldP spid="64" grpId="0" animBg="1"/>
      <p:bldP spid="64" grpId="1" animBg="1"/>
      <p:bldP spid="65" grpId="0" animBg="1"/>
      <p:bldP spid="65" grpId="1" animBg="1"/>
      <p:bldP spid="66" grpId="0" animBg="1"/>
      <p:bldP spid="73" grpId="0" build="p"/>
      <p:bldP spid="73" grpId="1" build="allAtOnce"/>
      <p:bldP spid="76" grpId="0" build="p"/>
      <p:bldP spid="76" grpId="1" build="allAtOnce"/>
      <p:bldP spid="77" grpId="0" build="p"/>
      <p:bldP spid="77" grpId="1" build="allAtOnce"/>
      <p:bldP spid="78" grpId="0" animBg="1"/>
      <p:bldP spid="78" grpId="1" animBg="1"/>
      <p:bldP spid="79" grpId="0" animBg="1"/>
      <p:bldP spid="79" grpId="1" animBg="1"/>
      <p:bldP spid="80" grpId="0" uiExpand="1" build="p" animBg="1"/>
      <p:bldP spid="80" grpId="1" uiExpand="1" build="allAtOnce" animBg="1"/>
      <p:bldP spid="81" grpId="0" uiExpand="1" build="p" animBg="1"/>
      <p:bldP spid="81" grpId="1" uiExpand="1" build="allAtOnce" animBg="1"/>
      <p:bldP spid="82" grpId="0" build="p" animBg="1"/>
      <p:bldP spid="82" grpId="1" build="allAtOnce" animBg="1"/>
      <p:bldP spid="83" grpId="0" animBg="1"/>
      <p:bldP spid="83" grpId="1" animBg="1"/>
      <p:bldP spid="84" grpId="0" uiExpand="1" build="allAtOnce" animBg="1"/>
      <p:bldP spid="84" grpId="1" uiExpand="1" build="allAtOnce" animBg="1"/>
      <p:bldP spid="85" grpId="0" animBg="1"/>
      <p:bldP spid="85" grpId="1" animBg="1"/>
      <p:bldP spid="86" grpId="0" build="allAtOnce" animBg="1"/>
      <p:bldP spid="86" grpId="1" build="allAtOnce" animBg="1"/>
      <p:bldP spid="88" grpId="0" animBg="1"/>
      <p:bldP spid="88" grpId="1" uiExpand="1"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Shape 254"/>
        <p:cNvGrpSpPr/>
        <p:nvPr/>
      </p:nvGrpSpPr>
      <p:grpSpPr>
        <a:xfrm>
          <a:off x="0" y="0"/>
          <a:ext cx="0" cy="0"/>
          <a:chOff x="0" y="0"/>
          <a:chExt cx="0" cy="0"/>
        </a:xfrm>
      </p:grpSpPr>
      <p:grpSp>
        <p:nvGrpSpPr>
          <p:cNvPr id="255" name="Google Shape;255;p21"/>
          <p:cNvGrpSpPr/>
          <p:nvPr/>
        </p:nvGrpSpPr>
        <p:grpSpPr>
          <a:xfrm>
            <a:off x="332271" y="284050"/>
            <a:ext cx="11527458" cy="6289899"/>
            <a:chOff x="0" y="-38100"/>
            <a:chExt cx="4554058" cy="2484898"/>
          </a:xfrm>
        </p:grpSpPr>
        <p:sp>
          <p:nvSpPr>
            <p:cNvPr id="256" name="Google Shape;256;p21"/>
            <p:cNvSpPr/>
            <p:nvPr/>
          </p:nvSpPr>
          <p:spPr>
            <a:xfrm>
              <a:off x="0" y="0"/>
              <a:ext cx="4554058" cy="2446798"/>
            </a:xfrm>
            <a:custGeom>
              <a:avLst/>
              <a:gdLst/>
              <a:ahLst/>
              <a:cxnLst/>
              <a:rect l="l" t="t" r="r" b="b"/>
              <a:pathLst>
                <a:path w="4554058" h="2446798" extrusionOk="0">
                  <a:moveTo>
                    <a:pt x="12984" y="0"/>
                  </a:moveTo>
                  <a:lnTo>
                    <a:pt x="4541073" y="0"/>
                  </a:lnTo>
                  <a:cubicBezTo>
                    <a:pt x="4544517" y="0"/>
                    <a:pt x="4547820" y="1368"/>
                    <a:pt x="4550255" y="3803"/>
                  </a:cubicBezTo>
                  <a:cubicBezTo>
                    <a:pt x="4552690" y="6238"/>
                    <a:pt x="4554058" y="9541"/>
                    <a:pt x="4554058" y="12984"/>
                  </a:cubicBezTo>
                  <a:lnTo>
                    <a:pt x="4554058" y="2433814"/>
                  </a:lnTo>
                  <a:cubicBezTo>
                    <a:pt x="4554058" y="2440985"/>
                    <a:pt x="4548244" y="2446798"/>
                    <a:pt x="4541073" y="2446798"/>
                  </a:cubicBezTo>
                  <a:lnTo>
                    <a:pt x="12984" y="2446798"/>
                  </a:lnTo>
                  <a:cubicBezTo>
                    <a:pt x="9541" y="2446798"/>
                    <a:pt x="6238" y="2445430"/>
                    <a:pt x="3803" y="2442995"/>
                  </a:cubicBezTo>
                  <a:cubicBezTo>
                    <a:pt x="1368" y="2440560"/>
                    <a:pt x="0" y="2437258"/>
                    <a:pt x="0" y="2433814"/>
                  </a:cubicBezTo>
                  <a:lnTo>
                    <a:pt x="0" y="12984"/>
                  </a:lnTo>
                  <a:cubicBezTo>
                    <a:pt x="0" y="5813"/>
                    <a:pt x="5813" y="0"/>
                    <a:pt x="12984" y="0"/>
                  </a:cubicBezTo>
                  <a:close/>
                </a:path>
              </a:pathLst>
            </a:custGeom>
            <a:solidFill>
              <a:srgbClr val="FFFFFF"/>
            </a:solidFill>
            <a:ln w="57150" cap="flat" cmpd="sng">
              <a:solidFill>
                <a:srgbClr val="4C6FBF"/>
              </a:solidFill>
              <a:prstDash val="solid"/>
              <a:round/>
              <a:headEnd type="none" w="sm" len="sm"/>
              <a:tailEnd type="none" w="sm" len="sm"/>
            </a:ln>
          </p:spPr>
          <p:txBody>
            <a:bodyPr spcFirstLastPara="1" wrap="square" lIns="60950" tIns="60950" rIns="60950" bIns="60950" anchor="ctr" anchorCtr="0">
              <a:noAutofit/>
            </a:bodyPr>
            <a:lstStyle/>
            <a:p>
              <a:endParaRPr sz="1200"/>
            </a:p>
          </p:txBody>
        </p:sp>
        <p:sp>
          <p:nvSpPr>
            <p:cNvPr id="257" name="Google Shape;257;p21"/>
            <p:cNvSpPr txBox="1"/>
            <p:nvPr/>
          </p:nvSpPr>
          <p:spPr>
            <a:xfrm>
              <a:off x="0" y="-38100"/>
              <a:ext cx="812800" cy="850900"/>
            </a:xfrm>
            <a:prstGeom prst="rect">
              <a:avLst/>
            </a:prstGeom>
            <a:noFill/>
            <a:ln>
              <a:noFill/>
            </a:ln>
          </p:spPr>
          <p:txBody>
            <a:bodyPr spcFirstLastPara="1" wrap="square" lIns="33867" tIns="33867" rIns="33867" bIns="33867" anchor="ctr" anchorCtr="0">
              <a:noAutofit/>
            </a:bodyPr>
            <a:lstStyle/>
            <a:p>
              <a:pPr algn="ctr">
                <a:lnSpc>
                  <a:spcPct val="186611"/>
                </a:lnSpc>
              </a:pPr>
              <a:endParaRPr sz="1200">
                <a:solidFill>
                  <a:schemeClr val="dk1"/>
                </a:solidFill>
                <a:latin typeface="Calibri"/>
                <a:ea typeface="Calibri"/>
                <a:cs typeface="Calibri"/>
                <a:sym typeface="Calibri"/>
              </a:endParaRPr>
            </a:p>
          </p:txBody>
        </p:sp>
      </p:grpSp>
      <p:grpSp>
        <p:nvGrpSpPr>
          <p:cNvPr id="261" name="Google Shape;261;p21"/>
          <p:cNvGrpSpPr/>
          <p:nvPr/>
        </p:nvGrpSpPr>
        <p:grpSpPr>
          <a:xfrm>
            <a:off x="1029837" y="2889107"/>
            <a:ext cx="629722" cy="659240"/>
            <a:chOff x="0" y="-38100"/>
            <a:chExt cx="812800" cy="850900"/>
          </a:xfrm>
        </p:grpSpPr>
        <p:sp>
          <p:nvSpPr>
            <p:cNvPr id="262" name="Google Shape;262;p21"/>
            <p:cNvSpPr/>
            <p:nvPr/>
          </p:nvSpPr>
          <p:spPr>
            <a:xfrm>
              <a:off x="0" y="0"/>
              <a:ext cx="812800" cy="812800"/>
            </a:xfrm>
            <a:custGeom>
              <a:avLst/>
              <a:gdLst/>
              <a:ahLst/>
              <a:cxnLst/>
              <a:rect l="l" t="t" r="r" b="b"/>
              <a:pathLst>
                <a:path w="812800" h="812800" extrusionOk="0">
                  <a:moveTo>
                    <a:pt x="131138" y="0"/>
                  </a:moveTo>
                  <a:lnTo>
                    <a:pt x="681662" y="0"/>
                  </a:lnTo>
                  <a:cubicBezTo>
                    <a:pt x="716442" y="0"/>
                    <a:pt x="749797" y="13816"/>
                    <a:pt x="774391" y="38409"/>
                  </a:cubicBezTo>
                  <a:cubicBezTo>
                    <a:pt x="798984" y="63003"/>
                    <a:pt x="812800" y="96358"/>
                    <a:pt x="812800" y="131138"/>
                  </a:cubicBezTo>
                  <a:lnTo>
                    <a:pt x="812800" y="681662"/>
                  </a:lnTo>
                  <a:cubicBezTo>
                    <a:pt x="812800" y="716442"/>
                    <a:pt x="798984" y="749797"/>
                    <a:pt x="774391" y="774391"/>
                  </a:cubicBezTo>
                  <a:cubicBezTo>
                    <a:pt x="749797" y="798984"/>
                    <a:pt x="716442" y="812800"/>
                    <a:pt x="681662" y="812800"/>
                  </a:cubicBezTo>
                  <a:lnTo>
                    <a:pt x="131138" y="812800"/>
                  </a:lnTo>
                  <a:cubicBezTo>
                    <a:pt x="96358" y="812800"/>
                    <a:pt x="63003" y="798984"/>
                    <a:pt x="38409" y="774391"/>
                  </a:cubicBezTo>
                  <a:cubicBezTo>
                    <a:pt x="13816" y="749797"/>
                    <a:pt x="0" y="716442"/>
                    <a:pt x="0" y="681662"/>
                  </a:cubicBezTo>
                  <a:lnTo>
                    <a:pt x="0" y="131138"/>
                  </a:lnTo>
                  <a:cubicBezTo>
                    <a:pt x="0" y="96358"/>
                    <a:pt x="13816" y="63003"/>
                    <a:pt x="38409" y="38409"/>
                  </a:cubicBezTo>
                  <a:cubicBezTo>
                    <a:pt x="63003" y="13816"/>
                    <a:pt x="96358" y="0"/>
                    <a:pt x="131138" y="0"/>
                  </a:cubicBezTo>
                  <a:close/>
                </a:path>
              </a:pathLst>
            </a:custGeom>
            <a:solidFill>
              <a:srgbClr val="B1C9EB"/>
            </a:solidFill>
            <a:ln>
              <a:noFill/>
            </a:ln>
          </p:spPr>
          <p:txBody>
            <a:bodyPr spcFirstLastPara="1" wrap="square" lIns="60950" tIns="60950" rIns="60950" bIns="60950" anchor="ctr" anchorCtr="0">
              <a:noAutofit/>
            </a:bodyPr>
            <a:lstStyle/>
            <a:p>
              <a:endParaRPr sz="1200"/>
            </a:p>
          </p:txBody>
        </p:sp>
        <p:sp>
          <p:nvSpPr>
            <p:cNvPr id="263" name="Google Shape;263;p21"/>
            <p:cNvSpPr txBox="1"/>
            <p:nvPr/>
          </p:nvSpPr>
          <p:spPr>
            <a:xfrm>
              <a:off x="0" y="-38100"/>
              <a:ext cx="812800" cy="850900"/>
            </a:xfrm>
            <a:prstGeom prst="rect">
              <a:avLst/>
            </a:prstGeom>
            <a:noFill/>
            <a:ln>
              <a:noFill/>
            </a:ln>
          </p:spPr>
          <p:txBody>
            <a:bodyPr spcFirstLastPara="1" wrap="square" lIns="33867" tIns="33867" rIns="33867" bIns="33867" anchor="ctr" anchorCtr="0">
              <a:noAutofit/>
            </a:bodyPr>
            <a:lstStyle/>
            <a:p>
              <a:pPr algn="ctr">
                <a:lnSpc>
                  <a:spcPct val="186611"/>
                </a:lnSpc>
              </a:pPr>
              <a:endParaRPr sz="1200">
                <a:solidFill>
                  <a:schemeClr val="dk1"/>
                </a:solidFill>
                <a:latin typeface="Calibri"/>
                <a:ea typeface="Calibri"/>
                <a:cs typeface="Calibri"/>
                <a:sym typeface="Calibri"/>
              </a:endParaRPr>
            </a:p>
          </p:txBody>
        </p:sp>
      </p:grpSp>
      <p:grpSp>
        <p:nvGrpSpPr>
          <p:cNvPr id="264" name="Google Shape;264;p21"/>
          <p:cNvGrpSpPr/>
          <p:nvPr/>
        </p:nvGrpSpPr>
        <p:grpSpPr>
          <a:xfrm>
            <a:off x="1029837" y="4048387"/>
            <a:ext cx="629722" cy="659240"/>
            <a:chOff x="0" y="-38100"/>
            <a:chExt cx="812800" cy="850900"/>
          </a:xfrm>
        </p:grpSpPr>
        <p:sp>
          <p:nvSpPr>
            <p:cNvPr id="265" name="Google Shape;265;p21"/>
            <p:cNvSpPr/>
            <p:nvPr/>
          </p:nvSpPr>
          <p:spPr>
            <a:xfrm>
              <a:off x="0" y="0"/>
              <a:ext cx="812800" cy="812800"/>
            </a:xfrm>
            <a:custGeom>
              <a:avLst/>
              <a:gdLst/>
              <a:ahLst/>
              <a:cxnLst/>
              <a:rect l="l" t="t" r="r" b="b"/>
              <a:pathLst>
                <a:path w="812800" h="812800" extrusionOk="0">
                  <a:moveTo>
                    <a:pt x="131138" y="0"/>
                  </a:moveTo>
                  <a:lnTo>
                    <a:pt x="681662" y="0"/>
                  </a:lnTo>
                  <a:cubicBezTo>
                    <a:pt x="716442" y="0"/>
                    <a:pt x="749797" y="13816"/>
                    <a:pt x="774391" y="38409"/>
                  </a:cubicBezTo>
                  <a:cubicBezTo>
                    <a:pt x="798984" y="63003"/>
                    <a:pt x="812800" y="96358"/>
                    <a:pt x="812800" y="131138"/>
                  </a:cubicBezTo>
                  <a:lnTo>
                    <a:pt x="812800" y="681662"/>
                  </a:lnTo>
                  <a:cubicBezTo>
                    <a:pt x="812800" y="716442"/>
                    <a:pt x="798984" y="749797"/>
                    <a:pt x="774391" y="774391"/>
                  </a:cubicBezTo>
                  <a:cubicBezTo>
                    <a:pt x="749797" y="798984"/>
                    <a:pt x="716442" y="812800"/>
                    <a:pt x="681662" y="812800"/>
                  </a:cubicBezTo>
                  <a:lnTo>
                    <a:pt x="131138" y="812800"/>
                  </a:lnTo>
                  <a:cubicBezTo>
                    <a:pt x="96358" y="812800"/>
                    <a:pt x="63003" y="798984"/>
                    <a:pt x="38409" y="774391"/>
                  </a:cubicBezTo>
                  <a:cubicBezTo>
                    <a:pt x="13816" y="749797"/>
                    <a:pt x="0" y="716442"/>
                    <a:pt x="0" y="681662"/>
                  </a:cubicBezTo>
                  <a:lnTo>
                    <a:pt x="0" y="131138"/>
                  </a:lnTo>
                  <a:cubicBezTo>
                    <a:pt x="0" y="96358"/>
                    <a:pt x="13816" y="63003"/>
                    <a:pt x="38409" y="38409"/>
                  </a:cubicBezTo>
                  <a:cubicBezTo>
                    <a:pt x="63003" y="13816"/>
                    <a:pt x="96358" y="0"/>
                    <a:pt x="131138" y="0"/>
                  </a:cubicBezTo>
                  <a:close/>
                </a:path>
              </a:pathLst>
            </a:custGeom>
            <a:solidFill>
              <a:srgbClr val="B1C9EB"/>
            </a:solidFill>
            <a:ln>
              <a:noFill/>
            </a:ln>
          </p:spPr>
          <p:txBody>
            <a:bodyPr spcFirstLastPara="1" wrap="square" lIns="60950" tIns="60950" rIns="60950" bIns="60950" anchor="ctr" anchorCtr="0">
              <a:noAutofit/>
            </a:bodyPr>
            <a:lstStyle/>
            <a:p>
              <a:endParaRPr sz="1200"/>
            </a:p>
          </p:txBody>
        </p:sp>
        <p:sp>
          <p:nvSpPr>
            <p:cNvPr id="266" name="Google Shape;266;p21"/>
            <p:cNvSpPr txBox="1"/>
            <p:nvPr/>
          </p:nvSpPr>
          <p:spPr>
            <a:xfrm>
              <a:off x="0" y="-38100"/>
              <a:ext cx="812800" cy="850900"/>
            </a:xfrm>
            <a:prstGeom prst="rect">
              <a:avLst/>
            </a:prstGeom>
            <a:noFill/>
            <a:ln>
              <a:noFill/>
            </a:ln>
          </p:spPr>
          <p:txBody>
            <a:bodyPr spcFirstLastPara="1" wrap="square" lIns="33867" tIns="33867" rIns="33867" bIns="33867" anchor="ctr" anchorCtr="0">
              <a:noAutofit/>
            </a:bodyPr>
            <a:lstStyle/>
            <a:p>
              <a:pPr algn="ctr">
                <a:lnSpc>
                  <a:spcPct val="186611"/>
                </a:lnSpc>
              </a:pPr>
              <a:endParaRPr sz="1200">
                <a:solidFill>
                  <a:schemeClr val="dk1"/>
                </a:solidFill>
                <a:latin typeface="Calibri"/>
                <a:ea typeface="Calibri"/>
                <a:cs typeface="Calibri"/>
                <a:sym typeface="Calibri"/>
              </a:endParaRPr>
            </a:p>
          </p:txBody>
        </p:sp>
      </p:grpSp>
      <p:grpSp>
        <p:nvGrpSpPr>
          <p:cNvPr id="267" name="Google Shape;267;p21"/>
          <p:cNvGrpSpPr/>
          <p:nvPr/>
        </p:nvGrpSpPr>
        <p:grpSpPr>
          <a:xfrm>
            <a:off x="1029837" y="5205158"/>
            <a:ext cx="629722" cy="659240"/>
            <a:chOff x="0" y="-38100"/>
            <a:chExt cx="812800" cy="850900"/>
          </a:xfrm>
        </p:grpSpPr>
        <p:sp>
          <p:nvSpPr>
            <p:cNvPr id="268" name="Google Shape;268;p21"/>
            <p:cNvSpPr/>
            <p:nvPr/>
          </p:nvSpPr>
          <p:spPr>
            <a:xfrm>
              <a:off x="0" y="0"/>
              <a:ext cx="812800" cy="812800"/>
            </a:xfrm>
            <a:custGeom>
              <a:avLst/>
              <a:gdLst/>
              <a:ahLst/>
              <a:cxnLst/>
              <a:rect l="l" t="t" r="r" b="b"/>
              <a:pathLst>
                <a:path w="812800" h="812800" extrusionOk="0">
                  <a:moveTo>
                    <a:pt x="131138" y="0"/>
                  </a:moveTo>
                  <a:lnTo>
                    <a:pt x="681662" y="0"/>
                  </a:lnTo>
                  <a:cubicBezTo>
                    <a:pt x="716442" y="0"/>
                    <a:pt x="749797" y="13816"/>
                    <a:pt x="774391" y="38409"/>
                  </a:cubicBezTo>
                  <a:cubicBezTo>
                    <a:pt x="798984" y="63003"/>
                    <a:pt x="812800" y="96358"/>
                    <a:pt x="812800" y="131138"/>
                  </a:cubicBezTo>
                  <a:lnTo>
                    <a:pt x="812800" y="681662"/>
                  </a:lnTo>
                  <a:cubicBezTo>
                    <a:pt x="812800" y="716442"/>
                    <a:pt x="798984" y="749797"/>
                    <a:pt x="774391" y="774391"/>
                  </a:cubicBezTo>
                  <a:cubicBezTo>
                    <a:pt x="749797" y="798984"/>
                    <a:pt x="716442" y="812800"/>
                    <a:pt x="681662" y="812800"/>
                  </a:cubicBezTo>
                  <a:lnTo>
                    <a:pt x="131138" y="812800"/>
                  </a:lnTo>
                  <a:cubicBezTo>
                    <a:pt x="96358" y="812800"/>
                    <a:pt x="63003" y="798984"/>
                    <a:pt x="38409" y="774391"/>
                  </a:cubicBezTo>
                  <a:cubicBezTo>
                    <a:pt x="13816" y="749797"/>
                    <a:pt x="0" y="716442"/>
                    <a:pt x="0" y="681662"/>
                  </a:cubicBezTo>
                  <a:lnTo>
                    <a:pt x="0" y="131138"/>
                  </a:lnTo>
                  <a:cubicBezTo>
                    <a:pt x="0" y="96358"/>
                    <a:pt x="13816" y="63003"/>
                    <a:pt x="38409" y="38409"/>
                  </a:cubicBezTo>
                  <a:cubicBezTo>
                    <a:pt x="63003" y="13816"/>
                    <a:pt x="96358" y="0"/>
                    <a:pt x="131138" y="0"/>
                  </a:cubicBezTo>
                  <a:close/>
                </a:path>
              </a:pathLst>
            </a:custGeom>
            <a:solidFill>
              <a:srgbClr val="B1C9EB"/>
            </a:solidFill>
            <a:ln>
              <a:noFill/>
            </a:ln>
          </p:spPr>
          <p:txBody>
            <a:bodyPr spcFirstLastPara="1" wrap="square" lIns="60950" tIns="60950" rIns="60950" bIns="60950" anchor="ctr" anchorCtr="0">
              <a:noAutofit/>
            </a:bodyPr>
            <a:lstStyle/>
            <a:p>
              <a:endParaRPr sz="1200"/>
            </a:p>
          </p:txBody>
        </p:sp>
        <p:sp>
          <p:nvSpPr>
            <p:cNvPr id="269" name="Google Shape;269;p21"/>
            <p:cNvSpPr txBox="1"/>
            <p:nvPr/>
          </p:nvSpPr>
          <p:spPr>
            <a:xfrm>
              <a:off x="0" y="-38100"/>
              <a:ext cx="812800" cy="850900"/>
            </a:xfrm>
            <a:prstGeom prst="rect">
              <a:avLst/>
            </a:prstGeom>
            <a:noFill/>
            <a:ln>
              <a:noFill/>
            </a:ln>
          </p:spPr>
          <p:txBody>
            <a:bodyPr spcFirstLastPara="1" wrap="square" lIns="33867" tIns="33867" rIns="33867" bIns="33867" anchor="ctr" anchorCtr="0">
              <a:noAutofit/>
            </a:bodyPr>
            <a:lstStyle/>
            <a:p>
              <a:pPr algn="ctr">
                <a:lnSpc>
                  <a:spcPct val="186611"/>
                </a:lnSpc>
              </a:pPr>
              <a:endParaRPr sz="1200">
                <a:solidFill>
                  <a:schemeClr val="dk1"/>
                </a:solidFill>
                <a:latin typeface="Calibri"/>
                <a:ea typeface="Calibri"/>
                <a:cs typeface="Calibri"/>
                <a:sym typeface="Calibri"/>
              </a:endParaRPr>
            </a:p>
          </p:txBody>
        </p:sp>
      </p:grpSp>
      <p:sp>
        <p:nvSpPr>
          <p:cNvPr id="270" name="Google Shape;270;p21"/>
          <p:cNvSpPr/>
          <p:nvPr/>
        </p:nvSpPr>
        <p:spPr>
          <a:xfrm>
            <a:off x="1140401" y="3066128"/>
            <a:ext cx="408592" cy="308301"/>
          </a:xfrm>
          <a:custGeom>
            <a:avLst/>
            <a:gdLst/>
            <a:ahLst/>
            <a:cxnLst/>
            <a:rect l="l" t="t" r="r" b="b"/>
            <a:pathLst>
              <a:path w="612888" h="462452" extrusionOk="0">
                <a:moveTo>
                  <a:pt x="0" y="0"/>
                </a:moveTo>
                <a:lnTo>
                  <a:pt x="612888" y="0"/>
                </a:lnTo>
                <a:lnTo>
                  <a:pt x="612888" y="462451"/>
                </a:lnTo>
                <a:lnTo>
                  <a:pt x="0" y="462451"/>
                </a:lnTo>
                <a:lnTo>
                  <a:pt x="0" y="0"/>
                </a:lnTo>
                <a:close/>
              </a:path>
            </a:pathLst>
          </a:custGeom>
          <a:blipFill rotWithShape="1">
            <a:blip r:embed="rId3">
              <a:alphaModFix/>
            </a:blip>
            <a:stretch>
              <a:fillRect/>
            </a:stretch>
          </a:blipFill>
          <a:ln>
            <a:noFill/>
          </a:ln>
        </p:spPr>
      </p:sp>
      <p:sp>
        <p:nvSpPr>
          <p:cNvPr id="271" name="Google Shape;271;p21"/>
          <p:cNvSpPr/>
          <p:nvPr/>
        </p:nvSpPr>
        <p:spPr>
          <a:xfrm>
            <a:off x="1140401" y="4237361"/>
            <a:ext cx="408592" cy="308301"/>
          </a:xfrm>
          <a:custGeom>
            <a:avLst/>
            <a:gdLst/>
            <a:ahLst/>
            <a:cxnLst/>
            <a:rect l="l" t="t" r="r" b="b"/>
            <a:pathLst>
              <a:path w="612888" h="462452" extrusionOk="0">
                <a:moveTo>
                  <a:pt x="0" y="0"/>
                </a:moveTo>
                <a:lnTo>
                  <a:pt x="612888" y="0"/>
                </a:lnTo>
                <a:lnTo>
                  <a:pt x="612888" y="462452"/>
                </a:lnTo>
                <a:lnTo>
                  <a:pt x="0" y="462452"/>
                </a:lnTo>
                <a:lnTo>
                  <a:pt x="0" y="0"/>
                </a:lnTo>
                <a:close/>
              </a:path>
            </a:pathLst>
          </a:custGeom>
          <a:blipFill rotWithShape="1">
            <a:blip r:embed="rId3">
              <a:alphaModFix/>
            </a:blip>
            <a:stretch>
              <a:fillRect/>
            </a:stretch>
          </a:blipFill>
          <a:ln>
            <a:noFill/>
          </a:ln>
        </p:spPr>
      </p:sp>
      <p:sp>
        <p:nvSpPr>
          <p:cNvPr id="272" name="Google Shape;272;p21"/>
          <p:cNvSpPr/>
          <p:nvPr/>
        </p:nvSpPr>
        <p:spPr>
          <a:xfrm>
            <a:off x="1140401" y="5395122"/>
            <a:ext cx="408592" cy="308301"/>
          </a:xfrm>
          <a:custGeom>
            <a:avLst/>
            <a:gdLst/>
            <a:ahLst/>
            <a:cxnLst/>
            <a:rect l="l" t="t" r="r" b="b"/>
            <a:pathLst>
              <a:path w="612888" h="462452" extrusionOk="0">
                <a:moveTo>
                  <a:pt x="0" y="0"/>
                </a:moveTo>
                <a:lnTo>
                  <a:pt x="612888" y="0"/>
                </a:lnTo>
                <a:lnTo>
                  <a:pt x="612888" y="462452"/>
                </a:lnTo>
                <a:lnTo>
                  <a:pt x="0" y="462452"/>
                </a:lnTo>
                <a:lnTo>
                  <a:pt x="0" y="0"/>
                </a:lnTo>
                <a:close/>
              </a:path>
            </a:pathLst>
          </a:custGeom>
          <a:blipFill rotWithShape="1">
            <a:blip r:embed="rId3">
              <a:alphaModFix/>
            </a:blip>
            <a:stretch>
              <a:fillRect/>
            </a:stretch>
          </a:blipFill>
          <a:ln>
            <a:noFill/>
          </a:ln>
        </p:spPr>
      </p:sp>
      <p:sp>
        <p:nvSpPr>
          <p:cNvPr id="273" name="Google Shape;273;p21"/>
          <p:cNvSpPr txBox="1"/>
          <p:nvPr/>
        </p:nvSpPr>
        <p:spPr>
          <a:xfrm>
            <a:off x="1849998" y="2968829"/>
            <a:ext cx="3263390" cy="341632"/>
          </a:xfrm>
          <a:prstGeom prst="rect">
            <a:avLst/>
          </a:prstGeom>
          <a:noFill/>
          <a:ln>
            <a:noFill/>
          </a:ln>
        </p:spPr>
        <p:txBody>
          <a:bodyPr spcFirstLastPara="1" wrap="square" lIns="0" tIns="0" rIns="0" bIns="0" anchor="t" anchorCtr="0">
            <a:spAutoFit/>
          </a:bodyPr>
          <a:lstStyle/>
          <a:p>
            <a:pPr>
              <a:lnSpc>
                <a:spcPct val="111000"/>
              </a:lnSpc>
            </a:pPr>
            <a:r>
              <a:rPr lang="fr-FR" sz="2000" dirty="0">
                <a:solidFill>
                  <a:srgbClr val="7B96D4"/>
                </a:solidFill>
                <a:latin typeface="Heebo Black"/>
                <a:ea typeface="Heebo Black"/>
                <a:cs typeface="Heebo Black"/>
                <a:sym typeface="Heebo Black"/>
              </a:rPr>
              <a:t>Avantages</a:t>
            </a:r>
            <a:endParaRPr lang="fr-FR" sz="1200" dirty="0"/>
          </a:p>
        </p:txBody>
      </p:sp>
      <p:sp>
        <p:nvSpPr>
          <p:cNvPr id="274" name="Google Shape;274;p21"/>
          <p:cNvSpPr txBox="1"/>
          <p:nvPr/>
        </p:nvSpPr>
        <p:spPr>
          <a:xfrm>
            <a:off x="1849998" y="4115508"/>
            <a:ext cx="3441575" cy="341632"/>
          </a:xfrm>
          <a:prstGeom prst="rect">
            <a:avLst/>
          </a:prstGeom>
          <a:noFill/>
          <a:ln>
            <a:noFill/>
          </a:ln>
        </p:spPr>
        <p:txBody>
          <a:bodyPr spcFirstLastPara="1" wrap="square" lIns="0" tIns="0" rIns="0" bIns="0" anchor="t" anchorCtr="0">
            <a:spAutoFit/>
          </a:bodyPr>
          <a:lstStyle/>
          <a:p>
            <a:pPr>
              <a:lnSpc>
                <a:spcPct val="111000"/>
              </a:lnSpc>
            </a:pPr>
            <a:r>
              <a:rPr lang="fr-FR" sz="2000" dirty="0">
                <a:solidFill>
                  <a:srgbClr val="7B96D4"/>
                </a:solidFill>
                <a:latin typeface="Heebo Black"/>
                <a:cs typeface="Heebo Black"/>
                <a:sym typeface="Heebo Black"/>
              </a:rPr>
              <a:t>Inconvénients</a:t>
            </a:r>
            <a:endParaRPr lang="fr-FR" sz="1200" dirty="0"/>
          </a:p>
        </p:txBody>
      </p:sp>
      <p:sp>
        <p:nvSpPr>
          <p:cNvPr id="275" name="Google Shape;275;p21"/>
          <p:cNvSpPr txBox="1"/>
          <p:nvPr/>
        </p:nvSpPr>
        <p:spPr>
          <a:xfrm>
            <a:off x="1849998" y="5259712"/>
            <a:ext cx="2921689" cy="341632"/>
          </a:xfrm>
          <a:prstGeom prst="rect">
            <a:avLst/>
          </a:prstGeom>
          <a:noFill/>
          <a:ln>
            <a:noFill/>
          </a:ln>
        </p:spPr>
        <p:txBody>
          <a:bodyPr spcFirstLastPara="1" wrap="square" lIns="0" tIns="0" rIns="0" bIns="0" anchor="t" anchorCtr="0">
            <a:spAutoFit/>
          </a:bodyPr>
          <a:lstStyle/>
          <a:p>
            <a:pPr>
              <a:lnSpc>
                <a:spcPct val="111000"/>
              </a:lnSpc>
            </a:pPr>
            <a:r>
              <a:rPr lang="fr-FR" sz="2000" dirty="0">
                <a:solidFill>
                  <a:srgbClr val="7B96D4"/>
                </a:solidFill>
                <a:latin typeface="Heebo Black"/>
                <a:ea typeface="Heebo Black"/>
                <a:cs typeface="Heebo Black"/>
                <a:sym typeface="Heebo Black"/>
              </a:rPr>
              <a:t>Futur</a:t>
            </a:r>
            <a:endParaRPr lang="fr-FR" sz="1200" dirty="0"/>
          </a:p>
        </p:txBody>
      </p:sp>
      <p:sp>
        <p:nvSpPr>
          <p:cNvPr id="276" name="Google Shape;276;p21"/>
          <p:cNvSpPr txBox="1"/>
          <p:nvPr/>
        </p:nvSpPr>
        <p:spPr>
          <a:xfrm>
            <a:off x="1849997" y="3318669"/>
            <a:ext cx="3615996" cy="316049"/>
          </a:xfrm>
          <a:prstGeom prst="rect">
            <a:avLst/>
          </a:prstGeom>
          <a:noFill/>
          <a:ln>
            <a:noFill/>
          </a:ln>
        </p:spPr>
        <p:txBody>
          <a:bodyPr spcFirstLastPara="1" wrap="square" lIns="0" tIns="0" rIns="0" bIns="0" anchor="t" anchorCtr="0">
            <a:spAutoFit/>
          </a:bodyPr>
          <a:lstStyle/>
          <a:p>
            <a:pPr marL="0" lvl="1">
              <a:lnSpc>
                <a:spcPct val="140000"/>
              </a:lnSpc>
            </a:pPr>
            <a:r>
              <a:rPr lang="fr-FR" sz="1467" dirty="0">
                <a:solidFill>
                  <a:srgbClr val="000000"/>
                </a:solidFill>
                <a:latin typeface="Heebo"/>
                <a:ea typeface="Heebo"/>
                <a:cs typeface="Heebo"/>
                <a:sym typeface="Heebo"/>
              </a:rPr>
              <a:t>Principaux avantages d'</a:t>
            </a:r>
            <a:r>
              <a:rPr lang="fr-FR" sz="1467" dirty="0" err="1">
                <a:solidFill>
                  <a:srgbClr val="000000"/>
                </a:solidFill>
                <a:latin typeface="Heebo"/>
                <a:ea typeface="Heebo"/>
                <a:cs typeface="Heebo"/>
                <a:sym typeface="Heebo"/>
              </a:rPr>
              <a:t>OpenAMP</a:t>
            </a:r>
            <a:endParaRPr lang="fr-FR" sz="1200" dirty="0"/>
          </a:p>
        </p:txBody>
      </p:sp>
      <p:sp>
        <p:nvSpPr>
          <p:cNvPr id="277" name="Google Shape;277;p21"/>
          <p:cNvSpPr txBox="1"/>
          <p:nvPr/>
        </p:nvSpPr>
        <p:spPr>
          <a:xfrm>
            <a:off x="1849997" y="4465348"/>
            <a:ext cx="3615996" cy="632096"/>
          </a:xfrm>
          <a:prstGeom prst="rect">
            <a:avLst/>
          </a:prstGeom>
          <a:noFill/>
          <a:ln>
            <a:noFill/>
          </a:ln>
        </p:spPr>
        <p:txBody>
          <a:bodyPr spcFirstLastPara="1" wrap="square" lIns="0" tIns="0" rIns="0" bIns="0" anchor="t" anchorCtr="0">
            <a:spAutoFit/>
          </a:bodyPr>
          <a:lstStyle/>
          <a:p>
            <a:pPr marL="0" lvl="1">
              <a:lnSpc>
                <a:spcPct val="140000"/>
              </a:lnSpc>
            </a:pPr>
            <a:r>
              <a:rPr lang="fr-FR" sz="1467" dirty="0">
                <a:solidFill>
                  <a:srgbClr val="000000"/>
                </a:solidFill>
                <a:latin typeface="Heebo"/>
                <a:ea typeface="Heebo"/>
                <a:cs typeface="Heebo"/>
                <a:sym typeface="Heebo"/>
              </a:rPr>
              <a:t>Limitations et inconvénients qu'il est important de prendre en compte</a:t>
            </a:r>
            <a:endParaRPr lang="fr-FR" sz="1200" dirty="0"/>
          </a:p>
        </p:txBody>
      </p:sp>
      <p:sp>
        <p:nvSpPr>
          <p:cNvPr id="278" name="Google Shape;278;p21"/>
          <p:cNvSpPr txBox="1"/>
          <p:nvPr/>
        </p:nvSpPr>
        <p:spPr>
          <a:xfrm>
            <a:off x="1849997" y="5609552"/>
            <a:ext cx="3615996" cy="632096"/>
          </a:xfrm>
          <a:prstGeom prst="rect">
            <a:avLst/>
          </a:prstGeom>
          <a:noFill/>
          <a:ln>
            <a:noFill/>
          </a:ln>
        </p:spPr>
        <p:txBody>
          <a:bodyPr spcFirstLastPara="1" wrap="square" lIns="0" tIns="0" rIns="0" bIns="0" anchor="t" anchorCtr="0">
            <a:spAutoFit/>
          </a:bodyPr>
          <a:lstStyle/>
          <a:p>
            <a:pPr marL="0" lvl="1">
              <a:lnSpc>
                <a:spcPct val="140000"/>
              </a:lnSpc>
            </a:pPr>
            <a:r>
              <a:rPr lang="fr-FR" sz="1467" dirty="0">
                <a:solidFill>
                  <a:srgbClr val="000000"/>
                </a:solidFill>
                <a:latin typeface="Heebo"/>
                <a:ea typeface="Heebo"/>
                <a:cs typeface="Heebo"/>
                <a:sym typeface="Heebo"/>
              </a:rPr>
              <a:t>Quelques tendances et directions possibles pour l'avenir</a:t>
            </a:r>
            <a:endParaRPr lang="fr-FR" sz="1200" dirty="0"/>
          </a:p>
        </p:txBody>
      </p:sp>
      <p:sp>
        <p:nvSpPr>
          <p:cNvPr id="279" name="Google Shape;279;p21"/>
          <p:cNvSpPr txBox="1"/>
          <p:nvPr/>
        </p:nvSpPr>
        <p:spPr>
          <a:xfrm>
            <a:off x="1029837" y="1052226"/>
            <a:ext cx="6418891" cy="718017"/>
          </a:xfrm>
          <a:prstGeom prst="rect">
            <a:avLst/>
          </a:prstGeom>
          <a:noFill/>
          <a:ln>
            <a:noFill/>
          </a:ln>
        </p:spPr>
        <p:txBody>
          <a:bodyPr spcFirstLastPara="1" wrap="square" lIns="0" tIns="0" rIns="0" bIns="0" anchor="t" anchorCtr="0">
            <a:spAutoFit/>
          </a:bodyPr>
          <a:lstStyle/>
          <a:p>
            <a:r>
              <a:rPr lang="en-US" sz="4666" dirty="0">
                <a:solidFill>
                  <a:srgbClr val="4C6FBF"/>
                </a:solidFill>
                <a:latin typeface="Heebo Black"/>
                <a:ea typeface="Heebo Black"/>
                <a:cs typeface="Heebo Black"/>
                <a:sym typeface="Heebo Black"/>
              </a:rPr>
              <a:t>CONCLUSIONS</a:t>
            </a:r>
            <a:endParaRPr sz="1200" dirty="0"/>
          </a:p>
        </p:txBody>
      </p:sp>
      <p:sp>
        <p:nvSpPr>
          <p:cNvPr id="2" name="Google Shape;135;p15">
            <a:extLst>
              <a:ext uri="{FF2B5EF4-FFF2-40B4-BE49-F238E27FC236}">
                <a16:creationId xmlns:a16="http://schemas.microsoft.com/office/drawing/2014/main" id="{E281947E-06C4-30E1-32F6-9EE0244FA2B2}"/>
              </a:ext>
            </a:extLst>
          </p:cNvPr>
          <p:cNvSpPr txBox="1"/>
          <p:nvPr/>
        </p:nvSpPr>
        <p:spPr>
          <a:xfrm>
            <a:off x="331082" y="119395"/>
            <a:ext cx="1161421" cy="1302408"/>
          </a:xfrm>
          <a:prstGeom prst="rect">
            <a:avLst/>
          </a:prstGeom>
          <a:noFill/>
          <a:ln>
            <a:noFill/>
          </a:ln>
        </p:spPr>
        <p:txBody>
          <a:bodyPr spcFirstLastPara="1" wrap="square" lIns="0" tIns="0" rIns="0" bIns="0" anchor="t" anchorCtr="0">
            <a:spAutoFit/>
          </a:bodyPr>
          <a:lstStyle/>
          <a:p>
            <a:pPr algn="ctr">
              <a:lnSpc>
                <a:spcPct val="127000"/>
              </a:lnSpc>
            </a:pPr>
            <a:r>
              <a:rPr lang="en-US" sz="6664" dirty="0">
                <a:solidFill>
                  <a:schemeClr val="accent1">
                    <a:lumMod val="60000"/>
                    <a:lumOff val="40000"/>
                  </a:schemeClr>
                </a:solidFill>
                <a:latin typeface="Heebo Black"/>
                <a:ea typeface="Heebo Black"/>
                <a:cs typeface="Heebo Black"/>
                <a:sym typeface="Heebo Black"/>
              </a:rPr>
              <a:t>04</a:t>
            </a:r>
            <a:endParaRPr sz="1200" dirty="0">
              <a:solidFill>
                <a:schemeClr val="accent1">
                  <a:lumMod val="60000"/>
                  <a:lumOff val="40000"/>
                </a:schemeClr>
              </a:solidFill>
            </a:endParaRPr>
          </a:p>
        </p:txBody>
      </p:sp>
      <p:pic>
        <p:nvPicPr>
          <p:cNvPr id="6146" name="Picture 2">
            <a:extLst>
              <a:ext uri="{FF2B5EF4-FFF2-40B4-BE49-F238E27FC236}">
                <a16:creationId xmlns:a16="http://schemas.microsoft.com/office/drawing/2014/main" id="{186F8E54-B82B-4CF5-998D-C9A19F5636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4908" y="1411234"/>
            <a:ext cx="5930325" cy="4886325"/>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u numéro de diapositive 3"/>
          <p:cNvSpPr>
            <a:spLocks noGrp="1"/>
          </p:cNvSpPr>
          <p:nvPr>
            <p:ph type="sldNum" sz="quarter" idx="12"/>
          </p:nvPr>
        </p:nvSpPr>
        <p:spPr>
          <a:xfrm>
            <a:off x="8610600" y="6499225"/>
            <a:ext cx="2743200" cy="365125"/>
          </a:xfrm>
        </p:spPr>
        <p:txBody>
          <a:bodyPr/>
          <a:lstStyle/>
          <a:p>
            <a:fld id="{0995BCA2-BEEF-8243-93D2-AEC1A15A0A81}" type="slidenum">
              <a:rPr lang="fr-FR" b="1" smtClean="0"/>
              <a:t>31</a:t>
            </a:fld>
            <a:endParaRPr lang="fr-FR" b="1" dirty="0"/>
          </a:p>
        </p:txBody>
      </p:sp>
    </p:spTree>
    <p:extLst>
      <p:ext uri="{BB962C8B-B14F-4D97-AF65-F5344CB8AC3E}">
        <p14:creationId xmlns:p14="http://schemas.microsoft.com/office/powerpoint/2010/main" val="1999683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Shape 254"/>
        <p:cNvGrpSpPr/>
        <p:nvPr/>
      </p:nvGrpSpPr>
      <p:grpSpPr>
        <a:xfrm>
          <a:off x="0" y="0"/>
          <a:ext cx="0" cy="0"/>
          <a:chOff x="0" y="0"/>
          <a:chExt cx="0" cy="0"/>
        </a:xfrm>
      </p:grpSpPr>
      <p:grpSp>
        <p:nvGrpSpPr>
          <p:cNvPr id="255" name="Google Shape;255;p21"/>
          <p:cNvGrpSpPr/>
          <p:nvPr/>
        </p:nvGrpSpPr>
        <p:grpSpPr>
          <a:xfrm>
            <a:off x="332271" y="235830"/>
            <a:ext cx="11527458" cy="6289899"/>
            <a:chOff x="0" y="-38100"/>
            <a:chExt cx="4554058" cy="2484898"/>
          </a:xfrm>
        </p:grpSpPr>
        <p:sp>
          <p:nvSpPr>
            <p:cNvPr id="256" name="Google Shape;256;p21"/>
            <p:cNvSpPr/>
            <p:nvPr/>
          </p:nvSpPr>
          <p:spPr>
            <a:xfrm>
              <a:off x="0" y="0"/>
              <a:ext cx="4554058" cy="2446798"/>
            </a:xfrm>
            <a:custGeom>
              <a:avLst/>
              <a:gdLst/>
              <a:ahLst/>
              <a:cxnLst/>
              <a:rect l="l" t="t" r="r" b="b"/>
              <a:pathLst>
                <a:path w="4554058" h="2446798" extrusionOk="0">
                  <a:moveTo>
                    <a:pt x="12984" y="0"/>
                  </a:moveTo>
                  <a:lnTo>
                    <a:pt x="4541073" y="0"/>
                  </a:lnTo>
                  <a:cubicBezTo>
                    <a:pt x="4544517" y="0"/>
                    <a:pt x="4547820" y="1368"/>
                    <a:pt x="4550255" y="3803"/>
                  </a:cubicBezTo>
                  <a:cubicBezTo>
                    <a:pt x="4552690" y="6238"/>
                    <a:pt x="4554058" y="9541"/>
                    <a:pt x="4554058" y="12984"/>
                  </a:cubicBezTo>
                  <a:lnTo>
                    <a:pt x="4554058" y="2433814"/>
                  </a:lnTo>
                  <a:cubicBezTo>
                    <a:pt x="4554058" y="2440985"/>
                    <a:pt x="4548244" y="2446798"/>
                    <a:pt x="4541073" y="2446798"/>
                  </a:cubicBezTo>
                  <a:lnTo>
                    <a:pt x="12984" y="2446798"/>
                  </a:lnTo>
                  <a:cubicBezTo>
                    <a:pt x="9541" y="2446798"/>
                    <a:pt x="6238" y="2445430"/>
                    <a:pt x="3803" y="2442995"/>
                  </a:cubicBezTo>
                  <a:cubicBezTo>
                    <a:pt x="1368" y="2440560"/>
                    <a:pt x="0" y="2437258"/>
                    <a:pt x="0" y="2433814"/>
                  </a:cubicBezTo>
                  <a:lnTo>
                    <a:pt x="0" y="12984"/>
                  </a:lnTo>
                  <a:cubicBezTo>
                    <a:pt x="0" y="5813"/>
                    <a:pt x="5813" y="0"/>
                    <a:pt x="12984" y="0"/>
                  </a:cubicBezTo>
                  <a:close/>
                </a:path>
              </a:pathLst>
            </a:custGeom>
            <a:solidFill>
              <a:srgbClr val="FFFFFF"/>
            </a:solidFill>
            <a:ln w="57150" cap="flat" cmpd="sng">
              <a:solidFill>
                <a:srgbClr val="4C6FBF"/>
              </a:solidFill>
              <a:prstDash val="solid"/>
              <a:round/>
              <a:headEnd type="none" w="sm" len="sm"/>
              <a:tailEnd type="none" w="sm" len="sm"/>
            </a:ln>
          </p:spPr>
          <p:txBody>
            <a:bodyPr spcFirstLastPara="1" wrap="square" lIns="60950" tIns="60950" rIns="60950" bIns="60950" anchor="ctr" anchorCtr="0">
              <a:noAutofit/>
            </a:bodyPr>
            <a:lstStyle/>
            <a:p>
              <a:endParaRPr sz="1200"/>
            </a:p>
          </p:txBody>
        </p:sp>
        <p:sp>
          <p:nvSpPr>
            <p:cNvPr id="257" name="Google Shape;257;p21"/>
            <p:cNvSpPr txBox="1"/>
            <p:nvPr/>
          </p:nvSpPr>
          <p:spPr>
            <a:xfrm>
              <a:off x="0" y="-38100"/>
              <a:ext cx="812800" cy="850900"/>
            </a:xfrm>
            <a:prstGeom prst="rect">
              <a:avLst/>
            </a:prstGeom>
            <a:noFill/>
            <a:ln>
              <a:noFill/>
            </a:ln>
          </p:spPr>
          <p:txBody>
            <a:bodyPr spcFirstLastPara="1" wrap="square" lIns="33867" tIns="33867" rIns="33867" bIns="33867" anchor="ctr" anchorCtr="0">
              <a:noAutofit/>
            </a:bodyPr>
            <a:lstStyle/>
            <a:p>
              <a:pPr algn="ctr">
                <a:lnSpc>
                  <a:spcPct val="186611"/>
                </a:lnSpc>
              </a:pPr>
              <a:endParaRPr sz="1200">
                <a:solidFill>
                  <a:schemeClr val="dk1"/>
                </a:solidFill>
                <a:latin typeface="Calibri"/>
                <a:ea typeface="Calibri"/>
                <a:cs typeface="Calibri"/>
                <a:sym typeface="Calibri"/>
              </a:endParaRPr>
            </a:p>
          </p:txBody>
        </p:sp>
      </p:grpSp>
      <p:sp>
        <p:nvSpPr>
          <p:cNvPr id="273" name="Google Shape;273;p21"/>
          <p:cNvSpPr txBox="1"/>
          <p:nvPr/>
        </p:nvSpPr>
        <p:spPr>
          <a:xfrm>
            <a:off x="1253393" y="2011445"/>
            <a:ext cx="4593283" cy="341632"/>
          </a:xfrm>
          <a:prstGeom prst="rect">
            <a:avLst/>
          </a:prstGeom>
          <a:noFill/>
          <a:ln>
            <a:noFill/>
          </a:ln>
        </p:spPr>
        <p:txBody>
          <a:bodyPr spcFirstLastPara="1" wrap="square" lIns="0" tIns="0" rIns="0" bIns="0" anchor="t" anchorCtr="0">
            <a:spAutoFit/>
          </a:bodyPr>
          <a:lstStyle/>
          <a:p>
            <a:pPr>
              <a:lnSpc>
                <a:spcPct val="111000"/>
              </a:lnSpc>
            </a:pPr>
            <a:r>
              <a:rPr lang="fr-FR" sz="2000" dirty="0">
                <a:solidFill>
                  <a:srgbClr val="7B96D4"/>
                </a:solidFill>
                <a:latin typeface="Heebo Black"/>
                <a:sym typeface="Heebo Black"/>
              </a:rPr>
              <a:t>Principaux avantages d'</a:t>
            </a:r>
            <a:r>
              <a:rPr lang="fr-FR" sz="2000" dirty="0" err="1">
                <a:solidFill>
                  <a:srgbClr val="7B96D4"/>
                </a:solidFill>
                <a:latin typeface="Heebo Black"/>
                <a:sym typeface="Heebo Black"/>
              </a:rPr>
              <a:t>OpenAMP</a:t>
            </a:r>
            <a:endParaRPr lang="fr-FR" sz="1200" dirty="0"/>
          </a:p>
        </p:txBody>
      </p:sp>
      <p:sp>
        <p:nvSpPr>
          <p:cNvPr id="277" name="Google Shape;277;p21"/>
          <p:cNvSpPr txBox="1"/>
          <p:nvPr/>
        </p:nvSpPr>
        <p:spPr>
          <a:xfrm>
            <a:off x="1475251" y="2489150"/>
            <a:ext cx="9176916" cy="3662541"/>
          </a:xfrm>
          <a:prstGeom prst="rect">
            <a:avLst/>
          </a:prstGeom>
          <a:noFill/>
          <a:ln>
            <a:noFill/>
          </a:ln>
        </p:spPr>
        <p:txBody>
          <a:bodyPr spcFirstLastPara="1" wrap="square" lIns="0" tIns="0" rIns="0" bIns="0" anchor="t" anchorCtr="0">
            <a:spAutoFit/>
          </a:bodyPr>
          <a:lstStyle/>
          <a:p>
            <a:pPr marL="228600" indent="-228600">
              <a:buFont typeface="+mj-lt"/>
              <a:buAutoNum type="arabicPeriod"/>
            </a:pPr>
            <a:r>
              <a:rPr lang="fr-FR" sz="1400" b="1" dirty="0">
                <a:latin typeface="Heebo"/>
              </a:rPr>
              <a:t>Communication inter-cœurs hétérogènes</a:t>
            </a:r>
            <a:r>
              <a:rPr lang="fr-FR" sz="1400" dirty="0">
                <a:latin typeface="Heebo"/>
              </a:rPr>
              <a:t> : </a:t>
            </a:r>
            <a:r>
              <a:rPr lang="fr-FR" sz="1400" dirty="0" err="1">
                <a:latin typeface="Heebo"/>
              </a:rPr>
              <a:t>OpenAMP</a:t>
            </a:r>
            <a:r>
              <a:rPr lang="fr-FR" sz="1400" dirty="0">
                <a:latin typeface="Heebo"/>
              </a:rPr>
              <a:t> facilite la communication entre différents types de cœurs (ex. : Cortex-A et Cortex-M), permettant la collaboration entre processeurs généralistes et du temps réel dans les systèmes </a:t>
            </a:r>
            <a:r>
              <a:rPr lang="fr-FR" sz="1400" dirty="0" err="1">
                <a:latin typeface="Heebo"/>
              </a:rPr>
              <a:t>multicœurs</a:t>
            </a:r>
            <a:r>
              <a:rPr lang="fr-FR" sz="1400" dirty="0">
                <a:latin typeface="Heebo"/>
              </a:rPr>
              <a:t>.</a:t>
            </a:r>
          </a:p>
          <a:p>
            <a:pPr marL="228600" indent="-228600">
              <a:buFont typeface="+mj-lt"/>
              <a:buAutoNum type="arabicPeriod"/>
            </a:pPr>
            <a:endParaRPr lang="fr-FR" sz="1400" b="1" dirty="0">
              <a:latin typeface="Heebo"/>
            </a:endParaRPr>
          </a:p>
          <a:p>
            <a:pPr marL="228600" indent="-228600">
              <a:buFont typeface="+mj-lt"/>
              <a:buAutoNum type="arabicPeriod"/>
            </a:pPr>
            <a:r>
              <a:rPr lang="fr-FR" sz="1400" b="1" dirty="0">
                <a:latin typeface="Heebo"/>
              </a:rPr>
              <a:t>Standardisation et API définie</a:t>
            </a:r>
            <a:r>
              <a:rPr lang="fr-FR" sz="1400" dirty="0">
                <a:latin typeface="Heebo"/>
              </a:rPr>
              <a:t> : Fournit une API standard pour gérer la communication inter-cœur via </a:t>
            </a:r>
            <a:r>
              <a:rPr lang="fr-FR" sz="1400" dirty="0" err="1">
                <a:latin typeface="Heebo"/>
              </a:rPr>
              <a:t>RPMsg</a:t>
            </a:r>
            <a:r>
              <a:rPr lang="fr-FR" sz="1400" dirty="0">
                <a:latin typeface="Heebo"/>
              </a:rPr>
              <a:t> et </a:t>
            </a:r>
            <a:r>
              <a:rPr lang="fr-FR" sz="1400" dirty="0" err="1">
                <a:latin typeface="Heebo"/>
              </a:rPr>
              <a:t>Virtio</a:t>
            </a:r>
            <a:r>
              <a:rPr lang="fr-FR" sz="1400" dirty="0">
                <a:latin typeface="Heebo"/>
              </a:rPr>
              <a:t>, réduisant la complexité de développement et favorisant la réutilisabilité du code.</a:t>
            </a:r>
          </a:p>
          <a:p>
            <a:pPr marL="228600" indent="-228600">
              <a:buFont typeface="+mj-lt"/>
              <a:buAutoNum type="arabicPeriod"/>
            </a:pPr>
            <a:endParaRPr lang="fr-FR" sz="1400" b="1" dirty="0">
              <a:latin typeface="Heebo"/>
            </a:endParaRPr>
          </a:p>
          <a:p>
            <a:pPr marL="228600" indent="-228600">
              <a:buFont typeface="+mj-lt"/>
              <a:buAutoNum type="arabicPeriod"/>
            </a:pPr>
            <a:r>
              <a:rPr lang="fr-FR" sz="1400" b="1" dirty="0">
                <a:latin typeface="Heebo"/>
              </a:rPr>
              <a:t>Isolation des environnements</a:t>
            </a:r>
            <a:r>
              <a:rPr lang="fr-FR" sz="1400" dirty="0">
                <a:latin typeface="Heebo"/>
              </a:rPr>
              <a:t> : Assure l'isolation entre processeurs tout en permettant une communication sécurisée, indispensable dans les systèmes critiques (automobile, aérospatial, etc.).</a:t>
            </a:r>
          </a:p>
          <a:p>
            <a:pPr marL="228600" indent="-228600">
              <a:buFont typeface="+mj-lt"/>
              <a:buAutoNum type="arabicPeriod"/>
            </a:pPr>
            <a:endParaRPr lang="fr-FR" sz="1400" b="1" dirty="0">
              <a:latin typeface="Heebo"/>
            </a:endParaRPr>
          </a:p>
          <a:p>
            <a:pPr marL="228600" indent="-228600">
              <a:buFont typeface="+mj-lt"/>
              <a:buAutoNum type="arabicPeriod"/>
            </a:pPr>
            <a:r>
              <a:rPr lang="fr-FR" sz="1400" b="1" dirty="0">
                <a:latin typeface="Heebo"/>
              </a:rPr>
              <a:t>Extensibilité et modularité</a:t>
            </a:r>
            <a:r>
              <a:rPr lang="fr-FR" sz="1400" dirty="0">
                <a:latin typeface="Heebo"/>
              </a:rPr>
              <a:t> : Adaptable à une large gamme d'architectures et de besoins, </a:t>
            </a:r>
            <a:r>
              <a:rPr lang="fr-FR" sz="1400" dirty="0" err="1">
                <a:latin typeface="Heebo"/>
              </a:rPr>
              <a:t>OpenAMP</a:t>
            </a:r>
            <a:r>
              <a:rPr lang="fr-FR" sz="1400" dirty="0">
                <a:latin typeface="Heebo"/>
              </a:rPr>
              <a:t> est flexible et modulaire, permettant une intégration progressive selon les exigences du projet.</a:t>
            </a:r>
          </a:p>
          <a:p>
            <a:pPr marL="228600" indent="-228600">
              <a:buFont typeface="+mj-lt"/>
              <a:buAutoNum type="arabicPeriod"/>
            </a:pPr>
            <a:endParaRPr lang="fr-FR" sz="1400" b="1" dirty="0">
              <a:latin typeface="Heebo"/>
            </a:endParaRPr>
          </a:p>
          <a:p>
            <a:pPr marL="228600" indent="-228600">
              <a:buFont typeface="+mj-lt"/>
              <a:buAutoNum type="arabicPeriod"/>
            </a:pPr>
            <a:r>
              <a:rPr lang="fr-FR" sz="1400" b="1" dirty="0">
                <a:latin typeface="Heebo"/>
              </a:rPr>
              <a:t>Support large et écosystème croissant</a:t>
            </a:r>
            <a:r>
              <a:rPr lang="fr-FR" sz="1400" dirty="0">
                <a:latin typeface="Heebo"/>
              </a:rPr>
              <a:t> : </a:t>
            </a:r>
            <a:r>
              <a:rPr lang="fr-FR" sz="1400" dirty="0" err="1">
                <a:latin typeface="Heebo"/>
              </a:rPr>
              <a:t>OpenAMP</a:t>
            </a:r>
            <a:r>
              <a:rPr lang="fr-FR" sz="1400" dirty="0">
                <a:latin typeface="Heebo"/>
              </a:rPr>
              <a:t> est largement adopté par des acteurs majeurs de l'industrie (</a:t>
            </a:r>
            <a:r>
              <a:rPr lang="fr-FR" sz="1400" dirty="0" err="1">
                <a:latin typeface="Heebo"/>
              </a:rPr>
              <a:t>Xilinx</a:t>
            </a:r>
            <a:r>
              <a:rPr lang="fr-FR" sz="1400" dirty="0">
                <a:latin typeface="Heebo"/>
              </a:rPr>
              <a:t>, ST, TI), garantissant son évolution continue et son intégration dans des outils de développement existants.</a:t>
            </a:r>
          </a:p>
          <a:p>
            <a:pPr marL="228600" indent="-228600">
              <a:buFont typeface="+mj-lt"/>
              <a:buAutoNum type="arabicPeriod"/>
            </a:pPr>
            <a:endParaRPr lang="fr-FR" sz="1400" b="1" dirty="0">
              <a:latin typeface="Heebo"/>
            </a:endParaRPr>
          </a:p>
        </p:txBody>
      </p:sp>
      <p:sp>
        <p:nvSpPr>
          <p:cNvPr id="279" name="Google Shape;279;p21"/>
          <p:cNvSpPr txBox="1"/>
          <p:nvPr/>
        </p:nvSpPr>
        <p:spPr>
          <a:xfrm>
            <a:off x="1029837" y="966498"/>
            <a:ext cx="9848834" cy="1089529"/>
          </a:xfrm>
          <a:prstGeom prst="rect">
            <a:avLst/>
          </a:prstGeom>
          <a:noFill/>
          <a:ln>
            <a:noFill/>
          </a:ln>
        </p:spPr>
        <p:txBody>
          <a:bodyPr spcFirstLastPara="1" wrap="square" lIns="0" tIns="0" rIns="0" bIns="0" anchor="t" anchorCtr="0">
            <a:spAutoFit/>
          </a:bodyPr>
          <a:lstStyle/>
          <a:p>
            <a:pPr>
              <a:lnSpc>
                <a:spcPct val="118002"/>
              </a:lnSpc>
            </a:pPr>
            <a:r>
              <a:rPr lang="fr-FR" sz="4800" dirty="0">
                <a:solidFill>
                  <a:srgbClr val="7B96D4"/>
                </a:solidFill>
                <a:latin typeface="Heebo Black"/>
                <a:cs typeface="Heebo Black"/>
                <a:sym typeface="Heebo Black"/>
              </a:rPr>
              <a:t>Avantages</a:t>
            </a:r>
            <a:endParaRPr lang="fr-FR" sz="3200" dirty="0"/>
          </a:p>
          <a:p>
            <a:pPr>
              <a:lnSpc>
                <a:spcPct val="118002"/>
              </a:lnSpc>
            </a:pPr>
            <a:endParaRPr lang="fr-FR" sz="1200" dirty="0"/>
          </a:p>
        </p:txBody>
      </p:sp>
      <p:sp>
        <p:nvSpPr>
          <p:cNvPr id="2" name="Google Shape;135;p15">
            <a:extLst>
              <a:ext uri="{FF2B5EF4-FFF2-40B4-BE49-F238E27FC236}">
                <a16:creationId xmlns:a16="http://schemas.microsoft.com/office/drawing/2014/main" id="{49801218-161C-AC4E-057A-425A9D67BBC5}"/>
              </a:ext>
            </a:extLst>
          </p:cNvPr>
          <p:cNvSpPr txBox="1"/>
          <p:nvPr/>
        </p:nvSpPr>
        <p:spPr>
          <a:xfrm>
            <a:off x="331082" y="119395"/>
            <a:ext cx="1161421" cy="1302408"/>
          </a:xfrm>
          <a:prstGeom prst="rect">
            <a:avLst/>
          </a:prstGeom>
          <a:noFill/>
          <a:ln>
            <a:noFill/>
          </a:ln>
        </p:spPr>
        <p:txBody>
          <a:bodyPr spcFirstLastPara="1" wrap="square" lIns="0" tIns="0" rIns="0" bIns="0" anchor="t" anchorCtr="0">
            <a:spAutoFit/>
          </a:bodyPr>
          <a:lstStyle/>
          <a:p>
            <a:pPr algn="ctr">
              <a:lnSpc>
                <a:spcPct val="127000"/>
              </a:lnSpc>
            </a:pPr>
            <a:r>
              <a:rPr lang="en-US" sz="6664" dirty="0">
                <a:solidFill>
                  <a:schemeClr val="accent1">
                    <a:lumMod val="60000"/>
                    <a:lumOff val="40000"/>
                  </a:schemeClr>
                </a:solidFill>
                <a:latin typeface="Heebo Black"/>
                <a:ea typeface="Heebo Black"/>
                <a:cs typeface="Heebo Black"/>
                <a:sym typeface="Heebo Black"/>
              </a:rPr>
              <a:t>04</a:t>
            </a:r>
            <a:endParaRPr sz="1200" dirty="0">
              <a:solidFill>
                <a:schemeClr val="accent1">
                  <a:lumMod val="60000"/>
                  <a:lumOff val="40000"/>
                </a:schemeClr>
              </a:solidFill>
            </a:endParaRPr>
          </a:p>
        </p:txBody>
      </p:sp>
      <p:pic>
        <p:nvPicPr>
          <p:cNvPr id="26625" name="Picture 1"/>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backgroundMark x1="6667" y1="16111" x2="6667" y2="16111"/>
                        <a14:backgroundMark x1="5000" y1="26667" x2="5000" y2="26667"/>
                        <a14:backgroundMark x1="5000" y1="41111" x2="5000" y2="41111"/>
                        <a14:backgroundMark x1="5000" y1="64444" x2="5000" y2="64444"/>
                        <a14:backgroundMark x1="5556" y1="91111" x2="5556" y2="91111"/>
                        <a14:backgroundMark x1="34444" y1="97778" x2="34444" y2="97778"/>
                        <a14:backgroundMark x1="60000" y1="97778" x2="60000" y2="97778"/>
                        <a14:backgroundMark x1="91667" y1="95556" x2="91667" y2="95556"/>
                        <a14:backgroundMark x1="95000" y1="76111" x2="95000" y2="76111"/>
                        <a14:backgroundMark x1="95000" y1="40556" x2="95000" y2="40556"/>
                        <a14:backgroundMark x1="97222" y1="18889" x2="97222" y2="18889"/>
                        <a14:backgroundMark x1="95556" y1="7778" x2="95556" y2="7778"/>
                        <a14:backgroundMark x1="77222" y1="5556" x2="77222" y2="5556"/>
                        <a14:backgroundMark x1="35556" y1="5556" x2="35556" y2="5556"/>
                        <a14:backgroundMark x1="12778" y1="7222" x2="12778" y2="7222"/>
                        <a14:backgroundMark x1="52222" y1="5000" x2="52222" y2="5000"/>
                        <a14:backgroundMark x1="66667" y1="5556" x2="66667" y2="5556"/>
                      </a14:backgroundRemoval>
                    </a14:imgEffect>
                  </a14:imgLayer>
                </a14:imgProps>
              </a:ext>
              <a:ext uri="{28A0092B-C50C-407E-A947-70E740481C1C}">
                <a14:useLocalDpi xmlns:a14="http://schemas.microsoft.com/office/drawing/2010/main" val="0"/>
              </a:ext>
            </a:extLst>
          </a:blip>
          <a:srcRect l="20491" t="20054" r="20065" b="17663"/>
          <a:stretch/>
        </p:blipFill>
        <p:spPr bwMode="auto">
          <a:xfrm>
            <a:off x="9718310" y="966498"/>
            <a:ext cx="1160361" cy="121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space réservé du numéro de diapositive 3"/>
          <p:cNvSpPr>
            <a:spLocks noGrp="1"/>
          </p:cNvSpPr>
          <p:nvPr>
            <p:ph type="sldNum" sz="quarter" idx="12"/>
          </p:nvPr>
        </p:nvSpPr>
        <p:spPr>
          <a:xfrm>
            <a:off x="8610600" y="6499225"/>
            <a:ext cx="2743200" cy="365125"/>
          </a:xfrm>
        </p:spPr>
        <p:txBody>
          <a:bodyPr/>
          <a:lstStyle/>
          <a:p>
            <a:fld id="{0995BCA2-BEEF-8243-93D2-AEC1A15A0A81}" type="slidenum">
              <a:rPr lang="fr-FR" b="1" smtClean="0"/>
              <a:t>32</a:t>
            </a:fld>
            <a:endParaRPr lang="fr-FR" b="1" dirty="0"/>
          </a:p>
        </p:txBody>
      </p:sp>
    </p:spTree>
    <p:extLst>
      <p:ext uri="{BB962C8B-B14F-4D97-AF65-F5344CB8AC3E}">
        <p14:creationId xmlns:p14="http://schemas.microsoft.com/office/powerpoint/2010/main" val="15657278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Shape 254"/>
        <p:cNvGrpSpPr/>
        <p:nvPr/>
      </p:nvGrpSpPr>
      <p:grpSpPr>
        <a:xfrm>
          <a:off x="0" y="0"/>
          <a:ext cx="0" cy="0"/>
          <a:chOff x="0" y="0"/>
          <a:chExt cx="0" cy="0"/>
        </a:xfrm>
      </p:grpSpPr>
      <p:grpSp>
        <p:nvGrpSpPr>
          <p:cNvPr id="255" name="Google Shape;255;p21"/>
          <p:cNvGrpSpPr/>
          <p:nvPr/>
        </p:nvGrpSpPr>
        <p:grpSpPr>
          <a:xfrm>
            <a:off x="332271" y="235830"/>
            <a:ext cx="11527458" cy="6289899"/>
            <a:chOff x="0" y="-38100"/>
            <a:chExt cx="4554058" cy="2484898"/>
          </a:xfrm>
        </p:grpSpPr>
        <p:sp>
          <p:nvSpPr>
            <p:cNvPr id="256" name="Google Shape;256;p21"/>
            <p:cNvSpPr/>
            <p:nvPr/>
          </p:nvSpPr>
          <p:spPr>
            <a:xfrm>
              <a:off x="0" y="0"/>
              <a:ext cx="4554058" cy="2446798"/>
            </a:xfrm>
            <a:custGeom>
              <a:avLst/>
              <a:gdLst/>
              <a:ahLst/>
              <a:cxnLst/>
              <a:rect l="l" t="t" r="r" b="b"/>
              <a:pathLst>
                <a:path w="4554058" h="2446798" extrusionOk="0">
                  <a:moveTo>
                    <a:pt x="12984" y="0"/>
                  </a:moveTo>
                  <a:lnTo>
                    <a:pt x="4541073" y="0"/>
                  </a:lnTo>
                  <a:cubicBezTo>
                    <a:pt x="4544517" y="0"/>
                    <a:pt x="4547820" y="1368"/>
                    <a:pt x="4550255" y="3803"/>
                  </a:cubicBezTo>
                  <a:cubicBezTo>
                    <a:pt x="4552690" y="6238"/>
                    <a:pt x="4554058" y="9541"/>
                    <a:pt x="4554058" y="12984"/>
                  </a:cubicBezTo>
                  <a:lnTo>
                    <a:pt x="4554058" y="2433814"/>
                  </a:lnTo>
                  <a:cubicBezTo>
                    <a:pt x="4554058" y="2440985"/>
                    <a:pt x="4548244" y="2446798"/>
                    <a:pt x="4541073" y="2446798"/>
                  </a:cubicBezTo>
                  <a:lnTo>
                    <a:pt x="12984" y="2446798"/>
                  </a:lnTo>
                  <a:cubicBezTo>
                    <a:pt x="9541" y="2446798"/>
                    <a:pt x="6238" y="2445430"/>
                    <a:pt x="3803" y="2442995"/>
                  </a:cubicBezTo>
                  <a:cubicBezTo>
                    <a:pt x="1368" y="2440560"/>
                    <a:pt x="0" y="2437258"/>
                    <a:pt x="0" y="2433814"/>
                  </a:cubicBezTo>
                  <a:lnTo>
                    <a:pt x="0" y="12984"/>
                  </a:lnTo>
                  <a:cubicBezTo>
                    <a:pt x="0" y="5813"/>
                    <a:pt x="5813" y="0"/>
                    <a:pt x="12984" y="0"/>
                  </a:cubicBezTo>
                  <a:close/>
                </a:path>
              </a:pathLst>
            </a:custGeom>
            <a:solidFill>
              <a:srgbClr val="FFFFFF"/>
            </a:solidFill>
            <a:ln w="57150" cap="flat" cmpd="sng">
              <a:solidFill>
                <a:srgbClr val="4C6FBF"/>
              </a:solidFill>
              <a:prstDash val="solid"/>
              <a:round/>
              <a:headEnd type="none" w="sm" len="sm"/>
              <a:tailEnd type="none" w="sm" len="sm"/>
            </a:ln>
          </p:spPr>
          <p:txBody>
            <a:bodyPr spcFirstLastPara="1" wrap="square" lIns="60950" tIns="60950" rIns="60950" bIns="60950" anchor="ctr" anchorCtr="0">
              <a:noAutofit/>
            </a:bodyPr>
            <a:lstStyle/>
            <a:p>
              <a:endParaRPr sz="1200"/>
            </a:p>
          </p:txBody>
        </p:sp>
        <p:sp>
          <p:nvSpPr>
            <p:cNvPr id="257" name="Google Shape;257;p21"/>
            <p:cNvSpPr txBox="1"/>
            <p:nvPr/>
          </p:nvSpPr>
          <p:spPr>
            <a:xfrm>
              <a:off x="0" y="-38100"/>
              <a:ext cx="812800" cy="850900"/>
            </a:xfrm>
            <a:prstGeom prst="rect">
              <a:avLst/>
            </a:prstGeom>
            <a:noFill/>
            <a:ln>
              <a:noFill/>
            </a:ln>
          </p:spPr>
          <p:txBody>
            <a:bodyPr spcFirstLastPara="1" wrap="square" lIns="33867" tIns="33867" rIns="33867" bIns="33867" anchor="ctr" anchorCtr="0">
              <a:noAutofit/>
            </a:bodyPr>
            <a:lstStyle/>
            <a:p>
              <a:pPr algn="ctr">
                <a:lnSpc>
                  <a:spcPct val="186611"/>
                </a:lnSpc>
              </a:pPr>
              <a:endParaRPr sz="1200">
                <a:solidFill>
                  <a:schemeClr val="dk1"/>
                </a:solidFill>
                <a:latin typeface="Calibri"/>
                <a:ea typeface="Calibri"/>
                <a:cs typeface="Calibri"/>
                <a:sym typeface="Calibri"/>
              </a:endParaRPr>
            </a:p>
          </p:txBody>
        </p:sp>
      </p:grpSp>
      <p:sp>
        <p:nvSpPr>
          <p:cNvPr id="273" name="Google Shape;273;p21"/>
          <p:cNvSpPr txBox="1"/>
          <p:nvPr/>
        </p:nvSpPr>
        <p:spPr>
          <a:xfrm>
            <a:off x="1253393" y="2011445"/>
            <a:ext cx="4593283" cy="341632"/>
          </a:xfrm>
          <a:prstGeom prst="rect">
            <a:avLst/>
          </a:prstGeom>
          <a:noFill/>
          <a:ln>
            <a:noFill/>
          </a:ln>
        </p:spPr>
        <p:txBody>
          <a:bodyPr spcFirstLastPara="1" wrap="square" lIns="0" tIns="0" rIns="0" bIns="0" anchor="t" anchorCtr="0">
            <a:spAutoFit/>
          </a:bodyPr>
          <a:lstStyle/>
          <a:p>
            <a:pPr>
              <a:lnSpc>
                <a:spcPct val="111000"/>
              </a:lnSpc>
            </a:pPr>
            <a:r>
              <a:rPr lang="en-US" sz="2000" dirty="0">
                <a:solidFill>
                  <a:srgbClr val="7B96D4"/>
                </a:solidFill>
                <a:latin typeface="Heebo Black"/>
                <a:sym typeface="Heebo Black"/>
              </a:rPr>
              <a:t>Limitations et </a:t>
            </a:r>
            <a:r>
              <a:rPr lang="en-US" sz="2000" dirty="0" err="1">
                <a:solidFill>
                  <a:srgbClr val="7B96D4"/>
                </a:solidFill>
                <a:latin typeface="Heebo Black"/>
                <a:sym typeface="Heebo Black"/>
              </a:rPr>
              <a:t>inconvénients</a:t>
            </a:r>
            <a:r>
              <a:rPr lang="en-US" sz="2000" dirty="0">
                <a:solidFill>
                  <a:srgbClr val="7B96D4"/>
                </a:solidFill>
                <a:latin typeface="Heebo Black"/>
                <a:sym typeface="Heebo Black"/>
              </a:rPr>
              <a:t> </a:t>
            </a:r>
            <a:endParaRPr lang="en-US" sz="1200" dirty="0"/>
          </a:p>
        </p:txBody>
      </p:sp>
      <p:sp>
        <p:nvSpPr>
          <p:cNvPr id="277" name="Google Shape;277;p21"/>
          <p:cNvSpPr txBox="1"/>
          <p:nvPr/>
        </p:nvSpPr>
        <p:spPr>
          <a:xfrm>
            <a:off x="1492502" y="2506403"/>
            <a:ext cx="8910282" cy="3231654"/>
          </a:xfrm>
          <a:prstGeom prst="rect">
            <a:avLst/>
          </a:prstGeom>
          <a:noFill/>
          <a:ln>
            <a:noFill/>
          </a:ln>
        </p:spPr>
        <p:txBody>
          <a:bodyPr spcFirstLastPara="1" wrap="square" lIns="0" tIns="0" rIns="0" bIns="0" anchor="t" anchorCtr="0">
            <a:spAutoFit/>
          </a:bodyPr>
          <a:lstStyle/>
          <a:p>
            <a:pPr marL="228600" indent="-228600">
              <a:buFont typeface="+mj-lt"/>
              <a:buAutoNum type="arabicPeriod"/>
            </a:pPr>
            <a:r>
              <a:rPr lang="fr-FR" sz="1400" b="1" dirty="0">
                <a:latin typeface="Heebo"/>
              </a:rPr>
              <a:t>Complexité de mise en œuvre</a:t>
            </a:r>
            <a:r>
              <a:rPr lang="fr-FR" sz="1400" dirty="0">
                <a:latin typeface="Heebo"/>
              </a:rPr>
              <a:t> : La configuration et l'intégration d'</a:t>
            </a:r>
            <a:r>
              <a:rPr lang="fr-FR" sz="1400" dirty="0" err="1">
                <a:latin typeface="Heebo"/>
              </a:rPr>
              <a:t>OpenAMP</a:t>
            </a:r>
            <a:r>
              <a:rPr lang="fr-FR" sz="1400" dirty="0">
                <a:latin typeface="Heebo"/>
              </a:rPr>
              <a:t> nécessitent une expertise avancée des systèmes </a:t>
            </a:r>
            <a:r>
              <a:rPr lang="fr-FR" sz="1400" dirty="0" err="1">
                <a:latin typeface="Heebo"/>
              </a:rPr>
              <a:t>multicœurs</a:t>
            </a:r>
            <a:r>
              <a:rPr lang="fr-FR" sz="1400" dirty="0">
                <a:latin typeface="Heebo"/>
              </a:rPr>
              <a:t>, avec une courbe d'apprentissage élevée.</a:t>
            </a:r>
          </a:p>
          <a:p>
            <a:pPr marL="228600" indent="-228600">
              <a:buFont typeface="+mj-lt"/>
              <a:buAutoNum type="arabicPeriod"/>
            </a:pPr>
            <a:endParaRPr lang="fr-FR" sz="1400" b="1" dirty="0">
              <a:latin typeface="Heebo"/>
            </a:endParaRPr>
          </a:p>
          <a:p>
            <a:pPr marL="228600" indent="-228600">
              <a:buFont typeface="+mj-lt"/>
              <a:buAutoNum type="arabicPeriod"/>
            </a:pPr>
            <a:r>
              <a:rPr lang="fr-FR" sz="1400" b="1" dirty="0">
                <a:latin typeface="Heebo"/>
              </a:rPr>
              <a:t>Documentation limitée</a:t>
            </a:r>
            <a:r>
              <a:rPr lang="fr-FR" sz="1400" dirty="0">
                <a:latin typeface="Heebo"/>
              </a:rPr>
              <a:t> : La documentation peut être insuffisante, rendant difficile la mise en œuvre pour les nouveaux utilisateurs.</a:t>
            </a:r>
          </a:p>
          <a:p>
            <a:pPr marL="228600" indent="-228600">
              <a:buFont typeface="+mj-lt"/>
              <a:buAutoNum type="arabicPeriod"/>
            </a:pPr>
            <a:endParaRPr lang="fr-FR" sz="1400" b="1" dirty="0">
              <a:latin typeface="Heebo"/>
            </a:endParaRPr>
          </a:p>
          <a:p>
            <a:pPr marL="228600" indent="-228600">
              <a:buFont typeface="+mj-lt"/>
              <a:buAutoNum type="arabicPeriod"/>
            </a:pPr>
            <a:r>
              <a:rPr lang="fr-FR" sz="1400" b="1" dirty="0">
                <a:latin typeface="Heebo"/>
              </a:rPr>
              <a:t>Compatibilité restreinte</a:t>
            </a:r>
            <a:r>
              <a:rPr lang="fr-FR" sz="1400" dirty="0">
                <a:latin typeface="Heebo"/>
              </a:rPr>
              <a:t> : </a:t>
            </a:r>
            <a:r>
              <a:rPr lang="fr-FR" sz="1400" dirty="0" err="1">
                <a:latin typeface="Heebo"/>
              </a:rPr>
              <a:t>OpenAMP</a:t>
            </a:r>
            <a:r>
              <a:rPr lang="fr-FR" sz="1400" dirty="0">
                <a:latin typeface="Heebo"/>
              </a:rPr>
              <a:t> est principalement optimisé pour les architectures ARM, avec un support limité pour d'autres architectures comme RISC-V.</a:t>
            </a:r>
          </a:p>
          <a:p>
            <a:pPr marL="228600" indent="-228600">
              <a:buFont typeface="+mj-lt"/>
              <a:buAutoNum type="arabicPeriod"/>
            </a:pPr>
            <a:endParaRPr lang="fr-FR" sz="1400" b="1" dirty="0">
              <a:latin typeface="Heebo"/>
            </a:endParaRPr>
          </a:p>
          <a:p>
            <a:pPr marL="228600" indent="-228600">
              <a:buFont typeface="+mj-lt"/>
              <a:buAutoNum type="arabicPeriod"/>
            </a:pPr>
            <a:r>
              <a:rPr lang="fr-FR" sz="1400" b="1" dirty="0">
                <a:latin typeface="Heebo"/>
              </a:rPr>
              <a:t>Débogage difficile</a:t>
            </a:r>
            <a:r>
              <a:rPr lang="fr-FR" sz="1400" dirty="0">
                <a:latin typeface="Heebo"/>
              </a:rPr>
              <a:t> : Suivre les échanges inter-cœurs et résoudre les problèmes peut être complexe, ce qui allonge le développement.</a:t>
            </a:r>
          </a:p>
          <a:p>
            <a:pPr marL="228600" indent="-228600">
              <a:buFont typeface="+mj-lt"/>
              <a:buAutoNum type="arabicPeriod"/>
            </a:pPr>
            <a:endParaRPr lang="fr-FR" sz="1400" b="1" dirty="0">
              <a:latin typeface="Heebo"/>
            </a:endParaRPr>
          </a:p>
          <a:p>
            <a:pPr marL="228600" indent="-228600">
              <a:buFont typeface="+mj-lt"/>
              <a:buAutoNum type="arabicPeriod"/>
            </a:pPr>
            <a:r>
              <a:rPr lang="fr-FR" sz="1400" b="1" dirty="0">
                <a:latin typeface="Heebo"/>
              </a:rPr>
              <a:t>Manque d'outils simplifiés</a:t>
            </a:r>
            <a:r>
              <a:rPr lang="fr-FR" sz="1400" dirty="0">
                <a:latin typeface="Heebo"/>
              </a:rPr>
              <a:t> : </a:t>
            </a:r>
            <a:r>
              <a:rPr lang="fr-FR" sz="1400" dirty="0" err="1">
                <a:latin typeface="Heebo"/>
              </a:rPr>
              <a:t>OpenAMP</a:t>
            </a:r>
            <a:r>
              <a:rPr lang="fr-FR" sz="1400" dirty="0">
                <a:latin typeface="Heebo"/>
              </a:rPr>
              <a:t> manque d'outils d'intégration prêts à l'emploi, ce qui complique l’adoption rapide.</a:t>
            </a:r>
          </a:p>
          <a:p>
            <a:pPr marL="228600" indent="-228600">
              <a:buFont typeface="+mj-lt"/>
              <a:buAutoNum type="arabicPeriod"/>
            </a:pPr>
            <a:endParaRPr lang="fr-FR" sz="1400" b="1" dirty="0">
              <a:latin typeface="Heebo"/>
            </a:endParaRPr>
          </a:p>
        </p:txBody>
      </p:sp>
      <p:sp>
        <p:nvSpPr>
          <p:cNvPr id="279" name="Google Shape;279;p21"/>
          <p:cNvSpPr txBox="1"/>
          <p:nvPr/>
        </p:nvSpPr>
        <p:spPr>
          <a:xfrm>
            <a:off x="1029837" y="966498"/>
            <a:ext cx="9848834" cy="1089529"/>
          </a:xfrm>
          <a:prstGeom prst="rect">
            <a:avLst/>
          </a:prstGeom>
          <a:noFill/>
          <a:ln>
            <a:noFill/>
          </a:ln>
        </p:spPr>
        <p:txBody>
          <a:bodyPr spcFirstLastPara="1" wrap="square" lIns="0" tIns="0" rIns="0" bIns="0" anchor="t" anchorCtr="0">
            <a:spAutoFit/>
          </a:bodyPr>
          <a:lstStyle/>
          <a:p>
            <a:pPr>
              <a:lnSpc>
                <a:spcPct val="118002"/>
              </a:lnSpc>
            </a:pPr>
            <a:r>
              <a:rPr lang="fr-FR" sz="4800" dirty="0">
                <a:solidFill>
                  <a:srgbClr val="7B96D4"/>
                </a:solidFill>
                <a:latin typeface="Heebo Black"/>
                <a:cs typeface="Heebo Black"/>
                <a:sym typeface="Heebo Black"/>
              </a:rPr>
              <a:t>Inconvénients</a:t>
            </a:r>
            <a:endParaRPr lang="fr-FR" sz="3200" dirty="0"/>
          </a:p>
          <a:p>
            <a:pPr>
              <a:lnSpc>
                <a:spcPct val="118002"/>
              </a:lnSpc>
            </a:pPr>
            <a:endParaRPr lang="fr-FR" sz="1200" dirty="0"/>
          </a:p>
        </p:txBody>
      </p:sp>
      <p:sp>
        <p:nvSpPr>
          <p:cNvPr id="2" name="Google Shape;135;p15">
            <a:extLst>
              <a:ext uri="{FF2B5EF4-FFF2-40B4-BE49-F238E27FC236}">
                <a16:creationId xmlns:a16="http://schemas.microsoft.com/office/drawing/2014/main" id="{49801218-161C-AC4E-057A-425A9D67BBC5}"/>
              </a:ext>
            </a:extLst>
          </p:cNvPr>
          <p:cNvSpPr txBox="1"/>
          <p:nvPr/>
        </p:nvSpPr>
        <p:spPr>
          <a:xfrm>
            <a:off x="331082" y="119395"/>
            <a:ext cx="1161421" cy="1302408"/>
          </a:xfrm>
          <a:prstGeom prst="rect">
            <a:avLst/>
          </a:prstGeom>
          <a:noFill/>
          <a:ln>
            <a:noFill/>
          </a:ln>
        </p:spPr>
        <p:txBody>
          <a:bodyPr spcFirstLastPara="1" wrap="square" lIns="0" tIns="0" rIns="0" bIns="0" anchor="t" anchorCtr="0">
            <a:spAutoFit/>
          </a:bodyPr>
          <a:lstStyle/>
          <a:p>
            <a:pPr algn="ctr">
              <a:lnSpc>
                <a:spcPct val="127000"/>
              </a:lnSpc>
            </a:pPr>
            <a:r>
              <a:rPr lang="en-US" sz="6664" dirty="0">
                <a:solidFill>
                  <a:schemeClr val="accent1">
                    <a:lumMod val="60000"/>
                    <a:lumOff val="40000"/>
                  </a:schemeClr>
                </a:solidFill>
                <a:latin typeface="Heebo Black"/>
                <a:ea typeface="Heebo Black"/>
                <a:cs typeface="Heebo Black"/>
                <a:sym typeface="Heebo Black"/>
              </a:rPr>
              <a:t>04</a:t>
            </a:r>
            <a:endParaRPr sz="1200" dirty="0">
              <a:solidFill>
                <a:schemeClr val="accent1">
                  <a:lumMod val="60000"/>
                  <a:lumOff val="40000"/>
                </a:schemeClr>
              </a:solidFill>
            </a:endParaRPr>
          </a:p>
        </p:txBody>
      </p:sp>
      <p:pic>
        <p:nvPicPr>
          <p:cNvPr id="2560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74874" y="1085849"/>
            <a:ext cx="1189521" cy="1189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space réservé du numéro de diapositive 3"/>
          <p:cNvSpPr>
            <a:spLocks noGrp="1"/>
          </p:cNvSpPr>
          <p:nvPr>
            <p:ph type="sldNum" sz="quarter" idx="12"/>
          </p:nvPr>
        </p:nvSpPr>
        <p:spPr>
          <a:xfrm>
            <a:off x="8610600" y="6499225"/>
            <a:ext cx="2743200" cy="365125"/>
          </a:xfrm>
        </p:spPr>
        <p:txBody>
          <a:bodyPr/>
          <a:lstStyle/>
          <a:p>
            <a:fld id="{0995BCA2-BEEF-8243-93D2-AEC1A15A0A81}" type="slidenum">
              <a:rPr lang="fr-FR" b="1" smtClean="0"/>
              <a:t>33</a:t>
            </a:fld>
            <a:endParaRPr lang="fr-FR" b="1" dirty="0"/>
          </a:p>
        </p:txBody>
      </p:sp>
    </p:spTree>
    <p:extLst>
      <p:ext uri="{BB962C8B-B14F-4D97-AF65-F5344CB8AC3E}">
        <p14:creationId xmlns:p14="http://schemas.microsoft.com/office/powerpoint/2010/main" val="34314599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Shape 254"/>
        <p:cNvGrpSpPr/>
        <p:nvPr/>
      </p:nvGrpSpPr>
      <p:grpSpPr>
        <a:xfrm>
          <a:off x="0" y="0"/>
          <a:ext cx="0" cy="0"/>
          <a:chOff x="0" y="0"/>
          <a:chExt cx="0" cy="0"/>
        </a:xfrm>
      </p:grpSpPr>
      <p:grpSp>
        <p:nvGrpSpPr>
          <p:cNvPr id="255" name="Google Shape;255;p21"/>
          <p:cNvGrpSpPr/>
          <p:nvPr/>
        </p:nvGrpSpPr>
        <p:grpSpPr>
          <a:xfrm>
            <a:off x="332271" y="235830"/>
            <a:ext cx="11527458" cy="6289899"/>
            <a:chOff x="0" y="-38100"/>
            <a:chExt cx="4554058" cy="2484898"/>
          </a:xfrm>
        </p:grpSpPr>
        <p:sp>
          <p:nvSpPr>
            <p:cNvPr id="256" name="Google Shape;256;p21"/>
            <p:cNvSpPr/>
            <p:nvPr/>
          </p:nvSpPr>
          <p:spPr>
            <a:xfrm>
              <a:off x="0" y="0"/>
              <a:ext cx="4554058" cy="2446798"/>
            </a:xfrm>
            <a:custGeom>
              <a:avLst/>
              <a:gdLst/>
              <a:ahLst/>
              <a:cxnLst/>
              <a:rect l="l" t="t" r="r" b="b"/>
              <a:pathLst>
                <a:path w="4554058" h="2446798" extrusionOk="0">
                  <a:moveTo>
                    <a:pt x="12984" y="0"/>
                  </a:moveTo>
                  <a:lnTo>
                    <a:pt x="4541073" y="0"/>
                  </a:lnTo>
                  <a:cubicBezTo>
                    <a:pt x="4544517" y="0"/>
                    <a:pt x="4547820" y="1368"/>
                    <a:pt x="4550255" y="3803"/>
                  </a:cubicBezTo>
                  <a:cubicBezTo>
                    <a:pt x="4552690" y="6238"/>
                    <a:pt x="4554058" y="9541"/>
                    <a:pt x="4554058" y="12984"/>
                  </a:cubicBezTo>
                  <a:lnTo>
                    <a:pt x="4554058" y="2433814"/>
                  </a:lnTo>
                  <a:cubicBezTo>
                    <a:pt x="4554058" y="2440985"/>
                    <a:pt x="4548244" y="2446798"/>
                    <a:pt x="4541073" y="2446798"/>
                  </a:cubicBezTo>
                  <a:lnTo>
                    <a:pt x="12984" y="2446798"/>
                  </a:lnTo>
                  <a:cubicBezTo>
                    <a:pt x="9541" y="2446798"/>
                    <a:pt x="6238" y="2445430"/>
                    <a:pt x="3803" y="2442995"/>
                  </a:cubicBezTo>
                  <a:cubicBezTo>
                    <a:pt x="1368" y="2440560"/>
                    <a:pt x="0" y="2437258"/>
                    <a:pt x="0" y="2433814"/>
                  </a:cubicBezTo>
                  <a:lnTo>
                    <a:pt x="0" y="12984"/>
                  </a:lnTo>
                  <a:cubicBezTo>
                    <a:pt x="0" y="5813"/>
                    <a:pt x="5813" y="0"/>
                    <a:pt x="12984" y="0"/>
                  </a:cubicBezTo>
                  <a:close/>
                </a:path>
              </a:pathLst>
            </a:custGeom>
            <a:solidFill>
              <a:srgbClr val="FFFFFF"/>
            </a:solidFill>
            <a:ln w="57150" cap="flat" cmpd="sng">
              <a:solidFill>
                <a:srgbClr val="4C6FBF"/>
              </a:solidFill>
              <a:prstDash val="solid"/>
              <a:round/>
              <a:headEnd type="none" w="sm" len="sm"/>
              <a:tailEnd type="none" w="sm" len="sm"/>
            </a:ln>
          </p:spPr>
          <p:txBody>
            <a:bodyPr spcFirstLastPara="1" wrap="square" lIns="60950" tIns="60950" rIns="60950" bIns="60950" anchor="ctr" anchorCtr="0">
              <a:noAutofit/>
            </a:bodyPr>
            <a:lstStyle/>
            <a:p>
              <a:endParaRPr sz="1200"/>
            </a:p>
          </p:txBody>
        </p:sp>
        <p:sp>
          <p:nvSpPr>
            <p:cNvPr id="257" name="Google Shape;257;p21"/>
            <p:cNvSpPr txBox="1"/>
            <p:nvPr/>
          </p:nvSpPr>
          <p:spPr>
            <a:xfrm>
              <a:off x="0" y="-38100"/>
              <a:ext cx="812800" cy="850900"/>
            </a:xfrm>
            <a:prstGeom prst="rect">
              <a:avLst/>
            </a:prstGeom>
            <a:noFill/>
            <a:ln>
              <a:noFill/>
            </a:ln>
          </p:spPr>
          <p:txBody>
            <a:bodyPr spcFirstLastPara="1" wrap="square" lIns="33867" tIns="33867" rIns="33867" bIns="33867" anchor="ctr" anchorCtr="0">
              <a:noAutofit/>
            </a:bodyPr>
            <a:lstStyle/>
            <a:p>
              <a:pPr algn="ctr">
                <a:lnSpc>
                  <a:spcPct val="186611"/>
                </a:lnSpc>
              </a:pPr>
              <a:endParaRPr sz="1200">
                <a:solidFill>
                  <a:schemeClr val="dk1"/>
                </a:solidFill>
                <a:latin typeface="Calibri"/>
                <a:ea typeface="Calibri"/>
                <a:cs typeface="Calibri"/>
                <a:sym typeface="Calibri"/>
              </a:endParaRPr>
            </a:p>
          </p:txBody>
        </p:sp>
      </p:grpSp>
      <p:sp>
        <p:nvSpPr>
          <p:cNvPr id="273" name="Google Shape;273;p21"/>
          <p:cNvSpPr txBox="1"/>
          <p:nvPr/>
        </p:nvSpPr>
        <p:spPr>
          <a:xfrm>
            <a:off x="1253393" y="2011445"/>
            <a:ext cx="7709452" cy="546625"/>
          </a:xfrm>
          <a:prstGeom prst="rect">
            <a:avLst/>
          </a:prstGeom>
          <a:noFill/>
          <a:ln>
            <a:noFill/>
          </a:ln>
        </p:spPr>
        <p:txBody>
          <a:bodyPr spcFirstLastPara="1" wrap="square" lIns="0" tIns="0" rIns="0" bIns="0" anchor="t" anchorCtr="0">
            <a:spAutoFit/>
          </a:bodyPr>
          <a:lstStyle/>
          <a:p>
            <a:pPr>
              <a:lnSpc>
                <a:spcPct val="111000"/>
              </a:lnSpc>
            </a:pPr>
            <a:r>
              <a:rPr lang="fr-FR" sz="2000" dirty="0">
                <a:solidFill>
                  <a:srgbClr val="7B96D4"/>
                </a:solidFill>
                <a:latin typeface="Heebo Black"/>
                <a:sym typeface="Heebo Black"/>
              </a:rPr>
              <a:t>Quelques tendances et directions possibles pour l'avenir</a:t>
            </a:r>
          </a:p>
          <a:p>
            <a:pPr>
              <a:lnSpc>
                <a:spcPct val="111000"/>
              </a:lnSpc>
            </a:pPr>
            <a:endParaRPr lang="en-US" sz="1200" dirty="0"/>
          </a:p>
        </p:txBody>
      </p:sp>
      <p:sp>
        <p:nvSpPr>
          <p:cNvPr id="277" name="Google Shape;277;p21"/>
          <p:cNvSpPr txBox="1"/>
          <p:nvPr/>
        </p:nvSpPr>
        <p:spPr>
          <a:xfrm>
            <a:off x="1492502" y="2389671"/>
            <a:ext cx="8660901" cy="3016210"/>
          </a:xfrm>
          <a:prstGeom prst="rect">
            <a:avLst/>
          </a:prstGeom>
          <a:noFill/>
          <a:ln>
            <a:noFill/>
          </a:ln>
        </p:spPr>
        <p:txBody>
          <a:bodyPr spcFirstLastPara="1" wrap="square" lIns="0" tIns="0" rIns="0" bIns="0" anchor="t" anchorCtr="0">
            <a:spAutoFit/>
          </a:bodyPr>
          <a:lstStyle/>
          <a:p>
            <a:pPr marL="228600" lvl="0" indent="-228600" eaLnBrk="0" fontAlgn="base" hangingPunct="0">
              <a:spcBef>
                <a:spcPct val="0"/>
              </a:spcBef>
              <a:spcAft>
                <a:spcPct val="0"/>
              </a:spcAft>
              <a:buFont typeface="+mj-lt"/>
              <a:buAutoNum type="arabicPeriod"/>
            </a:pPr>
            <a:r>
              <a:rPr lang="fr-FR" altLang="fr-FR" sz="1400" b="1" dirty="0">
                <a:latin typeface="Heebo"/>
                <a:cs typeface="Arial" pitchFamily="34" charset="0"/>
              </a:rPr>
              <a:t>Croissance dans les systèmes embarqués hétérogènes</a:t>
            </a:r>
            <a:r>
              <a:rPr lang="fr-FR" altLang="fr-FR" sz="1400" dirty="0">
                <a:latin typeface="Heebo"/>
                <a:cs typeface="Arial" pitchFamily="34" charset="0"/>
              </a:rPr>
              <a:t> : </a:t>
            </a:r>
            <a:r>
              <a:rPr lang="fr-FR" altLang="fr-FR" sz="1400" dirty="0" err="1">
                <a:latin typeface="Heebo"/>
                <a:cs typeface="Arial" pitchFamily="34" charset="0"/>
              </a:rPr>
              <a:t>OpenAMP</a:t>
            </a:r>
            <a:r>
              <a:rPr lang="fr-FR" altLang="fr-FR" sz="1400" dirty="0">
                <a:latin typeface="Heebo"/>
                <a:cs typeface="Arial" pitchFamily="34" charset="0"/>
              </a:rPr>
              <a:t> jouera un rôle clé dans la communication entre processeurs hétérogènes, avec une adoption croissante dans des secteurs comme l'automobile, l'aéronautique et l'</a:t>
            </a:r>
            <a:r>
              <a:rPr lang="fr-FR" altLang="fr-FR" sz="1400" dirty="0" err="1">
                <a:latin typeface="Heebo"/>
                <a:cs typeface="Arial" pitchFamily="34" charset="0"/>
              </a:rPr>
              <a:t>IoT</a:t>
            </a:r>
            <a:r>
              <a:rPr lang="fr-FR" altLang="fr-FR" sz="1400" dirty="0">
                <a:latin typeface="Heebo"/>
                <a:cs typeface="Arial" pitchFamily="34" charset="0"/>
              </a:rPr>
              <a:t>.</a:t>
            </a:r>
          </a:p>
          <a:p>
            <a:pPr marL="228600" lvl="0" indent="-228600" eaLnBrk="0" fontAlgn="base" hangingPunct="0">
              <a:spcBef>
                <a:spcPct val="0"/>
              </a:spcBef>
              <a:spcAft>
                <a:spcPct val="0"/>
              </a:spcAft>
              <a:buFont typeface="+mj-lt"/>
              <a:buAutoNum type="arabicPeriod"/>
            </a:pPr>
            <a:endParaRPr lang="fr-FR" altLang="fr-FR" sz="1400" b="1" dirty="0">
              <a:latin typeface="Heebo"/>
              <a:cs typeface="Arial" pitchFamily="34" charset="0"/>
            </a:endParaRPr>
          </a:p>
          <a:p>
            <a:pPr marL="228600" lvl="0" indent="-228600" eaLnBrk="0" fontAlgn="base" hangingPunct="0">
              <a:spcBef>
                <a:spcPct val="0"/>
              </a:spcBef>
              <a:spcAft>
                <a:spcPct val="0"/>
              </a:spcAft>
              <a:buFont typeface="+mj-lt"/>
              <a:buAutoNum type="arabicPeriod"/>
            </a:pPr>
            <a:r>
              <a:rPr lang="fr-FR" altLang="fr-FR" sz="1400" b="1" dirty="0">
                <a:latin typeface="Heebo"/>
                <a:cs typeface="Arial" pitchFamily="34" charset="0"/>
              </a:rPr>
              <a:t>Standardisation accrue</a:t>
            </a:r>
            <a:r>
              <a:rPr lang="fr-FR" altLang="fr-FR" sz="1400" dirty="0">
                <a:latin typeface="Heebo"/>
                <a:cs typeface="Arial" pitchFamily="34" charset="0"/>
              </a:rPr>
              <a:t> : Il pourrait devenir une norme pour les architectures multicœurs, avec un support élargi pour des architectures comme ARM et RISC-V ainsi que d’autres architectures moins connues.</a:t>
            </a:r>
          </a:p>
          <a:p>
            <a:pPr marL="228600" lvl="0" indent="-228600" eaLnBrk="0" fontAlgn="base" hangingPunct="0">
              <a:spcBef>
                <a:spcPct val="0"/>
              </a:spcBef>
              <a:spcAft>
                <a:spcPct val="0"/>
              </a:spcAft>
              <a:buFont typeface="+mj-lt"/>
              <a:buAutoNum type="arabicPeriod"/>
            </a:pPr>
            <a:endParaRPr lang="fr-FR" altLang="fr-FR" sz="1400" b="1" dirty="0">
              <a:latin typeface="Heebo"/>
              <a:cs typeface="Arial" pitchFamily="34" charset="0"/>
            </a:endParaRPr>
          </a:p>
          <a:p>
            <a:pPr marL="228600" lvl="0" indent="-228600" eaLnBrk="0" fontAlgn="base" hangingPunct="0">
              <a:spcBef>
                <a:spcPct val="0"/>
              </a:spcBef>
              <a:spcAft>
                <a:spcPct val="0"/>
              </a:spcAft>
              <a:buFont typeface="+mj-lt"/>
              <a:buAutoNum type="arabicPeriod"/>
            </a:pPr>
            <a:r>
              <a:rPr lang="fr-FR" altLang="fr-FR" sz="1400" b="1" dirty="0">
                <a:latin typeface="Heebo"/>
                <a:cs typeface="Arial" pitchFamily="34" charset="0"/>
              </a:rPr>
              <a:t>Meilleure intégration avec les RTOS</a:t>
            </a:r>
            <a:r>
              <a:rPr lang="fr-FR" altLang="fr-FR" sz="1400" dirty="0">
                <a:latin typeface="Heebo"/>
                <a:cs typeface="Arial" pitchFamily="34" charset="0"/>
              </a:rPr>
              <a:t> : Des intégrations plus profondes avec des systèmes d'exploitation temps réel (</a:t>
            </a:r>
            <a:r>
              <a:rPr lang="fr-FR" altLang="fr-FR" sz="1400" dirty="0" err="1">
                <a:latin typeface="Heebo"/>
                <a:cs typeface="Arial" pitchFamily="34" charset="0"/>
              </a:rPr>
              <a:t>Zephyr</a:t>
            </a:r>
            <a:r>
              <a:rPr lang="fr-FR" altLang="fr-FR" sz="1400" dirty="0">
                <a:latin typeface="Heebo"/>
                <a:cs typeface="Arial" pitchFamily="34" charset="0"/>
              </a:rPr>
              <a:t>, </a:t>
            </a:r>
            <a:r>
              <a:rPr lang="fr-FR" altLang="fr-FR" sz="1400" dirty="0" err="1">
                <a:latin typeface="Heebo"/>
                <a:cs typeface="Arial" pitchFamily="34" charset="0"/>
              </a:rPr>
              <a:t>FreeRTOS</a:t>
            </a:r>
            <a:r>
              <a:rPr lang="fr-FR" altLang="fr-FR" sz="1400" dirty="0">
                <a:latin typeface="Heebo"/>
                <a:cs typeface="Arial" pitchFamily="34" charset="0"/>
              </a:rPr>
              <a:t>) permettront une gestion plus efficace des systèmes critiques.</a:t>
            </a:r>
          </a:p>
          <a:p>
            <a:pPr marL="228600" lvl="0" indent="-228600" eaLnBrk="0" fontAlgn="base" hangingPunct="0">
              <a:spcBef>
                <a:spcPct val="0"/>
              </a:spcBef>
              <a:spcAft>
                <a:spcPct val="0"/>
              </a:spcAft>
              <a:buFont typeface="+mj-lt"/>
              <a:buAutoNum type="arabicPeriod"/>
            </a:pPr>
            <a:endParaRPr lang="fr-FR" altLang="fr-FR" sz="1400" b="1" dirty="0">
              <a:latin typeface="Heebo"/>
              <a:cs typeface="Arial" pitchFamily="34" charset="0"/>
            </a:endParaRPr>
          </a:p>
          <a:p>
            <a:pPr marL="228600" lvl="0" indent="-228600" eaLnBrk="0" fontAlgn="base" hangingPunct="0">
              <a:spcBef>
                <a:spcPct val="0"/>
              </a:spcBef>
              <a:spcAft>
                <a:spcPct val="0"/>
              </a:spcAft>
              <a:buFont typeface="+mj-lt"/>
              <a:buAutoNum type="arabicPeriod"/>
            </a:pPr>
            <a:r>
              <a:rPr lang="fr-FR" altLang="fr-FR" sz="1400" b="1" dirty="0">
                <a:latin typeface="Heebo"/>
                <a:cs typeface="Arial" pitchFamily="34" charset="0"/>
              </a:rPr>
              <a:t>Optimisation de la sécurité et de la performance</a:t>
            </a:r>
            <a:r>
              <a:rPr lang="fr-FR" altLang="fr-FR" sz="1400" dirty="0">
                <a:latin typeface="Heebo"/>
                <a:cs typeface="Arial" pitchFamily="34" charset="0"/>
              </a:rPr>
              <a:t> : Le futur ajout de mécanismes de sécurité et l’</a:t>
            </a:r>
            <a:r>
              <a:rPr lang="fr-FR" altLang="fr-FR" sz="1400" dirty="0" err="1">
                <a:latin typeface="Heebo"/>
                <a:cs typeface="Arial" pitchFamily="34" charset="0"/>
              </a:rPr>
              <a:t>interet</a:t>
            </a:r>
            <a:r>
              <a:rPr lang="fr-FR" altLang="fr-FR" sz="1400" dirty="0">
                <a:latin typeface="Heebo"/>
                <a:cs typeface="Arial" pitchFamily="34" charset="0"/>
              </a:rPr>
              <a:t> pour l’optimisation de la consommation énergétique renforceront son utilisation dans des systèmes critiques et économes en énergie.</a:t>
            </a:r>
          </a:p>
          <a:p>
            <a:pPr marL="228600" lvl="0" indent="-228600" eaLnBrk="0" fontAlgn="base" hangingPunct="0">
              <a:spcBef>
                <a:spcPct val="0"/>
              </a:spcBef>
              <a:spcAft>
                <a:spcPct val="0"/>
              </a:spcAft>
              <a:buFont typeface="+mj-lt"/>
              <a:buAutoNum type="arabicPeriod"/>
            </a:pPr>
            <a:endParaRPr lang="fr-FR" altLang="fr-FR" sz="1400" b="1" dirty="0">
              <a:latin typeface="Heebo"/>
              <a:cs typeface="Arial" pitchFamily="34" charset="0"/>
            </a:endParaRPr>
          </a:p>
        </p:txBody>
      </p:sp>
      <p:sp>
        <p:nvSpPr>
          <p:cNvPr id="279" name="Google Shape;279;p21"/>
          <p:cNvSpPr txBox="1"/>
          <p:nvPr/>
        </p:nvSpPr>
        <p:spPr>
          <a:xfrm>
            <a:off x="1029837" y="966498"/>
            <a:ext cx="9848834" cy="1089529"/>
          </a:xfrm>
          <a:prstGeom prst="rect">
            <a:avLst/>
          </a:prstGeom>
          <a:noFill/>
          <a:ln>
            <a:noFill/>
          </a:ln>
        </p:spPr>
        <p:txBody>
          <a:bodyPr spcFirstLastPara="1" wrap="square" lIns="0" tIns="0" rIns="0" bIns="0" anchor="t" anchorCtr="0">
            <a:spAutoFit/>
          </a:bodyPr>
          <a:lstStyle/>
          <a:p>
            <a:pPr>
              <a:lnSpc>
                <a:spcPct val="118002"/>
              </a:lnSpc>
            </a:pPr>
            <a:r>
              <a:rPr lang="fr-FR" sz="4800" dirty="0">
                <a:solidFill>
                  <a:srgbClr val="7B96D4"/>
                </a:solidFill>
                <a:latin typeface="Heebo Black"/>
                <a:cs typeface="Heebo Black"/>
                <a:sym typeface="Heebo Black"/>
              </a:rPr>
              <a:t>Futur</a:t>
            </a:r>
            <a:endParaRPr lang="fr-FR" sz="3200" dirty="0"/>
          </a:p>
          <a:p>
            <a:pPr>
              <a:lnSpc>
                <a:spcPct val="118002"/>
              </a:lnSpc>
            </a:pPr>
            <a:endParaRPr lang="fr-FR" sz="1200" dirty="0"/>
          </a:p>
        </p:txBody>
      </p:sp>
      <p:sp>
        <p:nvSpPr>
          <p:cNvPr id="2" name="Google Shape;135;p15">
            <a:extLst>
              <a:ext uri="{FF2B5EF4-FFF2-40B4-BE49-F238E27FC236}">
                <a16:creationId xmlns:a16="http://schemas.microsoft.com/office/drawing/2014/main" id="{49801218-161C-AC4E-057A-425A9D67BBC5}"/>
              </a:ext>
            </a:extLst>
          </p:cNvPr>
          <p:cNvSpPr txBox="1"/>
          <p:nvPr/>
        </p:nvSpPr>
        <p:spPr>
          <a:xfrm>
            <a:off x="331082" y="119395"/>
            <a:ext cx="1161421" cy="1302408"/>
          </a:xfrm>
          <a:prstGeom prst="rect">
            <a:avLst/>
          </a:prstGeom>
          <a:noFill/>
          <a:ln>
            <a:noFill/>
          </a:ln>
        </p:spPr>
        <p:txBody>
          <a:bodyPr spcFirstLastPara="1" wrap="square" lIns="0" tIns="0" rIns="0" bIns="0" anchor="t" anchorCtr="0">
            <a:spAutoFit/>
          </a:bodyPr>
          <a:lstStyle/>
          <a:p>
            <a:pPr algn="ctr">
              <a:lnSpc>
                <a:spcPct val="127000"/>
              </a:lnSpc>
            </a:pPr>
            <a:r>
              <a:rPr lang="en-US" sz="6664" dirty="0">
                <a:solidFill>
                  <a:schemeClr val="accent1">
                    <a:lumMod val="60000"/>
                    <a:lumOff val="40000"/>
                  </a:schemeClr>
                </a:solidFill>
                <a:latin typeface="Heebo Black"/>
                <a:ea typeface="Heebo Black"/>
                <a:cs typeface="Heebo Black"/>
                <a:sym typeface="Heebo Black"/>
              </a:rPr>
              <a:t>04</a:t>
            </a:r>
            <a:endParaRPr sz="1200" dirty="0">
              <a:solidFill>
                <a:schemeClr val="accent1">
                  <a:lumMod val="60000"/>
                  <a:lumOff val="40000"/>
                </a:schemeClr>
              </a:solidFill>
            </a:endParaRPr>
          </a:p>
        </p:txBody>
      </p:sp>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07610" y="806412"/>
            <a:ext cx="1532421" cy="1532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Espace réservé du numéro de diapositive 5"/>
          <p:cNvSpPr>
            <a:spLocks noGrp="1"/>
          </p:cNvSpPr>
          <p:nvPr>
            <p:ph type="sldNum" sz="quarter" idx="12"/>
          </p:nvPr>
        </p:nvSpPr>
        <p:spPr>
          <a:xfrm>
            <a:off x="8610600" y="6499225"/>
            <a:ext cx="2743200" cy="365125"/>
          </a:xfrm>
        </p:spPr>
        <p:txBody>
          <a:bodyPr/>
          <a:lstStyle/>
          <a:p>
            <a:fld id="{0995BCA2-BEEF-8243-93D2-AEC1A15A0A81}" type="slidenum">
              <a:rPr lang="fr-FR" b="1" smtClean="0"/>
              <a:t>34</a:t>
            </a:fld>
            <a:endParaRPr lang="fr-FR" b="1" dirty="0"/>
          </a:p>
        </p:txBody>
      </p:sp>
    </p:spTree>
    <p:extLst>
      <p:ext uri="{BB962C8B-B14F-4D97-AF65-F5344CB8AC3E}">
        <p14:creationId xmlns:p14="http://schemas.microsoft.com/office/powerpoint/2010/main" val="24824989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Shape 696"/>
        <p:cNvGrpSpPr/>
        <p:nvPr/>
      </p:nvGrpSpPr>
      <p:grpSpPr>
        <a:xfrm>
          <a:off x="0" y="0"/>
          <a:ext cx="0" cy="0"/>
          <a:chOff x="0" y="0"/>
          <a:chExt cx="0" cy="0"/>
        </a:xfrm>
      </p:grpSpPr>
      <p:grpSp>
        <p:nvGrpSpPr>
          <p:cNvPr id="697" name="Google Shape;697;p33"/>
          <p:cNvGrpSpPr/>
          <p:nvPr/>
        </p:nvGrpSpPr>
        <p:grpSpPr>
          <a:xfrm>
            <a:off x="332271" y="235830"/>
            <a:ext cx="11527458" cy="6289899"/>
            <a:chOff x="0" y="-38100"/>
            <a:chExt cx="4554058" cy="2484898"/>
          </a:xfrm>
        </p:grpSpPr>
        <p:sp>
          <p:nvSpPr>
            <p:cNvPr id="698" name="Google Shape;698;p33"/>
            <p:cNvSpPr/>
            <p:nvPr/>
          </p:nvSpPr>
          <p:spPr>
            <a:xfrm>
              <a:off x="0" y="0"/>
              <a:ext cx="4554058" cy="2446798"/>
            </a:xfrm>
            <a:custGeom>
              <a:avLst/>
              <a:gdLst/>
              <a:ahLst/>
              <a:cxnLst/>
              <a:rect l="l" t="t" r="r" b="b"/>
              <a:pathLst>
                <a:path w="4554058" h="2446798" extrusionOk="0">
                  <a:moveTo>
                    <a:pt x="12984" y="0"/>
                  </a:moveTo>
                  <a:lnTo>
                    <a:pt x="4541073" y="0"/>
                  </a:lnTo>
                  <a:cubicBezTo>
                    <a:pt x="4544517" y="0"/>
                    <a:pt x="4547820" y="1368"/>
                    <a:pt x="4550255" y="3803"/>
                  </a:cubicBezTo>
                  <a:cubicBezTo>
                    <a:pt x="4552690" y="6238"/>
                    <a:pt x="4554058" y="9541"/>
                    <a:pt x="4554058" y="12984"/>
                  </a:cubicBezTo>
                  <a:lnTo>
                    <a:pt x="4554058" y="2433814"/>
                  </a:lnTo>
                  <a:cubicBezTo>
                    <a:pt x="4554058" y="2440985"/>
                    <a:pt x="4548244" y="2446798"/>
                    <a:pt x="4541073" y="2446798"/>
                  </a:cubicBezTo>
                  <a:lnTo>
                    <a:pt x="12984" y="2446798"/>
                  </a:lnTo>
                  <a:cubicBezTo>
                    <a:pt x="9541" y="2446798"/>
                    <a:pt x="6238" y="2445430"/>
                    <a:pt x="3803" y="2442995"/>
                  </a:cubicBezTo>
                  <a:cubicBezTo>
                    <a:pt x="1368" y="2440560"/>
                    <a:pt x="0" y="2437258"/>
                    <a:pt x="0" y="2433814"/>
                  </a:cubicBezTo>
                  <a:lnTo>
                    <a:pt x="0" y="12984"/>
                  </a:lnTo>
                  <a:cubicBezTo>
                    <a:pt x="0" y="5813"/>
                    <a:pt x="5813" y="0"/>
                    <a:pt x="12984" y="0"/>
                  </a:cubicBezTo>
                  <a:close/>
                </a:path>
              </a:pathLst>
            </a:custGeom>
            <a:solidFill>
              <a:srgbClr val="FFFFFF"/>
            </a:solidFill>
            <a:ln w="57150" cap="flat" cmpd="sng">
              <a:solidFill>
                <a:srgbClr val="4C6FBF"/>
              </a:solidFill>
              <a:prstDash val="solid"/>
              <a:round/>
              <a:headEnd type="none" w="sm" len="sm"/>
              <a:tailEnd type="none" w="sm" len="sm"/>
            </a:ln>
          </p:spPr>
          <p:txBody>
            <a:bodyPr spcFirstLastPara="1" wrap="square" lIns="60950" tIns="60950" rIns="60950" bIns="60950" anchor="ctr" anchorCtr="0">
              <a:noAutofit/>
            </a:bodyPr>
            <a:lstStyle/>
            <a:p>
              <a:endParaRPr sz="1200"/>
            </a:p>
          </p:txBody>
        </p:sp>
        <p:sp>
          <p:nvSpPr>
            <p:cNvPr id="699" name="Google Shape;699;p33"/>
            <p:cNvSpPr txBox="1"/>
            <p:nvPr/>
          </p:nvSpPr>
          <p:spPr>
            <a:xfrm>
              <a:off x="0" y="-38100"/>
              <a:ext cx="812800" cy="850900"/>
            </a:xfrm>
            <a:prstGeom prst="rect">
              <a:avLst/>
            </a:prstGeom>
            <a:noFill/>
            <a:ln>
              <a:noFill/>
            </a:ln>
          </p:spPr>
          <p:txBody>
            <a:bodyPr spcFirstLastPara="1" wrap="square" lIns="33867" tIns="33867" rIns="33867" bIns="33867" anchor="ctr" anchorCtr="0">
              <a:noAutofit/>
            </a:bodyPr>
            <a:lstStyle/>
            <a:p>
              <a:pPr algn="ctr">
                <a:lnSpc>
                  <a:spcPct val="186611"/>
                </a:lnSpc>
              </a:pPr>
              <a:endParaRPr sz="1200">
                <a:solidFill>
                  <a:schemeClr val="dk1"/>
                </a:solidFill>
                <a:latin typeface="Calibri"/>
                <a:ea typeface="Calibri"/>
                <a:cs typeface="Calibri"/>
                <a:sym typeface="Calibri"/>
              </a:endParaRPr>
            </a:p>
          </p:txBody>
        </p:sp>
      </p:grpSp>
      <p:sp>
        <p:nvSpPr>
          <p:cNvPr id="700" name="Google Shape;700;p33"/>
          <p:cNvSpPr txBox="1"/>
          <p:nvPr/>
        </p:nvSpPr>
        <p:spPr>
          <a:xfrm>
            <a:off x="1169894" y="3122762"/>
            <a:ext cx="10337744" cy="3570978"/>
          </a:xfrm>
          <a:prstGeom prst="rect">
            <a:avLst/>
          </a:prstGeom>
          <a:noFill/>
          <a:ln>
            <a:noFill/>
          </a:ln>
        </p:spPr>
        <p:txBody>
          <a:bodyPr spcFirstLastPara="1" wrap="square" lIns="0" tIns="0" rIns="0" bIns="0" anchor="t" anchorCtr="0">
            <a:spAutoFit/>
          </a:bodyPr>
          <a:lstStyle/>
          <a:p>
            <a:pPr marL="228600" lvl="1" indent="-228600">
              <a:lnSpc>
                <a:spcPct val="130000"/>
              </a:lnSpc>
              <a:buFont typeface="+mj-lt"/>
              <a:buAutoNum type="arabicPeriod"/>
            </a:pPr>
            <a:r>
              <a:rPr lang="en-US" sz="1200" dirty="0">
                <a:solidFill>
                  <a:srgbClr val="000000"/>
                </a:solidFill>
                <a:latin typeface="Heebo"/>
                <a:sym typeface="Heebo"/>
                <a:hlinkClick r:id="rId3"/>
              </a:rPr>
              <a:t>https://openamp.readthedocs.io/en/latest/protocol_details/components.html</a:t>
            </a:r>
            <a:endParaRPr lang="en-US" sz="1200" dirty="0">
              <a:solidFill>
                <a:srgbClr val="000000"/>
              </a:solidFill>
              <a:latin typeface="Heebo"/>
              <a:sym typeface="Heebo"/>
            </a:endParaRPr>
          </a:p>
          <a:p>
            <a:pPr marL="228600" lvl="1" indent="-228600">
              <a:lnSpc>
                <a:spcPct val="130000"/>
              </a:lnSpc>
              <a:buFont typeface="+mj-lt"/>
              <a:buAutoNum type="arabicPeriod"/>
            </a:pPr>
            <a:r>
              <a:rPr lang="en-US" sz="1200" dirty="0">
                <a:solidFill>
                  <a:srgbClr val="000000"/>
                </a:solidFill>
                <a:latin typeface="Heebo"/>
                <a:ea typeface="Heebo"/>
                <a:cs typeface="Heebo"/>
                <a:sym typeface="Heebo"/>
                <a:hlinkClick r:id="rId4"/>
              </a:rPr>
              <a:t>https://www.techdesignforums.com/practice/technique/enabling-embedded-multicore-systems-with-multiple-oses-and-critical-goals/</a:t>
            </a:r>
            <a:r>
              <a:rPr lang="en-US" sz="1200" dirty="0">
                <a:solidFill>
                  <a:srgbClr val="000000"/>
                </a:solidFill>
                <a:latin typeface="Heebo"/>
                <a:ea typeface="Heebo"/>
                <a:cs typeface="Heebo"/>
                <a:sym typeface="Heebo"/>
              </a:rPr>
              <a:t>.</a:t>
            </a:r>
          </a:p>
          <a:p>
            <a:pPr marL="228600" lvl="1" indent="-228600">
              <a:lnSpc>
                <a:spcPct val="130000"/>
              </a:lnSpc>
              <a:buFont typeface="+mj-lt"/>
              <a:buAutoNum type="arabicPeriod"/>
            </a:pPr>
            <a:r>
              <a:rPr lang="en-US" sz="1200" dirty="0">
                <a:solidFill>
                  <a:srgbClr val="000000"/>
                </a:solidFill>
                <a:latin typeface="Heebo"/>
                <a:sym typeface="Heebo"/>
                <a:hlinkClick r:id="rId5"/>
              </a:rPr>
              <a:t>https://www.wevolver.com/article/risc-v-vs-arm#what-is-an-isa-(instruction-set-architecture)</a:t>
            </a:r>
            <a:r>
              <a:rPr lang="en-US" sz="1200" dirty="0">
                <a:solidFill>
                  <a:srgbClr val="000000"/>
                </a:solidFill>
                <a:latin typeface="Heebo"/>
                <a:sym typeface="Heebo"/>
              </a:rPr>
              <a:t>?</a:t>
            </a:r>
          </a:p>
          <a:p>
            <a:pPr marL="228600" lvl="1" indent="-228600">
              <a:lnSpc>
                <a:spcPct val="130000"/>
              </a:lnSpc>
              <a:buFont typeface="+mj-lt"/>
              <a:buAutoNum type="arabicPeriod"/>
            </a:pPr>
            <a:r>
              <a:rPr lang="en-US" sz="1200" dirty="0">
                <a:solidFill>
                  <a:srgbClr val="000000"/>
                </a:solidFill>
                <a:latin typeface="Heebo"/>
                <a:sym typeface="Heebo"/>
                <a:hlinkClick r:id="rId6"/>
              </a:rPr>
              <a:t>https://semiengineering.com/system-design-considerations-for-embedded-heterogeneous-multiprocessing-hmp/</a:t>
            </a:r>
            <a:endParaRPr lang="en-US" sz="1200" dirty="0">
              <a:solidFill>
                <a:srgbClr val="000000"/>
              </a:solidFill>
              <a:latin typeface="Heebo"/>
              <a:sym typeface="Heebo"/>
            </a:endParaRPr>
          </a:p>
          <a:p>
            <a:pPr marL="228600" lvl="1" indent="-228600">
              <a:lnSpc>
                <a:spcPct val="130000"/>
              </a:lnSpc>
              <a:buFont typeface="+mj-lt"/>
              <a:buAutoNum type="arabicPeriod"/>
            </a:pPr>
            <a:r>
              <a:rPr lang="en-US" sz="1200" dirty="0">
                <a:solidFill>
                  <a:srgbClr val="000000"/>
                </a:solidFill>
                <a:latin typeface="Heebo"/>
                <a:sym typeface="Heebo"/>
                <a:hlinkClick r:id="rId7"/>
              </a:rPr>
              <a:t>https://git.ti.com/cgit/processor-sdk/open-amp/plain/docs/openamp_ref.pdf</a:t>
            </a:r>
            <a:endParaRPr lang="en-US" sz="1200" dirty="0">
              <a:solidFill>
                <a:srgbClr val="000000"/>
              </a:solidFill>
              <a:latin typeface="Heebo"/>
              <a:sym typeface="Heebo"/>
            </a:endParaRPr>
          </a:p>
          <a:p>
            <a:pPr marL="228600" lvl="1" indent="-228600">
              <a:lnSpc>
                <a:spcPct val="130000"/>
              </a:lnSpc>
              <a:buFont typeface="+mj-lt"/>
              <a:buAutoNum type="arabicPeriod"/>
            </a:pPr>
            <a:r>
              <a:rPr lang="en-US" sz="1200" dirty="0">
                <a:solidFill>
                  <a:srgbClr val="000000"/>
                </a:solidFill>
                <a:latin typeface="Heebo"/>
                <a:sym typeface="Heebo"/>
                <a:hlinkClick r:id="rId8"/>
              </a:rPr>
              <a:t>https://xilinx-wiki.atlassian.net/wiki/spaces/A/pages/18841718/OpenAMP</a:t>
            </a:r>
            <a:endParaRPr lang="en-US" sz="1200" dirty="0">
              <a:solidFill>
                <a:srgbClr val="000000"/>
              </a:solidFill>
              <a:latin typeface="Heebo"/>
              <a:sym typeface="Heebo"/>
            </a:endParaRPr>
          </a:p>
          <a:p>
            <a:pPr marL="228600" lvl="1" indent="-228600">
              <a:lnSpc>
                <a:spcPct val="130000"/>
              </a:lnSpc>
              <a:buFont typeface="+mj-lt"/>
              <a:buAutoNum type="arabicPeriod"/>
            </a:pPr>
            <a:r>
              <a:rPr lang="en-US" sz="1200" dirty="0">
                <a:solidFill>
                  <a:srgbClr val="000000"/>
                </a:solidFill>
                <a:latin typeface="Heebo"/>
                <a:sym typeface="Heebo"/>
                <a:hlinkClick r:id="rId9"/>
              </a:rPr>
              <a:t>https://software-dl.ti.com/processor-sdk-linux/esd/AM64X/08_00_00_21/exports/docs/linux/Foundational_Components/PRU-ICSS/Linux_Drivers/RemoteProc_and_RPMsg.html</a:t>
            </a:r>
            <a:endParaRPr lang="en-US" sz="1200" dirty="0">
              <a:solidFill>
                <a:srgbClr val="000000"/>
              </a:solidFill>
              <a:latin typeface="Heebo"/>
              <a:sym typeface="Heebo"/>
            </a:endParaRPr>
          </a:p>
          <a:p>
            <a:pPr marL="228600" lvl="1" indent="-228600">
              <a:lnSpc>
                <a:spcPct val="130000"/>
              </a:lnSpc>
              <a:buFont typeface="+mj-lt"/>
              <a:buAutoNum type="arabicPeriod"/>
            </a:pPr>
            <a:r>
              <a:rPr lang="en-US" sz="1200" dirty="0">
                <a:solidFill>
                  <a:srgbClr val="000000"/>
                </a:solidFill>
                <a:latin typeface="Heebo"/>
                <a:sym typeface="Heebo"/>
                <a:hlinkClick r:id="rId10"/>
              </a:rPr>
              <a:t>https://t2k-experiment.org/fr/</a:t>
            </a:r>
            <a:endParaRPr lang="en-US" sz="1200" dirty="0">
              <a:solidFill>
                <a:srgbClr val="000000"/>
              </a:solidFill>
              <a:latin typeface="Heebo"/>
              <a:sym typeface="Heebo"/>
            </a:endParaRPr>
          </a:p>
          <a:p>
            <a:pPr marL="228600" lvl="1" indent="-228600">
              <a:lnSpc>
                <a:spcPct val="130000"/>
              </a:lnSpc>
              <a:buFont typeface="+mj-lt"/>
              <a:buAutoNum type="arabicPeriod"/>
            </a:pPr>
            <a:r>
              <a:rPr lang="en-US" sz="1200" dirty="0">
                <a:solidFill>
                  <a:srgbClr val="000000"/>
                </a:solidFill>
                <a:latin typeface="Heebo"/>
                <a:sym typeface="Heebo"/>
                <a:hlinkClick r:id="rId11"/>
              </a:rPr>
              <a:t>https://riscv.org/</a:t>
            </a:r>
            <a:endParaRPr lang="en-US" sz="1200" dirty="0">
              <a:solidFill>
                <a:srgbClr val="000000"/>
              </a:solidFill>
              <a:latin typeface="Heebo"/>
              <a:sym typeface="Heebo"/>
            </a:endParaRPr>
          </a:p>
          <a:p>
            <a:pPr marL="228600" lvl="1" indent="-228600">
              <a:lnSpc>
                <a:spcPct val="130000"/>
              </a:lnSpc>
              <a:buFont typeface="+mj-lt"/>
              <a:buAutoNum type="arabicPeriod"/>
            </a:pPr>
            <a:endParaRPr lang="en-US" sz="1200" dirty="0">
              <a:solidFill>
                <a:srgbClr val="000000"/>
              </a:solidFill>
              <a:latin typeface="Heebo"/>
              <a:sym typeface="Heebo"/>
            </a:endParaRPr>
          </a:p>
          <a:p>
            <a:pPr marL="228600" lvl="1" indent="-228600">
              <a:lnSpc>
                <a:spcPct val="130000"/>
              </a:lnSpc>
              <a:buFont typeface="+mj-lt"/>
              <a:buAutoNum type="arabicPeriod"/>
            </a:pPr>
            <a:endParaRPr lang="en-US" sz="1200" dirty="0">
              <a:solidFill>
                <a:srgbClr val="000000"/>
              </a:solidFill>
              <a:latin typeface="Heebo"/>
              <a:sym typeface="Heebo"/>
            </a:endParaRPr>
          </a:p>
          <a:p>
            <a:pPr marL="0" lvl="1">
              <a:lnSpc>
                <a:spcPct val="130000"/>
              </a:lnSpc>
            </a:pPr>
            <a:endParaRPr lang="en-US" sz="1200" dirty="0">
              <a:solidFill>
                <a:srgbClr val="000000"/>
              </a:solidFill>
              <a:latin typeface="Heebo"/>
              <a:sym typeface="Heebo"/>
            </a:endParaRPr>
          </a:p>
          <a:p>
            <a:pPr marL="0" lvl="1">
              <a:lnSpc>
                <a:spcPct val="130000"/>
              </a:lnSpc>
            </a:pPr>
            <a:endParaRPr lang="en-US" sz="1200" dirty="0">
              <a:solidFill>
                <a:srgbClr val="000000"/>
              </a:solidFill>
              <a:latin typeface="Heebo"/>
              <a:sym typeface="Heebo"/>
            </a:endParaRPr>
          </a:p>
          <a:p>
            <a:pPr marL="0" lvl="1">
              <a:lnSpc>
                <a:spcPct val="130000"/>
              </a:lnSpc>
            </a:pPr>
            <a:endParaRPr sz="1050" dirty="0"/>
          </a:p>
        </p:txBody>
      </p:sp>
      <p:sp>
        <p:nvSpPr>
          <p:cNvPr id="701" name="Google Shape;701;p33"/>
          <p:cNvSpPr txBox="1"/>
          <p:nvPr/>
        </p:nvSpPr>
        <p:spPr>
          <a:xfrm>
            <a:off x="3294529" y="908922"/>
            <a:ext cx="7766433" cy="1107996"/>
          </a:xfrm>
          <a:prstGeom prst="rect">
            <a:avLst/>
          </a:prstGeom>
          <a:noFill/>
          <a:ln>
            <a:noFill/>
          </a:ln>
        </p:spPr>
        <p:txBody>
          <a:bodyPr spcFirstLastPara="1" wrap="square" lIns="0" tIns="0" rIns="0" bIns="0" anchor="t" anchorCtr="0">
            <a:spAutoFit/>
          </a:bodyPr>
          <a:lstStyle/>
          <a:p>
            <a:r>
              <a:rPr lang="fr-FR" sz="7200" dirty="0">
                <a:solidFill>
                  <a:srgbClr val="7B96D4"/>
                </a:solidFill>
                <a:latin typeface="Heebo Black"/>
                <a:ea typeface="Heebo Black"/>
                <a:cs typeface="Heebo Black"/>
                <a:sym typeface="Heebo Black"/>
              </a:rPr>
              <a:t>Bibliographie</a:t>
            </a:r>
            <a:endParaRPr lang="fr-FR" sz="1000" dirty="0"/>
          </a:p>
        </p:txBody>
      </p:sp>
      <p:sp>
        <p:nvSpPr>
          <p:cNvPr id="3" name="Espace réservé du numéro de diapositive 2"/>
          <p:cNvSpPr>
            <a:spLocks noGrp="1"/>
          </p:cNvSpPr>
          <p:nvPr>
            <p:ph type="sldNum" sz="quarter" idx="12"/>
          </p:nvPr>
        </p:nvSpPr>
        <p:spPr>
          <a:xfrm>
            <a:off x="8610600" y="6499225"/>
            <a:ext cx="2743200" cy="365125"/>
          </a:xfrm>
        </p:spPr>
        <p:txBody>
          <a:bodyPr/>
          <a:lstStyle/>
          <a:p>
            <a:fld id="{0995BCA2-BEEF-8243-93D2-AEC1A15A0A81}" type="slidenum">
              <a:rPr lang="fr-FR" b="1" smtClean="0"/>
              <a:t>35</a:t>
            </a:fld>
            <a:endParaRPr lang="fr-FR" b="1" dirty="0"/>
          </a:p>
        </p:txBody>
      </p:sp>
      <p:pic>
        <p:nvPicPr>
          <p:cNvPr id="34819" name="Picture 3" descr="C:\Program Files (x86)\Microsoft Office\MEDIA\CAGCAT10\j0299125.wmf"/>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517913" y="983437"/>
            <a:ext cx="1100023" cy="1805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59153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Shape 696"/>
        <p:cNvGrpSpPr/>
        <p:nvPr/>
      </p:nvGrpSpPr>
      <p:grpSpPr>
        <a:xfrm>
          <a:off x="0" y="0"/>
          <a:ext cx="0" cy="0"/>
          <a:chOff x="0" y="0"/>
          <a:chExt cx="0" cy="0"/>
        </a:xfrm>
      </p:grpSpPr>
      <p:grpSp>
        <p:nvGrpSpPr>
          <p:cNvPr id="697" name="Google Shape;697;p33"/>
          <p:cNvGrpSpPr/>
          <p:nvPr/>
        </p:nvGrpSpPr>
        <p:grpSpPr>
          <a:xfrm>
            <a:off x="332271" y="235830"/>
            <a:ext cx="11527458" cy="6289899"/>
            <a:chOff x="0" y="-38100"/>
            <a:chExt cx="4554058" cy="2484898"/>
          </a:xfrm>
        </p:grpSpPr>
        <p:sp>
          <p:nvSpPr>
            <p:cNvPr id="698" name="Google Shape;698;p33"/>
            <p:cNvSpPr/>
            <p:nvPr/>
          </p:nvSpPr>
          <p:spPr>
            <a:xfrm>
              <a:off x="0" y="0"/>
              <a:ext cx="4554058" cy="2446798"/>
            </a:xfrm>
            <a:custGeom>
              <a:avLst/>
              <a:gdLst/>
              <a:ahLst/>
              <a:cxnLst/>
              <a:rect l="l" t="t" r="r" b="b"/>
              <a:pathLst>
                <a:path w="4554058" h="2446798" extrusionOk="0">
                  <a:moveTo>
                    <a:pt x="12984" y="0"/>
                  </a:moveTo>
                  <a:lnTo>
                    <a:pt x="4541073" y="0"/>
                  </a:lnTo>
                  <a:cubicBezTo>
                    <a:pt x="4544517" y="0"/>
                    <a:pt x="4547820" y="1368"/>
                    <a:pt x="4550255" y="3803"/>
                  </a:cubicBezTo>
                  <a:cubicBezTo>
                    <a:pt x="4552690" y="6238"/>
                    <a:pt x="4554058" y="9541"/>
                    <a:pt x="4554058" y="12984"/>
                  </a:cubicBezTo>
                  <a:lnTo>
                    <a:pt x="4554058" y="2433814"/>
                  </a:lnTo>
                  <a:cubicBezTo>
                    <a:pt x="4554058" y="2440985"/>
                    <a:pt x="4548244" y="2446798"/>
                    <a:pt x="4541073" y="2446798"/>
                  </a:cubicBezTo>
                  <a:lnTo>
                    <a:pt x="12984" y="2446798"/>
                  </a:lnTo>
                  <a:cubicBezTo>
                    <a:pt x="9541" y="2446798"/>
                    <a:pt x="6238" y="2445430"/>
                    <a:pt x="3803" y="2442995"/>
                  </a:cubicBezTo>
                  <a:cubicBezTo>
                    <a:pt x="1368" y="2440560"/>
                    <a:pt x="0" y="2437258"/>
                    <a:pt x="0" y="2433814"/>
                  </a:cubicBezTo>
                  <a:lnTo>
                    <a:pt x="0" y="12984"/>
                  </a:lnTo>
                  <a:cubicBezTo>
                    <a:pt x="0" y="5813"/>
                    <a:pt x="5813" y="0"/>
                    <a:pt x="12984" y="0"/>
                  </a:cubicBezTo>
                  <a:close/>
                </a:path>
              </a:pathLst>
            </a:custGeom>
            <a:solidFill>
              <a:srgbClr val="FFFFFF"/>
            </a:solidFill>
            <a:ln w="57150" cap="flat" cmpd="sng">
              <a:solidFill>
                <a:srgbClr val="4C6FBF"/>
              </a:solidFill>
              <a:prstDash val="solid"/>
              <a:round/>
              <a:headEnd type="none" w="sm" len="sm"/>
              <a:tailEnd type="none" w="sm" len="sm"/>
            </a:ln>
          </p:spPr>
          <p:txBody>
            <a:bodyPr spcFirstLastPara="1" wrap="square" lIns="60950" tIns="60950" rIns="60950" bIns="60950" anchor="ctr" anchorCtr="0">
              <a:noAutofit/>
            </a:bodyPr>
            <a:lstStyle/>
            <a:p>
              <a:endParaRPr sz="1200"/>
            </a:p>
          </p:txBody>
        </p:sp>
        <p:sp>
          <p:nvSpPr>
            <p:cNvPr id="699" name="Google Shape;699;p33"/>
            <p:cNvSpPr txBox="1"/>
            <p:nvPr/>
          </p:nvSpPr>
          <p:spPr>
            <a:xfrm>
              <a:off x="0" y="-38100"/>
              <a:ext cx="812800" cy="850900"/>
            </a:xfrm>
            <a:prstGeom prst="rect">
              <a:avLst/>
            </a:prstGeom>
            <a:noFill/>
            <a:ln>
              <a:noFill/>
            </a:ln>
          </p:spPr>
          <p:txBody>
            <a:bodyPr spcFirstLastPara="1" wrap="square" lIns="33867" tIns="33867" rIns="33867" bIns="33867" anchor="ctr" anchorCtr="0">
              <a:noAutofit/>
            </a:bodyPr>
            <a:lstStyle/>
            <a:p>
              <a:pPr algn="ctr">
                <a:lnSpc>
                  <a:spcPct val="186611"/>
                </a:lnSpc>
              </a:pPr>
              <a:endParaRPr sz="1200">
                <a:solidFill>
                  <a:schemeClr val="dk1"/>
                </a:solidFill>
                <a:latin typeface="Calibri"/>
                <a:ea typeface="Calibri"/>
                <a:cs typeface="Calibri"/>
                <a:sym typeface="Calibri"/>
              </a:endParaRPr>
            </a:p>
          </p:txBody>
        </p:sp>
      </p:grpSp>
      <p:sp>
        <p:nvSpPr>
          <p:cNvPr id="701" name="Google Shape;701;p33"/>
          <p:cNvSpPr txBox="1"/>
          <p:nvPr/>
        </p:nvSpPr>
        <p:spPr>
          <a:xfrm>
            <a:off x="6031362" y="2032606"/>
            <a:ext cx="5029600" cy="1419491"/>
          </a:xfrm>
          <a:prstGeom prst="rect">
            <a:avLst/>
          </a:prstGeom>
          <a:noFill/>
          <a:ln>
            <a:noFill/>
          </a:ln>
        </p:spPr>
        <p:txBody>
          <a:bodyPr spcFirstLastPara="1" wrap="square" lIns="0" tIns="0" rIns="0" bIns="0" anchor="t" anchorCtr="0">
            <a:spAutoFit/>
          </a:bodyPr>
          <a:lstStyle/>
          <a:p>
            <a:pPr algn="r"/>
            <a:r>
              <a:rPr lang="en-US" sz="9224" dirty="0">
                <a:solidFill>
                  <a:srgbClr val="7B96D4"/>
                </a:solidFill>
                <a:latin typeface="Heebo Black"/>
                <a:ea typeface="Heebo Black"/>
                <a:cs typeface="Heebo Black"/>
                <a:sym typeface="Heebo Black"/>
              </a:rPr>
              <a:t>MERCI</a:t>
            </a:r>
            <a:endParaRPr sz="1200" dirty="0"/>
          </a:p>
        </p:txBody>
      </p:sp>
      <p:pic>
        <p:nvPicPr>
          <p:cNvPr id="7170" name="Picture 2">
            <a:extLst>
              <a:ext uri="{FF2B5EF4-FFF2-40B4-BE49-F238E27FC236}">
                <a16:creationId xmlns:a16="http://schemas.microsoft.com/office/drawing/2014/main" id="{ACBE8036-3080-F6D2-5AE1-2226883F7F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0927" y="593504"/>
            <a:ext cx="5953533" cy="5550121"/>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numéro de diapositive 2"/>
          <p:cNvSpPr>
            <a:spLocks noGrp="1"/>
          </p:cNvSpPr>
          <p:nvPr>
            <p:ph type="sldNum" sz="quarter" idx="12"/>
          </p:nvPr>
        </p:nvSpPr>
        <p:spPr>
          <a:xfrm>
            <a:off x="8610600" y="6499225"/>
            <a:ext cx="2743200" cy="365125"/>
          </a:xfrm>
        </p:spPr>
        <p:txBody>
          <a:bodyPr/>
          <a:lstStyle/>
          <a:p>
            <a:fld id="{0995BCA2-BEEF-8243-93D2-AEC1A15A0A81}" type="slidenum">
              <a:rPr lang="fr-FR" b="1" smtClean="0"/>
              <a:t>36</a:t>
            </a:fld>
            <a:endParaRPr lang="fr-FR"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Shape 254"/>
        <p:cNvGrpSpPr/>
        <p:nvPr/>
      </p:nvGrpSpPr>
      <p:grpSpPr>
        <a:xfrm>
          <a:off x="0" y="0"/>
          <a:ext cx="0" cy="0"/>
          <a:chOff x="0" y="0"/>
          <a:chExt cx="0" cy="0"/>
        </a:xfrm>
      </p:grpSpPr>
      <p:grpSp>
        <p:nvGrpSpPr>
          <p:cNvPr id="255" name="Google Shape;255;p21"/>
          <p:cNvGrpSpPr/>
          <p:nvPr/>
        </p:nvGrpSpPr>
        <p:grpSpPr>
          <a:xfrm>
            <a:off x="332271" y="235830"/>
            <a:ext cx="11527458" cy="6289899"/>
            <a:chOff x="0" y="-38100"/>
            <a:chExt cx="4554058" cy="2484898"/>
          </a:xfrm>
        </p:grpSpPr>
        <p:sp>
          <p:nvSpPr>
            <p:cNvPr id="256" name="Google Shape;256;p21"/>
            <p:cNvSpPr/>
            <p:nvPr/>
          </p:nvSpPr>
          <p:spPr>
            <a:xfrm>
              <a:off x="0" y="0"/>
              <a:ext cx="4554058" cy="2446798"/>
            </a:xfrm>
            <a:custGeom>
              <a:avLst/>
              <a:gdLst/>
              <a:ahLst/>
              <a:cxnLst/>
              <a:rect l="l" t="t" r="r" b="b"/>
              <a:pathLst>
                <a:path w="4554058" h="2446798" extrusionOk="0">
                  <a:moveTo>
                    <a:pt x="12984" y="0"/>
                  </a:moveTo>
                  <a:lnTo>
                    <a:pt x="4541073" y="0"/>
                  </a:lnTo>
                  <a:cubicBezTo>
                    <a:pt x="4544517" y="0"/>
                    <a:pt x="4547820" y="1368"/>
                    <a:pt x="4550255" y="3803"/>
                  </a:cubicBezTo>
                  <a:cubicBezTo>
                    <a:pt x="4552690" y="6238"/>
                    <a:pt x="4554058" y="9541"/>
                    <a:pt x="4554058" y="12984"/>
                  </a:cubicBezTo>
                  <a:lnTo>
                    <a:pt x="4554058" y="2433814"/>
                  </a:lnTo>
                  <a:cubicBezTo>
                    <a:pt x="4554058" y="2440985"/>
                    <a:pt x="4548244" y="2446798"/>
                    <a:pt x="4541073" y="2446798"/>
                  </a:cubicBezTo>
                  <a:lnTo>
                    <a:pt x="12984" y="2446798"/>
                  </a:lnTo>
                  <a:cubicBezTo>
                    <a:pt x="9541" y="2446798"/>
                    <a:pt x="6238" y="2445430"/>
                    <a:pt x="3803" y="2442995"/>
                  </a:cubicBezTo>
                  <a:cubicBezTo>
                    <a:pt x="1368" y="2440560"/>
                    <a:pt x="0" y="2437258"/>
                    <a:pt x="0" y="2433814"/>
                  </a:cubicBezTo>
                  <a:lnTo>
                    <a:pt x="0" y="12984"/>
                  </a:lnTo>
                  <a:cubicBezTo>
                    <a:pt x="0" y="5813"/>
                    <a:pt x="5813" y="0"/>
                    <a:pt x="12984" y="0"/>
                  </a:cubicBezTo>
                  <a:close/>
                </a:path>
              </a:pathLst>
            </a:custGeom>
            <a:solidFill>
              <a:srgbClr val="FFFFFF"/>
            </a:solidFill>
            <a:ln w="57150" cap="flat" cmpd="sng">
              <a:solidFill>
                <a:srgbClr val="4C6FBF"/>
              </a:solidFill>
              <a:prstDash val="solid"/>
              <a:round/>
              <a:headEnd type="none" w="sm" len="sm"/>
              <a:tailEnd type="none" w="sm" len="sm"/>
            </a:ln>
          </p:spPr>
          <p:txBody>
            <a:bodyPr spcFirstLastPara="1" wrap="square" lIns="60950" tIns="60950" rIns="60950" bIns="60950" anchor="ctr" anchorCtr="0">
              <a:noAutofit/>
            </a:bodyPr>
            <a:lstStyle/>
            <a:p>
              <a:endParaRPr sz="1200"/>
            </a:p>
          </p:txBody>
        </p:sp>
        <p:sp>
          <p:nvSpPr>
            <p:cNvPr id="257" name="Google Shape;257;p21"/>
            <p:cNvSpPr txBox="1"/>
            <p:nvPr/>
          </p:nvSpPr>
          <p:spPr>
            <a:xfrm>
              <a:off x="0" y="-38100"/>
              <a:ext cx="812800" cy="850900"/>
            </a:xfrm>
            <a:prstGeom prst="rect">
              <a:avLst/>
            </a:prstGeom>
            <a:noFill/>
            <a:ln>
              <a:noFill/>
            </a:ln>
          </p:spPr>
          <p:txBody>
            <a:bodyPr spcFirstLastPara="1" wrap="square" lIns="33867" tIns="33867" rIns="33867" bIns="33867" anchor="ctr" anchorCtr="0">
              <a:noAutofit/>
            </a:bodyPr>
            <a:lstStyle/>
            <a:p>
              <a:pPr algn="ctr">
                <a:lnSpc>
                  <a:spcPct val="186611"/>
                </a:lnSpc>
              </a:pPr>
              <a:endParaRPr sz="1200">
                <a:solidFill>
                  <a:schemeClr val="dk1"/>
                </a:solidFill>
                <a:latin typeface="Calibri"/>
                <a:ea typeface="Calibri"/>
                <a:cs typeface="Calibri"/>
                <a:sym typeface="Calibri"/>
              </a:endParaRPr>
            </a:p>
          </p:txBody>
        </p:sp>
      </p:grpSp>
      <p:pic>
        <p:nvPicPr>
          <p:cNvPr id="5" name="Picture 4">
            <a:extLst>
              <a:ext uri="{FF2B5EF4-FFF2-40B4-BE49-F238E27FC236}">
                <a16:creationId xmlns:a16="http://schemas.microsoft.com/office/drawing/2014/main" id="{4ED43B81-1223-F105-9A5F-A070F6620AF8}"/>
              </a:ext>
            </a:extLst>
          </p:cNvPr>
          <p:cNvPicPr>
            <a:picLocks noChangeAspect="1"/>
          </p:cNvPicPr>
          <p:nvPr/>
        </p:nvPicPr>
        <p:blipFill>
          <a:blip r:embed="rId3"/>
          <a:stretch>
            <a:fillRect/>
          </a:stretch>
        </p:blipFill>
        <p:spPr>
          <a:xfrm>
            <a:off x="5841278" y="2278303"/>
            <a:ext cx="5616031" cy="3647297"/>
          </a:xfrm>
          <a:prstGeom prst="rect">
            <a:avLst/>
          </a:prstGeom>
        </p:spPr>
      </p:pic>
      <p:grpSp>
        <p:nvGrpSpPr>
          <p:cNvPr id="261" name="Google Shape;261;p21"/>
          <p:cNvGrpSpPr/>
          <p:nvPr/>
        </p:nvGrpSpPr>
        <p:grpSpPr>
          <a:xfrm>
            <a:off x="1029837" y="2889107"/>
            <a:ext cx="629722" cy="659240"/>
            <a:chOff x="0" y="-38100"/>
            <a:chExt cx="812800" cy="850900"/>
          </a:xfrm>
        </p:grpSpPr>
        <p:sp>
          <p:nvSpPr>
            <p:cNvPr id="262" name="Google Shape;262;p21"/>
            <p:cNvSpPr/>
            <p:nvPr/>
          </p:nvSpPr>
          <p:spPr>
            <a:xfrm>
              <a:off x="0" y="0"/>
              <a:ext cx="812800" cy="812800"/>
            </a:xfrm>
            <a:custGeom>
              <a:avLst/>
              <a:gdLst/>
              <a:ahLst/>
              <a:cxnLst/>
              <a:rect l="l" t="t" r="r" b="b"/>
              <a:pathLst>
                <a:path w="812800" h="812800" extrusionOk="0">
                  <a:moveTo>
                    <a:pt x="131138" y="0"/>
                  </a:moveTo>
                  <a:lnTo>
                    <a:pt x="681662" y="0"/>
                  </a:lnTo>
                  <a:cubicBezTo>
                    <a:pt x="716442" y="0"/>
                    <a:pt x="749797" y="13816"/>
                    <a:pt x="774391" y="38409"/>
                  </a:cubicBezTo>
                  <a:cubicBezTo>
                    <a:pt x="798984" y="63003"/>
                    <a:pt x="812800" y="96358"/>
                    <a:pt x="812800" y="131138"/>
                  </a:cubicBezTo>
                  <a:lnTo>
                    <a:pt x="812800" y="681662"/>
                  </a:lnTo>
                  <a:cubicBezTo>
                    <a:pt x="812800" y="716442"/>
                    <a:pt x="798984" y="749797"/>
                    <a:pt x="774391" y="774391"/>
                  </a:cubicBezTo>
                  <a:cubicBezTo>
                    <a:pt x="749797" y="798984"/>
                    <a:pt x="716442" y="812800"/>
                    <a:pt x="681662" y="812800"/>
                  </a:cubicBezTo>
                  <a:lnTo>
                    <a:pt x="131138" y="812800"/>
                  </a:lnTo>
                  <a:cubicBezTo>
                    <a:pt x="96358" y="812800"/>
                    <a:pt x="63003" y="798984"/>
                    <a:pt x="38409" y="774391"/>
                  </a:cubicBezTo>
                  <a:cubicBezTo>
                    <a:pt x="13816" y="749797"/>
                    <a:pt x="0" y="716442"/>
                    <a:pt x="0" y="681662"/>
                  </a:cubicBezTo>
                  <a:lnTo>
                    <a:pt x="0" y="131138"/>
                  </a:lnTo>
                  <a:cubicBezTo>
                    <a:pt x="0" y="96358"/>
                    <a:pt x="13816" y="63003"/>
                    <a:pt x="38409" y="38409"/>
                  </a:cubicBezTo>
                  <a:cubicBezTo>
                    <a:pt x="63003" y="13816"/>
                    <a:pt x="96358" y="0"/>
                    <a:pt x="131138" y="0"/>
                  </a:cubicBezTo>
                  <a:close/>
                </a:path>
              </a:pathLst>
            </a:custGeom>
            <a:solidFill>
              <a:srgbClr val="B1C9EB"/>
            </a:solidFill>
            <a:ln>
              <a:noFill/>
            </a:ln>
          </p:spPr>
          <p:txBody>
            <a:bodyPr spcFirstLastPara="1" wrap="square" lIns="60950" tIns="60950" rIns="60950" bIns="60950" anchor="ctr" anchorCtr="0">
              <a:noAutofit/>
            </a:bodyPr>
            <a:lstStyle/>
            <a:p>
              <a:endParaRPr sz="1200"/>
            </a:p>
          </p:txBody>
        </p:sp>
        <p:sp>
          <p:nvSpPr>
            <p:cNvPr id="263" name="Google Shape;263;p21"/>
            <p:cNvSpPr txBox="1"/>
            <p:nvPr/>
          </p:nvSpPr>
          <p:spPr>
            <a:xfrm>
              <a:off x="0" y="-38100"/>
              <a:ext cx="812800" cy="850900"/>
            </a:xfrm>
            <a:prstGeom prst="rect">
              <a:avLst/>
            </a:prstGeom>
            <a:noFill/>
            <a:ln>
              <a:noFill/>
            </a:ln>
          </p:spPr>
          <p:txBody>
            <a:bodyPr spcFirstLastPara="1" wrap="square" lIns="33867" tIns="33867" rIns="33867" bIns="33867" anchor="ctr" anchorCtr="0">
              <a:noAutofit/>
            </a:bodyPr>
            <a:lstStyle/>
            <a:p>
              <a:pPr algn="ctr">
                <a:lnSpc>
                  <a:spcPct val="186611"/>
                </a:lnSpc>
              </a:pPr>
              <a:endParaRPr sz="1200">
                <a:solidFill>
                  <a:schemeClr val="dk1"/>
                </a:solidFill>
                <a:latin typeface="Calibri"/>
                <a:ea typeface="Calibri"/>
                <a:cs typeface="Calibri"/>
                <a:sym typeface="Calibri"/>
              </a:endParaRPr>
            </a:p>
          </p:txBody>
        </p:sp>
      </p:grpSp>
      <p:grpSp>
        <p:nvGrpSpPr>
          <p:cNvPr id="264" name="Google Shape;264;p21"/>
          <p:cNvGrpSpPr/>
          <p:nvPr/>
        </p:nvGrpSpPr>
        <p:grpSpPr>
          <a:xfrm>
            <a:off x="1029837" y="4048387"/>
            <a:ext cx="629722" cy="659240"/>
            <a:chOff x="0" y="-38100"/>
            <a:chExt cx="812800" cy="850900"/>
          </a:xfrm>
        </p:grpSpPr>
        <p:sp>
          <p:nvSpPr>
            <p:cNvPr id="265" name="Google Shape;265;p21"/>
            <p:cNvSpPr/>
            <p:nvPr/>
          </p:nvSpPr>
          <p:spPr>
            <a:xfrm>
              <a:off x="0" y="0"/>
              <a:ext cx="812800" cy="812800"/>
            </a:xfrm>
            <a:custGeom>
              <a:avLst/>
              <a:gdLst/>
              <a:ahLst/>
              <a:cxnLst/>
              <a:rect l="l" t="t" r="r" b="b"/>
              <a:pathLst>
                <a:path w="812800" h="812800" extrusionOk="0">
                  <a:moveTo>
                    <a:pt x="131138" y="0"/>
                  </a:moveTo>
                  <a:lnTo>
                    <a:pt x="681662" y="0"/>
                  </a:lnTo>
                  <a:cubicBezTo>
                    <a:pt x="716442" y="0"/>
                    <a:pt x="749797" y="13816"/>
                    <a:pt x="774391" y="38409"/>
                  </a:cubicBezTo>
                  <a:cubicBezTo>
                    <a:pt x="798984" y="63003"/>
                    <a:pt x="812800" y="96358"/>
                    <a:pt x="812800" y="131138"/>
                  </a:cubicBezTo>
                  <a:lnTo>
                    <a:pt x="812800" y="681662"/>
                  </a:lnTo>
                  <a:cubicBezTo>
                    <a:pt x="812800" y="716442"/>
                    <a:pt x="798984" y="749797"/>
                    <a:pt x="774391" y="774391"/>
                  </a:cubicBezTo>
                  <a:cubicBezTo>
                    <a:pt x="749797" y="798984"/>
                    <a:pt x="716442" y="812800"/>
                    <a:pt x="681662" y="812800"/>
                  </a:cubicBezTo>
                  <a:lnTo>
                    <a:pt x="131138" y="812800"/>
                  </a:lnTo>
                  <a:cubicBezTo>
                    <a:pt x="96358" y="812800"/>
                    <a:pt x="63003" y="798984"/>
                    <a:pt x="38409" y="774391"/>
                  </a:cubicBezTo>
                  <a:cubicBezTo>
                    <a:pt x="13816" y="749797"/>
                    <a:pt x="0" y="716442"/>
                    <a:pt x="0" y="681662"/>
                  </a:cubicBezTo>
                  <a:lnTo>
                    <a:pt x="0" y="131138"/>
                  </a:lnTo>
                  <a:cubicBezTo>
                    <a:pt x="0" y="96358"/>
                    <a:pt x="13816" y="63003"/>
                    <a:pt x="38409" y="38409"/>
                  </a:cubicBezTo>
                  <a:cubicBezTo>
                    <a:pt x="63003" y="13816"/>
                    <a:pt x="96358" y="0"/>
                    <a:pt x="131138" y="0"/>
                  </a:cubicBezTo>
                  <a:close/>
                </a:path>
              </a:pathLst>
            </a:custGeom>
            <a:solidFill>
              <a:srgbClr val="B1C9EB"/>
            </a:solidFill>
            <a:ln>
              <a:noFill/>
            </a:ln>
          </p:spPr>
          <p:txBody>
            <a:bodyPr spcFirstLastPara="1" wrap="square" lIns="60950" tIns="60950" rIns="60950" bIns="60950" anchor="ctr" anchorCtr="0">
              <a:noAutofit/>
            </a:bodyPr>
            <a:lstStyle/>
            <a:p>
              <a:endParaRPr sz="1200"/>
            </a:p>
          </p:txBody>
        </p:sp>
        <p:sp>
          <p:nvSpPr>
            <p:cNvPr id="266" name="Google Shape;266;p21"/>
            <p:cNvSpPr txBox="1"/>
            <p:nvPr/>
          </p:nvSpPr>
          <p:spPr>
            <a:xfrm>
              <a:off x="0" y="-38100"/>
              <a:ext cx="812800" cy="850900"/>
            </a:xfrm>
            <a:prstGeom prst="rect">
              <a:avLst/>
            </a:prstGeom>
            <a:noFill/>
            <a:ln>
              <a:noFill/>
            </a:ln>
          </p:spPr>
          <p:txBody>
            <a:bodyPr spcFirstLastPara="1" wrap="square" lIns="33867" tIns="33867" rIns="33867" bIns="33867" anchor="ctr" anchorCtr="0">
              <a:noAutofit/>
            </a:bodyPr>
            <a:lstStyle/>
            <a:p>
              <a:pPr algn="ctr">
                <a:lnSpc>
                  <a:spcPct val="186611"/>
                </a:lnSpc>
              </a:pPr>
              <a:endParaRPr sz="1200">
                <a:solidFill>
                  <a:schemeClr val="dk1"/>
                </a:solidFill>
                <a:latin typeface="Calibri"/>
                <a:ea typeface="Calibri"/>
                <a:cs typeface="Calibri"/>
                <a:sym typeface="Calibri"/>
              </a:endParaRPr>
            </a:p>
          </p:txBody>
        </p:sp>
      </p:grpSp>
      <p:grpSp>
        <p:nvGrpSpPr>
          <p:cNvPr id="267" name="Google Shape;267;p21"/>
          <p:cNvGrpSpPr/>
          <p:nvPr/>
        </p:nvGrpSpPr>
        <p:grpSpPr>
          <a:xfrm>
            <a:off x="1029837" y="5205158"/>
            <a:ext cx="629722" cy="659240"/>
            <a:chOff x="0" y="-38100"/>
            <a:chExt cx="812800" cy="850900"/>
          </a:xfrm>
        </p:grpSpPr>
        <p:sp>
          <p:nvSpPr>
            <p:cNvPr id="268" name="Google Shape;268;p21"/>
            <p:cNvSpPr/>
            <p:nvPr/>
          </p:nvSpPr>
          <p:spPr>
            <a:xfrm>
              <a:off x="0" y="0"/>
              <a:ext cx="812800" cy="812800"/>
            </a:xfrm>
            <a:custGeom>
              <a:avLst/>
              <a:gdLst/>
              <a:ahLst/>
              <a:cxnLst/>
              <a:rect l="l" t="t" r="r" b="b"/>
              <a:pathLst>
                <a:path w="812800" h="812800" extrusionOk="0">
                  <a:moveTo>
                    <a:pt x="131138" y="0"/>
                  </a:moveTo>
                  <a:lnTo>
                    <a:pt x="681662" y="0"/>
                  </a:lnTo>
                  <a:cubicBezTo>
                    <a:pt x="716442" y="0"/>
                    <a:pt x="749797" y="13816"/>
                    <a:pt x="774391" y="38409"/>
                  </a:cubicBezTo>
                  <a:cubicBezTo>
                    <a:pt x="798984" y="63003"/>
                    <a:pt x="812800" y="96358"/>
                    <a:pt x="812800" y="131138"/>
                  </a:cubicBezTo>
                  <a:lnTo>
                    <a:pt x="812800" y="681662"/>
                  </a:lnTo>
                  <a:cubicBezTo>
                    <a:pt x="812800" y="716442"/>
                    <a:pt x="798984" y="749797"/>
                    <a:pt x="774391" y="774391"/>
                  </a:cubicBezTo>
                  <a:cubicBezTo>
                    <a:pt x="749797" y="798984"/>
                    <a:pt x="716442" y="812800"/>
                    <a:pt x="681662" y="812800"/>
                  </a:cubicBezTo>
                  <a:lnTo>
                    <a:pt x="131138" y="812800"/>
                  </a:lnTo>
                  <a:cubicBezTo>
                    <a:pt x="96358" y="812800"/>
                    <a:pt x="63003" y="798984"/>
                    <a:pt x="38409" y="774391"/>
                  </a:cubicBezTo>
                  <a:cubicBezTo>
                    <a:pt x="13816" y="749797"/>
                    <a:pt x="0" y="716442"/>
                    <a:pt x="0" y="681662"/>
                  </a:cubicBezTo>
                  <a:lnTo>
                    <a:pt x="0" y="131138"/>
                  </a:lnTo>
                  <a:cubicBezTo>
                    <a:pt x="0" y="96358"/>
                    <a:pt x="13816" y="63003"/>
                    <a:pt x="38409" y="38409"/>
                  </a:cubicBezTo>
                  <a:cubicBezTo>
                    <a:pt x="63003" y="13816"/>
                    <a:pt x="96358" y="0"/>
                    <a:pt x="131138" y="0"/>
                  </a:cubicBezTo>
                  <a:close/>
                </a:path>
              </a:pathLst>
            </a:custGeom>
            <a:solidFill>
              <a:srgbClr val="B1C9EB"/>
            </a:solidFill>
            <a:ln>
              <a:noFill/>
            </a:ln>
          </p:spPr>
          <p:txBody>
            <a:bodyPr spcFirstLastPara="1" wrap="square" lIns="60950" tIns="60950" rIns="60950" bIns="60950" anchor="ctr" anchorCtr="0">
              <a:noAutofit/>
            </a:bodyPr>
            <a:lstStyle/>
            <a:p>
              <a:endParaRPr sz="1200"/>
            </a:p>
          </p:txBody>
        </p:sp>
        <p:sp>
          <p:nvSpPr>
            <p:cNvPr id="269" name="Google Shape;269;p21"/>
            <p:cNvSpPr txBox="1"/>
            <p:nvPr/>
          </p:nvSpPr>
          <p:spPr>
            <a:xfrm>
              <a:off x="0" y="-38100"/>
              <a:ext cx="812800" cy="850900"/>
            </a:xfrm>
            <a:prstGeom prst="rect">
              <a:avLst/>
            </a:prstGeom>
            <a:noFill/>
            <a:ln>
              <a:noFill/>
            </a:ln>
          </p:spPr>
          <p:txBody>
            <a:bodyPr spcFirstLastPara="1" wrap="square" lIns="33867" tIns="33867" rIns="33867" bIns="33867" anchor="ctr" anchorCtr="0">
              <a:noAutofit/>
            </a:bodyPr>
            <a:lstStyle/>
            <a:p>
              <a:pPr algn="ctr">
                <a:lnSpc>
                  <a:spcPct val="186611"/>
                </a:lnSpc>
              </a:pPr>
              <a:endParaRPr sz="1200">
                <a:solidFill>
                  <a:schemeClr val="dk1"/>
                </a:solidFill>
                <a:latin typeface="Calibri"/>
                <a:ea typeface="Calibri"/>
                <a:cs typeface="Calibri"/>
                <a:sym typeface="Calibri"/>
              </a:endParaRPr>
            </a:p>
          </p:txBody>
        </p:sp>
      </p:grpSp>
      <p:sp>
        <p:nvSpPr>
          <p:cNvPr id="270" name="Google Shape;270;p21"/>
          <p:cNvSpPr/>
          <p:nvPr/>
        </p:nvSpPr>
        <p:spPr>
          <a:xfrm>
            <a:off x="1140401" y="3066128"/>
            <a:ext cx="408592" cy="308301"/>
          </a:xfrm>
          <a:custGeom>
            <a:avLst/>
            <a:gdLst/>
            <a:ahLst/>
            <a:cxnLst/>
            <a:rect l="l" t="t" r="r" b="b"/>
            <a:pathLst>
              <a:path w="612888" h="462452" extrusionOk="0">
                <a:moveTo>
                  <a:pt x="0" y="0"/>
                </a:moveTo>
                <a:lnTo>
                  <a:pt x="612888" y="0"/>
                </a:lnTo>
                <a:lnTo>
                  <a:pt x="612888" y="462451"/>
                </a:lnTo>
                <a:lnTo>
                  <a:pt x="0" y="462451"/>
                </a:lnTo>
                <a:lnTo>
                  <a:pt x="0" y="0"/>
                </a:lnTo>
                <a:close/>
              </a:path>
            </a:pathLst>
          </a:custGeom>
          <a:blipFill rotWithShape="1">
            <a:blip r:embed="rId4">
              <a:alphaModFix/>
            </a:blip>
            <a:stretch>
              <a:fillRect/>
            </a:stretch>
          </a:blipFill>
          <a:ln>
            <a:noFill/>
          </a:ln>
        </p:spPr>
      </p:sp>
      <p:sp>
        <p:nvSpPr>
          <p:cNvPr id="271" name="Google Shape;271;p21"/>
          <p:cNvSpPr/>
          <p:nvPr/>
        </p:nvSpPr>
        <p:spPr>
          <a:xfrm>
            <a:off x="1140401" y="4237361"/>
            <a:ext cx="408592" cy="308301"/>
          </a:xfrm>
          <a:custGeom>
            <a:avLst/>
            <a:gdLst/>
            <a:ahLst/>
            <a:cxnLst/>
            <a:rect l="l" t="t" r="r" b="b"/>
            <a:pathLst>
              <a:path w="612888" h="462452" extrusionOk="0">
                <a:moveTo>
                  <a:pt x="0" y="0"/>
                </a:moveTo>
                <a:lnTo>
                  <a:pt x="612888" y="0"/>
                </a:lnTo>
                <a:lnTo>
                  <a:pt x="612888" y="462452"/>
                </a:lnTo>
                <a:lnTo>
                  <a:pt x="0" y="462452"/>
                </a:lnTo>
                <a:lnTo>
                  <a:pt x="0" y="0"/>
                </a:lnTo>
                <a:close/>
              </a:path>
            </a:pathLst>
          </a:custGeom>
          <a:blipFill rotWithShape="1">
            <a:blip r:embed="rId4">
              <a:alphaModFix/>
            </a:blip>
            <a:stretch>
              <a:fillRect/>
            </a:stretch>
          </a:blipFill>
          <a:ln>
            <a:noFill/>
          </a:ln>
        </p:spPr>
      </p:sp>
      <p:sp>
        <p:nvSpPr>
          <p:cNvPr id="272" name="Google Shape;272;p21"/>
          <p:cNvSpPr/>
          <p:nvPr/>
        </p:nvSpPr>
        <p:spPr>
          <a:xfrm>
            <a:off x="1140401" y="5395122"/>
            <a:ext cx="408592" cy="308301"/>
          </a:xfrm>
          <a:custGeom>
            <a:avLst/>
            <a:gdLst/>
            <a:ahLst/>
            <a:cxnLst/>
            <a:rect l="l" t="t" r="r" b="b"/>
            <a:pathLst>
              <a:path w="612888" h="462452" extrusionOk="0">
                <a:moveTo>
                  <a:pt x="0" y="0"/>
                </a:moveTo>
                <a:lnTo>
                  <a:pt x="612888" y="0"/>
                </a:lnTo>
                <a:lnTo>
                  <a:pt x="612888" y="462452"/>
                </a:lnTo>
                <a:lnTo>
                  <a:pt x="0" y="462452"/>
                </a:lnTo>
                <a:lnTo>
                  <a:pt x="0" y="0"/>
                </a:lnTo>
                <a:close/>
              </a:path>
            </a:pathLst>
          </a:custGeom>
          <a:blipFill rotWithShape="1">
            <a:blip r:embed="rId4">
              <a:alphaModFix/>
            </a:blip>
            <a:stretch>
              <a:fillRect/>
            </a:stretch>
          </a:blipFill>
          <a:ln>
            <a:noFill/>
          </a:ln>
        </p:spPr>
      </p:sp>
      <p:sp>
        <p:nvSpPr>
          <p:cNvPr id="273" name="Google Shape;273;p21"/>
          <p:cNvSpPr txBox="1"/>
          <p:nvPr/>
        </p:nvSpPr>
        <p:spPr>
          <a:xfrm>
            <a:off x="1849998" y="2968829"/>
            <a:ext cx="3263390" cy="341632"/>
          </a:xfrm>
          <a:prstGeom prst="rect">
            <a:avLst/>
          </a:prstGeom>
          <a:noFill/>
          <a:ln>
            <a:noFill/>
          </a:ln>
        </p:spPr>
        <p:txBody>
          <a:bodyPr spcFirstLastPara="1" wrap="square" lIns="0" tIns="0" rIns="0" bIns="0" anchor="t" anchorCtr="0">
            <a:spAutoFit/>
          </a:bodyPr>
          <a:lstStyle/>
          <a:p>
            <a:pPr>
              <a:lnSpc>
                <a:spcPct val="111000"/>
              </a:lnSpc>
            </a:pPr>
            <a:r>
              <a:rPr lang="fr-FR" sz="2000" dirty="0">
                <a:solidFill>
                  <a:srgbClr val="7B96D4"/>
                </a:solidFill>
                <a:latin typeface="Heebo Black"/>
                <a:ea typeface="Heebo Black"/>
                <a:cs typeface="Heebo Black"/>
                <a:sym typeface="Heebo Black"/>
              </a:rPr>
              <a:t>Contexte sur l’embarqué </a:t>
            </a:r>
            <a:endParaRPr lang="fr-FR" sz="1200" dirty="0"/>
          </a:p>
        </p:txBody>
      </p:sp>
      <p:sp>
        <p:nvSpPr>
          <p:cNvPr id="274" name="Google Shape;274;p21"/>
          <p:cNvSpPr txBox="1"/>
          <p:nvPr/>
        </p:nvSpPr>
        <p:spPr>
          <a:xfrm>
            <a:off x="1876892" y="5258503"/>
            <a:ext cx="3441575" cy="341632"/>
          </a:xfrm>
          <a:prstGeom prst="rect">
            <a:avLst/>
          </a:prstGeom>
          <a:noFill/>
          <a:ln>
            <a:noFill/>
          </a:ln>
        </p:spPr>
        <p:txBody>
          <a:bodyPr spcFirstLastPara="1" wrap="square" lIns="0" tIns="0" rIns="0" bIns="0" anchor="t" anchorCtr="0">
            <a:spAutoFit/>
          </a:bodyPr>
          <a:lstStyle/>
          <a:p>
            <a:pPr>
              <a:lnSpc>
                <a:spcPct val="111000"/>
              </a:lnSpc>
            </a:pPr>
            <a:r>
              <a:rPr lang="fr-FR" sz="2000" dirty="0">
                <a:solidFill>
                  <a:srgbClr val="7B96D4"/>
                </a:solidFill>
                <a:latin typeface="Heebo Black"/>
                <a:cs typeface="Heebo Black"/>
                <a:sym typeface="Heebo Black"/>
              </a:rPr>
              <a:t>Multi-cœur</a:t>
            </a:r>
            <a:endParaRPr lang="fr-FR" sz="1200" dirty="0"/>
          </a:p>
        </p:txBody>
      </p:sp>
      <p:sp>
        <p:nvSpPr>
          <p:cNvPr id="275" name="Google Shape;275;p21"/>
          <p:cNvSpPr txBox="1"/>
          <p:nvPr/>
        </p:nvSpPr>
        <p:spPr>
          <a:xfrm>
            <a:off x="1849998" y="4076376"/>
            <a:ext cx="2921689" cy="341632"/>
          </a:xfrm>
          <a:prstGeom prst="rect">
            <a:avLst/>
          </a:prstGeom>
          <a:noFill/>
          <a:ln>
            <a:noFill/>
          </a:ln>
        </p:spPr>
        <p:txBody>
          <a:bodyPr spcFirstLastPara="1" wrap="square" lIns="0" tIns="0" rIns="0" bIns="0" anchor="t" anchorCtr="0">
            <a:spAutoFit/>
          </a:bodyPr>
          <a:lstStyle/>
          <a:p>
            <a:pPr>
              <a:lnSpc>
                <a:spcPct val="111000"/>
              </a:lnSpc>
            </a:pPr>
            <a:r>
              <a:rPr lang="en-US" sz="2000" dirty="0">
                <a:solidFill>
                  <a:srgbClr val="7B96D4"/>
                </a:solidFill>
                <a:latin typeface="Heebo Black"/>
                <a:cs typeface="Heebo Black"/>
                <a:sym typeface="Heebo Black"/>
              </a:rPr>
              <a:t>Architectures</a:t>
            </a:r>
            <a:endParaRPr sz="1200" dirty="0"/>
          </a:p>
        </p:txBody>
      </p:sp>
      <p:sp>
        <p:nvSpPr>
          <p:cNvPr id="276" name="Google Shape;276;p21"/>
          <p:cNvSpPr txBox="1"/>
          <p:nvPr/>
        </p:nvSpPr>
        <p:spPr>
          <a:xfrm>
            <a:off x="1849997" y="3318669"/>
            <a:ext cx="3615996" cy="316049"/>
          </a:xfrm>
          <a:prstGeom prst="rect">
            <a:avLst/>
          </a:prstGeom>
          <a:noFill/>
          <a:ln>
            <a:noFill/>
          </a:ln>
        </p:spPr>
        <p:txBody>
          <a:bodyPr spcFirstLastPara="1" wrap="square" lIns="0" tIns="0" rIns="0" bIns="0" anchor="t" anchorCtr="0">
            <a:spAutoFit/>
          </a:bodyPr>
          <a:lstStyle/>
          <a:p>
            <a:pPr marL="0" lvl="1">
              <a:lnSpc>
                <a:spcPct val="140000"/>
              </a:lnSpc>
            </a:pPr>
            <a:r>
              <a:rPr lang="fr-FR" sz="1467" dirty="0">
                <a:solidFill>
                  <a:srgbClr val="000000"/>
                </a:solidFill>
                <a:latin typeface="Heebo"/>
                <a:ea typeface="Heebo"/>
                <a:cs typeface="Heebo"/>
                <a:sym typeface="Heebo"/>
              </a:rPr>
              <a:t>Définition</a:t>
            </a:r>
            <a:r>
              <a:rPr lang="en-US" sz="1467" dirty="0">
                <a:solidFill>
                  <a:srgbClr val="000000"/>
                </a:solidFill>
                <a:latin typeface="Heebo"/>
                <a:ea typeface="Heebo"/>
                <a:cs typeface="Heebo"/>
                <a:sym typeface="Heebo"/>
              </a:rPr>
              <a:t>, </a:t>
            </a:r>
            <a:r>
              <a:rPr lang="fr-FR" sz="1467" dirty="0">
                <a:solidFill>
                  <a:srgbClr val="000000"/>
                </a:solidFill>
                <a:latin typeface="Heebo"/>
                <a:ea typeface="Heebo"/>
                <a:cs typeface="Heebo"/>
                <a:sym typeface="Heebo"/>
              </a:rPr>
              <a:t>contraintes</a:t>
            </a:r>
            <a:r>
              <a:rPr lang="en-US" sz="1467" dirty="0">
                <a:solidFill>
                  <a:srgbClr val="000000"/>
                </a:solidFill>
                <a:latin typeface="Heebo"/>
                <a:ea typeface="Heebo"/>
                <a:cs typeface="Heebo"/>
                <a:sym typeface="Heebo"/>
              </a:rPr>
              <a:t>, </a:t>
            </a:r>
            <a:r>
              <a:rPr lang="fr-FR" sz="1467" dirty="0">
                <a:solidFill>
                  <a:srgbClr val="000000"/>
                </a:solidFill>
                <a:latin typeface="Heebo"/>
                <a:ea typeface="Heebo"/>
                <a:cs typeface="Heebo"/>
                <a:sym typeface="Heebo"/>
              </a:rPr>
              <a:t>caractéristiques</a:t>
            </a:r>
            <a:endParaRPr lang="fr-FR" sz="1200" dirty="0"/>
          </a:p>
        </p:txBody>
      </p:sp>
      <p:sp>
        <p:nvSpPr>
          <p:cNvPr id="277" name="Google Shape;277;p21"/>
          <p:cNvSpPr txBox="1"/>
          <p:nvPr/>
        </p:nvSpPr>
        <p:spPr>
          <a:xfrm>
            <a:off x="1876891" y="5608343"/>
            <a:ext cx="3615996" cy="316049"/>
          </a:xfrm>
          <a:prstGeom prst="rect">
            <a:avLst/>
          </a:prstGeom>
          <a:noFill/>
          <a:ln>
            <a:noFill/>
          </a:ln>
        </p:spPr>
        <p:txBody>
          <a:bodyPr spcFirstLastPara="1" wrap="square" lIns="0" tIns="0" rIns="0" bIns="0" anchor="t" anchorCtr="0">
            <a:spAutoFit/>
          </a:bodyPr>
          <a:lstStyle/>
          <a:p>
            <a:pPr marL="0" lvl="1">
              <a:lnSpc>
                <a:spcPct val="140000"/>
              </a:lnSpc>
            </a:pPr>
            <a:r>
              <a:rPr lang="fr-FR" sz="1467" dirty="0">
                <a:solidFill>
                  <a:srgbClr val="000000"/>
                </a:solidFill>
                <a:latin typeface="Heebo"/>
                <a:ea typeface="Heebo"/>
                <a:cs typeface="Heebo"/>
                <a:sym typeface="Heebo"/>
              </a:rPr>
              <a:t>Principes, avantages et difficultés</a:t>
            </a:r>
            <a:endParaRPr lang="fr-FR" sz="1200" dirty="0"/>
          </a:p>
        </p:txBody>
      </p:sp>
      <p:sp>
        <p:nvSpPr>
          <p:cNvPr id="278" name="Google Shape;278;p21"/>
          <p:cNvSpPr txBox="1"/>
          <p:nvPr/>
        </p:nvSpPr>
        <p:spPr>
          <a:xfrm>
            <a:off x="1849996" y="4426216"/>
            <a:ext cx="3824663" cy="316049"/>
          </a:xfrm>
          <a:prstGeom prst="rect">
            <a:avLst/>
          </a:prstGeom>
          <a:noFill/>
          <a:ln>
            <a:noFill/>
          </a:ln>
        </p:spPr>
        <p:txBody>
          <a:bodyPr spcFirstLastPara="1" wrap="square" lIns="0" tIns="0" rIns="0" bIns="0" anchor="t" anchorCtr="0">
            <a:spAutoFit/>
          </a:bodyPr>
          <a:lstStyle/>
          <a:p>
            <a:pPr marL="0" lvl="1">
              <a:lnSpc>
                <a:spcPct val="140000"/>
              </a:lnSpc>
            </a:pPr>
            <a:r>
              <a:rPr lang="en-US" sz="1467" dirty="0" err="1">
                <a:solidFill>
                  <a:srgbClr val="000000"/>
                </a:solidFill>
                <a:latin typeface="Heebo"/>
                <a:ea typeface="Heebo"/>
                <a:cs typeface="Heebo"/>
                <a:sym typeface="Heebo"/>
              </a:rPr>
              <a:t>SoC</a:t>
            </a:r>
            <a:r>
              <a:rPr lang="en-US" sz="1467" dirty="0">
                <a:solidFill>
                  <a:srgbClr val="000000"/>
                </a:solidFill>
                <a:latin typeface="Heebo"/>
                <a:ea typeface="Heebo"/>
                <a:cs typeface="Heebo"/>
                <a:sym typeface="Heebo"/>
              </a:rPr>
              <a:t>, runtimes, ISA</a:t>
            </a:r>
            <a:endParaRPr sz="1200" dirty="0"/>
          </a:p>
        </p:txBody>
      </p:sp>
      <p:sp>
        <p:nvSpPr>
          <p:cNvPr id="279" name="Google Shape;279;p21"/>
          <p:cNvSpPr txBox="1"/>
          <p:nvPr/>
        </p:nvSpPr>
        <p:spPr>
          <a:xfrm>
            <a:off x="1029837" y="966498"/>
            <a:ext cx="6418891" cy="847283"/>
          </a:xfrm>
          <a:prstGeom prst="rect">
            <a:avLst/>
          </a:prstGeom>
          <a:noFill/>
          <a:ln>
            <a:noFill/>
          </a:ln>
        </p:spPr>
        <p:txBody>
          <a:bodyPr spcFirstLastPara="1" wrap="square" lIns="0" tIns="0" rIns="0" bIns="0" anchor="t" anchorCtr="0">
            <a:spAutoFit/>
          </a:bodyPr>
          <a:lstStyle/>
          <a:p>
            <a:pPr>
              <a:lnSpc>
                <a:spcPct val="118002"/>
              </a:lnSpc>
            </a:pPr>
            <a:r>
              <a:rPr lang="en-US" sz="4666" dirty="0">
                <a:solidFill>
                  <a:srgbClr val="4C6FBF"/>
                </a:solidFill>
                <a:latin typeface="Heebo Black"/>
                <a:ea typeface="Heebo Black"/>
                <a:cs typeface="Heebo Black"/>
                <a:sym typeface="Heebo Black"/>
              </a:rPr>
              <a:t>INTRODUCTION</a:t>
            </a:r>
            <a:endParaRPr sz="1200" dirty="0"/>
          </a:p>
        </p:txBody>
      </p:sp>
      <p:sp>
        <p:nvSpPr>
          <p:cNvPr id="2" name="Google Shape;135;p15">
            <a:extLst>
              <a:ext uri="{FF2B5EF4-FFF2-40B4-BE49-F238E27FC236}">
                <a16:creationId xmlns:a16="http://schemas.microsoft.com/office/drawing/2014/main" id="{49801218-161C-AC4E-057A-425A9D67BBC5}"/>
              </a:ext>
            </a:extLst>
          </p:cNvPr>
          <p:cNvSpPr txBox="1"/>
          <p:nvPr/>
        </p:nvSpPr>
        <p:spPr>
          <a:xfrm>
            <a:off x="331082" y="119395"/>
            <a:ext cx="1161421" cy="1302408"/>
          </a:xfrm>
          <a:prstGeom prst="rect">
            <a:avLst/>
          </a:prstGeom>
          <a:noFill/>
          <a:ln>
            <a:noFill/>
          </a:ln>
        </p:spPr>
        <p:txBody>
          <a:bodyPr spcFirstLastPara="1" wrap="square" lIns="0" tIns="0" rIns="0" bIns="0" anchor="t" anchorCtr="0">
            <a:spAutoFit/>
          </a:bodyPr>
          <a:lstStyle/>
          <a:p>
            <a:pPr algn="ctr">
              <a:lnSpc>
                <a:spcPct val="127000"/>
              </a:lnSpc>
            </a:pPr>
            <a:r>
              <a:rPr lang="en-US" sz="6664" dirty="0">
                <a:solidFill>
                  <a:schemeClr val="accent1">
                    <a:lumMod val="60000"/>
                    <a:lumOff val="40000"/>
                  </a:schemeClr>
                </a:solidFill>
                <a:latin typeface="Heebo Black"/>
                <a:ea typeface="Heebo Black"/>
                <a:cs typeface="Heebo Black"/>
                <a:sym typeface="Heebo Black"/>
              </a:rPr>
              <a:t>01</a:t>
            </a:r>
            <a:endParaRPr sz="1200" dirty="0">
              <a:solidFill>
                <a:schemeClr val="accent1">
                  <a:lumMod val="60000"/>
                  <a:lumOff val="40000"/>
                </a:schemeClr>
              </a:solidFill>
            </a:endParaRPr>
          </a:p>
        </p:txBody>
      </p:sp>
      <p:pic>
        <p:nvPicPr>
          <p:cNvPr id="3076" name="Picture 4" descr="What is Xilinx Zynq UltraScale ?">
            <a:extLst>
              <a:ext uri="{FF2B5EF4-FFF2-40B4-BE49-F238E27FC236}">
                <a16:creationId xmlns:a16="http://schemas.microsoft.com/office/drawing/2014/main" id="{E87018CE-3AB2-E4FB-65DC-011C4CB8E7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81552" y="4616228"/>
            <a:ext cx="2467741" cy="1702706"/>
          </a:xfrm>
          <a:prstGeom prst="rect">
            <a:avLst/>
          </a:prstGeom>
          <a:noFill/>
          <a:extLst>
            <a:ext uri="{909E8E84-426E-40DD-AFC4-6F175D3DCCD1}">
              <a14:hiddenFill xmlns:a14="http://schemas.microsoft.com/office/drawing/2010/main">
                <a:solidFill>
                  <a:srgbClr val="FFFFFF"/>
                </a:solidFill>
              </a14:hiddenFill>
            </a:ext>
          </a:extLst>
        </p:spPr>
      </p:pic>
      <p:pic>
        <p:nvPicPr>
          <p:cNvPr id="1741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54364" y="638365"/>
            <a:ext cx="2910486" cy="1637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space réservé du numéro de diapositive 3"/>
          <p:cNvSpPr>
            <a:spLocks noGrp="1"/>
          </p:cNvSpPr>
          <p:nvPr>
            <p:ph type="sldNum" sz="quarter" idx="12"/>
          </p:nvPr>
        </p:nvSpPr>
        <p:spPr>
          <a:xfrm>
            <a:off x="8610600" y="6499225"/>
            <a:ext cx="2743200" cy="365125"/>
          </a:xfrm>
        </p:spPr>
        <p:txBody>
          <a:bodyPr/>
          <a:lstStyle/>
          <a:p>
            <a:fld id="{0995BCA2-BEEF-8243-93D2-AEC1A15A0A81}" type="slidenum">
              <a:rPr lang="fr-FR" b="1" smtClean="0"/>
              <a:t>4</a:t>
            </a:fld>
            <a:endParaRPr lang="fr-FR"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Shape 254"/>
        <p:cNvGrpSpPr/>
        <p:nvPr/>
      </p:nvGrpSpPr>
      <p:grpSpPr>
        <a:xfrm>
          <a:off x="0" y="0"/>
          <a:ext cx="0" cy="0"/>
          <a:chOff x="0" y="0"/>
          <a:chExt cx="0" cy="0"/>
        </a:xfrm>
      </p:grpSpPr>
      <p:grpSp>
        <p:nvGrpSpPr>
          <p:cNvPr id="255" name="Google Shape;255;p21"/>
          <p:cNvGrpSpPr/>
          <p:nvPr/>
        </p:nvGrpSpPr>
        <p:grpSpPr>
          <a:xfrm>
            <a:off x="332271" y="235830"/>
            <a:ext cx="11527458" cy="6289899"/>
            <a:chOff x="0" y="-38100"/>
            <a:chExt cx="4554058" cy="2484898"/>
          </a:xfrm>
        </p:grpSpPr>
        <p:sp>
          <p:nvSpPr>
            <p:cNvPr id="256" name="Google Shape;256;p21"/>
            <p:cNvSpPr/>
            <p:nvPr/>
          </p:nvSpPr>
          <p:spPr>
            <a:xfrm>
              <a:off x="0" y="0"/>
              <a:ext cx="4554058" cy="2446798"/>
            </a:xfrm>
            <a:custGeom>
              <a:avLst/>
              <a:gdLst/>
              <a:ahLst/>
              <a:cxnLst/>
              <a:rect l="l" t="t" r="r" b="b"/>
              <a:pathLst>
                <a:path w="4554058" h="2446798" extrusionOk="0">
                  <a:moveTo>
                    <a:pt x="12984" y="0"/>
                  </a:moveTo>
                  <a:lnTo>
                    <a:pt x="4541073" y="0"/>
                  </a:lnTo>
                  <a:cubicBezTo>
                    <a:pt x="4544517" y="0"/>
                    <a:pt x="4547820" y="1368"/>
                    <a:pt x="4550255" y="3803"/>
                  </a:cubicBezTo>
                  <a:cubicBezTo>
                    <a:pt x="4552690" y="6238"/>
                    <a:pt x="4554058" y="9541"/>
                    <a:pt x="4554058" y="12984"/>
                  </a:cubicBezTo>
                  <a:lnTo>
                    <a:pt x="4554058" y="2433814"/>
                  </a:lnTo>
                  <a:cubicBezTo>
                    <a:pt x="4554058" y="2440985"/>
                    <a:pt x="4548244" y="2446798"/>
                    <a:pt x="4541073" y="2446798"/>
                  </a:cubicBezTo>
                  <a:lnTo>
                    <a:pt x="12984" y="2446798"/>
                  </a:lnTo>
                  <a:cubicBezTo>
                    <a:pt x="9541" y="2446798"/>
                    <a:pt x="6238" y="2445430"/>
                    <a:pt x="3803" y="2442995"/>
                  </a:cubicBezTo>
                  <a:cubicBezTo>
                    <a:pt x="1368" y="2440560"/>
                    <a:pt x="0" y="2437258"/>
                    <a:pt x="0" y="2433814"/>
                  </a:cubicBezTo>
                  <a:lnTo>
                    <a:pt x="0" y="12984"/>
                  </a:lnTo>
                  <a:cubicBezTo>
                    <a:pt x="0" y="5813"/>
                    <a:pt x="5813" y="0"/>
                    <a:pt x="12984" y="0"/>
                  </a:cubicBezTo>
                  <a:close/>
                </a:path>
              </a:pathLst>
            </a:custGeom>
            <a:solidFill>
              <a:srgbClr val="FFFFFF"/>
            </a:solidFill>
            <a:ln w="57150" cap="flat" cmpd="sng">
              <a:solidFill>
                <a:srgbClr val="4C6FBF"/>
              </a:solidFill>
              <a:prstDash val="solid"/>
              <a:round/>
              <a:headEnd type="none" w="sm" len="sm"/>
              <a:tailEnd type="none" w="sm" len="sm"/>
            </a:ln>
          </p:spPr>
          <p:txBody>
            <a:bodyPr spcFirstLastPara="1" wrap="square" lIns="60950" tIns="60950" rIns="60950" bIns="60950" anchor="ctr" anchorCtr="0">
              <a:noAutofit/>
            </a:bodyPr>
            <a:lstStyle/>
            <a:p>
              <a:endParaRPr sz="1200"/>
            </a:p>
          </p:txBody>
        </p:sp>
        <p:sp>
          <p:nvSpPr>
            <p:cNvPr id="257" name="Google Shape;257;p21"/>
            <p:cNvSpPr txBox="1"/>
            <p:nvPr/>
          </p:nvSpPr>
          <p:spPr>
            <a:xfrm>
              <a:off x="0" y="-38100"/>
              <a:ext cx="812800" cy="850900"/>
            </a:xfrm>
            <a:prstGeom prst="rect">
              <a:avLst/>
            </a:prstGeom>
            <a:noFill/>
            <a:ln>
              <a:noFill/>
            </a:ln>
          </p:spPr>
          <p:txBody>
            <a:bodyPr spcFirstLastPara="1" wrap="square" lIns="33867" tIns="33867" rIns="33867" bIns="33867" anchor="ctr" anchorCtr="0">
              <a:noAutofit/>
            </a:bodyPr>
            <a:lstStyle/>
            <a:p>
              <a:pPr algn="ctr">
                <a:lnSpc>
                  <a:spcPct val="186611"/>
                </a:lnSpc>
              </a:pPr>
              <a:endParaRPr sz="1200">
                <a:solidFill>
                  <a:schemeClr val="dk1"/>
                </a:solidFill>
                <a:latin typeface="Calibri"/>
                <a:ea typeface="Calibri"/>
                <a:cs typeface="Calibri"/>
                <a:sym typeface="Calibri"/>
              </a:endParaRPr>
            </a:p>
          </p:txBody>
        </p:sp>
      </p:grpSp>
      <p:sp>
        <p:nvSpPr>
          <p:cNvPr id="273" name="Google Shape;273;p21"/>
          <p:cNvSpPr txBox="1"/>
          <p:nvPr/>
        </p:nvSpPr>
        <p:spPr>
          <a:xfrm>
            <a:off x="1029837" y="1813781"/>
            <a:ext cx="3263390" cy="341632"/>
          </a:xfrm>
          <a:prstGeom prst="rect">
            <a:avLst/>
          </a:prstGeom>
          <a:noFill/>
          <a:ln>
            <a:noFill/>
          </a:ln>
        </p:spPr>
        <p:txBody>
          <a:bodyPr spcFirstLastPara="1" wrap="square" lIns="0" tIns="0" rIns="0" bIns="0" anchor="t" anchorCtr="0">
            <a:spAutoFit/>
          </a:bodyPr>
          <a:lstStyle/>
          <a:p>
            <a:pPr>
              <a:lnSpc>
                <a:spcPct val="111000"/>
              </a:lnSpc>
            </a:pPr>
            <a:r>
              <a:rPr lang="en-US" sz="2000" dirty="0">
                <a:solidFill>
                  <a:srgbClr val="7B96D4"/>
                </a:solidFill>
                <a:latin typeface="Heebo Black"/>
                <a:ea typeface="Heebo Black"/>
                <a:cs typeface="Heebo Black"/>
                <a:sym typeface="Heebo Black"/>
              </a:rPr>
              <a:t>Definition</a:t>
            </a:r>
            <a:endParaRPr sz="1200" dirty="0"/>
          </a:p>
        </p:txBody>
      </p:sp>
      <p:sp>
        <p:nvSpPr>
          <p:cNvPr id="276" name="Google Shape;276;p21"/>
          <p:cNvSpPr txBox="1"/>
          <p:nvPr/>
        </p:nvSpPr>
        <p:spPr>
          <a:xfrm>
            <a:off x="1208503" y="2193678"/>
            <a:ext cx="4975380" cy="2154436"/>
          </a:xfrm>
          <a:prstGeom prst="rect">
            <a:avLst/>
          </a:prstGeom>
          <a:noFill/>
          <a:ln>
            <a:noFill/>
          </a:ln>
        </p:spPr>
        <p:txBody>
          <a:bodyPr spcFirstLastPara="1" wrap="square" lIns="0" tIns="0" rIns="0" bIns="0" anchor="t" anchorCtr="0">
            <a:spAutoFit/>
          </a:bodyPr>
          <a:lstStyle/>
          <a:p>
            <a:pPr marL="285750" lvl="0" indent="-285750" algn="just" defTabSz="914400">
              <a:buFont typeface="Wingdings" panose="05000000000000000000" pitchFamily="2" charset="2"/>
              <a:buChar char="Ø"/>
            </a:pPr>
            <a:r>
              <a:rPr kumimoji="0" lang="fr-FR" altLang="fr-FR" sz="1400" b="0" i="0" u="none" strike="noStrike" cap="none" normalizeH="0" baseline="0" dirty="0">
                <a:ln>
                  <a:noFill/>
                </a:ln>
                <a:solidFill>
                  <a:schemeClr val="tx1">
                    <a:lumMod val="75000"/>
                    <a:lumOff val="25000"/>
                  </a:schemeClr>
                </a:solidFill>
                <a:effectLst/>
                <a:latin typeface="inherit"/>
              </a:rPr>
              <a:t>Les systèmes embarqués sont des systèmes informatiques spécialisés conçus pour effectuer des tâches spécifiques au sein de systèmes plus vastes. </a:t>
            </a:r>
          </a:p>
          <a:p>
            <a:pPr marL="285750" lvl="0" indent="-285750" algn="just" defTabSz="914400">
              <a:buFont typeface="Wingdings" panose="05000000000000000000" pitchFamily="2" charset="2"/>
              <a:buChar char="Ø"/>
            </a:pPr>
            <a:endParaRPr lang="fr-FR" altLang="fr-FR" sz="1400" dirty="0">
              <a:solidFill>
                <a:schemeClr val="tx1">
                  <a:lumMod val="75000"/>
                  <a:lumOff val="25000"/>
                </a:schemeClr>
              </a:solidFill>
              <a:latin typeface="inherit"/>
            </a:endParaRPr>
          </a:p>
          <a:p>
            <a:pPr marL="285750" lvl="0" indent="-285750" algn="just" defTabSz="914400">
              <a:buFont typeface="Wingdings" panose="05000000000000000000" pitchFamily="2" charset="2"/>
              <a:buChar char="Ø"/>
            </a:pPr>
            <a:r>
              <a:rPr kumimoji="0" lang="fr-FR" altLang="fr-FR" sz="1400" b="0" i="0" u="none" strike="noStrike" cap="none" normalizeH="0" baseline="0" dirty="0">
                <a:ln>
                  <a:noFill/>
                </a:ln>
                <a:solidFill>
                  <a:schemeClr val="tx1">
                    <a:lumMod val="75000"/>
                    <a:lumOff val="25000"/>
                  </a:schemeClr>
                </a:solidFill>
                <a:effectLst/>
                <a:latin typeface="inherit"/>
              </a:rPr>
              <a:t>Contrairement aux ordinateurs à usage général, créés pour exécuter une variété d'applications, les systèmes embarqués sont spécialement élaborés afin d'accomplir de manière efficiente et fiable des tâches spécifiques, telles que la gestion de capteurs et d'autres fonctions dédiées.</a:t>
            </a:r>
          </a:p>
          <a:p>
            <a:pPr lvl="0" algn="just" defTabSz="914400"/>
            <a:endParaRPr kumimoji="0" lang="fr-FR" altLang="fr-FR" sz="1400" b="0" i="0" u="none" strike="noStrike" cap="none" normalizeH="0" baseline="0" dirty="0">
              <a:ln>
                <a:noFill/>
              </a:ln>
              <a:solidFill>
                <a:schemeClr val="tx1">
                  <a:lumMod val="75000"/>
                  <a:lumOff val="25000"/>
                </a:schemeClr>
              </a:solidFill>
              <a:effectLst/>
              <a:latin typeface="inherit"/>
            </a:endParaRPr>
          </a:p>
        </p:txBody>
      </p:sp>
      <p:sp>
        <p:nvSpPr>
          <p:cNvPr id="279" name="Google Shape;279;p21"/>
          <p:cNvSpPr txBox="1"/>
          <p:nvPr/>
        </p:nvSpPr>
        <p:spPr>
          <a:xfrm>
            <a:off x="1029837" y="966498"/>
            <a:ext cx="7814126" cy="847283"/>
          </a:xfrm>
          <a:prstGeom prst="rect">
            <a:avLst/>
          </a:prstGeom>
          <a:noFill/>
          <a:ln>
            <a:noFill/>
          </a:ln>
        </p:spPr>
        <p:txBody>
          <a:bodyPr spcFirstLastPara="1" wrap="square" lIns="0" tIns="0" rIns="0" bIns="0" anchor="t" anchorCtr="0">
            <a:spAutoFit/>
          </a:bodyPr>
          <a:lstStyle/>
          <a:p>
            <a:pPr>
              <a:lnSpc>
                <a:spcPct val="118002"/>
              </a:lnSpc>
            </a:pPr>
            <a:r>
              <a:rPr lang="fr-FR" sz="4666" dirty="0">
                <a:solidFill>
                  <a:srgbClr val="4C6FBF"/>
                </a:solidFill>
                <a:latin typeface="Heebo Black"/>
                <a:cs typeface="Heebo Black"/>
                <a:sym typeface="Heebo Black"/>
              </a:rPr>
              <a:t>Contexte sur l’embarqué</a:t>
            </a:r>
            <a:endParaRPr lang="fr-FR" sz="1200" dirty="0"/>
          </a:p>
        </p:txBody>
      </p:sp>
      <p:sp>
        <p:nvSpPr>
          <p:cNvPr id="2" name="Google Shape;135;p15">
            <a:extLst>
              <a:ext uri="{FF2B5EF4-FFF2-40B4-BE49-F238E27FC236}">
                <a16:creationId xmlns:a16="http://schemas.microsoft.com/office/drawing/2014/main" id="{49801218-161C-AC4E-057A-425A9D67BBC5}"/>
              </a:ext>
            </a:extLst>
          </p:cNvPr>
          <p:cNvSpPr txBox="1"/>
          <p:nvPr/>
        </p:nvSpPr>
        <p:spPr>
          <a:xfrm>
            <a:off x="331082" y="119395"/>
            <a:ext cx="1161421" cy="1302408"/>
          </a:xfrm>
          <a:prstGeom prst="rect">
            <a:avLst/>
          </a:prstGeom>
          <a:noFill/>
          <a:ln>
            <a:noFill/>
          </a:ln>
        </p:spPr>
        <p:txBody>
          <a:bodyPr spcFirstLastPara="1" wrap="square" lIns="0" tIns="0" rIns="0" bIns="0" anchor="t" anchorCtr="0">
            <a:spAutoFit/>
          </a:bodyPr>
          <a:lstStyle/>
          <a:p>
            <a:pPr algn="ctr">
              <a:lnSpc>
                <a:spcPct val="127000"/>
              </a:lnSpc>
            </a:pPr>
            <a:r>
              <a:rPr lang="en-US" sz="6664" dirty="0">
                <a:solidFill>
                  <a:schemeClr val="accent1">
                    <a:lumMod val="60000"/>
                    <a:lumOff val="40000"/>
                  </a:schemeClr>
                </a:solidFill>
                <a:latin typeface="Heebo Black"/>
                <a:ea typeface="Heebo Black"/>
                <a:cs typeface="Heebo Black"/>
                <a:sym typeface="Heebo Black"/>
              </a:rPr>
              <a:t>01</a:t>
            </a:r>
            <a:endParaRPr sz="1200" dirty="0">
              <a:solidFill>
                <a:schemeClr val="accent1">
                  <a:lumMod val="60000"/>
                  <a:lumOff val="40000"/>
                </a:schemeClr>
              </a:solidFill>
            </a:endParaRPr>
          </a:p>
        </p:txBody>
      </p:sp>
      <p:grpSp>
        <p:nvGrpSpPr>
          <p:cNvPr id="3" name="Group 2">
            <a:extLst>
              <a:ext uri="{FF2B5EF4-FFF2-40B4-BE49-F238E27FC236}">
                <a16:creationId xmlns:a16="http://schemas.microsoft.com/office/drawing/2014/main" id="{9F61842D-9193-65D6-A132-722936D43DD2}"/>
              </a:ext>
            </a:extLst>
          </p:cNvPr>
          <p:cNvGrpSpPr/>
          <p:nvPr/>
        </p:nvGrpSpPr>
        <p:grpSpPr>
          <a:xfrm>
            <a:off x="6571895" y="2294256"/>
            <a:ext cx="4944065" cy="3559911"/>
            <a:chOff x="1478160" y="5687145"/>
            <a:chExt cx="6955254" cy="5063015"/>
          </a:xfrm>
        </p:grpSpPr>
        <p:grpSp>
          <p:nvGrpSpPr>
            <p:cNvPr id="4" name="Group 3">
              <a:extLst>
                <a:ext uri="{FF2B5EF4-FFF2-40B4-BE49-F238E27FC236}">
                  <a16:creationId xmlns:a16="http://schemas.microsoft.com/office/drawing/2014/main" id="{235E62BD-1506-EC9B-571A-2FE279DBC573}"/>
                </a:ext>
              </a:extLst>
            </p:cNvPr>
            <p:cNvGrpSpPr/>
            <p:nvPr/>
          </p:nvGrpSpPr>
          <p:grpSpPr>
            <a:xfrm>
              <a:off x="1478160" y="5687145"/>
              <a:ext cx="6955254" cy="5063015"/>
              <a:chOff x="895044" y="4563186"/>
              <a:chExt cx="6955254" cy="5063015"/>
            </a:xfrm>
          </p:grpSpPr>
          <p:grpSp>
            <p:nvGrpSpPr>
              <p:cNvPr id="8" name="Groupe 9">
                <a:extLst>
                  <a:ext uri="{FF2B5EF4-FFF2-40B4-BE49-F238E27FC236}">
                    <a16:creationId xmlns:a16="http://schemas.microsoft.com/office/drawing/2014/main" id="{7D222467-39F1-3848-F20A-BC67AE99A631}"/>
                  </a:ext>
                </a:extLst>
              </p:cNvPr>
              <p:cNvGrpSpPr/>
              <p:nvPr/>
            </p:nvGrpSpPr>
            <p:grpSpPr>
              <a:xfrm>
                <a:off x="895044" y="4563186"/>
                <a:ext cx="6955254" cy="5063015"/>
                <a:chOff x="2072439" y="3189374"/>
                <a:chExt cx="6955254" cy="5063015"/>
              </a:xfrm>
            </p:grpSpPr>
            <p:sp>
              <p:nvSpPr>
                <p:cNvPr id="33" name="Rounded Rectangle 32">
                  <a:extLst>
                    <a:ext uri="{FF2B5EF4-FFF2-40B4-BE49-F238E27FC236}">
                      <a16:creationId xmlns:a16="http://schemas.microsoft.com/office/drawing/2014/main" id="{840788C1-EB28-4497-E842-C9D19440F393}"/>
                    </a:ext>
                  </a:extLst>
                </p:cNvPr>
                <p:cNvSpPr/>
                <p:nvPr/>
              </p:nvSpPr>
              <p:spPr>
                <a:xfrm>
                  <a:off x="4431529" y="4741180"/>
                  <a:ext cx="2442410" cy="1864895"/>
                </a:xfrm>
                <a:prstGeom prst="roundRect">
                  <a:avLst/>
                </a:prstGeom>
                <a:solidFill>
                  <a:schemeClr val="bg1"/>
                </a:solidFill>
                <a:ln w="171450" cap="flat"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ln>
                        <a:solidFill>
                          <a:schemeClr val="tx1"/>
                        </a:solidFill>
                      </a:ln>
                      <a:solidFill>
                        <a:schemeClr val="tx1">
                          <a:lumMod val="75000"/>
                          <a:lumOff val="25000"/>
                        </a:schemeClr>
                      </a:solidFill>
                      <a:latin typeface="Adobe Myungjo Std M" panose="02020600000000000000" pitchFamily="18" charset="-128"/>
                      <a:ea typeface="Adobe Myungjo Std M" panose="02020600000000000000" pitchFamily="18" charset="-128"/>
                    </a:rPr>
                    <a:t>SYSTÈME</a:t>
                  </a:r>
                  <a:r>
                    <a:rPr lang="fr-FR" sz="1100" b="1" dirty="0">
                      <a:ln>
                        <a:solidFill>
                          <a:schemeClr val="tx1"/>
                        </a:solidFill>
                      </a:ln>
                      <a:solidFill>
                        <a:schemeClr val="tx1">
                          <a:lumMod val="75000"/>
                          <a:lumOff val="25000"/>
                        </a:schemeClr>
                      </a:solidFill>
                      <a:latin typeface="Adobe Myungjo Std M" panose="02020600000000000000" pitchFamily="18" charset="-128"/>
                      <a:ea typeface="Adobe Myungjo Std M" panose="02020600000000000000" pitchFamily="18" charset="-128"/>
                    </a:rPr>
                    <a:t> EMBARQUÉ</a:t>
                  </a:r>
                  <a:br>
                    <a:rPr lang="fr-FR" sz="1200" b="1" dirty="0">
                      <a:ln>
                        <a:solidFill>
                          <a:schemeClr val="tx1"/>
                        </a:solidFill>
                      </a:ln>
                      <a:latin typeface="Adobe Myungjo Std M" panose="02020600000000000000" pitchFamily="18" charset="-128"/>
                      <a:ea typeface="Adobe Myungjo Std M" panose="02020600000000000000" pitchFamily="18" charset="-128"/>
                    </a:rPr>
                  </a:br>
                  <a:endParaRPr lang="fr-FR" sz="1200" b="1" dirty="0">
                    <a:ln>
                      <a:solidFill>
                        <a:schemeClr val="tx1"/>
                      </a:solidFill>
                    </a:ln>
                    <a:latin typeface="Adobe Myungjo Std M" panose="02020600000000000000" pitchFamily="18" charset="-128"/>
                    <a:ea typeface="Adobe Myungjo Std M" panose="02020600000000000000" pitchFamily="18" charset="-128"/>
                  </a:endParaRPr>
                </a:p>
                <a:p>
                  <a:pPr algn="ctr"/>
                  <a:endParaRPr lang="fr-FR" sz="2000" b="1" dirty="0">
                    <a:ln>
                      <a:solidFill>
                        <a:schemeClr val="tx1"/>
                      </a:solidFill>
                    </a:ln>
                    <a:latin typeface="Adobe Myungjo Std M" panose="02020600000000000000" pitchFamily="18" charset="-128"/>
                    <a:ea typeface="Adobe Myungjo Std M" panose="02020600000000000000" pitchFamily="18" charset="-128"/>
                  </a:endParaRPr>
                </a:p>
                <a:p>
                  <a:pPr algn="ctr"/>
                  <a:endParaRPr lang="fr-FR" sz="2000" b="1" dirty="0">
                    <a:ln>
                      <a:solidFill>
                        <a:schemeClr val="tx1"/>
                      </a:solidFill>
                    </a:ln>
                    <a:latin typeface="Adobe Myungjo Std M" panose="02020600000000000000" pitchFamily="18" charset="-128"/>
                    <a:ea typeface="Adobe Myungjo Std M" panose="02020600000000000000" pitchFamily="18" charset="-128"/>
                  </a:endParaRPr>
                </a:p>
              </p:txBody>
            </p:sp>
            <p:sp>
              <p:nvSpPr>
                <p:cNvPr id="34" name="Rounded Rectangle 33">
                  <a:extLst>
                    <a:ext uri="{FF2B5EF4-FFF2-40B4-BE49-F238E27FC236}">
                      <a16:creationId xmlns:a16="http://schemas.microsoft.com/office/drawing/2014/main" id="{52EE0390-C3FF-3545-33BB-889770F64B09}"/>
                    </a:ext>
                  </a:extLst>
                </p:cNvPr>
                <p:cNvSpPr/>
                <p:nvPr/>
              </p:nvSpPr>
              <p:spPr>
                <a:xfrm>
                  <a:off x="3162096" y="3215185"/>
                  <a:ext cx="1347537" cy="782053"/>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ln>
                        <a:solidFill>
                          <a:schemeClr val="bg1"/>
                        </a:solidFill>
                      </a:ln>
                      <a:latin typeface="Adobe Myungjo Std M" panose="02020600000000000000" pitchFamily="18" charset="-128"/>
                      <a:ea typeface="Adobe Myungjo Std M" panose="02020600000000000000" pitchFamily="18" charset="-128"/>
                    </a:rPr>
                    <a:t>Haute stabilité</a:t>
                  </a:r>
                </a:p>
              </p:txBody>
            </p:sp>
            <p:sp>
              <p:nvSpPr>
                <p:cNvPr id="35" name="Rounded Rectangle 34">
                  <a:extLst>
                    <a:ext uri="{FF2B5EF4-FFF2-40B4-BE49-F238E27FC236}">
                      <a16:creationId xmlns:a16="http://schemas.microsoft.com/office/drawing/2014/main" id="{1446D4A8-94CF-A8D0-F0B2-621BBF778614}"/>
                    </a:ext>
                  </a:extLst>
                </p:cNvPr>
                <p:cNvSpPr/>
                <p:nvPr/>
              </p:nvSpPr>
              <p:spPr>
                <a:xfrm>
                  <a:off x="4953689" y="3189375"/>
                  <a:ext cx="1347537" cy="782053"/>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dirty="0">
                      <a:ln>
                        <a:solidFill>
                          <a:schemeClr val="bg1"/>
                        </a:solidFill>
                      </a:ln>
                      <a:latin typeface="Adobe Myungjo Std M" panose="02020600000000000000" pitchFamily="18" charset="-128"/>
                      <a:ea typeface="Adobe Myungjo Std M" panose="02020600000000000000" pitchFamily="18" charset="-128"/>
                    </a:rPr>
                    <a:t>Déterminisme en temps</a:t>
                  </a:r>
                </a:p>
              </p:txBody>
            </p:sp>
            <p:sp>
              <p:nvSpPr>
                <p:cNvPr id="36" name="Rounded Rectangle 35">
                  <a:extLst>
                    <a:ext uri="{FF2B5EF4-FFF2-40B4-BE49-F238E27FC236}">
                      <a16:creationId xmlns:a16="http://schemas.microsoft.com/office/drawing/2014/main" id="{0C9BC680-54E1-46C5-68E0-31EA87298355}"/>
                    </a:ext>
                  </a:extLst>
                </p:cNvPr>
                <p:cNvSpPr/>
                <p:nvPr/>
              </p:nvSpPr>
              <p:spPr>
                <a:xfrm>
                  <a:off x="6703800" y="3189374"/>
                  <a:ext cx="1347537" cy="782053"/>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dirty="0">
                      <a:ln>
                        <a:solidFill>
                          <a:schemeClr val="bg1"/>
                        </a:solidFill>
                      </a:ln>
                      <a:latin typeface="Adobe Myungjo Std M" panose="02020600000000000000" pitchFamily="18" charset="-128"/>
                      <a:ea typeface="Adobe Myungjo Std M" panose="02020600000000000000" pitchFamily="18" charset="-128"/>
                    </a:rPr>
                    <a:t>Tâches spécifiques</a:t>
                  </a:r>
                </a:p>
              </p:txBody>
            </p:sp>
            <p:sp>
              <p:nvSpPr>
                <p:cNvPr id="37" name="Rounded Rectangle 36">
                  <a:extLst>
                    <a:ext uri="{FF2B5EF4-FFF2-40B4-BE49-F238E27FC236}">
                      <a16:creationId xmlns:a16="http://schemas.microsoft.com/office/drawing/2014/main" id="{90DB629D-A3D8-5631-929E-D929F7D1909B}"/>
                    </a:ext>
                  </a:extLst>
                </p:cNvPr>
                <p:cNvSpPr/>
                <p:nvPr/>
              </p:nvSpPr>
              <p:spPr>
                <a:xfrm>
                  <a:off x="2072439" y="4326090"/>
                  <a:ext cx="1347537" cy="782053"/>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dirty="0">
                      <a:ln>
                        <a:solidFill>
                          <a:schemeClr val="bg1"/>
                        </a:solidFill>
                      </a:ln>
                      <a:latin typeface="Adobe Myungjo Std M" panose="02020600000000000000" pitchFamily="18" charset="-128"/>
                      <a:ea typeface="Adobe Myungjo Std M" panose="02020600000000000000" pitchFamily="18" charset="-128"/>
                    </a:rPr>
                    <a:t>Tolérance aux pannes </a:t>
                  </a:r>
                </a:p>
              </p:txBody>
            </p:sp>
            <p:sp>
              <p:nvSpPr>
                <p:cNvPr id="38" name="Rounded Rectangle 37">
                  <a:extLst>
                    <a:ext uri="{FF2B5EF4-FFF2-40B4-BE49-F238E27FC236}">
                      <a16:creationId xmlns:a16="http://schemas.microsoft.com/office/drawing/2014/main" id="{E415AF5A-F441-E0AC-2D0C-4227280AC5BF}"/>
                    </a:ext>
                  </a:extLst>
                </p:cNvPr>
                <p:cNvSpPr/>
                <p:nvPr/>
              </p:nvSpPr>
              <p:spPr>
                <a:xfrm>
                  <a:off x="2081461" y="5246504"/>
                  <a:ext cx="1347537" cy="782053"/>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dirty="0">
                      <a:ln>
                        <a:solidFill>
                          <a:schemeClr val="bg1"/>
                        </a:solidFill>
                      </a:ln>
                      <a:latin typeface="Adobe Myungjo Std M" panose="02020600000000000000" pitchFamily="18" charset="-128"/>
                      <a:ea typeface="Adobe Myungjo Std M" panose="02020600000000000000" pitchFamily="18" charset="-128"/>
                    </a:rPr>
                    <a:t>Basse consommation</a:t>
                  </a:r>
                </a:p>
              </p:txBody>
            </p:sp>
            <p:sp>
              <p:nvSpPr>
                <p:cNvPr id="39" name="Rounded Rectangle 38">
                  <a:extLst>
                    <a:ext uri="{FF2B5EF4-FFF2-40B4-BE49-F238E27FC236}">
                      <a16:creationId xmlns:a16="http://schemas.microsoft.com/office/drawing/2014/main" id="{A7EB4B08-AA3F-448E-8D12-984039B48E84}"/>
                    </a:ext>
                  </a:extLst>
                </p:cNvPr>
                <p:cNvSpPr/>
                <p:nvPr/>
              </p:nvSpPr>
              <p:spPr>
                <a:xfrm>
                  <a:off x="2081461" y="6166919"/>
                  <a:ext cx="1347537" cy="782053"/>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dirty="0">
                      <a:ln>
                        <a:solidFill>
                          <a:schemeClr val="bg1"/>
                        </a:solidFill>
                      </a:ln>
                      <a:latin typeface="Adobe Myungjo Std M" panose="02020600000000000000" pitchFamily="18" charset="-128"/>
                      <a:ea typeface="Adobe Myungjo Std M" panose="02020600000000000000" pitchFamily="18" charset="-128"/>
                    </a:rPr>
                    <a:t>Mémoire limitée</a:t>
                  </a:r>
                </a:p>
              </p:txBody>
            </p:sp>
            <p:sp>
              <p:nvSpPr>
                <p:cNvPr id="40" name="Rounded Rectangle 39">
                  <a:extLst>
                    <a:ext uri="{FF2B5EF4-FFF2-40B4-BE49-F238E27FC236}">
                      <a16:creationId xmlns:a16="http://schemas.microsoft.com/office/drawing/2014/main" id="{C7666A28-5A74-2D48-8E40-DA31A46F85BF}"/>
                    </a:ext>
                  </a:extLst>
                </p:cNvPr>
                <p:cNvSpPr/>
                <p:nvPr/>
              </p:nvSpPr>
              <p:spPr>
                <a:xfrm>
                  <a:off x="3238296" y="7465800"/>
                  <a:ext cx="1347537" cy="782053"/>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dirty="0">
                      <a:ln>
                        <a:solidFill>
                          <a:schemeClr val="bg1"/>
                        </a:solidFill>
                      </a:ln>
                      <a:latin typeface="Adobe Myungjo Std M" panose="02020600000000000000" pitchFamily="18" charset="-128"/>
                      <a:ea typeface="Adobe Myungjo Std M" panose="02020600000000000000" pitchFamily="18" charset="-128"/>
                    </a:rPr>
                    <a:t>Fiabilité</a:t>
                  </a:r>
                </a:p>
              </p:txBody>
            </p:sp>
            <p:sp>
              <p:nvSpPr>
                <p:cNvPr id="41" name="Rounded Rectangle 40">
                  <a:extLst>
                    <a:ext uri="{FF2B5EF4-FFF2-40B4-BE49-F238E27FC236}">
                      <a16:creationId xmlns:a16="http://schemas.microsoft.com/office/drawing/2014/main" id="{0BC5D0A0-13EC-EBF0-10E4-C118FCF53614}"/>
                    </a:ext>
                  </a:extLst>
                </p:cNvPr>
                <p:cNvSpPr/>
                <p:nvPr/>
              </p:nvSpPr>
              <p:spPr>
                <a:xfrm>
                  <a:off x="4953689" y="7465799"/>
                  <a:ext cx="1347537" cy="782053"/>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dirty="0">
                      <a:ln>
                        <a:solidFill>
                          <a:schemeClr val="bg1"/>
                        </a:solidFill>
                      </a:ln>
                      <a:latin typeface="Adobe Myungjo Std M" panose="02020600000000000000" pitchFamily="18" charset="-128"/>
                      <a:ea typeface="Adobe Myungjo Std M" panose="02020600000000000000" pitchFamily="18" charset="-128"/>
                    </a:rPr>
                    <a:t>Haute efficacité</a:t>
                  </a:r>
                </a:p>
              </p:txBody>
            </p:sp>
            <p:sp>
              <p:nvSpPr>
                <p:cNvPr id="42" name="Rounded Rectangle 41">
                  <a:extLst>
                    <a:ext uri="{FF2B5EF4-FFF2-40B4-BE49-F238E27FC236}">
                      <a16:creationId xmlns:a16="http://schemas.microsoft.com/office/drawing/2014/main" id="{CB47AC60-4749-3DA0-C42B-107D182CAD93}"/>
                    </a:ext>
                  </a:extLst>
                </p:cNvPr>
                <p:cNvSpPr/>
                <p:nvPr/>
              </p:nvSpPr>
              <p:spPr>
                <a:xfrm>
                  <a:off x="6703800" y="7470336"/>
                  <a:ext cx="1347537" cy="78205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dirty="0">
                      <a:ln>
                        <a:solidFill>
                          <a:schemeClr val="bg1"/>
                        </a:solidFill>
                      </a:ln>
                      <a:latin typeface="Adobe Myungjo Std M" panose="02020600000000000000" pitchFamily="18" charset="-128"/>
                      <a:ea typeface="Adobe Myungjo Std M" panose="02020600000000000000" pitchFamily="18" charset="-128"/>
                    </a:rPr>
                    <a:t>Temps réel</a:t>
                  </a:r>
                </a:p>
              </p:txBody>
            </p:sp>
            <p:sp>
              <p:nvSpPr>
                <p:cNvPr id="43" name="Rounded Rectangle 42">
                  <a:extLst>
                    <a:ext uri="{FF2B5EF4-FFF2-40B4-BE49-F238E27FC236}">
                      <a16:creationId xmlns:a16="http://schemas.microsoft.com/office/drawing/2014/main" id="{54B86EE5-D4F5-8465-9C40-C2CCBE22F784}"/>
                    </a:ext>
                  </a:extLst>
                </p:cNvPr>
                <p:cNvSpPr/>
                <p:nvPr/>
              </p:nvSpPr>
              <p:spPr>
                <a:xfrm>
                  <a:off x="7675037" y="6166919"/>
                  <a:ext cx="1347537" cy="782053"/>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dirty="0">
                      <a:ln>
                        <a:solidFill>
                          <a:schemeClr val="bg1"/>
                        </a:solidFill>
                      </a:ln>
                      <a:latin typeface="Adobe Myungjo Std M" panose="02020600000000000000" pitchFamily="18" charset="-128"/>
                      <a:ea typeface="Adobe Myungjo Std M" panose="02020600000000000000" pitchFamily="18" charset="-128"/>
                    </a:rPr>
                    <a:t>Opération simplifie</a:t>
                  </a:r>
                </a:p>
              </p:txBody>
            </p:sp>
            <p:sp>
              <p:nvSpPr>
                <p:cNvPr id="44" name="Rounded Rectangle 43">
                  <a:extLst>
                    <a:ext uri="{FF2B5EF4-FFF2-40B4-BE49-F238E27FC236}">
                      <a16:creationId xmlns:a16="http://schemas.microsoft.com/office/drawing/2014/main" id="{3410DA9D-1D60-D887-D2E2-03751B2BCA52}"/>
                    </a:ext>
                  </a:extLst>
                </p:cNvPr>
                <p:cNvSpPr/>
                <p:nvPr/>
              </p:nvSpPr>
              <p:spPr>
                <a:xfrm>
                  <a:off x="7680156" y="5243282"/>
                  <a:ext cx="1347537" cy="782053"/>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dirty="0">
                      <a:ln>
                        <a:solidFill>
                          <a:schemeClr val="bg1"/>
                        </a:solidFill>
                      </a:ln>
                      <a:latin typeface="Adobe Myungjo Std M" panose="02020600000000000000" pitchFamily="18" charset="-128"/>
                      <a:ea typeface="Adobe Myungjo Std M" panose="02020600000000000000" pitchFamily="18" charset="-128"/>
                    </a:rPr>
                    <a:t>Interface minimale</a:t>
                  </a:r>
                </a:p>
              </p:txBody>
            </p:sp>
            <p:sp>
              <p:nvSpPr>
                <p:cNvPr id="45" name="Rounded Rectangle 44">
                  <a:extLst>
                    <a:ext uri="{FF2B5EF4-FFF2-40B4-BE49-F238E27FC236}">
                      <a16:creationId xmlns:a16="http://schemas.microsoft.com/office/drawing/2014/main" id="{D507F91D-8B31-F7FB-4441-C3AA6BE3A8AB}"/>
                    </a:ext>
                  </a:extLst>
                </p:cNvPr>
                <p:cNvSpPr/>
                <p:nvPr/>
              </p:nvSpPr>
              <p:spPr>
                <a:xfrm>
                  <a:off x="7660102" y="4326089"/>
                  <a:ext cx="1347537" cy="782053"/>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dirty="0">
                      <a:ln>
                        <a:solidFill>
                          <a:schemeClr val="bg1"/>
                        </a:solidFill>
                      </a:ln>
                      <a:latin typeface="Adobe Myungjo Std M" panose="02020600000000000000" pitchFamily="18" charset="-128"/>
                      <a:ea typeface="Adobe Myungjo Std M" panose="02020600000000000000" pitchFamily="18" charset="-128"/>
                    </a:rPr>
                    <a:t>Bas coût</a:t>
                  </a:r>
                </a:p>
              </p:txBody>
            </p:sp>
            <p:sp>
              <p:nvSpPr>
                <p:cNvPr id="46" name="Rectangle 45">
                  <a:extLst>
                    <a:ext uri="{FF2B5EF4-FFF2-40B4-BE49-F238E27FC236}">
                      <a16:creationId xmlns:a16="http://schemas.microsoft.com/office/drawing/2014/main" id="{134C4561-3FC0-CEC1-2B95-7B2E3ED4EDA9}"/>
                    </a:ext>
                  </a:extLst>
                </p:cNvPr>
                <p:cNvSpPr/>
                <p:nvPr/>
              </p:nvSpPr>
              <p:spPr>
                <a:xfrm>
                  <a:off x="4078705" y="5131735"/>
                  <a:ext cx="324851" cy="114033"/>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ln>
                      <a:solidFill>
                        <a:schemeClr val="bg1"/>
                      </a:solidFill>
                    </a:ln>
                    <a:latin typeface="Adobe Myungjo Std M" panose="02020600000000000000" pitchFamily="18" charset="-128"/>
                    <a:ea typeface="Adobe Myungjo Std M" panose="02020600000000000000" pitchFamily="18" charset="-128"/>
                  </a:endParaRPr>
                </a:p>
              </p:txBody>
            </p:sp>
            <p:sp>
              <p:nvSpPr>
                <p:cNvPr id="47" name="Rectangle 46">
                  <a:extLst>
                    <a:ext uri="{FF2B5EF4-FFF2-40B4-BE49-F238E27FC236}">
                      <a16:creationId xmlns:a16="http://schemas.microsoft.com/office/drawing/2014/main" id="{631E7B49-C025-0949-7D47-FAF7351A5393}"/>
                    </a:ext>
                  </a:extLst>
                </p:cNvPr>
                <p:cNvSpPr/>
                <p:nvPr/>
              </p:nvSpPr>
              <p:spPr>
                <a:xfrm>
                  <a:off x="4072789" y="5577507"/>
                  <a:ext cx="324851" cy="114033"/>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ln>
                      <a:solidFill>
                        <a:schemeClr val="bg1"/>
                      </a:solidFill>
                    </a:ln>
                    <a:latin typeface="Adobe Myungjo Std M" panose="02020600000000000000" pitchFamily="18" charset="-128"/>
                    <a:ea typeface="Adobe Myungjo Std M" panose="02020600000000000000" pitchFamily="18" charset="-128"/>
                  </a:endParaRPr>
                </a:p>
              </p:txBody>
            </p:sp>
            <p:sp>
              <p:nvSpPr>
                <p:cNvPr id="48" name="Rectangle 47">
                  <a:extLst>
                    <a:ext uri="{FF2B5EF4-FFF2-40B4-BE49-F238E27FC236}">
                      <a16:creationId xmlns:a16="http://schemas.microsoft.com/office/drawing/2014/main" id="{3383787D-3435-CBB1-B779-C9F0B00EACC9}"/>
                    </a:ext>
                  </a:extLst>
                </p:cNvPr>
                <p:cNvSpPr/>
                <p:nvPr/>
              </p:nvSpPr>
              <p:spPr>
                <a:xfrm>
                  <a:off x="4072789" y="6055764"/>
                  <a:ext cx="324851" cy="114033"/>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ln>
                      <a:solidFill>
                        <a:schemeClr val="bg1"/>
                      </a:solidFill>
                    </a:ln>
                    <a:latin typeface="Adobe Myungjo Std M" panose="02020600000000000000" pitchFamily="18" charset="-128"/>
                    <a:ea typeface="Adobe Myungjo Std M" panose="02020600000000000000" pitchFamily="18" charset="-128"/>
                  </a:endParaRPr>
                </a:p>
              </p:txBody>
            </p:sp>
            <p:sp>
              <p:nvSpPr>
                <p:cNvPr id="49" name="Rectangle 48">
                  <a:extLst>
                    <a:ext uri="{FF2B5EF4-FFF2-40B4-BE49-F238E27FC236}">
                      <a16:creationId xmlns:a16="http://schemas.microsoft.com/office/drawing/2014/main" id="{091BB526-A81C-F580-25A1-3186916F7B06}"/>
                    </a:ext>
                  </a:extLst>
                </p:cNvPr>
                <p:cNvSpPr/>
                <p:nvPr/>
              </p:nvSpPr>
              <p:spPr>
                <a:xfrm rot="5400000">
                  <a:off x="4869646" y="4455091"/>
                  <a:ext cx="324851" cy="11403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ln>
                      <a:solidFill>
                        <a:schemeClr val="bg1"/>
                      </a:solidFill>
                    </a:ln>
                    <a:latin typeface="Adobe Myungjo Std M" panose="02020600000000000000" pitchFamily="18" charset="-128"/>
                    <a:ea typeface="Adobe Myungjo Std M" panose="02020600000000000000" pitchFamily="18" charset="-128"/>
                  </a:endParaRPr>
                </a:p>
              </p:txBody>
            </p:sp>
            <p:sp>
              <p:nvSpPr>
                <p:cNvPr id="50" name="Rectangle 49">
                  <a:extLst>
                    <a:ext uri="{FF2B5EF4-FFF2-40B4-BE49-F238E27FC236}">
                      <a16:creationId xmlns:a16="http://schemas.microsoft.com/office/drawing/2014/main" id="{F105CF51-8951-849D-BFFE-5C74C6A6B6F5}"/>
                    </a:ext>
                  </a:extLst>
                </p:cNvPr>
                <p:cNvSpPr/>
                <p:nvPr/>
              </p:nvSpPr>
              <p:spPr>
                <a:xfrm rot="5400000">
                  <a:off x="5465043" y="4465915"/>
                  <a:ext cx="324851" cy="114033"/>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ln>
                      <a:solidFill>
                        <a:schemeClr val="bg1"/>
                      </a:solidFill>
                    </a:ln>
                    <a:latin typeface="Adobe Myungjo Std M" panose="02020600000000000000" pitchFamily="18" charset="-128"/>
                    <a:ea typeface="Adobe Myungjo Std M" panose="02020600000000000000" pitchFamily="18" charset="-128"/>
                  </a:endParaRPr>
                </a:p>
              </p:txBody>
            </p:sp>
            <p:sp>
              <p:nvSpPr>
                <p:cNvPr id="51" name="Rectangle 50">
                  <a:extLst>
                    <a:ext uri="{FF2B5EF4-FFF2-40B4-BE49-F238E27FC236}">
                      <a16:creationId xmlns:a16="http://schemas.microsoft.com/office/drawing/2014/main" id="{193A2256-FCBE-555B-9E5D-14E2C0B4AD06}"/>
                    </a:ext>
                  </a:extLst>
                </p:cNvPr>
                <p:cNvSpPr/>
                <p:nvPr/>
              </p:nvSpPr>
              <p:spPr>
                <a:xfrm rot="5400000">
                  <a:off x="6087110" y="4465915"/>
                  <a:ext cx="324851" cy="11403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ln>
                      <a:solidFill>
                        <a:schemeClr val="bg1"/>
                      </a:solidFill>
                    </a:ln>
                    <a:latin typeface="Adobe Myungjo Std M" panose="02020600000000000000" pitchFamily="18" charset="-128"/>
                    <a:ea typeface="Adobe Myungjo Std M" panose="02020600000000000000" pitchFamily="18" charset="-128"/>
                  </a:endParaRPr>
                </a:p>
              </p:txBody>
            </p:sp>
            <p:sp>
              <p:nvSpPr>
                <p:cNvPr id="52" name="Rectangle 51">
                  <a:extLst>
                    <a:ext uri="{FF2B5EF4-FFF2-40B4-BE49-F238E27FC236}">
                      <a16:creationId xmlns:a16="http://schemas.microsoft.com/office/drawing/2014/main" id="{E0B17721-629A-BA17-4E71-2E70ED11A84C}"/>
                    </a:ext>
                  </a:extLst>
                </p:cNvPr>
                <p:cNvSpPr/>
                <p:nvPr/>
              </p:nvSpPr>
              <p:spPr>
                <a:xfrm>
                  <a:off x="6901912" y="5131735"/>
                  <a:ext cx="324851" cy="114033"/>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ln>
                      <a:solidFill>
                        <a:schemeClr val="bg1"/>
                      </a:solidFill>
                    </a:ln>
                    <a:latin typeface="Adobe Myungjo Std M" panose="02020600000000000000" pitchFamily="18" charset="-128"/>
                    <a:ea typeface="Adobe Myungjo Std M" panose="02020600000000000000" pitchFamily="18" charset="-128"/>
                  </a:endParaRPr>
                </a:p>
              </p:txBody>
            </p:sp>
            <p:sp>
              <p:nvSpPr>
                <p:cNvPr id="53" name="Rectangle 52">
                  <a:extLst>
                    <a:ext uri="{FF2B5EF4-FFF2-40B4-BE49-F238E27FC236}">
                      <a16:creationId xmlns:a16="http://schemas.microsoft.com/office/drawing/2014/main" id="{A13BBB6A-00E9-ADF9-648D-B5B82DF0CD0B}"/>
                    </a:ext>
                  </a:extLst>
                </p:cNvPr>
                <p:cNvSpPr/>
                <p:nvPr/>
              </p:nvSpPr>
              <p:spPr>
                <a:xfrm>
                  <a:off x="6895996" y="5577507"/>
                  <a:ext cx="324851" cy="114033"/>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ln>
                      <a:solidFill>
                        <a:schemeClr val="bg1"/>
                      </a:solidFill>
                    </a:ln>
                    <a:latin typeface="Adobe Myungjo Std M" panose="02020600000000000000" pitchFamily="18" charset="-128"/>
                    <a:ea typeface="Adobe Myungjo Std M" panose="02020600000000000000" pitchFamily="18" charset="-128"/>
                  </a:endParaRPr>
                </a:p>
              </p:txBody>
            </p:sp>
            <p:sp>
              <p:nvSpPr>
                <p:cNvPr id="54" name="Rectangle 53">
                  <a:extLst>
                    <a:ext uri="{FF2B5EF4-FFF2-40B4-BE49-F238E27FC236}">
                      <a16:creationId xmlns:a16="http://schemas.microsoft.com/office/drawing/2014/main" id="{D42E5889-4076-836E-DBF9-A524791430A4}"/>
                    </a:ext>
                  </a:extLst>
                </p:cNvPr>
                <p:cNvSpPr/>
                <p:nvPr/>
              </p:nvSpPr>
              <p:spPr>
                <a:xfrm>
                  <a:off x="6895996" y="6055764"/>
                  <a:ext cx="324851" cy="114033"/>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ln>
                      <a:solidFill>
                        <a:schemeClr val="bg1"/>
                      </a:solidFill>
                    </a:ln>
                    <a:latin typeface="Adobe Myungjo Std M" panose="02020600000000000000" pitchFamily="18" charset="-128"/>
                    <a:ea typeface="Adobe Myungjo Std M" panose="02020600000000000000" pitchFamily="18" charset="-128"/>
                  </a:endParaRPr>
                </a:p>
              </p:txBody>
            </p:sp>
            <p:sp>
              <p:nvSpPr>
                <p:cNvPr id="55" name="Rectangle 54">
                  <a:extLst>
                    <a:ext uri="{FF2B5EF4-FFF2-40B4-BE49-F238E27FC236}">
                      <a16:creationId xmlns:a16="http://schemas.microsoft.com/office/drawing/2014/main" id="{5B32D5C3-AE64-3508-2197-0B0A34039C3D}"/>
                    </a:ext>
                  </a:extLst>
                </p:cNvPr>
                <p:cNvSpPr/>
                <p:nvPr/>
              </p:nvSpPr>
              <p:spPr>
                <a:xfrm rot="5400000">
                  <a:off x="4869646" y="6776172"/>
                  <a:ext cx="324851" cy="11403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ln>
                      <a:solidFill>
                        <a:schemeClr val="bg1"/>
                      </a:solidFill>
                    </a:ln>
                    <a:latin typeface="Adobe Myungjo Std M" panose="02020600000000000000" pitchFamily="18" charset="-128"/>
                    <a:ea typeface="Adobe Myungjo Std M" panose="02020600000000000000" pitchFamily="18" charset="-128"/>
                  </a:endParaRPr>
                </a:p>
              </p:txBody>
            </p:sp>
            <p:sp>
              <p:nvSpPr>
                <p:cNvPr id="56" name="Rectangle 55">
                  <a:extLst>
                    <a:ext uri="{FF2B5EF4-FFF2-40B4-BE49-F238E27FC236}">
                      <a16:creationId xmlns:a16="http://schemas.microsoft.com/office/drawing/2014/main" id="{1A4A23F9-3DDE-5ECA-CB54-4C51615A0326}"/>
                    </a:ext>
                  </a:extLst>
                </p:cNvPr>
                <p:cNvSpPr/>
                <p:nvPr/>
              </p:nvSpPr>
              <p:spPr>
                <a:xfrm rot="5400000">
                  <a:off x="5465043" y="6786996"/>
                  <a:ext cx="324851" cy="114033"/>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ln>
                      <a:solidFill>
                        <a:schemeClr val="bg1"/>
                      </a:solidFill>
                    </a:ln>
                    <a:latin typeface="Adobe Myungjo Std M" panose="02020600000000000000" pitchFamily="18" charset="-128"/>
                    <a:ea typeface="Adobe Myungjo Std M" panose="02020600000000000000" pitchFamily="18" charset="-128"/>
                  </a:endParaRPr>
                </a:p>
              </p:txBody>
            </p:sp>
            <p:sp>
              <p:nvSpPr>
                <p:cNvPr id="57" name="Rectangle 56">
                  <a:extLst>
                    <a:ext uri="{FF2B5EF4-FFF2-40B4-BE49-F238E27FC236}">
                      <a16:creationId xmlns:a16="http://schemas.microsoft.com/office/drawing/2014/main" id="{058BBA92-B99F-A4E4-BE2B-791DA0ECBA4C}"/>
                    </a:ext>
                  </a:extLst>
                </p:cNvPr>
                <p:cNvSpPr/>
                <p:nvPr/>
              </p:nvSpPr>
              <p:spPr>
                <a:xfrm rot="5400000">
                  <a:off x="6087110" y="6786996"/>
                  <a:ext cx="324851" cy="11403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ln>
                      <a:solidFill>
                        <a:schemeClr val="bg1"/>
                      </a:solidFill>
                    </a:ln>
                    <a:latin typeface="Adobe Myungjo Std M" panose="02020600000000000000" pitchFamily="18" charset="-128"/>
                    <a:ea typeface="Adobe Myungjo Std M" panose="02020600000000000000" pitchFamily="18" charset="-128"/>
                  </a:endParaRPr>
                </a:p>
              </p:txBody>
            </p:sp>
            <p:cxnSp>
              <p:nvCxnSpPr>
                <p:cNvPr id="58" name="Elbow Connector 57">
                  <a:extLst>
                    <a:ext uri="{FF2B5EF4-FFF2-40B4-BE49-F238E27FC236}">
                      <a16:creationId xmlns:a16="http://schemas.microsoft.com/office/drawing/2014/main" id="{0651B608-5E34-BD3F-7CDC-44A5D36B99D4}"/>
                    </a:ext>
                  </a:extLst>
                </p:cNvPr>
                <p:cNvCxnSpPr>
                  <a:cxnSpLocks/>
                  <a:stCxn id="37" idx="3"/>
                  <a:endCxn id="46" idx="1"/>
                </p:cNvCxnSpPr>
                <p:nvPr/>
              </p:nvCxnSpPr>
              <p:spPr>
                <a:xfrm>
                  <a:off x="3419976" y="4717117"/>
                  <a:ext cx="658729" cy="471635"/>
                </a:xfrm>
                <a:prstGeom prst="bentConnector3">
                  <a:avLst/>
                </a:prstGeom>
                <a:ln w="2222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Elbow Connector 58">
                  <a:extLst>
                    <a:ext uri="{FF2B5EF4-FFF2-40B4-BE49-F238E27FC236}">
                      <a16:creationId xmlns:a16="http://schemas.microsoft.com/office/drawing/2014/main" id="{B12CD3B4-054B-75EA-22AB-9BB91F347661}"/>
                    </a:ext>
                  </a:extLst>
                </p:cNvPr>
                <p:cNvCxnSpPr>
                  <a:stCxn id="38" idx="3"/>
                  <a:endCxn id="47" idx="1"/>
                </p:cNvCxnSpPr>
                <p:nvPr/>
              </p:nvCxnSpPr>
              <p:spPr>
                <a:xfrm flipV="1">
                  <a:off x="3428998" y="5634524"/>
                  <a:ext cx="643791" cy="3007"/>
                </a:xfrm>
                <a:prstGeom prst="bentConnector3">
                  <a:avLst/>
                </a:prstGeom>
                <a:ln w="2222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0" name="Elbow Connector 59">
                  <a:extLst>
                    <a:ext uri="{FF2B5EF4-FFF2-40B4-BE49-F238E27FC236}">
                      <a16:creationId xmlns:a16="http://schemas.microsoft.com/office/drawing/2014/main" id="{C271E59E-2D4B-CBDE-C028-B48028AFC7AA}"/>
                    </a:ext>
                  </a:extLst>
                </p:cNvPr>
                <p:cNvCxnSpPr>
                  <a:cxnSpLocks/>
                  <a:stCxn id="39" idx="3"/>
                  <a:endCxn id="48" idx="1"/>
                </p:cNvCxnSpPr>
                <p:nvPr/>
              </p:nvCxnSpPr>
              <p:spPr>
                <a:xfrm flipV="1">
                  <a:off x="3428998" y="6112781"/>
                  <a:ext cx="643791" cy="445165"/>
                </a:xfrm>
                <a:prstGeom prst="bentConnector3">
                  <a:avLst/>
                </a:prstGeom>
                <a:ln w="2222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Elbow Connector 60">
                  <a:extLst>
                    <a:ext uri="{FF2B5EF4-FFF2-40B4-BE49-F238E27FC236}">
                      <a16:creationId xmlns:a16="http://schemas.microsoft.com/office/drawing/2014/main" id="{2F65BF23-EFF2-E1B5-CAE0-025AC758BD34}"/>
                    </a:ext>
                  </a:extLst>
                </p:cNvPr>
                <p:cNvCxnSpPr>
                  <a:stCxn id="52" idx="3"/>
                  <a:endCxn id="45" idx="1"/>
                </p:cNvCxnSpPr>
                <p:nvPr/>
              </p:nvCxnSpPr>
              <p:spPr>
                <a:xfrm flipV="1">
                  <a:off x="7226763" y="4717116"/>
                  <a:ext cx="433339" cy="471636"/>
                </a:xfrm>
                <a:prstGeom prst="bentConnector3">
                  <a:avLst/>
                </a:prstGeom>
                <a:ln w="2222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Elbow Connector 61">
                  <a:extLst>
                    <a:ext uri="{FF2B5EF4-FFF2-40B4-BE49-F238E27FC236}">
                      <a16:creationId xmlns:a16="http://schemas.microsoft.com/office/drawing/2014/main" id="{3A974DE3-406D-5AC2-04EF-C1183EA762BF}"/>
                    </a:ext>
                  </a:extLst>
                </p:cNvPr>
                <p:cNvCxnSpPr>
                  <a:stCxn id="53" idx="3"/>
                  <a:endCxn id="44" idx="1"/>
                </p:cNvCxnSpPr>
                <p:nvPr/>
              </p:nvCxnSpPr>
              <p:spPr>
                <a:xfrm flipV="1">
                  <a:off x="7220847" y="5634309"/>
                  <a:ext cx="459309" cy="215"/>
                </a:xfrm>
                <a:prstGeom prst="bentConnector3">
                  <a:avLst/>
                </a:prstGeom>
                <a:ln w="2222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3" name="Elbow Connector 62">
                  <a:extLst>
                    <a:ext uri="{FF2B5EF4-FFF2-40B4-BE49-F238E27FC236}">
                      <a16:creationId xmlns:a16="http://schemas.microsoft.com/office/drawing/2014/main" id="{85B0A0BB-4C04-ADF8-6FF4-D4C5B83E4D23}"/>
                    </a:ext>
                  </a:extLst>
                </p:cNvPr>
                <p:cNvCxnSpPr>
                  <a:stCxn id="54" idx="3"/>
                  <a:endCxn id="43" idx="1"/>
                </p:cNvCxnSpPr>
                <p:nvPr/>
              </p:nvCxnSpPr>
              <p:spPr>
                <a:xfrm>
                  <a:off x="7220847" y="6112781"/>
                  <a:ext cx="454190" cy="445165"/>
                </a:xfrm>
                <a:prstGeom prst="bentConnector3">
                  <a:avLst/>
                </a:prstGeom>
                <a:ln w="2222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2" name="Elbow Connector 191">
                  <a:extLst>
                    <a:ext uri="{FF2B5EF4-FFF2-40B4-BE49-F238E27FC236}">
                      <a16:creationId xmlns:a16="http://schemas.microsoft.com/office/drawing/2014/main" id="{7E1BD085-53ED-CBAE-1FEC-7C32F20249D5}"/>
                    </a:ext>
                  </a:extLst>
                </p:cNvPr>
                <p:cNvCxnSpPr>
                  <a:stCxn id="49" idx="1"/>
                  <a:endCxn id="34" idx="2"/>
                </p:cNvCxnSpPr>
                <p:nvPr/>
              </p:nvCxnSpPr>
              <p:spPr>
                <a:xfrm rot="16200000" flipV="1">
                  <a:off x="4257746" y="3575357"/>
                  <a:ext cx="352444" cy="1196206"/>
                </a:xfrm>
                <a:prstGeom prst="bentConnector3">
                  <a:avLst/>
                </a:prstGeom>
                <a:ln w="222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3" name="Elbow Connector 192">
                  <a:extLst>
                    <a:ext uri="{FF2B5EF4-FFF2-40B4-BE49-F238E27FC236}">
                      <a16:creationId xmlns:a16="http://schemas.microsoft.com/office/drawing/2014/main" id="{80CB902C-0812-DBBD-D616-54B07ABA2BF7}"/>
                    </a:ext>
                  </a:extLst>
                </p:cNvPr>
                <p:cNvCxnSpPr>
                  <a:stCxn id="50" idx="1"/>
                  <a:endCxn id="35" idx="2"/>
                </p:cNvCxnSpPr>
                <p:nvPr/>
              </p:nvCxnSpPr>
              <p:spPr>
                <a:xfrm rot="16200000" flipV="1">
                  <a:off x="5432924" y="4165962"/>
                  <a:ext cx="389078" cy="10"/>
                </a:xfrm>
                <a:prstGeom prst="bentConnector3">
                  <a:avLst/>
                </a:prstGeom>
                <a:ln w="222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94" name="Elbow Connector 193">
                  <a:extLst>
                    <a:ext uri="{FF2B5EF4-FFF2-40B4-BE49-F238E27FC236}">
                      <a16:creationId xmlns:a16="http://schemas.microsoft.com/office/drawing/2014/main" id="{19CF71D9-271B-86FE-561E-2F7C880B4945}"/>
                    </a:ext>
                  </a:extLst>
                </p:cNvPr>
                <p:cNvCxnSpPr>
                  <a:stCxn id="51" idx="1"/>
                  <a:endCxn id="36" idx="2"/>
                </p:cNvCxnSpPr>
                <p:nvPr/>
              </p:nvCxnSpPr>
              <p:spPr>
                <a:xfrm rot="5400000" flipH="1" flipV="1">
                  <a:off x="6619013" y="3601950"/>
                  <a:ext cx="389079" cy="1128034"/>
                </a:xfrm>
                <a:prstGeom prst="bentConnector3">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5" name="Elbow Connector 194">
                  <a:extLst>
                    <a:ext uri="{FF2B5EF4-FFF2-40B4-BE49-F238E27FC236}">
                      <a16:creationId xmlns:a16="http://schemas.microsoft.com/office/drawing/2014/main" id="{D95A1D0E-7A76-418C-D373-911ED6654DFD}"/>
                    </a:ext>
                  </a:extLst>
                </p:cNvPr>
                <p:cNvCxnSpPr>
                  <a:stCxn id="55" idx="3"/>
                  <a:endCxn id="40" idx="0"/>
                </p:cNvCxnSpPr>
                <p:nvPr/>
              </p:nvCxnSpPr>
              <p:spPr>
                <a:xfrm rot="5400000">
                  <a:off x="4236975" y="6670704"/>
                  <a:ext cx="470186" cy="1120006"/>
                </a:xfrm>
                <a:prstGeom prst="bentConnector3">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6" name="Elbow Connector 195">
                  <a:extLst>
                    <a:ext uri="{FF2B5EF4-FFF2-40B4-BE49-F238E27FC236}">
                      <a16:creationId xmlns:a16="http://schemas.microsoft.com/office/drawing/2014/main" id="{8A9C28FC-BDD2-8F89-1796-D3231B14EF91}"/>
                    </a:ext>
                  </a:extLst>
                </p:cNvPr>
                <p:cNvCxnSpPr>
                  <a:stCxn id="56" idx="3"/>
                  <a:endCxn id="41" idx="0"/>
                </p:cNvCxnSpPr>
                <p:nvPr/>
              </p:nvCxnSpPr>
              <p:spPr>
                <a:xfrm rot="5400000">
                  <a:off x="5397783" y="7236113"/>
                  <a:ext cx="459361" cy="10"/>
                </a:xfrm>
                <a:prstGeom prst="bentConnector3">
                  <a:avLst/>
                </a:prstGeom>
                <a:ln w="222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97" name="Elbow Connector 196">
                  <a:extLst>
                    <a:ext uri="{FF2B5EF4-FFF2-40B4-BE49-F238E27FC236}">
                      <a16:creationId xmlns:a16="http://schemas.microsoft.com/office/drawing/2014/main" id="{F7802662-12C4-BAAE-341C-84148E98D497}"/>
                    </a:ext>
                  </a:extLst>
                </p:cNvPr>
                <p:cNvCxnSpPr>
                  <a:cxnSpLocks/>
                  <a:stCxn id="57" idx="3"/>
                  <a:endCxn id="42" idx="0"/>
                </p:cNvCxnSpPr>
                <p:nvPr/>
              </p:nvCxnSpPr>
              <p:spPr>
                <a:xfrm rot="16200000" flipH="1">
                  <a:off x="6581603" y="6674370"/>
                  <a:ext cx="463898" cy="1128034"/>
                </a:xfrm>
                <a:prstGeom prst="bentConnector3">
                  <a:avLst/>
                </a:prstGeom>
                <a:ln w="222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e 111">
                <a:extLst>
                  <a:ext uri="{FF2B5EF4-FFF2-40B4-BE49-F238E27FC236}">
                    <a16:creationId xmlns:a16="http://schemas.microsoft.com/office/drawing/2014/main" id="{34386445-C68E-1D1C-4421-B4465DD95E14}"/>
                  </a:ext>
                </a:extLst>
              </p:cNvPr>
              <p:cNvGrpSpPr/>
              <p:nvPr/>
            </p:nvGrpSpPr>
            <p:grpSpPr>
              <a:xfrm>
                <a:off x="4095077" y="7022584"/>
                <a:ext cx="877647" cy="674882"/>
                <a:chOff x="10565639" y="6876065"/>
                <a:chExt cx="1846653" cy="1380584"/>
              </a:xfrm>
            </p:grpSpPr>
            <p:sp>
              <p:nvSpPr>
                <p:cNvPr id="12" name="Rectangle 11">
                  <a:extLst>
                    <a:ext uri="{FF2B5EF4-FFF2-40B4-BE49-F238E27FC236}">
                      <a16:creationId xmlns:a16="http://schemas.microsoft.com/office/drawing/2014/main" id="{8A95C053-28DA-8BAB-44CE-3A7130EB095A}"/>
                    </a:ext>
                  </a:extLst>
                </p:cNvPr>
                <p:cNvSpPr/>
                <p:nvPr/>
              </p:nvSpPr>
              <p:spPr>
                <a:xfrm>
                  <a:off x="10849969" y="7077924"/>
                  <a:ext cx="968991" cy="9606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ln>
                      <a:solidFill>
                        <a:schemeClr val="bg1"/>
                      </a:solidFill>
                    </a:ln>
                    <a:latin typeface="Adobe Myungjo Std M" panose="02020600000000000000" pitchFamily="18" charset="-128"/>
                    <a:ea typeface="Adobe Myungjo Std M" panose="02020600000000000000" pitchFamily="18" charset="-128"/>
                  </a:endParaRPr>
                </a:p>
              </p:txBody>
            </p:sp>
            <p:sp>
              <p:nvSpPr>
                <p:cNvPr id="13" name="Rectangle 12">
                  <a:extLst>
                    <a:ext uri="{FF2B5EF4-FFF2-40B4-BE49-F238E27FC236}">
                      <a16:creationId xmlns:a16="http://schemas.microsoft.com/office/drawing/2014/main" id="{629CC41D-632F-9A63-BEE5-3202CAB2110D}"/>
                    </a:ext>
                  </a:extLst>
                </p:cNvPr>
                <p:cNvSpPr/>
                <p:nvPr/>
              </p:nvSpPr>
              <p:spPr>
                <a:xfrm>
                  <a:off x="11013743" y="7253645"/>
                  <a:ext cx="627797" cy="6063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ln>
                      <a:solidFill>
                        <a:schemeClr val="bg1"/>
                      </a:solidFill>
                    </a:ln>
                    <a:latin typeface="Adobe Myungjo Std M" panose="02020600000000000000" pitchFamily="18" charset="-128"/>
                    <a:ea typeface="Adobe Myungjo Std M" panose="02020600000000000000" pitchFamily="18" charset="-128"/>
                  </a:endParaRPr>
                </a:p>
              </p:txBody>
            </p:sp>
            <p:sp>
              <p:nvSpPr>
                <p:cNvPr id="14" name="Trapèze 34">
                  <a:extLst>
                    <a:ext uri="{FF2B5EF4-FFF2-40B4-BE49-F238E27FC236}">
                      <a16:creationId xmlns:a16="http://schemas.microsoft.com/office/drawing/2014/main" id="{41491C3D-4EAE-342B-AB17-FE5F6E270C83}"/>
                    </a:ext>
                  </a:extLst>
                </p:cNvPr>
                <p:cNvSpPr/>
                <p:nvPr/>
              </p:nvSpPr>
              <p:spPr>
                <a:xfrm>
                  <a:off x="10938679" y="7010136"/>
                  <a:ext cx="791569" cy="67453"/>
                </a:xfrm>
                <a:prstGeom prst="trapezoi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ln>
                      <a:solidFill>
                        <a:schemeClr val="bg1"/>
                      </a:solidFill>
                    </a:ln>
                    <a:latin typeface="Adobe Myungjo Std M" panose="02020600000000000000" pitchFamily="18" charset="-128"/>
                    <a:ea typeface="Adobe Myungjo Std M" panose="02020600000000000000" pitchFamily="18" charset="-128"/>
                  </a:endParaRPr>
                </a:p>
              </p:txBody>
            </p:sp>
            <p:sp>
              <p:nvSpPr>
                <p:cNvPr id="15" name="Trapèze 50">
                  <a:extLst>
                    <a:ext uri="{FF2B5EF4-FFF2-40B4-BE49-F238E27FC236}">
                      <a16:creationId xmlns:a16="http://schemas.microsoft.com/office/drawing/2014/main" id="{8242FCCC-5200-3D7B-AF27-441221040436}"/>
                    </a:ext>
                  </a:extLst>
                </p:cNvPr>
                <p:cNvSpPr/>
                <p:nvPr/>
              </p:nvSpPr>
              <p:spPr>
                <a:xfrm rot="16200000">
                  <a:off x="10422338" y="7524501"/>
                  <a:ext cx="791569" cy="67453"/>
                </a:xfrm>
                <a:prstGeom prst="trapezoi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ln>
                      <a:solidFill>
                        <a:schemeClr val="bg1"/>
                      </a:solidFill>
                    </a:ln>
                    <a:latin typeface="Adobe Myungjo Std M" panose="02020600000000000000" pitchFamily="18" charset="-128"/>
                    <a:ea typeface="Adobe Myungjo Std M" panose="02020600000000000000" pitchFamily="18" charset="-128"/>
                  </a:endParaRPr>
                </a:p>
              </p:txBody>
            </p:sp>
            <p:sp>
              <p:nvSpPr>
                <p:cNvPr id="16" name="Trapèze 51">
                  <a:extLst>
                    <a:ext uri="{FF2B5EF4-FFF2-40B4-BE49-F238E27FC236}">
                      <a16:creationId xmlns:a16="http://schemas.microsoft.com/office/drawing/2014/main" id="{52AB0202-7398-2283-5AD2-E6CAFEE60416}"/>
                    </a:ext>
                  </a:extLst>
                </p:cNvPr>
                <p:cNvSpPr/>
                <p:nvPr/>
              </p:nvSpPr>
              <p:spPr>
                <a:xfrm rot="5400000">
                  <a:off x="11452350" y="7546289"/>
                  <a:ext cx="791569" cy="67453"/>
                </a:xfrm>
                <a:prstGeom prst="trapezoi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ln>
                      <a:solidFill>
                        <a:schemeClr val="bg1"/>
                      </a:solidFill>
                    </a:ln>
                    <a:latin typeface="Adobe Myungjo Std M" panose="02020600000000000000" pitchFamily="18" charset="-128"/>
                    <a:ea typeface="Adobe Myungjo Std M" panose="02020600000000000000" pitchFamily="18" charset="-128"/>
                  </a:endParaRPr>
                </a:p>
              </p:txBody>
            </p:sp>
            <p:sp>
              <p:nvSpPr>
                <p:cNvPr id="17" name="Trapèze 52">
                  <a:extLst>
                    <a:ext uri="{FF2B5EF4-FFF2-40B4-BE49-F238E27FC236}">
                      <a16:creationId xmlns:a16="http://schemas.microsoft.com/office/drawing/2014/main" id="{C008C9EF-A8C8-392B-C7AD-EAF3C39E0231}"/>
                    </a:ext>
                  </a:extLst>
                </p:cNvPr>
                <p:cNvSpPr/>
                <p:nvPr/>
              </p:nvSpPr>
              <p:spPr>
                <a:xfrm rot="10800000">
                  <a:off x="10938679" y="8038532"/>
                  <a:ext cx="791569" cy="67453"/>
                </a:xfrm>
                <a:prstGeom prst="trapezoi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ln>
                      <a:solidFill>
                        <a:schemeClr val="bg1"/>
                      </a:solidFill>
                    </a:ln>
                    <a:latin typeface="Adobe Myungjo Std M" panose="02020600000000000000" pitchFamily="18" charset="-128"/>
                    <a:ea typeface="Adobe Myungjo Std M" panose="02020600000000000000" pitchFamily="18" charset="-128"/>
                  </a:endParaRPr>
                </a:p>
              </p:txBody>
            </p:sp>
            <p:sp>
              <p:nvSpPr>
                <p:cNvPr id="18" name="Ellipse 36">
                  <a:extLst>
                    <a:ext uri="{FF2B5EF4-FFF2-40B4-BE49-F238E27FC236}">
                      <a16:creationId xmlns:a16="http://schemas.microsoft.com/office/drawing/2014/main" id="{7A1FFB2C-989F-0EC9-F4F3-01A7B1E21657}"/>
                    </a:ext>
                  </a:extLst>
                </p:cNvPr>
                <p:cNvSpPr/>
                <p:nvPr/>
              </p:nvSpPr>
              <p:spPr>
                <a:xfrm>
                  <a:off x="12262167" y="7175517"/>
                  <a:ext cx="150125" cy="1594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ln>
                      <a:solidFill>
                        <a:schemeClr val="bg1"/>
                      </a:solidFill>
                    </a:ln>
                    <a:latin typeface="Adobe Myungjo Std M" panose="02020600000000000000" pitchFamily="18" charset="-128"/>
                    <a:ea typeface="Adobe Myungjo Std M" panose="02020600000000000000" pitchFamily="18" charset="-128"/>
                  </a:endParaRPr>
                </a:p>
              </p:txBody>
            </p:sp>
            <p:sp>
              <p:nvSpPr>
                <p:cNvPr id="19" name="Ellipse 55">
                  <a:extLst>
                    <a:ext uri="{FF2B5EF4-FFF2-40B4-BE49-F238E27FC236}">
                      <a16:creationId xmlns:a16="http://schemas.microsoft.com/office/drawing/2014/main" id="{EF49F42B-5143-F9C9-BE06-6BAEA453D845}"/>
                    </a:ext>
                  </a:extLst>
                </p:cNvPr>
                <p:cNvSpPr/>
                <p:nvPr/>
              </p:nvSpPr>
              <p:spPr>
                <a:xfrm>
                  <a:off x="12262167" y="7502056"/>
                  <a:ext cx="150125" cy="1594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ln>
                      <a:solidFill>
                        <a:schemeClr val="bg1"/>
                      </a:solidFill>
                    </a:ln>
                    <a:latin typeface="Adobe Myungjo Std M" panose="02020600000000000000" pitchFamily="18" charset="-128"/>
                    <a:ea typeface="Adobe Myungjo Std M" panose="02020600000000000000" pitchFamily="18" charset="-128"/>
                  </a:endParaRPr>
                </a:p>
              </p:txBody>
            </p:sp>
            <p:sp>
              <p:nvSpPr>
                <p:cNvPr id="20" name="Ellipse 57">
                  <a:extLst>
                    <a:ext uri="{FF2B5EF4-FFF2-40B4-BE49-F238E27FC236}">
                      <a16:creationId xmlns:a16="http://schemas.microsoft.com/office/drawing/2014/main" id="{C93E546A-3A9E-3748-97D8-BC56FF85417E}"/>
                    </a:ext>
                  </a:extLst>
                </p:cNvPr>
                <p:cNvSpPr/>
                <p:nvPr/>
              </p:nvSpPr>
              <p:spPr>
                <a:xfrm>
                  <a:off x="12261469" y="7824083"/>
                  <a:ext cx="150125" cy="1594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ln>
                      <a:solidFill>
                        <a:schemeClr val="bg1"/>
                      </a:solidFill>
                    </a:ln>
                    <a:latin typeface="Adobe Myungjo Std M" panose="02020600000000000000" pitchFamily="18" charset="-128"/>
                    <a:ea typeface="Adobe Myungjo Std M" panose="02020600000000000000" pitchFamily="18" charset="-128"/>
                  </a:endParaRPr>
                </a:p>
              </p:txBody>
            </p:sp>
            <p:cxnSp>
              <p:nvCxnSpPr>
                <p:cNvPr id="21" name="Connecteur en angle 39">
                  <a:extLst>
                    <a:ext uri="{FF2B5EF4-FFF2-40B4-BE49-F238E27FC236}">
                      <a16:creationId xmlns:a16="http://schemas.microsoft.com/office/drawing/2014/main" id="{249822E8-C467-48E6-F027-7E3DA03C13A7}"/>
                    </a:ext>
                  </a:extLst>
                </p:cNvPr>
                <p:cNvCxnSpPr/>
                <p:nvPr/>
              </p:nvCxnSpPr>
              <p:spPr>
                <a:xfrm flipV="1">
                  <a:off x="11881861" y="7268876"/>
                  <a:ext cx="380306" cy="147805"/>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Connecteur en angle 77">
                  <a:extLst>
                    <a:ext uri="{FF2B5EF4-FFF2-40B4-BE49-F238E27FC236}">
                      <a16:creationId xmlns:a16="http://schemas.microsoft.com/office/drawing/2014/main" id="{69F3137F-2560-0E04-75A6-D882498F41A3}"/>
                    </a:ext>
                  </a:extLst>
                </p:cNvPr>
                <p:cNvCxnSpPr/>
                <p:nvPr/>
              </p:nvCxnSpPr>
              <p:spPr>
                <a:xfrm rot="10800000">
                  <a:off x="11881861" y="7593665"/>
                  <a:ext cx="380306" cy="1751"/>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Connecteur en angle 80">
                  <a:extLst>
                    <a:ext uri="{FF2B5EF4-FFF2-40B4-BE49-F238E27FC236}">
                      <a16:creationId xmlns:a16="http://schemas.microsoft.com/office/drawing/2014/main" id="{95A429C5-38C8-564F-A5E4-44785EE21045}"/>
                    </a:ext>
                  </a:extLst>
                </p:cNvPr>
                <p:cNvCxnSpPr/>
                <p:nvPr/>
              </p:nvCxnSpPr>
              <p:spPr>
                <a:xfrm rot="10800000">
                  <a:off x="11881861" y="7750792"/>
                  <a:ext cx="379608" cy="139354"/>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Connecteur droit 85">
                  <a:extLst>
                    <a:ext uri="{FF2B5EF4-FFF2-40B4-BE49-F238E27FC236}">
                      <a16:creationId xmlns:a16="http://schemas.microsoft.com/office/drawing/2014/main" id="{86D07C97-120D-A056-99A5-3FB9798F50DE}"/>
                    </a:ext>
                  </a:extLst>
                </p:cNvPr>
                <p:cNvCxnSpPr/>
                <p:nvPr/>
              </p:nvCxnSpPr>
              <p:spPr>
                <a:xfrm>
                  <a:off x="11332453" y="6876065"/>
                  <a:ext cx="0" cy="1340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Connecteur droit 92">
                  <a:extLst>
                    <a:ext uri="{FF2B5EF4-FFF2-40B4-BE49-F238E27FC236}">
                      <a16:creationId xmlns:a16="http://schemas.microsoft.com/office/drawing/2014/main" id="{6B3493B0-B04A-64E6-1DF3-F021D6732A3A}"/>
                    </a:ext>
                  </a:extLst>
                </p:cNvPr>
                <p:cNvCxnSpPr/>
                <p:nvPr/>
              </p:nvCxnSpPr>
              <p:spPr>
                <a:xfrm>
                  <a:off x="11498501" y="6878337"/>
                  <a:ext cx="0" cy="1340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Connecteur droit 93">
                  <a:extLst>
                    <a:ext uri="{FF2B5EF4-FFF2-40B4-BE49-F238E27FC236}">
                      <a16:creationId xmlns:a16="http://schemas.microsoft.com/office/drawing/2014/main" id="{02012AF6-82E4-50FD-DCC9-0D0B07B171A5}"/>
                    </a:ext>
                  </a:extLst>
                </p:cNvPr>
                <p:cNvCxnSpPr/>
                <p:nvPr/>
              </p:nvCxnSpPr>
              <p:spPr>
                <a:xfrm>
                  <a:off x="11157301" y="6878337"/>
                  <a:ext cx="0" cy="1340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Connecteur droit 94">
                  <a:extLst>
                    <a:ext uri="{FF2B5EF4-FFF2-40B4-BE49-F238E27FC236}">
                      <a16:creationId xmlns:a16="http://schemas.microsoft.com/office/drawing/2014/main" id="{129CEBD3-3002-0E62-6904-3928F27F4575}"/>
                    </a:ext>
                  </a:extLst>
                </p:cNvPr>
                <p:cNvCxnSpPr/>
                <p:nvPr/>
              </p:nvCxnSpPr>
              <p:spPr>
                <a:xfrm>
                  <a:off x="11348373" y="8120305"/>
                  <a:ext cx="0" cy="1340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Connecteur droit 95">
                  <a:extLst>
                    <a:ext uri="{FF2B5EF4-FFF2-40B4-BE49-F238E27FC236}">
                      <a16:creationId xmlns:a16="http://schemas.microsoft.com/office/drawing/2014/main" id="{D023E6F9-BD22-2117-C109-60C822E8E3A9}"/>
                    </a:ext>
                  </a:extLst>
                </p:cNvPr>
                <p:cNvCxnSpPr/>
                <p:nvPr/>
              </p:nvCxnSpPr>
              <p:spPr>
                <a:xfrm>
                  <a:off x="11514421" y="8122577"/>
                  <a:ext cx="0" cy="1340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Connecteur droit 96">
                  <a:extLst>
                    <a:ext uri="{FF2B5EF4-FFF2-40B4-BE49-F238E27FC236}">
                      <a16:creationId xmlns:a16="http://schemas.microsoft.com/office/drawing/2014/main" id="{881B209E-399A-382C-2F07-95B9077D5092}"/>
                    </a:ext>
                  </a:extLst>
                </p:cNvPr>
                <p:cNvCxnSpPr/>
                <p:nvPr/>
              </p:nvCxnSpPr>
              <p:spPr>
                <a:xfrm>
                  <a:off x="11173221" y="8122577"/>
                  <a:ext cx="0" cy="1340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Connecteur droit 109">
                  <a:extLst>
                    <a:ext uri="{FF2B5EF4-FFF2-40B4-BE49-F238E27FC236}">
                      <a16:creationId xmlns:a16="http://schemas.microsoft.com/office/drawing/2014/main" id="{22062C28-563A-DF98-14F4-B02E6F2E01A2}"/>
                    </a:ext>
                  </a:extLst>
                </p:cNvPr>
                <p:cNvCxnSpPr>
                  <a:endCxn id="15" idx="0"/>
                </p:cNvCxnSpPr>
                <p:nvPr/>
              </p:nvCxnSpPr>
              <p:spPr>
                <a:xfrm>
                  <a:off x="10577015" y="7556811"/>
                  <a:ext cx="207381" cy="14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Connecteur droit 114">
                  <a:extLst>
                    <a:ext uri="{FF2B5EF4-FFF2-40B4-BE49-F238E27FC236}">
                      <a16:creationId xmlns:a16="http://schemas.microsoft.com/office/drawing/2014/main" id="{C8DB5A53-1FA6-5940-C2D8-B0DA30BB5FB9}"/>
                    </a:ext>
                  </a:extLst>
                </p:cNvPr>
                <p:cNvCxnSpPr/>
                <p:nvPr/>
              </p:nvCxnSpPr>
              <p:spPr>
                <a:xfrm>
                  <a:off x="10579287" y="7722859"/>
                  <a:ext cx="207381" cy="14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cteur droit 115">
                  <a:extLst>
                    <a:ext uri="{FF2B5EF4-FFF2-40B4-BE49-F238E27FC236}">
                      <a16:creationId xmlns:a16="http://schemas.microsoft.com/office/drawing/2014/main" id="{FE4E2BDB-6C78-4525-0501-7A55560640A1}"/>
                    </a:ext>
                  </a:extLst>
                </p:cNvPr>
                <p:cNvCxnSpPr/>
                <p:nvPr/>
              </p:nvCxnSpPr>
              <p:spPr>
                <a:xfrm>
                  <a:off x="10565639" y="7395307"/>
                  <a:ext cx="207381" cy="14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6" name="Picture 5" descr="Embedded System Icon Vector &amp; Photo (Free Trial) | Bigstock">
              <a:extLst>
                <a:ext uri="{FF2B5EF4-FFF2-40B4-BE49-F238E27FC236}">
                  <a16:creationId xmlns:a16="http://schemas.microsoft.com/office/drawing/2014/main" id="{DEDF4F09-55E0-2B08-69F6-0F39CF14994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553" t="27100" r="26561" b="33506"/>
            <a:stretch/>
          </p:blipFill>
          <p:spPr bwMode="auto">
            <a:xfrm>
              <a:off x="4516153" y="8029769"/>
              <a:ext cx="1114670" cy="978199"/>
            </a:xfrm>
            <a:prstGeom prst="rect">
              <a:avLst/>
            </a:prstGeom>
            <a:noFill/>
            <a:extLst>
              <a:ext uri="{909E8E84-426E-40DD-AFC4-6F175D3DCCD1}">
                <a14:hiddenFill xmlns:a14="http://schemas.microsoft.com/office/drawing/2010/main">
                  <a:solidFill>
                    <a:srgbClr val="FFFFFF"/>
                  </a:solidFill>
                </a14:hiddenFill>
              </a:ext>
            </a:extLst>
          </p:spPr>
        </p:pic>
      </p:grpSp>
      <p:sp>
        <p:nvSpPr>
          <p:cNvPr id="198" name="Google Shape;276;p21">
            <a:extLst>
              <a:ext uri="{FF2B5EF4-FFF2-40B4-BE49-F238E27FC236}">
                <a16:creationId xmlns:a16="http://schemas.microsoft.com/office/drawing/2014/main" id="{DF3B712E-190D-1E57-5CF2-E0EAF4027F0C}"/>
              </a:ext>
            </a:extLst>
          </p:cNvPr>
          <p:cNvSpPr txBox="1"/>
          <p:nvPr/>
        </p:nvSpPr>
        <p:spPr>
          <a:xfrm>
            <a:off x="1208503" y="4850353"/>
            <a:ext cx="4728026" cy="1077218"/>
          </a:xfrm>
          <a:prstGeom prst="rect">
            <a:avLst/>
          </a:prstGeom>
          <a:noFill/>
          <a:ln>
            <a:noFill/>
          </a:ln>
        </p:spPr>
        <p:txBody>
          <a:bodyPr spcFirstLastPara="1" wrap="square" lIns="0" tIns="0" rIns="0" bIns="0" anchor="t" anchorCtr="0">
            <a:spAutoFit/>
          </a:bodyPr>
          <a:lstStyle/>
          <a:p>
            <a:pPr marL="285750" lvl="0" indent="-285750" algn="just" defTabSz="914400">
              <a:buFont typeface="Arial" panose="020B0604020202020204" pitchFamily="34" charset="0"/>
              <a:buChar char="•"/>
            </a:pPr>
            <a:r>
              <a:rPr kumimoji="0" lang="fr-FR" altLang="fr-FR" sz="1400" b="0" i="0" u="none" strike="noStrike" cap="none" normalizeH="0" baseline="0" dirty="0">
                <a:ln>
                  <a:noFill/>
                </a:ln>
                <a:solidFill>
                  <a:schemeClr val="tx1">
                    <a:lumMod val="75000"/>
                    <a:lumOff val="25000"/>
                  </a:schemeClr>
                </a:solidFill>
                <a:effectLst/>
                <a:latin typeface="inherit"/>
              </a:rPr>
              <a:t>L’espace mémoire</a:t>
            </a:r>
          </a:p>
          <a:p>
            <a:pPr marL="285750" lvl="0" indent="-285750" algn="just" defTabSz="914400">
              <a:buFont typeface="Arial" panose="020B0604020202020204" pitchFamily="34" charset="0"/>
              <a:buChar char="•"/>
            </a:pPr>
            <a:r>
              <a:rPr kumimoji="0" lang="fr-FR" altLang="fr-FR" sz="1400" b="0" i="0" u="none" strike="noStrike" cap="none" normalizeH="0" baseline="0" dirty="0">
                <a:ln>
                  <a:noFill/>
                </a:ln>
                <a:solidFill>
                  <a:schemeClr val="tx1">
                    <a:lumMod val="75000"/>
                    <a:lumOff val="25000"/>
                  </a:schemeClr>
                </a:solidFill>
                <a:effectLst/>
                <a:latin typeface="inherit"/>
              </a:rPr>
              <a:t>La puissance de calcul</a:t>
            </a:r>
          </a:p>
          <a:p>
            <a:pPr marL="285750" lvl="0" indent="-285750" algn="just" defTabSz="914400">
              <a:buFont typeface="Arial" panose="020B0604020202020204" pitchFamily="34" charset="0"/>
              <a:buChar char="•"/>
            </a:pPr>
            <a:r>
              <a:rPr kumimoji="0" lang="fr-FR" altLang="fr-FR" sz="1400" b="0" i="0" u="none" strike="noStrike" cap="none" normalizeH="0" baseline="0" dirty="0">
                <a:ln>
                  <a:noFill/>
                </a:ln>
                <a:solidFill>
                  <a:schemeClr val="tx1">
                    <a:lumMod val="75000"/>
                    <a:lumOff val="25000"/>
                  </a:schemeClr>
                </a:solidFill>
                <a:effectLst/>
                <a:latin typeface="inherit"/>
              </a:rPr>
              <a:t>L’autonomie</a:t>
            </a:r>
          </a:p>
          <a:p>
            <a:pPr marL="285750" lvl="0" indent="-285750" algn="just" defTabSz="914400">
              <a:buFont typeface="Arial" panose="020B0604020202020204" pitchFamily="34" charset="0"/>
              <a:buChar char="•"/>
            </a:pPr>
            <a:r>
              <a:rPr kumimoji="0" lang="fr-FR" altLang="fr-FR" sz="1400" b="0" i="0" u="none" strike="noStrike" cap="none" normalizeH="0" baseline="0" dirty="0">
                <a:ln>
                  <a:noFill/>
                </a:ln>
                <a:solidFill>
                  <a:schemeClr val="tx1">
                    <a:lumMod val="75000"/>
                    <a:lumOff val="25000"/>
                  </a:schemeClr>
                </a:solidFill>
                <a:effectLst/>
                <a:latin typeface="inherit"/>
              </a:rPr>
              <a:t>Les délais d’exécution</a:t>
            </a:r>
          </a:p>
          <a:p>
            <a:pPr marL="285750" lvl="0" indent="-285750" algn="just" defTabSz="914400">
              <a:buFont typeface="Arial" panose="020B0604020202020204" pitchFamily="34" charset="0"/>
              <a:buChar char="•"/>
            </a:pPr>
            <a:r>
              <a:rPr kumimoji="0" lang="fr-FR" altLang="fr-FR" sz="1400" b="0" i="0" u="none" strike="noStrike" cap="none" normalizeH="0" baseline="0" dirty="0">
                <a:ln>
                  <a:noFill/>
                </a:ln>
                <a:solidFill>
                  <a:schemeClr val="tx1">
                    <a:lumMod val="75000"/>
                    <a:lumOff val="25000"/>
                  </a:schemeClr>
                </a:solidFill>
                <a:effectLst/>
                <a:latin typeface="inherit"/>
              </a:rPr>
              <a:t>La sécurité et la fiabilité</a:t>
            </a:r>
          </a:p>
        </p:txBody>
      </p:sp>
      <p:sp>
        <p:nvSpPr>
          <p:cNvPr id="199" name="Google Shape;273;p21">
            <a:extLst>
              <a:ext uri="{FF2B5EF4-FFF2-40B4-BE49-F238E27FC236}">
                <a16:creationId xmlns:a16="http://schemas.microsoft.com/office/drawing/2014/main" id="{9FE8F9A9-94AD-C4DE-39DD-F5DCAD0D7022}"/>
              </a:ext>
            </a:extLst>
          </p:cNvPr>
          <p:cNvSpPr txBox="1"/>
          <p:nvPr/>
        </p:nvSpPr>
        <p:spPr>
          <a:xfrm>
            <a:off x="8113485" y="1856470"/>
            <a:ext cx="3263390" cy="341632"/>
          </a:xfrm>
          <a:prstGeom prst="rect">
            <a:avLst/>
          </a:prstGeom>
          <a:noFill/>
          <a:ln>
            <a:noFill/>
          </a:ln>
        </p:spPr>
        <p:txBody>
          <a:bodyPr spcFirstLastPara="1" wrap="square" lIns="0" tIns="0" rIns="0" bIns="0" anchor="t" anchorCtr="0">
            <a:spAutoFit/>
          </a:bodyPr>
          <a:lstStyle/>
          <a:p>
            <a:pPr>
              <a:lnSpc>
                <a:spcPct val="111000"/>
              </a:lnSpc>
            </a:pPr>
            <a:r>
              <a:rPr lang="fr-FR" sz="2000" dirty="0">
                <a:solidFill>
                  <a:srgbClr val="7B96D4"/>
                </a:solidFill>
                <a:latin typeface="Heebo Black"/>
                <a:ea typeface="Heebo Black"/>
                <a:cs typeface="Heebo Black"/>
                <a:sym typeface="Heebo Black"/>
              </a:rPr>
              <a:t>Caractéristiques</a:t>
            </a:r>
            <a:endParaRPr lang="fr-FR" sz="1200" dirty="0"/>
          </a:p>
        </p:txBody>
      </p:sp>
      <p:sp>
        <p:nvSpPr>
          <p:cNvPr id="200" name="Google Shape;273;p21">
            <a:extLst>
              <a:ext uri="{FF2B5EF4-FFF2-40B4-BE49-F238E27FC236}">
                <a16:creationId xmlns:a16="http://schemas.microsoft.com/office/drawing/2014/main" id="{CA9B6885-8D1C-D29A-C381-C448BC38241B}"/>
              </a:ext>
            </a:extLst>
          </p:cNvPr>
          <p:cNvSpPr txBox="1"/>
          <p:nvPr/>
        </p:nvSpPr>
        <p:spPr>
          <a:xfrm>
            <a:off x="1029837" y="4466042"/>
            <a:ext cx="3263390" cy="341632"/>
          </a:xfrm>
          <a:prstGeom prst="rect">
            <a:avLst/>
          </a:prstGeom>
          <a:noFill/>
          <a:ln>
            <a:noFill/>
          </a:ln>
        </p:spPr>
        <p:txBody>
          <a:bodyPr spcFirstLastPara="1" wrap="square" lIns="0" tIns="0" rIns="0" bIns="0" anchor="t" anchorCtr="0">
            <a:spAutoFit/>
          </a:bodyPr>
          <a:lstStyle/>
          <a:p>
            <a:pPr>
              <a:lnSpc>
                <a:spcPct val="111000"/>
              </a:lnSpc>
            </a:pPr>
            <a:r>
              <a:rPr lang="fr-FR" sz="2000" dirty="0">
                <a:solidFill>
                  <a:srgbClr val="7B96D4"/>
                </a:solidFill>
                <a:latin typeface="Heebo Black"/>
                <a:ea typeface="Heebo Black"/>
                <a:cs typeface="Heebo Black"/>
                <a:sym typeface="Heebo Black"/>
              </a:rPr>
              <a:t>Contraintes</a:t>
            </a:r>
            <a:endParaRPr lang="fr-FR" sz="1200" dirty="0"/>
          </a:p>
        </p:txBody>
      </p:sp>
      <p:sp>
        <p:nvSpPr>
          <p:cNvPr id="7" name="Espace réservé du numéro de diapositive 6"/>
          <p:cNvSpPr>
            <a:spLocks noGrp="1"/>
          </p:cNvSpPr>
          <p:nvPr>
            <p:ph type="sldNum" sz="quarter" idx="12"/>
          </p:nvPr>
        </p:nvSpPr>
        <p:spPr>
          <a:xfrm>
            <a:off x="8610600" y="6499225"/>
            <a:ext cx="2743200" cy="365125"/>
          </a:xfrm>
        </p:spPr>
        <p:txBody>
          <a:bodyPr/>
          <a:lstStyle/>
          <a:p>
            <a:fld id="{0995BCA2-BEEF-8243-93D2-AEC1A15A0A81}" type="slidenum">
              <a:rPr lang="fr-FR" b="1" smtClean="0"/>
              <a:t>5</a:t>
            </a:fld>
            <a:endParaRPr lang="fr-FR" b="1" dirty="0"/>
          </a:p>
        </p:txBody>
      </p:sp>
    </p:spTree>
    <p:extLst>
      <p:ext uri="{BB962C8B-B14F-4D97-AF65-F5344CB8AC3E}">
        <p14:creationId xmlns:p14="http://schemas.microsoft.com/office/powerpoint/2010/main" val="1590816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Shape 254"/>
        <p:cNvGrpSpPr/>
        <p:nvPr/>
      </p:nvGrpSpPr>
      <p:grpSpPr>
        <a:xfrm>
          <a:off x="0" y="0"/>
          <a:ext cx="0" cy="0"/>
          <a:chOff x="0" y="0"/>
          <a:chExt cx="0" cy="0"/>
        </a:xfrm>
      </p:grpSpPr>
      <p:grpSp>
        <p:nvGrpSpPr>
          <p:cNvPr id="255" name="Google Shape;255;p21"/>
          <p:cNvGrpSpPr/>
          <p:nvPr/>
        </p:nvGrpSpPr>
        <p:grpSpPr>
          <a:xfrm>
            <a:off x="344931" y="233821"/>
            <a:ext cx="11527458" cy="6289899"/>
            <a:chOff x="0" y="-38100"/>
            <a:chExt cx="4554058" cy="2484898"/>
          </a:xfrm>
        </p:grpSpPr>
        <p:sp>
          <p:nvSpPr>
            <p:cNvPr id="256" name="Google Shape;256;p21"/>
            <p:cNvSpPr/>
            <p:nvPr/>
          </p:nvSpPr>
          <p:spPr>
            <a:xfrm>
              <a:off x="0" y="0"/>
              <a:ext cx="4554058" cy="2446798"/>
            </a:xfrm>
            <a:custGeom>
              <a:avLst/>
              <a:gdLst/>
              <a:ahLst/>
              <a:cxnLst/>
              <a:rect l="l" t="t" r="r" b="b"/>
              <a:pathLst>
                <a:path w="4554058" h="2446798" extrusionOk="0">
                  <a:moveTo>
                    <a:pt x="12984" y="0"/>
                  </a:moveTo>
                  <a:lnTo>
                    <a:pt x="4541073" y="0"/>
                  </a:lnTo>
                  <a:cubicBezTo>
                    <a:pt x="4544517" y="0"/>
                    <a:pt x="4547820" y="1368"/>
                    <a:pt x="4550255" y="3803"/>
                  </a:cubicBezTo>
                  <a:cubicBezTo>
                    <a:pt x="4552690" y="6238"/>
                    <a:pt x="4554058" y="9541"/>
                    <a:pt x="4554058" y="12984"/>
                  </a:cubicBezTo>
                  <a:lnTo>
                    <a:pt x="4554058" y="2433814"/>
                  </a:lnTo>
                  <a:cubicBezTo>
                    <a:pt x="4554058" y="2440985"/>
                    <a:pt x="4548244" y="2446798"/>
                    <a:pt x="4541073" y="2446798"/>
                  </a:cubicBezTo>
                  <a:lnTo>
                    <a:pt x="12984" y="2446798"/>
                  </a:lnTo>
                  <a:cubicBezTo>
                    <a:pt x="9541" y="2446798"/>
                    <a:pt x="6238" y="2445430"/>
                    <a:pt x="3803" y="2442995"/>
                  </a:cubicBezTo>
                  <a:cubicBezTo>
                    <a:pt x="1368" y="2440560"/>
                    <a:pt x="0" y="2437258"/>
                    <a:pt x="0" y="2433814"/>
                  </a:cubicBezTo>
                  <a:lnTo>
                    <a:pt x="0" y="12984"/>
                  </a:lnTo>
                  <a:cubicBezTo>
                    <a:pt x="0" y="5813"/>
                    <a:pt x="5813" y="0"/>
                    <a:pt x="12984" y="0"/>
                  </a:cubicBezTo>
                  <a:close/>
                </a:path>
              </a:pathLst>
            </a:custGeom>
            <a:solidFill>
              <a:srgbClr val="FFFFFF"/>
            </a:solidFill>
            <a:ln w="57150" cap="flat" cmpd="sng">
              <a:solidFill>
                <a:srgbClr val="4C6FBF"/>
              </a:solidFill>
              <a:prstDash val="solid"/>
              <a:round/>
              <a:headEnd type="none" w="sm" len="sm"/>
              <a:tailEnd type="none" w="sm" len="sm"/>
            </a:ln>
          </p:spPr>
          <p:txBody>
            <a:bodyPr spcFirstLastPara="1" wrap="square" lIns="60950" tIns="60950" rIns="60950" bIns="60950" anchor="ctr" anchorCtr="0">
              <a:noAutofit/>
            </a:bodyPr>
            <a:lstStyle/>
            <a:p>
              <a:endParaRPr sz="1200"/>
            </a:p>
          </p:txBody>
        </p:sp>
        <p:sp>
          <p:nvSpPr>
            <p:cNvPr id="257" name="Google Shape;257;p21"/>
            <p:cNvSpPr txBox="1"/>
            <p:nvPr/>
          </p:nvSpPr>
          <p:spPr>
            <a:xfrm>
              <a:off x="0" y="-38100"/>
              <a:ext cx="812800" cy="850900"/>
            </a:xfrm>
            <a:prstGeom prst="rect">
              <a:avLst/>
            </a:prstGeom>
            <a:noFill/>
            <a:ln>
              <a:noFill/>
            </a:ln>
          </p:spPr>
          <p:txBody>
            <a:bodyPr spcFirstLastPara="1" wrap="square" lIns="33867" tIns="33867" rIns="33867" bIns="33867" anchor="ctr" anchorCtr="0">
              <a:noAutofit/>
            </a:bodyPr>
            <a:lstStyle/>
            <a:p>
              <a:pPr algn="ctr">
                <a:lnSpc>
                  <a:spcPct val="186611"/>
                </a:lnSpc>
              </a:pPr>
              <a:endParaRPr sz="1200">
                <a:solidFill>
                  <a:schemeClr val="dk1"/>
                </a:solidFill>
                <a:latin typeface="Calibri"/>
                <a:ea typeface="Calibri"/>
                <a:cs typeface="Calibri"/>
                <a:sym typeface="Calibri"/>
              </a:endParaRPr>
            </a:p>
          </p:txBody>
        </p:sp>
      </p:grpSp>
      <p:sp>
        <p:nvSpPr>
          <p:cNvPr id="273" name="Google Shape;273;p21"/>
          <p:cNvSpPr txBox="1"/>
          <p:nvPr/>
        </p:nvSpPr>
        <p:spPr>
          <a:xfrm>
            <a:off x="1074033" y="1789235"/>
            <a:ext cx="3263390" cy="341632"/>
          </a:xfrm>
          <a:prstGeom prst="rect">
            <a:avLst/>
          </a:prstGeom>
          <a:noFill/>
          <a:ln>
            <a:noFill/>
          </a:ln>
        </p:spPr>
        <p:txBody>
          <a:bodyPr spcFirstLastPara="1" wrap="square" lIns="0" tIns="0" rIns="0" bIns="0" anchor="t" anchorCtr="0">
            <a:spAutoFit/>
          </a:bodyPr>
          <a:lstStyle/>
          <a:p>
            <a:pPr>
              <a:lnSpc>
                <a:spcPct val="111000"/>
              </a:lnSpc>
            </a:pPr>
            <a:r>
              <a:rPr lang="en-US" sz="2000" dirty="0" err="1">
                <a:solidFill>
                  <a:srgbClr val="7B96D4"/>
                </a:solidFill>
                <a:latin typeface="Heebo Black"/>
                <a:ea typeface="Heebo Black"/>
                <a:cs typeface="Heebo Black"/>
                <a:sym typeface="Heebo Black"/>
              </a:rPr>
              <a:t>SoC</a:t>
            </a:r>
            <a:endParaRPr sz="1200" dirty="0"/>
          </a:p>
        </p:txBody>
      </p:sp>
      <p:sp>
        <p:nvSpPr>
          <p:cNvPr id="276" name="Google Shape;276;p21"/>
          <p:cNvSpPr txBox="1"/>
          <p:nvPr/>
        </p:nvSpPr>
        <p:spPr>
          <a:xfrm>
            <a:off x="1074032" y="2133855"/>
            <a:ext cx="6431667" cy="738664"/>
          </a:xfrm>
          <a:prstGeom prst="rect">
            <a:avLst/>
          </a:prstGeom>
          <a:noFill/>
          <a:ln>
            <a:noFill/>
          </a:ln>
        </p:spPr>
        <p:txBody>
          <a:bodyPr spcFirstLastPara="1" wrap="square" lIns="0" tIns="0" rIns="0" bIns="0" anchor="t" anchorCtr="0">
            <a:spAutoFit/>
          </a:bodyPr>
          <a:lstStyle/>
          <a:p>
            <a:pPr marL="171450" lvl="0" indent="-171450" algn="just">
              <a:buFont typeface="Wingdings" panose="05000000000000000000" pitchFamily="2" charset="2"/>
              <a:buChar char="Ø"/>
            </a:pPr>
            <a:r>
              <a:rPr lang="fr-FR" altLang="fr-FR" sz="1200" dirty="0">
                <a:latin typeface="inherit"/>
              </a:rPr>
              <a:t>Un System on Chip est un circuit intégré qui rassemble les principaux composants d'un ordinateur sur une seule puce électronique tels que les processeurs, la mémoire, les périphériques d'interface, etc. </a:t>
            </a:r>
          </a:p>
          <a:p>
            <a:pPr marL="171450" lvl="0" indent="-171450" algn="just">
              <a:buFont typeface="Wingdings" panose="05000000000000000000" pitchFamily="2" charset="2"/>
              <a:buChar char="Ø"/>
            </a:pPr>
            <a:r>
              <a:rPr lang="fr-FR" altLang="fr-FR" sz="1200" dirty="0">
                <a:latin typeface="inherit"/>
              </a:rPr>
              <a:t>On peut retrouver plusieurs processeurs et coprocesseurs soft et hard à l’intérieur d’un </a:t>
            </a:r>
            <a:r>
              <a:rPr lang="fr-FR" altLang="fr-FR" sz="1200" dirty="0" err="1">
                <a:latin typeface="inherit"/>
              </a:rPr>
              <a:t>SoC</a:t>
            </a:r>
            <a:r>
              <a:rPr lang="fr-FR" altLang="fr-FR" sz="1200" dirty="0">
                <a:latin typeface="inherit"/>
              </a:rPr>
              <a:t>.</a:t>
            </a:r>
            <a:endParaRPr kumimoji="0" lang="fr-FR" altLang="fr-FR" sz="1200" b="0" i="0" u="none" strike="noStrike" cap="none" normalizeH="0" baseline="0" dirty="0">
              <a:ln>
                <a:noFill/>
              </a:ln>
              <a:solidFill>
                <a:schemeClr val="tx1"/>
              </a:solidFill>
              <a:effectLst/>
              <a:latin typeface="inherit"/>
            </a:endParaRPr>
          </a:p>
        </p:txBody>
      </p:sp>
      <p:sp>
        <p:nvSpPr>
          <p:cNvPr id="279" name="Google Shape;279;p21"/>
          <p:cNvSpPr txBox="1"/>
          <p:nvPr/>
        </p:nvSpPr>
        <p:spPr>
          <a:xfrm>
            <a:off x="1029837" y="966498"/>
            <a:ext cx="7814126" cy="847283"/>
          </a:xfrm>
          <a:prstGeom prst="rect">
            <a:avLst/>
          </a:prstGeom>
          <a:noFill/>
          <a:ln>
            <a:noFill/>
          </a:ln>
        </p:spPr>
        <p:txBody>
          <a:bodyPr spcFirstLastPara="1" wrap="square" lIns="0" tIns="0" rIns="0" bIns="0" anchor="t" anchorCtr="0">
            <a:spAutoFit/>
          </a:bodyPr>
          <a:lstStyle/>
          <a:p>
            <a:pPr>
              <a:lnSpc>
                <a:spcPct val="118002"/>
              </a:lnSpc>
            </a:pPr>
            <a:r>
              <a:rPr lang="en-US" sz="4666" dirty="0" err="1">
                <a:solidFill>
                  <a:srgbClr val="4C6FBF"/>
                </a:solidFill>
                <a:latin typeface="Heebo Black"/>
                <a:cs typeface="Heebo Black"/>
                <a:sym typeface="Heebo Black"/>
              </a:rPr>
              <a:t>SoC</a:t>
            </a:r>
            <a:r>
              <a:rPr lang="en-US" sz="4666" dirty="0">
                <a:solidFill>
                  <a:srgbClr val="4C6FBF"/>
                </a:solidFill>
                <a:latin typeface="Heebo Black"/>
                <a:cs typeface="Heebo Black"/>
                <a:sym typeface="Heebo Black"/>
              </a:rPr>
              <a:t> et runtimes</a:t>
            </a:r>
            <a:endParaRPr sz="1200" dirty="0"/>
          </a:p>
        </p:txBody>
      </p:sp>
      <p:sp>
        <p:nvSpPr>
          <p:cNvPr id="2" name="Google Shape;135;p15">
            <a:extLst>
              <a:ext uri="{FF2B5EF4-FFF2-40B4-BE49-F238E27FC236}">
                <a16:creationId xmlns:a16="http://schemas.microsoft.com/office/drawing/2014/main" id="{49801218-161C-AC4E-057A-425A9D67BBC5}"/>
              </a:ext>
            </a:extLst>
          </p:cNvPr>
          <p:cNvSpPr txBox="1"/>
          <p:nvPr/>
        </p:nvSpPr>
        <p:spPr>
          <a:xfrm>
            <a:off x="331082" y="119395"/>
            <a:ext cx="1161421" cy="1302408"/>
          </a:xfrm>
          <a:prstGeom prst="rect">
            <a:avLst/>
          </a:prstGeom>
          <a:noFill/>
          <a:ln>
            <a:noFill/>
          </a:ln>
        </p:spPr>
        <p:txBody>
          <a:bodyPr spcFirstLastPara="1" wrap="square" lIns="0" tIns="0" rIns="0" bIns="0" anchor="t" anchorCtr="0">
            <a:spAutoFit/>
          </a:bodyPr>
          <a:lstStyle/>
          <a:p>
            <a:pPr algn="ctr">
              <a:lnSpc>
                <a:spcPct val="127000"/>
              </a:lnSpc>
            </a:pPr>
            <a:r>
              <a:rPr lang="en-US" sz="6664" dirty="0">
                <a:solidFill>
                  <a:schemeClr val="accent1">
                    <a:lumMod val="60000"/>
                    <a:lumOff val="40000"/>
                  </a:schemeClr>
                </a:solidFill>
                <a:latin typeface="Heebo Black"/>
                <a:ea typeface="Heebo Black"/>
                <a:cs typeface="Heebo Black"/>
                <a:sym typeface="Heebo Black"/>
              </a:rPr>
              <a:t>01</a:t>
            </a:r>
            <a:endParaRPr sz="1200" dirty="0">
              <a:solidFill>
                <a:schemeClr val="accent1">
                  <a:lumMod val="60000"/>
                  <a:lumOff val="40000"/>
                </a:schemeClr>
              </a:solidFill>
            </a:endParaRPr>
          </a:p>
        </p:txBody>
      </p:sp>
      <p:sp>
        <p:nvSpPr>
          <p:cNvPr id="198" name="Google Shape;276;p21">
            <a:extLst>
              <a:ext uri="{FF2B5EF4-FFF2-40B4-BE49-F238E27FC236}">
                <a16:creationId xmlns:a16="http://schemas.microsoft.com/office/drawing/2014/main" id="{DF3B712E-190D-1E57-5CF2-E0EAF4027F0C}"/>
              </a:ext>
            </a:extLst>
          </p:cNvPr>
          <p:cNvSpPr txBox="1"/>
          <p:nvPr/>
        </p:nvSpPr>
        <p:spPr>
          <a:xfrm>
            <a:off x="1056492" y="3561206"/>
            <a:ext cx="3236735" cy="1015663"/>
          </a:xfrm>
          <a:prstGeom prst="rect">
            <a:avLst/>
          </a:prstGeom>
          <a:noFill/>
          <a:ln>
            <a:noFill/>
          </a:ln>
        </p:spPr>
        <p:txBody>
          <a:bodyPr spcFirstLastPara="1" wrap="square" lIns="0" tIns="0" rIns="0" bIns="0" anchor="t" anchorCtr="0">
            <a:spAutoFit/>
          </a:bodyPr>
          <a:lstStyle/>
          <a:p>
            <a:pPr lvl="0" algn="just"/>
            <a:r>
              <a:rPr lang="fr-FR" altLang="fr-FR" sz="1100" dirty="0">
                <a:latin typeface="inherit"/>
              </a:rPr>
              <a:t>Les applications s'exécutent directement sur le matériel sans aucune couche logicielle intermédiaire. Il n'y a pas de système d'exploitation pour gérer les ressources et le code de l'application doit tout gérer, de la configuration du matériel à la planification des tâches.</a:t>
            </a:r>
            <a:endParaRPr kumimoji="0" lang="fr-FR" altLang="fr-FR" sz="1100" b="0" i="0" u="none" strike="noStrike" cap="none" normalizeH="0" baseline="0" dirty="0">
              <a:ln>
                <a:noFill/>
              </a:ln>
              <a:solidFill>
                <a:schemeClr val="tx1"/>
              </a:solidFill>
              <a:effectLst/>
              <a:latin typeface="inherit"/>
            </a:endParaRPr>
          </a:p>
        </p:txBody>
      </p:sp>
      <p:sp>
        <p:nvSpPr>
          <p:cNvPr id="200" name="Google Shape;273;p21">
            <a:extLst>
              <a:ext uri="{FF2B5EF4-FFF2-40B4-BE49-F238E27FC236}">
                <a16:creationId xmlns:a16="http://schemas.microsoft.com/office/drawing/2014/main" id="{CA9B6885-8D1C-D29A-C381-C448BC38241B}"/>
              </a:ext>
            </a:extLst>
          </p:cNvPr>
          <p:cNvSpPr txBox="1"/>
          <p:nvPr/>
        </p:nvSpPr>
        <p:spPr>
          <a:xfrm>
            <a:off x="1074033" y="3103254"/>
            <a:ext cx="3263390" cy="341632"/>
          </a:xfrm>
          <a:prstGeom prst="rect">
            <a:avLst/>
          </a:prstGeom>
          <a:noFill/>
          <a:ln>
            <a:noFill/>
          </a:ln>
        </p:spPr>
        <p:txBody>
          <a:bodyPr spcFirstLastPara="1" wrap="square" lIns="0" tIns="0" rIns="0" bIns="0" anchor="t" anchorCtr="0">
            <a:spAutoFit/>
          </a:bodyPr>
          <a:lstStyle/>
          <a:p>
            <a:pPr>
              <a:lnSpc>
                <a:spcPct val="111000"/>
              </a:lnSpc>
            </a:pPr>
            <a:r>
              <a:rPr lang="en-US" sz="2000" dirty="0">
                <a:solidFill>
                  <a:srgbClr val="7B96D4"/>
                </a:solidFill>
                <a:latin typeface="Heebo Black"/>
                <a:ea typeface="Heebo Black"/>
                <a:cs typeface="Heebo Black"/>
                <a:sym typeface="Heebo Black"/>
              </a:rPr>
              <a:t>Bare metal</a:t>
            </a:r>
            <a:endParaRPr sz="12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2644" y="651692"/>
            <a:ext cx="3101217" cy="2364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8" name="Google Shape;276;p21">
            <a:extLst>
              <a:ext uri="{FF2B5EF4-FFF2-40B4-BE49-F238E27FC236}">
                <a16:creationId xmlns:a16="http://schemas.microsoft.com/office/drawing/2014/main" id="{DF3B712E-190D-1E57-5CF2-E0EAF4027F0C}"/>
              </a:ext>
            </a:extLst>
          </p:cNvPr>
          <p:cNvSpPr txBox="1"/>
          <p:nvPr/>
        </p:nvSpPr>
        <p:spPr>
          <a:xfrm>
            <a:off x="7815577" y="3561206"/>
            <a:ext cx="3141319" cy="846386"/>
          </a:xfrm>
          <a:prstGeom prst="rect">
            <a:avLst/>
          </a:prstGeom>
          <a:noFill/>
          <a:ln>
            <a:noFill/>
          </a:ln>
        </p:spPr>
        <p:txBody>
          <a:bodyPr spcFirstLastPara="1" wrap="square" lIns="0" tIns="0" rIns="0" bIns="0" anchor="t" anchorCtr="0">
            <a:spAutoFit/>
          </a:bodyPr>
          <a:lstStyle/>
          <a:p>
            <a:pPr lvl="0" algn="just"/>
            <a:r>
              <a:rPr lang="fr-FR" altLang="fr-FR" sz="1100" dirty="0">
                <a:latin typeface="inherit"/>
              </a:rPr>
              <a:t>Conçus pour exécuter une large gamme d'applications logicielles. Ces systèmes d'exploitation se caractérisent par leurs interfaces conviviales et le large éventail de services qu'ils fournissent, comme Linux</a:t>
            </a:r>
          </a:p>
        </p:txBody>
      </p:sp>
      <p:sp>
        <p:nvSpPr>
          <p:cNvPr id="79" name="Google Shape;273;p21">
            <a:extLst>
              <a:ext uri="{FF2B5EF4-FFF2-40B4-BE49-F238E27FC236}">
                <a16:creationId xmlns:a16="http://schemas.microsoft.com/office/drawing/2014/main" id="{CA9B6885-8D1C-D29A-C381-C448BC38241B}"/>
              </a:ext>
            </a:extLst>
          </p:cNvPr>
          <p:cNvSpPr txBox="1"/>
          <p:nvPr/>
        </p:nvSpPr>
        <p:spPr>
          <a:xfrm>
            <a:off x="4508452" y="3103254"/>
            <a:ext cx="3263390" cy="341632"/>
          </a:xfrm>
          <a:prstGeom prst="rect">
            <a:avLst/>
          </a:prstGeom>
          <a:noFill/>
          <a:ln>
            <a:noFill/>
          </a:ln>
        </p:spPr>
        <p:txBody>
          <a:bodyPr spcFirstLastPara="1" wrap="square" lIns="0" tIns="0" rIns="0" bIns="0" anchor="t" anchorCtr="0">
            <a:spAutoFit/>
          </a:bodyPr>
          <a:lstStyle/>
          <a:p>
            <a:pPr>
              <a:lnSpc>
                <a:spcPct val="111000"/>
              </a:lnSpc>
            </a:pPr>
            <a:r>
              <a:rPr lang="en-US" sz="2000" dirty="0">
                <a:solidFill>
                  <a:srgbClr val="7B96D4"/>
                </a:solidFill>
                <a:latin typeface="Heebo Black"/>
                <a:ea typeface="Heebo Black"/>
                <a:cs typeface="Heebo Black"/>
                <a:sym typeface="Heebo Black"/>
              </a:rPr>
              <a:t>RTOS (Real Time OS)</a:t>
            </a:r>
            <a:endParaRPr sz="1200" dirty="0"/>
          </a:p>
        </p:txBody>
      </p:sp>
      <p:sp>
        <p:nvSpPr>
          <p:cNvPr id="80" name="Google Shape;276;p21">
            <a:extLst>
              <a:ext uri="{FF2B5EF4-FFF2-40B4-BE49-F238E27FC236}">
                <a16:creationId xmlns:a16="http://schemas.microsoft.com/office/drawing/2014/main" id="{DF3B712E-190D-1E57-5CF2-E0EAF4027F0C}"/>
              </a:ext>
            </a:extLst>
          </p:cNvPr>
          <p:cNvSpPr txBox="1"/>
          <p:nvPr/>
        </p:nvSpPr>
        <p:spPr>
          <a:xfrm>
            <a:off x="4512234" y="3561206"/>
            <a:ext cx="3063199" cy="846386"/>
          </a:xfrm>
          <a:prstGeom prst="rect">
            <a:avLst/>
          </a:prstGeom>
          <a:noFill/>
          <a:ln>
            <a:noFill/>
          </a:ln>
        </p:spPr>
        <p:txBody>
          <a:bodyPr spcFirstLastPara="1" wrap="square" lIns="0" tIns="0" rIns="0" bIns="0" anchor="t" anchorCtr="0">
            <a:spAutoFit/>
          </a:bodyPr>
          <a:lstStyle/>
          <a:p>
            <a:pPr lvl="0" algn="just"/>
            <a:r>
              <a:rPr lang="fr-FR" altLang="fr-FR" sz="1100" dirty="0">
                <a:latin typeface="inherit"/>
              </a:rPr>
              <a:t>Environnement dans lequel plusieurs tâches ou threads peuvent être exécutés simultanément. Le RTOS gère les ressources matérielles et garantit que les tâches respectent leurs délais, optimisant ainsi la réponse en temps réel</a:t>
            </a:r>
          </a:p>
        </p:txBody>
      </p:sp>
      <p:sp>
        <p:nvSpPr>
          <p:cNvPr id="81" name="Google Shape;273;p21">
            <a:extLst>
              <a:ext uri="{FF2B5EF4-FFF2-40B4-BE49-F238E27FC236}">
                <a16:creationId xmlns:a16="http://schemas.microsoft.com/office/drawing/2014/main" id="{CA9B6885-8D1C-D29A-C381-C448BC38241B}"/>
              </a:ext>
            </a:extLst>
          </p:cNvPr>
          <p:cNvSpPr txBox="1"/>
          <p:nvPr/>
        </p:nvSpPr>
        <p:spPr>
          <a:xfrm>
            <a:off x="7790472" y="3103254"/>
            <a:ext cx="3263390" cy="341632"/>
          </a:xfrm>
          <a:prstGeom prst="rect">
            <a:avLst/>
          </a:prstGeom>
          <a:noFill/>
          <a:ln>
            <a:noFill/>
          </a:ln>
        </p:spPr>
        <p:txBody>
          <a:bodyPr spcFirstLastPara="1" wrap="square" lIns="0" tIns="0" rIns="0" bIns="0" anchor="t" anchorCtr="0">
            <a:spAutoFit/>
          </a:bodyPr>
          <a:lstStyle/>
          <a:p>
            <a:pPr>
              <a:lnSpc>
                <a:spcPct val="111000"/>
              </a:lnSpc>
            </a:pPr>
            <a:r>
              <a:rPr lang="en-US" sz="2000" dirty="0">
                <a:solidFill>
                  <a:srgbClr val="7B96D4"/>
                </a:solidFill>
                <a:latin typeface="Heebo Black"/>
                <a:ea typeface="Heebo Black"/>
                <a:cs typeface="Heebo Black"/>
                <a:sym typeface="Heebo Black"/>
              </a:rPr>
              <a:t>Embedded OS</a:t>
            </a:r>
            <a:endParaRPr sz="1200" dirty="0"/>
          </a:p>
        </p:txBody>
      </p:sp>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32547" t="8023" r="33485" b="6211"/>
          <a:stretch/>
        </p:blipFill>
        <p:spPr bwMode="auto">
          <a:xfrm>
            <a:off x="5104736" y="4552162"/>
            <a:ext cx="1757049" cy="1864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4"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66814" t="8022" b="5763"/>
          <a:stretch/>
        </p:blipFill>
        <p:spPr bwMode="auto">
          <a:xfrm>
            <a:off x="8729739" y="4504034"/>
            <a:ext cx="1759025" cy="1920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5"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8022" r="66218" b="5763"/>
          <a:stretch/>
        </p:blipFill>
        <p:spPr bwMode="auto">
          <a:xfrm>
            <a:off x="1716519" y="4552162"/>
            <a:ext cx="1745742" cy="1872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Espace réservé du numéro de diapositive 6"/>
          <p:cNvSpPr>
            <a:spLocks noGrp="1"/>
          </p:cNvSpPr>
          <p:nvPr>
            <p:ph type="sldNum" sz="quarter" idx="12"/>
          </p:nvPr>
        </p:nvSpPr>
        <p:spPr>
          <a:xfrm>
            <a:off x="8610600" y="6499225"/>
            <a:ext cx="2743200" cy="365125"/>
          </a:xfrm>
        </p:spPr>
        <p:txBody>
          <a:bodyPr/>
          <a:lstStyle/>
          <a:p>
            <a:fld id="{0995BCA2-BEEF-8243-93D2-AEC1A15A0A81}" type="slidenum">
              <a:rPr lang="fr-FR" b="1" smtClean="0"/>
              <a:t>6</a:t>
            </a:fld>
            <a:endParaRPr lang="fr-FR" b="1" dirty="0"/>
          </a:p>
        </p:txBody>
      </p:sp>
    </p:spTree>
    <p:extLst>
      <p:ext uri="{BB962C8B-B14F-4D97-AF65-F5344CB8AC3E}">
        <p14:creationId xmlns:p14="http://schemas.microsoft.com/office/powerpoint/2010/main" val="1842242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Shape 254"/>
        <p:cNvGrpSpPr/>
        <p:nvPr/>
      </p:nvGrpSpPr>
      <p:grpSpPr>
        <a:xfrm>
          <a:off x="0" y="0"/>
          <a:ext cx="0" cy="0"/>
          <a:chOff x="0" y="0"/>
          <a:chExt cx="0" cy="0"/>
        </a:xfrm>
      </p:grpSpPr>
      <p:grpSp>
        <p:nvGrpSpPr>
          <p:cNvPr id="255" name="Google Shape;255;p21"/>
          <p:cNvGrpSpPr/>
          <p:nvPr/>
        </p:nvGrpSpPr>
        <p:grpSpPr>
          <a:xfrm>
            <a:off x="332271" y="247705"/>
            <a:ext cx="11527458" cy="6289899"/>
            <a:chOff x="0" y="-38100"/>
            <a:chExt cx="4554058" cy="2484898"/>
          </a:xfrm>
        </p:grpSpPr>
        <p:sp>
          <p:nvSpPr>
            <p:cNvPr id="256" name="Google Shape;256;p21"/>
            <p:cNvSpPr/>
            <p:nvPr/>
          </p:nvSpPr>
          <p:spPr>
            <a:xfrm>
              <a:off x="0" y="0"/>
              <a:ext cx="4554058" cy="2446798"/>
            </a:xfrm>
            <a:custGeom>
              <a:avLst/>
              <a:gdLst/>
              <a:ahLst/>
              <a:cxnLst/>
              <a:rect l="l" t="t" r="r" b="b"/>
              <a:pathLst>
                <a:path w="4554058" h="2446798" extrusionOk="0">
                  <a:moveTo>
                    <a:pt x="12984" y="0"/>
                  </a:moveTo>
                  <a:lnTo>
                    <a:pt x="4541073" y="0"/>
                  </a:lnTo>
                  <a:cubicBezTo>
                    <a:pt x="4544517" y="0"/>
                    <a:pt x="4547820" y="1368"/>
                    <a:pt x="4550255" y="3803"/>
                  </a:cubicBezTo>
                  <a:cubicBezTo>
                    <a:pt x="4552690" y="6238"/>
                    <a:pt x="4554058" y="9541"/>
                    <a:pt x="4554058" y="12984"/>
                  </a:cubicBezTo>
                  <a:lnTo>
                    <a:pt x="4554058" y="2433814"/>
                  </a:lnTo>
                  <a:cubicBezTo>
                    <a:pt x="4554058" y="2440985"/>
                    <a:pt x="4548244" y="2446798"/>
                    <a:pt x="4541073" y="2446798"/>
                  </a:cubicBezTo>
                  <a:lnTo>
                    <a:pt x="12984" y="2446798"/>
                  </a:lnTo>
                  <a:cubicBezTo>
                    <a:pt x="9541" y="2446798"/>
                    <a:pt x="6238" y="2445430"/>
                    <a:pt x="3803" y="2442995"/>
                  </a:cubicBezTo>
                  <a:cubicBezTo>
                    <a:pt x="1368" y="2440560"/>
                    <a:pt x="0" y="2437258"/>
                    <a:pt x="0" y="2433814"/>
                  </a:cubicBezTo>
                  <a:lnTo>
                    <a:pt x="0" y="12984"/>
                  </a:lnTo>
                  <a:cubicBezTo>
                    <a:pt x="0" y="5813"/>
                    <a:pt x="5813" y="0"/>
                    <a:pt x="12984" y="0"/>
                  </a:cubicBezTo>
                  <a:close/>
                </a:path>
              </a:pathLst>
            </a:custGeom>
            <a:solidFill>
              <a:srgbClr val="FFFFFF"/>
            </a:solidFill>
            <a:ln w="57150" cap="flat" cmpd="sng">
              <a:solidFill>
                <a:srgbClr val="4C6FBF"/>
              </a:solidFill>
              <a:prstDash val="solid"/>
              <a:round/>
              <a:headEnd type="none" w="sm" len="sm"/>
              <a:tailEnd type="none" w="sm" len="sm"/>
            </a:ln>
          </p:spPr>
          <p:txBody>
            <a:bodyPr spcFirstLastPara="1" wrap="square" lIns="60950" tIns="60950" rIns="60950" bIns="60950" anchor="ctr" anchorCtr="0">
              <a:noAutofit/>
            </a:bodyPr>
            <a:lstStyle/>
            <a:p>
              <a:endParaRPr sz="1200"/>
            </a:p>
          </p:txBody>
        </p:sp>
        <p:sp>
          <p:nvSpPr>
            <p:cNvPr id="257" name="Google Shape;257;p21"/>
            <p:cNvSpPr txBox="1"/>
            <p:nvPr/>
          </p:nvSpPr>
          <p:spPr>
            <a:xfrm>
              <a:off x="0" y="-38100"/>
              <a:ext cx="812800" cy="850900"/>
            </a:xfrm>
            <a:prstGeom prst="rect">
              <a:avLst/>
            </a:prstGeom>
            <a:noFill/>
            <a:ln>
              <a:noFill/>
            </a:ln>
          </p:spPr>
          <p:txBody>
            <a:bodyPr spcFirstLastPara="1" wrap="square" lIns="33867" tIns="33867" rIns="33867" bIns="33867" anchor="ctr" anchorCtr="0">
              <a:noAutofit/>
            </a:bodyPr>
            <a:lstStyle/>
            <a:p>
              <a:pPr algn="ctr">
                <a:lnSpc>
                  <a:spcPct val="186611"/>
                </a:lnSpc>
              </a:pPr>
              <a:endParaRPr sz="1200">
                <a:solidFill>
                  <a:schemeClr val="dk1"/>
                </a:solidFill>
                <a:latin typeface="Calibri"/>
                <a:ea typeface="Calibri"/>
                <a:cs typeface="Calibri"/>
                <a:sym typeface="Calibri"/>
              </a:endParaRPr>
            </a:p>
          </p:txBody>
        </p:sp>
      </p:grpSp>
      <p:sp>
        <p:nvSpPr>
          <p:cNvPr id="279" name="Google Shape;279;p21"/>
          <p:cNvSpPr txBox="1"/>
          <p:nvPr/>
        </p:nvSpPr>
        <p:spPr>
          <a:xfrm>
            <a:off x="1029837" y="966498"/>
            <a:ext cx="7814126" cy="847283"/>
          </a:xfrm>
          <a:prstGeom prst="rect">
            <a:avLst/>
          </a:prstGeom>
          <a:noFill/>
          <a:ln>
            <a:noFill/>
          </a:ln>
        </p:spPr>
        <p:txBody>
          <a:bodyPr spcFirstLastPara="1" wrap="square" lIns="0" tIns="0" rIns="0" bIns="0" anchor="t" anchorCtr="0">
            <a:spAutoFit/>
          </a:bodyPr>
          <a:lstStyle/>
          <a:p>
            <a:pPr>
              <a:lnSpc>
                <a:spcPct val="118002"/>
              </a:lnSpc>
            </a:pPr>
            <a:r>
              <a:rPr lang="en-US" sz="4666" dirty="0">
                <a:solidFill>
                  <a:srgbClr val="4C6FBF"/>
                </a:solidFill>
                <a:latin typeface="Heebo Black"/>
                <a:cs typeface="Heebo Black"/>
                <a:sym typeface="Heebo Black"/>
              </a:rPr>
              <a:t>Architectures</a:t>
            </a:r>
            <a:endParaRPr sz="1200" dirty="0"/>
          </a:p>
        </p:txBody>
      </p:sp>
      <p:sp>
        <p:nvSpPr>
          <p:cNvPr id="2" name="Google Shape;135;p15">
            <a:extLst>
              <a:ext uri="{FF2B5EF4-FFF2-40B4-BE49-F238E27FC236}">
                <a16:creationId xmlns:a16="http://schemas.microsoft.com/office/drawing/2014/main" id="{49801218-161C-AC4E-057A-425A9D67BBC5}"/>
              </a:ext>
            </a:extLst>
          </p:cNvPr>
          <p:cNvSpPr txBox="1"/>
          <p:nvPr/>
        </p:nvSpPr>
        <p:spPr>
          <a:xfrm>
            <a:off x="331082" y="119395"/>
            <a:ext cx="1161421" cy="1302408"/>
          </a:xfrm>
          <a:prstGeom prst="rect">
            <a:avLst/>
          </a:prstGeom>
          <a:noFill/>
          <a:ln>
            <a:noFill/>
          </a:ln>
        </p:spPr>
        <p:txBody>
          <a:bodyPr spcFirstLastPara="1" wrap="square" lIns="0" tIns="0" rIns="0" bIns="0" anchor="t" anchorCtr="0">
            <a:spAutoFit/>
          </a:bodyPr>
          <a:lstStyle/>
          <a:p>
            <a:pPr algn="ctr">
              <a:lnSpc>
                <a:spcPct val="127000"/>
              </a:lnSpc>
            </a:pPr>
            <a:r>
              <a:rPr lang="en-US" sz="6664" dirty="0">
                <a:solidFill>
                  <a:schemeClr val="accent1">
                    <a:lumMod val="60000"/>
                    <a:lumOff val="40000"/>
                  </a:schemeClr>
                </a:solidFill>
                <a:latin typeface="Heebo Black"/>
                <a:ea typeface="Heebo Black"/>
                <a:cs typeface="Heebo Black"/>
                <a:sym typeface="Heebo Black"/>
              </a:rPr>
              <a:t>01</a:t>
            </a:r>
            <a:endParaRPr sz="1200" dirty="0">
              <a:solidFill>
                <a:schemeClr val="accent1">
                  <a:lumMod val="60000"/>
                  <a:lumOff val="40000"/>
                </a:schemeClr>
              </a:solidFill>
            </a:endParaRPr>
          </a:p>
        </p:txBody>
      </p:sp>
      <p:sp>
        <p:nvSpPr>
          <p:cNvPr id="75" name="Google Shape;276;p21">
            <a:extLst>
              <a:ext uri="{FF2B5EF4-FFF2-40B4-BE49-F238E27FC236}">
                <a16:creationId xmlns:a16="http://schemas.microsoft.com/office/drawing/2014/main" id="{DF3B712E-190D-1E57-5CF2-E0EAF4027F0C}"/>
              </a:ext>
            </a:extLst>
          </p:cNvPr>
          <p:cNvSpPr txBox="1"/>
          <p:nvPr/>
        </p:nvSpPr>
        <p:spPr>
          <a:xfrm>
            <a:off x="6096000" y="5991327"/>
            <a:ext cx="5291176" cy="338554"/>
          </a:xfrm>
          <a:prstGeom prst="rect">
            <a:avLst/>
          </a:prstGeom>
          <a:noFill/>
          <a:ln>
            <a:noFill/>
          </a:ln>
        </p:spPr>
        <p:txBody>
          <a:bodyPr spcFirstLastPara="1" wrap="square" lIns="0" tIns="0" rIns="0" bIns="0" anchor="t" anchorCtr="0">
            <a:spAutoFit/>
          </a:bodyPr>
          <a:lstStyle/>
          <a:p>
            <a:pPr lvl="0" algn="just"/>
            <a:r>
              <a:rPr kumimoji="0" lang="fr-FR" altLang="fr-FR" sz="1100" b="0" i="0" u="none" strike="noStrike" cap="none" normalizeH="0" baseline="0" dirty="0">
                <a:ln>
                  <a:noFill/>
                </a:ln>
                <a:solidFill>
                  <a:schemeClr val="tx1"/>
                </a:solidFill>
                <a:effectLst/>
                <a:latin typeface="inherit"/>
              </a:rPr>
              <a:t>* ISA ou instruction set architecture</a:t>
            </a:r>
            <a:r>
              <a:rPr kumimoji="0" lang="fr-FR" altLang="fr-FR" sz="1100" b="0" i="0" u="none" strike="noStrike" cap="none" normalizeH="0" dirty="0">
                <a:ln>
                  <a:noFill/>
                </a:ln>
                <a:solidFill>
                  <a:schemeClr val="tx1"/>
                </a:solidFill>
                <a:effectLst/>
                <a:latin typeface="inherit"/>
              </a:rPr>
              <a:t> est le descriptif du </a:t>
            </a:r>
            <a:r>
              <a:rPr lang="fr-FR" altLang="fr-FR" sz="1100" dirty="0">
                <a:latin typeface="inherit"/>
              </a:rPr>
              <a:t>jeu d'instructions qui décrit l'ensemble qu'un processeur peut comprendre et exécuter</a:t>
            </a:r>
            <a:endParaRPr lang="en-US" altLang="fr-FR" sz="1100" dirty="0">
              <a:latin typeface="inherit"/>
            </a:endParaRPr>
          </a:p>
        </p:txBody>
      </p:sp>
      <p:grpSp>
        <p:nvGrpSpPr>
          <p:cNvPr id="3" name="Groupe 2"/>
          <p:cNvGrpSpPr/>
          <p:nvPr/>
        </p:nvGrpSpPr>
        <p:grpSpPr>
          <a:xfrm>
            <a:off x="2116940" y="2892879"/>
            <a:ext cx="3191330" cy="2998623"/>
            <a:chOff x="7578907" y="557584"/>
            <a:chExt cx="3370965" cy="3321147"/>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8907" y="557584"/>
              <a:ext cx="2506387" cy="3007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Google Shape;273;p21">
              <a:extLst>
                <a:ext uri="{FF2B5EF4-FFF2-40B4-BE49-F238E27FC236}">
                  <a16:creationId xmlns:a16="http://schemas.microsoft.com/office/drawing/2014/main" id="{CA9B6885-8D1C-D29A-C381-C448BC38241B}"/>
                </a:ext>
              </a:extLst>
            </p:cNvPr>
            <p:cNvSpPr txBox="1"/>
            <p:nvPr/>
          </p:nvSpPr>
          <p:spPr>
            <a:xfrm>
              <a:off x="7686482" y="3673738"/>
              <a:ext cx="3263390" cy="204993"/>
            </a:xfrm>
            <a:prstGeom prst="rect">
              <a:avLst/>
            </a:prstGeom>
            <a:noFill/>
            <a:ln>
              <a:noFill/>
            </a:ln>
          </p:spPr>
          <p:txBody>
            <a:bodyPr spcFirstLastPara="1" wrap="square" lIns="0" tIns="0" rIns="0" bIns="0" anchor="t" anchorCtr="0">
              <a:spAutoFit/>
            </a:bodyPr>
            <a:lstStyle/>
            <a:p>
              <a:pPr>
                <a:lnSpc>
                  <a:spcPct val="111000"/>
                </a:lnSpc>
              </a:pPr>
              <a:r>
                <a:rPr lang="en-US" sz="1200" dirty="0">
                  <a:solidFill>
                    <a:srgbClr val="7B96D4"/>
                  </a:solidFill>
                  <a:latin typeface="Heebo Black"/>
                  <a:ea typeface="Heebo Black"/>
                  <a:cs typeface="Heebo Black"/>
                  <a:sym typeface="Heebo Black"/>
                </a:rPr>
                <a:t>ARM Architecture Block Diagram</a:t>
              </a:r>
              <a:endParaRPr sz="900" dirty="0"/>
            </a:p>
          </p:txBody>
        </p:sp>
      </p:grpSp>
      <p:grpSp>
        <p:nvGrpSpPr>
          <p:cNvPr id="4" name="Groupe 3"/>
          <p:cNvGrpSpPr/>
          <p:nvPr/>
        </p:nvGrpSpPr>
        <p:grpSpPr>
          <a:xfrm>
            <a:off x="7061084" y="2730954"/>
            <a:ext cx="4092691" cy="3160547"/>
            <a:chOff x="7578907" y="3822434"/>
            <a:chExt cx="3629187" cy="2627941"/>
          </a:xfrm>
        </p:grpSpPr>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3247" r="11435"/>
            <a:stretch/>
          </p:blipFill>
          <p:spPr bwMode="auto">
            <a:xfrm>
              <a:off x="7578907" y="3822434"/>
              <a:ext cx="3510328" cy="2624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Google Shape;273;p21">
              <a:extLst>
                <a:ext uri="{FF2B5EF4-FFF2-40B4-BE49-F238E27FC236}">
                  <a16:creationId xmlns:a16="http://schemas.microsoft.com/office/drawing/2014/main" id="{CA9B6885-8D1C-D29A-C381-C448BC38241B}"/>
                </a:ext>
              </a:extLst>
            </p:cNvPr>
            <p:cNvSpPr txBox="1"/>
            <p:nvPr/>
          </p:nvSpPr>
          <p:spPr>
            <a:xfrm>
              <a:off x="7944704" y="6245382"/>
              <a:ext cx="3263390" cy="204993"/>
            </a:xfrm>
            <a:prstGeom prst="rect">
              <a:avLst/>
            </a:prstGeom>
            <a:noFill/>
            <a:ln>
              <a:noFill/>
            </a:ln>
          </p:spPr>
          <p:txBody>
            <a:bodyPr spcFirstLastPara="1" wrap="square" lIns="0" tIns="0" rIns="0" bIns="0" anchor="t" anchorCtr="0">
              <a:spAutoFit/>
            </a:bodyPr>
            <a:lstStyle/>
            <a:p>
              <a:pPr>
                <a:lnSpc>
                  <a:spcPct val="111000"/>
                </a:lnSpc>
              </a:pPr>
              <a:r>
                <a:rPr lang="en-US" sz="1200" dirty="0">
                  <a:solidFill>
                    <a:srgbClr val="7B96D4"/>
                  </a:solidFill>
                  <a:latin typeface="Heebo Black"/>
                  <a:ea typeface="Heebo Black"/>
                  <a:cs typeface="Heebo Black"/>
                  <a:sym typeface="Heebo Black"/>
                </a:rPr>
                <a:t>RISC-V Architecture Block Diagram</a:t>
              </a:r>
              <a:endParaRPr sz="900" dirty="0"/>
            </a:p>
          </p:txBody>
        </p:sp>
      </p:grpSp>
      <p:sp>
        <p:nvSpPr>
          <p:cNvPr id="24" name="Google Shape;276;p21">
            <a:extLst>
              <a:ext uri="{FF2B5EF4-FFF2-40B4-BE49-F238E27FC236}">
                <a16:creationId xmlns:a16="http://schemas.microsoft.com/office/drawing/2014/main" id="{DF3B712E-190D-1E57-5CF2-E0EAF4027F0C}"/>
              </a:ext>
            </a:extLst>
          </p:cNvPr>
          <p:cNvSpPr txBox="1"/>
          <p:nvPr/>
        </p:nvSpPr>
        <p:spPr>
          <a:xfrm>
            <a:off x="6387354" y="2060454"/>
            <a:ext cx="5109882" cy="584775"/>
          </a:xfrm>
          <a:prstGeom prst="rect">
            <a:avLst/>
          </a:prstGeom>
          <a:noFill/>
          <a:ln>
            <a:noFill/>
          </a:ln>
        </p:spPr>
        <p:txBody>
          <a:bodyPr spcFirstLastPara="1" wrap="square" lIns="0" tIns="0" rIns="0" bIns="0" anchor="t" anchorCtr="0">
            <a:spAutoFit/>
          </a:bodyPr>
          <a:lstStyle/>
          <a:p>
            <a:pPr lvl="0" algn="just"/>
            <a:r>
              <a:rPr lang="fr-FR" altLang="fr-FR" sz="1200" dirty="0">
                <a:latin typeface="inherit"/>
              </a:rPr>
              <a:t>Les ISA * ouvertes, illustrées par </a:t>
            </a:r>
            <a:r>
              <a:rPr lang="fr-FR" altLang="fr-FR" sz="1400" dirty="0">
                <a:latin typeface="inherit"/>
              </a:rPr>
              <a:t>RISC-V</a:t>
            </a:r>
            <a:r>
              <a:rPr lang="fr-FR" altLang="fr-FR" sz="1200" dirty="0">
                <a:latin typeface="inherit"/>
              </a:rPr>
              <a:t>, sont pilotées par la communauté et offrent une plus grande flexibilité pour la personnalisation, favorisant l'innovation et l'adaptation aux besoins spécifiques</a:t>
            </a:r>
            <a:endParaRPr lang="en-US" altLang="fr-FR" sz="1200" dirty="0">
              <a:latin typeface="inherit"/>
            </a:endParaRPr>
          </a:p>
        </p:txBody>
      </p:sp>
      <p:sp>
        <p:nvSpPr>
          <p:cNvPr id="25" name="Google Shape;276;p21">
            <a:extLst>
              <a:ext uri="{FF2B5EF4-FFF2-40B4-BE49-F238E27FC236}">
                <a16:creationId xmlns:a16="http://schemas.microsoft.com/office/drawing/2014/main" id="{DF3B712E-190D-1E57-5CF2-E0EAF4027F0C}"/>
              </a:ext>
            </a:extLst>
          </p:cNvPr>
          <p:cNvSpPr txBox="1"/>
          <p:nvPr/>
        </p:nvSpPr>
        <p:spPr>
          <a:xfrm>
            <a:off x="1031799" y="2060454"/>
            <a:ext cx="4861801" cy="584775"/>
          </a:xfrm>
          <a:prstGeom prst="rect">
            <a:avLst/>
          </a:prstGeom>
          <a:noFill/>
          <a:ln>
            <a:noFill/>
          </a:ln>
        </p:spPr>
        <p:txBody>
          <a:bodyPr spcFirstLastPara="1" wrap="square" lIns="0" tIns="0" rIns="0" bIns="0" anchor="t" anchorCtr="0">
            <a:spAutoFit/>
          </a:bodyPr>
          <a:lstStyle/>
          <a:p>
            <a:pPr lvl="0" algn="just"/>
            <a:r>
              <a:rPr lang="fr-FR" altLang="fr-FR" sz="1200" dirty="0">
                <a:latin typeface="inherit"/>
              </a:rPr>
              <a:t>Les ISA * fermés, comme </a:t>
            </a:r>
            <a:r>
              <a:rPr lang="fr-FR" altLang="fr-FR" sz="1400" dirty="0">
                <a:latin typeface="inherit"/>
              </a:rPr>
              <a:t>ARM</a:t>
            </a:r>
            <a:r>
              <a:rPr lang="fr-FR" altLang="fr-FR" sz="1200" dirty="0">
                <a:latin typeface="inherit"/>
              </a:rPr>
              <a:t>, sont propriétaires et étroitement contrôlés par des sociétés spécifiques (Arm Holdings), offrant une fiabilité et une compatibilité mais limitant la personnalisation.</a:t>
            </a:r>
          </a:p>
        </p:txBody>
      </p:sp>
      <p:pic>
        <p:nvPicPr>
          <p:cNvPr id="2053" name="Picture 5" descr="Arm - ARM Technology Logo - CleanPNG / KissPNG"/>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foregroundMark x1="74444" y1="38095" x2="74444" y2="38095"/>
                        <a14:foregroundMark x1="48889" y1="31429" x2="48889" y2="31429"/>
                        <a14:foregroundMark x1="30222" y1="36667" x2="30222" y2="36667"/>
                      </a14:backgroundRemoval>
                    </a14:imgEffect>
                  </a14:imgLayer>
                </a14:imgProps>
              </a:ext>
              <a:ext uri="{28A0092B-C50C-407E-A947-70E740481C1C}">
                <a14:useLocalDpi xmlns:a14="http://schemas.microsoft.com/office/drawing/2010/main" val="0"/>
              </a:ext>
            </a:extLst>
          </a:blip>
          <a:srcRect/>
          <a:stretch>
            <a:fillRect/>
          </a:stretch>
        </p:blipFill>
        <p:spPr bwMode="auto">
          <a:xfrm>
            <a:off x="7061084" y="1032814"/>
            <a:ext cx="1531389" cy="714648"/>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Tập tin:RISC-V-logo.svg – Wikipedia tiếng Việ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43963" y="1197624"/>
            <a:ext cx="2444285" cy="385029"/>
          </a:xfrm>
          <a:prstGeom prst="rect">
            <a:avLst/>
          </a:prstGeom>
          <a:noFill/>
          <a:extLst>
            <a:ext uri="{909E8E84-426E-40DD-AFC4-6F175D3DCCD1}">
              <a14:hiddenFill xmlns:a14="http://schemas.microsoft.com/office/drawing/2010/main">
                <a:solidFill>
                  <a:srgbClr val="FFFFFF"/>
                </a:solidFill>
              </a14:hiddenFill>
            </a:ext>
          </a:extLst>
        </p:spPr>
      </p:pic>
      <p:sp>
        <p:nvSpPr>
          <p:cNvPr id="28" name="Google Shape;273;p21">
            <a:extLst>
              <a:ext uri="{FF2B5EF4-FFF2-40B4-BE49-F238E27FC236}">
                <a16:creationId xmlns:a16="http://schemas.microsoft.com/office/drawing/2014/main" id="{CA9B6885-8D1C-D29A-C381-C448BC38241B}"/>
              </a:ext>
            </a:extLst>
          </p:cNvPr>
          <p:cNvSpPr txBox="1"/>
          <p:nvPr/>
        </p:nvSpPr>
        <p:spPr>
          <a:xfrm>
            <a:off x="1031799" y="1786585"/>
            <a:ext cx="3263390" cy="307456"/>
          </a:xfrm>
          <a:prstGeom prst="rect">
            <a:avLst/>
          </a:prstGeom>
          <a:noFill/>
          <a:ln>
            <a:noFill/>
          </a:ln>
        </p:spPr>
        <p:txBody>
          <a:bodyPr spcFirstLastPara="1" wrap="square" lIns="0" tIns="0" rIns="0" bIns="0" anchor="t" anchorCtr="0">
            <a:spAutoFit/>
          </a:bodyPr>
          <a:lstStyle/>
          <a:p>
            <a:pPr>
              <a:lnSpc>
                <a:spcPct val="111000"/>
              </a:lnSpc>
            </a:pPr>
            <a:r>
              <a:rPr lang="en-US" dirty="0">
                <a:solidFill>
                  <a:srgbClr val="7B96D4"/>
                </a:solidFill>
                <a:latin typeface="Heebo Black"/>
                <a:ea typeface="Heebo Black"/>
                <a:cs typeface="Heebo Black"/>
                <a:sym typeface="Heebo Black"/>
              </a:rPr>
              <a:t>ARM</a:t>
            </a:r>
            <a:endParaRPr sz="1100" dirty="0"/>
          </a:p>
        </p:txBody>
      </p:sp>
      <p:sp>
        <p:nvSpPr>
          <p:cNvPr id="29" name="Google Shape;273;p21">
            <a:extLst>
              <a:ext uri="{FF2B5EF4-FFF2-40B4-BE49-F238E27FC236}">
                <a16:creationId xmlns:a16="http://schemas.microsoft.com/office/drawing/2014/main" id="{CA9B6885-8D1C-D29A-C381-C448BC38241B}"/>
              </a:ext>
            </a:extLst>
          </p:cNvPr>
          <p:cNvSpPr txBox="1"/>
          <p:nvPr/>
        </p:nvSpPr>
        <p:spPr>
          <a:xfrm>
            <a:off x="6387354" y="1786585"/>
            <a:ext cx="3263390" cy="307456"/>
          </a:xfrm>
          <a:prstGeom prst="rect">
            <a:avLst/>
          </a:prstGeom>
          <a:noFill/>
          <a:ln>
            <a:noFill/>
          </a:ln>
        </p:spPr>
        <p:txBody>
          <a:bodyPr spcFirstLastPara="1" wrap="square" lIns="0" tIns="0" rIns="0" bIns="0" anchor="t" anchorCtr="0">
            <a:spAutoFit/>
          </a:bodyPr>
          <a:lstStyle/>
          <a:p>
            <a:pPr>
              <a:lnSpc>
                <a:spcPct val="111000"/>
              </a:lnSpc>
            </a:pPr>
            <a:r>
              <a:rPr lang="en-US" dirty="0">
                <a:solidFill>
                  <a:srgbClr val="7B96D4"/>
                </a:solidFill>
                <a:latin typeface="Heebo Black"/>
                <a:ea typeface="Heebo Black"/>
                <a:cs typeface="Heebo Black"/>
                <a:sym typeface="Heebo Black"/>
              </a:rPr>
              <a:t>RISC-V</a:t>
            </a:r>
            <a:endParaRPr sz="1100" dirty="0"/>
          </a:p>
        </p:txBody>
      </p:sp>
      <p:sp>
        <p:nvSpPr>
          <p:cNvPr id="6" name="Espace réservé du numéro de diapositive 5"/>
          <p:cNvSpPr>
            <a:spLocks noGrp="1"/>
          </p:cNvSpPr>
          <p:nvPr>
            <p:ph type="sldNum" sz="quarter" idx="12"/>
          </p:nvPr>
        </p:nvSpPr>
        <p:spPr>
          <a:xfrm>
            <a:off x="8610600" y="6499225"/>
            <a:ext cx="2743200" cy="365125"/>
          </a:xfrm>
        </p:spPr>
        <p:txBody>
          <a:bodyPr/>
          <a:lstStyle/>
          <a:p>
            <a:fld id="{0995BCA2-BEEF-8243-93D2-AEC1A15A0A81}" type="slidenum">
              <a:rPr lang="fr-FR" b="1" smtClean="0"/>
              <a:t>7</a:t>
            </a:fld>
            <a:endParaRPr lang="fr-FR" b="1" dirty="0"/>
          </a:p>
        </p:txBody>
      </p:sp>
    </p:spTree>
    <p:extLst>
      <p:ext uri="{BB962C8B-B14F-4D97-AF65-F5344CB8AC3E}">
        <p14:creationId xmlns:p14="http://schemas.microsoft.com/office/powerpoint/2010/main" val="186271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Shape 254"/>
        <p:cNvGrpSpPr/>
        <p:nvPr/>
      </p:nvGrpSpPr>
      <p:grpSpPr>
        <a:xfrm>
          <a:off x="0" y="0"/>
          <a:ext cx="0" cy="0"/>
          <a:chOff x="0" y="0"/>
          <a:chExt cx="0" cy="0"/>
        </a:xfrm>
      </p:grpSpPr>
      <p:grpSp>
        <p:nvGrpSpPr>
          <p:cNvPr id="255" name="Google Shape;255;p21"/>
          <p:cNvGrpSpPr/>
          <p:nvPr/>
        </p:nvGrpSpPr>
        <p:grpSpPr>
          <a:xfrm>
            <a:off x="332271" y="235830"/>
            <a:ext cx="11527458" cy="6289899"/>
            <a:chOff x="0" y="-38100"/>
            <a:chExt cx="4554058" cy="2484898"/>
          </a:xfrm>
        </p:grpSpPr>
        <p:sp>
          <p:nvSpPr>
            <p:cNvPr id="256" name="Google Shape;256;p21"/>
            <p:cNvSpPr/>
            <p:nvPr/>
          </p:nvSpPr>
          <p:spPr>
            <a:xfrm>
              <a:off x="0" y="0"/>
              <a:ext cx="4554058" cy="2446798"/>
            </a:xfrm>
            <a:custGeom>
              <a:avLst/>
              <a:gdLst/>
              <a:ahLst/>
              <a:cxnLst/>
              <a:rect l="l" t="t" r="r" b="b"/>
              <a:pathLst>
                <a:path w="4554058" h="2446798" extrusionOk="0">
                  <a:moveTo>
                    <a:pt x="12984" y="0"/>
                  </a:moveTo>
                  <a:lnTo>
                    <a:pt x="4541073" y="0"/>
                  </a:lnTo>
                  <a:cubicBezTo>
                    <a:pt x="4544517" y="0"/>
                    <a:pt x="4547820" y="1368"/>
                    <a:pt x="4550255" y="3803"/>
                  </a:cubicBezTo>
                  <a:cubicBezTo>
                    <a:pt x="4552690" y="6238"/>
                    <a:pt x="4554058" y="9541"/>
                    <a:pt x="4554058" y="12984"/>
                  </a:cubicBezTo>
                  <a:lnTo>
                    <a:pt x="4554058" y="2433814"/>
                  </a:lnTo>
                  <a:cubicBezTo>
                    <a:pt x="4554058" y="2440985"/>
                    <a:pt x="4548244" y="2446798"/>
                    <a:pt x="4541073" y="2446798"/>
                  </a:cubicBezTo>
                  <a:lnTo>
                    <a:pt x="12984" y="2446798"/>
                  </a:lnTo>
                  <a:cubicBezTo>
                    <a:pt x="9541" y="2446798"/>
                    <a:pt x="6238" y="2445430"/>
                    <a:pt x="3803" y="2442995"/>
                  </a:cubicBezTo>
                  <a:cubicBezTo>
                    <a:pt x="1368" y="2440560"/>
                    <a:pt x="0" y="2437258"/>
                    <a:pt x="0" y="2433814"/>
                  </a:cubicBezTo>
                  <a:lnTo>
                    <a:pt x="0" y="12984"/>
                  </a:lnTo>
                  <a:cubicBezTo>
                    <a:pt x="0" y="5813"/>
                    <a:pt x="5813" y="0"/>
                    <a:pt x="12984" y="0"/>
                  </a:cubicBezTo>
                  <a:close/>
                </a:path>
              </a:pathLst>
            </a:custGeom>
            <a:solidFill>
              <a:srgbClr val="FFFFFF"/>
            </a:solidFill>
            <a:ln w="57150" cap="flat" cmpd="sng">
              <a:solidFill>
                <a:srgbClr val="4C6FBF"/>
              </a:solidFill>
              <a:prstDash val="solid"/>
              <a:round/>
              <a:headEnd type="none" w="sm" len="sm"/>
              <a:tailEnd type="none" w="sm" len="sm"/>
            </a:ln>
          </p:spPr>
          <p:txBody>
            <a:bodyPr spcFirstLastPara="1" wrap="square" lIns="60950" tIns="60950" rIns="60950" bIns="60950" anchor="ctr" anchorCtr="0">
              <a:noAutofit/>
            </a:bodyPr>
            <a:lstStyle/>
            <a:p>
              <a:endParaRPr sz="1200"/>
            </a:p>
          </p:txBody>
        </p:sp>
        <p:sp>
          <p:nvSpPr>
            <p:cNvPr id="257" name="Google Shape;257;p21"/>
            <p:cNvSpPr txBox="1"/>
            <p:nvPr/>
          </p:nvSpPr>
          <p:spPr>
            <a:xfrm>
              <a:off x="0" y="-38100"/>
              <a:ext cx="812800" cy="850900"/>
            </a:xfrm>
            <a:prstGeom prst="rect">
              <a:avLst/>
            </a:prstGeom>
            <a:noFill/>
            <a:ln>
              <a:noFill/>
            </a:ln>
          </p:spPr>
          <p:txBody>
            <a:bodyPr spcFirstLastPara="1" wrap="square" lIns="33867" tIns="33867" rIns="33867" bIns="33867" anchor="ctr" anchorCtr="0">
              <a:noAutofit/>
            </a:bodyPr>
            <a:lstStyle/>
            <a:p>
              <a:pPr algn="ctr">
                <a:lnSpc>
                  <a:spcPct val="186611"/>
                </a:lnSpc>
              </a:pPr>
              <a:endParaRPr sz="1200">
                <a:solidFill>
                  <a:schemeClr val="dk1"/>
                </a:solidFill>
                <a:latin typeface="Calibri"/>
                <a:ea typeface="Calibri"/>
                <a:cs typeface="Calibri"/>
                <a:sym typeface="Calibri"/>
              </a:endParaRPr>
            </a:p>
          </p:txBody>
        </p:sp>
      </p:grpSp>
      <p:sp>
        <p:nvSpPr>
          <p:cNvPr id="273" name="Google Shape;273;p21"/>
          <p:cNvSpPr txBox="1"/>
          <p:nvPr/>
        </p:nvSpPr>
        <p:spPr>
          <a:xfrm>
            <a:off x="1360971" y="1969474"/>
            <a:ext cx="3263390" cy="341632"/>
          </a:xfrm>
          <a:prstGeom prst="rect">
            <a:avLst/>
          </a:prstGeom>
          <a:noFill/>
          <a:ln>
            <a:noFill/>
          </a:ln>
        </p:spPr>
        <p:txBody>
          <a:bodyPr spcFirstLastPara="1" wrap="square" lIns="0" tIns="0" rIns="0" bIns="0" anchor="t" anchorCtr="0">
            <a:spAutoFit/>
          </a:bodyPr>
          <a:lstStyle/>
          <a:p>
            <a:pPr>
              <a:lnSpc>
                <a:spcPct val="111000"/>
              </a:lnSpc>
            </a:pPr>
            <a:r>
              <a:rPr lang="fr-FR" sz="2000" dirty="0">
                <a:solidFill>
                  <a:srgbClr val="7B96D4"/>
                </a:solidFill>
                <a:latin typeface="Heebo Black"/>
                <a:ea typeface="Heebo Black"/>
                <a:cs typeface="Heebo Black"/>
                <a:sym typeface="Heebo Black"/>
              </a:rPr>
              <a:t>Principes</a:t>
            </a:r>
            <a:endParaRPr lang="fr-FR" sz="1200" dirty="0"/>
          </a:p>
        </p:txBody>
      </p:sp>
      <p:sp>
        <p:nvSpPr>
          <p:cNvPr id="277" name="Google Shape;277;p21"/>
          <p:cNvSpPr txBox="1"/>
          <p:nvPr/>
        </p:nvSpPr>
        <p:spPr>
          <a:xfrm>
            <a:off x="1360971" y="2470058"/>
            <a:ext cx="6049232" cy="1206484"/>
          </a:xfrm>
          <a:prstGeom prst="rect">
            <a:avLst/>
          </a:prstGeom>
          <a:noFill/>
          <a:ln>
            <a:noFill/>
          </a:ln>
        </p:spPr>
        <p:txBody>
          <a:bodyPr spcFirstLastPara="1" wrap="square" lIns="0" tIns="0" rIns="0" bIns="0" anchor="t" anchorCtr="0">
            <a:spAutoFit/>
          </a:bodyPr>
          <a:lstStyle/>
          <a:p>
            <a:pPr marL="285750" lvl="1" indent="-285750">
              <a:lnSpc>
                <a:spcPct val="140000"/>
              </a:lnSpc>
              <a:buFont typeface="Arial" panose="020B0604020202020204" pitchFamily="34" charset="0"/>
              <a:buChar char="•"/>
            </a:pPr>
            <a:r>
              <a:rPr lang="fr-FR" sz="1400" dirty="0">
                <a:solidFill>
                  <a:srgbClr val="000000"/>
                </a:solidFill>
                <a:latin typeface="Heebo"/>
                <a:ea typeface="Heebo"/>
                <a:cs typeface="Heebo"/>
                <a:sym typeface="Heebo"/>
              </a:rPr>
              <a:t>Les </a:t>
            </a:r>
            <a:r>
              <a:rPr lang="fr-FR" sz="1400" dirty="0" err="1">
                <a:solidFill>
                  <a:srgbClr val="000000"/>
                </a:solidFill>
                <a:latin typeface="Heebo"/>
                <a:ea typeface="Heebo"/>
                <a:cs typeface="Heebo"/>
                <a:sym typeface="Heebo"/>
              </a:rPr>
              <a:t>SoCs</a:t>
            </a:r>
            <a:r>
              <a:rPr lang="fr-FR" sz="1400" dirty="0">
                <a:solidFill>
                  <a:srgbClr val="000000"/>
                </a:solidFill>
                <a:latin typeface="Heebo"/>
                <a:ea typeface="Heebo"/>
                <a:cs typeface="Heebo"/>
                <a:sym typeface="Heebo"/>
              </a:rPr>
              <a:t> sont devenus des puissantes plateformes de calcul basées sur des multiprocesseurs qui peuvent être homogènes et hétérogènes.  </a:t>
            </a:r>
          </a:p>
          <a:p>
            <a:pPr marL="285750" lvl="1" indent="-285750">
              <a:lnSpc>
                <a:spcPct val="140000"/>
              </a:lnSpc>
              <a:buFont typeface="Arial" panose="020B0604020202020204" pitchFamily="34" charset="0"/>
              <a:buChar char="•"/>
            </a:pPr>
            <a:r>
              <a:rPr lang="fr-FR" sz="1400" dirty="0">
                <a:solidFill>
                  <a:srgbClr val="000000"/>
                </a:solidFill>
                <a:latin typeface="Heebo"/>
                <a:ea typeface="Heebo"/>
                <a:cs typeface="Heebo"/>
                <a:sym typeface="Heebo"/>
              </a:rPr>
              <a:t>Cela inclut des </a:t>
            </a:r>
            <a:r>
              <a:rPr lang="fr-FR" sz="1400" dirty="0" err="1">
                <a:solidFill>
                  <a:srgbClr val="000000"/>
                </a:solidFill>
                <a:latin typeface="Heebo"/>
                <a:ea typeface="Heebo"/>
                <a:cs typeface="Heebo"/>
                <a:sym typeface="Heebo"/>
              </a:rPr>
              <a:t>CPUs</a:t>
            </a:r>
            <a:r>
              <a:rPr lang="fr-FR" sz="1400" dirty="0">
                <a:solidFill>
                  <a:srgbClr val="000000"/>
                </a:solidFill>
                <a:latin typeface="Heebo"/>
                <a:ea typeface="Heebo"/>
                <a:cs typeface="Heebo"/>
                <a:sym typeface="Heebo"/>
              </a:rPr>
              <a:t>,  processeurs en temps-réel, logique programmable, senseurs,  et accélérateurs (</a:t>
            </a:r>
            <a:r>
              <a:rPr lang="fr-FR" sz="1400" dirty="0" err="1">
                <a:solidFill>
                  <a:srgbClr val="000000"/>
                </a:solidFill>
                <a:latin typeface="Heebo"/>
                <a:ea typeface="Heebo"/>
                <a:cs typeface="Heebo"/>
                <a:sym typeface="Heebo"/>
              </a:rPr>
              <a:t>GPUs</a:t>
            </a:r>
            <a:r>
              <a:rPr lang="fr-FR" sz="1400" dirty="0">
                <a:solidFill>
                  <a:srgbClr val="000000"/>
                </a:solidFill>
                <a:latin typeface="Heebo"/>
                <a:ea typeface="Heebo"/>
                <a:cs typeface="Heebo"/>
                <a:sym typeface="Heebo"/>
              </a:rPr>
              <a:t>, </a:t>
            </a:r>
            <a:r>
              <a:rPr lang="fr-FR" sz="1400" dirty="0" err="1">
                <a:solidFill>
                  <a:srgbClr val="000000"/>
                </a:solidFill>
                <a:latin typeface="Heebo"/>
                <a:ea typeface="Heebo"/>
                <a:cs typeface="Heebo"/>
                <a:sym typeface="Heebo"/>
              </a:rPr>
              <a:t>DSPs</a:t>
            </a:r>
            <a:r>
              <a:rPr lang="fr-FR" sz="1400" dirty="0">
                <a:solidFill>
                  <a:srgbClr val="000000"/>
                </a:solidFill>
                <a:latin typeface="Heebo"/>
                <a:ea typeface="Heebo"/>
                <a:cs typeface="Heebo"/>
                <a:sym typeface="Heebo"/>
              </a:rPr>
              <a:t>, </a:t>
            </a:r>
            <a:r>
              <a:rPr lang="fr-FR" sz="1400" dirty="0" err="1">
                <a:solidFill>
                  <a:srgbClr val="000000"/>
                </a:solidFill>
                <a:latin typeface="Heebo"/>
                <a:ea typeface="Heebo"/>
                <a:cs typeface="Heebo"/>
                <a:sym typeface="Heebo"/>
              </a:rPr>
              <a:t>TPUs</a:t>
            </a:r>
            <a:r>
              <a:rPr lang="fr-FR" sz="1400" dirty="0">
                <a:solidFill>
                  <a:srgbClr val="000000"/>
                </a:solidFill>
                <a:latin typeface="Heebo"/>
                <a:ea typeface="Heebo"/>
                <a:cs typeface="Heebo"/>
                <a:sym typeface="Heebo"/>
              </a:rPr>
              <a:t>, </a:t>
            </a:r>
            <a:r>
              <a:rPr lang="fr-FR" sz="1400" dirty="0" err="1">
                <a:solidFill>
                  <a:srgbClr val="000000"/>
                </a:solidFill>
                <a:latin typeface="Heebo"/>
                <a:ea typeface="Heebo"/>
                <a:cs typeface="Heebo"/>
                <a:sym typeface="Heebo"/>
              </a:rPr>
              <a:t>NPUs</a:t>
            </a:r>
            <a:r>
              <a:rPr lang="fr-FR" sz="1400" dirty="0">
                <a:solidFill>
                  <a:srgbClr val="000000"/>
                </a:solidFill>
                <a:latin typeface="Heebo"/>
                <a:ea typeface="Heebo"/>
                <a:cs typeface="Heebo"/>
                <a:sym typeface="Heebo"/>
              </a:rPr>
              <a:t>)</a:t>
            </a:r>
          </a:p>
        </p:txBody>
      </p:sp>
      <p:sp>
        <p:nvSpPr>
          <p:cNvPr id="279" name="Google Shape;279;p21"/>
          <p:cNvSpPr txBox="1"/>
          <p:nvPr/>
        </p:nvSpPr>
        <p:spPr>
          <a:xfrm>
            <a:off x="1029837" y="966498"/>
            <a:ext cx="7814126" cy="847283"/>
          </a:xfrm>
          <a:prstGeom prst="rect">
            <a:avLst/>
          </a:prstGeom>
          <a:noFill/>
          <a:ln>
            <a:noFill/>
          </a:ln>
        </p:spPr>
        <p:txBody>
          <a:bodyPr spcFirstLastPara="1" wrap="square" lIns="0" tIns="0" rIns="0" bIns="0" anchor="t" anchorCtr="0">
            <a:spAutoFit/>
          </a:bodyPr>
          <a:lstStyle/>
          <a:p>
            <a:pPr>
              <a:lnSpc>
                <a:spcPct val="118002"/>
              </a:lnSpc>
            </a:pPr>
            <a:r>
              <a:rPr lang="fr-FR" sz="4666" dirty="0">
                <a:solidFill>
                  <a:srgbClr val="4C6FBF"/>
                </a:solidFill>
                <a:latin typeface="Heebo Black"/>
                <a:cs typeface="Heebo Black"/>
                <a:sym typeface="Heebo Black"/>
              </a:rPr>
              <a:t>Multi-cœur</a:t>
            </a:r>
            <a:endParaRPr lang="fr-FR" sz="1200" dirty="0"/>
          </a:p>
        </p:txBody>
      </p:sp>
      <p:sp>
        <p:nvSpPr>
          <p:cNvPr id="2" name="Google Shape;135;p15">
            <a:extLst>
              <a:ext uri="{FF2B5EF4-FFF2-40B4-BE49-F238E27FC236}">
                <a16:creationId xmlns:a16="http://schemas.microsoft.com/office/drawing/2014/main" id="{49801218-161C-AC4E-057A-425A9D67BBC5}"/>
              </a:ext>
            </a:extLst>
          </p:cNvPr>
          <p:cNvSpPr txBox="1"/>
          <p:nvPr/>
        </p:nvSpPr>
        <p:spPr>
          <a:xfrm>
            <a:off x="331082" y="119395"/>
            <a:ext cx="1161421" cy="1302408"/>
          </a:xfrm>
          <a:prstGeom prst="rect">
            <a:avLst/>
          </a:prstGeom>
          <a:noFill/>
          <a:ln>
            <a:noFill/>
          </a:ln>
        </p:spPr>
        <p:txBody>
          <a:bodyPr spcFirstLastPara="1" wrap="square" lIns="0" tIns="0" rIns="0" bIns="0" anchor="t" anchorCtr="0">
            <a:spAutoFit/>
          </a:bodyPr>
          <a:lstStyle/>
          <a:p>
            <a:pPr algn="ctr">
              <a:lnSpc>
                <a:spcPct val="127000"/>
              </a:lnSpc>
            </a:pPr>
            <a:r>
              <a:rPr lang="en-US" sz="6664" dirty="0">
                <a:solidFill>
                  <a:schemeClr val="accent1">
                    <a:lumMod val="60000"/>
                    <a:lumOff val="40000"/>
                  </a:schemeClr>
                </a:solidFill>
                <a:latin typeface="Heebo Black"/>
                <a:ea typeface="Heebo Black"/>
                <a:cs typeface="Heebo Black"/>
                <a:sym typeface="Heebo Black"/>
              </a:rPr>
              <a:t>01</a:t>
            </a:r>
            <a:endParaRPr sz="1200" dirty="0">
              <a:solidFill>
                <a:schemeClr val="accent1">
                  <a:lumMod val="60000"/>
                  <a:lumOff val="40000"/>
                </a:schemeClr>
              </a:solidFill>
            </a:endParaRPr>
          </a:p>
        </p:txBody>
      </p:sp>
      <p:sp>
        <p:nvSpPr>
          <p:cNvPr id="11" name="Google Shape;277;p21"/>
          <p:cNvSpPr txBox="1"/>
          <p:nvPr/>
        </p:nvSpPr>
        <p:spPr>
          <a:xfrm>
            <a:off x="5660341" y="4291370"/>
            <a:ext cx="5587313" cy="1809726"/>
          </a:xfrm>
          <a:prstGeom prst="rect">
            <a:avLst/>
          </a:prstGeom>
          <a:noFill/>
          <a:ln>
            <a:noFill/>
          </a:ln>
        </p:spPr>
        <p:txBody>
          <a:bodyPr spcFirstLastPara="1" wrap="square" lIns="0" tIns="0" rIns="0" bIns="0" anchor="t" anchorCtr="0">
            <a:spAutoFit/>
          </a:bodyPr>
          <a:lstStyle/>
          <a:p>
            <a:pPr marL="285750" lvl="1" indent="-285750">
              <a:lnSpc>
                <a:spcPct val="140000"/>
              </a:lnSpc>
              <a:buFont typeface="Arial" panose="020B0604020202020204" pitchFamily="34" charset="0"/>
              <a:buChar char="•"/>
            </a:pPr>
            <a:r>
              <a:rPr lang="fr-FR" sz="1400" dirty="0">
                <a:solidFill>
                  <a:srgbClr val="000000"/>
                </a:solidFill>
                <a:latin typeface="Heebo"/>
                <a:ea typeface="Heebo"/>
                <a:cs typeface="Heebo"/>
                <a:sym typeface="Heebo"/>
              </a:rPr>
              <a:t>Tous ces processeurs et périphériques utilisent des mécanismes spécifiques pour communiquer ensemble : bus d’interconnexion, mémoires partagées. </a:t>
            </a:r>
          </a:p>
          <a:p>
            <a:pPr marL="285750" lvl="1" indent="-285750">
              <a:lnSpc>
                <a:spcPct val="140000"/>
              </a:lnSpc>
              <a:buFont typeface="Arial" panose="020B0604020202020204" pitchFamily="34" charset="0"/>
              <a:buChar char="•"/>
            </a:pPr>
            <a:r>
              <a:rPr lang="fr-FR" sz="1400" dirty="0">
                <a:solidFill>
                  <a:srgbClr val="000000"/>
                </a:solidFill>
                <a:latin typeface="Heebo"/>
                <a:ea typeface="Heebo"/>
                <a:cs typeface="Heebo"/>
                <a:sym typeface="Heebo"/>
              </a:rPr>
              <a:t>Les processeurs multi</a:t>
            </a:r>
            <a:r>
              <a:rPr lang="en-US" sz="1400" dirty="0">
                <a:solidFill>
                  <a:srgbClr val="000000"/>
                </a:solidFill>
                <a:latin typeface="Heebo"/>
                <a:ea typeface="Heebo"/>
                <a:cs typeface="Heebo"/>
                <a:sym typeface="Heebo"/>
              </a:rPr>
              <a:t>-</a:t>
            </a:r>
            <a:r>
              <a:rPr lang="fr-FR" sz="1400" dirty="0">
                <a:solidFill>
                  <a:srgbClr val="000000"/>
                </a:solidFill>
                <a:latin typeface="Heebo"/>
                <a:ea typeface="Heebo"/>
                <a:cs typeface="Heebo"/>
                <a:sym typeface="Heebo"/>
              </a:rPr>
              <a:t>cœurs permettent un traitement parallèle en décomposant les tâches pour être exécutés simultanément sur différents cœurs.</a:t>
            </a:r>
          </a:p>
        </p:txBody>
      </p:sp>
      <p:grpSp>
        <p:nvGrpSpPr>
          <p:cNvPr id="4" name="Groupe 3"/>
          <p:cNvGrpSpPr/>
          <p:nvPr/>
        </p:nvGrpSpPr>
        <p:grpSpPr>
          <a:xfrm>
            <a:off x="1360971" y="3813561"/>
            <a:ext cx="4904695" cy="2374098"/>
            <a:chOff x="7866526" y="1969474"/>
            <a:chExt cx="4612342" cy="2090027"/>
          </a:xfrm>
        </p:grpSpPr>
        <p:pic>
          <p:nvPicPr>
            <p:cNvPr id="3077" name="Picture 5" descr="https://i0.wp.com/semiengineering.com/wp-content/uploads/2017/08/HMP-considerations-ARM-fig1.png?resize=527%2C419&amp;ssl=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3998" y="1969474"/>
              <a:ext cx="2334118" cy="1855779"/>
            </a:xfrm>
            <a:prstGeom prst="rect">
              <a:avLst/>
            </a:prstGeom>
            <a:noFill/>
            <a:extLst>
              <a:ext uri="{909E8E84-426E-40DD-AFC4-6F175D3DCCD1}">
                <a14:hiddenFill xmlns:a14="http://schemas.microsoft.com/office/drawing/2010/main">
                  <a:solidFill>
                    <a:srgbClr val="FFFFFF"/>
                  </a:solidFill>
                </a14:hiddenFill>
              </a:ext>
            </a:extLst>
          </p:spPr>
        </p:pic>
        <p:sp>
          <p:nvSpPr>
            <p:cNvPr id="13" name="Google Shape;273;p21">
              <a:extLst>
                <a:ext uri="{FF2B5EF4-FFF2-40B4-BE49-F238E27FC236}">
                  <a16:creationId xmlns:a16="http://schemas.microsoft.com/office/drawing/2014/main" id="{CA9B6885-8D1C-D29A-C381-C448BC38241B}"/>
                </a:ext>
              </a:extLst>
            </p:cNvPr>
            <p:cNvSpPr txBox="1"/>
            <p:nvPr/>
          </p:nvSpPr>
          <p:spPr>
            <a:xfrm>
              <a:off x="7866526" y="3854508"/>
              <a:ext cx="4612342" cy="204993"/>
            </a:xfrm>
            <a:prstGeom prst="rect">
              <a:avLst/>
            </a:prstGeom>
            <a:noFill/>
            <a:ln>
              <a:noFill/>
            </a:ln>
          </p:spPr>
          <p:txBody>
            <a:bodyPr spcFirstLastPara="1" wrap="square" lIns="0" tIns="0" rIns="0" bIns="0" anchor="t" anchorCtr="0">
              <a:spAutoFit/>
            </a:bodyPr>
            <a:lstStyle/>
            <a:p>
              <a:pPr>
                <a:lnSpc>
                  <a:spcPct val="111000"/>
                </a:lnSpc>
              </a:pPr>
              <a:r>
                <a:rPr lang="fr-FR" sz="1200" dirty="0">
                  <a:solidFill>
                    <a:srgbClr val="7B96D4"/>
                  </a:solidFill>
                  <a:latin typeface="Heebo Black"/>
                  <a:ea typeface="Heebo Black"/>
                  <a:cs typeface="Heebo Black"/>
                  <a:sym typeface="Heebo Black"/>
                </a:rPr>
                <a:t>Un système générique multiprocesseur hétérogène</a:t>
              </a:r>
              <a:endParaRPr lang="fr-FR" sz="900" dirty="0"/>
            </a:p>
          </p:txBody>
        </p:sp>
      </p:grpSp>
      <p:grpSp>
        <p:nvGrpSpPr>
          <p:cNvPr id="3" name="Groupe 2"/>
          <p:cNvGrpSpPr/>
          <p:nvPr/>
        </p:nvGrpSpPr>
        <p:grpSpPr>
          <a:xfrm>
            <a:off x="7613142" y="1590675"/>
            <a:ext cx="3216783" cy="2451605"/>
            <a:chOff x="1218096" y="3957004"/>
            <a:chExt cx="2963939" cy="2197277"/>
          </a:xfrm>
        </p:grpSpPr>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6897"/>
            <a:stretch/>
          </p:blipFill>
          <p:spPr bwMode="auto">
            <a:xfrm>
              <a:off x="1218096" y="3957004"/>
              <a:ext cx="2963939" cy="197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Google Shape;273;p21">
              <a:extLst>
                <a:ext uri="{FF2B5EF4-FFF2-40B4-BE49-F238E27FC236}">
                  <a16:creationId xmlns:a16="http://schemas.microsoft.com/office/drawing/2014/main" id="{CA9B6885-8D1C-D29A-C381-C448BC38241B}"/>
                </a:ext>
              </a:extLst>
            </p:cNvPr>
            <p:cNvSpPr txBox="1"/>
            <p:nvPr/>
          </p:nvSpPr>
          <p:spPr>
            <a:xfrm>
              <a:off x="1747090" y="5949288"/>
              <a:ext cx="2252361" cy="204993"/>
            </a:xfrm>
            <a:prstGeom prst="rect">
              <a:avLst/>
            </a:prstGeom>
            <a:noFill/>
            <a:ln>
              <a:noFill/>
            </a:ln>
          </p:spPr>
          <p:txBody>
            <a:bodyPr spcFirstLastPara="1" wrap="square" lIns="0" tIns="0" rIns="0" bIns="0" anchor="t" anchorCtr="0">
              <a:spAutoFit/>
            </a:bodyPr>
            <a:lstStyle/>
            <a:p>
              <a:pPr>
                <a:lnSpc>
                  <a:spcPct val="111000"/>
                </a:lnSpc>
              </a:pPr>
              <a:r>
                <a:rPr lang="en-US" sz="1200" dirty="0">
                  <a:solidFill>
                    <a:srgbClr val="7B96D4"/>
                  </a:solidFill>
                  <a:latin typeface="Heebo Black"/>
                  <a:ea typeface="Heebo Black"/>
                  <a:cs typeface="Heebo Black"/>
                  <a:sym typeface="Heebo Black"/>
                </a:rPr>
                <a:t>Un </a:t>
              </a:r>
              <a:r>
                <a:rPr lang="fr-FR" sz="1200" dirty="0">
                  <a:solidFill>
                    <a:srgbClr val="7B96D4"/>
                  </a:solidFill>
                  <a:latin typeface="Heebo Black"/>
                  <a:ea typeface="Heebo Black"/>
                  <a:cs typeface="Heebo Black"/>
                  <a:sym typeface="Heebo Black"/>
                </a:rPr>
                <a:t>système</a:t>
              </a:r>
              <a:r>
                <a:rPr lang="en-US" sz="1200" dirty="0">
                  <a:solidFill>
                    <a:srgbClr val="7B96D4"/>
                  </a:solidFill>
                  <a:latin typeface="Heebo Black"/>
                  <a:ea typeface="Heebo Black"/>
                  <a:cs typeface="Heebo Black"/>
                  <a:sym typeface="Heebo Black"/>
                </a:rPr>
                <a:t> </a:t>
              </a:r>
              <a:r>
                <a:rPr lang="fr-FR" sz="1200" dirty="0">
                  <a:solidFill>
                    <a:srgbClr val="7B96D4"/>
                  </a:solidFill>
                  <a:latin typeface="Heebo Black"/>
                  <a:ea typeface="Heebo Black"/>
                  <a:cs typeface="Heebo Black"/>
                  <a:sym typeface="Heebo Black"/>
                </a:rPr>
                <a:t>multi-cœur typique</a:t>
              </a:r>
              <a:endParaRPr lang="fr-FR" sz="900" dirty="0"/>
            </a:p>
          </p:txBody>
        </p:sp>
      </p:grpSp>
      <p:sp>
        <p:nvSpPr>
          <p:cNvPr id="6" name="Espace réservé du numéro de diapositive 5"/>
          <p:cNvSpPr>
            <a:spLocks noGrp="1"/>
          </p:cNvSpPr>
          <p:nvPr>
            <p:ph type="sldNum" sz="quarter" idx="12"/>
          </p:nvPr>
        </p:nvSpPr>
        <p:spPr>
          <a:xfrm>
            <a:off x="8610600" y="6499225"/>
            <a:ext cx="2743200" cy="365125"/>
          </a:xfrm>
        </p:spPr>
        <p:txBody>
          <a:bodyPr/>
          <a:lstStyle/>
          <a:p>
            <a:fld id="{0995BCA2-BEEF-8243-93D2-AEC1A15A0A81}" type="slidenum">
              <a:rPr lang="fr-FR" b="1" smtClean="0"/>
              <a:t>8</a:t>
            </a:fld>
            <a:endParaRPr lang="fr-FR" b="1" dirty="0"/>
          </a:p>
        </p:txBody>
      </p:sp>
    </p:spTree>
    <p:extLst>
      <p:ext uri="{BB962C8B-B14F-4D97-AF65-F5344CB8AC3E}">
        <p14:creationId xmlns:p14="http://schemas.microsoft.com/office/powerpoint/2010/main" val="1905115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Shape 254"/>
        <p:cNvGrpSpPr/>
        <p:nvPr/>
      </p:nvGrpSpPr>
      <p:grpSpPr>
        <a:xfrm>
          <a:off x="0" y="0"/>
          <a:ext cx="0" cy="0"/>
          <a:chOff x="0" y="0"/>
          <a:chExt cx="0" cy="0"/>
        </a:xfrm>
      </p:grpSpPr>
      <p:grpSp>
        <p:nvGrpSpPr>
          <p:cNvPr id="255" name="Google Shape;255;p21"/>
          <p:cNvGrpSpPr/>
          <p:nvPr/>
        </p:nvGrpSpPr>
        <p:grpSpPr>
          <a:xfrm>
            <a:off x="332271" y="235830"/>
            <a:ext cx="11527458" cy="6289899"/>
            <a:chOff x="0" y="-38100"/>
            <a:chExt cx="4554058" cy="2484898"/>
          </a:xfrm>
        </p:grpSpPr>
        <p:sp>
          <p:nvSpPr>
            <p:cNvPr id="256" name="Google Shape;256;p21"/>
            <p:cNvSpPr/>
            <p:nvPr/>
          </p:nvSpPr>
          <p:spPr>
            <a:xfrm>
              <a:off x="0" y="0"/>
              <a:ext cx="4554058" cy="2446798"/>
            </a:xfrm>
            <a:custGeom>
              <a:avLst/>
              <a:gdLst/>
              <a:ahLst/>
              <a:cxnLst/>
              <a:rect l="l" t="t" r="r" b="b"/>
              <a:pathLst>
                <a:path w="4554058" h="2446798" extrusionOk="0">
                  <a:moveTo>
                    <a:pt x="12984" y="0"/>
                  </a:moveTo>
                  <a:lnTo>
                    <a:pt x="4541073" y="0"/>
                  </a:lnTo>
                  <a:cubicBezTo>
                    <a:pt x="4544517" y="0"/>
                    <a:pt x="4547820" y="1368"/>
                    <a:pt x="4550255" y="3803"/>
                  </a:cubicBezTo>
                  <a:cubicBezTo>
                    <a:pt x="4552690" y="6238"/>
                    <a:pt x="4554058" y="9541"/>
                    <a:pt x="4554058" y="12984"/>
                  </a:cubicBezTo>
                  <a:lnTo>
                    <a:pt x="4554058" y="2433814"/>
                  </a:lnTo>
                  <a:cubicBezTo>
                    <a:pt x="4554058" y="2440985"/>
                    <a:pt x="4548244" y="2446798"/>
                    <a:pt x="4541073" y="2446798"/>
                  </a:cubicBezTo>
                  <a:lnTo>
                    <a:pt x="12984" y="2446798"/>
                  </a:lnTo>
                  <a:cubicBezTo>
                    <a:pt x="9541" y="2446798"/>
                    <a:pt x="6238" y="2445430"/>
                    <a:pt x="3803" y="2442995"/>
                  </a:cubicBezTo>
                  <a:cubicBezTo>
                    <a:pt x="1368" y="2440560"/>
                    <a:pt x="0" y="2437258"/>
                    <a:pt x="0" y="2433814"/>
                  </a:cubicBezTo>
                  <a:lnTo>
                    <a:pt x="0" y="12984"/>
                  </a:lnTo>
                  <a:cubicBezTo>
                    <a:pt x="0" y="5813"/>
                    <a:pt x="5813" y="0"/>
                    <a:pt x="12984" y="0"/>
                  </a:cubicBezTo>
                  <a:close/>
                </a:path>
              </a:pathLst>
            </a:custGeom>
            <a:solidFill>
              <a:srgbClr val="FFFFFF"/>
            </a:solidFill>
            <a:ln w="57150" cap="flat" cmpd="sng">
              <a:solidFill>
                <a:srgbClr val="4C6FBF"/>
              </a:solidFill>
              <a:prstDash val="solid"/>
              <a:round/>
              <a:headEnd type="none" w="sm" len="sm"/>
              <a:tailEnd type="none" w="sm" len="sm"/>
            </a:ln>
          </p:spPr>
          <p:txBody>
            <a:bodyPr spcFirstLastPara="1" wrap="square" lIns="60950" tIns="60950" rIns="60950" bIns="60950" anchor="ctr" anchorCtr="0">
              <a:noAutofit/>
            </a:bodyPr>
            <a:lstStyle/>
            <a:p>
              <a:endParaRPr sz="1200"/>
            </a:p>
          </p:txBody>
        </p:sp>
        <p:sp>
          <p:nvSpPr>
            <p:cNvPr id="257" name="Google Shape;257;p21"/>
            <p:cNvSpPr txBox="1"/>
            <p:nvPr/>
          </p:nvSpPr>
          <p:spPr>
            <a:xfrm>
              <a:off x="0" y="-38100"/>
              <a:ext cx="812800" cy="850900"/>
            </a:xfrm>
            <a:prstGeom prst="rect">
              <a:avLst/>
            </a:prstGeom>
            <a:noFill/>
            <a:ln>
              <a:noFill/>
            </a:ln>
          </p:spPr>
          <p:txBody>
            <a:bodyPr spcFirstLastPara="1" wrap="square" lIns="33867" tIns="33867" rIns="33867" bIns="33867" anchor="ctr" anchorCtr="0">
              <a:noAutofit/>
            </a:bodyPr>
            <a:lstStyle/>
            <a:p>
              <a:pPr algn="ctr">
                <a:lnSpc>
                  <a:spcPct val="186611"/>
                </a:lnSpc>
              </a:pPr>
              <a:endParaRPr sz="1200">
                <a:solidFill>
                  <a:schemeClr val="dk1"/>
                </a:solidFill>
                <a:latin typeface="Calibri"/>
                <a:ea typeface="Calibri"/>
                <a:cs typeface="Calibri"/>
                <a:sym typeface="Calibri"/>
              </a:endParaRPr>
            </a:p>
          </p:txBody>
        </p:sp>
      </p:grpSp>
      <p:sp>
        <p:nvSpPr>
          <p:cNvPr id="273" name="Google Shape;273;p21"/>
          <p:cNvSpPr txBox="1"/>
          <p:nvPr/>
        </p:nvSpPr>
        <p:spPr>
          <a:xfrm>
            <a:off x="1360971" y="1876415"/>
            <a:ext cx="3263390" cy="341632"/>
          </a:xfrm>
          <a:prstGeom prst="rect">
            <a:avLst/>
          </a:prstGeom>
          <a:noFill/>
          <a:ln>
            <a:noFill/>
          </a:ln>
        </p:spPr>
        <p:txBody>
          <a:bodyPr spcFirstLastPara="1" wrap="square" lIns="0" tIns="0" rIns="0" bIns="0" anchor="t" anchorCtr="0">
            <a:spAutoFit/>
          </a:bodyPr>
          <a:lstStyle/>
          <a:p>
            <a:pPr>
              <a:lnSpc>
                <a:spcPct val="111000"/>
              </a:lnSpc>
            </a:pPr>
            <a:r>
              <a:rPr lang="fr-FR" sz="2000" dirty="0">
                <a:solidFill>
                  <a:srgbClr val="7B96D4"/>
                </a:solidFill>
                <a:latin typeface="Heebo Black"/>
                <a:ea typeface="Heebo Black"/>
                <a:cs typeface="Heebo Black"/>
                <a:sym typeface="Heebo Black"/>
              </a:rPr>
              <a:t>Avantages et difficultés</a:t>
            </a:r>
            <a:endParaRPr lang="fr-FR" sz="1200" dirty="0"/>
          </a:p>
        </p:txBody>
      </p:sp>
      <p:sp>
        <p:nvSpPr>
          <p:cNvPr id="277" name="Google Shape;277;p21"/>
          <p:cNvSpPr txBox="1"/>
          <p:nvPr/>
        </p:nvSpPr>
        <p:spPr>
          <a:xfrm>
            <a:off x="1360970" y="2542616"/>
            <a:ext cx="4935055" cy="2886944"/>
          </a:xfrm>
          <a:prstGeom prst="rect">
            <a:avLst/>
          </a:prstGeom>
          <a:noFill/>
          <a:ln>
            <a:noFill/>
          </a:ln>
        </p:spPr>
        <p:txBody>
          <a:bodyPr spcFirstLastPara="1" wrap="square" lIns="0" tIns="0" rIns="0" bIns="0" anchor="t" anchorCtr="0">
            <a:spAutoFit/>
          </a:bodyPr>
          <a:lstStyle/>
          <a:p>
            <a:pPr marL="0" lvl="1">
              <a:lnSpc>
                <a:spcPct val="140000"/>
              </a:lnSpc>
            </a:pPr>
            <a:r>
              <a:rPr lang="fr-FR" sz="1400" dirty="0">
                <a:solidFill>
                  <a:schemeClr val="accent1"/>
                </a:solidFill>
                <a:latin typeface="Heebo"/>
                <a:ea typeface="Heebo"/>
                <a:cs typeface="Heebo"/>
                <a:sym typeface="Heebo"/>
              </a:rPr>
              <a:t>Avantages</a:t>
            </a:r>
            <a:endParaRPr lang="fr-FR" sz="1200" dirty="0">
              <a:solidFill>
                <a:schemeClr val="accent1"/>
              </a:solidFill>
              <a:latin typeface="Heebo"/>
              <a:ea typeface="Heebo"/>
              <a:cs typeface="Heebo"/>
              <a:sym typeface="Heebo"/>
            </a:endParaRPr>
          </a:p>
          <a:p>
            <a:pPr marL="171450" lvl="1" indent="-171450">
              <a:lnSpc>
                <a:spcPct val="140000"/>
              </a:lnSpc>
              <a:buFont typeface="Wingdings" panose="05000000000000000000" pitchFamily="2" charset="2"/>
              <a:buChar char="ü"/>
            </a:pPr>
            <a:r>
              <a:rPr lang="fr-FR" sz="1200" dirty="0">
                <a:solidFill>
                  <a:schemeClr val="accent6"/>
                </a:solidFill>
                <a:latin typeface="Heebo"/>
                <a:ea typeface="Heebo"/>
                <a:cs typeface="Heebo"/>
                <a:sym typeface="Heebo"/>
              </a:rPr>
              <a:t>Traitement parallèle </a:t>
            </a:r>
            <a:r>
              <a:rPr lang="fr-FR" sz="1200" dirty="0">
                <a:solidFill>
                  <a:srgbClr val="000000"/>
                </a:solidFill>
                <a:latin typeface="Heebo"/>
                <a:ea typeface="Heebo"/>
                <a:cs typeface="Heebo"/>
                <a:sym typeface="Heebo"/>
              </a:rPr>
              <a:t>: </a:t>
            </a:r>
          </a:p>
          <a:p>
            <a:pPr marL="457200" lvl="2">
              <a:lnSpc>
                <a:spcPct val="140000"/>
              </a:lnSpc>
            </a:pPr>
            <a:r>
              <a:rPr lang="fr-FR" sz="1200" dirty="0">
                <a:solidFill>
                  <a:srgbClr val="000000"/>
                </a:solidFill>
                <a:latin typeface="Heebo"/>
                <a:ea typeface="Heebo"/>
                <a:cs typeface="Heebo"/>
                <a:sym typeface="Heebo"/>
              </a:rPr>
              <a:t>Exécution simultanée de plusieurs tâches pour des applications en temps réel.</a:t>
            </a:r>
          </a:p>
          <a:p>
            <a:pPr marL="171450" lvl="1" indent="-171450">
              <a:lnSpc>
                <a:spcPct val="140000"/>
              </a:lnSpc>
              <a:buFont typeface="Wingdings" panose="05000000000000000000" pitchFamily="2" charset="2"/>
              <a:buChar char="ü"/>
            </a:pPr>
            <a:r>
              <a:rPr lang="fr-FR" sz="1200" dirty="0">
                <a:solidFill>
                  <a:schemeClr val="accent6"/>
                </a:solidFill>
                <a:latin typeface="Heebo"/>
                <a:ea typeface="Heebo"/>
                <a:cs typeface="Heebo"/>
                <a:sym typeface="Heebo"/>
              </a:rPr>
              <a:t>Optimisation de la consommation énergétique </a:t>
            </a:r>
            <a:r>
              <a:rPr lang="fr-FR" sz="1200" dirty="0">
                <a:solidFill>
                  <a:srgbClr val="000000"/>
                </a:solidFill>
                <a:latin typeface="Heebo"/>
                <a:ea typeface="Heebo"/>
                <a:cs typeface="Heebo"/>
                <a:sym typeface="Heebo"/>
              </a:rPr>
              <a:t>: </a:t>
            </a:r>
          </a:p>
          <a:p>
            <a:pPr marL="457200" lvl="2">
              <a:lnSpc>
                <a:spcPct val="140000"/>
              </a:lnSpc>
            </a:pPr>
            <a:r>
              <a:rPr lang="fr-FR" sz="1200" dirty="0">
                <a:solidFill>
                  <a:srgbClr val="000000"/>
                </a:solidFill>
                <a:latin typeface="Heebo"/>
                <a:ea typeface="Heebo"/>
                <a:cs typeface="Heebo"/>
                <a:sym typeface="Heebo"/>
              </a:rPr>
              <a:t>Distribution de la charge de travail pour réduire la consommation énergétique globale.</a:t>
            </a:r>
          </a:p>
          <a:p>
            <a:pPr marL="171450" lvl="1" indent="-171450">
              <a:lnSpc>
                <a:spcPct val="140000"/>
              </a:lnSpc>
              <a:buFont typeface="Wingdings" panose="05000000000000000000" pitchFamily="2" charset="2"/>
              <a:buChar char="ü"/>
            </a:pPr>
            <a:r>
              <a:rPr lang="fr-FR" sz="1200" dirty="0">
                <a:solidFill>
                  <a:schemeClr val="accent6"/>
                </a:solidFill>
                <a:latin typeface="Heebo"/>
                <a:ea typeface="Heebo"/>
                <a:cs typeface="Heebo"/>
                <a:sym typeface="Heebo"/>
              </a:rPr>
              <a:t>Redondance et fiabilité </a:t>
            </a:r>
            <a:r>
              <a:rPr lang="fr-FR" sz="1200" dirty="0">
                <a:solidFill>
                  <a:srgbClr val="000000"/>
                </a:solidFill>
                <a:latin typeface="Heebo"/>
                <a:ea typeface="Heebo"/>
                <a:cs typeface="Heebo"/>
                <a:sym typeface="Heebo"/>
              </a:rPr>
              <a:t>: </a:t>
            </a:r>
          </a:p>
          <a:p>
            <a:pPr marL="457200" lvl="2">
              <a:lnSpc>
                <a:spcPct val="140000"/>
              </a:lnSpc>
            </a:pPr>
            <a:r>
              <a:rPr lang="fr-FR" sz="1200" dirty="0">
                <a:solidFill>
                  <a:srgbClr val="000000"/>
                </a:solidFill>
                <a:latin typeface="Heebo"/>
                <a:ea typeface="Heebo"/>
                <a:cs typeface="Heebo"/>
                <a:sym typeface="Heebo"/>
              </a:rPr>
              <a:t>Amélioration de la tolérance aux pannes grâce à la redondance des processeurs.</a:t>
            </a:r>
          </a:p>
          <a:p>
            <a:pPr marL="285750" lvl="1" indent="-285750">
              <a:lnSpc>
                <a:spcPct val="140000"/>
              </a:lnSpc>
              <a:buFont typeface="Arial" panose="020B0604020202020204" pitchFamily="34" charset="0"/>
              <a:buChar char="•"/>
            </a:pPr>
            <a:endParaRPr lang="fr-FR" sz="1200" dirty="0">
              <a:solidFill>
                <a:srgbClr val="000000"/>
              </a:solidFill>
              <a:latin typeface="Heebo"/>
              <a:ea typeface="Heebo"/>
              <a:cs typeface="Heebo"/>
              <a:sym typeface="Heebo"/>
            </a:endParaRPr>
          </a:p>
        </p:txBody>
      </p:sp>
      <p:sp>
        <p:nvSpPr>
          <p:cNvPr id="279" name="Google Shape;279;p21"/>
          <p:cNvSpPr txBox="1"/>
          <p:nvPr/>
        </p:nvSpPr>
        <p:spPr>
          <a:xfrm>
            <a:off x="1029837" y="966498"/>
            <a:ext cx="7814126" cy="847283"/>
          </a:xfrm>
          <a:prstGeom prst="rect">
            <a:avLst/>
          </a:prstGeom>
          <a:noFill/>
          <a:ln>
            <a:noFill/>
          </a:ln>
        </p:spPr>
        <p:txBody>
          <a:bodyPr spcFirstLastPara="1" wrap="square" lIns="0" tIns="0" rIns="0" bIns="0" anchor="t" anchorCtr="0">
            <a:spAutoFit/>
          </a:bodyPr>
          <a:lstStyle/>
          <a:p>
            <a:pPr>
              <a:lnSpc>
                <a:spcPct val="118002"/>
              </a:lnSpc>
            </a:pPr>
            <a:r>
              <a:rPr lang="fr-FR" sz="4666" dirty="0">
                <a:solidFill>
                  <a:srgbClr val="4C6FBF"/>
                </a:solidFill>
                <a:latin typeface="Heebo Black"/>
                <a:cs typeface="Heebo Black"/>
                <a:sym typeface="Heebo Black"/>
              </a:rPr>
              <a:t>Multi-cœur</a:t>
            </a:r>
            <a:endParaRPr sz="1200" dirty="0"/>
          </a:p>
        </p:txBody>
      </p:sp>
      <p:sp>
        <p:nvSpPr>
          <p:cNvPr id="2" name="Google Shape;135;p15">
            <a:extLst>
              <a:ext uri="{FF2B5EF4-FFF2-40B4-BE49-F238E27FC236}">
                <a16:creationId xmlns:a16="http://schemas.microsoft.com/office/drawing/2014/main" id="{49801218-161C-AC4E-057A-425A9D67BBC5}"/>
              </a:ext>
            </a:extLst>
          </p:cNvPr>
          <p:cNvSpPr txBox="1"/>
          <p:nvPr/>
        </p:nvSpPr>
        <p:spPr>
          <a:xfrm>
            <a:off x="331082" y="119395"/>
            <a:ext cx="1161421" cy="1302408"/>
          </a:xfrm>
          <a:prstGeom prst="rect">
            <a:avLst/>
          </a:prstGeom>
          <a:noFill/>
          <a:ln>
            <a:noFill/>
          </a:ln>
        </p:spPr>
        <p:txBody>
          <a:bodyPr spcFirstLastPara="1" wrap="square" lIns="0" tIns="0" rIns="0" bIns="0" anchor="t" anchorCtr="0">
            <a:spAutoFit/>
          </a:bodyPr>
          <a:lstStyle/>
          <a:p>
            <a:pPr algn="ctr">
              <a:lnSpc>
                <a:spcPct val="127000"/>
              </a:lnSpc>
            </a:pPr>
            <a:r>
              <a:rPr lang="en-US" sz="6664" dirty="0">
                <a:solidFill>
                  <a:schemeClr val="accent1">
                    <a:lumMod val="60000"/>
                    <a:lumOff val="40000"/>
                  </a:schemeClr>
                </a:solidFill>
                <a:latin typeface="Heebo Black"/>
                <a:ea typeface="Heebo Black"/>
                <a:cs typeface="Heebo Black"/>
                <a:sym typeface="Heebo Black"/>
              </a:rPr>
              <a:t>01</a:t>
            </a:r>
            <a:endParaRPr sz="1200" dirty="0">
              <a:solidFill>
                <a:schemeClr val="accent1">
                  <a:lumMod val="60000"/>
                  <a:lumOff val="40000"/>
                </a:schemeClr>
              </a:solidFill>
            </a:endParaRPr>
          </a:p>
        </p:txBody>
      </p:sp>
      <p:sp>
        <p:nvSpPr>
          <p:cNvPr id="10" name="Google Shape;277;p21"/>
          <p:cNvSpPr txBox="1"/>
          <p:nvPr/>
        </p:nvSpPr>
        <p:spPr>
          <a:xfrm>
            <a:off x="6210300" y="2542615"/>
            <a:ext cx="5233145" cy="3145476"/>
          </a:xfrm>
          <a:prstGeom prst="rect">
            <a:avLst/>
          </a:prstGeom>
          <a:noFill/>
          <a:ln>
            <a:noFill/>
          </a:ln>
        </p:spPr>
        <p:txBody>
          <a:bodyPr spcFirstLastPara="1" wrap="square" lIns="0" tIns="0" rIns="0" bIns="0" anchor="t" anchorCtr="0">
            <a:spAutoFit/>
          </a:bodyPr>
          <a:lstStyle/>
          <a:p>
            <a:pPr marL="0" lvl="1">
              <a:lnSpc>
                <a:spcPct val="140000"/>
              </a:lnSpc>
            </a:pPr>
            <a:r>
              <a:rPr lang="fr-FR" sz="1400" dirty="0">
                <a:solidFill>
                  <a:schemeClr val="accent1"/>
                </a:solidFill>
                <a:latin typeface="Heebo"/>
                <a:ea typeface="Heebo"/>
                <a:cs typeface="Heebo"/>
                <a:sym typeface="Heebo"/>
              </a:rPr>
              <a:t>Difficultés</a:t>
            </a:r>
            <a:endParaRPr lang="fr-FR" sz="1200" dirty="0">
              <a:solidFill>
                <a:schemeClr val="accent1"/>
              </a:solidFill>
              <a:latin typeface="Heebo"/>
              <a:ea typeface="Heebo"/>
              <a:cs typeface="Heebo"/>
              <a:sym typeface="Heebo"/>
            </a:endParaRPr>
          </a:p>
          <a:p>
            <a:pPr marL="285750" lvl="1" indent="-285750">
              <a:lnSpc>
                <a:spcPct val="140000"/>
              </a:lnSpc>
              <a:buFont typeface="Wingdings" panose="05000000000000000000" pitchFamily="2" charset="2"/>
              <a:buChar char="ü"/>
            </a:pPr>
            <a:r>
              <a:rPr lang="fr-FR" sz="1200" dirty="0">
                <a:solidFill>
                  <a:schemeClr val="accent6"/>
                </a:solidFill>
                <a:latin typeface="Heebo"/>
                <a:ea typeface="Heebo"/>
                <a:cs typeface="Heebo"/>
                <a:sym typeface="Heebo"/>
              </a:rPr>
              <a:t>Complexité logicielle </a:t>
            </a:r>
            <a:r>
              <a:rPr lang="fr-FR" sz="1200" dirty="0">
                <a:solidFill>
                  <a:srgbClr val="000000"/>
                </a:solidFill>
                <a:latin typeface="Heebo"/>
                <a:ea typeface="Heebo"/>
                <a:cs typeface="Heebo"/>
                <a:sym typeface="Heebo"/>
              </a:rPr>
              <a:t>: </a:t>
            </a:r>
          </a:p>
          <a:p>
            <a:pPr marL="457200" lvl="2">
              <a:lnSpc>
                <a:spcPct val="140000"/>
              </a:lnSpc>
            </a:pPr>
            <a:r>
              <a:rPr lang="fr-FR" sz="1200" dirty="0">
                <a:solidFill>
                  <a:srgbClr val="000000"/>
                </a:solidFill>
                <a:latin typeface="Heebo"/>
                <a:ea typeface="Heebo"/>
                <a:cs typeface="Heebo"/>
                <a:sym typeface="Heebo"/>
              </a:rPr>
              <a:t>Développement d'algorithmes pour exploiter le parallélisme efficacement, surtout avec des OS complexes ou en mode </a:t>
            </a:r>
            <a:r>
              <a:rPr lang="fr-FR" sz="1200" dirty="0" err="1">
                <a:solidFill>
                  <a:srgbClr val="000000"/>
                </a:solidFill>
                <a:latin typeface="Heebo"/>
                <a:ea typeface="Heebo"/>
                <a:cs typeface="Heebo"/>
                <a:sym typeface="Heebo"/>
              </a:rPr>
              <a:t>bare</a:t>
            </a:r>
            <a:r>
              <a:rPr lang="fr-FR" sz="1200" dirty="0">
                <a:solidFill>
                  <a:srgbClr val="000000"/>
                </a:solidFill>
                <a:latin typeface="Heebo"/>
                <a:ea typeface="Heebo"/>
                <a:cs typeface="Heebo"/>
                <a:sym typeface="Heebo"/>
              </a:rPr>
              <a:t> </a:t>
            </a:r>
            <a:r>
              <a:rPr lang="fr-FR" sz="1200" dirty="0" err="1">
                <a:solidFill>
                  <a:srgbClr val="000000"/>
                </a:solidFill>
                <a:latin typeface="Heebo"/>
                <a:ea typeface="Heebo"/>
                <a:cs typeface="Heebo"/>
                <a:sym typeface="Heebo"/>
              </a:rPr>
              <a:t>metal</a:t>
            </a:r>
            <a:r>
              <a:rPr lang="fr-FR" sz="1200" dirty="0">
                <a:solidFill>
                  <a:srgbClr val="000000"/>
                </a:solidFill>
                <a:latin typeface="Heebo"/>
                <a:ea typeface="Heebo"/>
                <a:cs typeface="Heebo"/>
                <a:sym typeface="Heebo"/>
              </a:rPr>
              <a:t>.</a:t>
            </a:r>
          </a:p>
          <a:p>
            <a:pPr marL="285750" lvl="1" indent="-285750">
              <a:lnSpc>
                <a:spcPct val="140000"/>
              </a:lnSpc>
              <a:buFont typeface="Wingdings" panose="05000000000000000000" pitchFamily="2" charset="2"/>
              <a:buChar char="ü"/>
            </a:pPr>
            <a:r>
              <a:rPr lang="fr-FR" sz="1200" dirty="0">
                <a:solidFill>
                  <a:schemeClr val="accent6"/>
                </a:solidFill>
                <a:latin typeface="Heebo"/>
                <a:ea typeface="Heebo"/>
                <a:cs typeface="Heebo"/>
                <a:sym typeface="Heebo"/>
              </a:rPr>
              <a:t>Synchronisation et concurrence </a:t>
            </a:r>
            <a:r>
              <a:rPr lang="fr-FR" sz="1200" dirty="0">
                <a:solidFill>
                  <a:srgbClr val="000000"/>
                </a:solidFill>
                <a:latin typeface="Heebo"/>
                <a:ea typeface="Heebo"/>
                <a:cs typeface="Heebo"/>
                <a:sym typeface="Heebo"/>
              </a:rPr>
              <a:t>: </a:t>
            </a:r>
          </a:p>
          <a:p>
            <a:pPr marL="457200" lvl="2">
              <a:lnSpc>
                <a:spcPct val="140000"/>
              </a:lnSpc>
            </a:pPr>
            <a:r>
              <a:rPr lang="fr-FR" sz="1200" dirty="0">
                <a:solidFill>
                  <a:srgbClr val="000000"/>
                </a:solidFill>
                <a:latin typeface="Heebo"/>
                <a:ea typeface="Heebo"/>
                <a:cs typeface="Heebo"/>
                <a:sym typeface="Heebo"/>
              </a:rPr>
              <a:t>Gestion des accès mémoire partagés et des conflits, nécessitant une attention particulière dans la conception logicielle.</a:t>
            </a:r>
          </a:p>
          <a:p>
            <a:pPr marL="285750" lvl="1" indent="-285750">
              <a:lnSpc>
                <a:spcPct val="140000"/>
              </a:lnSpc>
              <a:buFont typeface="Wingdings" panose="05000000000000000000" pitchFamily="2" charset="2"/>
              <a:buChar char="ü"/>
            </a:pPr>
            <a:r>
              <a:rPr lang="fr-FR" sz="1200" dirty="0">
                <a:solidFill>
                  <a:schemeClr val="accent6"/>
                </a:solidFill>
                <a:latin typeface="Heebo"/>
                <a:ea typeface="Heebo"/>
                <a:cs typeface="Heebo"/>
                <a:sym typeface="Heebo"/>
              </a:rPr>
              <a:t>Gestion thermique </a:t>
            </a:r>
            <a:r>
              <a:rPr lang="fr-FR" sz="1200" dirty="0">
                <a:solidFill>
                  <a:srgbClr val="000000"/>
                </a:solidFill>
                <a:latin typeface="Heebo"/>
                <a:ea typeface="Heebo"/>
                <a:cs typeface="Heebo"/>
                <a:sym typeface="Heebo"/>
              </a:rPr>
              <a:t>: </a:t>
            </a:r>
          </a:p>
          <a:p>
            <a:pPr marL="457200" lvl="2">
              <a:lnSpc>
                <a:spcPct val="140000"/>
              </a:lnSpc>
            </a:pPr>
            <a:r>
              <a:rPr lang="fr-FR" sz="1200" dirty="0">
                <a:solidFill>
                  <a:srgbClr val="000000"/>
                </a:solidFill>
                <a:latin typeface="Heebo"/>
                <a:ea typeface="Heebo"/>
                <a:cs typeface="Heebo"/>
                <a:sym typeface="Heebo"/>
              </a:rPr>
              <a:t>Multiplication des processeurs peut augmenter la dissipation de chaleur, ce qui est crucial à gérer dans des environnements embarqués.</a:t>
            </a:r>
          </a:p>
          <a:p>
            <a:pPr marL="0" lvl="1">
              <a:lnSpc>
                <a:spcPct val="140000"/>
              </a:lnSpc>
            </a:pPr>
            <a:endParaRPr lang="fr-FR" sz="1200" dirty="0">
              <a:solidFill>
                <a:srgbClr val="000000"/>
              </a:solidFill>
              <a:latin typeface="Heebo"/>
              <a:ea typeface="Heebo"/>
              <a:cs typeface="Heebo"/>
              <a:sym typeface="Heebo"/>
            </a:endParaRPr>
          </a:p>
        </p:txBody>
      </p:sp>
      <p:sp>
        <p:nvSpPr>
          <p:cNvPr id="5" name="Espace réservé du numéro de diapositive 4"/>
          <p:cNvSpPr>
            <a:spLocks noGrp="1"/>
          </p:cNvSpPr>
          <p:nvPr>
            <p:ph type="sldNum" sz="quarter" idx="12"/>
          </p:nvPr>
        </p:nvSpPr>
        <p:spPr>
          <a:xfrm>
            <a:off x="8610600" y="6499225"/>
            <a:ext cx="2743200" cy="365125"/>
          </a:xfrm>
        </p:spPr>
        <p:txBody>
          <a:bodyPr/>
          <a:lstStyle/>
          <a:p>
            <a:fld id="{0995BCA2-BEEF-8243-93D2-AEC1A15A0A81}" type="slidenum">
              <a:rPr lang="fr-FR" b="1" smtClean="0"/>
              <a:t>9</a:t>
            </a:fld>
            <a:endParaRPr lang="fr-FR" b="1" dirty="0"/>
          </a:p>
        </p:txBody>
      </p:sp>
    </p:spTree>
    <p:extLst>
      <p:ext uri="{BB962C8B-B14F-4D97-AF65-F5344CB8AC3E}">
        <p14:creationId xmlns:p14="http://schemas.microsoft.com/office/powerpoint/2010/main" val="27358730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61634</TotalTime>
  <Words>7057</Words>
  <Application>Microsoft Macintosh PowerPoint</Application>
  <PresentationFormat>Widescreen</PresentationFormat>
  <Paragraphs>1250</Paragraphs>
  <Slides>36</Slides>
  <Notes>36</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36</vt:i4>
      </vt:variant>
    </vt:vector>
  </HeadingPairs>
  <TitlesOfParts>
    <vt:vector size="52" baseType="lpstr">
      <vt:lpstr>Adobe Myungjo Std M</vt:lpstr>
      <vt:lpstr>Agency FB</vt:lpstr>
      <vt:lpstr>Arial</vt:lpstr>
      <vt:lpstr>Calibri</vt:lpstr>
      <vt:lpstr>Calibri (Corps)</vt:lpstr>
      <vt:lpstr>Calibri Light</vt:lpstr>
      <vt:lpstr>Courier New</vt:lpstr>
      <vt:lpstr>Heebo</vt:lpstr>
      <vt:lpstr>Heebo Black</vt:lpstr>
      <vt:lpstr>inherit</vt:lpstr>
      <vt:lpstr>News Gothic MT</vt:lpstr>
      <vt:lpstr>Swis721 BT</vt:lpstr>
      <vt:lpstr>Times New Roman</vt:lpstr>
      <vt:lpstr>Utsaah</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Introduction to OpenAMP  </dc:title>
  <dc:creator>Microsoft Office User</dc:creator>
  <cp:lastModifiedBy>Microsoft Office User</cp:lastModifiedBy>
  <cp:revision>279</cp:revision>
  <dcterms:created xsi:type="dcterms:W3CDTF">2024-07-19T14:21:46Z</dcterms:created>
  <dcterms:modified xsi:type="dcterms:W3CDTF">2024-09-25T16:14:02Z</dcterms:modified>
</cp:coreProperties>
</file>