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9" r:id="rId3"/>
    <p:sldId id="305" r:id="rId4"/>
    <p:sldId id="304" r:id="rId5"/>
    <p:sldId id="273" r:id="rId6"/>
    <p:sldId id="306" r:id="rId7"/>
    <p:sldId id="280" r:id="rId8"/>
    <p:sldId id="281" r:id="rId9"/>
    <p:sldId id="30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4C"/>
    <a:srgbClr val="C9D0D6"/>
    <a:srgbClr val="F9AE27"/>
    <a:srgbClr val="2CCBF0"/>
    <a:srgbClr val="05B3CB"/>
    <a:srgbClr val="0A748C"/>
    <a:srgbClr val="92EFFC"/>
    <a:srgbClr val="0C94B4"/>
    <a:srgbClr val="CB743A"/>
    <a:srgbClr val="C5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49335" autoAdjust="0"/>
  </p:normalViewPr>
  <p:slideViewPr>
    <p:cSldViewPr snapToGrid="0">
      <p:cViewPr>
        <p:scale>
          <a:sx n="125" d="100"/>
          <a:sy n="125" d="100"/>
        </p:scale>
        <p:origin x="90" y="-143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F6A2E-1A46-4B89-884B-7A91D30258D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C49C2-DDCA-4E8E-8186-4E94D163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89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Mise en place d’un pare-feu externe au LAPP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9214D-60DD-4AEC-97B1-D01F1934391B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87F77A-8BA7-F264-67B6-ED9E87117B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8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Labo avait pour projet de mettre en place des </a:t>
            </a:r>
            <a:r>
              <a:rPr lang="fr-FR" dirty="0" err="1"/>
              <a:t>pare-feux</a:t>
            </a:r>
            <a:r>
              <a:rPr lang="fr-FR" dirty="0"/>
              <a:t> externes avec un budget d’environ 17K€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souhaitait une solution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Pérenne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Évolutive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Solution sécurisée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Haute performance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Facilement administrable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Notamment pérenne car (garantie sur plusieurs années et facilement migrable), sécurisé car elle est (redondées sur nos deux salles informatiques) et de haute performance &gt;&gt; 20 </a:t>
            </a:r>
            <a:r>
              <a:rPr lang="fr-FR" dirty="0" err="1"/>
              <a:t>Gbps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a prospecté les solutions commerciales qui coûtaient 2 ou 3 trois le budget avec des performances de l’ordre de 10Gb/s. Elles proposaient du DPI (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Packet</a:t>
            </a:r>
            <a:r>
              <a:rPr lang="fr-FR" dirty="0"/>
              <a:t> Inspection) avec analyse de paquets au niveau applicatif (L7) mais ce n’était pas forcément ce que l’on recherchait.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65BF4-D853-4DC0-8A52-5E0107E4EABC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B54AB-9CEF-CB5F-256A-EBCE33DCD4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9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a donc privilégié l’achat de serveurs physiques en pariant sur une solution </a:t>
            </a:r>
            <a:r>
              <a:rPr lang="fr-FR" dirty="0" err="1"/>
              <a:t>opensource</a:t>
            </a:r>
            <a:br>
              <a:rPr lang="fr-FR" dirty="0"/>
            </a:br>
            <a:r>
              <a:rPr lang="fr-FR" dirty="0"/>
              <a:t>On a choisi la solution </a:t>
            </a:r>
            <a:r>
              <a:rPr lang="fr-FR" dirty="0" err="1"/>
              <a:t>OPNsense</a:t>
            </a:r>
            <a:r>
              <a:rPr lang="fr-FR" dirty="0"/>
              <a:t> (fork de </a:t>
            </a:r>
            <a:r>
              <a:rPr lang="fr-FR" dirty="0" err="1"/>
              <a:t>pfsense</a:t>
            </a:r>
            <a:r>
              <a:rPr lang="fr-FR" dirty="0"/>
              <a:t>) virtualisé sous </a:t>
            </a:r>
            <a:r>
              <a:rPr lang="fr-FR" dirty="0" err="1"/>
              <a:t>Proxmox</a:t>
            </a:r>
            <a:r>
              <a:rPr lang="fr-FR" dirty="0"/>
              <a:t> (PVE 8).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C’est une solution qui permet la haute disponibilité en mode actif-passif (via CARP/VRRP).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r>
              <a:rPr lang="fr-FR" dirty="0"/>
              <a:t>C’était un pari parce que la littérature indiquait partout que ces solutions supportaient difficilement un trafic &gt; qq Gb/s (« pas adapté pour 10Gb/s  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c’était un pari mesuré car on avait deux solutions de secours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1. Répartition du trafic sur les 2 serveurs pour abaisser la charge de filtrage.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2. Installation </a:t>
            </a:r>
            <a:r>
              <a:rPr lang="fr-FR" dirty="0" err="1"/>
              <a:t>bare</a:t>
            </a:r>
            <a:r>
              <a:rPr lang="fr-FR" dirty="0"/>
              <a:t> </a:t>
            </a:r>
            <a:r>
              <a:rPr lang="fr-FR" dirty="0" err="1"/>
              <a:t>metal</a:t>
            </a:r>
            <a:r>
              <a:rPr lang="fr-FR" dirty="0"/>
              <a:t> si les performances n'étaient pas assez élevées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C49C2-DDCA-4E8E-8186-4E94D16307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97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a acheté 2 serveurs au marché </a:t>
            </a:r>
            <a:r>
              <a:rPr lang="fr-FR" dirty="0" err="1"/>
              <a:t>Matinfo</a:t>
            </a:r>
            <a:r>
              <a:rPr lang="fr-FR" dirty="0"/>
              <a:t> garantis 7 ans et suffisamment évolutifs : </a:t>
            </a:r>
            <a:r>
              <a:rPr lang="fr-FR" dirty="0" err="1"/>
              <a:t>bi-processeur</a:t>
            </a:r>
            <a:r>
              <a:rPr lang="fr-FR" dirty="0"/>
              <a:t> AMD, 192Go de ram et 2 cartes 4x25G (pour la redondance).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Ils sont raccordés sur nos 2 cœurs à via adaptateurs / QSFP28-&gt;SFP28 (100G-&gt;25Gb/s).</a:t>
            </a:r>
          </a:p>
          <a:p>
            <a:r>
              <a:rPr lang="fr-FR" dirty="0"/>
              <a:t>Pour limiter le nombre de brins optiques utilisés entre les 2 salles informatiques, utilisation de modules SFP28 monomodes </a:t>
            </a:r>
            <a:r>
              <a:rPr lang="fr-FR" dirty="0" err="1"/>
              <a:t>bi-directionnels</a:t>
            </a:r>
            <a:r>
              <a:rPr lang="fr-FR" dirty="0"/>
              <a:t> (4 connexions par serveur = 4 brins optiques)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C49C2-DDCA-4E8E-8186-4E94D16307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4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Notre architecture se présente ainsi :</a:t>
            </a:r>
          </a:p>
          <a:p>
            <a:r>
              <a:rPr lang="fr-FR" dirty="0"/>
              <a:t>1 serveur physique par salle. Chaque serveur est raccordé en 4x25G sur les 2 cœurs de réseaux en LACP multi-châssis.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Ils sont installés en </a:t>
            </a:r>
            <a:r>
              <a:rPr lang="fr-FR" dirty="0" err="1"/>
              <a:t>Proxmox</a:t>
            </a:r>
            <a:r>
              <a:rPr lang="fr-FR" dirty="0"/>
              <a:t> pour former un cluster de 2 hyperviseurs qui hébergent 4 </a:t>
            </a:r>
            <a:r>
              <a:rPr lang="fr-FR" dirty="0" err="1"/>
              <a:t>VMs</a:t>
            </a:r>
            <a:r>
              <a:rPr lang="fr-FR" dirty="0"/>
              <a:t> </a:t>
            </a:r>
            <a:r>
              <a:rPr lang="fr-FR" dirty="0" err="1"/>
              <a:t>OpnSense</a:t>
            </a:r>
            <a:r>
              <a:rPr lang="fr-FR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2 VM filtrent le trafic Internet.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Les 2 autres filtrent le trafic vers/depuis notre mésocentre</a:t>
            </a:r>
          </a:p>
          <a:p>
            <a:r>
              <a:rPr lang="fr-FR" dirty="0"/>
              <a:t>Au final, comme seules les VM actives sollicitent les hyperviseurs, elles sont réparties ce qui permet d’utiliser la puissance de calcul des 2 serveurs.</a:t>
            </a:r>
          </a:p>
          <a:p>
            <a:r>
              <a:rPr lang="fr-FR" dirty="0"/>
              <a:t>En théorie, l’infrastructure nous semblait très bien…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C49C2-DDCA-4E8E-8186-4E94D16307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5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…mais en pratique, malgré toutes nos optimisations, le filtrage des VM ne dépassait pas 4Gb/s (alors que les hyperviseurs absorbaient 60Gb/s).</a:t>
            </a:r>
          </a:p>
          <a:p>
            <a:r>
              <a:rPr lang="fr-FR" dirty="0"/>
              <a:t>Comme on avait de meilleures performances sur les </a:t>
            </a:r>
            <a:r>
              <a:rPr lang="fr-FR" dirty="0" err="1"/>
              <a:t>VMs</a:t>
            </a:r>
            <a:r>
              <a:rPr lang="fr-FR" dirty="0"/>
              <a:t> Linux (</a:t>
            </a:r>
            <a:r>
              <a:rPr lang="fr-FR" dirty="0" err="1"/>
              <a:t>VyOS</a:t>
            </a:r>
            <a:r>
              <a:rPr lang="fr-FR" dirty="0"/>
              <a:t>), on a d’abord pensé que c’était une limitation de </a:t>
            </a:r>
            <a:r>
              <a:rPr lang="fr-FR" dirty="0" err="1"/>
              <a:t>freebsd</a:t>
            </a:r>
            <a:r>
              <a:rPr lang="fr-FR" dirty="0"/>
              <a:t> avant de débloquer la situation avec l’option </a:t>
            </a:r>
            <a:r>
              <a:rPr lang="fr-FR" dirty="0" err="1"/>
              <a:t>multiqueue</a:t>
            </a:r>
            <a:r>
              <a:rPr lang="fr-FR" dirty="0"/>
              <a:t> présente sur les cartes réseaux des </a:t>
            </a:r>
            <a:r>
              <a:rPr lang="fr-FR" dirty="0" err="1"/>
              <a:t>VMs</a:t>
            </a:r>
            <a:r>
              <a:rPr lang="fr-FR" dirty="0"/>
              <a:t>. Cette option permet de paralléliser le traitement des paquets réseaux par l’hyperviseur, au coût d’une utilisation plus importante du CPU des hôtes.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C49C2-DDCA-4E8E-8186-4E94D16307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4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pas mal de tests on a déterminé que pour nos besoins une valeur </a:t>
            </a:r>
            <a:r>
              <a:rPr lang="fr-FR" dirty="0" err="1"/>
              <a:t>multiqueue</a:t>
            </a:r>
            <a:r>
              <a:rPr lang="fr-FR" dirty="0"/>
              <a:t> de 16 était la plus adaptée : le filtrage consomme jusqu’à 30% du CPU mais ça n’est un problème dans la mesure où ces hyperviseurs sont dédiés au filtrage.</a:t>
            </a:r>
          </a:p>
          <a:p>
            <a:r>
              <a:rPr lang="fr-FR" dirty="0"/>
              <a:t>Ceci nous permet d’atteindre des débits supérieurs à 26Gb/s.</a:t>
            </a:r>
          </a:p>
          <a:p>
            <a:r>
              <a:rPr lang="fr-FR" dirty="0"/>
              <a:t>En cas de panne d’une VM active, le backup prend le relai en moins de 3s sans perdre de connexion, ce qui est acceptable pour nos usages.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C49C2-DDCA-4E8E-8186-4E94D16307F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809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… Et le pare-feu dans tout ça ?</a:t>
            </a:r>
            <a:br>
              <a:rPr lang="fr-FR" dirty="0"/>
            </a:br>
            <a:r>
              <a:rPr lang="fr-FR" dirty="0"/>
              <a:t>Au final c’est un pare-feu classique, l’interface est complète et claire (améliorations récentes), bien documentée.</a:t>
            </a:r>
          </a:p>
          <a:p>
            <a:r>
              <a:rPr lang="fr-FR" dirty="0"/>
              <a:t>Il y a une API </a:t>
            </a:r>
            <a:r>
              <a:rPr lang="fr-FR" dirty="0" err="1"/>
              <a:t>Rest</a:t>
            </a:r>
            <a:r>
              <a:rPr lang="fr-FR" dirty="0"/>
              <a:t> complète qui permet de piloter et d’automatiser la solution. Elle donne accès à toutes les métriques.</a:t>
            </a:r>
          </a:p>
          <a:p>
            <a:r>
              <a:rPr lang="fr-FR" dirty="0"/>
              <a:t>Un plugin Git permet de savoir précisément quelles modifications sont faites sur le pare-feu et par qui.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C49C2-DDCA-4E8E-8186-4E94D16307F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67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conclusion,</a:t>
            </a:r>
          </a:p>
          <a:p>
            <a:r>
              <a:rPr lang="fr-FR" dirty="0"/>
              <a:t>Satisfaits de cette solution qu’on est en train de finir de mettre en place.</a:t>
            </a:r>
          </a:p>
          <a:p>
            <a:r>
              <a:rPr lang="fr-FR" dirty="0"/>
              <a:t>Elle est ouverte, évolutive, économique et performante et cela nous semble une alternative viable à des solutions propriétaires dont il faut renouveler les licences régulièrement.</a:t>
            </a:r>
            <a:br>
              <a:rPr lang="fr-FR" dirty="0"/>
            </a:br>
            <a:r>
              <a:rPr lang="fr-FR" dirty="0"/>
              <a:t>Cette problématique touche probablement d’autres laboratoires et cela nous semblait une information utile à partager.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65BF4-D853-4DC0-8A52-5E0107E4EABC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53C6FB-6D24-B857-522C-1DF802573C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29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495FF-B394-41B3-97A2-446EDBAE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61F4D2-763E-4903-AA31-3B4BA2D2C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697919-D611-4715-A9AF-692C2E92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24AE73-6B9D-4B08-8001-47E07ECB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F7634-C16F-46EB-A236-36818F0C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CC98F-2D58-4668-980E-CE56F79B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0366AA-7A0E-4659-B4E7-3C2BD22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8398C-FE5A-4366-983E-F93306B1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1CBCCC-C9A1-4825-9481-E72C4AC0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230D9-707E-40CD-9700-3E0F3811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9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9892A3-3263-4BE0-9CA4-0BAC9EC87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07AE18-2694-40DB-A686-D84BA5A98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6F5F3-BB70-4E1B-AE4F-6FF4FC81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223999-FBCE-4338-A538-2093309F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D01173-0A51-4F98-9E0D-1A24F2B5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7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722CA-92FC-4FA5-91F6-BDD49794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7DF65-E306-4F17-87EB-B77A20FB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19C96-8CC2-47F2-AD02-F99C3987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646687-3EEC-4F70-8AD7-B8B8160C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2A8E8-399A-4C79-9A4D-CDDD9408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50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3CACF-CFB8-4B10-B594-65AAB73A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1DD16E-FBC4-4180-84C5-D307BC239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6CA1A5-48A5-4113-83C7-506AB525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265579-A580-455D-AA22-35F16126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594C1D-BBB9-488F-A22D-99F2A4C6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64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AC136-BE1D-46F1-8AA0-5E9E1AC0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33466E-6C5B-49C2-BED7-0995E92F9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578E76-EFCF-4E4F-BAB7-2CE0941F5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B7D149-CE0C-4E46-9545-BAA036B9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85443E-707E-411D-8302-AC96289C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0D759B-0319-4B22-BEC5-469E98D2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1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823F0-2DEE-4D5A-87D1-4C88A47F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97F980-535B-4270-959E-DD9DA349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3BC44B-B2B2-4BDD-A0B8-D59C276EA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E95A3B-0A37-48F3-9A45-64DCC371D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877548-865A-4074-B1DC-EA455101E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0B1A6B-42D5-4FA2-A0B7-AC9F85CA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FAA769-4909-4F01-AA41-1CF29EAC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DC9B06-0068-4148-8265-05AF5144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6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25FF6-7C4B-4632-ACA3-A359696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16B3A6-10AD-4D22-B3D8-79C8F4B8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58DF42-E05E-40FE-B4EB-5EE85DE5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B7A244-E09D-4DE0-9A93-9D6D191F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6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5E72B1-5A03-4F57-A1E6-71DDD0F7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9AAE4B-F90A-47E2-9197-83EB6F47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3427CE-EB42-4D08-B644-B9135821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9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5F533-0AB8-4C23-A5AB-C1F5A7D0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F71DA6-D6B9-4EA5-9ABA-A4674A520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75C011-80FB-41BB-A4C1-1D6DAACF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E36EE7-FEA2-4DCE-A9FD-D0D674CA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C09312-3EA6-42A9-9230-A1BA518A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4271DB-6BB2-4BCF-8554-84BB053A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3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BB3BB-AAF6-45FF-923B-6496FA67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C0D1F6-4051-4BCF-92E9-E9186AA7B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7347FD-65B6-48E7-8B07-C227C0421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E4020B-A90B-468F-99F8-26B045F8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719A60-0721-4170-AD33-95B4A736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0088FE-556B-4AC4-AAC6-51B9E743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9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60AC91-C0C7-463F-A8E3-A9FE41E8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DB8D3A-BEF5-431A-A7F7-98AB4C34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B338D-3C17-4855-A076-B86A1BFF5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EF44-411F-4486-8145-3CE957E9B12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D154A-74A8-4870-8841-7FC49EB8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80D88-D028-4DD9-935C-466671479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F8BA1-80EA-4370-8B02-492596982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14.jpg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3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0DC00C-6CA3-2301-6CD3-CC4834CEB8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318D36E6-B69A-DFA8-B0D4-6DF91387C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66199" flipH="1" flipV="1">
            <a:off x="2244062" y="124991"/>
            <a:ext cx="11758006" cy="593511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D039A33-288C-9C54-7986-6B58E20FBADA}"/>
              </a:ext>
            </a:extLst>
          </p:cNvPr>
          <p:cNvSpPr/>
          <p:nvPr/>
        </p:nvSpPr>
        <p:spPr>
          <a:xfrm rot="21095580">
            <a:off x="4307939" y="1407544"/>
            <a:ext cx="9317008" cy="3370014"/>
          </a:xfrm>
          <a:prstGeom prst="ellipse">
            <a:avLst/>
          </a:prstGeom>
          <a:solidFill>
            <a:srgbClr val="14344C"/>
          </a:solidFill>
          <a:ln w="50800" cap="flat">
            <a:noFill/>
            <a:prstDash val="solid"/>
            <a:round/>
          </a:ln>
          <a:effectLst>
            <a:glow rad="1905000">
              <a:srgbClr val="05B3CB">
                <a:alpha val="34000"/>
              </a:srgbClr>
            </a:glow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4CE96CB-067E-22FF-0560-3C60F962E5E4}"/>
              </a:ext>
            </a:extLst>
          </p:cNvPr>
          <p:cNvSpPr/>
          <p:nvPr/>
        </p:nvSpPr>
        <p:spPr>
          <a:xfrm rot="21060000">
            <a:off x="4269746" y="1079885"/>
            <a:ext cx="10206139" cy="390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CA8BC2-EE9E-0D79-9509-3484DD636F75}"/>
              </a:ext>
            </a:extLst>
          </p:cNvPr>
          <p:cNvSpPr txBox="1"/>
          <p:nvPr/>
        </p:nvSpPr>
        <p:spPr>
          <a:xfrm>
            <a:off x="7724253" y="6104458"/>
            <a:ext cx="243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Futura"/>
              </a:rPr>
              <a:t>Clémentine CLAIS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172597-04BA-F993-018E-BD6C793B99C0}"/>
              </a:ext>
            </a:extLst>
          </p:cNvPr>
          <p:cNvSpPr txBox="1"/>
          <p:nvPr/>
        </p:nvSpPr>
        <p:spPr>
          <a:xfrm>
            <a:off x="10378439" y="6104458"/>
            <a:ext cx="159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Futura"/>
              </a:rPr>
              <a:t>25/09/2024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F2C422-D6DA-1163-EAD9-2B5BB6432E7F}"/>
              </a:ext>
            </a:extLst>
          </p:cNvPr>
          <p:cNvSpPr txBox="1"/>
          <p:nvPr/>
        </p:nvSpPr>
        <p:spPr>
          <a:xfrm>
            <a:off x="5719343" y="2510920"/>
            <a:ext cx="595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4344C"/>
                </a:solidFill>
                <a:latin typeface="Futura"/>
              </a:rPr>
              <a:t>Pare-feu open source en haute disponibilité et hautes performances</a:t>
            </a:r>
          </a:p>
        </p:txBody>
      </p:sp>
      <p:pic>
        <p:nvPicPr>
          <p:cNvPr id="18" name="Image 1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DA0EE29-6779-929A-16F8-6E786A7EA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4" b="89848" l="2024" r="90304">
                        <a14:foregroundMark x1="63406" y1="37733" x2="64250" y2="41963"/>
                        <a14:foregroundMark x1="79258" y1="41455" x2="79258" y2="41455"/>
                        <a14:foregroundMark x1="68465" y1="80034" x2="68465" y2="80034"/>
                        <a14:foregroundMark x1="70320" y1="80034" x2="70320" y2="80034"/>
                        <a14:foregroundMark x1="18044" y1="53807" x2="18044" y2="53807"/>
                        <a14:foregroundMark x1="18381" y1="53299" x2="18381" y2="53299"/>
                        <a14:foregroundMark x1="17032" y1="53299" x2="16863" y2="53299"/>
                        <a14:foregroundMark x1="16189" y1="53130" x2="16189" y2="53130"/>
                        <a14:foregroundMark x1="15767" y1="52961" x2="12563" y2="50761"/>
                        <a14:foregroundMark x1="30101" y1="21997" x2="26813" y2="23350"/>
                        <a14:foregroundMark x1="28752" y1="22673" x2="18381" y2="32657"/>
                        <a14:foregroundMark x1="26897" y1="20812" x2="16610" y2="29103"/>
                        <a14:foregroundMark x1="20826" y1="24535" x2="13322" y2="29780"/>
                        <a14:foregroundMark x1="21838" y1="23689" x2="11551" y2="29780"/>
                        <a14:foregroundMark x1="14165" y1="28934" x2="32799" y2="17597"/>
                        <a14:foregroundMark x1="39713" y1="17090" x2="22091" y2="23689"/>
                        <a14:foregroundMark x1="31366" y1="18443" x2="11298" y2="27411"/>
                        <a14:foregroundMark x1="12563" y1="28426" x2="38786" y2="13536"/>
                        <a14:foregroundMark x1="21248" y1="26058" x2="8769" y2="36210"/>
                        <a14:foregroundMark x1="8769" y1="36210" x2="8769" y2="36041"/>
                        <a14:foregroundMark x1="14924" y1="36041" x2="5565" y2="60068"/>
                        <a14:foregroundMark x1="5565" y1="60068" x2="5481" y2="60745"/>
                        <a14:foregroundMark x1="9359" y1="39425" x2="3626" y2="58376"/>
                        <a14:foregroundMark x1="5143" y1="57868" x2="12310" y2="35533"/>
                        <a14:foregroundMark x1="15093" y1="30964" x2="5649" y2="48054"/>
                        <a14:foregroundMark x1="13069" y1="27919" x2="4300" y2="49239"/>
                        <a14:foregroundMark x1="10371" y1="30795" x2="2024" y2="48223"/>
                        <a14:foregroundMark x1="7167" y1="58545" x2="20826" y2="68190"/>
                        <a14:foregroundMark x1="20826" y1="68190" x2="31197" y2="66497"/>
                        <a14:foregroundMark x1="23693" y1="78849" x2="23693" y2="78849"/>
                        <a14:foregroundMark x1="43170" y1="78680" x2="43170" y2="78680"/>
                        <a14:foregroundMark x1="47639" y1="79188" x2="47639" y2="79188"/>
                        <a14:foregroundMark x1="49663" y1="79019" x2="49663" y2="79019"/>
                        <a14:foregroundMark x1="52614" y1="79188" x2="52614" y2="79188"/>
                        <a14:foregroundMark x1="53626" y1="78849" x2="53626" y2="78849"/>
                        <a14:foregroundMark x1="56577" y1="79695" x2="56577" y2="79695"/>
                        <a14:foregroundMark x1="58347" y1="79188" x2="58347" y2="79188"/>
                        <a14:foregroundMark x1="59444" y1="79188" x2="59444" y2="79188"/>
                        <a14:foregroundMark x1="59444" y1="76311" x2="59444" y2="76311"/>
                        <a14:foregroundMark x1="61046" y1="80541" x2="61046" y2="80541"/>
                        <a14:foregroundMark x1="63575" y1="80372" x2="63575" y2="80372"/>
                        <a14:foregroundMark x1="64840" y1="80034" x2="64840" y2="80034"/>
                        <a14:foregroundMark x1="70742" y1="79019" x2="70742" y2="79019"/>
                        <a14:foregroundMark x1="65767" y1="77665" x2="65767" y2="77665"/>
                        <a14:foregroundMark x1="72007" y1="77834" x2="72007" y2="77834"/>
                        <a14:foregroundMark x1="75211" y1="79019" x2="75211" y2="79019"/>
                        <a14:foregroundMark x1="78162" y1="79188" x2="78162" y2="79188"/>
                        <a14:foregroundMark x1="79089" y1="78342" x2="79089" y2="78342"/>
                        <a14:foregroundMark x1="80523" y1="77834" x2="80523" y2="77834"/>
                        <a14:foregroundMark x1="81703" y1="77834" x2="81703" y2="77834"/>
                        <a14:foregroundMark x1="82040" y1="76481" x2="82040" y2="76481"/>
                        <a14:foregroundMark x1="82968" y1="80372" x2="82968" y2="80372"/>
                        <a14:foregroundMark x1="84570" y1="78849" x2="84570" y2="78849"/>
                        <a14:foregroundMark x1="86847" y1="78849" x2="86847" y2="78849"/>
                        <a14:foregroundMark x1="87774" y1="78680" x2="87774" y2="78680"/>
                        <a14:foregroundMark x1="90304" y1="78680" x2="90304" y2="78680"/>
                        <a14:foregroundMark x1="31366" y1="76481" x2="31366" y2="76481"/>
                        <a14:foregroundMark x1="39882" y1="80541" x2="39882" y2="80541"/>
                        <a14:foregroundMark x1="42327" y1="80541" x2="42327" y2="80541"/>
                        <a14:foregroundMark x1="18128" y1="26396" x2="31282" y2="16582"/>
                        <a14:foregroundMark x1="22007" y1="21997" x2="35076" y2="15905"/>
                        <a14:foregroundMark x1="36847" y1="16413" x2="17032" y2="24196"/>
                        <a14:foregroundMark x1="35413" y1="15905" x2="19815" y2="22843"/>
                        <a14:foregroundMark x1="34570" y1="53130" x2="34570" y2="53130"/>
                        <a14:foregroundMark x1="34739" y1="53130" x2="34739" y2="53130"/>
                        <a14:foregroundMark x1="34570" y1="52961" x2="35076" y2="52961"/>
                        <a14:foregroundMark x1="54637" y1="77496" x2="54637" y2="77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" y="81596"/>
            <a:ext cx="2381562" cy="1186765"/>
          </a:xfrm>
          <a:prstGeom prst="rect">
            <a:avLst/>
          </a:prstGeom>
        </p:spPr>
      </p:pic>
      <p:pic>
        <p:nvPicPr>
          <p:cNvPr id="22" name="Image 21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2C20E89C-55D9-D766-B52F-BBC9D79D1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0" y="5872672"/>
            <a:ext cx="846723" cy="8467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FE6EC8-1DC7-4B13-9EC8-DEB04E293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89" y="344143"/>
            <a:ext cx="2194564" cy="63093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634C71D-A7EA-4FE1-9DDF-738A525C2DBE}"/>
              </a:ext>
            </a:extLst>
          </p:cNvPr>
          <p:cNvSpPr txBox="1"/>
          <p:nvPr/>
        </p:nvSpPr>
        <p:spPr>
          <a:xfrm>
            <a:off x="5070067" y="6109200"/>
            <a:ext cx="243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Futura"/>
              </a:rPr>
              <a:t>Damien MONNET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6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FEBD906-EF52-8510-FF41-A20630533668}"/>
              </a:ext>
            </a:extLst>
          </p:cNvPr>
          <p:cNvGrpSpPr/>
          <p:nvPr/>
        </p:nvGrpSpPr>
        <p:grpSpPr>
          <a:xfrm>
            <a:off x="3042411" y="6254597"/>
            <a:ext cx="6107175" cy="293320"/>
            <a:chOff x="3042411" y="6254597"/>
            <a:chExt cx="6107175" cy="2933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88408D-57EC-F7C5-BD12-25A45957E7E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042411" y="6254597"/>
              <a:ext cx="678575" cy="293320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2E7D5CB-6B11-4A48-6FBD-8D7B5197183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720986" y="6254597"/>
              <a:ext cx="5428600" cy="293320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239496-8643-7F41-335F-38C45832580C}"/>
              </a:ext>
            </a:extLst>
          </p:cNvPr>
          <p:cNvSpPr/>
          <p:nvPr/>
        </p:nvSpPr>
        <p:spPr>
          <a:xfrm>
            <a:off x="0" y="5845"/>
            <a:ext cx="12192000" cy="64807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" name="Image" descr="Image">
            <a:extLst>
              <a:ext uri="{FF2B5EF4-FFF2-40B4-BE49-F238E27FC236}">
                <a16:creationId xmlns:a16="http://schemas.microsoft.com/office/drawing/2014/main" id="{25A2E1AD-C687-6129-C3E8-092A9E590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6084000" y="-3312000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4DF7786-77BB-E327-7CB0-FCF51223277C}"/>
              </a:ext>
            </a:extLst>
          </p:cNvPr>
          <p:cNvSpPr txBox="1">
            <a:spLocks/>
          </p:cNvSpPr>
          <p:nvPr/>
        </p:nvSpPr>
        <p:spPr>
          <a:xfrm>
            <a:off x="8879840" y="6200712"/>
            <a:ext cx="235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00" b="1" dirty="0">
              <a:solidFill>
                <a:srgbClr val="8DD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ADAA316F-A37E-CA33-190B-9A4191504C1B}"/>
              </a:ext>
            </a:extLst>
          </p:cNvPr>
          <p:cNvSpPr txBox="1"/>
          <p:nvPr/>
        </p:nvSpPr>
        <p:spPr>
          <a:xfrm>
            <a:off x="609600" y="42252"/>
            <a:ext cx="3762861" cy="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  <a:latin typeface="Futura"/>
              </a:rPr>
              <a:t>Contexte &amp; Besoins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896043F-A7D3-4376-BB5E-AE759DEB1A9A}"/>
              </a:ext>
            </a:extLst>
          </p:cNvPr>
          <p:cNvGrpSpPr/>
          <p:nvPr/>
        </p:nvGrpSpPr>
        <p:grpSpPr>
          <a:xfrm>
            <a:off x="2641491" y="1076785"/>
            <a:ext cx="2310404" cy="1929344"/>
            <a:chOff x="8032946" y="2981534"/>
            <a:chExt cx="2418799" cy="192934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CC23EF5-D1F8-4BB6-91B7-6457BD08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777" y="3758878"/>
              <a:ext cx="1152000" cy="1152000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13BD38B4-02B0-49C6-AA75-764D87EE5450}"/>
                </a:ext>
              </a:extLst>
            </p:cNvPr>
            <p:cNvSpPr txBox="1"/>
            <p:nvPr/>
          </p:nvSpPr>
          <p:spPr>
            <a:xfrm>
              <a:off x="8032946" y="2981534"/>
              <a:ext cx="2418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Futura"/>
                </a:rPr>
                <a:t>Pérennité</a:t>
              </a:r>
              <a:endParaRPr lang="fr-FR" sz="2400" dirty="0">
                <a:latin typeface="Futura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6EA5E32-7318-4DD4-B3E3-CF3ADB58CDE6}"/>
              </a:ext>
            </a:extLst>
          </p:cNvPr>
          <p:cNvGrpSpPr/>
          <p:nvPr/>
        </p:nvGrpSpPr>
        <p:grpSpPr>
          <a:xfrm>
            <a:off x="5142719" y="1081400"/>
            <a:ext cx="3226411" cy="1873433"/>
            <a:chOff x="1268752" y="1080083"/>
            <a:chExt cx="3226411" cy="187343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2AFEFFE-59A6-412B-A16F-A47284549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227" y="1938054"/>
              <a:ext cx="1015462" cy="1015462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6913CAAA-0DAA-4FEF-8B4B-459E6976448F}"/>
                </a:ext>
              </a:extLst>
            </p:cNvPr>
            <p:cNvSpPr txBox="1"/>
            <p:nvPr/>
          </p:nvSpPr>
          <p:spPr>
            <a:xfrm>
              <a:off x="1268752" y="1080083"/>
              <a:ext cx="3226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Futura"/>
                </a:rPr>
                <a:t>Performance</a:t>
              </a:r>
              <a:endParaRPr lang="fr-FR" sz="2400" dirty="0">
                <a:latin typeface="Futura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1979F2D4-0A59-4BF3-93E1-A0CA49B282C9}"/>
              </a:ext>
            </a:extLst>
          </p:cNvPr>
          <p:cNvGrpSpPr/>
          <p:nvPr/>
        </p:nvGrpSpPr>
        <p:grpSpPr>
          <a:xfrm>
            <a:off x="8453019" y="1086392"/>
            <a:ext cx="3426594" cy="1984247"/>
            <a:chOff x="7539658" y="1076802"/>
            <a:chExt cx="3426594" cy="1984247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A041D80-743D-46DB-BEED-9BDAC7840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252" y="1841642"/>
              <a:ext cx="1219407" cy="1219407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27427C7-F37B-4CF1-B38D-C3D986EABD5B}"/>
                </a:ext>
              </a:extLst>
            </p:cNvPr>
            <p:cNvSpPr txBox="1"/>
            <p:nvPr/>
          </p:nvSpPr>
          <p:spPr>
            <a:xfrm>
              <a:off x="7539658" y="1076802"/>
              <a:ext cx="3426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Futura"/>
                </a:rPr>
                <a:t>Interface Web</a:t>
              </a:r>
              <a:endParaRPr lang="fr-FR" sz="2400" dirty="0">
                <a:latin typeface="Futura"/>
              </a:endParaRPr>
            </a:p>
          </p:txBody>
        </p:sp>
      </p:grpSp>
      <p:sp>
        <p:nvSpPr>
          <p:cNvPr id="60" name="Espace réservé du numéro de diapositive 5">
            <a:extLst>
              <a:ext uri="{FF2B5EF4-FFF2-40B4-BE49-F238E27FC236}">
                <a16:creationId xmlns:a16="http://schemas.microsoft.com/office/drawing/2014/main" id="{898E7E92-FA30-B723-5D14-8F98C8053532}"/>
              </a:ext>
            </a:extLst>
          </p:cNvPr>
          <p:cNvSpPr txBox="1">
            <a:spLocks/>
          </p:cNvSpPr>
          <p:nvPr/>
        </p:nvSpPr>
        <p:spPr>
          <a:xfrm>
            <a:off x="8704399" y="6205794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7F70BD-C493-2799-C739-81044167E13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47" y="3340266"/>
            <a:ext cx="1692154" cy="1692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93CE57-629C-1432-7369-581663F5CE12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47" y="3340266"/>
            <a:ext cx="1692154" cy="16921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0D00B7-2093-F1F3-3F03-9CF0CCB0908F}"/>
              </a:ext>
            </a:extLst>
          </p:cNvPr>
          <p:cNvSpPr/>
          <p:nvPr/>
        </p:nvSpPr>
        <p:spPr>
          <a:xfrm>
            <a:off x="709326" y="3429000"/>
            <a:ext cx="2274277" cy="2236731"/>
          </a:xfrm>
          <a:prstGeom prst="rect">
            <a:avLst/>
          </a:prstGeom>
          <a:noFill/>
          <a:ln w="38100">
            <a:solidFill>
              <a:srgbClr val="1434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23665-F7F3-84F7-D4F9-53E3D8C497A7}"/>
              </a:ext>
            </a:extLst>
          </p:cNvPr>
          <p:cNvSpPr/>
          <p:nvPr/>
        </p:nvSpPr>
        <p:spPr>
          <a:xfrm>
            <a:off x="8879840" y="3431596"/>
            <a:ext cx="2274277" cy="2236731"/>
          </a:xfrm>
          <a:prstGeom prst="rect">
            <a:avLst/>
          </a:prstGeom>
          <a:noFill/>
          <a:ln w="38100">
            <a:solidFill>
              <a:srgbClr val="1434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30">
            <a:extLst>
              <a:ext uri="{FF2B5EF4-FFF2-40B4-BE49-F238E27FC236}">
                <a16:creationId xmlns:a16="http://schemas.microsoft.com/office/drawing/2014/main" id="{DFF725D2-D207-C99B-A102-AFBE73BB7EBB}"/>
              </a:ext>
            </a:extLst>
          </p:cNvPr>
          <p:cNvSpPr txBox="1"/>
          <p:nvPr/>
        </p:nvSpPr>
        <p:spPr>
          <a:xfrm>
            <a:off x="1205071" y="5084553"/>
            <a:ext cx="130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4344C"/>
                </a:solidFill>
                <a:latin typeface="Futura"/>
              </a:rPr>
              <a:t>Salle 1</a:t>
            </a:r>
          </a:p>
        </p:txBody>
      </p:sp>
      <p:sp>
        <p:nvSpPr>
          <p:cNvPr id="16" name="ZoneTexte 30">
            <a:extLst>
              <a:ext uri="{FF2B5EF4-FFF2-40B4-BE49-F238E27FC236}">
                <a16:creationId xmlns:a16="http://schemas.microsoft.com/office/drawing/2014/main" id="{7F5E79C6-B6FE-E7C7-2777-4D41D1B15656}"/>
              </a:ext>
            </a:extLst>
          </p:cNvPr>
          <p:cNvSpPr txBox="1"/>
          <p:nvPr/>
        </p:nvSpPr>
        <p:spPr>
          <a:xfrm>
            <a:off x="9514401" y="5084553"/>
            <a:ext cx="130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14344C"/>
                </a:solidFill>
                <a:latin typeface="Futura"/>
              </a:rPr>
              <a:t>Salle 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B2108AA-7A87-425A-850A-E26E4C00A10F}"/>
              </a:ext>
            </a:extLst>
          </p:cNvPr>
          <p:cNvGrpSpPr/>
          <p:nvPr/>
        </p:nvGrpSpPr>
        <p:grpSpPr>
          <a:xfrm>
            <a:off x="453454" y="1076785"/>
            <a:ext cx="2111729" cy="1878249"/>
            <a:chOff x="453454" y="1076785"/>
            <a:chExt cx="2111729" cy="1878249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65C7200-2299-4CC3-85FC-F1F441761164}"/>
                </a:ext>
              </a:extLst>
            </p:cNvPr>
            <p:cNvSpPr txBox="1"/>
            <p:nvPr/>
          </p:nvSpPr>
          <p:spPr>
            <a:xfrm>
              <a:off x="499727" y="1076785"/>
              <a:ext cx="1873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Futura"/>
                </a:rPr>
                <a:t>Budget</a:t>
              </a:r>
              <a:endParaRPr lang="fr-FR" sz="2400" dirty="0">
                <a:latin typeface="Futura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9F062B8-349D-455D-9F4C-446779CAB10C}"/>
                </a:ext>
              </a:extLst>
            </p:cNvPr>
            <p:cNvSpPr txBox="1"/>
            <p:nvPr/>
          </p:nvSpPr>
          <p:spPr>
            <a:xfrm>
              <a:off x="453454" y="1939371"/>
              <a:ext cx="21117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latin typeface="Futura"/>
                </a:rPr>
                <a:t>17k€</a:t>
              </a:r>
              <a:endParaRPr lang="fr-FR" sz="4400" b="1" dirty="0">
                <a:latin typeface="Futur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37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3349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33659 -0.0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0201EDF-033D-674D-3C48-AAA33308217E}"/>
              </a:ext>
            </a:extLst>
          </p:cNvPr>
          <p:cNvGrpSpPr/>
          <p:nvPr/>
        </p:nvGrpSpPr>
        <p:grpSpPr>
          <a:xfrm>
            <a:off x="3042410" y="6254597"/>
            <a:ext cx="6107175" cy="293320"/>
            <a:chOff x="3042410" y="6254597"/>
            <a:chExt cx="6107175" cy="293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9B9904-0357-5921-3BAC-720E1385C3F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42410" y="6254597"/>
              <a:ext cx="1357150" cy="293320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C5F0B-61D7-B34C-6EC5-E24ABD5537D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399560" y="6254597"/>
              <a:ext cx="4750025" cy="293320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FDBB6BD-838A-7F85-D358-2F8672AFDA8D}"/>
              </a:ext>
            </a:extLst>
          </p:cNvPr>
          <p:cNvSpPr/>
          <p:nvPr/>
        </p:nvSpPr>
        <p:spPr>
          <a:xfrm>
            <a:off x="0" y="-42252"/>
            <a:ext cx="12192000" cy="64807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08ECB2-D713-7AD9-1E46-A82ABD0AE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6084000" y="-3354252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51B13107-5A6F-9993-8BEB-72432C2BFF49}"/>
              </a:ext>
            </a:extLst>
          </p:cNvPr>
          <p:cNvSpPr txBox="1"/>
          <p:nvPr/>
        </p:nvSpPr>
        <p:spPr>
          <a:xfrm>
            <a:off x="609600" y="0"/>
            <a:ext cx="3762861" cy="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  <a:latin typeface="Futura"/>
              </a:rPr>
              <a:t>Choix techniques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1667D5BF-F5C7-4E16-94BF-FEF426DDC835}"/>
              </a:ext>
            </a:extLst>
          </p:cNvPr>
          <p:cNvSpPr txBox="1">
            <a:spLocks/>
          </p:cNvSpPr>
          <p:nvPr/>
        </p:nvSpPr>
        <p:spPr>
          <a:xfrm>
            <a:off x="8879840" y="6158460"/>
            <a:ext cx="235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00" b="1" dirty="0">
              <a:solidFill>
                <a:srgbClr val="8DD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16C5E0-5129-7C12-53A8-128D36DEFD84}"/>
              </a:ext>
            </a:extLst>
          </p:cNvPr>
          <p:cNvSpPr txBox="1"/>
          <p:nvPr/>
        </p:nvSpPr>
        <p:spPr>
          <a:xfrm>
            <a:off x="6854725" y="4390377"/>
            <a:ext cx="30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Futura"/>
              </a:rPr>
              <a:t>OPNsense</a:t>
            </a:r>
            <a:r>
              <a:rPr lang="fr-FR" sz="2400" dirty="0">
                <a:latin typeface="Futura"/>
              </a:rPr>
              <a:t> 24.7.3_1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4CBA4B2-E4C0-2810-B0B2-55B1872140C6}"/>
              </a:ext>
            </a:extLst>
          </p:cNvPr>
          <p:cNvSpPr txBox="1"/>
          <p:nvPr/>
        </p:nvSpPr>
        <p:spPr>
          <a:xfrm>
            <a:off x="1941131" y="4021045"/>
            <a:ext cx="3371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Futura"/>
              </a:rPr>
              <a:t>Proxmox</a:t>
            </a:r>
            <a:r>
              <a:rPr lang="fr-FR" sz="2400" dirty="0">
                <a:latin typeface="Futura"/>
              </a:rPr>
              <a:t> Virtual </a:t>
            </a:r>
            <a:r>
              <a:rPr lang="fr-FR" sz="2400" dirty="0" err="1">
                <a:latin typeface="Futura"/>
              </a:rPr>
              <a:t>Environment</a:t>
            </a:r>
            <a:r>
              <a:rPr lang="fr-FR" sz="2400" dirty="0">
                <a:latin typeface="Futura"/>
              </a:rPr>
              <a:t> 8.2.2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0D278E5-AC90-485A-9D85-85396D023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29" y="2008372"/>
            <a:ext cx="2186301" cy="208219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FAF7024-9C71-430D-A391-8881DC7A0534}"/>
              </a:ext>
            </a:extLst>
          </p:cNvPr>
          <p:cNvGrpSpPr/>
          <p:nvPr/>
        </p:nvGrpSpPr>
        <p:grpSpPr>
          <a:xfrm>
            <a:off x="7472171" y="2234249"/>
            <a:ext cx="1827280" cy="1876747"/>
            <a:chOff x="5659771" y="3200352"/>
            <a:chExt cx="1827280" cy="187674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149B07C-5AF3-4FAD-AD10-F630DA7FC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382" y="3200352"/>
              <a:ext cx="1190058" cy="12278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124F34B-2A2F-4037-B30D-08C038330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771" y="4650378"/>
              <a:ext cx="1827280" cy="426721"/>
            </a:xfrm>
            <a:prstGeom prst="rect">
              <a:avLst/>
            </a:prstGeom>
          </p:spPr>
        </p:pic>
      </p:grpSp>
      <p:pic>
        <p:nvPicPr>
          <p:cNvPr id="30" name="Graphique 29">
            <a:extLst>
              <a:ext uri="{FF2B5EF4-FFF2-40B4-BE49-F238E27FC236}">
                <a16:creationId xmlns:a16="http://schemas.microsoft.com/office/drawing/2014/main" id="{0899FB2F-167D-48E0-B65D-182C5EC8E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4548" y="3462049"/>
            <a:ext cx="989497" cy="855321"/>
          </a:xfrm>
          <a:prstGeom prst="rect">
            <a:avLst/>
          </a:prstGeom>
        </p:spPr>
      </p:pic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9B74B836-D8E1-44FA-8F81-3802F62CF6AE}"/>
              </a:ext>
            </a:extLst>
          </p:cNvPr>
          <p:cNvSpPr txBox="1">
            <a:spLocks/>
          </p:cNvSpPr>
          <p:nvPr/>
        </p:nvSpPr>
        <p:spPr>
          <a:xfrm>
            <a:off x="8704399" y="6208969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95255DEE-0B43-500D-C908-B44DEA180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3093384"/>
            <a:ext cx="2114084" cy="2114084"/>
          </a:xfrm>
          <a:prstGeom prst="rect">
            <a:avLst/>
          </a:prstGeom>
          <a:ln w="19050">
            <a:solidFill>
              <a:srgbClr val="14344C"/>
            </a:solidFill>
          </a:ln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C0D14D2-FEC8-AD07-434D-04B18AC82306}"/>
              </a:ext>
            </a:extLst>
          </p:cNvPr>
          <p:cNvGrpSpPr/>
          <p:nvPr/>
        </p:nvGrpSpPr>
        <p:grpSpPr>
          <a:xfrm>
            <a:off x="3042410" y="6254597"/>
            <a:ext cx="6107175" cy="293320"/>
            <a:chOff x="3042410" y="6254597"/>
            <a:chExt cx="6107175" cy="293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9B9904-0357-5921-3BAC-720E1385C3F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42410" y="6254597"/>
              <a:ext cx="2035725" cy="293320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C5F0B-61D7-B34C-6EC5-E24ABD5537D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078135" y="6254597"/>
              <a:ext cx="4071450" cy="293320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FDBB6BD-838A-7F85-D358-2F8672AFDA8D}"/>
              </a:ext>
            </a:extLst>
          </p:cNvPr>
          <p:cNvSpPr/>
          <p:nvPr/>
        </p:nvSpPr>
        <p:spPr>
          <a:xfrm>
            <a:off x="0" y="-42252"/>
            <a:ext cx="12192000" cy="64807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08ECB2-D713-7AD9-1E46-A82ABD0AE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6084000" y="-3354252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51B13107-5A6F-9993-8BEB-72432C2BFF49}"/>
              </a:ext>
            </a:extLst>
          </p:cNvPr>
          <p:cNvSpPr txBox="1"/>
          <p:nvPr/>
        </p:nvSpPr>
        <p:spPr>
          <a:xfrm>
            <a:off x="609600" y="0"/>
            <a:ext cx="3762861" cy="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  <a:latin typeface="Futura"/>
              </a:rPr>
              <a:t>Choix techniques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1667D5BF-F5C7-4E16-94BF-FEF426DDC835}"/>
              </a:ext>
            </a:extLst>
          </p:cNvPr>
          <p:cNvSpPr txBox="1">
            <a:spLocks/>
          </p:cNvSpPr>
          <p:nvPr/>
        </p:nvSpPr>
        <p:spPr>
          <a:xfrm>
            <a:off x="8879840" y="6158460"/>
            <a:ext cx="235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00" b="1" dirty="0">
              <a:solidFill>
                <a:srgbClr val="8DD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 descr="Une image contenant outil, Appareils électroniques, conception&#10;&#10;Description générée automatiquement">
            <a:extLst>
              <a:ext uri="{FF2B5EF4-FFF2-40B4-BE49-F238E27FC236}">
                <a16:creationId xmlns:a16="http://schemas.microsoft.com/office/drawing/2014/main" id="{C4192463-82B8-AF74-6C37-FA898EF83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17" y="3142436"/>
            <a:ext cx="2034398" cy="2034398"/>
          </a:xfrm>
          <a:prstGeom prst="rect">
            <a:avLst/>
          </a:prstGeom>
          <a:ln w="19050">
            <a:solidFill>
              <a:srgbClr val="14344C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79A1835-0804-3C55-5AB0-0D9E685CEC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0" y="352887"/>
            <a:ext cx="3214085" cy="298654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116C5E0-5129-7C12-53A8-128D36DEFD84}"/>
              </a:ext>
            </a:extLst>
          </p:cNvPr>
          <p:cNvSpPr txBox="1"/>
          <p:nvPr/>
        </p:nvSpPr>
        <p:spPr>
          <a:xfrm>
            <a:off x="807809" y="5346290"/>
            <a:ext cx="176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utura"/>
              </a:rPr>
              <a:t>Module SFP28 Bidirectionnel </a:t>
            </a:r>
          </a:p>
        </p:txBody>
      </p:sp>
      <p:pic>
        <p:nvPicPr>
          <p:cNvPr id="20" name="Image 19" descr="Une image contenant texte, batterie&#10;&#10;Description générée automatiquement">
            <a:extLst>
              <a:ext uri="{FF2B5EF4-FFF2-40B4-BE49-F238E27FC236}">
                <a16:creationId xmlns:a16="http://schemas.microsoft.com/office/drawing/2014/main" id="{2118B24D-3FED-68BA-6BFE-35595A78B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6" y="3142436"/>
            <a:ext cx="2034397" cy="2034397"/>
          </a:xfrm>
          <a:prstGeom prst="rect">
            <a:avLst/>
          </a:prstGeom>
          <a:ln w="19050">
            <a:solidFill>
              <a:srgbClr val="14344C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AB70397-C03A-D8DF-13B1-37E1BAA047E2}"/>
              </a:ext>
            </a:extLst>
          </p:cNvPr>
          <p:cNvSpPr txBox="1"/>
          <p:nvPr/>
        </p:nvSpPr>
        <p:spPr>
          <a:xfrm>
            <a:off x="2850973" y="5347042"/>
            <a:ext cx="321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utura"/>
              </a:rPr>
              <a:t>Adaptateur QSFP28-SFP28 (100G </a:t>
            </a:r>
            <a:r>
              <a:rPr lang="fr-FR" dirty="0">
                <a:latin typeface="Futura"/>
                <a:sym typeface="Wingdings" panose="05000000000000000000" pitchFamily="2" charset="2"/>
              </a:rPr>
              <a:t></a:t>
            </a:r>
            <a:r>
              <a:rPr lang="fr-FR" dirty="0">
                <a:latin typeface="Futura"/>
              </a:rPr>
              <a:t> 25G)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4CBA4B2-E4C0-2810-B0B2-55B1872140C6}"/>
              </a:ext>
            </a:extLst>
          </p:cNvPr>
          <p:cNvSpPr txBox="1"/>
          <p:nvPr/>
        </p:nvSpPr>
        <p:spPr>
          <a:xfrm>
            <a:off x="6286182" y="5343825"/>
            <a:ext cx="165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utura"/>
              </a:rPr>
              <a:t>Fibre Simplex</a:t>
            </a:r>
          </a:p>
          <a:p>
            <a:pPr algn="ctr"/>
            <a:r>
              <a:rPr lang="fr-FR" dirty="0">
                <a:latin typeface="Futura"/>
              </a:rPr>
              <a:t>LC/UPC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F57E36-156F-4D3B-8AAA-20C60243380F}"/>
              </a:ext>
            </a:extLst>
          </p:cNvPr>
          <p:cNvSpPr txBox="1"/>
          <p:nvPr/>
        </p:nvSpPr>
        <p:spPr>
          <a:xfrm>
            <a:off x="471953" y="2289191"/>
            <a:ext cx="313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Futura"/>
              </a:rPr>
              <a:t>HPE </a:t>
            </a:r>
            <a:r>
              <a:rPr lang="fr-FR" dirty="0" err="1">
                <a:latin typeface="Futura"/>
              </a:rPr>
              <a:t>Proliant</a:t>
            </a:r>
            <a:r>
              <a:rPr lang="fr-FR" dirty="0">
                <a:latin typeface="Futura"/>
              </a:rPr>
              <a:t> DL 385 </a:t>
            </a:r>
            <a:r>
              <a:rPr lang="fr-FR" dirty="0" err="1">
                <a:latin typeface="Futura"/>
              </a:rPr>
              <a:t>gen</a:t>
            </a:r>
            <a:r>
              <a:rPr lang="fr-FR" dirty="0">
                <a:latin typeface="Futura"/>
              </a:rPr>
              <a:t> 11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8CBCA2E-8695-42D3-B890-D6EA246BCC2A}"/>
              </a:ext>
            </a:extLst>
          </p:cNvPr>
          <p:cNvSpPr txBox="1"/>
          <p:nvPr/>
        </p:nvSpPr>
        <p:spPr>
          <a:xfrm>
            <a:off x="3931542" y="968517"/>
            <a:ext cx="7966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"/>
              </a:rPr>
              <a:t>2 processeurs AMD 9124 (16 cœurs - 32 threads)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"/>
              </a:rPr>
              <a:t>192 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"/>
              </a:rPr>
              <a:t>2 SSD M.2 de 480GB (dédié au système) - en RAID1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"/>
              </a:rPr>
              <a:t>2 SSD de 960GB - en RAID1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"/>
              </a:rPr>
              <a:t>2 cartes réseaux 4 ports SFP28 à 25G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7DACE1D-67D6-48CF-B508-883930E8CB0B}"/>
              </a:ext>
            </a:extLst>
          </p:cNvPr>
          <p:cNvSpPr txBox="1">
            <a:spLocks/>
          </p:cNvSpPr>
          <p:nvPr/>
        </p:nvSpPr>
        <p:spPr>
          <a:xfrm>
            <a:off x="8704399" y="6208969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Appareils électroniques, conduire, Composant d’ordinateur&#10;&#10;Description générée automatiquement">
            <a:extLst>
              <a:ext uri="{FF2B5EF4-FFF2-40B4-BE49-F238E27FC236}">
                <a16:creationId xmlns:a16="http://schemas.microsoft.com/office/drawing/2014/main" id="{803A92A9-3CD1-31A0-4D48-E0277B2F3A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59" y="3120337"/>
            <a:ext cx="3171126" cy="2114083"/>
          </a:xfrm>
          <a:prstGeom prst="rect">
            <a:avLst/>
          </a:prstGeom>
          <a:ln w="19050">
            <a:solidFill>
              <a:srgbClr val="14344C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CF0B434-0E7A-AB42-ADBB-02567BED1182}"/>
              </a:ext>
            </a:extLst>
          </p:cNvPr>
          <p:cNvSpPr txBox="1"/>
          <p:nvPr/>
        </p:nvSpPr>
        <p:spPr>
          <a:xfrm>
            <a:off x="8879840" y="5343826"/>
            <a:ext cx="287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utura"/>
              </a:rPr>
              <a:t>2 cœurs Dell S5232-ON</a:t>
            </a:r>
            <a:br>
              <a:rPr lang="fr-FR" dirty="0">
                <a:latin typeface="Futura"/>
              </a:rPr>
            </a:br>
            <a:r>
              <a:rPr lang="fr-FR" dirty="0">
                <a:latin typeface="Futura"/>
              </a:rPr>
              <a:t>32 x 100G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5678EF3-0ACA-4226-90D8-12884D6FA773}"/>
              </a:ext>
            </a:extLst>
          </p:cNvPr>
          <p:cNvSpPr txBox="1"/>
          <p:nvPr/>
        </p:nvSpPr>
        <p:spPr>
          <a:xfrm>
            <a:off x="807809" y="5343826"/>
            <a:ext cx="176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utura"/>
              </a:rPr>
              <a:t>Module SFP28 Bidirectionnel </a:t>
            </a:r>
          </a:p>
        </p:txBody>
      </p:sp>
    </p:spTree>
    <p:extLst>
      <p:ext uri="{BB962C8B-B14F-4D97-AF65-F5344CB8AC3E}">
        <p14:creationId xmlns:p14="http://schemas.microsoft.com/office/powerpoint/2010/main" val="1633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DFFE892-8AAB-4D3B-BA84-AA42ECCDB41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000" y="605818"/>
            <a:ext cx="0" cy="5648779"/>
          </a:xfrm>
          <a:prstGeom prst="line">
            <a:avLst/>
          </a:prstGeom>
          <a:ln w="28575">
            <a:solidFill>
              <a:srgbClr val="C9D0D6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E5A54ABA-3DE7-41DE-9B84-42D62490D4BF}"/>
              </a:ext>
            </a:extLst>
          </p:cNvPr>
          <p:cNvCxnSpPr>
            <a:cxnSpLocks/>
          </p:cNvCxnSpPr>
          <p:nvPr/>
        </p:nvCxnSpPr>
        <p:spPr>
          <a:xfrm flipH="1">
            <a:off x="8587592" y="4029691"/>
            <a:ext cx="762836" cy="74983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DAEEBB25-31B5-412C-AF5C-12464D3399CF}"/>
              </a:ext>
            </a:extLst>
          </p:cNvPr>
          <p:cNvCxnSpPr>
            <a:cxnSpLocks/>
          </p:cNvCxnSpPr>
          <p:nvPr/>
        </p:nvCxnSpPr>
        <p:spPr>
          <a:xfrm flipH="1">
            <a:off x="8787284" y="4102886"/>
            <a:ext cx="623376" cy="6310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91F87F90-0492-471A-99ED-39BE9B987434}"/>
              </a:ext>
            </a:extLst>
          </p:cNvPr>
          <p:cNvCxnSpPr>
            <a:cxnSpLocks/>
          </p:cNvCxnSpPr>
          <p:nvPr/>
        </p:nvCxnSpPr>
        <p:spPr>
          <a:xfrm>
            <a:off x="2905924" y="3993063"/>
            <a:ext cx="792386" cy="16338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852DD5C2-6D45-4AC2-BEA5-9203BB36ADBA}"/>
              </a:ext>
            </a:extLst>
          </p:cNvPr>
          <p:cNvCxnSpPr>
            <a:cxnSpLocks/>
          </p:cNvCxnSpPr>
          <p:nvPr/>
        </p:nvCxnSpPr>
        <p:spPr>
          <a:xfrm>
            <a:off x="2779398" y="3976089"/>
            <a:ext cx="813690" cy="16896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7B677D3A-B1AC-4475-951E-95971F026BCA}"/>
              </a:ext>
            </a:extLst>
          </p:cNvPr>
          <p:cNvCxnSpPr>
            <a:cxnSpLocks/>
          </p:cNvCxnSpPr>
          <p:nvPr/>
        </p:nvCxnSpPr>
        <p:spPr>
          <a:xfrm flipH="1" flipV="1">
            <a:off x="3804142" y="1436696"/>
            <a:ext cx="4452641" cy="1075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40ABFF80-4DD9-4F36-B26D-8EC597A0A119}"/>
              </a:ext>
            </a:extLst>
          </p:cNvPr>
          <p:cNvCxnSpPr>
            <a:cxnSpLocks/>
          </p:cNvCxnSpPr>
          <p:nvPr/>
        </p:nvCxnSpPr>
        <p:spPr>
          <a:xfrm flipH="1" flipV="1">
            <a:off x="4042465" y="1357683"/>
            <a:ext cx="4452641" cy="1075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20CD78E-DEC7-4CDA-BFE4-37E4F2913B38}"/>
              </a:ext>
            </a:extLst>
          </p:cNvPr>
          <p:cNvCxnSpPr>
            <a:cxnSpLocks/>
          </p:cNvCxnSpPr>
          <p:nvPr/>
        </p:nvCxnSpPr>
        <p:spPr>
          <a:xfrm flipH="1">
            <a:off x="3346232" y="2809875"/>
            <a:ext cx="5183406" cy="11087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642CA6F3-C5A3-4E51-BD3D-2DE8441D6261}"/>
              </a:ext>
            </a:extLst>
          </p:cNvPr>
          <p:cNvCxnSpPr>
            <a:cxnSpLocks/>
          </p:cNvCxnSpPr>
          <p:nvPr/>
        </p:nvCxnSpPr>
        <p:spPr>
          <a:xfrm flipH="1">
            <a:off x="3305176" y="2923003"/>
            <a:ext cx="5189930" cy="11155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4A339C1-E754-4E6E-B388-B07D3BF166D0}"/>
              </a:ext>
            </a:extLst>
          </p:cNvPr>
          <p:cNvCxnSpPr>
            <a:cxnSpLocks/>
          </p:cNvCxnSpPr>
          <p:nvPr/>
        </p:nvCxnSpPr>
        <p:spPr>
          <a:xfrm>
            <a:off x="3415687" y="1419106"/>
            <a:ext cx="2179" cy="7484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A3794D9C-6F4B-4AE7-B6B0-DFA63EFC2C69}"/>
              </a:ext>
            </a:extLst>
          </p:cNvPr>
          <p:cNvCxnSpPr>
            <a:cxnSpLocks/>
          </p:cNvCxnSpPr>
          <p:nvPr/>
        </p:nvCxnSpPr>
        <p:spPr>
          <a:xfrm>
            <a:off x="3528030" y="1419106"/>
            <a:ext cx="2179" cy="7904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38E196DC-5D86-4DBE-830A-C8FD99CE0A08}"/>
              </a:ext>
            </a:extLst>
          </p:cNvPr>
          <p:cNvCxnSpPr>
            <a:cxnSpLocks/>
          </p:cNvCxnSpPr>
          <p:nvPr/>
        </p:nvCxnSpPr>
        <p:spPr>
          <a:xfrm>
            <a:off x="8726545" y="1570827"/>
            <a:ext cx="0" cy="70416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8E1B830A-6B3C-4D6E-9EB1-D3402057615D}"/>
              </a:ext>
            </a:extLst>
          </p:cNvPr>
          <p:cNvCxnSpPr>
            <a:cxnSpLocks/>
          </p:cNvCxnSpPr>
          <p:nvPr/>
        </p:nvCxnSpPr>
        <p:spPr>
          <a:xfrm>
            <a:off x="8613761" y="1570827"/>
            <a:ext cx="0" cy="70416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5A8E0DEE-C32C-42A8-840B-D4A44516C620}"/>
              </a:ext>
            </a:extLst>
          </p:cNvPr>
          <p:cNvCxnSpPr>
            <a:cxnSpLocks/>
          </p:cNvCxnSpPr>
          <p:nvPr/>
        </p:nvCxnSpPr>
        <p:spPr>
          <a:xfrm flipH="1">
            <a:off x="3871574" y="1302429"/>
            <a:ext cx="4448856" cy="11399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" name="Image 16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E2132E1D-7B25-32D4-506D-0DE82986649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19" y="740753"/>
            <a:ext cx="858494" cy="85849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ED8E0100-6C75-872A-C3DD-9A779475CA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23" y="189413"/>
            <a:ext cx="1879749" cy="1879749"/>
          </a:xfrm>
          <a:prstGeom prst="rect">
            <a:avLst/>
          </a:prstGeom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id="{F7DDE658-CD41-9035-32F3-62B88260EBC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87" y="5370704"/>
            <a:ext cx="656288" cy="656288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51401A47-2D98-8A50-61D8-5232E25D98B0}"/>
              </a:ext>
            </a:extLst>
          </p:cNvPr>
          <p:cNvSpPr/>
          <p:nvPr/>
        </p:nvSpPr>
        <p:spPr>
          <a:xfrm>
            <a:off x="1799101" y="4503386"/>
            <a:ext cx="7251495" cy="707168"/>
          </a:xfrm>
          <a:prstGeom prst="rect">
            <a:avLst/>
          </a:prstGeom>
          <a:noFill/>
          <a:ln w="28575">
            <a:solidFill>
              <a:srgbClr val="5D923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145FC16-3471-979E-3CA8-5E76DC7E5DB3}"/>
              </a:ext>
            </a:extLst>
          </p:cNvPr>
          <p:cNvGrpSpPr/>
          <p:nvPr/>
        </p:nvGrpSpPr>
        <p:grpSpPr>
          <a:xfrm>
            <a:off x="3042409" y="6254597"/>
            <a:ext cx="6107175" cy="293320"/>
            <a:chOff x="3042409" y="6254597"/>
            <a:chExt cx="6107175" cy="293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9B9904-0357-5921-3BAC-720E1385C3F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42409" y="6254597"/>
              <a:ext cx="2714300" cy="293320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C5F0B-61D7-B34C-6EC5-E24ABD5537D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756709" y="6254597"/>
              <a:ext cx="3392875" cy="293320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FDBB6BD-838A-7F85-D358-2F8672AFDA8D}"/>
              </a:ext>
            </a:extLst>
          </p:cNvPr>
          <p:cNvSpPr/>
          <p:nvPr/>
        </p:nvSpPr>
        <p:spPr>
          <a:xfrm>
            <a:off x="0" y="-42252"/>
            <a:ext cx="12192000" cy="64807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08ECB2-D713-7AD9-1E46-A82ABD0AE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6084000" y="-3354252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51B13107-5A6F-9993-8BEB-72432C2BFF49}"/>
              </a:ext>
            </a:extLst>
          </p:cNvPr>
          <p:cNvSpPr txBox="1"/>
          <p:nvPr/>
        </p:nvSpPr>
        <p:spPr>
          <a:xfrm>
            <a:off x="609600" y="0"/>
            <a:ext cx="3762861" cy="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  <a:latin typeface="Futura"/>
              </a:rPr>
              <a:t>Choix techniques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1667D5BF-F5C7-4E16-94BF-FEF426DDC835}"/>
              </a:ext>
            </a:extLst>
          </p:cNvPr>
          <p:cNvSpPr txBox="1">
            <a:spLocks/>
          </p:cNvSpPr>
          <p:nvPr/>
        </p:nvSpPr>
        <p:spPr>
          <a:xfrm>
            <a:off x="8879840" y="6158460"/>
            <a:ext cx="235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00" b="1" dirty="0">
              <a:solidFill>
                <a:srgbClr val="8DD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0B159C1F-7FBF-4294-AE20-F1446887635D}"/>
              </a:ext>
            </a:extLst>
          </p:cNvPr>
          <p:cNvSpPr txBox="1">
            <a:spLocks/>
          </p:cNvSpPr>
          <p:nvPr/>
        </p:nvSpPr>
        <p:spPr>
          <a:xfrm>
            <a:off x="8704399" y="6205794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30">
            <a:extLst>
              <a:ext uri="{FF2B5EF4-FFF2-40B4-BE49-F238E27FC236}">
                <a16:creationId xmlns:a16="http://schemas.microsoft.com/office/drawing/2014/main" id="{C992BCBA-31B0-EDF8-EFF5-432090251C3C}"/>
              </a:ext>
            </a:extLst>
          </p:cNvPr>
          <p:cNvSpPr txBox="1"/>
          <p:nvPr/>
        </p:nvSpPr>
        <p:spPr>
          <a:xfrm>
            <a:off x="2793356" y="879404"/>
            <a:ext cx="1362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accent1"/>
                </a:solidFill>
                <a:latin typeface="Futura"/>
              </a:rPr>
              <a:t>Internet</a:t>
            </a:r>
          </a:p>
        </p:txBody>
      </p:sp>
      <p:sp>
        <p:nvSpPr>
          <p:cNvPr id="111" name="ZoneTexte 30">
            <a:extLst>
              <a:ext uri="{FF2B5EF4-FFF2-40B4-BE49-F238E27FC236}">
                <a16:creationId xmlns:a16="http://schemas.microsoft.com/office/drawing/2014/main" id="{C53575FE-F452-58DD-B5E9-E85AC78B184F}"/>
              </a:ext>
            </a:extLst>
          </p:cNvPr>
          <p:cNvSpPr txBox="1"/>
          <p:nvPr/>
        </p:nvSpPr>
        <p:spPr>
          <a:xfrm>
            <a:off x="7629400" y="678693"/>
            <a:ext cx="21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accent1"/>
                </a:solidFill>
                <a:latin typeface="Futura"/>
              </a:rPr>
              <a:t>Mésocentre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0A11906-6CBA-FBA2-C46B-72380244F31A}"/>
              </a:ext>
            </a:extLst>
          </p:cNvPr>
          <p:cNvSpPr/>
          <p:nvPr/>
        </p:nvSpPr>
        <p:spPr>
          <a:xfrm>
            <a:off x="3154084" y="5370704"/>
            <a:ext cx="7238815" cy="707168"/>
          </a:xfrm>
          <a:prstGeom prst="rect">
            <a:avLst/>
          </a:prstGeom>
          <a:noFill/>
          <a:ln w="28575">
            <a:solidFill>
              <a:srgbClr val="598AB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98AB7"/>
              </a:solidFill>
            </a:endParaRPr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C0D637CE-ACC9-75B6-4D71-068527FF8187}"/>
              </a:ext>
            </a:extLst>
          </p:cNvPr>
          <p:cNvCxnSpPr>
            <a:cxnSpLocks/>
            <a:stCxn id="111" idx="2"/>
            <a:endCxn id="111" idx="2"/>
          </p:cNvCxnSpPr>
          <p:nvPr/>
        </p:nvCxnSpPr>
        <p:spPr>
          <a:xfrm>
            <a:off x="8694209" y="1140358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Signe Plus 155">
            <a:extLst>
              <a:ext uri="{FF2B5EF4-FFF2-40B4-BE49-F238E27FC236}">
                <a16:creationId xmlns:a16="http://schemas.microsoft.com/office/drawing/2014/main" id="{1D7F1C0F-9BDE-46E9-A238-346B8483E2DF}"/>
              </a:ext>
            </a:extLst>
          </p:cNvPr>
          <p:cNvSpPr/>
          <p:nvPr/>
        </p:nvSpPr>
        <p:spPr>
          <a:xfrm rot="2824901">
            <a:off x="3203023" y="5382378"/>
            <a:ext cx="735871" cy="770045"/>
          </a:xfrm>
          <a:prstGeom prst="mathPlus">
            <a:avLst>
              <a:gd name="adj1" fmla="val 57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57" name="Image 156">
            <a:extLst>
              <a:ext uri="{FF2B5EF4-FFF2-40B4-BE49-F238E27FC236}">
                <a16:creationId xmlns:a16="http://schemas.microsoft.com/office/drawing/2014/main" id="{453FDF0D-6EAF-42D4-A9D5-78F9AB26AF8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34" y="4495990"/>
            <a:ext cx="656288" cy="656288"/>
          </a:xfrm>
          <a:prstGeom prst="rect">
            <a:avLst/>
          </a:prstGeom>
        </p:spPr>
      </p:pic>
      <p:pic>
        <p:nvPicPr>
          <p:cNvPr id="159" name="Image 158">
            <a:extLst>
              <a:ext uri="{FF2B5EF4-FFF2-40B4-BE49-F238E27FC236}">
                <a16:creationId xmlns:a16="http://schemas.microsoft.com/office/drawing/2014/main" id="{4E21BF66-205A-6A56-8EE9-9C29E6E210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30303">
                  <a:alpha val="85098"/>
                </a:srgbClr>
              </a:clrFrom>
              <a:clrTo>
                <a:srgbClr val="03030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58" y="4495990"/>
            <a:ext cx="656288" cy="656288"/>
          </a:xfrm>
          <a:prstGeom prst="rect">
            <a:avLst/>
          </a:prstGeom>
        </p:spPr>
      </p:pic>
      <p:pic>
        <p:nvPicPr>
          <p:cNvPr id="160" name="Image 159">
            <a:extLst>
              <a:ext uri="{FF2B5EF4-FFF2-40B4-BE49-F238E27FC236}">
                <a16:creationId xmlns:a16="http://schemas.microsoft.com/office/drawing/2014/main" id="{3E5CBC76-EDE4-E782-4A66-E4B695EC7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61" y="5370704"/>
            <a:ext cx="656288" cy="656288"/>
          </a:xfrm>
          <a:prstGeom prst="rect">
            <a:avLst/>
          </a:prstGeom>
        </p:spPr>
      </p:pic>
      <p:sp>
        <p:nvSpPr>
          <p:cNvPr id="161" name="Signe Plus 160">
            <a:extLst>
              <a:ext uri="{FF2B5EF4-FFF2-40B4-BE49-F238E27FC236}">
                <a16:creationId xmlns:a16="http://schemas.microsoft.com/office/drawing/2014/main" id="{C16B3D56-FB83-3289-CD6A-2C7B56876BBE}"/>
              </a:ext>
            </a:extLst>
          </p:cNvPr>
          <p:cNvSpPr/>
          <p:nvPr/>
        </p:nvSpPr>
        <p:spPr>
          <a:xfrm rot="2824901">
            <a:off x="8209666" y="4516323"/>
            <a:ext cx="735871" cy="770045"/>
          </a:xfrm>
          <a:prstGeom prst="mathPlus">
            <a:avLst>
              <a:gd name="adj1" fmla="val 57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76" name="ZoneTexte 30">
            <a:extLst>
              <a:ext uri="{FF2B5EF4-FFF2-40B4-BE49-F238E27FC236}">
                <a16:creationId xmlns:a16="http://schemas.microsoft.com/office/drawing/2014/main" id="{446BF26D-ABBE-9806-EB64-67612727A065}"/>
              </a:ext>
            </a:extLst>
          </p:cNvPr>
          <p:cNvSpPr txBox="1"/>
          <p:nvPr/>
        </p:nvSpPr>
        <p:spPr>
          <a:xfrm>
            <a:off x="3408796" y="4643641"/>
            <a:ext cx="340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6F9E4F"/>
                </a:solidFill>
                <a:latin typeface="Futura"/>
              </a:rPr>
              <a:t>Filtrage trafic Internet</a:t>
            </a:r>
          </a:p>
        </p:txBody>
      </p:sp>
      <p:sp>
        <p:nvSpPr>
          <p:cNvPr id="177" name="ZoneTexte 30">
            <a:extLst>
              <a:ext uri="{FF2B5EF4-FFF2-40B4-BE49-F238E27FC236}">
                <a16:creationId xmlns:a16="http://schemas.microsoft.com/office/drawing/2014/main" id="{022BA9DB-71DE-5A17-4E7E-04D254131705}"/>
              </a:ext>
            </a:extLst>
          </p:cNvPr>
          <p:cNvSpPr txBox="1"/>
          <p:nvPr/>
        </p:nvSpPr>
        <p:spPr>
          <a:xfrm>
            <a:off x="5560303" y="5497467"/>
            <a:ext cx="395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598AB7"/>
                </a:solidFill>
                <a:latin typeface="Futura"/>
              </a:rPr>
              <a:t>Filtrage trafic Mésocentre</a:t>
            </a:r>
          </a:p>
        </p:txBody>
      </p:sp>
      <p:sp>
        <p:nvSpPr>
          <p:cNvPr id="196" name="ZoneTexte 30">
            <a:extLst>
              <a:ext uri="{FF2B5EF4-FFF2-40B4-BE49-F238E27FC236}">
                <a16:creationId xmlns:a16="http://schemas.microsoft.com/office/drawing/2014/main" id="{175C730F-134A-E292-D9B7-6F68AC8A83D1}"/>
              </a:ext>
            </a:extLst>
          </p:cNvPr>
          <p:cNvSpPr txBox="1"/>
          <p:nvPr/>
        </p:nvSpPr>
        <p:spPr>
          <a:xfrm>
            <a:off x="655047" y="1110236"/>
            <a:ext cx="11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C9D0D6"/>
                </a:solidFill>
                <a:latin typeface="Futura"/>
              </a:rPr>
              <a:t>Salle 1</a:t>
            </a:r>
          </a:p>
        </p:txBody>
      </p:sp>
      <p:sp>
        <p:nvSpPr>
          <p:cNvPr id="197" name="ZoneTexte 30">
            <a:extLst>
              <a:ext uri="{FF2B5EF4-FFF2-40B4-BE49-F238E27FC236}">
                <a16:creationId xmlns:a16="http://schemas.microsoft.com/office/drawing/2014/main" id="{7664C592-FECE-5ACB-23E2-BF4CAFFA770A}"/>
              </a:ext>
            </a:extLst>
          </p:cNvPr>
          <p:cNvSpPr txBox="1"/>
          <p:nvPr/>
        </p:nvSpPr>
        <p:spPr>
          <a:xfrm>
            <a:off x="10657126" y="1224745"/>
            <a:ext cx="12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C9D0D6"/>
                </a:solidFill>
                <a:latin typeface="Futura"/>
              </a:rPr>
              <a:t>Salle 2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700CA1DF-4F39-4488-1D7D-718764675094}"/>
              </a:ext>
            </a:extLst>
          </p:cNvPr>
          <p:cNvSpPr txBox="1"/>
          <p:nvPr/>
        </p:nvSpPr>
        <p:spPr>
          <a:xfrm>
            <a:off x="3240735" y="3196967"/>
            <a:ext cx="87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9AE27"/>
                </a:solidFill>
                <a:latin typeface="Futura"/>
              </a:rPr>
              <a:t>4x25G</a:t>
            </a:r>
          </a:p>
        </p:txBody>
      </p:sp>
      <p:sp>
        <p:nvSpPr>
          <p:cNvPr id="181" name="ZoneTexte 30">
            <a:extLst>
              <a:ext uri="{FF2B5EF4-FFF2-40B4-BE49-F238E27FC236}">
                <a16:creationId xmlns:a16="http://schemas.microsoft.com/office/drawing/2014/main" id="{92B51E5B-2E03-A5A6-D5A8-5568EC121437}"/>
              </a:ext>
            </a:extLst>
          </p:cNvPr>
          <p:cNvSpPr txBox="1"/>
          <p:nvPr/>
        </p:nvSpPr>
        <p:spPr>
          <a:xfrm>
            <a:off x="5498354" y="3653749"/>
            <a:ext cx="120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C56423"/>
                </a:solidFill>
                <a:latin typeface="Futura"/>
              </a:rPr>
              <a:t>Cluster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EE3D8CD-2330-4AF5-B5BC-2C2902ABEC5B}"/>
              </a:ext>
            </a:extLst>
          </p:cNvPr>
          <p:cNvCxnSpPr>
            <a:stCxn id="48" idx="4"/>
          </p:cNvCxnSpPr>
          <p:nvPr/>
        </p:nvCxnSpPr>
        <p:spPr>
          <a:xfrm flipH="1">
            <a:off x="2681123" y="3030467"/>
            <a:ext cx="795615" cy="7509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AC39B39-2550-4106-9C77-9CC317D5EB46}"/>
              </a:ext>
            </a:extLst>
          </p:cNvPr>
          <p:cNvCxnSpPr/>
          <p:nvPr/>
        </p:nvCxnSpPr>
        <p:spPr>
          <a:xfrm flipH="1">
            <a:off x="2553644" y="3001093"/>
            <a:ext cx="795615" cy="7509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C06535E4-C108-48FE-9F33-0B0487AC5E59}"/>
              </a:ext>
            </a:extLst>
          </p:cNvPr>
          <p:cNvCxnSpPr>
            <a:cxnSpLocks/>
          </p:cNvCxnSpPr>
          <p:nvPr/>
        </p:nvCxnSpPr>
        <p:spPr>
          <a:xfrm flipH="1">
            <a:off x="3916925" y="1428347"/>
            <a:ext cx="4403505" cy="11348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2FD4F5C2-6DD7-4CEE-ADCF-C609FC95D70A}"/>
              </a:ext>
            </a:extLst>
          </p:cNvPr>
          <p:cNvCxnSpPr>
            <a:cxnSpLocks/>
          </p:cNvCxnSpPr>
          <p:nvPr/>
        </p:nvCxnSpPr>
        <p:spPr>
          <a:xfrm flipH="1">
            <a:off x="3911894" y="2618654"/>
            <a:ext cx="4296208" cy="23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B8848305-84C6-4060-9330-1D38950DBFDC}"/>
              </a:ext>
            </a:extLst>
          </p:cNvPr>
          <p:cNvCxnSpPr>
            <a:cxnSpLocks/>
          </p:cNvCxnSpPr>
          <p:nvPr/>
        </p:nvCxnSpPr>
        <p:spPr>
          <a:xfrm flipH="1">
            <a:off x="3901275" y="2738731"/>
            <a:ext cx="4306827" cy="50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B7544C2-1BE5-2011-7F34-FA23B4B4137E}"/>
              </a:ext>
            </a:extLst>
          </p:cNvPr>
          <p:cNvSpPr/>
          <p:nvPr/>
        </p:nvSpPr>
        <p:spPr>
          <a:xfrm>
            <a:off x="1799101" y="3549527"/>
            <a:ext cx="8593798" cy="679895"/>
          </a:xfrm>
          <a:prstGeom prst="rect">
            <a:avLst/>
          </a:prstGeom>
          <a:noFill/>
          <a:ln w="38100">
            <a:solidFill>
              <a:srgbClr val="CB743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56423"/>
              </a:solidFill>
            </a:endParaRP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2B73F58B-667A-45D1-A38F-7869188C880A}"/>
              </a:ext>
            </a:extLst>
          </p:cNvPr>
          <p:cNvCxnSpPr>
            <a:cxnSpLocks/>
          </p:cNvCxnSpPr>
          <p:nvPr/>
        </p:nvCxnSpPr>
        <p:spPr>
          <a:xfrm flipH="1" flipV="1">
            <a:off x="3788399" y="2872288"/>
            <a:ext cx="5253750" cy="10569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505E72B2-933C-4F4E-BBEF-BAD9595A8D08}"/>
              </a:ext>
            </a:extLst>
          </p:cNvPr>
          <p:cNvCxnSpPr>
            <a:cxnSpLocks/>
          </p:cNvCxnSpPr>
          <p:nvPr/>
        </p:nvCxnSpPr>
        <p:spPr>
          <a:xfrm flipH="1" flipV="1">
            <a:off x="3629664" y="2944486"/>
            <a:ext cx="5313035" cy="107122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A9E06BB-A4DC-CD17-0221-9836C18F1A10}"/>
              </a:ext>
            </a:extLst>
          </p:cNvPr>
          <p:cNvGrpSpPr/>
          <p:nvPr/>
        </p:nvGrpSpPr>
        <p:grpSpPr>
          <a:xfrm>
            <a:off x="3036550" y="2148466"/>
            <a:ext cx="880375" cy="882001"/>
            <a:chOff x="8417099" y="3574424"/>
            <a:chExt cx="1152000" cy="115200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32DBD508-A7BB-ECE0-71EE-12FC17393CF9}"/>
                </a:ext>
              </a:extLst>
            </p:cNvPr>
            <p:cNvSpPr/>
            <p:nvPr/>
          </p:nvSpPr>
          <p:spPr>
            <a:xfrm>
              <a:off x="8417099" y="3574424"/>
              <a:ext cx="1152000" cy="115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Flèche : double flèche verticale 48">
              <a:extLst>
                <a:ext uri="{FF2B5EF4-FFF2-40B4-BE49-F238E27FC236}">
                  <a16:creationId xmlns:a16="http://schemas.microsoft.com/office/drawing/2014/main" id="{C80A140E-4603-5294-479C-0409503A6774}"/>
                </a:ext>
              </a:extLst>
            </p:cNvPr>
            <p:cNvSpPr/>
            <p:nvPr/>
          </p:nvSpPr>
          <p:spPr>
            <a:xfrm>
              <a:off x="8895944" y="3714787"/>
              <a:ext cx="194310" cy="871275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0" name="Flèche : double flèche horizontale 49">
              <a:extLst>
                <a:ext uri="{FF2B5EF4-FFF2-40B4-BE49-F238E27FC236}">
                  <a16:creationId xmlns:a16="http://schemas.microsoft.com/office/drawing/2014/main" id="{07B30ED0-94DC-D98F-DE7B-2B2C6A56E5E8}"/>
                </a:ext>
              </a:extLst>
            </p:cNvPr>
            <p:cNvSpPr/>
            <p:nvPr/>
          </p:nvSpPr>
          <p:spPr>
            <a:xfrm>
              <a:off x="8557499" y="4053224"/>
              <a:ext cx="871200" cy="194400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AF0465BE-A191-47D6-8D13-CC325B8CD4AA}"/>
              </a:ext>
            </a:extLst>
          </p:cNvPr>
          <p:cNvCxnSpPr>
            <a:cxnSpLocks/>
          </p:cNvCxnSpPr>
          <p:nvPr/>
        </p:nvCxnSpPr>
        <p:spPr>
          <a:xfrm flipH="1" flipV="1">
            <a:off x="8859034" y="3006502"/>
            <a:ext cx="795615" cy="7509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88D29ADA-FD03-409F-AC35-DD38B95CEBD0}"/>
              </a:ext>
            </a:extLst>
          </p:cNvPr>
          <p:cNvCxnSpPr>
            <a:cxnSpLocks/>
          </p:cNvCxnSpPr>
          <p:nvPr/>
        </p:nvCxnSpPr>
        <p:spPr>
          <a:xfrm flipH="1" flipV="1">
            <a:off x="8719139" y="3034204"/>
            <a:ext cx="795615" cy="7509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3BCD4F2F-88E3-2F3E-762D-4AB9947B4B6A}"/>
              </a:ext>
            </a:extLst>
          </p:cNvPr>
          <p:cNvGrpSpPr/>
          <p:nvPr/>
        </p:nvGrpSpPr>
        <p:grpSpPr>
          <a:xfrm>
            <a:off x="8213135" y="2222350"/>
            <a:ext cx="880375" cy="882001"/>
            <a:chOff x="8417099" y="3574424"/>
            <a:chExt cx="1152000" cy="1152000"/>
          </a:xfrm>
        </p:grpSpPr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96F19227-F873-1D8A-79B9-E9EAD1E1BC0D}"/>
                </a:ext>
              </a:extLst>
            </p:cNvPr>
            <p:cNvSpPr/>
            <p:nvPr/>
          </p:nvSpPr>
          <p:spPr>
            <a:xfrm>
              <a:off x="8417099" y="3574424"/>
              <a:ext cx="1152000" cy="115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" name="Flèche : double flèche verticale 113">
              <a:extLst>
                <a:ext uri="{FF2B5EF4-FFF2-40B4-BE49-F238E27FC236}">
                  <a16:creationId xmlns:a16="http://schemas.microsoft.com/office/drawing/2014/main" id="{4E6E9B12-AF61-7019-9F20-3C113F12E04A}"/>
                </a:ext>
              </a:extLst>
            </p:cNvPr>
            <p:cNvSpPr/>
            <p:nvPr/>
          </p:nvSpPr>
          <p:spPr>
            <a:xfrm>
              <a:off x="8895944" y="3714787"/>
              <a:ext cx="194310" cy="871275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15" name="Flèche : double flèche horizontale 114">
              <a:extLst>
                <a:ext uri="{FF2B5EF4-FFF2-40B4-BE49-F238E27FC236}">
                  <a16:creationId xmlns:a16="http://schemas.microsoft.com/office/drawing/2014/main" id="{9446BA05-F3FE-8357-6D5B-8D06BF30DEF8}"/>
                </a:ext>
              </a:extLst>
            </p:cNvPr>
            <p:cNvSpPr/>
            <p:nvPr/>
          </p:nvSpPr>
          <p:spPr>
            <a:xfrm>
              <a:off x="8557499" y="4053224"/>
              <a:ext cx="871200" cy="194400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19" name="Ellipse 118">
            <a:extLst>
              <a:ext uri="{FF2B5EF4-FFF2-40B4-BE49-F238E27FC236}">
                <a16:creationId xmlns:a16="http://schemas.microsoft.com/office/drawing/2014/main" id="{4935F41D-612D-4C6B-89C1-1397D0BCBE7D}"/>
              </a:ext>
            </a:extLst>
          </p:cNvPr>
          <p:cNvSpPr/>
          <p:nvPr/>
        </p:nvSpPr>
        <p:spPr>
          <a:xfrm rot="1882439">
            <a:off x="2660680" y="3570514"/>
            <a:ext cx="1492777" cy="153044"/>
          </a:xfrm>
          <a:prstGeom prst="ellipse">
            <a:avLst/>
          </a:prstGeom>
          <a:noFill/>
          <a:ln w="28575">
            <a:solidFill>
              <a:srgbClr val="F9A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7F8AD131-6B53-4B71-BCE8-FA51315EB6E0}"/>
              </a:ext>
            </a:extLst>
          </p:cNvPr>
          <p:cNvCxnSpPr>
            <a:cxnSpLocks/>
          </p:cNvCxnSpPr>
          <p:nvPr/>
        </p:nvCxnSpPr>
        <p:spPr>
          <a:xfrm flipH="1">
            <a:off x="2217655" y="4003985"/>
            <a:ext cx="297468" cy="7755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D0D3631A-108A-4E14-AECD-9B54426B9D69}"/>
              </a:ext>
            </a:extLst>
          </p:cNvPr>
          <p:cNvCxnSpPr>
            <a:cxnSpLocks/>
          </p:cNvCxnSpPr>
          <p:nvPr/>
        </p:nvCxnSpPr>
        <p:spPr>
          <a:xfrm flipH="1">
            <a:off x="2311908" y="4011381"/>
            <a:ext cx="297468" cy="7755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E9F61F8A-447A-420F-A25E-190C4EB13367}"/>
              </a:ext>
            </a:extLst>
          </p:cNvPr>
          <p:cNvCxnSpPr>
            <a:cxnSpLocks/>
          </p:cNvCxnSpPr>
          <p:nvPr/>
        </p:nvCxnSpPr>
        <p:spPr>
          <a:xfrm>
            <a:off x="9601348" y="4102886"/>
            <a:ext cx="472804" cy="15483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4806B7C8-DBD0-4A4D-B6E3-4E5226360D91}"/>
              </a:ext>
            </a:extLst>
          </p:cNvPr>
          <p:cNvCxnSpPr>
            <a:cxnSpLocks/>
          </p:cNvCxnSpPr>
          <p:nvPr/>
        </p:nvCxnSpPr>
        <p:spPr>
          <a:xfrm>
            <a:off x="9687161" y="4011381"/>
            <a:ext cx="498308" cy="16398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9" name="Image 98">
            <a:extLst>
              <a:ext uri="{FF2B5EF4-FFF2-40B4-BE49-F238E27FC236}">
                <a16:creationId xmlns:a16="http://schemas.microsoft.com/office/drawing/2014/main" id="{7183BEC9-3CC9-481D-8F50-0425F7357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61" y="3241051"/>
            <a:ext cx="1642124" cy="1525868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EF0C7997-7EAA-7AD0-8D47-ECF243A1DE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36" y="3264256"/>
            <a:ext cx="1642124" cy="1525868"/>
          </a:xfrm>
          <a:prstGeom prst="rect">
            <a:avLst/>
          </a:prstGeom>
        </p:spPr>
      </p:pic>
      <p:sp>
        <p:nvSpPr>
          <p:cNvPr id="69" name="Ellipse 68">
            <a:extLst>
              <a:ext uri="{FF2B5EF4-FFF2-40B4-BE49-F238E27FC236}">
                <a16:creationId xmlns:a16="http://schemas.microsoft.com/office/drawing/2014/main" id="{CE77FB65-F391-4B65-A8DD-7C8F7150E789}"/>
              </a:ext>
            </a:extLst>
          </p:cNvPr>
          <p:cNvSpPr/>
          <p:nvPr/>
        </p:nvSpPr>
        <p:spPr>
          <a:xfrm rot="19929250">
            <a:off x="8048369" y="3583548"/>
            <a:ext cx="1492777" cy="153044"/>
          </a:xfrm>
          <a:prstGeom prst="ellipse">
            <a:avLst/>
          </a:prstGeom>
          <a:noFill/>
          <a:ln w="28575">
            <a:solidFill>
              <a:srgbClr val="F9A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BB9B052-3E46-412E-B889-694F78F5C8A6}"/>
              </a:ext>
            </a:extLst>
          </p:cNvPr>
          <p:cNvSpPr txBox="1"/>
          <p:nvPr/>
        </p:nvSpPr>
        <p:spPr>
          <a:xfrm>
            <a:off x="8239920" y="3219340"/>
            <a:ext cx="87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9AE27"/>
                </a:solidFill>
                <a:latin typeface="Futura"/>
              </a:rPr>
              <a:t>4x25G</a:t>
            </a:r>
          </a:p>
        </p:txBody>
      </p:sp>
    </p:spTree>
    <p:extLst>
      <p:ext uri="{BB962C8B-B14F-4D97-AF65-F5344CB8AC3E}">
        <p14:creationId xmlns:p14="http://schemas.microsoft.com/office/powerpoint/2010/main" val="31160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5" grpId="0" animBg="1"/>
      <p:bldP spid="176" grpId="0"/>
      <p:bldP spid="177" grpId="0"/>
      <p:bldP spid="181" grpId="0"/>
      <p:bldP spid="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696BB0-F353-3E61-667B-198773C0FEDE}"/>
              </a:ext>
            </a:extLst>
          </p:cNvPr>
          <p:cNvGrpSpPr/>
          <p:nvPr/>
        </p:nvGrpSpPr>
        <p:grpSpPr>
          <a:xfrm>
            <a:off x="3042410" y="6254597"/>
            <a:ext cx="6107175" cy="293320"/>
            <a:chOff x="3042410" y="6254597"/>
            <a:chExt cx="6107175" cy="293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9B9904-0357-5921-3BAC-720E1385C3F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42410" y="6254597"/>
              <a:ext cx="3392875" cy="293320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C5F0B-61D7-B34C-6EC5-E24ABD5537D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435285" y="6254597"/>
              <a:ext cx="2714300" cy="293320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FDBB6BD-838A-7F85-D358-2F8672AFDA8D}"/>
              </a:ext>
            </a:extLst>
          </p:cNvPr>
          <p:cNvSpPr/>
          <p:nvPr/>
        </p:nvSpPr>
        <p:spPr>
          <a:xfrm>
            <a:off x="0" y="-42252"/>
            <a:ext cx="12192000" cy="64807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08ECB2-D713-7AD9-1E46-A82ABD0AE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6084000" y="-3354252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51B13107-5A6F-9993-8BEB-72432C2BFF49}"/>
              </a:ext>
            </a:extLst>
          </p:cNvPr>
          <p:cNvSpPr txBox="1"/>
          <p:nvPr/>
        </p:nvSpPr>
        <p:spPr>
          <a:xfrm>
            <a:off x="609600" y="0"/>
            <a:ext cx="3762861" cy="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  <a:latin typeface="Futura"/>
              </a:rPr>
              <a:t>Choix techniques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1667D5BF-F5C7-4E16-94BF-FEF426DDC835}"/>
              </a:ext>
            </a:extLst>
          </p:cNvPr>
          <p:cNvSpPr txBox="1">
            <a:spLocks/>
          </p:cNvSpPr>
          <p:nvPr/>
        </p:nvSpPr>
        <p:spPr>
          <a:xfrm>
            <a:off x="8879840" y="6158460"/>
            <a:ext cx="235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00" b="1" dirty="0">
              <a:solidFill>
                <a:srgbClr val="8DD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9B74B836-D8E1-44FA-8F81-3802F62CF6AE}"/>
              </a:ext>
            </a:extLst>
          </p:cNvPr>
          <p:cNvSpPr txBox="1">
            <a:spLocks/>
          </p:cNvSpPr>
          <p:nvPr/>
        </p:nvSpPr>
        <p:spPr>
          <a:xfrm>
            <a:off x="8704399" y="6208969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671571C-0696-5819-786F-D4D94379D3CE}"/>
              </a:ext>
            </a:extLst>
          </p:cNvPr>
          <p:cNvGrpSpPr/>
          <p:nvPr/>
        </p:nvGrpSpPr>
        <p:grpSpPr>
          <a:xfrm>
            <a:off x="2529365" y="821340"/>
            <a:ext cx="7356315" cy="3696359"/>
            <a:chOff x="856527" y="2203104"/>
            <a:chExt cx="5764848" cy="268578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8B65486D-E2B5-44AB-BEA3-20199BE4F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27" y="2203104"/>
              <a:ext cx="5764848" cy="268578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049697-DC03-A946-6443-37B579DE0FA5}"/>
                </a:ext>
              </a:extLst>
            </p:cNvPr>
            <p:cNvSpPr/>
            <p:nvPr/>
          </p:nvSpPr>
          <p:spPr>
            <a:xfrm>
              <a:off x="3771971" y="3987023"/>
              <a:ext cx="2804089" cy="3454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4CFCF4B-1801-6E2F-75B7-0F85EB1D9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66444" r="1034" b="19961"/>
          <a:stretch/>
        </p:blipFill>
        <p:spPr>
          <a:xfrm>
            <a:off x="2592703" y="4933934"/>
            <a:ext cx="7006593" cy="9174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2BC701-7835-218A-325E-3FAF5ED08460}"/>
              </a:ext>
            </a:extLst>
          </p:cNvPr>
          <p:cNvCxnSpPr>
            <a:stCxn id="4" idx="0"/>
            <a:endCxn id="2" idx="2"/>
          </p:cNvCxnSpPr>
          <p:nvPr/>
        </p:nvCxnSpPr>
        <p:spPr>
          <a:xfrm flipV="1">
            <a:off x="6096000" y="3751907"/>
            <a:ext cx="1942757" cy="118202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6285DCF-A4BE-35D4-1D4B-08C2959E441D}"/>
              </a:ext>
            </a:extLst>
          </p:cNvPr>
          <p:cNvGrpSpPr/>
          <p:nvPr/>
        </p:nvGrpSpPr>
        <p:grpSpPr>
          <a:xfrm>
            <a:off x="3042409" y="6254597"/>
            <a:ext cx="6107177" cy="293320"/>
            <a:chOff x="3042409" y="6254597"/>
            <a:chExt cx="6107177" cy="293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9B9904-0357-5921-3BAC-720E1385C3F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42409" y="6254597"/>
              <a:ext cx="4071451" cy="293320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C5F0B-61D7-B34C-6EC5-E24ABD5537D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113860" y="6254597"/>
              <a:ext cx="2035726" cy="293320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FDBB6BD-838A-7F85-D358-2F8672AFDA8D}"/>
              </a:ext>
            </a:extLst>
          </p:cNvPr>
          <p:cNvSpPr/>
          <p:nvPr/>
        </p:nvSpPr>
        <p:spPr>
          <a:xfrm>
            <a:off x="0" y="-42252"/>
            <a:ext cx="12192000" cy="64807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08ECB2-D713-7AD9-1E46-A82ABD0AE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6084000" y="-3354252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51B13107-5A6F-9993-8BEB-72432C2BFF49}"/>
              </a:ext>
            </a:extLst>
          </p:cNvPr>
          <p:cNvSpPr txBox="1"/>
          <p:nvPr/>
        </p:nvSpPr>
        <p:spPr>
          <a:xfrm>
            <a:off x="609600" y="0"/>
            <a:ext cx="376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  <a:latin typeface="Futura"/>
              </a:rPr>
              <a:t>Résultats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1667D5BF-F5C7-4E16-94BF-FEF426DDC835}"/>
              </a:ext>
            </a:extLst>
          </p:cNvPr>
          <p:cNvSpPr txBox="1">
            <a:spLocks/>
          </p:cNvSpPr>
          <p:nvPr/>
        </p:nvSpPr>
        <p:spPr>
          <a:xfrm>
            <a:off x="8879840" y="6158460"/>
            <a:ext cx="235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00" b="1" dirty="0">
              <a:solidFill>
                <a:srgbClr val="8DD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0B159C1F-7FBF-4294-AE20-F1446887635D}"/>
              </a:ext>
            </a:extLst>
          </p:cNvPr>
          <p:cNvSpPr txBox="1">
            <a:spLocks/>
          </p:cNvSpPr>
          <p:nvPr/>
        </p:nvSpPr>
        <p:spPr>
          <a:xfrm>
            <a:off x="8704399" y="6208969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FEDFABA-78E3-4FE6-92AE-5DA2F1E29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0189"/>
              </p:ext>
            </p:extLst>
          </p:nvPr>
        </p:nvGraphicFramePr>
        <p:xfrm>
          <a:off x="1040154" y="1488689"/>
          <a:ext cx="10087692" cy="25999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1923">
                  <a:extLst>
                    <a:ext uri="{9D8B030D-6E8A-4147-A177-3AD203B41FA5}">
                      <a16:colId xmlns:a16="http://schemas.microsoft.com/office/drawing/2014/main" val="1465626112"/>
                    </a:ext>
                  </a:extLst>
                </a:gridCol>
                <a:gridCol w="2521923">
                  <a:extLst>
                    <a:ext uri="{9D8B030D-6E8A-4147-A177-3AD203B41FA5}">
                      <a16:colId xmlns:a16="http://schemas.microsoft.com/office/drawing/2014/main" val="1844707502"/>
                    </a:ext>
                  </a:extLst>
                </a:gridCol>
                <a:gridCol w="2521923">
                  <a:extLst>
                    <a:ext uri="{9D8B030D-6E8A-4147-A177-3AD203B41FA5}">
                      <a16:colId xmlns:a16="http://schemas.microsoft.com/office/drawing/2014/main" val="1092815217"/>
                    </a:ext>
                  </a:extLst>
                </a:gridCol>
                <a:gridCol w="2521923">
                  <a:extLst>
                    <a:ext uri="{9D8B030D-6E8A-4147-A177-3AD203B41FA5}">
                      <a16:colId xmlns:a16="http://schemas.microsoft.com/office/drawing/2014/main" val="2172742808"/>
                    </a:ext>
                  </a:extLst>
                </a:gridCol>
              </a:tblGrid>
              <a:tr h="7813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4344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4344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4344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43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60363"/>
                  </a:ext>
                </a:extLst>
              </a:tr>
              <a:tr h="60622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 30 Gb</a:t>
                      </a:r>
                    </a:p>
                  </a:txBody>
                  <a:tcPr anchor="ctr">
                    <a:solidFill>
                      <a:srgbClr val="05B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5B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>
                    <a:solidFill>
                      <a:srgbClr val="05B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20.5 Gb</a:t>
                      </a:r>
                    </a:p>
                  </a:txBody>
                  <a:tcPr>
                    <a:solidFill>
                      <a:srgbClr val="05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88603"/>
                  </a:ext>
                </a:extLst>
              </a:tr>
              <a:tr h="6062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CC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2CC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>
                    <a:solidFill>
                      <a:srgbClr val="2CC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23 Gb</a:t>
                      </a:r>
                    </a:p>
                  </a:txBody>
                  <a:tcPr>
                    <a:solidFill>
                      <a:srgbClr val="2CC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0531"/>
                  </a:ext>
                </a:extLst>
              </a:tr>
              <a:tr h="6062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B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rgbClr val="05B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28%</a:t>
                      </a:r>
                    </a:p>
                  </a:txBody>
                  <a:tcPr>
                    <a:solidFill>
                      <a:srgbClr val="05B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bg1"/>
                          </a:solidFill>
                        </a:rPr>
                        <a:t>26 Gb</a:t>
                      </a:r>
                    </a:p>
                  </a:txBody>
                  <a:tcPr>
                    <a:solidFill>
                      <a:srgbClr val="05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74937"/>
                  </a:ext>
                </a:extLst>
              </a:tr>
            </a:tbl>
          </a:graphicData>
        </a:graphic>
      </p:graphicFrame>
      <p:sp>
        <p:nvSpPr>
          <p:cNvPr id="3" name="ZoneTexte 4">
            <a:extLst>
              <a:ext uri="{FF2B5EF4-FFF2-40B4-BE49-F238E27FC236}">
                <a16:creationId xmlns:a16="http://schemas.microsoft.com/office/drawing/2014/main" id="{E2FE68AD-1F7B-1CCF-D23A-EAF1181CE178}"/>
              </a:ext>
            </a:extLst>
          </p:cNvPr>
          <p:cNvSpPr txBox="1"/>
          <p:nvPr/>
        </p:nvSpPr>
        <p:spPr>
          <a:xfrm>
            <a:off x="8985507" y="1636559"/>
            <a:ext cx="179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bg1"/>
                </a:solidFill>
                <a:latin typeface="Futura"/>
              </a:rPr>
              <a:t>Débit reçu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3BD7E-BDD4-12F9-7BA1-47F5105C5BCD}"/>
              </a:ext>
            </a:extLst>
          </p:cNvPr>
          <p:cNvSpPr txBox="1"/>
          <p:nvPr/>
        </p:nvSpPr>
        <p:spPr>
          <a:xfrm>
            <a:off x="6233419" y="1543628"/>
            <a:ext cx="228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Futura"/>
              </a:rPr>
              <a:t>Charge CPU </a:t>
            </a:r>
            <a:br>
              <a:rPr lang="fr-FR" b="1" dirty="0">
                <a:solidFill>
                  <a:schemeClr val="bg1"/>
                </a:solidFill>
                <a:latin typeface="Futura"/>
              </a:rPr>
            </a:br>
            <a:r>
              <a:rPr lang="fr-FR" b="1" dirty="0">
                <a:solidFill>
                  <a:schemeClr val="bg1"/>
                </a:solidFill>
                <a:latin typeface="Futura"/>
              </a:rPr>
              <a:t>Hyperviseur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7A3540-A303-0B68-292B-295B5A982EB0}"/>
              </a:ext>
            </a:extLst>
          </p:cNvPr>
          <p:cNvSpPr txBox="1"/>
          <p:nvPr/>
        </p:nvSpPr>
        <p:spPr>
          <a:xfrm>
            <a:off x="3870723" y="1635963"/>
            <a:ext cx="190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bg1"/>
                </a:solidFill>
                <a:latin typeface="Futura"/>
              </a:rPr>
              <a:t>Multiqueue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CA0ACE-85B6-40DE-BDAD-AB5E199861BC}"/>
              </a:ext>
            </a:extLst>
          </p:cNvPr>
          <p:cNvSpPr txBox="1"/>
          <p:nvPr/>
        </p:nvSpPr>
        <p:spPr>
          <a:xfrm>
            <a:off x="1241771" y="1635963"/>
            <a:ext cx="222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bg1"/>
                </a:solidFill>
                <a:latin typeface="Futura"/>
              </a:rPr>
              <a:t>Débit envoyé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D1BB39-D198-4703-A54B-7C0B864B7280}"/>
              </a:ext>
            </a:extLst>
          </p:cNvPr>
          <p:cNvSpPr txBox="1"/>
          <p:nvPr/>
        </p:nvSpPr>
        <p:spPr>
          <a:xfrm>
            <a:off x="2476907" y="4589259"/>
            <a:ext cx="749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Futura"/>
              </a:rPr>
              <a:t>Extrait des tests réalisés à l’aide d’iperf3</a:t>
            </a:r>
          </a:p>
        </p:txBody>
      </p:sp>
    </p:spTree>
    <p:extLst>
      <p:ext uri="{BB962C8B-B14F-4D97-AF65-F5344CB8AC3E}">
        <p14:creationId xmlns:p14="http://schemas.microsoft.com/office/powerpoint/2010/main" val="19316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94C59063-006D-D16B-18A9-ACA8EC58E14D}"/>
              </a:ext>
            </a:extLst>
          </p:cNvPr>
          <p:cNvGrpSpPr/>
          <p:nvPr/>
        </p:nvGrpSpPr>
        <p:grpSpPr>
          <a:xfrm>
            <a:off x="3042409" y="6254597"/>
            <a:ext cx="6107175" cy="293320"/>
            <a:chOff x="3042409" y="6254597"/>
            <a:chExt cx="6107175" cy="293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9B9904-0357-5921-3BAC-720E1385C3F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42409" y="6254597"/>
              <a:ext cx="4750025" cy="293320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C5F0B-61D7-B34C-6EC5-E24ABD5537D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792434" y="6254597"/>
              <a:ext cx="1357150" cy="293320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FDBB6BD-838A-7F85-D358-2F8672AFDA8D}"/>
              </a:ext>
            </a:extLst>
          </p:cNvPr>
          <p:cNvSpPr/>
          <p:nvPr/>
        </p:nvSpPr>
        <p:spPr>
          <a:xfrm>
            <a:off x="0" y="-42252"/>
            <a:ext cx="12192000" cy="64807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08ECB2-D713-7AD9-1E46-A82ABD0AE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6071300" y="-3354252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51B13107-5A6F-9993-8BEB-72432C2BFF49}"/>
              </a:ext>
            </a:extLst>
          </p:cNvPr>
          <p:cNvSpPr txBox="1"/>
          <p:nvPr/>
        </p:nvSpPr>
        <p:spPr>
          <a:xfrm>
            <a:off x="609600" y="0"/>
            <a:ext cx="584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  <a:latin typeface="Futura"/>
              </a:rPr>
              <a:t>…Et le pare-feu dans tout ça ?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1667D5BF-F5C7-4E16-94BF-FEF426DDC835}"/>
              </a:ext>
            </a:extLst>
          </p:cNvPr>
          <p:cNvSpPr txBox="1">
            <a:spLocks/>
          </p:cNvSpPr>
          <p:nvPr/>
        </p:nvSpPr>
        <p:spPr>
          <a:xfrm>
            <a:off x="8879840" y="6158460"/>
            <a:ext cx="235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00" b="1" dirty="0">
              <a:solidFill>
                <a:srgbClr val="8DD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3249D2-097D-43A7-B74E-4DEE6A4BC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771525"/>
            <a:ext cx="10083800" cy="5314950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D031044B-CD93-41E8-B841-F8301D13C0B0}"/>
              </a:ext>
            </a:extLst>
          </p:cNvPr>
          <p:cNvSpPr txBox="1">
            <a:spLocks/>
          </p:cNvSpPr>
          <p:nvPr/>
        </p:nvSpPr>
        <p:spPr>
          <a:xfrm>
            <a:off x="8704399" y="6208969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71F271-9C2A-4B32-AA70-FFEB352583D3}"/>
              </a:ext>
            </a:extLst>
          </p:cNvPr>
          <p:cNvSpPr/>
          <p:nvPr/>
        </p:nvSpPr>
        <p:spPr>
          <a:xfrm>
            <a:off x="-12000" y="0"/>
            <a:ext cx="12192000" cy="6858000"/>
          </a:xfrm>
          <a:prstGeom prst="rect">
            <a:avLst/>
          </a:prstGeom>
          <a:solidFill>
            <a:srgbClr val="14344C"/>
          </a:solidFill>
          <a:ln>
            <a:solidFill>
              <a:srgbClr val="14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CEFE7DD-AB13-4EF8-A1C5-59B829F78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6084000" y="-3312000"/>
            <a:ext cx="8138198" cy="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FE3A00F-553A-426C-BCED-69DBFFBB34F8}"/>
              </a:ext>
            </a:extLst>
          </p:cNvPr>
          <p:cNvSpPr txBox="1"/>
          <p:nvPr/>
        </p:nvSpPr>
        <p:spPr>
          <a:xfrm>
            <a:off x="4076654" y="2875002"/>
            <a:ext cx="4014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0C94B4"/>
                </a:solidFill>
              </a:rPr>
              <a:t>Conclusion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C396C93-93A4-1889-5975-A55DC6DD2AC6}"/>
              </a:ext>
            </a:extLst>
          </p:cNvPr>
          <p:cNvGrpSpPr/>
          <p:nvPr/>
        </p:nvGrpSpPr>
        <p:grpSpPr>
          <a:xfrm>
            <a:off x="3042409" y="6238431"/>
            <a:ext cx="6107177" cy="289689"/>
            <a:chOff x="3042409" y="6238431"/>
            <a:chExt cx="6107177" cy="289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3F160F-43F2-4D4B-830B-7E99C372BBF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042409" y="6238431"/>
              <a:ext cx="5428602" cy="289689"/>
            </a:xfrm>
            <a:prstGeom prst="rect">
              <a:avLst/>
            </a:prstGeom>
            <a:solidFill>
              <a:srgbClr val="05B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890F30-D992-4896-9351-7F9372BEC13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71011" y="6238431"/>
              <a:ext cx="678575" cy="289689"/>
            </a:xfrm>
            <a:prstGeom prst="rect">
              <a:avLst/>
            </a:prstGeom>
            <a:solidFill>
              <a:srgbClr val="0C94B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F1210A5-84BC-414F-AC93-FDAB1429B2F5}"/>
              </a:ext>
            </a:extLst>
          </p:cNvPr>
          <p:cNvSpPr txBox="1">
            <a:spLocks/>
          </p:cNvSpPr>
          <p:nvPr/>
        </p:nvSpPr>
        <p:spPr>
          <a:xfrm>
            <a:off x="8704399" y="6208969"/>
            <a:ext cx="53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7EC0C6E-6112-46E2-93BD-21DDA2BDB143}" type="slidenum">
              <a:rPr lang="fr-FR" sz="2100" b="1" smtClean="0">
                <a:solidFill>
                  <a:srgbClr val="F9A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fr-FR" sz="2100" b="1" dirty="0">
              <a:solidFill>
                <a:srgbClr val="F9AE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3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NUMBERED_TITLES_SEARCH" val="Projet Personnel et Professionne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All Slides"/>
  <p:tag name="SMARTER_SLIDES_PROGRESSBAR_2" val="False"/>
  <p:tag name="SMARTER_SLIDES_PROGRESSBAR_99" val="1"/>
  <p:tag name="SMARTER_SLIDES_PROGRESSBAR_3" val="3"/>
  <p:tag name="SMARTER_TAG_PROGRESS_BA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All Slides"/>
  <p:tag name="SMARTER_SLIDES_PROGRESSBAR_2" val="False"/>
  <p:tag name="SMARTER_SLIDES_PROGRESSBAR_99" val="1"/>
  <p:tag name="SMARTER_SLIDES_PROGRESSBAR_3" val="3"/>
  <p:tag name="SMARTER_TAG_PROGRESS_BA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All Slides"/>
  <p:tag name="SMARTER_SLIDES_PROGRESSBAR_2" val="False"/>
  <p:tag name="SMARTER_SLIDES_PROGRESSBAR_99" val="1"/>
  <p:tag name="SMARTER_SLIDES_PROGRESSBAR_3" val="3"/>
  <p:tag name="SMARTER_TAG_PROGRESS_BA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NUMBERED_TITLES_SEARCH" val="Réalisation du proje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Select Slides"/>
  <p:tag name="SMARTER_SLIDES_PROGRESSBAR_2" val="False"/>
  <p:tag name="SMARTER_SLIDES_PROGRESSBAR_99" val="1"/>
  <p:tag name="SMARTER_SLIDES_PROGRESSBAR_3" val="24"/>
  <p:tag name="SMARTER_TAG_PROGRESS_BA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NUMBERED_TITLES_SEARCH" val="Temp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All Slides"/>
  <p:tag name="SMARTER_SLIDES_PROGRESSBAR_2" val="False"/>
  <p:tag name="SMARTER_SLIDES_PROGRESSBAR_99" val="1"/>
  <p:tag name="SMARTER_SLIDES_PROGRESSBAR_3" val="3"/>
  <p:tag name="SMARTER_TAG_PROGRESS_BA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All Slides"/>
  <p:tag name="SMARTER_SLIDES_PROGRESSBAR_2" val="False"/>
  <p:tag name="SMARTER_SLIDES_PROGRESSBAR_99" val="1"/>
  <p:tag name="SMARTER_SLIDES_PROGRESSBAR_3" val="3"/>
  <p:tag name="SMARTER_TAG_PROGRESS_BA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All Slides"/>
  <p:tag name="SMARTER_SLIDES_PROGRESSBAR_2" val="False"/>
  <p:tag name="SMARTER_SLIDES_PROGRESSBAR_99" val="1"/>
  <p:tag name="SMARTER_SLIDES_PROGRESSBAR_3" val="3"/>
  <p:tag name="SMARTER_TAG_PROGRESS_BA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Outline_3"/>
  <p:tag name="SMARTER_TAG_PROGRESS_OUTLIN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PROGRESSBAR" val="Bar_3"/>
  <p:tag name="SMARTER_SLIDES_PROGRESSBAR_1" val="All Slides"/>
  <p:tag name="SMARTER_SLIDES_PROGRESSBAR_2" val="False"/>
  <p:tag name="SMARTER_SLIDES_PROGRESSBAR_99" val="1"/>
  <p:tag name="SMARTER_SLIDES_PROGRESSBAR_3" val="3"/>
  <p:tag name="SMARTER_TAG_PROGRESS_BAR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936</Words>
  <Application>Microsoft Office PowerPoint</Application>
  <PresentationFormat>Grand écran</PresentationFormat>
  <Paragraphs>112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Futura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Clementine CLAIS</dc:creator>
  <cp:lastModifiedBy>Clementine CLAIS</cp:lastModifiedBy>
  <cp:revision>267</cp:revision>
  <dcterms:created xsi:type="dcterms:W3CDTF">2024-09-16T14:53:57Z</dcterms:created>
  <dcterms:modified xsi:type="dcterms:W3CDTF">2024-09-27T09:30:19Z</dcterms:modified>
</cp:coreProperties>
</file>