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5" r:id="rId2"/>
  </p:sldMasterIdLst>
  <p:notesMasterIdLst>
    <p:notesMasterId r:id="rId22"/>
  </p:notesMasterIdLst>
  <p:handoutMasterIdLst>
    <p:handoutMasterId r:id="rId23"/>
  </p:handoutMasterIdLst>
  <p:sldIdLst>
    <p:sldId id="1249" r:id="rId3"/>
    <p:sldId id="1260" r:id="rId4"/>
    <p:sldId id="1243" r:id="rId5"/>
    <p:sldId id="1234" r:id="rId6"/>
    <p:sldId id="1242" r:id="rId7"/>
    <p:sldId id="1241" r:id="rId8"/>
    <p:sldId id="1250" r:id="rId9"/>
    <p:sldId id="1235" r:id="rId10"/>
    <p:sldId id="1229" r:id="rId11"/>
    <p:sldId id="1253" r:id="rId12"/>
    <p:sldId id="1255" r:id="rId13"/>
    <p:sldId id="1259" r:id="rId14"/>
    <p:sldId id="1265" r:id="rId15"/>
    <p:sldId id="1262" r:id="rId16"/>
    <p:sldId id="1263" r:id="rId17"/>
    <p:sldId id="1256" r:id="rId18"/>
    <p:sldId id="1261" r:id="rId19"/>
    <p:sldId id="1155" r:id="rId20"/>
    <p:sldId id="125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 RICOCHET" id="{3E1B743A-1361-2642-8867-FECAEDF290D0}">
          <p14:sldIdLst>
            <p14:sldId id="1249"/>
            <p14:sldId id="1260"/>
            <p14:sldId id="1243"/>
            <p14:sldId id="1234"/>
            <p14:sldId id="1242"/>
            <p14:sldId id="1241"/>
            <p14:sldId id="1250"/>
            <p14:sldId id="1235"/>
            <p14:sldId id="1229"/>
            <p14:sldId id="1253"/>
            <p14:sldId id="1255"/>
            <p14:sldId id="1259"/>
            <p14:sldId id="1265"/>
            <p14:sldId id="1262"/>
            <p14:sldId id="1263"/>
            <p14:sldId id="1256"/>
            <p14:sldId id="1261"/>
            <p14:sldId id="1155"/>
            <p14:sldId id="12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E4B"/>
    <a:srgbClr val="042463"/>
    <a:srgbClr val="00EFCB"/>
    <a:srgbClr val="000000"/>
    <a:srgbClr val="0DF023"/>
    <a:srgbClr val="6CA62C"/>
    <a:srgbClr val="DEF5FA"/>
    <a:srgbClr val="A4D7A1"/>
    <a:srgbClr val="02A0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3"/>
    <p:restoredTop sz="97059" autoAdjust="0"/>
  </p:normalViewPr>
  <p:slideViewPr>
    <p:cSldViewPr>
      <p:cViewPr varScale="1">
        <p:scale>
          <a:sx n="131" d="100"/>
          <a:sy n="131" d="100"/>
        </p:scale>
        <p:origin x="952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EA480-6DCC-5544-A485-63DA54A823A0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697BB-36AA-B249-9631-2E325BC647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354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</a:lstStyle>
          <a:p>
            <a:fld id="{3842907C-D0AA-4C58-9F94-58B40AD65B29}" type="datetimeFigureOut">
              <a:rPr lang="fr-FR"/>
              <a:pPr/>
              <a:t>24/09/2024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</a:lstStyle>
          <a:p>
            <a:fld id="{1D76769E-C829-4283-B80E-CB90D995C291}" type="slidenum">
              <a:rPr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666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une précision de 30s sur 5 jours, 40 minutes sur 2 mois et 8 heures sur N années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877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une précision de 30s sur 5 jours, 40 minutes sur 2 mois et 8 heures sur N années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205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Graphical</a:t>
            </a:r>
            <a:r>
              <a:rPr lang="fr-FR" dirty="0"/>
              <a:t> user interface</a:t>
            </a:r>
          </a:p>
          <a:p>
            <a:pPr lvl="1"/>
            <a:r>
              <a:rPr lang="fr-FR" dirty="0" err="1"/>
              <a:t>Kibana</a:t>
            </a:r>
            <a:r>
              <a:rPr lang="fr-FR" dirty="0"/>
              <a:t> and </a:t>
            </a:r>
            <a:r>
              <a:rPr lang="fr-FR" dirty="0" err="1"/>
              <a:t>Grafana</a:t>
            </a:r>
            <a:r>
              <a:rPr lang="fr-FR" dirty="0"/>
              <a:t> are </a:t>
            </a:r>
            <a:r>
              <a:rPr lang="fr-FR" dirty="0" err="1"/>
              <a:t>available</a:t>
            </a:r>
            <a:r>
              <a:rPr lang="fr-FR" dirty="0"/>
              <a:t> via a CC </a:t>
            </a:r>
            <a:r>
              <a:rPr lang="fr-FR" dirty="0" err="1"/>
              <a:t>account</a:t>
            </a:r>
            <a:r>
              <a:rPr lang="fr-FR" dirty="0"/>
              <a:t>  : </a:t>
            </a:r>
            <a:r>
              <a:rPr lang="fr-FR" dirty="0" err="1"/>
              <a:t>OpenID</a:t>
            </a:r>
            <a:r>
              <a:rPr lang="fr-FR" dirty="0"/>
              <a:t> / </a:t>
            </a:r>
            <a:r>
              <a:rPr lang="fr-FR" dirty="0" err="1"/>
              <a:t>Keycloak</a:t>
            </a:r>
            <a:r>
              <a:rPr lang="fr-FR" dirty="0"/>
              <a:t> authentification</a:t>
            </a:r>
          </a:p>
          <a:p>
            <a:pPr lvl="1"/>
            <a:endParaRPr lang="fr-FR" dirty="0"/>
          </a:p>
          <a:p>
            <a:r>
              <a:rPr lang="fr-FR" dirty="0"/>
              <a:t>Application </a:t>
            </a:r>
            <a:r>
              <a:rPr lang="fr-FR" dirty="0" err="1"/>
              <a:t>Programming</a:t>
            </a:r>
            <a:r>
              <a:rPr lang="fr-FR" dirty="0"/>
              <a:t> Interface</a:t>
            </a:r>
          </a:p>
          <a:p>
            <a:pPr lvl="1"/>
            <a:r>
              <a:rPr lang="fr-FR" dirty="0"/>
              <a:t>REST API </a:t>
            </a:r>
            <a:r>
              <a:rPr lang="fr-FR" dirty="0" err="1"/>
              <a:t>available</a:t>
            </a:r>
            <a:r>
              <a:rPr lang="fr-FR" dirty="0"/>
              <a:t> and accessible </a:t>
            </a:r>
            <a:r>
              <a:rPr lang="fr-FR" dirty="0" err="1"/>
              <a:t>either</a:t>
            </a:r>
            <a:r>
              <a:rPr lang="fr-FR" dirty="0"/>
              <a:t> via CC </a:t>
            </a:r>
            <a:r>
              <a:rPr lang="fr-FR" dirty="0" err="1"/>
              <a:t>account</a:t>
            </a:r>
            <a:r>
              <a:rPr lang="fr-FR" dirty="0"/>
              <a:t> (</a:t>
            </a:r>
            <a:r>
              <a:rPr lang="fr-FR" dirty="0" err="1"/>
              <a:t>Kerberos</a:t>
            </a:r>
            <a:r>
              <a:rPr lang="fr-FR" dirty="0"/>
              <a:t>) or </a:t>
            </a:r>
            <a:r>
              <a:rPr lang="fr-FR" dirty="0" err="1"/>
              <a:t>certificate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69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6B8F1D-68D5-4C4E-98FD-47BAD8135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1" y="370706"/>
            <a:ext cx="1779860" cy="6820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4C0F3B-637E-AC41-ABA9-B57945D190DC}"/>
              </a:ext>
            </a:extLst>
          </p:cNvPr>
          <p:cNvSpPr/>
          <p:nvPr userDrawn="1"/>
        </p:nvSpPr>
        <p:spPr>
          <a:xfrm>
            <a:off x="335361" y="2348881"/>
            <a:ext cx="6833329" cy="838126"/>
          </a:xfrm>
          <a:prstGeom prst="rect">
            <a:avLst/>
          </a:prstGeom>
          <a:noFill/>
          <a:ln>
            <a:noFill/>
          </a:ln>
        </p:spPr>
        <p:txBody>
          <a:bodyPr wrap="square" lIns="0" tIns="81000" rIns="135000" bIns="81000">
            <a:spAutoFit/>
          </a:bodyPr>
          <a:lstStyle/>
          <a:p>
            <a:pPr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</a:pPr>
            <a:r>
              <a:rPr lang="fr-FR" sz="1350" b="1" dirty="0">
                <a:solidFill>
                  <a:schemeClr val="bg1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Centre de Calcul </a:t>
            </a:r>
          </a:p>
          <a:p>
            <a:pPr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</a:pPr>
            <a:r>
              <a:rPr lang="fr-FR" sz="1350" dirty="0">
                <a:solidFill>
                  <a:schemeClr val="bg1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de l’Institut National de Physique Nucléaire </a:t>
            </a:r>
          </a:p>
          <a:p>
            <a:pPr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</a:pPr>
            <a:r>
              <a:rPr lang="fr-FR" sz="1350" dirty="0">
                <a:solidFill>
                  <a:schemeClr val="bg1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et de Physique des Particules</a:t>
            </a:r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3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225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70" y="277563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8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à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angle 19">
            <a:extLst>
              <a:ext uri="{FF2B5EF4-FFF2-40B4-BE49-F238E27FC236}">
                <a16:creationId xmlns:a16="http://schemas.microsoft.com/office/drawing/2014/main" id="{09FFE40E-0C1C-244A-AC9D-365142D6E2B6}"/>
              </a:ext>
            </a:extLst>
          </p:cNvPr>
          <p:cNvSpPr/>
          <p:nvPr userDrawn="1"/>
        </p:nvSpPr>
        <p:spPr>
          <a:xfrm rot="16200000">
            <a:off x="11520105" y="6144024"/>
            <a:ext cx="648072" cy="69571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2060"/>
              </a:solidFill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B9984B2-BBFF-8C41-8E7E-032E857888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351" y="1196752"/>
            <a:ext cx="5544616" cy="2715942"/>
          </a:xfrm>
        </p:spPr>
        <p:txBody>
          <a:bodyPr/>
          <a:lstStyle>
            <a:lvl1pPr marL="342900" indent="-342900">
              <a:buClr>
                <a:srgbClr val="002060"/>
              </a:buClr>
              <a:buSzPct val="90000"/>
              <a:buFontTx/>
              <a:buBlip>
                <a:blip r:embed="rId2"/>
              </a:buBlip>
              <a:defRPr sz="2250" b="1">
                <a:latin typeface="Avenir" panose="02000503020000020003" pitchFamily="2" charset="0"/>
              </a:defRPr>
            </a:lvl1pPr>
            <a:lvl2pPr marL="685800" indent="-342900">
              <a:buClr>
                <a:srgbClr val="00B0F0"/>
              </a:buClr>
              <a:buSzPct val="80000"/>
              <a:buFontTx/>
              <a:buBlip>
                <a:blip r:embed="rId3"/>
              </a:buBlip>
              <a:defRPr sz="2100">
                <a:solidFill>
                  <a:srgbClr val="002060"/>
                </a:solidFill>
                <a:latin typeface="Avenir" panose="02000503020000020003" pitchFamily="2" charset="0"/>
              </a:defRPr>
            </a:lvl2pPr>
            <a:lvl3pPr marL="942975" indent="-257175">
              <a:buClr>
                <a:srgbClr val="00B0F0"/>
              </a:buClr>
              <a:buSzPct val="80000"/>
              <a:buFontTx/>
              <a:buBlip>
                <a:blip r:embed="rId4"/>
              </a:buBlip>
              <a:defRPr sz="1800">
                <a:solidFill>
                  <a:srgbClr val="002060"/>
                </a:solidFill>
                <a:latin typeface="Avenir" panose="02000503020000020003" pitchFamily="2" charset="0"/>
              </a:defRPr>
            </a:lvl3pPr>
            <a:lvl4pPr marL="1285875" indent="-257175">
              <a:buClr>
                <a:srgbClr val="00B0F0"/>
              </a:buClr>
              <a:buSzPct val="80000"/>
              <a:buFontTx/>
              <a:buBlip>
                <a:blip r:embed="rId5"/>
              </a:buBlip>
              <a:defRPr sz="1500">
                <a:solidFill>
                  <a:srgbClr val="002060"/>
                </a:solidFill>
                <a:latin typeface="Avenir" panose="02000503020000020003" pitchFamily="2" charset="0"/>
              </a:defRPr>
            </a:lvl4pPr>
            <a:lvl5pPr marL="1585913" indent="-214313">
              <a:buClr>
                <a:srgbClr val="00B0F0"/>
              </a:buClr>
              <a:buSzPct val="80000"/>
              <a:buFontTx/>
              <a:buBlip>
                <a:blip r:embed="rId6"/>
              </a:buBlip>
              <a:defRPr>
                <a:solidFill>
                  <a:srgbClr val="002060"/>
                </a:solidFill>
                <a:latin typeface="Avenir" panose="02000503020000020003" pitchFamily="2" charset="0"/>
              </a:defRPr>
            </a:lvl5pPr>
            <a:lvl6pPr marL="1885950" indent="-171450">
              <a:buClr>
                <a:srgbClr val="00B0F0"/>
              </a:buClr>
              <a:buSzPct val="80000"/>
              <a:buFont typeface="Zapf Dingbats"/>
              <a:buChar char="➜"/>
              <a:defRPr>
                <a:solidFill>
                  <a:srgbClr val="002060"/>
                </a:solidFill>
              </a:defRPr>
            </a:lvl6pPr>
            <a:lvl7pPr>
              <a:defRPr/>
            </a:lvl7pPr>
          </a:lstStyle>
          <a:p>
            <a:r>
              <a:rPr lang="fr-FR" dirty="0"/>
              <a:t>Liste à puces (+ élaborée)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F6B5B33-1E27-ED49-9651-05EA9B6B2F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7" y="1"/>
            <a:ext cx="12199268" cy="80693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AF02E47-FCF0-654D-BEB4-8A8E5BD6D3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72951" y="162476"/>
            <a:ext cx="1383688" cy="530220"/>
          </a:xfrm>
          <a:prstGeom prst="rect">
            <a:avLst/>
          </a:prstGeom>
        </p:spPr>
      </p:pic>
      <p:sp>
        <p:nvSpPr>
          <p:cNvPr id="16" name="Espace réservé du texte 11">
            <a:extLst>
              <a:ext uri="{FF2B5EF4-FFF2-40B4-BE49-F238E27FC236}">
                <a16:creationId xmlns:a16="http://schemas.microsoft.com/office/drawing/2014/main" id="{73AD29FD-387F-CA49-8A25-0B58145CF2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55911" y="1196752"/>
            <a:ext cx="4968552" cy="2715942"/>
          </a:xfrm>
        </p:spPr>
        <p:txBody>
          <a:bodyPr/>
          <a:lstStyle>
            <a:lvl1pPr marL="342900" indent="-342900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  <a:defRPr sz="2250" b="1">
                <a:latin typeface="Avenir" panose="02000503020000020003" pitchFamily="2" charset="0"/>
              </a:defRPr>
            </a:lvl1pPr>
            <a:lvl2pPr marL="685800" indent="-342900">
              <a:buClr>
                <a:srgbClr val="0070C0"/>
              </a:buClr>
              <a:buSzPct val="110000"/>
              <a:buFont typeface="Arial" panose="020B0604020202020204" pitchFamily="34" charset="0"/>
              <a:buChar char="•"/>
              <a:defRPr sz="2100">
                <a:solidFill>
                  <a:srgbClr val="002060"/>
                </a:solidFill>
                <a:latin typeface="Avenir" panose="02000503020000020003" pitchFamily="2" charset="0"/>
              </a:defRPr>
            </a:lvl2pPr>
            <a:lvl3pPr marL="685800" indent="0">
              <a:buClr>
                <a:srgbClr val="00B0F0"/>
              </a:buClr>
              <a:buSzPct val="80000"/>
              <a:buFontTx/>
              <a:buNone/>
              <a:defRPr sz="1800">
                <a:solidFill>
                  <a:srgbClr val="002060"/>
                </a:solidFill>
                <a:latin typeface="Avenir" panose="02000503020000020003" pitchFamily="2" charset="0"/>
              </a:defRPr>
            </a:lvl3pPr>
            <a:lvl4pPr marL="1028700" indent="0">
              <a:buClr>
                <a:srgbClr val="00B0F0"/>
              </a:buClr>
              <a:buSzPct val="80000"/>
              <a:buFontTx/>
              <a:buNone/>
              <a:defRPr sz="1500">
                <a:solidFill>
                  <a:srgbClr val="002060"/>
                </a:solidFill>
                <a:latin typeface="Avenir" panose="02000503020000020003" pitchFamily="2" charset="0"/>
              </a:defRPr>
            </a:lvl4pPr>
            <a:lvl5pPr marL="1371600" indent="0">
              <a:buClr>
                <a:srgbClr val="00B0F0"/>
              </a:buClr>
              <a:buSzPct val="80000"/>
              <a:buFontTx/>
              <a:buNone/>
              <a:defRPr>
                <a:solidFill>
                  <a:srgbClr val="002060"/>
                </a:solidFill>
                <a:latin typeface="Avenir" panose="02000503020000020003" pitchFamily="2" charset="0"/>
              </a:defRPr>
            </a:lvl5pPr>
            <a:lvl6pPr marL="1885950" indent="-171450">
              <a:buClr>
                <a:srgbClr val="00B0F0"/>
              </a:buClr>
              <a:buSzPct val="80000"/>
              <a:buFont typeface="Zapf Dingbats"/>
              <a:buChar char="➜"/>
              <a:defRPr>
                <a:solidFill>
                  <a:srgbClr val="002060"/>
                </a:solidFill>
              </a:defRPr>
            </a:lvl6pPr>
            <a:lvl7pPr>
              <a:defRPr/>
            </a:lvl7pPr>
          </a:lstStyle>
          <a:p>
            <a:r>
              <a:rPr lang="fr-FR" dirty="0"/>
              <a:t>Liste à puce (classique)</a:t>
            </a:r>
          </a:p>
          <a:p>
            <a:r>
              <a:rPr lang="fr-FR" dirty="0"/>
              <a:t>Deuxième niveau</a:t>
            </a:r>
          </a:p>
          <a:p>
            <a:r>
              <a:rPr lang="fr-FR" dirty="0"/>
              <a:t>Troisième niveau</a:t>
            </a:r>
          </a:p>
          <a:p>
            <a:r>
              <a:rPr lang="fr-FR" dirty="0"/>
              <a:t>Quatrième niveau</a:t>
            </a:r>
          </a:p>
        </p:txBody>
      </p:sp>
      <p:sp>
        <p:nvSpPr>
          <p:cNvPr id="14" name="Espace réservé de la date 1">
            <a:extLst>
              <a:ext uri="{FF2B5EF4-FFF2-40B4-BE49-F238E27FC236}">
                <a16:creationId xmlns:a16="http://schemas.microsoft.com/office/drawing/2014/main" id="{307C3165-B2F7-A549-B7BE-DD1EE92C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09322"/>
            <a:ext cx="2160240" cy="365125"/>
          </a:xfrm>
        </p:spPr>
        <p:txBody>
          <a:bodyPr/>
          <a:lstStyle>
            <a:lvl1pPr>
              <a:defRPr sz="9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20413CC5-5157-414E-89B7-0B499DC9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1" y="6311355"/>
            <a:ext cx="2510167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latin typeface="Avenir" panose="02000503020000020003" pitchFamily="2" charset="0"/>
              </a:defRPr>
            </a:lvl1pPr>
          </a:lstStyle>
          <a:p>
            <a:fld id="{EFCDD1DA-031E-A446-A610-7B4A3E2B23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pied de page 2">
            <a:extLst>
              <a:ext uri="{FF2B5EF4-FFF2-40B4-BE49-F238E27FC236}">
                <a16:creationId xmlns:a16="http://schemas.microsoft.com/office/drawing/2014/main" id="{BD867F03-65DB-6242-A0C8-FDA911A9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11353"/>
            <a:ext cx="5760640" cy="363092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74103B35-8867-0540-A39E-6681A83200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362" y="216573"/>
            <a:ext cx="10137591" cy="4220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fr-FR" sz="2100" b="1" i="0" smtClean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r>
              <a:rPr lang="fr-FR" dirty="0"/>
              <a:t>Cliquez ici pour le titre du slide (typo Avenir / corps 28)</a:t>
            </a:r>
          </a:p>
        </p:txBody>
      </p:sp>
    </p:spTree>
    <p:extLst>
      <p:ext uri="{BB962C8B-B14F-4D97-AF65-F5344CB8AC3E}">
        <p14:creationId xmlns:p14="http://schemas.microsoft.com/office/powerpoint/2010/main" val="165888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angle 19">
            <a:extLst>
              <a:ext uri="{FF2B5EF4-FFF2-40B4-BE49-F238E27FC236}">
                <a16:creationId xmlns:a16="http://schemas.microsoft.com/office/drawing/2014/main" id="{09FFE40E-0C1C-244A-AC9D-365142D6E2B6}"/>
              </a:ext>
            </a:extLst>
          </p:cNvPr>
          <p:cNvSpPr/>
          <p:nvPr userDrawn="1"/>
        </p:nvSpPr>
        <p:spPr>
          <a:xfrm rot="16200000">
            <a:off x="11520105" y="6144024"/>
            <a:ext cx="648072" cy="69571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206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F6B5B33-1E27-ED49-9651-05EA9B6B2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7" y="9164"/>
            <a:ext cx="12199268" cy="80693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AF02E47-FCF0-654D-BEB4-8A8E5BD6D3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2951" y="162476"/>
            <a:ext cx="1383688" cy="530220"/>
          </a:xfrm>
          <a:prstGeom prst="rect">
            <a:avLst/>
          </a:prstGeom>
        </p:spPr>
      </p:pic>
      <p:sp>
        <p:nvSpPr>
          <p:cNvPr id="14" name="Espace réservé de la date 1">
            <a:extLst>
              <a:ext uri="{FF2B5EF4-FFF2-40B4-BE49-F238E27FC236}">
                <a16:creationId xmlns:a16="http://schemas.microsoft.com/office/drawing/2014/main" id="{307C3165-B2F7-A549-B7BE-DD1EE92C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09322"/>
            <a:ext cx="2160240" cy="365125"/>
          </a:xfrm>
        </p:spPr>
        <p:txBody>
          <a:bodyPr/>
          <a:lstStyle>
            <a:lvl1pPr>
              <a:defRPr sz="9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20413CC5-5157-414E-89B7-0B499DC9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1" y="6311355"/>
            <a:ext cx="2510167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latin typeface="Avenir" panose="02000503020000020003" pitchFamily="2" charset="0"/>
              </a:defRPr>
            </a:lvl1pPr>
          </a:lstStyle>
          <a:p>
            <a:fld id="{EFCDD1DA-031E-A446-A610-7B4A3E2B23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pied de page 2">
            <a:extLst>
              <a:ext uri="{FF2B5EF4-FFF2-40B4-BE49-F238E27FC236}">
                <a16:creationId xmlns:a16="http://schemas.microsoft.com/office/drawing/2014/main" id="{BD867F03-65DB-6242-A0C8-FDA911A9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11353"/>
            <a:ext cx="5760640" cy="363092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ACA83929-620A-7A4E-A6EE-D5AF626CCDF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362" y="216573"/>
            <a:ext cx="10137591" cy="4220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fr-FR" sz="2100" b="1" i="0" smtClean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r>
              <a:rPr lang="fr-FR" dirty="0"/>
              <a:t>Cliquez ici pour le titre du slide (typo Avenir / corps 28)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F23F6E92-7E40-3145-B38A-D18A3508C4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362" y="939493"/>
            <a:ext cx="11521279" cy="349946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 (corps 24)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302F2453-939A-DE44-B0A4-5016F55471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524" y="1435648"/>
            <a:ext cx="11517645" cy="4732199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latin typeface="Avenir" panose="02000503020000020003" pitchFamily="2" charset="0"/>
              </a:defRPr>
            </a:lvl1pPr>
          </a:lstStyle>
          <a:p>
            <a:r>
              <a:rPr lang="fr-FR" dirty="0"/>
              <a:t>Texte niveau 1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87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34FB8C5-6A08-6A4A-8CBB-3D0A4D829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7" y="1"/>
            <a:ext cx="12199268" cy="806931"/>
          </a:xfrm>
          <a:prstGeom prst="rect">
            <a:avLst/>
          </a:prstGeom>
        </p:spPr>
      </p:pic>
      <p:sp>
        <p:nvSpPr>
          <p:cNvPr id="20" name="Triangle 19">
            <a:extLst>
              <a:ext uri="{FF2B5EF4-FFF2-40B4-BE49-F238E27FC236}">
                <a16:creationId xmlns:a16="http://schemas.microsoft.com/office/drawing/2014/main" id="{C943A5E0-14CD-BC4D-A92A-8BA3468D0B33}"/>
              </a:ext>
            </a:extLst>
          </p:cNvPr>
          <p:cNvSpPr/>
          <p:nvPr userDrawn="1"/>
        </p:nvSpPr>
        <p:spPr>
          <a:xfrm rot="16200000">
            <a:off x="11520105" y="6144024"/>
            <a:ext cx="648072" cy="69571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206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C654A4-0F8C-4C4E-A182-D38C4F514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11353"/>
            <a:ext cx="5760640" cy="363092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ACCB252A-97C6-0141-97E5-5F8427E3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1" y="6311355"/>
            <a:ext cx="2510167" cy="365125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fld id="{EFCDD1DA-031E-A446-A610-7B4A3E2B23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BD1168C3-9205-1C4E-B597-DD09D071FB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360" y="1049245"/>
            <a:ext cx="11517645" cy="514584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latin typeface="Avenir" panose="02000503020000020003" pitchFamily="2" charset="0"/>
              </a:defRPr>
            </a:lvl1pPr>
          </a:lstStyle>
          <a:p>
            <a:r>
              <a:rPr lang="fr-FR" dirty="0"/>
              <a:t>Texte niveau 1</a:t>
            </a:r>
          </a:p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DFD1AB9-6FE0-BC43-9B77-9254C282E5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2951" y="162476"/>
            <a:ext cx="1383688" cy="530220"/>
          </a:xfrm>
          <a:prstGeom prst="rect">
            <a:avLst/>
          </a:prstGeom>
        </p:spPr>
      </p:pic>
      <p:sp>
        <p:nvSpPr>
          <p:cNvPr id="15" name="Espace réservé de la date 1">
            <a:extLst>
              <a:ext uri="{FF2B5EF4-FFF2-40B4-BE49-F238E27FC236}">
                <a16:creationId xmlns:a16="http://schemas.microsoft.com/office/drawing/2014/main" id="{41291853-6AA7-7648-9B14-296E84803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09322"/>
            <a:ext cx="2160240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4BBFAF-7FC4-C44F-B450-3A350019DB55}"/>
              </a:ext>
            </a:extLst>
          </p:cNvPr>
          <p:cNvSpPr txBox="1"/>
          <p:nvPr userDrawn="1"/>
        </p:nvSpPr>
        <p:spPr>
          <a:xfrm>
            <a:off x="3482109" y="3796145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sz="1350" dirty="0">
              <a:solidFill>
                <a:srgbClr val="00B0F0"/>
              </a:solidFill>
            </a:endParaRP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FD2BB6FC-FB38-DD4A-B7C3-E7DFE7695C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362" y="216573"/>
            <a:ext cx="10137591" cy="4220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fr-FR" sz="2100" b="1" i="0" smtClean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r>
              <a:rPr lang="fr-FR" dirty="0"/>
              <a:t>Cliquez ici pour le titre du slide (typo Avenir / corps 28)</a:t>
            </a:r>
          </a:p>
        </p:txBody>
      </p:sp>
    </p:spTree>
    <p:extLst>
      <p:ext uri="{BB962C8B-B14F-4D97-AF65-F5344CB8AC3E}">
        <p14:creationId xmlns:p14="http://schemas.microsoft.com/office/powerpoint/2010/main" val="421527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riangle 20">
            <a:extLst>
              <a:ext uri="{FF2B5EF4-FFF2-40B4-BE49-F238E27FC236}">
                <a16:creationId xmlns:a16="http://schemas.microsoft.com/office/drawing/2014/main" id="{F4C7CA3E-D793-6A48-B201-D1B57F0B96EC}"/>
              </a:ext>
            </a:extLst>
          </p:cNvPr>
          <p:cNvSpPr/>
          <p:nvPr userDrawn="1"/>
        </p:nvSpPr>
        <p:spPr>
          <a:xfrm rot="16200000">
            <a:off x="11520105" y="6144024"/>
            <a:ext cx="648072" cy="69571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2060"/>
              </a:solidFill>
            </a:endParaRPr>
          </a:p>
        </p:txBody>
      </p:sp>
      <p:sp>
        <p:nvSpPr>
          <p:cNvPr id="7" name="Espace réservé pour une image  5">
            <a:extLst>
              <a:ext uri="{FF2B5EF4-FFF2-40B4-BE49-F238E27FC236}">
                <a16:creationId xmlns:a16="http://schemas.microsoft.com/office/drawing/2014/main" id="{D9AC1372-E1E7-A242-A16A-4DCD9378A2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5360" y="1052737"/>
            <a:ext cx="11665296" cy="5142349"/>
          </a:xfrm>
          <a:prstGeom prst="rect">
            <a:avLst/>
          </a:prstGeom>
        </p:spPr>
        <p:txBody>
          <a:bodyPr>
            <a:normAutofit/>
          </a:bodyPr>
          <a:lstStyle>
            <a:lvl1pPr marL="82296" indent="0">
              <a:buNone/>
              <a:defRPr sz="1500">
                <a:solidFill>
                  <a:srgbClr val="002060"/>
                </a:solidFill>
                <a:latin typeface="Avenir" panose="02000503020000020003" pitchFamily="2" charset="0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0" name="Espace réservé de la date 1">
            <a:extLst>
              <a:ext uri="{FF2B5EF4-FFF2-40B4-BE49-F238E27FC236}">
                <a16:creationId xmlns:a16="http://schemas.microsoft.com/office/drawing/2014/main" id="{2EEC3E50-2339-5742-97B4-61E11A68E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09322"/>
            <a:ext cx="2160240" cy="365125"/>
          </a:xfrm>
        </p:spPr>
        <p:txBody>
          <a:bodyPr/>
          <a:lstStyle>
            <a:lvl1pPr>
              <a:defRPr sz="9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43DD7912-D5D9-6D48-A8BD-28C28F32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1" y="6311355"/>
            <a:ext cx="2510167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latin typeface="Avenir" panose="02000503020000020003" pitchFamily="2" charset="0"/>
              </a:defRPr>
            </a:lvl1pPr>
          </a:lstStyle>
          <a:p>
            <a:fld id="{EFCDD1DA-031E-A446-A610-7B4A3E2B2369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55380C-DC86-3647-87B6-8D7F772CF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7" y="2464"/>
            <a:ext cx="12199268" cy="8069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4923865-0DD2-4747-83AA-20B4DB09B2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2951" y="162476"/>
            <a:ext cx="1383688" cy="530220"/>
          </a:xfrm>
          <a:prstGeom prst="rect">
            <a:avLst/>
          </a:prstGeom>
        </p:spPr>
      </p:pic>
      <p:sp>
        <p:nvSpPr>
          <p:cNvPr id="20" name="Espace réservé du pied de page 2">
            <a:extLst>
              <a:ext uri="{FF2B5EF4-FFF2-40B4-BE49-F238E27FC236}">
                <a16:creationId xmlns:a16="http://schemas.microsoft.com/office/drawing/2014/main" id="{5973E7F0-0D70-DD48-A7F8-FBEA7EA3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11353"/>
            <a:ext cx="5760640" cy="363092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935F9207-9F8E-4549-9431-1B447D2856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362" y="216573"/>
            <a:ext cx="10137591" cy="4220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fr-FR" sz="2100" b="1" i="0" smtClean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r>
              <a:rPr lang="fr-FR" dirty="0"/>
              <a:t>Cliquez ici pour le titre du slide (typo Avenir / corps 28)</a:t>
            </a:r>
          </a:p>
        </p:txBody>
      </p:sp>
    </p:spTree>
    <p:extLst>
      <p:ext uri="{BB962C8B-B14F-4D97-AF65-F5344CB8AC3E}">
        <p14:creationId xmlns:p14="http://schemas.microsoft.com/office/powerpoint/2010/main" val="3343345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FE3D023-665D-0D45-8B59-61A98E57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988840"/>
            <a:ext cx="12192000" cy="2880320"/>
          </a:xfrm>
        </p:spPr>
        <p:txBody>
          <a:bodyPr/>
          <a:lstStyle>
            <a:lvl1pPr algn="ctr">
              <a:defRPr sz="3600">
                <a:latin typeface="Avenir" panose="02000503020000020003" pitchFamily="2" charset="0"/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1BDD4B-1B83-8F4E-817A-E9C1F2B4F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7" y="1"/>
            <a:ext cx="12199268" cy="8069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34414F-5D3C-C745-8F42-6E5E8195E6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2951" y="162476"/>
            <a:ext cx="1383688" cy="530220"/>
          </a:xfrm>
          <a:prstGeom prst="rect">
            <a:avLst/>
          </a:prstGeom>
        </p:spPr>
      </p:pic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E190F058-97FF-8C4B-B01D-63054FAE5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09322"/>
            <a:ext cx="2160240" cy="365125"/>
          </a:xfrm>
        </p:spPr>
        <p:txBody>
          <a:bodyPr/>
          <a:lstStyle>
            <a:lvl1pPr>
              <a:defRPr sz="9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3B46BCB3-34A7-3941-BA49-9CC3549AB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11353"/>
            <a:ext cx="5760640" cy="363092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A2DB6C8D-2738-AB48-BCA1-69E0000F95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362" y="216573"/>
            <a:ext cx="10137591" cy="4220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fr-FR" sz="2100" b="1" i="0" smtClean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r>
              <a:rPr lang="fr-FR" dirty="0"/>
              <a:t>Cliquez ici pour le titre du slide (typo Avenir / corps 28)</a:t>
            </a:r>
          </a:p>
        </p:txBody>
      </p:sp>
    </p:spTree>
    <p:extLst>
      <p:ext uri="{BB962C8B-B14F-4D97-AF65-F5344CB8AC3E}">
        <p14:creationId xmlns:p14="http://schemas.microsoft.com/office/powerpoint/2010/main" val="2117522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CFF2ACF-3182-9C40-A0B1-6B96F0033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7" y="19654"/>
            <a:ext cx="12199268" cy="806931"/>
          </a:xfrm>
          <a:prstGeom prst="rect">
            <a:avLst/>
          </a:prstGeom>
        </p:spPr>
      </p:pic>
      <p:sp>
        <p:nvSpPr>
          <p:cNvPr id="19" name="Triangle 18">
            <a:extLst>
              <a:ext uri="{FF2B5EF4-FFF2-40B4-BE49-F238E27FC236}">
                <a16:creationId xmlns:a16="http://schemas.microsoft.com/office/drawing/2014/main" id="{716C7A1A-6F80-E84E-8CDA-071833BB1ED7}"/>
              </a:ext>
            </a:extLst>
          </p:cNvPr>
          <p:cNvSpPr/>
          <p:nvPr userDrawn="1"/>
        </p:nvSpPr>
        <p:spPr>
          <a:xfrm rot="16200000">
            <a:off x="11520105" y="6144024"/>
            <a:ext cx="648072" cy="69571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2060"/>
              </a:solidFill>
            </a:endParaRPr>
          </a:p>
        </p:txBody>
      </p:sp>
      <p:sp>
        <p:nvSpPr>
          <p:cNvPr id="20" name="Espace réservé du pied de page 2">
            <a:extLst>
              <a:ext uri="{FF2B5EF4-FFF2-40B4-BE49-F238E27FC236}">
                <a16:creationId xmlns:a16="http://schemas.microsoft.com/office/drawing/2014/main" id="{1C7B45B0-3F8E-2F41-9CF5-BB849D9C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11353"/>
            <a:ext cx="5760640" cy="363092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242A7316-7D83-3945-A8F5-DA5D2B480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1" y="6311355"/>
            <a:ext cx="2510167" cy="365125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fld id="{EFCDD1DA-031E-A446-A610-7B4A3E2B23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83E98A58-BFA0-AC4E-88EE-6848926D9B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360" y="1049245"/>
            <a:ext cx="11517645" cy="514584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latin typeface="Avenir" panose="02000503020000020003" pitchFamily="2" charset="0"/>
              </a:defRPr>
            </a:lvl1pPr>
          </a:lstStyle>
          <a:p>
            <a:r>
              <a:rPr lang="fr-FR" dirty="0"/>
              <a:t>Texte niveau 1</a:t>
            </a:r>
          </a:p>
          <a:p>
            <a:endParaRPr lang="fr-FR" dirty="0"/>
          </a:p>
        </p:txBody>
      </p:sp>
      <p:sp>
        <p:nvSpPr>
          <p:cNvPr id="23" name="Espace réservé de la date 1">
            <a:extLst>
              <a:ext uri="{FF2B5EF4-FFF2-40B4-BE49-F238E27FC236}">
                <a16:creationId xmlns:a16="http://schemas.microsoft.com/office/drawing/2014/main" id="{0AA72811-9348-7142-9AA4-EDA6E2D2C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09322"/>
            <a:ext cx="2160240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A602185B-F4F0-0B44-A36D-48E8E81D90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362" y="216573"/>
            <a:ext cx="10137591" cy="4220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fr-FR" sz="2100" b="1" i="0" smtClean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r>
              <a:rPr lang="fr-FR" dirty="0"/>
              <a:t>Cliquez ici pour le titre du slide (typo Avenir / corps 28)</a:t>
            </a:r>
          </a:p>
        </p:txBody>
      </p:sp>
    </p:spTree>
    <p:extLst>
      <p:ext uri="{BB962C8B-B14F-4D97-AF65-F5344CB8AC3E}">
        <p14:creationId xmlns:p14="http://schemas.microsoft.com/office/powerpoint/2010/main" val="122226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IN2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6B8F1D-68D5-4C4E-98FD-47BAD8135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1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3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225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70" y="277563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9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LS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B42B58-A7FE-DD4C-A0E3-9461F7CD5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1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3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225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70" y="277563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4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s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D59EF64-5EB5-AA49-AC9D-26D6F0061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1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3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225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70" y="277563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6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c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EF6C50-2C49-A94D-8806-5889D123AF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1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3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225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70" y="277563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84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c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FBDC831-D7C1-F547-9FB6-02429919CE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1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3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225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70" y="277563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4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2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96F5A8-C29A-1D41-8D2A-718559BD7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1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3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225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70" y="277563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4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H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43E53EA-E47B-3940-9895-0AD8FBC05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1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3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225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70" y="277563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ck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A436460-9940-B041-9EB6-BF62634A2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1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3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6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225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70" y="277563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7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7BEF5A-3EB5-7D44-9043-27CEE9FB6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1268761"/>
            <a:ext cx="1152128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3AD602-A7B9-2846-AF9A-C6063C0EF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4" y="6309321"/>
            <a:ext cx="1368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rgbClr val="002060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AC5ED580-D272-9346-AB84-59910910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60648"/>
            <a:ext cx="11521280" cy="766180"/>
          </a:xfrm>
          <a:prstGeom prst="rect">
            <a:avLst/>
          </a:prstGeom>
        </p:spPr>
        <p:txBody>
          <a:bodyPr vert="horz" lIns="18000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fr-FR" dirty="0"/>
              <a:t>Style de texte ci-dessous en Français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F7ADF40-EF2A-1746-B012-2242AB3F5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96400" y="6309322"/>
            <a:ext cx="2495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FCDD1DA-031E-A446-A610-7B4A3E2B23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2329CAA-5B68-704A-930B-A84F5EF81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5680" y="6309322"/>
            <a:ext cx="576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002060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312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93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rgbClr val="002060"/>
          </a:solidFill>
          <a:latin typeface="Avenir" panose="02000503020000020003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2060"/>
          </a:solidFill>
          <a:latin typeface="Avenir" panose="02000503020000020003" pitchFamily="2" charset="0"/>
          <a:ea typeface="+mn-ea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lias-neo.cc.in2p3.fr/app/home#/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hyperlink" Target="https://opensearch.org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doc.cc.in2p3.fr/fr/Data-storage/databases/elias.html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rbdd.pages.in2p3.fr/anf/anf_elasticsearch/main/" TargetMode="External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opensearch.org/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tiff"/><Relationship Id="rId11" Type="http://schemas.openxmlformats.org/officeDocument/2006/relationships/image" Target="../media/image32.jpg"/><Relationship Id="rId5" Type="http://schemas.openxmlformats.org/officeDocument/2006/relationships/image" Target="../media/image26.tif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AEFF8-A907-C0FA-24C5-11D91E302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4293096"/>
            <a:ext cx="11176000" cy="836028"/>
          </a:xfrm>
        </p:spPr>
        <p:txBody>
          <a:bodyPr/>
          <a:lstStyle/>
          <a:p>
            <a:r>
              <a:rPr lang="fr-FR" dirty="0"/>
              <a:t>ELIAS – JI 2024</a:t>
            </a:r>
            <a:br>
              <a:rPr lang="fr-FR" dirty="0"/>
            </a:br>
            <a:br>
              <a:rPr lang="fr-FR" b="0" dirty="0"/>
            </a:br>
            <a:endParaRPr lang="fr-FR" b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48114C-2B98-F736-85D5-ECB3738F91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l"/>
            <a:r>
              <a:rPr lang="fr-FR" dirty="0"/>
              <a:t>Osman AIDEL</a:t>
            </a:r>
          </a:p>
          <a:p>
            <a:pPr algn="l"/>
            <a:r>
              <a:rPr lang="fr-FR" dirty="0"/>
              <a:t>Fabien WERNLI</a:t>
            </a:r>
          </a:p>
        </p:txBody>
      </p:sp>
    </p:spTree>
    <p:extLst>
      <p:ext uri="{BB962C8B-B14F-4D97-AF65-F5344CB8AC3E}">
        <p14:creationId xmlns:p14="http://schemas.microsoft.com/office/powerpoint/2010/main" val="2854036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A5D9FC-4E4B-2A50-5141-4C94CB0AB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517232-6E50-6D56-E555-DDA74F1679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1424" y="1441611"/>
            <a:ext cx="11517645" cy="623953"/>
          </a:xfrm>
        </p:spPr>
        <p:txBody>
          <a:bodyPr/>
          <a:lstStyle/>
          <a:p>
            <a:r>
              <a:rPr lang="fr-FR" dirty="0"/>
              <a:t>En 2021, </a:t>
            </a:r>
            <a:r>
              <a:rPr lang="fr-FR" dirty="0" err="1"/>
              <a:t>Elasticsearch</a:t>
            </a:r>
            <a:r>
              <a:rPr lang="fr-FR" dirty="0"/>
              <a:t> abandonne l'open source, et un fork naît sous le nom d'</a:t>
            </a:r>
            <a:r>
              <a:rPr lang="fr-FR" dirty="0" err="1"/>
              <a:t>OpenSearch</a:t>
            </a:r>
            <a:r>
              <a:rPr lang="fr-FR" dirty="0"/>
              <a:t> (fork de ELK 7.10.2).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B8ACCC-9D77-FD62-2386-9C5294F365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Migration vers </a:t>
            </a:r>
            <a:r>
              <a:rPr lang="fr-FR" dirty="0" err="1"/>
              <a:t>OpenSearch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C73F1A1-F1F4-DA90-82E5-B148CCD71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276872"/>
            <a:ext cx="10200717" cy="28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08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2926061-7454-4F88-0A8A-35940728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3E9E38-24D0-1272-69E2-EABF0D6BB2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7272" y="3486516"/>
            <a:ext cx="11517645" cy="5145841"/>
          </a:xfrm>
        </p:spPr>
        <p:txBody>
          <a:bodyPr/>
          <a:lstStyle/>
          <a:p>
            <a:r>
              <a:rPr lang="fr-FR" dirty="0"/>
              <a:t>Des fonctionnalités disponibles sous </a:t>
            </a:r>
            <a:r>
              <a:rPr lang="fr-FR" dirty="0" err="1"/>
              <a:t>OpenSearch</a:t>
            </a:r>
            <a:r>
              <a:rPr lang="fr-FR" dirty="0"/>
              <a:t> 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AD8094-6963-2E97-53C8-A022C3AA4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677" y="3891492"/>
            <a:ext cx="1086031" cy="18947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3816A8-5F34-48AC-2279-EF8F44E46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4" y="3891492"/>
            <a:ext cx="1194614" cy="26956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28A7DB-4963-1D46-F29C-EF60534E4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163" y="3891492"/>
            <a:ext cx="1254570" cy="28811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916A2A-C3C5-9930-92AF-E31A5BAC7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546" y="1351674"/>
            <a:ext cx="3520961" cy="2017282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9E5CF018-0EBC-50A4-1D30-3DAF31C85236}"/>
              </a:ext>
            </a:extLst>
          </p:cNvPr>
          <p:cNvSpPr txBox="1">
            <a:spLocks/>
          </p:cNvSpPr>
          <p:nvPr/>
        </p:nvSpPr>
        <p:spPr>
          <a:xfrm>
            <a:off x="387271" y="1002886"/>
            <a:ext cx="11517645" cy="623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1" kern="1200">
                <a:solidFill>
                  <a:srgbClr val="002060"/>
                </a:solidFill>
                <a:latin typeface="Avenir" panose="02000503020000020003" pitchFamily="2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Xpack</a:t>
            </a:r>
            <a:r>
              <a:rPr lang="fr-FR" dirty="0"/>
              <a:t> disponible uniquement sous licence commerciale d’</a:t>
            </a:r>
            <a:r>
              <a:rPr lang="fr-FR" dirty="0" err="1"/>
              <a:t>Elasticsearch</a:t>
            </a:r>
            <a:r>
              <a:rPr lang="fr-FR" dirty="0"/>
              <a:t>.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84F1EEA-9584-EFC7-5AC4-D7B51C4682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Migration vers </a:t>
            </a:r>
            <a:r>
              <a:rPr lang="fr-FR" dirty="0" err="1"/>
              <a:t>OpenSearch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43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A8B942F-56C6-21DA-9455-24FCBB0C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382FB8-B1A1-EA5B-21AC-ADA51C3AD7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5360" y="1049245"/>
            <a:ext cx="11517645" cy="2379755"/>
          </a:xfrm>
        </p:spPr>
        <p:txBody>
          <a:bodyPr>
            <a:normAutofit fontScale="77500" lnSpcReduction="20000"/>
          </a:bodyPr>
          <a:lstStyle/>
          <a:p>
            <a:r>
              <a:rPr lang="fr-FR" sz="2000" dirty="0"/>
              <a:t>1</a:t>
            </a:r>
            <a:r>
              <a:rPr lang="fr-FR" sz="2000" baseline="30000" dirty="0"/>
              <a:t>er</a:t>
            </a:r>
            <a:r>
              <a:rPr lang="fr-FR" sz="2000" dirty="0"/>
              <a:t> cluster </a:t>
            </a:r>
            <a:r>
              <a:rPr lang="fr-FR" sz="2000" dirty="0" err="1"/>
              <a:t>OpenSearch</a:t>
            </a:r>
            <a:r>
              <a:rPr lang="fr-FR" sz="2000" dirty="0"/>
              <a:t> (v2.11) ELIAS-NEO de 8 machines </a:t>
            </a:r>
            <a:r>
              <a:rPr lang="fr-FR" sz="2000" dirty="0" err="1"/>
              <a:t>OpenSearch</a:t>
            </a:r>
            <a:r>
              <a:rPr lang="fr-FR" sz="2000" dirty="0"/>
              <a:t>.</a:t>
            </a:r>
          </a:p>
          <a:p>
            <a:endParaRPr lang="fr-FR" sz="2000" dirty="0"/>
          </a:p>
          <a:p>
            <a:r>
              <a:rPr lang="fr-FR" sz="2000" dirty="0"/>
              <a:t>Utilisation de </a:t>
            </a:r>
            <a:r>
              <a:rPr lang="fr-FR" sz="2000" dirty="0" err="1"/>
              <a:t>Dcache</a:t>
            </a:r>
            <a:r>
              <a:rPr lang="fr-FR" sz="2000" dirty="0"/>
              <a:t> </a:t>
            </a:r>
          </a:p>
          <a:p>
            <a:r>
              <a:rPr lang="fr-FR" sz="2000" dirty="0"/>
              <a:t>	&gt; 1 milliard de documents</a:t>
            </a:r>
          </a:p>
          <a:p>
            <a:r>
              <a:rPr lang="fr-FR" sz="2000" dirty="0"/>
              <a:t>	~ 800 Go	</a:t>
            </a:r>
          </a:p>
          <a:p>
            <a:r>
              <a:rPr lang="fr-FR" sz="2000" dirty="0"/>
              <a:t>	~ 30 documents par seconde</a:t>
            </a:r>
          </a:p>
          <a:p>
            <a:endParaRPr lang="fr-FR" sz="2000" dirty="0"/>
          </a:p>
          <a:p>
            <a:r>
              <a:rPr lang="fr-FR" sz="2000" dirty="0"/>
              <a:t>Mise en place d’une politique de rétention automatisée avec l’Index State Management. </a:t>
            </a:r>
          </a:p>
          <a:p>
            <a:pPr marL="800100" lvl="1" indent="-285750"/>
            <a:r>
              <a:rPr lang="fr-FR" dirty="0"/>
              <a:t>Les évènements </a:t>
            </a:r>
            <a:r>
              <a:rPr lang="fr-FR" dirty="0" err="1"/>
              <a:t>Dcache</a:t>
            </a:r>
            <a:r>
              <a:rPr lang="fr-FR" dirty="0"/>
              <a:t> sont conservés à minima 90 jours avant d’être supprimés.</a:t>
            </a:r>
          </a:p>
          <a:p>
            <a:pPr marL="800100" lvl="1" indent="-285750"/>
            <a:endParaRPr lang="fr-FR" dirty="0"/>
          </a:p>
          <a:p>
            <a:pPr marL="800100" lvl="1" indent="-285750"/>
            <a:endParaRPr lang="fr-FR" dirty="0"/>
          </a:p>
          <a:p>
            <a:pPr marL="800100" lvl="1" indent="-285750"/>
            <a:endParaRPr lang="fr-FR" dirty="0"/>
          </a:p>
          <a:p>
            <a:pPr marL="285750" indent="-285750"/>
            <a:endParaRPr lang="fr-FR" b="0" dirty="0"/>
          </a:p>
          <a:p>
            <a:endParaRPr lang="fr-FR" dirty="0"/>
          </a:p>
          <a:p>
            <a:endParaRPr lang="fr-FR" dirty="0"/>
          </a:p>
          <a:p>
            <a:pPr marL="800100" lvl="1" indent="-285750"/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69E876-471B-65BC-EF9C-9EAB11C0D72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Migration vers </a:t>
            </a:r>
            <a:r>
              <a:rPr lang="fr-FR" dirty="0" err="1"/>
              <a:t>OpenSearch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A8765DD-1D65-21BE-7373-004F5D082A4E}"/>
              </a:ext>
            </a:extLst>
          </p:cNvPr>
          <p:cNvSpPr txBox="1"/>
          <p:nvPr/>
        </p:nvSpPr>
        <p:spPr>
          <a:xfrm>
            <a:off x="10992544" y="1628800"/>
            <a:ext cx="914400" cy="91440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E8C67F-ED29-D1D2-7DE3-0161BCDB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34" y="3583377"/>
            <a:ext cx="10369152" cy="2607662"/>
          </a:xfrm>
          <a:prstGeom prst="rect">
            <a:avLst/>
          </a:prstGeom>
          <a:ln>
            <a:solidFill>
              <a:srgbClr val="FF2E4B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FF04EF4-24BB-56A5-9C87-E5C02A012E14}"/>
              </a:ext>
            </a:extLst>
          </p:cNvPr>
          <p:cNvSpPr/>
          <p:nvPr/>
        </p:nvSpPr>
        <p:spPr>
          <a:xfrm>
            <a:off x="10272464" y="4035268"/>
            <a:ext cx="1008112" cy="936104"/>
          </a:xfrm>
          <a:prstGeom prst="ellipse">
            <a:avLst/>
          </a:prstGeom>
          <a:noFill/>
          <a:ln w="38100">
            <a:solidFill>
              <a:srgbClr val="FF2E4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60497AB-BF2C-1B56-F589-5CA734FDC62F}"/>
              </a:ext>
            </a:extLst>
          </p:cNvPr>
          <p:cNvCxnSpPr>
            <a:cxnSpLocks/>
          </p:cNvCxnSpPr>
          <p:nvPr/>
        </p:nvCxnSpPr>
        <p:spPr>
          <a:xfrm>
            <a:off x="7248128" y="3284984"/>
            <a:ext cx="3024336" cy="936104"/>
          </a:xfrm>
          <a:prstGeom prst="straightConnector1">
            <a:avLst/>
          </a:prstGeom>
          <a:ln w="38100">
            <a:solidFill>
              <a:srgbClr val="FF2E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498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EF66575-F8E5-DB8E-C300-8EAF0E29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1F7105-EE01-D19F-D841-9983488205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Migration vers </a:t>
            </a:r>
            <a:r>
              <a:rPr lang="fr-FR" dirty="0" err="1"/>
              <a:t>OpenSearch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9D3799-24B0-CCBD-D0DF-4B81F2CAF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96" y="1375516"/>
            <a:ext cx="10703008" cy="410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35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3BD123-F2D5-B313-8DB5-8045780D6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38C0E2-7171-C199-47BA-8BA055C764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Migration vers </a:t>
            </a:r>
            <a:r>
              <a:rPr lang="fr-FR" dirty="0" err="1"/>
              <a:t>OpenSearch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9447F4-7573-A93A-799A-232A6D0ED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1124744"/>
            <a:ext cx="2466206" cy="21549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B5DB24-31F4-1DF5-29FC-349056C99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117" y="3926865"/>
            <a:ext cx="2466206" cy="2154937"/>
          </a:xfrm>
          <a:prstGeom prst="rect">
            <a:avLst/>
          </a:prstGeom>
        </p:spPr>
      </p:pic>
      <p:sp>
        <p:nvSpPr>
          <p:cNvPr id="9" name="Flèche vers le bas 8">
            <a:extLst>
              <a:ext uri="{FF2B5EF4-FFF2-40B4-BE49-F238E27FC236}">
                <a16:creationId xmlns:a16="http://schemas.microsoft.com/office/drawing/2014/main" id="{44E09698-1819-EAD0-0E2C-F22FB2563030}"/>
              </a:ext>
            </a:extLst>
          </p:cNvPr>
          <p:cNvSpPr/>
          <p:nvPr/>
        </p:nvSpPr>
        <p:spPr>
          <a:xfrm>
            <a:off x="6240016" y="2579936"/>
            <a:ext cx="213686" cy="208100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avec coins rognés en diagonale 9">
            <a:extLst>
              <a:ext uri="{FF2B5EF4-FFF2-40B4-BE49-F238E27FC236}">
                <a16:creationId xmlns:a16="http://schemas.microsoft.com/office/drawing/2014/main" id="{0FD3D552-9512-C58D-D602-86B9E927CFEF}"/>
              </a:ext>
            </a:extLst>
          </p:cNvPr>
          <p:cNvSpPr/>
          <p:nvPr/>
        </p:nvSpPr>
        <p:spPr>
          <a:xfrm>
            <a:off x="6119369" y="1968312"/>
            <a:ext cx="216024" cy="288032"/>
          </a:xfrm>
          <a:prstGeom prst="snip2Diag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avec coins rognés en diagonale 13">
            <a:extLst>
              <a:ext uri="{FF2B5EF4-FFF2-40B4-BE49-F238E27FC236}">
                <a16:creationId xmlns:a16="http://schemas.microsoft.com/office/drawing/2014/main" id="{8F84AE1F-1E69-3CA6-3143-877BF3208CC5}"/>
              </a:ext>
            </a:extLst>
          </p:cNvPr>
          <p:cNvSpPr/>
          <p:nvPr/>
        </p:nvSpPr>
        <p:spPr>
          <a:xfrm>
            <a:off x="6271769" y="2120712"/>
            <a:ext cx="216024" cy="288032"/>
          </a:xfrm>
          <a:prstGeom prst="snip2Diag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avec coins rognés en diagonale 14">
            <a:extLst>
              <a:ext uri="{FF2B5EF4-FFF2-40B4-BE49-F238E27FC236}">
                <a16:creationId xmlns:a16="http://schemas.microsoft.com/office/drawing/2014/main" id="{799E15B3-EF64-3FD4-6C7D-29699C250C57}"/>
              </a:ext>
            </a:extLst>
          </p:cNvPr>
          <p:cNvSpPr/>
          <p:nvPr/>
        </p:nvSpPr>
        <p:spPr>
          <a:xfrm>
            <a:off x="6424169" y="2273112"/>
            <a:ext cx="216024" cy="288032"/>
          </a:xfrm>
          <a:prstGeom prst="snip2Diag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6">
            <a:extLst>
              <a:ext uri="{FF2B5EF4-FFF2-40B4-BE49-F238E27FC236}">
                <a16:creationId xmlns:a16="http://schemas.microsoft.com/office/drawing/2014/main" id="{D52C5999-67AC-25CF-9C49-F608FDE6C5E6}"/>
              </a:ext>
            </a:extLst>
          </p:cNvPr>
          <p:cNvSpPr/>
          <p:nvPr/>
        </p:nvSpPr>
        <p:spPr>
          <a:xfrm>
            <a:off x="2776607" y="1893721"/>
            <a:ext cx="10081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App1</a:t>
            </a:r>
          </a:p>
          <a:p>
            <a:pPr algn="ctr"/>
            <a:endParaRPr lang="fr-FR" sz="1400" dirty="0"/>
          </a:p>
        </p:txBody>
      </p:sp>
      <p:sp>
        <p:nvSpPr>
          <p:cNvPr id="17" name="Rectangle à coins arrondis 7">
            <a:extLst>
              <a:ext uri="{FF2B5EF4-FFF2-40B4-BE49-F238E27FC236}">
                <a16:creationId xmlns:a16="http://schemas.microsoft.com/office/drawing/2014/main" id="{4FBE9A95-4046-63E3-282C-75A3EFE9EC6F}"/>
              </a:ext>
            </a:extLst>
          </p:cNvPr>
          <p:cNvSpPr/>
          <p:nvPr/>
        </p:nvSpPr>
        <p:spPr>
          <a:xfrm>
            <a:off x="2776607" y="2973841"/>
            <a:ext cx="10081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App2</a:t>
            </a:r>
          </a:p>
        </p:txBody>
      </p:sp>
      <p:sp>
        <p:nvSpPr>
          <p:cNvPr id="18" name="Rectangle à coins arrondis 8">
            <a:extLst>
              <a:ext uri="{FF2B5EF4-FFF2-40B4-BE49-F238E27FC236}">
                <a16:creationId xmlns:a16="http://schemas.microsoft.com/office/drawing/2014/main" id="{34538FCA-D5F0-0B74-48AE-E727653CA77D}"/>
              </a:ext>
            </a:extLst>
          </p:cNvPr>
          <p:cNvSpPr/>
          <p:nvPr/>
        </p:nvSpPr>
        <p:spPr>
          <a:xfrm>
            <a:off x="2776607" y="4464948"/>
            <a:ext cx="10081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App 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C49D3A2-DCF7-B8EA-0A48-E2E37B29BDB4}"/>
              </a:ext>
            </a:extLst>
          </p:cNvPr>
          <p:cNvSpPr txBox="1"/>
          <p:nvPr/>
        </p:nvSpPr>
        <p:spPr>
          <a:xfrm>
            <a:off x="3072914" y="386929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…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131DB6A-6C34-B3C4-338B-3FF7CCAF99EB}"/>
              </a:ext>
            </a:extLst>
          </p:cNvPr>
          <p:cNvCxnSpPr>
            <a:cxnSpLocks/>
          </p:cNvCxnSpPr>
          <p:nvPr/>
        </p:nvCxnSpPr>
        <p:spPr>
          <a:xfrm flipV="1">
            <a:off x="3845381" y="2282405"/>
            <a:ext cx="1336718" cy="58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B7438C6-EB5E-231D-0230-7EFFED0AE957}"/>
              </a:ext>
            </a:extLst>
          </p:cNvPr>
          <p:cNvCxnSpPr>
            <a:cxnSpLocks/>
          </p:cNvCxnSpPr>
          <p:nvPr/>
        </p:nvCxnSpPr>
        <p:spPr>
          <a:xfrm flipV="1">
            <a:off x="3889673" y="2408744"/>
            <a:ext cx="1292426" cy="892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C743FE4-0934-5F04-873C-D42DEC250976}"/>
              </a:ext>
            </a:extLst>
          </p:cNvPr>
          <p:cNvCxnSpPr>
            <a:cxnSpLocks/>
          </p:cNvCxnSpPr>
          <p:nvPr/>
        </p:nvCxnSpPr>
        <p:spPr>
          <a:xfrm flipV="1">
            <a:off x="3928735" y="2494501"/>
            <a:ext cx="1447185" cy="2239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1A7D5CA8-D99C-96F0-A829-F6884EBD13BF}"/>
              </a:ext>
            </a:extLst>
          </p:cNvPr>
          <p:cNvSpPr txBox="1"/>
          <p:nvPr/>
        </p:nvSpPr>
        <p:spPr>
          <a:xfrm>
            <a:off x="4372787" y="5236737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dirty="0">
              <a:solidFill>
                <a:srgbClr val="00B0F0"/>
              </a:solidFill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E8BFA5E-CBD9-F793-7846-E3BB4688DB1B}"/>
              </a:ext>
            </a:extLst>
          </p:cNvPr>
          <p:cNvCxnSpPr>
            <a:cxnSpLocks/>
          </p:cNvCxnSpPr>
          <p:nvPr/>
        </p:nvCxnSpPr>
        <p:spPr>
          <a:xfrm>
            <a:off x="3889673" y="2408744"/>
            <a:ext cx="1486247" cy="2324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C8E547E6-F73A-A6C7-F7FF-2C028973169B}"/>
              </a:ext>
            </a:extLst>
          </p:cNvPr>
          <p:cNvCxnSpPr>
            <a:endCxn id="7" idx="1"/>
          </p:cNvCxnSpPr>
          <p:nvPr/>
        </p:nvCxnSpPr>
        <p:spPr>
          <a:xfrm>
            <a:off x="3928735" y="3442106"/>
            <a:ext cx="1319382" cy="1562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66552E5-5BD2-4CA9-9BED-689E6A415017}"/>
              </a:ext>
            </a:extLst>
          </p:cNvPr>
          <p:cNvCxnSpPr/>
          <p:nvPr/>
        </p:nvCxnSpPr>
        <p:spPr>
          <a:xfrm>
            <a:off x="4007768" y="5004334"/>
            <a:ext cx="1224136" cy="180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B6350B4-C193-6E79-C57A-5D658B1DA481}"/>
              </a:ext>
            </a:extLst>
          </p:cNvPr>
          <p:cNvCxnSpPr>
            <a:cxnSpLocks/>
          </p:cNvCxnSpPr>
          <p:nvPr/>
        </p:nvCxnSpPr>
        <p:spPr>
          <a:xfrm flipH="1">
            <a:off x="7764744" y="2200261"/>
            <a:ext cx="3602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Utilisateur - Icônes social gratuites">
            <a:extLst>
              <a:ext uri="{FF2B5EF4-FFF2-40B4-BE49-F238E27FC236}">
                <a16:creationId xmlns:a16="http://schemas.microsoft.com/office/drawing/2014/main" id="{5E12FCB0-F247-7B88-C29C-B7EA56DD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4" y="1843326"/>
            <a:ext cx="663410" cy="66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914ED837-F96C-5B46-7E48-DDB936558136}"/>
              </a:ext>
            </a:extLst>
          </p:cNvPr>
          <p:cNvSpPr txBox="1"/>
          <p:nvPr/>
        </p:nvSpPr>
        <p:spPr>
          <a:xfrm>
            <a:off x="8488252" y="2817913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48" name="Rectangle : avec coins rognés en diagonale 47">
            <a:extLst>
              <a:ext uri="{FF2B5EF4-FFF2-40B4-BE49-F238E27FC236}">
                <a16:creationId xmlns:a16="http://schemas.microsoft.com/office/drawing/2014/main" id="{DC38AE2B-E0DE-B897-F18F-A77F289D1E16}"/>
              </a:ext>
            </a:extLst>
          </p:cNvPr>
          <p:cNvSpPr/>
          <p:nvPr/>
        </p:nvSpPr>
        <p:spPr>
          <a:xfrm>
            <a:off x="6128725" y="1983378"/>
            <a:ext cx="216024" cy="288032"/>
          </a:xfrm>
          <a:prstGeom prst="snip2Diag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 : avec coins rognés en diagonale 48">
            <a:extLst>
              <a:ext uri="{FF2B5EF4-FFF2-40B4-BE49-F238E27FC236}">
                <a16:creationId xmlns:a16="http://schemas.microsoft.com/office/drawing/2014/main" id="{EEA852B8-5535-C607-1FB8-C7FEE5E53AFC}"/>
              </a:ext>
            </a:extLst>
          </p:cNvPr>
          <p:cNvSpPr/>
          <p:nvPr/>
        </p:nvSpPr>
        <p:spPr>
          <a:xfrm>
            <a:off x="6281125" y="2135778"/>
            <a:ext cx="216024" cy="288032"/>
          </a:xfrm>
          <a:prstGeom prst="snip2Diag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 : avec coins rognés en diagonale 49">
            <a:extLst>
              <a:ext uri="{FF2B5EF4-FFF2-40B4-BE49-F238E27FC236}">
                <a16:creationId xmlns:a16="http://schemas.microsoft.com/office/drawing/2014/main" id="{585A1AED-D21C-D28C-4E86-B2C9538EB6A9}"/>
              </a:ext>
            </a:extLst>
          </p:cNvPr>
          <p:cNvSpPr/>
          <p:nvPr/>
        </p:nvSpPr>
        <p:spPr>
          <a:xfrm>
            <a:off x="6433525" y="2288178"/>
            <a:ext cx="216024" cy="288032"/>
          </a:xfrm>
          <a:prstGeom prst="snip2Diag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45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0.01921 L 0.00573 0.3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0.01922 L 0.00573 0.39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0.01922 L 0.00573 0.393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2.5E-6 0.3969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2.29167E-6 0.3969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3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Motion origin="layout" path="M -3.95833E-6 3.7037E-7 L -3.95833E-6 0.3969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94F8709-043A-E129-007A-D4E592CE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EFBF3D-0A76-B826-DEA3-DEB44E261F7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fr-FR" sz="1800" dirty="0">
                <a:latin typeface="Avenir Book" panose="02000503020000020003" pitchFamily="2" charset="0"/>
              </a:rPr>
              <a:t>Des ajustements sont requis côté client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>
                <a:latin typeface="Avenir Book" panose="02000503020000020003" pitchFamily="2" charset="0"/>
              </a:rPr>
              <a:t>Logstash</a:t>
            </a:r>
            <a:r>
              <a:rPr lang="fr-FR" sz="1800" dirty="0">
                <a:latin typeface="Avenir Book" panose="02000503020000020003" pitchFamily="2" charset="0"/>
              </a:rPr>
              <a:t> : il est nécessaire d'utiliser le plugin `</a:t>
            </a:r>
            <a:r>
              <a:rPr lang="fr-FR" sz="1800" dirty="0" err="1">
                <a:latin typeface="Avenir Book" panose="02000503020000020003" pitchFamily="2" charset="0"/>
              </a:rPr>
              <a:t>logstash</a:t>
            </a:r>
            <a:r>
              <a:rPr lang="fr-FR" sz="1800" dirty="0">
                <a:latin typeface="Avenir Book" panose="02000503020000020003" pitchFamily="2" charset="0"/>
              </a:rPr>
              <a:t>-output-</a:t>
            </a:r>
            <a:r>
              <a:rPr lang="fr-FR" sz="1800" dirty="0" err="1">
                <a:latin typeface="Avenir Book" panose="02000503020000020003" pitchFamily="2" charset="0"/>
              </a:rPr>
              <a:t>opensearch</a:t>
            </a:r>
            <a:r>
              <a:rPr lang="fr-FR" sz="1800" dirty="0">
                <a:latin typeface="Avenir Book" panose="02000503020000020003" pitchFamily="2" charset="0"/>
              </a:rPr>
              <a:t>` ou d'opter pour Data-</a:t>
            </a:r>
            <a:r>
              <a:rPr lang="fr-FR" sz="1800" dirty="0" err="1">
                <a:latin typeface="Avenir Book" panose="02000503020000020003" pitchFamily="2" charset="0"/>
              </a:rPr>
              <a:t>prepper</a:t>
            </a:r>
            <a:r>
              <a:rPr lang="fr-FR" sz="1800" dirty="0">
                <a:latin typeface="Avenir Book" panose="02000503020000020003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Avenir Book" panose="02000503020000020003" pitchFamily="2" charset="0"/>
              </a:rPr>
              <a:t>Beats (</a:t>
            </a:r>
            <a:r>
              <a:rPr lang="fr-FR" sz="1800" dirty="0" err="1">
                <a:latin typeface="Avenir Book" panose="02000503020000020003" pitchFamily="2" charset="0"/>
              </a:rPr>
              <a:t>Filebeat</a:t>
            </a:r>
            <a:r>
              <a:rPr lang="fr-FR" sz="1800" dirty="0">
                <a:latin typeface="Avenir Book" panose="02000503020000020003" pitchFamily="2" charset="0"/>
              </a:rPr>
              <a:t>, </a:t>
            </a:r>
            <a:r>
              <a:rPr lang="fr-FR" sz="1800" dirty="0" err="1">
                <a:latin typeface="Avenir Book" panose="02000503020000020003" pitchFamily="2" charset="0"/>
              </a:rPr>
              <a:t>metricBeat</a:t>
            </a:r>
            <a:r>
              <a:rPr lang="fr-FR" sz="1800" dirty="0">
                <a:latin typeface="Avenir Book" panose="02000503020000020003" pitchFamily="2" charset="0"/>
              </a:rPr>
              <a:t> … ) : les versions récentes ne supportent plus la communication directe avec </a:t>
            </a:r>
            <a:r>
              <a:rPr lang="fr-FR" sz="1800" dirty="0" err="1">
                <a:latin typeface="Avenir Book" panose="02000503020000020003" pitchFamily="2" charset="0"/>
              </a:rPr>
              <a:t>OpenSearch</a:t>
            </a:r>
            <a:r>
              <a:rPr lang="fr-FR" sz="1800" dirty="0">
                <a:latin typeface="Avenir Book" panose="02000503020000020003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Avenir Book" panose="02000503020000020003" pitchFamily="2" charset="0"/>
              </a:rPr>
              <a:t>Les drivers ( Python, Java, etc.) : il faut remplacer les bibliothèques par des versions dérivées pour </a:t>
            </a:r>
            <a:r>
              <a:rPr lang="fr-FR" sz="1800" dirty="0" err="1">
                <a:latin typeface="Avenir Book" panose="02000503020000020003" pitchFamily="2" charset="0"/>
              </a:rPr>
              <a:t>OpenSearch</a:t>
            </a:r>
            <a:r>
              <a:rPr lang="fr-FR" sz="1800" dirty="0">
                <a:latin typeface="Avenir Book" panose="02000503020000020003" pitchFamily="2" charset="0"/>
              </a:rPr>
              <a:t>, comme `</a:t>
            </a:r>
            <a:r>
              <a:rPr lang="fr-FR" sz="1800" dirty="0" err="1">
                <a:latin typeface="Avenir Book" panose="02000503020000020003" pitchFamily="2" charset="0"/>
              </a:rPr>
              <a:t>opensearch-py</a:t>
            </a:r>
            <a:r>
              <a:rPr lang="fr-FR" sz="1800" dirty="0">
                <a:latin typeface="Avenir Book" panose="02000503020000020003" pitchFamily="2" charset="0"/>
              </a:rPr>
              <a:t>` à la place de `</a:t>
            </a:r>
            <a:r>
              <a:rPr lang="fr-FR" sz="1800" dirty="0" err="1">
                <a:latin typeface="Avenir Book" panose="02000503020000020003" pitchFamily="2" charset="0"/>
              </a:rPr>
              <a:t>elasticsearch-py</a:t>
            </a:r>
            <a:r>
              <a:rPr lang="fr-FR" sz="1800" dirty="0">
                <a:latin typeface="Avenir Book" panose="02000503020000020003" pitchFamily="2" charset="0"/>
              </a:rPr>
              <a:t>`.</a:t>
            </a:r>
          </a:p>
          <a:p>
            <a:endParaRPr lang="fr-FR" dirty="0">
              <a:latin typeface="Avenir Book" panose="02000503020000020003" pitchFamily="2" charset="0"/>
            </a:endParaRPr>
          </a:p>
          <a:p>
            <a:pPr marL="285750" indent="-285750"/>
            <a:r>
              <a:rPr lang="fr-FR" sz="1800" dirty="0">
                <a:latin typeface="Avenir Book" panose="02000503020000020003" pitchFamily="2" charset="0"/>
              </a:rPr>
              <a:t>La migration des données sera effectuée de manière progressive, application par application, entre octobre 2024 et janvier 2025, en tenant compte des contraintes de production propres à chaque application.</a:t>
            </a:r>
            <a:endParaRPr lang="fr-FR" dirty="0">
              <a:latin typeface="Avenir Book" panose="02000503020000020003" pitchFamily="2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AF6B79-3857-287C-3170-D665EACCF9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Migration vers </a:t>
            </a:r>
            <a:r>
              <a:rPr lang="fr-FR" dirty="0" err="1"/>
              <a:t>OpenSearch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7719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A8B942F-56C6-21DA-9455-24FCBB0C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382FB8-B1A1-EA5B-21AC-ADA51C3AD7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5360" y="1049245"/>
            <a:ext cx="11517645" cy="5116059"/>
          </a:xfrm>
        </p:spPr>
        <p:txBody>
          <a:bodyPr>
            <a:normAutofit/>
          </a:bodyPr>
          <a:lstStyle/>
          <a:p>
            <a:pPr marL="285750" indent="-285750"/>
            <a:r>
              <a:rPr lang="fr-FR" sz="2000" dirty="0"/>
              <a:t>L’accès à ELIAS est réservé uniquement aux utilisateurs du CC-IN2P3.</a:t>
            </a:r>
          </a:p>
          <a:p>
            <a:pPr marL="285750" indent="-285750"/>
            <a:endParaRPr lang="fr-FR" dirty="0"/>
          </a:p>
          <a:p>
            <a:pPr marL="285750" indent="-285750"/>
            <a:r>
              <a:rPr lang="fr-FR" sz="2000" dirty="0">
                <a:latin typeface="Avenir Book" panose="02000503020000020003" pitchFamily="2" charset="0"/>
              </a:rPr>
              <a:t>Comment en bénéficier ? </a:t>
            </a:r>
          </a:p>
          <a:p>
            <a:pPr marL="800100" lvl="1" indent="-285750"/>
            <a:r>
              <a:rPr lang="fr-FR" sz="2000" dirty="0">
                <a:latin typeface="Avenir Book" panose="02000503020000020003" pitchFamily="2" charset="0"/>
              </a:rPr>
              <a:t>C’est tout simple, ouvrir un ticket au support à destination du service base de données.</a:t>
            </a:r>
          </a:p>
          <a:p>
            <a:pPr marL="800100" lvl="1" indent="-285750"/>
            <a:r>
              <a:rPr lang="fr-FR" sz="2000" dirty="0">
                <a:latin typeface="Avenir Book" panose="02000503020000020003" pitchFamily="2" charset="0"/>
              </a:rPr>
              <a:t>La plateforme a vocation à analyser les logs et à ne pas les conserver à l’exception d’usages bien précis.</a:t>
            </a:r>
          </a:p>
          <a:p>
            <a:pPr marL="285750" indent="-285750"/>
            <a:endParaRPr lang="fr-FR" sz="2000" dirty="0"/>
          </a:p>
          <a:p>
            <a:pPr marL="285750" indent="-285750"/>
            <a:r>
              <a:rPr lang="fr-FR" sz="2000" dirty="0"/>
              <a:t>Les liens utiles :</a:t>
            </a:r>
          </a:p>
          <a:p>
            <a:pPr marL="285750" indent="-285750"/>
            <a:endParaRPr lang="fr-FR" sz="2000" dirty="0"/>
          </a:p>
          <a:p>
            <a:pPr marL="285750" indent="-285750"/>
            <a:endParaRPr lang="fr-FR" sz="2000" dirty="0"/>
          </a:p>
          <a:p>
            <a:pPr marL="285750" indent="-285750"/>
            <a:endParaRPr lang="fr-FR" sz="2000" dirty="0"/>
          </a:p>
          <a:p>
            <a:pPr marL="285750" indent="-285750"/>
            <a:endParaRPr lang="fr-FR" sz="2000" dirty="0"/>
          </a:p>
          <a:p>
            <a:pPr marL="285750" indent="-285750"/>
            <a:endParaRPr lang="fr-FR" sz="2000" dirty="0"/>
          </a:p>
          <a:p>
            <a:pPr marL="285750" indent="-285750"/>
            <a:endParaRPr lang="fr-FR" sz="2000" dirty="0"/>
          </a:p>
          <a:p>
            <a:pPr marL="285750" indent="-285750"/>
            <a:endParaRPr lang="fr-FR" sz="2000" dirty="0"/>
          </a:p>
          <a:p>
            <a:pPr marL="800100" lvl="1" indent="-285750"/>
            <a:endParaRPr lang="fr-FR" dirty="0"/>
          </a:p>
          <a:p>
            <a:pPr marL="800100" lvl="1" indent="-285750"/>
            <a:endParaRPr lang="fr-FR" dirty="0"/>
          </a:p>
          <a:p>
            <a:pPr marL="800100" lvl="1" indent="-285750"/>
            <a:endParaRPr lang="fr-FR" dirty="0"/>
          </a:p>
          <a:p>
            <a:pPr marL="285750" indent="-285750"/>
            <a:endParaRPr lang="fr-FR" dirty="0"/>
          </a:p>
          <a:p>
            <a:endParaRPr lang="fr-FR" dirty="0"/>
          </a:p>
          <a:p>
            <a:endParaRPr lang="fr-FR" dirty="0"/>
          </a:p>
          <a:p>
            <a:pPr marL="800100" lvl="1" indent="-285750"/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69E876-471B-65BC-EF9C-9EAB11C0D72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En savoir plus sur ELIAS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A8765DD-1D65-21BE-7373-004F5D082A4E}"/>
              </a:ext>
            </a:extLst>
          </p:cNvPr>
          <p:cNvSpPr txBox="1"/>
          <p:nvPr/>
        </p:nvSpPr>
        <p:spPr>
          <a:xfrm>
            <a:off x="10992544" y="1628800"/>
            <a:ext cx="914400" cy="91440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  <p:pic>
        <p:nvPicPr>
          <p:cNvPr id="1028" name="Picture 4" descr="opensearch logo">
            <a:hlinkClick r:id="rId2"/>
            <a:extLst>
              <a:ext uri="{FF2B5EF4-FFF2-40B4-BE49-F238E27FC236}">
                <a16:creationId xmlns:a16="http://schemas.microsoft.com/office/drawing/2014/main" id="{4DB69858-B617-36E6-10A4-7B6DD0D5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518" y="4608846"/>
            <a:ext cx="2289113" cy="11445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ône l'éducation, atelier, de formation, scolarité, l'enseignement, gratuit">
            <a:hlinkClick r:id="rId4"/>
            <a:extLst>
              <a:ext uri="{FF2B5EF4-FFF2-40B4-BE49-F238E27FC236}">
                <a16:creationId xmlns:a16="http://schemas.microsoft.com/office/drawing/2014/main" id="{D1D9C45D-A466-8677-5082-93DE1079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4241653"/>
            <a:ext cx="2041630" cy="20416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">
            <a:hlinkClick r:id="rId6"/>
            <a:extLst>
              <a:ext uri="{FF2B5EF4-FFF2-40B4-BE49-F238E27FC236}">
                <a16:creationId xmlns:a16="http://schemas.microsoft.com/office/drawing/2014/main" id="{DD6CC94F-CC40-7A7C-F4E8-4738F08EC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6" y="4608846"/>
            <a:ext cx="2899436" cy="995171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7" name="Image 6">
            <a:hlinkClick r:id="rId8"/>
            <a:extLst>
              <a:ext uri="{FF2B5EF4-FFF2-40B4-BE49-F238E27FC236}">
                <a16:creationId xmlns:a16="http://schemas.microsoft.com/office/drawing/2014/main" id="{3E6E2EDE-1D7D-C194-B5F0-3AA0594A25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9903" y="4078018"/>
            <a:ext cx="2541942" cy="220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1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A31D772-CD27-59BF-5E9F-13B8D9C8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F8A8B6-E80D-AD12-1159-325A356EB7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7D928B-6E02-8E50-B53E-890E1095EAB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362" y="216573"/>
            <a:ext cx="11517643" cy="422029"/>
          </a:xfrm>
        </p:spPr>
        <p:txBody>
          <a:bodyPr/>
          <a:lstStyle/>
          <a:p>
            <a:r>
              <a:rPr lang="fr-FR" dirty="0"/>
              <a:t>En savoir plus sur ELIAS  : Actions </a:t>
            </a:r>
            <a:r>
              <a:rPr lang="fr-FR" dirty="0" err="1"/>
              <a:t>rBDD</a:t>
            </a:r>
            <a:r>
              <a:rPr lang="fr-FR" dirty="0"/>
              <a:t> 2025</a:t>
            </a:r>
          </a:p>
        </p:txBody>
      </p:sp>
      <p:pic>
        <p:nvPicPr>
          <p:cNvPr id="2050" name="Picture 2" descr="logo rbdd">
            <a:extLst>
              <a:ext uri="{FF2B5EF4-FFF2-40B4-BE49-F238E27FC236}">
                <a16:creationId xmlns:a16="http://schemas.microsoft.com/office/drawing/2014/main" id="{1CF12878-4F79-A42C-2AE7-C07B40A8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5136767"/>
            <a:ext cx="1529795" cy="152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A862B9-6865-622B-EE62-CB3E55F8D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76" y="1366659"/>
            <a:ext cx="2304256" cy="15361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85B89CF-98E3-F6DC-3F3E-6C32962ED929}"/>
              </a:ext>
            </a:extLst>
          </p:cNvPr>
          <p:cNvSpPr txBox="1"/>
          <p:nvPr/>
        </p:nvSpPr>
        <p:spPr>
          <a:xfrm>
            <a:off x="4806412" y="2356482"/>
            <a:ext cx="6108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2800" b="1" dirty="0" err="1">
                <a:solidFill>
                  <a:srgbClr val="042463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OpenSearch</a:t>
            </a:r>
            <a:r>
              <a:rPr lang="fr-FR" sz="2800" b="1" dirty="0">
                <a:solidFill>
                  <a:srgbClr val="042463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vos données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E3B9B1-F52A-5E2E-89D9-7C75611FE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37" y="3550441"/>
            <a:ext cx="2304256" cy="1536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F00944B-DE34-F751-CED1-54CE454D574F}"/>
              </a:ext>
            </a:extLst>
          </p:cNvPr>
          <p:cNvSpPr txBox="1"/>
          <p:nvPr/>
        </p:nvSpPr>
        <p:spPr>
          <a:xfrm>
            <a:off x="2909027" y="5136767"/>
            <a:ext cx="1355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1825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Webinaires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31657CE-F72D-2462-B74D-D992BA2328BE}"/>
              </a:ext>
            </a:extLst>
          </p:cNvPr>
          <p:cNvSpPr txBox="1"/>
          <p:nvPr/>
        </p:nvSpPr>
        <p:spPr>
          <a:xfrm>
            <a:off x="4840829" y="4673677"/>
            <a:ext cx="6108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2800" b="1" dirty="0">
                <a:solidFill>
                  <a:srgbClr val="042463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L’IA et les bases de données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457C0F-FEEA-3238-2657-AB4EC43CDDCB}"/>
              </a:ext>
            </a:extLst>
          </p:cNvPr>
          <p:cNvSpPr txBox="1"/>
          <p:nvPr/>
        </p:nvSpPr>
        <p:spPr>
          <a:xfrm>
            <a:off x="3200210" y="2991653"/>
            <a:ext cx="810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1825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CF8C21-ECBF-2BBB-A347-639655BC5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93" y="3583577"/>
            <a:ext cx="973831" cy="973831"/>
          </a:xfrm>
          <a:prstGeom prst="rect">
            <a:avLst/>
          </a:prstGeom>
        </p:spPr>
      </p:pic>
      <p:pic>
        <p:nvPicPr>
          <p:cNvPr id="9" name="Picture 4" descr="opensearch logo">
            <a:hlinkClick r:id="rId6"/>
            <a:extLst>
              <a:ext uri="{FF2B5EF4-FFF2-40B4-BE49-F238E27FC236}">
                <a16:creationId xmlns:a16="http://schemas.microsoft.com/office/drawing/2014/main" id="{55D83285-AE65-D3E6-D7F6-8EBC6B6B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44" y="1388627"/>
            <a:ext cx="1947927" cy="97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770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C36E8D6-222E-EB43-99EF-CBBF3A2D7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0" y="2000250"/>
            <a:ext cx="2844800" cy="28575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906978-B32E-3545-8EED-650997D1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B7B040-F3A0-D508-4318-7063CA87239E}"/>
              </a:ext>
            </a:extLst>
          </p:cNvPr>
          <p:cNvSpPr txBox="1"/>
          <p:nvPr/>
        </p:nvSpPr>
        <p:spPr>
          <a:xfrm>
            <a:off x="1099226" y="447472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E945ADA2-DD01-6694-51F7-0B28213EBD9C}"/>
              </a:ext>
            </a:extLst>
          </p:cNvPr>
          <p:cNvSpPr txBox="1">
            <a:spLocks/>
          </p:cNvSpPr>
          <p:nvPr/>
        </p:nvSpPr>
        <p:spPr>
          <a:xfrm>
            <a:off x="335362" y="216573"/>
            <a:ext cx="10137591" cy="422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fr-FR" sz="2100" b="1" i="0" kern="1200" smtClean="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Calibri" panose="020F050202020403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fr-F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fr-FR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fr-FR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fr-FR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991667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 : coins arrondis 2057">
            <a:extLst>
              <a:ext uri="{FF2B5EF4-FFF2-40B4-BE49-F238E27FC236}">
                <a16:creationId xmlns:a16="http://schemas.microsoft.com/office/drawing/2014/main" id="{9C393239-452F-875E-4221-ABAEB373C12B}"/>
              </a:ext>
            </a:extLst>
          </p:cNvPr>
          <p:cNvSpPr/>
          <p:nvPr/>
        </p:nvSpPr>
        <p:spPr>
          <a:xfrm>
            <a:off x="4766438" y="2957897"/>
            <a:ext cx="4176464" cy="182746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267B0E4D-2CCC-5545-7339-26240F48BFC1}"/>
              </a:ext>
            </a:extLst>
          </p:cNvPr>
          <p:cNvSpPr/>
          <p:nvPr/>
        </p:nvSpPr>
        <p:spPr>
          <a:xfrm>
            <a:off x="5145538" y="4937394"/>
            <a:ext cx="1370643" cy="1360925"/>
          </a:xfrm>
          <a:prstGeom prst="roundRect">
            <a:avLst/>
          </a:prstGeom>
          <a:solidFill>
            <a:schemeClr val="bg1"/>
          </a:solidFill>
          <a:ln>
            <a:solidFill>
              <a:srgbClr val="00EF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EE29C213-CD76-5659-612F-0783E7240736}"/>
              </a:ext>
            </a:extLst>
          </p:cNvPr>
          <p:cNvSpPr/>
          <p:nvPr/>
        </p:nvSpPr>
        <p:spPr>
          <a:xfrm>
            <a:off x="5145539" y="1255645"/>
            <a:ext cx="1407198" cy="1195078"/>
          </a:xfrm>
          <a:prstGeom prst="roundRect">
            <a:avLst/>
          </a:prstGeom>
          <a:solidFill>
            <a:schemeClr val="bg1"/>
          </a:solidFill>
          <a:ln>
            <a:solidFill>
              <a:srgbClr val="00EF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60888D5-36E7-023E-275C-3D7D0FC8CD85}"/>
              </a:ext>
            </a:extLst>
          </p:cNvPr>
          <p:cNvSpPr/>
          <p:nvPr/>
        </p:nvSpPr>
        <p:spPr>
          <a:xfrm>
            <a:off x="155829" y="4240310"/>
            <a:ext cx="2016222" cy="229649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53C3204-EBFF-343A-DCF9-9D2EC2A0451C}"/>
              </a:ext>
            </a:extLst>
          </p:cNvPr>
          <p:cNvSpPr/>
          <p:nvPr/>
        </p:nvSpPr>
        <p:spPr>
          <a:xfrm>
            <a:off x="1737066" y="4734573"/>
            <a:ext cx="869969" cy="86409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D0C6FF6-5AC9-777E-9E9F-F7FD0230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C54DFC-60C8-4597-80FB-768C1DC84A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Comment ça marche ?</a:t>
            </a:r>
          </a:p>
        </p:txBody>
      </p:sp>
      <p:pic>
        <p:nvPicPr>
          <p:cNvPr id="2050" name="Picture 2" descr="dcache">
            <a:extLst>
              <a:ext uri="{FF2B5EF4-FFF2-40B4-BE49-F238E27FC236}">
                <a16:creationId xmlns:a16="http://schemas.microsoft.com/office/drawing/2014/main" id="{6BD06408-F994-F4D3-6A64-8FED2466F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6" y="4572947"/>
            <a:ext cx="1090078" cy="8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3EBE0F-E07C-B433-0160-227B88C7524C}"/>
              </a:ext>
            </a:extLst>
          </p:cNvPr>
          <p:cNvSpPr txBox="1"/>
          <p:nvPr/>
        </p:nvSpPr>
        <p:spPr>
          <a:xfrm>
            <a:off x="675714" y="5454653"/>
            <a:ext cx="914400" cy="91440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sz="2000" b="1" dirty="0" err="1">
                <a:solidFill>
                  <a:srgbClr val="0070C0"/>
                </a:solidFill>
              </a:rPr>
              <a:t>Dcache</a:t>
            </a:r>
            <a:endParaRPr lang="fr-FR" sz="2000" b="1" dirty="0">
              <a:solidFill>
                <a:srgbClr val="0070C0"/>
              </a:solidFill>
            </a:endParaRPr>
          </a:p>
        </p:txBody>
      </p:sp>
      <p:pic>
        <p:nvPicPr>
          <p:cNvPr id="2056" name="Picture 8" descr="Logo vertical blanc Kafka">
            <a:extLst>
              <a:ext uri="{FF2B5EF4-FFF2-40B4-BE49-F238E27FC236}">
                <a16:creationId xmlns:a16="http://schemas.microsoft.com/office/drawing/2014/main" id="{5EA8378E-38FF-530A-8BDD-AB94563F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82" y="4849870"/>
            <a:ext cx="581937" cy="6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D3E574A-EC86-C046-031A-D3CA06338879}"/>
              </a:ext>
            </a:extLst>
          </p:cNvPr>
          <p:cNvSpPr/>
          <p:nvPr/>
        </p:nvSpPr>
        <p:spPr>
          <a:xfrm>
            <a:off x="4912551" y="985584"/>
            <a:ext cx="3884238" cy="5706651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B6FF18-CD41-C5AB-C5B3-7DEAA4F2BBF6}"/>
              </a:ext>
            </a:extLst>
          </p:cNvPr>
          <p:cNvSpPr txBox="1"/>
          <p:nvPr/>
        </p:nvSpPr>
        <p:spPr>
          <a:xfrm>
            <a:off x="6477939" y="6314149"/>
            <a:ext cx="914400" cy="91440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sz="1800" dirty="0">
                <a:solidFill>
                  <a:srgbClr val="0070C0"/>
                </a:solidFill>
              </a:rPr>
              <a:t>Index</a:t>
            </a:r>
          </a:p>
        </p:txBody>
      </p: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9D95C489-B2D2-91DF-3819-925D2C65CB68}"/>
              </a:ext>
            </a:extLst>
          </p:cNvPr>
          <p:cNvSpPr/>
          <p:nvPr/>
        </p:nvSpPr>
        <p:spPr>
          <a:xfrm>
            <a:off x="2748117" y="4991976"/>
            <a:ext cx="1800200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51BBD5C-E995-E7EA-BA52-793EE5069B0D}"/>
              </a:ext>
            </a:extLst>
          </p:cNvPr>
          <p:cNvSpPr txBox="1"/>
          <p:nvPr/>
        </p:nvSpPr>
        <p:spPr>
          <a:xfrm>
            <a:off x="5536617" y="6311235"/>
            <a:ext cx="914400" cy="91440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sz="1200" dirty="0" err="1"/>
              <a:t>Shard</a:t>
            </a:r>
            <a:r>
              <a:rPr lang="fr-FR" sz="1200" dirty="0"/>
              <a:t>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A8AC20F-E4D4-6153-FA17-4869C52DC791}"/>
              </a:ext>
            </a:extLst>
          </p:cNvPr>
          <p:cNvSpPr txBox="1"/>
          <p:nvPr/>
        </p:nvSpPr>
        <p:spPr>
          <a:xfrm>
            <a:off x="5569660" y="2493100"/>
            <a:ext cx="914400" cy="281089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sz="1200" dirty="0" err="1"/>
              <a:t>Shard</a:t>
            </a:r>
            <a:r>
              <a:rPr lang="fr-FR" sz="1200" dirty="0"/>
              <a:t> N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5F52A160-5C97-A34A-34EB-031E19057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556" y="2917276"/>
            <a:ext cx="430135" cy="56253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826C9B2-15D2-F305-B63F-902C4C7A0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956" y="3069676"/>
            <a:ext cx="430135" cy="56253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3B63216-4D8D-9917-73EB-FF1A8501E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56" y="3222076"/>
            <a:ext cx="430135" cy="56253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0FC1B61B-5594-C9B2-A5D4-DEB9C234A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260" y="1402759"/>
            <a:ext cx="430135" cy="56253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8263EC8B-6AB1-5C69-BEFC-0C3953461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660" y="1555159"/>
            <a:ext cx="430135" cy="56253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1D3EA3EF-B4EB-A717-5469-AF40B027E8F5}"/>
              </a:ext>
            </a:extLst>
          </p:cNvPr>
          <p:cNvSpPr txBox="1"/>
          <p:nvPr/>
        </p:nvSpPr>
        <p:spPr>
          <a:xfrm>
            <a:off x="11950995" y="2785730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42D8A709-59FA-975E-FE9C-6C6892390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060" y="1707559"/>
            <a:ext cx="430135" cy="56253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8A7F3161-3D0A-7F69-1D49-77360E9EF94A}"/>
              </a:ext>
            </a:extLst>
          </p:cNvPr>
          <p:cNvSpPr txBox="1"/>
          <p:nvPr/>
        </p:nvSpPr>
        <p:spPr>
          <a:xfrm>
            <a:off x="4217508" y="1390510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  <p:sp>
        <p:nvSpPr>
          <p:cNvPr id="2053" name="ZoneTexte 2052">
            <a:extLst>
              <a:ext uri="{FF2B5EF4-FFF2-40B4-BE49-F238E27FC236}">
                <a16:creationId xmlns:a16="http://schemas.microsoft.com/office/drawing/2014/main" id="{A5827278-95D2-9B29-02AE-AF84F5787D28}"/>
              </a:ext>
            </a:extLst>
          </p:cNvPr>
          <p:cNvSpPr txBox="1"/>
          <p:nvPr/>
        </p:nvSpPr>
        <p:spPr>
          <a:xfrm>
            <a:off x="7352617" y="6364957"/>
            <a:ext cx="914400" cy="327278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sz="1200" dirty="0" err="1"/>
              <a:t>Shard</a:t>
            </a:r>
            <a:r>
              <a:rPr lang="fr-FR" sz="1200" dirty="0"/>
              <a:t> 2</a:t>
            </a:r>
          </a:p>
        </p:txBody>
      </p:sp>
      <p:sp>
        <p:nvSpPr>
          <p:cNvPr id="2055" name="ZoneTexte 2054">
            <a:extLst>
              <a:ext uri="{FF2B5EF4-FFF2-40B4-BE49-F238E27FC236}">
                <a16:creationId xmlns:a16="http://schemas.microsoft.com/office/drawing/2014/main" id="{15532816-F828-65E3-FD89-A724F49A7008}"/>
              </a:ext>
            </a:extLst>
          </p:cNvPr>
          <p:cNvSpPr txBox="1"/>
          <p:nvPr/>
        </p:nvSpPr>
        <p:spPr>
          <a:xfrm>
            <a:off x="7356824" y="4484513"/>
            <a:ext cx="914400" cy="287894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sz="1200" dirty="0" err="1"/>
              <a:t>Shard</a:t>
            </a:r>
            <a:r>
              <a:rPr lang="fr-FR" sz="1200" dirty="0"/>
              <a:t> 3</a:t>
            </a:r>
          </a:p>
        </p:txBody>
      </p:sp>
      <p:sp>
        <p:nvSpPr>
          <p:cNvPr id="2057" name="ZoneTexte 2056">
            <a:extLst>
              <a:ext uri="{FF2B5EF4-FFF2-40B4-BE49-F238E27FC236}">
                <a16:creationId xmlns:a16="http://schemas.microsoft.com/office/drawing/2014/main" id="{5D765604-C983-BB5C-2AEB-627750C176D2}"/>
              </a:ext>
            </a:extLst>
          </p:cNvPr>
          <p:cNvSpPr txBox="1"/>
          <p:nvPr/>
        </p:nvSpPr>
        <p:spPr>
          <a:xfrm>
            <a:off x="7370755" y="2469070"/>
            <a:ext cx="914400" cy="275843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sz="1200" dirty="0" err="1"/>
              <a:t>Shard</a:t>
            </a:r>
            <a:r>
              <a:rPr lang="fr-FR" sz="1200" dirty="0"/>
              <a:t> 4</a:t>
            </a:r>
          </a:p>
        </p:txBody>
      </p:sp>
      <p:sp>
        <p:nvSpPr>
          <p:cNvPr id="2059" name="Rectangle : coins arrondis 2058">
            <a:extLst>
              <a:ext uri="{FF2B5EF4-FFF2-40B4-BE49-F238E27FC236}">
                <a16:creationId xmlns:a16="http://schemas.microsoft.com/office/drawing/2014/main" id="{848C40A5-C92D-5BA6-754C-25C8D6549C60}"/>
              </a:ext>
            </a:extLst>
          </p:cNvPr>
          <p:cNvSpPr/>
          <p:nvPr/>
        </p:nvSpPr>
        <p:spPr>
          <a:xfrm>
            <a:off x="4766438" y="937386"/>
            <a:ext cx="4176464" cy="19245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60" name="Image 2059">
            <a:extLst>
              <a:ext uri="{FF2B5EF4-FFF2-40B4-BE49-F238E27FC236}">
                <a16:creationId xmlns:a16="http://schemas.microsoft.com/office/drawing/2014/main" id="{E630656C-E0D7-8F56-CF24-70A3C848E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495" y="2996607"/>
            <a:ext cx="1480905" cy="1600200"/>
          </a:xfrm>
          <a:prstGeom prst="rect">
            <a:avLst/>
          </a:prstGeom>
        </p:spPr>
      </p:pic>
      <p:pic>
        <p:nvPicPr>
          <p:cNvPr id="2061" name="Image 2060">
            <a:extLst>
              <a:ext uri="{FF2B5EF4-FFF2-40B4-BE49-F238E27FC236}">
                <a16:creationId xmlns:a16="http://schemas.microsoft.com/office/drawing/2014/main" id="{D722CA2A-05E3-5DAC-3729-3A499957C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465" y="2961622"/>
            <a:ext cx="1619487" cy="1600200"/>
          </a:xfrm>
          <a:prstGeom prst="rect">
            <a:avLst/>
          </a:prstGeom>
        </p:spPr>
      </p:pic>
      <p:sp>
        <p:nvSpPr>
          <p:cNvPr id="2062" name="ZoneTexte 2061">
            <a:extLst>
              <a:ext uri="{FF2B5EF4-FFF2-40B4-BE49-F238E27FC236}">
                <a16:creationId xmlns:a16="http://schemas.microsoft.com/office/drawing/2014/main" id="{4CF96C7D-44E6-E4FE-77B3-661FB5901A86}"/>
              </a:ext>
            </a:extLst>
          </p:cNvPr>
          <p:cNvSpPr txBox="1"/>
          <p:nvPr/>
        </p:nvSpPr>
        <p:spPr>
          <a:xfrm>
            <a:off x="8957015" y="4980529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  <p:pic>
        <p:nvPicPr>
          <p:cNvPr id="2063" name="Image 2062">
            <a:extLst>
              <a:ext uri="{FF2B5EF4-FFF2-40B4-BE49-F238E27FC236}">
                <a16:creationId xmlns:a16="http://schemas.microsoft.com/office/drawing/2014/main" id="{A344D6D7-E311-4B83-3420-DA0A6F1D4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352" y="4849870"/>
            <a:ext cx="1752600" cy="1600200"/>
          </a:xfrm>
          <a:prstGeom prst="rect">
            <a:avLst/>
          </a:prstGeom>
        </p:spPr>
      </p:pic>
      <p:sp>
        <p:nvSpPr>
          <p:cNvPr id="2064" name="Rectangle : coins arrondis 2063">
            <a:extLst>
              <a:ext uri="{FF2B5EF4-FFF2-40B4-BE49-F238E27FC236}">
                <a16:creationId xmlns:a16="http://schemas.microsoft.com/office/drawing/2014/main" id="{646DF4A5-13B8-8AD8-95D2-6B9E99BA01CF}"/>
              </a:ext>
            </a:extLst>
          </p:cNvPr>
          <p:cNvSpPr/>
          <p:nvPr/>
        </p:nvSpPr>
        <p:spPr>
          <a:xfrm>
            <a:off x="4811392" y="4833558"/>
            <a:ext cx="4176464" cy="19546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9" name="Rectangle : coins arrondis 2068">
            <a:extLst>
              <a:ext uri="{FF2B5EF4-FFF2-40B4-BE49-F238E27FC236}">
                <a16:creationId xmlns:a16="http://schemas.microsoft.com/office/drawing/2014/main" id="{F74FF747-2225-191E-22FE-4592A00E12B7}"/>
              </a:ext>
            </a:extLst>
          </p:cNvPr>
          <p:cNvSpPr/>
          <p:nvPr/>
        </p:nvSpPr>
        <p:spPr>
          <a:xfrm>
            <a:off x="4992642" y="2617548"/>
            <a:ext cx="536411" cy="2362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/>
              <a:t>Node N</a:t>
            </a:r>
          </a:p>
        </p:txBody>
      </p:sp>
      <p:sp>
        <p:nvSpPr>
          <p:cNvPr id="2070" name="Rectangle : coins arrondis 2069">
            <a:extLst>
              <a:ext uri="{FF2B5EF4-FFF2-40B4-BE49-F238E27FC236}">
                <a16:creationId xmlns:a16="http://schemas.microsoft.com/office/drawing/2014/main" id="{775A4A5E-E17D-FB2F-B047-D13B4389AB1D}"/>
              </a:ext>
            </a:extLst>
          </p:cNvPr>
          <p:cNvSpPr/>
          <p:nvPr/>
        </p:nvSpPr>
        <p:spPr>
          <a:xfrm>
            <a:off x="4980161" y="4534036"/>
            <a:ext cx="536411" cy="2362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/>
              <a:t>Node 2</a:t>
            </a:r>
          </a:p>
        </p:txBody>
      </p:sp>
      <p:sp>
        <p:nvSpPr>
          <p:cNvPr id="2071" name="Rectangle : coins arrondis 2070">
            <a:extLst>
              <a:ext uri="{FF2B5EF4-FFF2-40B4-BE49-F238E27FC236}">
                <a16:creationId xmlns:a16="http://schemas.microsoft.com/office/drawing/2014/main" id="{587B0CFA-2FEC-B5AE-34C0-F88F128A6BD0}"/>
              </a:ext>
            </a:extLst>
          </p:cNvPr>
          <p:cNvSpPr/>
          <p:nvPr/>
        </p:nvSpPr>
        <p:spPr>
          <a:xfrm>
            <a:off x="5051678" y="6546290"/>
            <a:ext cx="536411" cy="2362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/>
              <a:t>Node 1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2667F44-7344-2D46-19F4-0955DBA48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124744"/>
            <a:ext cx="2261914" cy="29581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</p:pic>
      <p:sp>
        <p:nvSpPr>
          <p:cNvPr id="2072" name="ZoneTexte 2071">
            <a:extLst>
              <a:ext uri="{FF2B5EF4-FFF2-40B4-BE49-F238E27FC236}">
                <a16:creationId xmlns:a16="http://schemas.microsoft.com/office/drawing/2014/main" id="{0F58EBBE-4F5A-7D48-E26C-51BED0819C31}"/>
              </a:ext>
            </a:extLst>
          </p:cNvPr>
          <p:cNvSpPr txBox="1"/>
          <p:nvPr/>
        </p:nvSpPr>
        <p:spPr>
          <a:xfrm>
            <a:off x="5638337" y="4484513"/>
            <a:ext cx="914400" cy="287894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sz="1200" dirty="0" err="1"/>
              <a:t>Shard</a:t>
            </a:r>
            <a:r>
              <a:rPr lang="fr-FR" sz="1200" dirty="0"/>
              <a:t> 5</a:t>
            </a:r>
          </a:p>
        </p:txBody>
      </p:sp>
      <p:pic>
        <p:nvPicPr>
          <p:cNvPr id="2073" name="Image 2072">
            <a:extLst>
              <a:ext uri="{FF2B5EF4-FFF2-40B4-BE49-F238E27FC236}">
                <a16:creationId xmlns:a16="http://schemas.microsoft.com/office/drawing/2014/main" id="{AD990471-D859-47D8-29AE-A5FB638F5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463" y="1173026"/>
            <a:ext cx="1579294" cy="13829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AC2C64-0DE0-A2B9-FC88-154535C8D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0782" y="2977609"/>
            <a:ext cx="2510167" cy="1292469"/>
          </a:xfrm>
          <a:prstGeom prst="rect">
            <a:avLst/>
          </a:prstGeom>
        </p:spPr>
      </p:pic>
      <p:sp>
        <p:nvSpPr>
          <p:cNvPr id="5" name="Flèche vers la gauche 4">
            <a:extLst>
              <a:ext uri="{FF2B5EF4-FFF2-40B4-BE49-F238E27FC236}">
                <a16:creationId xmlns:a16="http://schemas.microsoft.com/office/drawing/2014/main" id="{46ADF486-0AC0-6E58-E55D-12093A2DB0A2}"/>
              </a:ext>
            </a:extLst>
          </p:cNvPr>
          <p:cNvSpPr/>
          <p:nvPr/>
        </p:nvSpPr>
        <p:spPr>
          <a:xfrm>
            <a:off x="8796789" y="3503342"/>
            <a:ext cx="536178" cy="3682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9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3 L 0.0724 0.11644 C 0.08724 0.14144 0.11159 0.1713 0.1388 0.19861 C 0.17005 0.22847 0.19636 0.24954 0.21589 0.25787 L 0.31016 0.30532 " pathEditMode="relative" rAng="1740000" ptsTypes="AAAA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3 L 0.0724 0.11644 C 0.08724 0.14144 0.11159 0.1713 0.1388 0.19861 C 0.17005 0.22848 0.19636 0.24954 0.21589 0.25787 L 0.31016 0.30533 " pathEditMode="relative" rAng="1740000" ptsTypes="AAA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4 L 0.0724 0.11643 C 0.08724 0.14143 0.11159 0.17129 0.1388 0.19861 C 0.17005 0.22847 0.19636 0.24953 0.21589 0.25787 L 0.31016 0.30532 " pathEditMode="relative" rAng="1740000" ptsTypes="AAA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36" grpId="0" animBg="1"/>
      <p:bldP spid="35" grpId="0" animBg="1"/>
      <p:bldP spid="10" grpId="0" animBg="1"/>
      <p:bldP spid="16" grpId="0"/>
      <p:bldP spid="17" grpId="0" animBg="1"/>
      <p:bldP spid="19" grpId="0"/>
      <p:bldP spid="23" grpId="0"/>
      <p:bldP spid="2053" grpId="0"/>
      <p:bldP spid="2055" grpId="0"/>
      <p:bldP spid="2057" grpId="0"/>
      <p:bldP spid="2059" grpId="0" animBg="1"/>
      <p:bldP spid="2064" grpId="0" animBg="1"/>
      <p:bldP spid="2069" grpId="0" animBg="1"/>
      <p:bldP spid="2070" grpId="0" animBg="1"/>
      <p:bldP spid="2071" grpId="0" animBg="1"/>
      <p:bldP spid="2072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E49843-315F-514F-A3CD-C470C66969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Qu’est ce que ELIAS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L’architecture du service ELIAS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Migration vers </a:t>
            </a:r>
            <a:r>
              <a:rPr lang="fr-FR" sz="3200" dirty="0" err="1"/>
              <a:t>OpenSearch</a:t>
            </a: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En savoir plus sur ELIAS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1B87B36-3952-B649-B258-A5926A2993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sz="2400" dirty="0"/>
              <a:t>Plan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1EDA88-1696-824A-86D6-A77A782B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815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9B91F8-EF83-DC4F-9C88-94788A2580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86301" y="1049245"/>
            <a:ext cx="8638234" cy="363093"/>
          </a:xfrm>
        </p:spPr>
        <p:txBody>
          <a:bodyPr/>
          <a:lstStyle/>
          <a:p>
            <a:r>
              <a:rPr lang="fr-FR" dirty="0"/>
              <a:t>Plus besoin de </a:t>
            </a:r>
            <a:r>
              <a:rPr lang="fr-FR" dirty="0" err="1"/>
              <a:t>grep</a:t>
            </a:r>
            <a:r>
              <a:rPr lang="fr-FR" dirty="0"/>
              <a:t> !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DC94515-C92E-0941-81DB-F64DC33078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Qu’est ce que ELIAS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?</a:t>
            </a:r>
          </a:p>
        </p:txBody>
      </p:sp>
      <p:pic>
        <p:nvPicPr>
          <p:cNvPr id="7" name="tmux" descr="tmux">
            <a:hlinkClick r:id="" action="ppaction://media"/>
            <a:extLst>
              <a:ext uri="{FF2B5EF4-FFF2-40B4-BE49-F238E27FC236}">
                <a16:creationId xmlns:a16="http://schemas.microsoft.com/office/drawing/2014/main" id="{3F4F8DD6-2602-754C-8830-D0EA285A6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4420" y="1412337"/>
            <a:ext cx="7603193" cy="4713716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69292D-1D64-EA4D-A2D1-684C31704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0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E49843-315F-514F-A3CD-C470C66969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ELIAS  est l’acronyme de </a:t>
            </a:r>
            <a:r>
              <a:rPr lang="fr-FR" sz="2000" dirty="0" err="1">
                <a:solidFill>
                  <a:srgbClr val="FF0000"/>
                </a:solidFill>
              </a:rPr>
              <a:t>EL</a:t>
            </a:r>
            <a:r>
              <a:rPr lang="fr-FR" sz="2000" dirty="0" err="1"/>
              <a:t>ast</a:t>
            </a:r>
            <a:r>
              <a:rPr lang="fr-FR" sz="2000" dirty="0" err="1">
                <a:solidFill>
                  <a:srgbClr val="FF2E4B"/>
                </a:solidFill>
              </a:rPr>
              <a:t>I</a:t>
            </a:r>
            <a:r>
              <a:rPr lang="fr-FR" sz="2000" dirty="0" err="1"/>
              <a:t>csearch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FF0000"/>
                </a:solidFill>
              </a:rPr>
              <a:t>A</a:t>
            </a:r>
            <a:r>
              <a:rPr lang="fr-FR" sz="2000" dirty="0"/>
              <a:t>s a </a:t>
            </a:r>
            <a:r>
              <a:rPr lang="fr-FR" sz="2000" dirty="0">
                <a:solidFill>
                  <a:srgbClr val="FF0000"/>
                </a:solidFill>
              </a:rPr>
              <a:t>S</a:t>
            </a:r>
            <a:r>
              <a:rPr lang="fr-FR" sz="2000" dirty="0"/>
              <a:t>ervice:</a:t>
            </a:r>
          </a:p>
          <a:p>
            <a:pPr marL="857250" lvl="1" indent="-342900"/>
            <a:r>
              <a:rPr lang="fr-FR" dirty="0"/>
              <a:t>Une base de données </a:t>
            </a:r>
            <a:r>
              <a:rPr lang="fr-FR" dirty="0" err="1"/>
              <a:t>Elasticsearch</a:t>
            </a:r>
            <a:endParaRPr lang="fr-FR" dirty="0"/>
          </a:p>
          <a:p>
            <a:pPr marL="857250" lvl="1" indent="-342900"/>
            <a:r>
              <a:rPr lang="fr-FR" dirty="0"/>
              <a:t>Des outils de visualisation (</a:t>
            </a:r>
            <a:r>
              <a:rPr lang="fr-FR" dirty="0" err="1"/>
              <a:t>Kibana</a:t>
            </a:r>
            <a:r>
              <a:rPr lang="fr-FR" dirty="0"/>
              <a:t> / </a:t>
            </a:r>
            <a:r>
              <a:rPr lang="fr-FR" dirty="0" err="1"/>
              <a:t>Grafana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sz="2000" dirty="0"/>
              <a:t>Solution reconnue pour  :</a:t>
            </a:r>
          </a:p>
          <a:p>
            <a:pPr marL="800100" lvl="1" indent="-285750"/>
            <a:r>
              <a:rPr lang="fr-FR" dirty="0"/>
              <a:t>Le stockage et l’analyse de traces applicatives et de métriques.</a:t>
            </a:r>
          </a:p>
          <a:p>
            <a:pPr marL="800100" lvl="1" indent="-285750"/>
            <a:r>
              <a:rPr lang="fr-FR" dirty="0"/>
              <a:t>Des fonctionnalités avancées sur la recherche textuelle.</a:t>
            </a:r>
          </a:p>
          <a:p>
            <a:pPr marL="800100" lvl="1" indent="-285750"/>
            <a:r>
              <a:rPr lang="fr-FR" dirty="0"/>
              <a:t>La réactivité lors d’incidents.</a:t>
            </a:r>
          </a:p>
          <a:p>
            <a:pPr marL="800100" lvl="1" indent="-285750"/>
            <a:endParaRPr lang="fr-FR" dirty="0"/>
          </a:p>
          <a:p>
            <a:r>
              <a:rPr lang="fr-FR" sz="2000" dirty="0"/>
              <a:t>Une instance ELIAS-COLOSS dédiée à l’utilisation du CC pour la supervision des machines et des services :</a:t>
            </a:r>
          </a:p>
          <a:p>
            <a:pPr marL="800100" lvl="1" indent="-285750"/>
            <a:r>
              <a:rPr lang="fr-FR" dirty="0"/>
              <a:t>100 Millions de traces applicatives par jour avec une rétention de 1 an.</a:t>
            </a:r>
          </a:p>
          <a:p>
            <a:pPr marL="800100" lvl="1" indent="-285750"/>
            <a:r>
              <a:rPr lang="fr-FR" dirty="0"/>
              <a:t>750 Millions de métriques par jour avec une rétention de 4 ans</a:t>
            </a:r>
          </a:p>
          <a:p>
            <a:pPr marL="800100" lvl="1" indent="-285750"/>
            <a:r>
              <a:rPr lang="fr-FR" dirty="0"/>
              <a:t>Une consolidation des métriques  </a:t>
            </a:r>
          </a:p>
          <a:p>
            <a:pPr marL="285750" indent="-285750"/>
            <a:endParaRPr lang="fr-FR" dirty="0"/>
          </a:p>
          <a:p>
            <a:pPr marL="285750" indent="-285750"/>
            <a:endParaRPr lang="fr-FR" dirty="0"/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1B87B36-3952-B649-B258-A5926A2993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Qu’est ce que ELIAS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?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1EDA88-1696-824A-86D6-A77A782B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4685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B9BEC09-2AC4-4848-A5DC-55CC414F1EA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Qu’est ce que ELIAS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5747B9-F15F-4448-817A-103BAC03F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886" y="1104524"/>
            <a:ext cx="6019800" cy="2057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9F929D-8516-8A4D-9E09-D1034F94D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3856248"/>
            <a:ext cx="7971260" cy="1949016"/>
          </a:xfrm>
          <a:prstGeom prst="rect">
            <a:avLst/>
          </a:prstGeom>
        </p:spPr>
      </p:pic>
      <p:sp>
        <p:nvSpPr>
          <p:cNvPr id="9" name="Flèche vers le bas 8">
            <a:extLst>
              <a:ext uri="{FF2B5EF4-FFF2-40B4-BE49-F238E27FC236}">
                <a16:creationId xmlns:a16="http://schemas.microsoft.com/office/drawing/2014/main" id="{1097485F-A853-A84C-8DB5-442A3A9879D3}"/>
              </a:ext>
            </a:extLst>
          </p:cNvPr>
          <p:cNvSpPr/>
          <p:nvPr/>
        </p:nvSpPr>
        <p:spPr>
          <a:xfrm>
            <a:off x="5847778" y="3365070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D2C4A3E-BA9D-EE45-8025-7FB962B2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6ABE5B-A5DE-AF45-ABA3-1E96D729C4D0}"/>
              </a:ext>
            </a:extLst>
          </p:cNvPr>
          <p:cNvSpPr txBox="1"/>
          <p:nvPr/>
        </p:nvSpPr>
        <p:spPr>
          <a:xfrm>
            <a:off x="2207568" y="1844824"/>
            <a:ext cx="72008" cy="72008"/>
          </a:xfrm>
          <a:prstGeom prst="rect">
            <a:avLst/>
          </a:prstGeom>
        </p:spPr>
        <p:txBody>
          <a:bodyPr vert="horz" wrap="square" rtlCol="0">
            <a:normAutofit fontScale="25000" lnSpcReduction="20000"/>
          </a:bodyPr>
          <a:lstStyle/>
          <a:p>
            <a:r>
              <a:rPr lang="fr-FR" dirty="0">
                <a:solidFill>
                  <a:srgbClr val="00B0F0"/>
                </a:solidFill>
              </a:rPr>
              <a:t>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3108FB-7621-D647-AA6C-7F59B75EC488}"/>
              </a:ext>
            </a:extLst>
          </p:cNvPr>
          <p:cNvSpPr txBox="1"/>
          <p:nvPr/>
        </p:nvSpPr>
        <p:spPr>
          <a:xfrm>
            <a:off x="3893254" y="5132544"/>
            <a:ext cx="906602" cy="1719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none" rtlCol="0">
            <a:noAutofit/>
          </a:bodyPr>
          <a:lstStyle/>
          <a:p>
            <a:r>
              <a:rPr lang="fr-FR" sz="800" dirty="0" err="1">
                <a:solidFill>
                  <a:schemeClr val="bg1"/>
                </a:solidFill>
              </a:rPr>
              <a:t>ccmysqlserver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E25B6D2-4946-7642-971E-8D1BDA138E84}"/>
              </a:ext>
            </a:extLst>
          </p:cNvPr>
          <p:cNvSpPr txBox="1"/>
          <p:nvPr/>
        </p:nvSpPr>
        <p:spPr>
          <a:xfrm>
            <a:off x="7824192" y="5574904"/>
            <a:ext cx="828092" cy="2103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none" rtlCol="0">
            <a:no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192.168.56.201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35F9BC1-0DD4-F74F-9117-262D6BCD91C4}"/>
              </a:ext>
            </a:extLst>
          </p:cNvPr>
          <p:cNvSpPr txBox="1"/>
          <p:nvPr/>
        </p:nvSpPr>
        <p:spPr>
          <a:xfrm>
            <a:off x="3813175" y="3244334"/>
            <a:ext cx="4578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192.168.56.201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1B0E171-839C-0049-8486-4627389B2E64}"/>
              </a:ext>
            </a:extLst>
          </p:cNvPr>
          <p:cNvSpPr txBox="1"/>
          <p:nvPr/>
        </p:nvSpPr>
        <p:spPr>
          <a:xfrm>
            <a:off x="3893254" y="4938851"/>
            <a:ext cx="828092" cy="2103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none" rtlCol="0">
            <a:no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192.168.56.201</a:t>
            </a:r>
          </a:p>
        </p:txBody>
      </p:sp>
    </p:spTree>
    <p:extLst>
      <p:ext uri="{BB962C8B-B14F-4D97-AF65-F5344CB8AC3E}">
        <p14:creationId xmlns:p14="http://schemas.microsoft.com/office/powerpoint/2010/main" val="3891259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5B61BFC-2732-0B43-8B10-F60D11C1DA1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Qu’est ce que ELIAS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104B57-2795-C54A-919F-134354D0B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442" y="1196753"/>
            <a:ext cx="7020272" cy="4944481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E8C55F0-88D9-824B-8734-BF00888D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6336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20FFE6-C4F2-A199-4300-1690E085A7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8735" y="222948"/>
            <a:ext cx="10137591" cy="422029"/>
          </a:xfrm>
        </p:spPr>
        <p:txBody>
          <a:bodyPr/>
          <a:lstStyle/>
          <a:p>
            <a:r>
              <a:rPr lang="fr-FR" dirty="0"/>
              <a:t>Qu’est ce que ELIAS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51D240-CFBD-D95E-B56D-CCC4C2FEA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70" y="1052736"/>
            <a:ext cx="9505056" cy="5197127"/>
          </a:xfrm>
          <a:prstGeom prst="rect">
            <a:avLst/>
          </a:prstGeom>
        </p:spPr>
      </p:pic>
      <p:pic>
        <p:nvPicPr>
          <p:cNvPr id="1026" name="Picture 2" descr="Copyright png icon">
            <a:extLst>
              <a:ext uri="{FF2B5EF4-FFF2-40B4-BE49-F238E27FC236}">
                <a16:creationId xmlns:a16="http://schemas.microsoft.com/office/drawing/2014/main" id="{1C09EB23-1284-80D6-5EAB-3BA7A59E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632" y="6366081"/>
            <a:ext cx="239688" cy="23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F251C8-699B-E58F-F43B-ABFA0D18B074}"/>
              </a:ext>
            </a:extLst>
          </p:cNvPr>
          <p:cNvSpPr txBox="1"/>
          <p:nvPr/>
        </p:nvSpPr>
        <p:spPr>
          <a:xfrm>
            <a:off x="8976320" y="6326697"/>
            <a:ext cx="1776536" cy="365125"/>
          </a:xfrm>
          <a:prstGeom prst="rect">
            <a:avLst/>
          </a:prstGeom>
        </p:spPr>
        <p:txBody>
          <a:bodyPr vert="horz" wrap="none" rtlCol="0">
            <a:normAutofit lnSpcReduction="10000"/>
          </a:bodyPr>
          <a:lstStyle/>
          <a:p>
            <a:r>
              <a:rPr lang="fr-FR" sz="1800" dirty="0">
                <a:solidFill>
                  <a:srgbClr val="000000"/>
                </a:solidFill>
              </a:rPr>
              <a:t>Adrien Georget</a:t>
            </a:r>
          </a:p>
        </p:txBody>
      </p:sp>
    </p:spTree>
    <p:extLst>
      <p:ext uri="{BB962C8B-B14F-4D97-AF65-F5344CB8AC3E}">
        <p14:creationId xmlns:p14="http://schemas.microsoft.com/office/powerpoint/2010/main" val="127132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1B0E3B-2408-7348-AFC6-CB66949C71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5229" y="987306"/>
            <a:ext cx="10581541" cy="2574721"/>
          </a:xfrm>
        </p:spPr>
        <p:txBody>
          <a:bodyPr>
            <a:normAutofit fontScale="92500" lnSpcReduction="20000"/>
          </a:bodyPr>
          <a:lstStyle/>
          <a:p>
            <a:r>
              <a:rPr lang="fr-FR" sz="2000" dirty="0"/>
              <a:t>Un cluster ELIAS-BETA en production disponibles aux utilisateurs du CC-IN2P3.</a:t>
            </a:r>
          </a:p>
          <a:p>
            <a:pPr marL="800100" lvl="1" indent="-285750"/>
            <a:r>
              <a:rPr lang="fr-FR" dirty="0"/>
              <a:t>&gt; 600 Go utilisés</a:t>
            </a:r>
          </a:p>
          <a:p>
            <a:pPr marL="800100" lvl="1" indent="-285750"/>
            <a:r>
              <a:rPr lang="fr-FR" dirty="0"/>
              <a:t>&gt; 20 milliards de documents enregistrés</a:t>
            </a:r>
          </a:p>
          <a:p>
            <a:pPr marL="800100" lvl="1" indent="-285750"/>
            <a:r>
              <a:rPr lang="fr-FR" dirty="0"/>
              <a:t>~ 3k documents par seconde</a:t>
            </a:r>
          </a:p>
          <a:p>
            <a:pPr marL="800100" lvl="1" indent="-285750"/>
            <a:endParaRPr lang="fr-FR" dirty="0"/>
          </a:p>
          <a:p>
            <a:r>
              <a:rPr lang="fr-FR" sz="2000" dirty="0"/>
              <a:t>Les cas d’utilisation :</a:t>
            </a:r>
          </a:p>
          <a:p>
            <a:pPr marL="800100" lvl="1" indent="-285750"/>
            <a:r>
              <a:rPr lang="fr-FR" dirty="0"/>
              <a:t>DIRAC</a:t>
            </a:r>
          </a:p>
          <a:p>
            <a:pPr marL="800100" lvl="1" indent="-285750"/>
            <a:r>
              <a:rPr lang="fr-FR" dirty="0"/>
              <a:t>LSST</a:t>
            </a:r>
          </a:p>
          <a:p>
            <a:pPr marL="800100" lvl="1" indent="-285750"/>
            <a:r>
              <a:rPr lang="fr-FR" dirty="0"/>
              <a:t>Ricochet</a:t>
            </a:r>
          </a:p>
          <a:p>
            <a:pPr marL="800100" lvl="1" indent="-285750"/>
            <a:r>
              <a:rPr lang="fr-FR" dirty="0"/>
              <a:t>…</a:t>
            </a:r>
          </a:p>
          <a:p>
            <a:pPr marL="285750" indent="-285750"/>
            <a:endParaRPr lang="fr-FR" dirty="0"/>
          </a:p>
          <a:p>
            <a:pPr marL="285750" indent="-285750"/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2470547-708A-6943-BEFC-AE16A65F022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Qu’est ce que ELIAS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?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923080-7546-A04B-AD47-9257415A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8</a:t>
            </a:fld>
            <a:endParaRPr lang="fr-FR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4349107-99E2-F17F-09E5-48C23E6BE46B}"/>
              </a:ext>
            </a:extLst>
          </p:cNvPr>
          <p:cNvCxnSpPr/>
          <p:nvPr/>
        </p:nvCxnSpPr>
        <p:spPr>
          <a:xfrm flipH="1">
            <a:off x="9290357" y="4365104"/>
            <a:ext cx="2620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D3ABA073-8F60-07B1-6365-B30B629A7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7" y="3576222"/>
            <a:ext cx="11377264" cy="272093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7FD68B7-EBAB-D8C6-E1FD-D37FE0BA548D}"/>
              </a:ext>
            </a:extLst>
          </p:cNvPr>
          <p:cNvSpPr txBox="1"/>
          <p:nvPr/>
        </p:nvSpPr>
        <p:spPr>
          <a:xfrm>
            <a:off x="9834390" y="4052407"/>
            <a:ext cx="2376264" cy="91440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&gt; 20 milliards de documents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46CB74A-88B3-5ECA-FB8C-2129AD074776}"/>
              </a:ext>
            </a:extLst>
          </p:cNvPr>
          <p:cNvCxnSpPr>
            <a:cxnSpLocks/>
          </p:cNvCxnSpPr>
          <p:nvPr/>
        </p:nvCxnSpPr>
        <p:spPr>
          <a:xfrm>
            <a:off x="11568608" y="4365104"/>
            <a:ext cx="0" cy="3600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EE5F2BBC-9A45-19E0-5369-E7C607CF0416}"/>
              </a:ext>
            </a:extLst>
          </p:cNvPr>
          <p:cNvSpPr/>
          <p:nvPr/>
        </p:nvSpPr>
        <p:spPr>
          <a:xfrm>
            <a:off x="8896784" y="4052407"/>
            <a:ext cx="1049172" cy="2101803"/>
          </a:xfrm>
          <a:prstGeom prst="ellipse">
            <a:avLst/>
          </a:prstGeom>
          <a:noFill/>
          <a:ln w="38100">
            <a:solidFill>
              <a:srgbClr val="FF2E4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99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9179FB9-81B4-1D44-8C57-DE70AE204F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L’architecture du service ELIAS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708602-9B1E-0941-940D-6AE0C99D5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899" y="2861702"/>
            <a:ext cx="1377029" cy="91635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D8BF5F9-679C-DC47-A737-19625F3DB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17" y="3361167"/>
            <a:ext cx="733811" cy="73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à coins arrondis 6">
            <a:extLst>
              <a:ext uri="{FF2B5EF4-FFF2-40B4-BE49-F238E27FC236}">
                <a16:creationId xmlns:a16="http://schemas.microsoft.com/office/drawing/2014/main" id="{F7B65D8E-9226-FA44-9498-09965F062DDE}"/>
              </a:ext>
            </a:extLst>
          </p:cNvPr>
          <p:cNvSpPr/>
          <p:nvPr/>
        </p:nvSpPr>
        <p:spPr>
          <a:xfrm>
            <a:off x="1768495" y="2024631"/>
            <a:ext cx="10081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App1</a:t>
            </a:r>
          </a:p>
          <a:p>
            <a:pPr algn="ctr"/>
            <a:endParaRPr lang="fr-FR" sz="1400" dirty="0"/>
          </a:p>
        </p:txBody>
      </p:sp>
      <p:sp>
        <p:nvSpPr>
          <p:cNvPr id="10" name="Rectangle à coins arrondis 7">
            <a:extLst>
              <a:ext uri="{FF2B5EF4-FFF2-40B4-BE49-F238E27FC236}">
                <a16:creationId xmlns:a16="http://schemas.microsoft.com/office/drawing/2014/main" id="{5C2B7B02-80B8-9B4A-9ACF-44CF531611A0}"/>
              </a:ext>
            </a:extLst>
          </p:cNvPr>
          <p:cNvSpPr/>
          <p:nvPr/>
        </p:nvSpPr>
        <p:spPr>
          <a:xfrm>
            <a:off x="1768495" y="3104751"/>
            <a:ext cx="10081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App2</a:t>
            </a:r>
          </a:p>
        </p:txBody>
      </p:sp>
      <p:sp>
        <p:nvSpPr>
          <p:cNvPr id="11" name="Rectangle à coins arrondis 8">
            <a:extLst>
              <a:ext uri="{FF2B5EF4-FFF2-40B4-BE49-F238E27FC236}">
                <a16:creationId xmlns:a16="http://schemas.microsoft.com/office/drawing/2014/main" id="{3FD0399C-D336-814C-A174-7E1EDDDADE7A}"/>
              </a:ext>
            </a:extLst>
          </p:cNvPr>
          <p:cNvSpPr/>
          <p:nvPr/>
        </p:nvSpPr>
        <p:spPr>
          <a:xfrm>
            <a:off x="1768495" y="4595858"/>
            <a:ext cx="10081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App 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C5B06C-2E3C-8E4F-AFB5-A4C8A65C9E9D}"/>
              </a:ext>
            </a:extLst>
          </p:cNvPr>
          <p:cNvSpPr txBox="1"/>
          <p:nvPr/>
        </p:nvSpPr>
        <p:spPr>
          <a:xfrm>
            <a:off x="2064802" y="400020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2B5231-A24C-9741-A43F-059327299F00}"/>
              </a:ext>
            </a:extLst>
          </p:cNvPr>
          <p:cNvSpPr/>
          <p:nvPr/>
        </p:nvSpPr>
        <p:spPr>
          <a:xfrm>
            <a:off x="3830130" y="1196753"/>
            <a:ext cx="5326743" cy="49029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2CFA6CE-CE1B-9F44-A999-08E408D98D27}"/>
              </a:ext>
            </a:extLst>
          </p:cNvPr>
          <p:cNvCxnSpPr>
            <a:cxnSpLocks/>
          </p:cNvCxnSpPr>
          <p:nvPr/>
        </p:nvCxnSpPr>
        <p:spPr>
          <a:xfrm>
            <a:off x="2837269" y="2472091"/>
            <a:ext cx="515402" cy="67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4CC3654-30AA-4346-A496-4C59F0991089}"/>
              </a:ext>
            </a:extLst>
          </p:cNvPr>
          <p:cNvCxnSpPr/>
          <p:nvPr/>
        </p:nvCxnSpPr>
        <p:spPr>
          <a:xfrm>
            <a:off x="2881561" y="3432347"/>
            <a:ext cx="3270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CB41C70-3C69-6A41-B06B-40874E404C9F}"/>
              </a:ext>
            </a:extLst>
          </p:cNvPr>
          <p:cNvCxnSpPr/>
          <p:nvPr/>
        </p:nvCxnSpPr>
        <p:spPr>
          <a:xfrm flipV="1">
            <a:off x="2920623" y="3967909"/>
            <a:ext cx="497940" cy="896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C4A62A5B-CF98-AF45-AAAF-0A7D8E48131A}"/>
              </a:ext>
            </a:extLst>
          </p:cNvPr>
          <p:cNvSpPr txBox="1"/>
          <p:nvPr/>
        </p:nvSpPr>
        <p:spPr>
          <a:xfrm>
            <a:off x="3897075" y="121643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ELIAS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913E1FF-A869-C840-93A6-7F6E8DF3EA56}"/>
              </a:ext>
            </a:extLst>
          </p:cNvPr>
          <p:cNvCxnSpPr>
            <a:cxnSpLocks/>
          </p:cNvCxnSpPr>
          <p:nvPr/>
        </p:nvCxnSpPr>
        <p:spPr>
          <a:xfrm flipH="1">
            <a:off x="6941378" y="3649946"/>
            <a:ext cx="626303" cy="154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0DAE59E-E2F0-C340-AD10-01B6CEC67DF9}"/>
              </a:ext>
            </a:extLst>
          </p:cNvPr>
          <p:cNvCxnSpPr>
            <a:cxnSpLocks/>
          </p:cNvCxnSpPr>
          <p:nvPr/>
        </p:nvCxnSpPr>
        <p:spPr>
          <a:xfrm flipH="1">
            <a:off x="6840960" y="2275604"/>
            <a:ext cx="614714" cy="7333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40C1D3E6-9A2B-7B4E-B37B-DA3A54A46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365" y="3432347"/>
            <a:ext cx="1189590" cy="79161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22BB451-2965-C246-86AC-844EB4E26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231" y="1799508"/>
            <a:ext cx="1223777" cy="61963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02875FF-2392-8349-A4DC-6FF511212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1514" y="4222970"/>
            <a:ext cx="223662" cy="22366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C721D22-2963-574C-8478-752904D57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067" y="3490801"/>
            <a:ext cx="223662" cy="22366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BAEE72E-3536-BD45-BF9D-704E94E63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703" y="2401749"/>
            <a:ext cx="223662" cy="22366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A4D3A7B-4D07-724C-A3DC-C037E854B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194" y="4606053"/>
            <a:ext cx="1377029" cy="916350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A89A510-DCD1-8B44-B5DB-28EE7CCA867F}"/>
              </a:ext>
            </a:extLst>
          </p:cNvPr>
          <p:cNvCxnSpPr>
            <a:cxnSpLocks/>
          </p:cNvCxnSpPr>
          <p:nvPr/>
        </p:nvCxnSpPr>
        <p:spPr>
          <a:xfrm flipH="1" flipV="1">
            <a:off x="6885556" y="4197437"/>
            <a:ext cx="657566" cy="8114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AAC0B78B-57ED-7A4F-AE4B-4C98868049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93" y="2911651"/>
            <a:ext cx="1360174" cy="619635"/>
          </a:xfrm>
          <a:prstGeom prst="rect">
            <a:avLst/>
          </a:prstGeom>
        </p:spPr>
      </p:pic>
      <p:pic>
        <p:nvPicPr>
          <p:cNvPr id="33" name="Picture 2" descr="Icône Grafana, logo Gratuit de Vector Logo">
            <a:extLst>
              <a:ext uri="{FF2B5EF4-FFF2-40B4-BE49-F238E27FC236}">
                <a16:creationId xmlns:a16="http://schemas.microsoft.com/office/drawing/2014/main" id="{63799D57-63D6-154C-9F9B-89FA1818B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096" y="1279242"/>
            <a:ext cx="1223777" cy="5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8AEB47A8-F1A7-9A4F-BF29-68DCB58F2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02" y="5177805"/>
            <a:ext cx="733811" cy="73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D63FACF-685A-CD4A-9EC7-A84773D2F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713" y="2299998"/>
            <a:ext cx="223662" cy="22366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29685D1-D49D-EA41-94D5-CFDE11EA2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887" y="3361166"/>
            <a:ext cx="223662" cy="22366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2E7F59D-D1F6-CD4E-9659-DDBFA4872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887" y="4742038"/>
            <a:ext cx="223662" cy="22366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D43CE2-9DE5-9946-880B-60A6A7E6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9</a:t>
            </a:fld>
            <a:endParaRPr lang="fr-FR" dirty="0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3824343-38BD-9B46-A65E-73761C179731}"/>
              </a:ext>
            </a:extLst>
          </p:cNvPr>
          <p:cNvCxnSpPr>
            <a:cxnSpLocks/>
          </p:cNvCxnSpPr>
          <p:nvPr/>
        </p:nvCxnSpPr>
        <p:spPr>
          <a:xfrm flipH="1">
            <a:off x="9208222" y="3752467"/>
            <a:ext cx="3602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Utilisateur - Icônes social gratuites">
            <a:extLst>
              <a:ext uri="{FF2B5EF4-FFF2-40B4-BE49-F238E27FC236}">
                <a16:creationId xmlns:a16="http://schemas.microsoft.com/office/drawing/2014/main" id="{09646915-BCAC-F34A-9B62-721ED5AD8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732" y="3395532"/>
            <a:ext cx="663410" cy="66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71F2385-B1F0-D145-9F9F-FE38108FC8A3}"/>
              </a:ext>
            </a:extLst>
          </p:cNvPr>
          <p:cNvSpPr txBox="1"/>
          <p:nvPr/>
        </p:nvSpPr>
        <p:spPr>
          <a:xfrm>
            <a:off x="9931730" y="4370119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9219114-10D2-7A48-A2F0-E620D4CF165C}"/>
              </a:ext>
            </a:extLst>
          </p:cNvPr>
          <p:cNvSpPr txBox="1"/>
          <p:nvPr/>
        </p:nvSpPr>
        <p:spPr>
          <a:xfrm>
            <a:off x="9423790" y="4107776"/>
            <a:ext cx="914400" cy="91440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Utilisateurs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CEBC27-E4B4-1145-B452-333594AD50C4}"/>
              </a:ext>
            </a:extLst>
          </p:cNvPr>
          <p:cNvSpPr txBox="1"/>
          <p:nvPr/>
        </p:nvSpPr>
        <p:spPr>
          <a:xfrm>
            <a:off x="3014552" y="2517947"/>
            <a:ext cx="914400" cy="91440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dirty="0" err="1">
                <a:solidFill>
                  <a:srgbClr val="00B0F0"/>
                </a:solidFill>
              </a:rPr>
              <a:t>metric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B3E6E52-D807-6B48-9E8E-5051E7A23608}"/>
              </a:ext>
            </a:extLst>
          </p:cNvPr>
          <p:cNvSpPr txBox="1"/>
          <p:nvPr/>
        </p:nvSpPr>
        <p:spPr>
          <a:xfrm>
            <a:off x="3364675" y="5367647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FC7642F-6185-FB44-B38E-11E9521B00FC}"/>
              </a:ext>
            </a:extLst>
          </p:cNvPr>
          <p:cNvSpPr txBox="1"/>
          <p:nvPr/>
        </p:nvSpPr>
        <p:spPr>
          <a:xfrm>
            <a:off x="3143266" y="4324027"/>
            <a:ext cx="914400" cy="91440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log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C9F098CF-29B8-64E7-8D48-0CCCEF0FBA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95" y="2299448"/>
            <a:ext cx="2351061" cy="235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9984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en Françai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>
        <a:normAutofit/>
      </a:bodyPr>
      <a:lstStyle>
        <a:defPPr>
          <a:defRPr sz="1800" dirty="0">
            <a:solidFill>
              <a:srgbClr val="00B0F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́sentation_16_9_2020" id="{0FB90F80-67DB-724F-B95F-851C2ABEC23B}" vid="{49A1438F-694B-9E41-B2CE-40B82587A1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9C73088-B109-45CE-B753-7F1578639E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648</Words>
  <Application>Microsoft Macintosh PowerPoint</Application>
  <PresentationFormat>Grand écran</PresentationFormat>
  <Paragraphs>170</Paragraphs>
  <Slides>19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Avenir</vt:lpstr>
      <vt:lpstr>Avenir Book</vt:lpstr>
      <vt:lpstr>Avenir Next</vt:lpstr>
      <vt:lpstr>Calibri</vt:lpstr>
      <vt:lpstr>Zapf Dingbats</vt:lpstr>
      <vt:lpstr>Template en Français</vt:lpstr>
      <vt:lpstr>ELIAS – JI 2024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2024-09-18T15:08:21Z</cp:lastPrinted>
  <dcterms:created xsi:type="dcterms:W3CDTF">2014-03-31T07:24:59Z</dcterms:created>
  <dcterms:modified xsi:type="dcterms:W3CDTF">2024-09-24T12:31:10Z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TC101671239990</vt:lpwstr>
  </property>
</Properties>
</file>