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80" r:id="rId5"/>
    <p:sldMasterId id="2147483688" r:id="rId6"/>
  </p:sldMasterIdLst>
  <p:notesMasterIdLst>
    <p:notesMasterId r:id="rId17"/>
  </p:notesMasterIdLst>
  <p:sldIdLst>
    <p:sldId id="256" r:id="rId7"/>
    <p:sldId id="260" r:id="rId8"/>
    <p:sldId id="259" r:id="rId9"/>
    <p:sldId id="264" r:id="rId10"/>
    <p:sldId id="261" r:id="rId11"/>
    <p:sldId id="262" r:id="rId12"/>
    <p:sldId id="267" r:id="rId13"/>
    <p:sldId id="258" r:id="rId14"/>
    <p:sldId id="266" r:id="rId15"/>
    <p:sldId id="26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3Dw+HZezgOaGc76C509NLzXXv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PIERRE" initials="MP" lastIdx="1" clrIdx="0">
    <p:extLst>
      <p:ext uri="{19B8F6BF-5375-455C-9EA6-DF929625EA0E}">
        <p15:presenceInfo xmlns:p15="http://schemas.microsoft.com/office/powerpoint/2012/main" userId="S-1-5-21-2060718226-1440286284-1606240830-12841" providerId="AD"/>
      </p:ext>
    </p:extLst>
  </p:cmAuthor>
  <p:cmAuthor id="2" name="Frederic Gillardo" initials="FG" lastIdx="5" clrIdx="1">
    <p:extLst>
      <p:ext uri="{19B8F6BF-5375-455C-9EA6-DF929625EA0E}">
        <p15:presenceInfo xmlns:p15="http://schemas.microsoft.com/office/powerpoint/2012/main" userId="S-1-5-21-2060718226-1440286284-1606240830-102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C42"/>
    <a:srgbClr val="43087C"/>
    <a:srgbClr val="EBE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5" name="Google Shape;2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2" name="Google Shape;16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199" name="Google Shape;1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7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7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7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47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4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4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81" name="Google Shape;281;p49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2" name="Google Shape;282;p49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ernal-3">
  <p:cSld name="1_Internal-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5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5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90" name="Google Shape;290;p5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5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5">
  <p:cSld name="Internal-5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84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62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6">
  <p:cSld name="Internal-6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_Blank">
  <p:cSld name="Internal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nal-3">
  <p:cSld name="Internal-3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423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1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32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32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9">
            <a:alphaModFix amt="15000"/>
          </a:blip>
          <a:srcRect/>
          <a:stretch/>
        </p:blipFill>
        <p:spPr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297" y="27390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title"/>
          </p:nvPr>
        </p:nvSpPr>
        <p:spPr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21129" y="6311476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dt" idx="10"/>
          </p:nvPr>
        </p:nvSpPr>
        <p:spPr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ftr" idx="11"/>
          </p:nvPr>
        </p:nvSpPr>
        <p:spPr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  <p:sp>
        <p:nvSpPr>
          <p:cNvPr id="252" name="Google Shape;252;p44"/>
          <p:cNvSpPr/>
          <p:nvPr/>
        </p:nvSpPr>
        <p:spPr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139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XLjl9D0yrE7Kgacs5v3eXspXi6LhTzAX0F4JZGl5CM/ed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hyperlink" Target="https://docs.google.com/document/d/16jE-tpU1jdF97pNA8K7-oXJxbAVb52naipTTaNPDE1w/ed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jpeg"/><Relationship Id="rId7" Type="http://schemas.openxmlformats.org/officeDocument/2006/relationships/image" Target="../media/image3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fr-FR" dirty="0"/>
              <a:t>Data Lake : une solution de stockage distribué pour CTA</a:t>
            </a:r>
            <a:endParaRPr dirty="0"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>
          <a:xfrm>
            <a:off x="406941" y="4903300"/>
            <a:ext cx="6393910" cy="90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</a:pPr>
            <a:r>
              <a:rPr lang="fr-FR" dirty="0"/>
              <a:t>Frederic GILLARDO LAPP/CNRS</a:t>
            </a:r>
          </a:p>
          <a:p>
            <a:r>
              <a:rPr lang="fr-FR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15èmes Journées Informatiques IN2P3/IRFU</a:t>
            </a:r>
            <a:endParaRPr lang="fr-FR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</a:pPr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DE7B81-C71A-404A-9E4C-C80A39447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5719" y="6029024"/>
            <a:ext cx="990097" cy="6164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457CF6-6DC4-4361-8D76-C734F1497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992" y="5997498"/>
            <a:ext cx="1439718" cy="719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Back up 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8E19D2E4-7762-4FA9-9C0A-F6ACCD7E0E3C}"/>
              </a:ext>
            </a:extLst>
          </p:cNvPr>
          <p:cNvSpPr txBox="1"/>
          <p:nvPr/>
        </p:nvSpPr>
        <p:spPr>
          <a:xfrm>
            <a:off x="7351965" y="4988897"/>
            <a:ext cx="87941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>
                <a:solidFill>
                  <a:schemeClr val="accent6"/>
                </a:solidFill>
              </a:rPr>
              <a:t>Science</a:t>
            </a:r>
          </a:p>
        </p:txBody>
      </p:sp>
      <p:cxnSp>
        <p:nvCxnSpPr>
          <p:cNvPr id="193" name="Connecteur : en arc 192">
            <a:extLst>
              <a:ext uri="{FF2B5EF4-FFF2-40B4-BE49-F238E27FC236}">
                <a16:creationId xmlns:a16="http://schemas.microsoft.com/office/drawing/2014/main" id="{C702FDD2-9E8B-4474-BB94-9B38DCA1A72C}"/>
              </a:ext>
            </a:extLst>
          </p:cNvPr>
          <p:cNvCxnSpPr>
            <a:cxnSpLocks/>
            <a:endCxn id="191" idx="0"/>
          </p:cNvCxnSpPr>
          <p:nvPr/>
        </p:nvCxnSpPr>
        <p:spPr>
          <a:xfrm>
            <a:off x="7196461" y="4592171"/>
            <a:ext cx="595210" cy="39672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Image 207">
            <a:extLst>
              <a:ext uri="{FF2B5EF4-FFF2-40B4-BE49-F238E27FC236}">
                <a16:creationId xmlns:a16="http://schemas.microsoft.com/office/drawing/2014/main" id="{B19DB468-A486-4305-A24C-DCD5FAC1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D97A2586-1690-44B3-A13C-A2E40D2081AC}"/>
              </a:ext>
            </a:extLst>
          </p:cNvPr>
          <p:cNvSpPr txBox="1"/>
          <p:nvPr/>
        </p:nvSpPr>
        <p:spPr>
          <a:xfrm>
            <a:off x="488254" y="1499012"/>
            <a:ext cx="39685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https://docs.google.com/document/d/1tXLjl9D0yrE7Kgacs5v3eXspXi6LhTzAX0F4JZGl5CM/edit</a:t>
            </a:r>
            <a:endParaRPr lang="en-US" sz="900" dirty="0"/>
          </a:p>
          <a:p>
            <a:endParaRPr lang="en-US" sz="900" dirty="0">
              <a:effectLst/>
            </a:endParaRPr>
          </a:p>
          <a:p>
            <a:r>
              <a:rPr lang="en-US" sz="1000" dirty="0">
                <a:hlinkClick r:id="rId4"/>
              </a:rPr>
              <a:t>https://docs.google.com/document/d/16jE-tpU1jdF97pNA8K7-oXJxbAVb52naipTTaNPDE1w/edit#</a:t>
            </a:r>
            <a:endParaRPr lang="en-US" sz="1000" dirty="0"/>
          </a:p>
          <a:p>
            <a:endParaRPr lang="en-US" sz="1000" dirty="0">
              <a:effectLst/>
            </a:endParaRPr>
          </a:p>
        </p:txBody>
      </p:sp>
      <p:pic>
        <p:nvPicPr>
          <p:cNvPr id="3074" name="Picture 2" descr="https://lh7-rt.googleusercontent.com/docsz/AD_4nXcrmcF9nm5vTTmPN_shNm1jf1QzQFOqQJZ-Yi_YyOFU2xWQBShY_V0_zFMz35Wh4zNQ_UCV5nppvWLZJ0bvII88DKaRQlDIZiD_28RoWE5aEbgzOpUr9Ee595SzTRwZwwKPD-YiWlS7ygHv4NGlMQoeZz0?key=A1i-K2cZjIa4ed5BBLLn2Q">
            <a:extLst>
              <a:ext uri="{FF2B5EF4-FFF2-40B4-BE49-F238E27FC236}">
                <a16:creationId xmlns:a16="http://schemas.microsoft.com/office/drawing/2014/main" id="{CB26159D-83F9-4399-83C2-778148F7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27" y="1653659"/>
            <a:ext cx="524827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A9CDD26-3589-4D12-B035-6A1F4F3BCB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900A2AD-2A99-4EC5-96BE-9F226507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EU’s</a:t>
            </a:r>
            <a:r>
              <a:rPr lang="fr-FR" dirty="0"/>
              <a:t>  </a:t>
            </a:r>
            <a:r>
              <a:rPr lang="fr-FR" dirty="0" err="1"/>
              <a:t>projects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58BE66-9D38-415B-895B-15316FA2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32E46C5-AD15-465F-A7AC-1C39A829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7" y="874960"/>
            <a:ext cx="11784948" cy="5833615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CA9037-D370-4709-9F51-E712EE6BF7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6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63417-BDCF-4812-9D93-8722AAD68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CTA use case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DD66AB1-50BF-4FDB-8A04-4698222D5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948" y="3041891"/>
            <a:ext cx="2846920" cy="23060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55FE9A-A30D-4011-904D-59F77C8A7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pic>
        <p:nvPicPr>
          <p:cNvPr id="7" name="Espace réservé pour une image  8">
            <a:extLst>
              <a:ext uri="{FF2B5EF4-FFF2-40B4-BE49-F238E27FC236}">
                <a16:creationId xmlns:a16="http://schemas.microsoft.com/office/drawing/2014/main" id="{FAFE0211-0D03-4163-A3CB-70428DA568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2" r="8472" b="16804"/>
          <a:stretch/>
        </p:blipFill>
        <p:spPr>
          <a:xfrm>
            <a:off x="9220362" y="949434"/>
            <a:ext cx="2835506" cy="18922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303634-886B-4A47-8423-090A6BAE5CD6}"/>
              </a:ext>
            </a:extLst>
          </p:cNvPr>
          <p:cNvSpPr txBox="1"/>
          <p:nvPr/>
        </p:nvSpPr>
        <p:spPr>
          <a:xfrm>
            <a:off x="6686855" y="1441453"/>
            <a:ext cx="25220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358" indent="0">
              <a:buNone/>
            </a:pPr>
            <a:r>
              <a:rPr lang="fr-FR" b="1" u="sng" dirty="0"/>
              <a:t>« ON SITE » : </a:t>
            </a:r>
          </a:p>
          <a:p>
            <a:pPr marL="70358" indent="0">
              <a:buNone/>
            </a:pPr>
            <a:r>
              <a:rPr lang="fr-FR" dirty="0"/>
              <a:t>North Site at La Palma (Canary </a:t>
            </a:r>
            <a:r>
              <a:rPr lang="fr-FR" dirty="0" err="1"/>
              <a:t>Islands</a:t>
            </a:r>
            <a:endParaRPr lang="fr-FR" dirty="0"/>
          </a:p>
          <a:p>
            <a:pPr marL="70358" indent="0">
              <a:buNone/>
            </a:pPr>
            <a:r>
              <a:rPr lang="fr-FR" dirty="0"/>
              <a:t> Spain)</a:t>
            </a:r>
          </a:p>
          <a:p>
            <a:pPr marL="70358" indent="0">
              <a:buNone/>
            </a:pPr>
            <a:r>
              <a:rPr lang="fr-FR" dirty="0"/>
              <a:t>South Site at </a:t>
            </a:r>
            <a:r>
              <a:rPr lang="fr-FR" dirty="0" err="1"/>
              <a:t>Paranal</a:t>
            </a:r>
            <a:r>
              <a:rPr lang="fr-FR" dirty="0"/>
              <a:t> (ESO, Chile)</a:t>
            </a:r>
          </a:p>
          <a:p>
            <a:endParaRPr lang="en-US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E7B7558-68D8-4DC1-87B7-9E9E41DB6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6855" y="3159758"/>
            <a:ext cx="2410664" cy="2070333"/>
          </a:xfrm>
        </p:spPr>
        <p:txBody>
          <a:bodyPr/>
          <a:lstStyle/>
          <a:p>
            <a:pPr marL="70358" indent="0">
              <a:buNone/>
            </a:pPr>
            <a:r>
              <a:rPr lang="fr-FR" sz="1400" b="1" u="sng" dirty="0"/>
              <a:t>« OFF-SITE » :</a:t>
            </a:r>
          </a:p>
          <a:p>
            <a:pPr marL="70358" indent="0">
              <a:buNone/>
            </a:pPr>
            <a:r>
              <a:rPr lang="fr-FR" sz="1400" dirty="0"/>
              <a:t>CSCS, Lugano in </a:t>
            </a:r>
            <a:r>
              <a:rPr lang="fr-FR" sz="1400" dirty="0" err="1"/>
              <a:t>Switzerland</a:t>
            </a:r>
            <a:endParaRPr lang="fr-FR" sz="1400" dirty="0"/>
          </a:p>
          <a:p>
            <a:pPr marL="70358" indent="0">
              <a:buNone/>
            </a:pPr>
            <a:r>
              <a:rPr lang="fr-FR" sz="1400" dirty="0"/>
              <a:t>PIC, Barcelona in Spain</a:t>
            </a:r>
          </a:p>
          <a:p>
            <a:pPr marL="70358" indent="0">
              <a:buNone/>
            </a:pPr>
            <a:r>
              <a:rPr lang="fr-FR" sz="1400" dirty="0"/>
              <a:t>DESY, </a:t>
            </a:r>
            <a:r>
              <a:rPr lang="fr-FR" sz="1400" dirty="0" err="1"/>
              <a:t>Zeuthen</a:t>
            </a:r>
            <a:r>
              <a:rPr lang="fr-FR" sz="1400" dirty="0"/>
              <a:t> in Germany</a:t>
            </a:r>
          </a:p>
          <a:p>
            <a:pPr marL="70358" indent="0">
              <a:buNone/>
            </a:pPr>
            <a:r>
              <a:rPr lang="fr-FR" sz="1400" dirty="0"/>
              <a:t>INAF/INFN, Frascati in </a:t>
            </a:r>
            <a:r>
              <a:rPr lang="fr-FR" sz="1400" dirty="0" err="1"/>
              <a:t>Italy</a:t>
            </a:r>
            <a:endParaRPr lang="fr-FR" sz="14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A501D12-7615-4103-9868-E3D95DA65D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2" y="949434"/>
            <a:ext cx="3704569" cy="2729396"/>
          </a:xfrm>
          <a:prstGeom prst="rect">
            <a:avLst/>
          </a:prstGeom>
        </p:spPr>
      </p:pic>
      <p:pic>
        <p:nvPicPr>
          <p:cNvPr id="14" name="Picture 2" descr="https://lh3.googleusercontent.com/bOXI_t5_xda0yOWqOT1oo_iGrMIi21RtyLFrogf5DUEBjeS5DdKdRZAlUP-ImQmEWEoLV0otWs-9ZsYYkktLQQRzNXmTYjR8aUFyy--GzSVb8ZR3zhoJuJIygj6h8iDrrE18bK2T=s0">
            <a:extLst>
              <a:ext uri="{FF2B5EF4-FFF2-40B4-BE49-F238E27FC236}">
                <a16:creationId xmlns:a16="http://schemas.microsoft.com/office/drawing/2014/main" id="{973F92A2-6940-4EFD-9DD0-76EA9126C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4" y="4576194"/>
            <a:ext cx="4462328" cy="228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A37A861-06C6-461F-8D0D-A68F555FA7FC}"/>
              </a:ext>
            </a:extLst>
          </p:cNvPr>
          <p:cNvSpPr txBox="1"/>
          <p:nvPr/>
        </p:nvSpPr>
        <p:spPr>
          <a:xfrm>
            <a:off x="7125005" y="5854699"/>
            <a:ext cx="179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 years operation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64DC9-512E-41EA-B494-E12E4B19A7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BBA1195-1011-4DF0-8704-A139D7DA1AFE}"/>
              </a:ext>
            </a:extLst>
          </p:cNvPr>
          <p:cNvSpPr txBox="1"/>
          <p:nvPr/>
        </p:nvSpPr>
        <p:spPr>
          <a:xfrm>
            <a:off x="7300825" y="6362053"/>
            <a:ext cx="2547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year Embargo Period</a:t>
            </a:r>
          </a:p>
        </p:txBody>
      </p:sp>
    </p:spTree>
    <p:extLst>
      <p:ext uri="{BB962C8B-B14F-4D97-AF65-F5344CB8AC3E}">
        <p14:creationId xmlns:p14="http://schemas.microsoft.com/office/powerpoint/2010/main" val="217029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uiExpand="1" build="p"/>
      <p:bldP spid="3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900A2AD-2A99-4EC5-96BE-9F226507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EU  </a:t>
            </a:r>
            <a:r>
              <a:rPr lang="fr-FR" dirty="0" err="1"/>
              <a:t>projects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B58BE66-9D38-415B-895B-15316FA21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46960A7-48F9-4FE0-9AA0-A3156DEEA403}"/>
              </a:ext>
            </a:extLst>
          </p:cNvPr>
          <p:cNvSpPr/>
          <p:nvPr/>
        </p:nvSpPr>
        <p:spPr>
          <a:xfrm>
            <a:off x="327102" y="1287364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ESCAPE :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ESCAPE Data Lake</a:t>
            </a:r>
            <a:r>
              <a:rPr lang="en-US" dirty="0"/>
              <a:t>: a scalable federated data infrastructure as the basis of an open access data service for the ESFRI projects within ESCAPE and concerned by Exabyte-scale data volumes.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id="{6B8CF387-042C-4BAF-8D54-E4D38DD6B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546" y="789319"/>
            <a:ext cx="4343042" cy="226748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ABBAF31-AAD0-4052-9ED7-E1E4DF2ED79C}"/>
              </a:ext>
            </a:extLst>
          </p:cNvPr>
          <p:cNvSpPr txBox="1"/>
          <p:nvPr/>
        </p:nvSpPr>
        <p:spPr>
          <a:xfrm>
            <a:off x="366978" y="3446979"/>
            <a:ext cx="494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 Meta Data : https://rucio.github.io/documentation/sig_metadata/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59DB238E-FDD7-48A4-B303-A7E6ABB89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586" y="1806498"/>
            <a:ext cx="569339" cy="234175"/>
          </a:xfrm>
          <a:prstGeom prst="rect">
            <a:avLst/>
          </a:prstGeom>
        </p:spPr>
      </p:pic>
      <p:pic>
        <p:nvPicPr>
          <p:cNvPr id="1031" name="Picture 7" descr="https://lh7-qw.googleusercontent.com/docsz/AD_4nXcJy6U8q8OI8ZhjFv-oYzWltPwgFmsreF-jRka_yu_ybpfNlJVa_JfWZTXD7KDv4vVMpZSQWtUpclOqgDw3vXe-zY3b6L2DSNK7Honv46LX59OgOi_kJOt5oUL9eAExd_LY_WNHfzW9cr0EFYnbUBp9PeY?key=UbfBQATDM8jEVY__N3SUaA">
            <a:extLst>
              <a:ext uri="{FF2B5EF4-FFF2-40B4-BE49-F238E27FC236}">
                <a16:creationId xmlns:a16="http://schemas.microsoft.com/office/drawing/2014/main" id="{00E427E6-AD3F-461E-AEED-96DE476D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38" y="4996910"/>
            <a:ext cx="5307862" cy="18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lh7-qw.googleusercontent.com/docsz/AD_4nXfwiSi-OsMxYlUhN2_A8Tt2aEMBK57lNvREPKmEdp8kNG47FfxATzvB6OwYpZDDqDMkxnk8CGkbKkjD4d1DGKd0StrD-63MxmYFCkKrX4b9kCMSVrtaAJ3mVwI3-I1-iK1lGjHvZqbAkJ2pqDqwKjDZzmw?key=UbfBQATDM8jEVY__N3SUaA">
            <a:extLst>
              <a:ext uri="{FF2B5EF4-FFF2-40B4-BE49-F238E27FC236}">
                <a16:creationId xmlns:a16="http://schemas.microsoft.com/office/drawing/2014/main" id="{EADF8E81-C3B0-46EF-A75C-2119A78BD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38" y="2943487"/>
            <a:ext cx="5307861" cy="20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099A5AB-1577-41D6-855D-A3380FD6D934}"/>
              </a:ext>
            </a:extLst>
          </p:cNvPr>
          <p:cNvSpPr txBox="1"/>
          <p:nvPr/>
        </p:nvSpPr>
        <p:spPr>
          <a:xfrm>
            <a:off x="833322" y="4748097"/>
            <a:ext cx="4998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ESCAPE provides support for a converging 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cost for development, testing,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Simplified migration path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A6CF1A1-D72F-4F38-B688-5C406B99DC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D82617-6CF2-43C2-A8DB-6D80A17A4751}"/>
              </a:ext>
            </a:extLst>
          </p:cNvPr>
          <p:cNvSpPr/>
          <p:nvPr/>
        </p:nvSpPr>
        <p:spPr>
          <a:xfrm>
            <a:off x="4892856" y="1124344"/>
            <a:ext cx="6818955" cy="48946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A3E5B-D905-4ADF-9826-B4C4D6E4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516" y="1396674"/>
            <a:ext cx="3582700" cy="4622331"/>
          </a:xfrm>
        </p:spPr>
        <p:txBody>
          <a:bodyPr/>
          <a:lstStyle/>
          <a:p>
            <a:r>
              <a:rPr lang="fr-FR" b="1" u="sng" dirty="0"/>
              <a:t>Data Orchestration : </a:t>
            </a:r>
          </a:p>
          <a:p>
            <a:r>
              <a:rPr lang="fr-FR" dirty="0"/>
              <a:t>New file triggers </a:t>
            </a:r>
            <a:r>
              <a:rPr lang="fr-FR" dirty="0" err="1"/>
              <a:t>Rucio</a:t>
            </a:r>
            <a:r>
              <a:rPr lang="fr-FR" b="1" dirty="0"/>
              <a:t>.</a:t>
            </a:r>
          </a:p>
          <a:p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b="1" dirty="0"/>
              <a:t>a copy </a:t>
            </a:r>
            <a:r>
              <a:rPr lang="fr-FR" dirty="0"/>
              <a:t>of </a:t>
            </a:r>
            <a:r>
              <a:rPr lang="fr-FR" dirty="0" err="1"/>
              <a:t>these</a:t>
            </a:r>
            <a:r>
              <a:rPr lang="fr-FR" dirty="0"/>
              <a:t> files on an « OFF-SITE ».</a:t>
            </a:r>
          </a:p>
          <a:p>
            <a:endParaRPr lang="fr-FR" dirty="0"/>
          </a:p>
          <a:p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b="1" dirty="0"/>
              <a:t>second copy </a:t>
            </a:r>
            <a:r>
              <a:rPr lang="fr-FR" dirty="0"/>
              <a:t>of </a:t>
            </a:r>
            <a:r>
              <a:rPr lang="fr-FR" dirty="0" err="1"/>
              <a:t>these</a:t>
            </a:r>
            <a:r>
              <a:rPr lang="fr-FR" dirty="0"/>
              <a:t> files on a </a:t>
            </a:r>
            <a:r>
              <a:rPr lang="fr-FR" b="1" dirty="0"/>
              <a:t>second « OFF-SITE ».</a:t>
            </a:r>
          </a:p>
          <a:p>
            <a:endParaRPr lang="fr-FR" b="1" dirty="0"/>
          </a:p>
          <a:p>
            <a:r>
              <a:rPr lang="fr-FR" b="1" dirty="0" err="1"/>
              <a:t>Validates</a:t>
            </a:r>
            <a:r>
              <a:rPr lang="fr-FR" dirty="0"/>
              <a:t> the </a:t>
            </a:r>
            <a:r>
              <a:rPr lang="fr-FR" dirty="0" err="1"/>
              <a:t>presence</a:t>
            </a:r>
            <a:r>
              <a:rPr lang="fr-FR" dirty="0"/>
              <a:t> of </a:t>
            </a:r>
            <a:r>
              <a:rPr lang="fr-FR" b="1" dirty="0" err="1"/>
              <a:t>two</a:t>
            </a:r>
            <a:r>
              <a:rPr lang="fr-FR" b="1" dirty="0"/>
              <a:t> copies </a:t>
            </a:r>
            <a:r>
              <a:rPr lang="fr-FR" dirty="0"/>
              <a:t>and </a:t>
            </a:r>
            <a:r>
              <a:rPr lang="fr-FR" b="1" dirty="0" err="1"/>
              <a:t>deletes</a:t>
            </a:r>
            <a:r>
              <a:rPr lang="fr-FR" dirty="0"/>
              <a:t> the « ON-SITE » base files.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Archive / Data Lake</a:t>
            </a:r>
          </a:p>
        </p:txBody>
      </p:sp>
      <p:pic>
        <p:nvPicPr>
          <p:cNvPr id="66" name="Image 65">
            <a:extLst>
              <a:ext uri="{FF2B5EF4-FFF2-40B4-BE49-F238E27FC236}">
                <a16:creationId xmlns:a16="http://schemas.microsoft.com/office/drawing/2014/main" id="{8697882D-6B55-4B21-B04D-25A1C6C96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0" y="1164930"/>
            <a:ext cx="1171576" cy="236544"/>
          </a:xfrm>
          <a:prstGeom prst="rect">
            <a:avLst/>
          </a:prstGeom>
        </p:spPr>
      </p:pic>
      <p:grpSp>
        <p:nvGrpSpPr>
          <p:cNvPr id="157" name="Groupe 156">
            <a:extLst>
              <a:ext uri="{FF2B5EF4-FFF2-40B4-BE49-F238E27FC236}">
                <a16:creationId xmlns:a16="http://schemas.microsoft.com/office/drawing/2014/main" id="{A7124786-6B0A-40AB-B83B-F305E79749AD}"/>
              </a:ext>
            </a:extLst>
          </p:cNvPr>
          <p:cNvGrpSpPr/>
          <p:nvPr/>
        </p:nvGrpSpPr>
        <p:grpSpPr>
          <a:xfrm>
            <a:off x="4889514" y="947398"/>
            <a:ext cx="6903864" cy="4910987"/>
            <a:chOff x="4889514" y="926132"/>
            <a:chExt cx="6903864" cy="4910987"/>
          </a:xfrm>
        </p:grpSpPr>
        <p:grpSp>
          <p:nvGrpSpPr>
            <p:cNvPr id="143" name="Groupe 142">
              <a:extLst>
                <a:ext uri="{FF2B5EF4-FFF2-40B4-BE49-F238E27FC236}">
                  <a16:creationId xmlns:a16="http://schemas.microsoft.com/office/drawing/2014/main" id="{68F9634A-3FD8-41E6-8BEB-96D06C9348A9}"/>
                </a:ext>
              </a:extLst>
            </p:cNvPr>
            <p:cNvGrpSpPr/>
            <p:nvPr/>
          </p:nvGrpSpPr>
          <p:grpSpPr>
            <a:xfrm>
              <a:off x="4889514" y="1306333"/>
              <a:ext cx="6733842" cy="4530786"/>
              <a:chOff x="4889514" y="1306333"/>
              <a:chExt cx="6733842" cy="4530786"/>
            </a:xfrm>
          </p:grpSpPr>
          <p:pic>
            <p:nvPicPr>
              <p:cNvPr id="15" name="Image 14">
                <a:extLst>
                  <a:ext uri="{FF2B5EF4-FFF2-40B4-BE49-F238E27FC236}">
                    <a16:creationId xmlns:a16="http://schemas.microsoft.com/office/drawing/2014/main" id="{9E84DB0E-3BBE-47A5-BBDE-AAAB1FEB6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8885"/>
              <a:stretch/>
            </p:blipFill>
            <p:spPr>
              <a:xfrm>
                <a:off x="4889514" y="4450880"/>
                <a:ext cx="821186" cy="1386239"/>
              </a:xfrm>
              <a:prstGeom prst="rect">
                <a:avLst/>
              </a:prstGeom>
              <a:ln w="12700">
                <a:solidFill>
                  <a:srgbClr val="EBE9F2"/>
                </a:solidFill>
              </a:ln>
            </p:spPr>
          </p:pic>
          <p:sp>
            <p:nvSpPr>
              <p:cNvPr id="7" name="Rectangle : coins arrondis 6">
                <a:extLst>
                  <a:ext uri="{FF2B5EF4-FFF2-40B4-BE49-F238E27FC236}">
                    <a16:creationId xmlns:a16="http://schemas.microsoft.com/office/drawing/2014/main" id="{89079AE9-9A4E-4855-BB4E-0EA3A18A39B4}"/>
                  </a:ext>
                </a:extLst>
              </p:cNvPr>
              <p:cNvSpPr/>
              <p:nvPr/>
            </p:nvSpPr>
            <p:spPr>
              <a:xfrm>
                <a:off x="5501008" y="2676019"/>
                <a:ext cx="1482306" cy="902494"/>
              </a:xfrm>
              <a:prstGeom prst="roundRect">
                <a:avLst/>
              </a:prstGeom>
              <a:solidFill>
                <a:schemeClr val="bg2"/>
              </a:solidFill>
              <a:ln>
                <a:solidFill>
                  <a:schemeClr val="tx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6F04CB59-FE75-46A1-86C7-10F2F3736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6373" y="3008994"/>
                <a:ext cx="1171576" cy="236544"/>
              </a:xfrm>
              <a:prstGeom prst="rect">
                <a:avLst/>
              </a:prstGeom>
            </p:spPr>
          </p:pic>
          <p:sp>
            <p:nvSpPr>
              <p:cNvPr id="13" name="Organigramme : Disque magnétique 12">
                <a:extLst>
                  <a:ext uri="{FF2B5EF4-FFF2-40B4-BE49-F238E27FC236}">
                    <a16:creationId xmlns:a16="http://schemas.microsoft.com/office/drawing/2014/main" id="{0EE75821-F089-4A17-BBB7-328ED5BEC36F}"/>
                  </a:ext>
                </a:extLst>
              </p:cNvPr>
              <p:cNvSpPr/>
              <p:nvPr/>
            </p:nvSpPr>
            <p:spPr>
              <a:xfrm>
                <a:off x="6849846" y="4495570"/>
                <a:ext cx="1178417" cy="1341549"/>
              </a:xfrm>
              <a:prstGeom prst="flowChartMagneticDisk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id="{B8ACB627-5C7F-4742-B1D1-6EB27BFB73D6}"/>
                  </a:ext>
                </a:extLst>
              </p:cNvPr>
              <p:cNvCxnSpPr>
                <a:cxnSpLocks/>
                <a:stCxn id="15" idx="3"/>
                <a:endCxn id="13" idx="2"/>
              </p:cNvCxnSpPr>
              <p:nvPr/>
            </p:nvCxnSpPr>
            <p:spPr>
              <a:xfrm>
                <a:off x="5710700" y="5144000"/>
                <a:ext cx="1139146" cy="22345"/>
              </a:xfrm>
              <a:prstGeom prst="straightConnector1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22" name="Organigramme : Disque magnétique 21">
                <a:extLst>
                  <a:ext uri="{FF2B5EF4-FFF2-40B4-BE49-F238E27FC236}">
                    <a16:creationId xmlns:a16="http://schemas.microsoft.com/office/drawing/2014/main" id="{1B50499F-B5CF-4B2D-9EC8-23C371516ACF}"/>
                  </a:ext>
                </a:extLst>
              </p:cNvPr>
              <p:cNvSpPr/>
              <p:nvPr/>
            </p:nvSpPr>
            <p:spPr>
              <a:xfrm>
                <a:off x="8696371" y="3456477"/>
                <a:ext cx="1280930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373B47CE-4327-43B6-BBB8-61909DE4ACCB}"/>
                  </a:ext>
                </a:extLst>
              </p:cNvPr>
              <p:cNvSpPr txBox="1"/>
              <p:nvPr/>
            </p:nvSpPr>
            <p:spPr>
              <a:xfrm>
                <a:off x="8941417" y="3302444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PIC</a:t>
                </a:r>
              </a:p>
            </p:txBody>
          </p:sp>
          <p:sp>
            <p:nvSpPr>
              <p:cNvPr id="31" name="Organigramme : Disque magnétique 30">
                <a:extLst>
                  <a:ext uri="{FF2B5EF4-FFF2-40B4-BE49-F238E27FC236}">
                    <a16:creationId xmlns:a16="http://schemas.microsoft.com/office/drawing/2014/main" id="{818E4EC7-9418-4006-9E28-A24DC5EFFE97}"/>
                  </a:ext>
                </a:extLst>
              </p:cNvPr>
              <p:cNvSpPr/>
              <p:nvPr/>
            </p:nvSpPr>
            <p:spPr>
              <a:xfrm>
                <a:off x="10342426" y="3456477"/>
                <a:ext cx="1277106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9CD99D6-3962-4DE2-A392-2472F240262D}"/>
                  </a:ext>
                </a:extLst>
              </p:cNvPr>
              <p:cNvSpPr txBox="1"/>
              <p:nvPr/>
            </p:nvSpPr>
            <p:spPr>
              <a:xfrm>
                <a:off x="10587472" y="3302444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CSCS</a:t>
                </a:r>
              </a:p>
            </p:txBody>
          </p:sp>
          <p:cxnSp>
            <p:nvCxnSpPr>
              <p:cNvPr id="37" name="Connecteur : en angle 36">
                <a:extLst>
                  <a:ext uri="{FF2B5EF4-FFF2-40B4-BE49-F238E27FC236}">
                    <a16:creationId xmlns:a16="http://schemas.microsoft.com/office/drawing/2014/main" id="{F4031974-E61D-4076-A105-3601F2C1987F}"/>
                  </a:ext>
                </a:extLst>
              </p:cNvPr>
              <p:cNvCxnSpPr>
                <a:cxnSpLocks/>
                <a:stCxn id="13" idx="4"/>
                <a:endCxn id="97" idx="1"/>
              </p:cNvCxnSpPr>
              <p:nvPr/>
            </p:nvCxnSpPr>
            <p:spPr>
              <a:xfrm flipV="1">
                <a:off x="8028263" y="4544544"/>
                <a:ext cx="1310485" cy="621801"/>
              </a:xfrm>
              <a:prstGeom prst="bentConnector2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>
                <a:extLst>
                  <a:ext uri="{FF2B5EF4-FFF2-40B4-BE49-F238E27FC236}">
                    <a16:creationId xmlns:a16="http://schemas.microsoft.com/office/drawing/2014/main" id="{A41141EA-B82C-4EDC-B1D7-2EBB4F329C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3578514"/>
                <a:ext cx="911663" cy="768752"/>
              </a:xfrm>
              <a:prstGeom prst="straightConnector1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AE63D58E-5AAB-444E-A76E-ACB7D8B324B3}"/>
                  </a:ext>
                </a:extLst>
              </p:cNvPr>
              <p:cNvSpPr txBox="1"/>
              <p:nvPr/>
            </p:nvSpPr>
            <p:spPr>
              <a:xfrm>
                <a:off x="7007663" y="4450881"/>
                <a:ext cx="862782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ON SITE</a:t>
                </a:r>
              </a:p>
            </p:txBody>
          </p: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D1B83BEB-EC90-4472-85F3-1A5E446307E5}"/>
                  </a:ext>
                </a:extLst>
              </p:cNvPr>
              <p:cNvCxnSpPr>
                <a:cxnSpLocks/>
                <a:endCxn id="112" idx="2"/>
              </p:cNvCxnSpPr>
              <p:nvPr/>
            </p:nvCxnSpPr>
            <p:spPr>
              <a:xfrm>
                <a:off x="9981125" y="1905761"/>
                <a:ext cx="365125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>
                <a:extLst>
                  <a:ext uri="{FF2B5EF4-FFF2-40B4-BE49-F238E27FC236}">
                    <a16:creationId xmlns:a16="http://schemas.microsoft.com/office/drawing/2014/main" id="{B6F29F05-0A5B-4764-B8E4-E1B07C6AE46F}"/>
                  </a:ext>
                </a:extLst>
              </p:cNvPr>
              <p:cNvCxnSpPr>
                <a:cxnSpLocks/>
                <a:stCxn id="32" idx="0"/>
                <a:endCxn id="114" idx="1"/>
              </p:cNvCxnSpPr>
              <p:nvPr/>
            </p:nvCxnSpPr>
            <p:spPr>
              <a:xfrm flipV="1">
                <a:off x="10979067" y="2524140"/>
                <a:ext cx="5734" cy="778304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185EBA18-0C14-4B10-BDEB-852C27893C23}"/>
                  </a:ext>
                </a:extLst>
              </p:cNvPr>
              <p:cNvCxnSpPr>
                <a:cxnSpLocks/>
                <a:stCxn id="22" idx="4"/>
                <a:endCxn id="31" idx="2"/>
              </p:cNvCxnSpPr>
              <p:nvPr/>
            </p:nvCxnSpPr>
            <p:spPr>
              <a:xfrm>
                <a:off x="9977301" y="3901872"/>
                <a:ext cx="365125" cy="0"/>
              </a:xfrm>
              <a:prstGeom prst="line">
                <a:avLst/>
              </a:prstGeom>
              <a:ln w="19050"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70" name="Groupe 69">
                <a:extLst>
                  <a:ext uri="{FF2B5EF4-FFF2-40B4-BE49-F238E27FC236}">
                    <a16:creationId xmlns:a16="http://schemas.microsoft.com/office/drawing/2014/main" id="{11C08FB2-D41C-47A7-B1F2-215BF57949E3}"/>
                  </a:ext>
                </a:extLst>
              </p:cNvPr>
              <p:cNvGrpSpPr/>
              <p:nvPr/>
            </p:nvGrpSpPr>
            <p:grpSpPr>
              <a:xfrm>
                <a:off x="7200294" y="5058045"/>
                <a:ext cx="448908" cy="448908"/>
                <a:chOff x="7206048" y="5270774"/>
                <a:chExt cx="448908" cy="448908"/>
              </a:xfrm>
            </p:grpSpPr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B44B5A90-DF17-4C13-8FA9-92B33AAF31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6048" y="52707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  <p:pic>
              <p:nvPicPr>
                <p:cNvPr id="69" name="Image 68">
                  <a:extLst>
                    <a:ext uri="{FF2B5EF4-FFF2-40B4-BE49-F238E27FC236}">
                      <a16:creationId xmlns:a16="http://schemas.microsoft.com/office/drawing/2014/main" id="{2D96E124-6B01-4BC8-AB93-354430C5AA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8448" y="54231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cxnSp>
            <p:nvCxnSpPr>
              <p:cNvPr id="77" name="Connecteur droit avec flèche 76">
                <a:extLst>
                  <a:ext uri="{FF2B5EF4-FFF2-40B4-BE49-F238E27FC236}">
                    <a16:creationId xmlns:a16="http://schemas.microsoft.com/office/drawing/2014/main" id="{0AE6EEA7-656E-40F1-A2D8-1F59F9E1A16B}"/>
                  </a:ext>
                </a:extLst>
              </p:cNvPr>
              <p:cNvCxnSpPr>
                <a:cxnSpLocks/>
                <a:stCxn id="25" idx="0"/>
                <a:endCxn id="104" idx="1"/>
              </p:cNvCxnSpPr>
              <p:nvPr/>
            </p:nvCxnSpPr>
            <p:spPr>
              <a:xfrm flipH="1" flipV="1">
                <a:off x="9323751" y="2554439"/>
                <a:ext cx="9261" cy="748005"/>
              </a:xfrm>
              <a:prstGeom prst="straightConnector1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Heptagone 79">
                <a:extLst>
                  <a:ext uri="{FF2B5EF4-FFF2-40B4-BE49-F238E27FC236}">
                    <a16:creationId xmlns:a16="http://schemas.microsoft.com/office/drawing/2014/main" id="{796263CC-64D8-4462-B2A9-0AEB2A01BC47}"/>
                  </a:ext>
                </a:extLst>
              </p:cNvPr>
              <p:cNvSpPr/>
              <p:nvPr/>
            </p:nvSpPr>
            <p:spPr>
              <a:xfrm>
                <a:off x="6631029" y="3844154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1</a:t>
                </a:r>
              </a:p>
            </p:txBody>
          </p:sp>
          <p:sp>
            <p:nvSpPr>
              <p:cNvPr id="81" name="Heptagone 80">
                <a:extLst>
                  <a:ext uri="{FF2B5EF4-FFF2-40B4-BE49-F238E27FC236}">
                    <a16:creationId xmlns:a16="http://schemas.microsoft.com/office/drawing/2014/main" id="{70E0C707-F12E-4D7C-8B2E-932AD2F5FB02}"/>
                  </a:ext>
                </a:extLst>
              </p:cNvPr>
              <p:cNvSpPr/>
              <p:nvPr/>
            </p:nvSpPr>
            <p:spPr>
              <a:xfrm>
                <a:off x="9011674" y="4861585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2</a:t>
                </a:r>
              </a:p>
            </p:txBody>
          </p:sp>
          <p:sp>
            <p:nvSpPr>
              <p:cNvPr id="82" name="Heptagone 81">
                <a:extLst>
                  <a:ext uri="{FF2B5EF4-FFF2-40B4-BE49-F238E27FC236}">
                    <a16:creationId xmlns:a16="http://schemas.microsoft.com/office/drawing/2014/main" id="{058B5F53-0484-44AD-8B4D-70226F805D32}"/>
                  </a:ext>
                </a:extLst>
              </p:cNvPr>
              <p:cNvSpPr/>
              <p:nvPr/>
            </p:nvSpPr>
            <p:spPr>
              <a:xfrm>
                <a:off x="9044880" y="2813981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3</a:t>
                </a:r>
              </a:p>
            </p:txBody>
          </p:sp>
          <p:cxnSp>
            <p:nvCxnSpPr>
              <p:cNvPr id="85" name="Connecteur : en angle 84">
                <a:extLst>
                  <a:ext uri="{FF2B5EF4-FFF2-40B4-BE49-F238E27FC236}">
                    <a16:creationId xmlns:a16="http://schemas.microsoft.com/office/drawing/2014/main" id="{171387E2-A46D-4B05-825D-91366EB7BA68}"/>
                  </a:ext>
                </a:extLst>
              </p:cNvPr>
              <p:cNvCxnSpPr>
                <a:cxnSpLocks/>
                <a:stCxn id="102" idx="2"/>
              </p:cNvCxnSpPr>
              <p:nvPr/>
            </p:nvCxnSpPr>
            <p:spPr>
              <a:xfrm rot="10800000" flipV="1">
                <a:off x="6957312" y="1911766"/>
                <a:ext cx="1724062" cy="1075427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Heptagone 89">
                <a:extLst>
                  <a:ext uri="{FF2B5EF4-FFF2-40B4-BE49-F238E27FC236}">
                    <a16:creationId xmlns:a16="http://schemas.microsoft.com/office/drawing/2014/main" id="{1411227C-5409-4175-AD19-6115B49E4447}"/>
                  </a:ext>
                </a:extLst>
              </p:cNvPr>
              <p:cNvSpPr/>
              <p:nvPr/>
            </p:nvSpPr>
            <p:spPr>
              <a:xfrm>
                <a:off x="7894111" y="2949502"/>
                <a:ext cx="211931" cy="224993"/>
              </a:xfrm>
              <a:prstGeom prst="heptagon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4</a:t>
                </a:r>
              </a:p>
            </p:txBody>
          </p:sp>
          <p:sp>
            <p:nvSpPr>
              <p:cNvPr id="93" name="Organigramme : Données stockées 92">
                <a:extLst>
                  <a:ext uri="{FF2B5EF4-FFF2-40B4-BE49-F238E27FC236}">
                    <a16:creationId xmlns:a16="http://schemas.microsoft.com/office/drawing/2014/main" id="{840B3F7F-82B0-4AC4-9657-5509FB8A18D1}"/>
                  </a:ext>
                </a:extLst>
              </p:cNvPr>
              <p:cNvSpPr/>
              <p:nvPr/>
            </p:nvSpPr>
            <p:spPr>
              <a:xfrm rot="16200000">
                <a:off x="10783698" y="3684419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7" name="Organigramme : Données stockées 96">
                <a:extLst>
                  <a:ext uri="{FF2B5EF4-FFF2-40B4-BE49-F238E27FC236}">
                    <a16:creationId xmlns:a16="http://schemas.microsoft.com/office/drawing/2014/main" id="{3650A118-DC7E-4D32-AB4D-1CE9FFAB9BDF}"/>
                  </a:ext>
                </a:extLst>
              </p:cNvPr>
              <p:cNvSpPr/>
              <p:nvPr/>
            </p:nvSpPr>
            <p:spPr>
              <a:xfrm rot="16200000">
                <a:off x="9141469" y="3708712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71" name="Groupe 70">
                <a:extLst>
                  <a:ext uri="{FF2B5EF4-FFF2-40B4-BE49-F238E27FC236}">
                    <a16:creationId xmlns:a16="http://schemas.microsoft.com/office/drawing/2014/main" id="{8201D282-7CA1-4E6A-8374-322E8BAA70BB}"/>
                  </a:ext>
                </a:extLst>
              </p:cNvPr>
              <p:cNvGrpSpPr/>
              <p:nvPr/>
            </p:nvGrpSpPr>
            <p:grpSpPr>
              <a:xfrm>
                <a:off x="9108557" y="3821396"/>
                <a:ext cx="448908" cy="448908"/>
                <a:chOff x="7206048" y="5270774"/>
                <a:chExt cx="448908" cy="448908"/>
              </a:xfrm>
            </p:grpSpPr>
            <p:pic>
              <p:nvPicPr>
                <p:cNvPr id="72" name="Image 71">
                  <a:extLst>
                    <a:ext uri="{FF2B5EF4-FFF2-40B4-BE49-F238E27FC236}">
                      <a16:creationId xmlns:a16="http://schemas.microsoft.com/office/drawing/2014/main" id="{C80C93E9-D919-4DF0-913D-A6BCE1AF94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6048" y="52707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  <p:pic>
              <p:nvPicPr>
                <p:cNvPr id="73" name="Image 72">
                  <a:extLst>
                    <a:ext uri="{FF2B5EF4-FFF2-40B4-BE49-F238E27FC236}">
                      <a16:creationId xmlns:a16="http://schemas.microsoft.com/office/drawing/2014/main" id="{A26A63AD-CFDB-4410-A981-3D1BCC6AEB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8448" y="54231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sp>
            <p:nvSpPr>
              <p:cNvPr id="102" name="Organigramme : Disque magnétique 101">
                <a:extLst>
                  <a:ext uri="{FF2B5EF4-FFF2-40B4-BE49-F238E27FC236}">
                    <a16:creationId xmlns:a16="http://schemas.microsoft.com/office/drawing/2014/main" id="{02CC3BCA-F025-4A7F-8049-F35AD8580A5E}"/>
                  </a:ext>
                </a:extLst>
              </p:cNvPr>
              <p:cNvSpPr/>
              <p:nvPr/>
            </p:nvSpPr>
            <p:spPr>
              <a:xfrm>
                <a:off x="8681374" y="1466372"/>
                <a:ext cx="1280930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12CD9D37-CEA7-4DFB-91CB-72B856BA6DDC}"/>
                  </a:ext>
                </a:extLst>
              </p:cNvPr>
              <p:cNvSpPr txBox="1"/>
              <p:nvPr/>
            </p:nvSpPr>
            <p:spPr>
              <a:xfrm>
                <a:off x="8926420" y="1312339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DESY</a:t>
                </a:r>
              </a:p>
            </p:txBody>
          </p:sp>
          <p:sp>
            <p:nvSpPr>
              <p:cNvPr id="104" name="Organigramme : Données stockées 103">
                <a:extLst>
                  <a:ext uri="{FF2B5EF4-FFF2-40B4-BE49-F238E27FC236}">
                    <a16:creationId xmlns:a16="http://schemas.microsoft.com/office/drawing/2014/main" id="{5320B435-919D-4D40-B30F-F8D1478B6445}"/>
                  </a:ext>
                </a:extLst>
              </p:cNvPr>
              <p:cNvSpPr/>
              <p:nvPr/>
            </p:nvSpPr>
            <p:spPr>
              <a:xfrm rot="16200000">
                <a:off x="9126472" y="1718607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05" name="Groupe 104">
                <a:extLst>
                  <a:ext uri="{FF2B5EF4-FFF2-40B4-BE49-F238E27FC236}">
                    <a16:creationId xmlns:a16="http://schemas.microsoft.com/office/drawing/2014/main" id="{3EFEEE44-CF0E-410F-A06E-A89A7B17B02F}"/>
                  </a:ext>
                </a:extLst>
              </p:cNvPr>
              <p:cNvGrpSpPr/>
              <p:nvPr/>
            </p:nvGrpSpPr>
            <p:grpSpPr>
              <a:xfrm>
                <a:off x="9093560" y="1831291"/>
                <a:ext cx="448908" cy="448908"/>
                <a:chOff x="7206048" y="5270774"/>
                <a:chExt cx="448908" cy="448908"/>
              </a:xfrm>
            </p:grpSpPr>
            <p:pic>
              <p:nvPicPr>
                <p:cNvPr id="106" name="Image 105">
                  <a:extLst>
                    <a:ext uri="{FF2B5EF4-FFF2-40B4-BE49-F238E27FC236}">
                      <a16:creationId xmlns:a16="http://schemas.microsoft.com/office/drawing/2014/main" id="{0B49185F-E5A2-4426-91A7-235CEEE73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6048" y="52707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  <p:pic>
              <p:nvPicPr>
                <p:cNvPr id="107" name="Image 106">
                  <a:extLst>
                    <a:ext uri="{FF2B5EF4-FFF2-40B4-BE49-F238E27FC236}">
                      <a16:creationId xmlns:a16="http://schemas.microsoft.com/office/drawing/2014/main" id="{9B48B0D0-E79E-40C3-B460-7C90066F82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8448" y="5423174"/>
                  <a:ext cx="296508" cy="296508"/>
                </a:xfrm>
                <a:prstGeom prst="rect">
                  <a:avLst/>
                </a:prstGeom>
                <a:ln>
                  <a:solidFill>
                    <a:srgbClr val="FFFF00"/>
                  </a:solidFill>
                </a:ln>
              </p:spPr>
            </p:pic>
          </p:grpSp>
          <p:sp>
            <p:nvSpPr>
              <p:cNvPr id="112" name="Organigramme : Disque magnétique 111">
                <a:extLst>
                  <a:ext uri="{FF2B5EF4-FFF2-40B4-BE49-F238E27FC236}">
                    <a16:creationId xmlns:a16="http://schemas.microsoft.com/office/drawing/2014/main" id="{97DDF66D-205F-4F58-AD9E-63BE9F5ACC69}"/>
                  </a:ext>
                </a:extLst>
              </p:cNvPr>
              <p:cNvSpPr/>
              <p:nvPr/>
            </p:nvSpPr>
            <p:spPr>
              <a:xfrm>
                <a:off x="10346250" y="1460366"/>
                <a:ext cx="1277106" cy="890789"/>
              </a:xfrm>
              <a:prstGeom prst="flowChartMagneticDisk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F497C0D1-79CF-4878-83C7-CCCFE904BA6C}"/>
                  </a:ext>
                </a:extLst>
              </p:cNvPr>
              <p:cNvSpPr txBox="1"/>
              <p:nvPr/>
            </p:nvSpPr>
            <p:spPr>
              <a:xfrm>
                <a:off x="10591296" y="1306333"/>
                <a:ext cx="783189" cy="27699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>
                    <a:solidFill>
                      <a:schemeClr val="bg1">
                        <a:lumMod val="65000"/>
                      </a:schemeClr>
                    </a:solidFill>
                  </a:rPr>
                  <a:t>INAF</a:t>
                </a:r>
              </a:p>
            </p:txBody>
          </p:sp>
          <p:sp>
            <p:nvSpPr>
              <p:cNvPr id="114" name="Organigramme : Données stockées 113">
                <a:extLst>
                  <a:ext uri="{FF2B5EF4-FFF2-40B4-BE49-F238E27FC236}">
                    <a16:creationId xmlns:a16="http://schemas.microsoft.com/office/drawing/2014/main" id="{D529E0D1-FF4A-474F-ACF3-04549AA3FCA8}"/>
                  </a:ext>
                </a:extLst>
              </p:cNvPr>
              <p:cNvSpPr/>
              <p:nvPr/>
            </p:nvSpPr>
            <p:spPr>
              <a:xfrm rot="16200000">
                <a:off x="10787522" y="1688308"/>
                <a:ext cx="394558" cy="1277106"/>
              </a:xfrm>
              <a:prstGeom prst="flowChartOnlineStorag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21" name="Connecteur : en angle 120">
                <a:extLst>
                  <a:ext uri="{FF2B5EF4-FFF2-40B4-BE49-F238E27FC236}">
                    <a16:creationId xmlns:a16="http://schemas.microsoft.com/office/drawing/2014/main" id="{40F3FF35-A7D5-4E45-B681-7A40D016ACA6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6983314" y="3127266"/>
                <a:ext cx="820862" cy="1323615"/>
              </a:xfrm>
              <a:prstGeom prst="bentConnector2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DA19E940-E5C7-409E-8469-66BB9F6A43C0}"/>
                </a:ext>
              </a:extLst>
            </p:cNvPr>
            <p:cNvSpPr txBox="1"/>
            <p:nvPr/>
          </p:nvSpPr>
          <p:spPr>
            <a:xfrm>
              <a:off x="8383900" y="926132"/>
              <a:ext cx="3409478" cy="279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bg1">
                      <a:lumMod val="65000"/>
                    </a:schemeClr>
                  </a:solidFill>
                </a:rPr>
                <a:t>OFF SITE</a:t>
              </a:r>
            </a:p>
          </p:txBody>
        </p:sp>
      </p:grpSp>
      <p:sp>
        <p:nvSpPr>
          <p:cNvPr id="146" name="Heptagone 145">
            <a:extLst>
              <a:ext uri="{FF2B5EF4-FFF2-40B4-BE49-F238E27FC236}">
                <a16:creationId xmlns:a16="http://schemas.microsoft.com/office/drawing/2014/main" id="{AF398894-F80E-4F29-9074-765159CC055D}"/>
              </a:ext>
            </a:extLst>
          </p:cNvPr>
          <p:cNvSpPr/>
          <p:nvPr/>
        </p:nvSpPr>
        <p:spPr>
          <a:xfrm>
            <a:off x="809235" y="1905760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1</a:t>
            </a:r>
          </a:p>
        </p:txBody>
      </p:sp>
      <p:sp>
        <p:nvSpPr>
          <p:cNvPr id="147" name="Heptagone 146">
            <a:extLst>
              <a:ext uri="{FF2B5EF4-FFF2-40B4-BE49-F238E27FC236}">
                <a16:creationId xmlns:a16="http://schemas.microsoft.com/office/drawing/2014/main" id="{FC0642CD-EC09-4988-9244-772361D5D726}"/>
              </a:ext>
            </a:extLst>
          </p:cNvPr>
          <p:cNvSpPr/>
          <p:nvPr/>
        </p:nvSpPr>
        <p:spPr>
          <a:xfrm>
            <a:off x="811873" y="2599896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2</a:t>
            </a:r>
          </a:p>
        </p:txBody>
      </p:sp>
      <p:sp>
        <p:nvSpPr>
          <p:cNvPr id="148" name="Heptagone 147">
            <a:extLst>
              <a:ext uri="{FF2B5EF4-FFF2-40B4-BE49-F238E27FC236}">
                <a16:creationId xmlns:a16="http://schemas.microsoft.com/office/drawing/2014/main" id="{4A1841CA-34FE-4D0D-BEF1-66C2CFAC3FC8}"/>
              </a:ext>
            </a:extLst>
          </p:cNvPr>
          <p:cNvSpPr/>
          <p:nvPr/>
        </p:nvSpPr>
        <p:spPr>
          <a:xfrm>
            <a:off x="809234" y="3519026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3</a:t>
            </a:r>
          </a:p>
        </p:txBody>
      </p:sp>
      <p:sp>
        <p:nvSpPr>
          <p:cNvPr id="149" name="Heptagone 148">
            <a:extLst>
              <a:ext uri="{FF2B5EF4-FFF2-40B4-BE49-F238E27FC236}">
                <a16:creationId xmlns:a16="http://schemas.microsoft.com/office/drawing/2014/main" id="{A0DADB49-85BC-4CA3-A6C5-630DFB896D1E}"/>
              </a:ext>
            </a:extLst>
          </p:cNvPr>
          <p:cNvSpPr/>
          <p:nvPr/>
        </p:nvSpPr>
        <p:spPr>
          <a:xfrm>
            <a:off x="817513" y="4432047"/>
            <a:ext cx="211931" cy="224993"/>
          </a:xfrm>
          <a:prstGeom prst="heptagon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4</a:t>
            </a:r>
          </a:p>
        </p:txBody>
      </p:sp>
      <p:pic>
        <p:nvPicPr>
          <p:cNvPr id="158" name="Image 157">
            <a:extLst>
              <a:ext uri="{FF2B5EF4-FFF2-40B4-BE49-F238E27FC236}">
                <a16:creationId xmlns:a16="http://schemas.microsoft.com/office/drawing/2014/main" id="{3033AF6D-988D-4C33-9A33-4ED8FC604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77DEBAB-F32A-4BE1-8E0E-9555AFA6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723" y="5226357"/>
            <a:ext cx="1356657" cy="3648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B9A4277-CD9E-4ACD-B6D7-472FDDD7B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655" y="4573403"/>
            <a:ext cx="875214" cy="40067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D50DD9B-31C1-4472-BA7B-0A4266442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2778" y="661720"/>
            <a:ext cx="653211" cy="63315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9F4B839-291E-47E6-A973-27CBA540C1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9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8BA421A8-C7DE-42D5-9CE3-2D0618FC2B08}"/>
              </a:ext>
            </a:extLst>
          </p:cNvPr>
          <p:cNvSpPr/>
          <p:nvPr/>
        </p:nvSpPr>
        <p:spPr>
          <a:xfrm>
            <a:off x="4322579" y="838344"/>
            <a:ext cx="7519742" cy="5257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1A3E5B-D905-4ADF-9826-B4C4D6E4E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513" y="1396674"/>
            <a:ext cx="3505065" cy="4622331"/>
          </a:xfrm>
          <a:noFill/>
        </p:spPr>
        <p:txBody>
          <a:bodyPr/>
          <a:lstStyle/>
          <a:p>
            <a:r>
              <a:rPr lang="fr-FR" dirty="0"/>
              <a:t>Checks for </a:t>
            </a:r>
            <a:r>
              <a:rPr lang="fr-FR" b="1" dirty="0" err="1"/>
              <a:t>unprocessed</a:t>
            </a:r>
            <a:r>
              <a:rPr lang="fr-FR" b="1" dirty="0"/>
              <a:t> files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b="1" dirty="0" err="1"/>
              <a:t>Launches</a:t>
            </a:r>
            <a:r>
              <a:rPr lang="fr-FR" b="1" dirty="0"/>
              <a:t> </a:t>
            </a:r>
            <a:r>
              <a:rPr lang="fr-FR" b="1" dirty="0" err="1"/>
              <a:t>processes</a:t>
            </a:r>
            <a:r>
              <a:rPr lang="fr-FR" b="1" dirty="0"/>
              <a:t> </a:t>
            </a:r>
            <a:r>
              <a:rPr lang="fr-FR" dirty="0" err="1"/>
              <a:t>from</a:t>
            </a:r>
            <a:r>
              <a:rPr lang="fr-FR" dirty="0"/>
              <a:t> DL0.</a:t>
            </a:r>
          </a:p>
          <a:p>
            <a:endParaRPr lang="fr-FR" dirty="0"/>
          </a:p>
          <a:p>
            <a:r>
              <a:rPr lang="fr-FR" b="1" dirty="0" err="1"/>
              <a:t>Backs</a:t>
            </a:r>
            <a:r>
              <a:rPr lang="fr-FR" b="1" dirty="0"/>
              <a:t> up </a:t>
            </a:r>
            <a:r>
              <a:rPr lang="fr-FR" dirty="0"/>
              <a:t>files </a:t>
            </a:r>
            <a:r>
              <a:rPr lang="fr-FR" dirty="0" err="1"/>
              <a:t>from</a:t>
            </a:r>
            <a:r>
              <a:rPr lang="fr-FR" dirty="0"/>
              <a:t> DL0 to DL3 on </a:t>
            </a:r>
            <a:r>
              <a:rPr lang="fr-FR" b="1" dirty="0"/>
              <a:t>tape or </a:t>
            </a:r>
            <a:r>
              <a:rPr lang="fr-FR" b="1" dirty="0" err="1"/>
              <a:t>disk</a:t>
            </a:r>
            <a:r>
              <a:rPr lang="fr-FR" dirty="0"/>
              <a:t>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28600" indent="0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Algorithms will evolve and improve over time. It will always be possible to re-process files.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DIRAC</a:t>
            </a:r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C61163B1-5ECC-4B61-A0D6-346D03BB4C6F}"/>
              </a:ext>
            </a:extLst>
          </p:cNvPr>
          <p:cNvGrpSpPr/>
          <p:nvPr/>
        </p:nvGrpSpPr>
        <p:grpSpPr>
          <a:xfrm>
            <a:off x="4452482" y="924682"/>
            <a:ext cx="7389839" cy="5171387"/>
            <a:chOff x="4430473" y="924682"/>
            <a:chExt cx="7389839" cy="5171387"/>
          </a:xfrm>
        </p:grpSpPr>
        <p:grpSp>
          <p:nvGrpSpPr>
            <p:cNvPr id="178" name="Groupe 177">
              <a:extLst>
                <a:ext uri="{FF2B5EF4-FFF2-40B4-BE49-F238E27FC236}">
                  <a16:creationId xmlns:a16="http://schemas.microsoft.com/office/drawing/2014/main" id="{0797B883-3C69-4A3F-801C-CE79448C456B}"/>
                </a:ext>
              </a:extLst>
            </p:cNvPr>
            <p:cNvGrpSpPr/>
            <p:nvPr/>
          </p:nvGrpSpPr>
          <p:grpSpPr>
            <a:xfrm>
              <a:off x="4430473" y="924682"/>
              <a:ext cx="7389839" cy="5171387"/>
              <a:chOff x="4430473" y="924682"/>
              <a:chExt cx="7389839" cy="5171387"/>
            </a:xfrm>
          </p:grpSpPr>
          <p:grpSp>
            <p:nvGrpSpPr>
              <p:cNvPr id="155" name="Groupe 154">
                <a:extLst>
                  <a:ext uri="{FF2B5EF4-FFF2-40B4-BE49-F238E27FC236}">
                    <a16:creationId xmlns:a16="http://schemas.microsoft.com/office/drawing/2014/main" id="{CA5C7758-CEC2-4FFA-A22F-2AF7E4F22D1E}"/>
                  </a:ext>
                </a:extLst>
              </p:cNvPr>
              <p:cNvGrpSpPr/>
              <p:nvPr/>
            </p:nvGrpSpPr>
            <p:grpSpPr>
              <a:xfrm>
                <a:off x="8999851" y="1282955"/>
                <a:ext cx="2820461" cy="4813114"/>
                <a:chOff x="8797631" y="1396674"/>
                <a:chExt cx="2941982" cy="5341832"/>
              </a:xfrm>
            </p:grpSpPr>
            <p:sp>
              <p:nvSpPr>
                <p:cNvPr id="66" name="Organigramme : Disque magnétique 65">
                  <a:extLst>
                    <a:ext uri="{FF2B5EF4-FFF2-40B4-BE49-F238E27FC236}">
                      <a16:creationId xmlns:a16="http://schemas.microsoft.com/office/drawing/2014/main" id="{60D84D37-FE3F-4149-803A-5362465516D8}"/>
                    </a:ext>
                  </a:extLst>
                </p:cNvPr>
                <p:cNvSpPr/>
                <p:nvPr/>
              </p:nvSpPr>
              <p:spPr>
                <a:xfrm>
                  <a:off x="8812628" y="3546818"/>
                  <a:ext cx="1280930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7" name="ZoneTexte 66">
                  <a:extLst>
                    <a:ext uri="{FF2B5EF4-FFF2-40B4-BE49-F238E27FC236}">
                      <a16:creationId xmlns:a16="http://schemas.microsoft.com/office/drawing/2014/main" id="{B5D36416-13BE-4E9E-AD2D-2A505DB2FB66}"/>
                    </a:ext>
                  </a:extLst>
                </p:cNvPr>
                <p:cNvSpPr txBox="1"/>
                <p:nvPr/>
              </p:nvSpPr>
              <p:spPr>
                <a:xfrm>
                  <a:off x="9057674" y="3392785"/>
                  <a:ext cx="783189" cy="30742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PIC</a:t>
                  </a:r>
                </a:p>
              </p:txBody>
            </p:sp>
            <p:sp>
              <p:nvSpPr>
                <p:cNvPr id="68" name="Organigramme : Disque magnétique 67">
                  <a:extLst>
                    <a:ext uri="{FF2B5EF4-FFF2-40B4-BE49-F238E27FC236}">
                      <a16:creationId xmlns:a16="http://schemas.microsoft.com/office/drawing/2014/main" id="{79C2039B-588F-467E-9F6A-C421B9A38281}"/>
                    </a:ext>
                  </a:extLst>
                </p:cNvPr>
                <p:cNvSpPr/>
                <p:nvPr/>
              </p:nvSpPr>
              <p:spPr>
                <a:xfrm>
                  <a:off x="10458683" y="3546818"/>
                  <a:ext cx="1277106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E89908D0-8E27-4F5C-B7EE-DB486D20A9B0}"/>
                    </a:ext>
                  </a:extLst>
                </p:cNvPr>
                <p:cNvSpPr txBox="1"/>
                <p:nvPr/>
              </p:nvSpPr>
              <p:spPr>
                <a:xfrm>
                  <a:off x="10703729" y="3392785"/>
                  <a:ext cx="783189" cy="30742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CSCS</a:t>
                  </a:r>
                </a:p>
              </p:txBody>
            </p:sp>
            <p:cxnSp>
              <p:nvCxnSpPr>
                <p:cNvPr id="73" name="Connecteur droit 72">
                  <a:extLst>
                    <a:ext uri="{FF2B5EF4-FFF2-40B4-BE49-F238E27FC236}">
                      <a16:creationId xmlns:a16="http://schemas.microsoft.com/office/drawing/2014/main" id="{49FD3BEE-E900-4D87-AB87-9AB3DA76C71D}"/>
                    </a:ext>
                  </a:extLst>
                </p:cNvPr>
                <p:cNvCxnSpPr>
                  <a:cxnSpLocks/>
                  <a:endCxn id="92" idx="2"/>
                </p:cNvCxnSpPr>
                <p:nvPr/>
              </p:nvCxnSpPr>
              <p:spPr>
                <a:xfrm>
                  <a:off x="10097382" y="1996102"/>
                  <a:ext cx="365125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Connecteur droit 73">
                  <a:extLst>
                    <a:ext uri="{FF2B5EF4-FFF2-40B4-BE49-F238E27FC236}">
                      <a16:creationId xmlns:a16="http://schemas.microsoft.com/office/drawing/2014/main" id="{3A27FC2C-2B31-4E1F-8C93-86876585651A}"/>
                    </a:ext>
                  </a:extLst>
                </p:cNvPr>
                <p:cNvCxnSpPr>
                  <a:cxnSpLocks/>
                  <a:stCxn id="69" idx="0"/>
                  <a:endCxn id="94" idx="1"/>
                </p:cNvCxnSpPr>
                <p:nvPr/>
              </p:nvCxnSpPr>
              <p:spPr>
                <a:xfrm flipV="1">
                  <a:off x="11095324" y="2614481"/>
                  <a:ext cx="5734" cy="778304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74">
                  <a:extLst>
                    <a:ext uri="{FF2B5EF4-FFF2-40B4-BE49-F238E27FC236}">
                      <a16:creationId xmlns:a16="http://schemas.microsoft.com/office/drawing/2014/main" id="{DD969199-283B-477A-BD79-3AFAFB4B1A89}"/>
                    </a:ext>
                  </a:extLst>
                </p:cNvPr>
                <p:cNvCxnSpPr>
                  <a:cxnSpLocks/>
                  <a:stCxn id="66" idx="4"/>
                  <a:endCxn id="68" idx="2"/>
                </p:cNvCxnSpPr>
                <p:nvPr/>
              </p:nvCxnSpPr>
              <p:spPr>
                <a:xfrm>
                  <a:off x="10093558" y="3992213"/>
                  <a:ext cx="365125" cy="0"/>
                </a:xfrm>
                <a:prstGeom prst="line">
                  <a:avLst/>
                </a:prstGeom>
                <a:ln w="19050">
                  <a:prstDash val="sysDash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avec flèche 76">
                  <a:extLst>
                    <a:ext uri="{FF2B5EF4-FFF2-40B4-BE49-F238E27FC236}">
                      <a16:creationId xmlns:a16="http://schemas.microsoft.com/office/drawing/2014/main" id="{AA42AEB7-9FD1-42FE-9D4B-E371D83330C4}"/>
                    </a:ext>
                  </a:extLst>
                </p:cNvPr>
                <p:cNvCxnSpPr>
                  <a:cxnSpLocks/>
                  <a:stCxn id="67" idx="0"/>
                  <a:endCxn id="90" idx="1"/>
                </p:cNvCxnSpPr>
                <p:nvPr/>
              </p:nvCxnSpPr>
              <p:spPr>
                <a:xfrm flipH="1" flipV="1">
                  <a:off x="9440008" y="2644780"/>
                  <a:ext cx="9262" cy="748005"/>
                </a:xfrm>
                <a:prstGeom prst="straightConnector1">
                  <a:avLst/>
                </a:prstGeom>
                <a:ln w="12700">
                  <a:solidFill>
                    <a:schemeClr val="tx2">
                      <a:lumMod val="1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Organigramme : Données stockées 82">
                  <a:extLst>
                    <a:ext uri="{FF2B5EF4-FFF2-40B4-BE49-F238E27FC236}">
                      <a16:creationId xmlns:a16="http://schemas.microsoft.com/office/drawing/2014/main" id="{5659F384-9F7B-45F4-9EA7-957EBC55801E}"/>
                    </a:ext>
                  </a:extLst>
                </p:cNvPr>
                <p:cNvSpPr/>
                <p:nvPr/>
              </p:nvSpPr>
              <p:spPr>
                <a:xfrm rot="16200000">
                  <a:off x="10899955" y="3774760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86" name="Organigramme : Données stockées 85">
                  <a:extLst>
                    <a:ext uri="{FF2B5EF4-FFF2-40B4-BE49-F238E27FC236}">
                      <a16:creationId xmlns:a16="http://schemas.microsoft.com/office/drawing/2014/main" id="{A40A66A9-FA5D-49EE-BB18-17F498AB8DB8}"/>
                    </a:ext>
                  </a:extLst>
                </p:cNvPr>
                <p:cNvSpPr/>
                <p:nvPr/>
              </p:nvSpPr>
              <p:spPr>
                <a:xfrm rot="16200000">
                  <a:off x="9257726" y="3799053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87" name="Groupe 86">
                  <a:extLst>
                    <a:ext uri="{FF2B5EF4-FFF2-40B4-BE49-F238E27FC236}">
                      <a16:creationId xmlns:a16="http://schemas.microsoft.com/office/drawing/2014/main" id="{5D52589F-3E72-4BB6-B90B-F523FABD2F29}"/>
                    </a:ext>
                  </a:extLst>
                </p:cNvPr>
                <p:cNvGrpSpPr/>
                <p:nvPr/>
              </p:nvGrpSpPr>
              <p:grpSpPr>
                <a:xfrm>
                  <a:off x="9224814" y="3911737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98" name="Image 97">
                    <a:extLst>
                      <a:ext uri="{FF2B5EF4-FFF2-40B4-BE49-F238E27FC236}">
                        <a16:creationId xmlns:a16="http://schemas.microsoft.com/office/drawing/2014/main" id="{7263F7BE-745F-4FF3-AACA-14E35AA9683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99" name="Image 98">
                    <a:extLst>
                      <a:ext uri="{FF2B5EF4-FFF2-40B4-BE49-F238E27FC236}">
                        <a16:creationId xmlns:a16="http://schemas.microsoft.com/office/drawing/2014/main" id="{5C5132BE-AB84-4746-8130-8A623816E5C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sp>
              <p:nvSpPr>
                <p:cNvPr id="88" name="Organigramme : Disque magnétique 87">
                  <a:extLst>
                    <a:ext uri="{FF2B5EF4-FFF2-40B4-BE49-F238E27FC236}">
                      <a16:creationId xmlns:a16="http://schemas.microsoft.com/office/drawing/2014/main" id="{020291C1-4329-4124-9FAC-C28220E3E5D1}"/>
                    </a:ext>
                  </a:extLst>
                </p:cNvPr>
                <p:cNvSpPr/>
                <p:nvPr/>
              </p:nvSpPr>
              <p:spPr>
                <a:xfrm>
                  <a:off x="8797631" y="1556713"/>
                  <a:ext cx="1280930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52F935B8-7E49-4F97-9E36-E009F4215868}"/>
                    </a:ext>
                  </a:extLst>
                </p:cNvPr>
                <p:cNvSpPr txBox="1"/>
                <p:nvPr/>
              </p:nvSpPr>
              <p:spPr>
                <a:xfrm>
                  <a:off x="9042677" y="1402680"/>
                  <a:ext cx="783189" cy="276999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DESY</a:t>
                  </a:r>
                </a:p>
              </p:txBody>
            </p:sp>
            <p:sp>
              <p:nvSpPr>
                <p:cNvPr id="90" name="Organigramme : Données stockées 89">
                  <a:extLst>
                    <a:ext uri="{FF2B5EF4-FFF2-40B4-BE49-F238E27FC236}">
                      <a16:creationId xmlns:a16="http://schemas.microsoft.com/office/drawing/2014/main" id="{88B2455D-EDE1-4D1B-A053-D7C7A05BA22B}"/>
                    </a:ext>
                  </a:extLst>
                </p:cNvPr>
                <p:cNvSpPr/>
                <p:nvPr/>
              </p:nvSpPr>
              <p:spPr>
                <a:xfrm rot="16200000">
                  <a:off x="9242729" y="1808948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grpSp>
              <p:nvGrpSpPr>
                <p:cNvPr id="91" name="Groupe 90">
                  <a:extLst>
                    <a:ext uri="{FF2B5EF4-FFF2-40B4-BE49-F238E27FC236}">
                      <a16:creationId xmlns:a16="http://schemas.microsoft.com/office/drawing/2014/main" id="{2247F49C-7132-44EE-9E46-5B82B4F28A04}"/>
                    </a:ext>
                  </a:extLst>
                </p:cNvPr>
                <p:cNvGrpSpPr/>
                <p:nvPr/>
              </p:nvGrpSpPr>
              <p:grpSpPr>
                <a:xfrm>
                  <a:off x="9209817" y="1921632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96" name="Image 95">
                    <a:extLst>
                      <a:ext uri="{FF2B5EF4-FFF2-40B4-BE49-F238E27FC236}">
                        <a16:creationId xmlns:a16="http://schemas.microsoft.com/office/drawing/2014/main" id="{F361C861-3610-42C7-B488-DE925AD303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97" name="Image 96">
                    <a:extLst>
                      <a:ext uri="{FF2B5EF4-FFF2-40B4-BE49-F238E27FC236}">
                        <a16:creationId xmlns:a16="http://schemas.microsoft.com/office/drawing/2014/main" id="{1D75D8F1-0037-43E8-9874-15DFA1BC31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  <p:sp>
              <p:nvSpPr>
                <p:cNvPr id="92" name="Organigramme : Disque magnétique 91">
                  <a:extLst>
                    <a:ext uri="{FF2B5EF4-FFF2-40B4-BE49-F238E27FC236}">
                      <a16:creationId xmlns:a16="http://schemas.microsoft.com/office/drawing/2014/main" id="{1A6F9CF9-7574-4E3F-8EB3-1FCCC498E536}"/>
                    </a:ext>
                  </a:extLst>
                </p:cNvPr>
                <p:cNvSpPr/>
                <p:nvPr/>
              </p:nvSpPr>
              <p:spPr>
                <a:xfrm>
                  <a:off x="10462507" y="1550707"/>
                  <a:ext cx="1277106" cy="890789"/>
                </a:xfrm>
                <a:prstGeom prst="flowChartMagneticDisk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ZoneTexte 92">
                  <a:extLst>
                    <a:ext uri="{FF2B5EF4-FFF2-40B4-BE49-F238E27FC236}">
                      <a16:creationId xmlns:a16="http://schemas.microsoft.com/office/drawing/2014/main" id="{E4FF3DC6-EC4F-4AB6-AC3F-46622DC62CEF}"/>
                    </a:ext>
                  </a:extLst>
                </p:cNvPr>
                <p:cNvSpPr txBox="1"/>
                <p:nvPr/>
              </p:nvSpPr>
              <p:spPr>
                <a:xfrm>
                  <a:off x="10707553" y="1396674"/>
                  <a:ext cx="783189" cy="30742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INAF</a:t>
                  </a:r>
                </a:p>
              </p:txBody>
            </p:sp>
            <p:sp>
              <p:nvSpPr>
                <p:cNvPr id="94" name="Organigramme : Données stockées 93">
                  <a:extLst>
                    <a:ext uri="{FF2B5EF4-FFF2-40B4-BE49-F238E27FC236}">
                      <a16:creationId xmlns:a16="http://schemas.microsoft.com/office/drawing/2014/main" id="{9E635CC1-A1A3-4267-99B7-D8670CEFD4FC}"/>
                    </a:ext>
                  </a:extLst>
                </p:cNvPr>
                <p:cNvSpPr/>
                <p:nvPr/>
              </p:nvSpPr>
              <p:spPr>
                <a:xfrm rot="16200000">
                  <a:off x="10903779" y="1778649"/>
                  <a:ext cx="394558" cy="1277106"/>
                </a:xfrm>
                <a:prstGeom prst="flowChartOnlineStorag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2" name="Organigramme : Disque magnétique 101">
                  <a:extLst>
                    <a:ext uri="{FF2B5EF4-FFF2-40B4-BE49-F238E27FC236}">
                      <a16:creationId xmlns:a16="http://schemas.microsoft.com/office/drawing/2014/main" id="{A6950ED5-991C-4004-BC56-B09D388F1CC9}"/>
                    </a:ext>
                  </a:extLst>
                </p:cNvPr>
                <p:cNvSpPr/>
                <p:nvPr/>
              </p:nvSpPr>
              <p:spPr>
                <a:xfrm>
                  <a:off x="8860060" y="5396957"/>
                  <a:ext cx="1178417" cy="1341549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ZoneTexte 103">
                  <a:extLst>
                    <a:ext uri="{FF2B5EF4-FFF2-40B4-BE49-F238E27FC236}">
                      <a16:creationId xmlns:a16="http://schemas.microsoft.com/office/drawing/2014/main" id="{45F9DC42-8650-4149-A472-1A7B905F1DC5}"/>
                    </a:ext>
                  </a:extLst>
                </p:cNvPr>
                <p:cNvSpPr txBox="1"/>
                <p:nvPr/>
              </p:nvSpPr>
              <p:spPr>
                <a:xfrm>
                  <a:off x="9017877" y="5352268"/>
                  <a:ext cx="862782" cy="27699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200" dirty="0">
                      <a:solidFill>
                        <a:schemeClr val="bg1">
                          <a:lumMod val="65000"/>
                        </a:schemeClr>
                      </a:solidFill>
                    </a:rPr>
                    <a:t>ON SITE</a:t>
                  </a:r>
                </a:p>
              </p:txBody>
            </p:sp>
            <p:grpSp>
              <p:nvGrpSpPr>
                <p:cNvPr id="105" name="Groupe 104">
                  <a:extLst>
                    <a:ext uri="{FF2B5EF4-FFF2-40B4-BE49-F238E27FC236}">
                      <a16:creationId xmlns:a16="http://schemas.microsoft.com/office/drawing/2014/main" id="{DCF4CDC9-88D3-4F6D-A515-4395488C4107}"/>
                    </a:ext>
                  </a:extLst>
                </p:cNvPr>
                <p:cNvGrpSpPr/>
                <p:nvPr/>
              </p:nvGrpSpPr>
              <p:grpSpPr>
                <a:xfrm>
                  <a:off x="9210508" y="5959432"/>
                  <a:ext cx="448908" cy="448908"/>
                  <a:chOff x="7206048" y="5270774"/>
                  <a:chExt cx="448908" cy="448908"/>
                </a:xfrm>
              </p:grpSpPr>
              <p:pic>
                <p:nvPicPr>
                  <p:cNvPr id="106" name="Image 105">
                    <a:extLst>
                      <a:ext uri="{FF2B5EF4-FFF2-40B4-BE49-F238E27FC236}">
                        <a16:creationId xmlns:a16="http://schemas.microsoft.com/office/drawing/2014/main" id="{55A898B0-BE7E-4D7B-9056-E9C3EE67FF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206048" y="52707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  <p:pic>
                <p:nvPicPr>
                  <p:cNvPr id="107" name="Image 106">
                    <a:extLst>
                      <a:ext uri="{FF2B5EF4-FFF2-40B4-BE49-F238E27FC236}">
                        <a16:creationId xmlns:a16="http://schemas.microsoft.com/office/drawing/2014/main" id="{83CEEAA1-DB43-4AD4-851F-2E78B7FF494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7358448" y="5423174"/>
                    <a:ext cx="296508" cy="296508"/>
                  </a:xfrm>
                  <a:prstGeom prst="rect">
                    <a:avLst/>
                  </a:prstGeom>
                  <a:ln>
                    <a:solidFill>
                      <a:srgbClr val="FFFF00"/>
                    </a:solidFill>
                  </a:ln>
                </p:spPr>
              </p:pic>
            </p:grpSp>
          </p:grpSp>
          <p:grpSp>
            <p:nvGrpSpPr>
              <p:cNvPr id="160" name="Groupe 159">
                <a:extLst>
                  <a:ext uri="{FF2B5EF4-FFF2-40B4-BE49-F238E27FC236}">
                    <a16:creationId xmlns:a16="http://schemas.microsoft.com/office/drawing/2014/main" id="{BD4D656C-EC6C-45B7-AD76-18CB550F5F32}"/>
                  </a:ext>
                </a:extLst>
              </p:cNvPr>
              <p:cNvGrpSpPr/>
              <p:nvPr/>
            </p:nvGrpSpPr>
            <p:grpSpPr>
              <a:xfrm>
                <a:off x="4430473" y="987976"/>
                <a:ext cx="4553755" cy="4513406"/>
                <a:chOff x="4437223" y="1385116"/>
                <a:chExt cx="4553755" cy="4513406"/>
              </a:xfrm>
            </p:grpSpPr>
            <p:sp>
              <p:nvSpPr>
                <p:cNvPr id="50" name="Google Shape;190;p40">
                  <a:extLst>
                    <a:ext uri="{FF2B5EF4-FFF2-40B4-BE49-F238E27FC236}">
                      <a16:creationId xmlns:a16="http://schemas.microsoft.com/office/drawing/2014/main" id="{C004FE5A-1460-4019-AC1B-8AA9DD829ADD}"/>
                    </a:ext>
                  </a:extLst>
                </p:cNvPr>
                <p:cNvSpPr/>
                <p:nvPr/>
              </p:nvSpPr>
              <p:spPr>
                <a:xfrm>
                  <a:off x="5564445" y="1385116"/>
                  <a:ext cx="1366474" cy="410820"/>
                </a:xfrm>
                <a:prstGeom prst="rect">
                  <a:avLst/>
                </a:prstGeom>
                <a:blipFill rotWithShape="1">
                  <a:blip r:embed="rId3">
                    <a:alphaModFix/>
                  </a:blip>
                  <a:stretch>
                    <a:fillRect/>
                  </a:stretch>
                </a:blipFill>
                <a:ln w="25400" cap="flat" cmpd="sng">
                  <a:solidFill>
                    <a:srgbClr val="395E8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8" name="Groupe 157">
                  <a:extLst>
                    <a:ext uri="{FF2B5EF4-FFF2-40B4-BE49-F238E27FC236}">
                      <a16:creationId xmlns:a16="http://schemas.microsoft.com/office/drawing/2014/main" id="{9094DB2F-3DCB-4084-B2E2-84AE0C2E51AE}"/>
                    </a:ext>
                  </a:extLst>
                </p:cNvPr>
                <p:cNvGrpSpPr/>
                <p:nvPr/>
              </p:nvGrpSpPr>
              <p:grpSpPr>
                <a:xfrm>
                  <a:off x="4437223" y="1795936"/>
                  <a:ext cx="4553755" cy="4102586"/>
                  <a:chOff x="4437223" y="1795936"/>
                  <a:chExt cx="4553755" cy="4102586"/>
                </a:xfrm>
              </p:grpSpPr>
              <p:grpSp>
                <p:nvGrpSpPr>
                  <p:cNvPr id="157" name="Groupe 156">
                    <a:extLst>
                      <a:ext uri="{FF2B5EF4-FFF2-40B4-BE49-F238E27FC236}">
                        <a16:creationId xmlns:a16="http://schemas.microsoft.com/office/drawing/2014/main" id="{2BFBE08F-E8A7-493D-85D9-4388EA751C51}"/>
                      </a:ext>
                    </a:extLst>
                  </p:cNvPr>
                  <p:cNvGrpSpPr/>
                  <p:nvPr/>
                </p:nvGrpSpPr>
                <p:grpSpPr>
                  <a:xfrm>
                    <a:off x="4437223" y="2380224"/>
                    <a:ext cx="4553755" cy="3518298"/>
                    <a:chOff x="4437223" y="2380224"/>
                    <a:chExt cx="4553755" cy="3518298"/>
                  </a:xfrm>
                </p:grpSpPr>
                <p:sp>
                  <p:nvSpPr>
                    <p:cNvPr id="111" name="Organigramme : Connecteur page suivante 110">
                      <a:extLst>
                        <a:ext uri="{FF2B5EF4-FFF2-40B4-BE49-F238E27FC236}">
                          <a16:creationId xmlns:a16="http://schemas.microsoft.com/office/drawing/2014/main" id="{CA8C635B-B523-4EAE-9050-5BFEADC872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54952" y="1862495"/>
                      <a:ext cx="3518298" cy="4553755"/>
                    </a:xfrm>
                    <a:prstGeom prst="flowChartOffpageConnector">
                      <a:avLst/>
                    </a:prstGeom>
                    <a:solidFill>
                      <a:schemeClr val="accent5">
                        <a:lumMod val="40000"/>
                        <a:lumOff val="60000"/>
                      </a:schemeClr>
                    </a:solidFill>
                    <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grpSp>
                  <p:nvGrpSpPr>
                    <p:cNvPr id="156" name="Groupe 155">
                      <a:extLst>
                        <a:ext uri="{FF2B5EF4-FFF2-40B4-BE49-F238E27FC236}">
                          <a16:creationId xmlns:a16="http://schemas.microsoft.com/office/drawing/2014/main" id="{577E126E-85B5-4212-B753-D10A94D2CA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69641" y="2441496"/>
                      <a:ext cx="3817333" cy="3393922"/>
                      <a:chOff x="4569641" y="2441496"/>
                      <a:chExt cx="3817333" cy="3393922"/>
                    </a:xfrm>
                  </p:grpSpPr>
                  <p:sp>
                    <p:nvSpPr>
                      <p:cNvPr id="113" name="ZoneTexte 112">
                        <a:extLst>
                          <a:ext uri="{FF2B5EF4-FFF2-40B4-BE49-F238E27FC236}">
                            <a16:creationId xmlns:a16="http://schemas.microsoft.com/office/drawing/2014/main" id="{1CF1674A-7FDD-4D9F-A1CD-9B8D02EB12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83599" y="2635285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DL0</a:t>
                        </a:r>
                      </a:p>
                    </p:txBody>
                  </p:sp>
                  <p:pic>
                    <p:nvPicPr>
                      <p:cNvPr id="112" name="Image 111">
                        <a:extLst>
                          <a:ext uri="{FF2B5EF4-FFF2-40B4-BE49-F238E27FC236}">
                            <a16:creationId xmlns:a16="http://schemas.microsoft.com/office/drawing/2014/main" id="{7D4EC417-C66D-4578-9CB2-90C2C88C92A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1378" y="2496526"/>
                        <a:ext cx="296508" cy="296508"/>
                      </a:xfrm>
                      <a:prstGeom prst="rect">
                        <a:avLst/>
                      </a:prstGeom>
                      <a:ln>
                        <a:solidFill>
                          <a:srgbClr val="FFFF00"/>
                        </a:solidFill>
                      </a:ln>
                    </p:spPr>
                  </p:pic>
                  <p:sp>
                    <p:nvSpPr>
                      <p:cNvPr id="116" name="ZoneTexte 115">
                        <a:extLst>
                          <a:ext uri="{FF2B5EF4-FFF2-40B4-BE49-F238E27FC236}">
                            <a16:creationId xmlns:a16="http://schemas.microsoft.com/office/drawing/2014/main" id="{1C81B623-5069-4FB4-B823-57959AC40F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4858506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DL3</a:t>
                        </a:r>
                      </a:p>
                    </p:txBody>
                  </p:sp>
                  <p:cxnSp>
                    <p:nvCxnSpPr>
                      <p:cNvPr id="118" name="Connecteur droit avec flèche 117">
                        <a:extLst>
                          <a:ext uri="{FF2B5EF4-FFF2-40B4-BE49-F238E27FC236}">
                            <a16:creationId xmlns:a16="http://schemas.microsoft.com/office/drawing/2014/main" id="{6EAB4630-64CB-4C43-9447-F5831056D15C}"/>
                          </a:ext>
                        </a:extLst>
                      </p:cNvPr>
                      <p:cNvCxnSpPr>
                        <a:cxnSpLocks/>
                        <a:stCxn id="113" idx="2"/>
                        <a:endCxn id="114" idx="0"/>
                      </p:cNvCxnSpPr>
                      <p:nvPr/>
                    </p:nvCxnSpPr>
                    <p:spPr>
                      <a:xfrm>
                        <a:off x="6248908" y="2896895"/>
                        <a:ext cx="0" cy="525853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4" name="ZoneTexte 113">
                        <a:extLst>
                          <a:ext uri="{FF2B5EF4-FFF2-40B4-BE49-F238E27FC236}">
                            <a16:creationId xmlns:a16="http://schemas.microsoft.com/office/drawing/2014/main" id="{C44D0412-BFB2-43D8-9179-0CCC136C88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83599" y="3422748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DL1</a:t>
                        </a:r>
                      </a:p>
                    </p:txBody>
                  </p:sp>
                  <p:sp>
                    <p:nvSpPr>
                      <p:cNvPr id="115" name="ZoneTexte 114">
                        <a:extLst>
                          <a:ext uri="{FF2B5EF4-FFF2-40B4-BE49-F238E27FC236}">
                            <a16:creationId xmlns:a16="http://schemas.microsoft.com/office/drawing/2014/main" id="{DE657109-9E89-4B9F-A124-CB0BBBDE5C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4143204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DL2</a:t>
                        </a:r>
                      </a:p>
                    </p:txBody>
                  </p:sp>
                  <p:sp>
                    <p:nvSpPr>
                      <p:cNvPr id="130" name="Parenthèse ouvrante 129">
                        <a:extLst>
                          <a:ext uri="{FF2B5EF4-FFF2-40B4-BE49-F238E27FC236}">
                            <a16:creationId xmlns:a16="http://schemas.microsoft.com/office/drawing/2014/main" id="{B127CF45-FAE0-4E57-93E2-2A6476B339E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56037" y="2441496"/>
                        <a:ext cx="1116676" cy="2708920"/>
                      </a:xfrm>
                      <a:prstGeom prst="leftBracket">
                        <a:avLst/>
                      </a:prstGeom>
                      <a:ln w="19050">
                        <a:solidFill>
                          <a:srgbClr val="E95C4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31" name="Parenthèse fermante 130">
                        <a:extLst>
                          <a:ext uri="{FF2B5EF4-FFF2-40B4-BE49-F238E27FC236}">
                            <a16:creationId xmlns:a16="http://schemas.microsoft.com/office/drawing/2014/main" id="{A1021A54-77F1-49FA-AB05-357908C64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073548" y="4089768"/>
                        <a:ext cx="509331" cy="1060647"/>
                      </a:xfrm>
                      <a:prstGeom prst="rightBracket">
                        <a:avLst/>
                      </a:prstGeom>
                      <a:ln w="19050">
                        <a:solidFill>
                          <a:srgbClr val="E95C4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32" name="Organigramme : Disque magnétique 131">
                        <a:extLst>
                          <a:ext uri="{FF2B5EF4-FFF2-40B4-BE49-F238E27FC236}">
                            <a16:creationId xmlns:a16="http://schemas.microsoft.com/office/drawing/2014/main" id="{0022D4AA-18B4-4271-AF15-AB547E4E5E4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96047" y="4399828"/>
                        <a:ext cx="690927" cy="365347"/>
                      </a:xfrm>
                      <a:prstGeom prst="flowChartMagneticDisk">
                        <a:avLst/>
                      </a:prstGeom>
                      <a:solidFill>
                        <a:srgbClr val="E95C42"/>
                      </a:solidFill>
                      <a:ln w="12700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100" dirty="0"/>
                          <a:t>Disk</a:t>
                        </a:r>
                      </a:p>
                    </p:txBody>
                  </p:sp>
                  <p:sp>
                    <p:nvSpPr>
                      <p:cNvPr id="133" name="Ellipse 132">
                        <a:extLst>
                          <a:ext uri="{FF2B5EF4-FFF2-40B4-BE49-F238E27FC236}">
                            <a16:creationId xmlns:a16="http://schemas.microsoft.com/office/drawing/2014/main" id="{320B9DEF-1399-4CED-B0C3-D1C6019905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69641" y="3546818"/>
                        <a:ext cx="727936" cy="530387"/>
                      </a:xfrm>
                      <a:prstGeom prst="ellipse">
                        <a:avLst/>
                      </a:prstGeom>
                      <a:solidFill>
                        <a:srgbClr val="E95C42"/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fr-FR" sz="1100" dirty="0"/>
                          <a:t>Tape</a:t>
                        </a:r>
                      </a:p>
                    </p:txBody>
                  </p:sp>
                  <p:cxnSp>
                    <p:nvCxnSpPr>
                      <p:cNvPr id="134" name="Connecteur droit avec flèche 133">
                        <a:extLst>
                          <a:ext uri="{FF2B5EF4-FFF2-40B4-BE49-F238E27FC236}">
                            <a16:creationId xmlns:a16="http://schemas.microsoft.com/office/drawing/2014/main" id="{A01A297E-DD46-4D39-9A07-AE6E02EBAF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6910639" y="5120116"/>
                        <a:ext cx="10509" cy="452983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prstDash val="dash"/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7" name="ZoneTexte 136">
                        <a:extLst>
                          <a:ext uri="{FF2B5EF4-FFF2-40B4-BE49-F238E27FC236}">
                            <a16:creationId xmlns:a16="http://schemas.microsoft.com/office/drawing/2014/main" id="{DEC7DB26-4587-4EDF-A59F-DB1DCAD53D1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5573808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DL6</a:t>
                        </a:r>
                      </a:p>
                    </p:txBody>
                  </p:sp>
                  <p:sp>
                    <p:nvSpPr>
                      <p:cNvPr id="138" name="ZoneTexte 137">
                        <a:extLst>
                          <a:ext uri="{FF2B5EF4-FFF2-40B4-BE49-F238E27FC236}">
                            <a16:creationId xmlns:a16="http://schemas.microsoft.com/office/drawing/2014/main" id="{7A2022C4-F5F8-4297-9326-F4E8F3AEFA6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39835" y="2984078"/>
                        <a:ext cx="74542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/>
                          <a:t>Calibration</a:t>
                        </a:r>
                      </a:p>
                    </p:txBody>
                  </p:sp>
                  <p:sp>
                    <p:nvSpPr>
                      <p:cNvPr id="139" name="ZoneTexte 138">
                        <a:extLst>
                          <a:ext uri="{FF2B5EF4-FFF2-40B4-BE49-F238E27FC236}">
                            <a16:creationId xmlns:a16="http://schemas.microsoft.com/office/drawing/2014/main" id="{015B1AD0-389F-448B-A042-6F3B56471E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650584" y="3427902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DL1</a:t>
                        </a:r>
                      </a:p>
                    </p:txBody>
                  </p:sp>
                  <p:sp>
                    <p:nvSpPr>
                      <p:cNvPr id="140" name="ZoneTexte 139">
                        <a:extLst>
                          <a:ext uri="{FF2B5EF4-FFF2-40B4-BE49-F238E27FC236}">
                            <a16:creationId xmlns:a16="http://schemas.microsoft.com/office/drawing/2014/main" id="{D1681A7E-54A3-435A-8E61-4072B822D6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17569" y="3429000"/>
                        <a:ext cx="530618" cy="2616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6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1100" dirty="0"/>
                          <a:t>DL1</a:t>
                        </a:r>
                      </a:p>
                    </p:txBody>
                  </p:sp>
                  <p:cxnSp>
                    <p:nvCxnSpPr>
                      <p:cNvPr id="142" name="Connecteur droit avec flèche 141">
                        <a:extLst>
                          <a:ext uri="{FF2B5EF4-FFF2-40B4-BE49-F238E27FC236}">
                            <a16:creationId xmlns:a16="http://schemas.microsoft.com/office/drawing/2014/main" id="{585AD402-7BA3-419C-A6B6-B315F6EC51BA}"/>
                          </a:ext>
                        </a:extLst>
                      </p:cNvPr>
                      <p:cNvCxnSpPr>
                        <a:cxnSpLocks/>
                        <a:endCxn id="115" idx="0"/>
                      </p:cNvCxnSpPr>
                      <p:nvPr/>
                    </p:nvCxnSpPr>
                    <p:spPr>
                      <a:xfrm flipH="1">
                        <a:off x="6915893" y="3863769"/>
                        <a:ext cx="5255" cy="279435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Connecteur droit avec flèche 144">
                        <a:extLst>
                          <a:ext uri="{FF2B5EF4-FFF2-40B4-BE49-F238E27FC236}">
                            <a16:creationId xmlns:a16="http://schemas.microsoft.com/office/drawing/2014/main" id="{16763E0D-0DDA-47C3-B9D1-8DA80B9E40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915893" y="4404814"/>
                        <a:ext cx="0" cy="453692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accent6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9" name="Accolade ouvrante 148">
                        <a:extLst>
                          <a:ext uri="{FF2B5EF4-FFF2-40B4-BE49-F238E27FC236}">
                            <a16:creationId xmlns:a16="http://schemas.microsoft.com/office/drawing/2014/main" id="{E6281B90-BA2C-423F-9DC5-0B5AE124265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6736760" y="3097175"/>
                        <a:ext cx="363521" cy="1533188"/>
                      </a:xfrm>
                      <a:prstGeom prst="leftBrace">
                        <a:avLst/>
                      </a:prstGeom>
                      <a:noFill/>
                      <a:ln w="12700">
                        <a:solidFill>
                          <a:schemeClr val="accent6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151" name="ZoneTexte 150">
                        <a:extLst>
                          <a:ext uri="{FF2B5EF4-FFF2-40B4-BE49-F238E27FC236}">
                            <a16:creationId xmlns:a16="http://schemas.microsoft.com/office/drawing/2014/main" id="{EB26D275-0DE1-4A34-80EA-AE245A145E6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439835" y="3889238"/>
                        <a:ext cx="79506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 err="1"/>
                          <a:t>Stereoscopie</a:t>
                        </a:r>
                        <a:endParaRPr lang="fr-FR" sz="800" dirty="0"/>
                      </a:p>
                    </p:txBody>
                  </p:sp>
                  <p:sp>
                    <p:nvSpPr>
                      <p:cNvPr id="152" name="ZoneTexte 151">
                        <a:extLst>
                          <a:ext uri="{FF2B5EF4-FFF2-40B4-BE49-F238E27FC236}">
                            <a16:creationId xmlns:a16="http://schemas.microsoft.com/office/drawing/2014/main" id="{0155D335-9E39-4D65-91BD-75EEC33CE3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05454" y="4474779"/>
                        <a:ext cx="79506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 err="1"/>
                          <a:t>Algorithms</a:t>
                        </a:r>
                        <a:endParaRPr lang="fr-FR" sz="800" dirty="0"/>
                      </a:p>
                    </p:txBody>
                  </p:sp>
                  <p:sp>
                    <p:nvSpPr>
                      <p:cNvPr id="154" name="ZoneTexte 153">
                        <a:extLst>
                          <a:ext uri="{FF2B5EF4-FFF2-40B4-BE49-F238E27FC236}">
                            <a16:creationId xmlns:a16="http://schemas.microsoft.com/office/drawing/2014/main" id="{783129A9-3218-46EF-8847-3F7408310E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05454" y="5240061"/>
                        <a:ext cx="795062" cy="215444"/>
                      </a:xfrm>
                      <a:prstGeom prst="rect">
                        <a:avLst/>
                      </a:prstGeom>
                      <a:solidFill>
                        <a:schemeClr val="accent6"/>
                      </a:solidFill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fr-FR" sz="800" dirty="0" err="1"/>
                          <a:t>Algorithms</a:t>
                        </a:r>
                        <a:endParaRPr lang="fr-FR" sz="800" dirty="0"/>
                      </a:p>
                    </p:txBody>
                  </p:sp>
                </p:grpSp>
              </p:grpSp>
              <p:cxnSp>
                <p:nvCxnSpPr>
                  <p:cNvPr id="121" name="Connecteur droit avec flèche 120">
                    <a:extLst>
                      <a:ext uri="{FF2B5EF4-FFF2-40B4-BE49-F238E27FC236}">
                        <a16:creationId xmlns:a16="http://schemas.microsoft.com/office/drawing/2014/main" id="{46D71108-4161-4757-8E8E-23B1F8931672}"/>
                      </a:ext>
                    </a:extLst>
                  </p:cNvPr>
                  <p:cNvCxnSpPr>
                    <a:cxnSpLocks/>
                    <a:stCxn id="50" idx="2"/>
                    <a:endCxn id="113" idx="0"/>
                  </p:cNvCxnSpPr>
                  <p:nvPr/>
                </p:nvCxnSpPr>
                <p:spPr>
                  <a:xfrm>
                    <a:off x="6247682" y="1795936"/>
                    <a:ext cx="1226" cy="839349"/>
                  </a:xfrm>
                  <a:prstGeom prst="straightConnector1">
                    <a:avLst/>
                  </a:prstGeom>
                  <a:ln w="127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63" name="Connecteur droit avec flèche 162">
                <a:extLst>
                  <a:ext uri="{FF2B5EF4-FFF2-40B4-BE49-F238E27FC236}">
                    <a16:creationId xmlns:a16="http://schemas.microsoft.com/office/drawing/2014/main" id="{7BB2324D-AE1C-495D-BB4B-EFFC413EBE59}"/>
                  </a:ext>
                </a:extLst>
              </p:cNvPr>
              <p:cNvCxnSpPr>
                <a:cxnSpLocks/>
                <a:stCxn id="104" idx="0"/>
                <a:endCxn id="86" idx="1"/>
              </p:cNvCxnSpPr>
              <p:nvPr/>
            </p:nvCxnSpPr>
            <p:spPr>
              <a:xfrm flipV="1">
                <a:off x="9624572" y="4200658"/>
                <a:ext cx="5500" cy="646379"/>
              </a:xfrm>
              <a:prstGeom prst="straightConnector1">
                <a:avLst/>
              </a:prstGeom>
              <a:ln w="12700">
                <a:solidFill>
                  <a:schemeClr val="tx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ZoneTexte 166">
                <a:extLst>
                  <a:ext uri="{FF2B5EF4-FFF2-40B4-BE49-F238E27FC236}">
                    <a16:creationId xmlns:a16="http://schemas.microsoft.com/office/drawing/2014/main" id="{13FA6EA9-2E87-4043-AA4F-F763319CE9F0}"/>
                  </a:ext>
                </a:extLst>
              </p:cNvPr>
              <p:cNvSpPr txBox="1"/>
              <p:nvPr/>
            </p:nvSpPr>
            <p:spPr>
              <a:xfrm>
                <a:off x="8432843" y="1285995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DL0</a:t>
                </a:r>
              </a:p>
            </p:txBody>
          </p:sp>
          <p:sp>
            <p:nvSpPr>
              <p:cNvPr id="168" name="ZoneTexte 167">
                <a:extLst>
                  <a:ext uri="{FF2B5EF4-FFF2-40B4-BE49-F238E27FC236}">
                    <a16:creationId xmlns:a16="http://schemas.microsoft.com/office/drawing/2014/main" id="{1D8D56A2-1832-46AD-938A-81BC7E450213}"/>
                  </a:ext>
                </a:extLst>
              </p:cNvPr>
              <p:cNvSpPr txBox="1"/>
              <p:nvPr/>
            </p:nvSpPr>
            <p:spPr>
              <a:xfrm>
                <a:off x="8432843" y="1803482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DL3</a:t>
                </a:r>
              </a:p>
            </p:txBody>
          </p:sp>
          <p:sp>
            <p:nvSpPr>
              <p:cNvPr id="169" name="ZoneTexte 168">
                <a:extLst>
                  <a:ext uri="{FF2B5EF4-FFF2-40B4-BE49-F238E27FC236}">
                    <a16:creationId xmlns:a16="http://schemas.microsoft.com/office/drawing/2014/main" id="{B9044750-AFDB-4FCC-A8B8-A9C9DCB8B82E}"/>
                  </a:ext>
                </a:extLst>
              </p:cNvPr>
              <p:cNvSpPr txBox="1"/>
              <p:nvPr/>
            </p:nvSpPr>
            <p:spPr>
              <a:xfrm>
                <a:off x="8432843" y="1455652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DL1</a:t>
                </a:r>
              </a:p>
            </p:txBody>
          </p:sp>
          <p:sp>
            <p:nvSpPr>
              <p:cNvPr id="170" name="ZoneTexte 169">
                <a:extLst>
                  <a:ext uri="{FF2B5EF4-FFF2-40B4-BE49-F238E27FC236}">
                    <a16:creationId xmlns:a16="http://schemas.microsoft.com/office/drawing/2014/main" id="{9DAE062A-A501-4601-A747-E30380FC477C}"/>
                  </a:ext>
                </a:extLst>
              </p:cNvPr>
              <p:cNvSpPr txBox="1"/>
              <p:nvPr/>
            </p:nvSpPr>
            <p:spPr>
              <a:xfrm>
                <a:off x="8432843" y="1628066"/>
                <a:ext cx="408374" cy="1783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E95C4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700" dirty="0"/>
                  <a:t>DL2</a:t>
                </a:r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B8EB4763-DB3A-4779-B026-08E9C7F0C3C3}"/>
                  </a:ext>
                </a:extLst>
              </p:cNvPr>
              <p:cNvSpPr/>
              <p:nvPr/>
            </p:nvSpPr>
            <p:spPr>
              <a:xfrm>
                <a:off x="8325781" y="924682"/>
                <a:ext cx="622498" cy="314539"/>
              </a:xfrm>
              <a:prstGeom prst="ellipse">
                <a:avLst/>
              </a:prstGeom>
              <a:solidFill>
                <a:srgbClr val="E95C42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800" dirty="0"/>
                  <a:t>Tape</a:t>
                </a:r>
              </a:p>
            </p:txBody>
          </p:sp>
          <p:cxnSp>
            <p:nvCxnSpPr>
              <p:cNvPr id="174" name="Connecteur : en arc 173">
                <a:extLst>
                  <a:ext uri="{FF2B5EF4-FFF2-40B4-BE49-F238E27FC236}">
                    <a16:creationId xmlns:a16="http://schemas.microsoft.com/office/drawing/2014/main" id="{472E0087-F714-4F32-BA4B-322B36DE9165}"/>
                  </a:ext>
                </a:extLst>
              </p:cNvPr>
              <p:cNvCxnSpPr/>
              <p:nvPr/>
            </p:nvCxnSpPr>
            <p:spPr>
              <a:xfrm rot="10800000">
                <a:off x="8882871" y="1628066"/>
                <a:ext cx="512140" cy="261468"/>
              </a:xfrm>
              <a:prstGeom prst="curvedConnector3">
                <a:avLst/>
              </a:prstGeom>
              <a:ln>
                <a:solidFill>
                  <a:srgbClr val="E95C4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Rectangle : avec coins supérieurs arrondis 176">
                <a:extLst>
                  <a:ext uri="{FF2B5EF4-FFF2-40B4-BE49-F238E27FC236}">
                    <a16:creationId xmlns:a16="http://schemas.microsoft.com/office/drawing/2014/main" id="{D57D8074-0E11-4A14-B8B7-97E668CA3255}"/>
                  </a:ext>
                </a:extLst>
              </p:cNvPr>
              <p:cNvSpPr/>
              <p:nvPr/>
            </p:nvSpPr>
            <p:spPr>
              <a:xfrm>
                <a:off x="4430473" y="1666732"/>
                <a:ext cx="3634283" cy="315059"/>
              </a:xfrm>
              <a:prstGeom prst="round2Same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b="1" dirty="0"/>
                  <a:t>RUCIO FILE CATALOG</a:t>
                </a:r>
              </a:p>
            </p:txBody>
          </p:sp>
        </p:grpSp>
        <p:sp>
          <p:nvSpPr>
            <p:cNvPr id="181" name="Heptagone 180">
              <a:extLst>
                <a:ext uri="{FF2B5EF4-FFF2-40B4-BE49-F238E27FC236}">
                  <a16:creationId xmlns:a16="http://schemas.microsoft.com/office/drawing/2014/main" id="{4158667B-94D8-47F9-BFA9-B52C6F10A226}"/>
                </a:ext>
              </a:extLst>
            </p:cNvPr>
            <p:cNvSpPr/>
            <p:nvPr/>
          </p:nvSpPr>
          <p:spPr>
            <a:xfrm>
              <a:off x="9107567" y="3599820"/>
              <a:ext cx="211931" cy="224993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1</a:t>
              </a:r>
            </a:p>
          </p:txBody>
        </p:sp>
        <p:sp>
          <p:nvSpPr>
            <p:cNvPr id="182" name="Heptagone 181">
              <a:extLst>
                <a:ext uri="{FF2B5EF4-FFF2-40B4-BE49-F238E27FC236}">
                  <a16:creationId xmlns:a16="http://schemas.microsoft.com/office/drawing/2014/main" id="{8BB0A72D-B669-493B-B862-B82C9A5C036E}"/>
                </a:ext>
              </a:extLst>
            </p:cNvPr>
            <p:cNvSpPr/>
            <p:nvPr/>
          </p:nvSpPr>
          <p:spPr>
            <a:xfrm>
              <a:off x="4819909" y="3764372"/>
              <a:ext cx="211931" cy="224993"/>
            </a:xfrm>
            <a:prstGeom prst="heptagon">
              <a:avLst/>
            </a:prstGeom>
            <a:solidFill>
              <a:srgbClr val="E95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3</a:t>
              </a:r>
            </a:p>
          </p:txBody>
        </p:sp>
        <p:sp>
          <p:nvSpPr>
            <p:cNvPr id="183" name="Heptagone 182">
              <a:extLst>
                <a:ext uri="{FF2B5EF4-FFF2-40B4-BE49-F238E27FC236}">
                  <a16:creationId xmlns:a16="http://schemas.microsoft.com/office/drawing/2014/main" id="{D8864640-A053-41FB-A3A6-40970B694EB2}"/>
                </a:ext>
              </a:extLst>
            </p:cNvPr>
            <p:cNvSpPr/>
            <p:nvPr/>
          </p:nvSpPr>
          <p:spPr>
            <a:xfrm>
              <a:off x="6805804" y="2588084"/>
              <a:ext cx="211931" cy="224993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b="1" dirty="0"/>
                <a:t>2</a:t>
              </a:r>
            </a:p>
          </p:txBody>
        </p:sp>
      </p:grpSp>
      <p:sp>
        <p:nvSpPr>
          <p:cNvPr id="184" name="Google Shape;190;p40">
            <a:extLst>
              <a:ext uri="{FF2B5EF4-FFF2-40B4-BE49-F238E27FC236}">
                <a16:creationId xmlns:a16="http://schemas.microsoft.com/office/drawing/2014/main" id="{F6609C8D-B35E-4678-9712-FCF465CB277C}"/>
              </a:ext>
            </a:extLst>
          </p:cNvPr>
          <p:cNvSpPr/>
          <p:nvPr/>
        </p:nvSpPr>
        <p:spPr>
          <a:xfrm>
            <a:off x="817513" y="985854"/>
            <a:ext cx="1366474" cy="4108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Heptagone 185">
            <a:extLst>
              <a:ext uri="{FF2B5EF4-FFF2-40B4-BE49-F238E27FC236}">
                <a16:creationId xmlns:a16="http://schemas.microsoft.com/office/drawing/2014/main" id="{83B880A8-3231-441A-8032-D44F895E85A4}"/>
              </a:ext>
            </a:extLst>
          </p:cNvPr>
          <p:cNvSpPr/>
          <p:nvPr/>
        </p:nvSpPr>
        <p:spPr>
          <a:xfrm>
            <a:off x="820697" y="1554235"/>
            <a:ext cx="211931" cy="224993"/>
          </a:xfrm>
          <a:prstGeom prst="hep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1</a:t>
            </a:r>
          </a:p>
        </p:txBody>
      </p:sp>
      <p:sp>
        <p:nvSpPr>
          <p:cNvPr id="187" name="Heptagone 186">
            <a:extLst>
              <a:ext uri="{FF2B5EF4-FFF2-40B4-BE49-F238E27FC236}">
                <a16:creationId xmlns:a16="http://schemas.microsoft.com/office/drawing/2014/main" id="{D0E1D6E2-2DB4-4A08-839C-AEEE722CEFBB}"/>
              </a:ext>
            </a:extLst>
          </p:cNvPr>
          <p:cNvSpPr/>
          <p:nvPr/>
        </p:nvSpPr>
        <p:spPr>
          <a:xfrm>
            <a:off x="817512" y="2943769"/>
            <a:ext cx="211931" cy="224993"/>
          </a:xfrm>
          <a:prstGeom prst="heptagon">
            <a:avLst/>
          </a:prstGeom>
          <a:solidFill>
            <a:srgbClr val="E95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3</a:t>
            </a:r>
          </a:p>
        </p:txBody>
      </p:sp>
      <p:sp>
        <p:nvSpPr>
          <p:cNvPr id="188" name="Heptagone 187">
            <a:extLst>
              <a:ext uri="{FF2B5EF4-FFF2-40B4-BE49-F238E27FC236}">
                <a16:creationId xmlns:a16="http://schemas.microsoft.com/office/drawing/2014/main" id="{A5DF5EE5-2617-4808-AF29-38BCEE300D06}"/>
              </a:ext>
            </a:extLst>
          </p:cNvPr>
          <p:cNvSpPr/>
          <p:nvPr/>
        </p:nvSpPr>
        <p:spPr>
          <a:xfrm>
            <a:off x="820697" y="2249834"/>
            <a:ext cx="211931" cy="224993"/>
          </a:xfrm>
          <a:prstGeom prst="hept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/>
              <a:t>2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8E19D2E4-7762-4FA9-9C0A-F6ACCD7E0E3C}"/>
              </a:ext>
            </a:extLst>
          </p:cNvPr>
          <p:cNvSpPr txBox="1"/>
          <p:nvPr/>
        </p:nvSpPr>
        <p:spPr>
          <a:xfrm>
            <a:off x="7351965" y="4988897"/>
            <a:ext cx="87941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>
                <a:solidFill>
                  <a:schemeClr val="accent6"/>
                </a:solidFill>
              </a:rPr>
              <a:t>Science</a:t>
            </a:r>
          </a:p>
        </p:txBody>
      </p:sp>
      <p:cxnSp>
        <p:nvCxnSpPr>
          <p:cNvPr id="193" name="Connecteur : en arc 192">
            <a:extLst>
              <a:ext uri="{FF2B5EF4-FFF2-40B4-BE49-F238E27FC236}">
                <a16:creationId xmlns:a16="http://schemas.microsoft.com/office/drawing/2014/main" id="{C702FDD2-9E8B-4474-BB94-9B38DCA1A72C}"/>
              </a:ext>
            </a:extLst>
          </p:cNvPr>
          <p:cNvCxnSpPr>
            <a:cxnSpLocks/>
            <a:stCxn id="116" idx="3"/>
            <a:endCxn id="191" idx="0"/>
          </p:cNvCxnSpPr>
          <p:nvPr/>
        </p:nvCxnSpPr>
        <p:spPr>
          <a:xfrm>
            <a:off x="7196461" y="4592171"/>
            <a:ext cx="595210" cy="39672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Image 207">
            <a:extLst>
              <a:ext uri="{FF2B5EF4-FFF2-40B4-BE49-F238E27FC236}">
                <a16:creationId xmlns:a16="http://schemas.microsoft.com/office/drawing/2014/main" id="{B19DB468-A486-4305-A24C-DCD5FAC1C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E658E6-8AF1-4457-AC38-05FA9D2B85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70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 to the standardization of CTA’s software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EC6C875-31B8-44FA-BB04-8C613E9E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794" y="1176728"/>
            <a:ext cx="1518749" cy="5266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50DAA7-82F7-4395-BB32-452FBE84D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20" y="1724414"/>
            <a:ext cx="791737" cy="7917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687A7B-EABF-4D9E-850F-3075BA6B7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798" y="993779"/>
            <a:ext cx="1609724" cy="70961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63B6EE2C-8A9E-4B03-AE02-69C41F5DC9D9}"/>
              </a:ext>
            </a:extLst>
          </p:cNvPr>
          <p:cNvSpPr txBox="1"/>
          <p:nvPr/>
        </p:nvSpPr>
        <p:spPr>
          <a:xfrm>
            <a:off x="5140475" y="1931376"/>
            <a:ext cx="136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 err="1"/>
              <a:t>dpm</a:t>
            </a:r>
            <a:endParaRPr lang="en-US" sz="3200" strike="sngStrike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CD2F064-BA94-4C0C-8814-610581EBF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941" y="1009110"/>
            <a:ext cx="5420753" cy="11111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B8D2576-A780-4DB6-8FC5-4C5ED2763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43" y="5154250"/>
            <a:ext cx="878769" cy="9479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5D34874-C344-4246-8AD7-EC67923A06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472" y="5273950"/>
            <a:ext cx="2912521" cy="82823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D8D46B8-4C65-4270-BCD3-8888FC4D1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4167" y="4077138"/>
            <a:ext cx="1720309" cy="79759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A75ADE3-C1AF-4977-8275-3FD406717A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5018" y="4031118"/>
            <a:ext cx="878769" cy="84361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E9E44AD-CED5-4000-A579-C2C0FAE17E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31029" y="5350776"/>
            <a:ext cx="1566748" cy="78337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352295F-2565-49FC-A622-55A784F706E0}"/>
              </a:ext>
            </a:extLst>
          </p:cNvPr>
          <p:cNvSpPr txBox="1"/>
          <p:nvPr/>
        </p:nvSpPr>
        <p:spPr>
          <a:xfrm>
            <a:off x="323385" y="1009110"/>
            <a:ext cx="2910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File storage system 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9FD7ACE-4F7A-4C93-8688-9A4D7299CEA2}"/>
              </a:ext>
            </a:extLst>
          </p:cNvPr>
          <p:cNvSpPr txBox="1"/>
          <p:nvPr/>
        </p:nvSpPr>
        <p:spPr>
          <a:xfrm>
            <a:off x="608935" y="4341850"/>
            <a:ext cx="349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software</a:t>
            </a:r>
            <a:r>
              <a:rPr lang="en-US" dirty="0"/>
              <a:t> </a:t>
            </a:r>
            <a:r>
              <a:rPr lang="en-US" sz="2400" b="1" dirty="0"/>
              <a:t>distribution</a:t>
            </a:r>
            <a:r>
              <a:rPr lang="en-US" dirty="0"/>
              <a:t> 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E8E192CB-1B42-4E36-81C4-D39DE936C63A}"/>
              </a:ext>
            </a:extLst>
          </p:cNvPr>
          <p:cNvSpPr txBox="1"/>
          <p:nvPr/>
        </p:nvSpPr>
        <p:spPr>
          <a:xfrm>
            <a:off x="7745151" y="3454134"/>
            <a:ext cx="395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Workload management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4F2FBB8-1425-429C-B415-5D101D99E55B}"/>
              </a:ext>
            </a:extLst>
          </p:cNvPr>
          <p:cNvSpPr txBox="1"/>
          <p:nvPr/>
        </p:nvSpPr>
        <p:spPr>
          <a:xfrm>
            <a:off x="2354101" y="3038635"/>
            <a:ext cx="5103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Try to use industry software and standard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EE8294-D9CC-4738-B0B5-7F6C7A4F0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7198A1-2CE7-4D82-972D-C35390EBF7EC}"/>
              </a:ext>
            </a:extLst>
          </p:cNvPr>
          <p:cNvSpPr txBox="1"/>
          <p:nvPr/>
        </p:nvSpPr>
        <p:spPr>
          <a:xfrm>
            <a:off x="7824167" y="5534176"/>
            <a:ext cx="1933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DIRAC File Catalog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ABFBC75-C647-46D4-8DD4-636B4685E763}"/>
              </a:ext>
            </a:extLst>
          </p:cNvPr>
          <p:cNvCxnSpPr>
            <a:cxnSpLocks/>
            <a:stCxn id="21" idx="2"/>
            <a:endCxn id="5" idx="0"/>
          </p:cNvCxnSpPr>
          <p:nvPr/>
        </p:nvCxnSpPr>
        <p:spPr>
          <a:xfrm>
            <a:off x="8684322" y="4874736"/>
            <a:ext cx="106393" cy="659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E049123-6A69-40DC-AEB5-E23A627D0C3F}"/>
              </a:ext>
            </a:extLst>
          </p:cNvPr>
          <p:cNvCxnSpPr>
            <a:cxnSpLocks/>
          </p:cNvCxnSpPr>
          <p:nvPr/>
        </p:nvCxnSpPr>
        <p:spPr>
          <a:xfrm>
            <a:off x="10884790" y="4822728"/>
            <a:ext cx="29612" cy="71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108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E5314B-F91A-4FE3-A75F-B3195975D4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178">
            <a:extLst>
              <a:ext uri="{FF2B5EF4-FFF2-40B4-BE49-F238E27FC236}">
                <a16:creationId xmlns:a16="http://schemas.microsoft.com/office/drawing/2014/main" id="{8BA421A8-C7DE-42D5-9CE3-2D0618FC2B08}"/>
              </a:ext>
            </a:extLst>
          </p:cNvPr>
          <p:cNvSpPr/>
          <p:nvPr/>
        </p:nvSpPr>
        <p:spPr>
          <a:xfrm>
            <a:off x="4322579" y="2419815"/>
            <a:ext cx="3171487" cy="1956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FEF6E5D-52C3-4237-8B52-E6AE03B6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Back up </a:t>
            </a:r>
          </a:p>
        </p:txBody>
      </p:sp>
      <p:sp>
        <p:nvSpPr>
          <p:cNvPr id="191" name="ZoneTexte 190">
            <a:extLst>
              <a:ext uri="{FF2B5EF4-FFF2-40B4-BE49-F238E27FC236}">
                <a16:creationId xmlns:a16="http://schemas.microsoft.com/office/drawing/2014/main" id="{8E19D2E4-7762-4FA9-9C0A-F6ACCD7E0E3C}"/>
              </a:ext>
            </a:extLst>
          </p:cNvPr>
          <p:cNvSpPr txBox="1"/>
          <p:nvPr/>
        </p:nvSpPr>
        <p:spPr>
          <a:xfrm>
            <a:off x="7351965" y="4988897"/>
            <a:ext cx="87941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>
                <a:solidFill>
                  <a:schemeClr val="accent6"/>
                </a:solidFill>
              </a:rPr>
              <a:t>Science</a:t>
            </a:r>
          </a:p>
        </p:txBody>
      </p:sp>
      <p:cxnSp>
        <p:nvCxnSpPr>
          <p:cNvPr id="193" name="Connecteur : en arc 192">
            <a:extLst>
              <a:ext uri="{FF2B5EF4-FFF2-40B4-BE49-F238E27FC236}">
                <a16:creationId xmlns:a16="http://schemas.microsoft.com/office/drawing/2014/main" id="{C702FDD2-9E8B-4474-BB94-9B38DCA1A72C}"/>
              </a:ext>
            </a:extLst>
          </p:cNvPr>
          <p:cNvCxnSpPr>
            <a:cxnSpLocks/>
            <a:endCxn id="191" idx="0"/>
          </p:cNvCxnSpPr>
          <p:nvPr/>
        </p:nvCxnSpPr>
        <p:spPr>
          <a:xfrm>
            <a:off x="7196461" y="4592171"/>
            <a:ext cx="595210" cy="396726"/>
          </a:xfrm>
          <a:prstGeom prst="curvedConnector2">
            <a:avLst/>
          </a:prstGeom>
          <a:ln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Image 207">
            <a:extLst>
              <a:ext uri="{FF2B5EF4-FFF2-40B4-BE49-F238E27FC236}">
                <a16:creationId xmlns:a16="http://schemas.microsoft.com/office/drawing/2014/main" id="{B19DB468-A486-4305-A24C-DCD5FAC1C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27" y="149425"/>
            <a:ext cx="1107490" cy="689569"/>
          </a:xfrm>
          <a:prstGeom prst="rect">
            <a:avLst/>
          </a:prstGeom>
        </p:spPr>
      </p:pic>
      <p:sp>
        <p:nvSpPr>
          <p:cNvPr id="81" name="ZoneTexte 80">
            <a:extLst>
              <a:ext uri="{FF2B5EF4-FFF2-40B4-BE49-F238E27FC236}">
                <a16:creationId xmlns:a16="http://schemas.microsoft.com/office/drawing/2014/main" id="{D97A2586-1690-44B3-A13C-A2E40D2081AC}"/>
              </a:ext>
            </a:extLst>
          </p:cNvPr>
          <p:cNvSpPr txBox="1"/>
          <p:nvPr/>
        </p:nvSpPr>
        <p:spPr>
          <a:xfrm>
            <a:off x="871519" y="1309300"/>
            <a:ext cx="3968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READ_METHODS</a:t>
            </a:r>
          </a:p>
          <a:p>
            <a:r>
              <a:rPr lang="en-US" sz="900" dirty="0"/>
              <a:t> 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isFile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getReplicas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getReplicaStatus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getFileSize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</a:t>
            </a:r>
            <a:r>
              <a:rPr lang="en-US" sz="900" dirty="0">
                <a:highlight>
                  <a:srgbClr val="FFFF00"/>
                </a:highlight>
              </a:rPr>
              <a:t> "</a:t>
            </a:r>
            <a:r>
              <a:rPr lang="en-US" sz="900" dirty="0" err="1">
                <a:highlight>
                  <a:srgbClr val="FFFF00"/>
                </a:highlight>
              </a:rPr>
              <a:t>isDirectory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getDirectoryReplicas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listDirectory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</a:t>
            </a:r>
            <a:r>
              <a:rPr lang="en-US" sz="900" dirty="0">
                <a:highlight>
                  <a:srgbClr val="FFFF00"/>
                </a:highlight>
              </a:rPr>
              <a:t> </a:t>
            </a:r>
            <a:r>
              <a:rPr lang="en-US" sz="900" dirty="0"/>
              <a:t> </a:t>
            </a:r>
            <a:r>
              <a:rPr lang="en-US" sz="900" dirty="0">
                <a:highlight>
                  <a:srgbClr val="FFFF00"/>
                </a:highlight>
              </a:rPr>
              <a:t>"</a:t>
            </a:r>
            <a:r>
              <a:rPr lang="en-US" sz="900" dirty="0" err="1">
                <a:highlight>
                  <a:srgbClr val="FFFF00"/>
                </a:highlight>
              </a:rPr>
              <a:t>getDirectorySize</a:t>
            </a:r>
            <a:r>
              <a:rPr lang="en-US" sz="900" dirty="0">
                <a:highlight>
                  <a:srgbClr val="FFFF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getDirectoryContents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getLFNForPFN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 "</a:t>
            </a:r>
            <a:r>
              <a:rPr lang="en-US" sz="900" dirty="0" err="1"/>
              <a:t>getLFNForGUID</a:t>
            </a:r>
            <a:r>
              <a:rPr lang="en-US" sz="900" dirty="0"/>
              <a:t>",</a:t>
            </a:r>
          </a:p>
          <a:p>
            <a:r>
              <a:rPr lang="en-US" sz="900" dirty="0"/>
              <a:t>       </a:t>
            </a:r>
            <a:r>
              <a:rPr lang="en-US" sz="900" dirty="0">
                <a:highlight>
                  <a:srgbClr val="FF0000"/>
                </a:highlight>
              </a:rPr>
              <a:t>"</a:t>
            </a:r>
            <a:r>
              <a:rPr lang="en-US" sz="900" dirty="0" err="1">
                <a:highlight>
                  <a:srgbClr val="FF0000"/>
                </a:highlight>
              </a:rPr>
              <a:t>findFilesByMetadata</a:t>
            </a:r>
            <a:r>
              <a:rPr lang="en-US" sz="900" dirty="0">
                <a:highlight>
                  <a:srgbClr val="FF0000"/>
                </a:highlight>
              </a:rPr>
              <a:t>",</a:t>
            </a:r>
          </a:p>
          <a:p>
            <a:r>
              <a:rPr lang="en-US" sz="900" dirty="0"/>
              <a:t>       "</a:t>
            </a:r>
            <a:r>
              <a:rPr lang="en-US" sz="900" dirty="0" err="1"/>
              <a:t>getMetadataFields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</a:t>
            </a:r>
            <a:r>
              <a:rPr lang="en-US" sz="900" dirty="0">
                <a:highlight>
                  <a:srgbClr val="FF0000"/>
                </a:highlight>
              </a:rPr>
              <a:t>"</a:t>
            </a:r>
            <a:r>
              <a:rPr lang="en-US" sz="900" dirty="0" err="1">
                <a:highlight>
                  <a:srgbClr val="FF0000"/>
                </a:highlight>
              </a:rPr>
              <a:t>findDirectoriesByMetadata</a:t>
            </a:r>
            <a:r>
              <a:rPr lang="en-US" sz="900" dirty="0">
                <a:highlight>
                  <a:srgbClr val="FF0000"/>
                </a:highlight>
              </a:rPr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getReplicasByMetadata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findFilesByMetadataDetailed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findFilesByMetadataWeb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getCompatibleMetadata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getMetadataSet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getFileDescendents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getFileAncestors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getDirectoryUserMetadata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>
                <a:highlight>
                  <a:srgbClr val="FF0000"/>
                </a:highlight>
              </a:rPr>
              <a:t>getFileUserMetadata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checkDataset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getDatasetParameters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getDatasetFiles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getDatasetAnnotation</a:t>
            </a:r>
            <a:r>
              <a:rPr lang="en-US" sz="900" dirty="0"/>
              <a:t>",</a:t>
            </a:r>
          </a:p>
          <a:p>
            <a:r>
              <a:rPr lang="en-US" sz="900" dirty="0"/>
              <a:t>        "</a:t>
            </a:r>
            <a:r>
              <a:rPr lang="en-US" sz="900" dirty="0" err="1"/>
              <a:t>getSEDump</a:t>
            </a:r>
            <a:r>
              <a:rPr lang="en-US" sz="900" dirty="0"/>
              <a:t>",</a:t>
            </a:r>
            <a:endParaRPr lang="en-US" sz="1000" dirty="0">
              <a:effectLst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786B0478-BC6B-4513-8EC1-10BFC3FA5E52}"/>
              </a:ext>
            </a:extLst>
          </p:cNvPr>
          <p:cNvSpPr txBox="1"/>
          <p:nvPr/>
        </p:nvSpPr>
        <p:spPr>
          <a:xfrm>
            <a:off x="2317649" y="1022161"/>
            <a:ext cx="51764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 </a:t>
            </a:r>
            <a:r>
              <a:rPr lang="en-US" sz="1000" dirty="0">
                <a:highlight>
                  <a:srgbClr val="FFFF00"/>
                </a:highlight>
              </a:rPr>
              <a:t>yellow</a:t>
            </a:r>
            <a:r>
              <a:rPr lang="en-US" sz="1000" dirty="0"/>
              <a:t> : methods implemented</a:t>
            </a:r>
          </a:p>
          <a:p>
            <a:r>
              <a:rPr lang="en-US" sz="1000" dirty="0"/>
              <a:t>  </a:t>
            </a:r>
          </a:p>
          <a:p>
            <a:r>
              <a:rPr lang="en-US" sz="1000" dirty="0"/>
              <a:t>in </a:t>
            </a:r>
            <a:r>
              <a:rPr lang="en-US" sz="1000" dirty="0">
                <a:highlight>
                  <a:srgbClr val="FF0000"/>
                </a:highlight>
              </a:rPr>
              <a:t>red</a:t>
            </a:r>
            <a:r>
              <a:rPr lang="en-US" sz="1000" dirty="0"/>
              <a:t> are the methods required by CTA that are missing from the </a:t>
            </a:r>
            <a:r>
              <a:rPr lang="en-US" sz="1000" dirty="0" err="1"/>
              <a:t>Rucio</a:t>
            </a:r>
            <a:r>
              <a:rPr lang="en-US" sz="1000" dirty="0"/>
              <a:t> catalog implementation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D709CB4-6C01-4EC0-860F-EFAF618C5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091" y="1743075"/>
            <a:ext cx="1895475" cy="154305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C0BAEF-E357-4417-B47A-5D10511D5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312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739</Words>
  <Application>Microsoft Office PowerPoint</Application>
  <PresentationFormat>Grand écran</PresentationFormat>
  <Paragraphs>145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Tema di Office</vt:lpstr>
      <vt:lpstr>1_Tema di Office</vt:lpstr>
      <vt:lpstr>2_Tema di Office</vt:lpstr>
      <vt:lpstr>3_Tema di Office</vt:lpstr>
      <vt:lpstr>5_Tema di Office</vt:lpstr>
      <vt:lpstr>4_Tema di Office</vt:lpstr>
      <vt:lpstr>Data Lake : une solution de stockage distribué pour CTA</vt:lpstr>
      <vt:lpstr>EU’s  projects</vt:lpstr>
      <vt:lpstr>CTA use case</vt:lpstr>
      <vt:lpstr>EU  projects</vt:lpstr>
      <vt:lpstr>Archive / Data Lake</vt:lpstr>
      <vt:lpstr>DIRAC</vt:lpstr>
      <vt:lpstr>Path to the standardization of CTA’s software</vt:lpstr>
      <vt:lpstr>Présentation PowerPoint</vt:lpstr>
      <vt:lpstr>Back up </vt:lpstr>
      <vt:lpstr>Back up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Andrea Greco</dc:creator>
  <cp:lastModifiedBy>Frederic Gillardo</cp:lastModifiedBy>
  <cp:revision>76</cp:revision>
  <dcterms:created xsi:type="dcterms:W3CDTF">2023-12-14T13:12:42Z</dcterms:created>
  <dcterms:modified xsi:type="dcterms:W3CDTF">2024-09-24T07:15:53Z</dcterms:modified>
</cp:coreProperties>
</file>