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B091-CF23-1F43-AAC4-6CFDFA35454D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B344-1E06-144B-9A56-BB0A03E78A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49E4F5-E290-2E4D-85A4-390DC4D69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5010"/>
            <a:ext cx="12192000" cy="5118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9930DC-7417-2B4F-A329-45FA0641B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2678" y="282207"/>
            <a:ext cx="2866644" cy="6823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B6D3FA-29B7-3E45-8E26-8057171C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0260"/>
            <a:ext cx="9144000" cy="2387600"/>
          </a:xfr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4B9EC-C1A6-634B-B8C2-E31393C1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6438"/>
            <a:ext cx="9144000" cy="795528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F102B-000E-C74A-8301-842EFBF2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A822-5034-2047-A49D-FACE09559325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818D9-8C34-7F43-A550-85EBDD2B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/>
              <a:t>Lieu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9D234-9774-4446-B0AC-F7063A4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49E4F5-E290-2E4D-85A4-390DC4D69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5010"/>
            <a:ext cx="12192000" cy="5118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9930DC-7417-2B4F-A329-45FA0641B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2678" y="282207"/>
            <a:ext cx="2866644" cy="6823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B6D3FA-29B7-3E45-8E26-8057171C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0260"/>
            <a:ext cx="9144000" cy="23876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F102B-000E-C74A-8301-842EFBF2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A822-5034-2047-A49D-FACE09559325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818D9-8C34-7F43-A550-85EBDD2B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/>
              <a:t>Lieu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9D234-9774-4446-B0AC-F7063A4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4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689E6-28E1-A84F-8178-F6AAAEFE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BE01A-35AC-F245-8CD3-73358E6B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55BD6-D8B4-E040-9595-E990AE2F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1B0-E5DA-D843-AC2A-DF2B90877635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7FC14-C1FA-D845-80D6-C0B11FF3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464" y="6356350"/>
            <a:ext cx="334001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/>
              <a:t>Lieu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474BC-C9F7-054B-9102-8A83E893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6B113D-13AB-6040-AC9D-3A2AA4D2C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7979" y="250189"/>
            <a:ext cx="2229612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EEF73-6AFA-FC4E-8299-F2AFBF99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6F3E8-D7E9-ED4C-B3AE-E440DF51D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63" y="1743783"/>
            <a:ext cx="5346137" cy="4433180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8EBCB3-079D-C444-863D-A197640AD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43783"/>
            <a:ext cx="5346137" cy="4433180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7A146B-2536-5D49-B050-4266082C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1B81-397B-B94E-A5FD-192D6A3D7628}" type="datetime1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854E9-14F7-9841-945D-183B92EF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BA6BAC-D3D5-D64D-B789-E1F57BCE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BEE1C8-3D42-C243-8661-BCA1BB6D9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7979" y="250189"/>
            <a:ext cx="2229612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F87AB-16E0-9648-8EE9-07D4C817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BEABCC-D1A3-CC4C-80D7-6BA0CB94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707-2D97-3B40-96EB-22529AB63E01}" type="datetime1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85C414-33C3-F345-A3B3-D5DFD605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/>
              <a:t>Lieu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0B1322-5C48-9B42-B893-8143FBF8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B187D1-0D80-7F45-A2EA-FDD168470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7979" y="250189"/>
            <a:ext cx="2229612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0779E2-A62F-2D43-BD84-B859220C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006-B79B-C84F-9B93-416A4CB7CC7A}" type="datetime1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E49E18-E070-444F-9BA0-830F0FFC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3FF49-C4A0-BD4A-A61F-A106927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8B50E9-9AF3-8C42-AFCA-F7ECDE17D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7979" y="250189"/>
            <a:ext cx="2229612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0779E2-A62F-2D43-BD84-B859220C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006-B79B-C84F-9B93-416A4CB7CC7A}" type="datetime1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E49E18-E070-444F-9BA0-830F0FFC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9473" y="6356350"/>
            <a:ext cx="331165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3FF49-C4A0-BD4A-A61F-A106927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1B7AE-6AA1-1A43-AF09-280F7AF5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3" y="365126"/>
            <a:ext cx="10844674" cy="119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7AE81F-0155-F241-9427-D9650A2B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3" y="1718631"/>
            <a:ext cx="10844674" cy="44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29A9E-55E7-EC40-A8BF-386DF469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03/10/2022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C260B-735D-B744-9193-5652E4D64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5AD5-23FB-474E-9BF5-B42530E509F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6B65739-2E52-5E4F-AA85-5F084340C947}"/>
              </a:ext>
            </a:extLst>
          </p:cNvPr>
          <p:cNvCxnSpPr>
            <a:cxnSpLocks/>
          </p:cNvCxnSpPr>
          <p:nvPr userDrawn="1"/>
        </p:nvCxnSpPr>
        <p:spPr>
          <a:xfrm>
            <a:off x="682383" y="6322060"/>
            <a:ext cx="108272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6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  <p:sldLayoutId id="214748366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rgbClr val="3B256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256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B174C-F11F-1945-A60E-7B0E66E73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Réunion DSTA CDG 24 </a:t>
            </a:r>
            <a:r>
              <a:rPr lang="fr-FR" dirty="0" smtClean="0"/>
              <a:t>novembre 2023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323EDB-C273-9A41-A25C-71D484D4C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DSTA/GBAU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43BC7-AA50-B14C-95D4-6D48DD21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60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357D4-BD7F-B846-9726-0D92E3F2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3" y="365126"/>
            <a:ext cx="10844674" cy="549274"/>
          </a:xfrm>
        </p:spPr>
        <p:txBody>
          <a:bodyPr/>
          <a:lstStyle/>
          <a:p>
            <a:r>
              <a:rPr lang="fr-FR" dirty="0" smtClean="0"/>
              <a:t>Agenda – RH - Budget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CC84A-C176-E34F-9B90-20A29666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38" y="920427"/>
            <a:ext cx="10844674" cy="4458332"/>
          </a:xfrm>
        </p:spPr>
        <p:txBody>
          <a:bodyPr>
            <a:noAutofit/>
          </a:bodyPr>
          <a:lstStyle/>
          <a:p>
            <a:r>
              <a:rPr lang="fr-FR" sz="1400" b="1" dirty="0"/>
              <a:t>Agenda</a:t>
            </a:r>
          </a:p>
          <a:p>
            <a:pPr lvl="1"/>
            <a:r>
              <a:rPr lang="fr-FR" sz="1400" dirty="0" smtClean="0"/>
              <a:t>29/11 point mensuel DSTA-GBAU – entretien candidat mobilité interne – maintenance électrique 12/2023</a:t>
            </a:r>
          </a:p>
          <a:p>
            <a:pPr lvl="1"/>
            <a:r>
              <a:rPr lang="fr-FR" sz="1400" dirty="0" smtClean="0"/>
              <a:t>30/10 assurances GANIL – mensuelle GBAU</a:t>
            </a:r>
          </a:p>
          <a:p>
            <a:pPr lvl="1"/>
            <a:r>
              <a:rPr lang="fr-FR" sz="1400" dirty="0" smtClean="0"/>
              <a:t>01/12 sûreté DIR</a:t>
            </a:r>
          </a:p>
          <a:p>
            <a:pPr lvl="1"/>
            <a:r>
              <a:rPr lang="fr-FR" sz="1400" dirty="0" smtClean="0"/>
              <a:t>4/12 FNC</a:t>
            </a:r>
          </a:p>
          <a:p>
            <a:pPr lvl="1"/>
            <a:r>
              <a:rPr lang="fr-FR" sz="1400" dirty="0" smtClean="0"/>
              <a:t>05/12 AG DSTA</a:t>
            </a:r>
          </a:p>
          <a:p>
            <a:pPr lvl="1"/>
            <a:r>
              <a:rPr lang="fr-FR" sz="1400" dirty="0" smtClean="0"/>
              <a:t>09/12 début de la maintenance électrique</a:t>
            </a:r>
          </a:p>
          <a:p>
            <a:pPr lvl="1"/>
            <a:r>
              <a:rPr lang="fr-FR" sz="1400" dirty="0" smtClean="0"/>
              <a:t>13/12 Avancement RXS2</a:t>
            </a:r>
          </a:p>
          <a:p>
            <a:pPr lvl="1"/>
            <a:r>
              <a:rPr lang="fr-FR" sz="1400" dirty="0" smtClean="0"/>
              <a:t>14/12 </a:t>
            </a:r>
            <a:r>
              <a:rPr lang="fr-FR" sz="1400" dirty="0" smtClean="0"/>
              <a:t>point GANIL1001</a:t>
            </a:r>
          </a:p>
          <a:p>
            <a:pPr lvl="1"/>
            <a:r>
              <a:rPr lang="fr-FR" sz="1400" dirty="0" smtClean="0"/>
              <a:t>15/12 Sûreté DIR – Point CEP</a:t>
            </a:r>
            <a:endParaRPr lang="fr-FR" sz="1400" dirty="0" smtClean="0"/>
          </a:p>
          <a:p>
            <a:pPr lvl="1"/>
            <a:r>
              <a:rPr lang="fr-FR" sz="1400" dirty="0" smtClean="0"/>
              <a:t>18/12 réunion valorisation </a:t>
            </a:r>
            <a:r>
              <a:rPr lang="fr-FR" sz="1400" dirty="0" err="1" smtClean="0"/>
              <a:t>Elairgie</a:t>
            </a:r>
            <a:endParaRPr lang="fr-FR" sz="1400" dirty="0" smtClean="0"/>
          </a:p>
          <a:p>
            <a:pPr lvl="1"/>
            <a:r>
              <a:rPr lang="fr-FR" sz="1400" dirty="0" smtClean="0"/>
              <a:t>19/12 AG projet NWG</a:t>
            </a:r>
          </a:p>
          <a:p>
            <a:r>
              <a:rPr lang="fr-FR" sz="1400" b="1" dirty="0" smtClean="0"/>
              <a:t>RH</a:t>
            </a:r>
            <a:endParaRPr lang="fr-FR" sz="1400" b="1" dirty="0" smtClean="0"/>
          </a:p>
          <a:p>
            <a:pPr lvl="1"/>
            <a:r>
              <a:rPr lang="fr-FR" sz="1400" dirty="0" smtClean="0"/>
              <a:t>Suite aux deux départs en date du 01/10/023 : annonces en mobilité interne </a:t>
            </a:r>
            <a:r>
              <a:rPr lang="fr-FR" sz="1400" dirty="0" smtClean="0"/>
              <a:t>GANIL – 1 candidature</a:t>
            </a:r>
            <a:endParaRPr lang="fr-FR" sz="1400" dirty="0" smtClean="0"/>
          </a:p>
          <a:p>
            <a:pPr lvl="1"/>
            <a:r>
              <a:rPr lang="fr-FR" sz="1400" dirty="0" smtClean="0"/>
              <a:t>A ce jour : trois FEB en cours (les deux remplacements et le CDD IE bâtiments – pas d’affichage CNRS ou </a:t>
            </a:r>
            <a:r>
              <a:rPr lang="fr-FR" sz="1400" dirty="0" err="1" smtClean="0"/>
              <a:t>Hellowork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Pas de remplacement prévu sur les plans emplois 2024 </a:t>
            </a:r>
            <a:r>
              <a:rPr lang="fr-FR" sz="1400" dirty="0" smtClean="0"/>
              <a:t>CEA ou CNRS</a:t>
            </a:r>
            <a:r>
              <a:rPr lang="fr-FR" sz="1400" dirty="0" smtClean="0"/>
              <a:t> </a:t>
            </a:r>
            <a:endParaRPr lang="fr-FR" sz="1400" dirty="0" smtClean="0"/>
          </a:p>
          <a:p>
            <a:pPr lvl="1"/>
            <a:r>
              <a:rPr lang="fr-FR" sz="1400" dirty="0" smtClean="0"/>
              <a:t>Difficultés à venir sur le déroulement des activités (exploitation/maintenance et </a:t>
            </a:r>
            <a:r>
              <a:rPr lang="fr-FR" sz="1400" dirty="0" smtClean="0"/>
              <a:t>projets)</a:t>
            </a:r>
          </a:p>
          <a:p>
            <a:pPr lvl="1"/>
            <a:r>
              <a:rPr lang="fr-FR" sz="1400" dirty="0" smtClean="0"/>
              <a:t>Projet DESIR : RH</a:t>
            </a:r>
            <a:endParaRPr lang="fr-FR" sz="1400" dirty="0" smtClean="0"/>
          </a:p>
          <a:p>
            <a:r>
              <a:rPr lang="fr-FR" sz="1400" b="1" dirty="0" smtClean="0"/>
              <a:t>Budget</a:t>
            </a:r>
          </a:p>
          <a:p>
            <a:pPr lvl="1"/>
            <a:r>
              <a:rPr lang="fr-FR" sz="1400" dirty="0" smtClean="0"/>
              <a:t>A venir, mise à jour </a:t>
            </a:r>
            <a:r>
              <a:rPr lang="fr-FR" sz="1400" dirty="0" err="1" smtClean="0"/>
              <a:t>PdCH</a:t>
            </a:r>
            <a:r>
              <a:rPr lang="fr-FR" sz="1400" dirty="0" smtClean="0"/>
              <a:t> 2024 au regard des évolutions de </a:t>
            </a:r>
            <a:r>
              <a:rPr lang="fr-FR" sz="1400" dirty="0" smtClean="0"/>
              <a:t>personnel</a:t>
            </a:r>
            <a:endParaRPr lang="fr-FR" sz="1400" dirty="0" smtClean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13388-3E77-0C4C-A250-268E2A3B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89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357D4-BD7F-B846-9726-0D92E3F2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3" y="365126"/>
            <a:ext cx="10844674" cy="567562"/>
          </a:xfrm>
        </p:spPr>
        <p:txBody>
          <a:bodyPr/>
          <a:lstStyle/>
          <a:p>
            <a:r>
              <a:rPr lang="fr-FR" dirty="0" smtClean="0"/>
              <a:t>Activités - Difficultés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CC84A-C176-E34F-9B90-20A29666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856418"/>
            <a:ext cx="11841479" cy="5280475"/>
          </a:xfrm>
        </p:spPr>
        <p:txBody>
          <a:bodyPr>
            <a:noAutofit/>
          </a:bodyPr>
          <a:lstStyle/>
          <a:p>
            <a:r>
              <a:rPr lang="fr-FR" sz="1400" b="1" dirty="0" smtClean="0"/>
              <a:t>Activités</a:t>
            </a:r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Prestations enclenchées : </a:t>
            </a:r>
            <a:r>
              <a:rPr lang="fr-FR" sz="1400" dirty="0" smtClean="0"/>
              <a:t>travaux patrimoine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Travaux </a:t>
            </a:r>
            <a:r>
              <a:rPr lang="fr-FR" sz="1400" dirty="0"/>
              <a:t>: </a:t>
            </a:r>
            <a:r>
              <a:rPr lang="fr-FR" sz="1400" dirty="0" smtClean="0"/>
              <a:t>Rénovation </a:t>
            </a:r>
            <a:r>
              <a:rPr lang="fr-FR" sz="1400" dirty="0"/>
              <a:t>de la surveillance du risque incendie dans les bâtiments hors INB (détection, </a:t>
            </a:r>
            <a:r>
              <a:rPr lang="fr-FR" sz="1400" dirty="0" smtClean="0"/>
              <a:t>supervision), Rénovation </a:t>
            </a:r>
            <a:r>
              <a:rPr lang="fr-FR" sz="1400" dirty="0"/>
              <a:t>des sanitaires </a:t>
            </a:r>
            <a:r>
              <a:rPr lang="fr-FR" sz="1400" dirty="0" smtClean="0"/>
              <a:t>BIP, </a:t>
            </a:r>
            <a:r>
              <a:rPr lang="fr-FR" sz="1400" dirty="0" smtClean="0"/>
              <a:t>assistance BACS, modélisation Sylvia, </a:t>
            </a:r>
            <a:r>
              <a:rPr lang="fr-FR" sz="1400" dirty="0" smtClean="0"/>
              <a:t>etc</a:t>
            </a:r>
            <a:r>
              <a:rPr lang="fr-FR" sz="1400" dirty="0" smtClean="0"/>
              <a:t>.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Dépouillements </a:t>
            </a:r>
            <a:r>
              <a:rPr lang="fr-FR" sz="1400" dirty="0"/>
              <a:t>de consultations </a:t>
            </a:r>
            <a:r>
              <a:rPr lang="fr-FR" sz="1400" dirty="0" smtClean="0"/>
              <a:t>: rénovation CC poste 90 </a:t>
            </a:r>
            <a:r>
              <a:rPr lang="fr-FR" sz="1400" dirty="0" smtClean="0"/>
              <a:t>kV, lot W </a:t>
            </a:r>
            <a:r>
              <a:rPr lang="fr-FR" sz="1400" dirty="0" err="1" smtClean="0"/>
              <a:t>Cyren</a:t>
            </a:r>
            <a:r>
              <a:rPr lang="fr-FR" sz="1400" dirty="0" smtClean="0"/>
              <a:t>-Sobriété, APD </a:t>
            </a:r>
            <a:r>
              <a:rPr lang="fr-FR" sz="1400" dirty="0"/>
              <a:t>compteurs </a:t>
            </a:r>
            <a:r>
              <a:rPr lang="fr-FR" sz="1400" dirty="0" smtClean="0"/>
              <a:t>d’énergie, MOE </a:t>
            </a:r>
            <a:r>
              <a:rPr lang="fr-FR" sz="1400" dirty="0"/>
              <a:t>projet BAC-H</a:t>
            </a:r>
            <a:r>
              <a:rPr lang="fr-FR" sz="1400" dirty="0" smtClean="0"/>
              <a:t>, conteneurs DOD, etc. 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Consultations </a:t>
            </a:r>
            <a:r>
              <a:rPr lang="fr-FR" sz="1400" dirty="0"/>
              <a:t>en cours </a:t>
            </a:r>
            <a:r>
              <a:rPr lang="fr-FR" sz="1400" dirty="0" smtClean="0"/>
              <a:t>: assistances </a:t>
            </a:r>
            <a:r>
              <a:rPr lang="fr-FR" sz="1400" dirty="0" smtClean="0"/>
              <a:t>lot A </a:t>
            </a:r>
            <a:r>
              <a:rPr lang="fr-FR" sz="1400" dirty="0" smtClean="0"/>
              <a:t>(CYREN et </a:t>
            </a:r>
            <a:r>
              <a:rPr lang="fr-FR" sz="1400" dirty="0"/>
              <a:t>SOBRIETE</a:t>
            </a:r>
            <a:r>
              <a:rPr lang="fr-FR" sz="1400" dirty="0" smtClean="0"/>
              <a:t>), </a:t>
            </a:r>
            <a:r>
              <a:rPr lang="fr-FR" sz="1400" dirty="0" smtClean="0"/>
              <a:t>divers </a:t>
            </a:r>
            <a:r>
              <a:rPr lang="fr-FR" sz="1400" dirty="0" smtClean="0"/>
              <a:t>patrimoine (enrobés route, plomberies, conteneurs, etc.)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Consultations </a:t>
            </a:r>
            <a:r>
              <a:rPr lang="fr-FR" sz="1400" dirty="0"/>
              <a:t>à venir </a:t>
            </a:r>
            <a:r>
              <a:rPr lang="fr-FR" sz="1400" dirty="0" smtClean="0"/>
              <a:t>: upgrade </a:t>
            </a:r>
            <a:r>
              <a:rPr lang="fr-FR" sz="1400" dirty="0"/>
              <a:t>Sésame, </a:t>
            </a:r>
            <a:r>
              <a:rPr lang="fr-FR" sz="1400" dirty="0" smtClean="0"/>
              <a:t>aménagement du sous-sol du BIP, assistances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Plan de sobriété : priorisation des actions, consolidation du budget; intégration </a:t>
            </a:r>
            <a:r>
              <a:rPr lang="fr-FR" sz="1400" dirty="0" smtClean="0"/>
              <a:t>BI2024, suivi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CYREN/GBAU : enclenchement des actions</a:t>
            </a:r>
          </a:p>
          <a:p>
            <a:pPr lvl="1" indent="-417513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Rénovation </a:t>
            </a:r>
            <a:r>
              <a:rPr lang="fr-FR" sz="1400" dirty="0"/>
              <a:t>du SSI des bâtiments hors INB : études d’exécution et travaux en cours. Difficultés sur l’interfaces </a:t>
            </a:r>
            <a:r>
              <a:rPr lang="fr-FR" sz="1400" dirty="0" smtClean="0"/>
              <a:t>SIEMENS-ESSER. Retour attendu Siemens-serveur </a:t>
            </a:r>
            <a:r>
              <a:rPr lang="fr-FR" sz="1400" dirty="0" smtClean="0"/>
              <a:t>OPC : difficultés</a:t>
            </a:r>
            <a:endParaRPr lang="fr-FR" sz="1400" dirty="0"/>
          </a:p>
          <a:p>
            <a:pPr lvl="1" indent="-417513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</a:t>
            </a:r>
            <a:r>
              <a:rPr lang="fr-FR" sz="1400" dirty="0"/>
              <a:t>DESIR </a:t>
            </a:r>
            <a:r>
              <a:rPr lang="fr-FR" sz="1400" dirty="0" smtClean="0"/>
              <a:t>: </a:t>
            </a:r>
            <a:r>
              <a:rPr lang="fr-FR" sz="1400" dirty="0"/>
              <a:t>activités </a:t>
            </a:r>
            <a:r>
              <a:rPr lang="fr-FR" sz="1400" dirty="0" smtClean="0"/>
              <a:t>soutenues. Difficultés MOE. Travaux de GC en cours 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NEWGAIN : suivi APO, prestations d’études, </a:t>
            </a:r>
            <a:r>
              <a:rPr lang="fr-FR" sz="1400" dirty="0" smtClean="0"/>
              <a:t>dépouillement consultations </a:t>
            </a:r>
            <a:r>
              <a:rPr lang="fr-FR" sz="1400" dirty="0" smtClean="0"/>
              <a:t>CT, </a:t>
            </a:r>
            <a:r>
              <a:rPr lang="fr-FR" sz="1400" dirty="0" smtClean="0"/>
              <a:t>architecte, ÉTÉ MC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ADI : </a:t>
            </a:r>
            <a:r>
              <a:rPr lang="fr-FR" sz="1400" dirty="0" smtClean="0"/>
              <a:t>fin des travaux </a:t>
            </a:r>
            <a:r>
              <a:rPr lang="fr-FR" sz="1400" dirty="0" err="1" smtClean="0"/>
              <a:t>désemfumage</a:t>
            </a:r>
            <a:r>
              <a:rPr lang="fr-FR" sz="1400" dirty="0" smtClean="0"/>
              <a:t> CIME et CSS1. </a:t>
            </a:r>
            <a:endParaRPr lang="fr-FR" sz="1400" dirty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BAC-H : dépouillement en </a:t>
            </a:r>
            <a:r>
              <a:rPr lang="fr-FR" sz="1400" dirty="0" smtClean="0"/>
              <a:t>cours</a:t>
            </a:r>
            <a:endParaRPr lang="fr-FR" sz="1400" dirty="0" smtClean="0"/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Projet RXS2 : Nombreuses actions 2023 terminées : reste deux (cul de sac G3 et plan de maintenance eau </a:t>
            </a:r>
            <a:r>
              <a:rPr lang="fr-FR" sz="1400" dirty="0" err="1" smtClean="0"/>
              <a:t>surpressée</a:t>
            </a:r>
            <a:r>
              <a:rPr lang="fr-FR" sz="1400" dirty="0" smtClean="0"/>
              <a:t>). Avancement maitrisé.   </a:t>
            </a:r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Projet RXS1 BES renforcement : </a:t>
            </a:r>
            <a:r>
              <a:rPr lang="fr-FR" sz="1400" dirty="0"/>
              <a:t>Travaux de renforcement du BES priorisés après le chantier clos </a:t>
            </a:r>
            <a:r>
              <a:rPr lang="fr-FR" sz="1400" dirty="0" smtClean="0"/>
              <a:t>DESIR. </a:t>
            </a:r>
            <a:r>
              <a:rPr lang="fr-FR" sz="1400" dirty="0" smtClean="0"/>
              <a:t>Attente </a:t>
            </a:r>
            <a:r>
              <a:rPr lang="fr-FR" sz="1400" dirty="0"/>
              <a:t>des études finalisées NECS. Pas d’impact sur les options de réalisation.</a:t>
            </a:r>
          </a:p>
          <a:p>
            <a:pPr lvl="1" indent="-417513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Plan </a:t>
            </a:r>
            <a:r>
              <a:rPr lang="fr-FR" sz="1400" dirty="0"/>
              <a:t>d’actions </a:t>
            </a:r>
            <a:r>
              <a:rPr lang="fr-FR" sz="1400" dirty="0" err="1"/>
              <a:t>MeST</a:t>
            </a:r>
            <a:r>
              <a:rPr lang="fr-FR" sz="1400" dirty="0"/>
              <a:t> SP2 </a:t>
            </a:r>
            <a:r>
              <a:rPr lang="fr-FR" sz="1400" dirty="0" smtClean="0"/>
              <a:t>: 1 action en cours chez G2CA</a:t>
            </a:r>
          </a:p>
          <a:p>
            <a:pPr marL="712788" indent="-44767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PA Patrimoine : actions nombreuses </a:t>
            </a:r>
            <a:r>
              <a:rPr lang="fr-FR" sz="1400" dirty="0"/>
              <a:t>et soutenues. </a:t>
            </a:r>
            <a:r>
              <a:rPr lang="fr-FR" sz="1400" dirty="0" smtClean="0"/>
              <a:t>Mise en service le 01/11/2023 de l’application de </a:t>
            </a:r>
            <a:r>
              <a:rPr lang="fr-FR" sz="1400" dirty="0"/>
              <a:t>gestion des interventions </a:t>
            </a:r>
            <a:endParaRPr lang="fr-FR" sz="1400" dirty="0" smtClean="0"/>
          </a:p>
          <a:p>
            <a:pPr marL="712788" indent="-44767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Marché Accueil : déroulement </a:t>
            </a:r>
            <a:r>
              <a:rPr lang="fr-FR" sz="1400" dirty="0" smtClean="0"/>
              <a:t>difficile – </a:t>
            </a:r>
            <a:r>
              <a:rPr lang="fr-FR" sz="1400" dirty="0" err="1" smtClean="0"/>
              <a:t>réuion</a:t>
            </a:r>
            <a:r>
              <a:rPr lang="fr-FR" sz="1400" dirty="0" smtClean="0"/>
              <a:t> 07/12/2023</a:t>
            </a:r>
            <a:endParaRPr lang="fr-FR" sz="1400" dirty="0" smtClean="0"/>
          </a:p>
          <a:p>
            <a:pPr marL="712788" indent="-44767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SSI : </a:t>
            </a:r>
            <a:r>
              <a:rPr lang="fr-FR" sz="1400" dirty="0" smtClean="0"/>
              <a:t>dossier </a:t>
            </a:r>
            <a:r>
              <a:rPr lang="fr-FR" sz="1400" dirty="0"/>
              <a:t>de pérennisation du SSI dans l’attente du projet de rénovation SSI </a:t>
            </a:r>
            <a:r>
              <a:rPr lang="fr-FR" sz="1400" dirty="0" smtClean="0"/>
              <a:t>INB (Cf</a:t>
            </a:r>
            <a:r>
              <a:rPr lang="fr-FR" sz="1400" dirty="0" smtClean="0"/>
              <a:t>. réunion du </a:t>
            </a:r>
            <a:r>
              <a:rPr lang="fr-FR" sz="1400" dirty="0" smtClean="0"/>
              <a:t>13/11/2023 – lancement)</a:t>
            </a:r>
            <a:endParaRPr lang="fr-FR" sz="1400" dirty="0" smtClean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BB770-4290-1348-8FC7-1FF0AD6E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1B0-E5DA-D843-AC2A-DF2B90877635}" type="datetime1">
              <a:rPr lang="fr-FR" smtClean="0"/>
              <a:t>22/11/2023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13388-3E77-0C4C-A250-268E2A3B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12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357D4-BD7F-B846-9726-0D92E3F2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3" y="365126"/>
            <a:ext cx="10844674" cy="622426"/>
          </a:xfrm>
        </p:spPr>
        <p:txBody>
          <a:bodyPr/>
          <a:lstStyle/>
          <a:p>
            <a:r>
              <a:rPr lang="fr-FR" dirty="0" smtClean="0"/>
              <a:t>Activités - Difficultés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CC84A-C176-E34F-9B90-20A29666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1075874"/>
            <a:ext cx="11704319" cy="5280475"/>
          </a:xfrm>
        </p:spPr>
        <p:txBody>
          <a:bodyPr>
            <a:noAutofit/>
          </a:bodyPr>
          <a:lstStyle/>
          <a:p>
            <a:r>
              <a:rPr lang="fr-FR" sz="1400" b="1" dirty="0" smtClean="0"/>
              <a:t>Difficultés</a:t>
            </a:r>
          </a:p>
          <a:p>
            <a:pPr lvl="1"/>
            <a:r>
              <a:rPr lang="fr-FR" sz="1400" dirty="0" smtClean="0"/>
              <a:t>RH : </a:t>
            </a:r>
            <a:r>
              <a:rPr lang="fr-FR" sz="1400" dirty="0" smtClean="0"/>
              <a:t>diminution des ressources, ressources </a:t>
            </a:r>
            <a:r>
              <a:rPr lang="fr-FR" sz="1400" dirty="0" smtClean="0"/>
              <a:t>engagées sur les projets </a:t>
            </a:r>
            <a:r>
              <a:rPr lang="fr-FR" sz="1400" dirty="0" smtClean="0"/>
              <a:t>et baisse DESIR</a:t>
            </a:r>
            <a:r>
              <a:rPr lang="fr-FR" sz="1400" dirty="0" smtClean="0"/>
              <a:t>, RXS2, ADI, NWG, etc.</a:t>
            </a:r>
          </a:p>
          <a:p>
            <a:pPr lvl="1"/>
            <a:r>
              <a:rPr lang="fr-FR" sz="1400" dirty="0" smtClean="0"/>
              <a:t>RH : en attente des sorties des annonces (3)</a:t>
            </a:r>
          </a:p>
          <a:p>
            <a:pPr lvl="1"/>
            <a:r>
              <a:rPr lang="fr-FR" sz="1400" dirty="0" smtClean="0"/>
              <a:t>RH : sur 2023 4 postes vacants – pas de remplacements prévus en permanents</a:t>
            </a:r>
          </a:p>
          <a:p>
            <a:pPr lvl="1"/>
            <a:r>
              <a:rPr lang="fr-FR" sz="1400" dirty="0" smtClean="0"/>
              <a:t>Attente </a:t>
            </a:r>
            <a:r>
              <a:rPr lang="fr-FR" sz="1400" dirty="0" smtClean="0"/>
              <a:t>de retour sur l’upgrade </a:t>
            </a:r>
            <a:r>
              <a:rPr lang="fr-FR" sz="1400" dirty="0" err="1" smtClean="0"/>
              <a:t>Sesame</a:t>
            </a:r>
            <a:r>
              <a:rPr lang="fr-FR" sz="1400" dirty="0" smtClean="0"/>
              <a:t> (consultation à lancer)</a:t>
            </a:r>
          </a:p>
          <a:p>
            <a:pPr lvl="1"/>
            <a:r>
              <a:rPr lang="fr-FR" sz="1400" dirty="0" smtClean="0"/>
              <a:t>Rappel sur l’application de la maitrise des </a:t>
            </a:r>
            <a:r>
              <a:rPr lang="fr-FR" sz="1400" dirty="0" smtClean="0"/>
              <a:t>interventions</a:t>
            </a:r>
            <a:endParaRPr lang="fr-FR" sz="1400" dirty="0" smtClean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BB770-4290-1348-8FC7-1FF0AD6E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1B0-E5DA-D843-AC2A-DF2B90877635}" type="datetime1">
              <a:rPr lang="fr-FR" smtClean="0"/>
              <a:t>22/11/2023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13388-3E77-0C4C-A250-268E2A3B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AD5-23FB-474E-9BF5-B42530E509F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812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550</Words>
  <Application>Microsoft Office PowerPoint</Application>
  <PresentationFormat>Grand écran</PresentationFormat>
  <Paragraphs>56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Réunion DSTA CDG 24 novembre 2023</vt:lpstr>
      <vt:lpstr>Agenda – RH - Budget</vt:lpstr>
      <vt:lpstr>Activités - Difficultés</vt:lpstr>
      <vt:lpstr>Activités - Difficultés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Soubirou Philippe</cp:lastModifiedBy>
  <cp:revision>81</cp:revision>
  <dcterms:created xsi:type="dcterms:W3CDTF">2020-11-24T14:08:07Z</dcterms:created>
  <dcterms:modified xsi:type="dcterms:W3CDTF">2023-11-22T06:45:12Z</dcterms:modified>
</cp:coreProperties>
</file>