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76" r:id="rId2"/>
    <p:sldId id="301" r:id="rId3"/>
    <p:sldId id="278" r:id="rId4"/>
    <p:sldId id="291" r:id="rId5"/>
    <p:sldId id="298" r:id="rId6"/>
    <p:sldId id="282" r:id="rId7"/>
    <p:sldId id="283" r:id="rId8"/>
    <p:sldId id="279" r:id="rId9"/>
    <p:sldId id="280" r:id="rId10"/>
    <p:sldId id="285" r:id="rId11"/>
    <p:sldId id="286" r:id="rId12"/>
    <p:sldId id="289" r:id="rId13"/>
    <p:sldId id="294" r:id="rId14"/>
    <p:sldId id="288" r:id="rId15"/>
    <p:sldId id="300" r:id="rId16"/>
    <p:sldId id="292" r:id="rId17"/>
    <p:sldId id="295" r:id="rId18"/>
    <p:sldId id="299" r:id="rId19"/>
    <p:sldId id="297" r:id="rId20"/>
    <p:sldId id="296" r:id="rId21"/>
    <p:sldId id="293" r:id="rId22"/>
    <p:sldId id="268"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657"/>
    <a:srgbClr val="FF00FF"/>
    <a:srgbClr val="19A9B5"/>
    <a:srgbClr val="BBC7DE"/>
    <a:srgbClr val="EE5926"/>
    <a:srgbClr val="E6E6E6"/>
    <a:srgbClr val="B3B3B3"/>
    <a:srgbClr val="C3C3C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0930" autoAdjust="0"/>
  </p:normalViewPr>
  <p:slideViewPr>
    <p:cSldViewPr snapToGrid="0" snapToObjects="1">
      <p:cViewPr varScale="1">
        <p:scale>
          <a:sx n="61" d="100"/>
          <a:sy n="61" d="100"/>
        </p:scale>
        <p:origin x="768"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1" d="100"/>
          <a:sy n="51" d="100"/>
        </p:scale>
        <p:origin x="271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ABF4D-F130-4E67-9DA4-C3818F8BB68D}" type="datetimeFigureOut">
              <a:rPr lang="en-GB" smtClean="0"/>
              <a:t>28/02/2024</a:t>
            </a:fld>
            <a:endParaRPr lang="en-GB"/>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C24F40-C8E7-4C92-8958-F2C47FF3E560}" type="slidenum">
              <a:rPr lang="en-GB" smtClean="0"/>
              <a:t>‹N°›</a:t>
            </a:fld>
            <a:endParaRPr lang="en-GB"/>
          </a:p>
        </p:txBody>
      </p:sp>
    </p:spTree>
    <p:extLst>
      <p:ext uri="{BB962C8B-B14F-4D97-AF65-F5344CB8AC3E}">
        <p14:creationId xmlns:p14="http://schemas.microsoft.com/office/powerpoint/2010/main" val="1589979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7B091-CF23-1F43-AAC4-6CFDFA35454D}" type="datetimeFigureOut">
              <a:rPr lang="fr-FR" smtClean="0"/>
              <a:t>28/02/2024</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7B344-1E06-144B-9A56-BB0A03E78A24}" type="slidenum">
              <a:rPr lang="fr-FR" smtClean="0"/>
              <a:t>‹N°›</a:t>
            </a:fld>
            <a:endParaRPr lang="fr-FR" dirty="0"/>
          </a:p>
        </p:txBody>
      </p:sp>
    </p:spTree>
    <p:extLst>
      <p:ext uri="{BB962C8B-B14F-4D97-AF65-F5344CB8AC3E}">
        <p14:creationId xmlns:p14="http://schemas.microsoft.com/office/powerpoint/2010/main" val="2061456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Illustration</a:t>
            </a:r>
          </a:p>
        </p:txBody>
      </p:sp>
      <p:sp>
        <p:nvSpPr>
          <p:cNvPr id="4" name="Slide Number Placeholder 3"/>
          <p:cNvSpPr>
            <a:spLocks noGrp="1"/>
          </p:cNvSpPr>
          <p:nvPr>
            <p:ph type="sldNum" sz="quarter" idx="10"/>
          </p:nvPr>
        </p:nvSpPr>
        <p:spPr/>
        <p:txBody>
          <a:bodyPr/>
          <a:lstStyle/>
          <a:p>
            <a:fld id="{E348225D-FEDE-FA47-A1F1-95B654695E92}" type="slidenum">
              <a:rPr lang="fi-FI" smtClean="0"/>
              <a:pPr/>
              <a:t>3</a:t>
            </a:fld>
            <a:endParaRPr lang="fi-FI"/>
          </a:p>
        </p:txBody>
      </p:sp>
    </p:spTree>
    <p:extLst>
      <p:ext uri="{BB962C8B-B14F-4D97-AF65-F5344CB8AC3E}">
        <p14:creationId xmlns:p14="http://schemas.microsoft.com/office/powerpoint/2010/main" val="3346423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kern="1200" dirty="0" smtClean="0">
                <a:solidFill>
                  <a:schemeClr val="tx1"/>
                </a:solidFill>
                <a:latin typeface="+mn-lt"/>
                <a:ea typeface="+mn-ea"/>
                <a:cs typeface="+mn-cs"/>
              </a:rPr>
              <a:t>→ </a:t>
            </a:r>
            <a:r>
              <a:rPr lang="fr-FR" sz="1050" kern="1200" dirty="0" err="1" smtClean="0">
                <a:solidFill>
                  <a:schemeClr val="tx1"/>
                </a:solidFill>
                <a:latin typeface="+mn-lt"/>
                <a:ea typeface="+mn-ea"/>
                <a:cs typeface="+mn-cs"/>
              </a:rPr>
              <a:t>Higher</a:t>
            </a:r>
            <a:r>
              <a:rPr lang="fr-FR" sz="1050" kern="1200" dirty="0" smtClean="0">
                <a:solidFill>
                  <a:schemeClr val="tx1"/>
                </a:solidFill>
                <a:latin typeface="+mn-lt"/>
                <a:ea typeface="+mn-ea"/>
                <a:cs typeface="+mn-cs"/>
              </a:rPr>
              <a:t> </a:t>
            </a:r>
            <a:r>
              <a:rPr lang="fr-FR" sz="1050" kern="1200" dirty="0" err="1" smtClean="0">
                <a:solidFill>
                  <a:schemeClr val="tx1"/>
                </a:solidFill>
                <a:latin typeface="+mn-lt"/>
                <a:ea typeface="+mn-ea"/>
                <a:cs typeface="+mn-cs"/>
              </a:rPr>
              <a:t>rigidity</a:t>
            </a:r>
            <a:r>
              <a:rPr lang="fr-FR" sz="1050" kern="1200" dirty="0" smtClean="0">
                <a:solidFill>
                  <a:schemeClr val="tx1"/>
                </a:solidFill>
                <a:latin typeface="+mn-lt"/>
                <a:ea typeface="+mn-ea"/>
                <a:cs typeface="+mn-cs"/>
              </a:rPr>
              <a:t> + </a:t>
            </a:r>
            <a:r>
              <a:rPr lang="fr-FR" sz="1050" kern="1200" dirty="0" err="1" smtClean="0">
                <a:solidFill>
                  <a:schemeClr val="tx1"/>
                </a:solidFill>
                <a:latin typeface="+mn-lt"/>
                <a:ea typeface="+mn-ea"/>
                <a:cs typeface="+mn-cs"/>
              </a:rPr>
              <a:t>lower</a:t>
            </a:r>
            <a:r>
              <a:rPr lang="fr-FR" sz="1050" kern="1200" dirty="0" smtClean="0">
                <a:solidFill>
                  <a:schemeClr val="tx1"/>
                </a:solidFill>
                <a:latin typeface="+mn-lt"/>
                <a:ea typeface="+mn-ea"/>
                <a:cs typeface="+mn-cs"/>
              </a:rPr>
              <a:t> surface </a:t>
            </a:r>
            <a:r>
              <a:rPr lang="fr-FR" sz="1050" kern="1200" dirty="0" err="1" smtClean="0">
                <a:solidFill>
                  <a:schemeClr val="tx1"/>
                </a:solidFill>
                <a:latin typeface="+mn-lt"/>
                <a:ea typeface="+mn-ea"/>
                <a:cs typeface="+mn-cs"/>
              </a:rPr>
              <a:t>diffuseness</a:t>
            </a:r>
            <a:r>
              <a:rPr lang="fr-FR" sz="1050" kern="1200" dirty="0" smtClean="0">
                <a:solidFill>
                  <a:schemeClr val="tx1"/>
                </a:solidFill>
                <a:latin typeface="+mn-lt"/>
                <a:ea typeface="+mn-ea"/>
                <a:cs typeface="+mn-cs"/>
              </a:rPr>
              <a:t> of </a:t>
            </a:r>
            <a:r>
              <a:rPr lang="fr-FR" sz="1050" kern="1200" dirty="0" err="1" smtClean="0">
                <a:solidFill>
                  <a:schemeClr val="tx1"/>
                </a:solidFill>
                <a:latin typeface="+mn-lt"/>
                <a:ea typeface="+mn-ea"/>
                <a:cs typeface="+mn-cs"/>
              </a:rPr>
              <a:t>isomer</a:t>
            </a:r>
            <a:r>
              <a:rPr lang="fr-FR" sz="1050" kern="1200" dirty="0" smtClean="0">
                <a:solidFill>
                  <a:schemeClr val="tx1"/>
                </a:solidFill>
                <a:latin typeface="+mn-lt"/>
                <a:ea typeface="+mn-ea"/>
                <a:cs typeface="+mn-cs"/>
              </a:rPr>
              <a:t>: </a:t>
            </a:r>
            <a:r>
              <a:rPr lang="fr-FR" sz="1050" kern="1200" dirty="0" err="1" smtClean="0">
                <a:solidFill>
                  <a:schemeClr val="tx1"/>
                </a:solidFill>
                <a:latin typeface="+mn-lt"/>
                <a:ea typeface="+mn-ea"/>
                <a:cs typeface="+mn-cs"/>
              </a:rPr>
              <a:t>blocking</a:t>
            </a:r>
            <a:r>
              <a:rPr lang="fr-FR" sz="1050" kern="1200" dirty="0" smtClean="0">
                <a:solidFill>
                  <a:schemeClr val="tx1"/>
                </a:solidFill>
                <a:latin typeface="+mn-lt"/>
                <a:ea typeface="+mn-ea"/>
                <a:cs typeface="+mn-cs"/>
              </a:rPr>
              <a:t> </a:t>
            </a:r>
            <a:r>
              <a:rPr lang="fr-FR" sz="1050" kern="1200" dirty="0" err="1" smtClean="0">
                <a:solidFill>
                  <a:schemeClr val="tx1"/>
                </a:solidFill>
                <a:latin typeface="+mn-lt"/>
                <a:ea typeface="+mn-ea"/>
                <a:cs typeface="+mn-cs"/>
              </a:rPr>
              <a:t>effect</a:t>
            </a:r>
            <a:r>
              <a:rPr lang="fr-FR" sz="1050" kern="1200" dirty="0" smtClean="0">
                <a:solidFill>
                  <a:schemeClr val="tx1"/>
                </a:solidFill>
                <a:latin typeface="+mn-lt"/>
                <a:ea typeface="+mn-ea"/>
                <a:cs typeface="+mn-cs"/>
              </a:rPr>
              <a:t> (</a:t>
            </a:r>
            <a:r>
              <a:rPr lang="fr-FR" sz="1050" kern="1200" dirty="0" err="1" smtClean="0">
                <a:solidFill>
                  <a:schemeClr val="tx1"/>
                </a:solidFill>
                <a:latin typeface="+mn-lt"/>
                <a:ea typeface="+mn-ea"/>
                <a:cs typeface="+mn-cs"/>
              </a:rPr>
              <a:t>link</a:t>
            </a:r>
            <a:r>
              <a:rPr lang="fr-FR" sz="1050" kern="1200" dirty="0" smtClean="0">
                <a:solidFill>
                  <a:schemeClr val="tx1"/>
                </a:solidFill>
                <a:latin typeface="+mn-lt"/>
                <a:ea typeface="+mn-ea"/>
                <a:cs typeface="+mn-cs"/>
              </a:rPr>
              <a:t> to OES </a:t>
            </a:r>
            <a:r>
              <a:rPr lang="fr-FR" sz="1050" kern="1200" dirty="0" err="1" smtClean="0">
                <a:solidFill>
                  <a:schemeClr val="tx1"/>
                </a:solidFill>
                <a:latin typeface="+mn-lt"/>
                <a:ea typeface="+mn-ea"/>
                <a:cs typeface="+mn-cs"/>
              </a:rPr>
              <a:t>mechanism</a:t>
            </a:r>
            <a:r>
              <a:rPr lang="fr-FR" sz="1050" kern="1200" dirty="0" smtClean="0">
                <a:solidFill>
                  <a:schemeClr val="tx1"/>
                </a:solidFill>
                <a:latin typeface="+mn-lt"/>
                <a:ea typeface="+mn-ea"/>
                <a:cs typeface="+mn-cs"/>
              </a:rPr>
              <a:t>)?</a:t>
            </a:r>
            <a:endParaRPr lang="en-GB" sz="1050" kern="1200" dirty="0" smtClean="0">
              <a:solidFill>
                <a:schemeClr val="tx1"/>
              </a:solidFill>
              <a:latin typeface="+mn-lt"/>
              <a:ea typeface="+mn-ea"/>
              <a:cs typeface="+mn-cs"/>
            </a:endParaRPr>
          </a:p>
          <a:p>
            <a:endParaRPr lang="en-GB" dirty="0"/>
          </a:p>
        </p:txBody>
      </p:sp>
      <p:sp>
        <p:nvSpPr>
          <p:cNvPr id="4" name="Espace réservé du numéro de diapositive 3"/>
          <p:cNvSpPr>
            <a:spLocks noGrp="1"/>
          </p:cNvSpPr>
          <p:nvPr>
            <p:ph type="sldNum" sz="quarter" idx="10"/>
          </p:nvPr>
        </p:nvSpPr>
        <p:spPr/>
        <p:txBody>
          <a:bodyPr/>
          <a:lstStyle/>
          <a:p>
            <a:fld id="{D617B344-1E06-144B-9A56-BB0A03E78A24}" type="slidenum">
              <a:rPr lang="fr-FR" smtClean="0"/>
              <a:t>18</a:t>
            </a:fld>
            <a:endParaRPr lang="fr-FR" dirty="0"/>
          </a:p>
        </p:txBody>
      </p:sp>
    </p:spTree>
    <p:extLst>
      <p:ext uri="{BB962C8B-B14F-4D97-AF65-F5344CB8AC3E}">
        <p14:creationId xmlns:p14="http://schemas.microsoft.com/office/powerpoint/2010/main" val="3298465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D617B344-1E06-144B-9A56-BB0A03E78A24}" type="slidenum">
              <a:rPr lang="fr-FR" smtClean="0"/>
              <a:t>19</a:t>
            </a:fld>
            <a:endParaRPr lang="fr-FR" dirty="0"/>
          </a:p>
        </p:txBody>
      </p:sp>
    </p:spTree>
    <p:extLst>
      <p:ext uri="{BB962C8B-B14F-4D97-AF65-F5344CB8AC3E}">
        <p14:creationId xmlns:p14="http://schemas.microsoft.com/office/powerpoint/2010/main" val="2273888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a:p>
            <a:endParaRPr lang="en-US"/>
          </a:p>
        </p:txBody>
      </p:sp>
    </p:spTree>
    <p:extLst>
      <p:ext uri="{BB962C8B-B14F-4D97-AF65-F5344CB8AC3E}">
        <p14:creationId xmlns:p14="http://schemas.microsoft.com/office/powerpoint/2010/main" val="2430693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864760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Some</a:t>
            </a:r>
            <a:r>
              <a:rPr lang="fr-FR" dirty="0"/>
              <a:t> options have been </a:t>
            </a:r>
            <a:r>
              <a:rPr lang="fr-FR" dirty="0" err="1"/>
              <a:t>discussed</a:t>
            </a:r>
            <a:r>
              <a:rPr lang="fr-FR" dirty="0"/>
              <a:t> </a:t>
            </a:r>
            <a:r>
              <a:rPr lang="fr-FR" dirty="0" err="1"/>
              <a:t>within</a:t>
            </a:r>
            <a:r>
              <a:rPr lang="fr-FR" dirty="0"/>
              <a:t> the collaboration and are </a:t>
            </a:r>
            <a:r>
              <a:rPr lang="fr-FR" dirty="0" err="1"/>
              <a:t>shown</a:t>
            </a:r>
            <a:r>
              <a:rPr lang="fr-FR" dirty="0"/>
              <a:t> </a:t>
            </a:r>
            <a:r>
              <a:rPr lang="fr-FR" dirty="0" err="1"/>
              <a:t>here</a:t>
            </a:r>
            <a:r>
              <a:rPr lang="fr-FR" dirty="0"/>
              <a:t>. 100Sn </a:t>
            </a:r>
            <a:r>
              <a:rPr lang="fr-FR" dirty="0" err="1"/>
              <a:t>is</a:t>
            </a:r>
            <a:r>
              <a:rPr lang="fr-FR" dirty="0"/>
              <a:t> an i</a:t>
            </a:r>
            <a:r>
              <a:rPr lang="en-GB" sz="1200" kern="1200" dirty="0">
                <a:solidFill>
                  <a:srgbClr val="7030A0"/>
                </a:solidFill>
                <a:latin typeface="Arial" charset="0"/>
                <a:ea typeface="ＭＳ Ｐゴシック" charset="-128"/>
                <a:cs typeface="ＭＳ Ｐゴシック" charset="-128"/>
              </a:rPr>
              <a:t>deal laboratory for testing Shell Model calculations, improving </a:t>
            </a:r>
            <a:r>
              <a:rPr lang="en-GB" sz="1200" kern="1200" dirty="0">
                <a:solidFill>
                  <a:srgbClr val="7030A0"/>
                </a:solidFill>
                <a:latin typeface="Arial" charset="0"/>
                <a:ea typeface="ＭＳ Ｐゴシック" charset="-128"/>
                <a:cs typeface="Symbol" charset="0"/>
              </a:rPr>
              <a:t>π</a:t>
            </a:r>
            <a:r>
              <a:rPr lang="en-GB" sz="1200" kern="1200" dirty="0">
                <a:solidFill>
                  <a:srgbClr val="7030A0"/>
                </a:solidFill>
                <a:latin typeface="Arial" charset="0"/>
                <a:ea typeface="Symbol" charset="0"/>
                <a:cs typeface="Symbol" charset="0"/>
              </a:rPr>
              <a:t>-</a:t>
            </a:r>
            <a:r>
              <a:rPr lang="en-GB" sz="1200" kern="1200" dirty="0" err="1">
                <a:solidFill>
                  <a:srgbClr val="7030A0"/>
                </a:solidFill>
                <a:latin typeface="Arial" charset="0"/>
                <a:ea typeface="Symbol" charset="0"/>
                <a:cs typeface="Symbol" charset="0"/>
              </a:rPr>
              <a:t>ν</a:t>
            </a:r>
            <a:r>
              <a:rPr lang="en-GB" sz="1200" kern="1200" dirty="0">
                <a:solidFill>
                  <a:srgbClr val="7030A0"/>
                </a:solidFill>
                <a:latin typeface="Arial" charset="0"/>
                <a:ea typeface="Symbol" charset="0"/>
                <a:cs typeface="Symbol" charset="0"/>
              </a:rPr>
              <a:t> interaction and related pairing effects. As a reminder, 103Sn is the last known nuclei where laser spectroscopy measurement has been performed, with S3 LEB we will like to go to 100Sn, and the most exotic In, Cd and Ag isotopes t</a:t>
            </a:r>
            <a:r>
              <a:rPr lang="en-GB" sz="1200" kern="1200" dirty="0">
                <a:solidFill>
                  <a:srgbClr val="7030A0"/>
                </a:solidFill>
                <a:latin typeface="Arial" charset="0"/>
              </a:rPr>
              <a:t>o clarify the evolution of nuclear structure approaching the N=Z=50 Shell closure</a:t>
            </a:r>
          </a:p>
          <a:p>
            <a:r>
              <a:rPr lang="en-GB" sz="1200" kern="1200" dirty="0">
                <a:solidFill>
                  <a:srgbClr val="7030A0"/>
                </a:solidFill>
                <a:latin typeface="Arial" charset="0"/>
              </a:rPr>
              <a:t>As an example, we will like to solve the problem of the ground state spin of  101Sn, is there a spin inversion or not, to measure the evolution of charge radii in that region and to measure the quadrupole moment and the stiffness </a:t>
            </a:r>
            <a:r>
              <a:rPr lang="en-GB" sz="1200" kern="1200" dirty="0" err="1">
                <a:solidFill>
                  <a:srgbClr val="7030A0"/>
                </a:solidFill>
                <a:latin typeface="Arial" charset="0"/>
              </a:rPr>
              <a:t>rigidité</a:t>
            </a:r>
            <a:r>
              <a:rPr lang="en-GB" sz="1200" kern="1200" dirty="0">
                <a:solidFill>
                  <a:srgbClr val="7030A0"/>
                </a:solidFill>
                <a:latin typeface="Arial" charset="0"/>
              </a:rPr>
              <a:t>) of the 100sn core and compare  our measurements to coulomb excitation </a:t>
            </a:r>
          </a:p>
          <a:p>
            <a:r>
              <a:rPr lang="en-GB" sz="1200" kern="1200" dirty="0">
                <a:solidFill>
                  <a:srgbClr val="7030A0"/>
                </a:solidFill>
                <a:latin typeface="Arial" charset="0"/>
              </a:rPr>
              <a:t>Thanks to the MR TOF MS, we will be able to measure new masses from 80Zr to 100Sn which are important for nuclear structure but also for the RP process modelling</a:t>
            </a:r>
          </a:p>
          <a:p>
            <a:r>
              <a:rPr lang="en-GB" sz="1200" kern="1200" dirty="0">
                <a:solidFill>
                  <a:srgbClr val="7030A0"/>
                </a:solidFill>
                <a:latin typeface="Arial" charset="0"/>
              </a:rPr>
              <a:t>And finally we will study the evolution of deformation around the refractory 80Zr to see how…</a:t>
            </a:r>
            <a:endParaRPr lang="fr-FR"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12</a:t>
            </a:fld>
            <a:endParaRPr lang="en-GB"/>
          </a:p>
        </p:txBody>
      </p:sp>
    </p:spTree>
    <p:extLst>
      <p:ext uri="{BB962C8B-B14F-4D97-AF65-F5344CB8AC3E}">
        <p14:creationId xmlns:p14="http://schemas.microsoft.com/office/powerpoint/2010/main" val="1551089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Some</a:t>
            </a:r>
            <a:r>
              <a:rPr lang="fr-FR" dirty="0"/>
              <a:t> options have been </a:t>
            </a:r>
            <a:r>
              <a:rPr lang="fr-FR" dirty="0" err="1"/>
              <a:t>discussed</a:t>
            </a:r>
            <a:r>
              <a:rPr lang="fr-FR" dirty="0"/>
              <a:t> </a:t>
            </a:r>
            <a:r>
              <a:rPr lang="fr-FR" dirty="0" err="1"/>
              <a:t>within</a:t>
            </a:r>
            <a:r>
              <a:rPr lang="fr-FR" dirty="0"/>
              <a:t> the collaboration and are </a:t>
            </a:r>
            <a:r>
              <a:rPr lang="fr-FR" dirty="0" err="1"/>
              <a:t>shown</a:t>
            </a:r>
            <a:r>
              <a:rPr lang="fr-FR" dirty="0"/>
              <a:t> </a:t>
            </a:r>
            <a:r>
              <a:rPr lang="fr-FR" dirty="0" err="1"/>
              <a:t>here</a:t>
            </a:r>
            <a:r>
              <a:rPr lang="fr-FR" dirty="0"/>
              <a:t>. 100Sn </a:t>
            </a:r>
            <a:r>
              <a:rPr lang="fr-FR" dirty="0" err="1"/>
              <a:t>is</a:t>
            </a:r>
            <a:r>
              <a:rPr lang="fr-FR" dirty="0"/>
              <a:t> an i</a:t>
            </a:r>
            <a:r>
              <a:rPr lang="en-GB" sz="1200" kern="1200" dirty="0">
                <a:solidFill>
                  <a:srgbClr val="7030A0"/>
                </a:solidFill>
                <a:latin typeface="Arial" charset="0"/>
                <a:ea typeface="ＭＳ Ｐゴシック" charset="-128"/>
                <a:cs typeface="ＭＳ Ｐゴシック" charset="-128"/>
              </a:rPr>
              <a:t>deal laboratory for testing Shell Model calculations, improving </a:t>
            </a:r>
            <a:r>
              <a:rPr lang="en-GB" sz="1200" kern="1200" dirty="0">
                <a:solidFill>
                  <a:srgbClr val="7030A0"/>
                </a:solidFill>
                <a:latin typeface="Arial" charset="0"/>
                <a:ea typeface="ＭＳ Ｐゴシック" charset="-128"/>
                <a:cs typeface="Symbol" charset="0"/>
              </a:rPr>
              <a:t>π</a:t>
            </a:r>
            <a:r>
              <a:rPr lang="en-GB" sz="1200" kern="1200" dirty="0">
                <a:solidFill>
                  <a:srgbClr val="7030A0"/>
                </a:solidFill>
                <a:latin typeface="Arial" charset="0"/>
                <a:ea typeface="Symbol" charset="0"/>
                <a:cs typeface="Symbol" charset="0"/>
              </a:rPr>
              <a:t>-</a:t>
            </a:r>
            <a:r>
              <a:rPr lang="en-GB" sz="1200" kern="1200" dirty="0" err="1">
                <a:solidFill>
                  <a:srgbClr val="7030A0"/>
                </a:solidFill>
                <a:latin typeface="Arial" charset="0"/>
                <a:ea typeface="Symbol" charset="0"/>
                <a:cs typeface="Symbol" charset="0"/>
              </a:rPr>
              <a:t>ν</a:t>
            </a:r>
            <a:r>
              <a:rPr lang="en-GB" sz="1200" kern="1200" dirty="0">
                <a:solidFill>
                  <a:srgbClr val="7030A0"/>
                </a:solidFill>
                <a:latin typeface="Arial" charset="0"/>
                <a:ea typeface="Symbol" charset="0"/>
                <a:cs typeface="Symbol" charset="0"/>
              </a:rPr>
              <a:t> interaction and related pairing effects. As a reminder, 103Sn is the last known nuclei where laser spectroscopy measurement has been performed, with S3 LEB we will like to go to 100Sn, and the most exotic In, Cd and Ag isotopes t</a:t>
            </a:r>
            <a:r>
              <a:rPr lang="en-GB" sz="1200" kern="1200" dirty="0">
                <a:solidFill>
                  <a:srgbClr val="7030A0"/>
                </a:solidFill>
                <a:latin typeface="Arial" charset="0"/>
              </a:rPr>
              <a:t>o clarify the evolution of nuclear structure approaching the N=Z=50 Shell closure</a:t>
            </a:r>
          </a:p>
          <a:p>
            <a:r>
              <a:rPr lang="en-GB" sz="1200" kern="1200" dirty="0">
                <a:solidFill>
                  <a:srgbClr val="7030A0"/>
                </a:solidFill>
                <a:latin typeface="Arial" charset="0"/>
              </a:rPr>
              <a:t>As an example, we will like to solve the problem of the ground state spin of  101Sn, is there a spin inversion or not, to measure the evolution of charge radii in that region and to measure the quadrupole moment and the stiffness </a:t>
            </a:r>
            <a:r>
              <a:rPr lang="en-GB" sz="1200" kern="1200" dirty="0" err="1">
                <a:solidFill>
                  <a:srgbClr val="7030A0"/>
                </a:solidFill>
                <a:latin typeface="Arial" charset="0"/>
              </a:rPr>
              <a:t>rigidité</a:t>
            </a:r>
            <a:r>
              <a:rPr lang="en-GB" sz="1200" kern="1200" dirty="0">
                <a:solidFill>
                  <a:srgbClr val="7030A0"/>
                </a:solidFill>
                <a:latin typeface="Arial" charset="0"/>
              </a:rPr>
              <a:t>) of the 100sn core and compare  our measurements to coulomb excitation </a:t>
            </a:r>
          </a:p>
          <a:p>
            <a:r>
              <a:rPr lang="en-GB" sz="1200" kern="1200" dirty="0">
                <a:solidFill>
                  <a:srgbClr val="7030A0"/>
                </a:solidFill>
                <a:latin typeface="Arial" charset="0"/>
              </a:rPr>
              <a:t>Thanks to the MR TOF MS, we will be able to measure new masses from 80Zr to 100Sn which are important for nuclear structure but also for the RP process modelling</a:t>
            </a:r>
          </a:p>
          <a:p>
            <a:r>
              <a:rPr lang="en-GB" sz="1200" kern="1200" dirty="0">
                <a:solidFill>
                  <a:srgbClr val="7030A0"/>
                </a:solidFill>
                <a:latin typeface="Arial" charset="0"/>
              </a:rPr>
              <a:t>And finally we will study the evolution of deformation around the refractory 80Zr to see how…</a:t>
            </a:r>
            <a:endParaRPr lang="fr-FR"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13</a:t>
            </a:fld>
            <a:endParaRPr lang="en-GB"/>
          </a:p>
        </p:txBody>
      </p:sp>
    </p:spTree>
    <p:extLst>
      <p:ext uri="{BB962C8B-B14F-4D97-AF65-F5344CB8AC3E}">
        <p14:creationId xmlns:p14="http://schemas.microsoft.com/office/powerpoint/2010/main" val="403160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p:cNvSpPr>
          <p:nvPr>
            <p:ph type="sldImg"/>
          </p:nvPr>
        </p:nvSpPr>
        <p:spPr>
          <a:solidFill>
            <a:srgbClr val="FFFFFF"/>
          </a:solidFill>
          <a:ln/>
        </p:spPr>
      </p:sp>
    </p:spTree>
    <p:extLst>
      <p:ext uri="{BB962C8B-B14F-4D97-AF65-F5344CB8AC3E}">
        <p14:creationId xmlns:p14="http://schemas.microsoft.com/office/powerpoint/2010/main" val="294628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0"/>
              </a:spcBef>
            </a:pPr>
            <a:r>
              <a:rPr lang="en-US" sz="1200" i="1" dirty="0">
                <a:solidFill>
                  <a:srgbClr val="7030A0"/>
                </a:solidFill>
              </a:rPr>
              <a:t>combine measurements of mean-charge radius and moments around </a:t>
            </a:r>
            <a:r>
              <a:rPr lang="en-US" sz="1200" i="1" baseline="30000" dirty="0">
                <a:solidFill>
                  <a:srgbClr val="7030A0"/>
                </a:solidFill>
              </a:rPr>
              <a:t>254</a:t>
            </a:r>
            <a:r>
              <a:rPr lang="en-US" sz="1200" i="1" dirty="0">
                <a:solidFill>
                  <a:srgbClr val="7030A0"/>
                </a:solidFill>
              </a:rPr>
              <a:t>No with nuclear structure information </a:t>
            </a:r>
          </a:p>
          <a:p>
            <a:pPr>
              <a:spcBef>
                <a:spcPts val="0"/>
              </a:spcBef>
            </a:pPr>
            <a:endParaRPr lang="en-US" sz="1200" i="1" dirty="0">
              <a:solidFill>
                <a:srgbClr val="7030A0"/>
              </a:solidFill>
              <a:sym typeface="Wingdings"/>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sz="1200" i="1" dirty="0">
                <a:solidFill>
                  <a:srgbClr val="7030A0"/>
                </a:solidFill>
                <a:sym typeface="Wingdings"/>
              </a:rPr>
              <a:t>K isomer is a difficult case, this measurement has been attempted at GSI in 2019 with a very efficient set up, with S3-LEB we should have higher intensities, better detection possibilities, universal system </a:t>
            </a:r>
            <a:r>
              <a:rPr lang="is-IS" sz="1200" i="1" dirty="0">
                <a:solidFill>
                  <a:srgbClr val="7030A0"/>
                </a:solidFill>
                <a:sym typeface="Wingdings"/>
              </a:rPr>
              <a:t>… GSI program help to set the course to the S3-LEB program</a:t>
            </a:r>
          </a:p>
          <a:p>
            <a:endParaRPr lang="fr-FR"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15</a:t>
            </a:fld>
            <a:endParaRPr lang="en-GB"/>
          </a:p>
        </p:txBody>
      </p:sp>
    </p:spTree>
    <p:extLst>
      <p:ext uri="{BB962C8B-B14F-4D97-AF65-F5344CB8AC3E}">
        <p14:creationId xmlns:p14="http://schemas.microsoft.com/office/powerpoint/2010/main" val="214861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0"/>
              </a:spcBef>
            </a:pPr>
            <a:r>
              <a:rPr lang="en-US" sz="1200" i="1" dirty="0">
                <a:solidFill>
                  <a:srgbClr val="7030A0"/>
                </a:solidFill>
              </a:rPr>
              <a:t>combine measurements of mean-charge radius and moments around </a:t>
            </a:r>
            <a:r>
              <a:rPr lang="en-US" sz="1200" i="1" baseline="30000" dirty="0">
                <a:solidFill>
                  <a:srgbClr val="7030A0"/>
                </a:solidFill>
              </a:rPr>
              <a:t>254</a:t>
            </a:r>
            <a:r>
              <a:rPr lang="en-US" sz="1200" i="1" dirty="0">
                <a:solidFill>
                  <a:srgbClr val="7030A0"/>
                </a:solidFill>
              </a:rPr>
              <a:t>No with nuclear structure information </a:t>
            </a:r>
          </a:p>
          <a:p>
            <a:pPr>
              <a:spcBef>
                <a:spcPts val="0"/>
              </a:spcBef>
            </a:pPr>
            <a:endParaRPr lang="en-US" sz="1200" i="1" dirty="0">
              <a:solidFill>
                <a:srgbClr val="7030A0"/>
              </a:solidFill>
              <a:sym typeface="Wingdings"/>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sz="1200" i="1" dirty="0">
                <a:solidFill>
                  <a:srgbClr val="7030A0"/>
                </a:solidFill>
                <a:sym typeface="Wingdings"/>
              </a:rPr>
              <a:t>K isomer is a difficult case, this measurement has been attempted at GSI in 2019 with a very efficient set up, with S3-LEB we should have higher intensities, better detection possibilities, universal system </a:t>
            </a:r>
            <a:r>
              <a:rPr lang="is-IS" sz="1200" i="1" dirty="0">
                <a:solidFill>
                  <a:srgbClr val="7030A0"/>
                </a:solidFill>
                <a:sym typeface="Wingdings"/>
              </a:rPr>
              <a:t>… GSI program help to set the course to the S3-LEB program</a:t>
            </a:r>
          </a:p>
          <a:p>
            <a:endParaRPr lang="fr-FR"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16</a:t>
            </a:fld>
            <a:endParaRPr lang="en-GB"/>
          </a:p>
        </p:txBody>
      </p:sp>
    </p:spTree>
    <p:extLst>
      <p:ext uri="{BB962C8B-B14F-4D97-AF65-F5344CB8AC3E}">
        <p14:creationId xmlns:p14="http://schemas.microsoft.com/office/powerpoint/2010/main" val="655631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0"/>
              </a:spcBef>
            </a:pPr>
            <a:r>
              <a:rPr lang="en-US" sz="1200" i="1" dirty="0">
                <a:solidFill>
                  <a:srgbClr val="7030A0"/>
                </a:solidFill>
              </a:rPr>
              <a:t>combine measurements of mean-charge radius and moments around </a:t>
            </a:r>
            <a:r>
              <a:rPr lang="en-US" sz="1200" i="1" baseline="30000" dirty="0">
                <a:solidFill>
                  <a:srgbClr val="7030A0"/>
                </a:solidFill>
              </a:rPr>
              <a:t>254</a:t>
            </a:r>
            <a:r>
              <a:rPr lang="en-US" sz="1200" i="1" dirty="0">
                <a:solidFill>
                  <a:srgbClr val="7030A0"/>
                </a:solidFill>
              </a:rPr>
              <a:t>No with nuclear structure information </a:t>
            </a:r>
          </a:p>
          <a:p>
            <a:pPr>
              <a:spcBef>
                <a:spcPts val="0"/>
              </a:spcBef>
            </a:pPr>
            <a:endParaRPr lang="en-US" sz="1200" i="1" dirty="0">
              <a:solidFill>
                <a:srgbClr val="7030A0"/>
              </a:solidFill>
              <a:sym typeface="Wingdings"/>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sz="1200" i="1" dirty="0">
                <a:solidFill>
                  <a:srgbClr val="7030A0"/>
                </a:solidFill>
                <a:sym typeface="Wingdings"/>
              </a:rPr>
              <a:t>K isomer is a difficult case, this measurement has been attempted at GSI in 2019 with a very efficient set up, with S3-LEB we should have higher intensities, better detection possibilities, universal system </a:t>
            </a:r>
            <a:r>
              <a:rPr lang="is-IS" sz="1200" i="1" dirty="0">
                <a:solidFill>
                  <a:srgbClr val="7030A0"/>
                </a:solidFill>
                <a:sym typeface="Wingdings"/>
              </a:rPr>
              <a:t>… GSI program help to set the course to the S3-LEB program</a:t>
            </a:r>
          </a:p>
          <a:p>
            <a:endParaRPr lang="fr-FR"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17</a:t>
            </a:fld>
            <a:endParaRPr lang="en-GB"/>
          </a:p>
        </p:txBody>
      </p:sp>
    </p:spTree>
    <p:extLst>
      <p:ext uri="{BB962C8B-B14F-4D97-AF65-F5344CB8AC3E}">
        <p14:creationId xmlns:p14="http://schemas.microsoft.com/office/powerpoint/2010/main" val="2399790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alphaModFix amt="61000"/>
            <a:lum/>
          </a:blip>
          <a:srcRect/>
          <a:stretch>
            <a:fillRect t="-9000" b="-9000"/>
          </a:stretch>
        </a:blip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949E4F5-E290-2E4D-85A4-390DC4D69B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5110" b="25496"/>
          <a:stretch/>
        </p:blipFill>
        <p:spPr>
          <a:xfrm>
            <a:off x="0" y="2510117"/>
            <a:ext cx="12192000" cy="2528047"/>
          </a:xfrm>
          <a:prstGeom prst="rect">
            <a:avLst/>
          </a:prstGeom>
        </p:spPr>
      </p:pic>
      <p:sp>
        <p:nvSpPr>
          <p:cNvPr id="2" name="Titre 1">
            <a:extLst>
              <a:ext uri="{FF2B5EF4-FFF2-40B4-BE49-F238E27FC236}">
                <a16:creationId xmlns:a16="http://schemas.microsoft.com/office/drawing/2014/main" id="{A8B6D3FA-29B7-3E45-8E26-8057171C4D41}"/>
              </a:ext>
            </a:extLst>
          </p:cNvPr>
          <p:cNvSpPr>
            <a:spLocks noGrp="1"/>
          </p:cNvSpPr>
          <p:nvPr>
            <p:ph type="ctrTitle"/>
          </p:nvPr>
        </p:nvSpPr>
        <p:spPr>
          <a:xfrm>
            <a:off x="1524000" y="2590260"/>
            <a:ext cx="9144000" cy="2387600"/>
          </a:xfrm>
        </p:spPr>
        <p:txBody>
          <a:bodyPr anchor="ctr"/>
          <a:lstStyle>
            <a:lvl1pPr algn="ctr">
              <a:defRPr sz="3200" baseline="0"/>
            </a:lvl1pPr>
          </a:lstStyle>
          <a:p>
            <a:r>
              <a:rPr lang="fr-FR" dirty="0"/>
              <a:t>Modifiez le style du titre</a:t>
            </a:r>
          </a:p>
        </p:txBody>
      </p:sp>
      <p:sp>
        <p:nvSpPr>
          <p:cNvPr id="3" name="Sous-titre 2">
            <a:extLst>
              <a:ext uri="{FF2B5EF4-FFF2-40B4-BE49-F238E27FC236}">
                <a16:creationId xmlns:a16="http://schemas.microsoft.com/office/drawing/2014/main" id="{C654B9EC-C1A6-634B-B8C2-E31393C156A4}"/>
              </a:ext>
            </a:extLst>
          </p:cNvPr>
          <p:cNvSpPr>
            <a:spLocks noGrp="1"/>
          </p:cNvSpPr>
          <p:nvPr>
            <p:ph type="subTitle" idx="1"/>
          </p:nvPr>
        </p:nvSpPr>
        <p:spPr>
          <a:xfrm>
            <a:off x="1524000" y="4406932"/>
            <a:ext cx="9144000" cy="795528"/>
          </a:xfrm>
        </p:spPr>
        <p:txBody>
          <a:bodyPr/>
          <a:lstStyle>
            <a:lvl1pPr marL="0" indent="0" algn="ctr">
              <a:buNone/>
              <a:defRPr sz="2100" baseline="0">
                <a:solidFill>
                  <a:srgbClr val="1E26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6" name="Espace réservé du numéro de diapositive 5">
            <a:extLst>
              <a:ext uri="{FF2B5EF4-FFF2-40B4-BE49-F238E27FC236}">
                <a16:creationId xmlns:a16="http://schemas.microsoft.com/office/drawing/2014/main" id="{70D9D234-9774-4446-B0AC-F7063A47325C}"/>
              </a:ext>
            </a:extLst>
          </p:cNvPr>
          <p:cNvSpPr>
            <a:spLocks noGrp="1"/>
          </p:cNvSpPr>
          <p:nvPr>
            <p:ph type="sldNum" sz="quarter" idx="12"/>
          </p:nvPr>
        </p:nvSpPr>
        <p:spPr/>
        <p:txBody>
          <a:bodyPr/>
          <a:lstStyle>
            <a:lvl1pPr>
              <a:defRPr>
                <a:solidFill>
                  <a:srgbClr val="BBC7DE"/>
                </a:solidFill>
              </a:defRPr>
            </a:lvl1pPr>
          </a:lstStyle>
          <a:p>
            <a:fld id="{357E5AD5-23FB-474E-9BF5-B42530E509F4}" type="slidenum">
              <a:rPr lang="fr-FR" smtClean="0"/>
              <a:pPr/>
              <a:t>‹N°›</a:t>
            </a:fld>
            <a:endParaRPr lang="fr-FR" dirty="0"/>
          </a:p>
        </p:txBody>
      </p:sp>
      <p:sp>
        <p:nvSpPr>
          <p:cNvPr id="11" name="Espace réservé de la date 3">
            <a:extLst>
              <a:ext uri="{FF2B5EF4-FFF2-40B4-BE49-F238E27FC236}">
                <a16:creationId xmlns:a16="http://schemas.microsoft.com/office/drawing/2014/main" id="{9F629A9E-55E7-EC40-A8BF-386DF4690A43}"/>
              </a:ext>
            </a:extLst>
          </p:cNvPr>
          <p:cNvSpPr>
            <a:spLocks noGrp="1"/>
          </p:cNvSpPr>
          <p:nvPr>
            <p:ph type="dt" sz="half" idx="2"/>
          </p:nvPr>
        </p:nvSpPr>
        <p:spPr>
          <a:xfrm>
            <a:off x="416488" y="6356349"/>
            <a:ext cx="2743200" cy="365125"/>
          </a:xfrm>
          <a:prstGeom prst="rect">
            <a:avLst/>
          </a:prstGeom>
        </p:spPr>
        <p:txBody>
          <a:bodyPr vert="horz" lIns="91440" tIns="45720" rIns="91440" bIns="45720" rtlCol="0" anchor="ctr"/>
          <a:lstStyle>
            <a:lvl1pPr algn="l">
              <a:defRPr sz="1200">
                <a:solidFill>
                  <a:srgbClr val="BBC7DE"/>
                </a:solidFill>
              </a:defRPr>
            </a:lvl1pPr>
          </a:lstStyle>
          <a:p>
            <a:r>
              <a:rPr lang="fr-FR" smtClean="0"/>
              <a:t>28/02/2024</a:t>
            </a:r>
            <a:endParaRPr lang="fr-FR" dirty="0"/>
          </a:p>
        </p:txBody>
      </p:sp>
      <p:sp>
        <p:nvSpPr>
          <p:cNvPr id="12" name="Espace réservé du pied de page 4">
            <a:extLst>
              <a:ext uri="{FF2B5EF4-FFF2-40B4-BE49-F238E27FC236}">
                <a16:creationId xmlns:a16="http://schemas.microsoft.com/office/drawing/2014/main" id="{9C41B7D3-1C8C-4D42-B869-92834829AFC0}"/>
              </a:ext>
            </a:extLst>
          </p:cNvPr>
          <p:cNvSpPr>
            <a:spLocks noGrp="1"/>
          </p:cNvSpPr>
          <p:nvPr>
            <p:ph type="ftr" sz="quarter" idx="3"/>
          </p:nvPr>
        </p:nvSpPr>
        <p:spPr>
          <a:xfrm>
            <a:off x="8206685" y="6356350"/>
            <a:ext cx="3311652" cy="365125"/>
          </a:xfrm>
          <a:prstGeom prst="rect">
            <a:avLst/>
          </a:prstGeom>
        </p:spPr>
        <p:txBody>
          <a:bodyPr vert="horz" lIns="91440" tIns="45720" rIns="91440" bIns="45720" rtlCol="0" anchor="ctr"/>
          <a:lstStyle>
            <a:lvl1pPr algn="ctr">
              <a:defRPr sz="1200">
                <a:solidFill>
                  <a:srgbClr val="BBC7DE"/>
                </a:solidFill>
              </a:defRPr>
            </a:lvl1pPr>
          </a:lstStyle>
          <a:p>
            <a:pPr algn="r"/>
            <a:r>
              <a:rPr lang="en-GB" smtClean="0"/>
              <a:t>DESIR workshop</a:t>
            </a:r>
            <a:endParaRPr lang="fr-FR" dirty="0"/>
          </a:p>
        </p:txBody>
      </p:sp>
      <p:pic>
        <p:nvPicPr>
          <p:cNvPr id="4" name="Imag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21540" y="239600"/>
            <a:ext cx="3147888" cy="671549"/>
          </a:xfrm>
          <a:prstGeom prst="rect">
            <a:avLst/>
          </a:prstGeom>
        </p:spPr>
      </p:pic>
    </p:spTree>
    <p:extLst>
      <p:ext uri="{BB962C8B-B14F-4D97-AF65-F5344CB8AC3E}">
        <p14:creationId xmlns:p14="http://schemas.microsoft.com/office/powerpoint/2010/main" val="22737622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949E4F5-E290-2E4D-85A4-390DC4D69B3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225010"/>
            <a:ext cx="12192000" cy="5118100"/>
          </a:xfrm>
          <a:prstGeom prst="rect">
            <a:avLst/>
          </a:prstGeom>
        </p:spPr>
      </p:pic>
      <p:sp>
        <p:nvSpPr>
          <p:cNvPr id="2" name="Titre 1">
            <a:extLst>
              <a:ext uri="{FF2B5EF4-FFF2-40B4-BE49-F238E27FC236}">
                <a16:creationId xmlns:a16="http://schemas.microsoft.com/office/drawing/2014/main" id="{A8B6D3FA-29B7-3E45-8E26-8057171C4D41}"/>
              </a:ext>
            </a:extLst>
          </p:cNvPr>
          <p:cNvSpPr>
            <a:spLocks noGrp="1"/>
          </p:cNvSpPr>
          <p:nvPr>
            <p:ph type="ctrTitle"/>
          </p:nvPr>
        </p:nvSpPr>
        <p:spPr>
          <a:xfrm>
            <a:off x="1524000" y="2590260"/>
            <a:ext cx="9144000" cy="2387600"/>
          </a:xfrm>
        </p:spPr>
        <p:txBody>
          <a:bodyPr anchor="ctr"/>
          <a:lstStyle>
            <a:lvl1pPr algn="ctr">
              <a:defRPr sz="3200" baseline="0">
                <a:solidFill>
                  <a:schemeClr val="bg1"/>
                </a:solidFill>
              </a:defRPr>
            </a:lvl1pPr>
          </a:lstStyle>
          <a:p>
            <a:r>
              <a:rPr lang="fr-FR" dirty="0"/>
              <a:t>Modifiez le style du titre</a:t>
            </a:r>
          </a:p>
        </p:txBody>
      </p:sp>
      <p:sp>
        <p:nvSpPr>
          <p:cNvPr id="6" name="Espace réservé du numéro de diapositive 5">
            <a:extLst>
              <a:ext uri="{FF2B5EF4-FFF2-40B4-BE49-F238E27FC236}">
                <a16:creationId xmlns:a16="http://schemas.microsoft.com/office/drawing/2014/main" id="{70D9D234-9774-4446-B0AC-F7063A47325C}"/>
              </a:ext>
            </a:extLst>
          </p:cNvPr>
          <p:cNvSpPr>
            <a:spLocks noGrp="1"/>
          </p:cNvSpPr>
          <p:nvPr>
            <p:ph type="sldNum" sz="quarter" idx="12"/>
          </p:nvPr>
        </p:nvSpPr>
        <p:spPr/>
        <p:txBody>
          <a:bodyPr/>
          <a:lstStyle/>
          <a:p>
            <a:fld id="{357E5AD5-23FB-474E-9BF5-B42530E509F4}" type="slidenum">
              <a:rPr lang="fr-FR" smtClean="0"/>
              <a:t>‹N°›</a:t>
            </a:fld>
            <a:endParaRPr lang="fr-FR" dirty="0"/>
          </a:p>
        </p:txBody>
      </p:sp>
      <p:sp>
        <p:nvSpPr>
          <p:cNvPr id="10" name="Espace réservé du pied de page 4">
            <a:extLst>
              <a:ext uri="{FF2B5EF4-FFF2-40B4-BE49-F238E27FC236}">
                <a16:creationId xmlns:a16="http://schemas.microsoft.com/office/drawing/2014/main" id="{9C41B7D3-1C8C-4D42-B869-92834829AFC0}"/>
              </a:ext>
            </a:extLst>
          </p:cNvPr>
          <p:cNvSpPr>
            <a:spLocks noGrp="1"/>
          </p:cNvSpPr>
          <p:nvPr>
            <p:ph type="ftr" sz="quarter" idx="3"/>
          </p:nvPr>
        </p:nvSpPr>
        <p:spPr>
          <a:xfrm>
            <a:off x="8206685" y="6356350"/>
            <a:ext cx="3311652" cy="365125"/>
          </a:xfrm>
          <a:prstGeom prst="rect">
            <a:avLst/>
          </a:prstGeom>
        </p:spPr>
        <p:txBody>
          <a:bodyPr vert="horz" lIns="91440" tIns="45720" rIns="91440" bIns="45720" rtlCol="0" anchor="ctr"/>
          <a:lstStyle>
            <a:lvl1pPr algn="ctr">
              <a:defRPr sz="1200">
                <a:solidFill>
                  <a:srgbClr val="BBC7DE"/>
                </a:solidFill>
              </a:defRPr>
            </a:lvl1pPr>
          </a:lstStyle>
          <a:p>
            <a:pPr algn="r"/>
            <a:r>
              <a:rPr lang="fr-FR" smtClean="0"/>
              <a:t>DESIR Workshop</a:t>
            </a:r>
            <a:endParaRPr lang="fr-FR" dirty="0"/>
          </a:p>
        </p:txBody>
      </p:sp>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0374" y="221450"/>
            <a:ext cx="2531252" cy="540000"/>
          </a:xfrm>
          <a:prstGeom prst="rect">
            <a:avLst/>
          </a:prstGeom>
        </p:spPr>
      </p:pic>
      <p:sp>
        <p:nvSpPr>
          <p:cNvPr id="8" name="Espace réservé de la date 3">
            <a:extLst>
              <a:ext uri="{FF2B5EF4-FFF2-40B4-BE49-F238E27FC236}">
                <a16:creationId xmlns:a16="http://schemas.microsoft.com/office/drawing/2014/main" id="{9F629A9E-55E7-EC40-A8BF-386DF4690A43}"/>
              </a:ext>
            </a:extLst>
          </p:cNvPr>
          <p:cNvSpPr>
            <a:spLocks noGrp="1"/>
          </p:cNvSpPr>
          <p:nvPr>
            <p:ph type="dt" sz="half" idx="2"/>
          </p:nvPr>
        </p:nvSpPr>
        <p:spPr>
          <a:xfrm>
            <a:off x="416488" y="6356349"/>
            <a:ext cx="2743200" cy="365125"/>
          </a:xfrm>
          <a:prstGeom prst="rect">
            <a:avLst/>
          </a:prstGeom>
        </p:spPr>
        <p:txBody>
          <a:bodyPr vert="horz" lIns="91440" tIns="45720" rIns="91440" bIns="45720" rtlCol="0" anchor="ctr"/>
          <a:lstStyle>
            <a:lvl1pPr algn="l">
              <a:defRPr sz="1200">
                <a:solidFill>
                  <a:srgbClr val="BBC7DE"/>
                </a:solidFill>
              </a:defRPr>
            </a:lvl1pPr>
          </a:lstStyle>
          <a:p>
            <a:r>
              <a:rPr lang="fr-FR" smtClean="0"/>
              <a:t>28/02/2024</a:t>
            </a:r>
            <a:endParaRPr lang="fr-FR" dirty="0"/>
          </a:p>
        </p:txBody>
      </p:sp>
    </p:spTree>
    <p:extLst>
      <p:ext uri="{BB962C8B-B14F-4D97-AF65-F5344CB8AC3E}">
        <p14:creationId xmlns:p14="http://schemas.microsoft.com/office/powerpoint/2010/main" val="36304459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9689E6-28E1-A84F-8178-F6AAAEFE8C4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80BE01A-35AC-F245-8CD3-73358E6B4A5E}"/>
              </a:ext>
            </a:extLst>
          </p:cNvPr>
          <p:cNvSpPr>
            <a:spLocks noGrp="1"/>
          </p:cNvSpPr>
          <p:nvPr>
            <p:ph idx="1"/>
          </p:nvPr>
        </p:nvSpPr>
        <p:spPr>
          <a:xfrm>
            <a:off x="400050" y="1333500"/>
            <a:ext cx="11118287" cy="5022850"/>
          </a:xfrm>
        </p:spPr>
        <p:txBody>
          <a:bodyPr/>
          <a:lstStyle/>
          <a:p>
            <a:r>
              <a:rPr lang="fr-FR" dirty="0"/>
              <a:t>Modifier les styles du texte du masque
Deuxième niveau
Troisième niveau
Quatrième niveau
Cinquième niveau</a:t>
            </a:r>
          </a:p>
        </p:txBody>
      </p:sp>
      <p:sp>
        <p:nvSpPr>
          <p:cNvPr id="6" name="Espace réservé du numéro de diapositive 5">
            <a:extLst>
              <a:ext uri="{FF2B5EF4-FFF2-40B4-BE49-F238E27FC236}">
                <a16:creationId xmlns:a16="http://schemas.microsoft.com/office/drawing/2014/main" id="{5C2474BC-C9F7-054B-9102-8A83E8937428}"/>
              </a:ext>
            </a:extLst>
          </p:cNvPr>
          <p:cNvSpPr>
            <a:spLocks noGrp="1"/>
          </p:cNvSpPr>
          <p:nvPr>
            <p:ph type="sldNum" sz="quarter" idx="12"/>
          </p:nvPr>
        </p:nvSpPr>
        <p:spPr/>
        <p:txBody>
          <a:bodyPr/>
          <a:lstStyle/>
          <a:p>
            <a:fld id="{357E5AD5-23FB-474E-9BF5-B42530E509F4}" type="slidenum">
              <a:rPr lang="fr-FR" smtClean="0"/>
              <a:t>‹N°›</a:t>
            </a:fld>
            <a:endParaRPr lang="fr-FR" dirty="0"/>
          </a:p>
        </p:txBody>
      </p:sp>
      <p:sp>
        <p:nvSpPr>
          <p:cNvPr id="8" name="Espace réservé de la date 3">
            <a:extLst>
              <a:ext uri="{FF2B5EF4-FFF2-40B4-BE49-F238E27FC236}">
                <a16:creationId xmlns:a16="http://schemas.microsoft.com/office/drawing/2014/main" id="{9F629A9E-55E7-EC40-A8BF-386DF4690A43}"/>
              </a:ext>
            </a:extLst>
          </p:cNvPr>
          <p:cNvSpPr>
            <a:spLocks noGrp="1"/>
          </p:cNvSpPr>
          <p:nvPr>
            <p:ph type="dt" sz="half" idx="2"/>
          </p:nvPr>
        </p:nvSpPr>
        <p:spPr>
          <a:xfrm>
            <a:off x="400050" y="6356349"/>
            <a:ext cx="2743200" cy="365125"/>
          </a:xfrm>
          <a:prstGeom prst="rect">
            <a:avLst/>
          </a:prstGeom>
        </p:spPr>
        <p:txBody>
          <a:bodyPr vert="horz" lIns="91440" tIns="45720" rIns="91440" bIns="45720" rtlCol="0" anchor="ctr"/>
          <a:lstStyle>
            <a:lvl1pPr algn="l">
              <a:defRPr sz="1200">
                <a:solidFill>
                  <a:srgbClr val="BBC7DE"/>
                </a:solidFill>
              </a:defRPr>
            </a:lvl1pPr>
          </a:lstStyle>
          <a:p>
            <a:r>
              <a:rPr lang="fr-FR" smtClean="0"/>
              <a:t>28/02/2024</a:t>
            </a:r>
            <a:endParaRPr lang="fr-FR" dirty="0"/>
          </a:p>
        </p:txBody>
      </p:sp>
      <p:sp>
        <p:nvSpPr>
          <p:cNvPr id="9" name="Espace réservé du pied de page 4">
            <a:extLst>
              <a:ext uri="{FF2B5EF4-FFF2-40B4-BE49-F238E27FC236}">
                <a16:creationId xmlns:a16="http://schemas.microsoft.com/office/drawing/2014/main" id="{9C41B7D3-1C8C-4D42-B869-92834829AFC0}"/>
              </a:ext>
            </a:extLst>
          </p:cNvPr>
          <p:cNvSpPr>
            <a:spLocks noGrp="1"/>
          </p:cNvSpPr>
          <p:nvPr>
            <p:ph type="ftr" sz="quarter" idx="3"/>
          </p:nvPr>
        </p:nvSpPr>
        <p:spPr>
          <a:xfrm>
            <a:off x="8206685" y="6356350"/>
            <a:ext cx="3311652" cy="365125"/>
          </a:xfrm>
          <a:prstGeom prst="rect">
            <a:avLst/>
          </a:prstGeom>
        </p:spPr>
        <p:txBody>
          <a:bodyPr vert="horz" lIns="91440" tIns="45720" rIns="91440" bIns="45720" rtlCol="0" anchor="ctr"/>
          <a:lstStyle>
            <a:lvl1pPr algn="ctr">
              <a:defRPr sz="1200">
                <a:solidFill>
                  <a:srgbClr val="BBC7DE"/>
                </a:solidFill>
              </a:defRPr>
            </a:lvl1pPr>
          </a:lstStyle>
          <a:p>
            <a:pPr algn="r"/>
            <a:r>
              <a:rPr lang="fr-FR" smtClean="0"/>
              <a:t>DESIR Workshop</a:t>
            </a:r>
            <a:endParaRPr lang="fr-FR" dirty="0"/>
          </a:p>
        </p:txBody>
      </p: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392" y="210891"/>
            <a:ext cx="2372997" cy="506239"/>
          </a:xfrm>
          <a:prstGeom prst="rect">
            <a:avLst/>
          </a:prstGeom>
        </p:spPr>
      </p:pic>
    </p:spTree>
    <p:extLst>
      <p:ext uri="{BB962C8B-B14F-4D97-AF65-F5344CB8AC3E}">
        <p14:creationId xmlns:p14="http://schemas.microsoft.com/office/powerpoint/2010/main" val="15195931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9EEF73-6AFA-FC4E-8299-F2AFBF99AAD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026F3E8-D7E9-ED4C-B3AE-E440DF51D659}"/>
              </a:ext>
            </a:extLst>
          </p:cNvPr>
          <p:cNvSpPr>
            <a:spLocks noGrp="1"/>
          </p:cNvSpPr>
          <p:nvPr>
            <p:ph sz="half" idx="1"/>
          </p:nvPr>
        </p:nvSpPr>
        <p:spPr>
          <a:xfrm>
            <a:off x="400051" y="1333500"/>
            <a:ext cx="5695950" cy="5022850"/>
          </a:xfrm>
        </p:spPr>
        <p:txBody>
          <a:bodyPr/>
          <a:lstStyle/>
          <a:p>
            <a:r>
              <a:rPr lang="fr-FR" dirty="0"/>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88EBCB3-079D-C444-863D-A197640AD557}"/>
              </a:ext>
            </a:extLst>
          </p:cNvPr>
          <p:cNvSpPr>
            <a:spLocks noGrp="1"/>
          </p:cNvSpPr>
          <p:nvPr>
            <p:ph sz="half" idx="2"/>
          </p:nvPr>
        </p:nvSpPr>
        <p:spPr>
          <a:xfrm>
            <a:off x="6096001" y="1333500"/>
            <a:ext cx="5422336" cy="5022850"/>
          </a:xfrm>
        </p:spPr>
        <p:txBody>
          <a:bodyPr/>
          <a:lstStyle/>
          <a:p>
            <a:r>
              <a:rPr lang="fr-FR" dirty="0"/>
              <a:t>Modifier les styles du texte du masque
Deuxième niveau
Troisième niveau
Quatrième niveau
Cinquième niveau</a:t>
            </a:r>
          </a:p>
        </p:txBody>
      </p:sp>
      <p:sp>
        <p:nvSpPr>
          <p:cNvPr id="7" name="Espace réservé du numéro de diapositive 6">
            <a:extLst>
              <a:ext uri="{FF2B5EF4-FFF2-40B4-BE49-F238E27FC236}">
                <a16:creationId xmlns:a16="http://schemas.microsoft.com/office/drawing/2014/main" id="{46BA6BAC-D3D5-D64D-B789-E1F57BCE135B}"/>
              </a:ext>
            </a:extLst>
          </p:cNvPr>
          <p:cNvSpPr>
            <a:spLocks noGrp="1"/>
          </p:cNvSpPr>
          <p:nvPr>
            <p:ph type="sldNum" sz="quarter" idx="12"/>
          </p:nvPr>
        </p:nvSpPr>
        <p:spPr/>
        <p:txBody>
          <a:bodyPr/>
          <a:lstStyle/>
          <a:p>
            <a:fld id="{357E5AD5-23FB-474E-9BF5-B42530E509F4}" type="slidenum">
              <a:rPr lang="fr-FR" smtClean="0"/>
              <a:t>‹N°›</a:t>
            </a:fld>
            <a:endParaRPr lang="fr-FR" dirty="0"/>
          </a:p>
        </p:txBody>
      </p:sp>
      <p:sp>
        <p:nvSpPr>
          <p:cNvPr id="9" name="Espace réservé de la date 3">
            <a:extLst>
              <a:ext uri="{FF2B5EF4-FFF2-40B4-BE49-F238E27FC236}">
                <a16:creationId xmlns:a16="http://schemas.microsoft.com/office/drawing/2014/main" id="{9F629A9E-55E7-EC40-A8BF-386DF4690A43}"/>
              </a:ext>
            </a:extLst>
          </p:cNvPr>
          <p:cNvSpPr>
            <a:spLocks noGrp="1"/>
          </p:cNvSpPr>
          <p:nvPr>
            <p:ph type="dt" sz="half" idx="13"/>
          </p:nvPr>
        </p:nvSpPr>
        <p:spPr>
          <a:xfrm>
            <a:off x="400050" y="6343650"/>
            <a:ext cx="2743200" cy="365125"/>
          </a:xfrm>
          <a:prstGeom prst="rect">
            <a:avLst/>
          </a:prstGeom>
        </p:spPr>
        <p:txBody>
          <a:bodyPr vert="horz" lIns="91440" tIns="45720" rIns="91440" bIns="45720" rtlCol="0" anchor="ctr"/>
          <a:lstStyle>
            <a:lvl1pPr algn="l">
              <a:defRPr sz="1200">
                <a:solidFill>
                  <a:srgbClr val="BBC7DE"/>
                </a:solidFill>
              </a:defRPr>
            </a:lvl1pPr>
          </a:lstStyle>
          <a:p>
            <a:r>
              <a:rPr lang="fr-FR" smtClean="0"/>
              <a:t>28/02/2024</a:t>
            </a:r>
            <a:endParaRPr lang="fr-FR" dirty="0"/>
          </a:p>
        </p:txBody>
      </p:sp>
      <p:sp>
        <p:nvSpPr>
          <p:cNvPr id="10" name="Espace réservé du pied de page 4">
            <a:extLst>
              <a:ext uri="{FF2B5EF4-FFF2-40B4-BE49-F238E27FC236}">
                <a16:creationId xmlns:a16="http://schemas.microsoft.com/office/drawing/2014/main" id="{9C41B7D3-1C8C-4D42-B869-92834829AFC0}"/>
              </a:ext>
            </a:extLst>
          </p:cNvPr>
          <p:cNvSpPr>
            <a:spLocks noGrp="1"/>
          </p:cNvSpPr>
          <p:nvPr>
            <p:ph type="ftr" sz="quarter" idx="3"/>
          </p:nvPr>
        </p:nvSpPr>
        <p:spPr>
          <a:xfrm>
            <a:off x="8206685" y="6356350"/>
            <a:ext cx="3311652" cy="365125"/>
          </a:xfrm>
          <a:prstGeom prst="rect">
            <a:avLst/>
          </a:prstGeom>
        </p:spPr>
        <p:txBody>
          <a:bodyPr vert="horz" lIns="91440" tIns="45720" rIns="91440" bIns="45720" rtlCol="0" anchor="ctr"/>
          <a:lstStyle>
            <a:lvl1pPr algn="ctr">
              <a:defRPr sz="1200">
                <a:solidFill>
                  <a:srgbClr val="BBC7DE"/>
                </a:solidFill>
              </a:defRPr>
            </a:lvl1pPr>
          </a:lstStyle>
          <a:p>
            <a:pPr algn="r"/>
            <a:r>
              <a:rPr lang="fr-FR" smtClean="0"/>
              <a:t>DESIR Workshop</a:t>
            </a:r>
            <a:endParaRPr lang="fr-FR" dirty="0"/>
          </a:p>
        </p:txBody>
      </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392" y="210891"/>
            <a:ext cx="2372997" cy="506239"/>
          </a:xfrm>
          <a:prstGeom prst="rect">
            <a:avLst/>
          </a:prstGeom>
        </p:spPr>
      </p:pic>
    </p:spTree>
    <p:extLst>
      <p:ext uri="{BB962C8B-B14F-4D97-AF65-F5344CB8AC3E}">
        <p14:creationId xmlns:p14="http://schemas.microsoft.com/office/powerpoint/2010/main" val="35785619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EF87AB-16E0-9648-8EE9-07D4C8179876}"/>
              </a:ext>
            </a:extLst>
          </p:cNvPr>
          <p:cNvSpPr>
            <a:spLocks noGrp="1"/>
          </p:cNvSpPr>
          <p:nvPr>
            <p:ph type="title"/>
          </p:nvPr>
        </p:nvSpPr>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340B1322-5C48-9B42-B893-8143FBF8AAB4}"/>
              </a:ext>
            </a:extLst>
          </p:cNvPr>
          <p:cNvSpPr>
            <a:spLocks noGrp="1"/>
          </p:cNvSpPr>
          <p:nvPr>
            <p:ph type="sldNum" sz="quarter" idx="12"/>
          </p:nvPr>
        </p:nvSpPr>
        <p:spPr/>
        <p:txBody>
          <a:bodyPr/>
          <a:lstStyle/>
          <a:p>
            <a:fld id="{357E5AD5-23FB-474E-9BF5-B42530E509F4}" type="slidenum">
              <a:rPr lang="fr-FR" smtClean="0"/>
              <a:t>‹N°›</a:t>
            </a:fld>
            <a:endParaRPr lang="fr-FR" dirty="0"/>
          </a:p>
        </p:txBody>
      </p:sp>
      <p:sp>
        <p:nvSpPr>
          <p:cNvPr id="7" name="Espace réservé de la date 3">
            <a:extLst>
              <a:ext uri="{FF2B5EF4-FFF2-40B4-BE49-F238E27FC236}">
                <a16:creationId xmlns:a16="http://schemas.microsoft.com/office/drawing/2014/main" id="{9F629A9E-55E7-EC40-A8BF-386DF4690A43}"/>
              </a:ext>
            </a:extLst>
          </p:cNvPr>
          <p:cNvSpPr>
            <a:spLocks noGrp="1"/>
          </p:cNvSpPr>
          <p:nvPr>
            <p:ph type="dt" sz="half" idx="2"/>
          </p:nvPr>
        </p:nvSpPr>
        <p:spPr>
          <a:xfrm>
            <a:off x="400050" y="6343650"/>
            <a:ext cx="2743200" cy="365125"/>
          </a:xfrm>
          <a:prstGeom prst="rect">
            <a:avLst/>
          </a:prstGeom>
        </p:spPr>
        <p:txBody>
          <a:bodyPr vert="horz" lIns="91440" tIns="45720" rIns="91440" bIns="45720" rtlCol="0" anchor="ctr"/>
          <a:lstStyle>
            <a:lvl1pPr algn="l">
              <a:defRPr sz="1200">
                <a:solidFill>
                  <a:srgbClr val="BBC7DE"/>
                </a:solidFill>
              </a:defRPr>
            </a:lvl1pPr>
          </a:lstStyle>
          <a:p>
            <a:r>
              <a:rPr lang="fr-FR" smtClean="0"/>
              <a:t>28/02/2024</a:t>
            </a:r>
            <a:endParaRPr lang="fr-FR" dirty="0"/>
          </a:p>
        </p:txBody>
      </p:sp>
      <p:sp>
        <p:nvSpPr>
          <p:cNvPr id="8" name="Espace réservé du pied de page 4">
            <a:extLst>
              <a:ext uri="{FF2B5EF4-FFF2-40B4-BE49-F238E27FC236}">
                <a16:creationId xmlns:a16="http://schemas.microsoft.com/office/drawing/2014/main" id="{9C41B7D3-1C8C-4D42-B869-92834829AFC0}"/>
              </a:ext>
            </a:extLst>
          </p:cNvPr>
          <p:cNvSpPr>
            <a:spLocks noGrp="1"/>
          </p:cNvSpPr>
          <p:nvPr>
            <p:ph type="ftr" sz="quarter" idx="3"/>
          </p:nvPr>
        </p:nvSpPr>
        <p:spPr>
          <a:xfrm>
            <a:off x="8206685" y="6356350"/>
            <a:ext cx="3311652" cy="365125"/>
          </a:xfrm>
          <a:prstGeom prst="rect">
            <a:avLst/>
          </a:prstGeom>
        </p:spPr>
        <p:txBody>
          <a:bodyPr vert="horz" lIns="91440" tIns="45720" rIns="91440" bIns="45720" rtlCol="0" anchor="ctr"/>
          <a:lstStyle>
            <a:lvl1pPr algn="ctr">
              <a:defRPr sz="1200">
                <a:solidFill>
                  <a:srgbClr val="BBC7DE"/>
                </a:solidFill>
              </a:defRPr>
            </a:lvl1pPr>
          </a:lstStyle>
          <a:p>
            <a:pPr algn="r"/>
            <a:r>
              <a:rPr lang="fr-FR" smtClean="0"/>
              <a:t>DESIR Workshop</a:t>
            </a:r>
            <a:endParaRPr lang="fr-FR" dirty="0"/>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392" y="210891"/>
            <a:ext cx="2372997" cy="506239"/>
          </a:xfrm>
          <a:prstGeom prst="rect">
            <a:avLst/>
          </a:prstGeom>
        </p:spPr>
      </p:pic>
    </p:spTree>
    <p:extLst>
      <p:ext uri="{BB962C8B-B14F-4D97-AF65-F5344CB8AC3E}">
        <p14:creationId xmlns:p14="http://schemas.microsoft.com/office/powerpoint/2010/main" val="24015409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293FF49-C4A0-BD4A-A61F-A10692746987}"/>
              </a:ext>
            </a:extLst>
          </p:cNvPr>
          <p:cNvSpPr>
            <a:spLocks noGrp="1"/>
          </p:cNvSpPr>
          <p:nvPr>
            <p:ph type="sldNum" sz="quarter" idx="12"/>
          </p:nvPr>
        </p:nvSpPr>
        <p:spPr/>
        <p:txBody>
          <a:bodyPr/>
          <a:lstStyle/>
          <a:p>
            <a:fld id="{357E5AD5-23FB-474E-9BF5-B42530E509F4}" type="slidenum">
              <a:rPr lang="fr-FR" smtClean="0"/>
              <a:t>‹N°›</a:t>
            </a:fld>
            <a:endParaRPr lang="fr-FR" dirty="0"/>
          </a:p>
        </p:txBody>
      </p:sp>
      <p:sp>
        <p:nvSpPr>
          <p:cNvPr id="7" name="Espace réservé du pied de page 4">
            <a:extLst>
              <a:ext uri="{FF2B5EF4-FFF2-40B4-BE49-F238E27FC236}">
                <a16:creationId xmlns:a16="http://schemas.microsoft.com/office/drawing/2014/main" id="{9C41B7D3-1C8C-4D42-B869-92834829AFC0}"/>
              </a:ext>
            </a:extLst>
          </p:cNvPr>
          <p:cNvSpPr>
            <a:spLocks noGrp="1"/>
          </p:cNvSpPr>
          <p:nvPr>
            <p:ph type="ftr" sz="quarter" idx="3"/>
          </p:nvPr>
        </p:nvSpPr>
        <p:spPr>
          <a:xfrm>
            <a:off x="8206685" y="6356350"/>
            <a:ext cx="3311652" cy="365125"/>
          </a:xfrm>
          <a:prstGeom prst="rect">
            <a:avLst/>
          </a:prstGeom>
        </p:spPr>
        <p:txBody>
          <a:bodyPr vert="horz" lIns="91440" tIns="45720" rIns="91440" bIns="45720" rtlCol="0" anchor="ctr"/>
          <a:lstStyle>
            <a:lvl1pPr algn="ctr">
              <a:defRPr sz="1200">
                <a:solidFill>
                  <a:srgbClr val="BBC7DE"/>
                </a:solidFill>
              </a:defRPr>
            </a:lvl1pPr>
          </a:lstStyle>
          <a:p>
            <a:pPr algn="r"/>
            <a:r>
              <a:rPr lang="fr-FR" smtClean="0"/>
              <a:t>DESIR Workshop</a:t>
            </a:r>
            <a:endParaRPr lang="fr-FR" dirty="0"/>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392" y="210891"/>
            <a:ext cx="2372997" cy="506239"/>
          </a:xfrm>
          <a:prstGeom prst="rect">
            <a:avLst/>
          </a:prstGeom>
        </p:spPr>
      </p:pic>
      <p:sp>
        <p:nvSpPr>
          <p:cNvPr id="9" name="Espace réservé de la date 3">
            <a:extLst>
              <a:ext uri="{FF2B5EF4-FFF2-40B4-BE49-F238E27FC236}">
                <a16:creationId xmlns:a16="http://schemas.microsoft.com/office/drawing/2014/main" id="{9F629A9E-55E7-EC40-A8BF-386DF4690A43}"/>
              </a:ext>
            </a:extLst>
          </p:cNvPr>
          <p:cNvSpPr>
            <a:spLocks noGrp="1"/>
          </p:cNvSpPr>
          <p:nvPr>
            <p:ph type="dt" sz="half" idx="2"/>
          </p:nvPr>
        </p:nvSpPr>
        <p:spPr>
          <a:xfrm>
            <a:off x="416488" y="6356349"/>
            <a:ext cx="2743200" cy="365125"/>
          </a:xfrm>
          <a:prstGeom prst="rect">
            <a:avLst/>
          </a:prstGeom>
        </p:spPr>
        <p:txBody>
          <a:bodyPr vert="horz" lIns="91440" tIns="45720" rIns="91440" bIns="45720" rtlCol="0" anchor="ctr"/>
          <a:lstStyle>
            <a:lvl1pPr algn="l">
              <a:defRPr sz="1200">
                <a:solidFill>
                  <a:srgbClr val="BBC7DE"/>
                </a:solidFill>
              </a:defRPr>
            </a:lvl1pPr>
          </a:lstStyle>
          <a:p>
            <a:r>
              <a:rPr lang="fr-FR" smtClean="0"/>
              <a:t>28/02/2024</a:t>
            </a:r>
            <a:endParaRPr lang="fr-FR" dirty="0"/>
          </a:p>
        </p:txBody>
      </p:sp>
    </p:spTree>
    <p:extLst>
      <p:ext uri="{BB962C8B-B14F-4D97-AF65-F5344CB8AC3E}">
        <p14:creationId xmlns:p14="http://schemas.microsoft.com/office/powerpoint/2010/main" val="3757638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293FF49-C4A0-BD4A-A61F-A10692746987}"/>
              </a:ext>
            </a:extLst>
          </p:cNvPr>
          <p:cNvSpPr>
            <a:spLocks noGrp="1"/>
          </p:cNvSpPr>
          <p:nvPr>
            <p:ph type="sldNum" sz="quarter" idx="12"/>
          </p:nvPr>
        </p:nvSpPr>
        <p:spPr/>
        <p:txBody>
          <a:bodyPr/>
          <a:lstStyle/>
          <a:p>
            <a:fld id="{357E5AD5-23FB-474E-9BF5-B42530E509F4}" type="slidenum">
              <a:rPr lang="fr-FR" smtClean="0"/>
              <a:t>‹N°›</a:t>
            </a:fld>
            <a:endParaRPr lang="fr-FR" dirty="0"/>
          </a:p>
        </p:txBody>
      </p:sp>
      <p:sp>
        <p:nvSpPr>
          <p:cNvPr id="6" name="Espace réservé du pied de page 4">
            <a:extLst>
              <a:ext uri="{FF2B5EF4-FFF2-40B4-BE49-F238E27FC236}">
                <a16:creationId xmlns:a16="http://schemas.microsoft.com/office/drawing/2014/main" id="{9C41B7D3-1C8C-4D42-B869-92834829AFC0}"/>
              </a:ext>
            </a:extLst>
          </p:cNvPr>
          <p:cNvSpPr>
            <a:spLocks noGrp="1"/>
          </p:cNvSpPr>
          <p:nvPr>
            <p:ph type="ftr" sz="quarter" idx="3"/>
          </p:nvPr>
        </p:nvSpPr>
        <p:spPr>
          <a:xfrm>
            <a:off x="8206685" y="6356350"/>
            <a:ext cx="3311652" cy="365125"/>
          </a:xfrm>
          <a:prstGeom prst="rect">
            <a:avLst/>
          </a:prstGeom>
        </p:spPr>
        <p:txBody>
          <a:bodyPr vert="horz" lIns="91440" tIns="45720" rIns="91440" bIns="45720" rtlCol="0" anchor="ctr"/>
          <a:lstStyle>
            <a:lvl1pPr algn="ctr">
              <a:defRPr sz="1200">
                <a:solidFill>
                  <a:srgbClr val="BBC7DE"/>
                </a:solidFill>
              </a:defRPr>
            </a:lvl1pPr>
          </a:lstStyle>
          <a:p>
            <a:pPr algn="r"/>
            <a:r>
              <a:rPr lang="fr-FR" smtClean="0"/>
              <a:t>DESIR Workshop</a:t>
            </a:r>
            <a:endParaRPr lang="fr-FR" dirty="0"/>
          </a:p>
        </p:txBody>
      </p:sp>
      <p:sp>
        <p:nvSpPr>
          <p:cNvPr id="7" name="Espace réservé de la date 3">
            <a:extLst>
              <a:ext uri="{FF2B5EF4-FFF2-40B4-BE49-F238E27FC236}">
                <a16:creationId xmlns:a16="http://schemas.microsoft.com/office/drawing/2014/main" id="{9F629A9E-55E7-EC40-A8BF-386DF4690A43}"/>
              </a:ext>
            </a:extLst>
          </p:cNvPr>
          <p:cNvSpPr>
            <a:spLocks noGrp="1"/>
          </p:cNvSpPr>
          <p:nvPr>
            <p:ph type="dt" sz="half" idx="2"/>
          </p:nvPr>
        </p:nvSpPr>
        <p:spPr>
          <a:xfrm>
            <a:off x="416488" y="6356349"/>
            <a:ext cx="2743200" cy="365125"/>
          </a:xfrm>
          <a:prstGeom prst="rect">
            <a:avLst/>
          </a:prstGeom>
        </p:spPr>
        <p:txBody>
          <a:bodyPr vert="horz" lIns="91440" tIns="45720" rIns="91440" bIns="45720" rtlCol="0" anchor="ctr"/>
          <a:lstStyle>
            <a:lvl1pPr algn="l">
              <a:defRPr sz="1200">
                <a:solidFill>
                  <a:srgbClr val="BBC7DE"/>
                </a:solidFill>
              </a:defRPr>
            </a:lvl1pPr>
          </a:lstStyle>
          <a:p>
            <a:r>
              <a:rPr lang="fr-FR" smtClean="0"/>
              <a:t>28/02/2024</a:t>
            </a:r>
            <a:endParaRPr lang="fr-FR" dirty="0"/>
          </a:p>
        </p:txBody>
      </p:sp>
    </p:spTree>
    <p:extLst>
      <p:ext uri="{BB962C8B-B14F-4D97-AF65-F5344CB8AC3E}">
        <p14:creationId xmlns:p14="http://schemas.microsoft.com/office/powerpoint/2010/main" val="514522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Otsikko ja sisältö">
    <p:spTree>
      <p:nvGrpSpPr>
        <p:cNvPr id="1" name=""/>
        <p:cNvGrpSpPr/>
        <p:nvPr/>
      </p:nvGrpSpPr>
      <p:grpSpPr>
        <a:xfrm>
          <a:off x="0" y="0"/>
          <a:ext cx="0" cy="0"/>
          <a:chOff x="0" y="0"/>
          <a:chExt cx="0" cy="0"/>
        </a:xfrm>
      </p:grpSpPr>
      <p:sp>
        <p:nvSpPr>
          <p:cNvPr id="11" name="Kuvan paikkamerkki 10"/>
          <p:cNvSpPr>
            <a:spLocks noGrp="1"/>
          </p:cNvSpPr>
          <p:nvPr>
            <p:ph type="pic" sz="quarter" idx="13"/>
          </p:nvPr>
        </p:nvSpPr>
        <p:spPr>
          <a:xfrm>
            <a:off x="5260665" y="0"/>
            <a:ext cx="6931336" cy="6540500"/>
          </a:xfrm>
          <a:custGeom>
            <a:avLst/>
            <a:gdLst>
              <a:gd name="connsiteX0" fmla="*/ 0 w 5198502"/>
              <a:gd name="connsiteY0" fmla="*/ 0 h 6540500"/>
              <a:gd name="connsiteX1" fmla="*/ 5198502 w 5198502"/>
              <a:gd name="connsiteY1" fmla="*/ 0 h 6540500"/>
              <a:gd name="connsiteX2" fmla="*/ 5198502 w 5198502"/>
              <a:gd name="connsiteY2" fmla="*/ 6540500 h 6540500"/>
              <a:gd name="connsiteX3" fmla="*/ 0 w 5198502"/>
              <a:gd name="connsiteY3" fmla="*/ 6540500 h 6540500"/>
              <a:gd name="connsiteX4" fmla="*/ 0 w 5198502"/>
              <a:gd name="connsiteY4" fmla="*/ 0 h 6540500"/>
              <a:gd name="connsiteX0" fmla="*/ 2422782 w 5198502"/>
              <a:gd name="connsiteY0" fmla="*/ 18496 h 6540500"/>
              <a:gd name="connsiteX1" fmla="*/ 5198502 w 5198502"/>
              <a:gd name="connsiteY1" fmla="*/ 0 h 6540500"/>
              <a:gd name="connsiteX2" fmla="*/ 5198502 w 5198502"/>
              <a:gd name="connsiteY2" fmla="*/ 6540500 h 6540500"/>
              <a:gd name="connsiteX3" fmla="*/ 0 w 5198502"/>
              <a:gd name="connsiteY3" fmla="*/ 6540500 h 6540500"/>
              <a:gd name="connsiteX4" fmla="*/ 2422782 w 5198502"/>
              <a:gd name="connsiteY4" fmla="*/ 18496 h 6540500"/>
              <a:gd name="connsiteX0" fmla="*/ 2694035 w 5198502"/>
              <a:gd name="connsiteY0" fmla="*/ 0 h 6583656"/>
              <a:gd name="connsiteX1" fmla="*/ 5198502 w 5198502"/>
              <a:gd name="connsiteY1" fmla="*/ 43156 h 6583656"/>
              <a:gd name="connsiteX2" fmla="*/ 5198502 w 5198502"/>
              <a:gd name="connsiteY2" fmla="*/ 6583656 h 6583656"/>
              <a:gd name="connsiteX3" fmla="*/ 0 w 5198502"/>
              <a:gd name="connsiteY3" fmla="*/ 6583656 h 6583656"/>
              <a:gd name="connsiteX4" fmla="*/ 2694035 w 5198502"/>
              <a:gd name="connsiteY4" fmla="*/ 0 h 6583656"/>
              <a:gd name="connsiteX0" fmla="*/ 2435112 w 5198502"/>
              <a:gd name="connsiteY0" fmla="*/ 36991 h 6540500"/>
              <a:gd name="connsiteX1" fmla="*/ 5198502 w 5198502"/>
              <a:gd name="connsiteY1" fmla="*/ 0 h 6540500"/>
              <a:gd name="connsiteX2" fmla="*/ 5198502 w 5198502"/>
              <a:gd name="connsiteY2" fmla="*/ 6540500 h 6540500"/>
              <a:gd name="connsiteX3" fmla="*/ 0 w 5198502"/>
              <a:gd name="connsiteY3" fmla="*/ 6540500 h 6540500"/>
              <a:gd name="connsiteX4" fmla="*/ 2435112 w 5198502"/>
              <a:gd name="connsiteY4" fmla="*/ 36991 h 6540500"/>
              <a:gd name="connsiteX0" fmla="*/ 2428947 w 5198502"/>
              <a:gd name="connsiteY0" fmla="*/ 6165 h 6540500"/>
              <a:gd name="connsiteX1" fmla="*/ 5198502 w 5198502"/>
              <a:gd name="connsiteY1" fmla="*/ 0 h 6540500"/>
              <a:gd name="connsiteX2" fmla="*/ 5198502 w 5198502"/>
              <a:gd name="connsiteY2" fmla="*/ 6540500 h 6540500"/>
              <a:gd name="connsiteX3" fmla="*/ 0 w 5198502"/>
              <a:gd name="connsiteY3" fmla="*/ 6540500 h 6540500"/>
              <a:gd name="connsiteX4" fmla="*/ 2428947 w 5198502"/>
              <a:gd name="connsiteY4" fmla="*/ 6165 h 654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502" h="6540500">
                <a:moveTo>
                  <a:pt x="2428947" y="6165"/>
                </a:moveTo>
                <a:lnTo>
                  <a:pt x="5198502" y="0"/>
                </a:lnTo>
                <a:lnTo>
                  <a:pt x="5198502" y="6540500"/>
                </a:lnTo>
                <a:lnTo>
                  <a:pt x="0" y="6540500"/>
                </a:lnTo>
                <a:lnTo>
                  <a:pt x="2428947" y="6165"/>
                </a:lnTo>
                <a:close/>
              </a:path>
            </a:pathLst>
          </a:custGeom>
          <a:solidFill>
            <a:schemeClr val="accent5"/>
          </a:solidFill>
        </p:spPr>
        <p:txBody>
          <a:bodyPr anchor="ctr"/>
          <a:lstStyle>
            <a:lvl1pPr marL="0" indent="0" algn="ctr">
              <a:buNone/>
              <a:defRPr>
                <a:solidFill>
                  <a:schemeClr val="tx2"/>
                </a:solidFill>
                <a:latin typeface="Helvetica" pitchFamily="34" charset="0"/>
              </a:defRPr>
            </a:lvl1pPr>
          </a:lstStyle>
          <a:p>
            <a:endParaRPr lang="fi-FI" dirty="0"/>
          </a:p>
        </p:txBody>
      </p:sp>
      <p:cxnSp>
        <p:nvCxnSpPr>
          <p:cNvPr id="14" name="Suora yhdysviiva 13"/>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Espace réservé du numéro de diapositive 5">
            <a:extLst>
              <a:ext uri="{FF2B5EF4-FFF2-40B4-BE49-F238E27FC236}">
                <a16:creationId xmlns:a16="http://schemas.microsoft.com/office/drawing/2014/main" id="{5C2474BC-C9F7-054B-9102-8A83E8937428}"/>
              </a:ext>
            </a:extLst>
          </p:cNvPr>
          <p:cNvSpPr>
            <a:spLocks noGrp="1"/>
          </p:cNvSpPr>
          <p:nvPr>
            <p:ph type="sldNum" sz="quarter" idx="12"/>
          </p:nvPr>
        </p:nvSpPr>
        <p:spPr>
          <a:xfrm>
            <a:off x="4724400" y="6356350"/>
            <a:ext cx="2743200" cy="365125"/>
          </a:xfrm>
        </p:spPr>
        <p:txBody>
          <a:bodyPr/>
          <a:lstStyle/>
          <a:p>
            <a:fld id="{357E5AD5-23FB-474E-9BF5-B42530E509F4}" type="slidenum">
              <a:rPr lang="fr-FR" smtClean="0"/>
              <a:t>‹N°›</a:t>
            </a:fld>
            <a:endParaRPr lang="fr-FR" dirty="0"/>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392" y="210891"/>
            <a:ext cx="2372997" cy="506239"/>
          </a:xfrm>
          <a:prstGeom prst="rect">
            <a:avLst/>
          </a:prstGeom>
        </p:spPr>
      </p:pic>
    </p:spTree>
    <p:extLst>
      <p:ext uri="{BB962C8B-B14F-4D97-AF65-F5344CB8AC3E}">
        <p14:creationId xmlns:p14="http://schemas.microsoft.com/office/powerpoint/2010/main" val="2136114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031B7AE-6AA1-1A43-AF09-280F7AF5D002}"/>
              </a:ext>
            </a:extLst>
          </p:cNvPr>
          <p:cNvSpPr>
            <a:spLocks noGrp="1"/>
          </p:cNvSpPr>
          <p:nvPr>
            <p:ph type="title"/>
          </p:nvPr>
        </p:nvSpPr>
        <p:spPr>
          <a:xfrm>
            <a:off x="400050" y="0"/>
            <a:ext cx="11791949" cy="133350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3F7AE81F-0155-F241-9427-D9650A2BF208}"/>
              </a:ext>
            </a:extLst>
          </p:cNvPr>
          <p:cNvSpPr>
            <a:spLocks noGrp="1"/>
          </p:cNvSpPr>
          <p:nvPr>
            <p:ph type="body" idx="1"/>
          </p:nvPr>
        </p:nvSpPr>
        <p:spPr>
          <a:xfrm>
            <a:off x="400050" y="1333500"/>
            <a:ext cx="11791949" cy="49885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Espace réservé de la date 3">
            <a:extLst>
              <a:ext uri="{FF2B5EF4-FFF2-40B4-BE49-F238E27FC236}">
                <a16:creationId xmlns:a16="http://schemas.microsoft.com/office/drawing/2014/main" id="{9F629A9E-55E7-EC40-A8BF-386DF4690A43}"/>
              </a:ext>
            </a:extLst>
          </p:cNvPr>
          <p:cNvSpPr>
            <a:spLocks noGrp="1"/>
          </p:cNvSpPr>
          <p:nvPr>
            <p:ph type="dt" sz="half" idx="2"/>
          </p:nvPr>
        </p:nvSpPr>
        <p:spPr>
          <a:xfrm>
            <a:off x="400050" y="6356350"/>
            <a:ext cx="2743200" cy="365125"/>
          </a:xfrm>
          <a:prstGeom prst="rect">
            <a:avLst/>
          </a:prstGeom>
        </p:spPr>
        <p:txBody>
          <a:bodyPr vert="horz" lIns="91440" tIns="45720" rIns="91440" bIns="45720" rtlCol="0" anchor="ctr"/>
          <a:lstStyle>
            <a:lvl1pPr algn="l">
              <a:defRPr sz="1200">
                <a:solidFill>
                  <a:srgbClr val="BBC7DE"/>
                </a:solidFill>
              </a:defRPr>
            </a:lvl1pPr>
          </a:lstStyle>
          <a:p>
            <a:r>
              <a:rPr lang="fr-FR" dirty="0" smtClean="0"/>
              <a:t>28/02/2024</a:t>
            </a:r>
            <a:endParaRPr lang="fr-FR" dirty="0"/>
          </a:p>
        </p:txBody>
      </p:sp>
      <p:sp>
        <p:nvSpPr>
          <p:cNvPr id="6" name="Espace réservé du numéro de diapositive 5">
            <a:extLst>
              <a:ext uri="{FF2B5EF4-FFF2-40B4-BE49-F238E27FC236}">
                <a16:creationId xmlns:a16="http://schemas.microsoft.com/office/drawing/2014/main" id="{BAAC260B-735D-B744-9193-5652E4D64348}"/>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rgbClr val="BBC7DE"/>
                </a:solidFill>
              </a:defRPr>
            </a:lvl1pPr>
          </a:lstStyle>
          <a:p>
            <a:fld id="{357E5AD5-23FB-474E-9BF5-B42530E509F4}" type="slidenum">
              <a:rPr lang="fr-FR" smtClean="0"/>
              <a:pPr/>
              <a:t>‹N°›</a:t>
            </a:fld>
            <a:endParaRPr lang="fr-FR" dirty="0"/>
          </a:p>
        </p:txBody>
      </p:sp>
      <p:cxnSp>
        <p:nvCxnSpPr>
          <p:cNvPr id="9" name="Connecteur droit 8">
            <a:extLst>
              <a:ext uri="{FF2B5EF4-FFF2-40B4-BE49-F238E27FC236}">
                <a16:creationId xmlns:a16="http://schemas.microsoft.com/office/drawing/2014/main" id="{96B65739-2E52-5E4F-AA85-5F084340C947}"/>
              </a:ext>
            </a:extLst>
          </p:cNvPr>
          <p:cNvCxnSpPr>
            <a:cxnSpLocks/>
          </p:cNvCxnSpPr>
          <p:nvPr userDrawn="1"/>
        </p:nvCxnSpPr>
        <p:spPr>
          <a:xfrm>
            <a:off x="400050" y="6322060"/>
            <a:ext cx="11109568" cy="0"/>
          </a:xfrm>
          <a:prstGeom prst="line">
            <a:avLst/>
          </a:prstGeom>
          <a:ln w="9525">
            <a:solidFill>
              <a:srgbClr val="BBC7DE"/>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6"/>
          <p:cNvSpPr>
            <a:spLocks noGrp="1"/>
          </p:cNvSpPr>
          <p:nvPr>
            <p:ph type="ftr" sz="quarter" idx="3"/>
          </p:nvPr>
        </p:nvSpPr>
        <p:spPr>
          <a:xfrm>
            <a:off x="7403537" y="6356350"/>
            <a:ext cx="4114800" cy="365125"/>
          </a:xfrm>
          <a:prstGeom prst="rect">
            <a:avLst/>
          </a:prstGeom>
        </p:spPr>
        <p:txBody>
          <a:bodyPr vert="horz" lIns="91440" tIns="45720" rIns="91440" bIns="45720" rtlCol="0" anchor="ctr"/>
          <a:lstStyle>
            <a:lvl1pPr algn="r">
              <a:defRPr sz="1200">
                <a:solidFill>
                  <a:srgbClr val="BBC7DE"/>
                </a:solidFill>
              </a:defRPr>
            </a:lvl1pPr>
          </a:lstStyle>
          <a:p>
            <a:r>
              <a:rPr lang="fr-FR" dirty="0" smtClean="0"/>
              <a:t>DESIR workshop</a:t>
            </a:r>
            <a:endParaRPr lang="en-GB" dirty="0"/>
          </a:p>
        </p:txBody>
      </p:sp>
    </p:spTree>
    <p:extLst>
      <p:ext uri="{BB962C8B-B14F-4D97-AF65-F5344CB8AC3E}">
        <p14:creationId xmlns:p14="http://schemas.microsoft.com/office/powerpoint/2010/main" val="36186667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4" r:id="rId5"/>
    <p:sldLayoutId id="2147483655" r:id="rId6"/>
    <p:sldLayoutId id="2147483661" r:id="rId7"/>
    <p:sldLayoutId id="2147483662" r:id="rId8"/>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3000" kern="1200" baseline="0">
          <a:solidFill>
            <a:srgbClr val="1E2657"/>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3B2568"/>
        </a:buClr>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3B2568"/>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B2568"/>
        </a:buClr>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B2568"/>
        </a:buClr>
        <a:buFont typeface="Arial" panose="020B0604020202020204" pitchFamily="34" charset="0"/>
        <a:buChar char="•"/>
        <a:defRPr sz="1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tiff"/></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5.emf"/><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7.xml"/><Relationship Id="rId7"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image" Target="../media/image48.wmf"/><Relationship Id="rId10" Type="http://schemas.openxmlformats.org/officeDocument/2006/relationships/image" Target="../media/image53.png"/><Relationship Id="rId4" Type="http://schemas.openxmlformats.org/officeDocument/2006/relationships/oleObject" Target="../embeddings/oleObject1.bin"/><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4.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56.emf"/><Relationship Id="rId4" Type="http://schemas.openxmlformats.org/officeDocument/2006/relationships/image" Target="../media/image55.emf"/><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8.emf"/></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2.emf"/><Relationship Id="rId5" Type="http://schemas.openxmlformats.org/officeDocument/2006/relationships/image" Target="../media/image61.tiff"/><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emf"/><Relationship Id="rId7" Type="http://schemas.openxmlformats.org/officeDocument/2006/relationships/image" Target="../media/image80.png"/><Relationship Id="rId2" Type="http://schemas.openxmlformats.org/officeDocument/2006/relationships/image" Target="../media/image75.emf"/><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emf"/><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486025"/>
            <a:ext cx="9144000" cy="1920907"/>
          </a:xfrm>
        </p:spPr>
        <p:txBody>
          <a:bodyPr/>
          <a:lstStyle/>
          <a:p>
            <a:r>
              <a:rPr lang="en-GB" dirty="0"/>
              <a:t>Laser spectroscopy: from S3-LEB to DESIR</a:t>
            </a:r>
          </a:p>
        </p:txBody>
      </p:sp>
      <p:sp>
        <p:nvSpPr>
          <p:cNvPr id="3" name="Sous-titre 2"/>
          <p:cNvSpPr>
            <a:spLocks noGrp="1"/>
          </p:cNvSpPr>
          <p:nvPr>
            <p:ph type="subTitle" idx="1"/>
          </p:nvPr>
        </p:nvSpPr>
        <p:spPr>
          <a:xfrm>
            <a:off x="1524000" y="4214814"/>
            <a:ext cx="9144000" cy="800100"/>
          </a:xfrm>
        </p:spPr>
        <p:txBody>
          <a:bodyPr/>
          <a:lstStyle/>
          <a:p>
            <a:r>
              <a:rPr lang="en-GB" dirty="0"/>
              <a:t>Sarina </a:t>
            </a:r>
            <a:r>
              <a:rPr lang="en-GB" dirty="0" smtClean="0"/>
              <a:t>Geldhof</a:t>
            </a:r>
          </a:p>
          <a:p>
            <a:r>
              <a:rPr lang="en-GB" dirty="0" smtClean="0"/>
              <a:t>for the S3-LEB collaboration</a:t>
            </a:r>
            <a:endParaRPr lang="en-GB" dirty="0"/>
          </a:p>
          <a:p>
            <a:endParaRPr lang="en-GB" dirty="0"/>
          </a:p>
        </p:txBody>
      </p:sp>
      <p:sp>
        <p:nvSpPr>
          <p:cNvPr id="4" name="Espace réservé du numéro de diapositive 3"/>
          <p:cNvSpPr>
            <a:spLocks noGrp="1"/>
          </p:cNvSpPr>
          <p:nvPr>
            <p:ph type="sldNum" sz="quarter" idx="12"/>
          </p:nvPr>
        </p:nvSpPr>
        <p:spPr/>
        <p:txBody>
          <a:bodyPr/>
          <a:lstStyle/>
          <a:p>
            <a:fld id="{357E5AD5-23FB-474E-9BF5-B42530E509F4}" type="slidenum">
              <a:rPr lang="fr-FR" smtClean="0"/>
              <a:pPr/>
              <a:t>1</a:t>
            </a:fld>
            <a:endParaRPr lang="fr-FR" dirty="0"/>
          </a:p>
        </p:txBody>
      </p:sp>
      <p:sp>
        <p:nvSpPr>
          <p:cNvPr id="5" name="Espace réservé de la date 4"/>
          <p:cNvSpPr>
            <a:spLocks noGrp="1"/>
          </p:cNvSpPr>
          <p:nvPr>
            <p:ph type="dt" sz="half" idx="2"/>
          </p:nvPr>
        </p:nvSpPr>
        <p:spPr/>
        <p:txBody>
          <a:bodyPr/>
          <a:lstStyle/>
          <a:p>
            <a:r>
              <a:rPr lang="fr-FR" dirty="0" smtClean="0"/>
              <a:t>28/02/2024</a:t>
            </a:r>
            <a:endParaRPr lang="fr-FR" dirty="0"/>
          </a:p>
        </p:txBody>
      </p:sp>
      <p:sp>
        <p:nvSpPr>
          <p:cNvPr id="6" name="Espace réservé du pied de page 5"/>
          <p:cNvSpPr>
            <a:spLocks noGrp="1"/>
          </p:cNvSpPr>
          <p:nvPr>
            <p:ph type="ftr" sz="quarter" idx="3"/>
          </p:nvPr>
        </p:nvSpPr>
        <p:spPr/>
        <p:txBody>
          <a:bodyPr/>
          <a:lstStyle/>
          <a:p>
            <a:pPr algn="r"/>
            <a:r>
              <a:rPr lang="en-GB" smtClean="0"/>
              <a:t>DESIR workshop</a:t>
            </a:r>
            <a:endParaRPr lang="fr-FR" dirty="0"/>
          </a:p>
        </p:txBody>
      </p:sp>
    </p:spTree>
    <p:extLst>
      <p:ext uri="{BB962C8B-B14F-4D97-AF65-F5344CB8AC3E}">
        <p14:creationId xmlns:p14="http://schemas.microsoft.com/office/powerpoint/2010/main" val="2945452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S3-LEB scientific programme</a:t>
            </a:r>
            <a:endParaRPr lang="en-GB" dirty="0"/>
          </a:p>
        </p:txBody>
      </p:sp>
      <p:sp>
        <p:nvSpPr>
          <p:cNvPr id="3" name="Espace réservé du contenu 2"/>
          <p:cNvSpPr>
            <a:spLocks noGrp="1"/>
          </p:cNvSpPr>
          <p:nvPr>
            <p:ph idx="1"/>
          </p:nvPr>
        </p:nvSpPr>
        <p:spPr/>
        <p:txBody>
          <a:bodyPr/>
          <a:lstStyle/>
          <a:p>
            <a:r>
              <a:rPr lang="en-GB" dirty="0" smtClean="0"/>
              <a:t>S3 commissioning phase with S3-LEB, 2025-2026</a:t>
            </a:r>
          </a:p>
          <a:p>
            <a:r>
              <a:rPr lang="en-GB" dirty="0" smtClean="0"/>
              <a:t>Focus on spectrometer with opportunities for physics</a:t>
            </a:r>
          </a:p>
          <a:p>
            <a:r>
              <a:rPr lang="en-GB" dirty="0" smtClean="0"/>
              <a:t>After commissioning, start of scientific programme </a:t>
            </a:r>
            <a:endParaRPr lang="en-GB" dirty="0"/>
          </a:p>
        </p:txBody>
      </p:sp>
      <p:sp>
        <p:nvSpPr>
          <p:cNvPr id="4" name="Espace réservé du numéro de diapositive 3"/>
          <p:cNvSpPr>
            <a:spLocks noGrp="1"/>
          </p:cNvSpPr>
          <p:nvPr>
            <p:ph type="sldNum" sz="quarter" idx="12"/>
          </p:nvPr>
        </p:nvSpPr>
        <p:spPr/>
        <p:txBody>
          <a:bodyPr/>
          <a:lstStyle/>
          <a:p>
            <a:fld id="{357E5AD5-23FB-474E-9BF5-B42530E509F4}" type="slidenum">
              <a:rPr lang="fr-FR" smtClean="0"/>
              <a:t>10</a:t>
            </a:fld>
            <a:endParaRPr lang="fr-FR" dirty="0"/>
          </a:p>
        </p:txBody>
      </p:sp>
      <p:sp>
        <p:nvSpPr>
          <p:cNvPr id="5" name="Espace réservé de la date 4"/>
          <p:cNvSpPr>
            <a:spLocks noGrp="1"/>
          </p:cNvSpPr>
          <p:nvPr>
            <p:ph type="dt" sz="half" idx="2"/>
          </p:nvPr>
        </p:nvSpPr>
        <p:spPr/>
        <p:txBody>
          <a:bodyPr/>
          <a:lstStyle/>
          <a:p>
            <a:r>
              <a:rPr lang="fr-FR" dirty="0" smtClean="0"/>
              <a:t>28/02/2024</a:t>
            </a:r>
            <a:endParaRPr lang="fr-FR" dirty="0"/>
          </a:p>
        </p:txBody>
      </p:sp>
      <p:sp>
        <p:nvSpPr>
          <p:cNvPr id="6" name="Espace réservé du pied de page 5"/>
          <p:cNvSpPr>
            <a:spLocks noGrp="1"/>
          </p:cNvSpPr>
          <p:nvPr>
            <p:ph type="ftr" sz="quarter" idx="3"/>
          </p:nvPr>
        </p:nvSpPr>
        <p:spPr/>
        <p:txBody>
          <a:bodyPr/>
          <a:lstStyle/>
          <a:p>
            <a:pPr algn="r"/>
            <a:r>
              <a:rPr lang="fr-FR" smtClean="0"/>
              <a:t>DESIR Workshop</a:t>
            </a:r>
            <a:endParaRPr lang="fr-FR" dirty="0"/>
          </a:p>
        </p:txBody>
      </p:sp>
      <p:pic>
        <p:nvPicPr>
          <p:cNvPr id="8" name="Image 7"/>
          <p:cNvPicPr>
            <a:picLocks noChangeAspect="1"/>
          </p:cNvPicPr>
          <p:nvPr/>
        </p:nvPicPr>
        <p:blipFill>
          <a:blip r:embed="rId2"/>
          <a:stretch>
            <a:fillRect/>
          </a:stretch>
        </p:blipFill>
        <p:spPr>
          <a:xfrm>
            <a:off x="4128627" y="2763666"/>
            <a:ext cx="3960000" cy="2863480"/>
          </a:xfrm>
          <a:prstGeom prst="rect">
            <a:avLst/>
          </a:prstGeom>
        </p:spPr>
      </p:pic>
      <p:grpSp>
        <p:nvGrpSpPr>
          <p:cNvPr id="9" name="Groupe 8"/>
          <p:cNvGrpSpPr>
            <a:grpSpLocks noChangeAspect="1"/>
          </p:cNvGrpSpPr>
          <p:nvPr/>
        </p:nvGrpSpPr>
        <p:grpSpPr>
          <a:xfrm>
            <a:off x="8185723" y="2888308"/>
            <a:ext cx="3960000" cy="2780800"/>
            <a:chOff x="6826546" y="2431299"/>
            <a:chExt cx="3780000" cy="2654400"/>
          </a:xfrm>
        </p:grpSpPr>
        <p:pic>
          <p:nvPicPr>
            <p:cNvPr id="10" name="Image 9"/>
            <p:cNvPicPr>
              <a:picLocks noChangeAspect="1"/>
            </p:cNvPicPr>
            <p:nvPr/>
          </p:nvPicPr>
          <p:blipFill>
            <a:blip r:embed="rId3"/>
            <a:stretch>
              <a:fillRect/>
            </a:stretch>
          </p:blipFill>
          <p:spPr>
            <a:xfrm>
              <a:off x="6826546" y="2431299"/>
              <a:ext cx="3780000" cy="2654400"/>
            </a:xfrm>
            <a:prstGeom prst="rect">
              <a:avLst/>
            </a:prstGeom>
          </p:spPr>
        </p:pic>
        <p:sp>
          <p:nvSpPr>
            <p:cNvPr id="11" name="Rectangle 10"/>
            <p:cNvSpPr/>
            <p:nvPr/>
          </p:nvSpPr>
          <p:spPr>
            <a:xfrm>
              <a:off x="6846555" y="2454012"/>
              <a:ext cx="1192955" cy="338554"/>
            </a:xfrm>
            <a:prstGeom prst="rect">
              <a:avLst/>
            </a:prstGeom>
            <a:solidFill>
              <a:schemeClr val="bg1"/>
            </a:solidFill>
            <a:ln>
              <a:solidFill>
                <a:schemeClr val="tx1"/>
              </a:solidFill>
            </a:ln>
          </p:spPr>
          <p:txBody>
            <a:bodyPr wrap="none">
              <a:spAutoFit/>
            </a:bodyPr>
            <a:lstStyle/>
            <a:p>
              <a:r>
                <a:rPr lang="fr-FR" sz="1600" b="1" baseline="30000" dirty="0" smtClean="0">
                  <a:effectLst>
                    <a:outerShdw blurRad="38100" dist="38100" dir="2700000" algn="tl">
                      <a:srgbClr val="DDDDDD"/>
                    </a:outerShdw>
                  </a:effectLst>
                </a:rPr>
                <a:t>50</a:t>
              </a:r>
              <a:r>
                <a:rPr lang="fr-FR" sz="1600" b="1" dirty="0" smtClean="0">
                  <a:effectLst>
                    <a:outerShdw blurRad="38100" dist="38100" dir="2700000" algn="tl">
                      <a:srgbClr val="DDDDDD"/>
                    </a:outerShdw>
                  </a:effectLst>
                </a:rPr>
                <a:t>Cr </a:t>
              </a:r>
              <a:r>
                <a:rPr lang="fr-FR" sz="1600" b="1" dirty="0">
                  <a:effectLst>
                    <a:outerShdw blurRad="38100" dist="38100" dir="2700000" algn="tl">
                      <a:srgbClr val="DDDDDD"/>
                    </a:outerShdw>
                  </a:effectLst>
                </a:rPr>
                <a:t>+</a:t>
              </a:r>
              <a:r>
                <a:rPr lang="fr-FR" sz="1600" b="1" baseline="30000" dirty="0">
                  <a:effectLst>
                    <a:outerShdw blurRad="38100" dist="38100" dir="2700000" algn="tl">
                      <a:srgbClr val="DDDDDD"/>
                    </a:outerShdw>
                  </a:effectLst>
                  <a:sym typeface="Wingdings" charset="2"/>
                </a:rPr>
                <a:t> </a:t>
              </a:r>
              <a:r>
                <a:rPr lang="fr-FR" sz="1600" b="1" baseline="30000" dirty="0" smtClean="0">
                  <a:effectLst>
                    <a:outerShdw blurRad="38100" dist="38100" dir="2700000" algn="tl">
                      <a:srgbClr val="DDDDDD"/>
                    </a:outerShdw>
                  </a:effectLst>
                  <a:sym typeface="Wingdings" charset="2"/>
                </a:rPr>
                <a:t>58</a:t>
              </a:r>
              <a:r>
                <a:rPr lang="fr-FR" sz="1600" b="1" dirty="0" smtClean="0">
                  <a:effectLst>
                    <a:outerShdw blurRad="38100" dist="38100" dir="2700000" algn="tl">
                      <a:srgbClr val="DDDDDD"/>
                    </a:outerShdw>
                  </a:effectLst>
                  <a:sym typeface="Wingdings" charset="2"/>
                </a:rPr>
                <a:t>Ni </a:t>
              </a:r>
              <a:endParaRPr lang="fr-FR" sz="1600" dirty="0"/>
            </a:p>
          </p:txBody>
        </p:sp>
      </p:grpSp>
      <p:grpSp>
        <p:nvGrpSpPr>
          <p:cNvPr id="14" name="Groupe 13"/>
          <p:cNvGrpSpPr/>
          <p:nvPr/>
        </p:nvGrpSpPr>
        <p:grpSpPr>
          <a:xfrm>
            <a:off x="69589" y="2957686"/>
            <a:ext cx="3960000" cy="2654832"/>
            <a:chOff x="6451693" y="924498"/>
            <a:chExt cx="3960000" cy="2654832"/>
          </a:xfrm>
        </p:grpSpPr>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693" y="924498"/>
              <a:ext cx="3960000" cy="2654832"/>
            </a:xfrm>
            <a:prstGeom prst="rect">
              <a:avLst/>
            </a:prstGeom>
          </p:spPr>
        </p:pic>
        <p:sp>
          <p:nvSpPr>
            <p:cNvPr id="12" name="Rectangle 11"/>
            <p:cNvSpPr/>
            <p:nvPr/>
          </p:nvSpPr>
          <p:spPr>
            <a:xfrm>
              <a:off x="6451693" y="3211271"/>
              <a:ext cx="1316835" cy="338554"/>
            </a:xfrm>
            <a:prstGeom prst="rect">
              <a:avLst/>
            </a:prstGeom>
            <a:solidFill>
              <a:schemeClr val="bg1"/>
            </a:solidFill>
            <a:ln>
              <a:solidFill>
                <a:schemeClr val="tx1"/>
              </a:solidFill>
            </a:ln>
          </p:spPr>
          <p:txBody>
            <a:bodyPr wrap="none">
              <a:spAutoFit/>
            </a:bodyPr>
            <a:lstStyle/>
            <a:p>
              <a:r>
                <a:rPr lang="fr-FR" sz="1600" b="1" baseline="30000" dirty="0">
                  <a:effectLst>
                    <a:outerShdw blurRad="38100" dist="38100" dir="2700000" algn="tl">
                      <a:srgbClr val="DDDDDD"/>
                    </a:outerShdw>
                  </a:effectLst>
                </a:rPr>
                <a:t>40</a:t>
              </a:r>
              <a:r>
                <a:rPr lang="fr-FR" sz="1600" b="1" dirty="0">
                  <a:effectLst>
                    <a:outerShdw blurRad="38100" dist="38100" dir="2700000" algn="tl">
                      <a:srgbClr val="DDDDDD"/>
                    </a:outerShdw>
                  </a:effectLst>
                </a:rPr>
                <a:t>Ar +</a:t>
              </a:r>
              <a:r>
                <a:rPr lang="fr-FR" sz="1600" b="1" baseline="30000" dirty="0">
                  <a:effectLst>
                    <a:outerShdw blurRad="38100" dist="38100" dir="2700000" algn="tl">
                      <a:srgbClr val="DDDDDD"/>
                    </a:outerShdw>
                  </a:effectLst>
                  <a:sym typeface="Wingdings" charset="2"/>
                </a:rPr>
                <a:t> 116</a:t>
              </a:r>
              <a:r>
                <a:rPr lang="fr-FR" sz="1600" b="1" dirty="0">
                  <a:effectLst>
                    <a:outerShdw blurRad="38100" dist="38100" dir="2700000" algn="tl">
                      <a:srgbClr val="DDDDDD"/>
                    </a:outerShdw>
                  </a:effectLst>
                  <a:sym typeface="Wingdings" charset="2"/>
                </a:rPr>
                <a:t>Sn </a:t>
              </a:r>
              <a:endParaRPr lang="fr-FR" sz="1600" dirty="0"/>
            </a:p>
          </p:txBody>
        </p:sp>
      </p:grpSp>
      <p:sp>
        <p:nvSpPr>
          <p:cNvPr id="13" name="Rectangle 12"/>
          <p:cNvSpPr/>
          <p:nvPr/>
        </p:nvSpPr>
        <p:spPr>
          <a:xfrm>
            <a:off x="4192352" y="5259212"/>
            <a:ext cx="1369286" cy="338554"/>
          </a:xfrm>
          <a:prstGeom prst="rect">
            <a:avLst/>
          </a:prstGeom>
          <a:solidFill>
            <a:schemeClr val="bg1"/>
          </a:solidFill>
          <a:ln>
            <a:solidFill>
              <a:schemeClr val="tx1"/>
            </a:solidFill>
          </a:ln>
        </p:spPr>
        <p:txBody>
          <a:bodyPr wrap="none">
            <a:spAutoFit/>
          </a:bodyPr>
          <a:lstStyle/>
          <a:p>
            <a:r>
              <a:rPr lang="fr-FR" sz="1600" b="1" baseline="30000" dirty="0">
                <a:effectLst>
                  <a:outerShdw blurRad="38100" dist="38100" dir="2700000" algn="tl">
                    <a:srgbClr val="DDDDDD"/>
                  </a:outerShdw>
                </a:effectLst>
              </a:rPr>
              <a:t>2</a:t>
            </a:r>
            <a:r>
              <a:rPr lang="fr-FR" sz="1600" b="1" baseline="30000" dirty="0" smtClean="0">
                <a:effectLst>
                  <a:outerShdw blurRad="38100" dist="38100" dir="2700000" algn="tl">
                    <a:srgbClr val="DDDDDD"/>
                  </a:outerShdw>
                </a:effectLst>
              </a:rPr>
              <a:t>0</a:t>
            </a:r>
            <a:r>
              <a:rPr lang="fr-FR" sz="1600" b="1" dirty="0" smtClean="0">
                <a:effectLst>
                  <a:outerShdw blurRad="38100" dist="38100" dir="2700000" algn="tl">
                    <a:srgbClr val="DDDDDD"/>
                  </a:outerShdw>
                </a:effectLst>
              </a:rPr>
              <a:t>Ne </a:t>
            </a:r>
            <a:r>
              <a:rPr lang="fr-FR" sz="1600" b="1" dirty="0">
                <a:effectLst>
                  <a:outerShdw blurRad="38100" dist="38100" dir="2700000" algn="tl">
                    <a:srgbClr val="DDDDDD"/>
                  </a:outerShdw>
                </a:effectLst>
              </a:rPr>
              <a:t>+</a:t>
            </a:r>
            <a:r>
              <a:rPr lang="fr-FR" sz="1600" b="1" baseline="30000" dirty="0">
                <a:effectLst>
                  <a:outerShdw blurRad="38100" dist="38100" dir="2700000" algn="tl">
                    <a:srgbClr val="DDDDDD"/>
                  </a:outerShdw>
                </a:effectLst>
                <a:sym typeface="Wingdings" charset="2"/>
              </a:rPr>
              <a:t> </a:t>
            </a:r>
            <a:r>
              <a:rPr lang="fr-FR" sz="1600" b="1" baseline="30000" dirty="0" smtClean="0">
                <a:effectLst>
                  <a:outerShdw blurRad="38100" dist="38100" dir="2700000" algn="tl">
                    <a:srgbClr val="DDDDDD"/>
                  </a:outerShdw>
                </a:effectLst>
                <a:sym typeface="Wingdings" charset="2"/>
              </a:rPr>
              <a:t>197</a:t>
            </a:r>
            <a:r>
              <a:rPr lang="fr-FR" sz="1600" b="1" dirty="0" smtClean="0">
                <a:effectLst>
                  <a:outerShdw blurRad="38100" dist="38100" dir="2700000" algn="tl">
                    <a:srgbClr val="DDDDDD"/>
                  </a:outerShdw>
                </a:effectLst>
                <a:sym typeface="Wingdings" charset="2"/>
              </a:rPr>
              <a:t>Au </a:t>
            </a:r>
            <a:endParaRPr lang="fr-FR" sz="1600" dirty="0"/>
          </a:p>
        </p:txBody>
      </p:sp>
    </p:spTree>
    <p:extLst>
      <p:ext uri="{BB962C8B-B14F-4D97-AF65-F5344CB8AC3E}">
        <p14:creationId xmlns:p14="http://schemas.microsoft.com/office/powerpoint/2010/main" val="1737950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p:cNvGrpSpPr/>
          <p:nvPr/>
        </p:nvGrpSpPr>
        <p:grpSpPr>
          <a:xfrm>
            <a:off x="1986568" y="2381423"/>
            <a:ext cx="7099069" cy="4261653"/>
            <a:chOff x="4462301" y="2132388"/>
            <a:chExt cx="6858000" cy="4053835"/>
          </a:xfrm>
        </p:grpSpPr>
        <p:pic>
          <p:nvPicPr>
            <p:cNvPr id="15" name="Image 14">
              <a:extLst>
                <a:ext uri="{FF2B5EF4-FFF2-40B4-BE49-F238E27FC236}">
                  <a16:creationId xmlns:a16="http://schemas.microsoft.com/office/drawing/2014/main" id="{9C82E2BE-E69E-A44E-B9A4-77C1A33F97B8}"/>
                </a:ext>
              </a:extLst>
            </p:cNvPr>
            <p:cNvPicPr>
              <a:picLocks noChangeAspect="1"/>
            </p:cNvPicPr>
            <p:nvPr/>
          </p:nvPicPr>
          <p:blipFill>
            <a:blip r:embed="rId2"/>
            <a:stretch>
              <a:fillRect/>
            </a:stretch>
          </p:blipFill>
          <p:spPr>
            <a:xfrm>
              <a:off x="4462301" y="2132388"/>
              <a:ext cx="6858000" cy="4053835"/>
            </a:xfrm>
            <a:prstGeom prst="rect">
              <a:avLst/>
            </a:prstGeom>
          </p:spPr>
        </p:pic>
        <p:grpSp>
          <p:nvGrpSpPr>
            <p:cNvPr id="19" name="Groupe 18">
              <a:extLst>
                <a:ext uri="{FF2B5EF4-FFF2-40B4-BE49-F238E27FC236}">
                  <a16:creationId xmlns:a16="http://schemas.microsoft.com/office/drawing/2014/main" id="{BD623A2B-FE0B-1249-BD56-A2742CBC4B95}"/>
                </a:ext>
              </a:extLst>
            </p:cNvPr>
            <p:cNvGrpSpPr/>
            <p:nvPr/>
          </p:nvGrpSpPr>
          <p:grpSpPr>
            <a:xfrm>
              <a:off x="6013191" y="2797500"/>
              <a:ext cx="4590530" cy="1937551"/>
              <a:chOff x="2067852" y="1890115"/>
              <a:chExt cx="6120707" cy="2583401"/>
            </a:xfrm>
          </p:grpSpPr>
          <p:sp>
            <p:nvSpPr>
              <p:cNvPr id="20" name="Ellipse 19">
                <a:extLst>
                  <a:ext uri="{FF2B5EF4-FFF2-40B4-BE49-F238E27FC236}">
                    <a16:creationId xmlns:a16="http://schemas.microsoft.com/office/drawing/2014/main" id="{5C010C0F-1607-134C-87BE-AF0E43F27360}"/>
                  </a:ext>
                </a:extLst>
              </p:cNvPr>
              <p:cNvSpPr/>
              <p:nvPr/>
            </p:nvSpPr>
            <p:spPr bwMode="auto">
              <a:xfrm rot="20142122">
                <a:off x="6420872" y="1890115"/>
                <a:ext cx="1767687" cy="430041"/>
              </a:xfrm>
              <a:prstGeom prst="ellipse">
                <a:avLst/>
              </a:prstGeom>
              <a:solidFill>
                <a:schemeClr val="accent3">
                  <a:lumMod val="40000"/>
                  <a:lumOff val="60000"/>
                  <a:alpha val="51000"/>
                </a:schemeClr>
              </a:solidFill>
              <a:ln w="38100" cap="flat" cmpd="sng" algn="ctr">
                <a:solidFill>
                  <a:srgbClr val="EE5926"/>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fr-FR">
                  <a:solidFill>
                    <a:srgbClr val="000000"/>
                  </a:solidFill>
                  <a:ea typeface="ＭＳ Ｐゴシック" charset="-128"/>
                  <a:cs typeface="ＭＳ Ｐゴシック" charset="-128"/>
                </a:endParaRPr>
              </a:p>
            </p:txBody>
          </p:sp>
          <p:sp>
            <p:nvSpPr>
              <p:cNvPr id="21" name="Ellipse 20">
                <a:extLst>
                  <a:ext uri="{FF2B5EF4-FFF2-40B4-BE49-F238E27FC236}">
                    <a16:creationId xmlns:a16="http://schemas.microsoft.com/office/drawing/2014/main" id="{3E51653F-B5BC-0843-9F82-402AF86FFF60}"/>
                  </a:ext>
                </a:extLst>
              </p:cNvPr>
              <p:cNvSpPr/>
              <p:nvPr/>
            </p:nvSpPr>
            <p:spPr bwMode="auto">
              <a:xfrm rot="19733944">
                <a:off x="2067852" y="4043475"/>
                <a:ext cx="1360262" cy="430041"/>
              </a:xfrm>
              <a:prstGeom prst="ellipse">
                <a:avLst/>
              </a:prstGeom>
              <a:solidFill>
                <a:schemeClr val="accent3">
                  <a:lumMod val="40000"/>
                  <a:lumOff val="60000"/>
                  <a:alpha val="51000"/>
                </a:schemeClr>
              </a:solidFill>
              <a:ln w="38100" cap="flat" cmpd="sng" algn="ctr">
                <a:solidFill>
                  <a:srgbClr val="EE5926"/>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fr-FR">
                  <a:solidFill>
                    <a:srgbClr val="000000"/>
                  </a:solidFill>
                  <a:ea typeface="ＭＳ Ｐゴシック" charset="-128"/>
                  <a:cs typeface="ＭＳ Ｐゴシック" charset="-128"/>
                </a:endParaRPr>
              </a:p>
            </p:txBody>
          </p:sp>
          <p:sp>
            <p:nvSpPr>
              <p:cNvPr id="22" name="Ellipse 21">
                <a:extLst>
                  <a:ext uri="{FF2B5EF4-FFF2-40B4-BE49-F238E27FC236}">
                    <a16:creationId xmlns:a16="http://schemas.microsoft.com/office/drawing/2014/main" id="{ED893302-F5CD-534F-B713-020C97A3B6F7}"/>
                  </a:ext>
                </a:extLst>
              </p:cNvPr>
              <p:cNvSpPr/>
              <p:nvPr/>
            </p:nvSpPr>
            <p:spPr bwMode="auto">
              <a:xfrm rot="19733944">
                <a:off x="3616783" y="2998919"/>
                <a:ext cx="1595344" cy="430041"/>
              </a:xfrm>
              <a:prstGeom prst="ellipse">
                <a:avLst/>
              </a:prstGeom>
              <a:solidFill>
                <a:schemeClr val="accent3">
                  <a:lumMod val="40000"/>
                  <a:lumOff val="60000"/>
                  <a:alpha val="51000"/>
                </a:schemeClr>
              </a:solidFill>
              <a:ln w="38100" cap="flat" cmpd="sng" algn="ctr">
                <a:solidFill>
                  <a:srgbClr val="19A9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fr-FR">
                  <a:solidFill>
                    <a:srgbClr val="000000"/>
                  </a:solidFill>
                  <a:ea typeface="ＭＳ Ｐゴシック" charset="-128"/>
                  <a:cs typeface="ＭＳ Ｐゴシック" charset="-128"/>
                </a:endParaRPr>
              </a:p>
            </p:txBody>
          </p:sp>
        </p:grpSp>
      </p:grpSp>
      <p:sp>
        <p:nvSpPr>
          <p:cNvPr id="2" name="Titre 1"/>
          <p:cNvSpPr>
            <a:spLocks noGrp="1"/>
          </p:cNvSpPr>
          <p:nvPr>
            <p:ph type="title"/>
          </p:nvPr>
        </p:nvSpPr>
        <p:spPr/>
        <p:txBody>
          <a:bodyPr/>
          <a:lstStyle/>
          <a:p>
            <a:r>
              <a:rPr lang="en-GB" dirty="0" smtClean="0"/>
              <a:t>S3-LEB scientific programme</a:t>
            </a:r>
            <a:endParaRPr lang="en-GB" dirty="0"/>
          </a:p>
        </p:txBody>
      </p:sp>
      <p:sp>
        <p:nvSpPr>
          <p:cNvPr id="3" name="Espace réservé du contenu 2"/>
          <p:cNvSpPr>
            <a:spLocks noGrp="1"/>
          </p:cNvSpPr>
          <p:nvPr>
            <p:ph idx="1"/>
          </p:nvPr>
        </p:nvSpPr>
        <p:spPr/>
        <p:txBody>
          <a:bodyPr/>
          <a:lstStyle/>
          <a:p>
            <a:r>
              <a:rPr lang="en-GB" dirty="0" smtClean="0"/>
              <a:t>11 pre-proposals/Letters of Intent prepared for workshop back in 2018, re-discussed in 2022</a:t>
            </a:r>
          </a:p>
          <a:p>
            <a:r>
              <a:rPr lang="en-GB" dirty="0" smtClean="0"/>
              <a:t>Additional abstracts </a:t>
            </a:r>
            <a:r>
              <a:rPr lang="en-GB" dirty="0"/>
              <a:t>on neutron-deficient (heavy-)medium mass nuclei </a:t>
            </a:r>
            <a:r>
              <a:rPr lang="en-GB" dirty="0" smtClean="0"/>
              <a:t>(Z </a:t>
            </a:r>
            <a:r>
              <a:rPr lang="en-GB" dirty="0"/>
              <a:t>= 50 </a:t>
            </a:r>
            <a:r>
              <a:rPr lang="en-GB" dirty="0" smtClean="0"/>
              <a:t>to </a:t>
            </a:r>
            <a:r>
              <a:rPr lang="en-GB" dirty="0"/>
              <a:t>Z = </a:t>
            </a:r>
            <a:r>
              <a:rPr lang="en-GB" dirty="0" smtClean="0"/>
              <a:t>82) </a:t>
            </a:r>
            <a:r>
              <a:rPr lang="en-GB" dirty="0"/>
              <a:t>in 2022</a:t>
            </a:r>
            <a:endParaRPr lang="en-GB" dirty="0" smtClean="0"/>
          </a:p>
          <a:p>
            <a:r>
              <a:rPr lang="en-GB" dirty="0" smtClean="0"/>
              <a:t>Laser spectroscopy programme:</a:t>
            </a:r>
          </a:p>
        </p:txBody>
      </p:sp>
      <p:sp>
        <p:nvSpPr>
          <p:cNvPr id="4" name="Espace réservé du numéro de diapositive 3"/>
          <p:cNvSpPr>
            <a:spLocks noGrp="1"/>
          </p:cNvSpPr>
          <p:nvPr>
            <p:ph type="sldNum" sz="quarter" idx="12"/>
          </p:nvPr>
        </p:nvSpPr>
        <p:spPr/>
        <p:txBody>
          <a:bodyPr/>
          <a:lstStyle/>
          <a:p>
            <a:fld id="{357E5AD5-23FB-474E-9BF5-B42530E509F4}" type="slidenum">
              <a:rPr lang="fr-FR" smtClean="0"/>
              <a:t>11</a:t>
            </a:fld>
            <a:endParaRPr lang="fr-FR" dirty="0"/>
          </a:p>
        </p:txBody>
      </p:sp>
      <p:sp>
        <p:nvSpPr>
          <p:cNvPr id="5" name="Espace réservé de la date 4"/>
          <p:cNvSpPr>
            <a:spLocks noGrp="1"/>
          </p:cNvSpPr>
          <p:nvPr>
            <p:ph type="dt" sz="half" idx="2"/>
          </p:nvPr>
        </p:nvSpPr>
        <p:spPr/>
        <p:txBody>
          <a:bodyPr/>
          <a:lstStyle/>
          <a:p>
            <a:r>
              <a:rPr lang="fr-FR" smtClean="0"/>
              <a:t>28/02/2024</a:t>
            </a:r>
            <a:endParaRPr lang="fr-FR" dirty="0"/>
          </a:p>
        </p:txBody>
      </p:sp>
      <p:sp>
        <p:nvSpPr>
          <p:cNvPr id="6" name="Espace réservé du pied de page 5"/>
          <p:cNvSpPr>
            <a:spLocks noGrp="1"/>
          </p:cNvSpPr>
          <p:nvPr>
            <p:ph type="ftr" sz="quarter" idx="3"/>
          </p:nvPr>
        </p:nvSpPr>
        <p:spPr/>
        <p:txBody>
          <a:bodyPr/>
          <a:lstStyle/>
          <a:p>
            <a:pPr algn="r"/>
            <a:r>
              <a:rPr lang="fr-FR" smtClean="0"/>
              <a:t>DESIR Workshop</a:t>
            </a:r>
            <a:endParaRPr lang="fr-FR" dirty="0"/>
          </a:p>
        </p:txBody>
      </p:sp>
      <p:sp>
        <p:nvSpPr>
          <p:cNvPr id="25" name="ZoneTexte 24"/>
          <p:cNvSpPr txBox="1"/>
          <p:nvPr/>
        </p:nvSpPr>
        <p:spPr>
          <a:xfrm>
            <a:off x="4295529" y="5257256"/>
            <a:ext cx="4211409" cy="1077218"/>
          </a:xfrm>
          <a:prstGeom prst="rect">
            <a:avLst/>
          </a:prstGeom>
          <a:noFill/>
        </p:spPr>
        <p:txBody>
          <a:bodyPr wrap="none" rtlCol="0">
            <a:spAutoFit/>
          </a:bodyPr>
          <a:lstStyle/>
          <a:p>
            <a:pPr marL="285750" indent="-285750">
              <a:buClr>
                <a:srgbClr val="EE5926"/>
              </a:buClr>
              <a:buFont typeface="Wingdings" panose="05000000000000000000" pitchFamily="2" charset="2"/>
              <a:buChar char="Ø"/>
            </a:pPr>
            <a:r>
              <a:rPr lang="en-GB" sz="1600" dirty="0"/>
              <a:t>Evolution of </a:t>
            </a:r>
            <a:r>
              <a:rPr lang="en-GB" sz="1600" dirty="0" smtClean="0"/>
              <a:t>deformation around </a:t>
            </a:r>
            <a:r>
              <a:rPr lang="en-GB" sz="1600" baseline="30000" dirty="0"/>
              <a:t>80</a:t>
            </a:r>
            <a:r>
              <a:rPr lang="en-GB" sz="1600" dirty="0"/>
              <a:t>Zr </a:t>
            </a:r>
            <a:endParaRPr lang="en-GB" sz="1600" dirty="0" smtClean="0"/>
          </a:p>
          <a:p>
            <a:pPr marL="285750" indent="-285750">
              <a:buClr>
                <a:srgbClr val="EE5926"/>
              </a:buClr>
              <a:buFont typeface="Wingdings" panose="05000000000000000000" pitchFamily="2" charset="2"/>
              <a:buChar char="Ø"/>
            </a:pPr>
            <a:r>
              <a:rPr lang="en-GB" sz="1600" dirty="0" smtClean="0"/>
              <a:t>Sb </a:t>
            </a:r>
            <a:r>
              <a:rPr lang="en-GB" sz="1600" dirty="0"/>
              <a:t>isotopic chain until the proton drip line</a:t>
            </a:r>
          </a:p>
          <a:p>
            <a:pPr marL="285750" indent="-285750">
              <a:buClr>
                <a:srgbClr val="EE5926"/>
              </a:buClr>
              <a:buFont typeface="Wingdings" panose="05000000000000000000" pitchFamily="2" charset="2"/>
              <a:buChar char="Ø"/>
            </a:pPr>
            <a:r>
              <a:rPr lang="en-GB" sz="1600" dirty="0" smtClean="0"/>
              <a:t>silver </a:t>
            </a:r>
            <a:r>
              <a:rPr lang="en-GB" sz="1600" dirty="0"/>
              <a:t>isotopes down to (N=Z) 94Ag</a:t>
            </a:r>
          </a:p>
          <a:p>
            <a:pPr marL="285750" indent="-285750">
              <a:buClr>
                <a:srgbClr val="EE5926"/>
              </a:buClr>
              <a:buFont typeface="Wingdings" panose="05000000000000000000" pitchFamily="2" charset="2"/>
              <a:buChar char="Ø"/>
            </a:pPr>
            <a:r>
              <a:rPr lang="en-GB" sz="1600" baseline="30000" dirty="0"/>
              <a:t>100</a:t>
            </a:r>
            <a:r>
              <a:rPr lang="en-GB" sz="1600" dirty="0"/>
              <a:t>Sn region (Sn, In, Cd</a:t>
            </a:r>
            <a:r>
              <a:rPr lang="en-GB" sz="1600" dirty="0" smtClean="0"/>
              <a:t>)</a:t>
            </a:r>
            <a:endParaRPr lang="en-GB" sz="1600" dirty="0"/>
          </a:p>
        </p:txBody>
      </p:sp>
      <p:sp>
        <p:nvSpPr>
          <p:cNvPr id="26" name="ZoneTexte 25"/>
          <p:cNvSpPr txBox="1"/>
          <p:nvPr/>
        </p:nvSpPr>
        <p:spPr>
          <a:xfrm>
            <a:off x="8174132" y="3141456"/>
            <a:ext cx="3353803" cy="830997"/>
          </a:xfrm>
          <a:prstGeom prst="rect">
            <a:avLst/>
          </a:prstGeom>
          <a:noFill/>
        </p:spPr>
        <p:txBody>
          <a:bodyPr wrap="none" rtlCol="0">
            <a:spAutoFit/>
          </a:bodyPr>
          <a:lstStyle/>
          <a:p>
            <a:pPr marL="285750" indent="-285750">
              <a:buClr>
                <a:srgbClr val="FF0000"/>
              </a:buClr>
              <a:buFont typeface="Wingdings" panose="05000000000000000000" pitchFamily="2" charset="2"/>
              <a:buChar char="Ø"/>
            </a:pPr>
            <a:r>
              <a:rPr lang="en-GB" sz="1600" baseline="30000" dirty="0"/>
              <a:t>210-213</a:t>
            </a:r>
            <a:r>
              <a:rPr lang="en-GB" sz="1600" dirty="0"/>
              <a:t>Ac and </a:t>
            </a:r>
            <a:r>
              <a:rPr lang="en-GB" sz="1600" baseline="30000" dirty="0" smtClean="0"/>
              <a:t>213,215</a:t>
            </a:r>
            <a:r>
              <a:rPr lang="en-GB" sz="1600" dirty="0" smtClean="0"/>
              <a:t>Th</a:t>
            </a:r>
          </a:p>
          <a:p>
            <a:pPr marL="285750" indent="-285750">
              <a:buClr>
                <a:srgbClr val="FF0000"/>
              </a:buClr>
              <a:buFont typeface="Wingdings" panose="05000000000000000000" pitchFamily="2" charset="2"/>
              <a:buChar char="Ø"/>
            </a:pPr>
            <a:r>
              <a:rPr lang="en-GB" sz="1600" dirty="0" err="1" smtClean="0"/>
              <a:t>Octupole</a:t>
            </a:r>
            <a:r>
              <a:rPr lang="en-GB" sz="1600" dirty="0" smtClean="0"/>
              <a:t> deformation </a:t>
            </a:r>
            <a:r>
              <a:rPr lang="en-GB" sz="1600" dirty="0"/>
              <a:t>in </a:t>
            </a:r>
            <a:r>
              <a:rPr lang="en-GB" sz="1600" baseline="30000" dirty="0"/>
              <a:t>225-228</a:t>
            </a:r>
            <a:r>
              <a:rPr lang="en-GB" sz="1600" dirty="0"/>
              <a:t>U</a:t>
            </a:r>
          </a:p>
          <a:p>
            <a:pPr marL="285750" indent="-285750">
              <a:buClr>
                <a:srgbClr val="FF0000"/>
              </a:buClr>
              <a:buFont typeface="Wingdings" panose="05000000000000000000" pitchFamily="2" charset="2"/>
              <a:buChar char="Ø"/>
            </a:pPr>
            <a:r>
              <a:rPr lang="en-GB" sz="1600" dirty="0" smtClean="0"/>
              <a:t>SHE structure (</a:t>
            </a:r>
            <a:r>
              <a:rPr lang="en-GB" sz="1600" dirty="0" err="1" smtClean="0"/>
              <a:t>Fm</a:t>
            </a:r>
            <a:r>
              <a:rPr lang="en-GB" sz="1600" dirty="0"/>
              <a:t>, </a:t>
            </a:r>
            <a:r>
              <a:rPr lang="en-GB" sz="1600" dirty="0" smtClean="0"/>
              <a:t>No, </a:t>
            </a:r>
            <a:r>
              <a:rPr lang="en-GB" sz="1600" dirty="0" err="1" smtClean="0"/>
              <a:t>Lr</a:t>
            </a:r>
            <a:r>
              <a:rPr lang="en-GB" sz="1600" dirty="0" smtClean="0"/>
              <a:t>)</a:t>
            </a:r>
            <a:endParaRPr lang="en-GB" sz="1600" dirty="0"/>
          </a:p>
        </p:txBody>
      </p:sp>
      <p:sp>
        <p:nvSpPr>
          <p:cNvPr id="16" name="ZoneTexte 15"/>
          <p:cNvSpPr txBox="1"/>
          <p:nvPr/>
        </p:nvSpPr>
        <p:spPr>
          <a:xfrm>
            <a:off x="2937268" y="3000998"/>
            <a:ext cx="2832827" cy="1077218"/>
          </a:xfrm>
          <a:prstGeom prst="rect">
            <a:avLst/>
          </a:prstGeom>
          <a:noFill/>
        </p:spPr>
        <p:txBody>
          <a:bodyPr wrap="none" rtlCol="0">
            <a:spAutoFit/>
          </a:bodyPr>
          <a:lstStyle/>
          <a:p>
            <a:pPr marL="285750" indent="-285750">
              <a:buClr>
                <a:srgbClr val="19A9B5"/>
              </a:buClr>
              <a:buFont typeface="Wingdings" panose="05000000000000000000" pitchFamily="2" charset="2"/>
              <a:buChar char="Ø"/>
            </a:pPr>
            <a:r>
              <a:rPr lang="en-GB" sz="1600" dirty="0"/>
              <a:t>Shape-coexistence in the </a:t>
            </a:r>
            <a:r>
              <a:rPr lang="en-GB" sz="1600" dirty="0" smtClean="0"/>
              <a:t/>
            </a:r>
            <a:br>
              <a:rPr lang="en-GB" sz="1600" dirty="0" smtClean="0"/>
            </a:br>
            <a:r>
              <a:rPr lang="en-GB" sz="1600" dirty="0" smtClean="0"/>
              <a:t>n-deficient </a:t>
            </a:r>
            <a:r>
              <a:rPr lang="en-GB" sz="1600" dirty="0"/>
              <a:t>lead region</a:t>
            </a:r>
          </a:p>
          <a:p>
            <a:pPr marL="285750" indent="-285750">
              <a:buClr>
                <a:srgbClr val="19A9B5"/>
              </a:buClr>
              <a:buFont typeface="Wingdings" panose="05000000000000000000" pitchFamily="2" charset="2"/>
              <a:buChar char="Ø"/>
            </a:pPr>
            <a:r>
              <a:rPr lang="en-GB" sz="1600" dirty="0"/>
              <a:t>High-spin isomers</a:t>
            </a:r>
          </a:p>
          <a:p>
            <a:pPr marL="285750" indent="-285750">
              <a:buClr>
                <a:srgbClr val="19A9B5"/>
              </a:buClr>
              <a:buFont typeface="Wingdings" panose="05000000000000000000" pitchFamily="2" charset="2"/>
              <a:buChar char="Ø"/>
            </a:pPr>
            <a:r>
              <a:rPr lang="en-GB" sz="1600" dirty="0"/>
              <a:t>N = 82 shell closure</a:t>
            </a:r>
          </a:p>
        </p:txBody>
      </p:sp>
    </p:spTree>
    <p:extLst>
      <p:ext uri="{BB962C8B-B14F-4D97-AF65-F5344CB8AC3E}">
        <p14:creationId xmlns:p14="http://schemas.microsoft.com/office/powerpoint/2010/main" val="4038869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srcRect l="1619" t="4589" r="1694" b="3497"/>
          <a:stretch/>
        </p:blipFill>
        <p:spPr>
          <a:xfrm>
            <a:off x="3717933" y="3825875"/>
            <a:ext cx="3094261" cy="2486684"/>
          </a:xfrm>
          <a:prstGeom prst="rect">
            <a:avLst/>
          </a:prstGeom>
        </p:spPr>
      </p:pic>
      <p:sp>
        <p:nvSpPr>
          <p:cNvPr id="4" name="Rectangle 3"/>
          <p:cNvSpPr/>
          <p:nvPr/>
        </p:nvSpPr>
        <p:spPr>
          <a:xfrm>
            <a:off x="4533270" y="76201"/>
            <a:ext cx="3358612" cy="584775"/>
          </a:xfrm>
          <a:prstGeom prst="rect">
            <a:avLst/>
          </a:prstGeom>
        </p:spPr>
        <p:txBody>
          <a:bodyPr wrap="none">
            <a:spAutoFit/>
          </a:bodyPr>
          <a:lstStyle/>
          <a:p>
            <a:r>
              <a:rPr lang="en-US" sz="3200" b="1">
                <a:solidFill>
                  <a:schemeClr val="bg1"/>
                </a:solidFill>
                <a:latin typeface="Verdana" pitchFamily="34" charset="0"/>
                <a:ea typeface="Verdana" pitchFamily="34" charset="0"/>
                <a:cs typeface="Verdana" pitchFamily="34" charset="0"/>
              </a:rPr>
              <a:t>S</a:t>
            </a:r>
            <a:r>
              <a:rPr lang="en-US" sz="3200" b="1" baseline="30000">
                <a:solidFill>
                  <a:schemeClr val="bg1"/>
                </a:solidFill>
                <a:latin typeface="Verdana" pitchFamily="34" charset="0"/>
                <a:ea typeface="Verdana" pitchFamily="34" charset="0"/>
                <a:cs typeface="Verdana" pitchFamily="34" charset="0"/>
              </a:rPr>
              <a:t>3</a:t>
            </a:r>
            <a:r>
              <a:rPr lang="en-US" sz="3200" b="1">
                <a:solidFill>
                  <a:schemeClr val="bg1"/>
                </a:solidFill>
                <a:latin typeface="Verdana" pitchFamily="34" charset="0"/>
                <a:ea typeface="Verdana" pitchFamily="34" charset="0"/>
                <a:cs typeface="Verdana" pitchFamily="34" charset="0"/>
              </a:rPr>
              <a:t> @ SPIRAL2</a:t>
            </a:r>
            <a:endParaRPr lang="en-US" sz="2400">
              <a:solidFill>
                <a:schemeClr val="bg1"/>
              </a:solidFill>
            </a:endParaRPr>
          </a:p>
        </p:txBody>
      </p:sp>
      <p:sp>
        <p:nvSpPr>
          <p:cNvPr id="7" name="Titre 6"/>
          <p:cNvSpPr>
            <a:spLocks noGrp="1"/>
          </p:cNvSpPr>
          <p:nvPr>
            <p:ph type="title"/>
          </p:nvPr>
        </p:nvSpPr>
        <p:spPr/>
        <p:txBody>
          <a:bodyPr/>
          <a:lstStyle/>
          <a:p>
            <a:r>
              <a:rPr lang="fr-FR" smtClean="0"/>
              <a:t>N=Z region	</a:t>
            </a:r>
            <a:endParaRPr lang="fr-FR" dirty="0"/>
          </a:p>
        </p:txBody>
      </p:sp>
      <p:sp>
        <p:nvSpPr>
          <p:cNvPr id="10" name="Espace réservé du contenu 9"/>
          <p:cNvSpPr>
            <a:spLocks noGrp="1"/>
          </p:cNvSpPr>
          <p:nvPr>
            <p:ph idx="1"/>
          </p:nvPr>
        </p:nvSpPr>
        <p:spPr>
          <a:xfrm>
            <a:off x="3351479" y="1333500"/>
            <a:ext cx="4462724" cy="5022850"/>
          </a:xfrm>
        </p:spPr>
        <p:txBody>
          <a:bodyPr/>
          <a:lstStyle/>
          <a:p>
            <a:r>
              <a:rPr lang="en-US" dirty="0" smtClean="0"/>
              <a:t>Spins: inversion of the </a:t>
            </a:r>
            <a:r>
              <a:rPr lang="fr-FR" dirty="0" smtClean="0">
                <a:latin typeface="Symbol" charset="2"/>
                <a:cs typeface="Symbol" charset="2"/>
              </a:rPr>
              <a:t>n </a:t>
            </a:r>
            <a:r>
              <a:rPr lang="en-US" dirty="0" smtClean="0"/>
              <a:t>d</a:t>
            </a:r>
            <a:r>
              <a:rPr lang="en-US" baseline="-25000" dirty="0" smtClean="0"/>
              <a:t>5/2</a:t>
            </a:r>
            <a:r>
              <a:rPr lang="en-US" dirty="0" smtClean="0"/>
              <a:t> g</a:t>
            </a:r>
            <a:r>
              <a:rPr lang="en-US" baseline="-25000" dirty="0" smtClean="0"/>
              <a:t>7/2</a:t>
            </a:r>
            <a:r>
              <a:rPr lang="en-US" dirty="0" smtClean="0"/>
              <a:t> orbitals?</a:t>
            </a:r>
          </a:p>
          <a:p>
            <a:r>
              <a:rPr lang="en-US" dirty="0" smtClean="0"/>
              <a:t>Electromagnetic moments &amp; mean squared charge radii:</a:t>
            </a:r>
          </a:p>
          <a:p>
            <a:pPr lvl="1"/>
            <a:r>
              <a:rPr lang="fr-FR" dirty="0" smtClean="0"/>
              <a:t>Shell structure </a:t>
            </a:r>
            <a:r>
              <a:rPr lang="fr-FR" dirty="0" err="1" smtClean="0"/>
              <a:t>around</a:t>
            </a:r>
            <a:r>
              <a:rPr lang="fr-FR" dirty="0" smtClean="0"/>
              <a:t> N=Z=50 and </a:t>
            </a:r>
            <a:r>
              <a:rPr lang="fr-FR" dirty="0" err="1" smtClean="0"/>
              <a:t>evolution</a:t>
            </a:r>
            <a:r>
              <a:rPr lang="fr-FR" dirty="0" smtClean="0"/>
              <a:t> of N=50 </a:t>
            </a:r>
            <a:r>
              <a:rPr lang="fr-FR" dirty="0" err="1" smtClean="0"/>
              <a:t>shell</a:t>
            </a:r>
            <a:r>
              <a:rPr lang="fr-FR" dirty="0" smtClean="0"/>
              <a:t> </a:t>
            </a:r>
            <a:r>
              <a:rPr lang="fr-FR" dirty="0" err="1" smtClean="0"/>
              <a:t>closure</a:t>
            </a:r>
            <a:endParaRPr lang="en-US" dirty="0" smtClean="0"/>
          </a:p>
          <a:p>
            <a:pPr lvl="1"/>
            <a:r>
              <a:rPr lang="en-US" dirty="0" smtClean="0"/>
              <a:t>Role of T=0 neutron-proton pairs</a:t>
            </a:r>
          </a:p>
          <a:p>
            <a:pPr lvl="1"/>
            <a:r>
              <a:rPr lang="en-US" dirty="0" smtClean="0"/>
              <a:t>Evolution of deformation </a:t>
            </a:r>
          </a:p>
          <a:p>
            <a:pPr lvl="1"/>
            <a:r>
              <a:rPr lang="en-US" dirty="0" smtClean="0"/>
              <a:t>Odd-even staggering</a:t>
            </a:r>
          </a:p>
        </p:txBody>
      </p:sp>
      <p:pic>
        <p:nvPicPr>
          <p:cNvPr id="42" name="Image 41">
            <a:extLst>
              <a:ext uri="{FF2B5EF4-FFF2-40B4-BE49-F238E27FC236}">
                <a16:creationId xmlns:a16="http://schemas.microsoft.com/office/drawing/2014/main" id="{7C50ED4D-A15D-8A43-9066-D7EBB0EBB825}"/>
              </a:ext>
            </a:extLst>
          </p:cNvPr>
          <p:cNvPicPr>
            <a:picLocks noChangeAspect="1"/>
          </p:cNvPicPr>
          <p:nvPr/>
        </p:nvPicPr>
        <p:blipFill>
          <a:blip r:embed="rId4"/>
          <a:stretch>
            <a:fillRect/>
          </a:stretch>
        </p:blipFill>
        <p:spPr>
          <a:xfrm>
            <a:off x="190418" y="1564395"/>
            <a:ext cx="3161061" cy="4622625"/>
          </a:xfrm>
          <a:prstGeom prst="rect">
            <a:avLst/>
          </a:prstGeom>
        </p:spPr>
      </p:pic>
      <p:sp>
        <p:nvSpPr>
          <p:cNvPr id="15" name="Espace réservé de la date 4"/>
          <p:cNvSpPr>
            <a:spLocks noGrp="1"/>
          </p:cNvSpPr>
          <p:nvPr>
            <p:ph type="dt" sz="half" idx="2"/>
          </p:nvPr>
        </p:nvSpPr>
        <p:spPr>
          <a:xfrm>
            <a:off x="400050" y="6356350"/>
            <a:ext cx="2743200" cy="365125"/>
          </a:xfrm>
        </p:spPr>
        <p:txBody>
          <a:bodyPr/>
          <a:lstStyle/>
          <a:p>
            <a:r>
              <a:rPr lang="fr-FR" dirty="0" smtClean="0"/>
              <a:t>28/02/2024</a:t>
            </a:r>
            <a:endParaRPr lang="fr-FR" dirty="0"/>
          </a:p>
        </p:txBody>
      </p:sp>
      <p:sp>
        <p:nvSpPr>
          <p:cNvPr id="16"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sp>
        <p:nvSpPr>
          <p:cNvPr id="17" name="Espace réservé du numéro de diapositive 3"/>
          <p:cNvSpPr>
            <a:spLocks noGrp="1"/>
          </p:cNvSpPr>
          <p:nvPr>
            <p:ph type="sldNum" sz="quarter" idx="12"/>
          </p:nvPr>
        </p:nvSpPr>
        <p:spPr>
          <a:xfrm>
            <a:off x="4724400" y="6356350"/>
            <a:ext cx="2743200" cy="365125"/>
          </a:xfrm>
        </p:spPr>
        <p:txBody>
          <a:bodyPr/>
          <a:lstStyle/>
          <a:p>
            <a:fld id="{357E5AD5-23FB-474E-9BF5-B42530E509F4}" type="slidenum">
              <a:rPr lang="fr-FR" smtClean="0"/>
              <a:t>12</a:t>
            </a:fld>
            <a:endParaRPr lang="fr-FR" dirty="0"/>
          </a:p>
        </p:txBody>
      </p:sp>
      <p:sp>
        <p:nvSpPr>
          <p:cNvPr id="18" name="ZoneTexte 17">
            <a:extLst>
              <a:ext uri="{FF2B5EF4-FFF2-40B4-BE49-F238E27FC236}">
                <a16:creationId xmlns:a16="http://schemas.microsoft.com/office/drawing/2014/main" id="{9B75E7DF-9340-744B-8627-47DFC8F2BB9E}"/>
              </a:ext>
            </a:extLst>
          </p:cNvPr>
          <p:cNvSpPr txBox="1"/>
          <p:nvPr/>
        </p:nvSpPr>
        <p:spPr>
          <a:xfrm>
            <a:off x="556873" y="1393751"/>
            <a:ext cx="2428152" cy="261610"/>
          </a:xfrm>
          <a:prstGeom prst="rect">
            <a:avLst/>
          </a:prstGeom>
          <a:noFill/>
        </p:spPr>
        <p:txBody>
          <a:bodyPr wrap="square">
            <a:spAutoFit/>
          </a:bodyPr>
          <a:lstStyle/>
          <a:p>
            <a:r>
              <a:rPr lang="en-US" sz="1100" i="1" dirty="0"/>
              <a:t>M. Reponen et al., Nature </a:t>
            </a:r>
            <a:r>
              <a:rPr lang="en-US" sz="1100" i="1" dirty="0" smtClean="0"/>
              <a:t>12</a:t>
            </a:r>
            <a:r>
              <a:rPr lang="en-US" sz="1100" i="1" dirty="0"/>
              <a:t> </a:t>
            </a:r>
            <a:r>
              <a:rPr lang="en-US" sz="1100" i="1" dirty="0" smtClean="0"/>
              <a:t>(2021</a:t>
            </a:r>
            <a:r>
              <a:rPr lang="en-US" sz="1100" i="1" dirty="0"/>
              <a:t>)</a:t>
            </a:r>
          </a:p>
        </p:txBody>
      </p:sp>
      <p:grpSp>
        <p:nvGrpSpPr>
          <p:cNvPr id="8" name="Groupe 7"/>
          <p:cNvGrpSpPr/>
          <p:nvPr/>
        </p:nvGrpSpPr>
        <p:grpSpPr>
          <a:xfrm>
            <a:off x="7686674" y="737177"/>
            <a:ext cx="4284127" cy="2160978"/>
            <a:chOff x="7686674" y="1563296"/>
            <a:chExt cx="4284127" cy="2160978"/>
          </a:xfrm>
        </p:grpSpPr>
        <p:pic>
          <p:nvPicPr>
            <p:cNvPr id="5" name="Image 4"/>
            <p:cNvPicPr>
              <a:picLocks noChangeAspect="1"/>
            </p:cNvPicPr>
            <p:nvPr/>
          </p:nvPicPr>
          <p:blipFill rotWithShape="1">
            <a:blip r:embed="rId5"/>
            <a:srcRect l="5360" t="16909" r="2817" b="18875"/>
            <a:stretch/>
          </p:blipFill>
          <p:spPr>
            <a:xfrm>
              <a:off x="7686674" y="1919287"/>
              <a:ext cx="4284127" cy="1804987"/>
            </a:xfrm>
            <a:prstGeom prst="rect">
              <a:avLst/>
            </a:prstGeom>
          </p:spPr>
        </p:pic>
        <p:sp>
          <p:nvSpPr>
            <p:cNvPr id="20" name="TextBox 127">
              <a:extLst>
                <a:ext uri="{FF2B5EF4-FFF2-40B4-BE49-F238E27FC236}">
                  <a16:creationId xmlns:a16="http://schemas.microsoft.com/office/drawing/2014/main" id="{BCC5C902-1BC0-5843-98F3-D62624D639B9}"/>
                </a:ext>
              </a:extLst>
            </p:cNvPr>
            <p:cNvSpPr txBox="1"/>
            <p:nvPr/>
          </p:nvSpPr>
          <p:spPr>
            <a:xfrm>
              <a:off x="8525120" y="1563296"/>
              <a:ext cx="734496" cy="369332"/>
            </a:xfrm>
            <a:prstGeom prst="rect">
              <a:avLst/>
            </a:prstGeom>
            <a:noFill/>
          </p:spPr>
          <p:txBody>
            <a:bodyPr wrap="none" rtlCol="0">
              <a:spAutoFit/>
            </a:bodyPr>
            <a:lstStyle/>
            <a:p>
              <a:r>
                <a:rPr lang="ro-RO" baseline="30000" dirty="0"/>
                <a:t>100</a:t>
              </a:r>
              <a:r>
                <a:rPr lang="ro-RO" dirty="0"/>
                <a:t>Sn</a:t>
              </a:r>
              <a:endParaRPr lang="en-US" dirty="0"/>
            </a:p>
          </p:txBody>
        </p:sp>
      </p:grpSp>
      <p:pic>
        <p:nvPicPr>
          <p:cNvPr id="11" name="Image 10"/>
          <p:cNvPicPr>
            <a:picLocks noChangeAspect="1"/>
          </p:cNvPicPr>
          <p:nvPr/>
        </p:nvPicPr>
        <p:blipFill>
          <a:blip r:embed="rId6"/>
          <a:stretch>
            <a:fillRect/>
          </a:stretch>
        </p:blipFill>
        <p:spPr>
          <a:xfrm>
            <a:off x="7486894" y="3043237"/>
            <a:ext cx="4612392" cy="3048533"/>
          </a:xfrm>
          <a:prstGeom prst="rect">
            <a:avLst/>
          </a:prstGeom>
        </p:spPr>
      </p:pic>
      <p:sp>
        <p:nvSpPr>
          <p:cNvPr id="25" name="Rectangle 24"/>
          <p:cNvSpPr/>
          <p:nvPr/>
        </p:nvSpPr>
        <p:spPr>
          <a:xfrm>
            <a:off x="3992232" y="6269336"/>
            <a:ext cx="2780541" cy="26161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100" i="1" dirty="0" smtClean="0">
                <a:latin typeface="+mj-lt"/>
              </a:rPr>
              <a:t>A.R. Vernon et </a:t>
            </a:r>
            <a:r>
              <a:rPr lang="nb-NO" sz="1100" i="1" dirty="0">
                <a:latin typeface="+mj-lt"/>
              </a:rPr>
              <a:t>al., </a:t>
            </a:r>
            <a:r>
              <a:rPr lang="nb-NO" sz="1100" i="1" dirty="0" smtClean="0">
                <a:latin typeface="+mj-lt"/>
              </a:rPr>
              <a:t>Nature 607 </a:t>
            </a:r>
            <a:r>
              <a:rPr lang="nb-NO" sz="1100" b="0" i="1" u="none" strike="noStrike" baseline="0" dirty="0" smtClean="0">
                <a:latin typeface="+mj-lt"/>
              </a:rPr>
              <a:t>(2022) </a:t>
            </a:r>
            <a:endParaRPr lang="en-GB" sz="1100" i="1" dirty="0">
              <a:latin typeface="+mj-lt"/>
            </a:endParaRPr>
          </a:p>
        </p:txBody>
      </p:sp>
      <p:sp>
        <p:nvSpPr>
          <p:cNvPr id="26" name="Rectangle 25"/>
          <p:cNvSpPr/>
          <p:nvPr/>
        </p:nvSpPr>
        <p:spPr>
          <a:xfrm>
            <a:off x="7891881" y="6078559"/>
            <a:ext cx="3055727" cy="26161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100" i="1" dirty="0">
                <a:latin typeface="+mj-lt"/>
              </a:rPr>
              <a:t>B. </a:t>
            </a:r>
            <a:r>
              <a:rPr lang="nb-NO" sz="1100" i="1" dirty="0" smtClean="0">
                <a:latin typeface="+mj-lt"/>
              </a:rPr>
              <a:t>Cederwall et </a:t>
            </a:r>
            <a:r>
              <a:rPr lang="nb-NO" sz="1100" i="1" dirty="0">
                <a:latin typeface="+mj-lt"/>
              </a:rPr>
              <a:t>al., </a:t>
            </a:r>
            <a:r>
              <a:rPr lang="nb-NO" sz="1100" i="1" dirty="0" smtClean="0">
                <a:latin typeface="+mj-lt"/>
              </a:rPr>
              <a:t>Nature 469 </a:t>
            </a:r>
            <a:r>
              <a:rPr lang="nb-NO" sz="1100" b="0" i="1" u="none" strike="noStrike" baseline="0" dirty="0" smtClean="0">
                <a:latin typeface="+mj-lt"/>
              </a:rPr>
              <a:t>(2011) </a:t>
            </a:r>
            <a:endParaRPr lang="en-GB" sz="1100" i="1" dirty="0">
              <a:latin typeface="+mj-lt"/>
            </a:endParaRPr>
          </a:p>
        </p:txBody>
      </p:sp>
      <p:sp>
        <p:nvSpPr>
          <p:cNvPr id="13" name="ZoneTexte 12"/>
          <p:cNvSpPr txBox="1"/>
          <p:nvPr/>
        </p:nvSpPr>
        <p:spPr>
          <a:xfrm>
            <a:off x="3717933" y="4320540"/>
            <a:ext cx="377026" cy="369332"/>
          </a:xfrm>
          <a:prstGeom prst="rect">
            <a:avLst/>
          </a:prstGeom>
          <a:noFill/>
          <a:ln>
            <a:solidFill>
              <a:srgbClr val="1E2657"/>
            </a:solidFill>
          </a:ln>
        </p:spPr>
        <p:txBody>
          <a:bodyPr wrap="none" rtlCol="0">
            <a:spAutoFit/>
          </a:bodyPr>
          <a:lstStyle/>
          <a:p>
            <a:r>
              <a:rPr lang="en-GB" dirty="0" smtClean="0"/>
              <a:t>In</a:t>
            </a:r>
            <a:endParaRPr lang="en-GB" dirty="0"/>
          </a:p>
        </p:txBody>
      </p:sp>
      <p:sp>
        <p:nvSpPr>
          <p:cNvPr id="28" name="ZoneTexte 27"/>
          <p:cNvSpPr txBox="1"/>
          <p:nvPr/>
        </p:nvSpPr>
        <p:spPr>
          <a:xfrm>
            <a:off x="7580806" y="4154945"/>
            <a:ext cx="466794" cy="369332"/>
          </a:xfrm>
          <a:prstGeom prst="rect">
            <a:avLst/>
          </a:prstGeom>
          <a:solidFill>
            <a:schemeClr val="bg1"/>
          </a:solidFill>
          <a:ln>
            <a:solidFill>
              <a:srgbClr val="1E2657"/>
            </a:solidFill>
          </a:ln>
        </p:spPr>
        <p:txBody>
          <a:bodyPr wrap="none" rtlCol="0">
            <a:spAutoFit/>
          </a:bodyPr>
          <a:lstStyle/>
          <a:p>
            <a:r>
              <a:rPr lang="en-GB" dirty="0" err="1" smtClean="0"/>
              <a:t>Pd</a:t>
            </a:r>
            <a:endParaRPr lang="en-GB" dirty="0"/>
          </a:p>
        </p:txBody>
      </p:sp>
    </p:spTree>
    <p:extLst>
      <p:ext uri="{BB962C8B-B14F-4D97-AF65-F5344CB8AC3E}">
        <p14:creationId xmlns:p14="http://schemas.microsoft.com/office/powerpoint/2010/main" val="4146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897196" y="2328063"/>
            <a:ext cx="2342685" cy="3638345"/>
            <a:chOff x="4195433" y="-529025"/>
            <a:chExt cx="2431234" cy="3708122"/>
          </a:xfrm>
        </p:grpSpPr>
        <p:pic>
          <p:nvPicPr>
            <p:cNvPr id="29" name="Image 28"/>
            <p:cNvPicPr>
              <a:picLocks noChangeAspect="1"/>
            </p:cNvPicPr>
            <p:nvPr/>
          </p:nvPicPr>
          <p:blipFill>
            <a:blip r:embed="rId3" cstate="print"/>
            <a:stretch>
              <a:fillRect/>
            </a:stretch>
          </p:blipFill>
          <p:spPr>
            <a:xfrm>
              <a:off x="4195433" y="-529025"/>
              <a:ext cx="2431234" cy="3708122"/>
            </a:xfrm>
            <a:prstGeom prst="rect">
              <a:avLst/>
            </a:prstGeom>
          </p:spPr>
        </p:pic>
        <p:sp>
          <p:nvSpPr>
            <p:cNvPr id="22" name="Ellipse 21">
              <a:extLst>
                <a:ext uri="{FF2B5EF4-FFF2-40B4-BE49-F238E27FC236}">
                  <a16:creationId xmlns:a16="http://schemas.microsoft.com/office/drawing/2014/main" id="{FF36468D-C003-8877-6F1D-5EADADE92E9B}"/>
                </a:ext>
              </a:extLst>
            </p:cNvPr>
            <p:cNvSpPr/>
            <p:nvPr/>
          </p:nvSpPr>
          <p:spPr>
            <a:xfrm>
              <a:off x="5765212" y="1369859"/>
              <a:ext cx="504825" cy="1243425"/>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Rectangle 3"/>
          <p:cNvSpPr/>
          <p:nvPr/>
        </p:nvSpPr>
        <p:spPr>
          <a:xfrm>
            <a:off x="4533270" y="76201"/>
            <a:ext cx="3358612" cy="584775"/>
          </a:xfrm>
          <a:prstGeom prst="rect">
            <a:avLst/>
          </a:prstGeom>
        </p:spPr>
        <p:txBody>
          <a:bodyPr wrap="none">
            <a:spAutoFit/>
          </a:bodyPr>
          <a:lstStyle/>
          <a:p>
            <a:r>
              <a:rPr lang="en-US" sz="3200" b="1">
                <a:solidFill>
                  <a:schemeClr val="bg1"/>
                </a:solidFill>
                <a:latin typeface="Verdana" pitchFamily="34" charset="0"/>
                <a:ea typeface="Verdana" pitchFamily="34" charset="0"/>
                <a:cs typeface="Verdana" pitchFamily="34" charset="0"/>
              </a:rPr>
              <a:t>S</a:t>
            </a:r>
            <a:r>
              <a:rPr lang="en-US" sz="3200" b="1" baseline="30000">
                <a:solidFill>
                  <a:schemeClr val="bg1"/>
                </a:solidFill>
                <a:latin typeface="Verdana" pitchFamily="34" charset="0"/>
                <a:ea typeface="Verdana" pitchFamily="34" charset="0"/>
                <a:cs typeface="Verdana" pitchFamily="34" charset="0"/>
              </a:rPr>
              <a:t>3</a:t>
            </a:r>
            <a:r>
              <a:rPr lang="en-US" sz="3200" b="1">
                <a:solidFill>
                  <a:schemeClr val="bg1"/>
                </a:solidFill>
                <a:latin typeface="Verdana" pitchFamily="34" charset="0"/>
                <a:ea typeface="Verdana" pitchFamily="34" charset="0"/>
                <a:cs typeface="Verdana" pitchFamily="34" charset="0"/>
              </a:rPr>
              <a:t> @ SPIRAL2</a:t>
            </a:r>
            <a:endParaRPr lang="en-US" sz="2400">
              <a:solidFill>
                <a:schemeClr val="bg1"/>
              </a:solidFill>
            </a:endParaRPr>
          </a:p>
        </p:txBody>
      </p:sp>
      <p:sp>
        <p:nvSpPr>
          <p:cNvPr id="7" name="Titre 6"/>
          <p:cNvSpPr>
            <a:spLocks noGrp="1"/>
          </p:cNvSpPr>
          <p:nvPr>
            <p:ph type="title"/>
          </p:nvPr>
        </p:nvSpPr>
        <p:spPr/>
        <p:txBody>
          <a:bodyPr/>
          <a:lstStyle/>
          <a:p>
            <a:r>
              <a:rPr lang="fr-FR" dirty="0" smtClean="0"/>
              <a:t>N=Z </a:t>
            </a:r>
            <a:r>
              <a:rPr lang="fr-FR" dirty="0" err="1" smtClean="0"/>
              <a:t>region</a:t>
            </a:r>
            <a:r>
              <a:rPr lang="fr-FR" dirty="0" smtClean="0"/>
              <a:t>	</a:t>
            </a:r>
            <a:endParaRPr lang="fr-FR" dirty="0"/>
          </a:p>
        </p:txBody>
      </p:sp>
      <p:sp>
        <p:nvSpPr>
          <p:cNvPr id="10" name="Espace réservé du contenu 9"/>
          <p:cNvSpPr>
            <a:spLocks noGrp="1"/>
          </p:cNvSpPr>
          <p:nvPr>
            <p:ph idx="1"/>
          </p:nvPr>
        </p:nvSpPr>
        <p:spPr/>
        <p:txBody>
          <a:bodyPr/>
          <a:lstStyle/>
          <a:p>
            <a:pPr marL="0" indent="0">
              <a:buNone/>
            </a:pPr>
            <a:r>
              <a:rPr lang="en-GB" dirty="0" smtClean="0"/>
              <a:t>Evolution of deformation and shape coexistence around </a:t>
            </a:r>
            <a:r>
              <a:rPr lang="en-GB" baseline="30000" dirty="0" smtClean="0"/>
              <a:t>80</a:t>
            </a:r>
            <a:r>
              <a:rPr lang="en-GB" dirty="0" smtClean="0"/>
              <a:t>Zr (N=Z=40)</a:t>
            </a:r>
          </a:p>
          <a:p>
            <a:pPr lvl="1">
              <a:buFont typeface="Wingdings" panose="05000000000000000000" pitchFamily="2" charset="2"/>
              <a:buChar char="Ø"/>
            </a:pPr>
            <a:r>
              <a:rPr lang="fr-FR" dirty="0" smtClean="0">
                <a:cs typeface="Estrangelo Edessa" panose="03080600000000000000" pitchFamily="66" charset="0"/>
              </a:rPr>
              <a:t>Influence </a:t>
            </a:r>
            <a:r>
              <a:rPr lang="fr-FR" dirty="0">
                <a:cs typeface="Estrangelo Edessa" panose="03080600000000000000" pitchFamily="66" charset="0"/>
              </a:rPr>
              <a:t>of </a:t>
            </a:r>
            <a:r>
              <a:rPr lang="fr-FR" dirty="0" smtClean="0">
                <a:latin typeface="Symbol" charset="2"/>
                <a:cs typeface="Symbol" charset="2"/>
              </a:rPr>
              <a:t>p </a:t>
            </a:r>
            <a:r>
              <a:rPr lang="fr-FR" dirty="0" smtClean="0">
                <a:cs typeface="Estrangelo Edessa" panose="03080600000000000000" pitchFamily="66" charset="0"/>
              </a:rPr>
              <a:t>g</a:t>
            </a:r>
            <a:r>
              <a:rPr lang="fr-FR" baseline="-25000" dirty="0" smtClean="0">
                <a:cs typeface="Estrangelo Edessa" panose="03080600000000000000" pitchFamily="66" charset="0"/>
              </a:rPr>
              <a:t>9/2</a:t>
            </a:r>
            <a:r>
              <a:rPr lang="fr-FR" dirty="0" smtClean="0">
                <a:cs typeface="Estrangelo Edessa" panose="03080600000000000000" pitchFamily="66" charset="0"/>
              </a:rPr>
              <a:t>-</a:t>
            </a:r>
            <a:r>
              <a:rPr lang="fr-FR" dirty="0" smtClean="0">
                <a:latin typeface="Symbol" charset="2"/>
                <a:cs typeface="Symbol" charset="2"/>
              </a:rPr>
              <a:t>n </a:t>
            </a:r>
            <a:r>
              <a:rPr lang="fr-FR" dirty="0" smtClean="0">
                <a:cs typeface="Estrangelo Edessa" panose="03080600000000000000" pitchFamily="66" charset="0"/>
              </a:rPr>
              <a:t>g</a:t>
            </a:r>
            <a:r>
              <a:rPr lang="fr-FR" baseline="-25000" dirty="0" smtClean="0">
                <a:cs typeface="Estrangelo Edessa" panose="03080600000000000000" pitchFamily="66" charset="0"/>
              </a:rPr>
              <a:t>9/2 </a:t>
            </a:r>
            <a:r>
              <a:rPr lang="fr-FR" dirty="0">
                <a:cs typeface="Estrangelo Edessa" panose="03080600000000000000" pitchFamily="66" charset="0"/>
              </a:rPr>
              <a:t>interaction</a:t>
            </a:r>
          </a:p>
          <a:p>
            <a:endParaRPr lang="en-GB" dirty="0" smtClean="0"/>
          </a:p>
          <a:p>
            <a:endParaRPr lang="en-GB" dirty="0"/>
          </a:p>
        </p:txBody>
      </p:sp>
      <p:grpSp>
        <p:nvGrpSpPr>
          <p:cNvPr id="2" name="Groupe 1"/>
          <p:cNvGrpSpPr/>
          <p:nvPr/>
        </p:nvGrpSpPr>
        <p:grpSpPr>
          <a:xfrm>
            <a:off x="8690758" y="1589889"/>
            <a:ext cx="3536626" cy="2954078"/>
            <a:chOff x="8265787" y="2939191"/>
            <a:chExt cx="3536626" cy="2954078"/>
          </a:xfrm>
        </p:grpSpPr>
        <p:grpSp>
          <p:nvGrpSpPr>
            <p:cNvPr id="35" name="Groupe 34"/>
            <p:cNvGrpSpPr/>
            <p:nvPr/>
          </p:nvGrpSpPr>
          <p:grpSpPr>
            <a:xfrm>
              <a:off x="8265787" y="2939191"/>
              <a:ext cx="3224537" cy="2954078"/>
              <a:chOff x="5742942" y="3298677"/>
              <a:chExt cx="3078319" cy="2290268"/>
            </a:xfrm>
          </p:grpSpPr>
          <p:pic>
            <p:nvPicPr>
              <p:cNvPr id="3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669" r="7003" b="4046"/>
              <a:stretch/>
            </p:blipFill>
            <p:spPr bwMode="auto">
              <a:xfrm>
                <a:off x="5742942" y="3298677"/>
                <a:ext cx="2890307" cy="20186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3" name="Rectangle 42"/>
              <p:cNvSpPr/>
              <p:nvPr/>
            </p:nvSpPr>
            <p:spPr>
              <a:xfrm>
                <a:off x="8216209" y="5493228"/>
                <a:ext cx="605052" cy="9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6" name="ZoneTexte 45"/>
            <p:cNvSpPr txBox="1"/>
            <p:nvPr/>
          </p:nvSpPr>
          <p:spPr>
            <a:xfrm>
              <a:off x="8278691" y="5282307"/>
              <a:ext cx="3523722" cy="261610"/>
            </a:xfrm>
            <a:prstGeom prst="rect">
              <a:avLst/>
            </a:prstGeom>
            <a:solidFill>
              <a:schemeClr val="bg1"/>
            </a:solidFill>
          </p:spPr>
          <p:txBody>
            <a:bodyPr wrap="square" rtlCol="0">
              <a:spAutoFit/>
            </a:bodyPr>
            <a:lstStyle/>
            <a:p>
              <a:r>
                <a:rPr lang="fr-FR" sz="1100" i="1" dirty="0">
                  <a:latin typeface="+mj-lt"/>
                  <a:cs typeface="Andalus" pitchFamily="18" charset="-78"/>
                </a:rPr>
                <a:t>R. Rodriguez-Guzman et al., </a:t>
              </a:r>
              <a:r>
                <a:rPr lang="fr-FR" sz="1100" i="1" dirty="0" smtClean="0">
                  <a:latin typeface="+mj-lt"/>
                  <a:cs typeface="Andalus" pitchFamily="18" charset="-78"/>
                </a:rPr>
                <a:t>Phys. </a:t>
              </a:r>
              <a:r>
                <a:rPr lang="fr-FR" sz="1100" i="1" dirty="0" err="1" smtClean="0">
                  <a:latin typeface="+mj-lt"/>
                  <a:cs typeface="Andalus" pitchFamily="18" charset="-78"/>
                </a:rPr>
                <a:t>Lett</a:t>
              </a:r>
              <a:r>
                <a:rPr lang="fr-FR" sz="1100" i="1" dirty="0" smtClean="0">
                  <a:latin typeface="+mj-lt"/>
                  <a:cs typeface="Andalus" pitchFamily="18" charset="-78"/>
                </a:rPr>
                <a:t>. B </a:t>
              </a:r>
              <a:r>
                <a:rPr lang="fr-FR" sz="1100" i="1" dirty="0">
                  <a:latin typeface="+mj-lt"/>
                  <a:cs typeface="Andalus" pitchFamily="18" charset="-78"/>
                </a:rPr>
                <a:t>705 (</a:t>
              </a:r>
              <a:r>
                <a:rPr lang="fr-FR" sz="1100" i="1" dirty="0" smtClean="0">
                  <a:latin typeface="+mj-lt"/>
                  <a:cs typeface="Andalus" pitchFamily="18" charset="-78"/>
                </a:rPr>
                <a:t>2011)</a:t>
              </a:r>
              <a:endParaRPr lang="fr-FR" sz="1100" i="1" dirty="0">
                <a:latin typeface="+mj-lt"/>
                <a:cs typeface="Andalus" pitchFamily="18" charset="-78"/>
              </a:endParaRPr>
            </a:p>
          </p:txBody>
        </p:sp>
      </p:grpSp>
      <p:sp>
        <p:nvSpPr>
          <p:cNvPr id="17" name="ZoneTexte 16">
            <a:extLst>
              <a:ext uri="{FF2B5EF4-FFF2-40B4-BE49-F238E27FC236}">
                <a16:creationId xmlns:a16="http://schemas.microsoft.com/office/drawing/2014/main" id="{E79B3F66-40C6-4693-3823-FEB0610099F8}"/>
              </a:ext>
            </a:extLst>
          </p:cNvPr>
          <p:cNvSpPr txBox="1"/>
          <p:nvPr/>
        </p:nvSpPr>
        <p:spPr>
          <a:xfrm>
            <a:off x="400050" y="2008040"/>
            <a:ext cx="3365088" cy="369332"/>
          </a:xfrm>
          <a:prstGeom prst="rect">
            <a:avLst/>
          </a:prstGeom>
          <a:noFill/>
        </p:spPr>
        <p:txBody>
          <a:bodyPr wrap="none" rtlCol="0">
            <a:spAutoFit/>
          </a:bodyPr>
          <a:lstStyle/>
          <a:p>
            <a:r>
              <a:rPr lang="fr-FR" dirty="0" err="1"/>
              <a:t>Two</a:t>
            </a:r>
            <a:r>
              <a:rPr lang="fr-FR" dirty="0"/>
              <a:t> neutron </a:t>
            </a:r>
            <a:r>
              <a:rPr lang="fr-FR" dirty="0" err="1"/>
              <a:t>separation</a:t>
            </a:r>
            <a:r>
              <a:rPr lang="fr-FR" dirty="0"/>
              <a:t> </a:t>
            </a:r>
            <a:r>
              <a:rPr lang="fr-FR" dirty="0" err="1"/>
              <a:t>energy</a:t>
            </a:r>
            <a:endParaRPr lang="fr-FR" dirty="0"/>
          </a:p>
        </p:txBody>
      </p:sp>
      <p:sp>
        <p:nvSpPr>
          <p:cNvPr id="18" name="ZoneTexte 17">
            <a:extLst>
              <a:ext uri="{FF2B5EF4-FFF2-40B4-BE49-F238E27FC236}">
                <a16:creationId xmlns:a16="http://schemas.microsoft.com/office/drawing/2014/main" id="{FBBBAA14-9CD9-E95F-1634-C87F65F755C8}"/>
              </a:ext>
            </a:extLst>
          </p:cNvPr>
          <p:cNvSpPr txBox="1"/>
          <p:nvPr/>
        </p:nvSpPr>
        <p:spPr>
          <a:xfrm>
            <a:off x="4762241" y="2008040"/>
            <a:ext cx="2800767" cy="369332"/>
          </a:xfrm>
          <a:prstGeom prst="rect">
            <a:avLst/>
          </a:prstGeom>
          <a:noFill/>
        </p:spPr>
        <p:txBody>
          <a:bodyPr wrap="none" rtlCol="0">
            <a:spAutoFit/>
          </a:bodyPr>
          <a:lstStyle/>
          <a:p>
            <a:r>
              <a:rPr lang="fr-FR" dirty="0" err="1" smtClean="0"/>
              <a:t>Mean</a:t>
            </a:r>
            <a:r>
              <a:rPr lang="fr-FR" dirty="0" smtClean="0"/>
              <a:t> square </a:t>
            </a:r>
            <a:r>
              <a:rPr lang="fr-FR" dirty="0"/>
              <a:t>charge </a:t>
            </a:r>
            <a:r>
              <a:rPr lang="fr-FR" dirty="0" err="1"/>
              <a:t>radii</a:t>
            </a:r>
            <a:endParaRPr lang="fr-FR" dirty="0"/>
          </a:p>
        </p:txBody>
      </p:sp>
      <p:sp>
        <p:nvSpPr>
          <p:cNvPr id="6" name="ZoneTexte 5"/>
          <p:cNvSpPr txBox="1"/>
          <p:nvPr/>
        </p:nvSpPr>
        <p:spPr>
          <a:xfrm>
            <a:off x="338143" y="5966408"/>
            <a:ext cx="10610597" cy="646331"/>
          </a:xfrm>
          <a:prstGeom prst="rect">
            <a:avLst/>
          </a:prstGeom>
          <a:noFill/>
        </p:spPr>
        <p:txBody>
          <a:bodyPr wrap="none" rtlCol="0">
            <a:spAutoFit/>
          </a:bodyPr>
          <a:lstStyle/>
          <a:p>
            <a:r>
              <a:rPr lang="en-GB" dirty="0"/>
              <a:t>High deformation seen in S</a:t>
            </a:r>
            <a:r>
              <a:rPr lang="en-GB" baseline="-25000" dirty="0"/>
              <a:t>2n</a:t>
            </a:r>
            <a:r>
              <a:rPr lang="en-GB" dirty="0"/>
              <a:t> and </a:t>
            </a:r>
            <a:r>
              <a:rPr lang="en-GB" i="1" dirty="0"/>
              <a:t>d&lt;r</a:t>
            </a:r>
            <a:r>
              <a:rPr lang="en-GB" i="1" baseline="30000" dirty="0"/>
              <a:t>2</a:t>
            </a:r>
            <a:r>
              <a:rPr lang="en-GB" i="1" dirty="0"/>
              <a:t>&gt;</a:t>
            </a:r>
            <a:r>
              <a:rPr lang="en-GB" dirty="0"/>
              <a:t> systematics around </a:t>
            </a:r>
            <a:r>
              <a:rPr lang="en-GB" dirty="0" smtClean="0">
                <a:solidFill>
                  <a:srgbClr val="FF00FF"/>
                </a:solidFill>
              </a:rPr>
              <a:t>N=60</a:t>
            </a:r>
            <a:r>
              <a:rPr lang="en-GB" dirty="0" smtClean="0"/>
              <a:t>, region around N=40 poorly known</a:t>
            </a:r>
            <a:endParaRPr lang="en-GB" dirty="0">
              <a:solidFill>
                <a:srgbClr val="FF00FF"/>
              </a:solidFill>
            </a:endParaRPr>
          </a:p>
          <a:p>
            <a:endParaRPr lang="en-GB" dirty="0"/>
          </a:p>
        </p:txBody>
      </p:sp>
      <p:grpSp>
        <p:nvGrpSpPr>
          <p:cNvPr id="11" name="Groupe 10"/>
          <p:cNvGrpSpPr/>
          <p:nvPr/>
        </p:nvGrpSpPr>
        <p:grpSpPr>
          <a:xfrm>
            <a:off x="3809478" y="2520545"/>
            <a:ext cx="4668195" cy="3189474"/>
            <a:chOff x="3809478" y="2520545"/>
            <a:chExt cx="4668195" cy="3189474"/>
          </a:xfrm>
        </p:grpSpPr>
        <p:pic>
          <p:nvPicPr>
            <p:cNvPr id="28" name="Image 27"/>
            <p:cNvPicPr>
              <a:picLocks noChangeAspect="1"/>
            </p:cNvPicPr>
            <p:nvPr/>
          </p:nvPicPr>
          <p:blipFill>
            <a:blip r:embed="rId5" cstate="print"/>
            <a:stretch>
              <a:fillRect/>
            </a:stretch>
          </p:blipFill>
          <p:spPr>
            <a:xfrm>
              <a:off x="3809478" y="2520545"/>
              <a:ext cx="4668195" cy="3189474"/>
            </a:xfrm>
            <a:prstGeom prst="rect">
              <a:avLst/>
            </a:prstGeom>
          </p:spPr>
        </p:pic>
        <p:sp>
          <p:nvSpPr>
            <p:cNvPr id="23" name="Ellipse 22">
              <a:extLst>
                <a:ext uri="{FF2B5EF4-FFF2-40B4-BE49-F238E27FC236}">
                  <a16:creationId xmlns:a16="http://schemas.microsoft.com/office/drawing/2014/main" id="{ADF010C9-C3A2-D489-0897-627FF9050E71}"/>
                </a:ext>
              </a:extLst>
            </p:cNvPr>
            <p:cNvSpPr/>
            <p:nvPr/>
          </p:nvSpPr>
          <p:spPr>
            <a:xfrm>
              <a:off x="7355207" y="2667000"/>
              <a:ext cx="426718" cy="2255536"/>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e la date 4"/>
          <p:cNvSpPr>
            <a:spLocks noGrp="1"/>
          </p:cNvSpPr>
          <p:nvPr>
            <p:ph type="dt" sz="half" idx="2"/>
          </p:nvPr>
        </p:nvSpPr>
        <p:spPr>
          <a:xfrm>
            <a:off x="400050" y="6356350"/>
            <a:ext cx="2743200" cy="365125"/>
          </a:xfrm>
        </p:spPr>
        <p:txBody>
          <a:bodyPr/>
          <a:lstStyle/>
          <a:p>
            <a:r>
              <a:rPr lang="fr-FR" dirty="0" smtClean="0"/>
              <a:t>28/02/2024</a:t>
            </a:r>
            <a:endParaRPr lang="fr-FR" dirty="0"/>
          </a:p>
        </p:txBody>
      </p:sp>
      <p:sp>
        <p:nvSpPr>
          <p:cNvPr id="33"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sp>
        <p:nvSpPr>
          <p:cNvPr id="34" name="Espace réservé du numéro de diapositive 3"/>
          <p:cNvSpPr>
            <a:spLocks noGrp="1"/>
          </p:cNvSpPr>
          <p:nvPr>
            <p:ph type="sldNum" sz="quarter" idx="12"/>
          </p:nvPr>
        </p:nvSpPr>
        <p:spPr>
          <a:xfrm>
            <a:off x="4724400" y="6356350"/>
            <a:ext cx="2743200" cy="365125"/>
          </a:xfrm>
        </p:spPr>
        <p:txBody>
          <a:bodyPr/>
          <a:lstStyle/>
          <a:p>
            <a:fld id="{357E5AD5-23FB-474E-9BF5-B42530E509F4}" type="slidenum">
              <a:rPr lang="fr-FR" smtClean="0"/>
              <a:t>13</a:t>
            </a:fld>
            <a:endParaRPr lang="fr-FR" dirty="0"/>
          </a:p>
        </p:txBody>
      </p:sp>
      <p:sp>
        <p:nvSpPr>
          <p:cNvPr id="37" name="TextBox 14"/>
          <p:cNvSpPr txBox="1"/>
          <p:nvPr/>
        </p:nvSpPr>
        <p:spPr>
          <a:xfrm>
            <a:off x="4022277" y="5696054"/>
            <a:ext cx="3540731" cy="261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i="1" dirty="0">
                <a:latin typeface="+mj-lt"/>
                <a:cs typeface="Andalus" panose="02020603050405020304" pitchFamily="18" charset="-78"/>
              </a:rPr>
              <a:t>P. </a:t>
            </a:r>
            <a:r>
              <a:rPr lang="en-GB" sz="1100" i="1" dirty="0" smtClean="0">
                <a:latin typeface="+mj-lt"/>
                <a:cs typeface="Andalus" panose="02020603050405020304" pitchFamily="18" charset="-78"/>
              </a:rPr>
              <a:t>Campbell, I. Moore, M. Pearson PPNP </a:t>
            </a:r>
            <a:r>
              <a:rPr lang="en-GB" sz="1100" i="1" dirty="0">
                <a:latin typeface="+mj-lt"/>
                <a:cs typeface="Andalus" panose="02020603050405020304" pitchFamily="18" charset="-78"/>
              </a:rPr>
              <a:t>86 (2016</a:t>
            </a:r>
            <a:r>
              <a:rPr lang="en-GB" sz="1100" i="1" dirty="0" smtClean="0">
                <a:latin typeface="+mj-lt"/>
                <a:cs typeface="Andalus" panose="02020603050405020304" pitchFamily="18" charset="-78"/>
              </a:rPr>
              <a:t>)</a:t>
            </a:r>
            <a:endParaRPr lang="en-GB" sz="1100" i="1" dirty="0">
              <a:latin typeface="+mj-lt"/>
              <a:cs typeface="Andalus" panose="02020603050405020304" pitchFamily="18" charset="-78"/>
            </a:endParaRPr>
          </a:p>
        </p:txBody>
      </p:sp>
    </p:spTree>
    <p:extLst>
      <p:ext uri="{BB962C8B-B14F-4D97-AF65-F5344CB8AC3E}">
        <p14:creationId xmlns:p14="http://schemas.microsoft.com/office/powerpoint/2010/main" val="4290864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GB" dirty="0" smtClean="0"/>
              <a:t>N=Z region</a:t>
            </a:r>
            <a:endParaRPr lang="en-GB" dirty="0"/>
          </a:p>
        </p:txBody>
      </p:sp>
      <p:grpSp>
        <p:nvGrpSpPr>
          <p:cNvPr id="5" name="Groupe 4"/>
          <p:cNvGrpSpPr/>
          <p:nvPr/>
        </p:nvGrpSpPr>
        <p:grpSpPr>
          <a:xfrm>
            <a:off x="3087796" y="860623"/>
            <a:ext cx="7818654" cy="5385657"/>
            <a:chOff x="2618759" y="1165421"/>
            <a:chExt cx="7818654" cy="5385657"/>
          </a:xfrm>
        </p:grpSpPr>
        <p:pic>
          <p:nvPicPr>
            <p:cNvPr id="10"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18759" y="1355441"/>
              <a:ext cx="7781924" cy="5187950"/>
            </a:xfrm>
            <a:prstGeom prst="rect">
              <a:avLst/>
            </a:prstGeom>
          </p:spPr>
        </p:pic>
        <p:sp>
          <p:nvSpPr>
            <p:cNvPr id="29" name="Rectangle 28"/>
            <p:cNvSpPr/>
            <p:nvPr/>
          </p:nvSpPr>
          <p:spPr>
            <a:xfrm>
              <a:off x="5213350" y="5392408"/>
              <a:ext cx="5186382" cy="295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30" name="Rectangle 29"/>
            <p:cNvSpPr/>
            <p:nvPr/>
          </p:nvSpPr>
          <p:spPr>
            <a:xfrm>
              <a:off x="4627722" y="5687683"/>
              <a:ext cx="5772010" cy="295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32" name="Rectangle 31"/>
            <p:cNvSpPr/>
            <p:nvPr/>
          </p:nvSpPr>
          <p:spPr>
            <a:xfrm>
              <a:off x="6646883" y="5106658"/>
              <a:ext cx="2617190" cy="295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34" name="Rectangle 33"/>
            <p:cNvSpPr/>
            <p:nvPr/>
          </p:nvSpPr>
          <p:spPr>
            <a:xfrm>
              <a:off x="7241878" y="4534148"/>
              <a:ext cx="2005331" cy="2819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35" name="Rectangle 34"/>
            <p:cNvSpPr/>
            <p:nvPr/>
          </p:nvSpPr>
          <p:spPr>
            <a:xfrm>
              <a:off x="9532958" y="4530393"/>
              <a:ext cx="858149" cy="295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37" name="Rectangle 36"/>
            <p:cNvSpPr/>
            <p:nvPr/>
          </p:nvSpPr>
          <p:spPr>
            <a:xfrm>
              <a:off x="7520791" y="4251780"/>
              <a:ext cx="2887512" cy="2786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38" name="Rectangle 37"/>
            <p:cNvSpPr/>
            <p:nvPr/>
          </p:nvSpPr>
          <p:spPr>
            <a:xfrm>
              <a:off x="8110882" y="3961265"/>
              <a:ext cx="1448614" cy="2905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41" name="Rectangle 40"/>
            <p:cNvSpPr/>
            <p:nvPr/>
          </p:nvSpPr>
          <p:spPr>
            <a:xfrm>
              <a:off x="8394700" y="3373050"/>
              <a:ext cx="285750" cy="295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42" name="Rectangle 41"/>
            <p:cNvSpPr/>
            <p:nvPr/>
          </p:nvSpPr>
          <p:spPr>
            <a:xfrm>
              <a:off x="9528194" y="3379579"/>
              <a:ext cx="871537" cy="2905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44" name="Rectangle 43"/>
            <p:cNvSpPr/>
            <p:nvPr/>
          </p:nvSpPr>
          <p:spPr>
            <a:xfrm>
              <a:off x="8965983" y="2523118"/>
              <a:ext cx="1151566" cy="2905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45" name="Rectangle 44"/>
            <p:cNvSpPr/>
            <p:nvPr/>
          </p:nvSpPr>
          <p:spPr>
            <a:xfrm>
              <a:off x="10097630" y="2525499"/>
              <a:ext cx="285750" cy="2817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46" name="Rectangle 45"/>
            <p:cNvSpPr/>
            <p:nvPr/>
          </p:nvSpPr>
          <p:spPr>
            <a:xfrm>
              <a:off x="8965983" y="2234985"/>
              <a:ext cx="1425124" cy="2905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47" name="Rectangle 46"/>
            <p:cNvSpPr/>
            <p:nvPr/>
          </p:nvSpPr>
          <p:spPr>
            <a:xfrm>
              <a:off x="9244827" y="1940409"/>
              <a:ext cx="1138554" cy="2905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48" name="ZoneTexte 47"/>
            <p:cNvSpPr txBox="1"/>
            <p:nvPr/>
          </p:nvSpPr>
          <p:spPr>
            <a:xfrm rot="18925867">
              <a:off x="8482336" y="1165421"/>
              <a:ext cx="755335" cy="369332"/>
            </a:xfrm>
            <a:prstGeom prst="rect">
              <a:avLst/>
            </a:prstGeom>
            <a:noFill/>
          </p:spPr>
          <p:txBody>
            <a:bodyPr wrap="none" rtlCol="0">
              <a:spAutoFit/>
            </a:bodyPr>
            <a:lstStyle/>
            <a:p>
              <a:pPr>
                <a:defRPr/>
              </a:pPr>
              <a:r>
                <a:rPr lang="en-US" dirty="0">
                  <a:solidFill>
                    <a:srgbClr val="19A9B5"/>
                  </a:solidFill>
                  <a:latin typeface="+mj-lt"/>
                  <a:ea typeface="ＭＳ Ｐゴシック"/>
                </a:rPr>
                <a:t>N = Z</a:t>
              </a:r>
            </a:p>
          </p:txBody>
        </p:sp>
        <p:sp>
          <p:nvSpPr>
            <p:cNvPr id="50" name="Rectangle 49"/>
            <p:cNvSpPr/>
            <p:nvPr/>
          </p:nvSpPr>
          <p:spPr>
            <a:xfrm>
              <a:off x="5207000" y="5973433"/>
              <a:ext cx="5186382" cy="295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51" name="Rectangle 50"/>
            <p:cNvSpPr/>
            <p:nvPr/>
          </p:nvSpPr>
          <p:spPr>
            <a:xfrm>
              <a:off x="4627722" y="6255803"/>
              <a:ext cx="3766978" cy="295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grpSp>
          <p:nvGrpSpPr>
            <p:cNvPr id="53" name="Groupe 52"/>
            <p:cNvGrpSpPr/>
            <p:nvPr/>
          </p:nvGrpSpPr>
          <p:grpSpPr>
            <a:xfrm>
              <a:off x="8965983" y="5982958"/>
              <a:ext cx="285750" cy="272845"/>
              <a:chOff x="7441983" y="5858267"/>
              <a:chExt cx="285750" cy="272845"/>
            </a:xfrm>
          </p:grpSpPr>
          <p:cxnSp>
            <p:nvCxnSpPr>
              <p:cNvPr id="3" name="Connecteur droit 2"/>
              <p:cNvCxnSpPr/>
              <p:nvPr/>
            </p:nvCxnSpPr>
            <p:spPr bwMode="auto">
              <a:xfrm>
                <a:off x="744198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2" name="Connecteur droit 51"/>
              <p:cNvCxnSpPr/>
              <p:nvPr/>
            </p:nvCxnSpPr>
            <p:spPr bwMode="auto">
              <a:xfrm>
                <a:off x="772773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58" name="Connecteur droit 57"/>
            <p:cNvCxnSpPr/>
            <p:nvPr/>
          </p:nvCxnSpPr>
          <p:spPr bwMode="auto">
            <a:xfrm flipH="1">
              <a:off x="8991384" y="5982958"/>
              <a:ext cx="253443" cy="2728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60" name="Groupe 59"/>
            <p:cNvGrpSpPr/>
            <p:nvPr/>
          </p:nvGrpSpPr>
          <p:grpSpPr>
            <a:xfrm>
              <a:off x="9545262" y="5982958"/>
              <a:ext cx="285750" cy="272845"/>
              <a:chOff x="8021262" y="5858267"/>
              <a:chExt cx="285750" cy="272845"/>
            </a:xfrm>
          </p:grpSpPr>
          <p:grpSp>
            <p:nvGrpSpPr>
              <p:cNvPr id="54" name="Groupe 53"/>
              <p:cNvGrpSpPr/>
              <p:nvPr/>
            </p:nvGrpSpPr>
            <p:grpSpPr>
              <a:xfrm>
                <a:off x="8021262" y="5858267"/>
                <a:ext cx="285750" cy="272845"/>
                <a:chOff x="7441983" y="5858267"/>
                <a:chExt cx="285750" cy="272845"/>
              </a:xfrm>
            </p:grpSpPr>
            <p:cxnSp>
              <p:nvCxnSpPr>
                <p:cNvPr id="55" name="Connecteur droit 54"/>
                <p:cNvCxnSpPr/>
                <p:nvPr/>
              </p:nvCxnSpPr>
              <p:spPr bwMode="auto">
                <a:xfrm>
                  <a:off x="744198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6" name="Connecteur droit 55"/>
                <p:cNvCxnSpPr/>
                <p:nvPr/>
              </p:nvCxnSpPr>
              <p:spPr bwMode="auto">
                <a:xfrm>
                  <a:off x="772773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59" name="Connecteur droit 58"/>
              <p:cNvCxnSpPr/>
              <p:nvPr/>
            </p:nvCxnSpPr>
            <p:spPr bwMode="auto">
              <a:xfrm flipH="1">
                <a:off x="8035495" y="5858267"/>
                <a:ext cx="253443" cy="2728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1" name="Groupe 60"/>
            <p:cNvGrpSpPr/>
            <p:nvPr/>
          </p:nvGrpSpPr>
          <p:grpSpPr>
            <a:xfrm>
              <a:off x="10106619" y="5995374"/>
              <a:ext cx="285750" cy="272845"/>
              <a:chOff x="8021262" y="5858267"/>
              <a:chExt cx="285750" cy="272845"/>
            </a:xfrm>
          </p:grpSpPr>
          <p:grpSp>
            <p:nvGrpSpPr>
              <p:cNvPr id="62" name="Groupe 61"/>
              <p:cNvGrpSpPr/>
              <p:nvPr/>
            </p:nvGrpSpPr>
            <p:grpSpPr>
              <a:xfrm>
                <a:off x="8021262" y="5858267"/>
                <a:ext cx="285750" cy="272845"/>
                <a:chOff x="7441983" y="5858267"/>
                <a:chExt cx="285750" cy="272845"/>
              </a:xfrm>
            </p:grpSpPr>
            <p:cxnSp>
              <p:nvCxnSpPr>
                <p:cNvPr id="64" name="Connecteur droit 63"/>
                <p:cNvCxnSpPr/>
                <p:nvPr/>
              </p:nvCxnSpPr>
              <p:spPr bwMode="auto">
                <a:xfrm>
                  <a:off x="744198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65" name="Connecteur droit 64"/>
                <p:cNvCxnSpPr/>
                <p:nvPr/>
              </p:nvCxnSpPr>
              <p:spPr bwMode="auto">
                <a:xfrm>
                  <a:off x="772773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63" name="Connecteur droit 62"/>
              <p:cNvCxnSpPr/>
              <p:nvPr/>
            </p:nvCxnSpPr>
            <p:spPr bwMode="auto">
              <a:xfrm flipH="1">
                <a:off x="8035495" y="5858267"/>
                <a:ext cx="253443" cy="2728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6" name="Groupe 65"/>
            <p:cNvGrpSpPr/>
            <p:nvPr/>
          </p:nvGrpSpPr>
          <p:grpSpPr>
            <a:xfrm>
              <a:off x="9821086" y="5689273"/>
              <a:ext cx="285750" cy="272845"/>
              <a:chOff x="8021262" y="5858267"/>
              <a:chExt cx="285750" cy="272845"/>
            </a:xfrm>
          </p:grpSpPr>
          <p:grpSp>
            <p:nvGrpSpPr>
              <p:cNvPr id="67" name="Groupe 66"/>
              <p:cNvGrpSpPr/>
              <p:nvPr/>
            </p:nvGrpSpPr>
            <p:grpSpPr>
              <a:xfrm>
                <a:off x="8021262" y="5858267"/>
                <a:ext cx="285750" cy="272845"/>
                <a:chOff x="7441983" y="5858267"/>
                <a:chExt cx="285750" cy="272845"/>
              </a:xfrm>
            </p:grpSpPr>
            <p:cxnSp>
              <p:nvCxnSpPr>
                <p:cNvPr id="69" name="Connecteur droit 68"/>
                <p:cNvCxnSpPr/>
                <p:nvPr/>
              </p:nvCxnSpPr>
              <p:spPr bwMode="auto">
                <a:xfrm>
                  <a:off x="744198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70" name="Connecteur droit 69"/>
                <p:cNvCxnSpPr/>
                <p:nvPr/>
              </p:nvCxnSpPr>
              <p:spPr bwMode="auto">
                <a:xfrm>
                  <a:off x="772773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68" name="Connecteur droit 67"/>
              <p:cNvCxnSpPr/>
              <p:nvPr/>
            </p:nvCxnSpPr>
            <p:spPr bwMode="auto">
              <a:xfrm flipH="1">
                <a:off x="8035495" y="5858267"/>
                <a:ext cx="253443" cy="2728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71" name="Groupe 70"/>
            <p:cNvGrpSpPr/>
            <p:nvPr/>
          </p:nvGrpSpPr>
          <p:grpSpPr>
            <a:xfrm>
              <a:off x="5513012" y="5401933"/>
              <a:ext cx="285750" cy="272845"/>
              <a:chOff x="8021262" y="5858267"/>
              <a:chExt cx="285750" cy="272845"/>
            </a:xfrm>
          </p:grpSpPr>
          <p:grpSp>
            <p:nvGrpSpPr>
              <p:cNvPr id="72" name="Groupe 71"/>
              <p:cNvGrpSpPr/>
              <p:nvPr/>
            </p:nvGrpSpPr>
            <p:grpSpPr>
              <a:xfrm>
                <a:off x="8021262" y="5858267"/>
                <a:ext cx="285750" cy="272845"/>
                <a:chOff x="7441983" y="5858267"/>
                <a:chExt cx="285750" cy="272845"/>
              </a:xfrm>
            </p:grpSpPr>
            <p:cxnSp>
              <p:nvCxnSpPr>
                <p:cNvPr id="74" name="Connecteur droit 73"/>
                <p:cNvCxnSpPr/>
                <p:nvPr/>
              </p:nvCxnSpPr>
              <p:spPr bwMode="auto">
                <a:xfrm>
                  <a:off x="744198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75" name="Connecteur droit 74"/>
                <p:cNvCxnSpPr/>
                <p:nvPr/>
              </p:nvCxnSpPr>
              <p:spPr bwMode="auto">
                <a:xfrm>
                  <a:off x="772773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73" name="Connecteur droit 72"/>
              <p:cNvCxnSpPr/>
              <p:nvPr/>
            </p:nvCxnSpPr>
            <p:spPr bwMode="auto">
              <a:xfrm flipH="1">
                <a:off x="8035495" y="5858267"/>
                <a:ext cx="253443" cy="2728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76" name="Groupe 75"/>
            <p:cNvGrpSpPr/>
            <p:nvPr/>
          </p:nvGrpSpPr>
          <p:grpSpPr>
            <a:xfrm>
              <a:off x="6078162" y="5408488"/>
              <a:ext cx="285750" cy="272845"/>
              <a:chOff x="8021262" y="5858267"/>
              <a:chExt cx="285750" cy="272845"/>
            </a:xfrm>
          </p:grpSpPr>
          <p:grpSp>
            <p:nvGrpSpPr>
              <p:cNvPr id="77" name="Groupe 76"/>
              <p:cNvGrpSpPr/>
              <p:nvPr/>
            </p:nvGrpSpPr>
            <p:grpSpPr>
              <a:xfrm>
                <a:off x="8021262" y="5858267"/>
                <a:ext cx="285750" cy="272845"/>
                <a:chOff x="7441983" y="5858267"/>
                <a:chExt cx="285750" cy="272845"/>
              </a:xfrm>
            </p:grpSpPr>
            <p:cxnSp>
              <p:nvCxnSpPr>
                <p:cNvPr id="79" name="Connecteur droit 78"/>
                <p:cNvCxnSpPr/>
                <p:nvPr/>
              </p:nvCxnSpPr>
              <p:spPr bwMode="auto">
                <a:xfrm>
                  <a:off x="744198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0" name="Connecteur droit 79"/>
                <p:cNvCxnSpPr/>
                <p:nvPr/>
              </p:nvCxnSpPr>
              <p:spPr bwMode="auto">
                <a:xfrm>
                  <a:off x="772773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78" name="Connecteur droit 77"/>
              <p:cNvCxnSpPr/>
              <p:nvPr/>
            </p:nvCxnSpPr>
            <p:spPr bwMode="auto">
              <a:xfrm flipH="1">
                <a:off x="8035495" y="5858267"/>
                <a:ext cx="253443" cy="2728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1" name="Groupe 80"/>
            <p:cNvGrpSpPr/>
            <p:nvPr/>
          </p:nvGrpSpPr>
          <p:grpSpPr>
            <a:xfrm>
              <a:off x="8968307" y="5414837"/>
              <a:ext cx="285750" cy="272845"/>
              <a:chOff x="8021262" y="5858267"/>
              <a:chExt cx="285750" cy="272845"/>
            </a:xfrm>
          </p:grpSpPr>
          <p:grpSp>
            <p:nvGrpSpPr>
              <p:cNvPr id="82" name="Groupe 81"/>
              <p:cNvGrpSpPr/>
              <p:nvPr/>
            </p:nvGrpSpPr>
            <p:grpSpPr>
              <a:xfrm>
                <a:off x="8021262" y="5858267"/>
                <a:ext cx="285750" cy="272845"/>
                <a:chOff x="7441983" y="5858267"/>
                <a:chExt cx="285750" cy="272845"/>
              </a:xfrm>
            </p:grpSpPr>
            <p:cxnSp>
              <p:nvCxnSpPr>
                <p:cNvPr id="84" name="Connecteur droit 83"/>
                <p:cNvCxnSpPr/>
                <p:nvPr/>
              </p:nvCxnSpPr>
              <p:spPr bwMode="auto">
                <a:xfrm>
                  <a:off x="744198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5" name="Connecteur droit 84"/>
                <p:cNvCxnSpPr/>
                <p:nvPr/>
              </p:nvCxnSpPr>
              <p:spPr bwMode="auto">
                <a:xfrm>
                  <a:off x="772773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83" name="Connecteur droit 82"/>
              <p:cNvCxnSpPr/>
              <p:nvPr/>
            </p:nvCxnSpPr>
            <p:spPr bwMode="auto">
              <a:xfrm flipH="1">
                <a:off x="8035495" y="5858267"/>
                <a:ext cx="253443" cy="2728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6" name="Groupe 85"/>
            <p:cNvGrpSpPr/>
            <p:nvPr/>
          </p:nvGrpSpPr>
          <p:grpSpPr>
            <a:xfrm>
              <a:off x="9552616" y="5401933"/>
              <a:ext cx="285750" cy="272845"/>
              <a:chOff x="8021262" y="5858267"/>
              <a:chExt cx="285750" cy="272845"/>
            </a:xfrm>
          </p:grpSpPr>
          <p:grpSp>
            <p:nvGrpSpPr>
              <p:cNvPr id="87" name="Groupe 86"/>
              <p:cNvGrpSpPr/>
              <p:nvPr/>
            </p:nvGrpSpPr>
            <p:grpSpPr>
              <a:xfrm>
                <a:off x="8021262" y="5858267"/>
                <a:ext cx="285750" cy="272845"/>
                <a:chOff x="7441983" y="5858267"/>
                <a:chExt cx="285750" cy="272845"/>
              </a:xfrm>
            </p:grpSpPr>
            <p:cxnSp>
              <p:nvCxnSpPr>
                <p:cNvPr id="89" name="Connecteur droit 88"/>
                <p:cNvCxnSpPr/>
                <p:nvPr/>
              </p:nvCxnSpPr>
              <p:spPr bwMode="auto">
                <a:xfrm>
                  <a:off x="744198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90" name="Connecteur droit 89"/>
                <p:cNvCxnSpPr/>
                <p:nvPr/>
              </p:nvCxnSpPr>
              <p:spPr bwMode="auto">
                <a:xfrm>
                  <a:off x="772773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88" name="Connecteur droit 87"/>
              <p:cNvCxnSpPr/>
              <p:nvPr/>
            </p:nvCxnSpPr>
            <p:spPr bwMode="auto">
              <a:xfrm flipH="1">
                <a:off x="8035495" y="5858267"/>
                <a:ext cx="253443" cy="2728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91" name="Groupe 90"/>
            <p:cNvGrpSpPr/>
            <p:nvPr/>
          </p:nvGrpSpPr>
          <p:grpSpPr>
            <a:xfrm>
              <a:off x="10117549" y="5401933"/>
              <a:ext cx="285750" cy="272845"/>
              <a:chOff x="8021262" y="5858267"/>
              <a:chExt cx="285750" cy="272845"/>
            </a:xfrm>
          </p:grpSpPr>
          <p:grpSp>
            <p:nvGrpSpPr>
              <p:cNvPr id="92" name="Groupe 91"/>
              <p:cNvGrpSpPr/>
              <p:nvPr/>
            </p:nvGrpSpPr>
            <p:grpSpPr>
              <a:xfrm>
                <a:off x="8021262" y="5858267"/>
                <a:ext cx="285750" cy="272845"/>
                <a:chOff x="7441983" y="5858267"/>
                <a:chExt cx="285750" cy="272845"/>
              </a:xfrm>
            </p:grpSpPr>
            <p:cxnSp>
              <p:nvCxnSpPr>
                <p:cNvPr id="94" name="Connecteur droit 93"/>
                <p:cNvCxnSpPr/>
                <p:nvPr/>
              </p:nvCxnSpPr>
              <p:spPr bwMode="auto">
                <a:xfrm>
                  <a:off x="744198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95" name="Connecteur droit 94"/>
                <p:cNvCxnSpPr/>
                <p:nvPr/>
              </p:nvCxnSpPr>
              <p:spPr bwMode="auto">
                <a:xfrm>
                  <a:off x="772773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93" name="Connecteur droit 92"/>
              <p:cNvCxnSpPr/>
              <p:nvPr/>
            </p:nvCxnSpPr>
            <p:spPr bwMode="auto">
              <a:xfrm flipH="1">
                <a:off x="8035495" y="5858267"/>
                <a:ext cx="253443" cy="2728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96" name="Rectangle 95"/>
            <p:cNvSpPr/>
            <p:nvPr/>
          </p:nvSpPr>
          <p:spPr>
            <a:xfrm>
              <a:off x="6659150" y="4822598"/>
              <a:ext cx="2599499" cy="295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grpSp>
          <p:nvGrpSpPr>
            <p:cNvPr id="97" name="Groupe 96"/>
            <p:cNvGrpSpPr/>
            <p:nvPr/>
          </p:nvGrpSpPr>
          <p:grpSpPr>
            <a:xfrm>
              <a:off x="6956127" y="4837585"/>
              <a:ext cx="285750" cy="272845"/>
              <a:chOff x="8021262" y="5858267"/>
              <a:chExt cx="285750" cy="272845"/>
            </a:xfrm>
          </p:grpSpPr>
          <p:grpSp>
            <p:nvGrpSpPr>
              <p:cNvPr id="98" name="Groupe 97"/>
              <p:cNvGrpSpPr/>
              <p:nvPr/>
            </p:nvGrpSpPr>
            <p:grpSpPr>
              <a:xfrm>
                <a:off x="8021262" y="5858267"/>
                <a:ext cx="285750" cy="272845"/>
                <a:chOff x="7441983" y="5858267"/>
                <a:chExt cx="285750" cy="272845"/>
              </a:xfrm>
            </p:grpSpPr>
            <p:cxnSp>
              <p:nvCxnSpPr>
                <p:cNvPr id="100" name="Connecteur droit 99"/>
                <p:cNvCxnSpPr/>
                <p:nvPr/>
              </p:nvCxnSpPr>
              <p:spPr bwMode="auto">
                <a:xfrm>
                  <a:off x="744198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01" name="Connecteur droit 100"/>
                <p:cNvCxnSpPr/>
                <p:nvPr/>
              </p:nvCxnSpPr>
              <p:spPr bwMode="auto">
                <a:xfrm>
                  <a:off x="772773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99" name="Connecteur droit 98"/>
              <p:cNvCxnSpPr/>
              <p:nvPr/>
            </p:nvCxnSpPr>
            <p:spPr bwMode="auto">
              <a:xfrm flipH="1">
                <a:off x="8035495" y="5858267"/>
                <a:ext cx="253443" cy="2728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105" name="Connecteur droit 104"/>
            <p:cNvCxnSpPr/>
            <p:nvPr/>
          </p:nvCxnSpPr>
          <p:spPr bwMode="auto">
            <a:xfrm>
              <a:off x="9260855" y="4817726"/>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nvGrpSpPr>
            <p:cNvPr id="108" name="Groupe 107"/>
            <p:cNvGrpSpPr/>
            <p:nvPr/>
          </p:nvGrpSpPr>
          <p:grpSpPr>
            <a:xfrm>
              <a:off x="7520791" y="4538723"/>
              <a:ext cx="285750" cy="272845"/>
              <a:chOff x="8021262" y="5858267"/>
              <a:chExt cx="285750" cy="272845"/>
            </a:xfrm>
          </p:grpSpPr>
          <p:grpSp>
            <p:nvGrpSpPr>
              <p:cNvPr id="109" name="Groupe 108"/>
              <p:cNvGrpSpPr/>
              <p:nvPr/>
            </p:nvGrpSpPr>
            <p:grpSpPr>
              <a:xfrm>
                <a:off x="8021262" y="5858267"/>
                <a:ext cx="285750" cy="272845"/>
                <a:chOff x="7441983" y="5858267"/>
                <a:chExt cx="285750" cy="272845"/>
              </a:xfrm>
            </p:grpSpPr>
            <p:cxnSp>
              <p:nvCxnSpPr>
                <p:cNvPr id="111" name="Connecteur droit 110"/>
                <p:cNvCxnSpPr/>
                <p:nvPr/>
              </p:nvCxnSpPr>
              <p:spPr bwMode="auto">
                <a:xfrm>
                  <a:off x="744198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12" name="Connecteur droit 111"/>
                <p:cNvCxnSpPr/>
                <p:nvPr/>
              </p:nvCxnSpPr>
              <p:spPr bwMode="auto">
                <a:xfrm>
                  <a:off x="7727733" y="5858267"/>
                  <a:ext cx="0" cy="272845"/>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110" name="Connecteur droit 109"/>
              <p:cNvCxnSpPr/>
              <p:nvPr/>
            </p:nvCxnSpPr>
            <p:spPr bwMode="auto">
              <a:xfrm flipH="1">
                <a:off x="8035495" y="5858267"/>
                <a:ext cx="253443" cy="27284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19" name="Rectangle 118"/>
            <p:cNvSpPr/>
            <p:nvPr/>
          </p:nvSpPr>
          <p:spPr>
            <a:xfrm>
              <a:off x="10126608" y="3951742"/>
              <a:ext cx="273123" cy="295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120" name="Rectangle 119"/>
            <p:cNvSpPr/>
            <p:nvPr/>
          </p:nvSpPr>
          <p:spPr>
            <a:xfrm>
              <a:off x="8110881" y="3665255"/>
              <a:ext cx="2297422" cy="295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121" name="Rectangle 120"/>
            <p:cNvSpPr/>
            <p:nvPr/>
          </p:nvSpPr>
          <p:spPr>
            <a:xfrm>
              <a:off x="8394700" y="3100234"/>
              <a:ext cx="285750" cy="295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122" name="Rectangle 121"/>
            <p:cNvSpPr/>
            <p:nvPr/>
          </p:nvSpPr>
          <p:spPr>
            <a:xfrm>
              <a:off x="9820292" y="3100041"/>
              <a:ext cx="579438" cy="2905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123" name="Rectangle 122"/>
            <p:cNvSpPr/>
            <p:nvPr/>
          </p:nvSpPr>
          <p:spPr>
            <a:xfrm>
              <a:off x="8382554" y="2807146"/>
              <a:ext cx="2008552" cy="2905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cxnSp>
          <p:nvCxnSpPr>
            <p:cNvPr id="49" name="Connecteur droit 48"/>
            <p:cNvCxnSpPr>
              <a:cxnSpLocks noChangeAspect="1"/>
            </p:cNvCxnSpPr>
            <p:nvPr/>
          </p:nvCxnSpPr>
          <p:spPr bwMode="auto">
            <a:xfrm flipH="1">
              <a:off x="4095938" y="1355441"/>
              <a:ext cx="5169495" cy="5166234"/>
            </a:xfrm>
            <a:prstGeom prst="line">
              <a:avLst/>
            </a:prstGeom>
            <a:solidFill>
              <a:schemeClr val="accent1"/>
            </a:solidFill>
            <a:ln w="34925" cap="flat" cmpd="sng" algn="ctr">
              <a:solidFill>
                <a:srgbClr val="19A9B5"/>
              </a:solidFill>
              <a:prstDash val="solid"/>
              <a:round/>
              <a:headEnd type="none" w="med" len="med"/>
              <a:tailEnd type="none" w="med" len="med"/>
            </a:ln>
            <a:effectLst/>
          </p:spPr>
        </p:cxnSp>
        <p:sp>
          <p:nvSpPr>
            <p:cNvPr id="131" name="Rectangle 130"/>
            <p:cNvSpPr/>
            <p:nvPr/>
          </p:nvSpPr>
          <p:spPr>
            <a:xfrm>
              <a:off x="8099763" y="2246300"/>
              <a:ext cx="2291344" cy="290515"/>
            </a:xfrm>
            <a:prstGeom prst="rect">
              <a:avLst/>
            </a:prstGeom>
            <a:solidFill>
              <a:srgbClr val="EE5926">
                <a:alpha val="38000"/>
              </a:srgbClr>
            </a:solidFill>
            <a:ln w="34925">
              <a:solidFill>
                <a:srgbClr val="EE5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grpSp>
          <p:nvGrpSpPr>
            <p:cNvPr id="140" name="Groupe 139"/>
            <p:cNvGrpSpPr/>
            <p:nvPr/>
          </p:nvGrpSpPr>
          <p:grpSpPr>
            <a:xfrm>
              <a:off x="5222441" y="1669297"/>
              <a:ext cx="5185862" cy="3728065"/>
              <a:chOff x="3698441" y="1544606"/>
              <a:chExt cx="5185862" cy="3728065"/>
            </a:xfrm>
          </p:grpSpPr>
          <p:sp>
            <p:nvSpPr>
              <p:cNvPr id="127" name="Rectangle 126"/>
              <p:cNvSpPr/>
              <p:nvPr/>
            </p:nvSpPr>
            <p:spPr>
              <a:xfrm>
                <a:off x="5421485" y="3265074"/>
                <a:ext cx="2574135" cy="290515"/>
              </a:xfrm>
              <a:prstGeom prst="rect">
                <a:avLst/>
              </a:prstGeom>
              <a:solidFill>
                <a:srgbClr val="EE5926">
                  <a:alpha val="38000"/>
                </a:srgbClr>
              </a:solidFill>
              <a:ln w="34925">
                <a:solidFill>
                  <a:srgbClr val="EE5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128" name="Rectangle 127"/>
              <p:cNvSpPr/>
              <p:nvPr/>
            </p:nvSpPr>
            <p:spPr>
              <a:xfrm>
                <a:off x="4256688" y="4409187"/>
                <a:ext cx="2625815" cy="290515"/>
              </a:xfrm>
              <a:prstGeom prst="rect">
                <a:avLst/>
              </a:prstGeom>
              <a:solidFill>
                <a:srgbClr val="EE5926">
                  <a:alpha val="38000"/>
                </a:srgbClr>
              </a:solidFill>
              <a:ln w="34925">
                <a:solidFill>
                  <a:srgbClr val="EE5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129" name="Rectangle 128"/>
              <p:cNvSpPr/>
              <p:nvPr/>
            </p:nvSpPr>
            <p:spPr>
              <a:xfrm>
                <a:off x="4554162" y="4117064"/>
                <a:ext cx="2574135" cy="290515"/>
              </a:xfrm>
              <a:prstGeom prst="rect">
                <a:avLst/>
              </a:prstGeom>
              <a:solidFill>
                <a:srgbClr val="EE5926">
                  <a:alpha val="38000"/>
                </a:srgbClr>
              </a:solidFill>
              <a:ln w="34925">
                <a:solidFill>
                  <a:srgbClr val="EE5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130" name="Rectangle 129"/>
              <p:cNvSpPr/>
              <p:nvPr/>
            </p:nvSpPr>
            <p:spPr>
              <a:xfrm>
                <a:off x="3698441" y="4690289"/>
                <a:ext cx="2867274" cy="290515"/>
              </a:xfrm>
              <a:prstGeom prst="rect">
                <a:avLst/>
              </a:prstGeom>
              <a:solidFill>
                <a:srgbClr val="EE5926">
                  <a:alpha val="38000"/>
                </a:srgbClr>
              </a:solidFill>
              <a:ln w="34925">
                <a:solidFill>
                  <a:srgbClr val="EE5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132" name="Rectangle 131"/>
              <p:cNvSpPr/>
              <p:nvPr/>
            </p:nvSpPr>
            <p:spPr>
              <a:xfrm>
                <a:off x="6011024" y="2694309"/>
                <a:ext cx="2848356" cy="290515"/>
              </a:xfrm>
              <a:prstGeom prst="rect">
                <a:avLst/>
              </a:prstGeom>
              <a:solidFill>
                <a:srgbClr val="EE5926">
                  <a:alpha val="38000"/>
                </a:srgbClr>
              </a:solidFill>
              <a:ln w="34925">
                <a:solidFill>
                  <a:srgbClr val="EE5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133" name="Rectangle 132"/>
              <p:cNvSpPr/>
              <p:nvPr/>
            </p:nvSpPr>
            <p:spPr>
              <a:xfrm>
                <a:off x="6882503" y="1835122"/>
                <a:ext cx="1999104" cy="290515"/>
              </a:xfrm>
              <a:prstGeom prst="rect">
                <a:avLst/>
              </a:prstGeom>
              <a:solidFill>
                <a:srgbClr val="EE5926">
                  <a:alpha val="38000"/>
                </a:srgbClr>
              </a:solidFill>
              <a:ln w="34925">
                <a:solidFill>
                  <a:srgbClr val="EE5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134" name="Rectangle 133"/>
              <p:cNvSpPr/>
              <p:nvPr/>
            </p:nvSpPr>
            <p:spPr>
              <a:xfrm>
                <a:off x="3703865" y="4982156"/>
                <a:ext cx="2574135" cy="290515"/>
              </a:xfrm>
              <a:prstGeom prst="rect">
                <a:avLst/>
              </a:prstGeom>
              <a:solidFill>
                <a:srgbClr val="EE5926">
                  <a:alpha val="38000"/>
                </a:srgbClr>
              </a:solidFill>
              <a:ln w="34925">
                <a:solidFill>
                  <a:srgbClr val="EE5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sp>
            <p:nvSpPr>
              <p:cNvPr id="135" name="Rectangle 134"/>
              <p:cNvSpPr/>
              <p:nvPr/>
            </p:nvSpPr>
            <p:spPr>
              <a:xfrm>
                <a:off x="7453562" y="1544606"/>
                <a:ext cx="1430741" cy="290515"/>
              </a:xfrm>
              <a:prstGeom prst="rect">
                <a:avLst/>
              </a:prstGeom>
              <a:solidFill>
                <a:srgbClr val="EE5926">
                  <a:alpha val="38000"/>
                </a:srgbClr>
              </a:solidFill>
              <a:ln w="34925">
                <a:solidFill>
                  <a:srgbClr val="EE5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FFFFFF"/>
                  </a:solidFill>
                  <a:latin typeface="+mj-lt"/>
                  <a:ea typeface="ＭＳ Ｐゴシック"/>
                </a:endParaRPr>
              </a:p>
            </p:txBody>
          </p:sp>
        </p:grpSp>
        <p:grpSp>
          <p:nvGrpSpPr>
            <p:cNvPr id="188" name="Groupe 187"/>
            <p:cNvGrpSpPr/>
            <p:nvPr/>
          </p:nvGrpSpPr>
          <p:grpSpPr>
            <a:xfrm>
              <a:off x="5198775" y="1638219"/>
              <a:ext cx="4349810" cy="4073638"/>
              <a:chOff x="3674774" y="1513529"/>
              <a:chExt cx="4349810" cy="4073638"/>
            </a:xfrm>
          </p:grpSpPr>
          <p:cxnSp>
            <p:nvCxnSpPr>
              <p:cNvPr id="184" name="Connecteur droit 183"/>
              <p:cNvCxnSpPr/>
              <p:nvPr/>
            </p:nvCxnSpPr>
            <p:spPr bwMode="auto">
              <a:xfrm>
                <a:off x="3698441" y="5253270"/>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grpSp>
            <p:nvGrpSpPr>
              <p:cNvPr id="186" name="Groupe 185"/>
              <p:cNvGrpSpPr/>
              <p:nvPr/>
            </p:nvGrpSpPr>
            <p:grpSpPr>
              <a:xfrm>
                <a:off x="3674774" y="1513529"/>
                <a:ext cx="4349810" cy="3780832"/>
                <a:chOff x="3674774" y="1513529"/>
                <a:chExt cx="4349810" cy="3780832"/>
              </a:xfrm>
            </p:grpSpPr>
            <p:cxnSp>
              <p:nvCxnSpPr>
                <p:cNvPr id="143" name="Connecteur droit 142"/>
                <p:cNvCxnSpPr/>
                <p:nvPr/>
              </p:nvCxnSpPr>
              <p:spPr bwMode="auto">
                <a:xfrm>
                  <a:off x="7708809" y="1513529"/>
                  <a:ext cx="3495" cy="295326"/>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46" name="Connecteur droit 145"/>
                <p:cNvCxnSpPr/>
                <p:nvPr/>
              </p:nvCxnSpPr>
              <p:spPr bwMode="auto">
                <a:xfrm flipH="1">
                  <a:off x="7709472" y="1542218"/>
                  <a:ext cx="315112"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52" name="Connecteur droit 151"/>
                <p:cNvCxnSpPr/>
                <p:nvPr/>
              </p:nvCxnSpPr>
              <p:spPr bwMode="auto">
                <a:xfrm>
                  <a:off x="7725040" y="1813803"/>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62" name="Connecteur droit 161"/>
                <p:cNvCxnSpPr/>
                <p:nvPr/>
              </p:nvCxnSpPr>
              <p:spPr bwMode="auto">
                <a:xfrm>
                  <a:off x="6882955" y="2112060"/>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63" name="Connecteur droit 162"/>
                <p:cNvCxnSpPr/>
                <p:nvPr/>
              </p:nvCxnSpPr>
              <p:spPr bwMode="auto">
                <a:xfrm flipH="1">
                  <a:off x="6858554" y="2121609"/>
                  <a:ext cx="876094"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65" name="Connecteur droit 164"/>
                <p:cNvCxnSpPr/>
                <p:nvPr/>
              </p:nvCxnSpPr>
              <p:spPr bwMode="auto">
                <a:xfrm flipH="1">
                  <a:off x="6870551" y="2415456"/>
                  <a:ext cx="315112"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66" name="Connecteur droit 165"/>
                <p:cNvCxnSpPr/>
                <p:nvPr/>
              </p:nvCxnSpPr>
              <p:spPr bwMode="auto">
                <a:xfrm>
                  <a:off x="7166234" y="2396511"/>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67" name="Connecteur droit 166"/>
                <p:cNvCxnSpPr/>
                <p:nvPr/>
              </p:nvCxnSpPr>
              <p:spPr bwMode="auto">
                <a:xfrm>
                  <a:off x="6574929" y="2672617"/>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68" name="Connecteur droit 167"/>
                <p:cNvCxnSpPr/>
                <p:nvPr/>
              </p:nvCxnSpPr>
              <p:spPr bwMode="auto">
                <a:xfrm>
                  <a:off x="6288517" y="2959634"/>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69" name="Connecteur droit 168"/>
                <p:cNvCxnSpPr/>
                <p:nvPr/>
              </p:nvCxnSpPr>
              <p:spPr bwMode="auto">
                <a:xfrm>
                  <a:off x="6005048" y="3248359"/>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70" name="Connecteur droit 169"/>
                <p:cNvCxnSpPr/>
                <p:nvPr/>
              </p:nvCxnSpPr>
              <p:spPr bwMode="auto">
                <a:xfrm>
                  <a:off x="5717877" y="3540564"/>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71" name="Connecteur droit 170"/>
                <p:cNvCxnSpPr/>
                <p:nvPr/>
              </p:nvCxnSpPr>
              <p:spPr bwMode="auto">
                <a:xfrm>
                  <a:off x="5717731" y="3813662"/>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72" name="Connecteur droit 171"/>
                <p:cNvCxnSpPr/>
                <p:nvPr/>
              </p:nvCxnSpPr>
              <p:spPr bwMode="auto">
                <a:xfrm>
                  <a:off x="4839912" y="4095372"/>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73" name="Connecteur droit 172"/>
                <p:cNvCxnSpPr/>
                <p:nvPr/>
              </p:nvCxnSpPr>
              <p:spPr bwMode="auto">
                <a:xfrm>
                  <a:off x="4833936" y="4395457"/>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74" name="Connecteur droit 173"/>
                <p:cNvCxnSpPr/>
                <p:nvPr/>
              </p:nvCxnSpPr>
              <p:spPr bwMode="auto">
                <a:xfrm>
                  <a:off x="4548186" y="4678595"/>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75" name="Connecteur droit 174"/>
                <p:cNvCxnSpPr/>
                <p:nvPr/>
              </p:nvCxnSpPr>
              <p:spPr bwMode="auto">
                <a:xfrm>
                  <a:off x="4274762" y="4960464"/>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76" name="Connecteur droit 175"/>
                <p:cNvCxnSpPr/>
                <p:nvPr/>
              </p:nvCxnSpPr>
              <p:spPr bwMode="auto">
                <a:xfrm flipH="1">
                  <a:off x="4823709" y="4117064"/>
                  <a:ext cx="876094"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77" name="Connecteur droit 176"/>
                <p:cNvCxnSpPr/>
                <p:nvPr/>
              </p:nvCxnSpPr>
              <p:spPr bwMode="auto">
                <a:xfrm flipH="1">
                  <a:off x="6270589" y="2984922"/>
                  <a:ext cx="315112"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78" name="Connecteur droit 177"/>
                <p:cNvCxnSpPr/>
                <p:nvPr/>
              </p:nvCxnSpPr>
              <p:spPr bwMode="auto">
                <a:xfrm flipH="1">
                  <a:off x="5980189" y="3269302"/>
                  <a:ext cx="315112"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79" name="Connecteur droit 178"/>
                <p:cNvCxnSpPr/>
                <p:nvPr/>
              </p:nvCxnSpPr>
              <p:spPr bwMode="auto">
                <a:xfrm flipH="1">
                  <a:off x="5693827" y="3561565"/>
                  <a:ext cx="315112"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80" name="Connecteur droit 179"/>
                <p:cNvCxnSpPr/>
                <p:nvPr/>
              </p:nvCxnSpPr>
              <p:spPr bwMode="auto">
                <a:xfrm flipH="1">
                  <a:off x="4524800" y="4697907"/>
                  <a:ext cx="315112"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81" name="Connecteur droit 180"/>
                <p:cNvCxnSpPr/>
                <p:nvPr/>
              </p:nvCxnSpPr>
              <p:spPr bwMode="auto">
                <a:xfrm flipH="1">
                  <a:off x="4251002" y="4992432"/>
                  <a:ext cx="315112"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82" name="Connecteur droit 181"/>
                <p:cNvCxnSpPr/>
                <p:nvPr/>
              </p:nvCxnSpPr>
              <p:spPr bwMode="auto">
                <a:xfrm flipH="1">
                  <a:off x="6557188" y="2700894"/>
                  <a:ext cx="628475"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85" name="Connecteur droit 184"/>
                <p:cNvCxnSpPr/>
                <p:nvPr/>
              </p:nvCxnSpPr>
              <p:spPr bwMode="auto">
                <a:xfrm flipH="1">
                  <a:off x="3674774" y="5286315"/>
                  <a:ext cx="628475"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grpSp>
        </p:grpSp>
        <p:grpSp>
          <p:nvGrpSpPr>
            <p:cNvPr id="200" name="Groupe 199"/>
            <p:cNvGrpSpPr/>
            <p:nvPr/>
          </p:nvGrpSpPr>
          <p:grpSpPr>
            <a:xfrm>
              <a:off x="4058195" y="1364311"/>
              <a:ext cx="5461439" cy="4922016"/>
              <a:chOff x="2534194" y="1239621"/>
              <a:chExt cx="5461439" cy="4922016"/>
            </a:xfrm>
          </p:grpSpPr>
          <p:cxnSp>
            <p:nvCxnSpPr>
              <p:cNvPr id="192" name="Connecteur droit 191"/>
              <p:cNvCxnSpPr/>
              <p:nvPr/>
            </p:nvCxnSpPr>
            <p:spPr bwMode="auto">
              <a:xfrm flipH="1">
                <a:off x="2534194" y="5587167"/>
                <a:ext cx="1198004" cy="0"/>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94" name="Connecteur droit 193"/>
              <p:cNvCxnSpPr/>
              <p:nvPr/>
            </p:nvCxnSpPr>
            <p:spPr bwMode="auto">
              <a:xfrm>
                <a:off x="2534194" y="5562992"/>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98" name="Connecteur droit 197"/>
              <p:cNvCxnSpPr/>
              <p:nvPr/>
            </p:nvCxnSpPr>
            <p:spPr bwMode="auto">
              <a:xfrm>
                <a:off x="2534194" y="5827740"/>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cxnSp>
            <p:nvCxnSpPr>
              <p:cNvPr id="199" name="Connecteur droit 198"/>
              <p:cNvCxnSpPr/>
              <p:nvPr/>
            </p:nvCxnSpPr>
            <p:spPr bwMode="auto">
              <a:xfrm>
                <a:off x="7992138" y="1239621"/>
                <a:ext cx="3495" cy="295326"/>
              </a:xfrm>
              <a:prstGeom prst="line">
                <a:avLst/>
              </a:prstGeom>
              <a:solidFill>
                <a:schemeClr val="accent1"/>
              </a:solidFill>
              <a:ln w="60325" cap="flat" cmpd="sng" algn="ctr">
                <a:solidFill>
                  <a:srgbClr val="006600"/>
                </a:solidFill>
                <a:prstDash val="solid"/>
                <a:round/>
                <a:headEnd type="none" w="med" len="med"/>
                <a:tailEnd type="none" w="med" len="med"/>
              </a:ln>
              <a:effectLst/>
            </p:spPr>
          </p:cxnSp>
        </p:grpSp>
        <p:grpSp>
          <p:nvGrpSpPr>
            <p:cNvPr id="223" name="Groupe 222"/>
            <p:cNvGrpSpPr/>
            <p:nvPr/>
          </p:nvGrpSpPr>
          <p:grpSpPr>
            <a:xfrm>
              <a:off x="5264096" y="1972541"/>
              <a:ext cx="5173317" cy="3105067"/>
              <a:chOff x="3740095" y="1847850"/>
              <a:chExt cx="5173317" cy="3105067"/>
            </a:xfrm>
          </p:grpSpPr>
          <p:grpSp>
            <p:nvGrpSpPr>
              <p:cNvPr id="160" name="Groupe 159"/>
              <p:cNvGrpSpPr/>
              <p:nvPr/>
            </p:nvGrpSpPr>
            <p:grpSpPr>
              <a:xfrm>
                <a:off x="3740095" y="1847850"/>
                <a:ext cx="3670355" cy="3105067"/>
                <a:chOff x="3740095" y="1847850"/>
                <a:chExt cx="3670355" cy="3105067"/>
              </a:xfrm>
            </p:grpSpPr>
            <p:grpSp>
              <p:nvGrpSpPr>
                <p:cNvPr id="159" name="Groupe 158"/>
                <p:cNvGrpSpPr/>
                <p:nvPr/>
              </p:nvGrpSpPr>
              <p:grpSpPr>
                <a:xfrm>
                  <a:off x="3740095" y="3827974"/>
                  <a:ext cx="1636788" cy="1124943"/>
                  <a:chOff x="3740095" y="3827974"/>
                  <a:chExt cx="1636788" cy="1124943"/>
                </a:xfrm>
              </p:grpSpPr>
              <p:sp>
                <p:nvSpPr>
                  <p:cNvPr id="149" name="Étoile à 5 branches 148"/>
                  <p:cNvSpPr/>
                  <p:nvPr/>
                </p:nvSpPr>
                <p:spPr>
                  <a:xfrm>
                    <a:off x="4283434" y="4429622"/>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50" name="Étoile à 5 branches 149"/>
                  <p:cNvSpPr/>
                  <p:nvPr/>
                </p:nvSpPr>
                <p:spPr>
                  <a:xfrm>
                    <a:off x="4578957" y="4144700"/>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51" name="Étoile à 5 branches 150"/>
                  <p:cNvSpPr/>
                  <p:nvPr/>
                </p:nvSpPr>
                <p:spPr>
                  <a:xfrm>
                    <a:off x="5129233" y="3827974"/>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55" name="Étoile à 5 branches 154"/>
                  <p:cNvSpPr/>
                  <p:nvPr/>
                </p:nvSpPr>
                <p:spPr>
                  <a:xfrm>
                    <a:off x="3740095" y="4705267"/>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grpSp>
            <p:grpSp>
              <p:nvGrpSpPr>
                <p:cNvPr id="158" name="Groupe 157"/>
                <p:cNvGrpSpPr/>
                <p:nvPr/>
              </p:nvGrpSpPr>
              <p:grpSpPr>
                <a:xfrm>
                  <a:off x="5181600" y="1847850"/>
                  <a:ext cx="2228850" cy="1943100"/>
                  <a:chOff x="5181600" y="1847850"/>
                  <a:chExt cx="2228850" cy="1943100"/>
                </a:xfrm>
              </p:grpSpPr>
              <p:grpSp>
                <p:nvGrpSpPr>
                  <p:cNvPr id="157" name="Groupe 156"/>
                  <p:cNvGrpSpPr/>
                  <p:nvPr/>
                </p:nvGrpSpPr>
                <p:grpSpPr>
                  <a:xfrm>
                    <a:off x="6600825" y="1847850"/>
                    <a:ext cx="809625" cy="809625"/>
                    <a:chOff x="6600825" y="1847850"/>
                    <a:chExt cx="809625" cy="809625"/>
                  </a:xfrm>
                </p:grpSpPr>
                <p:sp>
                  <p:nvSpPr>
                    <p:cNvPr id="144" name="Étoile à 5 branches 143"/>
                    <p:cNvSpPr/>
                    <p:nvPr/>
                  </p:nvSpPr>
                  <p:spPr>
                    <a:xfrm>
                      <a:off x="7162800" y="1847850"/>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5" name="Étoile à 5 branches 144"/>
                    <p:cNvSpPr/>
                    <p:nvPr/>
                  </p:nvSpPr>
                  <p:spPr>
                    <a:xfrm>
                      <a:off x="6905625" y="2124075"/>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7" name="Étoile à 5 branches 146"/>
                    <p:cNvSpPr/>
                    <p:nvPr/>
                  </p:nvSpPr>
                  <p:spPr>
                    <a:xfrm>
                      <a:off x="6600825" y="2409825"/>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grpSp>
              <p:sp>
                <p:nvSpPr>
                  <p:cNvPr id="148" name="Étoile à 5 branches 147"/>
                  <p:cNvSpPr/>
                  <p:nvPr/>
                </p:nvSpPr>
                <p:spPr>
                  <a:xfrm>
                    <a:off x="6019800" y="2686050"/>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53" name="Étoile à 5 branches 152"/>
                  <p:cNvSpPr/>
                  <p:nvPr/>
                </p:nvSpPr>
                <p:spPr>
                  <a:xfrm>
                    <a:off x="5705475" y="3276600"/>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54" name="Étoile à 5 branches 153"/>
                  <p:cNvSpPr/>
                  <p:nvPr/>
                </p:nvSpPr>
                <p:spPr>
                  <a:xfrm>
                    <a:off x="5181600" y="3543300"/>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56" name="Étoile à 5 branches 155"/>
                  <p:cNvSpPr/>
                  <p:nvPr/>
                </p:nvSpPr>
                <p:spPr>
                  <a:xfrm>
                    <a:off x="5727187" y="2993998"/>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grpSp>
          </p:grpSp>
          <p:grpSp>
            <p:nvGrpSpPr>
              <p:cNvPr id="222" name="Groupe 221"/>
              <p:cNvGrpSpPr/>
              <p:nvPr/>
            </p:nvGrpSpPr>
            <p:grpSpPr>
              <a:xfrm>
                <a:off x="3975652" y="2560320"/>
                <a:ext cx="4937760" cy="2289976"/>
                <a:chOff x="3975652" y="2560320"/>
                <a:chExt cx="4937760" cy="2289976"/>
              </a:xfrm>
            </p:grpSpPr>
            <p:cxnSp>
              <p:nvCxnSpPr>
                <p:cNvPr id="197" name="Connecteur droit 196"/>
                <p:cNvCxnSpPr/>
                <p:nvPr/>
              </p:nvCxnSpPr>
              <p:spPr>
                <a:xfrm flipV="1">
                  <a:off x="6920285" y="2560320"/>
                  <a:ext cx="1977225" cy="2651"/>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20" name="Groupe 219"/>
                <p:cNvGrpSpPr/>
                <p:nvPr/>
              </p:nvGrpSpPr>
              <p:grpSpPr>
                <a:xfrm>
                  <a:off x="5999261" y="2827713"/>
                  <a:ext cx="2914151" cy="579421"/>
                  <a:chOff x="5999261" y="2827713"/>
                  <a:chExt cx="2914151" cy="579421"/>
                </a:xfrm>
              </p:grpSpPr>
              <p:cxnSp>
                <p:nvCxnSpPr>
                  <p:cNvPr id="201" name="Connecteur droit 200"/>
                  <p:cNvCxnSpPr/>
                  <p:nvPr/>
                </p:nvCxnSpPr>
                <p:spPr>
                  <a:xfrm flipV="1">
                    <a:off x="5999261" y="3395207"/>
                    <a:ext cx="2914151" cy="11927"/>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6" name="Connecteur droit 205"/>
                  <p:cNvCxnSpPr>
                    <a:endCxn id="123" idx="3"/>
                  </p:cNvCxnSpPr>
                  <p:nvPr/>
                </p:nvCxnSpPr>
                <p:spPr>
                  <a:xfrm flipV="1">
                    <a:off x="6347791" y="2827713"/>
                    <a:ext cx="2519315" cy="5602"/>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5" name="Connecteur droit 204"/>
                  <p:cNvCxnSpPr>
                    <a:endCxn id="122" idx="3"/>
                  </p:cNvCxnSpPr>
                  <p:nvPr/>
                </p:nvCxnSpPr>
                <p:spPr>
                  <a:xfrm>
                    <a:off x="6058894" y="3120608"/>
                    <a:ext cx="2816836"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18" name="Groupe 217"/>
                <p:cNvGrpSpPr/>
                <p:nvPr/>
              </p:nvGrpSpPr>
              <p:grpSpPr>
                <a:xfrm>
                  <a:off x="3975652" y="4256599"/>
                  <a:ext cx="2989691" cy="593697"/>
                  <a:chOff x="3975652" y="4256599"/>
                  <a:chExt cx="2989691" cy="593697"/>
                </a:xfrm>
              </p:grpSpPr>
              <p:cxnSp>
                <p:nvCxnSpPr>
                  <p:cNvPr id="204" name="Connecteur droit 203"/>
                  <p:cNvCxnSpPr/>
                  <p:nvPr/>
                </p:nvCxnSpPr>
                <p:spPr>
                  <a:xfrm flipV="1">
                    <a:off x="3975652" y="4834393"/>
                    <a:ext cx="2798859" cy="15903"/>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1" name="Connecteur droit 210"/>
                  <p:cNvCxnSpPr/>
                  <p:nvPr/>
                </p:nvCxnSpPr>
                <p:spPr>
                  <a:xfrm>
                    <a:off x="4525617" y="4541520"/>
                    <a:ext cx="2439726" cy="6626"/>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2" name="Connecteur droit 211"/>
                  <p:cNvCxnSpPr/>
                  <p:nvPr/>
                </p:nvCxnSpPr>
                <p:spPr>
                  <a:xfrm>
                    <a:off x="4805238" y="4256599"/>
                    <a:ext cx="2024932" cy="53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19" name="Groupe 218"/>
                <p:cNvGrpSpPr/>
                <p:nvPr/>
              </p:nvGrpSpPr>
              <p:grpSpPr>
                <a:xfrm>
                  <a:off x="5367599" y="3694706"/>
                  <a:ext cx="2232894" cy="284922"/>
                  <a:chOff x="5367599" y="3694706"/>
                  <a:chExt cx="2232894" cy="284922"/>
                </a:xfrm>
              </p:grpSpPr>
              <p:cxnSp>
                <p:nvCxnSpPr>
                  <p:cNvPr id="202" name="Connecteur droit 201"/>
                  <p:cNvCxnSpPr/>
                  <p:nvPr/>
                </p:nvCxnSpPr>
                <p:spPr>
                  <a:xfrm>
                    <a:off x="5412189" y="3694706"/>
                    <a:ext cx="1974573" cy="10602"/>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3" name="Connecteur droit 212"/>
                  <p:cNvCxnSpPr/>
                  <p:nvPr/>
                </p:nvCxnSpPr>
                <p:spPr>
                  <a:xfrm flipV="1">
                    <a:off x="5367599" y="3964838"/>
                    <a:ext cx="2232894" cy="1479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grpSp>
        </p:grpSp>
        <p:sp>
          <p:nvSpPr>
            <p:cNvPr id="228" name="Étoile à 5 branches 227"/>
            <p:cNvSpPr/>
            <p:nvPr/>
          </p:nvSpPr>
          <p:spPr>
            <a:xfrm>
              <a:off x="6390641" y="3965788"/>
              <a:ext cx="247650" cy="24765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29" name="Étoile à 5 branches 228"/>
            <p:cNvSpPr/>
            <p:nvPr/>
          </p:nvSpPr>
          <p:spPr>
            <a:xfrm>
              <a:off x="6952692" y="3415933"/>
              <a:ext cx="247650" cy="24765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0" name="Étoile à 5 branches 229"/>
            <p:cNvSpPr/>
            <p:nvPr/>
          </p:nvSpPr>
          <p:spPr>
            <a:xfrm>
              <a:off x="6952428" y="3138962"/>
              <a:ext cx="247650" cy="24765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1" name="Étoile à 5 branches 230"/>
            <p:cNvSpPr/>
            <p:nvPr/>
          </p:nvSpPr>
          <p:spPr>
            <a:xfrm>
              <a:off x="7542150" y="2806333"/>
              <a:ext cx="247650" cy="24765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grpSp>
          <p:nvGrpSpPr>
            <p:cNvPr id="235" name="Groupe 234"/>
            <p:cNvGrpSpPr/>
            <p:nvPr/>
          </p:nvGrpSpPr>
          <p:grpSpPr>
            <a:xfrm>
              <a:off x="5815395" y="1952881"/>
              <a:ext cx="2862303" cy="2562805"/>
              <a:chOff x="4291395" y="1828190"/>
              <a:chExt cx="2862303" cy="2562805"/>
            </a:xfrm>
          </p:grpSpPr>
          <p:grpSp>
            <p:nvGrpSpPr>
              <p:cNvPr id="234" name="Groupe 233"/>
              <p:cNvGrpSpPr/>
              <p:nvPr/>
            </p:nvGrpSpPr>
            <p:grpSpPr>
              <a:xfrm>
                <a:off x="4291395" y="2686932"/>
                <a:ext cx="1979708" cy="1704063"/>
                <a:chOff x="4291395" y="2686932"/>
                <a:chExt cx="1979708" cy="1704063"/>
              </a:xfrm>
            </p:grpSpPr>
            <p:sp>
              <p:nvSpPr>
                <p:cNvPr id="209" name="Étoile à 5 branches 208"/>
                <p:cNvSpPr/>
                <p:nvPr/>
              </p:nvSpPr>
              <p:spPr>
                <a:xfrm>
                  <a:off x="5435057" y="3283279"/>
                  <a:ext cx="247650" cy="247650"/>
                </a:xfrm>
                <a:prstGeom prst="star5">
                  <a:avLst/>
                </a:prstGeom>
                <a:solidFill>
                  <a:srgbClr val="34A2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10" name="Étoile à 5 branches 209"/>
                <p:cNvSpPr/>
                <p:nvPr/>
              </p:nvSpPr>
              <p:spPr>
                <a:xfrm>
                  <a:off x="6023453" y="2686932"/>
                  <a:ext cx="247650" cy="247650"/>
                </a:xfrm>
                <a:prstGeom prst="star5">
                  <a:avLst/>
                </a:prstGeom>
                <a:solidFill>
                  <a:srgbClr val="34A2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16" name="Étoile à 5 branches 215"/>
                <p:cNvSpPr/>
                <p:nvPr/>
              </p:nvSpPr>
              <p:spPr>
                <a:xfrm>
                  <a:off x="4878466" y="3577477"/>
                  <a:ext cx="247650" cy="247650"/>
                </a:xfrm>
                <a:prstGeom prst="star5">
                  <a:avLst/>
                </a:prstGeom>
                <a:solidFill>
                  <a:srgbClr val="34A2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17" name="Étoile à 5 branches 216"/>
                <p:cNvSpPr/>
                <p:nvPr/>
              </p:nvSpPr>
              <p:spPr>
                <a:xfrm>
                  <a:off x="4291395" y="4143345"/>
                  <a:ext cx="247650" cy="247650"/>
                </a:xfrm>
                <a:prstGeom prst="star5">
                  <a:avLst/>
                </a:prstGeom>
                <a:solidFill>
                  <a:srgbClr val="34A2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grpSp>
          <p:grpSp>
            <p:nvGrpSpPr>
              <p:cNvPr id="233" name="Groupe 232"/>
              <p:cNvGrpSpPr/>
              <p:nvPr/>
            </p:nvGrpSpPr>
            <p:grpSpPr>
              <a:xfrm>
                <a:off x="6303074" y="1828190"/>
                <a:ext cx="850624" cy="853275"/>
                <a:chOff x="6303074" y="1828190"/>
                <a:chExt cx="850624" cy="853275"/>
              </a:xfrm>
            </p:grpSpPr>
            <p:sp>
              <p:nvSpPr>
                <p:cNvPr id="214" name="Étoile à 5 branches 213"/>
                <p:cNvSpPr/>
                <p:nvPr/>
              </p:nvSpPr>
              <p:spPr>
                <a:xfrm>
                  <a:off x="6906048" y="1828190"/>
                  <a:ext cx="247650" cy="247650"/>
                </a:xfrm>
                <a:prstGeom prst="star5">
                  <a:avLst/>
                </a:prstGeom>
                <a:solidFill>
                  <a:srgbClr val="34A2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15" name="Étoile à 5 branches 214"/>
                <p:cNvSpPr/>
                <p:nvPr/>
              </p:nvSpPr>
              <p:spPr>
                <a:xfrm>
                  <a:off x="6595947" y="2130340"/>
                  <a:ext cx="247650" cy="247650"/>
                </a:xfrm>
                <a:prstGeom prst="star5">
                  <a:avLst/>
                </a:prstGeom>
                <a:solidFill>
                  <a:srgbClr val="34A2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32" name="Étoile à 5 branches 231"/>
                <p:cNvSpPr/>
                <p:nvPr/>
              </p:nvSpPr>
              <p:spPr>
                <a:xfrm>
                  <a:off x="6303074" y="2433815"/>
                  <a:ext cx="247650" cy="247650"/>
                </a:xfrm>
                <a:prstGeom prst="star5">
                  <a:avLst/>
                </a:prstGeom>
                <a:solidFill>
                  <a:srgbClr val="34A2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grpSp>
        </p:grpSp>
      </p:grpSp>
      <p:sp>
        <p:nvSpPr>
          <p:cNvPr id="240" name="Rectangle 239"/>
          <p:cNvSpPr/>
          <p:nvPr/>
        </p:nvSpPr>
        <p:spPr>
          <a:xfrm>
            <a:off x="808684" y="5678160"/>
            <a:ext cx="1858201" cy="646331"/>
          </a:xfrm>
          <a:prstGeom prst="rect">
            <a:avLst/>
          </a:prstGeom>
        </p:spPr>
        <p:txBody>
          <a:bodyPr wrap="none">
            <a:spAutoFit/>
          </a:bodyPr>
          <a:lstStyle/>
          <a:p>
            <a:r>
              <a:rPr lang="en-US" i="1" dirty="0">
                <a:solidFill>
                  <a:prstClr val="black"/>
                </a:solidFill>
                <a:latin typeface="+mj-lt"/>
                <a:cs typeface="Andalus" pitchFamily="18" charset="-78"/>
              </a:rPr>
              <a:t>A&lt;80 </a:t>
            </a:r>
            <a:r>
              <a:rPr lang="en-US" i="1" dirty="0" smtClean="0">
                <a:solidFill>
                  <a:prstClr val="black"/>
                </a:solidFill>
                <a:latin typeface="+mj-lt"/>
                <a:cs typeface="Andalus" pitchFamily="18" charset="-78"/>
              </a:rPr>
              <a:t>→ DESIR </a:t>
            </a:r>
            <a:br>
              <a:rPr lang="en-US" i="1" dirty="0" smtClean="0">
                <a:solidFill>
                  <a:prstClr val="black"/>
                </a:solidFill>
                <a:latin typeface="+mj-lt"/>
                <a:cs typeface="Andalus" pitchFamily="18" charset="-78"/>
              </a:rPr>
            </a:br>
            <a:r>
              <a:rPr lang="en-US" i="1" dirty="0" smtClean="0">
                <a:solidFill>
                  <a:prstClr val="black"/>
                </a:solidFill>
                <a:latin typeface="+mj-lt"/>
                <a:cs typeface="Andalus" pitchFamily="18" charset="-78"/>
              </a:rPr>
              <a:t>better suited</a:t>
            </a:r>
            <a:endParaRPr lang="fr-FR" sz="1400" i="1" dirty="0">
              <a:latin typeface="+mj-lt"/>
            </a:endParaRPr>
          </a:p>
        </p:txBody>
      </p:sp>
      <p:grpSp>
        <p:nvGrpSpPr>
          <p:cNvPr id="9" name="Groupe 8"/>
          <p:cNvGrpSpPr/>
          <p:nvPr/>
        </p:nvGrpSpPr>
        <p:grpSpPr>
          <a:xfrm>
            <a:off x="418818" y="1365998"/>
            <a:ext cx="5462001" cy="3484681"/>
            <a:chOff x="418818" y="1365998"/>
            <a:chExt cx="5462001" cy="3484681"/>
          </a:xfrm>
        </p:grpSpPr>
        <p:sp>
          <p:nvSpPr>
            <p:cNvPr id="136" name="Rectangle 135"/>
            <p:cNvSpPr/>
            <p:nvPr/>
          </p:nvSpPr>
          <p:spPr>
            <a:xfrm>
              <a:off x="499554" y="1421581"/>
              <a:ext cx="285750" cy="295275"/>
            </a:xfrm>
            <a:prstGeom prst="rect">
              <a:avLst/>
            </a:prstGeom>
            <a:noFill/>
            <a:ln w="31750">
              <a:solidFill>
                <a:srgbClr val="EE5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srgbClr val="EE5926"/>
                </a:solidFill>
                <a:latin typeface="+mj-lt"/>
                <a:ea typeface="ＭＳ Ｐゴシック"/>
              </a:endParaRPr>
            </a:p>
          </p:txBody>
        </p:sp>
        <p:sp>
          <p:nvSpPr>
            <p:cNvPr id="137" name="ZoneTexte 136"/>
            <p:cNvSpPr txBox="1"/>
            <p:nvPr/>
          </p:nvSpPr>
          <p:spPr>
            <a:xfrm>
              <a:off x="826346" y="1365998"/>
              <a:ext cx="1685077" cy="369332"/>
            </a:xfrm>
            <a:prstGeom prst="rect">
              <a:avLst/>
            </a:prstGeom>
            <a:noFill/>
          </p:spPr>
          <p:txBody>
            <a:bodyPr wrap="none" rtlCol="0">
              <a:spAutoFit/>
            </a:bodyPr>
            <a:lstStyle/>
            <a:p>
              <a:pPr>
                <a:defRPr/>
              </a:pPr>
              <a:r>
                <a:rPr lang="en-US" dirty="0">
                  <a:solidFill>
                    <a:srgbClr val="000000"/>
                  </a:solidFill>
                  <a:latin typeface="+mj-lt"/>
                  <a:ea typeface="ＭＳ Ｐゴシック"/>
                  <a:cs typeface="Andalus" panose="02020603050405020304" pitchFamily="18" charset="-78"/>
                </a:rPr>
                <a:t>Pre-proposals </a:t>
              </a:r>
            </a:p>
          </p:txBody>
        </p:sp>
        <p:grpSp>
          <p:nvGrpSpPr>
            <p:cNvPr id="190" name="Groupe 189"/>
            <p:cNvGrpSpPr/>
            <p:nvPr/>
          </p:nvGrpSpPr>
          <p:grpSpPr>
            <a:xfrm>
              <a:off x="574836" y="2049052"/>
              <a:ext cx="1876027" cy="369332"/>
              <a:chOff x="-522807" y="2156591"/>
              <a:chExt cx="1876027" cy="369332"/>
            </a:xfrm>
          </p:grpSpPr>
          <p:cxnSp>
            <p:nvCxnSpPr>
              <p:cNvPr id="187" name="Connecteur droit 186"/>
              <p:cNvCxnSpPr/>
              <p:nvPr/>
            </p:nvCxnSpPr>
            <p:spPr bwMode="auto">
              <a:xfrm>
                <a:off x="-522807" y="2159095"/>
                <a:ext cx="0" cy="333897"/>
              </a:xfrm>
              <a:prstGeom prst="line">
                <a:avLst/>
              </a:prstGeom>
              <a:solidFill>
                <a:schemeClr val="accent1"/>
              </a:solidFill>
              <a:ln w="60325" cap="flat" cmpd="sng" algn="ctr">
                <a:solidFill>
                  <a:srgbClr val="006600"/>
                </a:solidFill>
                <a:prstDash val="solid"/>
                <a:round/>
                <a:headEnd type="none" w="med" len="med"/>
                <a:tailEnd type="none" w="med" len="med"/>
              </a:ln>
              <a:effectLst/>
            </p:spPr>
          </p:cxnSp>
          <p:sp>
            <p:nvSpPr>
              <p:cNvPr id="189" name="Rectangle 188"/>
              <p:cNvSpPr/>
              <p:nvPr/>
            </p:nvSpPr>
            <p:spPr>
              <a:xfrm>
                <a:off x="-395977" y="2156591"/>
                <a:ext cx="1749197" cy="369332"/>
              </a:xfrm>
              <a:prstGeom prst="rect">
                <a:avLst/>
              </a:prstGeom>
            </p:spPr>
            <p:txBody>
              <a:bodyPr wrap="none">
                <a:spAutoFit/>
              </a:bodyPr>
              <a:lstStyle/>
              <a:p>
                <a:pPr>
                  <a:defRPr/>
                </a:pPr>
                <a:r>
                  <a:rPr lang="en-US" dirty="0">
                    <a:solidFill>
                      <a:srgbClr val="000000"/>
                    </a:solidFill>
                    <a:latin typeface="+mj-lt"/>
                    <a:ea typeface="ＭＳ Ｐゴシック"/>
                    <a:cs typeface="Andalus" panose="02020603050405020304" pitchFamily="18" charset="-78"/>
                  </a:rPr>
                  <a:t>Known masses</a:t>
                </a:r>
                <a:endParaRPr lang="en-US" dirty="0">
                  <a:solidFill>
                    <a:srgbClr val="000000"/>
                  </a:solidFill>
                  <a:latin typeface="+mj-lt"/>
                  <a:ea typeface="ＭＳ Ｐゴシック"/>
                </a:endParaRPr>
              </a:p>
            </p:txBody>
          </p:sp>
        </p:grpSp>
        <p:pic>
          <p:nvPicPr>
            <p:cNvPr id="191" name="Image 190"/>
            <p:cNvPicPr/>
            <p:nvPr/>
          </p:nvPicPr>
          <p:blipFill>
            <a:blip r:embed="rId4" cstate="print">
              <a:extLst>
                <a:ext uri="{28A0092B-C50C-407E-A947-70E740481C1C}">
                  <a14:useLocalDpi xmlns:a14="http://schemas.microsoft.com/office/drawing/2010/main"/>
                </a:ext>
              </a:extLst>
            </a:blip>
            <a:stretch>
              <a:fillRect/>
            </a:stretch>
          </p:blipFill>
          <p:spPr>
            <a:xfrm>
              <a:off x="418818" y="4327664"/>
              <a:ext cx="2075251" cy="523015"/>
            </a:xfrm>
            <a:prstGeom prst="rect">
              <a:avLst/>
            </a:prstGeom>
          </p:spPr>
        </p:pic>
        <p:grpSp>
          <p:nvGrpSpPr>
            <p:cNvPr id="8" name="Groupe 7"/>
            <p:cNvGrpSpPr/>
            <p:nvPr/>
          </p:nvGrpSpPr>
          <p:grpSpPr>
            <a:xfrm>
              <a:off x="447393" y="2652847"/>
              <a:ext cx="5433426" cy="1626947"/>
              <a:chOff x="1996118" y="2462575"/>
              <a:chExt cx="5433426" cy="1626947"/>
            </a:xfrm>
          </p:grpSpPr>
          <p:grpSp>
            <p:nvGrpSpPr>
              <p:cNvPr id="224" name="Groupe 223"/>
              <p:cNvGrpSpPr/>
              <p:nvPr/>
            </p:nvGrpSpPr>
            <p:grpSpPr>
              <a:xfrm>
                <a:off x="2001410" y="2462575"/>
                <a:ext cx="5428134" cy="369332"/>
                <a:chOff x="477409" y="2337884"/>
                <a:chExt cx="5428134" cy="369332"/>
              </a:xfrm>
            </p:grpSpPr>
            <p:sp>
              <p:nvSpPr>
                <p:cNvPr id="161" name="Étoile à 5 branches 160"/>
                <p:cNvSpPr/>
                <p:nvPr/>
              </p:nvSpPr>
              <p:spPr>
                <a:xfrm>
                  <a:off x="477409" y="2356982"/>
                  <a:ext cx="247650" cy="2476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83" name="Rectangle 182"/>
                <p:cNvSpPr/>
                <p:nvPr/>
              </p:nvSpPr>
              <p:spPr>
                <a:xfrm>
                  <a:off x="725920" y="2337884"/>
                  <a:ext cx="5179623" cy="369332"/>
                </a:xfrm>
                <a:prstGeom prst="rect">
                  <a:avLst/>
                </a:prstGeom>
              </p:spPr>
              <p:txBody>
                <a:bodyPr wrap="none">
                  <a:spAutoFit/>
                </a:bodyPr>
                <a:lstStyle/>
                <a:p>
                  <a:pPr lvl="0">
                    <a:defRPr/>
                  </a:pPr>
                  <a:r>
                    <a:rPr lang="en-US" dirty="0" smtClean="0">
                      <a:solidFill>
                        <a:srgbClr val="000000"/>
                      </a:solidFill>
                      <a:latin typeface="+mj-lt"/>
                      <a:ea typeface="ＭＳ Ｐゴシック"/>
                      <a:cs typeface="Andalus" panose="02020603050405020304" pitchFamily="18" charset="-78"/>
                    </a:rPr>
                    <a:t>Current injector and gas cell (A/Q </a:t>
                  </a:r>
                  <a:r>
                    <a:rPr lang="en-US" dirty="0">
                      <a:solidFill>
                        <a:srgbClr val="000000"/>
                      </a:solidFill>
                      <a:latin typeface="+mj-lt"/>
                      <a:ea typeface="ＭＳ Ｐゴシック"/>
                      <a:cs typeface="Andalus" panose="02020603050405020304" pitchFamily="18" charset="-78"/>
                    </a:rPr>
                    <a:t>= 3 &amp; </a:t>
                  </a:r>
                  <a:r>
                    <a:rPr lang="en-US" dirty="0" smtClean="0">
                      <a:solidFill>
                        <a:srgbClr val="000000"/>
                      </a:solidFill>
                      <a:latin typeface="+mj-lt"/>
                      <a:ea typeface="ＭＳ Ｐゴシック"/>
                      <a:cs typeface="Andalus" panose="02020603050405020304" pitchFamily="18" charset="-78"/>
                    </a:rPr>
                    <a:t>300 </a:t>
                  </a:r>
                  <a:r>
                    <a:rPr lang="en-US" dirty="0">
                      <a:solidFill>
                        <a:srgbClr val="000000"/>
                      </a:solidFill>
                      <a:latin typeface="+mj-lt"/>
                      <a:ea typeface="ＭＳ Ｐゴシック"/>
                      <a:cs typeface="Andalus" panose="02020603050405020304" pitchFamily="18" charset="-78"/>
                    </a:rPr>
                    <a:t>ms)</a:t>
                  </a:r>
                  <a:endParaRPr lang="en-US" dirty="0">
                    <a:solidFill>
                      <a:srgbClr val="000000"/>
                    </a:solidFill>
                    <a:latin typeface="+mj-lt"/>
                    <a:ea typeface="ＭＳ Ｐゴシック"/>
                  </a:endParaRPr>
                </a:p>
              </p:txBody>
            </p:sp>
          </p:grpSp>
          <p:sp>
            <p:nvSpPr>
              <p:cNvPr id="226" name="Rectangle 225"/>
              <p:cNvSpPr/>
              <p:nvPr/>
            </p:nvSpPr>
            <p:spPr>
              <a:xfrm>
                <a:off x="2221085" y="3098681"/>
                <a:ext cx="3145413" cy="369332"/>
              </a:xfrm>
              <a:prstGeom prst="rect">
                <a:avLst/>
              </a:prstGeom>
            </p:spPr>
            <p:txBody>
              <a:bodyPr wrap="none">
                <a:spAutoFit/>
              </a:bodyPr>
              <a:lstStyle/>
              <a:p>
                <a:pPr lvl="0">
                  <a:defRPr/>
                </a:pPr>
                <a:r>
                  <a:rPr lang="en-US" dirty="0">
                    <a:solidFill>
                      <a:srgbClr val="000000"/>
                    </a:solidFill>
                    <a:latin typeface="+mj-lt"/>
                    <a:ea typeface="ＭＳ Ｐゴシック"/>
                    <a:cs typeface="Andalus" panose="02020603050405020304" pitchFamily="18" charset="-78"/>
                  </a:rPr>
                  <a:t>A/Q = 3 &amp; </a:t>
                </a:r>
                <a:r>
                  <a:rPr lang="en-US" dirty="0" smtClean="0">
                    <a:solidFill>
                      <a:srgbClr val="000000"/>
                    </a:solidFill>
                    <a:latin typeface="+mj-lt"/>
                    <a:ea typeface="ＭＳ Ｐゴシック"/>
                    <a:cs typeface="Andalus" panose="02020603050405020304" pitchFamily="18" charset="-78"/>
                  </a:rPr>
                  <a:t>‘Fast LEB’ </a:t>
                </a:r>
                <a:r>
                  <a:rPr lang="en-US" dirty="0">
                    <a:solidFill>
                      <a:srgbClr val="000000"/>
                    </a:solidFill>
                    <a:latin typeface="+mj-lt"/>
                    <a:ea typeface="ＭＳ Ｐゴシック"/>
                    <a:cs typeface="Andalus" panose="02020603050405020304" pitchFamily="18" charset="-78"/>
                  </a:rPr>
                  <a:t>(50 ms)</a:t>
                </a:r>
                <a:endParaRPr lang="en-US" dirty="0">
                  <a:solidFill>
                    <a:srgbClr val="000000"/>
                  </a:solidFill>
                  <a:latin typeface="+mj-lt"/>
                  <a:ea typeface="ＭＳ Ｐゴシック"/>
                </a:endParaRPr>
              </a:p>
            </p:txBody>
          </p:sp>
          <p:sp>
            <p:nvSpPr>
              <p:cNvPr id="227" name="Étoile à 5 branches 226"/>
              <p:cNvSpPr/>
              <p:nvPr/>
            </p:nvSpPr>
            <p:spPr>
              <a:xfrm>
                <a:off x="2002741" y="3111133"/>
                <a:ext cx="247650" cy="24765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07" name="Étoile à 5 branches 206"/>
              <p:cNvSpPr/>
              <p:nvPr/>
            </p:nvSpPr>
            <p:spPr>
              <a:xfrm>
                <a:off x="1996118" y="3716746"/>
                <a:ext cx="247650" cy="247650"/>
              </a:xfrm>
              <a:prstGeom prst="star5">
                <a:avLst/>
              </a:prstGeom>
              <a:solidFill>
                <a:srgbClr val="34A2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08" name="Rectangle 207"/>
              <p:cNvSpPr/>
              <p:nvPr/>
            </p:nvSpPr>
            <p:spPr>
              <a:xfrm>
                <a:off x="2222415" y="3720190"/>
                <a:ext cx="4632422" cy="369332"/>
              </a:xfrm>
              <a:prstGeom prst="rect">
                <a:avLst/>
              </a:prstGeom>
            </p:spPr>
            <p:txBody>
              <a:bodyPr wrap="none">
                <a:spAutoFit/>
              </a:bodyPr>
              <a:lstStyle/>
              <a:p>
                <a:pPr lvl="0">
                  <a:defRPr/>
                </a:pPr>
                <a:r>
                  <a:rPr lang="en-US" dirty="0" smtClean="0">
                    <a:solidFill>
                      <a:srgbClr val="000000"/>
                    </a:solidFill>
                    <a:latin typeface="+mj-lt"/>
                    <a:ea typeface="ＭＳ Ｐゴシック"/>
                    <a:cs typeface="Andalus" panose="02020603050405020304" pitchFamily="18" charset="-78"/>
                  </a:rPr>
                  <a:t>New injector (A/Q </a:t>
                </a:r>
                <a:r>
                  <a:rPr lang="en-US" dirty="0">
                    <a:solidFill>
                      <a:srgbClr val="000000"/>
                    </a:solidFill>
                    <a:latin typeface="+mj-lt"/>
                    <a:ea typeface="ＭＳ Ｐゴシック"/>
                    <a:cs typeface="Andalus" panose="02020603050405020304" pitchFamily="18" charset="-78"/>
                  </a:rPr>
                  <a:t>= </a:t>
                </a:r>
                <a:r>
                  <a:rPr lang="en-US" dirty="0" smtClean="0">
                    <a:solidFill>
                      <a:srgbClr val="000000"/>
                    </a:solidFill>
                    <a:latin typeface="+mj-lt"/>
                    <a:ea typeface="ＭＳ Ｐゴシック"/>
                    <a:cs typeface="Andalus" panose="02020603050405020304" pitchFamily="18" charset="-78"/>
                  </a:rPr>
                  <a:t>7) </a:t>
                </a:r>
                <a:r>
                  <a:rPr lang="en-US" dirty="0">
                    <a:solidFill>
                      <a:srgbClr val="000000"/>
                    </a:solidFill>
                    <a:latin typeface="+mj-lt"/>
                    <a:ea typeface="ＭＳ Ｐゴシック"/>
                    <a:cs typeface="Andalus" panose="02020603050405020304" pitchFamily="18" charset="-78"/>
                  </a:rPr>
                  <a:t>&amp; </a:t>
                </a:r>
                <a:r>
                  <a:rPr lang="en-US" dirty="0" smtClean="0">
                    <a:solidFill>
                      <a:srgbClr val="000000"/>
                    </a:solidFill>
                    <a:latin typeface="+mj-lt"/>
                    <a:ea typeface="ＭＳ Ｐゴシック"/>
                    <a:cs typeface="Andalus" panose="02020603050405020304" pitchFamily="18" charset="-78"/>
                  </a:rPr>
                  <a:t>‘Fast LEB’ </a:t>
                </a:r>
                <a:r>
                  <a:rPr lang="en-US" dirty="0">
                    <a:solidFill>
                      <a:srgbClr val="000000"/>
                    </a:solidFill>
                    <a:latin typeface="+mj-lt"/>
                    <a:ea typeface="ＭＳ Ｐゴシック"/>
                    <a:cs typeface="Andalus" panose="02020603050405020304" pitchFamily="18" charset="-78"/>
                  </a:rPr>
                  <a:t>(50 ms)</a:t>
                </a:r>
                <a:endParaRPr lang="en-US" dirty="0">
                  <a:solidFill>
                    <a:srgbClr val="000000"/>
                  </a:solidFill>
                  <a:latin typeface="+mj-lt"/>
                  <a:ea typeface="ＭＳ Ｐゴシック"/>
                </a:endParaRPr>
              </a:p>
            </p:txBody>
          </p:sp>
        </p:grpSp>
      </p:grpSp>
      <p:sp>
        <p:nvSpPr>
          <p:cNvPr id="193" name="Espace réservé de la date 4"/>
          <p:cNvSpPr>
            <a:spLocks noGrp="1"/>
          </p:cNvSpPr>
          <p:nvPr>
            <p:ph type="dt" sz="half" idx="2"/>
          </p:nvPr>
        </p:nvSpPr>
        <p:spPr>
          <a:xfrm>
            <a:off x="400050" y="6356350"/>
            <a:ext cx="2743200" cy="365125"/>
          </a:xfrm>
        </p:spPr>
        <p:txBody>
          <a:bodyPr/>
          <a:lstStyle/>
          <a:p>
            <a:r>
              <a:rPr lang="fr-FR" dirty="0" smtClean="0"/>
              <a:t>28/02/2024</a:t>
            </a:r>
            <a:endParaRPr lang="fr-FR" dirty="0"/>
          </a:p>
        </p:txBody>
      </p:sp>
      <p:sp>
        <p:nvSpPr>
          <p:cNvPr id="195"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sp>
        <p:nvSpPr>
          <p:cNvPr id="196" name="Espace réservé du numéro de diapositive 3"/>
          <p:cNvSpPr>
            <a:spLocks noGrp="1"/>
          </p:cNvSpPr>
          <p:nvPr>
            <p:ph type="sldNum" sz="quarter" idx="12"/>
          </p:nvPr>
        </p:nvSpPr>
        <p:spPr>
          <a:xfrm>
            <a:off x="4724400" y="6356350"/>
            <a:ext cx="2743200" cy="365125"/>
          </a:xfrm>
        </p:spPr>
        <p:txBody>
          <a:bodyPr/>
          <a:lstStyle/>
          <a:p>
            <a:fld id="{357E5AD5-23FB-474E-9BF5-B42530E509F4}" type="slidenum">
              <a:rPr lang="fr-FR" smtClean="0"/>
              <a:t>14</a:t>
            </a:fld>
            <a:endParaRPr lang="fr-FR" dirty="0"/>
          </a:p>
        </p:txBody>
      </p:sp>
    </p:spTree>
    <p:extLst>
      <p:ext uri="{BB962C8B-B14F-4D97-AF65-F5344CB8AC3E}">
        <p14:creationId xmlns:p14="http://schemas.microsoft.com/office/powerpoint/2010/main" val="3959890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Object 53">
            <a:extLst>
              <a:ext uri="{FF2B5EF4-FFF2-40B4-BE49-F238E27FC236}">
                <a16:creationId xmlns:a16="http://schemas.microsoft.com/office/drawing/2014/main" id="{A58F50E0-A107-F7B3-9801-972A680BA544}"/>
              </a:ext>
            </a:extLst>
          </p:cNvPr>
          <p:cNvGraphicFramePr>
            <a:graphicFrameLocks noChangeAspect="1"/>
          </p:cNvGraphicFramePr>
          <p:nvPr>
            <p:extLst>
              <p:ext uri="{D42A27DB-BD31-4B8C-83A1-F6EECF244321}">
                <p14:modId xmlns:p14="http://schemas.microsoft.com/office/powerpoint/2010/main" val="2818481196"/>
              </p:ext>
            </p:extLst>
          </p:nvPr>
        </p:nvGraphicFramePr>
        <p:xfrm>
          <a:off x="2006562" y="3254672"/>
          <a:ext cx="6286810" cy="3246155"/>
        </p:xfrm>
        <a:graphic>
          <a:graphicData uri="http://schemas.openxmlformats.org/presentationml/2006/ole">
            <mc:AlternateContent xmlns:mc="http://schemas.openxmlformats.org/markup-compatibility/2006">
              <mc:Choice xmlns:v="urn:schemas-microsoft-com:vml" Requires="v">
                <p:oleObj spid="_x0000_s1082" name="Graph" r:id="rId4" imgW="5486400" imgH="2901600" progId="Origin50.Graph">
                  <p:embed/>
                </p:oleObj>
              </mc:Choice>
              <mc:Fallback>
                <p:oleObj name="Graph" r:id="rId4" imgW="5486400" imgH="2901600" progId="Origin50.Graph">
                  <p:embed/>
                  <p:pic>
                    <p:nvPicPr>
                      <p:cNvPr id="71" name="Object 53">
                        <a:extLst>
                          <a:ext uri="{FF2B5EF4-FFF2-40B4-BE49-F238E27FC236}">
                            <a16:creationId xmlns:a16="http://schemas.microsoft.com/office/drawing/2014/main" id="{A58F50E0-A107-F7B3-9801-972A680BA5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562" y="3254672"/>
                        <a:ext cx="6286810" cy="3246155"/>
                      </a:xfrm>
                      <a:prstGeom prst="rect">
                        <a:avLst/>
                      </a:prstGeom>
                      <a:noFill/>
                      <a:ln>
                        <a:noFill/>
                      </a:ln>
                    </p:spPr>
                  </p:pic>
                </p:oleObj>
              </mc:Fallback>
            </mc:AlternateContent>
          </a:graphicData>
        </a:graphic>
      </p:graphicFrame>
      <p:sp>
        <p:nvSpPr>
          <p:cNvPr id="7" name="Titre 6"/>
          <p:cNvSpPr>
            <a:spLocks noGrp="1"/>
          </p:cNvSpPr>
          <p:nvPr>
            <p:ph type="title"/>
          </p:nvPr>
        </p:nvSpPr>
        <p:spPr/>
        <p:txBody>
          <a:bodyPr/>
          <a:lstStyle/>
          <a:p>
            <a:r>
              <a:rPr lang="fr-FR" dirty="0" smtClean="0">
                <a:latin typeface="+mn-lt"/>
              </a:rPr>
              <a:t>(Super)</a:t>
            </a:r>
            <a:r>
              <a:rPr lang="fr-FR" dirty="0" err="1" smtClean="0">
                <a:latin typeface="+mn-lt"/>
              </a:rPr>
              <a:t>heavy</a:t>
            </a:r>
            <a:r>
              <a:rPr lang="fr-FR" dirty="0" smtClean="0">
                <a:latin typeface="+mn-lt"/>
              </a:rPr>
              <a:t> </a:t>
            </a:r>
            <a:r>
              <a:rPr lang="fr-FR" dirty="0" err="1" smtClean="0">
                <a:latin typeface="+mn-lt"/>
              </a:rPr>
              <a:t>region</a:t>
            </a:r>
            <a:r>
              <a:rPr lang="fr-FR" dirty="0" smtClean="0">
                <a:latin typeface="+mn-lt"/>
              </a:rPr>
              <a:t>	</a:t>
            </a:r>
            <a:endParaRPr lang="fr-FR" dirty="0">
              <a:latin typeface="+mn-lt"/>
            </a:endParaRPr>
          </a:p>
        </p:txBody>
      </p:sp>
      <p:sp>
        <p:nvSpPr>
          <p:cNvPr id="5" name="Espace réservé du contenu 4"/>
          <p:cNvSpPr>
            <a:spLocks noGrp="1"/>
          </p:cNvSpPr>
          <p:nvPr>
            <p:ph idx="1"/>
          </p:nvPr>
        </p:nvSpPr>
        <p:spPr>
          <a:xfrm>
            <a:off x="4244780" y="1031196"/>
            <a:ext cx="7809158" cy="5325154"/>
          </a:xfrm>
        </p:spPr>
        <p:txBody>
          <a:bodyPr/>
          <a:lstStyle/>
          <a:p>
            <a:pPr marL="285750" indent="-285750"/>
            <a:r>
              <a:rPr lang="en-US" dirty="0" smtClean="0"/>
              <a:t>Evolution of nuclear structure near and beyond N=126 </a:t>
            </a:r>
            <a:br>
              <a:rPr lang="en-US" dirty="0" smtClean="0"/>
            </a:br>
            <a:r>
              <a:rPr lang="en-US" dirty="0" smtClean="0">
                <a:sym typeface="Wingdings" panose="05000000000000000000" pitchFamily="2" charset="2"/>
              </a:rPr>
              <a:t> insight in nuclear forces close to spherical shell closure and proton dripline </a:t>
            </a:r>
            <a:endParaRPr lang="en-US" dirty="0" smtClean="0">
              <a:cs typeface="Calibri" panose="020F0502020204030204" pitchFamily="34" charset="0"/>
            </a:endParaRPr>
          </a:p>
          <a:p>
            <a:pPr marL="342900" indent="-342900"/>
            <a:r>
              <a:rPr lang="en-US" i="1" dirty="0" smtClean="0">
                <a:cs typeface="Calibri" panose="020F0502020204030204" pitchFamily="34" charset="0"/>
              </a:rPr>
              <a:t>d&lt;r</a:t>
            </a:r>
            <a:r>
              <a:rPr lang="en-US" i="1" baseline="30000" dirty="0" smtClean="0">
                <a:cs typeface="Calibri" panose="020F0502020204030204" pitchFamily="34" charset="0"/>
              </a:rPr>
              <a:t>2</a:t>
            </a:r>
            <a:r>
              <a:rPr lang="en-US" i="1" dirty="0" smtClean="0">
                <a:cs typeface="Calibri" panose="020F0502020204030204" pitchFamily="34" charset="0"/>
              </a:rPr>
              <a:t>&gt;</a:t>
            </a:r>
            <a:r>
              <a:rPr lang="en-US" dirty="0" smtClean="0">
                <a:cs typeface="Calibri" panose="020F0502020204030204" pitchFamily="34" charset="0"/>
              </a:rPr>
              <a:t> unknown for </a:t>
            </a:r>
            <a:r>
              <a:rPr lang="en-US" baseline="30000" dirty="0" smtClean="0">
                <a:cs typeface="Calibri" panose="020F0502020204030204" pitchFamily="34" charset="0"/>
              </a:rPr>
              <a:t>211,210</a:t>
            </a:r>
            <a:r>
              <a:rPr lang="en-US" dirty="0" smtClean="0">
                <a:cs typeface="Calibri" panose="020F0502020204030204" pitchFamily="34" charset="0"/>
              </a:rPr>
              <a:t>Ac and </a:t>
            </a:r>
            <a:r>
              <a:rPr lang="en-US" baseline="30000" dirty="0" smtClean="0">
                <a:cs typeface="Calibri" panose="020F0502020204030204" pitchFamily="34" charset="0"/>
              </a:rPr>
              <a:t>213,215</a:t>
            </a:r>
            <a:r>
              <a:rPr lang="en-US" dirty="0" smtClean="0">
                <a:cs typeface="Calibri" panose="020F0502020204030204" pitchFamily="34" charset="0"/>
              </a:rPr>
              <a:t>Th</a:t>
            </a:r>
            <a:r>
              <a:rPr lang="en-US" baseline="30000" dirty="0" smtClean="0">
                <a:cs typeface="Calibri" panose="020F0502020204030204" pitchFamily="34" charset="0"/>
              </a:rPr>
              <a:t>  </a:t>
            </a:r>
            <a:r>
              <a:rPr lang="en-US" dirty="0" smtClean="0">
                <a:cs typeface="Calibri" panose="020F0502020204030204" pitchFamily="34" charset="0"/>
                <a:sym typeface="Wingdings" panose="05000000000000000000" pitchFamily="2" charset="2"/>
              </a:rPr>
              <a:t> t</a:t>
            </a:r>
            <a:r>
              <a:rPr lang="en-US" dirty="0" smtClean="0">
                <a:cs typeface="Calibri" panose="020F0502020204030204" pitchFamily="34" charset="0"/>
              </a:rPr>
              <a:t>est  predictive power DFT models</a:t>
            </a:r>
            <a:endParaRPr lang="LID4096" dirty="0" smtClean="0">
              <a:cs typeface="Calibri" panose="020F0502020204030204" pitchFamily="34" charset="0"/>
            </a:endParaRPr>
          </a:p>
          <a:p>
            <a:r>
              <a:rPr lang="en-GB" dirty="0" smtClean="0"/>
              <a:t>Low resolution (in-gas cell) data on </a:t>
            </a:r>
            <a:r>
              <a:rPr lang="en-GB" baseline="30000" dirty="0" smtClean="0"/>
              <a:t>212,213</a:t>
            </a:r>
            <a:r>
              <a:rPr lang="en-GB" dirty="0" smtClean="0"/>
              <a:t>Ac: tentative spin and no quadrupole moments</a:t>
            </a:r>
          </a:p>
          <a:p>
            <a:endParaRPr lang="en-GB" dirty="0" smtClean="0"/>
          </a:p>
          <a:p>
            <a:endParaRPr lang="en-GB" dirty="0" smtClean="0"/>
          </a:p>
          <a:p>
            <a:endParaRPr lang="en-GB" dirty="0"/>
          </a:p>
        </p:txBody>
      </p:sp>
      <p:pic>
        <p:nvPicPr>
          <p:cNvPr id="2" name="Image 1"/>
          <p:cNvPicPr>
            <a:picLocks noChangeAspect="1"/>
          </p:cNvPicPr>
          <p:nvPr/>
        </p:nvPicPr>
        <p:blipFill>
          <a:blip r:embed="rId6"/>
          <a:stretch>
            <a:fillRect/>
          </a:stretch>
        </p:blipFill>
        <p:spPr>
          <a:xfrm>
            <a:off x="5976613" y="3271298"/>
            <a:ext cx="4365800" cy="2850802"/>
          </a:xfrm>
          <a:prstGeom prst="rect">
            <a:avLst/>
          </a:prstGeom>
        </p:spPr>
      </p:pic>
      <p:grpSp>
        <p:nvGrpSpPr>
          <p:cNvPr id="4" name="Groupe 3"/>
          <p:cNvGrpSpPr/>
          <p:nvPr/>
        </p:nvGrpSpPr>
        <p:grpSpPr>
          <a:xfrm>
            <a:off x="398490" y="939804"/>
            <a:ext cx="4072174" cy="2543129"/>
            <a:chOff x="398490" y="1020014"/>
            <a:chExt cx="4072174" cy="2543129"/>
          </a:xfrm>
        </p:grpSpPr>
        <p:grpSp>
          <p:nvGrpSpPr>
            <p:cNvPr id="11" name="Groupe 10"/>
            <p:cNvGrpSpPr/>
            <p:nvPr/>
          </p:nvGrpSpPr>
          <p:grpSpPr>
            <a:xfrm>
              <a:off x="521746" y="1020014"/>
              <a:ext cx="3948918" cy="2543129"/>
              <a:chOff x="1820290" y="792320"/>
              <a:chExt cx="3948918" cy="2543129"/>
            </a:xfrm>
          </p:grpSpPr>
          <p:grpSp>
            <p:nvGrpSpPr>
              <p:cNvPr id="35" name="Group 645">
                <a:extLst>
                  <a:ext uri="{FF2B5EF4-FFF2-40B4-BE49-F238E27FC236}">
                    <a16:creationId xmlns:a16="http://schemas.microsoft.com/office/drawing/2014/main" id="{2F3695FD-9CE7-2A4D-A7D3-2994913303CB}"/>
                  </a:ext>
                </a:extLst>
              </p:cNvPr>
              <p:cNvGrpSpPr/>
              <p:nvPr/>
            </p:nvGrpSpPr>
            <p:grpSpPr>
              <a:xfrm>
                <a:off x="1820290" y="792320"/>
                <a:ext cx="3601337" cy="2543129"/>
                <a:chOff x="0" y="0"/>
                <a:chExt cx="5121900" cy="3616893"/>
              </a:xfrm>
            </p:grpSpPr>
            <p:pic>
              <p:nvPicPr>
                <p:cNvPr id="36" name="chart-10.png">
                  <a:extLst>
                    <a:ext uri="{FF2B5EF4-FFF2-40B4-BE49-F238E27FC236}">
                      <a16:creationId xmlns:a16="http://schemas.microsoft.com/office/drawing/2014/main" id="{CA081023-F3D0-2649-8518-A6C834233E38}"/>
                    </a:ext>
                  </a:extLst>
                </p:cNvPr>
                <p:cNvPicPr>
                  <a:picLocks noChangeAspect="1"/>
                </p:cNvPicPr>
                <p:nvPr/>
              </p:nvPicPr>
              <p:blipFill>
                <a:blip r:embed="rId7"/>
                <a:stretch>
                  <a:fillRect/>
                </a:stretch>
              </p:blipFill>
              <p:spPr>
                <a:xfrm>
                  <a:off x="0" y="15903"/>
                  <a:ext cx="5121901" cy="3597788"/>
                </a:xfrm>
                <a:prstGeom prst="rect">
                  <a:avLst/>
                </a:prstGeom>
                <a:ln w="12700" cap="flat">
                  <a:noFill/>
                  <a:miter lim="400000"/>
                </a:ln>
                <a:effectLst/>
              </p:spPr>
            </p:pic>
            <p:sp>
              <p:nvSpPr>
                <p:cNvPr id="37" name="Shape 643">
                  <a:extLst>
                    <a:ext uri="{FF2B5EF4-FFF2-40B4-BE49-F238E27FC236}">
                      <a16:creationId xmlns:a16="http://schemas.microsoft.com/office/drawing/2014/main" id="{8D2D63FF-67D4-1347-9775-4555B1ABFC17}"/>
                    </a:ext>
                  </a:extLst>
                </p:cNvPr>
                <p:cNvSpPr/>
                <p:nvPr/>
              </p:nvSpPr>
              <p:spPr>
                <a:xfrm flipV="1">
                  <a:off x="1839397" y="-1"/>
                  <a:ext cx="1" cy="3613692"/>
                </a:xfrm>
                <a:prstGeom prst="line">
                  <a:avLst/>
                </a:prstGeom>
                <a:noFill/>
                <a:ln w="127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38" name="Shape 644">
                  <a:extLst>
                    <a:ext uri="{FF2B5EF4-FFF2-40B4-BE49-F238E27FC236}">
                      <a16:creationId xmlns:a16="http://schemas.microsoft.com/office/drawing/2014/main" id="{6946ED7C-7C82-C840-90B4-6CFBCCAC5883}"/>
                    </a:ext>
                  </a:extLst>
                </p:cNvPr>
                <p:cNvSpPr/>
                <p:nvPr/>
              </p:nvSpPr>
              <p:spPr>
                <a:xfrm flipV="1">
                  <a:off x="1545998" y="12700"/>
                  <a:ext cx="1" cy="3604194"/>
                </a:xfrm>
                <a:prstGeom prst="line">
                  <a:avLst/>
                </a:prstGeom>
                <a:noFill/>
                <a:ln w="127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grpSp>
          <p:grpSp>
            <p:nvGrpSpPr>
              <p:cNvPr id="39" name="Group 654">
                <a:extLst>
                  <a:ext uri="{FF2B5EF4-FFF2-40B4-BE49-F238E27FC236}">
                    <a16:creationId xmlns:a16="http://schemas.microsoft.com/office/drawing/2014/main" id="{9882C102-5312-B649-BB17-F25D18D1C625}"/>
                  </a:ext>
                </a:extLst>
              </p:cNvPr>
              <p:cNvGrpSpPr/>
              <p:nvPr/>
            </p:nvGrpSpPr>
            <p:grpSpPr>
              <a:xfrm>
                <a:off x="1826569" y="989555"/>
                <a:ext cx="3388559" cy="882919"/>
                <a:chOff x="-38100" y="-38100"/>
                <a:chExt cx="4819281" cy="1255704"/>
              </a:xfrm>
            </p:grpSpPr>
            <p:pic>
              <p:nvPicPr>
                <p:cNvPr id="40" name="Image 39">
                  <a:extLst>
                    <a:ext uri="{FF2B5EF4-FFF2-40B4-BE49-F238E27FC236}">
                      <a16:creationId xmlns:a16="http://schemas.microsoft.com/office/drawing/2014/main" id="{F2DD683C-69B6-FB4F-90B4-D56F872F8532}"/>
                    </a:ext>
                  </a:extLst>
                </p:cNvPr>
                <p:cNvPicPr>
                  <a:picLocks/>
                </p:cNvPicPr>
                <p:nvPr/>
              </p:nvPicPr>
              <p:blipFill>
                <a:blip r:embed="rId8"/>
                <a:stretch>
                  <a:fillRect/>
                </a:stretch>
              </p:blipFill>
              <p:spPr>
                <a:xfrm rot="5400000">
                  <a:off x="417347" y="400132"/>
                  <a:ext cx="362025" cy="1272920"/>
                </a:xfrm>
                <a:prstGeom prst="rect">
                  <a:avLst/>
                </a:prstGeom>
                <a:effectLst/>
              </p:spPr>
            </p:pic>
            <p:pic>
              <p:nvPicPr>
                <p:cNvPr id="41" name="Image 40">
                  <a:extLst>
                    <a:ext uri="{FF2B5EF4-FFF2-40B4-BE49-F238E27FC236}">
                      <a16:creationId xmlns:a16="http://schemas.microsoft.com/office/drawing/2014/main" id="{2FEEE33B-DCB1-2F47-B41F-107DE2AA0CAA}"/>
                    </a:ext>
                  </a:extLst>
                </p:cNvPr>
                <p:cNvPicPr>
                  <a:picLocks/>
                </p:cNvPicPr>
                <p:nvPr/>
              </p:nvPicPr>
              <p:blipFill>
                <a:blip r:embed="rId9"/>
                <a:stretch>
                  <a:fillRect/>
                </a:stretch>
              </p:blipFill>
              <p:spPr>
                <a:xfrm rot="5400000">
                  <a:off x="578846" y="561777"/>
                  <a:ext cx="362026" cy="362025"/>
                </a:xfrm>
                <a:prstGeom prst="rect">
                  <a:avLst/>
                </a:prstGeom>
                <a:effectLst/>
              </p:spPr>
            </p:pic>
            <p:pic>
              <p:nvPicPr>
                <p:cNvPr id="42" name="Image 41">
                  <a:extLst>
                    <a:ext uri="{FF2B5EF4-FFF2-40B4-BE49-F238E27FC236}">
                      <a16:creationId xmlns:a16="http://schemas.microsoft.com/office/drawing/2014/main" id="{1BF1D786-C506-FF4F-91DA-E342C98A4AA9}"/>
                    </a:ext>
                  </a:extLst>
                </p:cNvPr>
                <p:cNvPicPr>
                  <a:picLocks/>
                </p:cNvPicPr>
                <p:nvPr/>
              </p:nvPicPr>
              <p:blipFill>
                <a:blip r:embed="rId9"/>
                <a:stretch>
                  <a:fillRect/>
                </a:stretch>
              </p:blipFill>
              <p:spPr>
                <a:xfrm rot="5400000">
                  <a:off x="1181393" y="574477"/>
                  <a:ext cx="362025" cy="362025"/>
                </a:xfrm>
                <a:prstGeom prst="rect">
                  <a:avLst/>
                </a:prstGeom>
                <a:effectLst/>
              </p:spPr>
            </p:pic>
            <p:pic>
              <p:nvPicPr>
                <p:cNvPr id="43" name="Image 42">
                  <a:extLst>
                    <a:ext uri="{FF2B5EF4-FFF2-40B4-BE49-F238E27FC236}">
                      <a16:creationId xmlns:a16="http://schemas.microsoft.com/office/drawing/2014/main" id="{FFA8A4E2-FCD4-EE41-AEAB-68AF96480C98}"/>
                    </a:ext>
                  </a:extLst>
                </p:cNvPr>
                <p:cNvPicPr>
                  <a:picLocks/>
                </p:cNvPicPr>
                <p:nvPr/>
              </p:nvPicPr>
              <p:blipFill>
                <a:blip r:embed="rId10"/>
                <a:stretch>
                  <a:fillRect/>
                </a:stretch>
              </p:blipFill>
              <p:spPr>
                <a:xfrm rot="5400000">
                  <a:off x="3970688" y="-486569"/>
                  <a:ext cx="362025" cy="1258963"/>
                </a:xfrm>
                <a:prstGeom prst="rect">
                  <a:avLst/>
                </a:prstGeom>
                <a:effectLst/>
              </p:spPr>
            </p:pic>
          </p:grpSp>
          <p:sp>
            <p:nvSpPr>
              <p:cNvPr id="46" name="Shape 701">
                <a:extLst>
                  <a:ext uri="{FF2B5EF4-FFF2-40B4-BE49-F238E27FC236}">
                    <a16:creationId xmlns:a16="http://schemas.microsoft.com/office/drawing/2014/main" id="{12491395-B096-9141-9DBC-222455F0B8A9}"/>
                  </a:ext>
                </a:extLst>
              </p:cNvPr>
              <p:cNvSpPr/>
              <p:nvPr/>
            </p:nvSpPr>
            <p:spPr>
              <a:xfrm>
                <a:off x="5666551" y="2788789"/>
                <a:ext cx="102657"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spcBef>
                    <a:spcPts val="3200"/>
                  </a:spcBef>
                  <a:defRPr sz="1900" i="1"/>
                </a:lvl1pPr>
              </a:lstStyle>
              <a:p>
                <a:endParaRPr sz="1200"/>
              </a:p>
            </p:txBody>
          </p:sp>
          <p:sp>
            <p:nvSpPr>
              <p:cNvPr id="47" name="Shape 702">
                <a:extLst>
                  <a:ext uri="{FF2B5EF4-FFF2-40B4-BE49-F238E27FC236}">
                    <a16:creationId xmlns:a16="http://schemas.microsoft.com/office/drawing/2014/main" id="{907370B2-F605-3A46-B1E0-378523849ACE}"/>
                  </a:ext>
                </a:extLst>
              </p:cNvPr>
              <p:cNvSpPr/>
              <p:nvPr/>
            </p:nvSpPr>
            <p:spPr>
              <a:xfrm>
                <a:off x="5615223" y="2644312"/>
                <a:ext cx="102657" cy="39498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spcBef>
                    <a:spcPts val="3200"/>
                  </a:spcBef>
                  <a:defRPr sz="1900" i="1"/>
                </a:lvl1pPr>
              </a:lstStyle>
              <a:p>
                <a:endParaRPr/>
              </a:p>
            </p:txBody>
          </p:sp>
        </p:grpSp>
        <p:sp>
          <p:nvSpPr>
            <p:cNvPr id="3" name="Ellipse 2"/>
            <p:cNvSpPr/>
            <p:nvPr/>
          </p:nvSpPr>
          <p:spPr>
            <a:xfrm>
              <a:off x="398490" y="1519423"/>
              <a:ext cx="1521357" cy="776102"/>
            </a:xfrm>
            <a:prstGeom prst="ellipse">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0" name="Espace réservé de la date 4"/>
          <p:cNvSpPr>
            <a:spLocks noGrp="1"/>
          </p:cNvSpPr>
          <p:nvPr>
            <p:ph type="dt" sz="half" idx="2"/>
          </p:nvPr>
        </p:nvSpPr>
        <p:spPr>
          <a:xfrm>
            <a:off x="400050" y="6356350"/>
            <a:ext cx="2743200" cy="365125"/>
          </a:xfrm>
        </p:spPr>
        <p:txBody>
          <a:bodyPr/>
          <a:lstStyle/>
          <a:p>
            <a:r>
              <a:rPr lang="fr-FR" dirty="0" smtClean="0"/>
              <a:t>28/02/2024</a:t>
            </a:r>
            <a:endParaRPr lang="fr-FR" dirty="0"/>
          </a:p>
        </p:txBody>
      </p:sp>
      <p:sp>
        <p:nvSpPr>
          <p:cNvPr id="72"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sp>
        <p:nvSpPr>
          <p:cNvPr id="73" name="Espace réservé du numéro de diapositive 3"/>
          <p:cNvSpPr>
            <a:spLocks noGrp="1"/>
          </p:cNvSpPr>
          <p:nvPr>
            <p:ph type="sldNum" sz="quarter" idx="12"/>
          </p:nvPr>
        </p:nvSpPr>
        <p:spPr>
          <a:xfrm>
            <a:off x="4724400" y="6356350"/>
            <a:ext cx="2743200" cy="365125"/>
          </a:xfrm>
        </p:spPr>
        <p:txBody>
          <a:bodyPr/>
          <a:lstStyle/>
          <a:p>
            <a:fld id="{357E5AD5-23FB-474E-9BF5-B42530E509F4}" type="slidenum">
              <a:rPr lang="fr-FR" smtClean="0"/>
              <a:t>15</a:t>
            </a:fld>
            <a:endParaRPr lang="fr-FR" dirty="0"/>
          </a:p>
        </p:txBody>
      </p:sp>
      <p:sp>
        <p:nvSpPr>
          <p:cNvPr id="8" name="Rectangle 7"/>
          <p:cNvSpPr/>
          <p:nvPr/>
        </p:nvSpPr>
        <p:spPr>
          <a:xfrm>
            <a:off x="6841166" y="6089451"/>
            <a:ext cx="2937022" cy="261610"/>
          </a:xfrm>
          <a:prstGeom prst="rect">
            <a:avLst/>
          </a:prstGeom>
        </p:spPr>
        <p:txBody>
          <a:bodyPr wrap="none">
            <a:spAutoFit/>
          </a:bodyPr>
          <a:lstStyle/>
          <a:p>
            <a:r>
              <a:rPr lang="da-DK" sz="1100" i="1" dirty="0"/>
              <a:t>S. Raeder et al., Phys. Rev. Lett. </a:t>
            </a:r>
            <a:r>
              <a:rPr lang="da-DK" sz="1100" i="1" dirty="0" smtClean="0"/>
              <a:t>120 (2018)</a:t>
            </a:r>
            <a:endParaRPr lang="da-DK" sz="1100" i="1" dirty="0"/>
          </a:p>
        </p:txBody>
      </p:sp>
      <p:sp>
        <p:nvSpPr>
          <p:cNvPr id="12" name="Rectangle 11"/>
          <p:cNvSpPr/>
          <p:nvPr/>
        </p:nvSpPr>
        <p:spPr>
          <a:xfrm>
            <a:off x="130840" y="4657844"/>
            <a:ext cx="1852906" cy="430887"/>
          </a:xfrm>
          <a:prstGeom prst="rect">
            <a:avLst/>
          </a:prstGeom>
        </p:spPr>
        <p:txBody>
          <a:bodyPr wrap="square">
            <a:spAutoFit/>
          </a:bodyPr>
          <a:lstStyle/>
          <a:p>
            <a:pPr lvl="0" algn="r"/>
            <a:r>
              <a:rPr lang="da-DK" sz="1100" i="1" dirty="0">
                <a:solidFill>
                  <a:prstClr val="black"/>
                </a:solidFill>
              </a:rPr>
              <a:t>R. Ferrer et al.,  </a:t>
            </a:r>
            <a:r>
              <a:rPr lang="da-DK" sz="1100" i="1" dirty="0" smtClean="0">
                <a:solidFill>
                  <a:prstClr val="black"/>
                </a:solidFill>
              </a:rPr>
              <a:t/>
            </a:r>
            <a:br>
              <a:rPr lang="da-DK" sz="1100" i="1" dirty="0" smtClean="0">
                <a:solidFill>
                  <a:prstClr val="black"/>
                </a:solidFill>
              </a:rPr>
            </a:br>
            <a:r>
              <a:rPr lang="da-DK" sz="1100" i="1" dirty="0" smtClean="0">
                <a:solidFill>
                  <a:prstClr val="black"/>
                </a:solidFill>
              </a:rPr>
              <a:t>Nat</a:t>
            </a:r>
            <a:r>
              <a:rPr lang="da-DK" sz="1100" i="1" dirty="0">
                <a:solidFill>
                  <a:prstClr val="black"/>
                </a:solidFill>
              </a:rPr>
              <a:t>. Commun. </a:t>
            </a:r>
            <a:r>
              <a:rPr lang="da-DK" sz="1100" i="1" dirty="0" smtClean="0">
                <a:solidFill>
                  <a:prstClr val="black"/>
                </a:solidFill>
              </a:rPr>
              <a:t>8</a:t>
            </a:r>
            <a:r>
              <a:rPr lang="da-DK" sz="1100" i="1" dirty="0">
                <a:solidFill>
                  <a:prstClr val="black"/>
                </a:solidFill>
              </a:rPr>
              <a:t> </a:t>
            </a:r>
            <a:r>
              <a:rPr lang="da-DK" sz="1100" i="1" dirty="0" smtClean="0">
                <a:solidFill>
                  <a:prstClr val="black"/>
                </a:solidFill>
              </a:rPr>
              <a:t>(2017</a:t>
            </a:r>
            <a:r>
              <a:rPr lang="da-DK" sz="1100" i="1" dirty="0">
                <a:solidFill>
                  <a:prstClr val="black"/>
                </a:solidFill>
              </a:rPr>
              <a:t>) </a:t>
            </a:r>
          </a:p>
        </p:txBody>
      </p:sp>
      <p:sp>
        <p:nvSpPr>
          <p:cNvPr id="30" name="TextBox 45">
            <a:extLst>
              <a:ext uri="{FF2B5EF4-FFF2-40B4-BE49-F238E27FC236}">
                <a16:creationId xmlns:a16="http://schemas.microsoft.com/office/drawing/2014/main" id="{9172ECE7-63BF-2992-FAE3-C56C78D03821}"/>
              </a:ext>
            </a:extLst>
          </p:cNvPr>
          <p:cNvSpPr txBox="1"/>
          <p:nvPr/>
        </p:nvSpPr>
        <p:spPr>
          <a:xfrm>
            <a:off x="10205168" y="4095299"/>
            <a:ext cx="1986832" cy="830997"/>
          </a:xfrm>
          <a:prstGeom prst="rect">
            <a:avLst/>
          </a:prstGeom>
          <a:noFill/>
        </p:spPr>
        <p:txBody>
          <a:bodyPr wrap="square" rtlCol="0">
            <a:spAutoFit/>
          </a:bodyPr>
          <a:lstStyle/>
          <a:p>
            <a:r>
              <a:rPr lang="en-US" sz="1600" dirty="0">
                <a:cs typeface="Calibri" panose="020F0502020204030204" pitchFamily="34" charset="0"/>
              </a:rPr>
              <a:t>Good description by DFT </a:t>
            </a:r>
            <a:r>
              <a:rPr lang="en-US" sz="1600" dirty="0" smtClean="0">
                <a:cs typeface="Calibri" panose="020F0502020204030204" pitchFamily="34" charset="0"/>
              </a:rPr>
              <a:t>with </a:t>
            </a:r>
            <a:r>
              <a:rPr lang="en-US" sz="1600" dirty="0">
                <a:cs typeface="Calibri" panose="020F0502020204030204" pitchFamily="34" charset="0"/>
              </a:rPr>
              <a:t>various </a:t>
            </a:r>
            <a:r>
              <a:rPr lang="en-US" sz="1600" dirty="0" err="1">
                <a:cs typeface="Calibri" panose="020F0502020204030204" pitchFamily="34" charset="0"/>
              </a:rPr>
              <a:t>Skyrme</a:t>
            </a:r>
            <a:r>
              <a:rPr lang="en-US" sz="1600" dirty="0">
                <a:cs typeface="Calibri" panose="020F0502020204030204" pitchFamily="34" charset="0"/>
              </a:rPr>
              <a:t> models</a:t>
            </a:r>
            <a:endParaRPr lang="LID4096" sz="1600" dirty="0">
              <a:cs typeface="Calibri" panose="020F0502020204030204" pitchFamily="34" charset="0"/>
            </a:endParaRPr>
          </a:p>
        </p:txBody>
      </p:sp>
    </p:spTree>
    <p:extLst>
      <p:ext uri="{BB962C8B-B14F-4D97-AF65-F5344CB8AC3E}">
        <p14:creationId xmlns:p14="http://schemas.microsoft.com/office/powerpoint/2010/main" val="3527610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mtClean="0">
                <a:latin typeface="+mn-lt"/>
              </a:rPr>
              <a:t>(Super)heavy region	</a:t>
            </a:r>
            <a:endParaRPr lang="fr-FR" dirty="0">
              <a:latin typeface="+mn-lt"/>
            </a:endParaRPr>
          </a:p>
        </p:txBody>
      </p:sp>
      <p:sp>
        <p:nvSpPr>
          <p:cNvPr id="12" name="Espace réservé du contenu 11"/>
          <p:cNvSpPr>
            <a:spLocks noGrp="1"/>
          </p:cNvSpPr>
          <p:nvPr>
            <p:ph idx="1"/>
          </p:nvPr>
        </p:nvSpPr>
        <p:spPr>
          <a:xfrm>
            <a:off x="4138341" y="1333500"/>
            <a:ext cx="7379996" cy="5022850"/>
          </a:xfrm>
        </p:spPr>
        <p:txBody>
          <a:bodyPr/>
          <a:lstStyle/>
          <a:p>
            <a:r>
              <a:rPr lang="en-GB" dirty="0"/>
              <a:t>Search for </a:t>
            </a:r>
            <a:r>
              <a:rPr lang="en-GB" dirty="0" err="1"/>
              <a:t>octupole</a:t>
            </a:r>
            <a:r>
              <a:rPr lang="en-GB" dirty="0"/>
              <a:t> deformation in U region </a:t>
            </a:r>
          </a:p>
          <a:p>
            <a:pPr lvl="1"/>
            <a:r>
              <a:rPr lang="en-GB" dirty="0" smtClean="0"/>
              <a:t>Deviation in electric quadrupole moments?</a:t>
            </a:r>
            <a:endParaRPr lang="en-GB" dirty="0"/>
          </a:p>
          <a:p>
            <a:pPr lvl="1"/>
            <a:r>
              <a:rPr lang="en-GB" dirty="0" smtClean="0"/>
              <a:t>Change </a:t>
            </a:r>
            <a:r>
              <a:rPr lang="en-GB" dirty="0"/>
              <a:t>in the </a:t>
            </a:r>
            <a:r>
              <a:rPr lang="en-GB" dirty="0" smtClean="0"/>
              <a:t>charge radii odd-even staggering?</a:t>
            </a:r>
            <a:endParaRPr lang="en-GB" dirty="0"/>
          </a:p>
          <a:p>
            <a:r>
              <a:rPr lang="en-GB" dirty="0"/>
              <a:t>Covariant density functional </a:t>
            </a:r>
            <a:r>
              <a:rPr lang="en-GB" dirty="0" smtClean="0"/>
              <a:t>theory predictions: </a:t>
            </a:r>
            <a:r>
              <a:rPr lang="en-GB" dirty="0" err="1" smtClean="0"/>
              <a:t>Octupole</a:t>
            </a:r>
            <a:r>
              <a:rPr lang="en-GB" dirty="0" smtClean="0"/>
              <a:t> </a:t>
            </a:r>
            <a:r>
              <a:rPr lang="en-GB" dirty="0"/>
              <a:t>deformation </a:t>
            </a:r>
            <a:r>
              <a:rPr lang="en-GB" dirty="0" smtClean="0"/>
              <a:t>in ground state not </a:t>
            </a:r>
            <a:r>
              <a:rPr lang="en-GB" dirty="0"/>
              <a:t>only in Ra (Z = 88) but also in heavier isotopes like </a:t>
            </a:r>
            <a:r>
              <a:rPr lang="en-GB" dirty="0" smtClean="0"/>
              <a:t>U </a:t>
            </a:r>
            <a:r>
              <a:rPr lang="en-GB" dirty="0"/>
              <a:t>(Z = 92, N = 134 - 140)</a:t>
            </a:r>
          </a:p>
          <a:p>
            <a:endParaRPr lang="en-GB" dirty="0"/>
          </a:p>
          <a:p>
            <a:endParaRPr lang="en-GB" dirty="0"/>
          </a:p>
          <a:p>
            <a:endParaRPr lang="en-GB" dirty="0"/>
          </a:p>
        </p:txBody>
      </p:sp>
      <p:sp>
        <p:nvSpPr>
          <p:cNvPr id="74" name="Espace réservé de la date 4"/>
          <p:cNvSpPr>
            <a:spLocks noGrp="1"/>
          </p:cNvSpPr>
          <p:nvPr>
            <p:ph type="dt" sz="half" idx="2"/>
          </p:nvPr>
        </p:nvSpPr>
        <p:spPr/>
        <p:txBody>
          <a:bodyPr/>
          <a:lstStyle/>
          <a:p>
            <a:r>
              <a:rPr lang="fr-FR" dirty="0" smtClean="0"/>
              <a:t>28/02/2024</a:t>
            </a:r>
            <a:endParaRPr lang="fr-FR" dirty="0"/>
          </a:p>
        </p:txBody>
      </p:sp>
      <p:pic>
        <p:nvPicPr>
          <p:cNvPr id="72" name="Image" descr="Image"/>
          <p:cNvPicPr>
            <a:picLocks noChangeAspect="1"/>
          </p:cNvPicPr>
          <p:nvPr/>
        </p:nvPicPr>
        <p:blipFill>
          <a:blip r:embed="rId3"/>
          <a:stretch>
            <a:fillRect/>
          </a:stretch>
        </p:blipFill>
        <p:spPr>
          <a:xfrm>
            <a:off x="133349" y="4060193"/>
            <a:ext cx="5036333" cy="2049333"/>
          </a:xfrm>
          <a:prstGeom prst="rect">
            <a:avLst/>
          </a:prstGeom>
          <a:ln w="12700">
            <a:miter lim="400000"/>
          </a:ln>
        </p:spPr>
      </p:pic>
      <p:pic>
        <p:nvPicPr>
          <p:cNvPr id="2" name="Image 1"/>
          <p:cNvPicPr>
            <a:picLocks noChangeAspect="1"/>
          </p:cNvPicPr>
          <p:nvPr/>
        </p:nvPicPr>
        <p:blipFill>
          <a:blip r:embed="rId4"/>
          <a:stretch>
            <a:fillRect/>
          </a:stretch>
        </p:blipFill>
        <p:spPr>
          <a:xfrm>
            <a:off x="8716373" y="4060193"/>
            <a:ext cx="3475627" cy="1940558"/>
          </a:xfrm>
          <a:prstGeom prst="rect">
            <a:avLst/>
          </a:prstGeom>
        </p:spPr>
      </p:pic>
      <p:pic>
        <p:nvPicPr>
          <p:cNvPr id="3" name="Image 2"/>
          <p:cNvPicPr>
            <a:picLocks noChangeAspect="1"/>
          </p:cNvPicPr>
          <p:nvPr/>
        </p:nvPicPr>
        <p:blipFill>
          <a:blip r:embed="rId5"/>
          <a:stretch>
            <a:fillRect/>
          </a:stretch>
        </p:blipFill>
        <p:spPr>
          <a:xfrm>
            <a:off x="5104422" y="4060193"/>
            <a:ext cx="3596694" cy="1897468"/>
          </a:xfrm>
          <a:prstGeom prst="rect">
            <a:avLst/>
          </a:prstGeom>
        </p:spPr>
      </p:pic>
      <p:grpSp>
        <p:nvGrpSpPr>
          <p:cNvPr id="5" name="Groupe 4"/>
          <p:cNvGrpSpPr/>
          <p:nvPr/>
        </p:nvGrpSpPr>
        <p:grpSpPr>
          <a:xfrm>
            <a:off x="521746" y="981319"/>
            <a:ext cx="3948918" cy="2581824"/>
            <a:chOff x="521746" y="981319"/>
            <a:chExt cx="3948918" cy="2581824"/>
          </a:xfrm>
        </p:grpSpPr>
        <p:grpSp>
          <p:nvGrpSpPr>
            <p:cNvPr id="11" name="Groupe 10"/>
            <p:cNvGrpSpPr/>
            <p:nvPr/>
          </p:nvGrpSpPr>
          <p:grpSpPr>
            <a:xfrm>
              <a:off x="521746" y="1020014"/>
              <a:ext cx="3948918" cy="2543129"/>
              <a:chOff x="1820290" y="792320"/>
              <a:chExt cx="3948918" cy="2543129"/>
            </a:xfrm>
          </p:grpSpPr>
          <p:grpSp>
            <p:nvGrpSpPr>
              <p:cNvPr id="35" name="Group 645">
                <a:extLst>
                  <a:ext uri="{FF2B5EF4-FFF2-40B4-BE49-F238E27FC236}">
                    <a16:creationId xmlns:a16="http://schemas.microsoft.com/office/drawing/2014/main" id="{2F3695FD-9CE7-2A4D-A7D3-2994913303CB}"/>
                  </a:ext>
                </a:extLst>
              </p:cNvPr>
              <p:cNvGrpSpPr/>
              <p:nvPr/>
            </p:nvGrpSpPr>
            <p:grpSpPr>
              <a:xfrm>
                <a:off x="1820290" y="792320"/>
                <a:ext cx="3601337" cy="2543129"/>
                <a:chOff x="0" y="0"/>
                <a:chExt cx="5121900" cy="3616893"/>
              </a:xfrm>
            </p:grpSpPr>
            <p:pic>
              <p:nvPicPr>
                <p:cNvPr id="36" name="chart-10.png">
                  <a:extLst>
                    <a:ext uri="{FF2B5EF4-FFF2-40B4-BE49-F238E27FC236}">
                      <a16:creationId xmlns:a16="http://schemas.microsoft.com/office/drawing/2014/main" id="{CA081023-F3D0-2649-8518-A6C834233E38}"/>
                    </a:ext>
                  </a:extLst>
                </p:cNvPr>
                <p:cNvPicPr>
                  <a:picLocks noChangeAspect="1"/>
                </p:cNvPicPr>
                <p:nvPr/>
              </p:nvPicPr>
              <p:blipFill>
                <a:blip r:embed="rId6"/>
                <a:stretch>
                  <a:fillRect/>
                </a:stretch>
              </p:blipFill>
              <p:spPr>
                <a:xfrm>
                  <a:off x="0" y="15903"/>
                  <a:ext cx="5121901" cy="3597788"/>
                </a:xfrm>
                <a:prstGeom prst="rect">
                  <a:avLst/>
                </a:prstGeom>
                <a:ln w="12700" cap="flat">
                  <a:noFill/>
                  <a:miter lim="400000"/>
                </a:ln>
                <a:effectLst/>
              </p:spPr>
            </p:pic>
            <p:sp>
              <p:nvSpPr>
                <p:cNvPr id="37" name="Shape 643">
                  <a:extLst>
                    <a:ext uri="{FF2B5EF4-FFF2-40B4-BE49-F238E27FC236}">
                      <a16:creationId xmlns:a16="http://schemas.microsoft.com/office/drawing/2014/main" id="{8D2D63FF-67D4-1347-9775-4555B1ABFC17}"/>
                    </a:ext>
                  </a:extLst>
                </p:cNvPr>
                <p:cNvSpPr/>
                <p:nvPr/>
              </p:nvSpPr>
              <p:spPr>
                <a:xfrm flipV="1">
                  <a:off x="1839397" y="-1"/>
                  <a:ext cx="1" cy="3613692"/>
                </a:xfrm>
                <a:prstGeom prst="line">
                  <a:avLst/>
                </a:prstGeom>
                <a:noFill/>
                <a:ln w="127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38" name="Shape 644">
                  <a:extLst>
                    <a:ext uri="{FF2B5EF4-FFF2-40B4-BE49-F238E27FC236}">
                      <a16:creationId xmlns:a16="http://schemas.microsoft.com/office/drawing/2014/main" id="{6946ED7C-7C82-C840-90B4-6CFBCCAC5883}"/>
                    </a:ext>
                  </a:extLst>
                </p:cNvPr>
                <p:cNvSpPr/>
                <p:nvPr/>
              </p:nvSpPr>
              <p:spPr>
                <a:xfrm flipV="1">
                  <a:off x="1545998" y="12700"/>
                  <a:ext cx="1" cy="3604194"/>
                </a:xfrm>
                <a:prstGeom prst="line">
                  <a:avLst/>
                </a:prstGeom>
                <a:noFill/>
                <a:ln w="127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grpSp>
          <p:grpSp>
            <p:nvGrpSpPr>
              <p:cNvPr id="39" name="Group 654">
                <a:extLst>
                  <a:ext uri="{FF2B5EF4-FFF2-40B4-BE49-F238E27FC236}">
                    <a16:creationId xmlns:a16="http://schemas.microsoft.com/office/drawing/2014/main" id="{9882C102-5312-B649-BB17-F25D18D1C625}"/>
                  </a:ext>
                </a:extLst>
              </p:cNvPr>
              <p:cNvGrpSpPr/>
              <p:nvPr/>
            </p:nvGrpSpPr>
            <p:grpSpPr>
              <a:xfrm>
                <a:off x="1826569" y="989555"/>
                <a:ext cx="3388559" cy="882919"/>
                <a:chOff x="-38100" y="-38100"/>
                <a:chExt cx="4819281" cy="1255704"/>
              </a:xfrm>
            </p:grpSpPr>
            <p:pic>
              <p:nvPicPr>
                <p:cNvPr id="40" name="Image 39">
                  <a:extLst>
                    <a:ext uri="{FF2B5EF4-FFF2-40B4-BE49-F238E27FC236}">
                      <a16:creationId xmlns:a16="http://schemas.microsoft.com/office/drawing/2014/main" id="{F2DD683C-69B6-FB4F-90B4-D56F872F8532}"/>
                    </a:ext>
                  </a:extLst>
                </p:cNvPr>
                <p:cNvPicPr>
                  <a:picLocks/>
                </p:cNvPicPr>
                <p:nvPr/>
              </p:nvPicPr>
              <p:blipFill>
                <a:blip r:embed="rId7"/>
                <a:stretch>
                  <a:fillRect/>
                </a:stretch>
              </p:blipFill>
              <p:spPr>
                <a:xfrm rot="5400000">
                  <a:off x="417347" y="400132"/>
                  <a:ext cx="362025" cy="1272920"/>
                </a:xfrm>
                <a:prstGeom prst="rect">
                  <a:avLst/>
                </a:prstGeom>
                <a:effectLst/>
              </p:spPr>
            </p:pic>
            <p:pic>
              <p:nvPicPr>
                <p:cNvPr id="41" name="Image 40">
                  <a:extLst>
                    <a:ext uri="{FF2B5EF4-FFF2-40B4-BE49-F238E27FC236}">
                      <a16:creationId xmlns:a16="http://schemas.microsoft.com/office/drawing/2014/main" id="{2FEEE33B-DCB1-2F47-B41F-107DE2AA0CAA}"/>
                    </a:ext>
                  </a:extLst>
                </p:cNvPr>
                <p:cNvPicPr>
                  <a:picLocks/>
                </p:cNvPicPr>
                <p:nvPr/>
              </p:nvPicPr>
              <p:blipFill>
                <a:blip r:embed="rId8"/>
                <a:stretch>
                  <a:fillRect/>
                </a:stretch>
              </p:blipFill>
              <p:spPr>
                <a:xfrm rot="5400000">
                  <a:off x="578846" y="561777"/>
                  <a:ext cx="362026" cy="362025"/>
                </a:xfrm>
                <a:prstGeom prst="rect">
                  <a:avLst/>
                </a:prstGeom>
                <a:effectLst/>
              </p:spPr>
            </p:pic>
            <p:pic>
              <p:nvPicPr>
                <p:cNvPr id="42" name="Image 41">
                  <a:extLst>
                    <a:ext uri="{FF2B5EF4-FFF2-40B4-BE49-F238E27FC236}">
                      <a16:creationId xmlns:a16="http://schemas.microsoft.com/office/drawing/2014/main" id="{1BF1D786-C506-FF4F-91DA-E342C98A4AA9}"/>
                    </a:ext>
                  </a:extLst>
                </p:cNvPr>
                <p:cNvPicPr>
                  <a:picLocks/>
                </p:cNvPicPr>
                <p:nvPr/>
              </p:nvPicPr>
              <p:blipFill>
                <a:blip r:embed="rId8"/>
                <a:stretch>
                  <a:fillRect/>
                </a:stretch>
              </p:blipFill>
              <p:spPr>
                <a:xfrm rot="5400000">
                  <a:off x="1181393" y="574477"/>
                  <a:ext cx="362025" cy="362025"/>
                </a:xfrm>
                <a:prstGeom prst="rect">
                  <a:avLst/>
                </a:prstGeom>
                <a:effectLst/>
              </p:spPr>
            </p:pic>
            <p:pic>
              <p:nvPicPr>
                <p:cNvPr id="43" name="Image 42">
                  <a:extLst>
                    <a:ext uri="{FF2B5EF4-FFF2-40B4-BE49-F238E27FC236}">
                      <a16:creationId xmlns:a16="http://schemas.microsoft.com/office/drawing/2014/main" id="{FFA8A4E2-FCD4-EE41-AEAB-68AF96480C98}"/>
                    </a:ext>
                  </a:extLst>
                </p:cNvPr>
                <p:cNvPicPr>
                  <a:picLocks/>
                </p:cNvPicPr>
                <p:nvPr/>
              </p:nvPicPr>
              <p:blipFill>
                <a:blip r:embed="rId9"/>
                <a:stretch>
                  <a:fillRect/>
                </a:stretch>
              </p:blipFill>
              <p:spPr>
                <a:xfrm rot="5400000">
                  <a:off x="3970688" y="-486569"/>
                  <a:ext cx="362025" cy="1258963"/>
                </a:xfrm>
                <a:prstGeom prst="rect">
                  <a:avLst/>
                </a:prstGeom>
                <a:effectLst/>
              </p:spPr>
            </p:pic>
          </p:grpSp>
          <p:sp>
            <p:nvSpPr>
              <p:cNvPr id="46" name="Shape 701">
                <a:extLst>
                  <a:ext uri="{FF2B5EF4-FFF2-40B4-BE49-F238E27FC236}">
                    <a16:creationId xmlns:a16="http://schemas.microsoft.com/office/drawing/2014/main" id="{12491395-B096-9141-9DBC-222455F0B8A9}"/>
                  </a:ext>
                </a:extLst>
              </p:cNvPr>
              <p:cNvSpPr/>
              <p:nvPr/>
            </p:nvSpPr>
            <p:spPr>
              <a:xfrm>
                <a:off x="5666551" y="2788789"/>
                <a:ext cx="102657"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spcBef>
                    <a:spcPts val="3200"/>
                  </a:spcBef>
                  <a:defRPr sz="1900" i="1"/>
                </a:lvl1pPr>
              </a:lstStyle>
              <a:p>
                <a:endParaRPr sz="1200"/>
              </a:p>
            </p:txBody>
          </p:sp>
          <p:sp>
            <p:nvSpPr>
              <p:cNvPr id="47" name="Shape 702">
                <a:extLst>
                  <a:ext uri="{FF2B5EF4-FFF2-40B4-BE49-F238E27FC236}">
                    <a16:creationId xmlns:a16="http://schemas.microsoft.com/office/drawing/2014/main" id="{907370B2-F605-3A46-B1E0-378523849ACE}"/>
                  </a:ext>
                </a:extLst>
              </p:cNvPr>
              <p:cNvSpPr/>
              <p:nvPr/>
            </p:nvSpPr>
            <p:spPr>
              <a:xfrm>
                <a:off x="5615223" y="2644312"/>
                <a:ext cx="102657" cy="39498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spcBef>
                    <a:spcPts val="3200"/>
                  </a:spcBef>
                  <a:defRPr sz="1900" i="1"/>
                </a:lvl1pPr>
              </a:lstStyle>
              <a:p>
                <a:endParaRPr/>
              </a:p>
            </p:txBody>
          </p:sp>
        </p:grpSp>
        <p:sp>
          <p:nvSpPr>
            <p:cNvPr id="73" name="Ellipse 72"/>
            <p:cNvSpPr/>
            <p:nvPr/>
          </p:nvSpPr>
          <p:spPr>
            <a:xfrm>
              <a:off x="2883054" y="981319"/>
              <a:ext cx="1200414" cy="703630"/>
            </a:xfrm>
            <a:prstGeom prst="ellipse">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sp>
        <p:nvSpPr>
          <p:cNvPr id="76" name="Espace réservé du numéro de diapositive 3"/>
          <p:cNvSpPr>
            <a:spLocks noGrp="1"/>
          </p:cNvSpPr>
          <p:nvPr>
            <p:ph type="sldNum" sz="quarter" idx="12"/>
          </p:nvPr>
        </p:nvSpPr>
        <p:spPr>
          <a:xfrm>
            <a:off x="4724400" y="6356350"/>
            <a:ext cx="2743200" cy="365125"/>
          </a:xfrm>
        </p:spPr>
        <p:txBody>
          <a:bodyPr/>
          <a:lstStyle/>
          <a:p>
            <a:fld id="{357E5AD5-23FB-474E-9BF5-B42530E509F4}" type="slidenum">
              <a:rPr lang="fr-FR" smtClean="0"/>
              <a:t>16</a:t>
            </a:fld>
            <a:endParaRPr lang="fr-FR" dirty="0"/>
          </a:p>
        </p:txBody>
      </p:sp>
      <p:sp>
        <p:nvSpPr>
          <p:cNvPr id="78" name="TextBox 14"/>
          <p:cNvSpPr txBox="1"/>
          <p:nvPr/>
        </p:nvSpPr>
        <p:spPr>
          <a:xfrm>
            <a:off x="6268064" y="6010525"/>
            <a:ext cx="3540731" cy="261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i="1" dirty="0" smtClean="0">
                <a:latin typeface="+mj-lt"/>
                <a:cs typeface="Andalus" panose="02020603050405020304" pitchFamily="18" charset="-78"/>
              </a:rPr>
              <a:t>E. </a:t>
            </a:r>
            <a:r>
              <a:rPr lang="en-GB" sz="1100" i="1" dirty="0" err="1" smtClean="0">
                <a:latin typeface="+mj-lt"/>
                <a:cs typeface="Andalus" panose="02020603050405020304" pitchFamily="18" charset="-78"/>
              </a:rPr>
              <a:t>Verstraelen</a:t>
            </a:r>
            <a:r>
              <a:rPr lang="en-GB" sz="1100" i="1" dirty="0" smtClean="0">
                <a:latin typeface="+mj-lt"/>
                <a:cs typeface="Andalus" panose="02020603050405020304" pitchFamily="18" charset="-78"/>
              </a:rPr>
              <a:t> et al. , Phys. Rev. C 100 (2019) 04431 </a:t>
            </a:r>
            <a:endParaRPr lang="en-GB" sz="1100" i="1" dirty="0">
              <a:latin typeface="+mj-lt"/>
              <a:cs typeface="Andalus" panose="02020603050405020304" pitchFamily="18" charset="-78"/>
            </a:endParaRPr>
          </a:p>
        </p:txBody>
      </p:sp>
      <p:sp>
        <p:nvSpPr>
          <p:cNvPr id="13" name="ZoneTexte 12"/>
          <p:cNvSpPr txBox="1"/>
          <p:nvPr/>
        </p:nvSpPr>
        <p:spPr>
          <a:xfrm>
            <a:off x="1764632" y="6109526"/>
            <a:ext cx="3339790" cy="261610"/>
          </a:xfrm>
          <a:prstGeom prst="rect">
            <a:avLst/>
          </a:prstGeom>
          <a:noFill/>
        </p:spPr>
        <p:txBody>
          <a:bodyPr wrap="square" rtlCol="0">
            <a:spAutoFit/>
          </a:bodyPr>
          <a:lstStyle/>
          <a:p>
            <a:r>
              <a:rPr lang="it-IT" sz="1100" i="1" dirty="0">
                <a:cs typeface="Calibri" panose="020F0502020204030204" pitchFamily="34" charset="0"/>
              </a:rPr>
              <a:t>S. E. Agbemava et al. Phys. Rev. C 93 (2016</a:t>
            </a:r>
            <a:r>
              <a:rPr lang="it-IT" sz="1100" i="1" dirty="0" smtClean="0">
                <a:cs typeface="Calibri" panose="020F0502020204030204" pitchFamily="34" charset="0"/>
              </a:rPr>
              <a:t>)</a:t>
            </a:r>
            <a:endParaRPr lang="it-IT" sz="1100" i="1" dirty="0">
              <a:cs typeface="Calibri" panose="020F0502020204030204" pitchFamily="34" charset="0"/>
            </a:endParaRPr>
          </a:p>
        </p:txBody>
      </p:sp>
    </p:spTree>
    <p:extLst>
      <p:ext uri="{BB962C8B-B14F-4D97-AF65-F5344CB8AC3E}">
        <p14:creationId xmlns:p14="http://schemas.microsoft.com/office/powerpoint/2010/main" val="1886744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a:grpSpLocks noChangeAspect="1"/>
          </p:cNvGrpSpPr>
          <p:nvPr/>
        </p:nvGrpSpPr>
        <p:grpSpPr>
          <a:xfrm>
            <a:off x="2665955" y="1453506"/>
            <a:ext cx="9436581" cy="4864744"/>
            <a:chOff x="1420783" y="1574157"/>
            <a:chExt cx="9805454" cy="4999939"/>
          </a:xfrm>
        </p:grpSpPr>
        <p:grpSp>
          <p:nvGrpSpPr>
            <p:cNvPr id="5" name="Groupe 4"/>
            <p:cNvGrpSpPr/>
            <p:nvPr/>
          </p:nvGrpSpPr>
          <p:grpSpPr>
            <a:xfrm>
              <a:off x="1420783" y="1574157"/>
              <a:ext cx="9805454" cy="4999939"/>
              <a:chOff x="1420783" y="1574157"/>
              <a:chExt cx="9805454" cy="4999939"/>
            </a:xfrm>
          </p:grpSpPr>
          <p:pic>
            <p:nvPicPr>
              <p:cNvPr id="2" name="Image 1"/>
              <p:cNvPicPr>
                <a:picLocks noChangeAspect="1"/>
              </p:cNvPicPr>
              <p:nvPr/>
            </p:nvPicPr>
            <p:blipFill rotWithShape="1">
              <a:blip r:embed="rId3"/>
              <a:srcRect t="16528"/>
              <a:stretch/>
            </p:blipFill>
            <p:spPr>
              <a:xfrm>
                <a:off x="2082237" y="1638300"/>
                <a:ext cx="9144000" cy="4935796"/>
              </a:xfrm>
              <a:prstGeom prst="rect">
                <a:avLst/>
              </a:prstGeom>
            </p:spPr>
          </p:pic>
          <p:sp>
            <p:nvSpPr>
              <p:cNvPr id="3" name="Ellipse 2"/>
              <p:cNvSpPr/>
              <p:nvPr/>
            </p:nvSpPr>
            <p:spPr>
              <a:xfrm rot="20298667">
                <a:off x="1420783" y="1574157"/>
                <a:ext cx="7010091" cy="25362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Ellipse 8"/>
            <p:cNvSpPr/>
            <p:nvPr/>
          </p:nvSpPr>
          <p:spPr>
            <a:xfrm>
              <a:off x="2505075" y="3971925"/>
              <a:ext cx="1095375"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4533270" y="76201"/>
            <a:ext cx="3358612" cy="584775"/>
          </a:xfrm>
          <a:prstGeom prst="rect">
            <a:avLst/>
          </a:prstGeom>
        </p:spPr>
        <p:txBody>
          <a:bodyPr wrap="none">
            <a:spAutoFit/>
          </a:bodyPr>
          <a:lstStyle/>
          <a:p>
            <a:r>
              <a:rPr lang="en-US" sz="3200" b="1">
                <a:solidFill>
                  <a:schemeClr val="bg1"/>
                </a:solidFill>
                <a:latin typeface="Verdana" pitchFamily="34" charset="0"/>
                <a:ea typeface="Verdana" pitchFamily="34" charset="0"/>
                <a:cs typeface="Verdana" pitchFamily="34" charset="0"/>
              </a:rPr>
              <a:t>S</a:t>
            </a:r>
            <a:r>
              <a:rPr lang="en-US" sz="3200" b="1" baseline="30000">
                <a:solidFill>
                  <a:schemeClr val="bg1"/>
                </a:solidFill>
                <a:latin typeface="Verdana" pitchFamily="34" charset="0"/>
                <a:ea typeface="Verdana" pitchFamily="34" charset="0"/>
                <a:cs typeface="Verdana" pitchFamily="34" charset="0"/>
              </a:rPr>
              <a:t>3</a:t>
            </a:r>
            <a:r>
              <a:rPr lang="en-US" sz="3200" b="1">
                <a:solidFill>
                  <a:schemeClr val="bg1"/>
                </a:solidFill>
                <a:latin typeface="Verdana" pitchFamily="34" charset="0"/>
                <a:ea typeface="Verdana" pitchFamily="34" charset="0"/>
                <a:cs typeface="Verdana" pitchFamily="34" charset="0"/>
              </a:rPr>
              <a:t> @ SPIRAL2</a:t>
            </a:r>
            <a:endParaRPr lang="en-US" sz="2400">
              <a:solidFill>
                <a:schemeClr val="bg1"/>
              </a:solidFill>
            </a:endParaRPr>
          </a:p>
        </p:txBody>
      </p:sp>
      <p:sp>
        <p:nvSpPr>
          <p:cNvPr id="7" name="Titre 6"/>
          <p:cNvSpPr>
            <a:spLocks noGrp="1"/>
          </p:cNvSpPr>
          <p:nvPr>
            <p:ph type="title"/>
          </p:nvPr>
        </p:nvSpPr>
        <p:spPr/>
        <p:txBody>
          <a:bodyPr/>
          <a:lstStyle/>
          <a:p>
            <a:r>
              <a:rPr lang="fr-FR" dirty="0" smtClean="0"/>
              <a:t>(Super)</a:t>
            </a:r>
            <a:r>
              <a:rPr lang="fr-FR" dirty="0" err="1" smtClean="0"/>
              <a:t>heavy</a:t>
            </a:r>
            <a:r>
              <a:rPr lang="fr-FR" dirty="0" smtClean="0"/>
              <a:t> </a:t>
            </a:r>
            <a:r>
              <a:rPr lang="fr-FR" dirty="0" err="1" smtClean="0"/>
              <a:t>region</a:t>
            </a:r>
            <a:r>
              <a:rPr lang="fr-FR" dirty="0" smtClean="0"/>
              <a:t>	</a:t>
            </a:r>
            <a:endParaRPr lang="fr-FR" dirty="0"/>
          </a:p>
        </p:txBody>
      </p:sp>
      <p:sp>
        <p:nvSpPr>
          <p:cNvPr id="8" name="Espace réservé du contenu 7"/>
          <p:cNvSpPr>
            <a:spLocks noGrp="1"/>
          </p:cNvSpPr>
          <p:nvPr>
            <p:ph idx="1"/>
          </p:nvPr>
        </p:nvSpPr>
        <p:spPr/>
        <p:txBody>
          <a:bodyPr/>
          <a:lstStyle/>
          <a:p>
            <a:r>
              <a:rPr lang="en-GB" dirty="0" smtClean="0"/>
              <a:t>Complete ground state information of SHE</a:t>
            </a:r>
          </a:p>
          <a:p>
            <a:pPr lvl="1"/>
            <a:r>
              <a:rPr lang="en-GB" dirty="0" smtClean="0"/>
              <a:t>Spectroscopic information in </a:t>
            </a:r>
            <a:r>
              <a:rPr lang="en-GB" dirty="0" err="1" smtClean="0"/>
              <a:t>Fm</a:t>
            </a:r>
            <a:r>
              <a:rPr lang="en-GB" dirty="0" smtClean="0"/>
              <a:t> (isomers, shapes, moments)</a:t>
            </a:r>
          </a:p>
          <a:p>
            <a:pPr lvl="1"/>
            <a:r>
              <a:rPr lang="en-GB" dirty="0" smtClean="0"/>
              <a:t>Measure Odd-Z and Odd-N magnetic moments and compare to spin assignments</a:t>
            </a:r>
          </a:p>
          <a:p>
            <a:pPr lvl="1"/>
            <a:r>
              <a:rPr lang="en-GB" dirty="0" smtClean="0"/>
              <a:t>K-isomer in </a:t>
            </a:r>
            <a:r>
              <a:rPr lang="en-GB" baseline="30000" dirty="0" smtClean="0"/>
              <a:t>254</a:t>
            </a:r>
            <a:r>
              <a:rPr lang="en-GB" dirty="0" smtClean="0"/>
              <a:t>No and </a:t>
            </a:r>
            <a:r>
              <a:rPr lang="en-GB" dirty="0" err="1" smtClean="0"/>
              <a:t>Lr</a:t>
            </a:r>
            <a:r>
              <a:rPr lang="en-GB" dirty="0" smtClean="0"/>
              <a:t> </a:t>
            </a:r>
          </a:p>
          <a:p>
            <a:r>
              <a:rPr lang="en-GB" dirty="0" smtClean="0"/>
              <a:t>How do relativistic effects affect the architecture of the periodic table? </a:t>
            </a:r>
          </a:p>
          <a:p>
            <a:pPr lvl="1"/>
            <a:r>
              <a:rPr lang="en-GB" dirty="0" smtClean="0"/>
              <a:t>Measure IP in </a:t>
            </a:r>
            <a:r>
              <a:rPr lang="en-GB" dirty="0" err="1" smtClean="0"/>
              <a:t>Rf</a:t>
            </a:r>
            <a:r>
              <a:rPr lang="en-GB" dirty="0" smtClean="0"/>
              <a:t> and Db ? </a:t>
            </a:r>
            <a:endParaRPr lang="en-GB" dirty="0"/>
          </a:p>
        </p:txBody>
      </p:sp>
      <p:pic>
        <p:nvPicPr>
          <p:cNvPr id="12" name="Image 11"/>
          <p:cNvPicPr>
            <a:picLocks noChangeAspect="1"/>
          </p:cNvPicPr>
          <p:nvPr/>
        </p:nvPicPr>
        <p:blipFill>
          <a:blip r:embed="rId4"/>
          <a:stretch>
            <a:fillRect/>
          </a:stretch>
        </p:blipFill>
        <p:spPr>
          <a:xfrm>
            <a:off x="312048" y="3217276"/>
            <a:ext cx="2838858" cy="2569049"/>
          </a:xfrm>
          <a:prstGeom prst="rect">
            <a:avLst/>
          </a:prstGeom>
        </p:spPr>
      </p:pic>
      <p:sp>
        <p:nvSpPr>
          <p:cNvPr id="35" name="ZoneTexte 27">
            <a:extLst>
              <a:ext uri="{FF2B5EF4-FFF2-40B4-BE49-F238E27FC236}">
                <a16:creationId xmlns:a16="http://schemas.microsoft.com/office/drawing/2014/main" id="{3ECCFB71-F29F-6B4E-A78A-E39966D3CDBA}"/>
              </a:ext>
            </a:extLst>
          </p:cNvPr>
          <p:cNvSpPr txBox="1"/>
          <p:nvPr/>
        </p:nvSpPr>
        <p:spPr>
          <a:xfrm>
            <a:off x="20762" y="6080305"/>
            <a:ext cx="3542958" cy="26161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i="1" dirty="0" smtClean="0">
                <a:latin typeface="+mj-lt"/>
                <a:cs typeface="Calibri" panose="020F0502020204030204" pitchFamily="34" charset="0"/>
              </a:rPr>
              <a:t>M. Block</a:t>
            </a:r>
            <a:r>
              <a:rPr lang="en-US" sz="1100" i="1" dirty="0">
                <a:latin typeface="+mj-lt"/>
                <a:cs typeface="Calibri" panose="020F0502020204030204" pitchFamily="34" charset="0"/>
              </a:rPr>
              <a:t>, </a:t>
            </a:r>
            <a:r>
              <a:rPr lang="en-US" sz="1100" i="1" dirty="0" smtClean="0">
                <a:latin typeface="+mj-lt"/>
                <a:cs typeface="Calibri" panose="020F0502020204030204" pitchFamily="34" charset="0"/>
              </a:rPr>
              <a:t>M. </a:t>
            </a:r>
            <a:r>
              <a:rPr lang="en-US" sz="1100" i="1" dirty="0" err="1" smtClean="0">
                <a:latin typeface="+mj-lt"/>
                <a:cs typeface="Calibri" panose="020F0502020204030204" pitchFamily="34" charset="0"/>
              </a:rPr>
              <a:t>Laatiaoui</a:t>
            </a:r>
            <a:r>
              <a:rPr lang="en-US" sz="1100" i="1" dirty="0" smtClean="0">
                <a:latin typeface="+mj-lt"/>
                <a:cs typeface="Calibri" panose="020F0502020204030204" pitchFamily="34" charset="0"/>
              </a:rPr>
              <a:t>, S. Raeder, PPNP 116 </a:t>
            </a:r>
            <a:r>
              <a:rPr lang="en-US" sz="1100" i="1" dirty="0">
                <a:latin typeface="+mj-lt"/>
                <a:cs typeface="Calibri" panose="020F0502020204030204" pitchFamily="34" charset="0"/>
              </a:rPr>
              <a:t>(</a:t>
            </a:r>
            <a:r>
              <a:rPr lang="en-US" sz="1100" i="1" dirty="0" smtClean="0">
                <a:latin typeface="+mj-lt"/>
                <a:cs typeface="Calibri" panose="020F0502020204030204" pitchFamily="34" charset="0"/>
              </a:rPr>
              <a:t>2021)</a:t>
            </a:r>
            <a:endParaRPr lang="en-US" sz="1100" i="1" dirty="0">
              <a:latin typeface="+mj-lt"/>
              <a:cs typeface="Calibri" panose="020F0502020204030204" pitchFamily="34" charset="0"/>
            </a:endParaRPr>
          </a:p>
        </p:txBody>
      </p:sp>
      <p:sp>
        <p:nvSpPr>
          <p:cNvPr id="37" name="Espace réservé de la date 4"/>
          <p:cNvSpPr>
            <a:spLocks noGrp="1"/>
          </p:cNvSpPr>
          <p:nvPr>
            <p:ph type="dt" sz="half" idx="2"/>
          </p:nvPr>
        </p:nvSpPr>
        <p:spPr>
          <a:xfrm>
            <a:off x="400050" y="6356349"/>
            <a:ext cx="2743200" cy="365125"/>
          </a:xfrm>
        </p:spPr>
        <p:txBody>
          <a:bodyPr/>
          <a:lstStyle/>
          <a:p>
            <a:r>
              <a:rPr lang="fr-FR" dirty="0" smtClean="0"/>
              <a:t>28/02/2024</a:t>
            </a:r>
            <a:endParaRPr lang="fr-FR" dirty="0"/>
          </a:p>
        </p:txBody>
      </p:sp>
      <p:sp>
        <p:nvSpPr>
          <p:cNvPr id="38"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sp>
        <p:nvSpPr>
          <p:cNvPr id="39" name="Espace réservé du numéro de diapositive 3"/>
          <p:cNvSpPr>
            <a:spLocks noGrp="1"/>
          </p:cNvSpPr>
          <p:nvPr>
            <p:ph type="sldNum" sz="quarter" idx="12"/>
          </p:nvPr>
        </p:nvSpPr>
        <p:spPr>
          <a:xfrm>
            <a:off x="4724400" y="6356350"/>
            <a:ext cx="2743200" cy="365125"/>
          </a:xfrm>
        </p:spPr>
        <p:txBody>
          <a:bodyPr/>
          <a:lstStyle/>
          <a:p>
            <a:fld id="{357E5AD5-23FB-474E-9BF5-B42530E509F4}" type="slidenum">
              <a:rPr lang="fr-FR" smtClean="0"/>
              <a:t>17</a:t>
            </a:fld>
            <a:endParaRPr lang="fr-FR" dirty="0"/>
          </a:p>
        </p:txBody>
      </p:sp>
    </p:spTree>
    <p:extLst>
      <p:ext uri="{BB962C8B-B14F-4D97-AF65-F5344CB8AC3E}">
        <p14:creationId xmlns:p14="http://schemas.microsoft.com/office/powerpoint/2010/main" val="1415896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The region between </a:t>
            </a:r>
            <a:r>
              <a:rPr lang="fr-FR" i="1" smtClean="0"/>
              <a:t>Z</a:t>
            </a:r>
            <a:r>
              <a:rPr lang="fr-FR" smtClean="0"/>
              <a:t> = 50 and </a:t>
            </a:r>
            <a:r>
              <a:rPr lang="fr-FR" i="1" smtClean="0"/>
              <a:t>Z</a:t>
            </a:r>
            <a:r>
              <a:rPr lang="fr-FR" smtClean="0"/>
              <a:t> = 82</a:t>
            </a:r>
            <a:endParaRPr lang="en-GB"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400050" y="1333500"/>
                <a:ext cx="8281641" cy="5022850"/>
              </a:xfrm>
            </p:spPr>
            <p:txBody>
              <a:bodyPr/>
              <a:lstStyle/>
              <a:p>
                <a:r>
                  <a:rPr lang="en-GB" dirty="0" smtClean="0">
                    <a:latin typeface="+mj-lt"/>
                  </a:rPr>
                  <a:t>Shape staggering in Hg region:</a:t>
                </a:r>
              </a:p>
              <a:p>
                <a:pPr lvl="1"/>
                <a:r>
                  <a:rPr lang="en-GB" dirty="0" smtClean="0">
                    <a:latin typeface="+mj-lt"/>
                  </a:rPr>
                  <a:t>General </a:t>
                </a:r>
                <a:r>
                  <a:rPr lang="en-GB" dirty="0">
                    <a:latin typeface="+mj-lt"/>
                  </a:rPr>
                  <a:t>return to </a:t>
                </a:r>
                <a:r>
                  <a:rPr lang="en-GB" dirty="0" err="1">
                    <a:latin typeface="+mj-lt"/>
                  </a:rPr>
                  <a:t>sphericity</a:t>
                </a:r>
                <a:r>
                  <a:rPr lang="en-GB" dirty="0">
                    <a:latin typeface="+mj-lt"/>
                  </a:rPr>
                  <a:t> towards the proton dripline?</a:t>
                </a:r>
              </a:p>
              <a:p>
                <a:pPr lvl="1"/>
                <a:r>
                  <a:rPr lang="en-GB" dirty="0">
                    <a:latin typeface="+mj-lt"/>
                  </a:rPr>
                  <a:t>Evolution of </a:t>
                </a:r>
                <a:r>
                  <a:rPr lang="en-GB" dirty="0" smtClean="0">
                    <a:latin typeface="+mj-lt"/>
                  </a:rPr>
                  <a:t>deformation towards </a:t>
                </a:r>
                <a:r>
                  <a:rPr lang="en-GB" dirty="0">
                    <a:latin typeface="+mj-lt"/>
                  </a:rPr>
                  <a:t>the proton </a:t>
                </a:r>
                <a:r>
                  <a:rPr lang="en-GB" dirty="0" err="1" smtClean="0">
                    <a:latin typeface="+mj-lt"/>
                  </a:rPr>
                  <a:t>midshell</a:t>
                </a:r>
                <a:endParaRPr lang="en-GB" dirty="0" smtClean="0">
                  <a:latin typeface="+mj-lt"/>
                </a:endParaRPr>
              </a:p>
              <a:p>
                <a:r>
                  <a:rPr lang="en-GB" dirty="0" smtClean="0">
                    <a:latin typeface="+mj-lt"/>
                  </a:rPr>
                  <a:t>High-spin </a:t>
                </a:r>
                <a:r>
                  <a:rPr lang="en-GB" dirty="0">
                    <a:latin typeface="+mj-lt"/>
                  </a:rPr>
                  <a:t>multi quasiparticle </a:t>
                </a:r>
                <a:r>
                  <a:rPr lang="en-GB" dirty="0" smtClean="0">
                    <a:latin typeface="+mj-lt"/>
                  </a:rPr>
                  <a:t>isomers</a:t>
                </a:r>
              </a:p>
              <a:p>
                <a:pPr lvl="1"/>
                <a14:m>
                  <m:oMath xmlns:m="http://schemas.openxmlformats.org/officeDocument/2006/math">
                    <m:sSubSup>
                      <m:sSubSupPr>
                        <m:ctrlPr>
                          <a:rPr lang="fr-FR" i="1" smtClean="0">
                            <a:latin typeface="Cambria Math" panose="02040503050406030204" pitchFamily="18" charset="0"/>
                          </a:rPr>
                        </m:ctrlPr>
                      </m:sSubSupPr>
                      <m:e>
                        <m:r>
                          <a:rPr lang="fr-FR" i="1">
                            <a:latin typeface="Cambria Math" panose="02040503050406030204" pitchFamily="18" charset="0"/>
                          </a:rPr>
                          <m:t>𝑄</m:t>
                        </m:r>
                      </m:e>
                      <m:sub>
                        <m:r>
                          <a:rPr lang="fr-FR" i="1">
                            <a:latin typeface="Cambria Math" panose="02040503050406030204" pitchFamily="18" charset="0"/>
                          </a:rPr>
                          <m:t>0</m:t>
                        </m:r>
                      </m:sub>
                      <m:sup>
                        <m:r>
                          <a:rPr lang="fr-FR" i="1">
                            <a:latin typeface="Cambria Math" panose="02040503050406030204" pitchFamily="18" charset="0"/>
                          </a:rPr>
                          <m:t>𝑚</m:t>
                        </m:r>
                      </m:sup>
                    </m:sSubSup>
                    <m:r>
                      <a:rPr lang="fr-FR" i="1">
                        <a:latin typeface="Cambria Math" panose="02040503050406030204" pitchFamily="18" charset="0"/>
                      </a:rPr>
                      <m:t>&gt;</m:t>
                    </m:r>
                    <m:sSubSup>
                      <m:sSubSupPr>
                        <m:ctrlPr>
                          <a:rPr lang="fr-FR" i="1">
                            <a:latin typeface="Cambria Math" panose="02040503050406030204" pitchFamily="18" charset="0"/>
                          </a:rPr>
                        </m:ctrlPr>
                      </m:sSubSupPr>
                      <m:e>
                        <m:r>
                          <a:rPr lang="fr-FR" i="1">
                            <a:latin typeface="Cambria Math" panose="02040503050406030204" pitchFamily="18" charset="0"/>
                          </a:rPr>
                          <m:t>𝑄</m:t>
                        </m:r>
                      </m:e>
                      <m:sub>
                        <m:r>
                          <a:rPr lang="fr-FR" i="1">
                            <a:latin typeface="Cambria Math" panose="02040503050406030204" pitchFamily="18" charset="0"/>
                          </a:rPr>
                          <m:t>0</m:t>
                        </m:r>
                      </m:sub>
                      <m:sup>
                        <m:r>
                          <a:rPr lang="fr-FR" i="1">
                            <a:latin typeface="Cambria Math" panose="02040503050406030204" pitchFamily="18" charset="0"/>
                          </a:rPr>
                          <m:t>𝑔</m:t>
                        </m:r>
                      </m:sup>
                    </m:sSubSup>
                    <m:r>
                      <a:rPr lang="fr-FR" i="1">
                        <a:latin typeface="Cambria Math" panose="02040503050406030204" pitchFamily="18" charset="0"/>
                      </a:rPr>
                      <m:t> </m:t>
                    </m:r>
                    <m:r>
                      <m:rPr>
                        <m:sty m:val="p"/>
                      </m:rPr>
                      <a:rPr lang="fr-FR" i="0">
                        <a:latin typeface="Cambria Math" panose="02040503050406030204" pitchFamily="18" charset="0"/>
                      </a:rPr>
                      <m:t>but</m:t>
                    </m:r>
                    <m:sSub>
                      <m:sSubPr>
                        <m:ctrlPr>
                          <a:rPr lang="fr-FR" i="1">
                            <a:latin typeface="Cambria Math" panose="02040503050406030204" pitchFamily="18" charset="0"/>
                          </a:rPr>
                        </m:ctrlPr>
                      </m:sSubPr>
                      <m:e>
                        <m:r>
                          <a:rPr lang="fr-FR" i="1">
                            <a:latin typeface="Cambria Math" panose="02040503050406030204" pitchFamily="18" charset="0"/>
                          </a:rPr>
                          <m:t> </m:t>
                        </m:r>
                        <m:d>
                          <m:dPr>
                            <m:begChr m:val="⟨"/>
                            <m:endChr m:val="⟩"/>
                            <m:ctrlPr>
                              <a:rPr lang="fr-FR" i="1">
                                <a:latin typeface="Cambria Math" panose="02040503050406030204" pitchFamily="18" charset="0"/>
                              </a:rPr>
                            </m:ctrlPr>
                          </m:dPr>
                          <m:e>
                            <m:sSup>
                              <m:sSupPr>
                                <m:ctrlPr>
                                  <a:rPr lang="fr-FR" i="1">
                                    <a:latin typeface="Cambria Math" panose="02040503050406030204" pitchFamily="18" charset="0"/>
                                  </a:rPr>
                                </m:ctrlPr>
                              </m:sSupPr>
                              <m:e>
                                <m:r>
                                  <a:rPr lang="fr-FR" i="1">
                                    <a:latin typeface="Cambria Math" panose="02040503050406030204" pitchFamily="18" charset="0"/>
                                  </a:rPr>
                                  <m:t>𝑟</m:t>
                                </m:r>
                              </m:e>
                              <m:sup>
                                <m:r>
                                  <a:rPr lang="fr-FR" i="1">
                                    <a:latin typeface="Cambria Math" panose="02040503050406030204" pitchFamily="18" charset="0"/>
                                  </a:rPr>
                                  <m:t>2</m:t>
                                </m:r>
                              </m:sup>
                            </m:sSup>
                          </m:e>
                        </m:d>
                      </m:e>
                      <m:sub>
                        <m:r>
                          <a:rPr lang="fr-FR" i="1">
                            <a:latin typeface="Cambria Math" panose="02040503050406030204" pitchFamily="18" charset="0"/>
                          </a:rPr>
                          <m:t>𝑚</m:t>
                        </m:r>
                      </m:sub>
                    </m:sSub>
                    <m:r>
                      <a:rPr lang="fr-FR" i="1">
                        <a:latin typeface="Cambria Math" panose="02040503050406030204" pitchFamily="18" charset="0"/>
                      </a:rPr>
                      <m:t>&lt;</m:t>
                    </m:r>
                    <m:sSub>
                      <m:sSubPr>
                        <m:ctrlPr>
                          <a:rPr lang="fr-FR" i="1">
                            <a:latin typeface="Cambria Math" panose="02040503050406030204" pitchFamily="18" charset="0"/>
                          </a:rPr>
                        </m:ctrlPr>
                      </m:sSubPr>
                      <m:e>
                        <m:d>
                          <m:dPr>
                            <m:begChr m:val="⟨"/>
                            <m:endChr m:val="⟩"/>
                            <m:ctrlPr>
                              <a:rPr lang="fr-FR" i="1">
                                <a:latin typeface="Cambria Math" panose="02040503050406030204" pitchFamily="18" charset="0"/>
                              </a:rPr>
                            </m:ctrlPr>
                          </m:dPr>
                          <m:e>
                            <m:sSup>
                              <m:sSupPr>
                                <m:ctrlPr>
                                  <a:rPr lang="fr-FR" i="1">
                                    <a:latin typeface="Cambria Math" panose="02040503050406030204" pitchFamily="18" charset="0"/>
                                  </a:rPr>
                                </m:ctrlPr>
                              </m:sSupPr>
                              <m:e>
                                <m:r>
                                  <a:rPr lang="fr-FR" i="1">
                                    <a:latin typeface="Cambria Math" panose="02040503050406030204" pitchFamily="18" charset="0"/>
                                  </a:rPr>
                                  <m:t>𝑟</m:t>
                                </m:r>
                              </m:e>
                              <m:sup>
                                <m:r>
                                  <a:rPr lang="fr-FR" i="1">
                                    <a:latin typeface="Cambria Math" panose="02040503050406030204" pitchFamily="18" charset="0"/>
                                  </a:rPr>
                                  <m:t>2</m:t>
                                </m:r>
                              </m:sup>
                            </m:sSup>
                          </m:e>
                        </m:d>
                      </m:e>
                      <m:sub>
                        <m:r>
                          <a:rPr lang="fr-FR" i="1">
                            <a:latin typeface="Cambria Math" panose="02040503050406030204" pitchFamily="18" charset="0"/>
                          </a:rPr>
                          <m:t>𝑔</m:t>
                        </m:r>
                      </m:sub>
                    </m:sSub>
                  </m:oMath>
                </a14:m>
                <a:r>
                  <a:rPr lang="en-GB" dirty="0" smtClean="0">
                    <a:latin typeface="+mj-lt"/>
                  </a:rPr>
                  <a:t> </a:t>
                </a:r>
              </a:p>
              <a:p>
                <a:r>
                  <a:rPr lang="en-GB" dirty="0" smtClean="0">
                    <a:latin typeface="+mj-lt"/>
                  </a:rPr>
                  <a:t>N=82 shell closure</a:t>
                </a:r>
                <a:endParaRPr lang="en-GB" dirty="0">
                  <a:latin typeface="+mj-lt"/>
                </a:endParaRPr>
              </a:p>
              <a:p>
                <a:endParaRPr lang="en-GB" dirty="0">
                  <a:latin typeface="+mj-lt"/>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400050" y="1333500"/>
                <a:ext cx="8281641" cy="5022850"/>
              </a:xfrm>
              <a:blipFill>
                <a:blip r:embed="rId3"/>
                <a:stretch>
                  <a:fillRect l="-515" t="-1214"/>
                </a:stretch>
              </a:blipFill>
            </p:spPr>
            <p:txBody>
              <a:bodyPr/>
              <a:lstStyle/>
              <a:p>
                <a:r>
                  <a:rPr lang="en-GB">
                    <a:noFill/>
                  </a:rPr>
                  <a:t> </a:t>
                </a:r>
              </a:p>
            </p:txBody>
          </p:sp>
        </mc:Fallback>
      </mc:AlternateContent>
      <p:sp>
        <p:nvSpPr>
          <p:cNvPr id="4" name="Espace réservé du numéro de diapositive 3"/>
          <p:cNvSpPr>
            <a:spLocks noGrp="1"/>
          </p:cNvSpPr>
          <p:nvPr>
            <p:ph type="sldNum" sz="quarter" idx="12"/>
          </p:nvPr>
        </p:nvSpPr>
        <p:spPr/>
        <p:txBody>
          <a:bodyPr/>
          <a:lstStyle/>
          <a:p>
            <a:fld id="{357E5AD5-23FB-474E-9BF5-B42530E509F4}" type="slidenum">
              <a:rPr lang="fr-FR" smtClean="0">
                <a:latin typeface="+mj-lt"/>
              </a:rPr>
              <a:t>18</a:t>
            </a:fld>
            <a:endParaRPr lang="fr-FR" dirty="0">
              <a:latin typeface="+mj-lt"/>
            </a:endParaRPr>
          </a:p>
        </p:txBody>
      </p:sp>
      <p:sp>
        <p:nvSpPr>
          <p:cNvPr id="5" name="Espace réservé de la date 4"/>
          <p:cNvSpPr>
            <a:spLocks noGrp="1"/>
          </p:cNvSpPr>
          <p:nvPr>
            <p:ph type="dt" sz="half" idx="2"/>
          </p:nvPr>
        </p:nvSpPr>
        <p:spPr/>
        <p:txBody>
          <a:bodyPr/>
          <a:lstStyle/>
          <a:p>
            <a:r>
              <a:rPr lang="fr-FR" smtClean="0">
                <a:latin typeface="+mj-lt"/>
              </a:rPr>
              <a:t>28/02/2024</a:t>
            </a:r>
            <a:endParaRPr lang="fr-FR" dirty="0">
              <a:latin typeface="+mj-lt"/>
            </a:endParaRPr>
          </a:p>
        </p:txBody>
      </p:sp>
      <p:sp>
        <p:nvSpPr>
          <p:cNvPr id="6" name="Espace réservé du pied de page 5"/>
          <p:cNvSpPr>
            <a:spLocks noGrp="1"/>
          </p:cNvSpPr>
          <p:nvPr>
            <p:ph type="ftr" sz="quarter" idx="3"/>
          </p:nvPr>
        </p:nvSpPr>
        <p:spPr/>
        <p:txBody>
          <a:bodyPr/>
          <a:lstStyle/>
          <a:p>
            <a:pPr algn="r"/>
            <a:r>
              <a:rPr lang="fr-FR" smtClean="0">
                <a:latin typeface="+mj-lt"/>
              </a:rPr>
              <a:t>DESIR Workshop</a:t>
            </a:r>
            <a:endParaRPr lang="fr-FR" dirty="0">
              <a:latin typeface="+mj-lt"/>
            </a:endParaRPr>
          </a:p>
        </p:txBody>
      </p:sp>
      <p:grpSp>
        <p:nvGrpSpPr>
          <p:cNvPr id="8" name="Groupe 7"/>
          <p:cNvGrpSpPr>
            <a:grpSpLocks noChangeAspect="1"/>
          </p:cNvGrpSpPr>
          <p:nvPr/>
        </p:nvGrpSpPr>
        <p:grpSpPr>
          <a:xfrm>
            <a:off x="4810165" y="3358947"/>
            <a:ext cx="4074351" cy="2924340"/>
            <a:chOff x="7335520" y="2422651"/>
            <a:chExt cx="4800600" cy="3445602"/>
          </a:xfrm>
        </p:grpSpPr>
        <p:grpSp>
          <p:nvGrpSpPr>
            <p:cNvPr id="9" name="Groupe 8"/>
            <p:cNvGrpSpPr/>
            <p:nvPr/>
          </p:nvGrpSpPr>
          <p:grpSpPr>
            <a:xfrm>
              <a:off x="7335520" y="2422651"/>
              <a:ext cx="4504113" cy="2987218"/>
              <a:chOff x="7223760" y="3222171"/>
              <a:chExt cx="4504113" cy="2987218"/>
            </a:xfrm>
          </p:grpSpPr>
          <p:pic>
            <p:nvPicPr>
              <p:cNvPr id="14" name="Image 13"/>
              <p:cNvPicPr>
                <a:picLocks noChangeAspect="1"/>
              </p:cNvPicPr>
              <p:nvPr/>
            </p:nvPicPr>
            <p:blipFill rotWithShape="1">
              <a:blip r:embed="rId4"/>
              <a:srcRect l="22460" t="21887" r="23810" b="14762"/>
              <a:stretch/>
            </p:blipFill>
            <p:spPr>
              <a:xfrm>
                <a:off x="7223760" y="3222171"/>
                <a:ext cx="4504113" cy="2987218"/>
              </a:xfrm>
              <a:prstGeom prst="rect">
                <a:avLst/>
              </a:prstGeom>
            </p:spPr>
          </p:pic>
          <p:sp>
            <p:nvSpPr>
              <p:cNvPr id="15" name="ZoneTexte 11"/>
              <p:cNvSpPr txBox="1"/>
              <p:nvPr/>
            </p:nvSpPr>
            <p:spPr>
              <a:xfrm>
                <a:off x="9836208" y="4404964"/>
                <a:ext cx="1086401" cy="32637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smtClean="0">
                    <a:solidFill>
                      <a:srgbClr val="EE5926"/>
                    </a:solidFill>
                    <a:latin typeface="+mj-lt"/>
                  </a:rPr>
                  <a:t>Q</a:t>
                </a:r>
                <a:r>
                  <a:rPr lang="en-GB" sz="1200" baseline="-25000" dirty="0" smtClean="0">
                    <a:solidFill>
                      <a:srgbClr val="EE5926"/>
                    </a:solidFill>
                    <a:latin typeface="+mj-lt"/>
                  </a:rPr>
                  <a:t>0</a:t>
                </a:r>
                <a:r>
                  <a:rPr lang="en-GB" sz="1200" dirty="0" smtClean="0">
                    <a:solidFill>
                      <a:srgbClr val="EE5926"/>
                    </a:solidFill>
                    <a:latin typeface="+mj-lt"/>
                  </a:rPr>
                  <a:t> = 6</a:t>
                </a:r>
                <a:r>
                  <a:rPr lang="en-GB" sz="1200" i="1" dirty="0" smtClean="0">
                    <a:solidFill>
                      <a:srgbClr val="EE5926"/>
                    </a:solidFill>
                    <a:latin typeface="+mj-lt"/>
                  </a:rPr>
                  <a:t>.</a:t>
                </a:r>
                <a:r>
                  <a:rPr lang="en-GB" sz="1200" dirty="0" smtClean="0">
                    <a:solidFill>
                      <a:srgbClr val="EE5926"/>
                    </a:solidFill>
                    <a:latin typeface="+mj-lt"/>
                  </a:rPr>
                  <a:t>961</a:t>
                </a:r>
                <a:endParaRPr lang="en-GB" sz="1200" dirty="0">
                  <a:solidFill>
                    <a:srgbClr val="EE5926"/>
                  </a:solidFill>
                  <a:latin typeface="+mj-lt"/>
                </a:endParaRPr>
              </a:p>
            </p:txBody>
          </p:sp>
          <p:sp>
            <p:nvSpPr>
              <p:cNvPr id="16" name="ZoneTexte 12"/>
              <p:cNvSpPr txBox="1"/>
              <p:nvPr/>
            </p:nvSpPr>
            <p:spPr>
              <a:xfrm>
                <a:off x="10118783" y="4800251"/>
                <a:ext cx="972851" cy="32637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smtClean="0">
                    <a:solidFill>
                      <a:srgbClr val="EE5926"/>
                    </a:solidFill>
                    <a:latin typeface="+mj-lt"/>
                  </a:rPr>
                  <a:t>Q</a:t>
                </a:r>
                <a:r>
                  <a:rPr lang="en-GB" sz="1200" baseline="-25000" dirty="0" smtClean="0">
                    <a:solidFill>
                      <a:srgbClr val="EE5926"/>
                    </a:solidFill>
                    <a:latin typeface="+mj-lt"/>
                  </a:rPr>
                  <a:t>0</a:t>
                </a:r>
                <a:r>
                  <a:rPr lang="en-GB" sz="1200" dirty="0" smtClean="0">
                    <a:solidFill>
                      <a:srgbClr val="EE5926"/>
                    </a:solidFill>
                    <a:latin typeface="+mj-lt"/>
                  </a:rPr>
                  <a:t> = 7.11</a:t>
                </a:r>
                <a:endParaRPr lang="en-GB" sz="1200" dirty="0">
                  <a:solidFill>
                    <a:srgbClr val="EE5926"/>
                  </a:solidFill>
                  <a:latin typeface="+mj-lt"/>
                </a:endParaRPr>
              </a:p>
            </p:txBody>
          </p:sp>
          <p:sp>
            <p:nvSpPr>
              <p:cNvPr id="17" name="ZoneTexte 13"/>
              <p:cNvSpPr txBox="1"/>
              <p:nvPr/>
            </p:nvSpPr>
            <p:spPr>
              <a:xfrm>
                <a:off x="10112624" y="5328255"/>
                <a:ext cx="986300" cy="32637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smtClean="0">
                    <a:solidFill>
                      <a:srgbClr val="EE5926"/>
                    </a:solidFill>
                    <a:latin typeface="+mj-lt"/>
                  </a:rPr>
                  <a:t>Q</a:t>
                </a:r>
                <a:r>
                  <a:rPr lang="en-GB" sz="1200" baseline="-25000" dirty="0" smtClean="0">
                    <a:solidFill>
                      <a:srgbClr val="EE5926"/>
                    </a:solidFill>
                    <a:latin typeface="+mj-lt"/>
                  </a:rPr>
                  <a:t>0</a:t>
                </a:r>
                <a:r>
                  <a:rPr lang="en-GB" sz="1200" dirty="0" smtClean="0">
                    <a:solidFill>
                      <a:srgbClr val="EE5926"/>
                    </a:solidFill>
                    <a:latin typeface="+mj-lt"/>
                  </a:rPr>
                  <a:t> = 7.20</a:t>
                </a:r>
                <a:endParaRPr lang="en-GB" sz="1200" dirty="0">
                  <a:solidFill>
                    <a:srgbClr val="EE5926"/>
                  </a:solidFill>
                  <a:latin typeface="+mj-lt"/>
                </a:endParaRPr>
              </a:p>
            </p:txBody>
          </p:sp>
        </p:grpSp>
        <p:sp>
          <p:nvSpPr>
            <p:cNvPr id="10" name="ZoneTexte 14"/>
            <p:cNvSpPr txBox="1"/>
            <p:nvPr/>
          </p:nvSpPr>
          <p:spPr>
            <a:xfrm>
              <a:off x="8086591" y="2539228"/>
              <a:ext cx="1426374" cy="39890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i="1" dirty="0" smtClean="0">
                  <a:latin typeface="+mj-lt"/>
                </a:rPr>
                <a:t>Hf isotopes</a:t>
              </a:r>
              <a:endParaRPr lang="en-GB" sz="1600" i="1" dirty="0">
                <a:latin typeface="+mj-lt"/>
              </a:endParaRPr>
            </a:p>
          </p:txBody>
        </p:sp>
        <p:sp>
          <p:nvSpPr>
            <p:cNvPr id="11" name="Rectangle 10"/>
            <p:cNvSpPr/>
            <p:nvPr/>
          </p:nvSpPr>
          <p:spPr>
            <a:xfrm>
              <a:off x="7614216" y="5560011"/>
              <a:ext cx="4521904" cy="308242"/>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100" i="1" dirty="0" smtClean="0">
                  <a:latin typeface="+mj-lt"/>
                </a:rPr>
                <a:t>M.L</a:t>
              </a:r>
              <a:r>
                <a:rPr lang="nb-NO" sz="1100" i="1" dirty="0">
                  <a:latin typeface="+mj-lt"/>
                </a:rPr>
                <a:t>. </a:t>
              </a:r>
              <a:r>
                <a:rPr lang="nb-NO" sz="1100" i="1" dirty="0" smtClean="0">
                  <a:latin typeface="+mj-lt"/>
                </a:rPr>
                <a:t>Bissell </a:t>
              </a:r>
              <a:r>
                <a:rPr lang="nb-NO" sz="1100" i="1" dirty="0">
                  <a:latin typeface="+mj-lt"/>
                </a:rPr>
                <a:t>et al., Phys. </a:t>
              </a:r>
              <a:r>
                <a:rPr lang="nb-NO" sz="1100" b="0" i="1" u="none" strike="noStrike" baseline="0" dirty="0" smtClean="0">
                  <a:latin typeface="+mj-lt"/>
                </a:rPr>
                <a:t>Lett. B 645(4) (2007) </a:t>
              </a:r>
              <a:endParaRPr lang="en-GB" sz="1100" i="1" dirty="0">
                <a:latin typeface="+mj-lt"/>
              </a:endParaRPr>
            </a:p>
          </p:txBody>
        </p:sp>
        <p:sp>
          <p:nvSpPr>
            <p:cNvPr id="12" name="ZoneTexte 2"/>
            <p:cNvSpPr txBox="1"/>
            <p:nvPr/>
          </p:nvSpPr>
          <p:spPr>
            <a:xfrm>
              <a:off x="11024644" y="3981459"/>
              <a:ext cx="939080" cy="39890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i="1" dirty="0" smtClean="0">
                  <a:latin typeface="+mj-lt"/>
                </a:rPr>
                <a:t>I</a:t>
              </a:r>
              <a:r>
                <a:rPr lang="el-GR" sz="1600" i="1" baseline="30000" dirty="0" smtClean="0">
                  <a:latin typeface="+mj-lt"/>
                </a:rPr>
                <a:t>π</a:t>
              </a:r>
              <a:r>
                <a:rPr lang="fr-FR" sz="1600" dirty="0" smtClean="0">
                  <a:latin typeface="+mj-lt"/>
                </a:rPr>
                <a:t> = 8</a:t>
              </a:r>
              <a:r>
                <a:rPr lang="fr-FR" sz="1600" baseline="30000" dirty="0" smtClean="0">
                  <a:latin typeface="+mj-lt"/>
                </a:rPr>
                <a:t>– </a:t>
              </a:r>
              <a:endParaRPr lang="fr-FR" sz="1600" baseline="30000" dirty="0">
                <a:latin typeface="+mj-lt"/>
              </a:endParaRPr>
            </a:p>
          </p:txBody>
        </p:sp>
        <p:sp>
          <p:nvSpPr>
            <p:cNvPr id="13" name="ZoneTexte 17"/>
            <p:cNvSpPr txBox="1"/>
            <p:nvPr/>
          </p:nvSpPr>
          <p:spPr>
            <a:xfrm>
              <a:off x="11033471" y="4480105"/>
              <a:ext cx="1078846" cy="39890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i="1" dirty="0" smtClean="0">
                  <a:latin typeface="+mj-lt"/>
                </a:rPr>
                <a:t>I</a:t>
              </a:r>
              <a:r>
                <a:rPr lang="el-GR" sz="1600" i="1" baseline="30000" dirty="0" smtClean="0">
                  <a:latin typeface="+mj-lt"/>
                </a:rPr>
                <a:t>π</a:t>
              </a:r>
              <a:r>
                <a:rPr lang="fr-FR" sz="1600" dirty="0" smtClean="0">
                  <a:latin typeface="+mj-lt"/>
                </a:rPr>
                <a:t> = 16</a:t>
              </a:r>
              <a:r>
                <a:rPr lang="fr-FR" sz="1600" baseline="30000" dirty="0">
                  <a:latin typeface="+mj-lt"/>
                </a:rPr>
                <a:t>+</a:t>
              </a:r>
              <a:r>
                <a:rPr lang="fr-FR" sz="1600" baseline="30000" dirty="0" smtClean="0">
                  <a:latin typeface="+mj-lt"/>
                </a:rPr>
                <a:t> </a:t>
              </a:r>
              <a:endParaRPr lang="fr-FR" sz="1600" baseline="30000" dirty="0">
                <a:latin typeface="+mj-lt"/>
              </a:endParaRPr>
            </a:p>
          </p:txBody>
        </p:sp>
      </p:grpSp>
      <p:grpSp>
        <p:nvGrpSpPr>
          <p:cNvPr id="18" name="Groupe 17">
            <a:extLst>
              <a:ext uri="{FF2B5EF4-FFF2-40B4-BE49-F238E27FC236}">
                <a16:creationId xmlns:a16="http://schemas.microsoft.com/office/drawing/2014/main" id="{96352721-949E-3543-B6E2-3EABFA254DEC}"/>
              </a:ext>
            </a:extLst>
          </p:cNvPr>
          <p:cNvGrpSpPr>
            <a:grpSpLocks noChangeAspect="1"/>
          </p:cNvGrpSpPr>
          <p:nvPr/>
        </p:nvGrpSpPr>
        <p:grpSpPr>
          <a:xfrm>
            <a:off x="8847785" y="1727381"/>
            <a:ext cx="2986585" cy="4602657"/>
            <a:chOff x="119337" y="1646674"/>
            <a:chExt cx="3246483" cy="5003190"/>
          </a:xfrm>
        </p:grpSpPr>
        <p:pic>
          <p:nvPicPr>
            <p:cNvPr id="19" name="Image 18">
              <a:extLst>
                <a:ext uri="{FF2B5EF4-FFF2-40B4-BE49-F238E27FC236}">
                  <a16:creationId xmlns:a16="http://schemas.microsoft.com/office/drawing/2014/main" id="{1734BB5C-95C6-A74F-9CAB-516E3449DC84}"/>
                </a:ext>
              </a:extLst>
            </p:cNvPr>
            <p:cNvPicPr>
              <a:picLocks noChangeAspect="1"/>
            </p:cNvPicPr>
            <p:nvPr/>
          </p:nvPicPr>
          <p:blipFill>
            <a:blip r:embed="rId5"/>
            <a:stretch>
              <a:fillRect/>
            </a:stretch>
          </p:blipFill>
          <p:spPr>
            <a:xfrm>
              <a:off x="465458" y="1646674"/>
              <a:ext cx="2900362" cy="4350543"/>
            </a:xfrm>
            <a:prstGeom prst="rect">
              <a:avLst/>
            </a:prstGeom>
          </p:spPr>
        </p:pic>
        <p:sp>
          <p:nvSpPr>
            <p:cNvPr id="20" name="ZoneTexte 25">
              <a:extLst>
                <a:ext uri="{FF2B5EF4-FFF2-40B4-BE49-F238E27FC236}">
                  <a16:creationId xmlns:a16="http://schemas.microsoft.com/office/drawing/2014/main" id="{B3F04DCE-690F-724E-BCC3-44AD21CB6CF6}"/>
                </a:ext>
              </a:extLst>
            </p:cNvPr>
            <p:cNvSpPr txBox="1"/>
            <p:nvPr/>
          </p:nvSpPr>
          <p:spPr>
            <a:xfrm>
              <a:off x="1048188" y="5856564"/>
              <a:ext cx="1659208" cy="33456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mj-lt"/>
                </a:rPr>
                <a:t>Neutron number </a:t>
              </a:r>
            </a:p>
          </p:txBody>
        </p:sp>
        <p:sp>
          <p:nvSpPr>
            <p:cNvPr id="21" name="ZoneTexte 26">
              <a:extLst>
                <a:ext uri="{FF2B5EF4-FFF2-40B4-BE49-F238E27FC236}">
                  <a16:creationId xmlns:a16="http://schemas.microsoft.com/office/drawing/2014/main" id="{FA49DBFF-DA5B-FF41-B5BB-8ABA2DB72240}"/>
                </a:ext>
              </a:extLst>
            </p:cNvPr>
            <p:cNvSpPr txBox="1"/>
            <p:nvPr/>
          </p:nvSpPr>
          <p:spPr>
            <a:xfrm rot="16200000">
              <a:off x="-500296" y="3399683"/>
              <a:ext cx="1573825" cy="33456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mj-lt"/>
                </a:rPr>
                <a:t>𝜹&lt;r</a:t>
              </a:r>
              <a:r>
                <a:rPr lang="en-US" sz="1400" baseline="30000" dirty="0">
                  <a:latin typeface="+mj-lt"/>
                </a:rPr>
                <a:t>2</a:t>
              </a:r>
              <a:r>
                <a:rPr lang="en-US" sz="1400" dirty="0">
                  <a:latin typeface="+mj-lt"/>
                </a:rPr>
                <a:t>&gt;</a:t>
              </a:r>
              <a:r>
                <a:rPr lang="en-US" sz="1400" baseline="30000" dirty="0">
                  <a:latin typeface="+mj-lt"/>
                </a:rPr>
                <a:t>N,N’=82</a:t>
              </a:r>
              <a:r>
                <a:rPr lang="en-US" sz="1400" dirty="0">
                  <a:latin typeface="+mj-lt"/>
                </a:rPr>
                <a:t>(fm</a:t>
              </a:r>
              <a:r>
                <a:rPr lang="en-US" sz="1400" baseline="30000" dirty="0">
                  <a:latin typeface="+mj-lt"/>
                </a:rPr>
                <a:t>2</a:t>
              </a:r>
              <a:r>
                <a:rPr lang="en-US" sz="1400" dirty="0">
                  <a:latin typeface="+mj-lt"/>
                </a:rPr>
                <a:t>)</a:t>
              </a:r>
            </a:p>
          </p:txBody>
        </p:sp>
        <p:sp>
          <p:nvSpPr>
            <p:cNvPr id="22" name="ZoneTexte 27">
              <a:extLst>
                <a:ext uri="{FF2B5EF4-FFF2-40B4-BE49-F238E27FC236}">
                  <a16:creationId xmlns:a16="http://schemas.microsoft.com/office/drawing/2014/main" id="{3ECCFB71-F29F-6B4E-A78A-E39966D3CDBA}"/>
                </a:ext>
              </a:extLst>
            </p:cNvPr>
            <p:cNvSpPr txBox="1"/>
            <p:nvPr/>
          </p:nvSpPr>
          <p:spPr>
            <a:xfrm>
              <a:off x="520211" y="6181480"/>
              <a:ext cx="2715163" cy="46838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i="1" dirty="0">
                  <a:latin typeface="+mj-lt"/>
                  <a:cs typeface="Calibri" panose="020F0502020204030204" pitchFamily="34" charset="0"/>
                </a:rPr>
                <a:t>X. F. Yang, S.J. </a:t>
              </a:r>
              <a:r>
                <a:rPr lang="en-US" sz="1100" i="1" dirty="0" smtClean="0">
                  <a:latin typeface="+mj-lt"/>
                  <a:cs typeface="Calibri" panose="020F0502020204030204" pitchFamily="34" charset="0"/>
                </a:rPr>
                <a:t>Wang, </a:t>
              </a:r>
              <a:r>
                <a:rPr lang="en-US" sz="1100" i="1" dirty="0">
                  <a:latin typeface="+mj-lt"/>
                  <a:cs typeface="Calibri" panose="020F0502020204030204" pitchFamily="34" charset="0"/>
                </a:rPr>
                <a:t>S.G. </a:t>
              </a:r>
              <a:r>
                <a:rPr lang="en-US" sz="1100" i="1" dirty="0" smtClean="0">
                  <a:latin typeface="+mj-lt"/>
                  <a:cs typeface="Calibri" panose="020F0502020204030204" pitchFamily="34" charset="0"/>
                </a:rPr>
                <a:t>Wilkins, </a:t>
              </a:r>
              <a:br>
                <a:rPr lang="en-US" sz="1100" i="1" dirty="0" smtClean="0">
                  <a:latin typeface="+mj-lt"/>
                  <a:cs typeface="Calibri" panose="020F0502020204030204" pitchFamily="34" charset="0"/>
                </a:rPr>
              </a:br>
              <a:r>
                <a:rPr lang="en-US" sz="1100" i="1" dirty="0" smtClean="0">
                  <a:latin typeface="+mj-lt"/>
                  <a:cs typeface="Calibri" panose="020F0502020204030204" pitchFamily="34" charset="0"/>
                </a:rPr>
                <a:t>R.F</a:t>
              </a:r>
              <a:r>
                <a:rPr lang="en-US" sz="1100" i="1" dirty="0">
                  <a:latin typeface="+mj-lt"/>
                  <a:cs typeface="Calibri" panose="020F0502020204030204" pitchFamily="34" charset="0"/>
                </a:rPr>
                <a:t>. Garcia Ruiz, </a:t>
              </a:r>
              <a:r>
                <a:rPr lang="en-US" sz="1100" i="1" dirty="0" smtClean="0">
                  <a:latin typeface="+mj-lt"/>
                  <a:cs typeface="Calibri" panose="020F0502020204030204" pitchFamily="34" charset="0"/>
                </a:rPr>
                <a:t>PPNP 129 </a:t>
              </a:r>
              <a:r>
                <a:rPr lang="en-US" sz="1100" i="1" dirty="0">
                  <a:latin typeface="+mj-lt"/>
                  <a:cs typeface="Calibri" panose="020F0502020204030204" pitchFamily="34" charset="0"/>
                </a:rPr>
                <a:t>(</a:t>
              </a:r>
              <a:r>
                <a:rPr lang="en-US" sz="1100" i="1" dirty="0" smtClean="0">
                  <a:latin typeface="+mj-lt"/>
                  <a:cs typeface="Calibri" panose="020F0502020204030204" pitchFamily="34" charset="0"/>
                </a:rPr>
                <a:t>2023)</a:t>
              </a:r>
              <a:endParaRPr lang="en-US" sz="1100" i="1" dirty="0">
                <a:latin typeface="+mj-lt"/>
                <a:cs typeface="Calibri" panose="020F0502020204030204" pitchFamily="34" charset="0"/>
              </a:endParaRPr>
            </a:p>
          </p:txBody>
        </p:sp>
      </p:grpSp>
      <p:grpSp>
        <p:nvGrpSpPr>
          <p:cNvPr id="31" name="Groupe 30"/>
          <p:cNvGrpSpPr/>
          <p:nvPr/>
        </p:nvGrpSpPr>
        <p:grpSpPr>
          <a:xfrm>
            <a:off x="459358" y="3337548"/>
            <a:ext cx="4150742" cy="2861155"/>
            <a:chOff x="459358" y="3432798"/>
            <a:chExt cx="4150742" cy="2861155"/>
          </a:xfrm>
        </p:grpSpPr>
        <p:pic>
          <p:nvPicPr>
            <p:cNvPr id="29" name="Image 28"/>
            <p:cNvPicPr>
              <a:picLocks noChangeAspect="1"/>
            </p:cNvPicPr>
            <p:nvPr/>
          </p:nvPicPr>
          <p:blipFill rotWithShape="1">
            <a:blip r:embed="rId6"/>
            <a:srcRect l="2924" t="4558" r="3472"/>
            <a:stretch/>
          </p:blipFill>
          <p:spPr>
            <a:xfrm>
              <a:off x="533399" y="3467100"/>
              <a:ext cx="4076701" cy="2826853"/>
            </a:xfrm>
            <a:prstGeom prst="rect">
              <a:avLst/>
            </a:prstGeom>
          </p:spPr>
        </p:pic>
        <p:sp>
          <p:nvSpPr>
            <p:cNvPr id="30" name="Ellipse 29"/>
            <p:cNvSpPr/>
            <p:nvPr/>
          </p:nvSpPr>
          <p:spPr>
            <a:xfrm>
              <a:off x="459358" y="3432798"/>
              <a:ext cx="285751"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grpSp>
      <p:sp>
        <p:nvSpPr>
          <p:cNvPr id="33" name="Rectangle 32"/>
          <p:cNvSpPr/>
          <p:nvPr/>
        </p:nvSpPr>
        <p:spPr>
          <a:xfrm>
            <a:off x="652841" y="6113791"/>
            <a:ext cx="3837816" cy="26161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100" i="1" dirty="0" smtClean="0">
                <a:latin typeface="+mj-lt"/>
              </a:rPr>
              <a:t>J.G</a:t>
            </a:r>
            <a:r>
              <a:rPr lang="nb-NO" sz="1100" i="1" dirty="0">
                <a:latin typeface="+mj-lt"/>
              </a:rPr>
              <a:t>. </a:t>
            </a:r>
            <a:r>
              <a:rPr lang="nb-NO" sz="1100" i="1" dirty="0" smtClean="0">
                <a:latin typeface="+mj-lt"/>
              </a:rPr>
              <a:t>Cubiss et </a:t>
            </a:r>
            <a:r>
              <a:rPr lang="nb-NO" sz="1100" i="1" dirty="0">
                <a:latin typeface="+mj-lt"/>
              </a:rPr>
              <a:t>al., Phys. </a:t>
            </a:r>
            <a:r>
              <a:rPr lang="nb-NO" sz="1100" i="1" dirty="0" smtClean="0">
                <a:latin typeface="+mj-lt"/>
              </a:rPr>
              <a:t>Rev. </a:t>
            </a:r>
            <a:r>
              <a:rPr lang="nb-NO" sz="1100" b="0" i="1" u="none" strike="noStrike" baseline="0" dirty="0" smtClean="0">
                <a:latin typeface="+mj-lt"/>
              </a:rPr>
              <a:t>Lett. 131 (2023) </a:t>
            </a:r>
            <a:endParaRPr lang="en-GB" sz="1100" i="1" dirty="0">
              <a:latin typeface="+mj-lt"/>
            </a:endParaRPr>
          </a:p>
        </p:txBody>
      </p:sp>
    </p:spTree>
    <p:extLst>
      <p:ext uri="{BB962C8B-B14F-4D97-AF65-F5344CB8AC3E}">
        <p14:creationId xmlns:p14="http://schemas.microsoft.com/office/powerpoint/2010/main" val="1050537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361" y="1635244"/>
            <a:ext cx="3460866" cy="2595649"/>
          </a:xfrm>
          <a:prstGeom prst="rect">
            <a:avLst/>
          </a:prstGeom>
        </p:spPr>
      </p:pic>
      <p:sp>
        <p:nvSpPr>
          <p:cNvPr id="2" name="Titre 1"/>
          <p:cNvSpPr>
            <a:spLocks noGrp="1"/>
          </p:cNvSpPr>
          <p:nvPr>
            <p:ph type="title"/>
          </p:nvPr>
        </p:nvSpPr>
        <p:spPr/>
        <p:txBody>
          <a:bodyPr/>
          <a:lstStyle/>
          <a:p>
            <a:r>
              <a:rPr lang="en-GB" smtClean="0"/>
              <a:t>Synergy with DESIR</a:t>
            </a:r>
            <a:endParaRPr lang="en-GB" dirty="0"/>
          </a:p>
        </p:txBody>
      </p:sp>
      <p:sp>
        <p:nvSpPr>
          <p:cNvPr id="3" name="Espace réservé du contenu 2"/>
          <p:cNvSpPr>
            <a:spLocks noGrp="1"/>
          </p:cNvSpPr>
          <p:nvPr>
            <p:ph idx="1"/>
          </p:nvPr>
        </p:nvSpPr>
        <p:spPr/>
        <p:txBody>
          <a:bodyPr/>
          <a:lstStyle/>
          <a:p>
            <a:r>
              <a:rPr lang="en-GB" dirty="0" smtClean="0"/>
              <a:t>(Possible) limitations for laser spectroscopy with S3-LEB</a:t>
            </a:r>
          </a:p>
          <a:p>
            <a:pPr lvl="1"/>
            <a:r>
              <a:rPr lang="en-GB" dirty="0" smtClean="0"/>
              <a:t>Neutralisation?</a:t>
            </a:r>
          </a:p>
          <a:p>
            <a:pPr lvl="1"/>
            <a:r>
              <a:rPr lang="en-GB" dirty="0" smtClean="0"/>
              <a:t>Resolution</a:t>
            </a:r>
          </a:p>
          <a:p>
            <a:pPr lvl="1"/>
            <a:r>
              <a:rPr lang="en-GB" dirty="0" smtClean="0"/>
              <a:t>Ionisation scheme options</a:t>
            </a:r>
          </a:p>
        </p:txBody>
      </p:sp>
      <p:sp>
        <p:nvSpPr>
          <p:cNvPr id="4" name="Espace réservé du numéro de diapositive 3"/>
          <p:cNvSpPr>
            <a:spLocks noGrp="1"/>
          </p:cNvSpPr>
          <p:nvPr>
            <p:ph type="sldNum" sz="quarter" idx="12"/>
          </p:nvPr>
        </p:nvSpPr>
        <p:spPr/>
        <p:txBody>
          <a:bodyPr/>
          <a:lstStyle/>
          <a:p>
            <a:fld id="{357E5AD5-23FB-474E-9BF5-B42530E509F4}" type="slidenum">
              <a:rPr lang="fr-FR" smtClean="0"/>
              <a:t>19</a:t>
            </a:fld>
            <a:endParaRPr lang="fr-FR" dirty="0"/>
          </a:p>
        </p:txBody>
      </p:sp>
      <p:sp>
        <p:nvSpPr>
          <p:cNvPr id="5" name="Espace réservé de la date 4"/>
          <p:cNvSpPr>
            <a:spLocks noGrp="1"/>
          </p:cNvSpPr>
          <p:nvPr>
            <p:ph type="dt" sz="half" idx="2"/>
          </p:nvPr>
        </p:nvSpPr>
        <p:spPr/>
        <p:txBody>
          <a:bodyPr/>
          <a:lstStyle/>
          <a:p>
            <a:r>
              <a:rPr lang="fr-FR" smtClean="0"/>
              <a:t>28/02/2024</a:t>
            </a:r>
            <a:endParaRPr lang="fr-FR" dirty="0"/>
          </a:p>
        </p:txBody>
      </p:sp>
      <p:sp>
        <p:nvSpPr>
          <p:cNvPr id="6" name="Espace réservé du pied de page 5"/>
          <p:cNvSpPr>
            <a:spLocks noGrp="1"/>
          </p:cNvSpPr>
          <p:nvPr>
            <p:ph type="ftr" sz="quarter" idx="3"/>
          </p:nvPr>
        </p:nvSpPr>
        <p:spPr/>
        <p:txBody>
          <a:bodyPr/>
          <a:lstStyle/>
          <a:p>
            <a:pPr algn="r"/>
            <a:r>
              <a:rPr lang="fr-FR" smtClean="0"/>
              <a:t>DESIR Workshop</a:t>
            </a:r>
            <a:endParaRPr lang="fr-FR" dirty="0"/>
          </a:p>
        </p:txBody>
      </p:sp>
      <p:grpSp>
        <p:nvGrpSpPr>
          <p:cNvPr id="13" name="Groupe 12"/>
          <p:cNvGrpSpPr>
            <a:grpSpLocks noChangeAspect="1"/>
          </p:cNvGrpSpPr>
          <p:nvPr/>
        </p:nvGrpSpPr>
        <p:grpSpPr>
          <a:xfrm>
            <a:off x="1768897" y="2477612"/>
            <a:ext cx="4416988" cy="1575581"/>
            <a:chOff x="5048268" y="2801390"/>
            <a:chExt cx="5546332" cy="1978429"/>
          </a:xfrm>
        </p:grpSpPr>
        <p:pic>
          <p:nvPicPr>
            <p:cNvPr id="11" name="Image 10"/>
            <p:cNvPicPr>
              <a:picLocks noChangeAspect="1"/>
            </p:cNvPicPr>
            <p:nvPr/>
          </p:nvPicPr>
          <p:blipFill rotWithShape="1">
            <a:blip r:embed="rId4"/>
            <a:srcRect l="2961" t="9111" b="2690"/>
            <a:stretch/>
          </p:blipFill>
          <p:spPr>
            <a:xfrm>
              <a:off x="5145577" y="2876205"/>
              <a:ext cx="5449023" cy="1903614"/>
            </a:xfrm>
            <a:prstGeom prst="rect">
              <a:avLst/>
            </a:prstGeom>
          </p:spPr>
        </p:pic>
        <p:sp>
          <p:nvSpPr>
            <p:cNvPr id="12" name="Ellipse 11"/>
            <p:cNvSpPr/>
            <p:nvPr/>
          </p:nvSpPr>
          <p:spPr>
            <a:xfrm>
              <a:off x="5048268" y="2801390"/>
              <a:ext cx="238626" cy="1989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e 13"/>
          <p:cNvGrpSpPr/>
          <p:nvPr/>
        </p:nvGrpSpPr>
        <p:grpSpPr>
          <a:xfrm>
            <a:off x="6603768" y="4408693"/>
            <a:ext cx="3316425" cy="2227957"/>
            <a:chOff x="7860465" y="3922153"/>
            <a:chExt cx="3316425" cy="2227957"/>
          </a:xfrm>
        </p:grpSpPr>
        <p:pic>
          <p:nvPicPr>
            <p:cNvPr id="20" name="Imagen 13"/>
            <p:cNvPicPr>
              <a:picLocks noChangeAspect="1"/>
            </p:cNvPicPr>
            <p:nvPr/>
          </p:nvPicPr>
          <p:blipFill>
            <a:blip r:embed="rId5"/>
            <a:stretch>
              <a:fillRect/>
            </a:stretch>
          </p:blipFill>
          <p:spPr>
            <a:xfrm>
              <a:off x="7860465" y="3922153"/>
              <a:ext cx="3316425" cy="2227957"/>
            </a:xfrm>
            <a:prstGeom prst="rect">
              <a:avLst/>
            </a:prstGeom>
          </p:spPr>
        </p:pic>
        <p:grpSp>
          <p:nvGrpSpPr>
            <p:cNvPr id="21" name="Groupe 20"/>
            <p:cNvGrpSpPr/>
            <p:nvPr/>
          </p:nvGrpSpPr>
          <p:grpSpPr>
            <a:xfrm>
              <a:off x="8187163" y="3952242"/>
              <a:ext cx="2035027" cy="763880"/>
              <a:chOff x="4299268" y="1809520"/>
              <a:chExt cx="2275883" cy="852709"/>
            </a:xfrm>
          </p:grpSpPr>
          <p:sp>
            <p:nvSpPr>
              <p:cNvPr id="23" name="CuadroTexto 16"/>
              <p:cNvSpPr txBox="1"/>
              <p:nvPr/>
            </p:nvSpPr>
            <p:spPr>
              <a:xfrm>
                <a:off x="4299268" y="1809520"/>
                <a:ext cx="2272937" cy="309210"/>
              </a:xfrm>
              <a:prstGeom prst="rect">
                <a:avLst/>
              </a:prstGeom>
              <a:noFill/>
            </p:spPr>
            <p:txBody>
              <a:bodyPr wrap="square" rtlCol="0">
                <a:spAutoFit/>
              </a:bodyPr>
              <a:lstStyle/>
              <a:p>
                <a:r>
                  <a:rPr lang="es-ES" sz="1200" dirty="0" smtClean="0"/>
                  <a:t>F = 0.5 GHz/fm</a:t>
                </a:r>
                <a:r>
                  <a:rPr lang="es-ES" sz="1200" baseline="30000" dirty="0" smtClean="0"/>
                  <a:t>2</a:t>
                </a:r>
                <a:endParaRPr lang="es-ES" sz="1200" baseline="30000" dirty="0"/>
              </a:p>
            </p:txBody>
          </p:sp>
          <p:sp>
            <p:nvSpPr>
              <p:cNvPr id="24" name="CuadroTexto 17"/>
              <p:cNvSpPr txBox="1"/>
              <p:nvPr/>
            </p:nvSpPr>
            <p:spPr>
              <a:xfrm>
                <a:off x="4299268" y="2146878"/>
                <a:ext cx="2275883" cy="515351"/>
              </a:xfrm>
              <a:prstGeom prst="rect">
                <a:avLst/>
              </a:prstGeom>
              <a:noFill/>
            </p:spPr>
            <p:txBody>
              <a:bodyPr wrap="square" rtlCol="0">
                <a:spAutoFit/>
              </a:bodyPr>
              <a:lstStyle/>
              <a:p>
                <a:r>
                  <a:rPr lang="es-ES" sz="1200" dirty="0"/>
                  <a:t>M</a:t>
                </a:r>
                <a:r>
                  <a:rPr lang="es-ES" sz="1200" dirty="0" smtClean="0"/>
                  <a:t> = -1025 </a:t>
                </a:r>
                <a:br>
                  <a:rPr lang="es-ES" sz="1200" dirty="0" smtClean="0"/>
                </a:br>
                <a:r>
                  <a:rPr lang="es-ES" sz="1200" dirty="0" smtClean="0"/>
                  <a:t>GHz amu</a:t>
                </a:r>
                <a:endParaRPr lang="es-ES" sz="1200" baseline="30000" dirty="0"/>
              </a:p>
            </p:txBody>
          </p:sp>
        </p:grpSp>
      </p:grpSp>
      <p:pic>
        <p:nvPicPr>
          <p:cNvPr id="25" name="Imagen 4"/>
          <p:cNvPicPr>
            <a:picLocks noChangeAspect="1"/>
          </p:cNvPicPr>
          <p:nvPr/>
        </p:nvPicPr>
        <p:blipFill>
          <a:blip r:embed="rId6"/>
          <a:stretch>
            <a:fillRect/>
          </a:stretch>
        </p:blipFill>
        <p:spPr>
          <a:xfrm>
            <a:off x="1396603" y="4566935"/>
            <a:ext cx="1453675" cy="1591857"/>
          </a:xfrm>
          <a:prstGeom prst="rect">
            <a:avLst/>
          </a:prstGeom>
        </p:spPr>
      </p:pic>
      <p:pic>
        <p:nvPicPr>
          <p:cNvPr id="26" name="Imagen 6"/>
          <p:cNvPicPr>
            <a:picLocks noChangeAspect="1"/>
          </p:cNvPicPr>
          <p:nvPr/>
        </p:nvPicPr>
        <p:blipFill>
          <a:blip r:embed="rId7"/>
          <a:stretch>
            <a:fillRect/>
          </a:stretch>
        </p:blipFill>
        <p:spPr>
          <a:xfrm>
            <a:off x="3273142" y="4408693"/>
            <a:ext cx="3114539" cy="2065846"/>
          </a:xfrm>
          <a:prstGeom prst="rect">
            <a:avLst/>
          </a:prstGeom>
        </p:spPr>
      </p:pic>
      <p:sp>
        <p:nvSpPr>
          <p:cNvPr id="27" name="ZoneTexte 26"/>
          <p:cNvSpPr txBox="1"/>
          <p:nvPr/>
        </p:nvSpPr>
        <p:spPr>
          <a:xfrm>
            <a:off x="4873061" y="4568879"/>
            <a:ext cx="1394484" cy="461665"/>
          </a:xfrm>
          <a:prstGeom prst="rect">
            <a:avLst/>
          </a:prstGeom>
          <a:noFill/>
        </p:spPr>
        <p:txBody>
          <a:bodyPr wrap="none" rtlCol="0">
            <a:spAutoFit/>
          </a:bodyPr>
          <a:lstStyle/>
          <a:p>
            <a:r>
              <a:rPr lang="en-GB" sz="1200" dirty="0" smtClean="0"/>
              <a:t>A = -127(3) MHz </a:t>
            </a:r>
            <a:br>
              <a:rPr lang="en-GB" sz="1200" dirty="0" smtClean="0"/>
            </a:br>
            <a:r>
              <a:rPr lang="en-GB" sz="1200" dirty="0" smtClean="0"/>
              <a:t>B = 4(4) MHz</a:t>
            </a:r>
            <a:endParaRPr lang="en-GB" sz="1200" dirty="0"/>
          </a:p>
        </p:txBody>
      </p:sp>
      <p:sp>
        <p:nvSpPr>
          <p:cNvPr id="15" name="ZoneTexte 14"/>
          <p:cNvSpPr txBox="1"/>
          <p:nvPr/>
        </p:nvSpPr>
        <p:spPr>
          <a:xfrm>
            <a:off x="1302103" y="4384213"/>
            <a:ext cx="466794" cy="369332"/>
          </a:xfrm>
          <a:prstGeom prst="rect">
            <a:avLst/>
          </a:prstGeom>
          <a:noFill/>
        </p:spPr>
        <p:txBody>
          <a:bodyPr wrap="none" rtlCol="0">
            <a:spAutoFit/>
          </a:bodyPr>
          <a:lstStyle/>
          <a:p>
            <a:r>
              <a:rPr lang="en-GB" dirty="0" err="1" smtClean="0"/>
              <a:t>Pd</a:t>
            </a:r>
            <a:endParaRPr lang="en-GB" dirty="0"/>
          </a:p>
        </p:txBody>
      </p:sp>
      <p:sp>
        <p:nvSpPr>
          <p:cNvPr id="30" name="Rectangle 29"/>
          <p:cNvSpPr/>
          <p:nvPr/>
        </p:nvSpPr>
        <p:spPr>
          <a:xfrm>
            <a:off x="2044665" y="4001869"/>
            <a:ext cx="3837816" cy="26161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100" i="1" dirty="0" smtClean="0">
                <a:latin typeface="+mj-lt"/>
              </a:rPr>
              <a:t>A.R. Vernon et </a:t>
            </a:r>
            <a:r>
              <a:rPr lang="nb-NO" sz="1100" i="1" dirty="0">
                <a:latin typeface="+mj-lt"/>
              </a:rPr>
              <a:t>al., </a:t>
            </a:r>
            <a:r>
              <a:rPr lang="nb-NO" sz="1100" i="1" dirty="0" smtClean="0">
                <a:latin typeface="+mj-lt"/>
              </a:rPr>
              <a:t>Nature 607 </a:t>
            </a:r>
            <a:r>
              <a:rPr lang="nb-NO" sz="1100" b="0" i="1" u="none" strike="noStrike" baseline="0" dirty="0" smtClean="0">
                <a:latin typeface="+mj-lt"/>
              </a:rPr>
              <a:t>(2022) </a:t>
            </a:r>
            <a:endParaRPr lang="en-GB" sz="1100" i="1" dirty="0">
              <a:latin typeface="+mj-lt"/>
            </a:endParaRPr>
          </a:p>
        </p:txBody>
      </p:sp>
    </p:spTree>
    <p:extLst>
      <p:ext uri="{BB962C8B-B14F-4D97-AF65-F5344CB8AC3E}">
        <p14:creationId xmlns:p14="http://schemas.microsoft.com/office/powerpoint/2010/main" val="3159358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343A2AD3-618C-4F83-89FC-20DCB229BFB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5690" r="11367"/>
          <a:stretch/>
        </p:blipFill>
        <p:spPr>
          <a:xfrm flipH="1">
            <a:off x="14516" y="0"/>
            <a:ext cx="6981372" cy="6312808"/>
          </a:xfrm>
        </p:spPr>
      </p:pic>
      <p:sp>
        <p:nvSpPr>
          <p:cNvPr id="5" name="Content Placeholder 4"/>
          <p:cNvSpPr>
            <a:spLocks noGrp="1"/>
          </p:cNvSpPr>
          <p:nvPr>
            <p:ph idx="4294967295"/>
          </p:nvPr>
        </p:nvSpPr>
        <p:spPr>
          <a:xfrm>
            <a:off x="6429825" y="1978617"/>
            <a:ext cx="4257576" cy="4517047"/>
          </a:xfrm>
        </p:spPr>
        <p:txBody>
          <a:bodyPr>
            <a:normAutofit/>
          </a:bodyPr>
          <a:lstStyle/>
          <a:p>
            <a:r>
              <a:rPr lang="en-GB" dirty="0"/>
              <a:t>S3-LEB/GISELE setup and laser system</a:t>
            </a:r>
          </a:p>
          <a:p>
            <a:pPr lvl="1"/>
            <a:r>
              <a:rPr lang="en-GB" dirty="0"/>
              <a:t>Measurements at GISELE</a:t>
            </a:r>
          </a:p>
          <a:p>
            <a:pPr lvl="1"/>
            <a:r>
              <a:rPr lang="en-GB" dirty="0" err="1"/>
              <a:t>Er</a:t>
            </a:r>
            <a:r>
              <a:rPr lang="en-GB" dirty="0"/>
              <a:t> scheme investigation</a:t>
            </a:r>
          </a:p>
          <a:p>
            <a:r>
              <a:rPr lang="en-GB" dirty="0"/>
              <a:t>S3-LEB scientific programme</a:t>
            </a:r>
          </a:p>
          <a:p>
            <a:pPr lvl="1"/>
            <a:r>
              <a:rPr lang="en-GB" dirty="0"/>
              <a:t>N=Z region</a:t>
            </a:r>
          </a:p>
          <a:p>
            <a:pPr lvl="1"/>
            <a:r>
              <a:rPr lang="en-GB" dirty="0"/>
              <a:t>(Super)heavy region</a:t>
            </a:r>
          </a:p>
          <a:p>
            <a:pPr lvl="1"/>
            <a:r>
              <a:rPr lang="en-GB" dirty="0"/>
              <a:t>Neutron-deficient (heavy-)medium mass region</a:t>
            </a:r>
          </a:p>
          <a:p>
            <a:r>
              <a:rPr lang="en-GB" dirty="0"/>
              <a:t>Synergy with DESIR</a:t>
            </a:r>
          </a:p>
          <a:p>
            <a:pPr lvl="1"/>
            <a:endParaRPr lang="en-GB" dirty="0"/>
          </a:p>
          <a:p>
            <a:endParaRPr lang="en-GB" dirty="0"/>
          </a:p>
          <a:p>
            <a:pPr marL="0" indent="0">
              <a:buNone/>
            </a:pPr>
            <a:endParaRPr lang="en-GB" dirty="0"/>
          </a:p>
        </p:txBody>
      </p:sp>
      <p:sp>
        <p:nvSpPr>
          <p:cNvPr id="9" name="Espace réservé du numéro de diapositive 5">
            <a:extLst>
              <a:ext uri="{FF2B5EF4-FFF2-40B4-BE49-F238E27FC236}">
                <a16:creationId xmlns:a16="http://schemas.microsoft.com/office/drawing/2014/main" id="{5C2474BC-C9F7-054B-9102-8A83E8937428}"/>
              </a:ext>
            </a:extLst>
          </p:cNvPr>
          <p:cNvSpPr>
            <a:spLocks noGrp="1"/>
          </p:cNvSpPr>
          <p:nvPr>
            <p:ph type="sldNum" sz="quarter" idx="12"/>
          </p:nvPr>
        </p:nvSpPr>
        <p:spPr>
          <a:xfrm>
            <a:off x="4724400" y="6356350"/>
            <a:ext cx="2743200" cy="365125"/>
          </a:xfrm>
        </p:spPr>
        <p:txBody>
          <a:bodyPr/>
          <a:lstStyle/>
          <a:p>
            <a:fld id="{357E5AD5-23FB-474E-9BF5-B42530E509F4}" type="slidenum">
              <a:rPr lang="fr-FR" smtClean="0"/>
              <a:t>2</a:t>
            </a:fld>
            <a:endParaRPr lang="fr-FR" dirty="0"/>
          </a:p>
        </p:txBody>
      </p:sp>
      <p:sp>
        <p:nvSpPr>
          <p:cNvPr id="8" name="Title 1"/>
          <p:cNvSpPr txBox="1">
            <a:spLocks/>
          </p:cNvSpPr>
          <p:nvPr/>
        </p:nvSpPr>
        <p:spPr>
          <a:xfrm>
            <a:off x="6429825" y="914397"/>
            <a:ext cx="5733143" cy="956128"/>
          </a:xfrm>
          <a:prstGeom prst="rect">
            <a:avLst/>
          </a:prstGeom>
        </p:spPr>
        <p:txBody>
          <a:bodyPr anchor="ctr"/>
          <a:lstStyle>
            <a:lvl1pPr algn="l" defTabSz="914400" rtl="0" eaLnBrk="1" latinLnBrk="0" hangingPunct="1">
              <a:lnSpc>
                <a:spcPct val="90000"/>
              </a:lnSpc>
              <a:spcBef>
                <a:spcPct val="0"/>
              </a:spcBef>
              <a:buNone/>
              <a:defRPr sz="3000" kern="1200" baseline="0">
                <a:solidFill>
                  <a:srgbClr val="1E2657"/>
                </a:solidFill>
                <a:latin typeface="+mj-lt"/>
                <a:ea typeface="+mj-ea"/>
                <a:cs typeface="+mj-cs"/>
              </a:defRPr>
            </a:lvl1pPr>
          </a:lstStyle>
          <a:p>
            <a:r>
              <a:rPr lang="en-GB" dirty="0" smtClean="0"/>
              <a:t>Outline</a:t>
            </a:r>
            <a:endParaRPr lang="en-GB" dirty="0"/>
          </a:p>
        </p:txBody>
      </p:sp>
      <p:sp>
        <p:nvSpPr>
          <p:cNvPr id="14" name="Espace réservé de la date 4"/>
          <p:cNvSpPr txBox="1">
            <a:spLocks/>
          </p:cNvSpPr>
          <p:nvPr/>
        </p:nvSpPr>
        <p:spPr>
          <a:xfrm>
            <a:off x="400050" y="6356350"/>
            <a:ext cx="2743200" cy="365125"/>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smtClean="0">
                <a:solidFill>
                  <a:srgbClr val="BBC7DE"/>
                </a:solidFill>
              </a:rPr>
              <a:t>28/02/2024</a:t>
            </a:r>
            <a:endParaRPr lang="fr-FR" sz="1200" dirty="0">
              <a:solidFill>
                <a:srgbClr val="BBC7DE"/>
              </a:solidFill>
            </a:endParaRPr>
          </a:p>
        </p:txBody>
      </p:sp>
      <p:sp>
        <p:nvSpPr>
          <p:cNvPr id="15" name="Espace réservé du pied de page 5"/>
          <p:cNvSpPr txBox="1">
            <a:spLocks/>
          </p:cNvSpPr>
          <p:nvPr/>
        </p:nvSpPr>
        <p:spPr>
          <a:xfrm>
            <a:off x="8206685" y="6356350"/>
            <a:ext cx="3311652" cy="365125"/>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sz="1200" smtClean="0">
                <a:solidFill>
                  <a:srgbClr val="BBC7DE"/>
                </a:solidFill>
              </a:rPr>
              <a:t>DESIR Workshop</a:t>
            </a:r>
            <a:endParaRPr lang="fr-FR" sz="1200" dirty="0">
              <a:solidFill>
                <a:srgbClr val="BBC7DE"/>
              </a:solidFill>
            </a:endParaRPr>
          </a:p>
        </p:txBody>
      </p:sp>
    </p:spTree>
    <p:extLst>
      <p:ext uri="{BB962C8B-B14F-4D97-AF65-F5344CB8AC3E}">
        <p14:creationId xmlns:p14="http://schemas.microsoft.com/office/powerpoint/2010/main" val="1915313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mtClean="0"/>
              <a:t>Synergy with DESIR</a:t>
            </a:r>
            <a:endParaRPr lang="en-GB" dirty="0"/>
          </a:p>
        </p:txBody>
      </p:sp>
      <p:sp>
        <p:nvSpPr>
          <p:cNvPr id="3" name="Espace réservé du contenu 2"/>
          <p:cNvSpPr>
            <a:spLocks noGrp="1"/>
          </p:cNvSpPr>
          <p:nvPr>
            <p:ph idx="1"/>
          </p:nvPr>
        </p:nvSpPr>
        <p:spPr/>
        <p:txBody>
          <a:bodyPr/>
          <a:lstStyle/>
          <a:p>
            <a:r>
              <a:rPr lang="en-GB" dirty="0" smtClean="0"/>
              <a:t>(Possible) limitations for laser spectroscopy with S3-LEB</a:t>
            </a:r>
          </a:p>
          <a:p>
            <a:pPr lvl="1"/>
            <a:r>
              <a:rPr lang="en-GB" dirty="0" smtClean="0"/>
              <a:t>Neutralisation?</a:t>
            </a:r>
          </a:p>
          <a:p>
            <a:pPr lvl="1"/>
            <a:r>
              <a:rPr lang="en-GB" dirty="0" smtClean="0"/>
              <a:t>Resolution</a:t>
            </a:r>
          </a:p>
          <a:p>
            <a:pPr lvl="1"/>
            <a:r>
              <a:rPr lang="en-GB" dirty="0" smtClean="0"/>
              <a:t>Ionisation scheme options</a:t>
            </a:r>
          </a:p>
          <a:p>
            <a:pPr>
              <a:buFont typeface="Wingdings" panose="05000000000000000000" pitchFamily="2" charset="2"/>
              <a:buChar char="Ø"/>
            </a:pPr>
            <a:r>
              <a:rPr lang="en-GB" dirty="0" smtClean="0"/>
              <a:t>FRIENDS</a:t>
            </a:r>
            <a:r>
              <a:rPr lang="en-GB" baseline="30000" dirty="0" smtClean="0"/>
              <a:t>3</a:t>
            </a:r>
            <a:r>
              <a:rPr lang="en-GB" dirty="0" smtClean="0"/>
              <a:t> project to improve neutralisation, </a:t>
            </a:r>
            <a:br>
              <a:rPr lang="en-GB" dirty="0" smtClean="0"/>
            </a:br>
            <a:r>
              <a:rPr lang="en-GB" dirty="0" smtClean="0"/>
              <a:t>RF spectroscopy in gas jet to improve resolution</a:t>
            </a:r>
          </a:p>
          <a:p>
            <a:pPr>
              <a:buFont typeface="Wingdings" panose="05000000000000000000" pitchFamily="2" charset="2"/>
              <a:buChar char="Ø"/>
            </a:pPr>
            <a:r>
              <a:rPr lang="en-GB" dirty="0" smtClean="0"/>
              <a:t>All limitations can (partly) be overcome in DESIR </a:t>
            </a:r>
            <a:endParaRPr lang="en-GB" dirty="0"/>
          </a:p>
        </p:txBody>
      </p:sp>
      <p:sp>
        <p:nvSpPr>
          <p:cNvPr id="4" name="Espace réservé du numéro de diapositive 3"/>
          <p:cNvSpPr>
            <a:spLocks noGrp="1"/>
          </p:cNvSpPr>
          <p:nvPr>
            <p:ph type="sldNum" sz="quarter" idx="12"/>
          </p:nvPr>
        </p:nvSpPr>
        <p:spPr/>
        <p:txBody>
          <a:bodyPr/>
          <a:lstStyle/>
          <a:p>
            <a:fld id="{357E5AD5-23FB-474E-9BF5-B42530E509F4}" type="slidenum">
              <a:rPr lang="fr-FR" smtClean="0"/>
              <a:pPr/>
              <a:t>20</a:t>
            </a:fld>
            <a:endParaRPr lang="fr-FR" dirty="0"/>
          </a:p>
        </p:txBody>
      </p:sp>
      <p:sp>
        <p:nvSpPr>
          <p:cNvPr id="5" name="Espace réservé de la date 4"/>
          <p:cNvSpPr>
            <a:spLocks noGrp="1"/>
          </p:cNvSpPr>
          <p:nvPr>
            <p:ph type="dt" sz="half" idx="2"/>
          </p:nvPr>
        </p:nvSpPr>
        <p:spPr/>
        <p:txBody>
          <a:bodyPr/>
          <a:lstStyle/>
          <a:p>
            <a:r>
              <a:rPr lang="fr-FR" smtClean="0"/>
              <a:t>28/02/2024</a:t>
            </a:r>
            <a:endParaRPr lang="fr-FR" dirty="0"/>
          </a:p>
        </p:txBody>
      </p:sp>
      <p:sp>
        <p:nvSpPr>
          <p:cNvPr id="6" name="Espace réservé du pied de page 5"/>
          <p:cNvSpPr>
            <a:spLocks noGrp="1"/>
          </p:cNvSpPr>
          <p:nvPr>
            <p:ph type="ftr" sz="quarter" idx="3"/>
          </p:nvPr>
        </p:nvSpPr>
        <p:spPr/>
        <p:txBody>
          <a:bodyPr/>
          <a:lstStyle/>
          <a:p>
            <a:pPr algn="r"/>
            <a:r>
              <a:rPr lang="fr-FR" dirty="0" smtClean="0"/>
              <a:t>DESIR Workshop</a:t>
            </a:r>
            <a:endParaRPr lang="fr-FR" dirty="0"/>
          </a:p>
        </p:txBody>
      </p:sp>
      <p:pic>
        <p:nvPicPr>
          <p:cNvPr id="42" name="Picture 17" descr="newGeo3D(1)"/>
          <p:cNvPicPr>
            <a:picLocks noChangeAspect="1"/>
          </p:cNvPicPr>
          <p:nvPr/>
        </p:nvPicPr>
        <p:blipFill>
          <a:blip r:embed="rId2"/>
          <a:srcRect l="29955" t="5091" r="22519" b="4027"/>
          <a:stretch>
            <a:fillRect/>
          </a:stretch>
        </p:blipFill>
        <p:spPr bwMode="auto">
          <a:xfrm>
            <a:off x="6199098" y="1619050"/>
            <a:ext cx="1456056" cy="2225114"/>
          </a:xfrm>
          <a:prstGeom prst="rect">
            <a:avLst/>
          </a:prstGeom>
        </p:spPr>
      </p:pic>
      <p:grpSp>
        <p:nvGrpSpPr>
          <p:cNvPr id="7" name="Groupe 6"/>
          <p:cNvGrpSpPr/>
          <p:nvPr/>
        </p:nvGrpSpPr>
        <p:grpSpPr>
          <a:xfrm>
            <a:off x="7671009" y="2014826"/>
            <a:ext cx="4466591" cy="1413920"/>
            <a:chOff x="4791271" y="4039557"/>
            <a:chExt cx="5675161" cy="1756550"/>
          </a:xfrm>
        </p:grpSpPr>
        <p:pic>
          <p:nvPicPr>
            <p:cNvPr id="41" name="Image 40"/>
            <p:cNvPicPr>
              <a:picLocks noChangeAspect="1"/>
            </p:cNvPicPr>
            <p:nvPr/>
          </p:nvPicPr>
          <p:blipFill>
            <a:blip r:embed="rId3"/>
            <a:stretch>
              <a:fillRect/>
            </a:stretch>
          </p:blipFill>
          <p:spPr bwMode="auto">
            <a:xfrm>
              <a:off x="4949552" y="4039557"/>
              <a:ext cx="5273040" cy="1707515"/>
            </a:xfrm>
            <a:prstGeom prst="rect">
              <a:avLst/>
            </a:prstGeom>
          </p:spPr>
        </p:pic>
        <p:sp>
          <p:nvSpPr>
            <p:cNvPr id="43" name="Text Box 23"/>
            <p:cNvSpPr txBox="1"/>
            <p:nvPr/>
          </p:nvSpPr>
          <p:spPr bwMode="auto">
            <a:xfrm>
              <a:off x="4791271" y="5337276"/>
              <a:ext cx="1626764" cy="458831"/>
            </a:xfrm>
            <a:prstGeom prst="rect">
              <a:avLst/>
            </a:prstGeom>
            <a:solidFill>
              <a:schemeClr val="bg1"/>
            </a:solidFill>
          </p:spPr>
          <p:txBody>
            <a:bodyPr wrap="square" lIns="0" tIns="0" rIns="0" bIns="0" rtlCol="0">
              <a:spAutoFit/>
            </a:bodyPr>
            <a:lstStyle/>
            <a:p>
              <a:pPr algn="ctr"/>
              <a:r>
                <a:rPr lang="en-US" sz="1200" dirty="0"/>
                <a:t>Extract, </a:t>
              </a:r>
              <a:r>
                <a:rPr lang="en-US" sz="1200" dirty="0" smtClean="0"/>
                <a:t>focus,  </a:t>
              </a:r>
              <a:r>
                <a:rPr lang="en-US" sz="1200" dirty="0"/>
                <a:t>guide the ions</a:t>
              </a:r>
            </a:p>
          </p:txBody>
        </p:sp>
        <p:sp>
          <p:nvSpPr>
            <p:cNvPr id="44" name="Text Box 107"/>
            <p:cNvSpPr txBox="1"/>
            <p:nvPr/>
          </p:nvSpPr>
          <p:spPr bwMode="auto">
            <a:xfrm>
              <a:off x="8073752" y="5324963"/>
              <a:ext cx="2105660" cy="368935"/>
            </a:xfrm>
            <a:prstGeom prst="rect">
              <a:avLst/>
            </a:prstGeom>
            <a:solidFill>
              <a:schemeClr val="bg1"/>
            </a:solidFill>
          </p:spPr>
          <p:txBody>
            <a:bodyPr wrap="square" lIns="0" tIns="0" rIns="0" bIns="0" rtlCol="0">
              <a:spAutoFit/>
            </a:bodyPr>
            <a:lstStyle/>
            <a:p>
              <a:pPr algn="ctr"/>
              <a:r>
                <a:rPr lang="en-US" sz="1200" dirty="0"/>
                <a:t>Force neutralization before extraction</a:t>
              </a:r>
            </a:p>
          </p:txBody>
        </p:sp>
        <p:sp>
          <p:nvSpPr>
            <p:cNvPr id="45" name="Rectangles 106"/>
            <p:cNvSpPr/>
            <p:nvPr/>
          </p:nvSpPr>
          <p:spPr bwMode="auto">
            <a:xfrm>
              <a:off x="4880337" y="4054162"/>
              <a:ext cx="1376045" cy="1718310"/>
            </a:xfrm>
            <a:prstGeom prst="rect">
              <a:avLst/>
            </a:prstGeom>
            <a:noFill/>
            <a:ln w="19050" cmpd="sng">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s 4"/>
            <p:cNvSpPr/>
            <p:nvPr/>
          </p:nvSpPr>
          <p:spPr bwMode="auto">
            <a:xfrm>
              <a:off x="7565752" y="4054797"/>
              <a:ext cx="2900680" cy="1717040"/>
            </a:xfrm>
            <a:prstGeom prst="rect">
              <a:avLst/>
            </a:prstGeom>
            <a:noFill/>
            <a:ln w="19050" cmpd="sng">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3">
            <a:extLst>
              <a:ext uri="{FF2B5EF4-FFF2-40B4-BE49-F238E27FC236}">
                <a16:creationId xmlns:a16="http://schemas.microsoft.com/office/drawing/2014/main" id="{2A32F643-8339-438F-B68B-83A2799D07F2}"/>
              </a:ext>
            </a:extLst>
          </p:cNvPr>
          <p:cNvGrpSpPr>
            <a:grpSpLocks noChangeAspect="1"/>
          </p:cNvGrpSpPr>
          <p:nvPr/>
        </p:nvGrpSpPr>
        <p:grpSpPr>
          <a:xfrm>
            <a:off x="815095" y="3844164"/>
            <a:ext cx="7446642" cy="2439408"/>
            <a:chOff x="204705" y="426980"/>
            <a:chExt cx="11319208" cy="3523550"/>
          </a:xfrm>
        </p:grpSpPr>
        <p:sp>
          <p:nvSpPr>
            <p:cNvPr id="48" name="TextBox 54">
              <a:extLst>
                <a:ext uri="{FF2B5EF4-FFF2-40B4-BE49-F238E27FC236}">
                  <a16:creationId xmlns:a16="http://schemas.microsoft.com/office/drawing/2014/main" id="{E33C13C0-109E-4119-91F5-45D552F50B1E}"/>
                </a:ext>
              </a:extLst>
            </p:cNvPr>
            <p:cNvSpPr txBox="1"/>
            <p:nvPr/>
          </p:nvSpPr>
          <p:spPr>
            <a:xfrm>
              <a:off x="204705" y="3572653"/>
              <a:ext cx="4193879" cy="377877"/>
            </a:xfrm>
            <a:prstGeom prst="rect">
              <a:avLst/>
            </a:prstGeom>
            <a:noFill/>
          </p:spPr>
          <p:txBody>
            <a:bodyPr wrap="square" rtlCol="0">
              <a:spAutoFit/>
            </a:bodyPr>
            <a:lstStyle/>
            <a:p>
              <a:r>
                <a:rPr lang="en-US" sz="1100" i="1" dirty="0"/>
                <a:t>R.P. de Groote et al., PLB </a:t>
              </a:r>
              <a:r>
                <a:rPr lang="en-US" sz="1100" i="1" dirty="0" smtClean="0"/>
                <a:t>827</a:t>
              </a:r>
              <a:r>
                <a:rPr lang="en-US" sz="1100" i="1" dirty="0"/>
                <a:t> </a:t>
              </a:r>
              <a:r>
                <a:rPr lang="en-US" sz="1100" i="1" dirty="0" smtClean="0"/>
                <a:t>(2022</a:t>
              </a:r>
              <a:r>
                <a:rPr lang="en-US" sz="1100" i="1" dirty="0"/>
                <a:t>)</a:t>
              </a:r>
              <a:endParaRPr lang="fr-FR" sz="1100" i="1" dirty="0"/>
            </a:p>
          </p:txBody>
        </p:sp>
        <p:pic>
          <p:nvPicPr>
            <p:cNvPr id="49" name="Picture 7">
              <a:extLst>
                <a:ext uri="{FF2B5EF4-FFF2-40B4-BE49-F238E27FC236}">
                  <a16:creationId xmlns:a16="http://schemas.microsoft.com/office/drawing/2014/main" id="{092DB5D9-3474-4C51-A995-A21761D4844C}"/>
                </a:ext>
              </a:extLst>
            </p:cNvPr>
            <p:cNvPicPr>
              <a:picLocks noChangeAspect="1"/>
            </p:cNvPicPr>
            <p:nvPr/>
          </p:nvPicPr>
          <p:blipFill>
            <a:blip r:embed="rId4"/>
            <a:stretch>
              <a:fillRect/>
            </a:stretch>
          </p:blipFill>
          <p:spPr>
            <a:xfrm>
              <a:off x="228808" y="986164"/>
              <a:ext cx="4615004" cy="2619008"/>
            </a:xfrm>
            <a:prstGeom prst="rect">
              <a:avLst/>
            </a:prstGeom>
          </p:spPr>
        </p:pic>
        <p:sp>
          <p:nvSpPr>
            <p:cNvPr id="50" name="Arrow: Right 28">
              <a:extLst>
                <a:ext uri="{FF2B5EF4-FFF2-40B4-BE49-F238E27FC236}">
                  <a16:creationId xmlns:a16="http://schemas.microsoft.com/office/drawing/2014/main" id="{2D40373E-E69C-4451-92B9-1AE35F9AD348}"/>
                </a:ext>
              </a:extLst>
            </p:cNvPr>
            <p:cNvSpPr/>
            <p:nvPr/>
          </p:nvSpPr>
          <p:spPr>
            <a:xfrm>
              <a:off x="5733729" y="1964626"/>
              <a:ext cx="1234912" cy="5750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1" name="Group 10">
              <a:extLst>
                <a:ext uri="{FF2B5EF4-FFF2-40B4-BE49-F238E27FC236}">
                  <a16:creationId xmlns:a16="http://schemas.microsoft.com/office/drawing/2014/main" id="{076CB865-480D-46BC-AB97-E313FAF6D0F9}"/>
                </a:ext>
              </a:extLst>
            </p:cNvPr>
            <p:cNvGrpSpPr/>
            <p:nvPr/>
          </p:nvGrpSpPr>
          <p:grpSpPr>
            <a:xfrm>
              <a:off x="7244142" y="426980"/>
              <a:ext cx="4279771" cy="3341115"/>
              <a:chOff x="7244142" y="426980"/>
              <a:chExt cx="4279771" cy="3341115"/>
            </a:xfrm>
          </p:grpSpPr>
          <p:sp>
            <p:nvSpPr>
              <p:cNvPr id="52" name="Rectangle 51">
                <a:extLst>
                  <a:ext uri="{FF2B5EF4-FFF2-40B4-BE49-F238E27FC236}">
                    <a16:creationId xmlns:a16="http://schemas.microsoft.com/office/drawing/2014/main" id="{BBF43122-51AF-4410-AD3B-AEAD1CC2D20D}"/>
                  </a:ext>
                </a:extLst>
              </p:cNvPr>
              <p:cNvSpPr/>
              <p:nvPr/>
            </p:nvSpPr>
            <p:spPr>
              <a:xfrm>
                <a:off x="10084930" y="1189333"/>
                <a:ext cx="245249" cy="52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3" name="Group 53">
                <a:extLst>
                  <a:ext uri="{FF2B5EF4-FFF2-40B4-BE49-F238E27FC236}">
                    <a16:creationId xmlns:a16="http://schemas.microsoft.com/office/drawing/2014/main" id="{BC2F0468-7C60-433F-BED5-03EDC42C3E68}"/>
                  </a:ext>
                </a:extLst>
              </p:cNvPr>
              <p:cNvGrpSpPr/>
              <p:nvPr/>
            </p:nvGrpSpPr>
            <p:grpSpPr>
              <a:xfrm>
                <a:off x="7244142" y="426980"/>
                <a:ext cx="4279771" cy="3341115"/>
                <a:chOff x="7239784" y="420180"/>
                <a:chExt cx="4789656" cy="4321879"/>
              </a:xfrm>
            </p:grpSpPr>
            <p:grpSp>
              <p:nvGrpSpPr>
                <p:cNvPr id="56" name="Group 27">
                  <a:extLst>
                    <a:ext uri="{FF2B5EF4-FFF2-40B4-BE49-F238E27FC236}">
                      <a16:creationId xmlns:a16="http://schemas.microsoft.com/office/drawing/2014/main" id="{2F66F760-A177-429C-A953-65337C31A0B0}"/>
                    </a:ext>
                  </a:extLst>
                </p:cNvPr>
                <p:cNvGrpSpPr/>
                <p:nvPr/>
              </p:nvGrpSpPr>
              <p:grpSpPr>
                <a:xfrm>
                  <a:off x="7239784" y="420180"/>
                  <a:ext cx="4094534" cy="4321879"/>
                  <a:chOff x="7890234" y="823613"/>
                  <a:chExt cx="4094534" cy="4321879"/>
                </a:xfrm>
              </p:grpSpPr>
              <p:pic>
                <p:nvPicPr>
                  <p:cNvPr id="71" name="Image 26">
                    <a:extLst>
                      <a:ext uri="{FF2B5EF4-FFF2-40B4-BE49-F238E27FC236}">
                        <a16:creationId xmlns:a16="http://schemas.microsoft.com/office/drawing/2014/main" id="{615878AD-B8D6-4BC7-91C6-D83E6A4D11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038" t="64952" r="71630" b="2517"/>
                  <a:stretch/>
                </p:blipFill>
                <p:spPr>
                  <a:xfrm>
                    <a:off x="8150885" y="882001"/>
                    <a:ext cx="3833883" cy="4205103"/>
                  </a:xfrm>
                  <a:prstGeom prst="rect">
                    <a:avLst/>
                  </a:prstGeom>
                </p:spPr>
              </p:pic>
              <p:sp>
                <p:nvSpPr>
                  <p:cNvPr id="72" name="Rectangle 71">
                    <a:extLst>
                      <a:ext uri="{FF2B5EF4-FFF2-40B4-BE49-F238E27FC236}">
                        <a16:creationId xmlns:a16="http://schemas.microsoft.com/office/drawing/2014/main" id="{4C85A41F-4575-409C-8338-CFB807252FB6}"/>
                      </a:ext>
                    </a:extLst>
                  </p:cNvPr>
                  <p:cNvSpPr/>
                  <p:nvPr/>
                </p:nvSpPr>
                <p:spPr>
                  <a:xfrm>
                    <a:off x="9818984" y="3989752"/>
                    <a:ext cx="2165783" cy="740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3E2D2FD-E410-45D1-8882-046A4249A260}"/>
                      </a:ext>
                    </a:extLst>
                  </p:cNvPr>
                  <p:cNvSpPr/>
                  <p:nvPr/>
                </p:nvSpPr>
                <p:spPr>
                  <a:xfrm>
                    <a:off x="7890234" y="823613"/>
                    <a:ext cx="3833883" cy="358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469A4CC2-ED87-4356-8393-430749134188}"/>
                      </a:ext>
                    </a:extLst>
                  </p:cNvPr>
                  <p:cNvSpPr/>
                  <p:nvPr/>
                </p:nvSpPr>
                <p:spPr>
                  <a:xfrm>
                    <a:off x="8031637" y="2403835"/>
                    <a:ext cx="358219" cy="575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2BDD29CC-C82E-4FF9-BDFA-AE59F180072E}"/>
                      </a:ext>
                    </a:extLst>
                  </p:cNvPr>
                  <p:cNvSpPr/>
                  <p:nvPr/>
                </p:nvSpPr>
                <p:spPr>
                  <a:xfrm>
                    <a:off x="8823489" y="4949072"/>
                    <a:ext cx="433633" cy="1964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7" name="Group 44">
                  <a:extLst>
                    <a:ext uri="{FF2B5EF4-FFF2-40B4-BE49-F238E27FC236}">
                      <a16:creationId xmlns:a16="http://schemas.microsoft.com/office/drawing/2014/main" id="{8A832821-D870-46FD-B77A-5053DE6C94A0}"/>
                    </a:ext>
                  </a:extLst>
                </p:cNvPr>
                <p:cNvGrpSpPr/>
                <p:nvPr/>
              </p:nvGrpSpPr>
              <p:grpSpPr>
                <a:xfrm rot="10800000">
                  <a:off x="10306799" y="618142"/>
                  <a:ext cx="459999" cy="889248"/>
                  <a:chOff x="3460239" y="4933365"/>
                  <a:chExt cx="459999" cy="889248"/>
                </a:xfrm>
              </p:grpSpPr>
              <p:sp>
                <p:nvSpPr>
                  <p:cNvPr id="63" name="Oval 30">
                    <a:extLst>
                      <a:ext uri="{FF2B5EF4-FFF2-40B4-BE49-F238E27FC236}">
                        <a16:creationId xmlns:a16="http://schemas.microsoft.com/office/drawing/2014/main" id="{C1C651AA-DA4A-4B93-86E0-4D58D9B72874}"/>
                      </a:ext>
                    </a:extLst>
                  </p:cNvPr>
                  <p:cNvSpPr/>
                  <p:nvPr/>
                </p:nvSpPr>
                <p:spPr>
                  <a:xfrm>
                    <a:off x="3478491" y="4986779"/>
                    <a:ext cx="160255" cy="77299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Oval 32">
                    <a:extLst>
                      <a:ext uri="{FF2B5EF4-FFF2-40B4-BE49-F238E27FC236}">
                        <a16:creationId xmlns:a16="http://schemas.microsoft.com/office/drawing/2014/main" id="{2149C73C-3885-4698-AF70-C1B717FB2440}"/>
                      </a:ext>
                    </a:extLst>
                  </p:cNvPr>
                  <p:cNvSpPr/>
                  <p:nvPr/>
                </p:nvSpPr>
                <p:spPr>
                  <a:xfrm>
                    <a:off x="3638745" y="4986779"/>
                    <a:ext cx="160255" cy="77299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CE82DE16-BAAA-42A8-9CFA-0C784B2E0F7F}"/>
                      </a:ext>
                    </a:extLst>
                  </p:cNvPr>
                  <p:cNvSpPr/>
                  <p:nvPr/>
                </p:nvSpPr>
                <p:spPr>
                  <a:xfrm>
                    <a:off x="3460239" y="4986779"/>
                    <a:ext cx="98378" cy="79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 name="Rectangle 65">
                    <a:extLst>
                      <a:ext uri="{FF2B5EF4-FFF2-40B4-BE49-F238E27FC236}">
                        <a16:creationId xmlns:a16="http://schemas.microsoft.com/office/drawing/2014/main" id="{0C1E3A71-AFA9-47D0-A61F-9F3CB5847C01}"/>
                      </a:ext>
                    </a:extLst>
                  </p:cNvPr>
                  <p:cNvSpPr/>
                  <p:nvPr/>
                </p:nvSpPr>
                <p:spPr>
                  <a:xfrm rot="20121218">
                    <a:off x="3505200" y="5690235"/>
                    <a:ext cx="101388" cy="132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Oval 31">
                    <a:extLst>
                      <a:ext uri="{FF2B5EF4-FFF2-40B4-BE49-F238E27FC236}">
                        <a16:creationId xmlns:a16="http://schemas.microsoft.com/office/drawing/2014/main" id="{ECA52580-AA58-4162-8868-F35575998A6A}"/>
                      </a:ext>
                    </a:extLst>
                  </p:cNvPr>
                  <p:cNvSpPr/>
                  <p:nvPr/>
                </p:nvSpPr>
                <p:spPr>
                  <a:xfrm>
                    <a:off x="3558618" y="4986779"/>
                    <a:ext cx="160255" cy="77299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Oval 39">
                    <a:extLst>
                      <a:ext uri="{FF2B5EF4-FFF2-40B4-BE49-F238E27FC236}">
                        <a16:creationId xmlns:a16="http://schemas.microsoft.com/office/drawing/2014/main" id="{4E689F04-8376-4E1E-B158-E6EE2C39E70E}"/>
                      </a:ext>
                    </a:extLst>
                  </p:cNvPr>
                  <p:cNvSpPr/>
                  <p:nvPr/>
                </p:nvSpPr>
                <p:spPr>
                  <a:xfrm>
                    <a:off x="3720888" y="4984494"/>
                    <a:ext cx="160255" cy="77299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Rectangle 68">
                    <a:extLst>
                      <a:ext uri="{FF2B5EF4-FFF2-40B4-BE49-F238E27FC236}">
                        <a16:creationId xmlns:a16="http://schemas.microsoft.com/office/drawing/2014/main" id="{BBF49CD2-57CB-4565-BA5B-589DB7AEC490}"/>
                      </a:ext>
                    </a:extLst>
                  </p:cNvPr>
                  <p:cNvSpPr/>
                  <p:nvPr/>
                </p:nvSpPr>
                <p:spPr>
                  <a:xfrm rot="16200000">
                    <a:off x="3704557" y="5587119"/>
                    <a:ext cx="73734" cy="31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67C34610-70B9-40D8-89FE-266EC1A94AA1}"/>
                      </a:ext>
                    </a:extLst>
                  </p:cNvPr>
                  <p:cNvSpPr/>
                  <p:nvPr/>
                </p:nvSpPr>
                <p:spPr>
                  <a:xfrm>
                    <a:off x="3806896" y="4933365"/>
                    <a:ext cx="113342" cy="8146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8" name="Rectangle 57">
                  <a:extLst>
                    <a:ext uri="{FF2B5EF4-FFF2-40B4-BE49-F238E27FC236}">
                      <a16:creationId xmlns:a16="http://schemas.microsoft.com/office/drawing/2014/main" id="{F534765A-1798-4BBC-BE7A-C8B060E880FC}"/>
                    </a:ext>
                  </a:extLst>
                </p:cNvPr>
                <p:cNvSpPr/>
                <p:nvPr/>
              </p:nvSpPr>
              <p:spPr>
                <a:xfrm>
                  <a:off x="8735347" y="1870232"/>
                  <a:ext cx="2735293" cy="1009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9" name="Straight Arrow Connector 47">
                  <a:extLst>
                    <a:ext uri="{FF2B5EF4-FFF2-40B4-BE49-F238E27FC236}">
                      <a16:creationId xmlns:a16="http://schemas.microsoft.com/office/drawing/2014/main" id="{B08DFBC8-9323-421C-BF4B-525CF55C1344}"/>
                    </a:ext>
                  </a:extLst>
                </p:cNvPr>
                <p:cNvCxnSpPr/>
                <p:nvPr/>
              </p:nvCxnSpPr>
              <p:spPr>
                <a:xfrm flipV="1">
                  <a:off x="9747322" y="1138977"/>
                  <a:ext cx="0" cy="1958101"/>
                </a:xfrm>
                <a:prstGeom prst="straightConnector1">
                  <a:avLst/>
                </a:prstGeom>
                <a:ln w="38100">
                  <a:solidFill>
                    <a:srgbClr val="41A3FF"/>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48">
                  <a:extLst>
                    <a:ext uri="{FF2B5EF4-FFF2-40B4-BE49-F238E27FC236}">
                      <a16:creationId xmlns:a16="http://schemas.microsoft.com/office/drawing/2014/main" id="{58152B1F-85CF-4929-A217-84603071371A}"/>
                    </a:ext>
                  </a:extLst>
                </p:cNvPr>
                <p:cNvCxnSpPr/>
                <p:nvPr/>
              </p:nvCxnSpPr>
              <p:spPr>
                <a:xfrm flipV="1">
                  <a:off x="10917817" y="1149417"/>
                  <a:ext cx="0" cy="1958101"/>
                </a:xfrm>
                <a:prstGeom prst="straightConnector1">
                  <a:avLst/>
                </a:prstGeom>
                <a:ln w="38100">
                  <a:solidFill>
                    <a:srgbClr val="41A3FF"/>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49">
                  <a:extLst>
                    <a:ext uri="{FF2B5EF4-FFF2-40B4-BE49-F238E27FC236}">
                      <a16:creationId xmlns:a16="http://schemas.microsoft.com/office/drawing/2014/main" id="{08C9C391-E24E-467B-AA0D-08590CF1748C}"/>
                    </a:ext>
                  </a:extLst>
                </p:cNvPr>
                <p:cNvCxnSpPr/>
                <p:nvPr/>
              </p:nvCxnSpPr>
              <p:spPr>
                <a:xfrm flipV="1">
                  <a:off x="11039109" y="1149417"/>
                  <a:ext cx="0" cy="195810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50">
                  <a:extLst>
                    <a:ext uri="{FF2B5EF4-FFF2-40B4-BE49-F238E27FC236}">
                      <a16:creationId xmlns:a16="http://schemas.microsoft.com/office/drawing/2014/main" id="{88B30006-4D8F-4603-81B7-50577B693532}"/>
                    </a:ext>
                  </a:extLst>
                </p:cNvPr>
                <p:cNvCxnSpPr>
                  <a:cxnSpLocks/>
                </p:cNvCxnSpPr>
                <p:nvPr/>
              </p:nvCxnSpPr>
              <p:spPr>
                <a:xfrm flipH="1">
                  <a:off x="11361289" y="1100059"/>
                  <a:ext cx="66815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Arc 53">
                <a:extLst>
                  <a:ext uri="{FF2B5EF4-FFF2-40B4-BE49-F238E27FC236}">
                    <a16:creationId xmlns:a16="http://schemas.microsoft.com/office/drawing/2014/main" id="{7A6BCC0E-0342-4BAA-9619-39E2E883FEBF}"/>
                  </a:ext>
                </a:extLst>
              </p:cNvPr>
              <p:cNvSpPr/>
              <p:nvPr/>
            </p:nvSpPr>
            <p:spPr>
              <a:xfrm rot="10644419">
                <a:off x="10274245" y="853627"/>
                <a:ext cx="185419" cy="64534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5" name="Arc 54">
                <a:extLst>
                  <a:ext uri="{FF2B5EF4-FFF2-40B4-BE49-F238E27FC236}">
                    <a16:creationId xmlns:a16="http://schemas.microsoft.com/office/drawing/2014/main" id="{D91FFCDF-060F-4FA5-B721-25ABABBD0BEB}"/>
                  </a:ext>
                </a:extLst>
              </p:cNvPr>
              <p:cNvSpPr/>
              <p:nvPr/>
            </p:nvSpPr>
            <p:spPr>
              <a:xfrm rot="10955581" flipH="1">
                <a:off x="9943989" y="840201"/>
                <a:ext cx="185419" cy="64534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sp>
        <p:nvSpPr>
          <p:cNvPr id="8" name="ZoneTexte 7"/>
          <p:cNvSpPr txBox="1"/>
          <p:nvPr/>
        </p:nvSpPr>
        <p:spPr>
          <a:xfrm>
            <a:off x="7107996" y="5570834"/>
            <a:ext cx="2940228" cy="307777"/>
          </a:xfrm>
          <a:prstGeom prst="rect">
            <a:avLst/>
          </a:prstGeom>
          <a:noFill/>
        </p:spPr>
        <p:txBody>
          <a:bodyPr wrap="none" rtlCol="0">
            <a:spAutoFit/>
          </a:bodyPr>
          <a:lstStyle/>
          <a:p>
            <a:r>
              <a:rPr lang="en-GB" sz="1400" i="1" dirty="0" smtClean="0"/>
              <a:t>See presentation by R. de Groote</a:t>
            </a:r>
            <a:endParaRPr lang="en-GB" sz="1400" i="1" dirty="0"/>
          </a:p>
        </p:txBody>
      </p:sp>
    </p:spTree>
    <p:extLst>
      <p:ext uri="{BB962C8B-B14F-4D97-AF65-F5344CB8AC3E}">
        <p14:creationId xmlns:p14="http://schemas.microsoft.com/office/powerpoint/2010/main" val="1549867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e 79"/>
          <p:cNvGrpSpPr>
            <a:grpSpLocks noChangeAspect="1"/>
          </p:cNvGrpSpPr>
          <p:nvPr/>
        </p:nvGrpSpPr>
        <p:grpSpPr>
          <a:xfrm>
            <a:off x="5852228" y="2628901"/>
            <a:ext cx="6052226" cy="3676650"/>
            <a:chOff x="1425947" y="1278536"/>
            <a:chExt cx="6435143" cy="3909270"/>
          </a:xfrm>
        </p:grpSpPr>
        <p:pic>
          <p:nvPicPr>
            <p:cNvPr id="81" name="Image 80">
              <a:extLst>
                <a:ext uri="{FF2B5EF4-FFF2-40B4-BE49-F238E27FC236}">
                  <a16:creationId xmlns:a16="http://schemas.microsoft.com/office/drawing/2014/main" id="{83F91DC8-DC7E-FD6A-A192-3560144D1707}"/>
                </a:ext>
              </a:extLst>
            </p:cNvPr>
            <p:cNvPicPr>
              <a:picLocks noChangeAspect="1"/>
            </p:cNvPicPr>
            <p:nvPr/>
          </p:nvPicPr>
          <p:blipFill>
            <a:blip r:embed="rId2"/>
            <a:stretch>
              <a:fillRect/>
            </a:stretch>
          </p:blipFill>
          <p:spPr>
            <a:xfrm>
              <a:off x="1425947" y="1278536"/>
              <a:ext cx="5767523" cy="3909270"/>
            </a:xfrm>
            <a:prstGeom prst="rect">
              <a:avLst/>
            </a:prstGeom>
          </p:spPr>
        </p:pic>
        <p:pic>
          <p:nvPicPr>
            <p:cNvPr id="82" name="Picture 2" descr="http://ercos.utbm.fr/wp-content/uploads/logo.jpg">
              <a:extLst>
                <a:ext uri="{FF2B5EF4-FFF2-40B4-BE49-F238E27FC236}">
                  <a16:creationId xmlns:a16="http://schemas.microsoft.com/office/drawing/2014/main" id="{AC07E63D-61BA-E768-ACCE-0105B69B4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852" y="2250007"/>
              <a:ext cx="402663" cy="402663"/>
            </a:xfrm>
            <a:prstGeom prst="rect">
              <a:avLst/>
            </a:prstGeom>
            <a:noFill/>
            <a:extLst>
              <a:ext uri="{909E8E84-426E-40DD-AFC4-6F175D3DCCD1}">
                <a14:hiddenFill xmlns:a14="http://schemas.microsoft.com/office/drawing/2010/main">
                  <a:solidFill>
                    <a:srgbClr val="FFFFFF"/>
                  </a:solidFill>
                </a14:hiddenFill>
              </a:ext>
            </a:extLst>
          </p:spPr>
        </p:pic>
        <p:pic>
          <p:nvPicPr>
            <p:cNvPr id="88" name="Image 87" descr="S3-logo3_white.jpg">
              <a:extLst>
                <a:ext uri="{FF2B5EF4-FFF2-40B4-BE49-F238E27FC236}">
                  <a16:creationId xmlns:a16="http://schemas.microsoft.com/office/drawing/2014/main" id="{0B69BFAC-17E5-CA0D-3512-C73B9FFAD89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0091" y="2229772"/>
              <a:ext cx="333302" cy="40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 name="Picture 2" descr="http://ercos.utbm.fr/wp-content/uploads/logo.jpg">
              <a:extLst>
                <a:ext uri="{FF2B5EF4-FFF2-40B4-BE49-F238E27FC236}">
                  <a16:creationId xmlns:a16="http://schemas.microsoft.com/office/drawing/2014/main" id="{B928A954-1FDD-2700-41BC-32C9F5E9F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847" y="3007380"/>
              <a:ext cx="402663" cy="40266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1" descr="C:\Documents and Settings\thomasjc\Bureau\DESIR\EQUIPEX2\Logo\LogoDESIRSPIRAL2.png">
              <a:extLst>
                <a:ext uri="{FF2B5EF4-FFF2-40B4-BE49-F238E27FC236}">
                  <a16:creationId xmlns:a16="http://schemas.microsoft.com/office/drawing/2014/main" id="{D3EC60BA-FE75-B2B7-8809-0B67586C3FAE}"/>
                </a:ext>
              </a:extLst>
            </p:cNvPr>
            <p:cNvPicPr>
              <a:picLocks noChangeAspect="1" noChangeArrowheads="1"/>
            </p:cNvPicPr>
            <p:nvPr/>
          </p:nvPicPr>
          <p:blipFill>
            <a:blip r:embed="rId5" cstate="print"/>
            <a:srcRect/>
            <a:stretch>
              <a:fillRect/>
            </a:stretch>
          </p:blipFill>
          <p:spPr bwMode="auto">
            <a:xfrm>
              <a:off x="7056570" y="3096832"/>
              <a:ext cx="804520" cy="263599"/>
            </a:xfrm>
            <a:prstGeom prst="rect">
              <a:avLst/>
            </a:prstGeom>
            <a:solidFill>
              <a:schemeClr val="bg1"/>
            </a:solidFill>
            <a:ln w="9525">
              <a:noFill/>
              <a:miter lim="800000"/>
              <a:headEnd/>
              <a:tailEnd/>
            </a:ln>
          </p:spPr>
        </p:pic>
      </p:grpSp>
      <p:sp>
        <p:nvSpPr>
          <p:cNvPr id="2" name="Titre 1"/>
          <p:cNvSpPr>
            <a:spLocks noGrp="1"/>
          </p:cNvSpPr>
          <p:nvPr>
            <p:ph type="title"/>
          </p:nvPr>
        </p:nvSpPr>
        <p:spPr/>
        <p:txBody>
          <a:bodyPr/>
          <a:lstStyle/>
          <a:p>
            <a:r>
              <a:rPr lang="en-GB" dirty="0" smtClean="0"/>
              <a:t>Conclusion and outlook</a:t>
            </a:r>
            <a:endParaRPr lang="en-GB" dirty="0"/>
          </a:p>
        </p:txBody>
      </p:sp>
      <p:sp>
        <p:nvSpPr>
          <p:cNvPr id="4" name="Espace réservé du numéro de diapositive 3"/>
          <p:cNvSpPr>
            <a:spLocks noGrp="1"/>
          </p:cNvSpPr>
          <p:nvPr>
            <p:ph type="sldNum" sz="quarter" idx="12"/>
          </p:nvPr>
        </p:nvSpPr>
        <p:spPr/>
        <p:txBody>
          <a:bodyPr/>
          <a:lstStyle/>
          <a:p>
            <a:fld id="{357E5AD5-23FB-474E-9BF5-B42530E509F4}" type="slidenum">
              <a:rPr lang="fr-FR" smtClean="0"/>
              <a:t>21</a:t>
            </a:fld>
            <a:endParaRPr lang="fr-FR" dirty="0"/>
          </a:p>
        </p:txBody>
      </p:sp>
      <p:sp>
        <p:nvSpPr>
          <p:cNvPr id="5" name="Espace réservé de la date 4"/>
          <p:cNvSpPr>
            <a:spLocks noGrp="1"/>
          </p:cNvSpPr>
          <p:nvPr>
            <p:ph type="dt" sz="half" idx="2"/>
          </p:nvPr>
        </p:nvSpPr>
        <p:spPr/>
        <p:txBody>
          <a:bodyPr/>
          <a:lstStyle/>
          <a:p>
            <a:r>
              <a:rPr lang="fr-FR" smtClean="0"/>
              <a:t>28/02/2024</a:t>
            </a:r>
            <a:endParaRPr lang="fr-FR" dirty="0"/>
          </a:p>
        </p:txBody>
      </p:sp>
      <p:sp>
        <p:nvSpPr>
          <p:cNvPr id="3" name="Espace réservé du contenu 2"/>
          <p:cNvSpPr>
            <a:spLocks noGrp="1"/>
          </p:cNvSpPr>
          <p:nvPr>
            <p:ph idx="1"/>
          </p:nvPr>
        </p:nvSpPr>
        <p:spPr>
          <a:xfrm>
            <a:off x="400050" y="1333500"/>
            <a:ext cx="11118287" cy="3524250"/>
          </a:xfrm>
        </p:spPr>
        <p:txBody>
          <a:bodyPr/>
          <a:lstStyle/>
          <a:p>
            <a:r>
              <a:rPr lang="en-GB" dirty="0" smtClean="0"/>
              <a:t>In-gas-jet spectroscopy with S3-LEB commissioned with </a:t>
            </a:r>
            <a:r>
              <a:rPr lang="en-GB" dirty="0" err="1" smtClean="0"/>
              <a:t>Er</a:t>
            </a:r>
            <a:r>
              <a:rPr lang="en-GB" dirty="0" smtClean="0"/>
              <a:t> measurements</a:t>
            </a:r>
          </a:p>
          <a:p>
            <a:pPr lvl="1"/>
            <a:r>
              <a:rPr lang="en-GB" dirty="0" smtClean="0"/>
              <a:t>Some remaining optimisation to be done on Mach number/gas jet homogeneity ~ resolution</a:t>
            </a:r>
          </a:p>
          <a:p>
            <a:pPr lvl="1"/>
            <a:r>
              <a:rPr lang="en-GB" dirty="0" smtClean="0"/>
              <a:t>Alternative </a:t>
            </a:r>
            <a:r>
              <a:rPr lang="en-GB" dirty="0" err="1" smtClean="0"/>
              <a:t>Er</a:t>
            </a:r>
            <a:r>
              <a:rPr lang="en-GB" dirty="0" smtClean="0"/>
              <a:t> scheme development performed</a:t>
            </a:r>
          </a:p>
          <a:p>
            <a:pPr lvl="1"/>
            <a:r>
              <a:rPr lang="en-GB" dirty="0" smtClean="0"/>
              <a:t>Continuation of offline testing at focal plane of S3 (neutralisation determination, other elements…)</a:t>
            </a:r>
          </a:p>
          <a:p>
            <a:r>
              <a:rPr lang="en-GB" dirty="0" smtClean="0"/>
              <a:t>GISELE offline laser lab for scheme development, laser testing,…</a:t>
            </a:r>
          </a:p>
          <a:p>
            <a:pPr lvl="1"/>
            <a:r>
              <a:rPr lang="en-GB" dirty="0" smtClean="0"/>
              <a:t>Will be used for FRIENDS</a:t>
            </a:r>
            <a:r>
              <a:rPr lang="en-GB" baseline="30000" dirty="0" smtClean="0"/>
              <a:t>3</a:t>
            </a:r>
            <a:r>
              <a:rPr lang="en-GB" dirty="0" smtClean="0"/>
              <a:t> test bench</a:t>
            </a:r>
          </a:p>
          <a:p>
            <a:r>
              <a:rPr lang="en-GB" dirty="0" smtClean="0"/>
              <a:t>Scientific programme to start after S3 commissioning </a:t>
            </a:r>
          </a:p>
          <a:p>
            <a:pPr lvl="1"/>
            <a:r>
              <a:rPr lang="en-GB" dirty="0" smtClean="0"/>
              <a:t>Pre-proposals on N=Z region and (Super)heavy region</a:t>
            </a:r>
          </a:p>
          <a:p>
            <a:pPr lvl="1"/>
            <a:r>
              <a:rPr lang="en-GB" dirty="0" smtClean="0"/>
              <a:t>Call for proposals to come later</a:t>
            </a:r>
          </a:p>
          <a:p>
            <a:pPr lvl="1"/>
            <a:r>
              <a:rPr lang="en-GB" dirty="0" smtClean="0"/>
              <a:t>Synergy with DESIR</a:t>
            </a:r>
          </a:p>
          <a:p>
            <a:pPr lvl="1"/>
            <a:endParaRPr lang="en-GB" dirty="0"/>
          </a:p>
        </p:txBody>
      </p:sp>
      <p:sp>
        <p:nvSpPr>
          <p:cNvPr id="94"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spTree>
    <p:extLst>
      <p:ext uri="{BB962C8B-B14F-4D97-AF65-F5344CB8AC3E}">
        <p14:creationId xmlns:p14="http://schemas.microsoft.com/office/powerpoint/2010/main" val="3263245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ctrTitle"/>
          </p:nvPr>
        </p:nvSpPr>
        <p:spPr/>
        <p:txBody>
          <a:bodyPr/>
          <a:lstStyle/>
          <a:p>
            <a:r>
              <a:rPr lang="en-GB" smtClean="0"/>
              <a:t>Thank you for your attention!</a:t>
            </a:r>
            <a:endParaRPr lang="en-GB" dirty="0"/>
          </a:p>
        </p:txBody>
      </p:sp>
      <p:sp>
        <p:nvSpPr>
          <p:cNvPr id="6" name="Espace réservé du numéro de diapositive 5"/>
          <p:cNvSpPr>
            <a:spLocks noGrp="1"/>
          </p:cNvSpPr>
          <p:nvPr>
            <p:ph type="sldNum" sz="quarter" idx="12"/>
          </p:nvPr>
        </p:nvSpPr>
        <p:spPr/>
        <p:txBody>
          <a:bodyPr/>
          <a:lstStyle/>
          <a:p>
            <a:fld id="{357E5AD5-23FB-474E-9BF5-B42530E509F4}" type="slidenum">
              <a:rPr lang="fr-FR" smtClean="0"/>
              <a:t>22</a:t>
            </a:fld>
            <a:endParaRPr lang="fr-FR" dirty="0"/>
          </a:p>
        </p:txBody>
      </p:sp>
      <p:pic>
        <p:nvPicPr>
          <p:cNvPr id="8" name="Image 7"/>
          <p:cNvPicPr>
            <a:picLocks noChangeAspect="1"/>
          </p:cNvPicPr>
          <p:nvPr/>
        </p:nvPicPr>
        <p:blipFill>
          <a:blip r:embed="rId2"/>
          <a:stretch>
            <a:fillRect/>
          </a:stretch>
        </p:blipFill>
        <p:spPr>
          <a:xfrm>
            <a:off x="1430842" y="5156040"/>
            <a:ext cx="1728774" cy="1116708"/>
          </a:xfrm>
          <a:prstGeom prst="rect">
            <a:avLst/>
          </a:prstGeom>
        </p:spPr>
      </p:pic>
      <p:pic>
        <p:nvPicPr>
          <p:cNvPr id="9" name="Image 8"/>
          <p:cNvPicPr>
            <a:picLocks noChangeAspect="1"/>
          </p:cNvPicPr>
          <p:nvPr/>
        </p:nvPicPr>
        <p:blipFill>
          <a:blip r:embed="rId3"/>
          <a:stretch>
            <a:fillRect/>
          </a:stretch>
        </p:blipFill>
        <p:spPr>
          <a:xfrm>
            <a:off x="8525373" y="5571458"/>
            <a:ext cx="1856868" cy="657641"/>
          </a:xfrm>
          <a:prstGeom prst="rect">
            <a:avLst/>
          </a:prstGeom>
        </p:spPr>
      </p:pic>
      <p:pic>
        <p:nvPicPr>
          <p:cNvPr id="12" name="Image 11"/>
          <p:cNvPicPr>
            <a:picLocks noChangeAspect="1"/>
          </p:cNvPicPr>
          <p:nvPr/>
        </p:nvPicPr>
        <p:blipFill rotWithShape="1">
          <a:blip r:embed="rId4">
            <a:extLst>
              <a:ext uri="{28A0092B-C50C-407E-A947-70E740481C1C}">
                <a14:useLocalDpi xmlns:a14="http://schemas.microsoft.com/office/drawing/2010/main" val="0"/>
              </a:ext>
            </a:extLst>
          </a:blip>
          <a:srcRect l="5600" t="7788" r="5707" b="7272"/>
          <a:stretch/>
        </p:blipFill>
        <p:spPr>
          <a:xfrm>
            <a:off x="3367848" y="5314134"/>
            <a:ext cx="1295400" cy="936626"/>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496" y="5487899"/>
            <a:ext cx="1416023" cy="741200"/>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0064" y="5294199"/>
            <a:ext cx="1811732" cy="934900"/>
          </a:xfrm>
          <a:prstGeom prst="rect">
            <a:avLst/>
          </a:prstGeom>
        </p:spPr>
      </p:pic>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1518" y="5487899"/>
            <a:ext cx="1524132" cy="725487"/>
          </a:xfrm>
          <a:prstGeom prst="rect">
            <a:avLst/>
          </a:prstGeom>
        </p:spPr>
      </p:pic>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10" y="5070386"/>
            <a:ext cx="1143000" cy="1143000"/>
          </a:xfrm>
          <a:prstGeom prst="rect">
            <a:avLst/>
          </a:prstGeom>
        </p:spPr>
      </p:pic>
      <p:sp>
        <p:nvSpPr>
          <p:cNvPr id="17" name="Espace réservé de la date 4"/>
          <p:cNvSpPr>
            <a:spLocks noGrp="1"/>
          </p:cNvSpPr>
          <p:nvPr>
            <p:ph type="dt" sz="half" idx="2"/>
          </p:nvPr>
        </p:nvSpPr>
        <p:spPr>
          <a:xfrm>
            <a:off x="400050" y="6356349"/>
            <a:ext cx="2743200" cy="365125"/>
          </a:xfrm>
        </p:spPr>
        <p:txBody>
          <a:bodyPr/>
          <a:lstStyle/>
          <a:p>
            <a:r>
              <a:rPr lang="fr-FR" dirty="0" smtClean="0"/>
              <a:t>28/02/2024</a:t>
            </a:r>
            <a:endParaRPr lang="fr-FR" dirty="0"/>
          </a:p>
        </p:txBody>
      </p:sp>
      <p:sp>
        <p:nvSpPr>
          <p:cNvPr id="18"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spTree>
    <p:extLst>
      <p:ext uri="{BB962C8B-B14F-4D97-AF65-F5344CB8AC3E}">
        <p14:creationId xmlns:p14="http://schemas.microsoft.com/office/powerpoint/2010/main" val="1602782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Atomic spectra</a:t>
            </a:r>
            <a:endParaRPr lang="en-GB" dirty="0"/>
          </a:p>
        </p:txBody>
      </p:sp>
      <p:sp>
        <p:nvSpPr>
          <p:cNvPr id="4" name="Tijdelijke aanduiding voor dianummer 3">
            <a:extLst>
              <a:ext uri="{FF2B5EF4-FFF2-40B4-BE49-F238E27FC236}">
                <a16:creationId xmlns:a16="http://schemas.microsoft.com/office/drawing/2014/main" id="{6C8551B3-5D7B-4A88-B903-01112946AA21}"/>
              </a:ext>
            </a:extLst>
          </p:cNvPr>
          <p:cNvSpPr>
            <a:spLocks noGrp="1"/>
          </p:cNvSpPr>
          <p:nvPr>
            <p:ph type="sldNum" sz="quarter" idx="12"/>
          </p:nvPr>
        </p:nvSpPr>
        <p:spPr/>
        <p:txBody>
          <a:bodyPr/>
          <a:lstStyle/>
          <a:p>
            <a:fld id="{0FE3988A-0109-0B40-965D-9E0ED41EFEE4}" type="slidenum">
              <a:rPr lang="fi-FI" smtClean="0"/>
              <a:pPr/>
              <a:t>3</a:t>
            </a:fld>
            <a:endParaRPr lang="fi-FI" dirty="0"/>
          </a:p>
        </p:txBody>
      </p:sp>
      <p:sp>
        <p:nvSpPr>
          <p:cNvPr id="5" name="Content Placeholder 4"/>
          <p:cNvSpPr>
            <a:spLocks noGrp="1"/>
          </p:cNvSpPr>
          <p:nvPr>
            <p:ph sz="quarter" idx="4294967295"/>
          </p:nvPr>
        </p:nvSpPr>
        <p:spPr>
          <a:xfrm>
            <a:off x="6791325" y="1855795"/>
            <a:ext cx="5400675" cy="4464050"/>
          </a:xfrm>
        </p:spPr>
        <p:txBody>
          <a:bodyPr>
            <a:normAutofit/>
          </a:bodyPr>
          <a:lstStyle/>
          <a:p>
            <a:pPr>
              <a:lnSpc>
                <a:spcPct val="100000"/>
              </a:lnSpc>
            </a:pPr>
            <a:r>
              <a:rPr lang="en-US" dirty="0" smtClean="0"/>
              <a:t>Isotope shifts</a:t>
            </a:r>
          </a:p>
          <a:p>
            <a:pPr lvl="1">
              <a:lnSpc>
                <a:spcPct val="100000"/>
              </a:lnSpc>
            </a:pPr>
            <a:r>
              <a:rPr lang="en-US" sz="1800" dirty="0" smtClean="0"/>
              <a:t>Changes in </a:t>
            </a:r>
            <a:r>
              <a:rPr lang="en-US" sz="1800" dirty="0" err="1" smtClean="0"/>
              <a:t>rms</a:t>
            </a:r>
            <a:r>
              <a:rPr lang="en-US" sz="1800" dirty="0" smtClean="0"/>
              <a:t> charge radii</a:t>
            </a:r>
          </a:p>
          <a:p>
            <a:pPr>
              <a:lnSpc>
                <a:spcPct val="100000"/>
              </a:lnSpc>
            </a:pPr>
            <a:r>
              <a:rPr lang="en-US" dirty="0" smtClean="0"/>
              <a:t>Hyperfine structures</a:t>
            </a:r>
          </a:p>
          <a:p>
            <a:pPr lvl="1">
              <a:lnSpc>
                <a:spcPct val="100000"/>
              </a:lnSpc>
            </a:pPr>
            <a:r>
              <a:rPr lang="en-US" sz="1800" dirty="0" smtClean="0"/>
              <a:t>Nuclear spin</a:t>
            </a:r>
          </a:p>
          <a:p>
            <a:pPr lvl="1">
              <a:lnSpc>
                <a:spcPct val="100000"/>
              </a:lnSpc>
            </a:pPr>
            <a:r>
              <a:rPr lang="en-US" sz="1800" dirty="0" smtClean="0"/>
              <a:t>Magnetic dipole moment</a:t>
            </a:r>
          </a:p>
          <a:p>
            <a:pPr lvl="1">
              <a:lnSpc>
                <a:spcPct val="100000"/>
              </a:lnSpc>
            </a:pPr>
            <a:r>
              <a:rPr lang="en-US" sz="1800" dirty="0" smtClean="0"/>
              <a:t>Electric quadrupole moment</a:t>
            </a:r>
          </a:p>
          <a:p>
            <a:pPr>
              <a:lnSpc>
                <a:spcPct val="100000"/>
              </a:lnSpc>
            </a:pPr>
            <a:r>
              <a:rPr lang="en-US" dirty="0" smtClean="0"/>
              <a:t>Identification of nuclear states</a:t>
            </a:r>
            <a:endParaRPr lang="en-US" dirty="0"/>
          </a:p>
        </p:txBody>
      </p:sp>
      <p:pic>
        <p:nvPicPr>
          <p:cNvPr id="8" name="Content Placeholder 7"/>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34094" y="1465263"/>
            <a:ext cx="5399088" cy="4260850"/>
          </a:xfrm>
        </p:spPr>
      </p:pic>
      <p:sp>
        <p:nvSpPr>
          <p:cNvPr id="11" name="TextBox 10"/>
          <p:cNvSpPr txBox="1"/>
          <p:nvPr/>
        </p:nvSpPr>
        <p:spPr>
          <a:xfrm>
            <a:off x="5320584" y="1598314"/>
            <a:ext cx="476412" cy="338554"/>
          </a:xfrm>
          <a:prstGeom prst="rect">
            <a:avLst/>
          </a:prstGeom>
          <a:noFill/>
        </p:spPr>
        <p:txBody>
          <a:bodyPr wrap="none" rtlCol="0">
            <a:spAutoFit/>
          </a:bodyPr>
          <a:lstStyle/>
          <a:p>
            <a:r>
              <a:rPr lang="en-GB" sz="1600" dirty="0">
                <a:latin typeface="+mj-lt"/>
                <a:cs typeface="Helvetica" panose="020B0604020202020204" pitchFamily="34" charset="0"/>
              </a:rPr>
              <a:t>I=0</a:t>
            </a:r>
          </a:p>
        </p:txBody>
      </p:sp>
      <p:sp>
        <p:nvSpPr>
          <p:cNvPr id="26" name="TextBox 25"/>
          <p:cNvSpPr txBox="1"/>
          <p:nvPr/>
        </p:nvSpPr>
        <p:spPr>
          <a:xfrm>
            <a:off x="5163384" y="4200129"/>
            <a:ext cx="647934" cy="338554"/>
          </a:xfrm>
          <a:prstGeom prst="rect">
            <a:avLst/>
          </a:prstGeom>
          <a:noFill/>
        </p:spPr>
        <p:txBody>
          <a:bodyPr wrap="none" rtlCol="0">
            <a:spAutoFit/>
          </a:bodyPr>
          <a:lstStyle/>
          <a:p>
            <a:r>
              <a:rPr lang="en-GB" sz="1600" dirty="0">
                <a:latin typeface="+mj-lt"/>
                <a:cs typeface="Helvetica" panose="020B0604020202020204" pitchFamily="34" charset="0"/>
              </a:rPr>
              <a:t>I&gt;1/2</a:t>
            </a:r>
            <a:endParaRPr lang="en-GB" dirty="0">
              <a:latin typeface="+mj-lt"/>
              <a:cs typeface="Helvetica" panose="020B0604020202020204" pitchFamily="34" charset="0"/>
            </a:endParaRPr>
          </a:p>
        </p:txBody>
      </p:sp>
      <p:sp>
        <p:nvSpPr>
          <p:cNvPr id="27" name="TextBox 26"/>
          <p:cNvSpPr txBox="1"/>
          <p:nvPr/>
        </p:nvSpPr>
        <p:spPr>
          <a:xfrm>
            <a:off x="5334873" y="2898169"/>
            <a:ext cx="476412" cy="338554"/>
          </a:xfrm>
          <a:prstGeom prst="rect">
            <a:avLst/>
          </a:prstGeom>
          <a:noFill/>
        </p:spPr>
        <p:txBody>
          <a:bodyPr wrap="none" rtlCol="0">
            <a:spAutoFit/>
          </a:bodyPr>
          <a:lstStyle/>
          <a:p>
            <a:r>
              <a:rPr lang="en-GB" sz="1600" dirty="0">
                <a:latin typeface="+mj-lt"/>
                <a:cs typeface="Helvetica" panose="020B0604020202020204" pitchFamily="34" charset="0"/>
              </a:rPr>
              <a:t>I=0</a:t>
            </a:r>
            <a:endParaRPr lang="en-GB" dirty="0">
              <a:latin typeface="+mj-lt"/>
              <a:cs typeface="Helvetica" panose="020B0604020202020204" pitchFamily="34" charset="0"/>
            </a:endParaRPr>
          </a:p>
        </p:txBody>
      </p:sp>
      <p:sp>
        <p:nvSpPr>
          <p:cNvPr id="28" name="TextBox 27"/>
          <p:cNvSpPr txBox="1"/>
          <p:nvPr/>
        </p:nvSpPr>
        <p:spPr>
          <a:xfrm>
            <a:off x="853751" y="1584026"/>
            <a:ext cx="1029449" cy="338554"/>
          </a:xfrm>
          <a:prstGeom prst="rect">
            <a:avLst/>
          </a:prstGeom>
          <a:noFill/>
        </p:spPr>
        <p:txBody>
          <a:bodyPr wrap="none" rtlCol="0">
            <a:spAutoFit/>
          </a:bodyPr>
          <a:lstStyle/>
          <a:p>
            <a:r>
              <a:rPr lang="en-GB" sz="1600" dirty="0">
                <a:latin typeface="+mj-lt"/>
                <a:cs typeface="Helvetica" panose="020B0604020202020204" pitchFamily="34" charset="0"/>
              </a:rPr>
              <a:t>Isotope 1</a:t>
            </a:r>
          </a:p>
        </p:txBody>
      </p:sp>
      <p:sp>
        <p:nvSpPr>
          <p:cNvPr id="29" name="TextBox 28"/>
          <p:cNvSpPr txBox="1"/>
          <p:nvPr/>
        </p:nvSpPr>
        <p:spPr>
          <a:xfrm>
            <a:off x="867137" y="2883881"/>
            <a:ext cx="1029449" cy="338554"/>
          </a:xfrm>
          <a:prstGeom prst="rect">
            <a:avLst/>
          </a:prstGeom>
          <a:noFill/>
        </p:spPr>
        <p:txBody>
          <a:bodyPr wrap="none" rtlCol="0">
            <a:spAutoFit/>
          </a:bodyPr>
          <a:lstStyle/>
          <a:p>
            <a:r>
              <a:rPr lang="en-GB" sz="1600" dirty="0">
                <a:latin typeface="+mj-lt"/>
                <a:cs typeface="Helvetica" panose="020B0604020202020204" pitchFamily="34" charset="0"/>
              </a:rPr>
              <a:t>Isotope 2</a:t>
            </a:r>
          </a:p>
        </p:txBody>
      </p:sp>
      <p:sp>
        <p:nvSpPr>
          <p:cNvPr id="30" name="TextBox 29"/>
          <p:cNvSpPr txBox="1"/>
          <p:nvPr/>
        </p:nvSpPr>
        <p:spPr>
          <a:xfrm>
            <a:off x="867137" y="4187040"/>
            <a:ext cx="1029449" cy="338554"/>
          </a:xfrm>
          <a:prstGeom prst="rect">
            <a:avLst/>
          </a:prstGeom>
          <a:noFill/>
        </p:spPr>
        <p:txBody>
          <a:bodyPr wrap="none" rtlCol="0">
            <a:spAutoFit/>
          </a:bodyPr>
          <a:lstStyle/>
          <a:p>
            <a:r>
              <a:rPr lang="en-GB" sz="1600" dirty="0">
                <a:latin typeface="+mj-lt"/>
                <a:cs typeface="Helvetica" panose="020B0604020202020204" pitchFamily="34" charset="0"/>
              </a:rPr>
              <a:t>Isotope 3</a:t>
            </a:r>
          </a:p>
        </p:txBody>
      </p:sp>
      <p:cxnSp>
        <p:nvCxnSpPr>
          <p:cNvPr id="14" name="Straight Arrow Connector 13"/>
          <p:cNvCxnSpPr/>
          <p:nvPr/>
        </p:nvCxnSpPr>
        <p:spPr>
          <a:xfrm>
            <a:off x="3044677" y="1749381"/>
            <a:ext cx="396000"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669014" y="3133852"/>
            <a:ext cx="400110" cy="749409"/>
          </a:xfrm>
          <a:prstGeom prst="rect">
            <a:avLst/>
          </a:prstGeom>
          <a:noFill/>
        </p:spPr>
        <p:txBody>
          <a:bodyPr vert="vert270" wrap="square" rtlCol="0">
            <a:spAutoFit/>
          </a:bodyPr>
          <a:lstStyle/>
          <a:p>
            <a:r>
              <a:rPr lang="en-GB" sz="1400" dirty="0">
                <a:latin typeface="+mj-lt"/>
                <a:cs typeface="Helvetica" panose="020B0604020202020204" pitchFamily="34" charset="0"/>
              </a:rPr>
              <a:t>centroid</a:t>
            </a:r>
          </a:p>
        </p:txBody>
      </p:sp>
      <p:grpSp>
        <p:nvGrpSpPr>
          <p:cNvPr id="3" name="Groupe 2"/>
          <p:cNvGrpSpPr/>
          <p:nvPr/>
        </p:nvGrpSpPr>
        <p:grpSpPr>
          <a:xfrm>
            <a:off x="3587341" y="4202013"/>
            <a:ext cx="873128" cy="1021230"/>
            <a:chOff x="3558769" y="4202013"/>
            <a:chExt cx="873128" cy="1021230"/>
          </a:xfrm>
        </p:grpSpPr>
        <p:grpSp>
          <p:nvGrpSpPr>
            <p:cNvPr id="6" name="Groep 5">
              <a:extLst>
                <a:ext uri="{FF2B5EF4-FFF2-40B4-BE49-F238E27FC236}">
                  <a16:creationId xmlns:a16="http://schemas.microsoft.com/office/drawing/2014/main" id="{6C58DD2D-00B9-4881-BFFB-7982AF35D954}"/>
                </a:ext>
              </a:extLst>
            </p:cNvPr>
            <p:cNvGrpSpPr/>
            <p:nvPr/>
          </p:nvGrpSpPr>
          <p:grpSpPr>
            <a:xfrm>
              <a:off x="3558769" y="4202013"/>
              <a:ext cx="873128" cy="1021230"/>
              <a:chOff x="2710180" y="3864673"/>
              <a:chExt cx="873128" cy="1021230"/>
            </a:xfrm>
          </p:grpSpPr>
          <p:cxnSp>
            <p:nvCxnSpPr>
              <p:cNvPr id="7" name="Straight Connector 6"/>
              <p:cNvCxnSpPr/>
              <p:nvPr/>
            </p:nvCxnSpPr>
            <p:spPr>
              <a:xfrm>
                <a:off x="2731651" y="4018970"/>
                <a:ext cx="350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710180" y="4757962"/>
                <a:ext cx="350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232624" y="4611788"/>
                <a:ext cx="350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232627" y="4885883"/>
                <a:ext cx="350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226365" y="3864676"/>
                <a:ext cx="350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226365" y="4138770"/>
                <a:ext cx="350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227255" y="4051453"/>
                <a:ext cx="350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3226363" y="3964155"/>
                <a:ext cx="350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082342" y="3864673"/>
                <a:ext cx="150293" cy="154295"/>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3082345" y="3964152"/>
                <a:ext cx="144031" cy="54815"/>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082338" y="4018968"/>
                <a:ext cx="144030" cy="32483"/>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082336" y="4018972"/>
                <a:ext cx="144030" cy="119801"/>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3060864" y="4611793"/>
                <a:ext cx="165500" cy="146176"/>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060855" y="4757983"/>
                <a:ext cx="165500" cy="127920"/>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grpSp>
        <p:cxnSp>
          <p:nvCxnSpPr>
            <p:cNvPr id="81" name="Straight Arrow Connector 80"/>
            <p:cNvCxnSpPr>
              <a:cxnSpLocks/>
            </p:cNvCxnSpPr>
            <p:nvPr/>
          </p:nvCxnSpPr>
          <p:spPr>
            <a:xfrm flipV="1">
              <a:off x="4311613" y="4388794"/>
              <a:ext cx="0" cy="576685"/>
            </a:xfrm>
            <a:prstGeom prst="straightConnector1">
              <a:avLst/>
            </a:prstGeom>
            <a:ln w="12700">
              <a:solidFill>
                <a:srgbClr val="2F2FFF"/>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cxnSpLocks/>
            </p:cNvCxnSpPr>
            <p:nvPr/>
          </p:nvCxnSpPr>
          <p:spPr>
            <a:xfrm flipV="1">
              <a:off x="4361917" y="4301495"/>
              <a:ext cx="0" cy="663984"/>
            </a:xfrm>
            <a:prstGeom prst="straightConnector1">
              <a:avLst/>
            </a:prstGeom>
            <a:ln w="12700">
              <a:solidFill>
                <a:srgbClr val="2F2FFF"/>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4411573" y="4202015"/>
              <a:ext cx="0" cy="763462"/>
            </a:xfrm>
            <a:prstGeom prst="straightConnector1">
              <a:avLst/>
            </a:prstGeom>
            <a:ln w="12700">
              <a:solidFill>
                <a:srgbClr val="2F2FFF"/>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cxnSpLocks/>
            </p:cNvCxnSpPr>
            <p:nvPr/>
          </p:nvCxnSpPr>
          <p:spPr>
            <a:xfrm flipV="1">
              <a:off x="4119447" y="4476111"/>
              <a:ext cx="0" cy="747115"/>
            </a:xfrm>
            <a:prstGeom prst="straightConnector1">
              <a:avLst/>
            </a:prstGeom>
            <a:ln w="12700">
              <a:solidFill>
                <a:srgbClr val="2F2FFF"/>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cxnSpLocks/>
            </p:cNvCxnSpPr>
            <p:nvPr/>
          </p:nvCxnSpPr>
          <p:spPr>
            <a:xfrm flipV="1">
              <a:off x="4164574" y="4388793"/>
              <a:ext cx="0" cy="834432"/>
            </a:xfrm>
            <a:prstGeom prst="straightConnector1">
              <a:avLst/>
            </a:prstGeom>
            <a:ln w="12700">
              <a:solidFill>
                <a:srgbClr val="2F2FFF"/>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cxnSpLocks/>
            </p:cNvCxnSpPr>
            <p:nvPr/>
          </p:nvCxnSpPr>
          <p:spPr>
            <a:xfrm flipV="1">
              <a:off x="4216220" y="4301496"/>
              <a:ext cx="0" cy="921729"/>
            </a:xfrm>
            <a:prstGeom prst="straightConnector1">
              <a:avLst/>
            </a:prstGeom>
            <a:ln w="12700">
              <a:solidFill>
                <a:srgbClr val="2F2FFF"/>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698469" y="4388794"/>
              <a:ext cx="0" cy="706511"/>
            </a:xfrm>
            <a:prstGeom prst="straightConnector1">
              <a:avLst/>
            </a:prstGeom>
            <a:ln w="12700">
              <a:solidFill>
                <a:srgbClr val="00B050"/>
              </a:solidFill>
              <a:headEnd type="triangle" w="sm" len="med"/>
              <a:tailEnd type="triangle" w="sm"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3717520" y="4619113"/>
                  <a:ext cx="186141" cy="276999"/>
                </a:xfrm>
                <a:prstGeom prst="rect">
                  <a:avLst/>
                </a:prstGeom>
                <a:noFill/>
              </p:spPr>
              <p:txBody>
                <a:bodyPr wrap="none" lIns="0" rIns="0" rtlCol="0">
                  <a:spAutoFit/>
                </a:bodyPr>
                <a:lstStyle/>
                <a:p>
                  <a:pPr/>
                  <a14:m>
                    <m:oMathPara xmlns:m="http://schemas.openxmlformats.org/officeDocument/2006/math">
                      <m:oMathParaPr>
                        <m:jc m:val="centerGroup"/>
                      </m:oMathParaPr>
                      <m:oMath xmlns:m="http://schemas.openxmlformats.org/officeDocument/2006/math">
                        <m:sSub>
                          <m:sSubPr>
                            <m:ctrlPr>
                              <a:rPr lang="fi-FI" sz="1200" i="1">
                                <a:solidFill>
                                  <a:srgbClr val="00B050"/>
                                </a:solidFill>
                                <a:latin typeface="Cambria Math" panose="02040503050406030204" pitchFamily="18" charset="0"/>
                              </a:rPr>
                            </m:ctrlPr>
                          </m:sSubPr>
                          <m:e>
                            <m:r>
                              <a:rPr lang="fi-FI" sz="1200" i="1">
                                <a:solidFill>
                                  <a:srgbClr val="00B050"/>
                                </a:solidFill>
                                <a:latin typeface="Cambria Math" panose="02040503050406030204" pitchFamily="18" charset="0"/>
                                <a:ea typeface="Cambria Math" panose="02040503050406030204" pitchFamily="18" charset="0"/>
                              </a:rPr>
                              <m:t>𝜈</m:t>
                            </m:r>
                          </m:e>
                          <m:sub>
                            <m:r>
                              <a:rPr lang="fi-FI" sz="1200" i="1">
                                <a:solidFill>
                                  <a:srgbClr val="00B050"/>
                                </a:solidFill>
                                <a:latin typeface="Cambria Math" panose="02040503050406030204" pitchFamily="18" charset="0"/>
                              </a:rPr>
                              <m:t>0</m:t>
                            </m:r>
                          </m:sub>
                        </m:sSub>
                      </m:oMath>
                    </m:oMathPara>
                  </a14:m>
                  <a:endParaRPr lang="fi-FI" dirty="0">
                    <a:latin typeface="+mj-lt"/>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717520" y="4619113"/>
                  <a:ext cx="186141" cy="276999"/>
                </a:xfrm>
                <a:prstGeom prst="rect">
                  <a:avLst/>
                </a:prstGeom>
                <a:blipFill>
                  <a:blip r:embed="rId4"/>
                  <a:stretch>
                    <a:fillRect l="-13333" r="-6667"/>
                  </a:stretch>
                </a:blipFill>
              </p:spPr>
              <p:txBody>
                <a:bodyPr/>
                <a:lstStyle/>
                <a:p>
                  <a:r>
                    <a:rPr lang="en-GB">
                      <a:noFill/>
                    </a:rPr>
                    <a:t> </a:t>
                  </a:r>
                </a:p>
              </p:txBody>
            </p:sp>
          </mc:Fallback>
        </mc:AlternateContent>
      </p:grpSp>
      <p:sp>
        <p:nvSpPr>
          <p:cNvPr id="32" name="Tekstvak 31">
            <a:extLst>
              <a:ext uri="{FF2B5EF4-FFF2-40B4-BE49-F238E27FC236}">
                <a16:creationId xmlns:a16="http://schemas.microsoft.com/office/drawing/2014/main" id="{54023788-FE9F-4779-BE75-03F0CF2CA91D}"/>
              </a:ext>
            </a:extLst>
          </p:cNvPr>
          <p:cNvSpPr txBox="1"/>
          <p:nvPr/>
        </p:nvSpPr>
        <p:spPr>
          <a:xfrm rot="21000118">
            <a:off x="6533026" y="1013691"/>
            <a:ext cx="2808100" cy="584775"/>
          </a:xfrm>
          <a:prstGeom prst="rect">
            <a:avLst/>
          </a:prstGeom>
          <a:noFill/>
          <a:ln>
            <a:noFill/>
          </a:ln>
        </p:spPr>
        <p:txBody>
          <a:bodyPr wrap="square" rtlCol="0">
            <a:spAutoFit/>
          </a:bodyPr>
          <a:lstStyle/>
          <a:p>
            <a:r>
              <a:rPr lang="nl-BE" sz="1600" b="1" dirty="0">
                <a:solidFill>
                  <a:srgbClr val="EE5926"/>
                </a:solidFill>
                <a:latin typeface="+mj-lt"/>
                <a:cs typeface="Helvetica" panose="020B0604020202020204" pitchFamily="34" charset="0"/>
              </a:rPr>
              <a:t>Nuclear configuration/ shell model states</a:t>
            </a:r>
            <a:endParaRPr lang="en-GB" sz="1600" b="1" dirty="0">
              <a:solidFill>
                <a:srgbClr val="EE5926"/>
              </a:solidFill>
              <a:latin typeface="+mj-lt"/>
              <a:cs typeface="Helvetica" panose="020B0604020202020204" pitchFamily="34" charset="0"/>
            </a:endParaRPr>
          </a:p>
        </p:txBody>
      </p:sp>
      <p:sp>
        <p:nvSpPr>
          <p:cNvPr id="69" name="Ovaal 68">
            <a:extLst>
              <a:ext uri="{FF2B5EF4-FFF2-40B4-BE49-F238E27FC236}">
                <a16:creationId xmlns:a16="http://schemas.microsoft.com/office/drawing/2014/main" id="{742664C4-7C5B-4DAB-962C-56F3E7F8D08E}"/>
              </a:ext>
            </a:extLst>
          </p:cNvPr>
          <p:cNvSpPr/>
          <p:nvPr/>
        </p:nvSpPr>
        <p:spPr>
          <a:xfrm>
            <a:off x="6943485" y="2921225"/>
            <a:ext cx="3663781" cy="747813"/>
          </a:xfrm>
          <a:prstGeom prst="ellipse">
            <a:avLst/>
          </a:prstGeom>
          <a:noFill/>
          <a:ln>
            <a:solidFill>
              <a:srgbClr val="EE5926"/>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solidFill>
                <a:schemeClr val="accent2"/>
              </a:solidFill>
              <a:latin typeface="+mj-lt"/>
            </a:endParaRPr>
          </a:p>
        </p:txBody>
      </p:sp>
      <p:sp>
        <p:nvSpPr>
          <p:cNvPr id="71" name="Ovaal 70">
            <a:extLst>
              <a:ext uri="{FF2B5EF4-FFF2-40B4-BE49-F238E27FC236}">
                <a16:creationId xmlns:a16="http://schemas.microsoft.com/office/drawing/2014/main" id="{A98DAA72-72DA-4F2C-8CF9-46BF0CEA9AEB}"/>
              </a:ext>
            </a:extLst>
          </p:cNvPr>
          <p:cNvSpPr/>
          <p:nvPr/>
        </p:nvSpPr>
        <p:spPr>
          <a:xfrm>
            <a:off x="7079490" y="3554866"/>
            <a:ext cx="3554371" cy="485641"/>
          </a:xfrm>
          <a:prstGeom prst="ellipse">
            <a:avLst/>
          </a:prstGeom>
          <a:noFill/>
          <a:ln>
            <a:solidFill>
              <a:schemeClr val="accent6"/>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mj-lt"/>
            </a:endParaRPr>
          </a:p>
        </p:txBody>
      </p:sp>
      <p:sp>
        <p:nvSpPr>
          <p:cNvPr id="72" name="Ovaal 71">
            <a:extLst>
              <a:ext uri="{FF2B5EF4-FFF2-40B4-BE49-F238E27FC236}">
                <a16:creationId xmlns:a16="http://schemas.microsoft.com/office/drawing/2014/main" id="{587BAC35-809E-4D94-83F1-91FE7CF4AD59}"/>
              </a:ext>
            </a:extLst>
          </p:cNvPr>
          <p:cNvSpPr/>
          <p:nvPr/>
        </p:nvSpPr>
        <p:spPr>
          <a:xfrm>
            <a:off x="7268098" y="2139591"/>
            <a:ext cx="3616209" cy="522970"/>
          </a:xfrm>
          <a:prstGeom prst="ellipse">
            <a:avLst/>
          </a:prstGeom>
          <a:noFill/>
          <a:ln>
            <a:solidFill>
              <a:schemeClr val="accent6"/>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latin typeface="+mj-lt"/>
            </a:endParaRPr>
          </a:p>
        </p:txBody>
      </p:sp>
      <p:sp>
        <p:nvSpPr>
          <p:cNvPr id="74" name="Tekstvak 73">
            <a:extLst>
              <a:ext uri="{FF2B5EF4-FFF2-40B4-BE49-F238E27FC236}">
                <a16:creationId xmlns:a16="http://schemas.microsoft.com/office/drawing/2014/main" id="{7065E5C3-FB2B-4660-841F-88094C42BC12}"/>
              </a:ext>
            </a:extLst>
          </p:cNvPr>
          <p:cNvSpPr txBox="1"/>
          <p:nvPr/>
        </p:nvSpPr>
        <p:spPr>
          <a:xfrm rot="21000118">
            <a:off x="8168206" y="4628117"/>
            <a:ext cx="2808100" cy="584775"/>
          </a:xfrm>
          <a:prstGeom prst="rect">
            <a:avLst/>
          </a:prstGeom>
          <a:noFill/>
        </p:spPr>
        <p:txBody>
          <a:bodyPr wrap="square" rtlCol="0">
            <a:spAutoFit/>
          </a:bodyPr>
          <a:lstStyle/>
          <a:p>
            <a:r>
              <a:rPr lang="nl-BE" sz="1600" b="1" dirty="0">
                <a:solidFill>
                  <a:schemeClr val="accent6"/>
                </a:solidFill>
                <a:latin typeface="+mj-lt"/>
                <a:cs typeface="Helvetica" panose="020B0604020202020204" pitchFamily="34" charset="0"/>
              </a:rPr>
              <a:t>Static and dynamic deformation</a:t>
            </a:r>
            <a:endParaRPr lang="en-GB" sz="1600" b="1" dirty="0">
              <a:solidFill>
                <a:schemeClr val="accent6"/>
              </a:solidFill>
              <a:latin typeface="+mj-lt"/>
              <a:cs typeface="Helvetica" panose="020B0604020202020204" pitchFamily="34" charset="0"/>
            </a:endParaRPr>
          </a:p>
        </p:txBody>
      </p:sp>
      <p:pic>
        <p:nvPicPr>
          <p:cNvPr id="75" name="Afbeelding 74">
            <a:extLst>
              <a:ext uri="{FF2B5EF4-FFF2-40B4-BE49-F238E27FC236}">
                <a16:creationId xmlns:a16="http://schemas.microsoft.com/office/drawing/2014/main" id="{BE3DE7D7-B57E-47B3-9EE5-C15C909604A9}"/>
              </a:ext>
            </a:extLst>
          </p:cNvPr>
          <p:cNvPicPr>
            <a:picLocks noChangeAspect="1"/>
          </p:cNvPicPr>
          <p:nvPr/>
        </p:nvPicPr>
        <p:blipFill>
          <a:blip r:embed="rId5">
            <a:duotone>
              <a:prstClr val="black"/>
              <a:srgbClr val="19A9B5">
                <a:tint val="45000"/>
                <a:satMod val="400000"/>
              </a:srgbClr>
            </a:duotone>
          </a:blip>
          <a:stretch>
            <a:fillRect/>
          </a:stretch>
        </p:blipFill>
        <p:spPr>
          <a:xfrm>
            <a:off x="9026777" y="2765526"/>
            <a:ext cx="374937" cy="707198"/>
          </a:xfrm>
          <a:prstGeom prst="rect">
            <a:avLst/>
          </a:prstGeom>
        </p:spPr>
      </p:pic>
      <p:sp>
        <p:nvSpPr>
          <p:cNvPr id="76" name="Oval 53">
            <a:extLst>
              <a:ext uri="{FF2B5EF4-FFF2-40B4-BE49-F238E27FC236}">
                <a16:creationId xmlns:a16="http://schemas.microsoft.com/office/drawing/2014/main" id="{6D22F20B-8363-4098-A91D-BD2E19EE37C1}"/>
              </a:ext>
            </a:extLst>
          </p:cNvPr>
          <p:cNvSpPr>
            <a:spLocks noChangeAspect="1"/>
          </p:cNvSpPr>
          <p:nvPr/>
        </p:nvSpPr>
        <p:spPr>
          <a:xfrm>
            <a:off x="10362294" y="3916632"/>
            <a:ext cx="457173" cy="285384"/>
          </a:xfrm>
          <a:prstGeom prst="ellipse">
            <a:avLst/>
          </a:prstGeom>
          <a:solidFill>
            <a:srgbClr val="BBE0E3">
              <a:lumMod val="75000"/>
            </a:srgbClr>
          </a:solidFill>
          <a:ln w="25400" cap="flat" cmpd="sng" algn="ctr">
            <a:noFill/>
            <a:prstDash val="solid"/>
          </a:ln>
          <a:effectLst/>
          <a:scene3d>
            <a:camera prst="orthographicFront"/>
            <a:lightRig rig="soft" dir="t">
              <a:rot lat="0" lon="0" rev="4200000"/>
            </a:lightRig>
          </a:scene3d>
          <a:sp3d>
            <a:bevelT w="355600" h="355600"/>
          </a:sp3d>
        </p:spPr>
        <p:txBody>
          <a:bodyPr rtlCol="0" anchor="ctr"/>
          <a:ls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Helvetica"/>
              <a:ea typeface="+mn-ea"/>
              <a:cs typeface="Arial"/>
            </a:endParaRPr>
          </a:p>
        </p:txBody>
      </p:sp>
      <p:sp>
        <p:nvSpPr>
          <p:cNvPr id="77" name="Oval 54">
            <a:extLst>
              <a:ext uri="{FF2B5EF4-FFF2-40B4-BE49-F238E27FC236}">
                <a16:creationId xmlns:a16="http://schemas.microsoft.com/office/drawing/2014/main" id="{A05A22A9-5202-46F7-AA70-2680B6069F88}"/>
              </a:ext>
            </a:extLst>
          </p:cNvPr>
          <p:cNvSpPr/>
          <p:nvPr/>
        </p:nvSpPr>
        <p:spPr>
          <a:xfrm rot="10800000">
            <a:off x="10780913" y="3539775"/>
            <a:ext cx="306775" cy="456751"/>
          </a:xfrm>
          <a:prstGeom prst="ellipse">
            <a:avLst/>
          </a:prstGeom>
          <a:solidFill>
            <a:srgbClr val="BBE0E3">
              <a:lumMod val="75000"/>
            </a:srgbClr>
          </a:solidFill>
          <a:ln w="25400" cap="flat" cmpd="sng" algn="ctr">
            <a:noFill/>
            <a:prstDash val="solid"/>
          </a:ln>
          <a:effectLst/>
          <a:scene3d>
            <a:camera prst="orthographicFront"/>
            <a:lightRig rig="soft" dir="t">
              <a:rot lat="0" lon="0" rev="9600000"/>
            </a:lightRig>
          </a:scene3d>
          <a:sp3d>
            <a:bevelT w="355600" h="355600"/>
          </a:sp3d>
        </p:spPr>
        <p:txBody>
          <a:bodyPr rtlCol="0" anchor="ctr"/>
          <a:ls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Helvetica"/>
              <a:ea typeface="+mn-ea"/>
              <a:cs typeface="Arial"/>
            </a:endParaRPr>
          </a:p>
        </p:txBody>
      </p:sp>
      <p:pic>
        <p:nvPicPr>
          <p:cNvPr id="78" name="Afbeelding 77">
            <a:extLst>
              <a:ext uri="{FF2B5EF4-FFF2-40B4-BE49-F238E27FC236}">
                <a16:creationId xmlns:a16="http://schemas.microsoft.com/office/drawing/2014/main" id="{18AC1F0E-AFBE-482A-AFEF-C3B3D5CEA498}"/>
              </a:ext>
            </a:extLst>
          </p:cNvPr>
          <p:cNvPicPr>
            <a:picLocks noChangeAspect="1"/>
          </p:cNvPicPr>
          <p:nvPr/>
        </p:nvPicPr>
        <p:blipFill>
          <a:blip r:embed="rId6">
            <a:duotone>
              <a:prstClr val="black"/>
              <a:srgbClr val="19A9B5">
                <a:tint val="45000"/>
                <a:satMod val="400000"/>
              </a:srgbClr>
            </a:duotone>
          </a:blip>
          <a:stretch>
            <a:fillRect/>
          </a:stretch>
        </p:blipFill>
        <p:spPr>
          <a:xfrm>
            <a:off x="10152063" y="3108922"/>
            <a:ext cx="545512" cy="599805"/>
          </a:xfrm>
          <a:prstGeom prst="rect">
            <a:avLst/>
          </a:prstGeom>
        </p:spPr>
      </p:pic>
      <p:pic>
        <p:nvPicPr>
          <p:cNvPr id="80" name="Afbeelding 79">
            <a:extLst>
              <a:ext uri="{FF2B5EF4-FFF2-40B4-BE49-F238E27FC236}">
                <a16:creationId xmlns:a16="http://schemas.microsoft.com/office/drawing/2014/main" id="{E2196452-CBAB-4E75-804E-FBA3503BB45A}"/>
              </a:ext>
            </a:extLst>
          </p:cNvPr>
          <p:cNvPicPr>
            <a:picLocks noChangeAspect="1"/>
          </p:cNvPicPr>
          <p:nvPr/>
        </p:nvPicPr>
        <p:blipFill>
          <a:blip r:embed="rId7">
            <a:duotone>
              <a:prstClr val="black"/>
              <a:srgbClr val="19A9B5">
                <a:tint val="45000"/>
                <a:satMod val="400000"/>
              </a:srgbClr>
            </a:duotone>
          </a:blip>
          <a:stretch>
            <a:fillRect/>
          </a:stretch>
        </p:blipFill>
        <p:spPr>
          <a:xfrm>
            <a:off x="10573224" y="2213293"/>
            <a:ext cx="415378" cy="418755"/>
          </a:xfrm>
          <a:prstGeom prst="rect">
            <a:avLst/>
          </a:prstGeom>
        </p:spPr>
      </p:pic>
      <mc:AlternateContent xmlns:mc="http://schemas.openxmlformats.org/markup-compatibility/2006" xmlns:a14="http://schemas.microsoft.com/office/drawing/2010/main">
        <mc:Choice Requires="a14">
          <p:sp>
            <p:nvSpPr>
              <p:cNvPr id="21" name="Tekstvak 20">
                <a:extLst>
                  <a:ext uri="{FF2B5EF4-FFF2-40B4-BE49-F238E27FC236}">
                    <a16:creationId xmlns:a16="http://schemas.microsoft.com/office/drawing/2014/main" id="{56B8C057-8598-4351-925B-450966C1CFB5}"/>
                  </a:ext>
                </a:extLst>
              </p:cNvPr>
              <p:cNvSpPr txBox="1"/>
              <p:nvPr/>
            </p:nvSpPr>
            <p:spPr>
              <a:xfrm>
                <a:off x="2524178" y="5676968"/>
                <a:ext cx="7217232" cy="572144"/>
              </a:xfrm>
              <a:prstGeom prst="rect">
                <a:avLst/>
              </a:prstGeom>
              <a:noFill/>
            </p:spPr>
            <p:txBody>
              <a:bodyPr wrap="none" rtlCol="0">
                <a:spAutoFit/>
              </a:bodyPr>
              <a:lstStyle/>
              <a:p>
                <a14:m>
                  <m:oMath xmlns:m="http://schemas.openxmlformats.org/officeDocument/2006/math">
                    <m:sSub>
                      <m:sSubPr>
                        <m:ctrlPr>
                          <a:rPr lang="en-GB" sz="1800" i="1" smtClean="0">
                            <a:latin typeface="Cambria Math" panose="02040503050406030204" pitchFamily="18" charset="0"/>
                          </a:rPr>
                        </m:ctrlPr>
                      </m:sSubPr>
                      <m:e>
                        <m:r>
                          <a:rPr lang="en-GB" sz="1800" i="1" smtClean="0">
                            <a:latin typeface="Cambria Math" panose="02040503050406030204" pitchFamily="18" charset="0"/>
                            <a:ea typeface="Cambria Math" panose="02040503050406030204" pitchFamily="18" charset="0"/>
                          </a:rPr>
                          <m:t>𝜈</m:t>
                        </m:r>
                      </m:e>
                      <m:sub>
                        <m:r>
                          <a:rPr lang="fi-FI" sz="1800" i="1">
                            <a:latin typeface="Cambria Math" panose="02040503050406030204" pitchFamily="18" charset="0"/>
                          </a:rPr>
                          <m:t>𝐹</m:t>
                        </m:r>
                      </m:sub>
                    </m:sSub>
                    <m:r>
                      <a:rPr lang="fi-FI" sz="1800" i="1">
                        <a:latin typeface="Cambria Math" panose="02040503050406030204" pitchFamily="18" charset="0"/>
                      </a:rPr>
                      <m:t>=</m:t>
                    </m:r>
                    <m:sSub>
                      <m:sSubPr>
                        <m:ctrlPr>
                          <a:rPr lang="fi-FI" sz="1800" i="1" smtClean="0">
                            <a:solidFill>
                              <a:srgbClr val="00B050"/>
                            </a:solidFill>
                            <a:latin typeface="Cambria Math" panose="02040503050406030204" pitchFamily="18" charset="0"/>
                          </a:rPr>
                        </m:ctrlPr>
                      </m:sSubPr>
                      <m:e>
                        <m:r>
                          <a:rPr lang="fi-FI" sz="1800" i="1" smtClean="0">
                            <a:solidFill>
                              <a:srgbClr val="00B050"/>
                            </a:solidFill>
                            <a:latin typeface="Cambria Math" panose="02040503050406030204" pitchFamily="18" charset="0"/>
                            <a:ea typeface="Cambria Math" panose="02040503050406030204" pitchFamily="18" charset="0"/>
                          </a:rPr>
                          <m:t>𝜈</m:t>
                        </m:r>
                      </m:e>
                      <m:sub>
                        <m:r>
                          <a:rPr lang="fi-FI" sz="1800" b="0" i="1" smtClean="0">
                            <a:solidFill>
                              <a:srgbClr val="00B050"/>
                            </a:solidFill>
                            <a:latin typeface="Cambria Math" panose="02040503050406030204" pitchFamily="18" charset="0"/>
                          </a:rPr>
                          <m:t>0</m:t>
                        </m:r>
                      </m:sub>
                    </m:sSub>
                    <m:r>
                      <a:rPr lang="fi-FI" sz="1800" i="1">
                        <a:latin typeface="Cambria Math" panose="02040503050406030204" pitchFamily="18" charset="0"/>
                      </a:rPr>
                      <m:t>+</m:t>
                    </m:r>
                    <m:r>
                      <a:rPr lang="fi-FI" sz="1800" i="1" smtClean="0">
                        <a:solidFill>
                          <a:srgbClr val="FF00FF"/>
                        </a:solidFill>
                        <a:latin typeface="Cambria Math" panose="02040503050406030204" pitchFamily="18" charset="0"/>
                      </a:rPr>
                      <m:t>𝐴</m:t>
                    </m:r>
                    <m:r>
                      <a:rPr lang="fi-FI" sz="1800" i="1">
                        <a:latin typeface="Cambria Math" panose="02040503050406030204" pitchFamily="18" charset="0"/>
                      </a:rPr>
                      <m:t>𝑓</m:t>
                    </m:r>
                    <m:d>
                      <m:dPr>
                        <m:ctrlPr>
                          <a:rPr lang="fi-FI" sz="1800" i="1">
                            <a:latin typeface="Cambria Math" panose="02040503050406030204" pitchFamily="18" charset="0"/>
                          </a:rPr>
                        </m:ctrlPr>
                      </m:dPr>
                      <m:e>
                        <m:r>
                          <a:rPr lang="fi-FI" sz="1800" i="1">
                            <a:latin typeface="Cambria Math" panose="02040503050406030204" pitchFamily="18" charset="0"/>
                          </a:rPr>
                          <m:t>𝐼</m:t>
                        </m:r>
                        <m:r>
                          <a:rPr lang="fi-FI" sz="1800" i="1">
                            <a:latin typeface="Cambria Math" panose="02040503050406030204" pitchFamily="18" charset="0"/>
                          </a:rPr>
                          <m:t>,</m:t>
                        </m:r>
                        <m:r>
                          <a:rPr lang="fi-FI" sz="1800" i="1">
                            <a:latin typeface="Cambria Math" panose="02040503050406030204" pitchFamily="18" charset="0"/>
                          </a:rPr>
                          <m:t>𝐽</m:t>
                        </m:r>
                        <m:r>
                          <a:rPr lang="fi-FI" sz="1800" i="1">
                            <a:latin typeface="Cambria Math" panose="02040503050406030204" pitchFamily="18" charset="0"/>
                          </a:rPr>
                          <m:t>,</m:t>
                        </m:r>
                        <m:r>
                          <a:rPr lang="fi-FI" sz="1800" i="1">
                            <a:latin typeface="Cambria Math" panose="02040503050406030204" pitchFamily="18" charset="0"/>
                          </a:rPr>
                          <m:t>𝐹</m:t>
                        </m:r>
                      </m:e>
                    </m:d>
                    <m:r>
                      <a:rPr lang="fi-FI" sz="1800" i="1">
                        <a:latin typeface="Cambria Math" panose="02040503050406030204" pitchFamily="18" charset="0"/>
                      </a:rPr>
                      <m:t>+</m:t>
                    </m:r>
                    <m:r>
                      <a:rPr lang="fi-FI" sz="1800" i="1" smtClean="0">
                        <a:solidFill>
                          <a:srgbClr val="19A9B5"/>
                        </a:solidFill>
                        <a:latin typeface="Cambria Math" panose="02040503050406030204" pitchFamily="18" charset="0"/>
                      </a:rPr>
                      <m:t>𝐵</m:t>
                    </m:r>
                    <m:r>
                      <a:rPr lang="fi-FI" sz="1800" i="1">
                        <a:latin typeface="Cambria Math" panose="02040503050406030204" pitchFamily="18" charset="0"/>
                      </a:rPr>
                      <m:t>𝑔</m:t>
                    </m:r>
                    <m:d>
                      <m:dPr>
                        <m:ctrlPr>
                          <a:rPr lang="fi-FI" sz="1800" i="1">
                            <a:latin typeface="Cambria Math" panose="02040503050406030204" pitchFamily="18" charset="0"/>
                          </a:rPr>
                        </m:ctrlPr>
                      </m:dPr>
                      <m:e>
                        <m:r>
                          <a:rPr lang="fi-FI" sz="1800" i="1">
                            <a:latin typeface="Cambria Math" panose="02040503050406030204" pitchFamily="18" charset="0"/>
                          </a:rPr>
                          <m:t>𝐼</m:t>
                        </m:r>
                        <m:r>
                          <a:rPr lang="fi-FI" sz="1800" i="1">
                            <a:latin typeface="Cambria Math" panose="02040503050406030204" pitchFamily="18" charset="0"/>
                          </a:rPr>
                          <m:t>,</m:t>
                        </m:r>
                        <m:r>
                          <a:rPr lang="fi-FI" sz="1800" i="1">
                            <a:latin typeface="Cambria Math" panose="02040503050406030204" pitchFamily="18" charset="0"/>
                          </a:rPr>
                          <m:t>𝐽</m:t>
                        </m:r>
                        <m:r>
                          <a:rPr lang="fi-FI" sz="1800" i="1">
                            <a:latin typeface="Cambria Math" panose="02040503050406030204" pitchFamily="18" charset="0"/>
                          </a:rPr>
                          <m:t>,</m:t>
                        </m:r>
                        <m:r>
                          <a:rPr lang="fi-FI" sz="1800" i="1">
                            <a:latin typeface="Cambria Math" panose="02040503050406030204" pitchFamily="18" charset="0"/>
                          </a:rPr>
                          <m:t>𝐹</m:t>
                        </m:r>
                      </m:e>
                    </m:d>
                  </m:oMath>
                </a14:m>
                <a:r>
                  <a:rPr lang="nl-BE" sz="1800" i="1" dirty="0">
                    <a:latin typeface="Cambria Math" panose="02040503050406030204" pitchFamily="18" charset="0"/>
                  </a:rPr>
                  <a:t>              </a:t>
                </a:r>
                <a14:m>
                  <m:oMath xmlns:m="http://schemas.openxmlformats.org/officeDocument/2006/math">
                    <m:r>
                      <a:rPr lang="nl-BE" sz="1800" b="0" i="1" smtClean="0">
                        <a:solidFill>
                          <a:schemeClr val="accent1">
                            <a:lumMod val="50000"/>
                          </a:schemeClr>
                        </a:solidFill>
                        <a:latin typeface="Cambria Math" panose="02040503050406030204" pitchFamily="18" charset="0"/>
                      </a:rPr>
                      <m:t>   </m:t>
                    </m:r>
                    <m:r>
                      <a:rPr lang="fi-FI" sz="1800" i="1" smtClean="0">
                        <a:solidFill>
                          <a:srgbClr val="FF00FF"/>
                        </a:solidFill>
                        <a:latin typeface="Cambria Math" panose="02040503050406030204" pitchFamily="18" charset="0"/>
                      </a:rPr>
                      <m:t>𝐴</m:t>
                    </m:r>
                    <m:r>
                      <a:rPr lang="fi-FI" sz="1800" i="1" smtClean="0">
                        <a:latin typeface="Cambria Math" panose="02040503050406030204" pitchFamily="18" charset="0"/>
                      </a:rPr>
                      <m:t>=</m:t>
                    </m:r>
                    <m:r>
                      <a:rPr lang="fi-FI" sz="1800" i="1" smtClean="0">
                        <a:solidFill>
                          <a:srgbClr val="FF00FF"/>
                        </a:solidFill>
                        <a:latin typeface="Cambria Math" panose="02040503050406030204" pitchFamily="18" charset="0"/>
                        <a:ea typeface="Cambria Math"/>
                      </a:rPr>
                      <m:t>𝜇</m:t>
                    </m:r>
                    <m:f>
                      <m:fPr>
                        <m:ctrlPr>
                          <a:rPr lang="fi-FI" sz="1800" i="1" smtClean="0">
                            <a:latin typeface="Cambria Math" panose="02040503050406030204" pitchFamily="18" charset="0"/>
                          </a:rPr>
                        </m:ctrlPr>
                      </m:fPr>
                      <m:num>
                        <m:sSub>
                          <m:sSubPr>
                            <m:ctrlPr>
                              <a:rPr lang="fi-FI" sz="1800" i="1" smtClean="0">
                                <a:latin typeface="Cambria Math" panose="02040503050406030204" pitchFamily="18" charset="0"/>
                              </a:rPr>
                            </m:ctrlPr>
                          </m:sSubPr>
                          <m:e>
                            <m:r>
                              <a:rPr lang="fi-FI" sz="1800" i="1" smtClean="0">
                                <a:latin typeface="Cambria Math" panose="02040503050406030204" pitchFamily="18" charset="0"/>
                              </a:rPr>
                              <m:t>𝐵</m:t>
                            </m:r>
                          </m:e>
                          <m:sub>
                            <m:r>
                              <a:rPr lang="fi-FI" sz="1800" i="1" smtClean="0">
                                <a:latin typeface="Cambria Math" panose="02040503050406030204" pitchFamily="18" charset="0"/>
                              </a:rPr>
                              <m:t>𝑒</m:t>
                            </m:r>
                          </m:sub>
                        </m:sSub>
                      </m:num>
                      <m:den>
                        <m:d>
                          <m:dPr>
                            <m:begChr m:val="|"/>
                            <m:endChr m:val="|"/>
                            <m:ctrlPr>
                              <a:rPr lang="fi-FI" sz="1800" i="1" smtClean="0">
                                <a:latin typeface="Cambria Math" panose="02040503050406030204" pitchFamily="18" charset="0"/>
                              </a:rPr>
                            </m:ctrlPr>
                          </m:dPr>
                          <m:e>
                            <m:r>
                              <a:rPr lang="fi-FI" sz="1800" i="1" smtClean="0">
                                <a:latin typeface="Cambria Math" panose="02040503050406030204" pitchFamily="18" charset="0"/>
                              </a:rPr>
                              <m:t>𝐼𝐽</m:t>
                            </m:r>
                          </m:e>
                        </m:d>
                      </m:den>
                    </m:f>
                    <m:r>
                      <a:rPr lang="fi-FI" sz="1800" b="0" i="1" smtClean="0">
                        <a:latin typeface="Cambria Math" panose="02040503050406030204" pitchFamily="18" charset="0"/>
                      </a:rPr>
                      <m:t>           </m:t>
                    </m:r>
                    <m:r>
                      <a:rPr lang="fi-FI" sz="1800" i="1" smtClean="0">
                        <a:solidFill>
                          <a:srgbClr val="19A9B5"/>
                        </a:solidFill>
                        <a:latin typeface="Cambria Math" panose="02040503050406030204" pitchFamily="18" charset="0"/>
                      </a:rPr>
                      <m:t>𝐵</m:t>
                    </m:r>
                    <m:r>
                      <a:rPr lang="fi-FI" sz="1800" i="1" smtClean="0">
                        <a:latin typeface="Cambria Math" panose="02040503050406030204" pitchFamily="18" charset="0"/>
                      </a:rPr>
                      <m:t>=</m:t>
                    </m:r>
                    <m:r>
                      <a:rPr lang="fi-FI" sz="1800" i="1" smtClean="0">
                        <a:latin typeface="Cambria Math" panose="02040503050406030204" pitchFamily="18" charset="0"/>
                      </a:rPr>
                      <m:t>𝑒</m:t>
                    </m:r>
                    <m:sSub>
                      <m:sSubPr>
                        <m:ctrlPr>
                          <a:rPr lang="fi-FI" sz="1800" i="1" smtClean="0">
                            <a:solidFill>
                              <a:srgbClr val="19A9B5"/>
                            </a:solidFill>
                            <a:latin typeface="Cambria Math" panose="02040503050406030204" pitchFamily="18" charset="0"/>
                          </a:rPr>
                        </m:ctrlPr>
                      </m:sSubPr>
                      <m:e>
                        <m:r>
                          <a:rPr lang="fi-FI" sz="1800" i="1" smtClean="0">
                            <a:solidFill>
                              <a:srgbClr val="19A9B5"/>
                            </a:solidFill>
                            <a:latin typeface="Cambria Math" panose="02040503050406030204" pitchFamily="18" charset="0"/>
                          </a:rPr>
                          <m:t>𝑄</m:t>
                        </m:r>
                      </m:e>
                      <m:sub>
                        <m:r>
                          <a:rPr lang="fi-FI" sz="1800" i="1" smtClean="0">
                            <a:solidFill>
                              <a:srgbClr val="19A9B5"/>
                            </a:solidFill>
                            <a:latin typeface="Cambria Math" panose="02040503050406030204" pitchFamily="18" charset="0"/>
                          </a:rPr>
                          <m:t>𝑠</m:t>
                        </m:r>
                      </m:sub>
                    </m:sSub>
                    <m:d>
                      <m:dPr>
                        <m:begChr m:val="⟨"/>
                        <m:endChr m:val="⟩"/>
                        <m:ctrlPr>
                          <a:rPr lang="fi-FI" sz="1800" i="1" smtClean="0">
                            <a:latin typeface="Cambria Math" panose="02040503050406030204" pitchFamily="18" charset="0"/>
                          </a:rPr>
                        </m:ctrlPr>
                      </m:dPr>
                      <m:e>
                        <m:f>
                          <m:fPr>
                            <m:ctrlPr>
                              <a:rPr lang="fi-FI" sz="1800" i="1" smtClean="0">
                                <a:latin typeface="Cambria Math" panose="02040503050406030204" pitchFamily="18" charset="0"/>
                              </a:rPr>
                            </m:ctrlPr>
                          </m:fPr>
                          <m:num>
                            <m:sSup>
                              <m:sSupPr>
                                <m:ctrlPr>
                                  <a:rPr lang="fi-FI" sz="1800" i="1" smtClean="0">
                                    <a:latin typeface="Cambria Math" panose="02040503050406030204" pitchFamily="18" charset="0"/>
                                  </a:rPr>
                                </m:ctrlPr>
                              </m:sSupPr>
                              <m:e>
                                <m:r>
                                  <a:rPr lang="fi-FI" sz="1800" i="1">
                                    <a:latin typeface="Cambria Math" panose="02040503050406030204" pitchFamily="18" charset="0"/>
                                  </a:rPr>
                                  <m:t>𝜕</m:t>
                                </m:r>
                              </m:e>
                              <m:sup>
                                <m:r>
                                  <a:rPr lang="fi-FI" sz="1800" i="1" smtClean="0">
                                    <a:latin typeface="Cambria Math" panose="02040503050406030204" pitchFamily="18" charset="0"/>
                                  </a:rPr>
                                  <m:t>2</m:t>
                                </m:r>
                              </m:sup>
                            </m:sSup>
                            <m:r>
                              <a:rPr lang="fi-FI" sz="1800" i="1" smtClean="0">
                                <a:latin typeface="Cambria Math" panose="02040503050406030204" pitchFamily="18" charset="0"/>
                              </a:rPr>
                              <m:t>𝑉</m:t>
                            </m:r>
                          </m:num>
                          <m:den>
                            <m:r>
                              <a:rPr lang="fi-FI" sz="1800" i="1" smtClean="0">
                                <a:latin typeface="Cambria Math" panose="02040503050406030204" pitchFamily="18" charset="0"/>
                              </a:rPr>
                              <m:t>𝜕</m:t>
                            </m:r>
                            <m:sSup>
                              <m:sSupPr>
                                <m:ctrlPr>
                                  <a:rPr lang="fi-FI" sz="1800" i="1" smtClean="0">
                                    <a:latin typeface="Cambria Math" panose="02040503050406030204" pitchFamily="18" charset="0"/>
                                  </a:rPr>
                                </m:ctrlPr>
                              </m:sSupPr>
                              <m:e>
                                <m:r>
                                  <a:rPr lang="fi-FI" sz="1800" i="1" smtClean="0">
                                    <a:latin typeface="Cambria Math" panose="02040503050406030204" pitchFamily="18" charset="0"/>
                                  </a:rPr>
                                  <m:t>𝑧</m:t>
                                </m:r>
                              </m:e>
                              <m:sup>
                                <m:r>
                                  <a:rPr lang="fi-FI" sz="1800" i="1" smtClean="0">
                                    <a:latin typeface="Cambria Math" panose="02040503050406030204" pitchFamily="18" charset="0"/>
                                  </a:rPr>
                                  <m:t>2</m:t>
                                </m:r>
                              </m:sup>
                            </m:sSup>
                          </m:den>
                        </m:f>
                      </m:e>
                    </m:d>
                  </m:oMath>
                </a14:m>
                <a:endParaRPr lang="en-GB" dirty="0"/>
              </a:p>
            </p:txBody>
          </p:sp>
        </mc:Choice>
        <mc:Fallback xmlns="">
          <p:sp>
            <p:nvSpPr>
              <p:cNvPr id="21" name="Tekstvak 20">
                <a:extLst>
                  <a:ext uri="{FF2B5EF4-FFF2-40B4-BE49-F238E27FC236}">
                    <a16:creationId xmlns:a16="http://schemas.microsoft.com/office/drawing/2014/main" id="{56B8C057-8598-4351-925B-450966C1CFB5}"/>
                  </a:ext>
                </a:extLst>
              </p:cNvPr>
              <p:cNvSpPr txBox="1">
                <a:spLocks noRot="1" noChangeAspect="1" noMove="1" noResize="1" noEditPoints="1" noAdjustHandles="1" noChangeArrowheads="1" noChangeShapeType="1" noTextEdit="1"/>
              </p:cNvSpPr>
              <p:nvPr/>
            </p:nvSpPr>
            <p:spPr>
              <a:xfrm>
                <a:off x="2524178" y="5676968"/>
                <a:ext cx="7217232" cy="572144"/>
              </a:xfrm>
              <a:prstGeom prst="rect">
                <a:avLst/>
              </a:prstGeom>
              <a:blipFill>
                <a:blip r:embed="rId8"/>
                <a:stretch>
                  <a:fillRect/>
                </a:stretch>
              </a:blipFill>
            </p:spPr>
            <p:txBody>
              <a:bodyPr/>
              <a:lstStyle/>
              <a:p>
                <a:r>
                  <a:rPr lang="en-GB">
                    <a:noFill/>
                  </a:rPr>
                  <a:t> </a:t>
                </a:r>
              </a:p>
            </p:txBody>
          </p:sp>
        </mc:Fallback>
      </mc:AlternateContent>
      <p:sp>
        <p:nvSpPr>
          <p:cNvPr id="49" name="Espace réservé de la date 4"/>
          <p:cNvSpPr>
            <a:spLocks noGrp="1"/>
          </p:cNvSpPr>
          <p:nvPr>
            <p:ph type="dt" sz="half" idx="2"/>
          </p:nvPr>
        </p:nvSpPr>
        <p:spPr>
          <a:xfrm>
            <a:off x="400050" y="6356350"/>
            <a:ext cx="2743200" cy="365125"/>
          </a:xfrm>
        </p:spPr>
        <p:txBody>
          <a:bodyPr/>
          <a:lstStyle/>
          <a:p>
            <a:r>
              <a:rPr lang="fr-FR" dirty="0" smtClean="0"/>
              <a:t>28/02/2024</a:t>
            </a:r>
            <a:endParaRPr lang="fr-FR" dirty="0"/>
          </a:p>
        </p:txBody>
      </p:sp>
      <p:sp>
        <p:nvSpPr>
          <p:cNvPr id="50" name="Espace réservé du pied de page 5"/>
          <p:cNvSpPr>
            <a:spLocks noGrp="1"/>
          </p:cNvSpPr>
          <p:nvPr>
            <p:ph type="ftr" sz="quarter" idx="3"/>
          </p:nvPr>
        </p:nvSpPr>
        <p:spPr>
          <a:xfrm>
            <a:off x="8206685" y="6356350"/>
            <a:ext cx="3311652" cy="365125"/>
          </a:xfrm>
        </p:spPr>
        <p:txBody>
          <a:bodyPr/>
          <a:lstStyle/>
          <a:p>
            <a:pPr algn="r"/>
            <a:r>
              <a:rPr lang="fr-FR" smtClean="0"/>
              <a:t>DESIR Workshop</a:t>
            </a:r>
            <a:endParaRPr lang="fr-FR" dirty="0"/>
          </a:p>
        </p:txBody>
      </p:sp>
    </p:spTree>
    <p:extLst>
      <p:ext uri="{BB962C8B-B14F-4D97-AF65-F5344CB8AC3E}">
        <p14:creationId xmlns:p14="http://schemas.microsoft.com/office/powerpoint/2010/main" val="2617620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p:cNvGrpSpPr/>
          <p:nvPr/>
        </p:nvGrpSpPr>
        <p:grpSpPr>
          <a:xfrm>
            <a:off x="2085607" y="1054094"/>
            <a:ext cx="9915814" cy="5267181"/>
            <a:chOff x="2350783" y="1054094"/>
            <a:chExt cx="9915814" cy="5267181"/>
          </a:xfrm>
        </p:grpSpPr>
        <p:grpSp>
          <p:nvGrpSpPr>
            <p:cNvPr id="26" name="Group 25">
              <a:extLst>
                <a:ext uri="{FF2B5EF4-FFF2-40B4-BE49-F238E27FC236}">
                  <a16:creationId xmlns:a16="http://schemas.microsoft.com/office/drawing/2014/main" id="{DA05245A-86C6-15EB-41CF-6F66D12A3C78}"/>
                </a:ext>
              </a:extLst>
            </p:cNvPr>
            <p:cNvGrpSpPr/>
            <p:nvPr/>
          </p:nvGrpSpPr>
          <p:grpSpPr>
            <a:xfrm>
              <a:off x="2350783" y="1054094"/>
              <a:ext cx="9915814" cy="5267181"/>
              <a:chOff x="1426128" y="877925"/>
              <a:chExt cx="9915814" cy="5267181"/>
            </a:xfrm>
          </p:grpSpPr>
          <p:pic>
            <p:nvPicPr>
              <p:cNvPr id="5" name="Image 26">
                <a:extLst>
                  <a:ext uri="{FF2B5EF4-FFF2-40B4-BE49-F238E27FC236}">
                    <a16:creationId xmlns:a16="http://schemas.microsoft.com/office/drawing/2014/main" id="{47F53C2C-CAC0-FC17-336B-762A9E89CE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902"/>
              <a:stretch/>
            </p:blipFill>
            <p:spPr>
              <a:xfrm>
                <a:off x="1426128" y="950011"/>
                <a:ext cx="8028054" cy="5195095"/>
              </a:xfrm>
              <a:prstGeom prst="rect">
                <a:avLst/>
              </a:prstGeom>
            </p:spPr>
          </p:pic>
          <p:pic>
            <p:nvPicPr>
              <p:cNvPr id="6" name="Image 327">
                <a:extLst>
                  <a:ext uri="{FF2B5EF4-FFF2-40B4-BE49-F238E27FC236}">
                    <a16:creationId xmlns:a16="http://schemas.microsoft.com/office/drawing/2014/main" id="{3511E35C-0A00-6EAB-843E-27E9D8A4E9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02112" y="1139535"/>
                <a:ext cx="1771575" cy="1584499"/>
              </a:xfrm>
              <a:prstGeom prst="rect">
                <a:avLst/>
              </a:prstGeom>
            </p:spPr>
          </p:pic>
          <p:sp>
            <p:nvSpPr>
              <p:cNvPr id="8" name="Rectangle 7">
                <a:extLst>
                  <a:ext uri="{FF2B5EF4-FFF2-40B4-BE49-F238E27FC236}">
                    <a16:creationId xmlns:a16="http://schemas.microsoft.com/office/drawing/2014/main" id="{CFB338DF-1DFE-71ED-4671-922B2FE9492B}"/>
                  </a:ext>
                </a:extLst>
              </p:cNvPr>
              <p:cNvSpPr/>
              <p:nvPr/>
            </p:nvSpPr>
            <p:spPr>
              <a:xfrm>
                <a:off x="8764681" y="3765067"/>
                <a:ext cx="497682" cy="740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F9A6641D-FD1B-EC52-FDB5-2F26E05197E7}"/>
                  </a:ext>
                </a:extLst>
              </p:cNvPr>
              <p:cNvSpPr/>
              <p:nvPr/>
            </p:nvSpPr>
            <p:spPr>
              <a:xfrm rot="1018041">
                <a:off x="8830401" y="3808243"/>
                <a:ext cx="404603" cy="650498"/>
              </a:xfrm>
              <a:prstGeom prst="downArrow">
                <a:avLst/>
              </a:prstGeom>
              <a:solidFill>
                <a:srgbClr val="B4C7E7"/>
              </a:solidFill>
              <a:ln>
                <a:solidFill>
                  <a:srgbClr val="436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92052E1E-3FFF-92F0-CBF5-C8DDC3994B65}"/>
                  </a:ext>
                </a:extLst>
              </p:cNvPr>
              <p:cNvSpPr/>
              <p:nvPr/>
            </p:nvSpPr>
            <p:spPr>
              <a:xfrm rot="11808914">
                <a:off x="9266549" y="2426678"/>
                <a:ext cx="404603" cy="650498"/>
              </a:xfrm>
              <a:prstGeom prst="downArrow">
                <a:avLst/>
              </a:prstGeom>
              <a:solidFill>
                <a:srgbClr val="B4C7E7"/>
              </a:solidFill>
              <a:ln>
                <a:solidFill>
                  <a:srgbClr val="436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002B23-CC66-A6C2-D90A-DC14C834B547}"/>
                  </a:ext>
                </a:extLst>
              </p:cNvPr>
              <p:cNvSpPr txBox="1"/>
              <p:nvPr/>
            </p:nvSpPr>
            <p:spPr>
              <a:xfrm>
                <a:off x="9992534" y="2411127"/>
                <a:ext cx="1349408" cy="523220"/>
              </a:xfrm>
              <a:prstGeom prst="rect">
                <a:avLst/>
              </a:prstGeom>
              <a:noFill/>
            </p:spPr>
            <p:txBody>
              <a:bodyPr wrap="square" rtlCol="0">
                <a:spAutoFit/>
              </a:bodyPr>
              <a:lstStyle/>
              <a:p>
                <a:r>
                  <a:rPr lang="fr-FR" sz="1400" b="1" dirty="0">
                    <a:solidFill>
                      <a:schemeClr val="tx1">
                        <a:lumMod val="50000"/>
                      </a:schemeClr>
                    </a:solidFill>
                  </a:rPr>
                  <a:t>SEASON </a:t>
                </a:r>
                <a:r>
                  <a:rPr lang="fr-FR" sz="1400" b="1" dirty="0" err="1">
                    <a:solidFill>
                      <a:schemeClr val="tx1">
                        <a:lumMod val="50000"/>
                      </a:schemeClr>
                    </a:solidFill>
                  </a:rPr>
                  <a:t>decay</a:t>
                </a:r>
                <a:r>
                  <a:rPr lang="fr-FR" sz="1400" b="1" dirty="0">
                    <a:solidFill>
                      <a:schemeClr val="tx1">
                        <a:lumMod val="50000"/>
                      </a:schemeClr>
                    </a:solidFill>
                  </a:rPr>
                  <a:t> station</a:t>
                </a:r>
                <a:endParaRPr lang="en-US" sz="1400" b="1" dirty="0">
                  <a:solidFill>
                    <a:schemeClr val="tx1">
                      <a:lumMod val="50000"/>
                    </a:schemeClr>
                  </a:solidFill>
                </a:endParaRPr>
              </a:p>
            </p:txBody>
          </p:sp>
          <p:sp>
            <p:nvSpPr>
              <p:cNvPr id="12" name="Rectangle 11">
                <a:extLst>
                  <a:ext uri="{FF2B5EF4-FFF2-40B4-BE49-F238E27FC236}">
                    <a16:creationId xmlns:a16="http://schemas.microsoft.com/office/drawing/2014/main" id="{23C0A5D8-DE7D-400C-5375-5872DD579015}"/>
                  </a:ext>
                </a:extLst>
              </p:cNvPr>
              <p:cNvSpPr/>
              <p:nvPr/>
            </p:nvSpPr>
            <p:spPr>
              <a:xfrm>
                <a:off x="10052050" y="1225550"/>
                <a:ext cx="632966" cy="69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96EE9A-4230-17DA-1C8C-48094826E349}"/>
                  </a:ext>
                </a:extLst>
              </p:cNvPr>
              <p:cNvSpPr/>
              <p:nvPr/>
            </p:nvSpPr>
            <p:spPr>
              <a:xfrm>
                <a:off x="9354376" y="1260474"/>
                <a:ext cx="504521" cy="275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BA3106-78C1-D2DF-A5E0-549318B53CF6}"/>
                  </a:ext>
                </a:extLst>
              </p:cNvPr>
              <p:cNvSpPr/>
              <p:nvPr/>
            </p:nvSpPr>
            <p:spPr>
              <a:xfrm>
                <a:off x="9321115" y="1525633"/>
                <a:ext cx="97585" cy="737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A2E1D8E-0317-E3CB-C59E-08055ABD0FC7}"/>
                  </a:ext>
                </a:extLst>
              </p:cNvPr>
              <p:cNvSpPr txBox="1"/>
              <p:nvPr/>
            </p:nvSpPr>
            <p:spPr>
              <a:xfrm>
                <a:off x="8865716" y="1985692"/>
                <a:ext cx="601447" cy="276999"/>
              </a:xfrm>
              <a:prstGeom prst="rect">
                <a:avLst/>
              </a:prstGeom>
              <a:noFill/>
            </p:spPr>
            <p:txBody>
              <a:bodyPr wrap="none" rtlCol="0">
                <a:spAutoFit/>
              </a:bodyPr>
              <a:lstStyle/>
              <a:p>
                <a:r>
                  <a:rPr lang="fr-FR" sz="1200" b="1" dirty="0">
                    <a:solidFill>
                      <a:srgbClr val="C00000"/>
                    </a:solidFill>
                  </a:rPr>
                  <a:t>Beam</a:t>
                </a:r>
                <a:endParaRPr lang="en-US" sz="1200" b="1" dirty="0">
                  <a:solidFill>
                    <a:srgbClr val="C00000"/>
                  </a:solidFill>
                </a:endParaRPr>
              </a:p>
            </p:txBody>
          </p:sp>
          <p:cxnSp>
            <p:nvCxnSpPr>
              <p:cNvPr id="17" name="Straight Arrow Connector 16">
                <a:extLst>
                  <a:ext uri="{FF2B5EF4-FFF2-40B4-BE49-F238E27FC236}">
                    <a16:creationId xmlns:a16="http://schemas.microsoft.com/office/drawing/2014/main" id="{994BA66F-74EE-E6CB-ED71-A9324DD566E0}"/>
                  </a:ext>
                </a:extLst>
              </p:cNvPr>
              <p:cNvCxnSpPr>
                <a:cxnSpLocks/>
              </p:cNvCxnSpPr>
              <p:nvPr/>
            </p:nvCxnSpPr>
            <p:spPr>
              <a:xfrm flipV="1">
                <a:off x="9401175" y="2084361"/>
                <a:ext cx="295314" cy="5259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B27EF4D-C0F4-4D0D-3ED0-FFDFB30EA4DC}"/>
                  </a:ext>
                </a:extLst>
              </p:cNvPr>
              <p:cNvSpPr/>
              <p:nvPr/>
            </p:nvSpPr>
            <p:spPr>
              <a:xfrm>
                <a:off x="9401175" y="2145170"/>
                <a:ext cx="128588" cy="91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D225A4-DD9F-DA13-AC5B-DA63D48CC225}"/>
                  </a:ext>
                </a:extLst>
              </p:cNvPr>
              <p:cNvSpPr txBox="1"/>
              <p:nvPr/>
            </p:nvSpPr>
            <p:spPr>
              <a:xfrm>
                <a:off x="10060828" y="877925"/>
                <a:ext cx="1048685" cy="523220"/>
              </a:xfrm>
              <a:prstGeom prst="rect">
                <a:avLst/>
              </a:prstGeom>
              <a:solidFill>
                <a:schemeClr val="bg1"/>
              </a:solidFill>
            </p:spPr>
            <p:txBody>
              <a:bodyPr wrap="square" rtlCol="0">
                <a:spAutoFit/>
              </a:bodyPr>
              <a:lstStyle/>
              <a:p>
                <a:r>
                  <a:rPr lang="fr-FR" sz="1400" b="1" dirty="0">
                    <a:solidFill>
                      <a:schemeClr val="tx1">
                        <a:lumMod val="50000"/>
                      </a:schemeClr>
                    </a:solidFill>
                  </a:rPr>
                  <a:t>2 Ge detectors</a:t>
                </a:r>
                <a:endParaRPr lang="en-US" sz="1400" b="1" dirty="0">
                  <a:solidFill>
                    <a:schemeClr val="tx1">
                      <a:lumMod val="50000"/>
                    </a:schemeClr>
                  </a:solidFill>
                </a:endParaRPr>
              </a:p>
            </p:txBody>
          </p:sp>
        </p:grpSp>
        <p:pic>
          <p:nvPicPr>
            <p:cNvPr id="55" name="Image 26">
              <a:extLst>
                <a:ext uri="{FF2B5EF4-FFF2-40B4-BE49-F238E27FC236}">
                  <a16:creationId xmlns:a16="http://schemas.microsoft.com/office/drawing/2014/main" id="{47F53C2C-CAC0-FC17-336B-762A9E89CE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905" r="90712" b="24511"/>
            <a:stretch/>
          </p:blipFill>
          <p:spPr>
            <a:xfrm>
              <a:off x="2821312" y="5126009"/>
              <a:ext cx="719137" cy="195421"/>
            </a:xfrm>
            <a:prstGeom prst="rect">
              <a:avLst/>
            </a:prstGeom>
          </p:spPr>
        </p:pic>
        <p:sp>
          <p:nvSpPr>
            <p:cNvPr id="18" name="Rectangle 17"/>
            <p:cNvSpPr/>
            <p:nvPr/>
          </p:nvSpPr>
          <p:spPr>
            <a:xfrm>
              <a:off x="2437748" y="4772756"/>
              <a:ext cx="803262" cy="246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itle 3">
            <a:extLst>
              <a:ext uri="{FF2B5EF4-FFF2-40B4-BE49-F238E27FC236}">
                <a16:creationId xmlns:a16="http://schemas.microsoft.com/office/drawing/2014/main" id="{DA2E8D02-078C-5DC4-7095-22783ED66FF5}"/>
              </a:ext>
            </a:extLst>
          </p:cNvPr>
          <p:cNvSpPr>
            <a:spLocks noGrp="1"/>
          </p:cNvSpPr>
          <p:nvPr>
            <p:ph type="title"/>
          </p:nvPr>
        </p:nvSpPr>
        <p:spPr/>
        <p:txBody>
          <a:bodyPr/>
          <a:lstStyle/>
          <a:p>
            <a:r>
              <a:rPr lang="fr-FR" dirty="0"/>
              <a:t>S</a:t>
            </a:r>
            <a:r>
              <a:rPr lang="fr-FR" baseline="30000" dirty="0"/>
              <a:t>3</a:t>
            </a:r>
            <a:r>
              <a:rPr lang="fr-FR" dirty="0"/>
              <a:t> Low Energy Branch (S</a:t>
            </a:r>
            <a:r>
              <a:rPr lang="fr-FR" baseline="30000" dirty="0"/>
              <a:t>3</a:t>
            </a:r>
            <a:r>
              <a:rPr lang="fr-FR" dirty="0"/>
              <a:t>-LEB)</a:t>
            </a:r>
            <a:endParaRPr lang="en-US" dirty="0"/>
          </a:p>
        </p:txBody>
      </p:sp>
      <p:sp>
        <p:nvSpPr>
          <p:cNvPr id="3" name="Slide Number Placeholder 2">
            <a:extLst>
              <a:ext uri="{FF2B5EF4-FFF2-40B4-BE49-F238E27FC236}">
                <a16:creationId xmlns:a16="http://schemas.microsoft.com/office/drawing/2014/main" id="{C5427232-DA66-3CC6-457E-66096C487ECC}"/>
              </a:ext>
            </a:extLst>
          </p:cNvPr>
          <p:cNvSpPr>
            <a:spLocks noGrp="1"/>
          </p:cNvSpPr>
          <p:nvPr>
            <p:ph type="sldNum" sz="quarter" idx="12"/>
          </p:nvPr>
        </p:nvSpPr>
        <p:spPr/>
        <p:txBody>
          <a:bodyPr/>
          <a:lstStyle/>
          <a:p>
            <a:fld id="{0A297500-7527-634B-90F4-69D0994C32B4}" type="slidenum">
              <a:rPr lang="nl-NL" smtClean="0"/>
              <a:t>4</a:t>
            </a:fld>
            <a:endParaRPr lang="nl-NL"/>
          </a:p>
        </p:txBody>
      </p:sp>
      <p:sp>
        <p:nvSpPr>
          <p:cNvPr id="56" name="Espace réservé de la date 3">
            <a:extLst>
              <a:ext uri="{FF2B5EF4-FFF2-40B4-BE49-F238E27FC236}">
                <a16:creationId xmlns:a16="http://schemas.microsoft.com/office/drawing/2014/main" id="{9F629A9E-55E7-EC40-A8BF-386DF4690A43}"/>
              </a:ext>
            </a:extLst>
          </p:cNvPr>
          <p:cNvSpPr>
            <a:spLocks noGrp="1"/>
          </p:cNvSpPr>
          <p:nvPr>
            <p:ph type="dt" sz="half" idx="2"/>
          </p:nvPr>
        </p:nvSpPr>
        <p:spPr>
          <a:xfrm>
            <a:off x="406963" y="6356349"/>
            <a:ext cx="2743200" cy="365125"/>
          </a:xfrm>
          <a:prstGeom prst="rect">
            <a:avLst/>
          </a:prstGeom>
        </p:spPr>
        <p:txBody>
          <a:bodyPr vert="horz" lIns="91440" tIns="45720" rIns="91440" bIns="45720" rtlCol="0" anchor="ctr"/>
          <a:lstStyle>
            <a:lvl1pPr algn="l">
              <a:defRPr sz="1200">
                <a:solidFill>
                  <a:srgbClr val="BBC7DE"/>
                </a:solidFill>
              </a:defRPr>
            </a:lvl1pPr>
          </a:lstStyle>
          <a:p>
            <a:r>
              <a:rPr lang="fr-FR" dirty="0" smtClean="0"/>
              <a:t>28/02/2024</a:t>
            </a:r>
            <a:endParaRPr lang="fr-FR" dirty="0"/>
          </a:p>
        </p:txBody>
      </p:sp>
      <p:sp>
        <p:nvSpPr>
          <p:cNvPr id="57"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grpSp>
        <p:nvGrpSpPr>
          <p:cNvPr id="59" name="Groupe 58"/>
          <p:cNvGrpSpPr/>
          <p:nvPr/>
        </p:nvGrpSpPr>
        <p:grpSpPr>
          <a:xfrm>
            <a:off x="182881" y="2242243"/>
            <a:ext cx="3500836" cy="2211486"/>
            <a:chOff x="2114828" y="968392"/>
            <a:chExt cx="2921047" cy="1707362"/>
          </a:xfrm>
        </p:grpSpPr>
        <p:grpSp>
          <p:nvGrpSpPr>
            <p:cNvPr id="60" name="Groupe 59"/>
            <p:cNvGrpSpPr/>
            <p:nvPr/>
          </p:nvGrpSpPr>
          <p:grpSpPr>
            <a:xfrm>
              <a:off x="2224278" y="968392"/>
              <a:ext cx="2811597" cy="1707362"/>
              <a:chOff x="1890031" y="940489"/>
              <a:chExt cx="2811597" cy="1707362"/>
            </a:xfrm>
          </p:grpSpPr>
          <p:pic>
            <p:nvPicPr>
              <p:cNvPr id="62" name="Image 61" descr="Ac_gasjetvsgascell.jpg"/>
              <p:cNvPicPr>
                <a:picLocks noChangeAspect="1"/>
              </p:cNvPicPr>
              <p:nvPr/>
            </p:nvPicPr>
            <p:blipFill rotWithShape="1">
              <a:blip r:embed="rId4" cstate="print">
                <a:extLst>
                  <a:ext uri="{28A0092B-C50C-407E-A947-70E740481C1C}">
                    <a14:useLocalDpi xmlns:a14="http://schemas.microsoft.com/office/drawing/2010/main" val="0"/>
                  </a:ext>
                </a:extLst>
              </a:blip>
              <a:srcRect r="28036"/>
              <a:stretch/>
            </p:blipFill>
            <p:spPr>
              <a:xfrm>
                <a:off x="1890031" y="1110558"/>
                <a:ext cx="2594630" cy="1537293"/>
              </a:xfrm>
              <a:prstGeom prst="rect">
                <a:avLst/>
              </a:prstGeom>
            </p:spPr>
          </p:pic>
          <p:sp>
            <p:nvSpPr>
              <p:cNvPr id="63" name="Rectangle 62"/>
              <p:cNvSpPr/>
              <p:nvPr/>
            </p:nvSpPr>
            <p:spPr>
              <a:xfrm>
                <a:off x="4388123" y="940489"/>
                <a:ext cx="313505" cy="2933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61" name="Rectangle 60"/>
            <p:cNvSpPr/>
            <p:nvPr/>
          </p:nvSpPr>
          <p:spPr>
            <a:xfrm>
              <a:off x="2114828" y="1147721"/>
              <a:ext cx="313505" cy="2933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5" name="Google Shape;58;p13" descr="https://lh4.googleusercontent.com/JgXilKJ9CWHncIa89qsdOw7rtiPADfkGmWQ2TTzQrUIkPEufbD990cs4UhhPAsPNif9RaNm5NrHp5d42M04mJY4V4RMcK-9z5ey7eZvTt8a7YkqlfUs99kxK0VhErIgXNWfxbmfGgo4=s0">
            <a:extLst>
              <a:ext uri="{FF2B5EF4-FFF2-40B4-BE49-F238E27FC236}">
                <a16:creationId xmlns:a16="http://schemas.microsoft.com/office/drawing/2014/main" id="{E6017E00-16A4-E0A8-E819-1E9B6F1982EA}"/>
              </a:ext>
            </a:extLst>
          </p:cNvPr>
          <p:cNvPicPr preferRelativeResize="0"/>
          <p:nvPr/>
        </p:nvPicPr>
        <p:blipFill rotWithShape="1">
          <a:blip r:embed="rId5">
            <a:alphaModFix/>
          </a:blip>
          <a:srcRect l="6955" t="1273" r="34797" b="32741"/>
          <a:stretch/>
        </p:blipFill>
        <p:spPr>
          <a:xfrm rot="5400000">
            <a:off x="2488897" y="1444084"/>
            <a:ext cx="862540" cy="922554"/>
          </a:xfrm>
          <a:prstGeom prst="rect">
            <a:avLst/>
          </a:prstGeom>
          <a:noFill/>
          <a:ln w="3175" cap="flat" cmpd="sng">
            <a:solidFill>
              <a:schemeClr val="tx1"/>
            </a:solidFill>
            <a:prstDash val="solid"/>
            <a:round/>
            <a:headEnd type="none" w="sm" len="sm"/>
            <a:tailEnd type="none" w="sm" len="sm"/>
          </a:ln>
        </p:spPr>
      </p:pic>
      <p:pic>
        <p:nvPicPr>
          <p:cNvPr id="36" name="Google Shape;157;p15">
            <a:extLst>
              <a:ext uri="{FF2B5EF4-FFF2-40B4-BE49-F238E27FC236}">
                <a16:creationId xmlns:a16="http://schemas.microsoft.com/office/drawing/2014/main" id="{A3E01E4D-C59C-53A6-F59F-D8DD77388AFB}"/>
              </a:ext>
            </a:extLst>
          </p:cNvPr>
          <p:cNvPicPr preferRelativeResize="0"/>
          <p:nvPr/>
        </p:nvPicPr>
        <p:blipFill rotWithShape="1">
          <a:blip r:embed="rId6">
            <a:alphaModFix/>
          </a:blip>
          <a:srcRect t="16569"/>
          <a:stretch/>
        </p:blipFill>
        <p:spPr>
          <a:xfrm>
            <a:off x="3518538" y="1118142"/>
            <a:ext cx="2595170" cy="1594290"/>
          </a:xfrm>
          <a:prstGeom prst="rect">
            <a:avLst/>
          </a:prstGeom>
          <a:noFill/>
          <a:ln>
            <a:noFill/>
          </a:ln>
        </p:spPr>
      </p:pic>
    </p:spTree>
    <p:extLst>
      <p:ext uri="{BB962C8B-B14F-4D97-AF65-F5344CB8AC3E}">
        <p14:creationId xmlns:p14="http://schemas.microsoft.com/office/powerpoint/2010/main" val="3166481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Laser system</a:t>
            </a:r>
            <a:endParaRPr lang="en-GB" dirty="0"/>
          </a:p>
        </p:txBody>
      </p:sp>
      <p:sp>
        <p:nvSpPr>
          <p:cNvPr id="3" name="Espace réservé du contenu 2"/>
          <p:cNvSpPr>
            <a:spLocks noGrp="1"/>
          </p:cNvSpPr>
          <p:nvPr>
            <p:ph idx="1"/>
          </p:nvPr>
        </p:nvSpPr>
        <p:spPr>
          <a:xfrm>
            <a:off x="400051" y="1333500"/>
            <a:ext cx="3229415" cy="5022850"/>
          </a:xfrm>
        </p:spPr>
        <p:txBody>
          <a:bodyPr/>
          <a:lstStyle/>
          <a:p>
            <a:r>
              <a:rPr lang="en-GB" dirty="0" smtClean="0"/>
              <a:t>Commissioning done with temporary </a:t>
            </a:r>
            <a:r>
              <a:rPr lang="en-GB" dirty="0" err="1" smtClean="0"/>
              <a:t>Ti:Sapphire</a:t>
            </a:r>
            <a:r>
              <a:rPr lang="en-GB" dirty="0" smtClean="0"/>
              <a:t> laser setup</a:t>
            </a:r>
          </a:p>
          <a:p>
            <a:pPr lvl="1"/>
            <a:r>
              <a:rPr lang="en-GB" dirty="0" smtClean="0"/>
              <a:t>1 dual-etalon &amp; 1 ‘standard’ z-cavity</a:t>
            </a:r>
          </a:p>
          <a:p>
            <a:pPr lvl="1"/>
            <a:r>
              <a:rPr lang="en-GB" dirty="0" smtClean="0"/>
              <a:t>Old injection-locked cavity</a:t>
            </a:r>
          </a:p>
        </p:txBody>
      </p:sp>
      <p:sp>
        <p:nvSpPr>
          <p:cNvPr id="4" name="Espace réservé du numéro de diapositive 3"/>
          <p:cNvSpPr>
            <a:spLocks noGrp="1"/>
          </p:cNvSpPr>
          <p:nvPr>
            <p:ph type="sldNum" sz="quarter" idx="12"/>
          </p:nvPr>
        </p:nvSpPr>
        <p:spPr/>
        <p:txBody>
          <a:bodyPr/>
          <a:lstStyle/>
          <a:p>
            <a:fld id="{357E5AD5-23FB-474E-9BF5-B42530E509F4}" type="slidenum">
              <a:rPr lang="fr-FR" smtClean="0"/>
              <a:t>5</a:t>
            </a:fld>
            <a:endParaRPr lang="fr-FR" dirty="0"/>
          </a:p>
        </p:txBody>
      </p:sp>
      <p:sp>
        <p:nvSpPr>
          <p:cNvPr id="5" name="Espace réservé de la date 4"/>
          <p:cNvSpPr>
            <a:spLocks noGrp="1"/>
          </p:cNvSpPr>
          <p:nvPr>
            <p:ph type="dt" sz="half" idx="2"/>
          </p:nvPr>
        </p:nvSpPr>
        <p:spPr/>
        <p:txBody>
          <a:bodyPr/>
          <a:lstStyle/>
          <a:p>
            <a:r>
              <a:rPr lang="fr-FR" smtClean="0"/>
              <a:t>28/02/2024</a:t>
            </a:r>
            <a:endParaRPr lang="fr-FR" dirty="0"/>
          </a:p>
        </p:txBody>
      </p:sp>
      <p:sp>
        <p:nvSpPr>
          <p:cNvPr id="6" name="Espace réservé du pied de page 5"/>
          <p:cNvSpPr>
            <a:spLocks noGrp="1"/>
          </p:cNvSpPr>
          <p:nvPr>
            <p:ph type="ftr" sz="quarter" idx="3"/>
          </p:nvPr>
        </p:nvSpPr>
        <p:spPr/>
        <p:txBody>
          <a:bodyPr/>
          <a:lstStyle/>
          <a:p>
            <a:pPr algn="r"/>
            <a:r>
              <a:rPr lang="fr-FR" smtClean="0"/>
              <a:t>DESIR Workshop</a:t>
            </a:r>
            <a:endParaRPr lang="fr-FR" dirty="0"/>
          </a:p>
        </p:txBody>
      </p:sp>
      <p:pic>
        <p:nvPicPr>
          <p:cNvPr id="7" name="Image 6">
            <a:extLst>
              <a:ext uri="{FF2B5EF4-FFF2-40B4-BE49-F238E27FC236}">
                <a16:creationId xmlns:a16="http://schemas.microsoft.com/office/drawing/2014/main" id="{E1F03167-3B6B-3541-A587-05AFF12A670D}"/>
              </a:ext>
            </a:extLst>
          </p:cNvPr>
          <p:cNvPicPr>
            <a:picLocks noChangeAspect="1"/>
          </p:cNvPicPr>
          <p:nvPr/>
        </p:nvPicPr>
        <p:blipFill>
          <a:blip r:embed="rId2"/>
          <a:stretch>
            <a:fillRect/>
          </a:stretch>
        </p:blipFill>
        <p:spPr>
          <a:xfrm>
            <a:off x="323850" y="3168234"/>
            <a:ext cx="3522518" cy="2641889"/>
          </a:xfrm>
          <a:prstGeom prst="rect">
            <a:avLst/>
          </a:prstGeom>
        </p:spPr>
      </p:pic>
      <p:sp>
        <p:nvSpPr>
          <p:cNvPr id="8" name="Espace réservé du contenu 2"/>
          <p:cNvSpPr txBox="1">
            <a:spLocks/>
          </p:cNvSpPr>
          <p:nvPr/>
        </p:nvSpPr>
        <p:spPr>
          <a:xfrm>
            <a:off x="3705667" y="1314450"/>
            <a:ext cx="4649547" cy="5022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2568"/>
              </a:buClr>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3B2568"/>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B2568"/>
              </a:buClr>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B2568"/>
              </a:buClr>
              <a:buFont typeface="Arial" panose="020B0604020202020204" pitchFamily="34" charset="0"/>
              <a:buChar char="•"/>
              <a:defRPr sz="1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S</a:t>
            </a:r>
            <a:r>
              <a:rPr lang="en-GB" baseline="30000" dirty="0" smtClean="0"/>
              <a:t>3</a:t>
            </a:r>
            <a:r>
              <a:rPr lang="en-GB" dirty="0" smtClean="0"/>
              <a:t> </a:t>
            </a:r>
            <a:r>
              <a:rPr lang="en-GB" dirty="0" err="1" smtClean="0"/>
              <a:t>Ti:Sapphire</a:t>
            </a:r>
            <a:r>
              <a:rPr lang="en-GB" dirty="0" smtClean="0"/>
              <a:t> laser room being installed</a:t>
            </a:r>
          </a:p>
          <a:p>
            <a:pPr lvl="1"/>
            <a:r>
              <a:rPr lang="en-GB" dirty="0" smtClean="0"/>
              <a:t>New dual-head pump laser + existing pump laser</a:t>
            </a:r>
          </a:p>
          <a:p>
            <a:pPr lvl="1"/>
            <a:r>
              <a:rPr lang="en-GB" dirty="0" smtClean="0"/>
              <a:t>Matisse TS arriving this year</a:t>
            </a:r>
          </a:p>
          <a:p>
            <a:pPr lvl="1"/>
            <a:r>
              <a:rPr lang="en-GB" dirty="0" smtClean="0"/>
              <a:t>New ABU under study</a:t>
            </a:r>
          </a:p>
          <a:p>
            <a:pPr lvl="1"/>
            <a:endParaRPr lang="en-GB" dirty="0"/>
          </a:p>
        </p:txBody>
      </p:sp>
      <p:pic>
        <p:nvPicPr>
          <p:cNvPr id="10" name="Image 9"/>
          <p:cNvPicPr>
            <a:picLocks noChangeAspect="1"/>
          </p:cNvPicPr>
          <p:nvPr/>
        </p:nvPicPr>
        <p:blipFill rotWithShape="1">
          <a:blip r:embed="rId3"/>
          <a:srcRect t="5113"/>
          <a:stretch/>
        </p:blipFill>
        <p:spPr>
          <a:xfrm>
            <a:off x="4332584" y="2799268"/>
            <a:ext cx="3242869" cy="3499424"/>
          </a:xfrm>
          <a:prstGeom prst="rect">
            <a:avLst/>
          </a:prstGeom>
        </p:spPr>
      </p:pic>
      <p:sp>
        <p:nvSpPr>
          <p:cNvPr id="11" name="Espace réservé du contenu 2"/>
          <p:cNvSpPr txBox="1">
            <a:spLocks/>
          </p:cNvSpPr>
          <p:nvPr/>
        </p:nvSpPr>
        <p:spPr>
          <a:xfrm>
            <a:off x="8355215" y="1333500"/>
            <a:ext cx="3282606" cy="5022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2568"/>
              </a:buClr>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3B2568"/>
              </a:buClr>
              <a:buFont typeface="Arial" panose="020B0604020202020204" pitchFamily="34" charset="0"/>
              <a:buChar char="•"/>
              <a:defRPr sz="16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B2568"/>
              </a:buClr>
              <a:buFont typeface="Arial" panose="020B0604020202020204" pitchFamily="34" charset="0"/>
              <a:buChar char="•"/>
              <a:defRPr sz="1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B2568"/>
              </a:buClr>
              <a:buFont typeface="Arial" panose="020B0604020202020204" pitchFamily="34" charset="0"/>
              <a:buChar char="•"/>
              <a:defRPr sz="1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S</a:t>
            </a:r>
            <a:r>
              <a:rPr lang="en-GB" baseline="30000" dirty="0" smtClean="0"/>
              <a:t>3</a:t>
            </a:r>
            <a:r>
              <a:rPr lang="en-GB" dirty="0" smtClean="0"/>
              <a:t> dye laser room under study (chemical safety requirements), dye laser system operational at KU Leuven</a:t>
            </a:r>
            <a:endParaRPr lang="en-GB" dirty="0"/>
          </a:p>
        </p:txBody>
      </p:sp>
      <p:pic>
        <p:nvPicPr>
          <p:cNvPr id="13" name="Picture 2">
            <a:extLst>
              <a:ext uri="{FF2B5EF4-FFF2-40B4-BE49-F238E27FC236}">
                <a16:creationId xmlns:a16="http://schemas.microsoft.com/office/drawing/2014/main" id="{15DCCC80-BE57-46EA-99A0-C73201B49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671" y="2799268"/>
            <a:ext cx="4053263" cy="1853291"/>
          </a:xfrm>
          <a:prstGeom prst="rect">
            <a:avLst/>
          </a:prstGeom>
          <a:noFill/>
          <a:ln w="9525">
            <a:noFill/>
            <a:miter lim="800000"/>
            <a:headEnd/>
            <a:tailEnd/>
          </a:ln>
        </p:spPr>
      </p:pic>
    </p:spTree>
    <p:extLst>
      <p:ext uri="{BB962C8B-B14F-4D97-AF65-F5344CB8AC3E}">
        <p14:creationId xmlns:p14="http://schemas.microsoft.com/office/powerpoint/2010/main" val="2320879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GISELE Ti:sapphire laser laboratory</a:t>
            </a:r>
            <a:endParaRPr lang="en-GB" dirty="0"/>
          </a:p>
        </p:txBody>
      </p:sp>
      <p:sp>
        <p:nvSpPr>
          <p:cNvPr id="6" name="Espace réservé du numéro de diapositive 5"/>
          <p:cNvSpPr>
            <a:spLocks noGrp="1"/>
          </p:cNvSpPr>
          <p:nvPr>
            <p:ph type="sldNum" sz="quarter" idx="12"/>
          </p:nvPr>
        </p:nvSpPr>
        <p:spPr/>
        <p:txBody>
          <a:bodyPr/>
          <a:lstStyle/>
          <a:p>
            <a:fld id="{357E5AD5-23FB-474E-9BF5-B42530E509F4}" type="slidenum">
              <a:rPr lang="fr-FR" smtClean="0"/>
              <a:pPr/>
              <a:t>6</a:t>
            </a:fld>
            <a:endParaRPr lang="fr-FR" dirty="0"/>
          </a:p>
        </p:txBody>
      </p:sp>
      <p:pic>
        <p:nvPicPr>
          <p:cNvPr id="7" name="Google Shape;400;p25"/>
          <p:cNvPicPr preferRelativeResize="0">
            <a:picLocks noChangeAspect="1"/>
          </p:cNvPicPr>
          <p:nvPr/>
        </p:nvPicPr>
        <p:blipFill rotWithShape="1">
          <a:blip r:embed="rId2">
            <a:alphaModFix/>
          </a:blip>
          <a:srcRect b="14828"/>
          <a:stretch/>
        </p:blipFill>
        <p:spPr>
          <a:xfrm>
            <a:off x="400050" y="1711185"/>
            <a:ext cx="9043915" cy="4614921"/>
          </a:xfrm>
          <a:prstGeom prst="rect">
            <a:avLst/>
          </a:prstGeom>
          <a:noFill/>
          <a:ln>
            <a:noFill/>
          </a:ln>
        </p:spPr>
      </p:pic>
      <p:pic>
        <p:nvPicPr>
          <p:cNvPr id="8" name="Image 7"/>
          <p:cNvPicPr>
            <a:picLocks noChangeAspect="1"/>
          </p:cNvPicPr>
          <p:nvPr/>
        </p:nvPicPr>
        <p:blipFill>
          <a:blip r:embed="rId3"/>
          <a:stretch>
            <a:fillRect/>
          </a:stretch>
        </p:blipFill>
        <p:spPr>
          <a:xfrm>
            <a:off x="8004563" y="1758361"/>
            <a:ext cx="2677287" cy="1254978"/>
          </a:xfrm>
          <a:prstGeom prst="rect">
            <a:avLst/>
          </a:prstGeom>
        </p:spPr>
      </p:pic>
      <p:pic>
        <p:nvPicPr>
          <p:cNvPr id="16" name="Image 15"/>
          <p:cNvPicPr>
            <a:picLocks noChangeAspect="1"/>
          </p:cNvPicPr>
          <p:nvPr/>
        </p:nvPicPr>
        <p:blipFill>
          <a:blip r:embed="rId4"/>
          <a:stretch>
            <a:fillRect/>
          </a:stretch>
        </p:blipFill>
        <p:spPr>
          <a:xfrm>
            <a:off x="1718852" y="2025024"/>
            <a:ext cx="2798923" cy="1970116"/>
          </a:xfrm>
          <a:prstGeom prst="rect">
            <a:avLst/>
          </a:prstGeom>
        </p:spPr>
      </p:pic>
      <p:sp>
        <p:nvSpPr>
          <p:cNvPr id="10" name="Espace réservé de la date 4"/>
          <p:cNvSpPr>
            <a:spLocks noGrp="1"/>
          </p:cNvSpPr>
          <p:nvPr>
            <p:ph type="dt" sz="half" idx="2"/>
          </p:nvPr>
        </p:nvSpPr>
        <p:spPr>
          <a:xfrm>
            <a:off x="400050" y="6356350"/>
            <a:ext cx="2743200" cy="365125"/>
          </a:xfrm>
        </p:spPr>
        <p:txBody>
          <a:bodyPr/>
          <a:lstStyle/>
          <a:p>
            <a:r>
              <a:rPr lang="fr-FR" dirty="0" smtClean="0"/>
              <a:t>28/02/2024</a:t>
            </a:r>
            <a:endParaRPr lang="fr-FR" dirty="0"/>
          </a:p>
        </p:txBody>
      </p:sp>
      <p:sp>
        <p:nvSpPr>
          <p:cNvPr id="11"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pic>
        <p:nvPicPr>
          <p:cNvPr id="13" name="Google Shape;284;p22"/>
          <p:cNvPicPr preferRelativeResize="0">
            <a:picLocks noChangeAspect="1"/>
          </p:cNvPicPr>
          <p:nvPr/>
        </p:nvPicPr>
        <p:blipFill>
          <a:blip r:embed="rId5">
            <a:alphaModFix/>
          </a:blip>
          <a:stretch>
            <a:fillRect/>
          </a:stretch>
        </p:blipFill>
        <p:spPr>
          <a:xfrm>
            <a:off x="9358239" y="3161975"/>
            <a:ext cx="2782437" cy="2109266"/>
          </a:xfrm>
          <a:prstGeom prst="rect">
            <a:avLst/>
          </a:prstGeom>
          <a:noFill/>
          <a:ln>
            <a:noFill/>
          </a:ln>
        </p:spPr>
      </p:pic>
      <p:sp>
        <p:nvSpPr>
          <p:cNvPr id="5" name="Rectangle 4"/>
          <p:cNvSpPr/>
          <p:nvPr/>
        </p:nvSpPr>
        <p:spPr>
          <a:xfrm>
            <a:off x="400050" y="1064854"/>
            <a:ext cx="6096000" cy="646331"/>
          </a:xfrm>
          <a:prstGeom prst="rect">
            <a:avLst/>
          </a:prstGeom>
        </p:spPr>
        <p:txBody>
          <a:bodyPr>
            <a:spAutoFit/>
          </a:bodyPr>
          <a:lstStyle/>
          <a:p>
            <a:pPr marL="285750" indent="-285750">
              <a:buFont typeface="Arial" panose="020B0604020202020204" pitchFamily="34" charset="0"/>
              <a:buChar char="•"/>
            </a:pPr>
            <a:r>
              <a:rPr lang="en-GB" dirty="0"/>
              <a:t>Development of laser spectroscopy methods</a:t>
            </a:r>
          </a:p>
          <a:p>
            <a:pPr marL="285750" indent="-285750">
              <a:buFont typeface="Arial" panose="020B0604020202020204" pitchFamily="34" charset="0"/>
              <a:buChar char="•"/>
            </a:pPr>
            <a:r>
              <a:rPr lang="en-GB" dirty="0"/>
              <a:t>Systems of different linewidths available</a:t>
            </a:r>
          </a:p>
        </p:txBody>
      </p:sp>
      <p:pic>
        <p:nvPicPr>
          <p:cNvPr id="18" name="Image 17"/>
          <p:cNvPicPr>
            <a:picLocks noChangeAspect="1"/>
          </p:cNvPicPr>
          <p:nvPr/>
        </p:nvPicPr>
        <p:blipFill rotWithShape="1">
          <a:blip r:embed="rId6">
            <a:extLst>
              <a:ext uri="{28A0092B-C50C-407E-A947-70E740481C1C}">
                <a14:useLocalDpi xmlns:a14="http://schemas.microsoft.com/office/drawing/2010/main" val="0"/>
              </a:ext>
            </a:extLst>
          </a:blip>
          <a:srcRect t="8958" b="12083"/>
          <a:stretch/>
        </p:blipFill>
        <p:spPr>
          <a:xfrm>
            <a:off x="7173393" y="3046839"/>
            <a:ext cx="4971777" cy="2944224"/>
          </a:xfrm>
          <a:prstGeom prst="rect">
            <a:avLst/>
          </a:prstGeom>
        </p:spPr>
      </p:pic>
      <p:sp>
        <p:nvSpPr>
          <p:cNvPr id="9" name="ZoneTexte 8"/>
          <p:cNvSpPr txBox="1"/>
          <p:nvPr/>
        </p:nvSpPr>
        <p:spPr>
          <a:xfrm>
            <a:off x="6266168" y="1867004"/>
            <a:ext cx="5252169" cy="646331"/>
          </a:xfrm>
          <a:prstGeom prst="rect">
            <a:avLst/>
          </a:prstGeom>
          <a:solidFill>
            <a:schemeClr val="bg1"/>
          </a:solidFill>
          <a:ln w="12700">
            <a:solidFill>
              <a:srgbClr val="FF00FF"/>
            </a:solidFill>
          </a:ln>
        </p:spPr>
        <p:txBody>
          <a:bodyPr wrap="square" rtlCol="0">
            <a:spAutoFit/>
          </a:bodyPr>
          <a:lstStyle/>
          <a:p>
            <a:r>
              <a:rPr lang="en-GB" dirty="0" smtClean="0"/>
              <a:t>Diode </a:t>
            </a:r>
            <a:r>
              <a:rPr lang="en-GB" dirty="0"/>
              <a:t>pumped </a:t>
            </a:r>
            <a:r>
              <a:rPr lang="en-GB" dirty="0" err="1"/>
              <a:t>cw</a:t>
            </a:r>
            <a:r>
              <a:rPr lang="en-GB" dirty="0"/>
              <a:t> Ti:sapphire cavity to </a:t>
            </a:r>
            <a:r>
              <a:rPr lang="en-GB" dirty="0" smtClean="0"/>
              <a:t>replace </a:t>
            </a:r>
            <a:r>
              <a:rPr lang="en-GB" dirty="0"/>
              <a:t>current seed laser in order to expand tuning </a:t>
            </a:r>
            <a:r>
              <a:rPr lang="en-GB" dirty="0" smtClean="0"/>
              <a:t>range</a:t>
            </a:r>
            <a:endParaRPr lang="en-GB" dirty="0"/>
          </a:p>
        </p:txBody>
      </p:sp>
      <p:sp>
        <p:nvSpPr>
          <p:cNvPr id="19" name="ZoneTexte 18"/>
          <p:cNvSpPr txBox="1"/>
          <p:nvPr/>
        </p:nvSpPr>
        <p:spPr>
          <a:xfrm>
            <a:off x="6496050" y="6106199"/>
            <a:ext cx="5371599" cy="276999"/>
          </a:xfrm>
          <a:prstGeom prst="rect">
            <a:avLst/>
          </a:prstGeom>
          <a:noFill/>
        </p:spPr>
        <p:txBody>
          <a:bodyPr wrap="none" rtlCol="0">
            <a:spAutoFit/>
          </a:bodyPr>
          <a:lstStyle/>
          <a:p>
            <a:r>
              <a:rPr lang="de-DE" sz="1200" i="1" dirty="0" smtClean="0"/>
              <a:t> Work </a:t>
            </a:r>
            <a:r>
              <a:rPr lang="de-DE" sz="1200" i="1" dirty="0" err="1" smtClean="0"/>
              <a:t>of</a:t>
            </a:r>
            <a:r>
              <a:rPr lang="de-DE" sz="1200" i="1" dirty="0" smtClean="0"/>
              <a:t> A. </a:t>
            </a:r>
            <a:r>
              <a:rPr lang="fr-FR" sz="1200" i="1" dirty="0"/>
              <a:t>Ajayakumar </a:t>
            </a:r>
            <a:r>
              <a:rPr lang="de-DE" sz="1200" i="1" dirty="0" err="1" smtClean="0"/>
              <a:t>based</a:t>
            </a:r>
            <a:r>
              <a:rPr lang="de-DE" sz="1200" i="1" dirty="0" smtClean="0"/>
              <a:t> on V</a:t>
            </a:r>
            <a:r>
              <a:rPr lang="de-DE" sz="1200" i="1" dirty="0"/>
              <a:t>. </a:t>
            </a:r>
            <a:r>
              <a:rPr lang="de-DE" sz="1200" i="1" dirty="0" smtClean="0"/>
              <a:t>Sonnenschein et </a:t>
            </a:r>
            <a:r>
              <a:rPr lang="de-DE" sz="1200" i="1" dirty="0"/>
              <a:t>al., </a:t>
            </a:r>
            <a:r>
              <a:rPr lang="de-DE" sz="1200" i="1" dirty="0" smtClean="0"/>
              <a:t>NIM </a:t>
            </a:r>
            <a:r>
              <a:rPr lang="de-DE" sz="1200" i="1" dirty="0"/>
              <a:t>B 463 (2020) </a:t>
            </a:r>
            <a:endParaRPr lang="en-GB" sz="1200" i="1" dirty="0"/>
          </a:p>
        </p:txBody>
      </p:sp>
    </p:spTree>
    <p:extLst>
      <p:ext uri="{BB962C8B-B14F-4D97-AF65-F5344CB8AC3E}">
        <p14:creationId xmlns:p14="http://schemas.microsoft.com/office/powerpoint/2010/main" val="291977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461;p25"/>
          <p:cNvGrpSpPr>
            <a:grpSpLocks noChangeAspect="1"/>
          </p:cNvGrpSpPr>
          <p:nvPr/>
        </p:nvGrpSpPr>
        <p:grpSpPr>
          <a:xfrm>
            <a:off x="6559613" y="3161649"/>
            <a:ext cx="5339064" cy="3152015"/>
            <a:chOff x="64125" y="1573513"/>
            <a:chExt cx="6943549" cy="4099246"/>
          </a:xfrm>
        </p:grpSpPr>
        <p:grpSp>
          <p:nvGrpSpPr>
            <p:cNvPr id="13" name="Google Shape;462;p25"/>
            <p:cNvGrpSpPr/>
            <p:nvPr/>
          </p:nvGrpSpPr>
          <p:grpSpPr>
            <a:xfrm>
              <a:off x="64125" y="1573513"/>
              <a:ext cx="6943549" cy="3818097"/>
              <a:chOff x="64125" y="1573513"/>
              <a:chExt cx="6943549" cy="3818097"/>
            </a:xfrm>
          </p:grpSpPr>
          <p:grpSp>
            <p:nvGrpSpPr>
              <p:cNvPr id="15" name="Google Shape;463;p25"/>
              <p:cNvGrpSpPr/>
              <p:nvPr/>
            </p:nvGrpSpPr>
            <p:grpSpPr>
              <a:xfrm>
                <a:off x="64125" y="1654174"/>
                <a:ext cx="6943549" cy="3737436"/>
                <a:chOff x="0" y="1654174"/>
                <a:chExt cx="6943549" cy="3737436"/>
              </a:xfrm>
            </p:grpSpPr>
            <p:pic>
              <p:nvPicPr>
                <p:cNvPr id="26" name="Google Shape;464;p25"/>
                <p:cNvPicPr preferRelativeResize="0"/>
                <p:nvPr/>
              </p:nvPicPr>
              <p:blipFill rotWithShape="1">
                <a:blip r:embed="rId2">
                  <a:alphaModFix/>
                </a:blip>
                <a:srcRect b="6340"/>
                <a:stretch/>
              </p:blipFill>
              <p:spPr>
                <a:xfrm>
                  <a:off x="0" y="1654174"/>
                  <a:ext cx="6943549" cy="3737436"/>
                </a:xfrm>
                <a:prstGeom prst="rect">
                  <a:avLst/>
                </a:prstGeom>
                <a:noFill/>
                <a:ln>
                  <a:noFill/>
                </a:ln>
              </p:spPr>
            </p:pic>
            <p:sp>
              <p:nvSpPr>
                <p:cNvPr id="27" name="Google Shape;465;p25"/>
                <p:cNvSpPr/>
                <p:nvPr/>
              </p:nvSpPr>
              <p:spPr>
                <a:xfrm>
                  <a:off x="3943500" y="1744633"/>
                  <a:ext cx="784500" cy="246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28" name="Google Shape;466;p25"/>
                <p:cNvSpPr/>
                <p:nvPr/>
              </p:nvSpPr>
              <p:spPr>
                <a:xfrm>
                  <a:off x="3943500" y="2099783"/>
                  <a:ext cx="784500" cy="246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29" name="Google Shape;467;p25"/>
                <p:cNvSpPr/>
                <p:nvPr/>
              </p:nvSpPr>
              <p:spPr>
                <a:xfrm>
                  <a:off x="3955725" y="2442544"/>
                  <a:ext cx="784500" cy="246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30" name="Google Shape;468;p25"/>
                <p:cNvSpPr/>
                <p:nvPr/>
              </p:nvSpPr>
              <p:spPr>
                <a:xfrm>
                  <a:off x="3926300" y="3169265"/>
                  <a:ext cx="784500" cy="246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31" name="Google Shape;469;p25"/>
                <p:cNvSpPr/>
                <p:nvPr/>
              </p:nvSpPr>
              <p:spPr>
                <a:xfrm>
                  <a:off x="3904725" y="3534107"/>
                  <a:ext cx="784500" cy="21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32" name="Google Shape;470;p25"/>
                <p:cNvSpPr/>
                <p:nvPr/>
              </p:nvSpPr>
              <p:spPr>
                <a:xfrm>
                  <a:off x="3926300" y="2815197"/>
                  <a:ext cx="784500" cy="21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33" name="Google Shape;471;p25"/>
                <p:cNvSpPr/>
                <p:nvPr/>
              </p:nvSpPr>
              <p:spPr>
                <a:xfrm>
                  <a:off x="3943500" y="3892797"/>
                  <a:ext cx="784500" cy="21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34" name="Google Shape;472;p25"/>
                <p:cNvSpPr/>
                <p:nvPr/>
              </p:nvSpPr>
              <p:spPr>
                <a:xfrm>
                  <a:off x="3926300" y="4240636"/>
                  <a:ext cx="784500" cy="21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35" name="Google Shape;473;p25"/>
                <p:cNvSpPr/>
                <p:nvPr/>
              </p:nvSpPr>
              <p:spPr>
                <a:xfrm>
                  <a:off x="3943500" y="4593899"/>
                  <a:ext cx="784500" cy="21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36" name="Google Shape;474;p25"/>
                <p:cNvSpPr/>
                <p:nvPr/>
              </p:nvSpPr>
              <p:spPr>
                <a:xfrm>
                  <a:off x="3955725" y="4945624"/>
                  <a:ext cx="784500" cy="21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grpSp>
          <p:sp>
            <p:nvSpPr>
              <p:cNvPr id="16" name="Google Shape;475;p25"/>
              <p:cNvSpPr txBox="1"/>
              <p:nvPr/>
            </p:nvSpPr>
            <p:spPr>
              <a:xfrm>
                <a:off x="4651800" y="1573513"/>
                <a:ext cx="1249500" cy="398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124</a:t>
                </a:r>
                <a:r>
                  <a:rPr lang="en-GB" sz="1600" dirty="0" smtClean="0">
                    <a:solidFill>
                      <a:srgbClr val="222222"/>
                    </a:solidFill>
                  </a:rPr>
                  <a:t>Sn</a:t>
                </a:r>
                <a:endParaRPr lang="en-GB" sz="1200" dirty="0">
                  <a:solidFill>
                    <a:srgbClr val="222222"/>
                  </a:solidFill>
                </a:endParaRPr>
              </a:p>
            </p:txBody>
          </p:sp>
          <p:sp>
            <p:nvSpPr>
              <p:cNvPr id="17" name="Google Shape;476;p25"/>
              <p:cNvSpPr txBox="1"/>
              <p:nvPr/>
            </p:nvSpPr>
            <p:spPr>
              <a:xfrm>
                <a:off x="4226525" y="1941220"/>
                <a:ext cx="1249500" cy="398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122</a:t>
                </a:r>
                <a:r>
                  <a:rPr lang="en-GB" sz="1600" dirty="0" smtClean="0">
                    <a:solidFill>
                      <a:srgbClr val="222222"/>
                    </a:solidFill>
                  </a:rPr>
                  <a:t>Sn</a:t>
                </a:r>
                <a:endParaRPr lang="en-GB" sz="1200" dirty="0">
                  <a:solidFill>
                    <a:srgbClr val="222222"/>
                  </a:solidFill>
                </a:endParaRPr>
              </a:p>
            </p:txBody>
          </p:sp>
          <p:sp>
            <p:nvSpPr>
              <p:cNvPr id="18" name="Google Shape;477;p25"/>
              <p:cNvSpPr txBox="1"/>
              <p:nvPr/>
            </p:nvSpPr>
            <p:spPr>
              <a:xfrm>
                <a:off x="3842599" y="2290888"/>
                <a:ext cx="880863" cy="3986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120</a:t>
                </a:r>
                <a:r>
                  <a:rPr lang="en-GB" sz="1600" dirty="0" smtClean="0">
                    <a:solidFill>
                      <a:srgbClr val="222222"/>
                    </a:solidFill>
                  </a:rPr>
                  <a:t>Sn</a:t>
                </a:r>
                <a:endParaRPr lang="en-GB" sz="1200" dirty="0">
                  <a:solidFill>
                    <a:srgbClr val="222222"/>
                  </a:solidFill>
                </a:endParaRPr>
              </a:p>
            </p:txBody>
          </p:sp>
          <p:sp>
            <p:nvSpPr>
              <p:cNvPr id="19" name="Google Shape;478;p25"/>
              <p:cNvSpPr txBox="1"/>
              <p:nvPr/>
            </p:nvSpPr>
            <p:spPr>
              <a:xfrm>
                <a:off x="3651901" y="2652169"/>
                <a:ext cx="968513" cy="3986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119</a:t>
                </a:r>
                <a:r>
                  <a:rPr lang="en-GB" sz="1600" dirty="0" smtClean="0">
                    <a:solidFill>
                      <a:srgbClr val="222222"/>
                    </a:solidFill>
                  </a:rPr>
                  <a:t>Sn</a:t>
                </a:r>
                <a:endParaRPr lang="en-GB" sz="1200" dirty="0">
                  <a:solidFill>
                    <a:srgbClr val="222222"/>
                  </a:solidFill>
                </a:endParaRPr>
              </a:p>
            </p:txBody>
          </p:sp>
          <p:sp>
            <p:nvSpPr>
              <p:cNvPr id="20" name="Google Shape;479;p25"/>
              <p:cNvSpPr txBox="1"/>
              <p:nvPr/>
            </p:nvSpPr>
            <p:spPr>
              <a:xfrm>
                <a:off x="3548850" y="3007707"/>
                <a:ext cx="894313" cy="3986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118</a:t>
                </a:r>
                <a:r>
                  <a:rPr lang="en-GB" sz="1600" dirty="0" smtClean="0">
                    <a:solidFill>
                      <a:srgbClr val="222222"/>
                    </a:solidFill>
                  </a:rPr>
                  <a:t>Sn</a:t>
                </a:r>
                <a:endParaRPr lang="en-GB" sz="1200" dirty="0">
                  <a:solidFill>
                    <a:srgbClr val="222222"/>
                  </a:solidFill>
                </a:endParaRPr>
              </a:p>
            </p:txBody>
          </p:sp>
          <p:sp>
            <p:nvSpPr>
              <p:cNvPr id="21" name="Google Shape;480;p25"/>
              <p:cNvSpPr txBox="1"/>
              <p:nvPr/>
            </p:nvSpPr>
            <p:spPr>
              <a:xfrm>
                <a:off x="3448181" y="3352501"/>
                <a:ext cx="875076" cy="3986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117</a:t>
                </a:r>
                <a:r>
                  <a:rPr lang="en-GB" sz="1600" dirty="0" smtClean="0">
                    <a:solidFill>
                      <a:srgbClr val="222222"/>
                    </a:solidFill>
                  </a:rPr>
                  <a:t>Sn</a:t>
                </a:r>
                <a:endParaRPr lang="en-GB" sz="1200" dirty="0">
                  <a:solidFill>
                    <a:srgbClr val="222222"/>
                  </a:solidFill>
                </a:endParaRPr>
              </a:p>
            </p:txBody>
          </p:sp>
          <p:sp>
            <p:nvSpPr>
              <p:cNvPr id="22" name="Google Shape;481;p25"/>
              <p:cNvSpPr txBox="1"/>
              <p:nvPr/>
            </p:nvSpPr>
            <p:spPr>
              <a:xfrm>
                <a:off x="3328274" y="3696436"/>
                <a:ext cx="1249500" cy="398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116</a:t>
                </a:r>
                <a:r>
                  <a:rPr lang="en-GB" sz="1600" dirty="0" smtClean="0">
                    <a:solidFill>
                      <a:srgbClr val="222222"/>
                    </a:solidFill>
                  </a:rPr>
                  <a:t>Sn</a:t>
                </a:r>
                <a:endParaRPr lang="en-GB" sz="1200" dirty="0">
                  <a:solidFill>
                    <a:srgbClr val="222222"/>
                  </a:solidFill>
                </a:endParaRPr>
              </a:p>
            </p:txBody>
          </p:sp>
          <p:sp>
            <p:nvSpPr>
              <p:cNvPr id="23" name="Google Shape;482;p25"/>
              <p:cNvSpPr txBox="1"/>
              <p:nvPr/>
            </p:nvSpPr>
            <p:spPr>
              <a:xfrm>
                <a:off x="3183700" y="4051925"/>
                <a:ext cx="1249500" cy="398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115</a:t>
                </a:r>
                <a:r>
                  <a:rPr lang="en-GB" sz="1600" dirty="0" smtClean="0">
                    <a:solidFill>
                      <a:srgbClr val="222222"/>
                    </a:solidFill>
                  </a:rPr>
                  <a:t>Sn</a:t>
                </a:r>
                <a:endParaRPr lang="en-GB" sz="1200" dirty="0">
                  <a:solidFill>
                    <a:srgbClr val="222222"/>
                  </a:solidFill>
                </a:endParaRPr>
              </a:p>
            </p:txBody>
          </p:sp>
          <p:sp>
            <p:nvSpPr>
              <p:cNvPr id="24" name="Google Shape;483;p25"/>
              <p:cNvSpPr txBox="1"/>
              <p:nvPr/>
            </p:nvSpPr>
            <p:spPr>
              <a:xfrm>
                <a:off x="3025800" y="4398993"/>
                <a:ext cx="1249500" cy="398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114</a:t>
                </a:r>
                <a:r>
                  <a:rPr lang="en-GB" sz="1600" dirty="0" smtClean="0">
                    <a:solidFill>
                      <a:srgbClr val="222222"/>
                    </a:solidFill>
                  </a:rPr>
                  <a:t>Sn</a:t>
                </a:r>
                <a:endParaRPr lang="en-GB" sz="1200" dirty="0">
                  <a:solidFill>
                    <a:srgbClr val="222222"/>
                  </a:solidFill>
                </a:endParaRPr>
              </a:p>
            </p:txBody>
          </p:sp>
          <p:sp>
            <p:nvSpPr>
              <p:cNvPr id="25" name="Google Shape;484;p25"/>
              <p:cNvSpPr txBox="1"/>
              <p:nvPr/>
            </p:nvSpPr>
            <p:spPr>
              <a:xfrm>
                <a:off x="2698404" y="4774226"/>
                <a:ext cx="1249500" cy="3986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112</a:t>
                </a:r>
                <a:r>
                  <a:rPr lang="en-GB" sz="1600" dirty="0" smtClean="0">
                    <a:solidFill>
                      <a:srgbClr val="222222"/>
                    </a:solidFill>
                  </a:rPr>
                  <a:t>Sn</a:t>
                </a:r>
                <a:endParaRPr lang="en-GB" sz="1200" dirty="0">
                  <a:solidFill>
                    <a:srgbClr val="222222"/>
                  </a:solidFill>
                </a:endParaRPr>
              </a:p>
            </p:txBody>
          </p:sp>
        </p:grpSp>
        <p:pic>
          <p:nvPicPr>
            <p:cNvPr id="14" name="Google Shape;485;p25"/>
            <p:cNvPicPr preferRelativeResize="0"/>
            <p:nvPr/>
          </p:nvPicPr>
          <p:blipFill>
            <a:blip r:embed="rId3">
              <a:alphaModFix/>
            </a:blip>
            <a:stretch>
              <a:fillRect/>
            </a:stretch>
          </p:blipFill>
          <p:spPr>
            <a:xfrm>
              <a:off x="1884024" y="5356484"/>
              <a:ext cx="3303749" cy="316275"/>
            </a:xfrm>
            <a:prstGeom prst="rect">
              <a:avLst/>
            </a:prstGeom>
            <a:noFill/>
            <a:ln>
              <a:noFill/>
            </a:ln>
          </p:spPr>
        </p:pic>
      </p:grpSp>
      <p:sp>
        <p:nvSpPr>
          <p:cNvPr id="2" name="Titre 1"/>
          <p:cNvSpPr>
            <a:spLocks noGrp="1"/>
          </p:cNvSpPr>
          <p:nvPr>
            <p:ph type="title"/>
          </p:nvPr>
        </p:nvSpPr>
        <p:spPr/>
        <p:txBody>
          <a:bodyPr/>
          <a:lstStyle/>
          <a:p>
            <a:r>
              <a:rPr lang="en-GB" dirty="0"/>
              <a:t>GISELE Ti:sapphire laser laboratory</a:t>
            </a:r>
          </a:p>
        </p:txBody>
      </p:sp>
      <p:sp>
        <p:nvSpPr>
          <p:cNvPr id="3" name="Espace réservé du contenu 2"/>
          <p:cNvSpPr>
            <a:spLocks noGrp="1"/>
          </p:cNvSpPr>
          <p:nvPr>
            <p:ph idx="1"/>
          </p:nvPr>
        </p:nvSpPr>
        <p:spPr>
          <a:xfrm>
            <a:off x="400051" y="1333500"/>
            <a:ext cx="5857876" cy="5022850"/>
          </a:xfrm>
        </p:spPr>
        <p:txBody>
          <a:bodyPr/>
          <a:lstStyle/>
          <a:p>
            <a:pPr marL="0" indent="0">
              <a:buNone/>
            </a:pPr>
            <a:r>
              <a:rPr lang="en-GB" dirty="0" err="1" smtClean="0"/>
              <a:t>Er</a:t>
            </a:r>
            <a:r>
              <a:rPr lang="en-GB" dirty="0" smtClean="0"/>
              <a:t> and Sn resonant ionisation spectroscopy measurements for commissioning of laser system and </a:t>
            </a:r>
            <a:br>
              <a:rPr lang="en-GB" dirty="0" smtClean="0"/>
            </a:br>
            <a:r>
              <a:rPr lang="en-GB" dirty="0" smtClean="0"/>
              <a:t>preparation for first experiments at S3-LEB</a:t>
            </a:r>
            <a:endParaRPr lang="en-GB" dirty="0"/>
          </a:p>
        </p:txBody>
      </p:sp>
      <p:sp>
        <p:nvSpPr>
          <p:cNvPr id="4" name="Espace réservé du numéro de diapositive 3"/>
          <p:cNvSpPr>
            <a:spLocks noGrp="1"/>
          </p:cNvSpPr>
          <p:nvPr>
            <p:ph type="sldNum" sz="quarter" idx="12"/>
          </p:nvPr>
        </p:nvSpPr>
        <p:spPr/>
        <p:txBody>
          <a:bodyPr/>
          <a:lstStyle/>
          <a:p>
            <a:fld id="{357E5AD5-23FB-474E-9BF5-B42530E509F4}" type="slidenum">
              <a:rPr lang="en-GB" smtClean="0"/>
              <a:pPr/>
              <a:t>7</a:t>
            </a:fld>
            <a:endParaRPr lang="en-GB" dirty="0"/>
          </a:p>
        </p:txBody>
      </p:sp>
      <p:sp>
        <p:nvSpPr>
          <p:cNvPr id="6" name="Espace réservé du pied de page 5"/>
          <p:cNvSpPr>
            <a:spLocks noGrp="1"/>
          </p:cNvSpPr>
          <p:nvPr>
            <p:ph type="ftr" sz="quarter" idx="3"/>
          </p:nvPr>
        </p:nvSpPr>
        <p:spPr/>
        <p:txBody>
          <a:bodyPr/>
          <a:lstStyle/>
          <a:p>
            <a:pPr algn="r"/>
            <a:r>
              <a:rPr lang="en-GB" dirty="0" smtClean="0"/>
              <a:t>DESIR Workshop</a:t>
            </a:r>
            <a:endParaRPr lang="en-GB" dirty="0"/>
          </a:p>
        </p:txBody>
      </p:sp>
      <p:sp>
        <p:nvSpPr>
          <p:cNvPr id="7" name="Rectangle 6"/>
          <p:cNvSpPr/>
          <p:nvPr/>
        </p:nvSpPr>
        <p:spPr>
          <a:xfrm>
            <a:off x="659375" y="6005893"/>
            <a:ext cx="4362092" cy="307777"/>
          </a:xfrm>
          <a:prstGeom prst="rect">
            <a:avLst/>
          </a:prstGeom>
        </p:spPr>
        <p:txBody>
          <a:bodyPr wrap="none">
            <a:spAutoFit/>
          </a:bodyPr>
          <a:lstStyle/>
          <a:p>
            <a:r>
              <a:rPr lang="en-GB" sz="1400" i="1" dirty="0"/>
              <a:t>J. Romans et al., Nucl. Instrum. Meth. B </a:t>
            </a:r>
            <a:r>
              <a:rPr lang="en-GB" sz="1400" i="1" dirty="0" smtClean="0"/>
              <a:t>536 </a:t>
            </a:r>
            <a:r>
              <a:rPr lang="en-GB" sz="1400" i="1" dirty="0"/>
              <a:t>(2023)</a:t>
            </a:r>
          </a:p>
        </p:txBody>
      </p:sp>
      <p:grpSp>
        <p:nvGrpSpPr>
          <p:cNvPr id="37" name="Google Shape;348;p22"/>
          <p:cNvGrpSpPr>
            <a:grpSpLocks noChangeAspect="1"/>
          </p:cNvGrpSpPr>
          <p:nvPr/>
        </p:nvGrpSpPr>
        <p:grpSpPr>
          <a:xfrm>
            <a:off x="575001" y="2328588"/>
            <a:ext cx="5522004" cy="2883875"/>
            <a:chOff x="-58875" y="1520807"/>
            <a:chExt cx="8175955" cy="4269906"/>
          </a:xfrm>
        </p:grpSpPr>
        <p:grpSp>
          <p:nvGrpSpPr>
            <p:cNvPr id="38" name="Google Shape;349;p22"/>
            <p:cNvGrpSpPr/>
            <p:nvPr/>
          </p:nvGrpSpPr>
          <p:grpSpPr>
            <a:xfrm>
              <a:off x="-58875" y="1599800"/>
              <a:ext cx="8175955" cy="4190913"/>
              <a:chOff x="-58875" y="1599800"/>
              <a:chExt cx="8175955" cy="4190913"/>
            </a:xfrm>
          </p:grpSpPr>
          <p:pic>
            <p:nvPicPr>
              <p:cNvPr id="45" name="Google Shape;350;p22"/>
              <p:cNvPicPr preferRelativeResize="0"/>
              <p:nvPr/>
            </p:nvPicPr>
            <p:blipFill>
              <a:blip r:embed="rId4">
                <a:alphaModFix/>
              </a:blip>
              <a:stretch>
                <a:fillRect/>
              </a:stretch>
            </p:blipFill>
            <p:spPr>
              <a:xfrm>
                <a:off x="-58875" y="1599800"/>
                <a:ext cx="8175955" cy="4190913"/>
              </a:xfrm>
              <a:prstGeom prst="rect">
                <a:avLst/>
              </a:prstGeom>
              <a:noFill/>
              <a:ln>
                <a:noFill/>
              </a:ln>
            </p:spPr>
          </p:pic>
          <p:sp>
            <p:nvSpPr>
              <p:cNvPr id="46" name="Google Shape;351;p22"/>
              <p:cNvSpPr/>
              <p:nvPr/>
            </p:nvSpPr>
            <p:spPr>
              <a:xfrm>
                <a:off x="7248250" y="1681600"/>
                <a:ext cx="784500" cy="433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47" name="Google Shape;352;p22"/>
              <p:cNvSpPr/>
              <p:nvPr/>
            </p:nvSpPr>
            <p:spPr>
              <a:xfrm>
                <a:off x="7248250" y="2325150"/>
                <a:ext cx="784500" cy="433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48" name="Google Shape;353;p22"/>
              <p:cNvSpPr/>
              <p:nvPr/>
            </p:nvSpPr>
            <p:spPr>
              <a:xfrm>
                <a:off x="7298250" y="2959650"/>
                <a:ext cx="734400" cy="372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49" name="Google Shape;354;p22"/>
              <p:cNvSpPr/>
              <p:nvPr/>
            </p:nvSpPr>
            <p:spPr>
              <a:xfrm>
                <a:off x="7248250" y="3602450"/>
                <a:ext cx="784500" cy="433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50" name="Google Shape;355;p22"/>
              <p:cNvSpPr/>
              <p:nvPr/>
            </p:nvSpPr>
            <p:spPr>
              <a:xfrm>
                <a:off x="7234975" y="4235825"/>
                <a:ext cx="784500" cy="433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sp>
            <p:nvSpPr>
              <p:cNvPr id="51" name="Google Shape;356;p22"/>
              <p:cNvSpPr/>
              <p:nvPr/>
            </p:nvSpPr>
            <p:spPr>
              <a:xfrm>
                <a:off x="7224475" y="4853725"/>
                <a:ext cx="784500" cy="433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GB" dirty="0"/>
              </a:p>
            </p:txBody>
          </p:sp>
        </p:grpSp>
        <p:sp>
          <p:nvSpPr>
            <p:cNvPr id="39" name="Google Shape;357;p22"/>
            <p:cNvSpPr txBox="1"/>
            <p:nvPr/>
          </p:nvSpPr>
          <p:spPr>
            <a:xfrm>
              <a:off x="3889475" y="1520807"/>
              <a:ext cx="1249500" cy="398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170</a:t>
              </a:r>
              <a:r>
                <a:rPr lang="en-GB" sz="1600" dirty="0" smtClean="0">
                  <a:solidFill>
                    <a:srgbClr val="222222"/>
                  </a:solidFill>
                </a:rPr>
                <a:t>Er</a:t>
              </a:r>
              <a:endParaRPr lang="en-GB" sz="1200" dirty="0">
                <a:solidFill>
                  <a:srgbClr val="222222"/>
                </a:solidFill>
              </a:endParaRPr>
            </a:p>
          </p:txBody>
        </p:sp>
        <p:sp>
          <p:nvSpPr>
            <p:cNvPr id="40" name="Google Shape;358;p22"/>
            <p:cNvSpPr txBox="1"/>
            <p:nvPr/>
          </p:nvSpPr>
          <p:spPr>
            <a:xfrm>
              <a:off x="4014425" y="2144307"/>
              <a:ext cx="1249500" cy="398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168</a:t>
              </a:r>
              <a:r>
                <a:rPr lang="en-GB" sz="1600" dirty="0" smtClean="0">
                  <a:solidFill>
                    <a:srgbClr val="222222"/>
                  </a:solidFill>
                </a:rPr>
                <a:t>Er</a:t>
              </a:r>
              <a:endParaRPr lang="en-GB" sz="1200" dirty="0">
                <a:solidFill>
                  <a:srgbClr val="222222"/>
                </a:solidFill>
              </a:endParaRPr>
            </a:p>
          </p:txBody>
        </p:sp>
        <p:sp>
          <p:nvSpPr>
            <p:cNvPr id="41" name="Google Shape;359;p22"/>
            <p:cNvSpPr txBox="1"/>
            <p:nvPr/>
          </p:nvSpPr>
          <p:spPr>
            <a:xfrm>
              <a:off x="4201051" y="2780970"/>
              <a:ext cx="1249500" cy="398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167</a:t>
              </a:r>
              <a:r>
                <a:rPr lang="en-GB" sz="1600" dirty="0" smtClean="0">
                  <a:solidFill>
                    <a:srgbClr val="222222"/>
                  </a:solidFill>
                </a:rPr>
                <a:t>Er</a:t>
              </a:r>
              <a:endParaRPr lang="en-GB" sz="1200" dirty="0">
                <a:solidFill>
                  <a:srgbClr val="222222"/>
                </a:solidFill>
              </a:endParaRPr>
            </a:p>
          </p:txBody>
        </p:sp>
        <p:sp>
          <p:nvSpPr>
            <p:cNvPr id="42" name="Google Shape;360;p22"/>
            <p:cNvSpPr txBox="1"/>
            <p:nvPr/>
          </p:nvSpPr>
          <p:spPr>
            <a:xfrm>
              <a:off x="4365901" y="3417632"/>
              <a:ext cx="1249500" cy="398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166</a:t>
              </a:r>
              <a:r>
                <a:rPr lang="en-GB" sz="1600" dirty="0" smtClean="0">
                  <a:solidFill>
                    <a:srgbClr val="222222"/>
                  </a:solidFill>
                </a:rPr>
                <a:t>Er</a:t>
              </a:r>
              <a:endParaRPr lang="en-GB" sz="1200" dirty="0">
                <a:solidFill>
                  <a:srgbClr val="222222"/>
                </a:solidFill>
              </a:endParaRPr>
            </a:p>
          </p:txBody>
        </p:sp>
        <p:sp>
          <p:nvSpPr>
            <p:cNvPr id="43" name="Google Shape;361;p22"/>
            <p:cNvSpPr txBox="1"/>
            <p:nvPr/>
          </p:nvSpPr>
          <p:spPr>
            <a:xfrm>
              <a:off x="4550600" y="4067457"/>
              <a:ext cx="1249500" cy="398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164</a:t>
              </a:r>
              <a:r>
                <a:rPr lang="en-GB" sz="1600" dirty="0" smtClean="0">
                  <a:solidFill>
                    <a:srgbClr val="222222"/>
                  </a:solidFill>
                </a:rPr>
                <a:t>Er</a:t>
              </a:r>
              <a:endParaRPr lang="en-GB" sz="1200" dirty="0">
                <a:solidFill>
                  <a:srgbClr val="222222"/>
                </a:solidFill>
              </a:endParaRPr>
            </a:p>
          </p:txBody>
        </p:sp>
        <p:sp>
          <p:nvSpPr>
            <p:cNvPr id="44" name="Google Shape;362;p22"/>
            <p:cNvSpPr txBox="1"/>
            <p:nvPr/>
          </p:nvSpPr>
          <p:spPr>
            <a:xfrm>
              <a:off x="4709251" y="4708045"/>
              <a:ext cx="1249500" cy="398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60000"/>
                </a:lnSpc>
                <a:spcBef>
                  <a:spcPts val="1000"/>
                </a:spcBef>
                <a:spcAft>
                  <a:spcPts val="0"/>
                </a:spcAft>
                <a:buNone/>
              </a:pPr>
              <a:r>
                <a:rPr lang="en-GB" sz="1600" baseline="30000" dirty="0" smtClean="0">
                  <a:solidFill>
                    <a:srgbClr val="222222"/>
                  </a:solidFill>
                </a:rPr>
                <a:t>162</a:t>
              </a:r>
              <a:r>
                <a:rPr lang="en-GB" sz="1600" dirty="0" smtClean="0">
                  <a:solidFill>
                    <a:srgbClr val="222222"/>
                  </a:solidFill>
                </a:rPr>
                <a:t>Er</a:t>
              </a:r>
              <a:endParaRPr lang="en-GB" sz="1200" dirty="0">
                <a:solidFill>
                  <a:srgbClr val="222222"/>
                </a:solidFill>
              </a:endParaRPr>
            </a:p>
          </p:txBody>
        </p:sp>
      </p:grpSp>
      <p:grpSp>
        <p:nvGrpSpPr>
          <p:cNvPr id="57" name="Groupe 56"/>
          <p:cNvGrpSpPr/>
          <p:nvPr/>
        </p:nvGrpSpPr>
        <p:grpSpPr>
          <a:xfrm>
            <a:off x="6239638" y="1153956"/>
            <a:ext cx="5891210" cy="1953666"/>
            <a:chOff x="6257926" y="1272828"/>
            <a:chExt cx="5891210" cy="1953666"/>
          </a:xfrm>
        </p:grpSpPr>
        <p:pic>
          <p:nvPicPr>
            <p:cNvPr id="11" name="Image 10"/>
            <p:cNvPicPr>
              <a:picLocks noChangeAspect="1"/>
            </p:cNvPicPr>
            <p:nvPr/>
          </p:nvPicPr>
          <p:blipFill>
            <a:blip r:embed="rId5"/>
            <a:stretch>
              <a:fillRect/>
            </a:stretch>
          </p:blipFill>
          <p:spPr>
            <a:xfrm>
              <a:off x="6257926" y="1272828"/>
              <a:ext cx="5891210" cy="1953666"/>
            </a:xfrm>
            <a:prstGeom prst="rect">
              <a:avLst/>
            </a:prstGeom>
          </p:spPr>
        </p:pic>
        <p:sp>
          <p:nvSpPr>
            <p:cNvPr id="52" name="Ellipse 51"/>
            <p:cNvSpPr/>
            <p:nvPr/>
          </p:nvSpPr>
          <p:spPr>
            <a:xfrm>
              <a:off x="7798265" y="2301227"/>
              <a:ext cx="204101" cy="741776"/>
            </a:xfrm>
            <a:prstGeom prst="ellipse">
              <a:avLst/>
            </a:prstGeom>
            <a:noFill/>
            <a:ln w="28575">
              <a:solidFill>
                <a:srgbClr val="19A9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Ellipse 52"/>
            <p:cNvSpPr/>
            <p:nvPr/>
          </p:nvSpPr>
          <p:spPr>
            <a:xfrm>
              <a:off x="10786522" y="2261455"/>
              <a:ext cx="248684" cy="766558"/>
            </a:xfrm>
            <a:prstGeom prst="ellipse">
              <a:avLst/>
            </a:prstGeom>
            <a:noFill/>
            <a:ln w="28575">
              <a:solidFill>
                <a:srgbClr val="19A9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Ellipse 53"/>
            <p:cNvSpPr/>
            <p:nvPr/>
          </p:nvSpPr>
          <p:spPr>
            <a:xfrm>
              <a:off x="10786522" y="1874352"/>
              <a:ext cx="248684" cy="432000"/>
            </a:xfrm>
            <a:prstGeom prst="ellipse">
              <a:avLst/>
            </a:prstGeom>
            <a:noFill/>
            <a:ln w="28575">
              <a:solidFill>
                <a:srgbClr val="19A9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6" name="Espace réservé de la date 4"/>
          <p:cNvSpPr>
            <a:spLocks noGrp="1"/>
          </p:cNvSpPr>
          <p:nvPr>
            <p:ph type="dt" sz="half" idx="2"/>
          </p:nvPr>
        </p:nvSpPr>
        <p:spPr>
          <a:xfrm>
            <a:off x="400050" y="6356350"/>
            <a:ext cx="2743200" cy="365125"/>
          </a:xfrm>
        </p:spPr>
        <p:txBody>
          <a:bodyPr/>
          <a:lstStyle/>
          <a:p>
            <a:r>
              <a:rPr lang="fr-FR" dirty="0" smtClean="0"/>
              <a:t>28/02/2024</a:t>
            </a:r>
            <a:endParaRPr lang="fr-FR" dirty="0"/>
          </a:p>
        </p:txBody>
      </p:sp>
    </p:spTree>
    <p:extLst>
      <p:ext uri="{BB962C8B-B14F-4D97-AF65-F5344CB8AC3E}">
        <p14:creationId xmlns:p14="http://schemas.microsoft.com/office/powerpoint/2010/main" val="3635628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itle 7"/>
          <p:cNvSpPr>
            <a:spLocks noGrp="1"/>
          </p:cNvSpPr>
          <p:nvPr>
            <p:ph type="title"/>
          </p:nvPr>
        </p:nvSpPr>
        <p:spPr/>
        <p:txBody>
          <a:bodyPr/>
          <a:lstStyle/>
          <a:p>
            <a:r>
              <a:rPr lang="en-US" altLang="fr-FR" dirty="0" err="1" smtClean="0"/>
              <a:t>Er</a:t>
            </a:r>
            <a:r>
              <a:rPr lang="en-US" altLang="fr-FR" dirty="0" smtClean="0"/>
              <a:t> scheme investigation</a:t>
            </a:r>
            <a:endParaRPr lang="en-US" altLang="fr-FR" dirty="0"/>
          </a:p>
        </p:txBody>
      </p:sp>
      <p:sp>
        <p:nvSpPr>
          <p:cNvPr id="24" name="Espace réservé du contenu 23"/>
          <p:cNvSpPr>
            <a:spLocks noGrp="1"/>
          </p:cNvSpPr>
          <p:nvPr>
            <p:ph idx="1"/>
          </p:nvPr>
        </p:nvSpPr>
        <p:spPr/>
        <p:txBody>
          <a:bodyPr/>
          <a:lstStyle/>
          <a:p>
            <a:r>
              <a:rPr lang="en-GB" dirty="0" smtClean="0"/>
              <a:t>Commissioning of in-gas-jet laser spectroscopy with </a:t>
            </a:r>
            <a:r>
              <a:rPr lang="en-GB" dirty="0" err="1" smtClean="0"/>
              <a:t>Er</a:t>
            </a:r>
            <a:r>
              <a:rPr lang="en-GB" dirty="0" smtClean="0"/>
              <a:t> → good agreement with ABU/literature</a:t>
            </a:r>
          </a:p>
          <a:p>
            <a:endParaRPr lang="en-GB" dirty="0"/>
          </a:p>
          <a:p>
            <a:endParaRPr lang="en-GB" dirty="0" smtClean="0"/>
          </a:p>
          <a:p>
            <a:endParaRPr lang="en-GB" dirty="0" smtClean="0"/>
          </a:p>
          <a:p>
            <a:endParaRPr lang="en-GB" dirty="0" smtClean="0"/>
          </a:p>
          <a:p>
            <a:endParaRPr lang="en-GB" dirty="0"/>
          </a:p>
          <a:p>
            <a:endParaRPr lang="en-GB" dirty="0" smtClean="0"/>
          </a:p>
          <a:p>
            <a:endParaRPr lang="en-GB" dirty="0"/>
          </a:p>
          <a:p>
            <a:endParaRPr lang="en-GB" dirty="0" smtClean="0"/>
          </a:p>
          <a:p>
            <a:r>
              <a:rPr lang="en-GB" dirty="0" smtClean="0"/>
              <a:t>Isotope shifts in </a:t>
            </a:r>
            <a:r>
              <a:rPr lang="en-GB" dirty="0" err="1" smtClean="0"/>
              <a:t>Er</a:t>
            </a:r>
            <a:r>
              <a:rPr lang="en-GB" dirty="0" smtClean="0"/>
              <a:t> scheme used for commissioning of setup </a:t>
            </a:r>
            <a:br>
              <a:rPr lang="en-GB" dirty="0" smtClean="0"/>
            </a:br>
            <a:r>
              <a:rPr lang="en-GB" dirty="0" smtClean="0"/>
              <a:t>too small to extract nuclear charge radii properly in gas jet.</a:t>
            </a:r>
          </a:p>
          <a:p>
            <a:r>
              <a:rPr lang="en-GB" dirty="0" smtClean="0"/>
              <a:t>Investigation of alternative transitions, in gas cell and in gas jet</a:t>
            </a:r>
            <a:endParaRPr lang="en-GB" dirty="0"/>
          </a:p>
        </p:txBody>
      </p:sp>
      <p:sp>
        <p:nvSpPr>
          <p:cNvPr id="2" name="Espace réservé du numéro de diapositive 1"/>
          <p:cNvSpPr>
            <a:spLocks noGrp="1"/>
          </p:cNvSpPr>
          <p:nvPr>
            <p:ph type="sldNum" sz="quarter" idx="12"/>
          </p:nvPr>
        </p:nvSpPr>
        <p:spPr/>
        <p:txBody>
          <a:bodyPr/>
          <a:lstStyle/>
          <a:p>
            <a:fld id="{77E71596-5F9D-49C5-9701-16B3CA54319D}" type="slidenum">
              <a:rPr lang="fr-FR" smtClean="0"/>
              <a:pPr/>
              <a:t>8</a:t>
            </a:fld>
            <a:endParaRPr lang="fr-FR"/>
          </a:p>
        </p:txBody>
      </p:sp>
      <p:grpSp>
        <p:nvGrpSpPr>
          <p:cNvPr id="25" name="Groupe 24"/>
          <p:cNvGrpSpPr>
            <a:grpSpLocks noChangeAspect="1"/>
          </p:cNvGrpSpPr>
          <p:nvPr/>
        </p:nvGrpSpPr>
        <p:grpSpPr>
          <a:xfrm>
            <a:off x="549306" y="2095554"/>
            <a:ext cx="1876988" cy="1454147"/>
            <a:chOff x="1597716" y="3274131"/>
            <a:chExt cx="2445024" cy="1894218"/>
          </a:xfrm>
        </p:grpSpPr>
        <p:pic>
          <p:nvPicPr>
            <p:cNvPr id="9" name="Picture 8" descr="1"/>
            <p:cNvPicPr>
              <a:picLocks noChangeAspect="1"/>
            </p:cNvPicPr>
            <p:nvPr/>
          </p:nvPicPr>
          <p:blipFill rotWithShape="1">
            <a:blip r:embed="rId3"/>
            <a:srcRect l="1789" t="3564" r="1578" b="3331"/>
            <a:stretch/>
          </p:blipFill>
          <p:spPr>
            <a:xfrm>
              <a:off x="1597716" y="3281360"/>
              <a:ext cx="2445024" cy="1886989"/>
            </a:xfrm>
            <a:prstGeom prst="rect">
              <a:avLst/>
            </a:prstGeom>
            <a:ln>
              <a:noFill/>
            </a:ln>
          </p:spPr>
        </p:pic>
        <p:sp>
          <p:nvSpPr>
            <p:cNvPr id="12" name="Rectangles 11"/>
            <p:cNvSpPr/>
            <p:nvPr/>
          </p:nvSpPr>
          <p:spPr>
            <a:xfrm>
              <a:off x="1700150" y="3274131"/>
              <a:ext cx="209532" cy="238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7"/>
            </a:p>
          </p:txBody>
        </p:sp>
      </p:grpSp>
      <p:sp>
        <p:nvSpPr>
          <p:cNvPr id="26" name="ZoneTexte 25"/>
          <p:cNvSpPr txBox="1"/>
          <p:nvPr/>
        </p:nvSpPr>
        <p:spPr>
          <a:xfrm>
            <a:off x="5546058" y="5949244"/>
            <a:ext cx="1656928" cy="276999"/>
          </a:xfrm>
          <a:prstGeom prst="rect">
            <a:avLst/>
          </a:prstGeom>
          <a:noFill/>
        </p:spPr>
        <p:txBody>
          <a:bodyPr wrap="none" rtlCol="0">
            <a:spAutoFit/>
          </a:bodyPr>
          <a:lstStyle/>
          <a:p>
            <a:r>
              <a:rPr lang="en-GB" sz="1200" i="1" dirty="0" smtClean="0"/>
              <a:t>PhD work of W. Dong</a:t>
            </a:r>
            <a:endParaRPr lang="en-GB" sz="1200" i="1" dirty="0"/>
          </a:p>
        </p:txBody>
      </p:sp>
      <p:sp>
        <p:nvSpPr>
          <p:cNvPr id="48" name="Espace réservé de la date 4"/>
          <p:cNvSpPr>
            <a:spLocks noGrp="1"/>
          </p:cNvSpPr>
          <p:nvPr>
            <p:ph type="dt" sz="half" idx="2"/>
          </p:nvPr>
        </p:nvSpPr>
        <p:spPr>
          <a:xfrm>
            <a:off x="400050" y="6356350"/>
            <a:ext cx="2743200" cy="365125"/>
          </a:xfrm>
        </p:spPr>
        <p:txBody>
          <a:bodyPr/>
          <a:lstStyle/>
          <a:p>
            <a:r>
              <a:rPr lang="fr-FR" dirty="0" smtClean="0"/>
              <a:t>28/02/2024</a:t>
            </a:r>
            <a:endParaRPr lang="fr-FR" dirty="0"/>
          </a:p>
        </p:txBody>
      </p:sp>
      <p:sp>
        <p:nvSpPr>
          <p:cNvPr id="54"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453" y="4200937"/>
            <a:ext cx="3504055" cy="2249170"/>
          </a:xfrm>
          <a:prstGeom prst="rect">
            <a:avLst/>
          </a:prstGeom>
        </p:spPr>
      </p:pic>
      <p:grpSp>
        <p:nvGrpSpPr>
          <p:cNvPr id="56" name="Group 22">
            <a:extLst>
              <a:ext uri="{FF2B5EF4-FFF2-40B4-BE49-F238E27FC236}">
                <a16:creationId xmlns:a16="http://schemas.microsoft.com/office/drawing/2014/main" id="{7ECD98BC-16ED-BFA7-E626-5E7EB4A87D50}"/>
              </a:ext>
            </a:extLst>
          </p:cNvPr>
          <p:cNvGrpSpPr>
            <a:grpSpLocks noChangeAspect="1"/>
          </p:cNvGrpSpPr>
          <p:nvPr/>
        </p:nvGrpSpPr>
        <p:grpSpPr>
          <a:xfrm>
            <a:off x="2461249" y="1774259"/>
            <a:ext cx="5063435" cy="2507257"/>
            <a:chOff x="2160000" y="840747"/>
            <a:chExt cx="6847021" cy="3390435"/>
          </a:xfrm>
        </p:grpSpPr>
        <p:pic>
          <p:nvPicPr>
            <p:cNvPr id="57" name="Picture 16" descr="Chart, line chart&#10;&#10;Description automatically generated">
              <a:extLst>
                <a:ext uri="{FF2B5EF4-FFF2-40B4-BE49-F238E27FC236}">
                  <a16:creationId xmlns:a16="http://schemas.microsoft.com/office/drawing/2014/main" id="{559200E4-E4B2-C8DA-9BB2-DFA29C0B5C48}"/>
                </a:ext>
              </a:extLst>
            </p:cNvPr>
            <p:cNvPicPr>
              <a:picLocks noChangeAspect="1"/>
            </p:cNvPicPr>
            <p:nvPr/>
          </p:nvPicPr>
          <p:blipFill>
            <a:blip r:embed="rId5"/>
            <a:stretch>
              <a:fillRect/>
            </a:stretch>
          </p:blipFill>
          <p:spPr>
            <a:xfrm>
              <a:off x="2160000" y="874088"/>
              <a:ext cx="6847021" cy="3357094"/>
            </a:xfrm>
            <a:prstGeom prst="rect">
              <a:avLst/>
            </a:prstGeom>
          </p:spPr>
        </p:pic>
        <p:sp>
          <p:nvSpPr>
            <p:cNvPr id="58" name="TextBox 17">
              <a:extLst>
                <a:ext uri="{FF2B5EF4-FFF2-40B4-BE49-F238E27FC236}">
                  <a16:creationId xmlns:a16="http://schemas.microsoft.com/office/drawing/2014/main" id="{A1556BFB-A0B1-5900-65E5-54FDA3FC8BB7}"/>
                </a:ext>
              </a:extLst>
            </p:cNvPr>
            <p:cNvSpPr txBox="1"/>
            <p:nvPr/>
          </p:nvSpPr>
          <p:spPr>
            <a:xfrm>
              <a:off x="2560969" y="840747"/>
              <a:ext cx="887768" cy="357600"/>
            </a:xfrm>
            <a:prstGeom prst="rect">
              <a:avLst/>
            </a:prstGeom>
            <a:noFill/>
          </p:spPr>
          <p:txBody>
            <a:bodyPr wrap="square" rtlCol="0">
              <a:spAutoFit/>
            </a:bodyPr>
            <a:lstStyle/>
            <a:p>
              <a:r>
                <a:rPr lang="en-US" sz="1400" baseline="30000" dirty="0"/>
                <a:t>170</a:t>
              </a:r>
              <a:r>
                <a:rPr lang="en-US" sz="1400" dirty="0"/>
                <a:t>Er</a:t>
              </a:r>
            </a:p>
          </p:txBody>
        </p:sp>
        <p:sp>
          <p:nvSpPr>
            <p:cNvPr id="59" name="TextBox 18">
              <a:extLst>
                <a:ext uri="{FF2B5EF4-FFF2-40B4-BE49-F238E27FC236}">
                  <a16:creationId xmlns:a16="http://schemas.microsoft.com/office/drawing/2014/main" id="{5F111808-55B6-0F9F-FB94-AA9DFF0D0221}"/>
                </a:ext>
              </a:extLst>
            </p:cNvPr>
            <p:cNvSpPr txBox="1"/>
            <p:nvPr/>
          </p:nvSpPr>
          <p:spPr>
            <a:xfrm>
              <a:off x="2560969" y="1488083"/>
              <a:ext cx="887768" cy="357600"/>
            </a:xfrm>
            <a:prstGeom prst="rect">
              <a:avLst/>
            </a:prstGeom>
            <a:noFill/>
          </p:spPr>
          <p:txBody>
            <a:bodyPr wrap="square" rtlCol="0">
              <a:spAutoFit/>
            </a:bodyPr>
            <a:lstStyle/>
            <a:p>
              <a:r>
                <a:rPr lang="en-US" sz="1400" baseline="30000" dirty="0"/>
                <a:t>168</a:t>
              </a:r>
              <a:r>
                <a:rPr lang="en-US" sz="1400" dirty="0"/>
                <a:t>Er</a:t>
              </a:r>
            </a:p>
          </p:txBody>
        </p:sp>
        <p:sp>
          <p:nvSpPr>
            <p:cNvPr id="60" name="TextBox 19">
              <a:extLst>
                <a:ext uri="{FF2B5EF4-FFF2-40B4-BE49-F238E27FC236}">
                  <a16:creationId xmlns:a16="http://schemas.microsoft.com/office/drawing/2014/main" id="{EE6C6374-4F7E-4AE6-8FEB-13119AC0B494}"/>
                </a:ext>
              </a:extLst>
            </p:cNvPr>
            <p:cNvSpPr txBox="1"/>
            <p:nvPr/>
          </p:nvSpPr>
          <p:spPr>
            <a:xfrm>
              <a:off x="2560969" y="2131124"/>
              <a:ext cx="887768" cy="357600"/>
            </a:xfrm>
            <a:prstGeom prst="rect">
              <a:avLst/>
            </a:prstGeom>
            <a:noFill/>
          </p:spPr>
          <p:txBody>
            <a:bodyPr wrap="square" rtlCol="0">
              <a:spAutoFit/>
            </a:bodyPr>
            <a:lstStyle/>
            <a:p>
              <a:r>
                <a:rPr lang="en-US" sz="1400" baseline="30000" dirty="0"/>
                <a:t>167</a:t>
              </a:r>
              <a:r>
                <a:rPr lang="en-US" sz="1400" dirty="0"/>
                <a:t>Er</a:t>
              </a:r>
            </a:p>
          </p:txBody>
        </p:sp>
        <p:sp>
          <p:nvSpPr>
            <p:cNvPr id="61" name="TextBox 20">
              <a:extLst>
                <a:ext uri="{FF2B5EF4-FFF2-40B4-BE49-F238E27FC236}">
                  <a16:creationId xmlns:a16="http://schemas.microsoft.com/office/drawing/2014/main" id="{22344F9E-61D9-B12D-8092-F88CE885D0CC}"/>
                </a:ext>
              </a:extLst>
            </p:cNvPr>
            <p:cNvSpPr txBox="1"/>
            <p:nvPr/>
          </p:nvSpPr>
          <p:spPr>
            <a:xfrm>
              <a:off x="2560969" y="2796863"/>
              <a:ext cx="887768" cy="357600"/>
            </a:xfrm>
            <a:prstGeom prst="rect">
              <a:avLst/>
            </a:prstGeom>
            <a:noFill/>
          </p:spPr>
          <p:txBody>
            <a:bodyPr wrap="square" rtlCol="0">
              <a:spAutoFit/>
            </a:bodyPr>
            <a:lstStyle/>
            <a:p>
              <a:r>
                <a:rPr lang="en-US" sz="1400" baseline="30000" dirty="0"/>
                <a:t>166</a:t>
              </a:r>
              <a:r>
                <a:rPr lang="en-US" sz="1400" dirty="0"/>
                <a:t>Er</a:t>
              </a:r>
            </a:p>
          </p:txBody>
        </p:sp>
        <p:sp>
          <p:nvSpPr>
            <p:cNvPr id="62" name="TextBox 21">
              <a:extLst>
                <a:ext uri="{FF2B5EF4-FFF2-40B4-BE49-F238E27FC236}">
                  <a16:creationId xmlns:a16="http://schemas.microsoft.com/office/drawing/2014/main" id="{C9358CDF-296C-3BFD-508A-C753767DA447}"/>
                </a:ext>
              </a:extLst>
            </p:cNvPr>
            <p:cNvSpPr txBox="1"/>
            <p:nvPr/>
          </p:nvSpPr>
          <p:spPr>
            <a:xfrm>
              <a:off x="2560969" y="3430790"/>
              <a:ext cx="887768" cy="357600"/>
            </a:xfrm>
            <a:prstGeom prst="rect">
              <a:avLst/>
            </a:prstGeom>
            <a:noFill/>
          </p:spPr>
          <p:txBody>
            <a:bodyPr wrap="square" rtlCol="0">
              <a:spAutoFit/>
            </a:bodyPr>
            <a:lstStyle/>
            <a:p>
              <a:r>
                <a:rPr lang="en-US" sz="1400" baseline="30000" dirty="0"/>
                <a:t>164</a:t>
              </a:r>
              <a:r>
                <a:rPr lang="en-US" sz="1400" dirty="0"/>
                <a:t>Er</a:t>
              </a:r>
            </a:p>
          </p:txBody>
        </p:sp>
      </p:grpSp>
      <p:grpSp>
        <p:nvGrpSpPr>
          <p:cNvPr id="63" name="Groupe 62"/>
          <p:cNvGrpSpPr>
            <a:grpSpLocks noChangeAspect="1"/>
          </p:cNvGrpSpPr>
          <p:nvPr/>
        </p:nvGrpSpPr>
        <p:grpSpPr>
          <a:xfrm>
            <a:off x="7765026" y="2478837"/>
            <a:ext cx="3052142" cy="1784556"/>
            <a:chOff x="7418848" y="2103885"/>
            <a:chExt cx="2814072" cy="1645359"/>
          </a:xfrm>
        </p:grpSpPr>
        <p:pic>
          <p:nvPicPr>
            <p:cNvPr id="64" name="Content Placeholder 6">
              <a:extLst>
                <a:ext uri="{FF2B5EF4-FFF2-40B4-BE49-F238E27FC236}">
                  <a16:creationId xmlns:a16="http://schemas.microsoft.com/office/drawing/2014/main" id="{D2B38C2B-C181-2763-A22F-629A4CEFBB98}"/>
                </a:ext>
              </a:extLst>
            </p:cNvPr>
            <p:cNvPicPr>
              <a:picLocks noChangeAspect="1"/>
            </p:cNvPicPr>
            <p:nvPr/>
          </p:nvPicPr>
          <p:blipFill rotWithShape="1">
            <a:blip r:embed="rId6"/>
            <a:srcRect l="1" t="3859" r="52670" b="49391"/>
            <a:stretch/>
          </p:blipFill>
          <p:spPr>
            <a:xfrm>
              <a:off x="7639960" y="2103885"/>
              <a:ext cx="2592960" cy="1492738"/>
            </a:xfrm>
            <a:prstGeom prst="rect">
              <a:avLst/>
            </a:prstGeom>
          </p:spPr>
        </p:pic>
        <p:sp>
          <p:nvSpPr>
            <p:cNvPr id="65" name="ZoneTexte 64"/>
            <p:cNvSpPr txBox="1"/>
            <p:nvPr/>
          </p:nvSpPr>
          <p:spPr>
            <a:xfrm rot="16200000">
              <a:off x="7157800" y="2659931"/>
              <a:ext cx="711846" cy="189750"/>
            </a:xfrm>
            <a:prstGeom prst="rect">
              <a:avLst/>
            </a:prstGeom>
            <a:noFill/>
          </p:spPr>
          <p:txBody>
            <a:bodyPr wrap="none" rtlCol="0">
              <a:spAutoFit/>
            </a:bodyPr>
            <a:lstStyle/>
            <a:p>
              <a:r>
                <a:rPr lang="fr-FR" sz="800" dirty="0" smtClean="0"/>
                <a:t>FWHM (MHz)</a:t>
              </a:r>
              <a:endParaRPr lang="fr-FR" sz="800" dirty="0"/>
            </a:p>
          </p:txBody>
        </p:sp>
        <p:sp>
          <p:nvSpPr>
            <p:cNvPr id="66" name="ZoneTexte 65"/>
            <p:cNvSpPr txBox="1"/>
            <p:nvPr/>
          </p:nvSpPr>
          <p:spPr>
            <a:xfrm>
              <a:off x="8257061" y="3533800"/>
              <a:ext cx="1305165" cy="215444"/>
            </a:xfrm>
            <a:prstGeom prst="rect">
              <a:avLst/>
            </a:prstGeom>
            <a:noFill/>
          </p:spPr>
          <p:txBody>
            <a:bodyPr wrap="none" rtlCol="0">
              <a:spAutoFit/>
            </a:bodyPr>
            <a:lstStyle/>
            <a:p>
              <a:r>
                <a:rPr lang="fr-FR" sz="800" dirty="0" smtClean="0"/>
                <a:t>Axial position in jet (mm)</a:t>
              </a:r>
              <a:endParaRPr lang="fr-FR" sz="800" dirty="0"/>
            </a:p>
          </p:txBody>
        </p:sp>
      </p:grpSp>
      <p:sp>
        <p:nvSpPr>
          <p:cNvPr id="67" name="ZoneTexte 66"/>
          <p:cNvSpPr txBox="1"/>
          <p:nvPr/>
        </p:nvSpPr>
        <p:spPr>
          <a:xfrm>
            <a:off x="7559639" y="1629353"/>
            <a:ext cx="4632360"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Resolution: </a:t>
            </a:r>
            <a:r>
              <a:rPr lang="en-US" sz="1600" dirty="0"/>
              <a:t>281(5) </a:t>
            </a:r>
            <a:r>
              <a:rPr lang="en-US" sz="1600" dirty="0" smtClean="0"/>
              <a:t>MHz, does not match predicted Mach number</a:t>
            </a:r>
          </a:p>
          <a:p>
            <a:pPr marL="285750" indent="-285750">
              <a:buFont typeface="Arial" panose="020B0604020202020204" pitchFamily="34" charset="0"/>
              <a:buChar char="•"/>
            </a:pPr>
            <a:r>
              <a:rPr lang="fr-FR" sz="1600" dirty="0" err="1">
                <a:solidFill>
                  <a:srgbClr val="000000"/>
                </a:solidFill>
              </a:rPr>
              <a:t>Systematic</a:t>
            </a:r>
            <a:r>
              <a:rPr lang="fr-FR" sz="1600" dirty="0">
                <a:solidFill>
                  <a:srgbClr val="000000"/>
                </a:solidFill>
              </a:rPr>
              <a:t> </a:t>
            </a:r>
            <a:r>
              <a:rPr lang="fr-FR" sz="1600" dirty="0" err="1">
                <a:solidFill>
                  <a:srgbClr val="000000"/>
                </a:solidFill>
              </a:rPr>
              <a:t>work</a:t>
            </a:r>
            <a:r>
              <a:rPr lang="fr-FR" sz="1600" dirty="0">
                <a:solidFill>
                  <a:srgbClr val="000000"/>
                </a:solidFill>
              </a:rPr>
              <a:t> to </a:t>
            </a:r>
            <a:r>
              <a:rPr lang="fr-FR" sz="1600" dirty="0" err="1">
                <a:solidFill>
                  <a:srgbClr val="000000"/>
                </a:solidFill>
              </a:rPr>
              <a:t>improve</a:t>
            </a:r>
            <a:r>
              <a:rPr lang="fr-FR" sz="1600" dirty="0">
                <a:solidFill>
                  <a:srgbClr val="000000"/>
                </a:solidFill>
              </a:rPr>
              <a:t> </a:t>
            </a:r>
            <a:r>
              <a:rPr lang="fr-FR" sz="1600" dirty="0" err="1">
                <a:solidFill>
                  <a:srgbClr val="000000"/>
                </a:solidFill>
              </a:rPr>
              <a:t>gas</a:t>
            </a:r>
            <a:r>
              <a:rPr lang="fr-FR" sz="1600" dirty="0">
                <a:solidFill>
                  <a:srgbClr val="000000"/>
                </a:solidFill>
              </a:rPr>
              <a:t>-jet </a:t>
            </a:r>
            <a:r>
              <a:rPr lang="fr-FR" sz="1600" dirty="0" err="1" smtClean="0">
                <a:solidFill>
                  <a:srgbClr val="000000"/>
                </a:solidFill>
              </a:rPr>
              <a:t>resolution</a:t>
            </a:r>
            <a:endParaRPr lang="fr-FR" sz="1600" dirty="0">
              <a:solidFill>
                <a:srgbClr val="000000"/>
              </a:solidFill>
            </a:endParaRPr>
          </a:p>
        </p:txBody>
      </p:sp>
      <p:sp>
        <p:nvSpPr>
          <p:cNvPr id="68" name="ZoneTexte 67"/>
          <p:cNvSpPr txBox="1"/>
          <p:nvPr/>
        </p:nvSpPr>
        <p:spPr bwMode="auto">
          <a:xfrm>
            <a:off x="10864191" y="2857461"/>
            <a:ext cx="990977" cy="430887"/>
          </a:xfrm>
          <a:prstGeom prst="rect">
            <a:avLst/>
          </a:prstGeom>
          <a:noFill/>
        </p:spPr>
        <p:txBody>
          <a:bodyPr wrap="none" rtlCol="0">
            <a:spAutoFit/>
          </a:bodyPr>
          <a:lstStyle/>
          <a:p>
            <a:r>
              <a:rPr lang="en-GB" sz="1100" i="1" dirty="0" smtClean="0"/>
              <a:t>PhD work of </a:t>
            </a:r>
            <a:br>
              <a:rPr lang="en-GB" sz="1100" i="1" dirty="0" smtClean="0"/>
            </a:br>
            <a:r>
              <a:rPr lang="en-GB" sz="1100" i="1" dirty="0" smtClean="0"/>
              <a:t>F</a:t>
            </a:r>
            <a:r>
              <a:rPr lang="en-GB" sz="1100" i="1" dirty="0"/>
              <a:t>. </a:t>
            </a:r>
            <a:r>
              <a:rPr lang="en-GB" sz="1100" i="1" dirty="0" err="1"/>
              <a:t>Ivandikov</a:t>
            </a:r>
            <a:endParaRPr lang="en-GB" sz="1100" i="1" dirty="0"/>
          </a:p>
        </p:txBody>
      </p:sp>
      <p:sp>
        <p:nvSpPr>
          <p:cNvPr id="69" name="TextBox 4">
            <a:extLst>
              <a:ext uri="{FF2B5EF4-FFF2-40B4-BE49-F238E27FC236}">
                <a16:creationId xmlns:a16="http://schemas.microsoft.com/office/drawing/2014/main" id="{0A4C7841-09DA-862C-61AF-1E71B2010628}"/>
              </a:ext>
            </a:extLst>
          </p:cNvPr>
          <p:cNvSpPr txBox="1"/>
          <p:nvPr/>
        </p:nvSpPr>
        <p:spPr>
          <a:xfrm>
            <a:off x="2603211" y="4304005"/>
            <a:ext cx="2632452" cy="261610"/>
          </a:xfrm>
          <a:prstGeom prst="rect">
            <a:avLst/>
          </a:prstGeom>
          <a:solidFill>
            <a:schemeClr val="bg1"/>
          </a:solidFill>
        </p:spPr>
        <p:txBody>
          <a:bodyPr wrap="none" rtlCol="0">
            <a:spAutoFit/>
          </a:bodyPr>
          <a:lstStyle/>
          <a:p>
            <a:r>
              <a:rPr lang="fr-FR" sz="1100" i="1" dirty="0"/>
              <a:t>A. Ajayakumar et al., NIM B 539 (2023</a:t>
            </a:r>
            <a:r>
              <a:rPr lang="fr-FR" sz="1100" i="1" dirty="0" smtClean="0"/>
              <a:t>)</a:t>
            </a:r>
            <a:endParaRPr lang="en-US" sz="1100" i="1" dirty="0"/>
          </a:p>
        </p:txBody>
      </p:sp>
    </p:spTree>
    <p:extLst>
      <p:ext uri="{BB962C8B-B14F-4D97-AF65-F5344CB8AC3E}">
        <p14:creationId xmlns:p14="http://schemas.microsoft.com/office/powerpoint/2010/main" val="3425337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9" end="9"/>
                                            </p:txEl>
                                          </p:spTgt>
                                        </p:tgtEl>
                                        <p:attrNameLst>
                                          <p:attrName>style.visibility</p:attrName>
                                        </p:attrNameLst>
                                      </p:cBhvr>
                                      <p:to>
                                        <p:strVal val="visible"/>
                                      </p:to>
                                    </p:set>
                                    <p:animEffect transition="in" filter="fade">
                                      <p:cBhvr>
                                        <p:cTn id="7" dur="500"/>
                                        <p:tgtEl>
                                          <p:spTgt spid="24">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xEl>
                                              <p:pRg st="10" end="10"/>
                                            </p:txEl>
                                          </p:spTgt>
                                        </p:tgtEl>
                                        <p:attrNameLst>
                                          <p:attrName>style.visibility</p:attrName>
                                        </p:attrNameLst>
                                      </p:cBhvr>
                                      <p:to>
                                        <p:strVal val="visible"/>
                                      </p:to>
                                    </p:set>
                                    <p:animEffect transition="in" filter="fade">
                                      <p:cBhvr>
                                        <p:cTn id="10" dur="500"/>
                                        <p:tgtEl>
                                          <p:spTgt spid="24">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Espace réservé du numéro de diapositive 1"/>
          <p:cNvSpPr>
            <a:spLocks noGrp="1"/>
          </p:cNvSpPr>
          <p:nvPr>
            <p:ph type="sldNum" sz="quarter" idx="12"/>
          </p:nvPr>
        </p:nvSpPr>
        <p:spPr/>
        <p:txBody>
          <a:bodyPr/>
          <a:lstStyle/>
          <a:p>
            <a:fld id="{77E71596-5F9D-49C5-9701-16B3CA54319D}" type="slidenum">
              <a:rPr lang="fr-FR" smtClean="0"/>
              <a:pPr/>
              <a:t>9</a:t>
            </a:fld>
            <a:endParaRPr lang="fr-FR"/>
          </a:p>
        </p:txBody>
      </p:sp>
      <p:grpSp>
        <p:nvGrpSpPr>
          <p:cNvPr id="24" name="Groupe 23"/>
          <p:cNvGrpSpPr/>
          <p:nvPr/>
        </p:nvGrpSpPr>
        <p:grpSpPr>
          <a:xfrm>
            <a:off x="6222098" y="2170893"/>
            <a:ext cx="5913102" cy="3977043"/>
            <a:chOff x="5919571" y="784166"/>
            <a:chExt cx="5913102" cy="3977043"/>
          </a:xfrm>
        </p:grpSpPr>
        <p:pic>
          <p:nvPicPr>
            <p:cNvPr id="8" name="Picture 7" descr="scantotal"/>
            <p:cNvPicPr>
              <a:picLocks noChangeAspect="1"/>
            </p:cNvPicPr>
            <p:nvPr/>
          </p:nvPicPr>
          <p:blipFill>
            <a:blip r:embed="rId3"/>
            <a:srcRect l="3970" t="10532" r="8106" b="1132"/>
            <a:stretch>
              <a:fillRect/>
            </a:stretch>
          </p:blipFill>
          <p:spPr>
            <a:xfrm>
              <a:off x="5919571" y="784166"/>
              <a:ext cx="5913102" cy="3977043"/>
            </a:xfrm>
            <a:prstGeom prst="rect">
              <a:avLst/>
            </a:prstGeom>
          </p:spPr>
        </p:pic>
        <p:sp>
          <p:nvSpPr>
            <p:cNvPr id="14" name="Text Box 13"/>
            <p:cNvSpPr txBox="1"/>
            <p:nvPr/>
          </p:nvSpPr>
          <p:spPr>
            <a:xfrm>
              <a:off x="6519649" y="915680"/>
              <a:ext cx="821424" cy="336118"/>
            </a:xfrm>
            <a:prstGeom prst="rect">
              <a:avLst/>
            </a:prstGeom>
            <a:noFill/>
          </p:spPr>
          <p:txBody>
            <a:bodyPr wrap="square" rtlCol="0">
              <a:spAutoFit/>
            </a:bodyPr>
            <a:lstStyle/>
            <a:p>
              <a:r>
                <a:rPr lang="en-US" sz="1584" baseline="30000" dirty="0">
                  <a:solidFill>
                    <a:srgbClr val="1E2657"/>
                  </a:solidFill>
                </a:rPr>
                <a:t>164</a:t>
              </a:r>
              <a:r>
                <a:rPr lang="en-US" sz="1584" dirty="0">
                  <a:solidFill>
                    <a:srgbClr val="1E2657"/>
                  </a:solidFill>
                </a:rPr>
                <a:t>Er</a:t>
              </a:r>
            </a:p>
          </p:txBody>
        </p:sp>
        <p:sp>
          <p:nvSpPr>
            <p:cNvPr id="15" name="Text Box 14"/>
            <p:cNvSpPr txBox="1"/>
            <p:nvPr/>
          </p:nvSpPr>
          <p:spPr>
            <a:xfrm>
              <a:off x="6519649" y="1636492"/>
              <a:ext cx="821424" cy="336118"/>
            </a:xfrm>
            <a:prstGeom prst="rect">
              <a:avLst/>
            </a:prstGeom>
            <a:noFill/>
          </p:spPr>
          <p:txBody>
            <a:bodyPr wrap="square" rtlCol="0">
              <a:spAutoFit/>
            </a:bodyPr>
            <a:lstStyle/>
            <a:p>
              <a:r>
                <a:rPr lang="en-US" sz="1584" baseline="30000">
                  <a:solidFill>
                    <a:srgbClr val="1E2657"/>
                  </a:solidFill>
                </a:rPr>
                <a:t>166</a:t>
              </a:r>
              <a:r>
                <a:rPr lang="en-US" sz="1584">
                  <a:solidFill>
                    <a:srgbClr val="1E2657"/>
                  </a:solidFill>
                </a:rPr>
                <a:t>Er</a:t>
              </a:r>
            </a:p>
          </p:txBody>
        </p:sp>
        <p:sp>
          <p:nvSpPr>
            <p:cNvPr id="16" name="Text Box 15"/>
            <p:cNvSpPr txBox="1"/>
            <p:nvPr/>
          </p:nvSpPr>
          <p:spPr>
            <a:xfrm>
              <a:off x="6519649" y="2335744"/>
              <a:ext cx="821424" cy="336118"/>
            </a:xfrm>
            <a:prstGeom prst="rect">
              <a:avLst/>
            </a:prstGeom>
            <a:noFill/>
          </p:spPr>
          <p:txBody>
            <a:bodyPr wrap="square" rtlCol="0">
              <a:spAutoFit/>
            </a:bodyPr>
            <a:lstStyle/>
            <a:p>
              <a:r>
                <a:rPr lang="en-US" sz="1584" baseline="30000">
                  <a:solidFill>
                    <a:srgbClr val="1E2657"/>
                  </a:solidFill>
                </a:rPr>
                <a:t>167</a:t>
              </a:r>
              <a:r>
                <a:rPr lang="en-US" sz="1584">
                  <a:solidFill>
                    <a:srgbClr val="1E2657"/>
                  </a:solidFill>
                </a:rPr>
                <a:t>Er</a:t>
              </a:r>
            </a:p>
          </p:txBody>
        </p:sp>
        <p:sp>
          <p:nvSpPr>
            <p:cNvPr id="17" name="Text Box 16"/>
            <p:cNvSpPr txBox="1"/>
            <p:nvPr/>
          </p:nvSpPr>
          <p:spPr>
            <a:xfrm>
              <a:off x="6519649" y="3132015"/>
              <a:ext cx="821424" cy="336118"/>
            </a:xfrm>
            <a:prstGeom prst="rect">
              <a:avLst/>
            </a:prstGeom>
            <a:noFill/>
          </p:spPr>
          <p:txBody>
            <a:bodyPr wrap="square" rtlCol="0">
              <a:spAutoFit/>
            </a:bodyPr>
            <a:lstStyle/>
            <a:p>
              <a:r>
                <a:rPr lang="en-US" sz="1584" baseline="30000">
                  <a:solidFill>
                    <a:srgbClr val="1E2657"/>
                  </a:solidFill>
                </a:rPr>
                <a:t>168</a:t>
              </a:r>
              <a:r>
                <a:rPr lang="en-US" sz="1584">
                  <a:solidFill>
                    <a:srgbClr val="1E2657"/>
                  </a:solidFill>
                </a:rPr>
                <a:t>Er</a:t>
              </a:r>
            </a:p>
          </p:txBody>
        </p:sp>
        <p:sp>
          <p:nvSpPr>
            <p:cNvPr id="18" name="Text Box 17"/>
            <p:cNvSpPr txBox="1"/>
            <p:nvPr/>
          </p:nvSpPr>
          <p:spPr>
            <a:xfrm>
              <a:off x="6519649" y="3836298"/>
              <a:ext cx="821424" cy="336118"/>
            </a:xfrm>
            <a:prstGeom prst="rect">
              <a:avLst/>
            </a:prstGeom>
            <a:noFill/>
          </p:spPr>
          <p:txBody>
            <a:bodyPr wrap="square" rtlCol="0">
              <a:spAutoFit/>
            </a:bodyPr>
            <a:lstStyle/>
            <a:p>
              <a:r>
                <a:rPr lang="en-US" sz="1584" baseline="30000">
                  <a:solidFill>
                    <a:srgbClr val="1E2657"/>
                  </a:solidFill>
                </a:rPr>
                <a:t>170</a:t>
              </a:r>
              <a:r>
                <a:rPr lang="en-US" sz="1584">
                  <a:solidFill>
                    <a:srgbClr val="1E2657"/>
                  </a:solidFill>
                </a:rPr>
                <a:t>Er</a:t>
              </a:r>
            </a:p>
          </p:txBody>
        </p:sp>
      </p:grpSp>
      <p:grpSp>
        <p:nvGrpSpPr>
          <p:cNvPr id="9" name="Groupe 8"/>
          <p:cNvGrpSpPr/>
          <p:nvPr/>
        </p:nvGrpSpPr>
        <p:grpSpPr>
          <a:xfrm>
            <a:off x="265441" y="1640427"/>
            <a:ext cx="4124960" cy="2207260"/>
            <a:chOff x="265441" y="1640427"/>
            <a:chExt cx="4124960" cy="2207260"/>
          </a:xfrm>
        </p:grpSpPr>
        <p:pic>
          <p:nvPicPr>
            <p:cNvPr id="26" name="Picture 23" descr="ladder_lamda"/>
            <p:cNvPicPr>
              <a:picLocks noChangeAspect="1"/>
            </p:cNvPicPr>
            <p:nvPr/>
          </p:nvPicPr>
          <p:blipFill>
            <a:blip r:embed="rId4"/>
            <a:srcRect l="6427" t="9722" r="6080" b="10784"/>
            <a:stretch>
              <a:fillRect/>
            </a:stretch>
          </p:blipFill>
          <p:spPr bwMode="auto">
            <a:xfrm>
              <a:off x="265441" y="1640427"/>
              <a:ext cx="4124960" cy="2207260"/>
            </a:xfrm>
            <a:prstGeom prst="rect">
              <a:avLst/>
            </a:prstGeom>
          </p:spPr>
        </p:pic>
        <p:sp>
          <p:nvSpPr>
            <p:cNvPr id="29" name="Rectangle 28"/>
            <p:cNvSpPr/>
            <p:nvPr/>
          </p:nvSpPr>
          <p:spPr>
            <a:xfrm>
              <a:off x="1099131" y="1705190"/>
              <a:ext cx="2329115" cy="390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30" name="Table 3"/>
          <p:cNvGraphicFramePr/>
          <p:nvPr>
            <p:extLst>
              <p:ext uri="{D42A27DB-BD31-4B8C-83A1-F6EECF244321}">
                <p14:modId xmlns:p14="http://schemas.microsoft.com/office/powerpoint/2010/main" val="3910232847"/>
              </p:ext>
            </p:extLst>
          </p:nvPr>
        </p:nvGraphicFramePr>
        <p:xfrm>
          <a:off x="265441" y="3914362"/>
          <a:ext cx="5956657" cy="2330850"/>
        </p:xfrm>
        <a:graphic>
          <a:graphicData uri="http://schemas.openxmlformats.org/drawingml/2006/table">
            <a:tbl>
              <a:tblPr firstRow="1" bandRow="1">
                <a:tableStyleId>{72833802-FEF1-4C79-8D5D-14CF1EAF98D9}</a:tableStyleId>
              </a:tblPr>
              <a:tblGrid>
                <a:gridCol w="1961882">
                  <a:extLst>
                    <a:ext uri="{9D8B030D-6E8A-4147-A177-3AD203B41FA5}">
                      <a16:colId xmlns:a16="http://schemas.microsoft.com/office/drawing/2014/main" val="20000"/>
                    </a:ext>
                  </a:extLst>
                </a:gridCol>
                <a:gridCol w="1182614">
                  <a:extLst>
                    <a:ext uri="{9D8B030D-6E8A-4147-A177-3AD203B41FA5}">
                      <a16:colId xmlns:a16="http://schemas.microsoft.com/office/drawing/2014/main" val="20002"/>
                    </a:ext>
                  </a:extLst>
                </a:gridCol>
                <a:gridCol w="1467473">
                  <a:extLst>
                    <a:ext uri="{9D8B030D-6E8A-4147-A177-3AD203B41FA5}">
                      <a16:colId xmlns:a16="http://schemas.microsoft.com/office/drawing/2014/main" val="20003"/>
                    </a:ext>
                  </a:extLst>
                </a:gridCol>
                <a:gridCol w="1344688">
                  <a:extLst>
                    <a:ext uri="{9D8B030D-6E8A-4147-A177-3AD203B41FA5}">
                      <a16:colId xmlns:a16="http://schemas.microsoft.com/office/drawing/2014/main" val="20004"/>
                    </a:ext>
                  </a:extLst>
                </a:gridCol>
              </a:tblGrid>
              <a:tr h="534774">
                <a:tc>
                  <a:txBody>
                    <a:bodyPr/>
                    <a:lstStyle/>
                    <a:p>
                      <a:pPr algn="ctr">
                        <a:lnSpc>
                          <a:spcPct val="100000"/>
                        </a:lnSpc>
                        <a:buClrTx/>
                        <a:buSzTx/>
                        <a:buFontTx/>
                        <a:buNone/>
                      </a:pPr>
                      <a:r>
                        <a:rPr lang="en-US" sz="1600" dirty="0"/>
                        <a:t>Atomic states </a:t>
                      </a:r>
                      <a:endParaRPr lang="en-US" sz="1600" b="0" dirty="0">
                        <a:solidFill>
                          <a:schemeClr val="dk1"/>
                        </a:solidFill>
                        <a:latin typeface="Arial" panose="020B0604020202020204" pitchFamily="34" charset="0"/>
                        <a:cs typeface="Arial" panose="020B0604020202020204" pitchFamily="34" charset="0"/>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A9B5"/>
                    </a:solidFill>
                  </a:tcPr>
                </a:tc>
                <a:tc>
                  <a:txBody>
                    <a:bodyPr/>
                    <a:lstStyle/>
                    <a:p>
                      <a:pPr algn="ctr">
                        <a:lnSpc>
                          <a:spcPct val="130000"/>
                        </a:lnSpc>
                        <a:buClrTx/>
                        <a:buSzTx/>
                        <a:buFontTx/>
                        <a:buNone/>
                      </a:pPr>
                      <a:r>
                        <a:rPr lang="en-US" sz="1600" dirty="0"/>
                        <a:t>Method</a:t>
                      </a:r>
                      <a:endParaRPr lang="en-US" sz="1600" b="0" dirty="0">
                        <a:solidFill>
                          <a:schemeClr val="dk1"/>
                        </a:solidFill>
                        <a:latin typeface="Arial" panose="020B0604020202020204" pitchFamily="34" charset="0"/>
                        <a:cs typeface="Arial" panose="020B0604020202020204" pitchFamily="34" charset="0"/>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A9B5"/>
                    </a:solidFill>
                  </a:tcPr>
                </a:tc>
                <a:tc>
                  <a:txBody>
                    <a:bodyPr/>
                    <a:lstStyle/>
                    <a:p>
                      <a:pPr algn="ctr">
                        <a:lnSpc>
                          <a:spcPct val="130000"/>
                        </a:lnSpc>
                        <a:buClrTx/>
                        <a:buSzTx/>
                        <a:buFontTx/>
                        <a:buNone/>
                      </a:pPr>
                      <a:r>
                        <a:rPr lang="en-US" sz="1600">
                          <a:sym typeface="+mn-ea"/>
                        </a:rPr>
                        <a:t>A(MHz)</a:t>
                      </a:r>
                      <a:endParaRPr lang="en-US" sz="1600" b="1">
                        <a:solidFill>
                          <a:schemeClr val="tx1"/>
                        </a:solidFill>
                        <a:latin typeface="Arial" panose="020B0604020202020204" pitchFamily="34" charset="0"/>
                        <a:cs typeface="Arial" panose="020B0604020202020204" pitchFamily="34" charset="0"/>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A9B5"/>
                    </a:solidFill>
                  </a:tcPr>
                </a:tc>
                <a:tc>
                  <a:txBody>
                    <a:bodyPr/>
                    <a:lstStyle/>
                    <a:p>
                      <a:pPr algn="ctr">
                        <a:lnSpc>
                          <a:spcPct val="70000"/>
                        </a:lnSpc>
                        <a:buClrTx/>
                        <a:buSzTx/>
                        <a:buFontTx/>
                        <a:buNone/>
                      </a:pPr>
                      <a:r>
                        <a:rPr lang="en-US" sz="1600" dirty="0">
                          <a:sym typeface="+mn-ea"/>
                        </a:rPr>
                        <a:t>B(MHz)</a:t>
                      </a:r>
                      <a:endParaRPr lang="en-US" sz="1600" b="0" dirty="0">
                        <a:solidFill>
                          <a:schemeClr val="dk1"/>
                        </a:solidFill>
                        <a:latin typeface="Arial" panose="020B0604020202020204" pitchFamily="34" charset="0"/>
                        <a:cs typeface="Arial" panose="020B0604020202020204" pitchFamily="34" charset="0"/>
                        <a:sym typeface="+mn-ea"/>
                      </a:endParaRPr>
                    </a:p>
                  </a:txBody>
                  <a:tcPr marL="103486" marR="103486" marT="155230"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A9B5"/>
                    </a:solidFill>
                  </a:tcPr>
                </a:tc>
                <a:extLst>
                  <a:ext uri="{0D108BD9-81ED-4DB2-BD59-A6C34878D82A}">
                    <a16:rowId xmlns:a16="http://schemas.microsoft.com/office/drawing/2014/main" val="10000"/>
                  </a:ext>
                </a:extLst>
              </a:tr>
              <a:tr h="578815">
                <a:tc>
                  <a:txBody>
                    <a:bodyPr/>
                    <a:lstStyle/>
                    <a:p>
                      <a:pPr algn="ctr">
                        <a:lnSpc>
                          <a:spcPct val="110000"/>
                        </a:lnSpc>
                        <a:buNone/>
                      </a:pPr>
                      <a:r>
                        <a:rPr lang="en-US" sz="1600" dirty="0" smtClean="0">
                          <a:sym typeface="+mn-ea"/>
                        </a:rPr>
                        <a:t>4f</a:t>
                      </a:r>
                      <a:r>
                        <a:rPr lang="en-US" sz="1600" baseline="30000" dirty="0" smtClean="0">
                          <a:sym typeface="+mn-ea"/>
                        </a:rPr>
                        <a:t>11</a:t>
                      </a:r>
                      <a:r>
                        <a:rPr lang="en-US" sz="1600" dirty="0" smtClean="0">
                          <a:sym typeface="+mn-ea"/>
                        </a:rPr>
                        <a:t>5d6s</a:t>
                      </a:r>
                      <a:r>
                        <a:rPr lang="en-US" sz="1600" baseline="30000" dirty="0" smtClean="0">
                          <a:sym typeface="+mn-ea"/>
                        </a:rPr>
                        <a:t>2</a:t>
                      </a:r>
                      <a:r>
                        <a:rPr lang="en-US" sz="1600" dirty="0">
                          <a:sym typeface="+mn-ea"/>
                        </a:rPr>
                        <a:t>, J=6</a:t>
                      </a:r>
                      <a:endParaRPr lang="en-US" sz="1600" baseline="-25000" dirty="0">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buClrTx/>
                        <a:buSzTx/>
                        <a:buFontTx/>
                        <a:buNone/>
                      </a:pPr>
                      <a:r>
                        <a:rPr lang="en-US" sz="1600">
                          <a:sym typeface="+mn-ea"/>
                        </a:rPr>
                        <a:t>gas jet</a:t>
                      </a:r>
                      <a:endParaRPr lang="en-US" sz="1600">
                        <a:solidFill>
                          <a:schemeClr val="tx1"/>
                        </a:solidFill>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buNone/>
                      </a:pPr>
                      <a:r>
                        <a:rPr lang="en-US" sz="1600" dirty="0">
                          <a:sym typeface="+mn-ea"/>
                        </a:rPr>
                        <a:t>-</a:t>
                      </a:r>
                      <a:r>
                        <a:rPr lang="en-US" sz="1600" dirty="0" smtClean="0">
                          <a:sym typeface="+mn-ea"/>
                        </a:rPr>
                        <a:t>123.9(4</a:t>
                      </a:r>
                      <a:r>
                        <a:rPr lang="en-US" sz="1600" dirty="0">
                          <a:sym typeface="+mn-ea"/>
                        </a:rPr>
                        <a:t>)</a:t>
                      </a:r>
                      <a:endParaRPr lang="en-US" sz="1600" baseline="-25000" dirty="0">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buNone/>
                      </a:pPr>
                      <a:r>
                        <a:rPr lang="en-US" sz="1600" dirty="0" smtClean="0">
                          <a:sym typeface="+mn-ea"/>
                        </a:rPr>
                        <a:t>213(23)</a:t>
                      </a:r>
                      <a:endParaRPr lang="en-US" sz="1600" dirty="0">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1420">
                <a:tc rowSpan="2">
                  <a:txBody>
                    <a:bodyPr/>
                    <a:lstStyle/>
                    <a:p>
                      <a:pPr algn="ctr">
                        <a:lnSpc>
                          <a:spcPct val="120000"/>
                        </a:lnSpc>
                        <a:buClrTx/>
                        <a:buSzTx/>
                        <a:buFontTx/>
                        <a:buNone/>
                      </a:pPr>
                      <a:r>
                        <a:rPr lang="en-US" sz="1600" dirty="0" smtClean="0">
                          <a:sym typeface="+mn-ea"/>
                        </a:rPr>
                        <a:t>4f</a:t>
                      </a:r>
                      <a:r>
                        <a:rPr lang="en-US" sz="1600" baseline="30000" dirty="0" smtClean="0">
                          <a:sym typeface="+mn-ea"/>
                        </a:rPr>
                        <a:t>12</a:t>
                      </a:r>
                      <a:r>
                        <a:rPr lang="en-US" sz="1600" dirty="0" smtClean="0">
                          <a:sym typeface="+mn-ea"/>
                        </a:rPr>
                        <a:t>6s6p, J=5</a:t>
                      </a:r>
                      <a:endParaRPr lang="en-US" sz="1600" dirty="0">
                        <a:solidFill>
                          <a:schemeClr val="tx1"/>
                        </a:solidFill>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buClrTx/>
                        <a:buSzTx/>
                        <a:buFontTx/>
                        <a:buNone/>
                      </a:pPr>
                      <a:r>
                        <a:rPr lang="en-US" sz="1600" dirty="0">
                          <a:sym typeface="+mn-ea"/>
                        </a:rPr>
                        <a:t>gas </a:t>
                      </a:r>
                      <a:r>
                        <a:rPr lang="en-US" sz="1600" dirty="0" smtClean="0">
                          <a:sym typeface="+mn-ea"/>
                        </a:rPr>
                        <a:t>jet</a:t>
                      </a:r>
                      <a:endParaRPr lang="en-US" sz="1600" dirty="0">
                        <a:solidFill>
                          <a:schemeClr val="tx1"/>
                        </a:solidFill>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buNone/>
                      </a:pPr>
                      <a:r>
                        <a:rPr lang="en-US" sz="1600" dirty="0">
                          <a:sym typeface="+mn-ea"/>
                        </a:rPr>
                        <a:t>−</a:t>
                      </a:r>
                      <a:r>
                        <a:rPr lang="en-US" sz="1600" dirty="0" smtClean="0">
                          <a:sym typeface="+mn-ea"/>
                        </a:rPr>
                        <a:t>148(4) </a:t>
                      </a:r>
                      <a:endParaRPr lang="en-US" sz="1600" dirty="0">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buNone/>
                      </a:pPr>
                      <a:r>
                        <a:rPr lang="en-US" sz="1600" dirty="0" smtClean="0">
                          <a:sym typeface="+mn-ea"/>
                        </a:rPr>
                        <a:t>−2230(200)</a:t>
                      </a:r>
                      <a:endParaRPr lang="en-US" sz="1600" dirty="0">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01736">
                <a:tc vMerge="1">
                  <a:txBody>
                    <a:bodyPr/>
                    <a:lstStyle/>
                    <a:p>
                      <a:endParaRPr lang="en-US"/>
                    </a:p>
                  </a:txBody>
                  <a:tcPr/>
                </a:tc>
                <a:tc>
                  <a:txBody>
                    <a:bodyPr/>
                    <a:lstStyle/>
                    <a:p>
                      <a:pPr algn="ctr">
                        <a:lnSpc>
                          <a:spcPct val="120000"/>
                        </a:lnSpc>
                        <a:buClrTx/>
                        <a:buSzTx/>
                        <a:buFontTx/>
                        <a:buNone/>
                      </a:pPr>
                      <a:r>
                        <a:rPr lang="en-US" sz="1600" dirty="0" smtClean="0">
                          <a:sym typeface="+mn-ea"/>
                        </a:rPr>
                        <a:t>ABU</a:t>
                      </a:r>
                      <a:endParaRPr lang="en-US" sz="1600" dirty="0">
                        <a:solidFill>
                          <a:schemeClr val="tx1"/>
                        </a:solidFill>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buNone/>
                      </a:pPr>
                      <a:r>
                        <a:rPr lang="en-US" sz="1600" dirty="0">
                          <a:sym typeface="+mn-ea"/>
                        </a:rPr>
                        <a:t>−</a:t>
                      </a:r>
                      <a:r>
                        <a:rPr lang="en-US" sz="1600" dirty="0" smtClean="0">
                          <a:sym typeface="+mn-ea"/>
                        </a:rPr>
                        <a:t>147.7(8) </a:t>
                      </a:r>
                      <a:endParaRPr lang="en-US" sz="1600" dirty="0">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buNone/>
                      </a:pPr>
                      <a:r>
                        <a:rPr lang="en-US" sz="1600">
                          <a:sym typeface="+mn-ea"/>
                        </a:rPr>
                        <a:t>−1888(58)</a:t>
                      </a:r>
                      <a:endParaRPr lang="en-US" sz="1600">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19431">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600" dirty="0" smtClean="0"/>
                        <a:t>4f</a:t>
                      </a:r>
                      <a:r>
                        <a:rPr lang="en-US" sz="1600" baseline="30000" dirty="0" smtClean="0"/>
                        <a:t>12</a:t>
                      </a:r>
                      <a:r>
                        <a:rPr lang="en-US" sz="1600" dirty="0" smtClean="0"/>
                        <a:t>6s</a:t>
                      </a:r>
                      <a:r>
                        <a:rPr lang="en-US" sz="1600" baseline="30000" dirty="0" smtClean="0"/>
                        <a:t>2</a:t>
                      </a:r>
                      <a:r>
                        <a:rPr lang="en-US" sz="1600" dirty="0" smtClean="0"/>
                        <a:t>, J=6 (</a:t>
                      </a:r>
                      <a:r>
                        <a:rPr lang="en-US" sz="1600" dirty="0" err="1" smtClean="0">
                          <a:sym typeface="+mn-ea"/>
                        </a:rPr>
                        <a:t>g.s</a:t>
                      </a:r>
                      <a:r>
                        <a:rPr lang="en-US" sz="1600" dirty="0" smtClean="0">
                          <a:sym typeface="+mn-ea"/>
                        </a:rPr>
                        <a:t>.) </a:t>
                      </a:r>
                      <a:endParaRPr lang="en-US" sz="1600" dirty="0">
                        <a:solidFill>
                          <a:schemeClr val="tx1"/>
                        </a:solidFill>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buClrTx/>
                        <a:buSzTx/>
                        <a:buFontTx/>
                        <a:buNone/>
                      </a:pPr>
                      <a:r>
                        <a:rPr lang="en-US" sz="1600" dirty="0" smtClean="0">
                          <a:sym typeface="+mn-ea"/>
                        </a:rPr>
                        <a:t>ABU</a:t>
                      </a:r>
                      <a:endParaRPr lang="en-US" sz="1600" dirty="0">
                        <a:solidFill>
                          <a:schemeClr val="tx1"/>
                        </a:solidFill>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buClrTx/>
                        <a:buSzTx/>
                        <a:buFontTx/>
                        <a:buNone/>
                      </a:pPr>
                      <a:r>
                        <a:rPr lang="en-US" sz="1600" dirty="0">
                          <a:sym typeface="+mn-ea"/>
                        </a:rPr>
                        <a:t>−</a:t>
                      </a:r>
                      <a:r>
                        <a:rPr lang="en-US" sz="1600" dirty="0" smtClean="0">
                          <a:sym typeface="+mn-ea"/>
                        </a:rPr>
                        <a:t>121.8(8)</a:t>
                      </a:r>
                      <a:endParaRPr lang="en-US" sz="1600" dirty="0">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buClrTx/>
                        <a:buSzTx/>
                        <a:buFontTx/>
                        <a:buNone/>
                      </a:pPr>
                      <a:r>
                        <a:rPr lang="en-US" sz="1600" dirty="0">
                          <a:sym typeface="+mn-ea"/>
                        </a:rPr>
                        <a:t>−4563(53)</a:t>
                      </a:r>
                      <a:endParaRPr lang="en-US" sz="1600" dirty="0">
                        <a:latin typeface="Arial" panose="020B0604020202020204" pitchFamily="34" charset="0"/>
                        <a:cs typeface="Arial" panose="020B0604020202020204" pitchFamily="34" charset="0"/>
                        <a:sym typeface="+mn-ea"/>
                      </a:endParaRPr>
                    </a:p>
                  </a:txBody>
                  <a:tcPr marL="103486" marR="103486" marT="51743" marB="517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19" name="Espace réservé de la date 4"/>
          <p:cNvSpPr>
            <a:spLocks noGrp="1"/>
          </p:cNvSpPr>
          <p:nvPr>
            <p:ph type="dt" sz="half" idx="2"/>
          </p:nvPr>
        </p:nvSpPr>
        <p:spPr>
          <a:xfrm>
            <a:off x="400050" y="6356350"/>
            <a:ext cx="2743200" cy="365125"/>
          </a:xfrm>
        </p:spPr>
        <p:txBody>
          <a:bodyPr/>
          <a:lstStyle/>
          <a:p>
            <a:r>
              <a:rPr lang="fr-FR" dirty="0" smtClean="0"/>
              <a:t>28/02/2024</a:t>
            </a:r>
            <a:endParaRPr lang="fr-FR" dirty="0"/>
          </a:p>
        </p:txBody>
      </p:sp>
      <p:sp>
        <p:nvSpPr>
          <p:cNvPr id="20" name="Espace réservé du pied de page 5"/>
          <p:cNvSpPr>
            <a:spLocks noGrp="1"/>
          </p:cNvSpPr>
          <p:nvPr>
            <p:ph type="ftr" sz="quarter" idx="3"/>
          </p:nvPr>
        </p:nvSpPr>
        <p:spPr>
          <a:xfrm>
            <a:off x="8206685" y="6356350"/>
            <a:ext cx="3311652" cy="365125"/>
          </a:xfrm>
        </p:spPr>
        <p:txBody>
          <a:bodyPr/>
          <a:lstStyle/>
          <a:p>
            <a:pPr algn="r"/>
            <a:r>
              <a:rPr lang="fr-FR" dirty="0" smtClean="0"/>
              <a:t>DESIR Workshop</a:t>
            </a:r>
            <a:endParaRPr lang="fr-FR" dirty="0"/>
          </a:p>
        </p:txBody>
      </p:sp>
      <p:sp>
        <p:nvSpPr>
          <p:cNvPr id="4" name="ZoneTexte 3"/>
          <p:cNvSpPr txBox="1"/>
          <p:nvPr/>
        </p:nvSpPr>
        <p:spPr>
          <a:xfrm>
            <a:off x="400050" y="1088286"/>
            <a:ext cx="2441694" cy="369332"/>
          </a:xfrm>
          <a:prstGeom prst="rect">
            <a:avLst/>
          </a:prstGeom>
          <a:noFill/>
        </p:spPr>
        <p:txBody>
          <a:bodyPr wrap="none" rtlCol="0">
            <a:spAutoFit/>
          </a:bodyPr>
          <a:lstStyle/>
          <a:p>
            <a:r>
              <a:rPr lang="en-GB" dirty="0" smtClean="0"/>
              <a:t>New selected scheme</a:t>
            </a:r>
            <a:endParaRPr lang="en-GB" dirty="0"/>
          </a:p>
        </p:txBody>
      </p:sp>
      <p:sp>
        <p:nvSpPr>
          <p:cNvPr id="10" name="Title 9"/>
          <p:cNvSpPr>
            <a:spLocks noGrp="1"/>
          </p:cNvSpPr>
          <p:nvPr>
            <p:ph type="title"/>
          </p:nvPr>
        </p:nvSpPr>
        <p:spPr/>
        <p:txBody>
          <a:bodyPr/>
          <a:lstStyle/>
          <a:p>
            <a:r>
              <a:rPr lang="en-US" altLang="fr-FR" dirty="0" err="1"/>
              <a:t>Er</a:t>
            </a:r>
            <a:r>
              <a:rPr lang="en-US" altLang="fr-FR" dirty="0"/>
              <a:t> scheme investigation</a:t>
            </a:r>
            <a:endParaRPr lang="en-US" altLang="fr-FR" dirty="0">
              <a:sym typeface="+mn-ea"/>
            </a:endParaRPr>
          </a:p>
        </p:txBody>
      </p:sp>
      <p:grpSp>
        <p:nvGrpSpPr>
          <p:cNvPr id="11" name="Groupe 10"/>
          <p:cNvGrpSpPr/>
          <p:nvPr/>
        </p:nvGrpSpPr>
        <p:grpSpPr>
          <a:xfrm>
            <a:off x="4514225" y="367159"/>
            <a:ext cx="3046981" cy="2066670"/>
            <a:chOff x="4390400" y="329059"/>
            <a:chExt cx="3046981" cy="2066670"/>
          </a:xfrm>
        </p:grpSpPr>
        <p:pic>
          <p:nvPicPr>
            <p:cNvPr id="27" name="Image 26"/>
            <p:cNvPicPr>
              <a:picLocks noChangeAspect="1"/>
            </p:cNvPicPr>
            <p:nvPr/>
          </p:nvPicPr>
          <p:blipFill rotWithShape="1">
            <a:blip r:embed="rId5">
              <a:extLst>
                <a:ext uri="{28A0092B-C50C-407E-A947-70E740481C1C}">
                  <a14:useLocalDpi xmlns:a14="http://schemas.microsoft.com/office/drawing/2010/main" val="0"/>
                </a:ext>
              </a:extLst>
            </a:blip>
            <a:srcRect l="5779" t="2637" r="2625"/>
            <a:stretch/>
          </p:blipFill>
          <p:spPr bwMode="auto">
            <a:xfrm>
              <a:off x="4434056" y="376357"/>
              <a:ext cx="2959669" cy="2019372"/>
            </a:xfrm>
            <a:prstGeom prst="rect">
              <a:avLst/>
            </a:prstGeom>
          </p:spPr>
        </p:pic>
        <p:sp>
          <p:nvSpPr>
            <p:cNvPr id="28" name="Rectangle 27"/>
            <p:cNvSpPr/>
            <p:nvPr/>
          </p:nvSpPr>
          <p:spPr bwMode="auto">
            <a:xfrm>
              <a:off x="4390400" y="329059"/>
              <a:ext cx="1376988" cy="375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bwMode="auto">
            <a:xfrm>
              <a:off x="6679187" y="347347"/>
              <a:ext cx="758194" cy="375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 Box 7"/>
          <p:cNvSpPr txBox="1"/>
          <p:nvPr/>
        </p:nvSpPr>
        <p:spPr bwMode="auto">
          <a:xfrm>
            <a:off x="3428246" y="2621786"/>
            <a:ext cx="2651760" cy="587853"/>
          </a:xfrm>
          <a:prstGeom prst="rect">
            <a:avLst/>
          </a:prstGeom>
          <a:solidFill>
            <a:schemeClr val="bg1"/>
          </a:solidFill>
          <a:ln>
            <a:solidFill>
              <a:srgbClr val="19A9B5"/>
            </a:solidFill>
          </a:ln>
        </p:spPr>
        <p:txBody>
          <a:bodyPr wrap="square" rtlCol="0">
            <a:spAutoFit/>
          </a:bodyPr>
          <a:lstStyle>
            <a:defPPr>
              <a:defRPr lang="fr-FR"/>
            </a:defPPr>
            <a:lvl1pPr algn="l" defTabSz="1005205"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501650" indent="-44450" algn="l" defTabSz="1005205"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2pPr>
            <a:lvl3pPr marL="1005205" indent="-90805" algn="l" defTabSz="1005205"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3pPr>
            <a:lvl4pPr marL="1508125" indent="-136525" algn="l" defTabSz="1005205"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4pPr>
            <a:lvl5pPr marL="2009775" indent="-180975" algn="l" defTabSz="1005205"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9pPr>
          </a:lstStyle>
          <a:p>
            <a:r>
              <a:rPr lang="en-US" sz="1400" dirty="0"/>
              <a:t>F</a:t>
            </a:r>
            <a:r>
              <a:rPr lang="en-US" sz="1400" baseline="-25000" dirty="0"/>
              <a:t>409</a:t>
            </a:r>
            <a:r>
              <a:rPr lang="en-US" sz="1400" dirty="0"/>
              <a:t> = </a:t>
            </a:r>
            <a:r>
              <a:rPr lang="en-US" sz="1400" dirty="0" smtClean="0"/>
              <a:t>10.7(3) GHz </a:t>
            </a:r>
            <a:r>
              <a:rPr lang="en-US" sz="1400" dirty="0"/>
              <a:t>fm</a:t>
            </a:r>
            <a:r>
              <a:rPr lang="en-US" sz="1400" baseline="30000" dirty="0"/>
              <a:t>−</a:t>
            </a:r>
            <a:r>
              <a:rPr lang="en-US" sz="1400" baseline="30000" dirty="0" smtClean="0"/>
              <a:t>2 </a:t>
            </a:r>
            <a:br>
              <a:rPr lang="en-US" sz="1400" baseline="30000" dirty="0" smtClean="0"/>
            </a:br>
            <a:r>
              <a:rPr lang="en-US" sz="1400" dirty="0" smtClean="0"/>
              <a:t>(</a:t>
            </a:r>
            <a:r>
              <a:rPr lang="en-US" sz="1400" dirty="0"/>
              <a:t>vs </a:t>
            </a:r>
            <a:r>
              <a:rPr lang="en-US" sz="1400" dirty="0" smtClean="0"/>
              <a:t>F</a:t>
            </a:r>
            <a:r>
              <a:rPr lang="en-US" sz="1400" baseline="-25000" dirty="0" smtClean="0"/>
              <a:t>415 </a:t>
            </a:r>
            <a:r>
              <a:rPr lang="en-US" sz="1400" dirty="0" smtClean="0"/>
              <a:t>= 469(322</a:t>
            </a:r>
            <a:r>
              <a:rPr lang="en-US" sz="1400" dirty="0"/>
              <a:t>) MHz </a:t>
            </a:r>
            <a:r>
              <a:rPr lang="en-US" sz="1400" dirty="0" smtClean="0"/>
              <a:t>fm</a:t>
            </a:r>
            <a:r>
              <a:rPr lang="en-US" sz="1400" baseline="30000" dirty="0" smtClean="0"/>
              <a:t>−2</a:t>
            </a:r>
            <a:r>
              <a:rPr lang="en-US" sz="1400" dirty="0"/>
              <a:t> )</a:t>
            </a:r>
            <a:endParaRPr lang="en-US" sz="1400" baseline="30000" dirty="0"/>
          </a:p>
          <a:p>
            <a:pPr>
              <a:lnSpc>
                <a:spcPct val="30000"/>
              </a:lnSpc>
            </a:pPr>
            <a:endParaRPr lang="en-US" sz="1400" dirty="0"/>
          </a:p>
        </p:txBody>
      </p:sp>
      <p:sp>
        <p:nvSpPr>
          <p:cNvPr id="32" name="ZoneTexte 31"/>
          <p:cNvSpPr txBox="1"/>
          <p:nvPr/>
        </p:nvSpPr>
        <p:spPr bwMode="auto">
          <a:xfrm>
            <a:off x="6296024" y="6009436"/>
            <a:ext cx="1656928" cy="276999"/>
          </a:xfrm>
          <a:prstGeom prst="rect">
            <a:avLst/>
          </a:prstGeom>
          <a:noFill/>
        </p:spPr>
        <p:txBody>
          <a:bodyPr wrap="none" rtlCol="0">
            <a:spAutoFit/>
          </a:bodyPr>
          <a:lstStyle/>
          <a:p>
            <a:r>
              <a:rPr lang="en-GB" sz="1200" i="1" dirty="0" smtClean="0"/>
              <a:t>PhD work of W. Dong</a:t>
            </a:r>
            <a:endParaRPr lang="en-GB" sz="1200" i="1" dirty="0"/>
          </a:p>
        </p:txBody>
      </p:sp>
    </p:spTree>
    <p:extLst>
      <p:ext uri="{BB962C8B-B14F-4D97-AF65-F5344CB8AC3E}">
        <p14:creationId xmlns:p14="http://schemas.microsoft.com/office/powerpoint/2010/main" val="277045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GISE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26409</TotalTime>
  <Words>2250</Words>
  <Application>Microsoft Office PowerPoint</Application>
  <PresentationFormat>Grand écran</PresentationFormat>
  <Paragraphs>342</Paragraphs>
  <Slides>22</Slides>
  <Notes>11</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22</vt:i4>
      </vt:variant>
    </vt:vector>
  </HeadingPairs>
  <TitlesOfParts>
    <vt:vector size="35" baseType="lpstr">
      <vt:lpstr>ＭＳ Ｐゴシック</vt:lpstr>
      <vt:lpstr>Andalus</vt:lpstr>
      <vt:lpstr>Arial</vt:lpstr>
      <vt:lpstr>Calibri</vt:lpstr>
      <vt:lpstr>Cambria Math</vt:lpstr>
      <vt:lpstr>Estrangelo Edessa</vt:lpstr>
      <vt:lpstr>Helvetica</vt:lpstr>
      <vt:lpstr>Helvetica Neue Medium</vt:lpstr>
      <vt:lpstr>Symbol</vt:lpstr>
      <vt:lpstr>Verdana</vt:lpstr>
      <vt:lpstr>Wingdings</vt:lpstr>
      <vt:lpstr>GISELE</vt:lpstr>
      <vt:lpstr>Graph</vt:lpstr>
      <vt:lpstr>Laser spectroscopy: from S3-LEB to DESIR</vt:lpstr>
      <vt:lpstr>Présentation PowerPoint</vt:lpstr>
      <vt:lpstr>Atomic spectra</vt:lpstr>
      <vt:lpstr>S3 Low Energy Branch (S3-LEB)</vt:lpstr>
      <vt:lpstr>Laser system</vt:lpstr>
      <vt:lpstr>GISELE Ti:sapphire laser laboratory</vt:lpstr>
      <vt:lpstr>GISELE Ti:sapphire laser laboratory</vt:lpstr>
      <vt:lpstr>Er scheme investigation</vt:lpstr>
      <vt:lpstr>Er scheme investigation</vt:lpstr>
      <vt:lpstr>S3-LEB scientific programme</vt:lpstr>
      <vt:lpstr>S3-LEB scientific programme</vt:lpstr>
      <vt:lpstr>N=Z region </vt:lpstr>
      <vt:lpstr>N=Z region </vt:lpstr>
      <vt:lpstr>N=Z region</vt:lpstr>
      <vt:lpstr>(Super)heavy region </vt:lpstr>
      <vt:lpstr>(Super)heavy region </vt:lpstr>
      <vt:lpstr>(Super)heavy region </vt:lpstr>
      <vt:lpstr>The region between Z = 50 and Z = 82</vt:lpstr>
      <vt:lpstr>Synergy with DESIR</vt:lpstr>
      <vt:lpstr>Synergy with DESIR</vt:lpstr>
      <vt:lpstr>Conclusion and outlook</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Geldhof Sarina</cp:lastModifiedBy>
  <cp:revision>182</cp:revision>
  <dcterms:created xsi:type="dcterms:W3CDTF">2020-11-24T14:08:07Z</dcterms:created>
  <dcterms:modified xsi:type="dcterms:W3CDTF">2024-02-28T13:27:24Z</dcterms:modified>
</cp:coreProperties>
</file>