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319" r:id="rId3"/>
    <p:sldId id="287" r:id="rId4"/>
    <p:sldId id="316" r:id="rId5"/>
    <p:sldId id="279" r:id="rId6"/>
    <p:sldId id="273" r:id="rId7"/>
    <p:sldId id="326" r:id="rId8"/>
    <p:sldId id="329" r:id="rId9"/>
    <p:sldId id="261" r:id="rId10"/>
    <p:sldId id="335" r:id="rId11"/>
    <p:sldId id="332" r:id="rId12"/>
    <p:sldId id="262" r:id="rId13"/>
    <p:sldId id="334" r:id="rId14"/>
    <p:sldId id="331" r:id="rId15"/>
    <p:sldId id="323" r:id="rId16"/>
    <p:sldId id="324" r:id="rId17"/>
    <p:sldId id="301" r:id="rId18"/>
    <p:sldId id="294" r:id="rId19"/>
    <p:sldId id="297" r:id="rId20"/>
    <p:sldId id="298" r:id="rId21"/>
    <p:sldId id="328" r:id="rId22"/>
    <p:sldId id="317" r:id="rId23"/>
    <p:sldId id="314" r:id="rId24"/>
    <p:sldId id="281" r:id="rId25"/>
    <p:sldId id="285" r:id="rId26"/>
    <p:sldId id="283" r:id="rId27"/>
    <p:sldId id="266" r:id="rId28"/>
    <p:sldId id="333" r:id="rId29"/>
  </p:sldIdLst>
  <p:sldSz cx="12192000" cy="6858000"/>
  <p:notesSz cx="6858000" cy="9144000"/>
  <p:embeddedFontLst>
    <p:embeddedFont>
      <p:font typeface="CMU Sans Serif" panose="02000603000000000000" pitchFamily="2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 Math" panose="02040503050406030204" pitchFamily="18" charset="0"/>
      <p:regular r:id="rId3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101"/>
    <a:srgbClr val="FEF5DE"/>
    <a:srgbClr val="1EB8D0"/>
    <a:srgbClr val="0F5C68"/>
    <a:srgbClr val="FF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7" autoAdjust="0"/>
    <p:restoredTop sz="87980" autoAdjust="0"/>
  </p:normalViewPr>
  <p:slideViewPr>
    <p:cSldViewPr snapToGrid="0">
      <p:cViewPr varScale="1">
        <p:scale>
          <a:sx n="119" d="100"/>
          <a:sy n="119" d="100"/>
        </p:scale>
        <p:origin x="120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D7BCE-E2C1-421C-B01E-56D97DEA9240}" type="datetimeFigureOut">
              <a:rPr lang="fr-FR" smtClean="0"/>
              <a:t>12/04/2024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68BB8-F6AC-4D88-BF68-25EC59526D8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385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7718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0006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128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6448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782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717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8063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997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711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416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618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7159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0915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284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68BB8-F6AC-4D88-BF68-25EC59526D8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56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AE422-1508-4AFD-B17A-F9D00192A200}" type="datetime1">
              <a:rPr lang="fr-FR" smtClean="0"/>
              <a:t>12/04/2024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389D-8A98-4BC3-A2CA-9524E02C6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497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AA83F-A1BE-4E17-8825-F794B5AC5B8F}" type="datetime1">
              <a:rPr lang="fr-FR" smtClean="0"/>
              <a:t>12/04/2024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389D-8A98-4BC3-A2CA-9524E02C6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742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3573E-B87A-45DA-88F0-BA1A8E5B0465}" type="datetime1">
              <a:rPr lang="fr-FR" smtClean="0"/>
              <a:t>12/04/2024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389D-8A98-4BC3-A2CA-9524E02C6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256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7F58C-3A2F-4B65-9AF1-EA6BD5D8F96C}" type="datetime1">
              <a:rPr lang="fr-FR" smtClean="0"/>
              <a:t>12/04/2024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389D-8A98-4BC3-A2CA-9524E02C6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001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CED11-0300-4CBE-B02C-AFCD62CABFF1}" type="datetime1">
              <a:rPr lang="fr-FR" smtClean="0"/>
              <a:t>12/04/2024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389D-8A98-4BC3-A2CA-9524E02C6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14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557FE-A8D1-4426-BAEE-3FC15895A34D}" type="datetime1">
              <a:rPr lang="fr-FR" smtClean="0"/>
              <a:t>12/04/2024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389D-8A98-4BC3-A2CA-9524E02C6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412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63CC-1241-4502-9EC0-0A0BC39559B0}" type="datetime1">
              <a:rPr lang="fr-FR" smtClean="0"/>
              <a:t>12/04/2024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389D-8A98-4BC3-A2CA-9524E02C6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64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363A-29A2-457C-BA5D-042832A1FECB}" type="datetime1">
              <a:rPr lang="fr-FR" smtClean="0"/>
              <a:t>12/04/2024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389D-8A98-4BC3-A2CA-9524E02C6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085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077D-4BFB-4E8C-A157-7FA96BAD0434}" type="datetime1">
              <a:rPr lang="fr-FR" smtClean="0"/>
              <a:t>12/04/2024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389D-8A98-4BC3-A2CA-9524E02C6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254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C0A2E-F5CB-4E69-985A-28BC2E6C7AA8}" type="datetime1">
              <a:rPr lang="fr-FR" smtClean="0"/>
              <a:t>12/04/2024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389D-8A98-4BC3-A2CA-9524E02C6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106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76BE2-3E73-4631-87D5-B7C8070BCEAC}" type="datetime1">
              <a:rPr lang="fr-FR" smtClean="0"/>
              <a:t>12/04/2024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389D-8A98-4BC3-A2CA-9524E02C6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257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0A50E-7A81-456E-9A6B-B30872A57AB9}" type="datetime1">
              <a:rPr lang="fr-FR" smtClean="0"/>
              <a:t>12/04/2024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5389D-8A98-4BC3-A2CA-9524E02C64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3380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nima.2022.167631" TargetMode="Externa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22.png"/><Relationship Id="rId7" Type="http://schemas.openxmlformats.org/officeDocument/2006/relationships/image" Target="../media/image4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Relationship Id="rId9" Type="http://schemas.openxmlformats.org/officeDocument/2006/relationships/image" Target="../media/image4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9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JP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9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42841" cy="11405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8" y="6064977"/>
            <a:ext cx="1450388" cy="7089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26" y="-107286"/>
            <a:ext cx="1933148" cy="124786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70473" y="4366076"/>
            <a:ext cx="10851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Mathias Gerbaux, P. </a:t>
            </a:r>
            <a:r>
              <a:rPr lang="fr-FR" dirty="0" err="1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Ascher</a:t>
            </a:r>
            <a:r>
              <a:rPr lang="fr-FR" dirty="0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, Ph. </a:t>
            </a:r>
            <a:r>
              <a:rPr lang="fr-FR" dirty="0" err="1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Alfaurt</a:t>
            </a:r>
            <a:r>
              <a:rPr lang="fr-FR" dirty="0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, D. </a:t>
            </a:r>
            <a:r>
              <a:rPr lang="fr-FR" dirty="0" err="1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Atanasov</a:t>
            </a:r>
            <a:r>
              <a:rPr lang="fr-FR" dirty="0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, L. </a:t>
            </a:r>
            <a:r>
              <a:rPr lang="fr-FR" dirty="0" err="1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Daudin</a:t>
            </a:r>
            <a:r>
              <a:rPr lang="fr-FR" dirty="0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, R. Faure, M. </a:t>
            </a:r>
            <a:r>
              <a:rPr lang="fr-FR" dirty="0" err="1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Flayol</a:t>
            </a:r>
            <a:r>
              <a:rPr lang="fr-FR" dirty="0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, S. </a:t>
            </a:r>
            <a:r>
              <a:rPr lang="fr-FR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Grévy,</a:t>
            </a:r>
          </a:p>
          <a:p>
            <a:pPr algn="ctr"/>
            <a:r>
              <a:rPr lang="fr-FR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M</a:t>
            </a:r>
            <a:r>
              <a:rPr lang="fr-FR" dirty="0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. </a:t>
            </a:r>
            <a:r>
              <a:rPr lang="fr-FR" dirty="0" err="1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Hukkanen</a:t>
            </a:r>
            <a:r>
              <a:rPr lang="fr-FR" dirty="0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, A. Husson, B. </a:t>
            </a:r>
            <a:r>
              <a:rPr lang="fr-FR" dirty="0" err="1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Lachacinski</a:t>
            </a:r>
            <a:r>
              <a:rPr lang="fr-FR" dirty="0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, S. </a:t>
            </a:r>
            <a:r>
              <a:rPr lang="fr-FR" dirty="0" err="1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Pérard</a:t>
            </a:r>
            <a:r>
              <a:rPr lang="fr-FR" dirty="0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, E. </a:t>
            </a:r>
            <a:r>
              <a:rPr lang="fr-FR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Rey-</a:t>
            </a:r>
            <a:r>
              <a:rPr lang="fr-FR" dirty="0" err="1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Herme</a:t>
            </a:r>
            <a:r>
              <a:rPr lang="fr-FR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, </a:t>
            </a:r>
            <a:r>
              <a:rPr lang="fr-FR" dirty="0" err="1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M.Roche</a:t>
            </a:r>
            <a:r>
              <a:rPr lang="fr-FR" dirty="0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, A</a:t>
            </a:r>
            <a:r>
              <a:rPr lang="fr-FR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. de </a:t>
            </a:r>
            <a:r>
              <a:rPr lang="fr-FR" dirty="0" err="1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Roubin</a:t>
            </a:r>
            <a:endParaRPr lang="fr-FR" dirty="0"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669" y="163599"/>
            <a:ext cx="1327076" cy="7372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72376" y="6528562"/>
            <a:ext cx="2847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chemeClr val="bg2"/>
                </a:solidFill>
              </a:rPr>
              <a:t>DESIR Workshop – February 2024 </a:t>
            </a:r>
            <a:endParaRPr lang="fr-FR" sz="1400" dirty="0">
              <a:solidFill>
                <a:schemeClr val="bg2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087" y="6199737"/>
            <a:ext cx="1088980" cy="4145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005" y="2355034"/>
            <a:ext cx="366999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10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Transmission efficiency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868" y="703235"/>
            <a:ext cx="5040000" cy="3599999"/>
          </a:xfrm>
          <a:prstGeom prst="rect">
            <a:avLst/>
          </a:prstGeom>
        </p:spPr>
      </p:pic>
      <p:grpSp>
        <p:nvGrpSpPr>
          <p:cNvPr id="24" name="Groupe 23"/>
          <p:cNvGrpSpPr/>
          <p:nvPr/>
        </p:nvGrpSpPr>
        <p:grpSpPr>
          <a:xfrm>
            <a:off x="145501" y="3612149"/>
            <a:ext cx="11826366" cy="3169316"/>
            <a:chOff x="145501" y="3612149"/>
            <a:chExt cx="11826366" cy="3169316"/>
          </a:xfrm>
        </p:grpSpPr>
        <p:grpSp>
          <p:nvGrpSpPr>
            <p:cNvPr id="7" name="Groupe 6"/>
            <p:cNvGrpSpPr/>
            <p:nvPr/>
          </p:nvGrpSpPr>
          <p:grpSpPr>
            <a:xfrm>
              <a:off x="145501" y="3612149"/>
              <a:ext cx="11826366" cy="3169316"/>
              <a:chOff x="145501" y="3612149"/>
              <a:chExt cx="11826366" cy="3169316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3" t="4415" r="8950" b="3322"/>
              <a:stretch/>
            </p:blipFill>
            <p:spPr>
              <a:xfrm>
                <a:off x="145501" y="3612149"/>
                <a:ext cx="4410447" cy="316931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ZoneTexte 11"/>
                  <p:cNvSpPr txBox="1"/>
                  <p:nvPr/>
                </p:nvSpPr>
                <p:spPr>
                  <a:xfrm>
                    <a:off x="4851400" y="4241899"/>
                    <a:ext cx="7120467" cy="23621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2000" dirty="0" err="1" smtClean="0">
                        <a:solidFill>
                          <a:schemeClr val="bg2"/>
                        </a:solidFill>
                      </a:rPr>
                      <a:t>Bunching</a:t>
                    </a:r>
                    <a:r>
                      <a:rPr lang="fr-FR" sz="2000" dirty="0" smtClean="0">
                        <a:solidFill>
                          <a:schemeClr val="bg2"/>
                        </a:solidFill>
                      </a:rPr>
                      <a:t> mode</a:t>
                    </a:r>
                    <a:endParaRPr lang="fr-FR" sz="2000" dirty="0">
                      <a:solidFill>
                        <a:schemeClr val="bg2"/>
                      </a:solidFill>
                    </a:endParaRPr>
                  </a:p>
                  <a:p>
                    <a:endParaRPr lang="fr-FR" dirty="0"/>
                  </a:p>
                  <a:p>
                    <a:pPr marL="285750" indent="-285750">
                      <a:spcAft>
                        <a:spcPts val="1500"/>
                      </a:spcAft>
                      <a:buBlip>
                        <a:blip r:embed="rId5"/>
                      </a:buBlip>
                    </a:pPr>
                    <a:r>
                      <a:rPr lang="fr-FR" dirty="0" err="1" smtClean="0"/>
                      <a:t>Measurements</a:t>
                    </a:r>
                    <a:r>
                      <a:rPr lang="fr-FR" dirty="0" smtClean="0"/>
                      <a:t> are more </a:t>
                    </a:r>
                    <a:r>
                      <a:rPr lang="fr-FR" dirty="0" err="1" smtClean="0"/>
                      <a:t>challenging</a:t>
                    </a:r>
                    <a:endParaRPr lang="fr-FR" dirty="0" smtClean="0"/>
                  </a:p>
                  <a:p>
                    <a:pPr marL="285750" indent="-285750">
                      <a:spcAft>
                        <a:spcPts val="1500"/>
                      </a:spcAft>
                      <a:buBlip>
                        <a:blip r:embed="rId5"/>
                      </a:buBlip>
                    </a:pPr>
                    <a:r>
                      <a:rPr lang="fr-FR" dirty="0" err="1" smtClean="0"/>
                      <a:t>Optimization</a:t>
                    </a:r>
                    <a:r>
                      <a:rPr lang="fr-FR" dirty="0" smtClean="0"/>
                      <a:t> of the ion </a:t>
                    </a:r>
                    <a:r>
                      <a:rPr lang="fr-FR" dirty="0" err="1" smtClean="0"/>
                      <a:t>trapping</a:t>
                    </a:r>
                    <a:r>
                      <a:rPr lang="fr-FR" dirty="0" smtClean="0"/>
                      <a:t> </a:t>
                    </a:r>
                    <a:r>
                      <a:rPr lang="fr-FR" dirty="0" err="1" smtClean="0"/>
                      <a:t>is</a:t>
                    </a:r>
                    <a:r>
                      <a:rPr lang="fr-FR" dirty="0" smtClean="0"/>
                      <a:t> crucial for large </a:t>
                    </a:r>
                    <a:r>
                      <a:rPr lang="fr-FR" dirty="0" err="1" smtClean="0"/>
                      <a:t>bunches</a:t>
                    </a:r>
                    <a:endParaRPr lang="fr-FR" dirty="0" smtClean="0"/>
                  </a:p>
                  <a:p>
                    <a:pPr marL="285750" indent="-285750">
                      <a:spcAft>
                        <a:spcPts val="1500"/>
                      </a:spcAft>
                      <a:buBlip>
                        <a:blip r:embed="rId5"/>
                      </a:buBlip>
                    </a:pPr>
                    <a14:m>
                      <m:oMath xmlns:m="http://schemas.openxmlformats.org/officeDocument/2006/math">
                        <m:r>
                          <a:rPr lang="fr-FR" i="1">
                            <a:latin typeface="Cambria Math" panose="02040503050406030204" pitchFamily="18" charset="0"/>
                          </a:rPr>
                          <m:t>∼</m:t>
                        </m:r>
                      </m:oMath>
                    </a14:m>
                    <a:r>
                      <a:rPr lang="fr-FR" dirty="0"/>
                      <a:t> 100 % transmission up to 10</a:t>
                    </a:r>
                    <a:r>
                      <a:rPr lang="fr-FR" baseline="30000" dirty="0"/>
                      <a:t>6</a:t>
                    </a:r>
                    <a:r>
                      <a:rPr lang="fr-FR" dirty="0"/>
                      <a:t> ions/</a:t>
                    </a:r>
                    <a:r>
                      <a:rPr lang="fr-FR" dirty="0" err="1"/>
                      <a:t>bunch</a:t>
                    </a:r>
                    <a:endParaRPr lang="fr-FR" i="1" dirty="0">
                      <a:latin typeface="Cambria Math" panose="02040503050406030204" pitchFamily="18" charset="0"/>
                    </a:endParaRPr>
                  </a:p>
                  <a:p>
                    <a:pPr marL="285750" indent="-285750">
                      <a:spcAft>
                        <a:spcPts val="1500"/>
                      </a:spcAft>
                      <a:buBlip>
                        <a:blip r:embed="rId5"/>
                      </a:buBlip>
                    </a:pPr>
                    <a14:m>
                      <m:oMath xmlns:m="http://schemas.openxmlformats.org/officeDocument/2006/math">
                        <m:r>
                          <a:rPr lang="fr-FR" i="1">
                            <a:latin typeface="Cambria Math" panose="02040503050406030204" pitchFamily="18" charset="0"/>
                          </a:rPr>
                          <m:t>∼</m:t>
                        </m:r>
                      </m:oMath>
                    </a14:m>
                    <a:r>
                      <a:rPr lang="fr-FR" dirty="0"/>
                      <a:t> 50 % transmission </a:t>
                    </a:r>
                    <a:r>
                      <a:rPr lang="fr-FR" dirty="0" err="1"/>
                      <a:t>with</a:t>
                    </a:r>
                    <a:r>
                      <a:rPr lang="fr-FR" dirty="0"/>
                      <a:t> 10</a:t>
                    </a:r>
                    <a:r>
                      <a:rPr lang="fr-FR" baseline="30000" dirty="0"/>
                      <a:t>8</a:t>
                    </a:r>
                    <a:r>
                      <a:rPr lang="fr-FR" dirty="0"/>
                      <a:t> </a:t>
                    </a:r>
                    <a:r>
                      <a:rPr lang="fr-FR" dirty="0" smtClean="0"/>
                      <a:t>ions/</a:t>
                    </a:r>
                    <a:r>
                      <a:rPr lang="fr-FR" dirty="0" err="1" smtClean="0"/>
                      <a:t>bunch</a:t>
                    </a:r>
                    <a:endParaRPr lang="fr-FR" dirty="0"/>
                  </a:p>
                </p:txBody>
              </p:sp>
            </mc:Choice>
            <mc:Fallback xmlns="">
              <p:sp>
                <p:nvSpPr>
                  <p:cNvPr id="12" name="ZoneTexte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51400" y="4241899"/>
                    <a:ext cx="7120467" cy="236218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1550" b="-3359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5" name="ZoneTexte 14"/>
            <p:cNvSpPr txBox="1"/>
            <p:nvPr/>
          </p:nvSpPr>
          <p:spPr>
            <a:xfrm rot="20375028">
              <a:off x="1055859" y="5119062"/>
              <a:ext cx="302999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32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Outdated</a:t>
              </a:r>
              <a:r>
                <a:rPr lang="fr-FR" sz="32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fr-FR" sz="32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results</a:t>
              </a:r>
              <a:endParaRPr lang="fr-FR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348864" y="569212"/>
            <a:ext cx="7379086" cy="1483670"/>
            <a:chOff x="348864" y="569212"/>
            <a:chExt cx="7379086" cy="1483670"/>
          </a:xfrm>
        </p:grpSpPr>
        <p:sp>
          <p:nvSpPr>
            <p:cNvPr id="4" name="ZoneTexte 3"/>
            <p:cNvSpPr txBox="1"/>
            <p:nvPr/>
          </p:nvSpPr>
          <p:spPr>
            <a:xfrm>
              <a:off x="348864" y="1182096"/>
              <a:ext cx="7379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Blip>
                  <a:blip r:embed="rId5"/>
                </a:buBlip>
              </a:pPr>
              <a:r>
                <a:rPr lang="fr-FR" dirty="0"/>
                <a:t>Transmission for K</a:t>
              </a:r>
              <a:r>
                <a:rPr lang="fr-FR" baseline="30000" dirty="0"/>
                <a:t>+</a:t>
              </a:r>
              <a:r>
                <a:rPr lang="fr-FR" dirty="0"/>
                <a:t> </a:t>
              </a:r>
              <a:r>
                <a:rPr lang="fr-FR" dirty="0" smtClean="0"/>
                <a:t>ions </a:t>
              </a:r>
              <a:r>
                <a:rPr lang="fr-FR" dirty="0" err="1" smtClean="0"/>
                <a:t>is</a:t>
              </a:r>
              <a:r>
                <a:rPr lang="fr-FR" dirty="0" smtClean="0"/>
                <a:t> </a:t>
              </a:r>
              <a:r>
                <a:rPr lang="fr-FR" dirty="0" err="1"/>
                <a:t>routinely</a:t>
              </a:r>
              <a:r>
                <a:rPr lang="fr-FR" dirty="0"/>
                <a:t> </a:t>
              </a:r>
              <a:r>
                <a:rPr lang="fr-FR" dirty="0" smtClean="0"/>
                <a:t>over 75 %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348864" y="1683550"/>
              <a:ext cx="7379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Blip>
                  <a:blip r:embed="rId5"/>
                </a:buBlip>
              </a:pPr>
              <a:r>
                <a:rPr lang="fr-FR" dirty="0" err="1" smtClean="0"/>
                <a:t>Careful</a:t>
              </a:r>
              <a:r>
                <a:rPr lang="fr-FR" dirty="0" smtClean="0"/>
                <a:t> </a:t>
              </a:r>
              <a:r>
                <a:rPr lang="fr-FR" dirty="0" err="1" smtClean="0"/>
                <a:t>optical</a:t>
              </a:r>
              <a:r>
                <a:rPr lang="fr-FR" dirty="0" smtClean="0"/>
                <a:t> </a:t>
              </a:r>
              <a:r>
                <a:rPr lang="fr-FR" dirty="0" err="1" smtClean="0"/>
                <a:t>tuning</a:t>
              </a:r>
              <a:r>
                <a:rPr lang="fr-FR" dirty="0" smtClean="0"/>
                <a:t> </a:t>
              </a:r>
              <a:r>
                <a:rPr lang="fr-FR" dirty="0" err="1" smtClean="0"/>
                <a:t>yields</a:t>
              </a:r>
              <a:r>
                <a:rPr lang="fr-FR" dirty="0" smtClean="0"/>
                <a:t> transmission &gt;90 %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2241253" y="569212"/>
              <a:ext cx="20537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dirty="0" err="1" smtClean="0">
                  <a:solidFill>
                    <a:schemeClr val="bg2"/>
                  </a:solidFill>
                </a:rPr>
                <a:t>Continuous</a:t>
              </a:r>
              <a:r>
                <a:rPr lang="fr-FR" sz="2000" dirty="0" smtClean="0">
                  <a:solidFill>
                    <a:schemeClr val="bg2"/>
                  </a:solidFill>
                </a:rPr>
                <a:t> mode</a:t>
              </a:r>
              <a:endParaRPr lang="fr-FR" sz="20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348864" y="703235"/>
            <a:ext cx="11837004" cy="3600000"/>
            <a:chOff x="348864" y="703235"/>
            <a:chExt cx="11837004" cy="3600000"/>
          </a:xfrm>
        </p:grpSpPr>
        <p:sp>
          <p:nvSpPr>
            <p:cNvPr id="13" name="ZoneTexte 12"/>
            <p:cNvSpPr txBox="1"/>
            <p:nvPr/>
          </p:nvSpPr>
          <p:spPr>
            <a:xfrm>
              <a:off x="348864" y="2185003"/>
              <a:ext cx="7379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Blip>
                  <a:blip r:embed="rId5"/>
                </a:buBlip>
              </a:pPr>
              <a:r>
                <a:rPr lang="fr-FR" dirty="0" smtClean="0"/>
                <a:t>Transmission has </a:t>
              </a:r>
              <a:r>
                <a:rPr lang="fr-FR" dirty="0" err="1" smtClean="0"/>
                <a:t>little</a:t>
              </a:r>
              <a:r>
                <a:rPr lang="fr-FR" dirty="0" smtClean="0"/>
                <a:t> </a:t>
              </a:r>
              <a:r>
                <a:rPr lang="fr-FR" dirty="0" err="1" smtClean="0"/>
                <a:t>dependence</a:t>
              </a:r>
              <a:r>
                <a:rPr lang="fr-FR" dirty="0" smtClean="0"/>
                <a:t> on the </a:t>
              </a:r>
              <a:r>
                <a:rPr lang="fr-FR" dirty="0" err="1" smtClean="0"/>
                <a:t>beam</a:t>
              </a:r>
              <a:r>
                <a:rPr lang="fr-FR" dirty="0" smtClean="0"/>
                <a:t> </a:t>
              </a:r>
              <a:r>
                <a:rPr lang="fr-FR" dirty="0" err="1" smtClean="0"/>
                <a:t>current</a:t>
              </a:r>
              <a:r>
                <a:rPr lang="fr-FR" dirty="0" smtClean="0"/>
                <a:t> (up to </a:t>
              </a:r>
              <a:r>
                <a:rPr lang="fr-FR" dirty="0" err="1" smtClean="0"/>
                <a:t>nA</a:t>
              </a:r>
              <a:r>
                <a:rPr lang="fr-FR" dirty="0" smtClean="0"/>
                <a:t>)</a:t>
              </a:r>
              <a:endParaRPr lang="fr-FR" dirty="0"/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5868" y="703235"/>
              <a:ext cx="5040000" cy="36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147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11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Energy and time dispersion measurement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51" y="625932"/>
            <a:ext cx="5605456" cy="2485469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5" name="ZoneTexte 4"/>
          <p:cNvSpPr txBox="1"/>
          <p:nvPr/>
        </p:nvSpPr>
        <p:spPr>
          <a:xfrm>
            <a:off x="5145098" y="601866"/>
            <a:ext cx="95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Faraday</a:t>
            </a:r>
          </a:p>
          <a:p>
            <a:pPr algn="ctr"/>
            <a:r>
              <a:rPr lang="fr-FR" dirty="0" err="1" smtClean="0"/>
              <a:t>cup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059504" y="2316484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effectLst>
                  <a:glow rad="165100">
                    <a:schemeClr val="bg1"/>
                  </a:glow>
                </a:effectLst>
              </a:rPr>
              <a:t>MCP</a:t>
            </a:r>
            <a:endParaRPr lang="fr-FR" dirty="0" smtClean="0">
              <a:effectLst>
                <a:glow rad="165100">
                  <a:schemeClr val="bg1"/>
                </a:glow>
              </a:effectLst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10840" r="8921" b="4155"/>
          <a:stretch/>
        </p:blipFill>
        <p:spPr>
          <a:xfrm>
            <a:off x="728624" y="3316069"/>
            <a:ext cx="5093527" cy="3359368"/>
          </a:xfrm>
          <a:prstGeom prst="rect">
            <a:avLst/>
          </a:prstGeom>
        </p:spPr>
      </p:pic>
      <p:grpSp>
        <p:nvGrpSpPr>
          <p:cNvPr id="37" name="Groupe 36"/>
          <p:cNvGrpSpPr/>
          <p:nvPr/>
        </p:nvGrpSpPr>
        <p:grpSpPr>
          <a:xfrm>
            <a:off x="7123746" y="629720"/>
            <a:ext cx="4970148" cy="2963820"/>
            <a:chOff x="6963726" y="721972"/>
            <a:chExt cx="4970148" cy="2963820"/>
          </a:xfrm>
        </p:grpSpPr>
        <p:sp>
          <p:nvSpPr>
            <p:cNvPr id="36" name="Rectangle 35"/>
            <p:cNvSpPr/>
            <p:nvPr/>
          </p:nvSpPr>
          <p:spPr>
            <a:xfrm>
              <a:off x="6972300" y="805792"/>
              <a:ext cx="4932000" cy="28800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5" name="Groupe 34"/>
            <p:cNvGrpSpPr/>
            <p:nvPr/>
          </p:nvGrpSpPr>
          <p:grpSpPr>
            <a:xfrm>
              <a:off x="6963726" y="721972"/>
              <a:ext cx="4970148" cy="2932398"/>
              <a:chOff x="546538" y="3682472"/>
              <a:chExt cx="4970148" cy="2932398"/>
            </a:xfrm>
            <a:noFill/>
          </p:grpSpPr>
          <p:pic>
            <p:nvPicPr>
              <p:cNvPr id="2" name="Image 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 flipV="1">
                <a:off x="2017855" y="3682472"/>
                <a:ext cx="2297800" cy="2932398"/>
              </a:xfrm>
              <a:prstGeom prst="rect">
                <a:avLst/>
              </a:prstGeom>
              <a:grpFill/>
              <a:effectLst>
                <a:softEdge rad="127000"/>
              </a:effectLst>
            </p:spPr>
          </p:pic>
          <p:pic>
            <p:nvPicPr>
              <p:cNvPr id="9" name="Image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41501" flipH="1" flipV="1">
                <a:off x="1315356" y="4816677"/>
                <a:ext cx="1236225" cy="486384"/>
              </a:xfrm>
              <a:prstGeom prst="rect">
                <a:avLst/>
              </a:prstGeom>
              <a:grpFill/>
              <a:effectLst>
                <a:glow rad="101600">
                  <a:schemeClr val="bg1">
                    <a:alpha val="90000"/>
                  </a:schemeClr>
                </a:glow>
              </a:effectLst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546538" y="4824821"/>
                <a:ext cx="732893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err="1"/>
                  <a:t>B</a:t>
                </a:r>
                <a:r>
                  <a:rPr lang="fr-FR" dirty="0" err="1" smtClean="0"/>
                  <a:t>eam</a:t>
                </a:r>
                <a:endParaRPr lang="fr-FR" dirty="0"/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907428" y="5935174"/>
                <a:ext cx="1555234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err="1" smtClean="0"/>
                  <a:t>Grounded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grid</a:t>
                </a:r>
                <a:endParaRPr lang="fr-FR" dirty="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3953437" y="5815029"/>
                <a:ext cx="1563249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err="1" smtClean="0"/>
                  <a:t>Retarding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grid</a:t>
                </a:r>
                <a:endParaRPr lang="fr-FR" dirty="0"/>
              </a:p>
            </p:txBody>
          </p:sp>
          <p:cxnSp>
            <p:nvCxnSpPr>
              <p:cNvPr id="24" name="Connecteur droit avec flèche 23"/>
              <p:cNvCxnSpPr/>
              <p:nvPr/>
            </p:nvCxnSpPr>
            <p:spPr>
              <a:xfrm flipV="1">
                <a:off x="2443612" y="5715000"/>
                <a:ext cx="642488" cy="398491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tailEnd type="triangle"/>
              </a:ln>
              <a:effectLst>
                <a:glow rad="63500">
                  <a:schemeClr val="bg1">
                    <a:alpha val="9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/>
              <p:cNvCxnSpPr/>
              <p:nvPr/>
            </p:nvCxnSpPr>
            <p:spPr>
              <a:xfrm flipH="1" flipV="1">
                <a:off x="3197740" y="5636307"/>
                <a:ext cx="796410" cy="292518"/>
              </a:xfrm>
              <a:prstGeom prst="straightConnector1">
                <a:avLst/>
              </a:prstGeom>
              <a:grpFill/>
              <a:ln w="12700">
                <a:solidFill>
                  <a:schemeClr val="tx1"/>
                </a:solidFill>
                <a:tailEnd type="triangle"/>
              </a:ln>
              <a:effectLst>
                <a:glow rad="63500">
                  <a:schemeClr val="bg1">
                    <a:alpha val="9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Imag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8160">
            <a:off x="5817776" y="2184824"/>
            <a:ext cx="1356581" cy="1029788"/>
          </a:xfrm>
          <a:prstGeom prst="rect">
            <a:avLst/>
          </a:prstGeom>
          <a:effectLst>
            <a:glow rad="127000">
              <a:schemeClr val="bg1">
                <a:alpha val="90000"/>
              </a:schemeClr>
            </a:glow>
          </a:effectLst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10978" r="6648"/>
          <a:stretch/>
        </p:blipFill>
        <p:spPr>
          <a:xfrm>
            <a:off x="7123746" y="3898273"/>
            <a:ext cx="4434839" cy="260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3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12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/>
              <p:nvPr/>
            </p:nvSpPr>
            <p:spPr>
              <a:xfrm>
                <a:off x="520821" y="655317"/>
                <a:ext cx="11307111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 smtClean="0">
                    <a:solidFill>
                      <a:schemeClr val="bg2"/>
                    </a:solidFill>
                  </a:rPr>
                  <a:t>Work</a:t>
                </a:r>
                <a:r>
                  <a:rPr lang="fr-FR" sz="2000" dirty="0">
                    <a:solidFill>
                      <a:schemeClr val="bg2"/>
                    </a:solidFill>
                  </a:rPr>
                  <a:t> in </a:t>
                </a:r>
                <a:r>
                  <a:rPr lang="fr-FR" sz="2000" dirty="0" err="1" smtClean="0">
                    <a:solidFill>
                      <a:schemeClr val="bg2"/>
                    </a:solidFill>
                  </a:rPr>
                  <a:t>progress</a:t>
                </a:r>
                <a:r>
                  <a:rPr lang="fr-FR" sz="2000" dirty="0">
                    <a:solidFill>
                      <a:schemeClr val="bg2"/>
                    </a:solidFill>
                  </a:rPr>
                  <a:t>!</a:t>
                </a:r>
              </a:p>
              <a:p>
                <a:endParaRPr lang="fr-FR" dirty="0"/>
              </a:p>
              <a:p>
                <a:pPr marL="285750" indent="-285750">
                  <a:buBlip>
                    <a:blip r:embed="rId3"/>
                  </a:buBlip>
                </a:pPr>
                <a:r>
                  <a:rPr lang="fr-FR" dirty="0" err="1" smtClean="0"/>
                  <a:t>Energy</a:t>
                </a:r>
                <a:r>
                  <a:rPr lang="fr-FR" dirty="0" smtClean="0"/>
                  <a:t> dispersion </a:t>
                </a:r>
                <a:r>
                  <a:rPr lang="fr-FR" dirty="0" err="1" smtClean="0"/>
                  <a:t>measurement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currently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limited</a:t>
                </a:r>
                <a:r>
                  <a:rPr lang="fr-FR" dirty="0" smtClean="0"/>
                  <a:t> by </a:t>
                </a:r>
                <a:r>
                  <a:rPr lang="fr-FR" dirty="0" err="1" smtClean="0"/>
                  <a:t>detection</a:t>
                </a:r>
                <a:r>
                  <a:rPr lang="fr-FR" dirty="0" smtClean="0"/>
                  <a:t> system (&lt; 6 eV)</a:t>
                </a:r>
              </a:p>
              <a:p>
                <a:pPr marL="285750" indent="-285750">
                  <a:buBlip>
                    <a:blip r:embed="rId3"/>
                  </a:buBlip>
                </a:pPr>
                <a:endParaRPr lang="fr-FR" dirty="0" smtClean="0"/>
              </a:p>
              <a:p>
                <a:pPr marL="285750" indent="-285750">
                  <a:buBlip>
                    <a:blip r:embed="rId3"/>
                  </a:buBlip>
                </a:pPr>
                <a:r>
                  <a:rPr lang="fr-FR" dirty="0" smtClean="0"/>
                  <a:t>Minimum time dispersion </a:t>
                </a:r>
                <a:r>
                  <a:rPr lang="fr-FR" dirty="0" err="1" smtClean="0"/>
                  <a:t>currently</a:t>
                </a:r>
                <a:r>
                  <a:rPr lang="fr-FR" dirty="0" smtClean="0"/>
                  <a:t> down to </a:t>
                </a:r>
                <a14:m>
                  <m:oMath xmlns:m="http://schemas.openxmlformats.org/officeDocument/2006/math"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FR" dirty="0" smtClean="0"/>
                  <a:t> 250 ns (</a:t>
                </a:r>
                <a:r>
                  <a:rPr lang="fr-FR" dirty="0" err="1" smtClean="0"/>
                  <a:t>FWHM</a:t>
                </a:r>
                <a:r>
                  <a:rPr lang="fr-FR" dirty="0" smtClean="0"/>
                  <a:t>) at 3 keV</a:t>
                </a:r>
              </a:p>
              <a:p>
                <a:pPr marL="285750" indent="-285750">
                  <a:buBlip>
                    <a:blip r:embed="rId3"/>
                  </a:buBlip>
                </a:pPr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821" y="655317"/>
                <a:ext cx="11307111" cy="2062103"/>
              </a:xfrm>
              <a:prstGeom prst="rect">
                <a:avLst/>
              </a:prstGeom>
              <a:blipFill rotWithShape="0">
                <a:blip r:embed="rId4"/>
                <a:stretch>
                  <a:fillRect t="-14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508" y="2217880"/>
            <a:ext cx="3608983" cy="464012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Energy and time dispersion measurement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745" y="2673800"/>
            <a:ext cx="2739000" cy="2988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54" y="2673800"/>
            <a:ext cx="2739000" cy="2988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859" y="5207000"/>
            <a:ext cx="2041476" cy="105816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7324" y="4882648"/>
            <a:ext cx="2041476" cy="10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5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13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6" y="2532875"/>
            <a:ext cx="4761636" cy="3960000"/>
          </a:xfrm>
          <a:prstGeom prst="rect">
            <a:avLst/>
          </a:prstGeom>
          <a:effectLst>
            <a:outerShdw blurRad="101600" dist="50800" dir="7200000" algn="ctr" rotWithShape="0">
              <a:schemeClr val="tx1">
                <a:alpha val="60000"/>
              </a:scheme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6" y="2532875"/>
            <a:ext cx="4766910" cy="3960000"/>
          </a:xfrm>
          <a:prstGeom prst="rect">
            <a:avLst/>
          </a:prstGeom>
          <a:effectLst>
            <a:outerShdw blurRad="101600" dist="50800" dir="7200000" algn="ctr" rotWithShape="0">
              <a:schemeClr val="tx1">
                <a:alpha val="60000"/>
              </a:schemeClr>
            </a:outerShdw>
          </a:effectLst>
        </p:spPr>
      </p:pic>
      <p:sp>
        <p:nvSpPr>
          <p:cNvPr id="11" name="ZoneTexte 10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Control and command system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094" y="959221"/>
            <a:ext cx="4636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All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equipment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are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now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controlled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through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EPICS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PVs</a:t>
            </a:r>
            <a:endParaRPr lang="en-US" sz="2400" dirty="0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94" y="1864202"/>
            <a:ext cx="4636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User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friendly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interface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with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CSS</a:t>
            </a:r>
            <a:endParaRPr lang="fr-FR" dirty="0" smtClean="0">
              <a:solidFill>
                <a:srgbClr val="292934"/>
              </a:solidFill>
              <a:latin typeface="Source Sans Pro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7578286" y="959907"/>
            <a:ext cx="4416746" cy="4566965"/>
            <a:chOff x="7654486" y="989195"/>
            <a:chExt cx="4416746" cy="4566965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1232" y="989195"/>
              <a:ext cx="4320000" cy="2862615"/>
            </a:xfrm>
            <a:prstGeom prst="rect">
              <a:avLst/>
            </a:prstGeom>
            <a:effectLst>
              <a:outerShdw blurRad="101600" dist="50800" dir="7200000" algn="ctr" rotWithShape="0">
                <a:schemeClr val="tx1">
                  <a:alpha val="60000"/>
                </a:schemeClr>
              </a:outerShdw>
            </a:effectLst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205171" y="4139808"/>
              <a:ext cx="1865667" cy="967037"/>
            </a:xfrm>
            <a:prstGeom prst="rect">
              <a:avLst/>
            </a:prstGeom>
            <a:effectLst>
              <a:glow rad="50800">
                <a:schemeClr val="bg1">
                  <a:alpha val="9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139349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14</a:t>
            </a:fld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Control and command system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094" y="959221"/>
            <a:ext cx="4636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All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equipment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are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now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controlled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through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EPICS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PVs</a:t>
            </a:r>
            <a:endParaRPr lang="en-US" sz="2400" dirty="0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94" y="1864202"/>
            <a:ext cx="4636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User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friendly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interface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with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CSS</a:t>
            </a:r>
            <a:endParaRPr lang="fr-FR" dirty="0" smtClean="0">
              <a:solidFill>
                <a:srgbClr val="292934"/>
              </a:solidFill>
              <a:latin typeface="Source Sans Pr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094" y="2492185"/>
            <a:ext cx="49493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Pattern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generator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for the timing of the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switchable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electrodes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handled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for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now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either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by the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PTSD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program (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using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EPICS) or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old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</a:t>
            </a:r>
            <a:r>
              <a:rPr lang="fr-FR" dirty="0" err="1" smtClean="0">
                <a:solidFill>
                  <a:srgbClr val="292934"/>
                </a:solidFill>
                <a:latin typeface="Source Sans Pro"/>
              </a:rPr>
              <a:t>LabView</a:t>
            </a:r>
            <a:r>
              <a:rPr lang="fr-FR" dirty="0" smtClean="0">
                <a:solidFill>
                  <a:srgbClr val="292934"/>
                </a:solidFill>
                <a:latin typeface="Source Sans Pro"/>
              </a:rPr>
              <a:t> program</a:t>
            </a:r>
            <a:endParaRPr lang="en-US" sz="2400" dirty="0">
              <a:solidFill>
                <a:srgbClr val="000000"/>
              </a:solidFill>
              <a:latin typeface="Source Sans Pro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28"/>
          <a:stretch/>
        </p:blipFill>
        <p:spPr>
          <a:xfrm>
            <a:off x="5213468" y="957183"/>
            <a:ext cx="6480000" cy="218337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68" y="3492104"/>
            <a:ext cx="6480000" cy="26492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171" y="5956329"/>
            <a:ext cx="833718" cy="83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0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4095" y="959221"/>
                <a:ext cx="463614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Blip>
                    <a:blip r:embed="rId2"/>
                  </a:buBlip>
                </a:pPr>
                <a:r>
                  <a:rPr lang="en-US" dirty="0" smtClean="0">
                    <a:solidFill>
                      <a:srgbClr val="292934"/>
                    </a:solidFill>
                    <a:latin typeface="Source Sans Pro"/>
                  </a:rPr>
                  <a:t>Rogowski probes to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rgbClr val="29293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rgbClr val="292934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292934"/>
                            </a:solidFill>
                            <a:latin typeface="Cambria Math" panose="02040503050406030204" pitchFamily="18" charset="0"/>
                          </a:rPr>
                          <m:t>𝑝𝑝</m:t>
                        </m:r>
                      </m:sub>
                    </m:sSub>
                    <m:r>
                      <a:rPr lang="fr-FR" b="0" i="0" smtClean="0">
                        <a:solidFill>
                          <a:srgbClr val="292934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fr-FR" b="0" i="0" dirty="0" smtClean="0">
                    <a:solidFill>
                      <a:srgbClr val="292934"/>
                    </a:solidFill>
                    <a:latin typeface="+mj-lt"/>
                  </a:rPr>
                  <a:t> 4 kV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Source Sans Pro"/>
                  </a:rPr>
                  <a:t> </a:t>
                </a:r>
                <a:endParaRPr lang="en-US" sz="2400" dirty="0">
                  <a:solidFill>
                    <a:srgbClr val="000000"/>
                  </a:solidFill>
                  <a:latin typeface="Source Sans Pro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5" y="959221"/>
                <a:ext cx="4636149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65" y="959221"/>
            <a:ext cx="6615068" cy="556082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15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Recent developments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095" y="4283311"/>
            <a:ext cx="6051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dirty="0" smtClean="0">
                <a:solidFill>
                  <a:srgbClr val="292934"/>
                </a:solidFill>
                <a:latin typeface="Source Sans Pro"/>
              </a:rPr>
              <a:t>Improvement of the retarding grid system on the </a:t>
            </a:r>
            <a:r>
              <a:rPr lang="en-US" dirty="0" err="1" smtClean="0">
                <a:solidFill>
                  <a:srgbClr val="292934"/>
                </a:solidFill>
                <a:latin typeface="Source Sans Pro"/>
              </a:rPr>
              <a:t>MCP</a:t>
            </a:r>
            <a:endParaRPr lang="en-US" sz="2400" dirty="0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95" y="2528933"/>
            <a:ext cx="58005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dirty="0" smtClean="0">
                <a:solidFill>
                  <a:srgbClr val="292934"/>
                </a:solidFill>
                <a:latin typeface="Source Sans Pro"/>
              </a:rPr>
              <a:t>Autonomous CC developed for the </a:t>
            </a:r>
            <a:r>
              <a:rPr lang="en-US" dirty="0" err="1" smtClean="0">
                <a:solidFill>
                  <a:srgbClr val="292934"/>
                </a:solidFill>
                <a:latin typeface="Source Sans Pro"/>
              </a:rPr>
              <a:t>Pantechnik</a:t>
            </a:r>
            <a:r>
              <a:rPr lang="en-US" dirty="0" smtClean="0">
                <a:solidFill>
                  <a:srgbClr val="292934"/>
                </a:solidFill>
                <a:latin typeface="Source Sans Pro"/>
              </a:rPr>
              <a:t> </a:t>
            </a:r>
            <a:r>
              <a:rPr lang="en-US" dirty="0">
                <a:solidFill>
                  <a:srgbClr val="292934"/>
                </a:solidFill>
                <a:latin typeface="Source Sans Pro"/>
              </a:rPr>
              <a:t>pepper-pot </a:t>
            </a:r>
            <a:r>
              <a:rPr lang="en-US" dirty="0" smtClean="0">
                <a:solidFill>
                  <a:srgbClr val="292934"/>
                </a:solidFill>
                <a:latin typeface="Source Sans Pro"/>
              </a:rPr>
              <a:t>emittance-scanner (EPICS compatible)</a:t>
            </a:r>
            <a:endParaRPr lang="en-US" sz="2400" dirty="0">
              <a:solidFill>
                <a:srgbClr val="000000"/>
              </a:solidFill>
              <a:latin typeface="Source Sans Pro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88" y="1532013"/>
            <a:ext cx="6506000" cy="2838242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90" y="2077512"/>
            <a:ext cx="4872020" cy="400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5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16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Planned upgrades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5132" y="1299002"/>
            <a:ext cx="5966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dirty="0">
                <a:solidFill>
                  <a:srgbClr val="292934"/>
                </a:solidFill>
                <a:latin typeface="Source Sans Pro"/>
              </a:rPr>
              <a:t>New bipolar power-supplies and switches combination for the last DC segments </a:t>
            </a:r>
            <a:endParaRPr lang="en-US" sz="2400" dirty="0">
              <a:solidFill>
                <a:srgbClr val="000000"/>
              </a:solidFill>
              <a:latin typeface="Source Sans Pro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18" y="1576683"/>
            <a:ext cx="4858537" cy="37046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5384" y="3244335"/>
            <a:ext cx="5966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dirty="0">
                <a:solidFill>
                  <a:srgbClr val="292934"/>
                </a:solidFill>
                <a:latin typeface="Source Sans Pro"/>
              </a:rPr>
              <a:t>New insulators and holding systems for the grounded electrodes at entrance and exit of the </a:t>
            </a:r>
            <a:r>
              <a:rPr lang="en-US" dirty="0" err="1">
                <a:solidFill>
                  <a:srgbClr val="292934"/>
                </a:solidFill>
                <a:latin typeface="Source Sans Pro"/>
              </a:rPr>
              <a:t>GPIB</a:t>
            </a:r>
            <a:endParaRPr lang="en-US" sz="2400" dirty="0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384" y="5189668"/>
            <a:ext cx="59660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US" dirty="0" smtClean="0">
                <a:solidFill>
                  <a:srgbClr val="292934"/>
                </a:solidFill>
                <a:latin typeface="Source Sans Pro"/>
              </a:rPr>
              <a:t>Gas purification system (presently grade 6 He bottle)</a:t>
            </a:r>
            <a:endParaRPr lang="en-US" sz="2400" dirty="0">
              <a:solidFill>
                <a:srgbClr val="000000"/>
              </a:solidFill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10466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17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Conclusion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4397" y="5455336"/>
            <a:ext cx="8268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 smtClean="0">
                <a:solidFill>
                  <a:schemeClr val="bg2"/>
                </a:solidFill>
                <a:sym typeface="Wingdings" panose="05000000000000000000" pitchFamily="2" charset="2"/>
              </a:rPr>
              <a:t>GPIB</a:t>
            </a:r>
            <a:r>
              <a:rPr lang="fr-FR" sz="2400" dirty="0" smtClean="0">
                <a:solidFill>
                  <a:schemeClr val="bg2"/>
                </a:solidFill>
                <a:sym typeface="Wingdings" panose="05000000000000000000" pitchFamily="2" charset="2"/>
              </a:rPr>
              <a:t> </a:t>
            </a:r>
            <a:r>
              <a:rPr lang="fr-FR" sz="2400" dirty="0" err="1" smtClean="0">
                <a:solidFill>
                  <a:schemeClr val="bg2"/>
                </a:solidFill>
                <a:sym typeface="Wingdings" panose="05000000000000000000" pitchFamily="2" charset="2"/>
              </a:rPr>
              <a:t>should</a:t>
            </a:r>
            <a:r>
              <a:rPr lang="fr-FR" sz="2400" dirty="0" smtClean="0">
                <a:solidFill>
                  <a:schemeClr val="bg2"/>
                </a:solidFill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chemeClr val="bg2"/>
                </a:solidFill>
                <a:sym typeface="Wingdings" panose="05000000000000000000" pitchFamily="2" charset="2"/>
              </a:rPr>
              <a:t>be</a:t>
            </a:r>
            <a:r>
              <a:rPr lang="fr-FR" sz="2400" dirty="0">
                <a:solidFill>
                  <a:schemeClr val="bg2"/>
                </a:solidFill>
                <a:sym typeface="Wingdings" panose="05000000000000000000" pitchFamily="2" charset="2"/>
              </a:rPr>
              <a:t> sent </a:t>
            </a:r>
            <a:r>
              <a:rPr lang="fr-FR" sz="2400" dirty="0" err="1">
                <a:solidFill>
                  <a:schemeClr val="bg2"/>
                </a:solidFill>
                <a:sym typeface="Wingdings" panose="05000000000000000000" pitchFamily="2" charset="2"/>
              </a:rPr>
              <a:t>fully</a:t>
            </a:r>
            <a:r>
              <a:rPr lang="fr-FR" sz="2400" dirty="0">
                <a:solidFill>
                  <a:schemeClr val="bg2"/>
                </a:solidFill>
                <a:sym typeface="Wingdings" panose="05000000000000000000" pitchFamily="2" charset="2"/>
              </a:rPr>
              <a:t> </a:t>
            </a:r>
            <a:r>
              <a:rPr lang="fr-FR" sz="2400" dirty="0" err="1">
                <a:solidFill>
                  <a:schemeClr val="bg2"/>
                </a:solidFill>
                <a:sym typeface="Wingdings" panose="05000000000000000000" pitchFamily="2" charset="2"/>
              </a:rPr>
              <a:t>operational</a:t>
            </a:r>
            <a:r>
              <a:rPr lang="fr-FR" sz="2400" dirty="0">
                <a:solidFill>
                  <a:schemeClr val="bg2"/>
                </a:solidFill>
                <a:sym typeface="Wingdings" panose="05000000000000000000" pitchFamily="2" charset="2"/>
              </a:rPr>
              <a:t> to DESIR by </a:t>
            </a:r>
            <a:r>
              <a:rPr lang="fr-FR" sz="2400" dirty="0" smtClean="0">
                <a:solidFill>
                  <a:schemeClr val="bg2"/>
                </a:solidFill>
                <a:sym typeface="Wingdings" panose="05000000000000000000" pitchFamily="2" charset="2"/>
              </a:rPr>
              <a:t>2025-2026</a:t>
            </a:r>
            <a:r>
              <a:rPr lang="fr-FR" sz="2400" dirty="0" smtClean="0">
                <a:solidFill>
                  <a:schemeClr val="bg2"/>
                </a:solidFill>
              </a:rPr>
              <a:t> </a:t>
            </a:r>
            <a:endParaRPr lang="fr-FR" sz="2400" dirty="0">
              <a:solidFill>
                <a:schemeClr val="bg2"/>
              </a:solidFill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120356" y="1263651"/>
            <a:ext cx="12076943" cy="2923877"/>
            <a:chOff x="120356" y="3069741"/>
            <a:chExt cx="12076943" cy="124711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9"/>
                <p:cNvSpPr txBox="1"/>
                <p:nvPr/>
              </p:nvSpPr>
              <p:spPr>
                <a:xfrm>
                  <a:off x="120356" y="3069741"/>
                  <a:ext cx="6168684" cy="1247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spcAft>
                      <a:spcPts val="1200"/>
                    </a:spcAft>
                    <a:buBlip>
                      <a:blip r:embed="rId3"/>
                    </a:buBlip>
                  </a:pPr>
                  <a:r>
                    <a:rPr lang="fr-FR" sz="1600" dirty="0" smtClean="0"/>
                    <a:t>The </a:t>
                  </a:r>
                  <a:r>
                    <a:rPr lang="fr-FR" sz="1600" dirty="0" err="1" smtClean="0"/>
                    <a:t>GPIB</a:t>
                  </a:r>
                  <a:r>
                    <a:rPr lang="fr-FR" sz="1600" dirty="0" smtClean="0"/>
                    <a:t> </a:t>
                  </a:r>
                  <a:r>
                    <a:rPr lang="fr-FR" sz="1600" dirty="0" err="1" smtClean="0"/>
                    <a:t>delivered</a:t>
                  </a:r>
                  <a:r>
                    <a:rPr lang="fr-FR" sz="1600" dirty="0" smtClean="0"/>
                    <a:t> K and Rb </a:t>
                  </a:r>
                  <a:r>
                    <a:rPr lang="fr-FR" sz="1600" dirty="0" err="1" smtClean="0"/>
                    <a:t>beam</a:t>
                  </a:r>
                  <a:r>
                    <a:rPr lang="fr-FR" sz="1600" dirty="0" smtClean="0"/>
                    <a:t> to PIPERADE </a:t>
                  </a:r>
                  <a:r>
                    <a:rPr lang="fr-FR" sz="1600" dirty="0" err="1" smtClean="0"/>
                    <a:t>almost</a:t>
                  </a:r>
                  <a:r>
                    <a:rPr lang="fr-FR" sz="1600" dirty="0" smtClean="0"/>
                    <a:t> </a:t>
                  </a:r>
                  <a:r>
                    <a:rPr lang="fr-FR" sz="1600" dirty="0" err="1" smtClean="0"/>
                    <a:t>every</a:t>
                  </a:r>
                  <a:r>
                    <a:rPr lang="fr-FR" sz="1600" dirty="0" smtClean="0"/>
                    <a:t> </a:t>
                  </a:r>
                  <a:r>
                    <a:rPr lang="fr-FR" sz="1600" dirty="0" err="1" smtClean="0"/>
                    <a:t>work</a:t>
                  </a:r>
                  <a:r>
                    <a:rPr lang="fr-FR" sz="1600" dirty="0" smtClean="0"/>
                    <a:t> </a:t>
                  </a:r>
                  <a:r>
                    <a:rPr lang="fr-FR" sz="1600" dirty="0" err="1" smtClean="0"/>
                    <a:t>day</a:t>
                  </a:r>
                  <a:r>
                    <a:rPr lang="fr-FR" sz="1600" dirty="0" smtClean="0"/>
                    <a:t> in 2023 (</a:t>
                  </a:r>
                  <a:r>
                    <a:rPr lang="fr-FR" sz="1600" dirty="0" err="1" smtClean="0"/>
                    <a:t>sometimes</a:t>
                  </a:r>
                  <a:r>
                    <a:rPr lang="fr-FR" sz="1600" dirty="0" smtClean="0"/>
                    <a:t> 24/7)</a:t>
                  </a:r>
                </a:p>
                <a:p>
                  <a:pPr marL="285750" indent="-285750">
                    <a:spcAft>
                      <a:spcPts val="1200"/>
                    </a:spcAft>
                    <a:buBlip>
                      <a:blip r:embed="rId3"/>
                    </a:buBlip>
                  </a:pPr>
                  <a:r>
                    <a:rPr lang="fr-FR" sz="1600" dirty="0" err="1" smtClean="0"/>
                    <a:t>Starting</a:t>
                  </a:r>
                  <a:r>
                    <a:rPr lang="fr-FR" sz="1600" dirty="0" smtClean="0"/>
                    <a:t> of the </a:t>
                  </a:r>
                  <a:r>
                    <a:rPr lang="fr-FR" sz="1600" dirty="0" err="1" smtClean="0"/>
                    <a:t>beam</a:t>
                  </a:r>
                  <a:r>
                    <a:rPr lang="fr-FR" sz="1600" dirty="0" smtClean="0"/>
                    <a:t> line </a:t>
                  </a:r>
                  <a:r>
                    <a:rPr lang="fr-FR" sz="1600" dirty="0" err="1" smtClean="0"/>
                    <a:t>automatized</a:t>
                  </a:r>
                  <a:r>
                    <a:rPr lang="fr-FR" sz="1600" dirty="0" smtClean="0"/>
                    <a:t> to a </a:t>
                  </a:r>
                  <a:r>
                    <a:rPr lang="fr-FR" sz="1600" dirty="0" err="1" smtClean="0"/>
                    <a:t>great</a:t>
                  </a:r>
                  <a:r>
                    <a:rPr lang="fr-FR" sz="1600" dirty="0" smtClean="0"/>
                    <a:t> </a:t>
                  </a:r>
                  <a:r>
                    <a:rPr lang="fr-FR" sz="1600" dirty="0" err="1" smtClean="0"/>
                    <a:t>extent</a:t>
                  </a:r>
                  <a:endParaRPr lang="fr-FR" sz="1600" dirty="0" smtClean="0"/>
                </a:p>
                <a:p>
                  <a:pPr marL="285750" indent="-285750">
                    <a:spcAft>
                      <a:spcPts val="1200"/>
                    </a:spcAft>
                    <a:buBlip>
                      <a:blip r:embed="rId3"/>
                    </a:buBlip>
                  </a:pPr>
                  <a:r>
                    <a:rPr lang="fr-FR" sz="1600" dirty="0" smtClean="0"/>
                    <a:t>EPICS-</a:t>
                  </a:r>
                  <a:r>
                    <a:rPr lang="fr-FR" sz="1600" dirty="0" err="1" smtClean="0"/>
                    <a:t>isation</a:t>
                  </a:r>
                  <a:r>
                    <a:rPr lang="fr-FR" sz="1600" dirty="0" smtClean="0"/>
                    <a:t> </a:t>
                  </a:r>
                  <a:r>
                    <a:rPr lang="fr-FR" sz="1600" dirty="0" err="1" smtClean="0"/>
                    <a:t>almost</a:t>
                  </a:r>
                  <a:r>
                    <a:rPr lang="fr-FR" sz="1600" dirty="0" smtClean="0"/>
                    <a:t> </a:t>
                  </a:r>
                  <a:r>
                    <a:rPr lang="fr-FR" sz="1600" dirty="0" err="1" smtClean="0"/>
                    <a:t>complete</a:t>
                  </a:r>
                  <a:endParaRPr lang="fr-FR" sz="1600" dirty="0" smtClean="0"/>
                </a:p>
                <a:p>
                  <a:pPr marL="285750" indent="-285750">
                    <a:spcAft>
                      <a:spcPts val="1200"/>
                    </a:spcAft>
                    <a:buBlip>
                      <a:blip r:embed="rId3"/>
                    </a:buBlip>
                  </a:pPr>
                  <a:r>
                    <a:rPr lang="fr-FR" sz="1600" dirty="0" err="1" smtClean="0"/>
                    <a:t>Continuous</a:t>
                  </a:r>
                  <a:r>
                    <a:rPr lang="fr-FR" sz="1600" dirty="0" smtClean="0"/>
                    <a:t> </a:t>
                  </a:r>
                  <a:r>
                    <a:rPr lang="fr-FR" sz="1600" dirty="0" err="1" smtClean="0"/>
                    <a:t>beam</a:t>
                  </a:r>
                  <a:r>
                    <a:rPr lang="fr-FR" sz="1600" dirty="0" smtClean="0"/>
                    <a:t> mode OK: transmission up to &gt;90%, </a:t>
                  </a:r>
                  <a:r>
                    <a:rPr lang="fr-FR" sz="1600" dirty="0" err="1" smtClean="0"/>
                    <a:t>emittance</a:t>
                  </a:r>
                  <a:r>
                    <a:rPr lang="fr-FR" sz="1600" dirty="0" smtClean="0"/>
                    <a:t> </a:t>
                  </a:r>
                  <a:r>
                    <a:rPr lang="fr-FR" sz="1600" dirty="0" err="1" smtClean="0"/>
                    <a:t>reduction</a:t>
                  </a:r>
                  <a:r>
                    <a:rPr lang="fr-FR" sz="1600" dirty="0" smtClean="0"/>
                    <a:t> to 3 </a:t>
                  </a:r>
                  <a14:m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a14:m>
                  <a:r>
                    <a:rPr lang="fr-FR" sz="1600" dirty="0" smtClean="0"/>
                    <a:t>.</a:t>
                  </a:r>
                  <a:r>
                    <a:rPr lang="fr-FR" sz="1600" dirty="0" err="1" smtClean="0"/>
                    <a:t>mm.mrad</a:t>
                  </a:r>
                  <a:r>
                    <a:rPr lang="fr-FR" sz="1600" dirty="0" smtClean="0"/>
                    <a:t> at 30 keV</a:t>
                  </a:r>
                  <a:endParaRPr lang="fr-FR" sz="1600" dirty="0"/>
                </a:p>
                <a:p>
                  <a:pPr marL="285750" indent="-285750">
                    <a:spcAft>
                      <a:spcPts val="1200"/>
                    </a:spcAft>
                    <a:buBlip>
                      <a:blip r:embed="rId3"/>
                    </a:buBlip>
                  </a:pPr>
                  <a:r>
                    <a:rPr lang="fr-FR" sz="1600" dirty="0" err="1" smtClean="0"/>
                    <a:t>Characterization</a:t>
                  </a:r>
                  <a:r>
                    <a:rPr lang="fr-FR" sz="1600" dirty="0" smtClean="0"/>
                    <a:t> in </a:t>
                  </a:r>
                  <a:r>
                    <a:rPr lang="fr-FR" sz="1600" dirty="0" err="1" smtClean="0"/>
                    <a:t>bunched</a:t>
                  </a:r>
                  <a:r>
                    <a:rPr lang="fr-FR" sz="1600" dirty="0" smtClean="0"/>
                    <a:t> mode </a:t>
                  </a:r>
                  <a:r>
                    <a:rPr lang="fr-FR" sz="1600" dirty="0" err="1" smtClean="0"/>
                    <a:t>still</a:t>
                  </a:r>
                  <a:r>
                    <a:rPr lang="fr-FR" sz="1600" dirty="0" smtClean="0"/>
                    <a:t> in </a:t>
                  </a:r>
                  <a:r>
                    <a:rPr lang="fr-FR" sz="1600" dirty="0" err="1" smtClean="0"/>
                    <a:t>progress</a:t>
                  </a:r>
                  <a:r>
                    <a:rPr lang="fr-FR" sz="1600" dirty="0" smtClean="0"/>
                    <a:t> but </a:t>
                  </a:r>
                  <a:r>
                    <a:rPr lang="fr-FR" sz="1600" dirty="0" err="1" smtClean="0"/>
                    <a:t>promising</a:t>
                  </a:r>
                  <a:r>
                    <a:rPr lang="fr-FR" sz="1600" dirty="0" smtClean="0"/>
                    <a:t> (</a:t>
                  </a:r>
                  <a:r>
                    <a:rPr lang="fr-FR" sz="1600" dirty="0" err="1" smtClean="0"/>
                    <a:t>bunch</a:t>
                  </a:r>
                  <a:r>
                    <a:rPr lang="fr-FR" sz="1600" dirty="0" smtClean="0"/>
                    <a:t> duration &lt;300 ns, transmission </a:t>
                  </a:r>
                  <a:r>
                    <a:rPr lang="fr-FR" sz="1600" dirty="0" err="1" smtClean="0"/>
                    <a:t>already</a:t>
                  </a:r>
                  <a:r>
                    <a:rPr lang="fr-FR" sz="1600" dirty="0" smtClean="0"/>
                    <a:t> correct for </a:t>
                  </a:r>
                  <a:r>
                    <a:rPr lang="fr-FR" sz="1600" dirty="0" err="1" smtClean="0"/>
                    <a:t>very</a:t>
                  </a:r>
                  <a:r>
                    <a:rPr lang="fr-FR" sz="1600" dirty="0" smtClean="0"/>
                    <a:t> large </a:t>
                  </a:r>
                  <a:r>
                    <a:rPr lang="fr-FR" sz="1600" dirty="0" err="1" smtClean="0"/>
                    <a:t>bunches</a:t>
                  </a:r>
                  <a:r>
                    <a:rPr lang="fr-FR" sz="1600" dirty="0" smtClean="0"/>
                    <a:t>)</a:t>
                  </a:r>
                </a:p>
              </p:txBody>
            </p:sp>
          </mc:Choice>
          <mc:Fallback xmlns="">
            <p:sp>
              <p:nvSpPr>
                <p:cNvPr id="10" name="ZoneTexte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356" y="3069741"/>
                  <a:ext cx="6168684" cy="12471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833" b="-145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/>
            <p:cNvSpPr/>
            <p:nvPr/>
          </p:nvSpPr>
          <p:spPr>
            <a:xfrm>
              <a:off x="6671142" y="3069741"/>
              <a:ext cx="5526157" cy="866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Blip>
                  <a:blip r:embed="rId3"/>
                </a:buBlip>
              </a:pPr>
              <a:r>
                <a:rPr lang="fr-FR" sz="1600" dirty="0" err="1"/>
                <a:t>Still</a:t>
              </a:r>
              <a:r>
                <a:rPr lang="fr-FR" sz="1600" dirty="0"/>
                <a:t> to </a:t>
              </a:r>
              <a:r>
                <a:rPr lang="fr-FR" sz="1600" dirty="0" err="1"/>
                <a:t>be</a:t>
              </a:r>
              <a:r>
                <a:rPr lang="fr-FR" sz="1600" dirty="0"/>
                <a:t> </a:t>
              </a:r>
              <a:r>
                <a:rPr lang="fr-FR" sz="1600" dirty="0" err="1"/>
                <a:t>done</a:t>
              </a:r>
              <a:r>
                <a:rPr lang="fr-FR" sz="1600" dirty="0"/>
                <a:t>: </a:t>
              </a:r>
            </a:p>
            <a:p>
              <a:pPr marL="536575" lvl="1" indent="-285750">
                <a:spcAft>
                  <a:spcPts val="1200"/>
                </a:spcAft>
                <a:buSzPct val="50000"/>
                <a:buBlip>
                  <a:blip r:embed="rId3"/>
                </a:buBlip>
              </a:pPr>
              <a:r>
                <a:rPr lang="fr-FR" sz="1600" dirty="0" err="1" smtClean="0"/>
                <a:t>Tailor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bunches</a:t>
              </a:r>
              <a:r>
                <a:rPr lang="fr-FR" sz="1600" dirty="0" smtClean="0"/>
                <a:t> to fit </a:t>
              </a:r>
              <a:r>
                <a:rPr lang="fr-FR" sz="1600" dirty="0" err="1" smtClean="0"/>
                <a:t>needs</a:t>
              </a:r>
              <a:r>
                <a:rPr lang="fr-FR" sz="1600" dirty="0" smtClean="0"/>
                <a:t> of </a:t>
              </a:r>
              <a:r>
                <a:rPr lang="fr-FR" sz="1600" dirty="0" err="1" smtClean="0"/>
                <a:t>downstream</a:t>
              </a:r>
              <a:r>
                <a:rPr lang="fr-FR" sz="1600" dirty="0" smtClean="0"/>
                <a:t> setups</a:t>
              </a:r>
            </a:p>
            <a:p>
              <a:pPr marL="536575" lvl="1" indent="-285750">
                <a:spcAft>
                  <a:spcPts val="1200"/>
                </a:spcAft>
                <a:buSzPct val="50000"/>
                <a:buBlip>
                  <a:blip r:embed="rId3"/>
                </a:buBlip>
              </a:pPr>
              <a:r>
                <a:rPr lang="fr-FR" sz="1600" dirty="0" err="1" smtClean="0"/>
                <a:t>Increase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RF</a:t>
              </a:r>
              <a:r>
                <a:rPr lang="fr-FR" sz="1600" dirty="0" smtClean="0"/>
                <a:t> voltage up to 8 </a:t>
              </a:r>
              <a:r>
                <a:rPr lang="fr-FR" sz="1600" dirty="0" err="1" smtClean="0"/>
                <a:t>kV</a:t>
              </a:r>
              <a:r>
                <a:rPr lang="fr-FR" sz="1600" baseline="-25000" dirty="0" err="1" smtClean="0"/>
                <a:t>pp</a:t>
              </a:r>
              <a:r>
                <a:rPr lang="fr-FR" sz="1600" dirty="0" smtClean="0"/>
                <a:t> (?) to </a:t>
              </a:r>
              <a:r>
                <a:rPr lang="fr-FR" sz="1600" dirty="0" err="1" smtClean="0"/>
                <a:t>boost</a:t>
              </a:r>
              <a:r>
                <a:rPr lang="fr-FR" sz="1600" dirty="0" smtClean="0"/>
                <a:t> performances </a:t>
              </a:r>
              <a:r>
                <a:rPr lang="fr-FR" sz="1600" dirty="0" err="1" smtClean="0"/>
                <a:t>with</a:t>
              </a:r>
              <a:r>
                <a:rPr lang="fr-FR" sz="1600" dirty="0" smtClean="0"/>
                <a:t> large </a:t>
              </a:r>
              <a:r>
                <a:rPr lang="fr-FR" sz="1600" dirty="0" err="1" smtClean="0"/>
                <a:t>number</a:t>
              </a:r>
              <a:r>
                <a:rPr lang="fr-FR" sz="1600" dirty="0" smtClean="0"/>
                <a:t> of ions</a:t>
              </a:r>
              <a:endParaRPr lang="fr-FR" sz="1600" dirty="0"/>
            </a:p>
            <a:p>
              <a:pPr marL="536575" lvl="1" indent="-285750">
                <a:spcAft>
                  <a:spcPts val="1200"/>
                </a:spcAft>
                <a:buSzPct val="50000"/>
                <a:buBlip>
                  <a:blip r:embed="rId3"/>
                </a:buBlip>
              </a:pPr>
              <a:r>
                <a:rPr lang="fr-FR" sz="1600" dirty="0" err="1" smtClean="0"/>
                <a:t>Reliable</a:t>
              </a:r>
              <a:r>
                <a:rPr lang="fr-FR" sz="1600" dirty="0" smtClean="0"/>
                <a:t> </a:t>
              </a:r>
              <a:r>
                <a:rPr lang="fr-FR" sz="1600" dirty="0" err="1" smtClean="0"/>
                <a:t>measurement</a:t>
              </a:r>
              <a:r>
                <a:rPr lang="fr-FR" sz="1600" dirty="0" smtClean="0"/>
                <a:t> of transmission and </a:t>
              </a:r>
              <a:r>
                <a:rPr lang="fr-FR" sz="1600" dirty="0" err="1" smtClean="0"/>
                <a:t>emittance</a:t>
              </a:r>
              <a:r>
                <a:rPr lang="fr-FR" sz="1600" dirty="0" smtClean="0"/>
                <a:t> (transverse and longitudinal) in </a:t>
              </a:r>
              <a:r>
                <a:rPr lang="fr-FR" sz="1600" dirty="0" err="1" smtClean="0"/>
                <a:t>bunching</a:t>
              </a:r>
              <a:r>
                <a:rPr lang="fr-FR" sz="1600" dirty="0" smtClean="0"/>
                <a:t> mode</a:t>
              </a:r>
              <a:endParaRPr lang="fr-FR" sz="1600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6596390"/>
            <a:ext cx="121919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M.Gerbaux</a:t>
            </a:r>
            <a:r>
              <a:rPr lang="en-US" sz="1200" dirty="0" smtClean="0"/>
              <a:t> </a:t>
            </a:r>
            <a:r>
              <a:rPr lang="en-US" sz="1200" i="1" dirty="0" smtClean="0"/>
              <a:t>et al</a:t>
            </a:r>
            <a:r>
              <a:rPr lang="en-US" sz="1200" dirty="0"/>
              <a:t>, </a:t>
            </a:r>
            <a:r>
              <a:rPr lang="en-US" sz="1200" i="1" dirty="0"/>
              <a:t>The General Purpose Ion </a:t>
            </a:r>
            <a:r>
              <a:rPr lang="en-US" sz="1200" i="1" dirty="0" err="1"/>
              <a:t>Buncher</a:t>
            </a:r>
            <a:r>
              <a:rPr lang="en-US" sz="1200" i="1" dirty="0"/>
              <a:t>: A radiofrequency quadrupole cooler-</a:t>
            </a:r>
            <a:r>
              <a:rPr lang="en-US" sz="1200" i="1" dirty="0" err="1"/>
              <a:t>buncher</a:t>
            </a:r>
            <a:r>
              <a:rPr lang="en-US" sz="1200" i="1" dirty="0"/>
              <a:t> for DESIR at </a:t>
            </a:r>
            <a:r>
              <a:rPr lang="en-US" sz="1200" i="1" dirty="0" smtClean="0"/>
              <a:t>SPIRAL2</a:t>
            </a:r>
            <a:r>
              <a:rPr lang="en-US" sz="1200" dirty="0" smtClean="0"/>
              <a:t>,  </a:t>
            </a:r>
            <a:r>
              <a:rPr lang="en-US" sz="1200" dirty="0" err="1" smtClean="0">
                <a:hlinkClick r:id="rId5"/>
              </a:rPr>
              <a:t>Nucl</a:t>
            </a:r>
            <a:r>
              <a:rPr lang="en-US" sz="1200" dirty="0" smtClean="0">
                <a:hlinkClick r:id="rId5"/>
              </a:rPr>
              <a:t>. </a:t>
            </a:r>
            <a:r>
              <a:rPr lang="en-US" sz="1200" dirty="0" err="1" smtClean="0">
                <a:hlinkClick r:id="rId5"/>
              </a:rPr>
              <a:t>Instrum</a:t>
            </a:r>
            <a:r>
              <a:rPr lang="en-US" sz="1200" dirty="0" smtClean="0">
                <a:hlinkClick r:id="rId5"/>
              </a:rPr>
              <a:t>. Methods Phys. Res. A 1046 (2023) </a:t>
            </a:r>
            <a:r>
              <a:rPr lang="en-US" sz="1200" dirty="0">
                <a:hlinkClick r:id="rId5"/>
              </a:rPr>
              <a:t>167631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4461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18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2910000" y="2236734"/>
                <a:ext cx="6372000" cy="2585323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r>
                  <a:rPr lang="fr-FR" dirty="0" smtClean="0"/>
                  <a:t>Ph</a:t>
                </a:r>
                <a:r>
                  <a:rPr lang="fr-FR" dirty="0"/>
                  <a:t>. </a:t>
                </a:r>
                <a:r>
                  <a:rPr lang="fr-FR" dirty="0" err="1" smtClean="0"/>
                  <a:t>Alfaurt</a:t>
                </a:r>
                <a:endParaRPr lang="fr-FR" dirty="0" smtClean="0"/>
              </a:p>
              <a:p>
                <a:r>
                  <a:rPr lang="fr-FR" dirty="0" smtClean="0"/>
                  <a:t>M. </a:t>
                </a:r>
                <a:r>
                  <a:rPr lang="fr-FR" dirty="0" err="1" smtClean="0"/>
                  <a:t>Aouadi</a:t>
                </a:r>
                <a:r>
                  <a:rPr lang="fr-FR" dirty="0" smtClean="0"/>
                  <a:t> </a:t>
                </a:r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r>
                      <a:rPr lang="fr-FR" sz="12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200" dirty="0" smtClean="0"/>
                  <a:t>12/2017)</a:t>
                </a:r>
              </a:p>
              <a:p>
                <a:r>
                  <a:rPr lang="fr-FR" dirty="0" smtClean="0"/>
                  <a:t>P. </a:t>
                </a:r>
                <a:r>
                  <a:rPr lang="fr-FR" dirty="0" err="1" smtClean="0"/>
                  <a:t>Ascher</a:t>
                </a:r>
                <a:endParaRPr lang="fr-FR" dirty="0" smtClean="0"/>
              </a:p>
              <a:p>
                <a:r>
                  <a:rPr lang="fr-FR" dirty="0" smtClean="0"/>
                  <a:t>D. </a:t>
                </a:r>
                <a:r>
                  <a:rPr lang="fr-FR" dirty="0" err="1" smtClean="0"/>
                  <a:t>Atanasov</a:t>
                </a:r>
                <a:r>
                  <a:rPr lang="fr-FR" sz="1200" dirty="0" smtClean="0"/>
                  <a:t> (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200" dirty="0" smtClean="0"/>
                  <a:t>12/2023)</a:t>
                </a:r>
              </a:p>
              <a:p>
                <a:r>
                  <a:rPr lang="fr-FR" dirty="0" smtClean="0"/>
                  <a:t>L. </a:t>
                </a:r>
                <a:r>
                  <a:rPr lang="fr-FR" dirty="0" err="1" smtClean="0"/>
                  <a:t>Daudin</a:t>
                </a:r>
                <a:endParaRPr lang="fr-FR" dirty="0" smtClean="0"/>
              </a:p>
              <a:p>
                <a:r>
                  <a:rPr lang="fr-FR" dirty="0" smtClean="0"/>
                  <a:t>S. El </a:t>
                </a:r>
                <a:r>
                  <a:rPr lang="fr-FR" dirty="0" err="1" smtClean="0"/>
                  <a:t>Abbeir</a:t>
                </a:r>
                <a:r>
                  <a:rPr lang="fr-FR" dirty="0"/>
                  <a:t> </a:t>
                </a:r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r>
                      <a:rPr lang="fr-FR" sz="12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200" b="0" i="0" dirty="0" smtClean="0">
                    <a:latin typeface="+mj-lt"/>
                  </a:rPr>
                  <a:t>06/</a:t>
                </a:r>
                <a:r>
                  <a:rPr lang="fr-FR" sz="1200" dirty="0" smtClean="0"/>
                  <a:t>2015)</a:t>
                </a:r>
                <a:endParaRPr lang="fr-FR" dirty="0" smtClean="0"/>
              </a:p>
              <a:p>
                <a:r>
                  <a:rPr lang="fr-FR" dirty="0" smtClean="0"/>
                  <a:t>R. Faure</a:t>
                </a:r>
              </a:p>
              <a:p>
                <a:r>
                  <a:rPr lang="fr-FR" dirty="0" smtClean="0"/>
                  <a:t>M. </a:t>
                </a:r>
                <a:r>
                  <a:rPr lang="fr-FR" dirty="0" err="1" smtClean="0"/>
                  <a:t>Flayol</a:t>
                </a:r>
                <a:endParaRPr lang="fr-FR" dirty="0" smtClean="0"/>
              </a:p>
              <a:p>
                <a:r>
                  <a:rPr lang="fr-FR" dirty="0"/>
                  <a:t>M. </a:t>
                </a:r>
                <a:r>
                  <a:rPr lang="fr-FR" dirty="0" smtClean="0"/>
                  <a:t>Gerbaux</a:t>
                </a:r>
              </a:p>
              <a:p>
                <a:pPr marL="628650"/>
                <a:r>
                  <a:rPr lang="fr-FR" dirty="0" smtClean="0"/>
                  <a:t>S. Grévy</a:t>
                </a:r>
                <a:endParaRPr lang="fr-FR" dirty="0"/>
              </a:p>
              <a:p>
                <a:pPr marL="627063"/>
                <a:r>
                  <a:rPr lang="fr-FR" dirty="0" smtClean="0"/>
                  <a:t>M. </a:t>
                </a:r>
                <a:r>
                  <a:rPr lang="fr-FR" dirty="0" err="1" smtClean="0"/>
                  <a:t>Hukkanen</a:t>
                </a:r>
                <a:r>
                  <a:rPr lang="fr-FR" sz="1200" dirty="0"/>
                  <a:t> (</a:t>
                </a:r>
                <a14:m>
                  <m:oMath xmlns:m="http://schemas.openxmlformats.org/officeDocument/2006/math">
                    <m:r>
                      <a:rPr lang="fr-FR" sz="12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200" b="0" i="0" dirty="0" smtClean="0">
                    <a:latin typeface="+mj-lt"/>
                  </a:rPr>
                  <a:t>07</a:t>
                </a:r>
                <a:r>
                  <a:rPr lang="fr-FR" sz="1200" dirty="0" smtClean="0"/>
                  <a:t>/2023) </a:t>
                </a:r>
                <a:endParaRPr lang="fr-FR" dirty="0" smtClean="0"/>
              </a:p>
              <a:p>
                <a:pPr marL="627063"/>
                <a:r>
                  <a:rPr lang="fr-FR" dirty="0" smtClean="0"/>
                  <a:t>A. Husson</a:t>
                </a:r>
                <a:r>
                  <a:rPr lang="fr-FR" sz="1200" dirty="0" smtClean="0"/>
                  <a:t> </a:t>
                </a:r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r>
                      <a:rPr lang="fr-FR" sz="12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200" dirty="0" smtClean="0"/>
                  <a:t>12/2022)</a:t>
                </a:r>
                <a:endParaRPr lang="fr-FR" sz="1200" dirty="0"/>
              </a:p>
              <a:p>
                <a:pPr marL="627063"/>
                <a:r>
                  <a:rPr lang="fr-FR" dirty="0" smtClean="0"/>
                  <a:t>B. </a:t>
                </a:r>
                <a:r>
                  <a:rPr lang="fr-FR" dirty="0" err="1" smtClean="0"/>
                  <a:t>Lachacinski</a:t>
                </a:r>
                <a:endParaRPr lang="fr-FR" dirty="0" smtClean="0"/>
              </a:p>
              <a:p>
                <a:pPr marL="627063"/>
                <a:r>
                  <a:rPr lang="fr-FR" dirty="0" smtClean="0"/>
                  <a:t>S. Perard </a:t>
                </a:r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r>
                      <a:rPr lang="fr-FR" sz="12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200" dirty="0" smtClean="0"/>
                  <a:t>02/2024)</a:t>
                </a:r>
                <a:endParaRPr lang="fr-FR" sz="1200" dirty="0"/>
              </a:p>
              <a:p>
                <a:pPr marL="627063"/>
                <a:r>
                  <a:rPr lang="fr-FR" dirty="0" smtClean="0"/>
                  <a:t>E. Rey-</a:t>
                </a:r>
                <a:r>
                  <a:rPr lang="fr-FR" dirty="0" err="1" smtClean="0"/>
                  <a:t>Herme</a:t>
                </a:r>
                <a:endParaRPr lang="fr-FR" dirty="0" smtClean="0"/>
              </a:p>
              <a:p>
                <a:pPr marL="627063"/>
                <a:r>
                  <a:rPr lang="fr-FR" dirty="0" smtClean="0"/>
                  <a:t>M. Roche</a:t>
                </a:r>
              </a:p>
              <a:p>
                <a:pPr marL="627063"/>
                <a:r>
                  <a:rPr lang="fr-FR" dirty="0" smtClean="0"/>
                  <a:t>A. de </a:t>
                </a:r>
                <a:r>
                  <a:rPr lang="fr-FR" dirty="0" err="1" smtClean="0"/>
                  <a:t>Roubin</a:t>
                </a:r>
                <a:r>
                  <a:rPr lang="fr-FR" dirty="0"/>
                  <a:t> </a:t>
                </a:r>
                <a:r>
                  <a:rPr lang="fr-FR" sz="1200" dirty="0"/>
                  <a:t>(</a:t>
                </a:r>
                <a14:m>
                  <m:oMath xmlns:m="http://schemas.openxmlformats.org/officeDocument/2006/math">
                    <m:r>
                      <a:rPr lang="fr-FR" sz="12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200" dirty="0" smtClean="0"/>
                  <a:t>02/2022)</a:t>
                </a:r>
              </a:p>
              <a:p>
                <a:pPr marL="627063"/>
                <a:r>
                  <a:rPr lang="fr-FR" dirty="0" smtClean="0"/>
                  <a:t>B. Thomas </a:t>
                </a:r>
                <a14:m>
                  <m:oMath xmlns:m="http://schemas.openxmlformats.org/officeDocument/2006/math">
                    <m:r>
                      <a:rPr lang="fr-FR" sz="1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2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sz="1200" b="0" i="0" dirty="0" smtClean="0">
                    <a:latin typeface="+mj-lt"/>
                  </a:rPr>
                  <a:t>06/</a:t>
                </a:r>
                <a:r>
                  <a:rPr lang="fr-FR" sz="1200" dirty="0" smtClean="0"/>
                  <a:t>2020)</a:t>
                </a:r>
                <a:endParaRPr lang="fr-FR" sz="1200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000" y="2236734"/>
                <a:ext cx="6372000" cy="2585323"/>
              </a:xfrm>
              <a:prstGeom prst="rect">
                <a:avLst/>
              </a:prstGeom>
              <a:blipFill rotWithShape="0">
                <a:blip r:embed="rId2"/>
                <a:stretch>
                  <a:fillRect l="-765" t="-1415" b="-28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ZoneTexte 10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The </a:t>
            </a:r>
            <a:r>
              <a:rPr lang="fr-FR" sz="3200" dirty="0" err="1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bunch</a:t>
            </a:r>
            <a:r>
              <a:rPr lang="fr-FR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 of cool people </a:t>
            </a:r>
            <a:r>
              <a:rPr lang="fr-FR" sz="3200" dirty="0" err="1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working</a:t>
            </a:r>
            <a:r>
              <a:rPr lang="fr-FR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(or </a:t>
            </a:r>
            <a:r>
              <a:rPr lang="fr-FR" sz="2000" dirty="0" err="1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having</a:t>
            </a:r>
            <a:r>
              <a:rPr lang="fr-FR" sz="20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worked</a:t>
            </a:r>
            <a:r>
              <a:rPr lang="fr-FR" sz="20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)</a:t>
            </a:r>
            <a:r>
              <a:rPr lang="fr-FR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 on the </a:t>
            </a:r>
            <a:r>
              <a:rPr lang="fr-FR" sz="3200" dirty="0" err="1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GPIB</a:t>
            </a:r>
            <a:endParaRPr lang="fr-FR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910000" y="5431431"/>
            <a:ext cx="6372000" cy="64633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fr-FR" dirty="0" smtClean="0"/>
              <a:t>D. </a:t>
            </a:r>
            <a:r>
              <a:rPr lang="fr-FR" dirty="0" err="1" smtClean="0"/>
              <a:t>Lunney</a:t>
            </a:r>
            <a:r>
              <a:rPr lang="fr-FR" dirty="0" smtClean="0"/>
              <a:t> </a:t>
            </a:r>
            <a:r>
              <a:rPr lang="fr-FR" sz="1200" dirty="0" smtClean="0"/>
              <a:t>(</a:t>
            </a:r>
            <a:r>
              <a:rPr lang="fr-FR" sz="1200" dirty="0" err="1" smtClean="0"/>
              <a:t>IJClab</a:t>
            </a:r>
            <a:r>
              <a:rPr lang="fr-FR" sz="1200" dirty="0" smtClean="0"/>
              <a:t>)</a:t>
            </a:r>
          </a:p>
          <a:p>
            <a:r>
              <a:rPr lang="fr-FR" dirty="0" smtClean="0"/>
              <a:t>J.-C. Thomas </a:t>
            </a:r>
            <a:r>
              <a:rPr lang="fr-FR" sz="1200" dirty="0" smtClean="0"/>
              <a:t>(</a:t>
            </a:r>
            <a:r>
              <a:rPr lang="fr-FR" sz="1200" dirty="0" err="1" smtClean="0"/>
              <a:t>GANIL</a:t>
            </a:r>
            <a:r>
              <a:rPr lang="fr-FR" sz="1200" dirty="0" smtClean="0"/>
              <a:t>)</a:t>
            </a:r>
          </a:p>
          <a:p>
            <a:pPr marL="627063"/>
            <a:r>
              <a:rPr lang="fr-FR" dirty="0" smtClean="0"/>
              <a:t>J.-F. Cam </a:t>
            </a:r>
            <a:r>
              <a:rPr lang="fr-FR" sz="1200" dirty="0" smtClean="0"/>
              <a:t>(LPC)</a:t>
            </a:r>
          </a:p>
          <a:p>
            <a:pPr marL="627063"/>
            <a:r>
              <a:rPr lang="fr-FR" dirty="0" smtClean="0"/>
              <a:t>L. </a:t>
            </a:r>
            <a:r>
              <a:rPr lang="fr-FR" dirty="0" err="1" smtClean="0"/>
              <a:t>Lasne</a:t>
            </a:r>
            <a:r>
              <a:rPr lang="fr-FR" dirty="0" smtClean="0"/>
              <a:t> </a:t>
            </a:r>
            <a:r>
              <a:rPr lang="fr-FR" sz="1200" dirty="0" smtClean="0"/>
              <a:t>(</a:t>
            </a:r>
            <a:r>
              <a:rPr lang="fr-FR" sz="1200" dirty="0" err="1" smtClean="0"/>
              <a:t>Univ</a:t>
            </a:r>
            <a:r>
              <a:rPr lang="fr-FR" sz="1200" dirty="0" smtClean="0"/>
              <a:t>. Bordeaux)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74539" y="4924505"/>
            <a:ext cx="22429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dirty="0" err="1" smtClean="0"/>
              <a:t>Special</a:t>
            </a:r>
            <a:r>
              <a:rPr lang="fr-FR" sz="2000" dirty="0" smtClean="0"/>
              <a:t> </a:t>
            </a:r>
            <a:r>
              <a:rPr lang="fr-FR" sz="2000" dirty="0" err="1" smtClean="0"/>
              <a:t>thanks</a:t>
            </a:r>
            <a:r>
              <a:rPr lang="fr-FR" sz="2000" dirty="0" smtClean="0"/>
              <a:t> to…</a:t>
            </a:r>
            <a:endParaRPr lang="fr-FR" sz="2000" dirty="0"/>
          </a:p>
        </p:txBody>
      </p:sp>
      <p:grpSp>
        <p:nvGrpSpPr>
          <p:cNvPr id="2" name="Groupe 1"/>
          <p:cNvGrpSpPr/>
          <p:nvPr/>
        </p:nvGrpSpPr>
        <p:grpSpPr>
          <a:xfrm>
            <a:off x="3683814" y="1480426"/>
            <a:ext cx="4824373" cy="818429"/>
            <a:chOff x="4201093" y="1615898"/>
            <a:chExt cx="4824373" cy="818429"/>
          </a:xfrm>
        </p:grpSpPr>
        <p:sp>
          <p:nvSpPr>
            <p:cNvPr id="8" name="Rectangle 7"/>
            <p:cNvSpPr/>
            <p:nvPr/>
          </p:nvSpPr>
          <p:spPr>
            <a:xfrm>
              <a:off x="4201093" y="1825058"/>
              <a:ext cx="37898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000" dirty="0" smtClean="0"/>
                <a:t>The </a:t>
              </a:r>
              <a:r>
                <a:rPr lang="fr-FR" sz="2000" dirty="0" err="1" smtClean="0"/>
                <a:t>GPIB</a:t>
              </a:r>
              <a:r>
                <a:rPr lang="fr-FR" sz="2000" dirty="0" smtClean="0"/>
                <a:t> </a:t>
              </a:r>
              <a:r>
                <a:rPr lang="fr-FR" sz="2000" dirty="0"/>
                <a:t>+ </a:t>
              </a:r>
              <a:r>
                <a:rPr lang="fr-FR" sz="2000" dirty="0" smtClean="0"/>
                <a:t>PIPERADE team at</a:t>
              </a:r>
              <a:endParaRPr lang="fr-FR" sz="2000" dirty="0"/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581" y="1615898"/>
              <a:ext cx="1267885" cy="818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245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090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2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r="6985"/>
          <a:stretch/>
        </p:blipFill>
        <p:spPr>
          <a:xfrm>
            <a:off x="126996" y="660110"/>
            <a:ext cx="7141247" cy="6096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Let’s</a:t>
            </a:r>
            <a:r>
              <a:rPr lang="fr-FR" sz="3200" dirty="0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set the </a:t>
            </a:r>
            <a:r>
              <a:rPr lang="fr-FR" sz="3200" dirty="0" err="1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scene</a:t>
            </a:r>
            <a:endParaRPr lang="fr-FR" sz="3200" dirty="0">
              <a:solidFill>
                <a:schemeClr val="bg1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357533" y="600756"/>
            <a:ext cx="47326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fr-FR" dirty="0" err="1" smtClean="0"/>
              <a:t>Beams</a:t>
            </a:r>
            <a:r>
              <a:rPr lang="fr-FR" dirty="0" smtClean="0"/>
              <a:t> out of the </a:t>
            </a:r>
            <a:r>
              <a:rPr lang="fr-FR" dirty="0" err="1" smtClean="0"/>
              <a:t>accelerators</a:t>
            </a:r>
            <a:r>
              <a:rPr lang="fr-FR" dirty="0" smtClean="0"/>
              <a:t> are "</a:t>
            </a:r>
            <a:r>
              <a:rPr lang="fr-FR" dirty="0" err="1" smtClean="0"/>
              <a:t>dirty</a:t>
            </a:r>
            <a:r>
              <a:rPr lang="fr-FR" dirty="0" smtClean="0"/>
              <a:t>" </a:t>
            </a:r>
            <a:r>
              <a:rPr lang="fr-FR" dirty="0" err="1" smtClean="0"/>
              <a:t>ones</a:t>
            </a:r>
            <a:r>
              <a:rPr lang="fr-FR" dirty="0" smtClean="0"/>
              <a:t>:</a:t>
            </a:r>
          </a:p>
          <a:p>
            <a:pPr marL="285750" indent="-285750">
              <a:lnSpc>
                <a:spcPts val="2400"/>
              </a:lnSpc>
              <a:spcAft>
                <a:spcPts val="600"/>
              </a:spcAft>
              <a:buBlip>
                <a:blip r:embed="rId4"/>
              </a:buBlip>
            </a:pPr>
            <a:r>
              <a:rPr lang="fr-FR" dirty="0" err="1" smtClean="0"/>
              <a:t>Contaminated</a:t>
            </a:r>
            <a:endParaRPr lang="fr-FR" dirty="0" smtClean="0"/>
          </a:p>
          <a:p>
            <a:pPr marL="285750" indent="-285750">
              <a:lnSpc>
                <a:spcPts val="2400"/>
              </a:lnSpc>
              <a:spcAft>
                <a:spcPts val="600"/>
              </a:spcAft>
              <a:buBlip>
                <a:blip r:embed="rId4"/>
              </a:buBlip>
            </a:pPr>
            <a:r>
              <a:rPr lang="fr-FR" dirty="0" smtClean="0"/>
              <a:t>Large </a:t>
            </a:r>
            <a:r>
              <a:rPr lang="fr-FR" dirty="0" err="1" smtClean="0"/>
              <a:t>emittance</a:t>
            </a:r>
            <a:endParaRPr lang="fr-FR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7357533" y="2090121"/>
            <a:ext cx="473269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600"/>
              </a:spcAft>
            </a:pP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</a:t>
            </a:r>
            <a:r>
              <a:rPr lang="fr-FR" dirty="0" err="1" smtClean="0"/>
              <a:t>experiments</a:t>
            </a:r>
            <a:r>
              <a:rPr lang="fr-FR" dirty="0" smtClean="0"/>
              <a:t> </a:t>
            </a:r>
            <a:r>
              <a:rPr lang="fr-FR" dirty="0" err="1" smtClean="0"/>
              <a:t>often</a:t>
            </a:r>
            <a:r>
              <a:rPr lang="fr-FR" dirty="0" smtClean="0"/>
              <a:t> </a:t>
            </a:r>
            <a:r>
              <a:rPr lang="fr-FR" dirty="0" err="1" smtClean="0"/>
              <a:t>demanding</a:t>
            </a:r>
            <a:r>
              <a:rPr lang="fr-FR" dirty="0" smtClean="0"/>
              <a:t>:</a:t>
            </a:r>
          </a:p>
          <a:p>
            <a:pPr marL="285750" indent="-285750">
              <a:lnSpc>
                <a:spcPts val="2400"/>
              </a:lnSpc>
              <a:spcAft>
                <a:spcPts val="600"/>
              </a:spcAft>
              <a:buBlip>
                <a:blip r:embed="rId4"/>
              </a:buBlip>
            </a:pP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emittance</a:t>
            </a:r>
            <a:r>
              <a:rPr lang="fr-FR" dirty="0"/>
              <a:t> </a:t>
            </a:r>
            <a:r>
              <a:rPr lang="fr-FR" dirty="0" err="1"/>
              <a:t>needed</a:t>
            </a:r>
            <a:endParaRPr lang="fr-FR" dirty="0"/>
          </a:p>
          <a:p>
            <a:pPr marL="285750" indent="-285750">
              <a:lnSpc>
                <a:spcPts val="2400"/>
              </a:lnSpc>
              <a:spcAft>
                <a:spcPts val="600"/>
              </a:spcAft>
              <a:buBlip>
                <a:blip r:embed="rId4"/>
              </a:buBlip>
            </a:pPr>
            <a:r>
              <a:rPr lang="fr-FR" dirty="0" err="1" smtClean="0"/>
              <a:t>Some</a:t>
            </a:r>
            <a:r>
              <a:rPr lang="fr-FR" dirty="0" smtClean="0"/>
              <a:t> </a:t>
            </a:r>
            <a:r>
              <a:rPr lang="fr-FR" dirty="0" err="1" smtClean="0"/>
              <a:t>ask</a:t>
            </a:r>
            <a:r>
              <a:rPr lang="fr-FR" dirty="0" smtClean="0"/>
              <a:t> for a </a:t>
            </a:r>
            <a:r>
              <a:rPr lang="fr-FR" dirty="0" err="1" smtClean="0"/>
              <a:t>bunched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endParaRPr lang="fr-FR" dirty="0" smtClean="0"/>
          </a:p>
          <a:p>
            <a:pPr marL="285750" indent="-285750">
              <a:lnSpc>
                <a:spcPts val="2400"/>
              </a:lnSpc>
              <a:spcAft>
                <a:spcPts val="600"/>
              </a:spcAft>
              <a:buBlip>
                <a:blip r:embed="rId4"/>
              </a:buBlip>
            </a:pPr>
            <a:r>
              <a:rPr lang="fr-FR" dirty="0" smtClean="0"/>
              <a:t>Ultra </a:t>
            </a:r>
            <a:r>
              <a:rPr lang="fr-FR" dirty="0"/>
              <a:t>pure </a:t>
            </a:r>
            <a:r>
              <a:rPr lang="fr-FR" dirty="0" err="1" smtClean="0"/>
              <a:t>beam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02902" flipH="1">
            <a:off x="4904239" y="4360399"/>
            <a:ext cx="1085027" cy="568440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7670784" y="3886200"/>
            <a:ext cx="4073949" cy="2854197"/>
            <a:chOff x="7368191" y="2765835"/>
            <a:chExt cx="4652010" cy="3983029"/>
          </a:xfrm>
        </p:grpSpPr>
        <p:cxnSp>
          <p:nvCxnSpPr>
            <p:cNvPr id="17" name="Connecteur en angle 16"/>
            <p:cNvCxnSpPr>
              <a:stCxn id="16" idx="2"/>
              <a:endCxn id="15" idx="0"/>
            </p:cNvCxnSpPr>
            <p:nvPr/>
          </p:nvCxnSpPr>
          <p:spPr>
            <a:xfrm rot="5400000">
              <a:off x="8713965" y="2604972"/>
              <a:ext cx="758282" cy="2055369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en angle 17"/>
            <p:cNvCxnSpPr>
              <a:stCxn id="15" idx="2"/>
              <a:endCxn id="14" idx="1"/>
            </p:cNvCxnSpPr>
            <p:nvPr/>
          </p:nvCxnSpPr>
          <p:spPr>
            <a:xfrm rot="16200000" flipH="1">
              <a:off x="9112161" y="3544807"/>
              <a:ext cx="313485" cy="2406963"/>
            </a:xfrm>
            <a:prstGeom prst="bentConnector2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rré corné 18"/>
            <p:cNvSpPr/>
            <p:nvPr/>
          </p:nvSpPr>
          <p:spPr>
            <a:xfrm>
              <a:off x="8579072" y="5487278"/>
              <a:ext cx="1863091" cy="1261586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dirty="0" err="1" smtClean="0">
                  <a:solidFill>
                    <a:schemeClr val="bg1"/>
                  </a:solidFill>
                </a:rPr>
                <a:t>Other</a:t>
              </a:r>
              <a:r>
                <a:rPr lang="fr-FR" sz="1600" dirty="0" smtClean="0">
                  <a:solidFill>
                    <a:schemeClr val="bg1"/>
                  </a:solidFill>
                </a:rPr>
                <a:t> </a:t>
              </a:r>
              <a:r>
                <a:rPr lang="fr-FR" sz="1600" dirty="0" err="1" smtClean="0">
                  <a:solidFill>
                    <a:schemeClr val="bg1"/>
                  </a:solidFill>
                </a:rPr>
                <a:t>experiments</a:t>
              </a:r>
              <a:r>
                <a:rPr lang="fr-FR" sz="1600" dirty="0" smtClean="0">
                  <a:solidFill>
                    <a:schemeClr val="bg1"/>
                  </a:solidFill>
                </a:rPr>
                <a:t> in DESIR</a:t>
              </a:r>
              <a:endParaRPr lang="fr-FR" sz="1600" dirty="0">
                <a:solidFill>
                  <a:schemeClr val="bg1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8013199" y="4568766"/>
              <a:ext cx="1976804" cy="38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err="1" smtClean="0"/>
                <a:t>prepares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beam</a:t>
              </a:r>
              <a:r>
                <a:rPr lang="fr-FR" sz="1200" dirty="0" smtClean="0"/>
                <a:t> for</a:t>
              </a:r>
              <a:endParaRPr lang="fr-FR" sz="1200" dirty="0"/>
            </a:p>
          </p:txBody>
        </p:sp>
        <p:cxnSp>
          <p:nvCxnSpPr>
            <p:cNvPr id="21" name="Connecteur en angle 20"/>
            <p:cNvCxnSpPr>
              <a:stCxn id="14" idx="2"/>
              <a:endCxn id="19" idx="3"/>
            </p:cNvCxnSpPr>
            <p:nvPr/>
          </p:nvCxnSpPr>
          <p:spPr>
            <a:xfrm rot="5400000">
              <a:off x="10355322" y="5227101"/>
              <a:ext cx="977812" cy="804131"/>
            </a:xfrm>
            <a:prstGeom prst="bentConnector2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8427379" y="3289102"/>
              <a:ext cx="1472642" cy="38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/>
                <a:t>purifies </a:t>
              </a:r>
              <a:r>
                <a:rPr lang="fr-FR" sz="1200" dirty="0" err="1" smtClean="0"/>
                <a:t>beam</a:t>
              </a:r>
              <a:r>
                <a:rPr lang="fr-FR" sz="1200" dirty="0" smtClean="0"/>
                <a:t> for</a:t>
              </a:r>
              <a:endParaRPr lang="fr-FR" sz="1200" dirty="0"/>
            </a:p>
          </p:txBody>
        </p:sp>
        <p:cxnSp>
          <p:nvCxnSpPr>
            <p:cNvPr id="23" name="Connecteur droit avec flèche 22"/>
            <p:cNvCxnSpPr/>
            <p:nvPr/>
          </p:nvCxnSpPr>
          <p:spPr>
            <a:xfrm flipH="1" flipV="1">
              <a:off x="11246294" y="4354417"/>
              <a:ext cx="0" cy="36000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10499583" y="3749260"/>
              <a:ext cx="1472642" cy="64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/>
                <a:t>Mass </a:t>
              </a:r>
              <a:r>
                <a:rPr lang="fr-FR" sz="1200" dirty="0" err="1" smtClean="0"/>
                <a:t>measurement</a:t>
              </a:r>
              <a:endParaRPr lang="fr-FR" sz="1200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10496642" y="5395961"/>
              <a:ext cx="1472642" cy="38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effectLst>
                    <a:glow rad="152400">
                      <a:schemeClr val="bg1"/>
                    </a:glow>
                  </a:effectLst>
                </a:rPr>
                <a:t>purifies </a:t>
              </a:r>
              <a:r>
                <a:rPr lang="fr-FR" sz="1200" dirty="0" err="1" smtClean="0">
                  <a:effectLst>
                    <a:glow rad="152400">
                      <a:schemeClr val="bg1"/>
                    </a:glow>
                  </a:effectLst>
                </a:rPr>
                <a:t>beam</a:t>
              </a:r>
              <a:r>
                <a:rPr lang="fr-FR" sz="1200" dirty="0" smtClean="0">
                  <a:effectLst>
                    <a:glow rad="152400">
                      <a:schemeClr val="bg1"/>
                    </a:glow>
                  </a:effectLst>
                </a:rPr>
                <a:t> for</a:t>
              </a:r>
              <a:endParaRPr lang="fr-FR" sz="1200" dirty="0">
                <a:effectLst>
                  <a:glow rad="152400">
                    <a:schemeClr val="bg1"/>
                  </a:glow>
                </a:effectLst>
              </a:endParaRPr>
            </a:p>
          </p:txBody>
        </p:sp>
        <p:cxnSp>
          <p:nvCxnSpPr>
            <p:cNvPr id="26" name="Connecteur droit avec flèche 25"/>
            <p:cNvCxnSpPr/>
            <p:nvPr/>
          </p:nvCxnSpPr>
          <p:spPr>
            <a:xfrm flipH="1">
              <a:off x="9510620" y="4916151"/>
              <a:ext cx="0" cy="571129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rré corné 13"/>
            <p:cNvSpPr/>
            <p:nvPr/>
          </p:nvSpPr>
          <p:spPr>
            <a:xfrm>
              <a:off x="10472383" y="4669802"/>
              <a:ext cx="1547818" cy="470458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PIPERADE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Carré corné 14"/>
            <p:cNvSpPr/>
            <p:nvPr/>
          </p:nvSpPr>
          <p:spPr>
            <a:xfrm>
              <a:off x="7368191" y="4011798"/>
              <a:ext cx="1394460" cy="579747"/>
            </a:xfrm>
            <a:prstGeom prst="foldedCorner">
              <a:avLst>
                <a:gd name="adj" fmla="val 2387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err="1" smtClean="0">
                  <a:solidFill>
                    <a:schemeClr val="bg1"/>
                  </a:solidFill>
                </a:rPr>
                <a:t>GPIB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Carré corné 15"/>
            <p:cNvSpPr/>
            <p:nvPr/>
          </p:nvSpPr>
          <p:spPr>
            <a:xfrm>
              <a:off x="9423560" y="2765835"/>
              <a:ext cx="1394460" cy="487679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err="1" smtClean="0">
                  <a:solidFill>
                    <a:schemeClr val="bg1"/>
                  </a:solidFill>
                </a:rPr>
                <a:t>HRS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3" name="Imag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000">
            <a:off x="5907764" y="4215538"/>
            <a:ext cx="1143002" cy="23469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27" y="5037753"/>
            <a:ext cx="1105784" cy="542348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 rot="1500000">
            <a:off x="6026594" y="4051294"/>
            <a:ext cx="142058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fr-FR" sz="1700" dirty="0" err="1" smtClean="0">
                <a:effectLst>
                  <a:glow rad="127000">
                    <a:schemeClr val="bg1"/>
                  </a:glow>
                </a:effectLst>
              </a:rPr>
              <a:t>From</a:t>
            </a:r>
            <a:r>
              <a:rPr lang="fr-FR" sz="1700" dirty="0" smtClean="0">
                <a:effectLst>
                  <a:glow rad="127000">
                    <a:schemeClr val="bg1"/>
                  </a:glow>
                </a:effectLst>
              </a:rPr>
              <a:t> S3</a:t>
            </a:r>
          </a:p>
          <a:p>
            <a:pPr>
              <a:lnSpc>
                <a:spcPts val="2700"/>
              </a:lnSpc>
            </a:pPr>
            <a:r>
              <a:rPr lang="fr-FR" sz="1700" dirty="0" smtClean="0">
                <a:effectLst>
                  <a:glow rad="127000">
                    <a:schemeClr val="bg1"/>
                  </a:glow>
                </a:effectLst>
              </a:rPr>
              <a:t>and SPIRAL1</a:t>
            </a:r>
            <a:endParaRPr lang="fr-FR" sz="170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745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20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5121214" y="3075057"/>
            <a:ext cx="1949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/>
              <a:t>Back-up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8952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>
                <a:latin typeface="+mj-lt"/>
              </a:rPr>
              <a:t>21</a:t>
            </a:fld>
            <a:endParaRPr lang="fr-FR" dirty="0">
              <a:latin typeface="+mj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Requirements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au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2349989"/>
                  </p:ext>
                </p:extLst>
              </p:nvPr>
            </p:nvGraphicFramePr>
            <p:xfrm>
              <a:off x="228600" y="2466022"/>
              <a:ext cx="1173480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76400"/>
                    <a:gridCol w="1676400"/>
                    <a:gridCol w="1676400"/>
                    <a:gridCol w="1676400"/>
                    <a:gridCol w="1676400"/>
                    <a:gridCol w="1676400"/>
                    <a:gridCol w="16764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/>
                            <a:t>Transverse</a:t>
                          </a:r>
                          <a:r>
                            <a:rPr lang="fr-FR" b="0" baseline="0" dirty="0" smtClean="0"/>
                            <a:t> </a:t>
                          </a:r>
                          <a:r>
                            <a:rPr lang="fr-FR" b="0" baseline="0" dirty="0" err="1" smtClean="0"/>
                            <a:t>emittance</a:t>
                          </a:r>
                          <a:endParaRPr lang="fr-FR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err="1" smtClean="0"/>
                            <a:t>Extracted</a:t>
                          </a:r>
                          <a:r>
                            <a:rPr lang="fr-FR" b="0" dirty="0" smtClean="0"/>
                            <a:t> </a:t>
                          </a:r>
                          <a:r>
                            <a:rPr lang="fr-FR" b="0" dirty="0" err="1" smtClean="0"/>
                            <a:t>beam</a:t>
                          </a:r>
                          <a:r>
                            <a:rPr lang="fr-FR" b="0" dirty="0" smtClean="0"/>
                            <a:t> </a:t>
                          </a:r>
                          <a:r>
                            <a:rPr lang="fr-FR" b="0" dirty="0" err="1" smtClean="0"/>
                            <a:t>energy</a:t>
                          </a:r>
                          <a:endParaRPr lang="fr-FR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err="1" smtClean="0"/>
                            <a:t>Energy</a:t>
                          </a:r>
                          <a:r>
                            <a:rPr lang="fr-FR" b="0" dirty="0" smtClean="0"/>
                            <a:t> dispersion</a:t>
                          </a:r>
                          <a:endParaRPr lang="fr-FR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/>
                            <a:t>Max </a:t>
                          </a:r>
                          <a:r>
                            <a:rPr lang="fr-FR" b="0" dirty="0" err="1" smtClean="0"/>
                            <a:t>intensity</a:t>
                          </a:r>
                          <a:endParaRPr lang="fr-FR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/>
                            <a:t>Mode</a:t>
                          </a:r>
                          <a:endParaRPr lang="fr-FR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err="1" smtClean="0"/>
                            <a:t>Repetition</a:t>
                          </a:r>
                          <a:r>
                            <a:rPr lang="fr-FR" b="0" dirty="0" smtClean="0"/>
                            <a:t> rate</a:t>
                          </a:r>
                          <a:endParaRPr lang="fr-FR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err="1" smtClean="0"/>
                            <a:t>Bunch</a:t>
                          </a:r>
                          <a:r>
                            <a:rPr lang="fr-FR" b="0" dirty="0" smtClean="0"/>
                            <a:t> duration</a:t>
                          </a:r>
                          <a:endParaRPr lang="fr-FR" b="0" dirty="0"/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/>
                            <a:t>&gt; 10</a:t>
                          </a:r>
                          <a14:m>
                            <m:oMath xmlns:m="http://schemas.openxmlformats.org/officeDocument/2006/math">
                              <m:r>
                                <a:rPr lang="fr-FR" sz="16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fr-FR" sz="1600" b="0" dirty="0" smtClean="0"/>
                            <a:t>.</a:t>
                          </a:r>
                          <a:r>
                            <a:rPr lang="fr-FR" sz="1600" b="0" dirty="0" err="1" smtClean="0"/>
                            <a:t>mm.mrad</a:t>
                          </a:r>
                          <a:endParaRPr lang="fr-FR" sz="16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/>
                            <a:t>3 - 30 keV</a:t>
                          </a:r>
                          <a:endParaRPr lang="fr-FR" sz="16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/>
                            <a:t>&lt; 10 eV</a:t>
                          </a:r>
                          <a:endParaRPr lang="fr-FR" sz="16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/>
                            <a:t>10</a:t>
                          </a:r>
                          <a:r>
                            <a:rPr lang="fr-FR" sz="1600" b="0" baseline="30000" dirty="0" smtClean="0"/>
                            <a:t>5</a:t>
                          </a:r>
                          <a:r>
                            <a:rPr lang="fr-FR" sz="1600" b="0" dirty="0" smtClean="0"/>
                            <a:t> </a:t>
                          </a:r>
                          <a:r>
                            <a:rPr lang="fr-FR" sz="1600" b="0" dirty="0" err="1" smtClean="0"/>
                            <a:t>ppb</a:t>
                          </a:r>
                          <a:endParaRPr lang="fr-FR" sz="16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err="1" smtClean="0"/>
                            <a:t>Continuous</a:t>
                          </a:r>
                          <a:endParaRPr lang="fr-FR" sz="1600" b="0" dirty="0" smtClean="0"/>
                        </a:p>
                        <a:p>
                          <a:pPr algn="ctr"/>
                          <a:r>
                            <a:rPr lang="fr-FR" sz="1600" b="0" dirty="0" smtClean="0"/>
                            <a:t>or</a:t>
                          </a:r>
                        </a:p>
                        <a:p>
                          <a:pPr algn="ctr"/>
                          <a:r>
                            <a:rPr lang="fr-FR" sz="1600" b="0" dirty="0" err="1" smtClean="0"/>
                            <a:t>bunched</a:t>
                          </a:r>
                          <a:endParaRPr lang="fr-FR" sz="16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/>
                            <a:t>0.1</a:t>
                          </a:r>
                          <a:r>
                            <a:rPr lang="fr-FR" sz="1600" b="0" baseline="0" dirty="0" smtClean="0"/>
                            <a:t> – 100 Hz</a:t>
                          </a:r>
                          <a:endParaRPr lang="fr-FR" sz="16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/>
                            <a:t>1 - 10 µs</a:t>
                          </a:r>
                          <a:endParaRPr lang="fr-FR" sz="1600" b="0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au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2349989"/>
                  </p:ext>
                </p:extLst>
              </p:nvPr>
            </p:nvGraphicFramePr>
            <p:xfrm>
              <a:off x="228600" y="2466022"/>
              <a:ext cx="1173480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76400"/>
                    <a:gridCol w="1676400"/>
                    <a:gridCol w="1676400"/>
                    <a:gridCol w="1676400"/>
                    <a:gridCol w="1676400"/>
                    <a:gridCol w="1676400"/>
                    <a:gridCol w="1676400"/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/>
                            <a:t>Transverse</a:t>
                          </a:r>
                          <a:r>
                            <a:rPr lang="fr-FR" b="0" baseline="0" dirty="0" smtClean="0"/>
                            <a:t> </a:t>
                          </a:r>
                          <a:r>
                            <a:rPr lang="fr-FR" b="0" baseline="0" dirty="0" err="1" smtClean="0"/>
                            <a:t>emittance</a:t>
                          </a:r>
                          <a:endParaRPr lang="fr-FR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err="1" smtClean="0"/>
                            <a:t>Extracted</a:t>
                          </a:r>
                          <a:r>
                            <a:rPr lang="fr-FR" b="0" dirty="0" smtClean="0"/>
                            <a:t> </a:t>
                          </a:r>
                          <a:r>
                            <a:rPr lang="fr-FR" b="0" dirty="0" err="1" smtClean="0"/>
                            <a:t>beam</a:t>
                          </a:r>
                          <a:r>
                            <a:rPr lang="fr-FR" b="0" dirty="0" smtClean="0"/>
                            <a:t> </a:t>
                          </a:r>
                          <a:r>
                            <a:rPr lang="fr-FR" b="0" dirty="0" err="1" smtClean="0"/>
                            <a:t>energy</a:t>
                          </a:r>
                          <a:endParaRPr lang="fr-FR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err="1" smtClean="0"/>
                            <a:t>Energy</a:t>
                          </a:r>
                          <a:r>
                            <a:rPr lang="fr-FR" b="0" dirty="0" smtClean="0"/>
                            <a:t> dispersion</a:t>
                          </a:r>
                          <a:endParaRPr lang="fr-FR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/>
                            <a:t>Max </a:t>
                          </a:r>
                          <a:r>
                            <a:rPr lang="fr-FR" b="0" dirty="0" err="1" smtClean="0"/>
                            <a:t>intensity</a:t>
                          </a:r>
                          <a:endParaRPr lang="fr-FR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/>
                            <a:t>Mode</a:t>
                          </a:r>
                          <a:endParaRPr lang="fr-FR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err="1" smtClean="0"/>
                            <a:t>Repetition</a:t>
                          </a:r>
                          <a:r>
                            <a:rPr lang="fr-FR" b="0" dirty="0" smtClean="0"/>
                            <a:t> rate</a:t>
                          </a:r>
                          <a:endParaRPr lang="fr-FR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err="1" smtClean="0"/>
                            <a:t>Bunch</a:t>
                          </a:r>
                          <a:r>
                            <a:rPr lang="fr-FR" b="0" dirty="0" smtClean="0"/>
                            <a:t> duration</a:t>
                          </a:r>
                          <a:endParaRPr lang="fr-FR" b="0" dirty="0"/>
                        </a:p>
                      </a:txBody>
                      <a:tcPr anchor="ctr"/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2"/>
                          <a:stretch>
                            <a:fillRect l="-364" t="-80882" r="-601818" b="-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/>
                            <a:t>3 - 30 keV</a:t>
                          </a:r>
                          <a:endParaRPr lang="fr-FR" sz="16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/>
                            <a:t>&lt; 10 eV</a:t>
                          </a:r>
                          <a:endParaRPr lang="fr-FR" sz="16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/>
                            <a:t>10</a:t>
                          </a:r>
                          <a:r>
                            <a:rPr lang="fr-FR" sz="1600" b="0" baseline="30000" dirty="0" smtClean="0"/>
                            <a:t>5</a:t>
                          </a:r>
                          <a:r>
                            <a:rPr lang="fr-FR" sz="1600" b="0" dirty="0" smtClean="0"/>
                            <a:t> </a:t>
                          </a:r>
                          <a:r>
                            <a:rPr lang="fr-FR" sz="1600" b="0" dirty="0" err="1" smtClean="0"/>
                            <a:t>ppb</a:t>
                          </a:r>
                          <a:endParaRPr lang="fr-FR" sz="16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err="1" smtClean="0"/>
                            <a:t>Continuous</a:t>
                          </a:r>
                          <a:endParaRPr lang="fr-FR" sz="1600" b="0" dirty="0" smtClean="0"/>
                        </a:p>
                        <a:p>
                          <a:pPr algn="ctr"/>
                          <a:r>
                            <a:rPr lang="fr-FR" sz="1600" b="0" dirty="0" smtClean="0"/>
                            <a:t>or</a:t>
                          </a:r>
                        </a:p>
                        <a:p>
                          <a:pPr algn="ctr"/>
                          <a:r>
                            <a:rPr lang="fr-FR" sz="1600" b="0" dirty="0" err="1" smtClean="0"/>
                            <a:t>bunched</a:t>
                          </a:r>
                          <a:endParaRPr lang="fr-FR" sz="16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/>
                            <a:t>0.1</a:t>
                          </a:r>
                          <a:r>
                            <a:rPr lang="fr-FR" sz="1600" b="0" baseline="0" dirty="0" smtClean="0"/>
                            <a:t> – 100 Hz</a:t>
                          </a:r>
                          <a:endParaRPr lang="fr-FR" sz="16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600" b="0" dirty="0" smtClean="0"/>
                            <a:t>1 - 10 µs</a:t>
                          </a:r>
                          <a:endParaRPr lang="fr-FR" sz="1600" b="0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11" name="ZoneTexte 10"/>
          <p:cNvSpPr txBox="1"/>
          <p:nvPr/>
        </p:nvSpPr>
        <p:spPr>
          <a:xfrm>
            <a:off x="2032227" y="1612900"/>
            <a:ext cx="812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was</a:t>
            </a:r>
            <a:r>
              <a:rPr lang="fr-FR" dirty="0" smtClean="0"/>
              <a:t> </a:t>
            </a:r>
            <a:r>
              <a:rPr lang="fr-FR" dirty="0" err="1" smtClean="0"/>
              <a:t>asked</a:t>
            </a:r>
            <a:r>
              <a:rPr lang="fr-FR" dirty="0" smtClean="0"/>
              <a:t> for in the "</a:t>
            </a:r>
            <a:r>
              <a:rPr lang="fr-FR" dirty="0" err="1" smtClean="0"/>
              <a:t>technical</a:t>
            </a:r>
            <a:r>
              <a:rPr lang="fr-FR" dirty="0" smtClean="0"/>
              <a:t> </a:t>
            </a:r>
            <a:r>
              <a:rPr lang="fr-FR" dirty="0" err="1" smtClean="0"/>
              <a:t>specifications</a:t>
            </a:r>
            <a:r>
              <a:rPr lang="fr-FR" dirty="0" smtClean="0"/>
              <a:t> for DESIR </a:t>
            </a:r>
            <a:r>
              <a:rPr lang="fr-FR" dirty="0" err="1" smtClean="0"/>
              <a:t>beam</a:t>
            </a:r>
            <a:r>
              <a:rPr lang="fr-FR" dirty="0" smtClean="0"/>
              <a:t>"  document :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403870" y="4984750"/>
            <a:ext cx="338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And of course </a:t>
            </a:r>
            <a:r>
              <a:rPr lang="fr-FR" dirty="0" err="1" smtClean="0"/>
              <a:t>better</a:t>
            </a:r>
            <a:r>
              <a:rPr lang="fr-FR" dirty="0" smtClean="0"/>
              <a:t> if possible…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2460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22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What has been done / what is still to be done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267007" y="977549"/>
            <a:ext cx="3558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High </a:t>
            </a:r>
            <a:r>
              <a:rPr lang="fr-FR" sz="1200" dirty="0" err="1" smtClean="0"/>
              <a:t>intensity</a:t>
            </a:r>
            <a:r>
              <a:rPr lang="fr-FR" sz="1200" dirty="0" smtClean="0"/>
              <a:t> : &gt;10</a:t>
            </a:r>
            <a:r>
              <a:rPr lang="fr-FR" sz="1200" baseline="30000" dirty="0" smtClean="0"/>
              <a:t>8</a:t>
            </a:r>
            <a:r>
              <a:rPr lang="fr-FR" sz="1200" dirty="0" smtClean="0"/>
              <a:t> ions/</a:t>
            </a:r>
            <a:r>
              <a:rPr lang="fr-FR" sz="1200" dirty="0" err="1" smtClean="0"/>
              <a:t>bunch</a:t>
            </a:r>
            <a:r>
              <a:rPr lang="fr-FR" sz="1200" dirty="0" smtClean="0"/>
              <a:t> or &gt;100 </a:t>
            </a:r>
            <a:r>
              <a:rPr lang="fr-FR" sz="1200" dirty="0" err="1" smtClean="0"/>
              <a:t>pA</a:t>
            </a:r>
            <a:r>
              <a:rPr lang="fr-FR" sz="1200" dirty="0" smtClean="0"/>
              <a:t> (</a:t>
            </a:r>
            <a:r>
              <a:rPr lang="fr-FR" sz="1200" dirty="0" err="1" smtClean="0"/>
              <a:t>CW</a:t>
            </a:r>
            <a:r>
              <a:rPr lang="fr-FR" sz="1200" dirty="0" smtClean="0"/>
              <a:t>)</a:t>
            </a:r>
            <a:endParaRPr lang="fr-FR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au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0591467"/>
                  </p:ext>
                </p:extLst>
              </p:nvPr>
            </p:nvGraphicFramePr>
            <p:xfrm>
              <a:off x="247663" y="952005"/>
              <a:ext cx="8972551" cy="2675840"/>
            </p:xfrm>
            <a:graphic>
              <a:graphicData uri="http://schemas.openxmlformats.org/drawingml/2006/table">
                <a:tbl>
                  <a:tblPr firstRow="1" bandRow="1">
                    <a:tableStyleId>{22838BEF-8BB2-4498-84A7-C5851F593DF1}</a:tableStyleId>
                  </a:tblPr>
                  <a:tblGrid>
                    <a:gridCol w="454559"/>
                    <a:gridCol w="1064749"/>
                    <a:gridCol w="1064749"/>
                    <a:gridCol w="1064749"/>
                    <a:gridCol w="1064749"/>
                    <a:gridCol w="1064749"/>
                    <a:gridCol w="1064749"/>
                    <a:gridCol w="1064749"/>
                    <a:gridCol w="1064749"/>
                  </a:tblGrid>
                  <a:tr h="238747">
                    <a:tc rowSpan="9">
                      <a:txBody>
                        <a:bodyPr/>
                        <a:lstStyle/>
                        <a:p>
                          <a:pPr algn="ctr"/>
                          <a:r>
                            <a:rPr lang="fr-FR" sz="18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Extraction 30 keV</a:t>
                          </a:r>
                          <a:endParaRPr lang="fr-FR" sz="18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vert="vert27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fr-FR" sz="14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Continuous</a:t>
                          </a:r>
                          <a:r>
                            <a:rPr lang="fr-FR" sz="14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4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beam</a:t>
                          </a:r>
                          <a:endParaRPr lang="fr-FR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rowSpan="4" gridSpan="2">
                      <a:txBody>
                        <a:bodyPr/>
                        <a:lstStyle/>
                        <a:p>
                          <a:pPr algn="ctr"/>
                          <a:endParaRPr lang="fr-FR" sz="14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4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25484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Transmission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Transverse </a:t>
                          </a:r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emittance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Energy</a:t>
                          </a:r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dispersion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fr-FR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7641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371385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70 % &lt; T &lt; 93 %</a:t>
                          </a:r>
                        </a:p>
                        <a:p>
                          <a:pPr algn="ctr"/>
                          <a:r>
                            <a:rPr lang="fr-FR" sz="8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:r>
                            <a:rPr lang="fr-FR" sz="80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with</a:t>
                          </a: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800" b="0" baseline="3000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:r>
                            <a:rPr lang="fr-FR" sz="800" b="0" baseline="3000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nat</a:t>
                          </a:r>
                          <a:r>
                            <a:rPr lang="fr-FR" sz="800" b="0" baseline="3000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)</a:t>
                          </a: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K)</a:t>
                          </a:r>
                          <a:endParaRPr lang="fr-FR" sz="8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4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∼3 </m:t>
                              </m:r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fr-FR" sz="1100" b="0" i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.</a:t>
                          </a:r>
                          <a:r>
                            <a:rPr lang="fr-FR" sz="1100" b="0" i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mm.mrad</a:t>
                          </a:r>
                          <a:endParaRPr lang="fr-FR" sz="1100" b="0" i="0" dirty="0" smtClean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  <a:p>
                          <a:pPr algn="ctr"/>
                          <a:r>
                            <a:rPr lang="fr-FR" sz="800" b="0" i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(to </a:t>
                          </a:r>
                          <a:r>
                            <a:rPr lang="fr-FR" sz="800" b="0" i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be</a:t>
                          </a:r>
                          <a:r>
                            <a:rPr lang="fr-FR" sz="800" b="0" i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800" b="0" i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repeated</a:t>
                          </a:r>
                          <a:r>
                            <a:rPr lang="fr-FR" sz="800" b="0" i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)</a:t>
                          </a:r>
                          <a:endParaRPr lang="fr-FR" sz="8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2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Not accessible</a:t>
                          </a:r>
                          <a:endParaRPr lang="fr-FR" sz="1100" b="0" dirty="0">
                            <a:solidFill>
                              <a:schemeClr val="bg2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4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8">
                      <a:txBody>
                        <a:bodyPr/>
                        <a:lstStyle/>
                        <a:p>
                          <a:pPr algn="ctr"/>
                          <a:endParaRPr lang="fr-FR" sz="2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38747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8">
                      <a:txBody>
                        <a:bodyPr/>
                        <a:lstStyle/>
                        <a:p>
                          <a:pPr algn="ctr"/>
                          <a:r>
                            <a:rPr lang="fr-FR" sz="14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Bunched</a:t>
                          </a:r>
                          <a:r>
                            <a:rPr lang="fr-FR" sz="14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4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beam</a:t>
                          </a:r>
                          <a:endParaRPr lang="fr-FR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25484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Transmission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Transverse </a:t>
                          </a:r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emittance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Energy</a:t>
                          </a:r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dispersion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ToF</a:t>
                          </a:r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dispersion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18852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17286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X</a:t>
                          </a:r>
                        </a:p>
                        <a:p>
                          <a:pPr algn="ctr"/>
                          <a:endParaRPr lang="fr-FR" sz="1100" b="1" dirty="0">
                            <a:solidFill>
                              <a:schemeClr val="bg2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X</a:t>
                          </a:r>
                        </a:p>
                        <a:p>
                          <a:pPr algn="ctr"/>
                          <a:endParaRPr lang="fr-FR" sz="1100" b="1" dirty="0">
                            <a:solidFill>
                              <a:schemeClr val="bg2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Need</a:t>
                          </a:r>
                          <a:r>
                            <a:rPr lang="fr-FR" sz="1100" b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100" b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ongoing</a:t>
                          </a:r>
                          <a:r>
                            <a:rPr lang="fr-FR" sz="1100" b="0" baseline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100" b="0" baseline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developments</a:t>
                          </a:r>
                          <a:r>
                            <a:rPr lang="fr-FR" sz="1100" b="0" baseline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on </a:t>
                          </a:r>
                          <a:r>
                            <a:rPr lang="fr-FR" sz="1100" b="0" baseline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emittancemeter</a:t>
                          </a:r>
                          <a:endParaRPr lang="fr-FR" sz="1100" b="0" dirty="0">
                            <a:solidFill>
                              <a:schemeClr val="bg2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1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X</a:t>
                          </a:r>
                          <a:endParaRPr lang="fr-FR" sz="1100" b="1" dirty="0" smtClean="0">
                            <a:solidFill>
                              <a:schemeClr val="bg2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X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&lt; 10 µs </a:t>
                          </a: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:r>
                            <a:rPr lang="fr-FR" sz="800" b="0" baseline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FWHM</a:t>
                          </a: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Need</a:t>
                          </a:r>
                          <a:r>
                            <a:rPr lang="fr-FR" sz="11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high </a:t>
                          </a:r>
                          <a:r>
                            <a:rPr lang="fr-FR" sz="110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attenuation</a:t>
                          </a:r>
                          <a:r>
                            <a:rPr lang="fr-FR" sz="11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endParaRPr lang="fr-FR" sz="11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au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0591467"/>
                  </p:ext>
                </p:extLst>
              </p:nvPr>
            </p:nvGraphicFramePr>
            <p:xfrm>
              <a:off x="247663" y="952005"/>
              <a:ext cx="8972551" cy="2675840"/>
            </p:xfrm>
            <a:graphic>
              <a:graphicData uri="http://schemas.openxmlformats.org/drawingml/2006/table">
                <a:tbl>
                  <a:tblPr firstRow="1" bandRow="1">
                    <a:tableStyleId>{22838BEF-8BB2-4498-84A7-C5851F593DF1}</a:tableStyleId>
                  </a:tblPr>
                  <a:tblGrid>
                    <a:gridCol w="454559"/>
                    <a:gridCol w="1064749"/>
                    <a:gridCol w="1064749"/>
                    <a:gridCol w="1064749"/>
                    <a:gridCol w="1064749"/>
                    <a:gridCol w="1064749"/>
                    <a:gridCol w="1064749"/>
                    <a:gridCol w="1064749"/>
                    <a:gridCol w="1064749"/>
                  </a:tblGrid>
                  <a:tr h="304800">
                    <a:tc rowSpan="9">
                      <a:txBody>
                        <a:bodyPr/>
                        <a:lstStyle/>
                        <a:p>
                          <a:pPr algn="ctr"/>
                          <a:r>
                            <a:rPr lang="fr-FR" sz="18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Extraction 30 keV</a:t>
                          </a:r>
                          <a:endParaRPr lang="fr-FR" sz="18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vert="vert27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fr-FR" sz="14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Continuous</a:t>
                          </a:r>
                          <a:r>
                            <a:rPr lang="fr-FR" sz="14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4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beam</a:t>
                          </a:r>
                          <a:endParaRPr lang="fr-FR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rowSpan="4" gridSpan="2">
                      <a:txBody>
                        <a:bodyPr/>
                        <a:lstStyle/>
                        <a:p>
                          <a:pPr algn="ctr"/>
                          <a:endParaRPr lang="fr-FR" sz="14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4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59080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Transmission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Transverse </a:t>
                          </a:r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emittance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Energy</a:t>
                          </a:r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dispersion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fr-FR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7641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381000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70 % &lt; T &lt; 93 %</a:t>
                          </a:r>
                        </a:p>
                        <a:p>
                          <a:pPr algn="ctr"/>
                          <a:r>
                            <a:rPr lang="fr-FR" sz="8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:r>
                            <a:rPr lang="fr-FR" sz="80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with</a:t>
                          </a: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800" b="0" baseline="3000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:r>
                            <a:rPr lang="fr-FR" sz="800" b="0" baseline="3000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nat</a:t>
                          </a:r>
                          <a:r>
                            <a:rPr lang="fr-FR" sz="800" b="0" baseline="3000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)</a:t>
                          </a: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K)</a:t>
                          </a:r>
                          <a:endParaRPr lang="fr-FR" sz="8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4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2"/>
                          <a:stretch>
                            <a:fillRect l="-121429" t="-222222" r="-200286" b="-38254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2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Not accessible</a:t>
                          </a:r>
                          <a:endParaRPr lang="fr-FR" sz="1100" b="0" dirty="0">
                            <a:solidFill>
                              <a:schemeClr val="bg2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4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121920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8">
                      <a:txBody>
                        <a:bodyPr/>
                        <a:lstStyle/>
                        <a:p>
                          <a:pPr algn="ctr"/>
                          <a:endParaRPr lang="fr-FR" sz="2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8">
                      <a:txBody>
                        <a:bodyPr/>
                        <a:lstStyle/>
                        <a:p>
                          <a:pPr algn="ctr"/>
                          <a:r>
                            <a:rPr lang="fr-FR" sz="14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Bunched</a:t>
                          </a:r>
                          <a:r>
                            <a:rPr lang="fr-FR" sz="14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4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beam</a:t>
                          </a:r>
                          <a:endParaRPr lang="fr-FR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59080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Transmission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Transverse </a:t>
                          </a:r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emittance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Energy</a:t>
                          </a:r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dispersion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ToF</a:t>
                          </a:r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dispersion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51460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17286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X</a:t>
                          </a:r>
                        </a:p>
                        <a:p>
                          <a:pPr algn="ctr"/>
                          <a:endParaRPr lang="fr-FR" sz="1100" b="1" dirty="0">
                            <a:solidFill>
                              <a:schemeClr val="bg2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X</a:t>
                          </a:r>
                        </a:p>
                        <a:p>
                          <a:pPr algn="ctr"/>
                          <a:endParaRPr lang="fr-FR" sz="1100" b="1" dirty="0">
                            <a:solidFill>
                              <a:schemeClr val="bg2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Need</a:t>
                          </a:r>
                          <a:r>
                            <a:rPr lang="fr-FR" sz="1100" b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100" b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ongoing</a:t>
                          </a:r>
                          <a:r>
                            <a:rPr lang="fr-FR" sz="1100" b="0" baseline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100" b="0" baseline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developments</a:t>
                          </a:r>
                          <a:r>
                            <a:rPr lang="fr-FR" sz="1100" b="0" baseline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on </a:t>
                          </a:r>
                          <a:r>
                            <a:rPr lang="fr-FR" sz="1100" b="0" baseline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emittancemeter</a:t>
                          </a:r>
                          <a:endParaRPr lang="fr-FR" sz="1100" b="0" dirty="0">
                            <a:solidFill>
                              <a:schemeClr val="bg2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1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X</a:t>
                          </a:r>
                          <a:endParaRPr lang="fr-FR" sz="1100" b="1" dirty="0" smtClean="0">
                            <a:solidFill>
                              <a:schemeClr val="bg2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X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&lt; 10 µs </a:t>
                          </a: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:r>
                            <a:rPr lang="fr-FR" sz="800" b="0" baseline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FWHM</a:t>
                          </a: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Need</a:t>
                          </a:r>
                          <a:r>
                            <a:rPr lang="fr-FR" sz="11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high </a:t>
                          </a:r>
                          <a:r>
                            <a:rPr lang="fr-FR" sz="110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attenuation</a:t>
                          </a:r>
                          <a:r>
                            <a:rPr lang="fr-FR" sz="11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endParaRPr lang="fr-FR" sz="11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au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5505610"/>
                  </p:ext>
                </p:extLst>
              </p:nvPr>
            </p:nvGraphicFramePr>
            <p:xfrm>
              <a:off x="247663" y="3931370"/>
              <a:ext cx="8972551" cy="2721560"/>
            </p:xfrm>
            <a:graphic>
              <a:graphicData uri="http://schemas.openxmlformats.org/drawingml/2006/table">
                <a:tbl>
                  <a:tblPr firstRow="1" bandRow="1">
                    <a:tableStyleId>{22838BEF-8BB2-4498-84A7-C5851F593DF1}</a:tableStyleId>
                  </a:tblPr>
                  <a:tblGrid>
                    <a:gridCol w="454559"/>
                    <a:gridCol w="1064749"/>
                    <a:gridCol w="1064749"/>
                    <a:gridCol w="1064749"/>
                    <a:gridCol w="1064749"/>
                    <a:gridCol w="1064749"/>
                    <a:gridCol w="1064749"/>
                    <a:gridCol w="1064749"/>
                    <a:gridCol w="1064749"/>
                  </a:tblGrid>
                  <a:tr h="238747">
                    <a:tc rowSpan="9">
                      <a:txBody>
                        <a:bodyPr/>
                        <a:lstStyle/>
                        <a:p>
                          <a:pPr algn="ctr"/>
                          <a:r>
                            <a:rPr lang="fr-FR" sz="18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Extraction 3 keV</a:t>
                          </a:r>
                          <a:endParaRPr lang="fr-FR" sz="18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vert="vert27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fr-FR" sz="14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Continuous</a:t>
                          </a:r>
                          <a:r>
                            <a:rPr lang="fr-FR" sz="14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4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beam</a:t>
                          </a:r>
                          <a:endParaRPr lang="fr-FR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rowSpan="4" gridSpan="2">
                      <a:txBody>
                        <a:bodyPr/>
                        <a:lstStyle/>
                        <a:p>
                          <a:pPr algn="ctr"/>
                          <a:endParaRPr lang="fr-FR" sz="14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4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25484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Transmission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Transverse </a:t>
                          </a:r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emittance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Energy</a:t>
                          </a:r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dispersion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fr-FR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7641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371385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70 % &lt; T &lt; 90 %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8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:r>
                            <a:rPr lang="fr-FR" sz="80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with</a:t>
                          </a: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800" b="0" baseline="3000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:r>
                            <a:rPr lang="fr-FR" sz="800" b="0" baseline="3000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nat</a:t>
                          </a:r>
                          <a:r>
                            <a:rPr lang="fr-FR" sz="800" b="0" baseline="3000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)</a:t>
                          </a: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K)</a:t>
                          </a:r>
                          <a:endParaRPr lang="fr-FR" sz="800" b="0" dirty="0" smtClean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4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b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Need </a:t>
                          </a:r>
                          <a:r>
                            <a:rPr lang="fr-FR" sz="1100" b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ongoing</a:t>
                          </a:r>
                          <a:r>
                            <a:rPr lang="fr-FR" sz="1100" b="0" baseline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100" b="0" baseline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developments</a:t>
                          </a:r>
                          <a:r>
                            <a:rPr lang="fr-FR" sz="1100" b="0" baseline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on </a:t>
                          </a:r>
                          <a:r>
                            <a:rPr lang="fr-FR" sz="1100" b="0" baseline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emittancemeter</a:t>
                          </a:r>
                          <a:r>
                            <a:rPr lang="fr-FR" sz="1100" b="0" baseline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fr-FR" sz="800" b="0" i="1" smtClean="0">
                                  <a:latin typeface="Cambria Math" panose="02040503050406030204" pitchFamily="18" charset="0"/>
                                </a:rPr>
                                <m:t>∼10 </m:t>
                              </m:r>
                              <m:r>
                                <a:rPr lang="fr-FR" sz="8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fr-FR" sz="800" b="0" i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.</a:t>
                          </a:r>
                          <a:r>
                            <a:rPr lang="fr-FR" sz="800" b="0" i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mm.mrad</a:t>
                          </a:r>
                          <a:r>
                            <a:rPr lang="fr-FR" sz="800" b="0" i="0" dirty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)</a:t>
                          </a:r>
                          <a:endParaRPr lang="fr-FR" sz="1050" b="0" i="0" dirty="0" smtClean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2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b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Not accessible </a:t>
                          </a:r>
                          <a:r>
                            <a:rPr lang="fr-FR" sz="1100" b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unless</a:t>
                          </a:r>
                          <a:r>
                            <a:rPr lang="fr-FR" sz="1100" b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100" b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coupling</a:t>
                          </a:r>
                          <a:r>
                            <a:rPr lang="fr-FR" sz="1100" b="0" baseline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100" b="0" baseline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with</a:t>
                          </a:r>
                          <a:r>
                            <a:rPr lang="fr-FR" sz="1100" b="0" baseline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100" b="0" baseline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HRS</a:t>
                          </a:r>
                          <a:endParaRPr lang="fr-FR" sz="1100" b="0" dirty="0" smtClean="0">
                            <a:solidFill>
                              <a:schemeClr val="bg2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100" b="1" dirty="0">
                            <a:solidFill>
                              <a:srgbClr val="FF6600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0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8">
                      <a:txBody>
                        <a:bodyPr/>
                        <a:lstStyle/>
                        <a:p>
                          <a:pPr algn="ctr"/>
                          <a:endParaRPr lang="fr-FR" sz="2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38747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8">
                      <a:txBody>
                        <a:bodyPr/>
                        <a:lstStyle/>
                        <a:p>
                          <a:pPr algn="ctr"/>
                          <a:r>
                            <a:rPr lang="fr-FR" sz="14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Bunched</a:t>
                          </a:r>
                          <a:r>
                            <a:rPr lang="fr-FR" sz="14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4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beam</a:t>
                          </a:r>
                          <a:endParaRPr lang="fr-FR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25484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Transmission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Transverse </a:t>
                          </a:r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emittance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Energy</a:t>
                          </a:r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dispersion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ToF</a:t>
                          </a:r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dispersion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18852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17286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dirty="0" smtClean="0">
                              <a:solidFill>
                                <a:schemeClr val="tx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Up to 100%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fr-FR" sz="11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MU Sans Serif" panose="02000603000000000000" pitchFamily="2" charset="0"/>
                                  <a:cs typeface="CMU Sans Serif" panose="02000603000000000000" pitchFamily="2" charset="0"/>
                                </a:rPr>
                                <m:t>∼</m:t>
                              </m:r>
                            </m:oMath>
                          </a14:m>
                          <a:r>
                            <a:rPr lang="fr-FR" sz="1100" b="0" dirty="0" smtClean="0">
                              <a:solidFill>
                                <a:schemeClr val="tx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50%</a:t>
                          </a:r>
                        </a:p>
                        <a:p>
                          <a:pPr algn="ctr"/>
                          <a:r>
                            <a:rPr lang="fr-FR" sz="1000" b="0" dirty="0" smtClean="0">
                              <a:solidFill>
                                <a:schemeClr val="tx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:r>
                            <a:rPr lang="fr-FR" sz="1000" b="0" dirty="0" err="1" smtClean="0">
                              <a:solidFill>
                                <a:schemeClr val="tx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with</a:t>
                          </a:r>
                          <a:r>
                            <a:rPr lang="fr-FR" sz="1000" b="0" dirty="0" smtClean="0">
                              <a:solidFill>
                                <a:schemeClr val="tx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10</a:t>
                          </a:r>
                          <a:r>
                            <a:rPr lang="fr-FR" sz="1000" b="0" baseline="30000" dirty="0" smtClean="0">
                              <a:solidFill>
                                <a:schemeClr val="tx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9</a:t>
                          </a:r>
                          <a:r>
                            <a:rPr lang="fr-FR" sz="1000" b="0" baseline="0" dirty="0" smtClean="0">
                              <a:solidFill>
                                <a:schemeClr val="tx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ions)</a:t>
                          </a:r>
                          <a:endParaRPr lang="fr-FR" sz="1000" b="0" baseline="0" dirty="0">
                            <a:solidFill>
                              <a:schemeClr val="bg2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Need</a:t>
                          </a:r>
                          <a:r>
                            <a:rPr lang="fr-FR" sz="1100" b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100" b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ongoing</a:t>
                          </a:r>
                          <a:r>
                            <a:rPr lang="fr-FR" sz="1100" b="0" baseline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100" b="0" baseline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developments</a:t>
                          </a:r>
                          <a:r>
                            <a:rPr lang="fr-FR" sz="1100" b="0" baseline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on </a:t>
                          </a:r>
                          <a:r>
                            <a:rPr lang="fr-FR" sz="1100" b="0" baseline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emittancemeter</a:t>
                          </a:r>
                          <a:endParaRPr lang="fr-FR" sz="1100" b="0" dirty="0">
                            <a:solidFill>
                              <a:schemeClr val="bg2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1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&lt; 6 eV</a:t>
                          </a:r>
                        </a:p>
                        <a:p>
                          <a:pPr algn="ctr"/>
                          <a:r>
                            <a:rPr lang="fr-FR" sz="800" b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:r>
                            <a:rPr lang="fr-FR" sz="800" b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currently</a:t>
                          </a:r>
                          <a:r>
                            <a:rPr lang="fr-FR" sz="800" b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800" b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limited</a:t>
                          </a:r>
                          <a:r>
                            <a:rPr lang="fr-FR" sz="800" b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by detector)</a:t>
                          </a:r>
                          <a:endParaRPr lang="fr-FR" sz="800" b="0" dirty="0">
                            <a:solidFill>
                              <a:schemeClr val="bg2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Need</a:t>
                          </a:r>
                          <a:r>
                            <a:rPr lang="fr-FR" sz="11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high </a:t>
                          </a:r>
                          <a:r>
                            <a:rPr lang="fr-FR" sz="110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attenuation</a:t>
                          </a:r>
                          <a:r>
                            <a:rPr lang="fr-FR" sz="11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endParaRPr lang="fr-FR" sz="11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250 ns - 1,5 µs</a:t>
                          </a:r>
                        </a:p>
                        <a:p>
                          <a:pPr algn="ctr"/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:r>
                            <a:rPr lang="fr-FR" sz="800" b="0" baseline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FWHM</a:t>
                          </a: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)</a:t>
                          </a:r>
                          <a:endParaRPr lang="fr-FR" sz="1100" b="0" baseline="0" dirty="0" smtClean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&lt; 10 µs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:r>
                            <a:rPr lang="fr-FR" sz="800" b="0" baseline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FWHM</a:t>
                          </a: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au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35505610"/>
                  </p:ext>
                </p:extLst>
              </p:nvPr>
            </p:nvGraphicFramePr>
            <p:xfrm>
              <a:off x="247663" y="3931370"/>
              <a:ext cx="8972551" cy="2721560"/>
            </p:xfrm>
            <a:graphic>
              <a:graphicData uri="http://schemas.openxmlformats.org/drawingml/2006/table">
                <a:tbl>
                  <a:tblPr firstRow="1" bandRow="1">
                    <a:tableStyleId>{22838BEF-8BB2-4498-84A7-C5851F593DF1}</a:tableStyleId>
                  </a:tblPr>
                  <a:tblGrid>
                    <a:gridCol w="454559"/>
                    <a:gridCol w="1064749"/>
                    <a:gridCol w="1064749"/>
                    <a:gridCol w="1064749"/>
                    <a:gridCol w="1064749"/>
                    <a:gridCol w="1064749"/>
                    <a:gridCol w="1064749"/>
                    <a:gridCol w="1064749"/>
                    <a:gridCol w="1064749"/>
                  </a:tblGrid>
                  <a:tr h="304800">
                    <a:tc rowSpan="9">
                      <a:txBody>
                        <a:bodyPr/>
                        <a:lstStyle/>
                        <a:p>
                          <a:pPr algn="ctr"/>
                          <a:r>
                            <a:rPr lang="fr-FR" sz="18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Extraction 3 keV</a:t>
                          </a:r>
                          <a:endParaRPr lang="fr-FR" sz="18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vert="vert27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:r>
                            <a:rPr lang="fr-FR" sz="14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Continuous</a:t>
                          </a:r>
                          <a:r>
                            <a:rPr lang="fr-FR" sz="14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4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beam</a:t>
                          </a:r>
                          <a:endParaRPr lang="fr-FR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rowSpan="4" gridSpan="2">
                      <a:txBody>
                        <a:bodyPr/>
                        <a:lstStyle/>
                        <a:p>
                          <a:pPr algn="ctr"/>
                          <a:endParaRPr lang="fr-FR" sz="14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rowSpan="4"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59080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Transmission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Transverse </a:t>
                          </a:r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emittance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Energy</a:t>
                          </a:r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dispersion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 vMerge="1">
                      <a:txBody>
                        <a:bodyPr/>
                        <a:lstStyle/>
                        <a:p>
                          <a:endParaRPr lang="fr-FR" b="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76414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426720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70 % &lt; T &lt; 90 %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8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:r>
                            <a:rPr lang="fr-FR" sz="80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with</a:t>
                          </a: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800" b="0" baseline="3000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:r>
                            <a:rPr lang="fr-FR" sz="800" b="0" baseline="3000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nat</a:t>
                          </a:r>
                          <a:r>
                            <a:rPr lang="fr-FR" sz="800" b="0" baseline="3000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)</a:t>
                          </a: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K)</a:t>
                          </a:r>
                          <a:endParaRPr lang="fr-FR" sz="800" b="0" dirty="0" smtClean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4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21429" t="-195775" r="-200286" b="-33943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2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100" b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Not accessible </a:t>
                          </a:r>
                          <a:r>
                            <a:rPr lang="fr-FR" sz="1100" b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unless</a:t>
                          </a:r>
                          <a:r>
                            <a:rPr lang="fr-FR" sz="1100" b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100" b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coupling</a:t>
                          </a:r>
                          <a:r>
                            <a:rPr lang="fr-FR" sz="1100" b="0" baseline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100" b="0" baseline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with</a:t>
                          </a:r>
                          <a:r>
                            <a:rPr lang="fr-FR" sz="1100" b="0" baseline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100" b="0" baseline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HRS</a:t>
                          </a:r>
                          <a:endParaRPr lang="fr-FR" sz="1100" b="0" dirty="0" smtClean="0">
                            <a:solidFill>
                              <a:schemeClr val="bg2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100" b="1" dirty="0">
                            <a:solidFill>
                              <a:srgbClr val="FF6600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121920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8">
                      <a:txBody>
                        <a:bodyPr/>
                        <a:lstStyle/>
                        <a:p>
                          <a:pPr algn="ctr"/>
                          <a:endParaRPr lang="fr-FR" sz="2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304800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8">
                      <a:txBody>
                        <a:bodyPr/>
                        <a:lstStyle/>
                        <a:p>
                          <a:pPr algn="ctr"/>
                          <a:r>
                            <a:rPr lang="fr-FR" sz="14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Bunched</a:t>
                          </a:r>
                          <a:r>
                            <a:rPr lang="fr-FR" sz="14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4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beam</a:t>
                          </a:r>
                          <a:endParaRPr lang="fr-FR" sz="14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59080">
                    <a:tc vMerge="1">
                      <a:txBody>
                        <a:bodyPr/>
                        <a:lstStyle/>
                        <a:p>
                          <a:endParaRPr lang="fr-FR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Transmission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Transverse </a:t>
                          </a:r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emittance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Energy</a:t>
                          </a:r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dispersion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1" dirty="0" err="1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ToF</a:t>
                          </a:r>
                          <a:r>
                            <a:rPr lang="fr-FR" sz="1100" b="1" dirty="0" smtClean="0">
                              <a:solidFill>
                                <a:schemeClr val="bg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dispersion</a:t>
                          </a:r>
                          <a:endParaRPr lang="fr-FR" sz="1100" b="1" dirty="0">
                            <a:solidFill>
                              <a:schemeClr val="bg1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</a:tr>
                  <a:tr h="251460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Low</a:t>
                          </a:r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5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High </a:t>
                          </a:r>
                          <a:r>
                            <a:rPr lang="fr-FR" sz="105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intensity</a:t>
                          </a:r>
                          <a:endParaRPr lang="fr-FR" sz="105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517286"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dirty="0" smtClean="0">
                              <a:solidFill>
                                <a:schemeClr val="tx1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Up to 100%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3"/>
                          <a:stretch>
                            <a:fillRect l="-142857" t="-428235" r="-600571" b="-2353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Need</a:t>
                          </a:r>
                          <a:r>
                            <a:rPr lang="fr-FR" sz="1100" b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100" b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ongoing</a:t>
                          </a:r>
                          <a:r>
                            <a:rPr lang="fr-FR" sz="1100" b="0" baseline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1100" b="0" baseline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developments</a:t>
                          </a:r>
                          <a:r>
                            <a:rPr lang="fr-FR" sz="1100" b="0" baseline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on </a:t>
                          </a:r>
                          <a:r>
                            <a:rPr lang="fr-FR" sz="1100" b="0" baseline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emittancemeter</a:t>
                          </a:r>
                          <a:endParaRPr lang="fr-FR" sz="1100" b="0" dirty="0">
                            <a:solidFill>
                              <a:schemeClr val="bg2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FR" sz="11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&lt; 6 </a:t>
                          </a:r>
                          <a:r>
                            <a:rPr lang="fr-FR" sz="11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eV</a:t>
                          </a:r>
                        </a:p>
                        <a:p>
                          <a:pPr algn="ctr"/>
                          <a:r>
                            <a:rPr lang="fr-FR" sz="800" b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:r>
                            <a:rPr lang="fr-FR" sz="800" b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currently</a:t>
                          </a:r>
                          <a:r>
                            <a:rPr lang="fr-FR" sz="800" b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r>
                            <a:rPr lang="fr-FR" sz="800" b="0" dirty="0" err="1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limited</a:t>
                          </a:r>
                          <a:r>
                            <a:rPr lang="fr-FR" sz="800" b="0" dirty="0" smtClean="0">
                              <a:solidFill>
                                <a:schemeClr val="bg2"/>
                              </a:solidFill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by detector)</a:t>
                          </a:r>
                          <a:endParaRPr lang="fr-FR" sz="800" b="0" dirty="0">
                            <a:solidFill>
                              <a:schemeClr val="bg2"/>
                            </a:solidFill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Need</a:t>
                          </a:r>
                          <a:r>
                            <a:rPr lang="fr-FR" sz="11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high </a:t>
                          </a:r>
                          <a:r>
                            <a:rPr lang="fr-FR" sz="1100" b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attenuation</a:t>
                          </a:r>
                          <a:r>
                            <a:rPr lang="fr-FR" sz="11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 </a:t>
                          </a:r>
                          <a:endParaRPr lang="fr-FR" sz="1100" b="0" dirty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250 ns - 1,5 µs</a:t>
                          </a:r>
                        </a:p>
                        <a:p>
                          <a:pPr algn="ctr"/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:r>
                            <a:rPr lang="fr-FR" sz="800" b="0" baseline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FWHM</a:t>
                          </a: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)</a:t>
                          </a:r>
                          <a:endParaRPr lang="fr-FR" sz="1100" b="0" baseline="0" dirty="0" smtClean="0">
                            <a:latin typeface="CMU Sans Serif" panose="02000603000000000000" pitchFamily="2" charset="0"/>
                            <a:ea typeface="CMU Sans Serif" panose="02000603000000000000" pitchFamily="2" charset="0"/>
                            <a:cs typeface="CMU Sans Serif" panose="02000603000000000000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100" b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&lt; 10 µs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(</a:t>
                          </a:r>
                          <a:r>
                            <a:rPr lang="fr-FR" sz="800" b="0" baseline="0" dirty="0" err="1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FWHM</a:t>
                          </a:r>
                          <a:r>
                            <a:rPr lang="fr-FR" sz="800" b="0" baseline="0" dirty="0" smtClean="0">
                              <a:latin typeface="CMU Sans Serif" panose="02000603000000000000" pitchFamily="2" charset="0"/>
                              <a:ea typeface="CMU Sans Serif" panose="02000603000000000000" pitchFamily="2" charset="0"/>
                              <a:cs typeface="CMU Sans Serif" panose="02000603000000000000" pitchFamily="2" charset="0"/>
                            </a:rPr>
                            <a:t>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445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23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80" y="1268866"/>
            <a:ext cx="5503140" cy="30629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910" y="1309506"/>
            <a:ext cx="4969080" cy="332346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505" y="5130800"/>
            <a:ext cx="4760100" cy="147066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Specifications </a:t>
            </a:r>
            <a:r>
              <a:rPr lang="en-US" sz="3200" dirty="0" err="1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GPIB</a:t>
            </a:r>
            <a:r>
              <a:rPr lang="en-US" sz="3200" dirty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for DESIR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591675" y="875763"/>
            <a:ext cx="796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As in the "</a:t>
            </a:r>
            <a:r>
              <a:rPr lang="fr-FR" i="1" dirty="0" err="1" smtClean="0">
                <a:solidFill>
                  <a:schemeClr val="bg2"/>
                </a:solidFill>
              </a:rPr>
              <a:t>specifications</a:t>
            </a:r>
            <a:r>
              <a:rPr lang="fr-FR" i="1" dirty="0" smtClean="0">
                <a:solidFill>
                  <a:schemeClr val="bg2"/>
                </a:solidFill>
              </a:rPr>
              <a:t> techniques pour les faisceaux DESIR" </a:t>
            </a:r>
            <a:r>
              <a:rPr lang="fr-FR" dirty="0" smtClean="0">
                <a:solidFill>
                  <a:schemeClr val="bg2"/>
                </a:solidFill>
              </a:rPr>
              <a:t>document (2021)</a:t>
            </a:r>
            <a:endParaRPr lang="fr-F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24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Why to use a cooler ?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72" y="713965"/>
            <a:ext cx="5268336" cy="5257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179309" y="1468283"/>
                <a:ext cx="66977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smtClean="0"/>
                  <a:t>Typical </a:t>
                </a:r>
                <a:r>
                  <a:rPr lang="fr-FR" dirty="0" err="1" smtClean="0"/>
                  <a:t>emittance</a:t>
                </a:r>
                <a:r>
                  <a:rPr lang="fr-FR" dirty="0" smtClean="0"/>
                  <a:t> of a few 10-keV RIB : </a:t>
                </a:r>
                <a:r>
                  <a:rPr lang="fr-FR" dirty="0" err="1" smtClean="0"/>
                  <a:t>several</a:t>
                </a:r>
                <a:r>
                  <a:rPr lang="fr-FR" dirty="0" smtClean="0"/>
                  <a:t> 10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fr-FR" b="0" i="0" dirty="0" smtClean="0">
                    <a:latin typeface="+mj-lt"/>
                  </a:rPr>
                  <a:t>.</a:t>
                </a:r>
                <a:r>
                  <a:rPr lang="fr-FR" b="0" i="0" dirty="0" err="1" smtClean="0">
                    <a:latin typeface="+mj-lt"/>
                  </a:rPr>
                  <a:t>mm.mrad</a:t>
                </a:r>
                <a:r>
                  <a:rPr lang="fr-FR" b="0" i="0" dirty="0" smtClean="0">
                    <a:latin typeface="+mj-lt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09" y="1468283"/>
                <a:ext cx="6697796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546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>
              <a:xfrm>
                <a:off x="179309" y="2097852"/>
                <a:ext cx="46235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 err="1" smtClean="0"/>
                  <a:t>Typical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needs</a:t>
                </a:r>
                <a:r>
                  <a:rPr lang="fr-FR" dirty="0" smtClean="0"/>
                  <a:t> for </a:t>
                </a:r>
                <a:r>
                  <a:rPr lang="fr-FR" dirty="0" err="1" smtClean="0"/>
                  <a:t>traps</a:t>
                </a:r>
                <a:r>
                  <a:rPr lang="fr-FR" dirty="0" smtClean="0"/>
                  <a:t>: a few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fr-FR" b="0" i="0" dirty="0" smtClean="0">
                    <a:latin typeface="+mj-lt"/>
                  </a:rPr>
                  <a:t>.</a:t>
                </a:r>
                <a:r>
                  <a:rPr lang="fr-FR" b="0" i="0" dirty="0" err="1" smtClean="0">
                    <a:latin typeface="+mj-lt"/>
                  </a:rPr>
                  <a:t>mm.mrad</a:t>
                </a:r>
                <a:r>
                  <a:rPr lang="fr-FR" b="0" i="0" dirty="0" smtClean="0">
                    <a:latin typeface="+mj-lt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309" y="2097852"/>
                <a:ext cx="462351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791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/>
          <p:cNvSpPr txBox="1"/>
          <p:nvPr/>
        </p:nvSpPr>
        <p:spPr>
          <a:xfrm>
            <a:off x="2093244" y="3629469"/>
            <a:ext cx="2600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Collisions </a:t>
            </a:r>
            <a:r>
              <a:rPr lang="fr-FR" dirty="0" err="1" smtClean="0"/>
              <a:t>with</a:t>
            </a:r>
            <a:r>
              <a:rPr lang="fr-FR" dirty="0" smtClean="0"/>
              <a:t> buffer </a:t>
            </a:r>
            <a:r>
              <a:rPr lang="fr-FR" dirty="0" err="1" smtClean="0"/>
              <a:t>gas</a:t>
            </a:r>
            <a:endParaRPr lang="fr-FR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5035">
            <a:off x="1681531" y="2520272"/>
            <a:ext cx="684000" cy="551101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2532467" y="2795770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2"/>
                </a:solidFill>
              </a:rPr>
              <a:t>Cooling</a:t>
            </a:r>
            <a:r>
              <a:rPr lang="fr-FR" dirty="0" smtClean="0">
                <a:solidFill>
                  <a:schemeClr val="bg2"/>
                </a:solidFill>
              </a:rPr>
              <a:t> </a:t>
            </a:r>
            <a:r>
              <a:rPr lang="fr-FR" dirty="0" err="1" smtClean="0">
                <a:solidFill>
                  <a:schemeClr val="bg2"/>
                </a:solidFill>
              </a:rPr>
              <a:t>needed</a:t>
            </a:r>
            <a:r>
              <a:rPr lang="fr-FR" dirty="0" smtClean="0">
                <a:solidFill>
                  <a:schemeClr val="bg2"/>
                </a:solidFill>
              </a:rPr>
              <a:t>!</a:t>
            </a:r>
            <a:endParaRPr lang="fr-FR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 rot="5400000">
                <a:off x="3115159" y="3159299"/>
                <a:ext cx="556563" cy="444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pos m:val="top"/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       </m:t>
                          </m:r>
                        </m:e>
                      </m:groupCh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3115159" y="3159299"/>
                <a:ext cx="556563" cy="44473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/>
          <p:cNvSpPr txBox="1"/>
          <p:nvPr/>
        </p:nvSpPr>
        <p:spPr>
          <a:xfrm>
            <a:off x="1399946" y="4463168"/>
            <a:ext cx="398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Damping</a:t>
            </a:r>
            <a:r>
              <a:rPr lang="fr-FR" dirty="0" smtClean="0"/>
              <a:t> of the motion in all directions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 rot="5400000">
                <a:off x="3115159" y="3992998"/>
                <a:ext cx="556563" cy="444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pos m:val="top"/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       </m:t>
                          </m:r>
                        </m:e>
                      </m:groupCh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3115159" y="3992998"/>
                <a:ext cx="556563" cy="44473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/>
          <p:cNvSpPr txBox="1"/>
          <p:nvPr/>
        </p:nvSpPr>
        <p:spPr>
          <a:xfrm>
            <a:off x="965532" y="5296867"/>
            <a:ext cx="4855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Confinement </a:t>
            </a:r>
            <a:r>
              <a:rPr lang="fr-FR" dirty="0" err="1" smtClean="0"/>
              <a:t>needed</a:t>
            </a:r>
            <a:r>
              <a:rPr lang="fr-FR" dirty="0" smtClean="0"/>
              <a:t> to </a:t>
            </a:r>
            <a:r>
              <a:rPr lang="fr-FR" dirty="0" err="1" smtClean="0"/>
              <a:t>avoid</a:t>
            </a:r>
            <a:r>
              <a:rPr lang="fr-FR" dirty="0" smtClean="0"/>
              <a:t> Coulomb </a:t>
            </a:r>
            <a:r>
              <a:rPr lang="fr-FR" dirty="0" err="1" smtClean="0"/>
              <a:t>repulsion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/>
              <p:cNvSpPr txBox="1"/>
              <p:nvPr/>
            </p:nvSpPr>
            <p:spPr>
              <a:xfrm rot="5400000">
                <a:off x="3115159" y="4826697"/>
                <a:ext cx="556563" cy="444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⇒"/>
                          <m:pos m:val="top"/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1"/>
                            </m:rP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       </m:t>
                          </m:r>
                        </m:e>
                      </m:groupCh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0" name="ZoneText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3115159" y="4826697"/>
                <a:ext cx="556563" cy="44473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968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25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745" y="3286385"/>
            <a:ext cx="4050755" cy="303806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3-keV line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"/>
          <a:stretch/>
        </p:blipFill>
        <p:spPr>
          <a:xfrm>
            <a:off x="1886672" y="625032"/>
            <a:ext cx="8981727" cy="2723047"/>
          </a:xfrm>
          <a:prstGeom prst="rect">
            <a:avLst/>
          </a:prstGeom>
        </p:spPr>
      </p:pic>
      <p:sp>
        <p:nvSpPr>
          <p:cNvPr id="13" name="Rectangle à coins arrondis 12"/>
          <p:cNvSpPr/>
          <p:nvPr/>
        </p:nvSpPr>
        <p:spPr>
          <a:xfrm>
            <a:off x="6088285" y="937549"/>
            <a:ext cx="2095016" cy="2055409"/>
          </a:xfrm>
          <a:prstGeom prst="roundRect">
            <a:avLst/>
          </a:prstGeom>
          <a:noFill/>
          <a:ln w="38100">
            <a:solidFill>
              <a:schemeClr val="bg2"/>
            </a:solidFill>
            <a:prstDash val="sysDot"/>
          </a:ln>
          <a:effectLst>
            <a:glow rad="1270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14725" y="3321744"/>
            <a:ext cx="6181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+mj-lt"/>
              </a:rPr>
              <a:t>90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° electrostatic </a:t>
            </a:r>
            <a:r>
              <a:rPr lang="en-US" dirty="0" smtClean="0">
                <a:solidFill>
                  <a:schemeClr val="bg2"/>
                </a:solidFill>
                <a:latin typeface="+mj-lt"/>
              </a:rPr>
              <a:t>deflector currently on a separate test-bench</a:t>
            </a:r>
            <a:endParaRPr lang="en-US" sz="2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004324" y="3685969"/>
            <a:ext cx="1978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Dedicated</a:t>
            </a:r>
            <a:r>
              <a:rPr lang="fr-FR" sz="1600" dirty="0" smtClean="0"/>
              <a:t> ion source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2014237" y="3989416"/>
            <a:ext cx="4523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Detector tests (</a:t>
            </a:r>
            <a:r>
              <a:rPr lang="fr-FR" sz="1600" dirty="0" err="1" smtClean="0"/>
              <a:t>retarding</a:t>
            </a:r>
            <a:r>
              <a:rPr lang="fr-FR" sz="1600" dirty="0" smtClean="0"/>
              <a:t> </a:t>
            </a:r>
            <a:r>
              <a:rPr lang="fr-FR" sz="1600" dirty="0" err="1" smtClean="0"/>
              <a:t>grid</a:t>
            </a:r>
            <a:r>
              <a:rPr lang="fr-FR" sz="1600" dirty="0" smtClean="0"/>
              <a:t>, </a:t>
            </a:r>
            <a:r>
              <a:rPr lang="fr-FR" sz="1600" dirty="0" err="1" smtClean="0"/>
              <a:t>emittance</a:t>
            </a:r>
            <a:r>
              <a:rPr lang="fr-FR" sz="1600" dirty="0" smtClean="0"/>
              <a:t>-scanner)</a:t>
            </a:r>
            <a:endParaRPr lang="fr-FR" sz="1600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20000" flipH="1">
            <a:off x="1462320" y="3586446"/>
            <a:ext cx="531712" cy="4284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20000" flipH="1">
            <a:off x="1448380" y="3864475"/>
            <a:ext cx="531712" cy="428400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561878" y="4452577"/>
            <a:ext cx="7406640" cy="2101713"/>
            <a:chOff x="561878" y="4452577"/>
            <a:chExt cx="7406640" cy="2101713"/>
          </a:xfrm>
        </p:grpSpPr>
        <p:sp>
          <p:nvSpPr>
            <p:cNvPr id="18" name="Rectangle 17"/>
            <p:cNvSpPr/>
            <p:nvPr/>
          </p:nvSpPr>
          <p:spPr>
            <a:xfrm>
              <a:off x="561878" y="4452577"/>
              <a:ext cx="740664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Blip>
                  <a:blip r:embed="rId6"/>
                </a:buBlip>
              </a:pPr>
              <a:r>
                <a:rPr lang="en-US" dirty="0" smtClean="0"/>
                <a:t>Transmission measurement with low charge bunches</a:t>
              </a:r>
            </a:p>
            <a:p>
              <a:pPr marL="285750" indent="-285750">
                <a:lnSpc>
                  <a:spcPct val="150000"/>
                </a:lnSpc>
                <a:buBlip>
                  <a:blip r:embed="rId6"/>
                </a:buBlip>
              </a:pPr>
              <a:r>
                <a:rPr lang="en-US" dirty="0" smtClean="0"/>
                <a:t>Optimization of energy dispersion measurement</a:t>
              </a:r>
            </a:p>
            <a:p>
              <a:pPr marL="285750" indent="-285750">
                <a:lnSpc>
                  <a:spcPct val="150000"/>
                </a:lnSpc>
                <a:buBlip>
                  <a:blip r:embed="rId6"/>
                </a:buBlip>
              </a:pPr>
              <a:r>
                <a:rPr lang="en-US" dirty="0" smtClean="0"/>
                <a:t>Emittance measurement (aberrations ?)</a:t>
              </a:r>
            </a:p>
            <a:p>
              <a:pPr marL="285750" indent="-285750">
                <a:lnSpc>
                  <a:spcPct val="150000"/>
                </a:lnSpc>
                <a:buBlip>
                  <a:blip r:embed="rId6"/>
                </a:buBlip>
              </a:pPr>
              <a:r>
                <a:rPr lang="en-US" dirty="0" smtClean="0"/>
                <a:t>Feasibility of </a:t>
              </a:r>
              <a:r>
                <a:rPr lang="en-US" dirty="0" err="1" smtClean="0"/>
                <a:t>ToF</a:t>
              </a:r>
              <a:r>
                <a:rPr lang="en-US" dirty="0" smtClean="0"/>
                <a:t> and energy measurement over whole intensity range ?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278261" y="6092625"/>
              <a:ext cx="58726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/>
              <a:r>
                <a:rPr lang="en-US" sz="1200" dirty="0" smtClean="0">
                  <a:solidFill>
                    <a:srgbClr val="292934"/>
                  </a:solidFill>
                </a:rPr>
                <a:t>High </a:t>
              </a:r>
              <a:r>
                <a:rPr lang="en-US" sz="1200" dirty="0">
                  <a:solidFill>
                    <a:srgbClr val="292934"/>
                  </a:solidFill>
                </a:rPr>
                <a:t>intensity (&gt;10</a:t>
              </a:r>
              <a:r>
                <a:rPr lang="en-US" sz="1200" baseline="30000" dirty="0">
                  <a:solidFill>
                    <a:srgbClr val="292934"/>
                  </a:solidFill>
                </a:rPr>
                <a:t>4</a:t>
              </a:r>
              <a:r>
                <a:rPr lang="en-US" sz="1200" dirty="0">
                  <a:solidFill>
                    <a:srgbClr val="292934"/>
                  </a:solidFill>
                </a:rPr>
                <a:t> </a:t>
              </a:r>
              <a:r>
                <a:rPr lang="en-US" sz="1200" dirty="0" smtClean="0">
                  <a:solidFill>
                    <a:srgbClr val="292934"/>
                  </a:solidFill>
                </a:rPr>
                <a:t>ions/bunch) </a:t>
              </a:r>
              <a:r>
                <a:rPr lang="en-US" sz="1200" dirty="0">
                  <a:solidFill>
                    <a:srgbClr val="292934"/>
                  </a:solidFill>
                </a:rPr>
                <a:t>→ </a:t>
              </a:r>
              <a:r>
                <a:rPr lang="en-US" sz="1200" dirty="0" smtClean="0">
                  <a:solidFill>
                    <a:srgbClr val="292934"/>
                  </a:solidFill>
                </a:rPr>
                <a:t>FC with </a:t>
              </a:r>
              <a:r>
                <a:rPr lang="en-US" sz="1200" dirty="0" err="1">
                  <a:solidFill>
                    <a:srgbClr val="292934"/>
                  </a:solidFill>
                </a:rPr>
                <a:t>Femto</a:t>
              </a:r>
              <a:r>
                <a:rPr lang="en-US" sz="1200" dirty="0">
                  <a:solidFill>
                    <a:srgbClr val="292934"/>
                  </a:solidFill>
                </a:rPr>
                <a:t> </a:t>
              </a:r>
              <a:r>
                <a:rPr lang="en-US" sz="1200" dirty="0" smtClean="0">
                  <a:solidFill>
                    <a:srgbClr val="292934"/>
                  </a:solidFill>
                </a:rPr>
                <a:t>current </a:t>
              </a:r>
              <a:r>
                <a:rPr lang="en-US" sz="1200" dirty="0" err="1" smtClean="0">
                  <a:solidFill>
                    <a:srgbClr val="292934"/>
                  </a:solidFill>
                </a:rPr>
                <a:t>transimpedance</a:t>
              </a:r>
              <a:r>
                <a:rPr lang="en-US" sz="1200" dirty="0" smtClean="0">
                  <a:solidFill>
                    <a:srgbClr val="292934"/>
                  </a:solidFill>
                </a:rPr>
                <a:t> amplifier</a:t>
              </a:r>
              <a:endParaRPr lang="en-US" sz="1200" dirty="0">
                <a:solidFill>
                  <a:srgbClr val="000000"/>
                </a:solidFill>
              </a:endParaRPr>
            </a:p>
            <a:p>
              <a:pPr marR="0"/>
              <a:r>
                <a:rPr lang="en-US" sz="1200" dirty="0" smtClean="0">
                  <a:solidFill>
                    <a:srgbClr val="292934"/>
                  </a:solidFill>
                </a:rPr>
                <a:t>Low </a:t>
              </a:r>
              <a:r>
                <a:rPr lang="en-US" sz="1200" dirty="0">
                  <a:solidFill>
                    <a:srgbClr val="292934"/>
                  </a:solidFill>
                </a:rPr>
                <a:t>intensity (&lt;1000 </a:t>
              </a:r>
              <a:r>
                <a:rPr lang="en-US" sz="1200" dirty="0" smtClean="0">
                  <a:solidFill>
                    <a:srgbClr val="292934"/>
                  </a:solidFill>
                </a:rPr>
                <a:t>ions/bunch) </a:t>
              </a:r>
              <a:r>
                <a:rPr lang="en-US" sz="1200" dirty="0">
                  <a:solidFill>
                    <a:srgbClr val="292934"/>
                  </a:solidFill>
                </a:rPr>
                <a:t>→ </a:t>
              </a:r>
              <a:r>
                <a:rPr lang="en-US" sz="1200" dirty="0" err="1">
                  <a:solidFill>
                    <a:srgbClr val="292934"/>
                  </a:solidFill>
                </a:rPr>
                <a:t>MCP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0857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389D-8A98-4BC3-A2CA-9524E02C64F2}" type="slidenum">
              <a:rPr lang="fr-FR" smtClean="0"/>
              <a:t>26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RF system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3388673" y="853675"/>
            <a:ext cx="1530404" cy="2283026"/>
            <a:chOff x="0" y="650187"/>
            <a:chExt cx="3281681" cy="392687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38940"/>
              <a:ext cx="3153089" cy="253812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3"/>
            <a:srcRect r="7631"/>
            <a:stretch/>
          </p:blipFill>
          <p:spPr>
            <a:xfrm>
              <a:off x="1" y="650187"/>
              <a:ext cx="3281680" cy="1485900"/>
            </a:xfrm>
            <a:prstGeom prst="rect">
              <a:avLst/>
            </a:prstGeom>
          </p:spPr>
        </p:pic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23" y="649281"/>
            <a:ext cx="1689506" cy="22526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3760" r="952" b="262"/>
          <a:stretch/>
        </p:blipFill>
        <p:spPr>
          <a:xfrm>
            <a:off x="8918441" y="637949"/>
            <a:ext cx="3222759" cy="242529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27" y="4806631"/>
            <a:ext cx="1457553" cy="904095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2526843" y="2970910"/>
            <a:ext cx="7138315" cy="2721831"/>
            <a:chOff x="989129" y="1763398"/>
            <a:chExt cx="7138315" cy="2721831"/>
          </a:xfrm>
        </p:grpSpPr>
        <p:cxnSp>
          <p:nvCxnSpPr>
            <p:cNvPr id="19" name="Connecteur droit 18"/>
            <p:cNvCxnSpPr/>
            <p:nvPr/>
          </p:nvCxnSpPr>
          <p:spPr>
            <a:xfrm flipV="1">
              <a:off x="7063177" y="4043063"/>
              <a:ext cx="0" cy="28800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5913092" y="4324679"/>
              <a:ext cx="1152000" cy="1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5913092" y="4041475"/>
              <a:ext cx="662648" cy="1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1014844" y="357082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err="1" smtClean="0">
                  <a:solidFill>
                    <a:schemeClr val="tx1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Function</a:t>
              </a:r>
              <a:r>
                <a:rPr lang="fr-FR" sz="1400" dirty="0" smtClean="0">
                  <a:solidFill>
                    <a:schemeClr val="tx1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 </a:t>
              </a:r>
              <a:r>
                <a:rPr lang="fr-FR" sz="1400" dirty="0" err="1" smtClean="0">
                  <a:solidFill>
                    <a:schemeClr val="tx1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generator</a:t>
              </a:r>
              <a:endParaRPr lang="fr-FR" sz="1400" dirty="0">
                <a:solidFill>
                  <a:schemeClr val="tx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sp>
          <p:nvSpPr>
            <p:cNvPr id="23" name="Organigramme : Extraire 22"/>
            <p:cNvSpPr/>
            <p:nvPr/>
          </p:nvSpPr>
          <p:spPr>
            <a:xfrm rot="5400000">
              <a:off x="2140820" y="2167099"/>
              <a:ext cx="914400" cy="1012502"/>
            </a:xfrm>
            <a:prstGeom prst="flowChartExtra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ysClr val="windowText" lastClr="000000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14844" y="221615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tx1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20 dB</a:t>
              </a:r>
            </a:p>
            <a:p>
              <a:pPr algn="ctr"/>
              <a:endParaRPr lang="fr-FR" sz="1200" dirty="0" smtClean="0">
                <a:solidFill>
                  <a:schemeClr val="tx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  <a:p>
              <a:pPr algn="ctr"/>
              <a:endParaRPr lang="fr-FR" sz="1200" dirty="0" err="1" smtClean="0">
                <a:solidFill>
                  <a:schemeClr val="tx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489450" y="221615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 smtClean="0">
                  <a:solidFill>
                    <a:schemeClr val="tx1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6 dB </a:t>
              </a:r>
            </a:p>
            <a:p>
              <a:pPr algn="ctr"/>
              <a:r>
                <a:rPr lang="fr-FR" sz="1400" dirty="0" smtClean="0">
                  <a:solidFill>
                    <a:schemeClr val="tx1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 </a:t>
              </a:r>
            </a:p>
            <a:p>
              <a:pPr algn="ctr"/>
              <a:endParaRPr lang="fr-FR" sz="1400" dirty="0">
                <a:solidFill>
                  <a:schemeClr val="tx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cxnSp>
          <p:nvCxnSpPr>
            <p:cNvPr id="26" name="Connecteur droit 25"/>
            <p:cNvCxnSpPr>
              <a:stCxn id="22" idx="0"/>
              <a:endCxn id="24" idx="2"/>
            </p:cNvCxnSpPr>
            <p:nvPr/>
          </p:nvCxnSpPr>
          <p:spPr>
            <a:xfrm flipV="1">
              <a:off x="1472044" y="3130550"/>
              <a:ext cx="0" cy="44027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>
              <a:stCxn id="24" idx="3"/>
              <a:endCxn id="23" idx="2"/>
            </p:cNvCxnSpPr>
            <p:nvPr/>
          </p:nvCxnSpPr>
          <p:spPr>
            <a:xfrm>
              <a:off x="1929244" y="2673350"/>
              <a:ext cx="16252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>
              <a:stCxn id="23" idx="0"/>
            </p:cNvCxnSpPr>
            <p:nvPr/>
          </p:nvCxnSpPr>
          <p:spPr>
            <a:xfrm>
              <a:off x="3104271" y="2673350"/>
              <a:ext cx="140365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>
              <a:stCxn id="25" idx="3"/>
            </p:cNvCxnSpPr>
            <p:nvPr/>
          </p:nvCxnSpPr>
          <p:spPr>
            <a:xfrm>
              <a:off x="5403850" y="2673350"/>
              <a:ext cx="6731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e 29"/>
            <p:cNvGrpSpPr/>
            <p:nvPr/>
          </p:nvGrpSpPr>
          <p:grpSpPr>
            <a:xfrm rot="16200000">
              <a:off x="1382979" y="2475401"/>
              <a:ext cx="178131" cy="446701"/>
              <a:chOff x="6037046" y="3247080"/>
              <a:chExt cx="360000" cy="926136"/>
            </a:xfrm>
          </p:grpSpPr>
          <p:cxnSp>
            <p:nvCxnSpPr>
              <p:cNvPr id="107" name="Connecteur droit 106"/>
              <p:cNvCxnSpPr/>
              <p:nvPr/>
            </p:nvCxnSpPr>
            <p:spPr>
              <a:xfrm rot="1200000">
                <a:off x="6211618" y="3247080"/>
                <a:ext cx="18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/>
              <p:cNvCxnSpPr/>
              <p:nvPr/>
            </p:nvCxnSpPr>
            <p:spPr>
              <a:xfrm rot="1200000">
                <a:off x="6037046" y="3462555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/>
              <p:cNvCxnSpPr/>
              <p:nvPr/>
            </p:nvCxnSpPr>
            <p:spPr>
              <a:xfrm rot="1200000">
                <a:off x="6037046" y="3708811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necteur droit 109"/>
              <p:cNvCxnSpPr/>
              <p:nvPr/>
            </p:nvCxnSpPr>
            <p:spPr>
              <a:xfrm rot="1200000">
                <a:off x="6037046" y="3957743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necteur droit 110"/>
              <p:cNvCxnSpPr/>
              <p:nvPr/>
            </p:nvCxnSpPr>
            <p:spPr>
              <a:xfrm rot="20400000" flipH="1">
                <a:off x="6037046" y="3339427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111"/>
              <p:cNvCxnSpPr/>
              <p:nvPr/>
            </p:nvCxnSpPr>
            <p:spPr>
              <a:xfrm rot="20400000" flipH="1">
                <a:off x="6037046" y="3585683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/>
              <p:cNvCxnSpPr/>
              <p:nvPr/>
            </p:nvCxnSpPr>
            <p:spPr>
              <a:xfrm rot="20400000" flipH="1">
                <a:off x="6037046" y="3831939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necteur droit 113"/>
              <p:cNvCxnSpPr/>
              <p:nvPr/>
            </p:nvCxnSpPr>
            <p:spPr>
              <a:xfrm rot="1200000">
                <a:off x="6042474" y="4173216"/>
                <a:ext cx="18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114"/>
              <p:cNvCxnSpPr/>
              <p:nvPr/>
            </p:nvCxnSpPr>
            <p:spPr>
              <a:xfrm rot="20400000" flipH="1">
                <a:off x="6037046" y="4080870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e 30"/>
            <p:cNvGrpSpPr/>
            <p:nvPr/>
          </p:nvGrpSpPr>
          <p:grpSpPr>
            <a:xfrm>
              <a:off x="6422086" y="2265466"/>
              <a:ext cx="790736" cy="1953926"/>
              <a:chOff x="6422086" y="2265466"/>
              <a:chExt cx="790736" cy="1953926"/>
            </a:xfrm>
          </p:grpSpPr>
          <p:grpSp>
            <p:nvGrpSpPr>
              <p:cNvPr id="75" name="Groupe 74"/>
              <p:cNvGrpSpPr/>
              <p:nvPr/>
            </p:nvGrpSpPr>
            <p:grpSpPr>
              <a:xfrm>
                <a:off x="6422086" y="2265467"/>
                <a:ext cx="790736" cy="1773362"/>
                <a:chOff x="6422086" y="2265467"/>
                <a:chExt cx="790736" cy="1773362"/>
              </a:xfrm>
            </p:grpSpPr>
            <p:grpSp>
              <p:nvGrpSpPr>
                <p:cNvPr id="93" name="Groupe 92"/>
                <p:cNvGrpSpPr>
                  <a:grpSpLocks noChangeAspect="1"/>
                </p:cNvGrpSpPr>
                <p:nvPr/>
              </p:nvGrpSpPr>
              <p:grpSpPr>
                <a:xfrm rot="16200000">
                  <a:off x="5683370" y="3004183"/>
                  <a:ext cx="1773362" cy="295930"/>
                  <a:chOff x="-1049665" y="2132682"/>
                  <a:chExt cx="7205841" cy="914574"/>
                </a:xfrm>
              </p:grpSpPr>
              <p:sp>
                <p:nvSpPr>
                  <p:cNvPr id="101" name="Arc 100"/>
                  <p:cNvSpPr/>
                  <p:nvPr/>
                </p:nvSpPr>
                <p:spPr>
                  <a:xfrm>
                    <a:off x="3412976" y="2132856"/>
                    <a:ext cx="914400" cy="914400"/>
                  </a:xfrm>
                  <a:prstGeom prst="arc">
                    <a:avLst>
                      <a:gd name="adj1" fmla="val 10765627"/>
                      <a:gd name="adj2" fmla="val 0"/>
                    </a:avLst>
                  </a:prstGeom>
                  <a:ln w="25400" cap="rnd">
                    <a:solidFill>
                      <a:schemeClr val="bg2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endParaRPr>
                  </a:p>
                </p:txBody>
              </p:sp>
              <p:sp>
                <p:nvSpPr>
                  <p:cNvPr id="102" name="Arc 101"/>
                  <p:cNvSpPr/>
                  <p:nvPr/>
                </p:nvSpPr>
                <p:spPr>
                  <a:xfrm>
                    <a:off x="4327376" y="2132856"/>
                    <a:ext cx="914400" cy="914400"/>
                  </a:xfrm>
                  <a:prstGeom prst="arc">
                    <a:avLst>
                      <a:gd name="adj1" fmla="val 10765627"/>
                      <a:gd name="adj2" fmla="val 0"/>
                    </a:avLst>
                  </a:prstGeom>
                  <a:ln w="25400" cap="rnd">
                    <a:solidFill>
                      <a:schemeClr val="bg2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endParaRPr>
                  </a:p>
                </p:txBody>
              </p:sp>
              <p:sp>
                <p:nvSpPr>
                  <p:cNvPr id="103" name="Arc 102"/>
                  <p:cNvSpPr/>
                  <p:nvPr/>
                </p:nvSpPr>
                <p:spPr>
                  <a:xfrm>
                    <a:off x="5241776" y="2132682"/>
                    <a:ext cx="914400" cy="914400"/>
                  </a:xfrm>
                  <a:prstGeom prst="arc">
                    <a:avLst>
                      <a:gd name="adj1" fmla="val 10765627"/>
                      <a:gd name="adj2" fmla="val 0"/>
                    </a:avLst>
                  </a:prstGeom>
                  <a:ln w="25400" cap="rnd">
                    <a:solidFill>
                      <a:schemeClr val="bg2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endParaRPr>
                  </a:p>
                </p:txBody>
              </p:sp>
              <p:sp>
                <p:nvSpPr>
                  <p:cNvPr id="104" name="Arc 103"/>
                  <p:cNvSpPr/>
                  <p:nvPr/>
                </p:nvSpPr>
                <p:spPr>
                  <a:xfrm>
                    <a:off x="1583407" y="2132856"/>
                    <a:ext cx="914400" cy="914400"/>
                  </a:xfrm>
                  <a:prstGeom prst="arc">
                    <a:avLst>
                      <a:gd name="adj1" fmla="val 10765627"/>
                      <a:gd name="adj2" fmla="val 0"/>
                    </a:avLst>
                  </a:prstGeom>
                  <a:ln w="25400" cap="rnd">
                    <a:solidFill>
                      <a:schemeClr val="bg2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endParaRPr>
                  </a:p>
                </p:txBody>
              </p:sp>
              <p:sp>
                <p:nvSpPr>
                  <p:cNvPr id="105" name="Arc 104"/>
                  <p:cNvSpPr/>
                  <p:nvPr/>
                </p:nvSpPr>
                <p:spPr>
                  <a:xfrm>
                    <a:off x="2497807" y="2132856"/>
                    <a:ext cx="914400" cy="914400"/>
                  </a:xfrm>
                  <a:prstGeom prst="arc">
                    <a:avLst>
                      <a:gd name="adj1" fmla="val 10765627"/>
                      <a:gd name="adj2" fmla="val 0"/>
                    </a:avLst>
                  </a:prstGeom>
                  <a:ln w="25400" cap="rnd">
                    <a:solidFill>
                      <a:schemeClr val="bg2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endParaRPr>
                  </a:p>
                </p:txBody>
              </p:sp>
              <p:cxnSp>
                <p:nvCxnSpPr>
                  <p:cNvPr id="106" name="Connecteur droit 105"/>
                  <p:cNvCxnSpPr/>
                  <p:nvPr/>
                </p:nvCxnSpPr>
                <p:spPr>
                  <a:xfrm rot="10800000" flipV="1">
                    <a:off x="-1049665" y="2604377"/>
                    <a:ext cx="2633069" cy="0"/>
                  </a:xfrm>
                  <a:prstGeom prst="line">
                    <a:avLst/>
                  </a:prstGeom>
                  <a:ln w="25400" cap="rnd">
                    <a:solidFill>
                      <a:schemeClr val="tx1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" name="Groupe 93"/>
                <p:cNvGrpSpPr>
                  <a:grpSpLocks noChangeAspect="1"/>
                </p:cNvGrpSpPr>
                <p:nvPr/>
              </p:nvGrpSpPr>
              <p:grpSpPr>
                <a:xfrm rot="5400000" flipH="1">
                  <a:off x="6178176" y="3004183"/>
                  <a:ext cx="1773362" cy="295930"/>
                  <a:chOff x="-1049679" y="2132682"/>
                  <a:chExt cx="7205855" cy="914574"/>
                </a:xfrm>
              </p:grpSpPr>
              <p:sp>
                <p:nvSpPr>
                  <p:cNvPr id="95" name="Arc 94"/>
                  <p:cNvSpPr/>
                  <p:nvPr/>
                </p:nvSpPr>
                <p:spPr>
                  <a:xfrm>
                    <a:off x="3412976" y="2132856"/>
                    <a:ext cx="914400" cy="914400"/>
                  </a:xfrm>
                  <a:prstGeom prst="arc">
                    <a:avLst>
                      <a:gd name="adj1" fmla="val 10765627"/>
                      <a:gd name="adj2" fmla="val 0"/>
                    </a:avLst>
                  </a:prstGeom>
                  <a:ln w="25400" cap="rnd">
                    <a:solidFill>
                      <a:schemeClr val="bg2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endParaRPr>
                  </a:p>
                </p:txBody>
              </p:sp>
              <p:sp>
                <p:nvSpPr>
                  <p:cNvPr id="96" name="Arc 95"/>
                  <p:cNvSpPr/>
                  <p:nvPr/>
                </p:nvSpPr>
                <p:spPr>
                  <a:xfrm>
                    <a:off x="4327376" y="2132856"/>
                    <a:ext cx="914400" cy="914400"/>
                  </a:xfrm>
                  <a:prstGeom prst="arc">
                    <a:avLst>
                      <a:gd name="adj1" fmla="val 10765627"/>
                      <a:gd name="adj2" fmla="val 0"/>
                    </a:avLst>
                  </a:prstGeom>
                  <a:ln w="25400" cap="rnd">
                    <a:solidFill>
                      <a:schemeClr val="bg2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endParaRPr>
                  </a:p>
                </p:txBody>
              </p:sp>
              <p:sp>
                <p:nvSpPr>
                  <p:cNvPr id="97" name="Arc 96"/>
                  <p:cNvSpPr/>
                  <p:nvPr/>
                </p:nvSpPr>
                <p:spPr>
                  <a:xfrm>
                    <a:off x="5241776" y="2132682"/>
                    <a:ext cx="914400" cy="914400"/>
                  </a:xfrm>
                  <a:prstGeom prst="arc">
                    <a:avLst>
                      <a:gd name="adj1" fmla="val 10765627"/>
                      <a:gd name="adj2" fmla="val 0"/>
                    </a:avLst>
                  </a:prstGeom>
                  <a:ln w="25400" cap="rnd">
                    <a:solidFill>
                      <a:schemeClr val="bg2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endParaRPr>
                  </a:p>
                </p:txBody>
              </p:sp>
              <p:sp>
                <p:nvSpPr>
                  <p:cNvPr id="98" name="Arc 97"/>
                  <p:cNvSpPr/>
                  <p:nvPr/>
                </p:nvSpPr>
                <p:spPr>
                  <a:xfrm>
                    <a:off x="1583407" y="2132856"/>
                    <a:ext cx="914400" cy="914400"/>
                  </a:xfrm>
                  <a:prstGeom prst="arc">
                    <a:avLst>
                      <a:gd name="adj1" fmla="val 10765627"/>
                      <a:gd name="adj2" fmla="val 0"/>
                    </a:avLst>
                  </a:prstGeom>
                  <a:ln w="25400" cap="rnd">
                    <a:solidFill>
                      <a:schemeClr val="bg2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endParaRPr>
                  </a:p>
                </p:txBody>
              </p:sp>
              <p:sp>
                <p:nvSpPr>
                  <p:cNvPr id="99" name="Arc 98"/>
                  <p:cNvSpPr/>
                  <p:nvPr/>
                </p:nvSpPr>
                <p:spPr>
                  <a:xfrm>
                    <a:off x="2497807" y="2132856"/>
                    <a:ext cx="914400" cy="914400"/>
                  </a:xfrm>
                  <a:prstGeom prst="arc">
                    <a:avLst>
                      <a:gd name="adj1" fmla="val 10765627"/>
                      <a:gd name="adj2" fmla="val 0"/>
                    </a:avLst>
                  </a:prstGeom>
                  <a:ln w="25400" cap="rnd">
                    <a:solidFill>
                      <a:schemeClr val="bg2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>
                    <a:defPPr>
                      <a:defRPr lang="fr-FR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fr-FR"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endParaRPr>
                  </a:p>
                </p:txBody>
              </p:sp>
              <p:cxnSp>
                <p:nvCxnSpPr>
                  <p:cNvPr id="100" name="Connecteur droit 99"/>
                  <p:cNvCxnSpPr/>
                  <p:nvPr/>
                </p:nvCxnSpPr>
                <p:spPr>
                  <a:xfrm>
                    <a:off x="-1049679" y="2604377"/>
                    <a:ext cx="2633074" cy="0"/>
                  </a:xfrm>
                  <a:prstGeom prst="line">
                    <a:avLst/>
                  </a:prstGeom>
                  <a:ln w="25400" cap="rnd">
                    <a:solidFill>
                      <a:schemeClr val="tx1"/>
                    </a:solidFill>
                    <a:miter lim="800000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76" name="Connecteur droit 75"/>
              <p:cNvCxnSpPr/>
              <p:nvPr/>
            </p:nvCxnSpPr>
            <p:spPr>
              <a:xfrm>
                <a:off x="6570022" y="2265468"/>
                <a:ext cx="490172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7" name="Groupe 76"/>
              <p:cNvGrpSpPr/>
              <p:nvPr/>
            </p:nvGrpSpPr>
            <p:grpSpPr>
              <a:xfrm>
                <a:off x="6727454" y="2265466"/>
                <a:ext cx="180000" cy="180000"/>
                <a:chOff x="5679513" y="1051429"/>
                <a:chExt cx="180000" cy="180000"/>
              </a:xfrm>
            </p:grpSpPr>
            <p:cxnSp>
              <p:nvCxnSpPr>
                <p:cNvPr id="91" name="Connecteur droit 90"/>
                <p:cNvCxnSpPr/>
                <p:nvPr/>
              </p:nvCxnSpPr>
              <p:spPr>
                <a:xfrm>
                  <a:off x="5679513" y="1231429"/>
                  <a:ext cx="180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necteur droit avec flèche 91"/>
                <p:cNvCxnSpPr/>
                <p:nvPr/>
              </p:nvCxnSpPr>
              <p:spPr>
                <a:xfrm flipV="1">
                  <a:off x="5769513" y="1051429"/>
                  <a:ext cx="0" cy="18000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8" name="Groupe 77"/>
              <p:cNvGrpSpPr/>
              <p:nvPr/>
            </p:nvGrpSpPr>
            <p:grpSpPr>
              <a:xfrm>
                <a:off x="6577894" y="3390829"/>
                <a:ext cx="479121" cy="360000"/>
                <a:chOff x="6577896" y="3390829"/>
                <a:chExt cx="479121" cy="360000"/>
              </a:xfrm>
            </p:grpSpPr>
            <p:grpSp>
              <p:nvGrpSpPr>
                <p:cNvPr id="85" name="Groupe 84"/>
                <p:cNvGrpSpPr/>
                <p:nvPr/>
              </p:nvGrpSpPr>
              <p:grpSpPr>
                <a:xfrm>
                  <a:off x="6764754" y="3390829"/>
                  <a:ext cx="105833" cy="360000"/>
                  <a:chOff x="7653867" y="3612134"/>
                  <a:chExt cx="105833" cy="360000"/>
                </a:xfrm>
              </p:grpSpPr>
              <p:cxnSp>
                <p:nvCxnSpPr>
                  <p:cNvPr id="89" name="Connecteur droit 88"/>
                  <p:cNvCxnSpPr/>
                  <p:nvPr/>
                </p:nvCxnSpPr>
                <p:spPr>
                  <a:xfrm>
                    <a:off x="7653867" y="3612134"/>
                    <a:ext cx="0" cy="36000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Connecteur droit 89"/>
                  <p:cNvCxnSpPr/>
                  <p:nvPr/>
                </p:nvCxnSpPr>
                <p:spPr>
                  <a:xfrm>
                    <a:off x="7759700" y="3612134"/>
                    <a:ext cx="0" cy="36000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6" name="Connecteur droit 85"/>
                <p:cNvCxnSpPr/>
                <p:nvPr/>
              </p:nvCxnSpPr>
              <p:spPr>
                <a:xfrm flipH="1" flipV="1">
                  <a:off x="6577896" y="3570829"/>
                  <a:ext cx="1800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necteur droit 86"/>
                <p:cNvCxnSpPr/>
                <p:nvPr/>
              </p:nvCxnSpPr>
              <p:spPr>
                <a:xfrm flipH="1" flipV="1">
                  <a:off x="6877017" y="3570829"/>
                  <a:ext cx="1800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necteur droit avec flèche 87"/>
                <p:cNvCxnSpPr/>
                <p:nvPr/>
              </p:nvCxnSpPr>
              <p:spPr>
                <a:xfrm flipV="1">
                  <a:off x="6685896" y="3462829"/>
                  <a:ext cx="288000" cy="2160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" name="Groupe 78"/>
              <p:cNvGrpSpPr/>
              <p:nvPr/>
            </p:nvGrpSpPr>
            <p:grpSpPr>
              <a:xfrm>
                <a:off x="6577894" y="3859392"/>
                <a:ext cx="479121" cy="360000"/>
                <a:chOff x="6577896" y="3390829"/>
                <a:chExt cx="479121" cy="360000"/>
              </a:xfrm>
            </p:grpSpPr>
            <p:grpSp>
              <p:nvGrpSpPr>
                <p:cNvPr id="80" name="Groupe 79"/>
                <p:cNvGrpSpPr/>
                <p:nvPr/>
              </p:nvGrpSpPr>
              <p:grpSpPr>
                <a:xfrm>
                  <a:off x="6764754" y="3390829"/>
                  <a:ext cx="105833" cy="360000"/>
                  <a:chOff x="7653867" y="3612134"/>
                  <a:chExt cx="105833" cy="360000"/>
                </a:xfrm>
              </p:grpSpPr>
              <p:cxnSp>
                <p:nvCxnSpPr>
                  <p:cNvPr id="83" name="Connecteur droit 82"/>
                  <p:cNvCxnSpPr/>
                  <p:nvPr/>
                </p:nvCxnSpPr>
                <p:spPr>
                  <a:xfrm>
                    <a:off x="7653867" y="3612134"/>
                    <a:ext cx="0" cy="36000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Connecteur droit 83"/>
                  <p:cNvCxnSpPr/>
                  <p:nvPr/>
                </p:nvCxnSpPr>
                <p:spPr>
                  <a:xfrm>
                    <a:off x="7759700" y="3612134"/>
                    <a:ext cx="0" cy="36000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1" name="Connecteur droit 80"/>
                <p:cNvCxnSpPr/>
                <p:nvPr/>
              </p:nvCxnSpPr>
              <p:spPr>
                <a:xfrm flipH="1" flipV="1">
                  <a:off x="6577896" y="3570829"/>
                  <a:ext cx="1800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necteur droit 81"/>
                <p:cNvCxnSpPr/>
                <p:nvPr/>
              </p:nvCxnSpPr>
              <p:spPr>
                <a:xfrm flipH="1" flipV="1">
                  <a:off x="6877017" y="3570829"/>
                  <a:ext cx="1800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2" name="Groupe 31"/>
            <p:cNvGrpSpPr/>
            <p:nvPr/>
          </p:nvGrpSpPr>
          <p:grpSpPr>
            <a:xfrm>
              <a:off x="5981053" y="3115492"/>
              <a:ext cx="180000" cy="180000"/>
              <a:chOff x="5679513" y="1051429"/>
              <a:chExt cx="180000" cy="180000"/>
            </a:xfrm>
          </p:grpSpPr>
          <p:cxnSp>
            <p:nvCxnSpPr>
              <p:cNvPr id="73" name="Connecteur droit 72"/>
              <p:cNvCxnSpPr/>
              <p:nvPr/>
            </p:nvCxnSpPr>
            <p:spPr>
              <a:xfrm>
                <a:off x="5679513" y="1231429"/>
                <a:ext cx="18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avec flèche 73"/>
              <p:cNvCxnSpPr/>
              <p:nvPr/>
            </p:nvCxnSpPr>
            <p:spPr>
              <a:xfrm flipV="1">
                <a:off x="5769513" y="1051429"/>
                <a:ext cx="0" cy="18000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ZoneTexte 32"/>
            <p:cNvSpPr txBox="1"/>
            <p:nvPr/>
          </p:nvSpPr>
          <p:spPr>
            <a:xfrm>
              <a:off x="5609296" y="2198089"/>
              <a:ext cx="7777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 smtClean="0">
                  <a:solidFill>
                    <a:schemeClr val="tx2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Primary</a:t>
              </a:r>
              <a:endParaRPr lang="fr-FR" sz="1400" dirty="0">
                <a:solidFill>
                  <a:schemeClr val="tx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  <a:p>
              <a:pPr algn="ctr"/>
              <a:r>
                <a:rPr lang="fr-FR" sz="1400" dirty="0" err="1" smtClean="0">
                  <a:solidFill>
                    <a:schemeClr val="tx2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winding</a:t>
              </a:r>
              <a:endParaRPr lang="fr-FR" sz="1400" dirty="0">
                <a:solidFill>
                  <a:schemeClr val="tx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7056259" y="3896213"/>
              <a:ext cx="5373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 smtClean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RFQ</a:t>
              </a:r>
              <a:endParaRPr lang="fr-FR" sz="1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2036353" y="2392691"/>
              <a:ext cx="8402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Power</a:t>
              </a:r>
            </a:p>
            <a:p>
              <a:pPr algn="ctr"/>
              <a:r>
                <a:rPr lang="fr-FR" sz="1400" dirty="0" smtClean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amplifier</a:t>
              </a:r>
              <a:endParaRPr lang="fr-FR" sz="1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6570022" y="191946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cxnSp>
          <p:nvCxnSpPr>
            <p:cNvPr id="37" name="Connecteur droit 36"/>
            <p:cNvCxnSpPr/>
            <p:nvPr/>
          </p:nvCxnSpPr>
          <p:spPr>
            <a:xfrm rot="18900000">
              <a:off x="6815224" y="2484000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 rot="18900000">
              <a:off x="6728400" y="2484000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rot="18900000">
              <a:off x="6641576" y="2484000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6323347" y="1763398"/>
              <a:ext cx="9749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 smtClean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Adjustable</a:t>
              </a:r>
              <a:endParaRPr lang="fr-FR" sz="1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  <a:p>
              <a:pPr algn="ctr"/>
              <a:r>
                <a:rPr lang="fr-FR" sz="1400" dirty="0" err="1" smtClean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ground</a:t>
              </a:r>
              <a:endParaRPr lang="fr-FR" sz="1400" dirty="0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7087578" y="3331862"/>
              <a:ext cx="8691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 smtClean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Tunable</a:t>
              </a:r>
              <a:endParaRPr lang="fr-FR" sz="1400" dirty="0" smtClean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  <a:p>
              <a:pPr algn="ctr"/>
              <a:r>
                <a:rPr lang="fr-FR" sz="1400" dirty="0" err="1" smtClean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capacitor</a:t>
              </a:r>
              <a:endParaRPr lang="fr-FR" sz="1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grpSp>
          <p:nvGrpSpPr>
            <p:cNvPr id="42" name="Groupe 41"/>
            <p:cNvGrpSpPr/>
            <p:nvPr/>
          </p:nvGrpSpPr>
          <p:grpSpPr>
            <a:xfrm flipH="1">
              <a:off x="5927517" y="2673548"/>
              <a:ext cx="295930" cy="450069"/>
              <a:chOff x="4084939" y="4160307"/>
              <a:chExt cx="295930" cy="450069"/>
            </a:xfrm>
          </p:grpSpPr>
          <p:sp>
            <p:nvSpPr>
              <p:cNvPr id="71" name="Arc 70"/>
              <p:cNvSpPr/>
              <p:nvPr/>
            </p:nvSpPr>
            <p:spPr>
              <a:xfrm rot="16200000">
                <a:off x="4120415" y="4349922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chemeClr val="tx2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  <p:sp>
            <p:nvSpPr>
              <p:cNvPr id="72" name="Arc 71"/>
              <p:cNvSpPr/>
              <p:nvPr/>
            </p:nvSpPr>
            <p:spPr>
              <a:xfrm rot="16200000">
                <a:off x="4120359" y="4124887"/>
                <a:ext cx="225034" cy="295874"/>
              </a:xfrm>
              <a:prstGeom prst="arc">
                <a:avLst>
                  <a:gd name="adj1" fmla="val 10765627"/>
                  <a:gd name="adj2" fmla="val 0"/>
                </a:avLst>
              </a:prstGeom>
              <a:ln w="25400" cap="rnd">
                <a:solidFill>
                  <a:schemeClr val="tx2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p:grpSp>
        <p:cxnSp>
          <p:nvCxnSpPr>
            <p:cNvPr id="43" name="Connecteur droit 42"/>
            <p:cNvCxnSpPr/>
            <p:nvPr/>
          </p:nvCxnSpPr>
          <p:spPr>
            <a:xfrm rot="18900000">
              <a:off x="6070924" y="3333677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18900000">
              <a:off x="5984100" y="3333677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rot="18900000">
              <a:off x="5897276" y="3333677"/>
              <a:ext cx="10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7181929" y="2559006"/>
              <a:ext cx="945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 smtClean="0">
                  <a:solidFill>
                    <a:schemeClr val="bg2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Secondary</a:t>
              </a:r>
              <a:endParaRPr lang="fr-FR" sz="1400" dirty="0">
                <a:solidFill>
                  <a:schemeClr val="bg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  <a:p>
              <a:pPr algn="ctr"/>
              <a:r>
                <a:rPr lang="fr-FR" sz="1400" dirty="0" err="1" smtClean="0">
                  <a:solidFill>
                    <a:schemeClr val="bg2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windings</a:t>
              </a:r>
              <a:endParaRPr lang="fr-FR" sz="1400" dirty="0">
                <a:solidFill>
                  <a:schemeClr val="bg2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276600" y="2584450"/>
              <a:ext cx="914400" cy="6731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 dirty="0">
                <a:solidFill>
                  <a:schemeClr val="tx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cxnSp>
          <p:nvCxnSpPr>
            <p:cNvPr id="48" name="Connecteur droit 47"/>
            <p:cNvCxnSpPr/>
            <p:nvPr/>
          </p:nvCxnSpPr>
          <p:spPr>
            <a:xfrm>
              <a:off x="3085800" y="3165792"/>
              <a:ext cx="1296000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e 48"/>
            <p:cNvGrpSpPr/>
            <p:nvPr/>
          </p:nvGrpSpPr>
          <p:grpSpPr>
            <a:xfrm>
              <a:off x="3378608" y="2761274"/>
              <a:ext cx="710385" cy="330200"/>
              <a:chOff x="3371074" y="2870253"/>
              <a:chExt cx="710385" cy="330200"/>
            </a:xfrm>
          </p:grpSpPr>
          <p:cxnSp>
            <p:nvCxnSpPr>
              <p:cNvPr id="69" name="Connecteur droit avec flèche 68"/>
              <p:cNvCxnSpPr/>
              <p:nvPr/>
            </p:nvCxnSpPr>
            <p:spPr>
              <a:xfrm>
                <a:off x="3371074" y="2870253"/>
                <a:ext cx="710385" cy="330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avec flèche 69"/>
              <p:cNvCxnSpPr/>
              <p:nvPr/>
            </p:nvCxnSpPr>
            <p:spPr>
              <a:xfrm flipV="1">
                <a:off x="3371074" y="2870253"/>
                <a:ext cx="710385" cy="3302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Connecteur droit 49"/>
            <p:cNvCxnSpPr/>
            <p:nvPr/>
          </p:nvCxnSpPr>
          <p:spPr>
            <a:xfrm flipV="1">
              <a:off x="3085800" y="3158446"/>
              <a:ext cx="0" cy="440279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flipV="1">
              <a:off x="4381800" y="3158071"/>
              <a:ext cx="0" cy="440279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/>
            <p:cNvSpPr txBox="1"/>
            <p:nvPr/>
          </p:nvSpPr>
          <p:spPr>
            <a:xfrm>
              <a:off x="3231450" y="2133231"/>
              <a:ext cx="9989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 smtClean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Directional</a:t>
              </a:r>
              <a:endParaRPr lang="fr-FR" sz="1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  <a:p>
              <a:pPr algn="ctr"/>
              <a:r>
                <a:rPr lang="fr-FR" sz="1400" dirty="0" smtClean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coupler</a:t>
              </a:r>
              <a:endParaRPr lang="fr-FR" sz="1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grpSp>
          <p:nvGrpSpPr>
            <p:cNvPr id="53" name="Groupe 52"/>
            <p:cNvGrpSpPr/>
            <p:nvPr/>
          </p:nvGrpSpPr>
          <p:grpSpPr>
            <a:xfrm rot="16200000">
              <a:off x="4857585" y="2475400"/>
              <a:ext cx="178131" cy="446701"/>
              <a:chOff x="6037046" y="3247080"/>
              <a:chExt cx="360000" cy="926136"/>
            </a:xfrm>
          </p:grpSpPr>
          <p:cxnSp>
            <p:nvCxnSpPr>
              <p:cNvPr id="60" name="Connecteur droit 59"/>
              <p:cNvCxnSpPr/>
              <p:nvPr/>
            </p:nvCxnSpPr>
            <p:spPr>
              <a:xfrm rot="1200000">
                <a:off x="6211618" y="3247080"/>
                <a:ext cx="18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cteur droit 60"/>
              <p:cNvCxnSpPr/>
              <p:nvPr/>
            </p:nvCxnSpPr>
            <p:spPr>
              <a:xfrm rot="1200000">
                <a:off x="6037046" y="3462555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necteur droit 61"/>
              <p:cNvCxnSpPr/>
              <p:nvPr/>
            </p:nvCxnSpPr>
            <p:spPr>
              <a:xfrm rot="1200000">
                <a:off x="6037046" y="3708811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necteur droit 62"/>
              <p:cNvCxnSpPr/>
              <p:nvPr/>
            </p:nvCxnSpPr>
            <p:spPr>
              <a:xfrm rot="1200000">
                <a:off x="6037046" y="3957743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droit 63"/>
              <p:cNvCxnSpPr/>
              <p:nvPr/>
            </p:nvCxnSpPr>
            <p:spPr>
              <a:xfrm rot="20400000" flipH="1">
                <a:off x="6037046" y="3339427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cteur droit 64"/>
              <p:cNvCxnSpPr/>
              <p:nvPr/>
            </p:nvCxnSpPr>
            <p:spPr>
              <a:xfrm rot="20400000" flipH="1">
                <a:off x="6037046" y="3585683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necteur droit 65"/>
              <p:cNvCxnSpPr/>
              <p:nvPr/>
            </p:nvCxnSpPr>
            <p:spPr>
              <a:xfrm rot="20400000" flipH="1">
                <a:off x="6037046" y="3831939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necteur droit 66"/>
              <p:cNvCxnSpPr/>
              <p:nvPr/>
            </p:nvCxnSpPr>
            <p:spPr>
              <a:xfrm rot="1200000">
                <a:off x="6042474" y="4173216"/>
                <a:ext cx="18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cteur droit 67"/>
              <p:cNvCxnSpPr/>
              <p:nvPr/>
            </p:nvCxnSpPr>
            <p:spPr>
              <a:xfrm rot="20400000" flipH="1">
                <a:off x="6037046" y="4080870"/>
                <a:ext cx="360000" cy="0"/>
              </a:xfrm>
              <a:prstGeom prst="line">
                <a:avLst/>
              </a:prstGeom>
              <a:ln w="12700" cap="rnd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ZoneTexte 53"/>
            <p:cNvSpPr txBox="1"/>
            <p:nvPr/>
          </p:nvSpPr>
          <p:spPr>
            <a:xfrm>
              <a:off x="2670884" y="3577164"/>
              <a:ext cx="8370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 smtClean="0">
                  <a:solidFill>
                    <a:schemeClr val="bg1">
                      <a:lumMod val="6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Osc</a:t>
              </a:r>
              <a:r>
                <a:rPr lang="fr-FR" sz="1400" dirty="0" smtClean="0">
                  <a:solidFill>
                    <a:schemeClr val="bg1">
                      <a:lumMod val="6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. ch1</a:t>
              </a:r>
              <a:endParaRPr lang="fr-FR" sz="1400" dirty="0">
                <a:solidFill>
                  <a:schemeClr val="bg1">
                    <a:lumMod val="6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3953159" y="3544825"/>
              <a:ext cx="8370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 smtClean="0">
                  <a:solidFill>
                    <a:schemeClr val="bg1">
                      <a:lumMod val="6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Osc</a:t>
              </a:r>
              <a:r>
                <a:rPr lang="fr-FR" sz="1400" dirty="0" smtClean="0">
                  <a:solidFill>
                    <a:schemeClr val="bg1">
                      <a:lumMod val="6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. ch2</a:t>
              </a:r>
              <a:endParaRPr lang="fr-FR" sz="1400" dirty="0">
                <a:solidFill>
                  <a:schemeClr val="bg1">
                    <a:lumMod val="6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5151066" y="3885299"/>
              <a:ext cx="8370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 smtClean="0">
                  <a:solidFill>
                    <a:schemeClr val="bg1">
                      <a:lumMod val="6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Osc</a:t>
              </a:r>
              <a:r>
                <a:rPr lang="fr-FR" sz="1400" dirty="0" smtClean="0">
                  <a:solidFill>
                    <a:schemeClr val="bg1">
                      <a:lumMod val="6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. ch3</a:t>
              </a:r>
              <a:endParaRPr lang="fr-FR" sz="1400" dirty="0">
                <a:solidFill>
                  <a:schemeClr val="bg1">
                    <a:lumMod val="6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5151066" y="4166423"/>
              <a:ext cx="8370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 smtClean="0">
                  <a:solidFill>
                    <a:schemeClr val="bg1">
                      <a:lumMod val="6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Osc</a:t>
              </a:r>
              <a:r>
                <a:rPr lang="fr-FR" sz="1400" dirty="0" smtClean="0">
                  <a:solidFill>
                    <a:schemeClr val="bg1">
                      <a:lumMod val="6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. ch4</a:t>
              </a:r>
              <a:endParaRPr lang="fr-FR" sz="1400" dirty="0">
                <a:solidFill>
                  <a:schemeClr val="bg1">
                    <a:lumMod val="6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4467718" y="2744606"/>
              <a:ext cx="966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 smtClean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attenuator</a:t>
              </a:r>
              <a:endParaRPr lang="fr-FR" sz="1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989129" y="2725245"/>
              <a:ext cx="966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 smtClean="0"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rPr>
                <a:t>attenuator</a:t>
              </a:r>
              <a:endParaRPr lang="fr-FR" sz="1400" dirty="0"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endParaRPr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930" y="4106006"/>
            <a:ext cx="1922147" cy="256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0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A </a:t>
            </a:r>
            <a:r>
              <a:rPr lang="fr-FR" sz="3200" dirty="0" err="1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closer</a:t>
            </a:r>
            <a:r>
              <a:rPr lang="fr-FR" sz="3200" dirty="0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look at the </a:t>
            </a:r>
            <a:r>
              <a:rPr lang="fr-FR" sz="3200" dirty="0" err="1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mechanical</a:t>
            </a:r>
            <a:r>
              <a:rPr lang="fr-FR" sz="3200" dirty="0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design</a:t>
            </a:r>
            <a:endParaRPr lang="fr-FR" sz="3200" dirty="0">
              <a:solidFill>
                <a:schemeClr val="bg1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389D-8A98-4BC3-A2CA-9524E02C64F2}" type="slidenum">
              <a:rPr lang="fr-FR" smtClean="0"/>
              <a:t>27</a:t>
            </a:fld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" r="8710"/>
          <a:stretch/>
        </p:blipFill>
        <p:spPr>
          <a:xfrm>
            <a:off x="0" y="769120"/>
            <a:ext cx="12176650" cy="6154047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13" name="ZoneTexte 12"/>
          <p:cNvSpPr txBox="1"/>
          <p:nvPr/>
        </p:nvSpPr>
        <p:spPr>
          <a:xfrm rot="21060000">
            <a:off x="70540" y="4808269"/>
            <a:ext cx="1109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effectLst>
                  <a:glow rad="254000">
                    <a:schemeClr val="bg1">
                      <a:alpha val="85000"/>
                    </a:schemeClr>
                  </a:glow>
                </a:effectLst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Grounded</a:t>
            </a:r>
            <a:endParaRPr lang="fr-FR" dirty="0" smtClean="0">
              <a:effectLst>
                <a:glow rad="254000">
                  <a:schemeClr val="bg1">
                    <a:alpha val="85000"/>
                  </a:schemeClr>
                </a:glow>
              </a:effectLst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pPr algn="ctr"/>
            <a:r>
              <a:rPr lang="fr-FR" dirty="0" err="1" smtClean="0">
                <a:effectLst>
                  <a:glow rad="254000">
                    <a:schemeClr val="bg1">
                      <a:alpha val="85000"/>
                    </a:schemeClr>
                  </a:glow>
                </a:effectLst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electrode</a:t>
            </a:r>
            <a:endParaRPr lang="fr-FR" dirty="0">
              <a:effectLst>
                <a:glow rad="254000">
                  <a:schemeClr val="bg1">
                    <a:alpha val="85000"/>
                  </a:schemeClr>
                </a:glow>
              </a:effectLst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 rot="21060000">
            <a:off x="1980664" y="5500822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effectLst>
                  <a:glow rad="254000">
                    <a:schemeClr val="bg1">
                      <a:alpha val="85000"/>
                    </a:schemeClr>
                  </a:glow>
                </a:effectLst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Inj1</a:t>
            </a:r>
            <a:endParaRPr lang="fr-FR" dirty="0">
              <a:effectLst>
                <a:glow rad="254000">
                  <a:schemeClr val="bg1">
                    <a:alpha val="85000"/>
                  </a:schemeClr>
                </a:glow>
              </a:effectLst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cxnSp>
        <p:nvCxnSpPr>
          <p:cNvPr id="15" name="Connecteur droit avec flèche 14"/>
          <p:cNvCxnSpPr>
            <a:stCxn id="14" idx="0"/>
          </p:cNvCxnSpPr>
          <p:nvPr/>
        </p:nvCxnSpPr>
        <p:spPr>
          <a:xfrm flipV="1">
            <a:off x="2223646" y="4600415"/>
            <a:ext cx="231687" cy="90268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  <a:effectLst>
            <a:glow rad="127000">
              <a:schemeClr val="bg1">
                <a:alpha val="9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 rot="21060000">
            <a:off x="2534926" y="5708682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effectLst>
                  <a:glow rad="254000">
                    <a:schemeClr val="bg1">
                      <a:alpha val="85000"/>
                    </a:schemeClr>
                  </a:glow>
                </a:effectLst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Inj2</a:t>
            </a:r>
            <a:endParaRPr lang="fr-FR" dirty="0">
              <a:effectLst>
                <a:glow rad="254000">
                  <a:schemeClr val="bg1">
                    <a:alpha val="85000"/>
                  </a:schemeClr>
                </a:glow>
              </a:effectLst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cxnSp>
        <p:nvCxnSpPr>
          <p:cNvPr id="19" name="Connecteur droit avec flèche 18"/>
          <p:cNvCxnSpPr>
            <a:stCxn id="18" idx="0"/>
          </p:cNvCxnSpPr>
          <p:nvPr/>
        </p:nvCxnSpPr>
        <p:spPr>
          <a:xfrm flipV="1">
            <a:off x="2777908" y="4672381"/>
            <a:ext cx="49959" cy="1038574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  <a:effectLst>
            <a:glow rad="127000">
              <a:schemeClr val="bg1">
                <a:alpha val="9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 rot="21060000">
            <a:off x="2977310" y="548684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effectLst>
                  <a:glow rad="254000">
                    <a:schemeClr val="bg1">
                      <a:alpha val="85000"/>
                    </a:schemeClr>
                  </a:glow>
                </a:effectLst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Inj3</a:t>
            </a:r>
            <a:endParaRPr lang="fr-FR" dirty="0">
              <a:effectLst>
                <a:glow rad="254000">
                  <a:schemeClr val="bg1">
                    <a:alpha val="85000"/>
                  </a:schemeClr>
                </a:glow>
              </a:effectLst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cxnSp>
        <p:nvCxnSpPr>
          <p:cNvPr id="21" name="Connecteur droit avec flèche 20"/>
          <p:cNvCxnSpPr>
            <a:stCxn id="20" idx="0"/>
          </p:cNvCxnSpPr>
          <p:nvPr/>
        </p:nvCxnSpPr>
        <p:spPr>
          <a:xfrm flipH="1" flipV="1">
            <a:off x="3116899" y="4399986"/>
            <a:ext cx="103393" cy="1089134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  <a:effectLst>
            <a:glow rad="127000">
              <a:schemeClr val="bg1">
                <a:alpha val="9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>
              <a:xfrm rot="21060000">
                <a:off x="5246566" y="2578459"/>
                <a:ext cx="19896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smtClean="0">
                    <a:effectLst>
                      <a:glow rad="254000">
                        <a:schemeClr val="bg1">
                          <a:alpha val="85000"/>
                        </a:schemeClr>
                      </a:glow>
                    </a:effectLst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DC segment 1</a:t>
                </a:r>
                <a14:m>
                  <m:oMath xmlns:m="http://schemas.openxmlformats.org/officeDocument/2006/math">
                    <m:r>
                      <a:rPr lang="fr-FR" i="1" dirty="0" smtClean="0">
                        <a:effectLst>
                          <a:glow rad="254000">
                            <a:schemeClr val="bg1">
                              <a:alpha val="85000"/>
                            </a:schemeClr>
                          </a:glo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CMU Sans Serif" panose="02000603000000000000" pitchFamily="2" charset="0"/>
                      </a:rPr>
                      <m:t>→</m:t>
                    </m:r>
                  </m:oMath>
                </a14:m>
                <a:r>
                  <a:rPr lang="fr-FR" dirty="0" smtClean="0">
                    <a:effectLst>
                      <a:glow rad="254000">
                        <a:schemeClr val="bg1">
                          <a:alpha val="85000"/>
                        </a:schemeClr>
                      </a:glow>
                    </a:effectLst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rPr>
                  <a:t>25</a:t>
                </a:r>
                <a:endParaRPr lang="fr-FR" dirty="0">
                  <a:effectLst>
                    <a:glow rad="254000">
                      <a:schemeClr val="bg1">
                        <a:alpha val="85000"/>
                      </a:schemeClr>
                    </a:glow>
                  </a:effectLst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endParaRPr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060000">
                <a:off x="5246566" y="2578459"/>
                <a:ext cx="198964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6907" t="-18750" r="-7508" b="-28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Accolade ouvrante 22"/>
          <p:cNvSpPr/>
          <p:nvPr/>
        </p:nvSpPr>
        <p:spPr>
          <a:xfrm rot="4860000">
            <a:off x="6152678" y="-78472"/>
            <a:ext cx="287245" cy="6354077"/>
          </a:xfrm>
          <a:prstGeom prst="leftBrace">
            <a:avLst>
              <a:gd name="adj1" fmla="val 103649"/>
              <a:gd name="adj2" fmla="val 50000"/>
            </a:avLst>
          </a:prstGeom>
          <a:ln>
            <a:solidFill>
              <a:schemeClr val="tx1"/>
            </a:solidFill>
          </a:ln>
          <a:effectLst>
            <a:glow rad="127000">
              <a:schemeClr val="bg1">
                <a:alpha val="8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4" name="ZoneTexte 23"/>
          <p:cNvSpPr txBox="1"/>
          <p:nvPr/>
        </p:nvSpPr>
        <p:spPr>
          <a:xfrm rot="21060000">
            <a:off x="5373338" y="357815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effectLst>
                  <a:glow rad="254000">
                    <a:schemeClr val="bg1">
                      <a:alpha val="85000"/>
                    </a:schemeClr>
                  </a:glow>
                </a:effectLst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RF</a:t>
            </a:r>
            <a:r>
              <a:rPr lang="fr-FR" dirty="0" smtClean="0">
                <a:effectLst>
                  <a:glow rad="254000">
                    <a:schemeClr val="bg1">
                      <a:alpha val="85000"/>
                    </a:schemeClr>
                  </a:glow>
                </a:effectLst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</a:t>
            </a:r>
            <a:r>
              <a:rPr lang="fr-FR" dirty="0" err="1" smtClean="0">
                <a:effectLst>
                  <a:glow rad="254000">
                    <a:schemeClr val="bg1">
                      <a:alpha val="85000"/>
                    </a:schemeClr>
                  </a:glow>
                </a:effectLst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rod</a:t>
            </a:r>
            <a:endParaRPr lang="fr-FR" dirty="0">
              <a:effectLst>
                <a:glow rad="254000">
                  <a:schemeClr val="bg1">
                    <a:alpha val="85000"/>
                  </a:schemeClr>
                </a:glow>
              </a:effectLst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 rot="21060000">
            <a:off x="8982159" y="4129217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effectLst>
                  <a:glow rad="254000">
                    <a:schemeClr val="bg1">
                      <a:alpha val="85000"/>
                    </a:schemeClr>
                  </a:glow>
                </a:effectLst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Ext1</a:t>
            </a:r>
            <a:endParaRPr lang="fr-FR" dirty="0">
              <a:effectLst>
                <a:glow rad="254000">
                  <a:schemeClr val="bg1">
                    <a:alpha val="85000"/>
                  </a:schemeClr>
                </a:glow>
              </a:effectLst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cxnSp>
        <p:nvCxnSpPr>
          <p:cNvPr id="26" name="Connecteur droit avec flèche 25"/>
          <p:cNvCxnSpPr>
            <a:stCxn id="25" idx="0"/>
          </p:cNvCxnSpPr>
          <p:nvPr/>
        </p:nvCxnSpPr>
        <p:spPr>
          <a:xfrm flipV="1">
            <a:off x="9266819" y="3385442"/>
            <a:ext cx="189873" cy="746048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  <a:effectLst>
            <a:glow rad="127000">
              <a:schemeClr val="bg1">
                <a:alpha val="9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 rot="21060000">
            <a:off x="9536424" y="4528425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effectLst>
                  <a:glow rad="254000">
                    <a:schemeClr val="bg1">
                      <a:alpha val="85000"/>
                    </a:schemeClr>
                  </a:glow>
                </a:effectLst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Ext2</a:t>
            </a:r>
            <a:endParaRPr lang="fr-FR" dirty="0">
              <a:effectLst>
                <a:glow rad="254000">
                  <a:schemeClr val="bg1">
                    <a:alpha val="85000"/>
                  </a:schemeClr>
                </a:glow>
              </a:effectLst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cxnSp>
        <p:nvCxnSpPr>
          <p:cNvPr id="28" name="Connecteur droit avec flèche 27"/>
          <p:cNvCxnSpPr>
            <a:stCxn id="27" idx="0"/>
          </p:cNvCxnSpPr>
          <p:nvPr/>
        </p:nvCxnSpPr>
        <p:spPr>
          <a:xfrm flipH="1" flipV="1">
            <a:off x="9787495" y="3614042"/>
            <a:ext cx="33589" cy="916656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  <a:effectLst>
            <a:glow rad="127000">
              <a:schemeClr val="bg1">
                <a:alpha val="9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 rot="21060000">
            <a:off x="10243680" y="4475927"/>
            <a:ext cx="633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effectLst>
                  <a:glow rad="254000">
                    <a:schemeClr val="bg1">
                      <a:alpha val="85000"/>
                    </a:schemeClr>
                  </a:glow>
                </a:effectLst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Ext3</a:t>
            </a:r>
            <a:endParaRPr lang="fr-FR" dirty="0">
              <a:effectLst>
                <a:glow rad="254000">
                  <a:schemeClr val="bg1">
                    <a:alpha val="85000"/>
                  </a:schemeClr>
                </a:glow>
              </a:effectLst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cxnSp>
        <p:nvCxnSpPr>
          <p:cNvPr id="30" name="Connecteur droit avec flèche 29"/>
          <p:cNvCxnSpPr>
            <a:stCxn id="29" idx="0"/>
          </p:cNvCxnSpPr>
          <p:nvPr/>
        </p:nvCxnSpPr>
        <p:spPr>
          <a:xfrm flipH="1" flipV="1">
            <a:off x="10046060" y="3277074"/>
            <a:ext cx="485667" cy="1201126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  <a:effectLst>
            <a:glow rad="127000">
              <a:schemeClr val="bg1">
                <a:alpha val="9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 rot="21060000">
            <a:off x="10906254" y="3032251"/>
            <a:ext cx="1109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effectLst>
                  <a:glow rad="254000">
                    <a:schemeClr val="bg1">
                      <a:alpha val="85000"/>
                    </a:schemeClr>
                  </a:glow>
                </a:effectLst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Grounded</a:t>
            </a:r>
            <a:endParaRPr lang="fr-FR" dirty="0" smtClean="0">
              <a:effectLst>
                <a:glow rad="254000">
                  <a:schemeClr val="bg1">
                    <a:alpha val="85000"/>
                  </a:schemeClr>
                </a:glow>
              </a:effectLst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  <a:p>
            <a:pPr algn="ctr"/>
            <a:r>
              <a:rPr lang="fr-FR" dirty="0" err="1" smtClean="0">
                <a:effectLst>
                  <a:glow rad="254000">
                    <a:schemeClr val="bg1">
                      <a:alpha val="85000"/>
                    </a:schemeClr>
                  </a:glow>
                </a:effectLst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electrode</a:t>
            </a:r>
            <a:endParaRPr lang="fr-FR" dirty="0">
              <a:effectLst>
                <a:glow rad="254000">
                  <a:schemeClr val="bg1">
                    <a:alpha val="85000"/>
                  </a:schemeClr>
                </a:glow>
              </a:effectLst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 rot="21060000">
            <a:off x="6132297" y="4469674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effectLst>
                  <a:glow rad="254000">
                    <a:schemeClr val="bg1">
                      <a:alpha val="85000"/>
                    </a:schemeClr>
                  </a:glow>
                </a:effectLst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RF</a:t>
            </a:r>
            <a:r>
              <a:rPr lang="fr-FR" dirty="0" smtClean="0">
                <a:effectLst>
                  <a:glow rad="254000">
                    <a:schemeClr val="bg1">
                      <a:alpha val="85000"/>
                    </a:schemeClr>
                  </a:glow>
                </a:effectLst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</a:t>
            </a:r>
            <a:r>
              <a:rPr lang="fr-FR" dirty="0" err="1" smtClean="0">
                <a:effectLst>
                  <a:glow rad="254000">
                    <a:schemeClr val="bg1">
                      <a:alpha val="85000"/>
                    </a:schemeClr>
                  </a:glow>
                </a:effectLst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feeding</a:t>
            </a:r>
            <a:endParaRPr lang="fr-FR" dirty="0">
              <a:effectLst>
                <a:glow rad="254000">
                  <a:schemeClr val="bg1">
                    <a:alpha val="85000"/>
                  </a:schemeClr>
                </a:glow>
              </a:effectLst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cxnSp>
        <p:nvCxnSpPr>
          <p:cNvPr id="33" name="Connecteur droit avec flèche 32"/>
          <p:cNvCxnSpPr>
            <a:stCxn id="32" idx="0"/>
          </p:cNvCxnSpPr>
          <p:nvPr/>
        </p:nvCxnSpPr>
        <p:spPr>
          <a:xfrm flipV="1">
            <a:off x="6716718" y="4209261"/>
            <a:ext cx="28887" cy="262687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  <a:effectLst>
            <a:glow rad="127000">
              <a:schemeClr val="bg1">
                <a:alpha val="99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7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5389D-8A98-4BC3-A2CA-9524E02C64F2}" type="slidenum">
              <a:rPr lang="fr-FR" smtClean="0"/>
              <a:t>28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192" y="1554120"/>
            <a:ext cx="5400000" cy="360239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09" y="1566184"/>
            <a:ext cx="5400000" cy="357826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Hard or soft extraction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47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3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How </a:t>
            </a:r>
            <a:r>
              <a:rPr lang="fr-FR" sz="3200" dirty="0" err="1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it</a:t>
            </a:r>
            <a:r>
              <a:rPr lang="fr-FR" sz="3200" dirty="0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looks </a:t>
            </a:r>
            <a:r>
              <a:rPr lang="fr-FR" sz="3200" dirty="0" err="1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like</a:t>
            </a:r>
            <a:r>
              <a:rPr lang="fr-FR" sz="3200" dirty="0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at LP2iB</a:t>
            </a:r>
            <a:endParaRPr lang="fr-FR" sz="3200" dirty="0">
              <a:solidFill>
                <a:schemeClr val="bg1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49" y="691082"/>
            <a:ext cx="9266703" cy="605572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08539" flipH="1">
            <a:off x="4619389" y="2029644"/>
            <a:ext cx="719354" cy="57958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14" y="1836344"/>
            <a:ext cx="945422" cy="4636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97215" y="1832783"/>
            <a:ext cx="12779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dirty="0" smtClean="0">
                <a:solidFill>
                  <a:schemeClr val="bg2"/>
                </a:solidFill>
                <a:effectLst>
                  <a:glow rad="165100">
                    <a:schemeClr val="bg1"/>
                  </a:glow>
                </a:effectLst>
              </a:rPr>
              <a:t>Ion source</a:t>
            </a:r>
            <a:endParaRPr lang="fr-FR" sz="2000" dirty="0">
              <a:solidFill>
                <a:schemeClr val="bg2"/>
              </a:solidFill>
              <a:effectLst>
                <a:glow rad="165100">
                  <a:schemeClr val="bg1"/>
                </a:glo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 rot="1440000">
            <a:off x="6829404" y="3936823"/>
            <a:ext cx="1261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dirty="0" smtClean="0">
                <a:solidFill>
                  <a:schemeClr val="bg2"/>
                </a:solidFill>
                <a:effectLst>
                  <a:glow rad="165100">
                    <a:schemeClr val="bg1"/>
                  </a:glow>
                </a:effectLst>
              </a:rPr>
              <a:t>3-keV line</a:t>
            </a:r>
            <a:endParaRPr lang="fr-FR" sz="2000" dirty="0">
              <a:solidFill>
                <a:schemeClr val="bg2"/>
              </a:solidFill>
              <a:effectLst>
                <a:glow rad="165100">
                  <a:schemeClr val="bg1"/>
                </a:glow>
              </a:effectLst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7074">
            <a:off x="6558497" y="2009912"/>
            <a:ext cx="985699" cy="98569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9477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4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56" y="999457"/>
            <a:ext cx="5922934" cy="473834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 err="1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Foreword</a:t>
            </a:r>
            <a:r>
              <a:rPr lang="fr-FR" sz="3200" dirty="0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: </a:t>
            </a:r>
            <a:r>
              <a:rPr lang="fr-FR" sz="3200" dirty="0" err="1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emittance</a:t>
            </a:r>
            <a:r>
              <a:rPr lang="fr-FR" sz="3200" dirty="0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 for </a:t>
            </a:r>
            <a:r>
              <a:rPr lang="fr-FR" sz="3200" dirty="0" err="1" smtClean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rPr>
              <a:t>dummies</a:t>
            </a:r>
            <a:endParaRPr lang="fr-FR" sz="3200" dirty="0">
              <a:solidFill>
                <a:schemeClr val="bg1"/>
              </a:solidFill>
              <a:latin typeface="CMU Sans Serif" panose="02000603000000000000" pitchFamily="2" charset="0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857518" y="2732181"/>
            <a:ext cx="4888945" cy="1555484"/>
            <a:chOff x="441767" y="2768279"/>
            <a:chExt cx="4454324" cy="1555484"/>
          </a:xfrm>
        </p:grpSpPr>
        <p:sp>
          <p:nvSpPr>
            <p:cNvPr id="8" name="ZoneTexte 7"/>
            <p:cNvSpPr txBox="1"/>
            <p:nvPr/>
          </p:nvSpPr>
          <p:spPr>
            <a:xfrm>
              <a:off x="441767" y="2768279"/>
              <a:ext cx="4454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Blip>
                  <a:blip r:embed="rId4"/>
                </a:buBlip>
              </a:pPr>
              <a:r>
                <a:rPr lang="en-US" dirty="0" smtClean="0"/>
                <a:t>In the transverse plane, equivalent to look at position and angle </a:t>
              </a:r>
              <a:r>
                <a:rPr lang="en-US" dirty="0" err="1" smtClean="0"/>
                <a:t>wrt</a:t>
              </a:r>
              <a:r>
                <a:rPr lang="en-US" dirty="0" smtClean="0"/>
                <a:t> beam axis</a:t>
              </a:r>
              <a:endParaRPr lang="fr-FR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441767" y="3677432"/>
              <a:ext cx="4454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Blip>
                  <a:blip r:embed="rId4"/>
                </a:buBlip>
              </a:pPr>
              <a:r>
                <a:rPr lang="en-US" dirty="0" smtClean="0"/>
                <a:t>In the beam direction, equivalent to look at energy and time dispersion</a:t>
              </a:r>
              <a:endParaRPr lang="fr-FR" dirty="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623205" y="1095305"/>
            <a:ext cx="5357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Emittance</a:t>
            </a:r>
          </a:p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 = </a:t>
            </a:r>
          </a:p>
          <a:p>
            <a:pPr algn="ctr"/>
            <a:r>
              <a:rPr lang="en-US" sz="2000" dirty="0">
                <a:solidFill>
                  <a:schemeClr val="bg2"/>
                </a:solidFill>
              </a:rPr>
              <a:t>spread of the beam </a:t>
            </a:r>
            <a:r>
              <a:rPr lang="en-US" sz="2000" dirty="0" smtClean="0">
                <a:solidFill>
                  <a:schemeClr val="bg2"/>
                </a:solidFill>
              </a:rPr>
              <a:t>in the phase </a:t>
            </a:r>
            <a:r>
              <a:rPr lang="en-US" sz="2000" dirty="0">
                <a:solidFill>
                  <a:schemeClr val="bg2"/>
                </a:solidFill>
              </a:rPr>
              <a:t>space</a:t>
            </a:r>
            <a:endParaRPr lang="fr-FR" sz="2000" dirty="0">
              <a:solidFill>
                <a:schemeClr val="bg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6992" y="5899424"/>
            <a:ext cx="6349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In the absence of dissipative </a:t>
            </a:r>
            <a:r>
              <a:rPr lang="en-US" b="1" dirty="0" smtClean="0">
                <a:solidFill>
                  <a:schemeClr val="bg2"/>
                </a:solidFill>
              </a:rPr>
              <a:t>forces </a:t>
            </a:r>
            <a:r>
              <a:rPr lang="fr-FR" b="1" dirty="0" err="1" smtClean="0">
                <a:solidFill>
                  <a:schemeClr val="bg2"/>
                </a:solidFill>
              </a:rPr>
              <a:t>emittance</a:t>
            </a:r>
            <a:r>
              <a:rPr lang="fr-FR" b="1" dirty="0" smtClean="0">
                <a:solidFill>
                  <a:schemeClr val="bg2"/>
                </a:solidFill>
              </a:rPr>
              <a:t> </a:t>
            </a:r>
            <a:r>
              <a:rPr lang="fr-FR" b="1" dirty="0" err="1">
                <a:solidFill>
                  <a:schemeClr val="bg2"/>
                </a:solidFill>
              </a:rPr>
              <a:t>is</a:t>
            </a:r>
            <a:r>
              <a:rPr lang="fr-FR" b="1" dirty="0">
                <a:solidFill>
                  <a:schemeClr val="bg2"/>
                </a:solidFill>
              </a:rPr>
              <a:t> </a:t>
            </a:r>
            <a:r>
              <a:rPr lang="fr-FR" b="1" dirty="0" err="1">
                <a:solidFill>
                  <a:schemeClr val="bg2"/>
                </a:solidFill>
              </a:rPr>
              <a:t>conserved</a:t>
            </a:r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1259" y="4908878"/>
            <a:ext cx="50014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Low emittance beams are desirable for efficient transmission through the beam lines</a:t>
            </a:r>
          </a:p>
        </p:txBody>
      </p:sp>
    </p:spTree>
    <p:extLst>
      <p:ext uri="{BB962C8B-B14F-4D97-AF65-F5344CB8AC3E}">
        <p14:creationId xmlns:p14="http://schemas.microsoft.com/office/powerpoint/2010/main" val="60542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/>
          <p:cNvGrpSpPr/>
          <p:nvPr/>
        </p:nvGrpSpPr>
        <p:grpSpPr>
          <a:xfrm>
            <a:off x="6652365" y="866050"/>
            <a:ext cx="5294102" cy="5294102"/>
            <a:chOff x="6713325" y="429170"/>
            <a:chExt cx="5294102" cy="5294102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325" y="429170"/>
              <a:ext cx="5294102" cy="5294102"/>
            </a:xfrm>
            <a:prstGeom prst="rect">
              <a:avLst/>
            </a:prstGeom>
          </p:spPr>
        </p:pic>
        <p:grpSp>
          <p:nvGrpSpPr>
            <p:cNvPr id="16" name="Groupe 15"/>
            <p:cNvGrpSpPr/>
            <p:nvPr/>
          </p:nvGrpSpPr>
          <p:grpSpPr>
            <a:xfrm>
              <a:off x="8446429" y="1713677"/>
              <a:ext cx="3468470" cy="3406539"/>
              <a:chOff x="8446429" y="1713677"/>
              <a:chExt cx="3468470" cy="3406539"/>
            </a:xfrm>
          </p:grpSpPr>
          <p:sp>
            <p:nvSpPr>
              <p:cNvPr id="13" name="ZoneTexte 12"/>
              <p:cNvSpPr txBox="1"/>
              <p:nvPr/>
            </p:nvSpPr>
            <p:spPr>
              <a:xfrm rot="1080000">
                <a:off x="8446429" y="4750884"/>
                <a:ext cx="912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y (mm)</a:t>
                </a:r>
                <a:endParaRPr lang="fr-FR" dirty="0"/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 rot="18900000">
                <a:off x="10507830" y="4429878"/>
                <a:ext cx="912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z (mm)</a:t>
                </a:r>
                <a:endParaRPr lang="fr-FR" dirty="0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 rot="16320000">
                <a:off x="10615184" y="2644060"/>
                <a:ext cx="22300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Electric </a:t>
                </a:r>
                <a:r>
                  <a:rPr lang="fr-FR" dirty="0" err="1" smtClean="0"/>
                  <a:t>potential</a:t>
                </a:r>
                <a:r>
                  <a:rPr lang="fr-FR" dirty="0" smtClean="0"/>
                  <a:t> (V)</a:t>
                </a:r>
                <a:endParaRPr lang="fr-FR" dirty="0"/>
              </a:p>
            </p:txBody>
          </p:sp>
        </p:grp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00">
            <a:off x="346607" y="3698563"/>
            <a:ext cx="5622876" cy="334695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5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Why to use a radiofrequency cooler?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25638" y="1722230"/>
            <a:ext cx="6851759" cy="3478425"/>
            <a:chOff x="25638" y="1183750"/>
            <a:chExt cx="6851759" cy="3478425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541" y="2136124"/>
              <a:ext cx="5382362" cy="2526051"/>
            </a:xfrm>
            <a:prstGeom prst="rect">
              <a:avLst/>
            </a:prstGeom>
          </p:spPr>
        </p:pic>
        <p:grpSp>
          <p:nvGrpSpPr>
            <p:cNvPr id="22" name="Groupe 21"/>
            <p:cNvGrpSpPr/>
            <p:nvPr/>
          </p:nvGrpSpPr>
          <p:grpSpPr>
            <a:xfrm>
              <a:off x="25638" y="1183750"/>
              <a:ext cx="1021026" cy="1418109"/>
              <a:chOff x="4951746" y="929392"/>
              <a:chExt cx="1021026" cy="1418109"/>
            </a:xfrm>
          </p:grpSpPr>
          <p:pic>
            <p:nvPicPr>
              <p:cNvPr id="18" name="Image 1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746" y="1169996"/>
                <a:ext cx="853661" cy="1026510"/>
              </a:xfrm>
              <a:prstGeom prst="rect">
                <a:avLst/>
              </a:prstGeom>
              <a:scene3d>
                <a:camera prst="orthographicFront">
                  <a:rot lat="20355990" lon="686612" rev="21574460"/>
                </a:camera>
                <a:lightRig rig="threePt" dir="t"/>
              </a:scene3d>
            </p:spPr>
          </p:pic>
          <p:sp>
            <p:nvSpPr>
              <p:cNvPr id="19" name="ZoneTexte 18"/>
              <p:cNvSpPr txBox="1"/>
              <p:nvPr/>
            </p:nvSpPr>
            <p:spPr>
              <a:xfrm rot="1380000">
                <a:off x="5561771" y="1978169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x</a:t>
                </a:r>
                <a:endParaRPr lang="fr-FR" dirty="0"/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5682308" y="1403416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y</a:t>
                </a:r>
                <a:endParaRPr lang="fr-FR" dirty="0"/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5052790" y="929392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z</a:t>
                </a:r>
                <a:endParaRPr lang="fr-FR" dirty="0"/>
              </a:p>
            </p:txBody>
          </p:sp>
        </p:grpSp>
        <p:sp>
          <p:nvSpPr>
            <p:cNvPr id="23" name="ZoneTexte 22"/>
            <p:cNvSpPr txBox="1"/>
            <p:nvPr/>
          </p:nvSpPr>
          <p:spPr>
            <a:xfrm>
              <a:off x="2438302" y="1937609"/>
              <a:ext cx="44390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 </a:t>
              </a:r>
              <a:r>
                <a:rPr lang="fr-FR" dirty="0" err="1" smtClean="0"/>
                <a:t>static</a:t>
              </a:r>
              <a:r>
                <a:rPr lang="fr-FR" dirty="0" smtClean="0"/>
                <a:t> </a:t>
              </a:r>
              <a:r>
                <a:rPr lang="fr-FR" dirty="0" err="1" smtClean="0"/>
                <a:t>electric</a:t>
              </a:r>
              <a:r>
                <a:rPr lang="fr-FR" dirty="0" smtClean="0"/>
                <a:t> </a:t>
              </a:r>
              <a:r>
                <a:rPr lang="fr-FR" dirty="0" err="1" smtClean="0"/>
                <a:t>potential</a:t>
              </a:r>
              <a:r>
                <a:rPr lang="fr-FR" dirty="0" smtClean="0"/>
                <a:t> </a:t>
              </a:r>
              <a:r>
                <a:rPr lang="fr-FR" dirty="0" err="1" smtClean="0"/>
                <a:t>can</a:t>
              </a:r>
              <a:r>
                <a:rPr lang="fr-FR" dirty="0" smtClean="0"/>
                <a:t> not confine a </a:t>
              </a:r>
              <a:r>
                <a:rPr lang="fr-FR" dirty="0" err="1" smtClean="0"/>
                <a:t>charged</a:t>
              </a:r>
              <a:r>
                <a:rPr lang="fr-FR" dirty="0" smtClean="0"/>
                <a:t> </a:t>
              </a:r>
              <a:r>
                <a:rPr lang="fr-FR" dirty="0" err="1" smtClean="0"/>
                <a:t>particle</a:t>
              </a:r>
              <a:r>
                <a:rPr lang="fr-FR" dirty="0" smtClean="0"/>
                <a:t> in 3D but an </a:t>
              </a:r>
              <a:r>
                <a:rPr lang="fr-FR" dirty="0" err="1" smtClean="0"/>
                <a:t>RF</a:t>
              </a:r>
              <a:r>
                <a:rPr lang="fr-FR" dirty="0" smtClean="0"/>
                <a:t> one </a:t>
              </a:r>
              <a:r>
                <a:rPr lang="fr-FR" dirty="0" err="1" smtClean="0"/>
                <a:t>can</a:t>
              </a:r>
              <a:r>
                <a:rPr lang="fr-FR" dirty="0"/>
                <a:t>!</a:t>
              </a:r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6289040" y="5946219"/>
            <a:ext cx="4947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25 DC segments </a:t>
            </a:r>
            <a:r>
              <a:rPr lang="fr-FR" dirty="0" err="1" smtClean="0"/>
              <a:t>surround</a:t>
            </a:r>
            <a:r>
              <a:rPr lang="fr-FR" dirty="0" smtClean="0"/>
              <a:t> the </a:t>
            </a:r>
            <a:r>
              <a:rPr lang="fr-FR" dirty="0" err="1" smtClean="0"/>
              <a:t>RF</a:t>
            </a:r>
            <a:r>
              <a:rPr lang="fr-FR" dirty="0" smtClean="0"/>
              <a:t> </a:t>
            </a:r>
            <a:r>
              <a:rPr lang="fr-FR" dirty="0" err="1" smtClean="0"/>
              <a:t>rods</a:t>
            </a:r>
            <a:r>
              <a:rPr lang="fr-FR" dirty="0" smtClean="0"/>
              <a:t> to guide the </a:t>
            </a:r>
            <a:r>
              <a:rPr lang="fr-FR" dirty="0" err="1" smtClean="0"/>
              <a:t>cooled</a:t>
            </a:r>
            <a:r>
              <a:rPr lang="fr-FR" dirty="0" smtClean="0"/>
              <a:t> ions </a:t>
            </a:r>
            <a:r>
              <a:rPr lang="fr-FR" dirty="0" err="1" smtClean="0"/>
              <a:t>towards</a:t>
            </a:r>
            <a:r>
              <a:rPr lang="fr-FR" dirty="0" smtClean="0"/>
              <a:t> the end of the </a:t>
            </a:r>
            <a:r>
              <a:rPr lang="fr-FR" dirty="0" err="1" smtClean="0"/>
              <a:t>RFQ</a:t>
            </a:r>
            <a:r>
              <a:rPr lang="fr-FR" dirty="0"/>
              <a:t>.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8"/>
          <a:stretch/>
        </p:blipFill>
        <p:spPr>
          <a:xfrm>
            <a:off x="7463348" y="1613275"/>
            <a:ext cx="4606259" cy="4112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77709" y="869616"/>
                <a:ext cx="5487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Emittance of </a:t>
                </a:r>
                <a:r>
                  <a:rPr lang="fr-FR" dirty="0" err="1" smtClean="0"/>
                  <a:t>low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energy</a:t>
                </a:r>
                <a:r>
                  <a:rPr lang="fr-FR" dirty="0" smtClean="0"/>
                  <a:t> RIB </a:t>
                </a:r>
                <a14:m>
                  <m:oMath xmlns:m="http://schemas.openxmlformats.org/officeDocument/2006/math">
                    <m:r>
                      <a:rPr lang="fr-FR" b="0" i="1" dirty="0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fr-FR" dirty="0" smtClean="0"/>
                  <a:t> </a:t>
                </a:r>
                <a:r>
                  <a:rPr lang="fr-FR" dirty="0" err="1" smtClean="0"/>
                  <a:t>several</a:t>
                </a:r>
                <a:r>
                  <a:rPr lang="fr-FR" dirty="0" smtClean="0"/>
                  <a:t> 10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fr-FR" b="0" i="0" dirty="0" smtClean="0">
                    <a:latin typeface="+mj-lt"/>
                  </a:rPr>
                  <a:t>.</a:t>
                </a:r>
                <a:r>
                  <a:rPr lang="fr-FR" b="0" i="0" dirty="0" err="1" smtClean="0">
                    <a:latin typeface="+mj-lt"/>
                  </a:rPr>
                  <a:t>mm.mrad</a:t>
                </a:r>
                <a:r>
                  <a:rPr lang="fr-FR" b="0" i="0" dirty="0" smtClean="0">
                    <a:latin typeface="+mj-lt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09" y="869616"/>
                <a:ext cx="5487528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000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/>
              <p:cNvSpPr txBox="1"/>
              <p:nvPr/>
            </p:nvSpPr>
            <p:spPr>
              <a:xfrm>
                <a:off x="7780421" y="869616"/>
                <a:ext cx="43349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/>
                  <a:t>Typical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needs</a:t>
                </a:r>
                <a:r>
                  <a:rPr lang="fr-FR" dirty="0" smtClean="0"/>
                  <a:t> for </a:t>
                </a:r>
                <a:r>
                  <a:rPr lang="fr-FR" dirty="0" err="1" smtClean="0"/>
                  <a:t>traps</a:t>
                </a:r>
                <a:r>
                  <a:rPr lang="fr-FR" dirty="0" smtClean="0"/>
                  <a:t>: a few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fr-FR" b="0" i="0" dirty="0" smtClean="0">
                    <a:latin typeface="+mj-lt"/>
                  </a:rPr>
                  <a:t>.</a:t>
                </a:r>
                <a:r>
                  <a:rPr lang="fr-FR" b="0" i="0" dirty="0" err="1" smtClean="0">
                    <a:latin typeface="+mj-lt"/>
                  </a:rPr>
                  <a:t>mm.mrad</a:t>
                </a:r>
                <a:r>
                  <a:rPr lang="fr-FR" b="0" i="0" dirty="0" smtClean="0">
                    <a:latin typeface="+mj-lt"/>
                  </a:rPr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27" name="ZoneText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421" y="869616"/>
                <a:ext cx="4334969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1125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/>
          <p:cNvSpPr txBox="1"/>
          <p:nvPr/>
        </p:nvSpPr>
        <p:spPr>
          <a:xfrm>
            <a:off x="5811855" y="1144484"/>
            <a:ext cx="172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2"/>
                </a:solidFill>
              </a:rPr>
              <a:t>Cooling</a:t>
            </a:r>
            <a:r>
              <a:rPr lang="fr-FR" dirty="0" smtClean="0">
                <a:solidFill>
                  <a:schemeClr val="bg2"/>
                </a:solidFill>
              </a:rPr>
              <a:t> </a:t>
            </a:r>
            <a:r>
              <a:rPr lang="fr-FR" dirty="0" err="1" smtClean="0">
                <a:solidFill>
                  <a:schemeClr val="bg2"/>
                </a:solidFill>
              </a:rPr>
              <a:t>needed</a:t>
            </a:r>
            <a:r>
              <a:rPr lang="fr-FR" dirty="0" smtClean="0">
                <a:solidFill>
                  <a:schemeClr val="bg2"/>
                </a:solidFill>
              </a:rPr>
              <a:t>!</a:t>
            </a:r>
            <a:endParaRPr lang="fr-FR" dirty="0">
              <a:solidFill>
                <a:schemeClr val="bg2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16" y="902408"/>
            <a:ext cx="1714425" cy="30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7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2" y="883629"/>
            <a:ext cx="7831577" cy="504799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6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… and </a:t>
            </a:r>
            <a:r>
              <a:rPr lang="en-US" sz="3200" dirty="0" err="1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buncher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60" y="3385895"/>
            <a:ext cx="3482340" cy="301752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673639" y="3710344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DC segments</a:t>
            </a:r>
            <a:endParaRPr lang="fr-FR" dirty="0"/>
          </a:p>
        </p:txBody>
      </p:sp>
      <p:grpSp>
        <p:nvGrpSpPr>
          <p:cNvPr id="39" name="Groupe 38"/>
          <p:cNvGrpSpPr/>
          <p:nvPr/>
        </p:nvGrpSpPr>
        <p:grpSpPr>
          <a:xfrm>
            <a:off x="4872567" y="2106083"/>
            <a:ext cx="6110393" cy="2354157"/>
            <a:chOff x="4872567" y="2106083"/>
            <a:chExt cx="6110393" cy="2354157"/>
          </a:xfrm>
          <a:effectLst>
            <a:glow rad="76200">
              <a:schemeClr val="bg1">
                <a:alpha val="90000"/>
              </a:schemeClr>
            </a:glow>
          </a:effectLst>
        </p:grpSpPr>
        <p:cxnSp>
          <p:nvCxnSpPr>
            <p:cNvPr id="9" name="Connecteur droit avec flèche 8"/>
            <p:cNvCxnSpPr/>
            <p:nvPr/>
          </p:nvCxnSpPr>
          <p:spPr>
            <a:xfrm>
              <a:off x="8905240" y="4005714"/>
              <a:ext cx="436880" cy="4545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>
              <a:off x="8905240" y="4005714"/>
              <a:ext cx="2077720" cy="32244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H="1" flipV="1">
              <a:off x="4872567" y="2106083"/>
              <a:ext cx="2866216" cy="17398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 flipH="1" flipV="1">
              <a:off x="5080000" y="2531533"/>
              <a:ext cx="2656540" cy="13255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ZoneTexte 26"/>
          <p:cNvSpPr txBox="1"/>
          <p:nvPr/>
        </p:nvSpPr>
        <p:spPr>
          <a:xfrm>
            <a:off x="8129994" y="5557365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RF</a:t>
            </a:r>
            <a:r>
              <a:rPr lang="fr-FR" dirty="0" smtClean="0"/>
              <a:t> </a:t>
            </a:r>
            <a:r>
              <a:rPr lang="fr-FR" dirty="0" err="1" smtClean="0"/>
              <a:t>rods</a:t>
            </a:r>
            <a:endParaRPr lang="fr-FR" dirty="0"/>
          </a:p>
        </p:txBody>
      </p:sp>
      <p:grpSp>
        <p:nvGrpSpPr>
          <p:cNvPr id="40" name="Groupe 39"/>
          <p:cNvGrpSpPr/>
          <p:nvPr/>
        </p:nvGrpSpPr>
        <p:grpSpPr>
          <a:xfrm>
            <a:off x="8995001" y="5305720"/>
            <a:ext cx="801271" cy="508412"/>
            <a:chOff x="8995001" y="5305720"/>
            <a:chExt cx="801271" cy="508412"/>
          </a:xfrm>
          <a:effectLst>
            <a:glow rad="76200">
              <a:schemeClr val="bg1">
                <a:alpha val="90000"/>
              </a:schemeClr>
            </a:glow>
          </a:effectLst>
        </p:grpSpPr>
        <p:cxnSp>
          <p:nvCxnSpPr>
            <p:cNvPr id="28" name="Connecteur droit avec flèche 27"/>
            <p:cNvCxnSpPr/>
            <p:nvPr/>
          </p:nvCxnSpPr>
          <p:spPr>
            <a:xfrm>
              <a:off x="8995001" y="5742031"/>
              <a:ext cx="801271" cy="7210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 flipV="1">
              <a:off x="8995001" y="5305720"/>
              <a:ext cx="400635" cy="43631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0120">
            <a:off x="10528180" y="2787235"/>
            <a:ext cx="721598" cy="721598"/>
          </a:xfrm>
          <a:prstGeom prst="rect">
            <a:avLst/>
          </a:prstGeom>
          <a:effectLst>
            <a:glow rad="38100">
              <a:schemeClr val="bg1">
                <a:alpha val="90000"/>
              </a:schemeClr>
            </a:glow>
          </a:effectLst>
        </p:spPr>
      </p:pic>
      <p:sp>
        <p:nvSpPr>
          <p:cNvPr id="19" name="ZoneTexte 18"/>
          <p:cNvSpPr txBox="1"/>
          <p:nvPr/>
        </p:nvSpPr>
        <p:spPr>
          <a:xfrm>
            <a:off x="10057661" y="2408335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Buffer </a:t>
            </a:r>
            <a:r>
              <a:rPr lang="fr-FR" dirty="0" err="1" smtClean="0"/>
              <a:t>gas</a:t>
            </a:r>
            <a:r>
              <a:rPr lang="fr-FR" dirty="0" smtClean="0"/>
              <a:t> </a:t>
            </a:r>
            <a:r>
              <a:rPr lang="fr-FR" dirty="0" err="1" smtClean="0"/>
              <a:t>inlet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553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052" y="2491170"/>
            <a:ext cx="4338000" cy="43380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7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Stability inside the </a:t>
            </a:r>
            <a:r>
              <a:rPr lang="en-US" sz="3200" dirty="0" err="1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RFQ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>
                <a:off x="139238" y="3901167"/>
                <a:ext cx="1603836" cy="16157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latin typeface="Cambria Math" panose="02040503050406030204" pitchFamily="18" charset="0"/>
                                        </a:rPr>
                                        <m:t>𝑝𝑝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f>
                                <m:fPr>
                                  <m:ctrlPr>
                                    <a:rPr lang="fr-FR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num>
                                <m:den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  <m:e/>
                            <m:e>
                              <m:r>
                                <a:rPr lang="fr-FR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fr-FR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fr-FR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b="0" i="1" smtClean="0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b>
                                    <m:sSubPr>
                                      <m:ctrlPr>
                                        <a:rPr lang="fr-FR" b="0" i="1" smtClean="0">
                                          <a:solidFill>
                                            <a:schemeClr val="bg1">
                                              <a:lumMod val="6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b="0" i="1" smtClean="0">
                                          <a:solidFill>
                                            <a:schemeClr val="bg1">
                                              <a:lumMod val="6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fr-FR" b="0" i="1" smtClean="0">
                                          <a:solidFill>
                                            <a:schemeClr val="bg1">
                                              <a:lumMod val="6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𝐷𝐶</m:t>
                                      </m:r>
                                    </m:sub>
                                  </m:sSub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fr-FR" i="1">
                                          <a:solidFill>
                                            <a:schemeClr val="bg1">
                                              <a:lumMod val="6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fr-FR" i="1">
                                          <a:solidFill>
                                            <a:schemeClr val="bg1">
                                              <a:lumMod val="6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fr-FR" i="1">
                                          <a:solidFill>
                                            <a:schemeClr val="bg1">
                                              <a:lumMod val="6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fr-FR" i="1">
                                          <a:solidFill>
                                            <a:schemeClr val="bg1">
                                              <a:lumMod val="6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fr-FR" i="1">
                                          <a:solidFill>
                                            <a:schemeClr val="bg1">
                                              <a:lumMod val="6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>
                                          <a:solidFill>
                                            <a:schemeClr val="bg1">
                                              <a:lumMod val="6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p>
                                      <m:r>
                                        <a:rPr lang="fr-FR" i="1">
                                          <a:solidFill>
                                            <a:schemeClr val="bg1">
                                              <a:lumMod val="6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f>
                                <m:fPr>
                                  <m:ctrlPr>
                                    <a:rPr lang="fr-FR" i="1" dirty="0" smtClean="0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i="1" dirty="0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num>
                                <m:den>
                                  <m:r>
                                    <a:rPr lang="fr-FR" i="1" dirty="0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38" y="3901167"/>
                <a:ext cx="1603836" cy="161576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/>
              <p:cNvSpPr txBox="1"/>
              <p:nvPr/>
            </p:nvSpPr>
            <p:spPr>
              <a:xfrm>
                <a:off x="6281343" y="1418855"/>
                <a:ext cx="5910657" cy="487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Stability of the motion </a:t>
                </a:r>
                <a:r>
                  <a:rPr lang="fr-FR" dirty="0" err="1" smtClean="0"/>
                  <a:t>depends</a:t>
                </a:r>
                <a:r>
                  <a:rPr lang="fr-FR" dirty="0" smtClean="0"/>
                  <a:t> 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fr-FR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i="0" dirty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fr-FR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𝑝𝑝</m:t>
                        </m:r>
                      </m:sub>
                    </m:sSub>
                  </m:oMath>
                </a14:m>
                <a:r>
                  <a:rPr lang="fr-FR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𝐷𝐶</m:t>
                        </m:r>
                      </m:sub>
                    </m:sSub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1" name="ZoneText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343" y="1418855"/>
                <a:ext cx="5910657" cy="487249"/>
              </a:xfrm>
              <a:prstGeom prst="rect">
                <a:avLst/>
              </a:prstGeom>
              <a:blipFill rotWithShape="0">
                <a:blip r:embed="rId6"/>
                <a:stretch>
                  <a:fillRect l="-825" b="-7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052" y="2491170"/>
            <a:ext cx="4338000" cy="4338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8268" y="694873"/>
            <a:ext cx="5155051" cy="1640651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393305" y="2455073"/>
            <a:ext cx="11687570" cy="4023142"/>
            <a:chOff x="255156" y="2595463"/>
            <a:chExt cx="11687570" cy="4023142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9584" y="2595463"/>
              <a:ext cx="4023142" cy="402314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ZoneTexte 23"/>
                <p:cNvSpPr txBox="1"/>
                <p:nvPr/>
              </p:nvSpPr>
              <p:spPr>
                <a:xfrm>
                  <a:off x="6117662" y="4225320"/>
                  <a:ext cx="1935272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 smtClean="0"/>
                    <a:t>When 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0,</m:t>
                      </m:r>
                    </m:oMath>
                  </a14:m>
                  <a:endParaRPr lang="fr-FR" dirty="0" smtClean="0"/>
                </a:p>
                <a:p>
                  <a:r>
                    <a:rPr lang="fr-FR" dirty="0" smtClean="0"/>
                    <a:t>best transmission </a:t>
                  </a:r>
                  <a:r>
                    <a:rPr lang="fr-FR" dirty="0" err="1" smtClean="0"/>
                    <a:t>usually</a:t>
                  </a:r>
                  <a:r>
                    <a:rPr lang="fr-FR" dirty="0" smtClean="0"/>
                    <a:t> </a:t>
                  </a:r>
                  <a:r>
                    <a:rPr lang="fr-FR" dirty="0" err="1" smtClean="0"/>
                    <a:t>obtained</a:t>
                  </a:r>
                  <a:r>
                    <a:rPr lang="fr-FR" dirty="0" smtClean="0"/>
                    <a:t> for </a:t>
                  </a:r>
                  <a14:m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0.5&lt;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&lt;0.7</m:t>
                      </m:r>
                    </m:oMath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24" name="ZoneTexte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17662" y="4225320"/>
                  <a:ext cx="1935272" cy="120032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2516" t="-2538" r="-943" b="-710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Ellipse 24"/>
            <p:cNvSpPr/>
            <p:nvPr/>
          </p:nvSpPr>
          <p:spPr>
            <a:xfrm>
              <a:off x="4253934" y="6290150"/>
              <a:ext cx="939800" cy="140971"/>
            </a:xfrm>
            <a:prstGeom prst="ellipse">
              <a:avLst/>
            </a:prstGeom>
            <a:noFill/>
            <a:ln w="25400" cap="rnd">
              <a:solidFill>
                <a:schemeClr val="bg2"/>
              </a:solidFill>
              <a:prstDash val="sysDot"/>
            </a:ln>
            <a:effectLst>
              <a:glow rad="50800">
                <a:schemeClr val="bg1">
                  <a:alpha val="8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48731">
              <a:off x="5204071" y="5286228"/>
              <a:ext cx="2554124" cy="1323888"/>
            </a:xfrm>
            <a:prstGeom prst="rect">
              <a:avLst/>
            </a:prstGeom>
            <a:effectLst>
              <a:glow rad="63500">
                <a:schemeClr val="bg1">
                  <a:alpha val="90000"/>
                </a:schemeClr>
              </a:glo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ZoneTexte 27"/>
                <p:cNvSpPr txBox="1"/>
                <p:nvPr/>
              </p:nvSpPr>
              <p:spPr>
                <a:xfrm rot="19889235">
                  <a:off x="255156" y="4966834"/>
                  <a:ext cx="168116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chemeClr val="tx1"/>
                          </a:solidFill>
                          <a:effectLst>
                            <a:glow rad="177800">
                              <a:schemeClr val="bg1">
                                <a:alpha val="91000"/>
                              </a:schemeClr>
                            </a:glow>
                          </a:effectLst>
                          <a:latin typeface="Cambria Math" panose="02040503050406030204" pitchFamily="18" charset="0"/>
                        </a:rPr>
                        <m:t>≈0</m:t>
                      </m:r>
                    </m:oMath>
                  </a14:m>
                  <a:r>
                    <a:rPr lang="fr-FR" sz="1600" dirty="0" smtClean="0">
                      <a:solidFill>
                        <a:schemeClr val="tx1"/>
                      </a:solidFill>
                      <a:effectLst>
                        <a:glow rad="177800">
                          <a:schemeClr val="bg1">
                            <a:alpha val="91000"/>
                          </a:schemeClr>
                        </a:glow>
                      </a:effectLst>
                    </a:rPr>
                    <a:t> for the </a:t>
                  </a:r>
                  <a:r>
                    <a:rPr lang="fr-FR" sz="1600" dirty="0" err="1" smtClean="0">
                      <a:solidFill>
                        <a:schemeClr val="tx1"/>
                      </a:solidFill>
                      <a:effectLst>
                        <a:glow rad="177800">
                          <a:schemeClr val="bg1">
                            <a:alpha val="91000"/>
                          </a:schemeClr>
                        </a:glow>
                      </a:effectLst>
                    </a:rPr>
                    <a:t>GPIB</a:t>
                  </a:r>
                  <a:endParaRPr lang="fr-FR" sz="1600" dirty="0">
                    <a:solidFill>
                      <a:schemeClr val="tx1"/>
                    </a:solidFill>
                    <a:effectLst>
                      <a:glow rad="177800">
                        <a:schemeClr val="bg1">
                          <a:alpha val="91000"/>
                        </a:schemeClr>
                      </a:glow>
                    </a:effectLst>
                  </a:endParaRPr>
                </a:p>
              </p:txBody>
            </p:sp>
          </mc:Choice>
          <mc:Fallback xmlns="">
            <p:sp>
              <p:nvSpPr>
                <p:cNvPr id="28" name="ZoneTexte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889235">
                  <a:off x="255156" y="4966834"/>
                  <a:ext cx="1681166" cy="33855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7735" r="-5926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869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8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RF system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p:grpSp>
        <p:nvGrpSpPr>
          <p:cNvPr id="9" name="Groupe 8"/>
          <p:cNvGrpSpPr>
            <a:grpSpLocks noChangeAspect="1"/>
          </p:cNvGrpSpPr>
          <p:nvPr/>
        </p:nvGrpSpPr>
        <p:grpSpPr>
          <a:xfrm>
            <a:off x="4427775" y="1186205"/>
            <a:ext cx="1404001" cy="1974125"/>
            <a:chOff x="532734" y="1053537"/>
            <a:chExt cx="2339171" cy="3271703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734" y="2442297"/>
              <a:ext cx="2339169" cy="188294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4"/>
            <a:srcRect r="7631"/>
            <a:stretch/>
          </p:blipFill>
          <p:spPr>
            <a:xfrm>
              <a:off x="532736" y="1053537"/>
              <a:ext cx="2339169" cy="1059147"/>
            </a:xfrm>
            <a:prstGeom prst="rect">
              <a:avLst/>
            </a:prstGeom>
          </p:spPr>
        </p:pic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771" y="3681569"/>
            <a:ext cx="2143007" cy="285734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817465"/>
            <a:ext cx="3493566" cy="262017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58" y="1677939"/>
            <a:ext cx="1457553" cy="904095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3593613" y="997517"/>
            <a:ext cx="3072325" cy="2268000"/>
            <a:chOff x="3593613" y="997517"/>
            <a:chExt cx="3072325" cy="2268000"/>
          </a:xfrm>
        </p:grpSpPr>
        <p:sp>
          <p:nvSpPr>
            <p:cNvPr id="8" name="Accolade fermante 7"/>
            <p:cNvSpPr/>
            <p:nvPr/>
          </p:nvSpPr>
          <p:spPr>
            <a:xfrm>
              <a:off x="6449938" y="997517"/>
              <a:ext cx="216000" cy="2268000"/>
            </a:xfrm>
            <a:prstGeom prst="rightBrace">
              <a:avLst>
                <a:gd name="adj1" fmla="val 195238"/>
                <a:gd name="adj2" fmla="val 50000"/>
              </a:avLst>
            </a:prstGeom>
            <a:ln w="317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Accolade fermante 12"/>
            <p:cNvSpPr/>
            <p:nvPr/>
          </p:nvSpPr>
          <p:spPr>
            <a:xfrm flipH="1">
              <a:off x="3593613" y="997517"/>
              <a:ext cx="216000" cy="2268000"/>
            </a:xfrm>
            <a:prstGeom prst="rightBrace">
              <a:avLst>
                <a:gd name="adj1" fmla="val 195238"/>
                <a:gd name="adj2" fmla="val 50000"/>
              </a:avLst>
            </a:prstGeom>
            <a:ln w="3175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6" name="Ellipse 115"/>
          <p:cNvSpPr/>
          <p:nvPr/>
        </p:nvSpPr>
        <p:spPr>
          <a:xfrm>
            <a:off x="9144000" y="1464817"/>
            <a:ext cx="1420427" cy="1704512"/>
          </a:xfrm>
          <a:prstGeom prst="ellipse">
            <a:avLst/>
          </a:prstGeom>
          <a:noFill/>
          <a:ln w="31750" cap="rnd">
            <a:solidFill>
              <a:schemeClr val="bg2"/>
            </a:solidFill>
            <a:prstDash val="sysDash"/>
          </a:ln>
          <a:effectLst>
            <a:glow rad="762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2" name="Image 1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56" y="3567899"/>
            <a:ext cx="4369478" cy="32771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3923">
            <a:off x="1814959" y="1881580"/>
            <a:ext cx="1494683" cy="53082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3923">
            <a:off x="6856919" y="1900826"/>
            <a:ext cx="1494683" cy="53082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0222">
            <a:off x="9082932" y="3600139"/>
            <a:ext cx="1494683" cy="530822"/>
          </a:xfrm>
          <a:prstGeom prst="rect">
            <a:avLst/>
          </a:prstGeom>
          <a:effectLst>
            <a:glow rad="76200">
              <a:schemeClr val="bg1">
                <a:alpha val="90000"/>
              </a:schemeClr>
            </a:glow>
          </a:effec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548">
            <a:off x="6921699" y="5041060"/>
            <a:ext cx="1494683" cy="530822"/>
          </a:xfrm>
          <a:prstGeom prst="rect">
            <a:avLst/>
          </a:prstGeom>
          <a:effectLst>
            <a:glow rad="76200">
              <a:schemeClr val="bg1">
                <a:alpha val="90000"/>
              </a:schemeClr>
            </a:glow>
          </a:effectLst>
        </p:spPr>
      </p:pic>
      <p:sp>
        <p:nvSpPr>
          <p:cNvPr id="123" name="ZoneTexte 122"/>
          <p:cNvSpPr txBox="1"/>
          <p:nvPr/>
        </p:nvSpPr>
        <p:spPr>
          <a:xfrm>
            <a:off x="7200994" y="4866640"/>
            <a:ext cx="1560042" cy="879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 smtClean="0"/>
              <a:t>To the 2 pairs</a:t>
            </a:r>
          </a:p>
          <a:p>
            <a:pPr algn="ctr">
              <a:lnSpc>
                <a:spcPct val="150000"/>
              </a:lnSpc>
            </a:pPr>
            <a:r>
              <a:rPr lang="fr-FR" dirty="0" smtClean="0"/>
              <a:t>of </a:t>
            </a:r>
            <a:r>
              <a:rPr lang="fr-FR" dirty="0" err="1" smtClean="0"/>
              <a:t>rods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4007362" y="597509"/>
            <a:ext cx="2244827" cy="46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 smtClean="0"/>
              <a:t>Class A amplifier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363653" y="817465"/>
            <a:ext cx="1215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 err="1" smtClean="0"/>
              <a:t>Waveform</a:t>
            </a:r>
            <a:endParaRPr lang="fr-FR" dirty="0"/>
          </a:p>
          <a:p>
            <a:pPr algn="ctr">
              <a:lnSpc>
                <a:spcPct val="150000"/>
              </a:lnSpc>
            </a:pPr>
            <a:r>
              <a:rPr lang="fr-FR" dirty="0" err="1" smtClean="0"/>
              <a:t>generator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9274835" y="710742"/>
            <a:ext cx="2244827" cy="46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 err="1" smtClean="0">
                <a:effectLst>
                  <a:glow rad="190500">
                    <a:schemeClr val="bg1">
                      <a:alpha val="90000"/>
                    </a:schemeClr>
                  </a:glow>
                </a:effectLst>
              </a:rPr>
              <a:t>Balun</a:t>
            </a:r>
            <a:r>
              <a:rPr lang="fr-FR" dirty="0" smtClean="0">
                <a:effectLst>
                  <a:glow rad="190500">
                    <a:schemeClr val="bg1">
                      <a:alpha val="90000"/>
                    </a:schemeClr>
                  </a:glow>
                </a:effectLst>
              </a:rPr>
              <a:t> circuit</a:t>
            </a:r>
            <a:endParaRPr lang="fr-FR" dirty="0">
              <a:effectLst>
                <a:glow rad="190500">
                  <a:schemeClr val="bg1">
                    <a:alpha val="90000"/>
                  </a:schemeClr>
                </a:glow>
              </a:effectLst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007362" y="1618538"/>
            <a:ext cx="2244827" cy="46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dirty="0" smtClean="0"/>
              <a:t>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804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155389D-8A98-4BC3-A2CA-9524E02C64F2}" type="slidenum">
              <a:rPr lang="fr-FR" smtClean="0"/>
              <a:t>9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  <a:ea typeface="CMU Sans Serif" panose="02000603000000000000" pitchFamily="2" charset="0"/>
                <a:cs typeface="CMU Sans Serif" panose="02000603000000000000" pitchFamily="2" charset="0"/>
              </a:rPr>
              <a:t>Transverse emittance reduction</a:t>
            </a:r>
            <a:endParaRPr lang="en-US" sz="3200" dirty="0">
              <a:solidFill>
                <a:schemeClr val="bg1"/>
              </a:solidFill>
              <a:latin typeface="+mj-lt"/>
              <a:ea typeface="CMU Sans Serif" panose="02000603000000000000" pitchFamily="2" charset="0"/>
              <a:cs typeface="CMU Sans Serif" panose="020006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9625185" y="4853953"/>
                <a:ext cx="19253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600" dirty="0" smtClean="0">
                    <a:solidFill>
                      <a:schemeClr val="bg1"/>
                    </a:solidFill>
                  </a:rPr>
                  <a:t>3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fr-FR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𝑚𝑟𝑎𝑑</m:t>
                    </m:r>
                  </m:oMath>
                </a14:m>
                <a:endParaRPr lang="fr-FR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5185" y="4853953"/>
                <a:ext cx="1925320" cy="338554"/>
              </a:xfrm>
              <a:prstGeom prst="rect">
                <a:avLst/>
              </a:prstGeom>
              <a:blipFill rotWithShape="0">
                <a:blip r:embed="rId3"/>
                <a:stretch>
                  <a:fillRect t="-7143" b="-196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550945" y="4186762"/>
            <a:ext cx="6934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4"/>
              </a:buBlip>
            </a:pPr>
            <a:r>
              <a:rPr lang="fr-FR" dirty="0" smtClean="0"/>
              <a:t>Transverse </a:t>
            </a:r>
            <a:r>
              <a:rPr lang="fr-FR" dirty="0" err="1" smtClean="0"/>
              <a:t>emittance</a:t>
            </a:r>
            <a:r>
              <a:rPr lang="fr-FR" dirty="0"/>
              <a:t> </a:t>
            </a:r>
            <a:r>
              <a:rPr lang="fr-FR" dirty="0" err="1" smtClean="0"/>
              <a:t>reduction</a:t>
            </a:r>
            <a:r>
              <a:rPr lang="fr-FR" dirty="0" smtClean="0"/>
              <a:t> in </a:t>
            </a:r>
            <a:r>
              <a:rPr lang="fr-FR" dirty="0"/>
              <a:t>compliance </a:t>
            </a:r>
            <a:r>
              <a:rPr lang="fr-FR" dirty="0" err="1" smtClean="0"/>
              <a:t>with</a:t>
            </a:r>
            <a:r>
              <a:rPr lang="fr-FR" dirty="0" smtClean="0"/>
              <a:t> expectations for </a:t>
            </a:r>
            <a:r>
              <a:rPr lang="fr-FR" dirty="0" err="1" smtClean="0"/>
              <a:t>continuous</a:t>
            </a:r>
            <a:r>
              <a:rPr lang="fr-FR" dirty="0" smtClean="0"/>
              <a:t> </a:t>
            </a:r>
            <a:r>
              <a:rPr lang="fr-FR" dirty="0" err="1" smtClean="0"/>
              <a:t>beams</a:t>
            </a:r>
            <a:endParaRPr lang="fr-FR" dirty="0" smtClean="0"/>
          </a:p>
          <a:p>
            <a:endParaRPr lang="fr-FR" dirty="0"/>
          </a:p>
          <a:p>
            <a:pPr marL="285750" indent="-285750">
              <a:buBlip>
                <a:blip r:embed="rId4"/>
              </a:buBlip>
            </a:pPr>
            <a:endParaRPr lang="fr-FR" dirty="0" smtClean="0"/>
          </a:p>
          <a:p>
            <a:pPr marL="285750" indent="-285750">
              <a:buBlip>
                <a:blip r:embed="rId4"/>
              </a:buBlip>
            </a:pPr>
            <a:endParaRPr lang="fr-FR" dirty="0" smtClean="0"/>
          </a:p>
          <a:p>
            <a:pPr marL="285750" indent="-285750">
              <a:buBlip>
                <a:blip r:embed="rId4"/>
              </a:buBlip>
            </a:pPr>
            <a:r>
              <a:rPr lang="fr-FR" dirty="0" err="1" smtClean="0"/>
              <a:t>Still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measured</a:t>
            </a:r>
            <a:r>
              <a:rPr lang="fr-FR" dirty="0" smtClean="0"/>
              <a:t> for </a:t>
            </a:r>
            <a:r>
              <a:rPr lang="fr-FR" dirty="0" err="1" smtClean="0"/>
              <a:t>bunched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but </a:t>
            </a:r>
            <a:r>
              <a:rPr lang="fr-FR" dirty="0" err="1" smtClean="0"/>
              <a:t>expected</a:t>
            </a:r>
            <a:r>
              <a:rPr lang="fr-FR" dirty="0" smtClean="0"/>
              <a:t> to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better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"/>
          <a:stretch/>
        </p:blipFill>
        <p:spPr>
          <a:xfrm>
            <a:off x="837546" y="2340668"/>
            <a:ext cx="5669423" cy="1718835"/>
          </a:xfrm>
          <a:prstGeom prst="rect">
            <a:avLst/>
          </a:prstGeom>
        </p:spPr>
      </p:pic>
      <p:grpSp>
        <p:nvGrpSpPr>
          <p:cNvPr id="34" name="Groupe 33"/>
          <p:cNvGrpSpPr/>
          <p:nvPr/>
        </p:nvGrpSpPr>
        <p:grpSpPr>
          <a:xfrm>
            <a:off x="452019" y="1164971"/>
            <a:ext cx="11504049" cy="4560266"/>
            <a:chOff x="452019" y="1164971"/>
            <a:chExt cx="11504049" cy="456026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2139" y="1378412"/>
              <a:ext cx="4163929" cy="4346825"/>
            </a:xfrm>
            <a:prstGeom prst="rect">
              <a:avLst/>
            </a:prstGeom>
          </p:spPr>
        </p:pic>
        <p:grpSp>
          <p:nvGrpSpPr>
            <p:cNvPr id="27" name="Groupe 26"/>
            <p:cNvGrpSpPr/>
            <p:nvPr/>
          </p:nvGrpSpPr>
          <p:grpSpPr>
            <a:xfrm>
              <a:off x="452019" y="1164971"/>
              <a:ext cx="7033483" cy="2677494"/>
              <a:chOff x="452019" y="1164971"/>
              <a:chExt cx="7033483" cy="2677494"/>
            </a:xfrm>
          </p:grpSpPr>
          <p:grpSp>
            <p:nvGrpSpPr>
              <p:cNvPr id="25" name="Groupe 24"/>
              <p:cNvGrpSpPr/>
              <p:nvPr/>
            </p:nvGrpSpPr>
            <p:grpSpPr>
              <a:xfrm>
                <a:off x="3794962" y="2274197"/>
                <a:ext cx="2712007" cy="1568268"/>
                <a:chOff x="3794962" y="2274197"/>
                <a:chExt cx="2712007" cy="1568268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3794962" y="2340669"/>
                  <a:ext cx="2712007" cy="1501796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2" name="Image 2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6838832">
                  <a:off x="3976837" y="2518914"/>
                  <a:ext cx="1054816" cy="565381"/>
                </a:xfrm>
                <a:prstGeom prst="rect">
                  <a:avLst/>
                </a:prstGeom>
                <a:effectLst>
                  <a:glow rad="101600">
                    <a:schemeClr val="bg1">
                      <a:alpha val="90000"/>
                    </a:schemeClr>
                  </a:glow>
                </a:effectLst>
              </p:spPr>
            </p:pic>
          </p:grpSp>
          <p:sp>
            <p:nvSpPr>
              <p:cNvPr id="26" name="ZoneTexte 25"/>
              <p:cNvSpPr txBox="1"/>
              <p:nvPr/>
            </p:nvSpPr>
            <p:spPr>
              <a:xfrm>
                <a:off x="452019" y="1164971"/>
                <a:ext cx="7033483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Blip>
                    <a:blip r:embed="rId4"/>
                  </a:buBlip>
                </a:pPr>
                <a:r>
                  <a:rPr lang="fr-FR" dirty="0" err="1" smtClean="0"/>
                  <a:t>Measurements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done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an </a:t>
                </a:r>
                <a:r>
                  <a:rPr lang="en-US" dirty="0"/>
                  <a:t>electrical sweep type emittance </a:t>
                </a:r>
                <a:r>
                  <a:rPr lang="en-US" dirty="0" smtClean="0"/>
                  <a:t>scanner</a:t>
                </a:r>
                <a:endParaRPr lang="en-US" sz="1200" dirty="0" smtClean="0"/>
              </a:p>
              <a:p>
                <a:pPr marL="742950" lvl="1" indent="-285750">
                  <a:buBlip>
                    <a:blip r:embed="rId4"/>
                  </a:buBlip>
                </a:pPr>
                <a:r>
                  <a:rPr lang="en-US" sz="1600" dirty="0" smtClean="0"/>
                  <a:t>Before the </a:t>
                </a:r>
                <a:r>
                  <a:rPr lang="en-US" sz="1600" dirty="0" err="1" smtClean="0"/>
                  <a:t>GPIB</a:t>
                </a:r>
                <a:r>
                  <a:rPr lang="en-US" sz="1600" dirty="0" smtClean="0"/>
                  <a:t> (30 keV beam)</a:t>
                </a:r>
              </a:p>
              <a:p>
                <a:pPr marL="742950" lvl="1" indent="-285750">
                  <a:buBlip>
                    <a:blip r:embed="rId4"/>
                  </a:buBlip>
                </a:pPr>
                <a:r>
                  <a:rPr lang="en-US" sz="1600" dirty="0" smtClean="0"/>
                  <a:t>After the </a:t>
                </a:r>
                <a:r>
                  <a:rPr lang="en-US" sz="1600" dirty="0" err="1" smtClean="0"/>
                  <a:t>GPIB</a:t>
                </a:r>
                <a:r>
                  <a:rPr lang="en-US" sz="1600" dirty="0" smtClean="0"/>
                  <a:t> at 30 keV and 3 keV</a:t>
                </a:r>
              </a:p>
            </p:txBody>
          </p:sp>
        </p:grpSp>
      </p:grpSp>
      <p:grpSp>
        <p:nvGrpSpPr>
          <p:cNvPr id="33" name="Groupe 32"/>
          <p:cNvGrpSpPr/>
          <p:nvPr/>
        </p:nvGrpSpPr>
        <p:grpSpPr>
          <a:xfrm>
            <a:off x="452019" y="1166400"/>
            <a:ext cx="11504049" cy="2784499"/>
            <a:chOff x="452019" y="1164971"/>
            <a:chExt cx="11504049" cy="2784499"/>
          </a:xfrm>
        </p:grpSpPr>
        <p:grpSp>
          <p:nvGrpSpPr>
            <p:cNvPr id="31" name="Groupe 30"/>
            <p:cNvGrpSpPr/>
            <p:nvPr/>
          </p:nvGrpSpPr>
          <p:grpSpPr>
            <a:xfrm>
              <a:off x="452019" y="1164971"/>
              <a:ext cx="7269581" cy="2784499"/>
              <a:chOff x="452019" y="1164971"/>
              <a:chExt cx="7269581" cy="2784499"/>
            </a:xfrm>
          </p:grpSpPr>
          <p:sp>
            <p:nvSpPr>
              <p:cNvPr id="4" name="ZoneTexte 3"/>
              <p:cNvSpPr txBox="1"/>
              <p:nvPr/>
            </p:nvSpPr>
            <p:spPr>
              <a:xfrm>
                <a:off x="452019" y="1164971"/>
                <a:ext cx="726958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Blip>
                    <a:blip r:embed="rId4"/>
                  </a:buBlip>
                </a:pPr>
                <a:r>
                  <a:rPr lang="fr-FR" dirty="0" err="1" smtClean="0"/>
                  <a:t>Measurements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done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with</a:t>
                </a:r>
                <a:r>
                  <a:rPr lang="fr-FR" dirty="0" smtClean="0"/>
                  <a:t> an </a:t>
                </a:r>
                <a:r>
                  <a:rPr lang="en-US" dirty="0"/>
                  <a:t>electrical sweep type emittance </a:t>
                </a:r>
                <a:r>
                  <a:rPr lang="en-US" dirty="0" smtClean="0"/>
                  <a:t>scanner </a:t>
                </a:r>
                <a:endParaRPr lang="en-US" sz="1200" dirty="0" smtClean="0"/>
              </a:p>
              <a:p>
                <a:pPr marL="742950" lvl="1" indent="-285750">
                  <a:buBlip>
                    <a:blip r:embed="rId4"/>
                  </a:buBlip>
                </a:pPr>
                <a:r>
                  <a:rPr lang="en-US" sz="1600" dirty="0" smtClean="0"/>
                  <a:t>Before the </a:t>
                </a:r>
                <a:r>
                  <a:rPr lang="en-US" sz="1600" dirty="0" err="1" smtClean="0"/>
                  <a:t>GPIB</a:t>
                </a:r>
                <a:r>
                  <a:rPr lang="en-US" sz="1600" dirty="0" smtClean="0"/>
                  <a:t> (30 keV beam)</a:t>
                </a:r>
              </a:p>
            </p:txBody>
          </p:sp>
          <p:grpSp>
            <p:nvGrpSpPr>
              <p:cNvPr id="30" name="Groupe 29"/>
              <p:cNvGrpSpPr/>
              <p:nvPr/>
            </p:nvGrpSpPr>
            <p:grpSpPr>
              <a:xfrm>
                <a:off x="1733067" y="2217147"/>
                <a:ext cx="4926303" cy="1732323"/>
                <a:chOff x="1733067" y="2217147"/>
                <a:chExt cx="4926303" cy="1732323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1789889" y="2447674"/>
                  <a:ext cx="4869481" cy="1501796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9" name="Image 2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9675517" flipV="1">
                  <a:off x="1733067" y="2217147"/>
                  <a:ext cx="1145967" cy="923215"/>
                </a:xfrm>
                <a:prstGeom prst="rect">
                  <a:avLst/>
                </a:prstGeom>
                <a:effectLst>
                  <a:glow rad="101600">
                    <a:schemeClr val="bg1">
                      <a:alpha val="90000"/>
                    </a:schemeClr>
                  </a:glow>
                </a:effectLst>
              </p:spPr>
            </p:pic>
          </p:grpSp>
        </p:grpSp>
        <p:pic>
          <p:nvPicPr>
            <p:cNvPr id="32" name="Image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42"/>
            <a:stretch/>
          </p:blipFill>
          <p:spPr>
            <a:xfrm>
              <a:off x="7792139" y="1378412"/>
              <a:ext cx="4163929" cy="208030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/>
              <p:cNvSpPr txBox="1"/>
              <p:nvPr/>
            </p:nvSpPr>
            <p:spPr>
              <a:xfrm>
                <a:off x="9625185" y="2731527"/>
                <a:ext cx="19253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 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fr-FR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𝑚𝑟𝑎𝑑</m:t>
                      </m:r>
                    </m:oMath>
                  </m:oMathPara>
                </a14:m>
                <a:endParaRPr lang="fr-FR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ZoneTexte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5185" y="2731527"/>
                <a:ext cx="1925320" cy="33855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e 41"/>
          <p:cNvGrpSpPr/>
          <p:nvPr/>
        </p:nvGrpSpPr>
        <p:grpSpPr>
          <a:xfrm>
            <a:off x="1016154" y="4842936"/>
            <a:ext cx="6404334" cy="409232"/>
            <a:chOff x="1016154" y="4792134"/>
            <a:chExt cx="6404334" cy="4092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1451931" y="4832034"/>
                  <a:ext cx="59685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fr-FR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∼3 </m:t>
                      </m:r>
                      <m:r>
                        <a:rPr lang="fr-FR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a14:m>
                  <a:r>
                    <a:rPr lang="fr-FR" dirty="0">
                      <a:solidFill>
                        <a:schemeClr val="bg2"/>
                      </a:solidFill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.</a:t>
                  </a:r>
                  <a:r>
                    <a:rPr lang="fr-FR" dirty="0" err="1" smtClean="0">
                      <a:solidFill>
                        <a:schemeClr val="bg2"/>
                      </a:solidFill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mm.mrad</a:t>
                  </a:r>
                  <a:r>
                    <a:rPr lang="fr-FR" dirty="0" smtClean="0">
                      <a:solidFill>
                        <a:schemeClr val="bg2"/>
                      </a:solidFill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 at 30 keV   /   </a:t>
                  </a:r>
                  <a14:m>
                    <m:oMath xmlns:m="http://schemas.openxmlformats.org/officeDocument/2006/math"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fr-FR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i="1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</m:oMath>
                  </a14:m>
                  <a:r>
                    <a:rPr lang="fr-FR" dirty="0">
                      <a:solidFill>
                        <a:schemeClr val="bg2"/>
                      </a:solidFill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.</a:t>
                  </a:r>
                  <a:r>
                    <a:rPr lang="fr-FR" dirty="0" err="1">
                      <a:solidFill>
                        <a:schemeClr val="bg2"/>
                      </a:solidFill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mm.mrad</a:t>
                  </a:r>
                  <a:r>
                    <a:rPr lang="fr-FR" dirty="0">
                      <a:solidFill>
                        <a:schemeClr val="bg2"/>
                      </a:solidFill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 at </a:t>
                  </a:r>
                  <a:r>
                    <a:rPr lang="fr-FR" dirty="0" smtClean="0">
                      <a:solidFill>
                        <a:schemeClr val="bg2"/>
                      </a:solidFill>
                      <a:latin typeface="CMU Sans Serif" panose="02000603000000000000" pitchFamily="2" charset="0"/>
                      <a:ea typeface="CMU Sans Serif" panose="02000603000000000000" pitchFamily="2" charset="0"/>
                      <a:cs typeface="CMU Sans Serif" panose="02000603000000000000" pitchFamily="2" charset="0"/>
                    </a:rPr>
                    <a:t>3 keV</a:t>
                  </a:r>
                  <a:endParaRPr lang="fr-FR" dirty="0">
                    <a:solidFill>
                      <a:schemeClr val="bg2"/>
                    </a:solidFill>
                    <a:latin typeface="CMU Sans Serif" panose="02000603000000000000" pitchFamily="2" charset="0"/>
                    <a:ea typeface="CMU Sans Serif" panose="02000603000000000000" pitchFamily="2" charset="0"/>
                    <a:cs typeface="CMU Sans Serif" panose="02000603000000000000" pitchFamily="2" charset="0"/>
                  </a:endParaRPr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1931" y="4832034"/>
                  <a:ext cx="5968557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9836" b="-2459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54" y="4792134"/>
              <a:ext cx="435777" cy="3516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420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ème Office">
  <a:themeElements>
    <a:clrScheme name="LP2iB">
      <a:dk1>
        <a:srgbClr val="111C22"/>
      </a:dk1>
      <a:lt1>
        <a:srgbClr val="FFFFFF"/>
      </a:lt1>
      <a:dk2>
        <a:srgbClr val="0F5C68"/>
      </a:dk2>
      <a:lt2>
        <a:srgbClr val="1EB8D0"/>
      </a:lt2>
      <a:accent1>
        <a:srgbClr val="1EB8D0"/>
      </a:accent1>
      <a:accent2>
        <a:srgbClr val="0F5C68"/>
      </a:accent2>
      <a:accent3>
        <a:srgbClr val="25E2FF"/>
      </a:accent3>
      <a:accent4>
        <a:srgbClr val="F04D09"/>
      </a:accent4>
      <a:accent5>
        <a:srgbClr val="EEE3DD"/>
      </a:accent5>
      <a:accent6>
        <a:srgbClr val="000000"/>
      </a:accent6>
      <a:hlink>
        <a:srgbClr val="1EB8D0"/>
      </a:hlink>
      <a:folHlink>
        <a:srgbClr val="111C22"/>
      </a:folHlink>
    </a:clrScheme>
    <a:fontScheme name="Mathias_PIPERADE">
      <a:majorFont>
        <a:latin typeface="CMU Sans Serif"/>
        <a:ea typeface=""/>
        <a:cs typeface=""/>
      </a:majorFont>
      <a:minorFont>
        <a:latin typeface="CMU Sans Serif"/>
        <a:ea typeface=""/>
        <a:cs typeface=""/>
      </a:minorFont>
    </a:fontScheme>
    <a:fmtScheme name="Texture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28138</TotalTime>
  <Words>1522</Words>
  <Application>Microsoft Office PowerPoint</Application>
  <PresentationFormat>Grand écran</PresentationFormat>
  <Paragraphs>353</Paragraphs>
  <Slides>28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5" baseType="lpstr">
      <vt:lpstr>CMU Sans Serif</vt:lpstr>
      <vt:lpstr>Calibri</vt:lpstr>
      <vt:lpstr>Cambria Math</vt:lpstr>
      <vt:lpstr>Arial</vt:lpstr>
      <vt:lpstr>Source Sans Pro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CENBG-UBx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mathias gerbaux</dc:creator>
  <cp:lastModifiedBy>mathias gerbaux</cp:lastModifiedBy>
  <cp:revision>338</cp:revision>
  <dcterms:created xsi:type="dcterms:W3CDTF">2022-11-29T08:34:09Z</dcterms:created>
  <dcterms:modified xsi:type="dcterms:W3CDTF">2024-04-12T09:09:56Z</dcterms:modified>
</cp:coreProperties>
</file>