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7"/>
  </p:notesMasterIdLst>
  <p:sldIdLst>
    <p:sldId id="291" r:id="rId3"/>
    <p:sldId id="257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3B206-D659-45D1-97E3-C99E81DC3BB5}" type="datetimeFigureOut">
              <a:rPr lang="fr-FR" smtClean="0"/>
              <a:t>22/02/2024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53360-62E7-4162-8495-718B7650AC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9278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miè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5" b="49926"/>
          <a:stretch/>
        </p:blipFill>
        <p:spPr>
          <a:xfrm>
            <a:off x="-14289" y="2288214"/>
            <a:ext cx="8629651" cy="457661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8065"/>
            <a:ext cx="9144000" cy="1006475"/>
          </a:xfrm>
        </p:spPr>
        <p:txBody>
          <a:bodyPr anchor="b"/>
          <a:lstStyle>
            <a:lvl1pPr algn="ctr">
              <a:defRPr sz="6000">
                <a:latin typeface="Champagne &amp; Limousines" panose="020B0502020202020204" pitchFamily="34" charset="0"/>
                <a:ea typeface="Champagne &amp; Limousines" panose="020B0502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080745"/>
            <a:ext cx="9144000" cy="653767"/>
          </a:xfrm>
        </p:spPr>
        <p:txBody>
          <a:bodyPr/>
          <a:lstStyle>
            <a:lvl1pPr marL="0" indent="0" algn="ctr">
              <a:buNone/>
              <a:defRPr sz="2400">
                <a:latin typeface="Champagne &amp; Limousines" panose="020B0502020202020204" pitchFamily="34" charset="0"/>
                <a:ea typeface="Champagne &amp; Limousines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83356" y="5606814"/>
            <a:ext cx="2038551" cy="36512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defRPr>
            </a:lvl1pPr>
          </a:lstStyle>
          <a:p>
            <a:r>
              <a:rPr lang="fr-FR"/>
              <a:t>26/02/2024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83356" y="6235819"/>
            <a:ext cx="2722214" cy="365125"/>
          </a:xfrm>
        </p:spPr>
        <p:txBody>
          <a:bodyPr/>
          <a:lstStyle>
            <a:lvl1pPr algn="l">
              <a:defRPr sz="180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defRPr>
            </a:lvl1pPr>
          </a:lstStyle>
          <a:p>
            <a:r>
              <a:rPr lang="fr-FR"/>
              <a:t>Séminaire DESIR 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685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4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 userDrawn="1"/>
        </p:nvCxnSpPr>
        <p:spPr>
          <a:xfrm flipH="1">
            <a:off x="588397" y="596349"/>
            <a:ext cx="6872430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 userDrawn="1"/>
        </p:nvCxnSpPr>
        <p:spPr>
          <a:xfrm flipH="1">
            <a:off x="588397" y="675862"/>
            <a:ext cx="10885335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52" b="21058"/>
          <a:stretch/>
        </p:blipFill>
        <p:spPr>
          <a:xfrm>
            <a:off x="0" y="5694024"/>
            <a:ext cx="12192000" cy="1233715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7D12DBB-6493-448F-9B68-B0A94378875E}"/>
              </a:ext>
            </a:extLst>
          </p:cNvPr>
          <p:cNvSpPr txBox="1">
            <a:spLocks/>
          </p:cNvSpPr>
          <p:nvPr userDrawn="1"/>
        </p:nvSpPr>
        <p:spPr>
          <a:xfrm>
            <a:off x="3280455" y="1724358"/>
            <a:ext cx="5718579" cy="1908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fr-FR" sz="2400" kern="1200" dirty="0">
                <a:solidFill>
                  <a:schemeClr val="bg1">
                    <a:lumMod val="7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+mn-cs"/>
              </a:rPr>
              <a:t>Part 1</a:t>
            </a:r>
          </a:p>
          <a:p>
            <a: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fr-FR" sz="2400" kern="1200" dirty="0">
                <a:solidFill>
                  <a:schemeClr val="bg1">
                    <a:lumMod val="7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+mn-cs"/>
              </a:rPr>
              <a:t>Part 2</a:t>
            </a:r>
          </a:p>
          <a:p>
            <a: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fr-FR" sz="2400" kern="1200" dirty="0">
                <a:solidFill>
                  <a:schemeClr val="bg1">
                    <a:lumMod val="7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+mn-cs"/>
              </a:rPr>
              <a:t>Part 3</a:t>
            </a:r>
          </a:p>
          <a:p>
            <a: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fr-FR" sz="2400" b="1" kern="120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+mn-cs"/>
              </a:rPr>
              <a:t>Part 4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  <p:sp>
        <p:nvSpPr>
          <p:cNvPr id="15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71628" y="6461901"/>
            <a:ext cx="2743200" cy="36512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defRPr>
            </a:lvl1pPr>
          </a:lstStyle>
          <a:p>
            <a:r>
              <a:rPr lang="fr-FR"/>
              <a:t>26/02/2024</a:t>
            </a:r>
            <a:endParaRPr lang="fr-FR" dirty="0"/>
          </a:p>
        </p:txBody>
      </p:sp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705314" y="6461900"/>
            <a:ext cx="4114800" cy="36512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defRPr>
            </a:lvl1pPr>
          </a:lstStyle>
          <a:p>
            <a:r>
              <a:rPr lang="fr-FR"/>
              <a:t>Séminaire DESIR 2024</a:t>
            </a:r>
            <a:endParaRPr lang="fr-FR" dirty="0"/>
          </a:p>
        </p:txBody>
      </p:sp>
      <p:sp>
        <p:nvSpPr>
          <p:cNvPr id="1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81346" y="6461900"/>
            <a:ext cx="782652" cy="365125"/>
          </a:xfrm>
        </p:spPr>
        <p:txBody>
          <a:bodyPr/>
          <a:lstStyle>
            <a:lvl1pPr>
              <a:defRPr sz="1800" b="0" i="0" u="none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defRPr>
            </a:lvl1pPr>
          </a:lstStyle>
          <a:p>
            <a:fld id="{4F0DDB4A-5D22-4D64-BC05-8D71EE39B3D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9" name="Titre 1"/>
          <p:cNvSpPr>
            <a:spLocks noGrp="1"/>
          </p:cNvSpPr>
          <p:nvPr>
            <p:ph type="title" hasCustomPrompt="1"/>
          </p:nvPr>
        </p:nvSpPr>
        <p:spPr>
          <a:xfrm>
            <a:off x="1043299" y="67884"/>
            <a:ext cx="10515600" cy="471617"/>
          </a:xfrm>
        </p:spPr>
        <p:txBody>
          <a:bodyPr>
            <a:noAutofit/>
          </a:bodyPr>
          <a:lstStyle>
            <a:lvl1pPr>
              <a:defRPr sz="2400" b="1">
                <a:latin typeface="Champagne &amp; Limousines" panose="020B0502020202020204" pitchFamily="34" charset="0"/>
                <a:ea typeface="Champagne &amp; Limousines" panose="020B0502020202020204" pitchFamily="34" charset="0"/>
              </a:defRPr>
            </a:lvl1pPr>
          </a:lstStyle>
          <a:p>
            <a:r>
              <a:rPr lang="fr-FR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40958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norm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 userDrawn="1"/>
        </p:nvCxnSpPr>
        <p:spPr>
          <a:xfrm flipH="1">
            <a:off x="588397" y="675862"/>
            <a:ext cx="10885335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 userDrawn="1"/>
        </p:nvCxnSpPr>
        <p:spPr>
          <a:xfrm flipH="1">
            <a:off x="588397" y="596349"/>
            <a:ext cx="6872430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52" b="21058"/>
          <a:stretch/>
        </p:blipFill>
        <p:spPr>
          <a:xfrm>
            <a:off x="0" y="5694024"/>
            <a:ext cx="12192000" cy="123371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299" y="67884"/>
            <a:ext cx="10515600" cy="471617"/>
          </a:xfrm>
        </p:spPr>
        <p:txBody>
          <a:bodyPr>
            <a:noAutofit/>
          </a:bodyPr>
          <a:lstStyle>
            <a:lvl1pPr>
              <a:defRPr sz="2400" b="1">
                <a:latin typeface="Champagne &amp; Limousines" panose="020B0502020202020204" pitchFamily="34" charset="0"/>
                <a:ea typeface="Champagne &amp; Limousines" panose="020B0502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71628" y="6461901"/>
            <a:ext cx="2743200" cy="36512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defRPr>
            </a:lvl1pPr>
          </a:lstStyle>
          <a:p>
            <a:r>
              <a:rPr lang="fr-FR"/>
              <a:t>26/02/2024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705314" y="6461900"/>
            <a:ext cx="4114800" cy="36512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defRPr>
            </a:lvl1pPr>
          </a:lstStyle>
          <a:p>
            <a:r>
              <a:rPr lang="fr-FR"/>
              <a:t>Séminaire DESIR 2024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81346" y="6461900"/>
            <a:ext cx="782652" cy="365125"/>
          </a:xfrm>
        </p:spPr>
        <p:txBody>
          <a:bodyPr/>
          <a:lstStyle>
            <a:lvl1pPr>
              <a:defRPr sz="1800" b="0" i="0" u="none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defRPr>
            </a:lvl1pPr>
          </a:lstStyle>
          <a:p>
            <a:fld id="{4F0DDB4A-5D22-4D64-BC05-8D71EE39B3D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8883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1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 userDrawn="1"/>
        </p:nvCxnSpPr>
        <p:spPr>
          <a:xfrm flipH="1">
            <a:off x="588397" y="596349"/>
            <a:ext cx="6872430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 userDrawn="1"/>
        </p:nvCxnSpPr>
        <p:spPr>
          <a:xfrm flipH="1">
            <a:off x="588397" y="675862"/>
            <a:ext cx="10885335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52" b="21058"/>
          <a:stretch/>
        </p:blipFill>
        <p:spPr>
          <a:xfrm>
            <a:off x="0" y="5694024"/>
            <a:ext cx="12192000" cy="1233715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7D12DBB-6493-448F-9B68-B0A94378875E}"/>
              </a:ext>
            </a:extLst>
          </p:cNvPr>
          <p:cNvSpPr txBox="1">
            <a:spLocks/>
          </p:cNvSpPr>
          <p:nvPr userDrawn="1"/>
        </p:nvSpPr>
        <p:spPr>
          <a:xfrm>
            <a:off x="3280455" y="1724358"/>
            <a:ext cx="5718579" cy="1908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fr-FR" sz="24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Partie 1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Partie 2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Partie 3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Partie 4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  <p:sp>
        <p:nvSpPr>
          <p:cNvPr id="15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71628" y="6461901"/>
            <a:ext cx="2743200" cy="36512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defRPr>
            </a:lvl1pPr>
          </a:lstStyle>
          <a:p>
            <a:r>
              <a:rPr lang="fr-FR"/>
              <a:t>26/02/2024</a:t>
            </a:r>
            <a:endParaRPr lang="fr-FR" dirty="0"/>
          </a:p>
        </p:txBody>
      </p:sp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705314" y="6461900"/>
            <a:ext cx="4114800" cy="36512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defRPr>
            </a:lvl1pPr>
          </a:lstStyle>
          <a:p>
            <a:r>
              <a:rPr lang="fr-FR"/>
              <a:t>Séminaire DESIR 2024</a:t>
            </a:r>
            <a:endParaRPr lang="fr-FR" dirty="0"/>
          </a:p>
        </p:txBody>
      </p:sp>
      <p:sp>
        <p:nvSpPr>
          <p:cNvPr id="1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81346" y="6461900"/>
            <a:ext cx="782652" cy="365125"/>
          </a:xfrm>
        </p:spPr>
        <p:txBody>
          <a:bodyPr/>
          <a:lstStyle>
            <a:lvl1pPr>
              <a:defRPr sz="1800" b="0" i="0" u="none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defRPr>
            </a:lvl1pPr>
          </a:lstStyle>
          <a:p>
            <a:fld id="{4F0DDB4A-5D22-4D64-BC05-8D71EE39B3D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9" name="Titre 1"/>
          <p:cNvSpPr>
            <a:spLocks noGrp="1"/>
          </p:cNvSpPr>
          <p:nvPr>
            <p:ph type="title" hasCustomPrompt="1"/>
          </p:nvPr>
        </p:nvSpPr>
        <p:spPr>
          <a:xfrm>
            <a:off x="1043299" y="67884"/>
            <a:ext cx="10515600" cy="471617"/>
          </a:xfrm>
        </p:spPr>
        <p:txBody>
          <a:bodyPr>
            <a:noAutofit/>
          </a:bodyPr>
          <a:lstStyle>
            <a:lvl1pPr>
              <a:defRPr sz="2400" b="1">
                <a:latin typeface="Champagne &amp; Limousines" panose="020B0502020202020204" pitchFamily="34" charset="0"/>
                <a:ea typeface="Champagne &amp; Limousines" panose="020B0502020202020204" pitchFamily="34" charset="0"/>
              </a:defRPr>
            </a:lvl1pPr>
          </a:lstStyle>
          <a:p>
            <a:r>
              <a:rPr lang="fr-FR" dirty="0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412172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 userDrawn="1"/>
        </p:nvCxnSpPr>
        <p:spPr>
          <a:xfrm flipH="1">
            <a:off x="588397" y="596349"/>
            <a:ext cx="6872430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 userDrawn="1"/>
        </p:nvCxnSpPr>
        <p:spPr>
          <a:xfrm flipH="1">
            <a:off x="588397" y="675862"/>
            <a:ext cx="10885335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52" b="21058"/>
          <a:stretch/>
        </p:blipFill>
        <p:spPr>
          <a:xfrm>
            <a:off x="0" y="5694024"/>
            <a:ext cx="12192000" cy="1233715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7D12DBB-6493-448F-9B68-B0A94378875E}"/>
              </a:ext>
            </a:extLst>
          </p:cNvPr>
          <p:cNvSpPr txBox="1">
            <a:spLocks/>
          </p:cNvSpPr>
          <p:nvPr userDrawn="1"/>
        </p:nvSpPr>
        <p:spPr>
          <a:xfrm>
            <a:off x="3280455" y="1724358"/>
            <a:ext cx="5718579" cy="1908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fr-FR" sz="2400" kern="1200" dirty="0">
                <a:solidFill>
                  <a:schemeClr val="bg1">
                    <a:lumMod val="7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+mn-cs"/>
              </a:rPr>
              <a:t>Partie 1</a:t>
            </a:r>
          </a:p>
          <a:p>
            <a: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fr-FR" sz="2400" b="1" kern="120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+mn-cs"/>
              </a:rPr>
              <a:t>Partie 2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Partie 3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Partie 4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  <p:sp>
        <p:nvSpPr>
          <p:cNvPr id="15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71628" y="6461901"/>
            <a:ext cx="2743200" cy="36512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defRPr>
            </a:lvl1pPr>
          </a:lstStyle>
          <a:p>
            <a:r>
              <a:rPr lang="fr-FR"/>
              <a:t>26/02/2024</a:t>
            </a:r>
            <a:endParaRPr lang="fr-FR" dirty="0"/>
          </a:p>
        </p:txBody>
      </p:sp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705314" y="6461900"/>
            <a:ext cx="4114800" cy="36512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defRPr>
            </a:lvl1pPr>
          </a:lstStyle>
          <a:p>
            <a:r>
              <a:rPr lang="fr-FR"/>
              <a:t>Séminaire DESIR 2024</a:t>
            </a:r>
            <a:endParaRPr lang="fr-FR" dirty="0"/>
          </a:p>
        </p:txBody>
      </p:sp>
      <p:sp>
        <p:nvSpPr>
          <p:cNvPr id="1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81346" y="6461900"/>
            <a:ext cx="782652" cy="365125"/>
          </a:xfrm>
        </p:spPr>
        <p:txBody>
          <a:bodyPr/>
          <a:lstStyle>
            <a:lvl1pPr>
              <a:defRPr sz="1800" b="0" i="0" u="none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defRPr>
            </a:lvl1pPr>
          </a:lstStyle>
          <a:p>
            <a:fld id="{4F0DDB4A-5D22-4D64-BC05-8D71EE39B3D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9" name="Titre 1"/>
          <p:cNvSpPr>
            <a:spLocks noGrp="1"/>
          </p:cNvSpPr>
          <p:nvPr>
            <p:ph type="title" hasCustomPrompt="1"/>
          </p:nvPr>
        </p:nvSpPr>
        <p:spPr>
          <a:xfrm>
            <a:off x="1043299" y="67884"/>
            <a:ext cx="10515600" cy="471617"/>
          </a:xfrm>
        </p:spPr>
        <p:txBody>
          <a:bodyPr>
            <a:noAutofit/>
          </a:bodyPr>
          <a:lstStyle>
            <a:lvl1pPr>
              <a:defRPr sz="2400" b="1">
                <a:latin typeface="Champagne &amp; Limousines" panose="020B0502020202020204" pitchFamily="34" charset="0"/>
                <a:ea typeface="Champagne &amp; Limousines" panose="020B0502020202020204" pitchFamily="34" charset="0"/>
              </a:defRPr>
            </a:lvl1pPr>
          </a:lstStyle>
          <a:p>
            <a:r>
              <a:rPr lang="fr-FR" dirty="0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3966479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3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 userDrawn="1"/>
        </p:nvCxnSpPr>
        <p:spPr>
          <a:xfrm flipH="1">
            <a:off x="588397" y="596349"/>
            <a:ext cx="6872430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 userDrawn="1"/>
        </p:nvCxnSpPr>
        <p:spPr>
          <a:xfrm flipH="1">
            <a:off x="588397" y="675862"/>
            <a:ext cx="10885335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52" b="21058"/>
          <a:stretch/>
        </p:blipFill>
        <p:spPr>
          <a:xfrm>
            <a:off x="0" y="5694024"/>
            <a:ext cx="12192000" cy="1233715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7D12DBB-6493-448F-9B68-B0A94378875E}"/>
              </a:ext>
            </a:extLst>
          </p:cNvPr>
          <p:cNvSpPr txBox="1">
            <a:spLocks/>
          </p:cNvSpPr>
          <p:nvPr userDrawn="1"/>
        </p:nvSpPr>
        <p:spPr>
          <a:xfrm>
            <a:off x="3280455" y="1724358"/>
            <a:ext cx="5718579" cy="1908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fr-FR" sz="2400" kern="1200" dirty="0">
                <a:solidFill>
                  <a:schemeClr val="bg1">
                    <a:lumMod val="7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+mn-cs"/>
              </a:rPr>
              <a:t>Partie 1</a:t>
            </a:r>
          </a:p>
          <a:p>
            <a: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fr-FR" sz="2400" kern="1200" dirty="0">
                <a:solidFill>
                  <a:schemeClr val="bg1">
                    <a:lumMod val="7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+mn-cs"/>
              </a:rPr>
              <a:t>Partie 2</a:t>
            </a:r>
          </a:p>
          <a:p>
            <a: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fr-FR" sz="2400" b="1" kern="120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+mn-cs"/>
              </a:rPr>
              <a:t>Partie 3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Partie 4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  <p:sp>
        <p:nvSpPr>
          <p:cNvPr id="15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71628" y="6461901"/>
            <a:ext cx="2743200" cy="36512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defRPr>
            </a:lvl1pPr>
          </a:lstStyle>
          <a:p>
            <a:r>
              <a:rPr lang="fr-FR"/>
              <a:t>26/02/2024</a:t>
            </a:r>
            <a:endParaRPr lang="fr-FR" dirty="0"/>
          </a:p>
        </p:txBody>
      </p:sp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705314" y="6461900"/>
            <a:ext cx="4114800" cy="36512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defRPr>
            </a:lvl1pPr>
          </a:lstStyle>
          <a:p>
            <a:r>
              <a:rPr lang="fr-FR"/>
              <a:t>Séminaire DESIR 2024</a:t>
            </a:r>
            <a:endParaRPr lang="fr-FR" dirty="0"/>
          </a:p>
        </p:txBody>
      </p:sp>
      <p:sp>
        <p:nvSpPr>
          <p:cNvPr id="1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81346" y="6461900"/>
            <a:ext cx="782652" cy="365125"/>
          </a:xfrm>
        </p:spPr>
        <p:txBody>
          <a:bodyPr/>
          <a:lstStyle>
            <a:lvl1pPr>
              <a:defRPr sz="1800" b="0" i="0" u="none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defRPr>
            </a:lvl1pPr>
          </a:lstStyle>
          <a:p>
            <a:fld id="{4F0DDB4A-5D22-4D64-BC05-8D71EE39B3D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9" name="Titre 1"/>
          <p:cNvSpPr>
            <a:spLocks noGrp="1"/>
          </p:cNvSpPr>
          <p:nvPr>
            <p:ph type="title" hasCustomPrompt="1"/>
          </p:nvPr>
        </p:nvSpPr>
        <p:spPr>
          <a:xfrm>
            <a:off x="1043299" y="67884"/>
            <a:ext cx="10515600" cy="471617"/>
          </a:xfrm>
        </p:spPr>
        <p:txBody>
          <a:bodyPr>
            <a:noAutofit/>
          </a:bodyPr>
          <a:lstStyle>
            <a:lvl1pPr>
              <a:defRPr sz="2400" b="1">
                <a:latin typeface="Champagne &amp; Limousines" panose="020B0502020202020204" pitchFamily="34" charset="0"/>
                <a:ea typeface="Champagne &amp; Limousines" panose="020B0502020202020204" pitchFamily="34" charset="0"/>
              </a:defRPr>
            </a:lvl1pPr>
          </a:lstStyle>
          <a:p>
            <a:r>
              <a:rPr lang="fr-FR" dirty="0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2079776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4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 userDrawn="1"/>
        </p:nvCxnSpPr>
        <p:spPr>
          <a:xfrm flipH="1">
            <a:off x="588397" y="596349"/>
            <a:ext cx="6872430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 userDrawn="1"/>
        </p:nvCxnSpPr>
        <p:spPr>
          <a:xfrm flipH="1">
            <a:off x="588397" y="675862"/>
            <a:ext cx="10885335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52" b="21058"/>
          <a:stretch/>
        </p:blipFill>
        <p:spPr>
          <a:xfrm>
            <a:off x="0" y="5694024"/>
            <a:ext cx="12192000" cy="1233715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7D12DBB-6493-448F-9B68-B0A94378875E}"/>
              </a:ext>
            </a:extLst>
          </p:cNvPr>
          <p:cNvSpPr txBox="1">
            <a:spLocks/>
          </p:cNvSpPr>
          <p:nvPr userDrawn="1"/>
        </p:nvSpPr>
        <p:spPr>
          <a:xfrm>
            <a:off x="3280455" y="1724358"/>
            <a:ext cx="5718579" cy="1908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fr-FR" sz="2400" kern="1200" dirty="0">
                <a:solidFill>
                  <a:schemeClr val="bg1">
                    <a:lumMod val="7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+mn-cs"/>
              </a:rPr>
              <a:t>Partie 1</a:t>
            </a:r>
          </a:p>
          <a:p>
            <a: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fr-FR" sz="2400" kern="1200" dirty="0">
                <a:solidFill>
                  <a:schemeClr val="bg1">
                    <a:lumMod val="7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+mn-cs"/>
              </a:rPr>
              <a:t>Partie 2</a:t>
            </a:r>
          </a:p>
          <a:p>
            <a: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fr-FR" sz="2400" kern="1200" dirty="0">
                <a:solidFill>
                  <a:schemeClr val="bg1">
                    <a:lumMod val="7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+mn-cs"/>
              </a:rPr>
              <a:t>Partie 3</a:t>
            </a:r>
          </a:p>
          <a:p>
            <a: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fr-FR" sz="2400" b="1" kern="120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+mn-cs"/>
              </a:rPr>
              <a:t>Partie 4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  <p:sp>
        <p:nvSpPr>
          <p:cNvPr id="15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71628" y="6461901"/>
            <a:ext cx="2743200" cy="36512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defRPr>
            </a:lvl1pPr>
          </a:lstStyle>
          <a:p>
            <a:r>
              <a:rPr lang="fr-FR"/>
              <a:t>26/02/2024</a:t>
            </a:r>
            <a:endParaRPr lang="fr-FR" dirty="0"/>
          </a:p>
        </p:txBody>
      </p:sp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705314" y="6461900"/>
            <a:ext cx="4114800" cy="36512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defRPr>
            </a:lvl1pPr>
          </a:lstStyle>
          <a:p>
            <a:r>
              <a:rPr lang="fr-FR"/>
              <a:t>Séminaire DESIR 2024</a:t>
            </a:r>
            <a:endParaRPr lang="fr-FR" dirty="0"/>
          </a:p>
        </p:txBody>
      </p:sp>
      <p:sp>
        <p:nvSpPr>
          <p:cNvPr id="1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81346" y="6461900"/>
            <a:ext cx="782652" cy="365125"/>
          </a:xfrm>
        </p:spPr>
        <p:txBody>
          <a:bodyPr/>
          <a:lstStyle>
            <a:lvl1pPr>
              <a:defRPr sz="1800" b="0" i="0" u="none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defRPr>
            </a:lvl1pPr>
          </a:lstStyle>
          <a:p>
            <a:fld id="{4F0DDB4A-5D22-4D64-BC05-8D71EE39B3D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9" name="Titre 1"/>
          <p:cNvSpPr>
            <a:spLocks noGrp="1"/>
          </p:cNvSpPr>
          <p:nvPr>
            <p:ph type="title" hasCustomPrompt="1"/>
          </p:nvPr>
        </p:nvSpPr>
        <p:spPr>
          <a:xfrm>
            <a:off x="1043299" y="67884"/>
            <a:ext cx="10515600" cy="471617"/>
          </a:xfrm>
        </p:spPr>
        <p:txBody>
          <a:bodyPr>
            <a:noAutofit/>
          </a:bodyPr>
          <a:lstStyle>
            <a:lvl1pPr>
              <a:defRPr sz="2400" b="1">
                <a:latin typeface="Champagne &amp; Limousines" panose="020B0502020202020204" pitchFamily="34" charset="0"/>
                <a:ea typeface="Champagne &amp; Limousines" panose="020B0502020202020204" pitchFamily="34" charset="0"/>
              </a:defRPr>
            </a:lvl1pPr>
          </a:lstStyle>
          <a:p>
            <a:r>
              <a:rPr lang="fr-FR" dirty="0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3406610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1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 userDrawn="1"/>
        </p:nvCxnSpPr>
        <p:spPr>
          <a:xfrm flipH="1">
            <a:off x="588397" y="596349"/>
            <a:ext cx="6872430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 userDrawn="1"/>
        </p:nvCxnSpPr>
        <p:spPr>
          <a:xfrm flipH="1">
            <a:off x="588397" y="675862"/>
            <a:ext cx="10885335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52" b="21058"/>
          <a:stretch/>
        </p:blipFill>
        <p:spPr>
          <a:xfrm>
            <a:off x="0" y="5694024"/>
            <a:ext cx="12192000" cy="1233715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7D12DBB-6493-448F-9B68-B0A94378875E}"/>
              </a:ext>
            </a:extLst>
          </p:cNvPr>
          <p:cNvSpPr txBox="1">
            <a:spLocks/>
          </p:cNvSpPr>
          <p:nvPr userDrawn="1"/>
        </p:nvSpPr>
        <p:spPr>
          <a:xfrm>
            <a:off x="3280455" y="1724358"/>
            <a:ext cx="5718579" cy="1908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fr-FR" sz="24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Part 1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Part 2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Part 3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Part 4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  <p:sp>
        <p:nvSpPr>
          <p:cNvPr id="15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71628" y="6461901"/>
            <a:ext cx="2743200" cy="36512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defRPr>
            </a:lvl1pPr>
          </a:lstStyle>
          <a:p>
            <a:r>
              <a:rPr lang="fr-FR"/>
              <a:t>26/02/2024</a:t>
            </a:r>
            <a:endParaRPr lang="fr-FR" dirty="0"/>
          </a:p>
        </p:txBody>
      </p:sp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705314" y="6461900"/>
            <a:ext cx="4114800" cy="36512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defRPr>
            </a:lvl1pPr>
          </a:lstStyle>
          <a:p>
            <a:r>
              <a:rPr lang="fr-FR"/>
              <a:t>Séminaire DESIR 2024</a:t>
            </a:r>
            <a:endParaRPr lang="fr-FR" dirty="0"/>
          </a:p>
        </p:txBody>
      </p:sp>
      <p:sp>
        <p:nvSpPr>
          <p:cNvPr id="1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81346" y="6461900"/>
            <a:ext cx="782652" cy="365125"/>
          </a:xfrm>
        </p:spPr>
        <p:txBody>
          <a:bodyPr/>
          <a:lstStyle>
            <a:lvl1pPr>
              <a:defRPr sz="1800" b="0" i="0" u="none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defRPr>
            </a:lvl1pPr>
          </a:lstStyle>
          <a:p>
            <a:fld id="{4F0DDB4A-5D22-4D64-BC05-8D71EE39B3D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9" name="Titre 1"/>
          <p:cNvSpPr>
            <a:spLocks noGrp="1"/>
          </p:cNvSpPr>
          <p:nvPr>
            <p:ph type="title" hasCustomPrompt="1"/>
          </p:nvPr>
        </p:nvSpPr>
        <p:spPr>
          <a:xfrm>
            <a:off x="1043299" y="67884"/>
            <a:ext cx="10515600" cy="471617"/>
          </a:xfrm>
        </p:spPr>
        <p:txBody>
          <a:bodyPr>
            <a:noAutofit/>
          </a:bodyPr>
          <a:lstStyle>
            <a:lvl1pPr>
              <a:defRPr sz="2400" b="1">
                <a:latin typeface="Champagne &amp; Limousines" panose="020B0502020202020204" pitchFamily="34" charset="0"/>
                <a:ea typeface="Champagne &amp; Limousines" panose="020B0502020202020204" pitchFamily="34" charset="0"/>
              </a:defRPr>
            </a:lvl1pPr>
          </a:lstStyle>
          <a:p>
            <a:r>
              <a:rPr lang="fr-FR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865456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 userDrawn="1"/>
        </p:nvCxnSpPr>
        <p:spPr>
          <a:xfrm flipH="1">
            <a:off x="588397" y="596349"/>
            <a:ext cx="6872430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 userDrawn="1"/>
        </p:nvCxnSpPr>
        <p:spPr>
          <a:xfrm flipH="1">
            <a:off x="588397" y="675862"/>
            <a:ext cx="10885335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52" b="21058"/>
          <a:stretch/>
        </p:blipFill>
        <p:spPr>
          <a:xfrm>
            <a:off x="0" y="5694024"/>
            <a:ext cx="12192000" cy="1233715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7D12DBB-6493-448F-9B68-B0A94378875E}"/>
              </a:ext>
            </a:extLst>
          </p:cNvPr>
          <p:cNvSpPr txBox="1">
            <a:spLocks/>
          </p:cNvSpPr>
          <p:nvPr userDrawn="1"/>
        </p:nvSpPr>
        <p:spPr>
          <a:xfrm>
            <a:off x="3280455" y="1724358"/>
            <a:ext cx="5718579" cy="1908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fr-FR" sz="2400" kern="1200" dirty="0">
                <a:solidFill>
                  <a:schemeClr val="bg1">
                    <a:lumMod val="7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+mn-cs"/>
              </a:rPr>
              <a:t>Part 1</a:t>
            </a:r>
          </a:p>
          <a:p>
            <a: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fr-FR" sz="2400" b="1" kern="120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+mn-cs"/>
              </a:rPr>
              <a:t>Part 2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Part 3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Part 4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  <p:sp>
        <p:nvSpPr>
          <p:cNvPr id="15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71628" y="6461901"/>
            <a:ext cx="2743200" cy="36512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defRPr>
            </a:lvl1pPr>
          </a:lstStyle>
          <a:p>
            <a:r>
              <a:rPr lang="fr-FR"/>
              <a:t>26/02/2024</a:t>
            </a:r>
            <a:endParaRPr lang="fr-FR" dirty="0"/>
          </a:p>
        </p:txBody>
      </p:sp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705314" y="6461900"/>
            <a:ext cx="4114800" cy="36512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defRPr>
            </a:lvl1pPr>
          </a:lstStyle>
          <a:p>
            <a:r>
              <a:rPr lang="fr-FR"/>
              <a:t>Séminaire DESIR 2024</a:t>
            </a:r>
            <a:endParaRPr lang="fr-FR" dirty="0"/>
          </a:p>
        </p:txBody>
      </p:sp>
      <p:sp>
        <p:nvSpPr>
          <p:cNvPr id="1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81346" y="6461900"/>
            <a:ext cx="782652" cy="365125"/>
          </a:xfrm>
        </p:spPr>
        <p:txBody>
          <a:bodyPr/>
          <a:lstStyle>
            <a:lvl1pPr>
              <a:defRPr sz="1800" b="0" i="0" u="none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defRPr>
            </a:lvl1pPr>
          </a:lstStyle>
          <a:p>
            <a:fld id="{4F0DDB4A-5D22-4D64-BC05-8D71EE39B3D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9" name="Titre 1"/>
          <p:cNvSpPr>
            <a:spLocks noGrp="1"/>
          </p:cNvSpPr>
          <p:nvPr>
            <p:ph type="title" hasCustomPrompt="1"/>
          </p:nvPr>
        </p:nvSpPr>
        <p:spPr>
          <a:xfrm>
            <a:off x="1043299" y="67884"/>
            <a:ext cx="10515600" cy="471617"/>
          </a:xfrm>
        </p:spPr>
        <p:txBody>
          <a:bodyPr>
            <a:noAutofit/>
          </a:bodyPr>
          <a:lstStyle>
            <a:lvl1pPr>
              <a:defRPr sz="2400" b="1">
                <a:latin typeface="Champagne &amp; Limousines" panose="020B0502020202020204" pitchFamily="34" charset="0"/>
                <a:ea typeface="Champagne &amp; Limousines" panose="020B0502020202020204" pitchFamily="34" charset="0"/>
              </a:defRPr>
            </a:lvl1pPr>
          </a:lstStyle>
          <a:p>
            <a:r>
              <a:rPr lang="fr-FR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482512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3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 userDrawn="1"/>
        </p:nvCxnSpPr>
        <p:spPr>
          <a:xfrm flipH="1">
            <a:off x="588397" y="596349"/>
            <a:ext cx="6872430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 userDrawn="1"/>
        </p:nvCxnSpPr>
        <p:spPr>
          <a:xfrm flipH="1">
            <a:off x="588397" y="675862"/>
            <a:ext cx="10885335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52" b="21058"/>
          <a:stretch/>
        </p:blipFill>
        <p:spPr>
          <a:xfrm>
            <a:off x="0" y="5694024"/>
            <a:ext cx="12192000" cy="1233715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7D12DBB-6493-448F-9B68-B0A94378875E}"/>
              </a:ext>
            </a:extLst>
          </p:cNvPr>
          <p:cNvSpPr txBox="1">
            <a:spLocks/>
          </p:cNvSpPr>
          <p:nvPr userDrawn="1"/>
        </p:nvSpPr>
        <p:spPr>
          <a:xfrm>
            <a:off x="3280455" y="1724358"/>
            <a:ext cx="5718579" cy="1908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fr-FR" sz="2400" kern="1200" dirty="0">
                <a:solidFill>
                  <a:schemeClr val="bg1">
                    <a:lumMod val="7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+mn-cs"/>
              </a:rPr>
              <a:t>Part 1</a:t>
            </a:r>
          </a:p>
          <a:p>
            <a: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fr-FR" sz="2400" kern="1200" dirty="0">
                <a:solidFill>
                  <a:schemeClr val="bg1">
                    <a:lumMod val="7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+mn-cs"/>
              </a:rPr>
              <a:t>Part 2</a:t>
            </a:r>
          </a:p>
          <a:p>
            <a: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fr-FR" sz="2400" b="1" kern="120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+mn-cs"/>
              </a:rPr>
              <a:t>Part 3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Part 4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  <p:sp>
        <p:nvSpPr>
          <p:cNvPr id="15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71628" y="6461901"/>
            <a:ext cx="2743200" cy="36512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defRPr>
            </a:lvl1pPr>
          </a:lstStyle>
          <a:p>
            <a:r>
              <a:rPr lang="fr-FR"/>
              <a:t>26/02/2024</a:t>
            </a:r>
            <a:endParaRPr lang="fr-FR" dirty="0"/>
          </a:p>
        </p:txBody>
      </p:sp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705314" y="6461900"/>
            <a:ext cx="4114800" cy="36512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defRPr>
            </a:lvl1pPr>
          </a:lstStyle>
          <a:p>
            <a:r>
              <a:rPr lang="fr-FR"/>
              <a:t>Séminaire DESIR 2024</a:t>
            </a:r>
            <a:endParaRPr lang="fr-FR" dirty="0"/>
          </a:p>
        </p:txBody>
      </p:sp>
      <p:sp>
        <p:nvSpPr>
          <p:cNvPr id="1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81346" y="6461900"/>
            <a:ext cx="782652" cy="365125"/>
          </a:xfrm>
        </p:spPr>
        <p:txBody>
          <a:bodyPr/>
          <a:lstStyle>
            <a:lvl1pPr>
              <a:defRPr sz="1800" b="0" i="0" u="none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defRPr>
            </a:lvl1pPr>
          </a:lstStyle>
          <a:p>
            <a:fld id="{4F0DDB4A-5D22-4D64-BC05-8D71EE39B3D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9" name="Titre 1"/>
          <p:cNvSpPr>
            <a:spLocks noGrp="1"/>
          </p:cNvSpPr>
          <p:nvPr>
            <p:ph type="title" hasCustomPrompt="1"/>
          </p:nvPr>
        </p:nvSpPr>
        <p:spPr>
          <a:xfrm>
            <a:off x="1043299" y="67884"/>
            <a:ext cx="10515600" cy="471617"/>
          </a:xfrm>
        </p:spPr>
        <p:txBody>
          <a:bodyPr>
            <a:noAutofit/>
          </a:bodyPr>
          <a:lstStyle>
            <a:lvl1pPr>
              <a:defRPr sz="2400" b="1">
                <a:latin typeface="Champagne &amp; Limousines" panose="020B0502020202020204" pitchFamily="34" charset="0"/>
                <a:ea typeface="Champagne &amp; Limousines" panose="020B0502020202020204" pitchFamily="34" charset="0"/>
              </a:defRPr>
            </a:lvl1pPr>
          </a:lstStyle>
          <a:p>
            <a:r>
              <a:rPr lang="fr-FR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62451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11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26/02/2024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Séminaire DESIR 2024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DDB4A-5D22-4D64-BC05-8D71EE39B3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65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0" r:id="rId3"/>
    <p:sldLayoutId id="2147483674" r:id="rId4"/>
    <p:sldLayoutId id="2147483675" r:id="rId5"/>
    <p:sldLayoutId id="2147483676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26/02/2024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Séminaire DESIR 2024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9BE36-30F6-4159-9511-41FE7531CB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158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0.png"/><Relationship Id="rId4" Type="http://schemas.openxmlformats.org/officeDocument/2006/relationships/image" Target="../media/image5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4.png"/><Relationship Id="rId5" Type="http://schemas.openxmlformats.org/officeDocument/2006/relationships/image" Target="../media/image72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30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jp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8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26/02/2024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DESIR Workshop 2024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765"/>
            <a:ext cx="2639683" cy="1293850"/>
          </a:xfrm>
          <a:prstGeom prst="rect">
            <a:avLst/>
          </a:prstGeom>
        </p:spPr>
      </p:pic>
      <p:pic>
        <p:nvPicPr>
          <p:cNvPr id="7" name="Picture 24" descr="desir"/>
          <p:cNvPicPr>
            <a:picLocks noChangeAspect="1" noChangeArrowheads="1"/>
          </p:cNvPicPr>
          <p:nvPr/>
        </p:nvPicPr>
        <p:blipFill rotWithShape="1">
          <a:blip r:embed="rId3" cstate="print"/>
          <a:srcRect l="3556" t="16243" r="31770" b="59408"/>
          <a:stretch/>
        </p:blipFill>
        <p:spPr bwMode="auto">
          <a:xfrm>
            <a:off x="4382220" y="101274"/>
            <a:ext cx="3116384" cy="938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729" y="66766"/>
            <a:ext cx="1751442" cy="973024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2A4AB880-BC8A-4CB5-9612-9514B4FDA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4463" y="2134540"/>
            <a:ext cx="9144000" cy="1006475"/>
          </a:xfrm>
        </p:spPr>
        <p:txBody>
          <a:bodyPr>
            <a:normAutofit fontScale="90000"/>
          </a:bodyPr>
          <a:lstStyle/>
          <a:p>
            <a:r>
              <a:rPr lang="fr-FR" spc="-1" dirty="0" err="1">
                <a:solidFill>
                  <a:srgbClr val="000000"/>
                </a:solidFill>
                <a:latin typeface="Champagne &amp; Limousines"/>
                <a:ea typeface="Champagne &amp; Limousines"/>
              </a:rPr>
              <a:t>Commissioning</a:t>
            </a:r>
            <a:r>
              <a:rPr lang="fr-FR" spc="-1" dirty="0">
                <a:solidFill>
                  <a:srgbClr val="000000"/>
                </a:solidFill>
                <a:latin typeface="Champagne &amp; Limousines"/>
                <a:ea typeface="Champagne &amp; Limousines"/>
              </a:rPr>
              <a:t> of the DESIR HRS</a:t>
            </a:r>
            <a:endParaRPr lang="fr-FR" dirty="0"/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AC661B2D-23AC-4F8B-B938-DB65CE59BF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4463" y="3858296"/>
            <a:ext cx="9144000" cy="653767"/>
          </a:xfrm>
        </p:spPr>
        <p:txBody>
          <a:bodyPr/>
          <a:lstStyle/>
          <a:p>
            <a:r>
              <a:rPr lang="fr-FR" dirty="0"/>
              <a:t>A </a:t>
            </a:r>
            <a:r>
              <a:rPr lang="fr-FR" b="1" dirty="0"/>
              <a:t>H</a:t>
            </a:r>
            <a:r>
              <a:rPr lang="fr-FR" dirty="0"/>
              <a:t>igh </a:t>
            </a:r>
            <a:r>
              <a:rPr lang="fr-FR" b="1" dirty="0" err="1"/>
              <a:t>R</a:t>
            </a:r>
            <a:r>
              <a:rPr lang="fr-FR" dirty="0" err="1"/>
              <a:t>esolution</a:t>
            </a:r>
            <a:r>
              <a:rPr lang="fr-FR" dirty="0"/>
              <a:t> </a:t>
            </a:r>
            <a:r>
              <a:rPr lang="fr-FR" b="1" dirty="0" err="1"/>
              <a:t>S</a:t>
            </a:r>
            <a:r>
              <a:rPr lang="fr-FR" dirty="0" err="1"/>
              <a:t>eparator</a:t>
            </a:r>
            <a:r>
              <a:rPr lang="fr-FR" dirty="0"/>
              <a:t> for </a:t>
            </a:r>
            <a:r>
              <a:rPr lang="fr-FR" dirty="0" err="1"/>
              <a:t>low</a:t>
            </a:r>
            <a:r>
              <a:rPr lang="fr-FR" dirty="0"/>
              <a:t> </a:t>
            </a: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/>
              <a:t>physics</a:t>
            </a:r>
            <a:r>
              <a:rPr lang="fr-FR" dirty="0"/>
              <a:t> at GANIL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BECE42F-20EC-4C88-83B1-F1D9D460ACBD}"/>
              </a:ext>
            </a:extLst>
          </p:cNvPr>
          <p:cNvSpPr txBox="1"/>
          <p:nvPr/>
        </p:nvSpPr>
        <p:spPr>
          <a:xfrm>
            <a:off x="4980991" y="4690106"/>
            <a:ext cx="247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Speaker : Julien Michaud</a:t>
            </a:r>
          </a:p>
        </p:txBody>
      </p:sp>
      <p:sp>
        <p:nvSpPr>
          <p:cNvPr id="18" name="ZoneTexte 8">
            <a:extLst>
              <a:ext uri="{FF2B5EF4-FFF2-40B4-BE49-F238E27FC236}">
                <a16:creationId xmlns:a16="http://schemas.microsoft.com/office/drawing/2014/main" id="{013D8E5B-7031-43E3-9DDC-2C12D94FF840}"/>
              </a:ext>
            </a:extLst>
          </p:cNvPr>
          <p:cNvSpPr/>
          <p:nvPr/>
        </p:nvSpPr>
        <p:spPr>
          <a:xfrm>
            <a:off x="5079600" y="6077880"/>
            <a:ext cx="658152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1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Authors</a:t>
            </a:r>
            <a:r>
              <a:rPr lang="fr-FR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: J. Michaud, P. </a:t>
            </a:r>
            <a:r>
              <a:rPr lang="fr-FR" sz="1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Alfaurt</a:t>
            </a:r>
            <a:r>
              <a:rPr lang="fr-FR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A. </a:t>
            </a:r>
            <a:r>
              <a:rPr lang="fr-FR" sz="1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Balana</a:t>
            </a:r>
            <a:r>
              <a:rPr lang="fr-FR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B. </a:t>
            </a:r>
            <a:r>
              <a:rPr lang="fr-FR" sz="1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Blank</a:t>
            </a:r>
            <a:r>
              <a:rPr lang="fr-FR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L. </a:t>
            </a:r>
            <a:r>
              <a:rPr lang="fr-FR" sz="1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Daudin,T</a:t>
            </a:r>
            <a:r>
              <a:rPr lang="fr-FR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fr-FR" sz="1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Kurtukian</a:t>
            </a:r>
            <a:r>
              <a:rPr lang="fr-FR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B. </a:t>
            </a:r>
            <a:r>
              <a:rPr lang="fr-FR" sz="1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Lachacinski</a:t>
            </a:r>
            <a:r>
              <a:rPr lang="fr-FR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endParaRPr lang="fr-FR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fr-FR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F. </a:t>
            </a:r>
            <a:r>
              <a:rPr lang="fr-FR" sz="1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Méot</a:t>
            </a:r>
            <a:r>
              <a:rPr lang="fr-FR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L. </a:t>
            </a:r>
            <a:r>
              <a:rPr lang="fr-FR" sz="1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Serani</a:t>
            </a:r>
            <a:r>
              <a:rPr lang="fr-FR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F. Varenne</a:t>
            </a:r>
            <a:endParaRPr lang="fr-FR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9347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3A52D12-86E9-44DE-943F-A744D6B2D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26/02/2024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EB4C99-085C-4E65-9476-CF1D03974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DESIR 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B9E5DDF-F26D-43C1-AAC9-03FEC5FC3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DB4A-5D22-4D64-BC05-8D71EE39B3DD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83EF7E22-94E6-41B9-8B92-7C258A50F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299" y="67884"/>
            <a:ext cx="10515600" cy="471617"/>
          </a:xfrm>
        </p:spPr>
        <p:txBody>
          <a:bodyPr/>
          <a:lstStyle/>
          <a:p>
            <a:r>
              <a:rPr lang="fr-FR" dirty="0" err="1"/>
              <a:t>Measurement</a:t>
            </a:r>
            <a:r>
              <a:rPr lang="fr-FR" dirty="0"/>
              <a:t> of aberrations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C3F40B3-A106-4A61-A866-99C7581F25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" t="16524"/>
          <a:stretch/>
        </p:blipFill>
        <p:spPr>
          <a:xfrm>
            <a:off x="889613" y="1337479"/>
            <a:ext cx="3168895" cy="2116807"/>
          </a:xfrm>
          <a:prstGeom prst="rect">
            <a:avLst/>
          </a:prstGeom>
        </p:spPr>
      </p:pic>
      <p:sp>
        <p:nvSpPr>
          <p:cNvPr id="8" name="Espace réservé de la date 2">
            <a:extLst>
              <a:ext uri="{FF2B5EF4-FFF2-40B4-BE49-F238E27FC236}">
                <a16:creationId xmlns:a16="http://schemas.microsoft.com/office/drawing/2014/main" id="{89A0561B-B7E4-468A-8F95-79BC876FC3E1}"/>
              </a:ext>
            </a:extLst>
          </p:cNvPr>
          <p:cNvSpPr txBox="1">
            <a:spLocks/>
          </p:cNvSpPr>
          <p:nvPr/>
        </p:nvSpPr>
        <p:spPr>
          <a:xfrm>
            <a:off x="4828038" y="43066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11B345-EE02-45F7-9243-EF1FB3496E6C}" type="datetime1">
              <a:rPr lang="fr-FR" smtClean="0"/>
              <a:pPr/>
              <a:t>23/02/2024</a:t>
            </a:fld>
            <a:endParaRPr lang="fr-FR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8FAE844E-BB82-4309-922F-40BC901E511E}"/>
              </a:ext>
            </a:extLst>
          </p:cNvPr>
          <p:cNvGrpSpPr/>
          <p:nvPr/>
        </p:nvGrpSpPr>
        <p:grpSpPr>
          <a:xfrm>
            <a:off x="4928218" y="1027434"/>
            <a:ext cx="6393424" cy="3145562"/>
            <a:chOff x="-1759519" y="2628381"/>
            <a:chExt cx="10948583" cy="5124381"/>
          </a:xfrm>
        </p:grpSpPr>
        <p:sp>
          <p:nvSpPr>
            <p:cNvPr id="10" name="ZoneTexte 10">
              <a:extLst>
                <a:ext uri="{FF2B5EF4-FFF2-40B4-BE49-F238E27FC236}">
                  <a16:creationId xmlns:a16="http://schemas.microsoft.com/office/drawing/2014/main" id="{666D0790-A8EC-4958-B164-C0302152953C}"/>
                </a:ext>
              </a:extLst>
            </p:cNvPr>
            <p:cNvSpPr txBox="1"/>
            <p:nvPr/>
          </p:nvSpPr>
          <p:spPr>
            <a:xfrm>
              <a:off x="-1397704" y="6664528"/>
              <a:ext cx="2476346" cy="1052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dirty="0"/>
                <a:t>Front </a:t>
              </a:r>
              <a:r>
                <a:rPr lang="fr-FR" dirty="0" err="1"/>
                <a:t>view</a:t>
              </a:r>
              <a:r>
                <a:rPr lang="fr-FR" dirty="0"/>
                <a:t>: </a:t>
              </a:r>
              <a:r>
                <a:rPr lang="fr-FR" dirty="0" err="1"/>
                <a:t>tantal</a:t>
              </a:r>
              <a:r>
                <a:rPr lang="fr-FR" dirty="0"/>
                <a:t> </a:t>
              </a:r>
              <a:r>
                <a:rPr lang="fr-FR" dirty="0" err="1"/>
                <a:t>mask</a:t>
              </a:r>
              <a:endParaRPr lang="fr-FR" dirty="0"/>
            </a:p>
          </p:txBody>
        </p:sp>
        <p:sp>
          <p:nvSpPr>
            <p:cNvPr id="11" name="ZoneTexte 11">
              <a:extLst>
                <a:ext uri="{FF2B5EF4-FFF2-40B4-BE49-F238E27FC236}">
                  <a16:creationId xmlns:a16="http://schemas.microsoft.com/office/drawing/2014/main" id="{D048D90D-0231-4029-A83B-BD248E899E74}"/>
                </a:ext>
              </a:extLst>
            </p:cNvPr>
            <p:cNvSpPr txBox="1"/>
            <p:nvPr/>
          </p:nvSpPr>
          <p:spPr>
            <a:xfrm>
              <a:off x="1507629" y="6675311"/>
              <a:ext cx="3995509" cy="952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600" dirty="0" err="1"/>
                <a:t>Side</a:t>
              </a:r>
              <a:r>
                <a:rPr lang="fr-FR" sz="1600" dirty="0"/>
                <a:t> </a:t>
              </a:r>
              <a:r>
                <a:rPr lang="fr-FR" sz="1600" dirty="0" err="1"/>
                <a:t>view</a:t>
              </a:r>
              <a:r>
                <a:rPr lang="fr-FR" sz="1600" dirty="0"/>
                <a:t>:    </a:t>
              </a:r>
            </a:p>
            <a:p>
              <a:pPr algn="ctr"/>
              <a:r>
                <a:rPr lang="fr-FR" sz="1600" dirty="0"/>
                <a:t>MCP + Phosphore </a:t>
              </a:r>
              <a:r>
                <a:rPr lang="fr-FR" sz="1600" dirty="0" err="1"/>
                <a:t>screen</a:t>
              </a:r>
              <a:endParaRPr lang="fr-FR" sz="16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8E6AC0-C31F-464A-B33C-4A594BE32AFB}"/>
                </a:ext>
              </a:extLst>
            </p:cNvPr>
            <p:cNvSpPr/>
            <p:nvPr/>
          </p:nvSpPr>
          <p:spPr>
            <a:xfrm>
              <a:off x="-1759519" y="3318939"/>
              <a:ext cx="3053592" cy="286064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65F107E1-A7D2-4867-BCB6-7B3C32886744}"/>
                </a:ext>
              </a:extLst>
            </p:cNvPr>
            <p:cNvSpPr/>
            <p:nvPr/>
          </p:nvSpPr>
          <p:spPr>
            <a:xfrm>
              <a:off x="-1340212" y="3733441"/>
              <a:ext cx="167779" cy="1593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1546ED1D-D90C-406F-B87E-62CB6FD6EDE7}"/>
                </a:ext>
              </a:extLst>
            </p:cNvPr>
            <p:cNvSpPr/>
            <p:nvPr/>
          </p:nvSpPr>
          <p:spPr>
            <a:xfrm>
              <a:off x="-845405" y="3733441"/>
              <a:ext cx="167779" cy="1593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411D3798-F58E-4BE2-9214-17A8616FA016}"/>
                </a:ext>
              </a:extLst>
            </p:cNvPr>
            <p:cNvSpPr/>
            <p:nvPr/>
          </p:nvSpPr>
          <p:spPr>
            <a:xfrm>
              <a:off x="-350169" y="3729246"/>
              <a:ext cx="167779" cy="1593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0AE1738B-1BE7-4F7B-BF60-0BD6D4F8E106}"/>
                </a:ext>
              </a:extLst>
            </p:cNvPr>
            <p:cNvSpPr/>
            <p:nvPr/>
          </p:nvSpPr>
          <p:spPr>
            <a:xfrm>
              <a:off x="140158" y="3729246"/>
              <a:ext cx="167779" cy="1593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C88762C4-BFE6-4C52-B04A-D4B5BC4555BA}"/>
                </a:ext>
              </a:extLst>
            </p:cNvPr>
            <p:cNvSpPr/>
            <p:nvPr/>
          </p:nvSpPr>
          <p:spPr>
            <a:xfrm>
              <a:off x="630485" y="3729245"/>
              <a:ext cx="167779" cy="1593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352F976A-409B-429A-A493-A49CDBFDC318}"/>
                </a:ext>
              </a:extLst>
            </p:cNvPr>
            <p:cNvSpPr/>
            <p:nvPr/>
          </p:nvSpPr>
          <p:spPr>
            <a:xfrm>
              <a:off x="-1340212" y="4221963"/>
              <a:ext cx="167779" cy="1593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4F52FC62-C84F-4AF3-A1E2-B79C5A514F6D}"/>
                </a:ext>
              </a:extLst>
            </p:cNvPr>
            <p:cNvSpPr/>
            <p:nvPr/>
          </p:nvSpPr>
          <p:spPr>
            <a:xfrm>
              <a:off x="-845405" y="4221963"/>
              <a:ext cx="167779" cy="1593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5C3C8966-4D15-4682-8A47-9749FD935EC9}"/>
                </a:ext>
              </a:extLst>
            </p:cNvPr>
            <p:cNvSpPr/>
            <p:nvPr/>
          </p:nvSpPr>
          <p:spPr>
            <a:xfrm>
              <a:off x="-350169" y="4217768"/>
              <a:ext cx="167779" cy="1593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E08EA2B9-A699-48B5-8577-67132242177E}"/>
                </a:ext>
              </a:extLst>
            </p:cNvPr>
            <p:cNvSpPr/>
            <p:nvPr/>
          </p:nvSpPr>
          <p:spPr>
            <a:xfrm>
              <a:off x="140158" y="4217768"/>
              <a:ext cx="167779" cy="1593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1A8F43E0-BC2D-4BA0-A967-FC1AC434E937}"/>
                </a:ext>
              </a:extLst>
            </p:cNvPr>
            <p:cNvSpPr/>
            <p:nvPr/>
          </p:nvSpPr>
          <p:spPr>
            <a:xfrm>
              <a:off x="630485" y="4217767"/>
              <a:ext cx="167779" cy="1593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B07A12A5-C383-4D50-B3A1-533499E44C8C}"/>
                </a:ext>
              </a:extLst>
            </p:cNvPr>
            <p:cNvSpPr/>
            <p:nvPr/>
          </p:nvSpPr>
          <p:spPr>
            <a:xfrm>
              <a:off x="-1340212" y="4673141"/>
              <a:ext cx="167779" cy="1593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8259F62D-0292-4E23-ACD5-8D36DC41C05F}"/>
                </a:ext>
              </a:extLst>
            </p:cNvPr>
            <p:cNvSpPr/>
            <p:nvPr/>
          </p:nvSpPr>
          <p:spPr>
            <a:xfrm>
              <a:off x="-845405" y="4673141"/>
              <a:ext cx="167779" cy="1593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6086DFA9-72A1-43A1-A330-C15FD53D3555}"/>
                </a:ext>
              </a:extLst>
            </p:cNvPr>
            <p:cNvSpPr/>
            <p:nvPr/>
          </p:nvSpPr>
          <p:spPr>
            <a:xfrm>
              <a:off x="-350169" y="4668946"/>
              <a:ext cx="167779" cy="1593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EC07A46A-2A47-4EAA-8CE3-F3352841D669}"/>
                </a:ext>
              </a:extLst>
            </p:cNvPr>
            <p:cNvSpPr/>
            <p:nvPr/>
          </p:nvSpPr>
          <p:spPr>
            <a:xfrm>
              <a:off x="140158" y="4668946"/>
              <a:ext cx="167779" cy="1593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3AFA9D47-3B36-4845-9C78-386479CE6EC0}"/>
                </a:ext>
              </a:extLst>
            </p:cNvPr>
            <p:cNvSpPr/>
            <p:nvPr/>
          </p:nvSpPr>
          <p:spPr>
            <a:xfrm>
              <a:off x="630485" y="4668945"/>
              <a:ext cx="167779" cy="1593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C0E9864B-2240-492B-B162-DB817ACB6E15}"/>
                </a:ext>
              </a:extLst>
            </p:cNvPr>
            <p:cNvSpPr/>
            <p:nvPr/>
          </p:nvSpPr>
          <p:spPr>
            <a:xfrm>
              <a:off x="-1340212" y="5160423"/>
              <a:ext cx="167779" cy="1593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00D25B93-09BD-4B6D-8AAF-384C1FBAFF94}"/>
                </a:ext>
              </a:extLst>
            </p:cNvPr>
            <p:cNvSpPr/>
            <p:nvPr/>
          </p:nvSpPr>
          <p:spPr>
            <a:xfrm>
              <a:off x="-845405" y="5160423"/>
              <a:ext cx="167779" cy="1593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538FDB02-D1C7-49CB-B94D-374C4247F7D3}"/>
                </a:ext>
              </a:extLst>
            </p:cNvPr>
            <p:cNvSpPr/>
            <p:nvPr/>
          </p:nvSpPr>
          <p:spPr>
            <a:xfrm>
              <a:off x="-350169" y="5156228"/>
              <a:ext cx="167779" cy="1593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166F2220-6828-430A-93F2-13E5D18B92B9}"/>
                </a:ext>
              </a:extLst>
            </p:cNvPr>
            <p:cNvSpPr/>
            <p:nvPr/>
          </p:nvSpPr>
          <p:spPr>
            <a:xfrm>
              <a:off x="140158" y="5156228"/>
              <a:ext cx="167779" cy="1593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DD165000-9E17-4D58-9972-1B6D0554DA30}"/>
                </a:ext>
              </a:extLst>
            </p:cNvPr>
            <p:cNvSpPr/>
            <p:nvPr/>
          </p:nvSpPr>
          <p:spPr>
            <a:xfrm>
              <a:off x="630485" y="5156227"/>
              <a:ext cx="167779" cy="1593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8E3CC0EC-537B-403B-85BA-96D1AEF01FAF}"/>
                </a:ext>
              </a:extLst>
            </p:cNvPr>
            <p:cNvSpPr/>
            <p:nvPr/>
          </p:nvSpPr>
          <p:spPr>
            <a:xfrm>
              <a:off x="-1340212" y="5601496"/>
              <a:ext cx="167779" cy="1593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3A83DB76-899F-4EFD-852F-06B9CB50BA72}"/>
                </a:ext>
              </a:extLst>
            </p:cNvPr>
            <p:cNvSpPr/>
            <p:nvPr/>
          </p:nvSpPr>
          <p:spPr>
            <a:xfrm>
              <a:off x="-845405" y="5601496"/>
              <a:ext cx="167779" cy="1593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14FDA367-5B76-4865-A3C6-866B30DFA145}"/>
                </a:ext>
              </a:extLst>
            </p:cNvPr>
            <p:cNvSpPr/>
            <p:nvPr/>
          </p:nvSpPr>
          <p:spPr>
            <a:xfrm>
              <a:off x="-350169" y="5597301"/>
              <a:ext cx="167779" cy="1593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B2346EF7-739F-4CDE-810D-288CF1C7DFD3}"/>
                </a:ext>
              </a:extLst>
            </p:cNvPr>
            <p:cNvSpPr/>
            <p:nvPr/>
          </p:nvSpPr>
          <p:spPr>
            <a:xfrm>
              <a:off x="140158" y="5597301"/>
              <a:ext cx="167779" cy="1593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3A1FE78F-1435-4A82-B3A2-1C3D9D039814}"/>
                </a:ext>
              </a:extLst>
            </p:cNvPr>
            <p:cNvSpPr/>
            <p:nvPr/>
          </p:nvSpPr>
          <p:spPr>
            <a:xfrm>
              <a:off x="630485" y="5597300"/>
              <a:ext cx="167779" cy="1593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80C9E235-0D2B-4848-9A54-5AE49082FCDF}"/>
                </a:ext>
              </a:extLst>
            </p:cNvPr>
            <p:cNvSpPr/>
            <p:nvPr/>
          </p:nvSpPr>
          <p:spPr>
            <a:xfrm>
              <a:off x="-1071764" y="3974486"/>
              <a:ext cx="45719" cy="4689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05753D8E-26D7-49A5-80CD-C523080DEFC7}"/>
                </a:ext>
              </a:extLst>
            </p:cNvPr>
            <p:cNvSpPr/>
            <p:nvPr/>
          </p:nvSpPr>
          <p:spPr>
            <a:xfrm>
              <a:off x="-784780" y="4763050"/>
              <a:ext cx="45719" cy="4689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65684BA9-AE29-4D78-AA1E-9009529C64FC}"/>
                </a:ext>
              </a:extLst>
            </p:cNvPr>
            <p:cNvSpPr/>
            <p:nvPr/>
          </p:nvSpPr>
          <p:spPr>
            <a:xfrm>
              <a:off x="-182390" y="4595970"/>
              <a:ext cx="45719" cy="4689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BC68C787-7F68-4DA7-AFDB-BC450D63B83D}"/>
                </a:ext>
              </a:extLst>
            </p:cNvPr>
            <p:cNvSpPr/>
            <p:nvPr/>
          </p:nvSpPr>
          <p:spPr>
            <a:xfrm>
              <a:off x="-524040" y="4625915"/>
              <a:ext cx="45719" cy="4689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F7C8BECF-A001-49D8-940B-0AA2AEED9830}"/>
                </a:ext>
              </a:extLst>
            </p:cNvPr>
            <p:cNvSpPr/>
            <p:nvPr/>
          </p:nvSpPr>
          <p:spPr>
            <a:xfrm>
              <a:off x="-316693" y="4299865"/>
              <a:ext cx="45719" cy="4689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ABAE6158-CF46-45D2-8F98-2BF4E3A2B839}"/>
                </a:ext>
              </a:extLst>
            </p:cNvPr>
            <p:cNvSpPr/>
            <p:nvPr/>
          </p:nvSpPr>
          <p:spPr>
            <a:xfrm>
              <a:off x="-309764" y="4736486"/>
              <a:ext cx="45719" cy="4689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ADF390CB-5345-46AE-B06B-EAB1B126954F}"/>
                </a:ext>
              </a:extLst>
            </p:cNvPr>
            <p:cNvSpPr/>
            <p:nvPr/>
          </p:nvSpPr>
          <p:spPr>
            <a:xfrm>
              <a:off x="-1040515" y="4834250"/>
              <a:ext cx="45719" cy="4689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E954BE0F-6A78-4A09-974C-C537FC8EB403}"/>
                </a:ext>
              </a:extLst>
            </p:cNvPr>
            <p:cNvSpPr/>
            <p:nvPr/>
          </p:nvSpPr>
          <p:spPr>
            <a:xfrm>
              <a:off x="-854703" y="5379321"/>
              <a:ext cx="45719" cy="4689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A1AFD299-3D67-4DEC-8133-22CA91796F40}"/>
                </a:ext>
              </a:extLst>
            </p:cNvPr>
            <p:cNvSpPr/>
            <p:nvPr/>
          </p:nvSpPr>
          <p:spPr>
            <a:xfrm>
              <a:off x="147436" y="5193686"/>
              <a:ext cx="45719" cy="4689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D86009BE-847D-4F2F-B177-4F60D55E3694}"/>
                </a:ext>
              </a:extLst>
            </p:cNvPr>
            <p:cNvSpPr/>
            <p:nvPr/>
          </p:nvSpPr>
          <p:spPr>
            <a:xfrm>
              <a:off x="148545" y="4306588"/>
              <a:ext cx="45719" cy="4689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15000061-7F40-432B-950A-C18EDA6CD58E}"/>
                </a:ext>
              </a:extLst>
            </p:cNvPr>
            <p:cNvSpPr/>
            <p:nvPr/>
          </p:nvSpPr>
          <p:spPr>
            <a:xfrm>
              <a:off x="124576" y="4776387"/>
              <a:ext cx="45719" cy="4689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761405C1-EFDE-448B-BBFB-BC868833F935}"/>
                </a:ext>
              </a:extLst>
            </p:cNvPr>
            <p:cNvSpPr/>
            <p:nvPr/>
          </p:nvSpPr>
          <p:spPr>
            <a:xfrm>
              <a:off x="170295" y="5653546"/>
              <a:ext cx="45719" cy="4689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D8A4B277-40B1-4FB4-AB71-821BC80B869D}"/>
                </a:ext>
              </a:extLst>
            </p:cNvPr>
            <p:cNvSpPr/>
            <p:nvPr/>
          </p:nvSpPr>
          <p:spPr>
            <a:xfrm>
              <a:off x="824114" y="5573851"/>
              <a:ext cx="45719" cy="4689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C277759-C552-46B3-93BB-5DC25215A3BC}"/>
                </a:ext>
              </a:extLst>
            </p:cNvPr>
            <p:cNvSpPr/>
            <p:nvPr/>
          </p:nvSpPr>
          <p:spPr>
            <a:xfrm>
              <a:off x="2446962" y="3238622"/>
              <a:ext cx="195110" cy="286064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C466E7E-6BBE-4592-8CEE-DBE283C13FA7}"/>
                </a:ext>
              </a:extLst>
            </p:cNvPr>
            <p:cNvSpPr/>
            <p:nvPr/>
          </p:nvSpPr>
          <p:spPr>
            <a:xfrm>
              <a:off x="4121821" y="2628381"/>
              <a:ext cx="173861" cy="397638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cxnSp>
          <p:nvCxnSpPr>
            <p:cNvPr id="53" name="Connecteur droit avec flèche 52">
              <a:extLst>
                <a:ext uri="{FF2B5EF4-FFF2-40B4-BE49-F238E27FC236}">
                  <a16:creationId xmlns:a16="http://schemas.microsoft.com/office/drawing/2014/main" id="{FC0877B1-E068-49C4-9FA7-4A419E98C5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4829" y="3467664"/>
              <a:ext cx="1402903" cy="27373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avec flèche 53">
              <a:extLst>
                <a:ext uri="{FF2B5EF4-FFF2-40B4-BE49-F238E27FC236}">
                  <a16:creationId xmlns:a16="http://schemas.microsoft.com/office/drawing/2014/main" id="{0E3DFE40-ABFA-43D5-99EF-EFEF4AEF31E8}"/>
                </a:ext>
              </a:extLst>
            </p:cNvPr>
            <p:cNvCxnSpPr>
              <a:cxnSpLocks/>
            </p:cNvCxnSpPr>
            <p:nvPr/>
          </p:nvCxnSpPr>
          <p:spPr>
            <a:xfrm>
              <a:off x="2654829" y="3797096"/>
              <a:ext cx="1400142" cy="13329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avec flèche 54">
              <a:extLst>
                <a:ext uri="{FF2B5EF4-FFF2-40B4-BE49-F238E27FC236}">
                  <a16:creationId xmlns:a16="http://schemas.microsoft.com/office/drawing/2014/main" id="{995437A9-CE54-4478-8B00-2AD7C1C3A5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60506" y="3661704"/>
              <a:ext cx="1397226" cy="11325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avec flèche 55">
              <a:extLst>
                <a:ext uri="{FF2B5EF4-FFF2-40B4-BE49-F238E27FC236}">
                  <a16:creationId xmlns:a16="http://schemas.microsoft.com/office/drawing/2014/main" id="{C6CBF6F2-3377-48EF-9E71-33547A1178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61013" y="4351000"/>
              <a:ext cx="1396719" cy="34139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avec flèche 56">
              <a:extLst>
                <a:ext uri="{FF2B5EF4-FFF2-40B4-BE49-F238E27FC236}">
                  <a16:creationId xmlns:a16="http://schemas.microsoft.com/office/drawing/2014/main" id="{81AF5DA3-2ECE-4908-9EF5-AE7476C590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6399" y="4638144"/>
              <a:ext cx="1401333" cy="3934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avec flèche 57">
              <a:extLst>
                <a:ext uri="{FF2B5EF4-FFF2-40B4-BE49-F238E27FC236}">
                  <a16:creationId xmlns:a16="http://schemas.microsoft.com/office/drawing/2014/main" id="{DCF959BF-A183-4E07-A5CC-B2D24A1FBF2A}"/>
                </a:ext>
              </a:extLst>
            </p:cNvPr>
            <p:cNvCxnSpPr>
              <a:cxnSpLocks/>
            </p:cNvCxnSpPr>
            <p:nvPr/>
          </p:nvCxnSpPr>
          <p:spPr>
            <a:xfrm>
              <a:off x="2676142" y="4686600"/>
              <a:ext cx="1381590" cy="21519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avec flèche 58">
              <a:extLst>
                <a:ext uri="{FF2B5EF4-FFF2-40B4-BE49-F238E27FC236}">
                  <a16:creationId xmlns:a16="http://schemas.microsoft.com/office/drawing/2014/main" id="{488E0B35-55FA-4F39-8C75-1943BB3F1C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288" y="5286215"/>
              <a:ext cx="1406444" cy="27340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avec flèche 59">
              <a:extLst>
                <a:ext uri="{FF2B5EF4-FFF2-40B4-BE49-F238E27FC236}">
                  <a16:creationId xmlns:a16="http://schemas.microsoft.com/office/drawing/2014/main" id="{9E50C219-896E-4FA4-86BB-9B23CADEFD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60506" y="5553207"/>
              <a:ext cx="1394465" cy="229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avec flèche 60">
              <a:extLst>
                <a:ext uri="{FF2B5EF4-FFF2-40B4-BE49-F238E27FC236}">
                  <a16:creationId xmlns:a16="http://schemas.microsoft.com/office/drawing/2014/main" id="{58745C0B-F483-4B2F-B5F2-9E1634C0C3D8}"/>
                </a:ext>
              </a:extLst>
            </p:cNvPr>
            <p:cNvCxnSpPr>
              <a:cxnSpLocks/>
            </p:cNvCxnSpPr>
            <p:nvPr/>
          </p:nvCxnSpPr>
          <p:spPr>
            <a:xfrm>
              <a:off x="2651288" y="5573010"/>
              <a:ext cx="1403683" cy="25359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CEB3DB7-A60A-4AFF-80D3-2572D8D39A9E}"/>
                </a:ext>
              </a:extLst>
            </p:cNvPr>
            <p:cNvSpPr/>
            <p:nvPr/>
          </p:nvSpPr>
          <p:spPr>
            <a:xfrm>
              <a:off x="5697066" y="2668691"/>
              <a:ext cx="2920454" cy="397638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63" name="ZoneTexte 63">
              <a:extLst>
                <a:ext uri="{FF2B5EF4-FFF2-40B4-BE49-F238E27FC236}">
                  <a16:creationId xmlns:a16="http://schemas.microsoft.com/office/drawing/2014/main" id="{845BEB5A-81FE-4654-8825-05C72D614C52}"/>
                </a:ext>
              </a:extLst>
            </p:cNvPr>
            <p:cNvSpPr txBox="1"/>
            <p:nvPr/>
          </p:nvSpPr>
          <p:spPr>
            <a:xfrm>
              <a:off x="6280950" y="6699835"/>
              <a:ext cx="2908114" cy="1052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dirty="0"/>
                <a:t>Front </a:t>
              </a:r>
              <a:r>
                <a:rPr lang="fr-FR" dirty="0" err="1"/>
                <a:t>view</a:t>
              </a:r>
              <a:r>
                <a:rPr lang="fr-FR" dirty="0"/>
                <a:t>:</a:t>
              </a:r>
            </a:p>
            <a:p>
              <a:r>
                <a:rPr lang="fr-FR" dirty="0"/>
                <a:t>CCD camera</a:t>
              </a:r>
            </a:p>
          </p:txBody>
        </p:sp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30E87455-3B2F-4A80-911B-D379352C8FC3}"/>
                </a:ext>
              </a:extLst>
            </p:cNvPr>
            <p:cNvSpPr/>
            <p:nvPr/>
          </p:nvSpPr>
          <p:spPr>
            <a:xfrm>
              <a:off x="6312087" y="3420964"/>
              <a:ext cx="392743" cy="39340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3648D83A-42BC-46D7-8C5A-2C21C1C00A0A}"/>
                </a:ext>
              </a:extLst>
            </p:cNvPr>
            <p:cNvSpPr/>
            <p:nvPr/>
          </p:nvSpPr>
          <p:spPr>
            <a:xfrm>
              <a:off x="6586272" y="3521628"/>
              <a:ext cx="392743" cy="39340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3235771E-D492-4016-A437-5C14E4935EDA}"/>
                </a:ext>
              </a:extLst>
            </p:cNvPr>
            <p:cNvSpPr/>
            <p:nvPr/>
          </p:nvSpPr>
          <p:spPr>
            <a:xfrm>
              <a:off x="6372566" y="3622292"/>
              <a:ext cx="392743" cy="39340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CD180311-1E71-465D-9AD5-EF0B0A0D5B44}"/>
                </a:ext>
              </a:extLst>
            </p:cNvPr>
            <p:cNvSpPr/>
            <p:nvPr/>
          </p:nvSpPr>
          <p:spPr>
            <a:xfrm>
              <a:off x="6927058" y="4403610"/>
              <a:ext cx="392743" cy="39340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BC205B2A-AA37-4069-9BE3-773673B9F2EE}"/>
                </a:ext>
              </a:extLst>
            </p:cNvPr>
            <p:cNvSpPr/>
            <p:nvPr/>
          </p:nvSpPr>
          <p:spPr>
            <a:xfrm>
              <a:off x="6683856" y="4286462"/>
              <a:ext cx="392743" cy="39340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CF193524-2C06-4F96-A9EE-3C3FFB59754E}"/>
                </a:ext>
              </a:extLst>
            </p:cNvPr>
            <p:cNvSpPr/>
            <p:nvPr/>
          </p:nvSpPr>
          <p:spPr>
            <a:xfrm>
              <a:off x="7148111" y="4263478"/>
              <a:ext cx="392743" cy="39340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398F66AC-CB01-4A6F-B92E-007BCEDD0AA9}"/>
                </a:ext>
              </a:extLst>
            </p:cNvPr>
            <p:cNvSpPr/>
            <p:nvPr/>
          </p:nvSpPr>
          <p:spPr>
            <a:xfrm>
              <a:off x="6641888" y="5079208"/>
              <a:ext cx="392743" cy="39340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8DBCE0E2-5D39-47D6-9EFE-2838109E339F}"/>
                </a:ext>
              </a:extLst>
            </p:cNvPr>
            <p:cNvSpPr/>
            <p:nvPr/>
          </p:nvSpPr>
          <p:spPr>
            <a:xfrm>
              <a:off x="6773908" y="4928770"/>
              <a:ext cx="392743" cy="39340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442152F7-20CE-4323-B9A0-35F728332E06}"/>
                </a:ext>
              </a:extLst>
            </p:cNvPr>
            <p:cNvSpPr/>
            <p:nvPr/>
          </p:nvSpPr>
          <p:spPr>
            <a:xfrm>
              <a:off x="6905928" y="5123300"/>
              <a:ext cx="392743" cy="39340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8A1593EE-991C-4DE0-9D19-45C0CC1FF37F}"/>
                </a:ext>
              </a:extLst>
            </p:cNvPr>
            <p:cNvSpPr/>
            <p:nvPr/>
          </p:nvSpPr>
          <p:spPr>
            <a:xfrm>
              <a:off x="7782339" y="4996984"/>
              <a:ext cx="392743" cy="39340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4DE8140B-1A5F-49C5-A9F0-C9129BB6AE6F}"/>
                </a:ext>
              </a:extLst>
            </p:cNvPr>
            <p:cNvSpPr/>
            <p:nvPr/>
          </p:nvSpPr>
          <p:spPr>
            <a:xfrm>
              <a:off x="7650319" y="5089513"/>
              <a:ext cx="392743" cy="39340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75" name="Ellipse 74">
              <a:extLst>
                <a:ext uri="{FF2B5EF4-FFF2-40B4-BE49-F238E27FC236}">
                  <a16:creationId xmlns:a16="http://schemas.microsoft.com/office/drawing/2014/main" id="{74DAFBB2-B7B7-4662-9B60-1CEB0E57C99C}"/>
                </a:ext>
              </a:extLst>
            </p:cNvPr>
            <p:cNvSpPr/>
            <p:nvPr/>
          </p:nvSpPr>
          <p:spPr>
            <a:xfrm>
              <a:off x="6084578" y="4823284"/>
              <a:ext cx="392743" cy="39340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76" name="Ellipse 75">
              <a:extLst>
                <a:ext uri="{FF2B5EF4-FFF2-40B4-BE49-F238E27FC236}">
                  <a16:creationId xmlns:a16="http://schemas.microsoft.com/office/drawing/2014/main" id="{1CF6CB73-E568-4A83-81F9-7324E6C02B0E}"/>
                </a:ext>
              </a:extLst>
            </p:cNvPr>
            <p:cNvSpPr/>
            <p:nvPr/>
          </p:nvSpPr>
          <p:spPr>
            <a:xfrm>
              <a:off x="6125860" y="4100760"/>
              <a:ext cx="392743" cy="39340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C0F8456F-C941-458B-9898-BD376EDB7AF7}"/>
                </a:ext>
              </a:extLst>
            </p:cNvPr>
            <p:cNvSpPr/>
            <p:nvPr/>
          </p:nvSpPr>
          <p:spPr>
            <a:xfrm>
              <a:off x="7884571" y="4255959"/>
              <a:ext cx="392743" cy="39340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97AE6E50-36D5-4F98-A0E3-2070BED86F15}"/>
                </a:ext>
              </a:extLst>
            </p:cNvPr>
            <p:cNvSpPr/>
            <p:nvPr/>
          </p:nvSpPr>
          <p:spPr>
            <a:xfrm>
              <a:off x="7298671" y="3504089"/>
              <a:ext cx="392743" cy="39340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C764EA86-BC2E-428F-AE3B-5449CD6C781B}"/>
                </a:ext>
              </a:extLst>
            </p:cNvPr>
            <p:cNvSpPr/>
            <p:nvPr/>
          </p:nvSpPr>
          <p:spPr>
            <a:xfrm>
              <a:off x="7344482" y="3796461"/>
              <a:ext cx="152400" cy="16967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402C8918-AEE8-431C-ADD8-347359B7C271}"/>
                </a:ext>
              </a:extLst>
            </p:cNvPr>
            <p:cNvSpPr/>
            <p:nvPr/>
          </p:nvSpPr>
          <p:spPr>
            <a:xfrm rot="19763818">
              <a:off x="6218112" y="2774597"/>
              <a:ext cx="1942935" cy="355536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</p:grpSp>
      <p:pic>
        <p:nvPicPr>
          <p:cNvPr id="81" name="Image 80">
            <a:extLst>
              <a:ext uri="{FF2B5EF4-FFF2-40B4-BE49-F238E27FC236}">
                <a16:creationId xmlns:a16="http://schemas.microsoft.com/office/drawing/2014/main" id="{D95F025F-B370-4BE8-BD7E-99F6776BC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069" y="4335000"/>
            <a:ext cx="2155357" cy="1590065"/>
          </a:xfrm>
          <a:prstGeom prst="rect">
            <a:avLst/>
          </a:prstGeom>
        </p:spPr>
      </p:pic>
      <p:pic>
        <p:nvPicPr>
          <p:cNvPr id="82" name="Image 81">
            <a:extLst>
              <a:ext uri="{FF2B5EF4-FFF2-40B4-BE49-F238E27FC236}">
                <a16:creationId xmlns:a16="http://schemas.microsoft.com/office/drawing/2014/main" id="{4EBE3341-DA09-4825-B995-0CB648541A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00350" y="4012111"/>
            <a:ext cx="2286000" cy="1714500"/>
          </a:xfrm>
          <a:prstGeom prst="rect">
            <a:avLst/>
          </a:prstGeom>
        </p:spPr>
      </p:pic>
      <p:sp>
        <p:nvSpPr>
          <p:cNvPr id="83" name="ZoneTexte 82">
            <a:extLst>
              <a:ext uri="{FF2B5EF4-FFF2-40B4-BE49-F238E27FC236}">
                <a16:creationId xmlns:a16="http://schemas.microsoft.com/office/drawing/2014/main" id="{CF000039-3860-464C-8AB2-A31305042427}"/>
              </a:ext>
            </a:extLst>
          </p:cNvPr>
          <p:cNvSpPr txBox="1"/>
          <p:nvPr/>
        </p:nvSpPr>
        <p:spPr>
          <a:xfrm>
            <a:off x="238657" y="3990654"/>
            <a:ext cx="1417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Pepperpot</a:t>
            </a:r>
          </a:p>
          <a:p>
            <a:r>
              <a:rPr lang="fr-FR" sz="1400" dirty="0" err="1"/>
              <a:t>Emittance-meter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293142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287B294-EC33-4136-B3DE-42D35F789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26/02/2024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E58DFA3-B46D-43BD-A754-1DE00562E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DESIR 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2DED62-9975-403B-B84A-F9F4F2D29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DB4A-5D22-4D64-BC05-8D71EE39B3DD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F4806C54-1DF6-4D88-8384-D5438F509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305" y="180470"/>
            <a:ext cx="10515600" cy="339550"/>
          </a:xfrm>
        </p:spPr>
        <p:txBody>
          <a:bodyPr>
            <a:normAutofit fontScale="90000"/>
          </a:bodyPr>
          <a:lstStyle/>
          <a:p>
            <a:r>
              <a:rPr lang="fr-FR" sz="2400" dirty="0" err="1"/>
              <a:t>Recent</a:t>
            </a:r>
            <a:r>
              <a:rPr lang="fr-FR" sz="2400" dirty="0"/>
              <a:t> upgrade of the </a:t>
            </a:r>
            <a:r>
              <a:rPr lang="fr-FR" sz="2400" dirty="0" err="1"/>
              <a:t>emittance-meter</a:t>
            </a:r>
            <a:endParaRPr lang="fr-FR" sz="24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0C43289-FA50-49B7-8813-3AA3E9C726E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9" t="17841" r="19669" b="6168"/>
          <a:stretch/>
        </p:blipFill>
        <p:spPr bwMode="auto">
          <a:xfrm>
            <a:off x="4164575" y="1156237"/>
            <a:ext cx="3095043" cy="3038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F359859-6CC8-4D40-A09B-7D2ED5585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44" y="1177192"/>
            <a:ext cx="619125" cy="279082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C99A4FB-1628-4CEC-89BF-5506E652A31E}"/>
              </a:ext>
            </a:extLst>
          </p:cNvPr>
          <p:cNvSpPr txBox="1"/>
          <p:nvPr/>
        </p:nvSpPr>
        <p:spPr>
          <a:xfrm>
            <a:off x="1646899" y="2110938"/>
            <a:ext cx="22146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1D </a:t>
            </a:r>
            <a:r>
              <a:rPr lang="fr-FR" dirty="0" err="1"/>
              <a:t>motorized</a:t>
            </a:r>
            <a:r>
              <a:rPr lang="fr-FR" dirty="0"/>
              <a:t> </a:t>
            </a:r>
            <a:r>
              <a:rPr lang="fr-FR" dirty="0" err="1"/>
              <a:t>mask</a:t>
            </a:r>
            <a:endParaRPr lang="fr-FR" dirty="0"/>
          </a:p>
          <a:p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 </a:t>
            </a:r>
          </a:p>
          <a:p>
            <a:r>
              <a:rPr lang="fr-FR" dirty="0">
                <a:sym typeface="Wingdings" panose="05000000000000000000" pitchFamily="2" charset="2"/>
              </a:rPr>
              <a:t>2D </a:t>
            </a:r>
            <a:r>
              <a:rPr lang="fr-FR" dirty="0" err="1">
                <a:sym typeface="Wingdings" panose="05000000000000000000" pitchFamily="2" charset="2"/>
              </a:rPr>
              <a:t>motorized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mask</a:t>
            </a:r>
            <a:r>
              <a:rPr lang="fr-FR" dirty="0">
                <a:sym typeface="Wingdings" panose="05000000000000000000" pitchFamily="2" charset="2"/>
              </a:rPr>
              <a:t>(!)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BC969F3-1BCC-4947-A90A-E67A89DBB931}"/>
              </a:ext>
            </a:extLst>
          </p:cNvPr>
          <p:cNvSpPr txBox="1"/>
          <p:nvPr/>
        </p:nvSpPr>
        <p:spPr>
          <a:xfrm>
            <a:off x="76070" y="5250377"/>
            <a:ext cx="114504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New : </a:t>
            </a:r>
            <a:r>
              <a:rPr lang="fr-FR" sz="1400" dirty="0" err="1"/>
              <a:t>motorized</a:t>
            </a:r>
            <a:r>
              <a:rPr lang="fr-FR" sz="1400" dirty="0"/>
              <a:t> 2D </a:t>
            </a:r>
            <a:r>
              <a:rPr lang="fr-FR" sz="1400" dirty="0" err="1"/>
              <a:t>mask</a:t>
            </a:r>
            <a:r>
              <a:rPr lang="fr-FR" sz="1400" dirty="0"/>
              <a:t> </a:t>
            </a:r>
            <a:r>
              <a:rPr lang="fr-FR" sz="1400" dirty="0" err="1"/>
              <a:t>allows</a:t>
            </a:r>
            <a:r>
              <a:rPr lang="fr-FR" sz="1400" dirty="0"/>
              <a:t> for </a:t>
            </a:r>
            <a:r>
              <a:rPr lang="fr-FR" sz="1400" dirty="0" err="1"/>
              <a:t>finer</a:t>
            </a:r>
            <a:r>
              <a:rPr lang="fr-FR" sz="1400" dirty="0"/>
              <a:t> and </a:t>
            </a:r>
            <a:r>
              <a:rPr lang="fr-FR" sz="1400" dirty="0" err="1"/>
              <a:t>faster</a:t>
            </a:r>
            <a:r>
              <a:rPr lang="fr-FR" sz="1400" dirty="0"/>
              <a:t> sampling.</a:t>
            </a:r>
          </a:p>
          <a:p>
            <a:r>
              <a:rPr lang="fr-FR" sz="1400" dirty="0" err="1"/>
              <a:t>Allows</a:t>
            </a:r>
            <a:r>
              <a:rPr lang="fr-FR" sz="1400" dirty="0"/>
              <a:t> for « live » </a:t>
            </a:r>
            <a:r>
              <a:rPr lang="fr-FR" sz="1400" dirty="0" err="1"/>
              <a:t>emittance</a:t>
            </a:r>
            <a:r>
              <a:rPr lang="fr-FR" sz="1400" dirty="0"/>
              <a:t> </a:t>
            </a:r>
            <a:r>
              <a:rPr lang="fr-FR" sz="1400" dirty="0" err="1"/>
              <a:t>measurements</a:t>
            </a:r>
            <a:r>
              <a:rPr lang="fr-FR" sz="1400" dirty="0"/>
              <a:t>.</a:t>
            </a:r>
          </a:p>
          <a:p>
            <a:r>
              <a:rPr lang="fr-FR" sz="1400" dirty="0"/>
              <a:t>Cons : </a:t>
            </a:r>
            <a:r>
              <a:rPr lang="fr-FR" sz="1400" dirty="0" err="1"/>
              <a:t>fixed</a:t>
            </a:r>
            <a:r>
              <a:rPr lang="fr-FR" sz="1400" dirty="0"/>
              <a:t> size </a:t>
            </a:r>
            <a:r>
              <a:rPr lang="fr-FR" sz="1400" dirty="0" err="1"/>
              <a:t>between</a:t>
            </a:r>
            <a:r>
              <a:rPr lang="fr-FR" sz="1400" dirty="0"/>
              <a:t> the </a:t>
            </a:r>
            <a:r>
              <a:rPr lang="fr-FR" sz="1400" dirty="0" err="1"/>
              <a:t>holes</a:t>
            </a:r>
            <a:r>
              <a:rPr lang="fr-FR" sz="1400" dirty="0"/>
              <a:t>. The </a:t>
            </a:r>
            <a:r>
              <a:rPr lang="fr-FR" sz="1400" dirty="0" err="1"/>
              <a:t>emitttance-meter</a:t>
            </a:r>
            <a:r>
              <a:rPr lang="fr-FR" sz="1400" dirty="0"/>
              <a:t> must </a:t>
            </a:r>
            <a:r>
              <a:rPr lang="fr-FR" sz="1400" dirty="0" err="1"/>
              <a:t>be</a:t>
            </a:r>
            <a:r>
              <a:rPr lang="fr-FR" sz="1400" dirty="0"/>
              <a:t> </a:t>
            </a:r>
            <a:r>
              <a:rPr lang="fr-FR" sz="1400" dirty="0" err="1"/>
              <a:t>taylored</a:t>
            </a:r>
            <a:r>
              <a:rPr lang="fr-FR" sz="1400" dirty="0"/>
              <a:t> to the </a:t>
            </a:r>
            <a:r>
              <a:rPr lang="fr-FR" sz="1400" dirty="0" err="1"/>
              <a:t>measured</a:t>
            </a:r>
            <a:r>
              <a:rPr lang="fr-FR" sz="1400" dirty="0"/>
              <a:t> </a:t>
            </a:r>
            <a:r>
              <a:rPr lang="fr-FR" sz="1400" dirty="0" err="1"/>
              <a:t>beam</a:t>
            </a:r>
            <a:r>
              <a:rPr lang="fr-FR" sz="1400" dirty="0"/>
              <a:t> (</a:t>
            </a:r>
            <a:r>
              <a:rPr lang="fr-FR" sz="1400" dirty="0" err="1"/>
              <a:t>beam</a:t>
            </a:r>
            <a:r>
              <a:rPr lang="fr-FR" sz="1400" dirty="0"/>
              <a:t> size and divergence must </a:t>
            </a:r>
            <a:r>
              <a:rPr lang="fr-FR" sz="1400" dirty="0" err="1"/>
              <a:t>already</a:t>
            </a:r>
            <a:r>
              <a:rPr lang="fr-FR" sz="1400" dirty="0"/>
              <a:t> </a:t>
            </a:r>
            <a:r>
              <a:rPr lang="fr-FR" sz="1400" dirty="0" err="1"/>
              <a:t>be</a:t>
            </a:r>
            <a:r>
              <a:rPr lang="fr-FR" sz="1400" dirty="0"/>
              <a:t> </a:t>
            </a:r>
            <a:r>
              <a:rPr lang="fr-FR" sz="1400" dirty="0" err="1"/>
              <a:t>known</a:t>
            </a:r>
            <a:r>
              <a:rPr lang="fr-FR" sz="1400" dirty="0"/>
              <a:t>).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0AA072F-EDA9-4D16-A45F-ABCF32DB48DE}"/>
              </a:ext>
            </a:extLst>
          </p:cNvPr>
          <p:cNvSpPr txBox="1"/>
          <p:nvPr/>
        </p:nvSpPr>
        <p:spPr>
          <a:xfrm>
            <a:off x="76070" y="4306703"/>
            <a:ext cx="2592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10 </a:t>
            </a:r>
            <a:r>
              <a:rPr lang="fr-FR" sz="1400" dirty="0" err="1"/>
              <a:t>steps</a:t>
            </a:r>
            <a:r>
              <a:rPr lang="fr-FR" sz="1400" dirty="0"/>
              <a:t> = 10 points </a:t>
            </a:r>
            <a:r>
              <a:rPr lang="fr-FR" sz="1400" dirty="0" err="1"/>
              <a:t>measured</a:t>
            </a:r>
            <a:endParaRPr lang="fr-FR" sz="14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B7C0227-0802-4C0E-B1F6-1B85C5C8CEC6}"/>
              </a:ext>
            </a:extLst>
          </p:cNvPr>
          <p:cNvSpPr txBox="1"/>
          <p:nvPr/>
        </p:nvSpPr>
        <p:spPr>
          <a:xfrm>
            <a:off x="4534592" y="4338495"/>
            <a:ext cx="2725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10 </a:t>
            </a:r>
            <a:r>
              <a:rPr lang="fr-FR" sz="1400" dirty="0" err="1"/>
              <a:t>steps</a:t>
            </a:r>
            <a:r>
              <a:rPr lang="fr-FR" sz="1400" dirty="0"/>
              <a:t> = 400 points </a:t>
            </a:r>
            <a:r>
              <a:rPr lang="fr-FR" sz="1400" dirty="0" err="1"/>
              <a:t>measured</a:t>
            </a:r>
            <a:endParaRPr lang="fr-FR" sz="140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9792F62-72E9-4C93-A3E4-AB50C80E55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64"/>
          <a:stretch/>
        </p:blipFill>
        <p:spPr>
          <a:xfrm>
            <a:off x="8258758" y="203297"/>
            <a:ext cx="3095042" cy="247217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B95EAA8-7AEF-4287-993B-DFE224C5A1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8137321" y="2666566"/>
            <a:ext cx="3682767" cy="2849616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AAF86CC6-3C56-45D1-999E-79A0BCCFE0A4}"/>
              </a:ext>
            </a:extLst>
          </p:cNvPr>
          <p:cNvSpPr txBox="1"/>
          <p:nvPr/>
        </p:nvSpPr>
        <p:spPr>
          <a:xfrm>
            <a:off x="8792727" y="201100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</a:rPr>
              <a:t>Emit vertical : 40 points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FE0F4A4-A087-4F92-8871-3670C3D19A38}"/>
              </a:ext>
            </a:extLst>
          </p:cNvPr>
          <p:cNvSpPr txBox="1"/>
          <p:nvPr/>
        </p:nvSpPr>
        <p:spPr>
          <a:xfrm>
            <a:off x="8563498" y="3247800"/>
            <a:ext cx="17604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</a:rPr>
              <a:t>Emit horizontal : 400 points</a:t>
            </a:r>
          </a:p>
        </p:txBody>
      </p:sp>
    </p:spTree>
    <p:extLst>
      <p:ext uri="{BB962C8B-B14F-4D97-AF65-F5344CB8AC3E}">
        <p14:creationId xmlns:p14="http://schemas.microsoft.com/office/powerpoint/2010/main" val="1213931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D9B187-3A81-4707-B77D-8F6EFF622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26/02/2024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63EF963-E1EC-4CF0-8668-66383355E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DESIR 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653B34E-08CE-4E2B-BDA1-02443A88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DB4A-5D22-4D64-BC05-8D71EE39B3DD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309F5F64-0D9B-41D3-919C-356EC9606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299" y="67884"/>
            <a:ext cx="10515600" cy="471617"/>
          </a:xfrm>
        </p:spPr>
        <p:txBody>
          <a:bodyPr/>
          <a:lstStyle/>
          <a:p>
            <a:r>
              <a:rPr lang="fr-FR" dirty="0"/>
              <a:t>Correct the aberrations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multipole</a:t>
            </a:r>
            <a:endParaRPr lang="fr-FR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449D829-CA6F-4823-A52D-4EC3EA2D54D0}"/>
              </a:ext>
            </a:extLst>
          </p:cNvPr>
          <p:cNvCxnSpPr/>
          <p:nvPr/>
        </p:nvCxnSpPr>
        <p:spPr>
          <a:xfrm flipH="1">
            <a:off x="588397" y="675862"/>
            <a:ext cx="10885335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E5A772AB-0ADC-4AC1-85CC-B6D515199019}"/>
              </a:ext>
            </a:extLst>
          </p:cNvPr>
          <p:cNvCxnSpPr/>
          <p:nvPr/>
        </p:nvCxnSpPr>
        <p:spPr>
          <a:xfrm flipH="1">
            <a:off x="588397" y="596349"/>
            <a:ext cx="6872430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>
            <a:extLst>
              <a:ext uri="{FF2B5EF4-FFF2-40B4-BE49-F238E27FC236}">
                <a16:creationId xmlns:a16="http://schemas.microsoft.com/office/drawing/2014/main" id="{13581E97-4F13-4220-B3A0-7A6E1CA12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2"/>
          <a:stretch/>
        </p:blipFill>
        <p:spPr>
          <a:xfrm>
            <a:off x="6407996" y="880555"/>
            <a:ext cx="3865378" cy="409511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D0667917-B891-4656-8B5A-1877B08F9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284" y="5081494"/>
            <a:ext cx="4114801" cy="84166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780B461B-8A1F-4819-BA4D-9175998C28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58" t="3501" r="9430" b="3838"/>
          <a:stretch/>
        </p:blipFill>
        <p:spPr>
          <a:xfrm>
            <a:off x="1268684" y="1149773"/>
            <a:ext cx="3674379" cy="4924849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C4E2BD19-E019-40DD-83AD-D3526B0D5636}"/>
              </a:ext>
            </a:extLst>
          </p:cNvPr>
          <p:cNvSpPr txBox="1"/>
          <p:nvPr/>
        </p:nvSpPr>
        <p:spPr>
          <a:xfrm>
            <a:off x="1373668" y="711895"/>
            <a:ext cx="3464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The 48-pole </a:t>
            </a:r>
            <a:r>
              <a:rPr lang="fr-FR" dirty="0" err="1"/>
              <a:t>electrostatic</a:t>
            </a:r>
            <a:r>
              <a:rPr lang="fr-FR" dirty="0"/>
              <a:t> </a:t>
            </a:r>
            <a:r>
              <a:rPr lang="fr-FR" dirty="0" err="1"/>
              <a:t>multipole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0755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1F6045E-5431-4FA7-8C6D-B6D1053F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26/02/2024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8E5F425-A926-4C77-A7FF-81F7E32A5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DESIR 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A03AE92-B91A-4AAB-AF0D-BC31F51B0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DB4A-5D22-4D64-BC05-8D71EE39B3DD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CEEE670-2DA6-433A-B07C-4C778B020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299" y="67884"/>
            <a:ext cx="10515600" cy="471617"/>
          </a:xfrm>
        </p:spPr>
        <p:txBody>
          <a:bodyPr/>
          <a:lstStyle/>
          <a:p>
            <a:r>
              <a:rPr lang="fr-FR" dirty="0" err="1"/>
              <a:t>Hexapolar</a:t>
            </a:r>
            <a:r>
              <a:rPr lang="fr-FR" dirty="0"/>
              <a:t> correction (2</a:t>
            </a:r>
            <a:r>
              <a:rPr lang="fr-FR" baseline="30000" dirty="0"/>
              <a:t>nd</a:t>
            </a:r>
            <a:r>
              <a:rPr lang="fr-FR" dirty="0"/>
              <a:t> </a:t>
            </a:r>
            <a:r>
              <a:rPr lang="fr-FR" dirty="0" err="1"/>
              <a:t>order</a:t>
            </a:r>
            <a:r>
              <a:rPr lang="fr-FR" dirty="0"/>
              <a:t>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E74226B-291D-46CD-AD13-F02908AE6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714" y="696344"/>
            <a:ext cx="5865243" cy="391016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092F88E-EE84-42C7-A585-C1433CFC8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07" y="4528478"/>
            <a:ext cx="7253659" cy="162361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C0C6D85-E8C5-4CA2-B0F9-B88926AA467F}"/>
              </a:ext>
            </a:extLst>
          </p:cNvPr>
          <p:cNvSpPr txBox="1"/>
          <p:nvPr/>
        </p:nvSpPr>
        <p:spPr>
          <a:xfrm>
            <a:off x="3239488" y="2099670"/>
            <a:ext cx="1485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2"/>
                </a:solidFill>
              </a:rPr>
              <a:t>Not </a:t>
            </a:r>
            <a:r>
              <a:rPr lang="fr-FR" dirty="0" err="1">
                <a:solidFill>
                  <a:schemeClr val="accent2"/>
                </a:solidFill>
              </a:rPr>
              <a:t>corrected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1F28A12-5FC0-4BD7-BDF7-445AEE9A3FAF}"/>
              </a:ext>
            </a:extLst>
          </p:cNvPr>
          <p:cNvSpPr txBox="1"/>
          <p:nvPr/>
        </p:nvSpPr>
        <p:spPr>
          <a:xfrm>
            <a:off x="6928718" y="2100842"/>
            <a:ext cx="1530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accent6"/>
                </a:solidFill>
              </a:rPr>
              <a:t>Overcorrected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E6CA7C8-8F5E-4A7B-8964-120B8096DFFD}"/>
              </a:ext>
            </a:extLst>
          </p:cNvPr>
          <p:cNvSpPr txBox="1"/>
          <p:nvPr/>
        </p:nvSpPr>
        <p:spPr>
          <a:xfrm>
            <a:off x="4547828" y="881063"/>
            <a:ext cx="1112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accent1"/>
                </a:solidFill>
              </a:rPr>
              <a:t>Corrected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6E9BC37-CF9E-46AF-B4A1-77E5C3F519E5}"/>
              </a:ext>
            </a:extLst>
          </p:cNvPr>
          <p:cNvSpPr txBox="1"/>
          <p:nvPr/>
        </p:nvSpPr>
        <p:spPr>
          <a:xfrm>
            <a:off x="250614" y="4839419"/>
            <a:ext cx="1585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Emittance</a:t>
            </a:r>
          </a:p>
          <a:p>
            <a:r>
              <a:rPr lang="fr-FR" dirty="0" err="1"/>
              <a:t>measurements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C47993B-2382-4DAE-8C57-B3E9FB838605}"/>
              </a:ext>
            </a:extLst>
          </p:cNvPr>
          <p:cNvSpPr txBox="1"/>
          <p:nvPr/>
        </p:nvSpPr>
        <p:spPr>
          <a:xfrm>
            <a:off x="9469376" y="4839417"/>
            <a:ext cx="2435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Projection on x axis </a:t>
            </a:r>
            <a:r>
              <a:rPr lang="fr-FR" dirty="0" err="1"/>
              <a:t>gives</a:t>
            </a:r>
            <a:r>
              <a:rPr lang="fr-FR" dirty="0"/>
              <a:t> </a:t>
            </a:r>
            <a:r>
              <a:rPr lang="fr-FR" dirty="0" err="1"/>
              <a:t>beam</a:t>
            </a:r>
            <a:r>
              <a:rPr lang="fr-FR" dirty="0"/>
              <a:t> profiles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555D963-90E0-4DFA-9B97-2ECC6CC4FD9D}"/>
              </a:ext>
            </a:extLst>
          </p:cNvPr>
          <p:cNvSpPr txBox="1"/>
          <p:nvPr/>
        </p:nvSpPr>
        <p:spPr>
          <a:xfrm>
            <a:off x="8459649" y="921285"/>
            <a:ext cx="125547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/>
              <a:t>-&gt; </a:t>
            </a:r>
            <a:r>
              <a:rPr lang="fr-FR" sz="1050" dirty="0" err="1"/>
              <a:t>Shifted</a:t>
            </a:r>
            <a:r>
              <a:rPr lang="fr-FR" sz="1050" dirty="0"/>
              <a:t> </a:t>
            </a:r>
            <a:r>
              <a:rPr lang="fr-FR" sz="1050" dirty="0" err="1"/>
              <a:t>left</a:t>
            </a:r>
            <a:r>
              <a:rPr lang="fr-FR" sz="1050" dirty="0"/>
              <a:t> -0,2G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60E58EA-A124-4847-AD5B-2B768374BD99}"/>
              </a:ext>
            </a:extLst>
          </p:cNvPr>
          <p:cNvSpPr txBox="1"/>
          <p:nvPr/>
        </p:nvSpPr>
        <p:spPr>
          <a:xfrm>
            <a:off x="8459650" y="1070213"/>
            <a:ext cx="13532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/>
              <a:t>-&gt; </a:t>
            </a:r>
            <a:r>
              <a:rPr lang="fr-FR" sz="1050" dirty="0" err="1"/>
              <a:t>Shifted</a:t>
            </a:r>
            <a:r>
              <a:rPr lang="fr-FR" sz="1050" dirty="0"/>
              <a:t> right +0,2G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7DF12ED-2ECD-4080-9352-2AEC6D2A87B8}"/>
              </a:ext>
            </a:extLst>
          </p:cNvPr>
          <p:cNvSpPr txBox="1"/>
          <p:nvPr/>
        </p:nvSpPr>
        <p:spPr>
          <a:xfrm>
            <a:off x="8604641" y="2458626"/>
            <a:ext cx="2435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Beam profiles </a:t>
            </a:r>
            <a:r>
              <a:rPr lang="fr-FR" sz="1200" i="1" dirty="0" err="1"/>
              <a:t>obtained</a:t>
            </a:r>
            <a:r>
              <a:rPr lang="fr-FR" sz="1200" i="1" dirty="0"/>
              <a:t> by scanning the </a:t>
            </a:r>
            <a:r>
              <a:rPr lang="fr-FR" sz="1200" i="1" dirty="0" err="1"/>
              <a:t>beam</a:t>
            </a:r>
            <a:r>
              <a:rPr lang="fr-FR" sz="1200" i="1" dirty="0"/>
              <a:t> </a:t>
            </a:r>
            <a:r>
              <a:rPr lang="fr-FR" sz="1200" i="1" dirty="0" err="1"/>
              <a:t>with</a:t>
            </a:r>
            <a:r>
              <a:rPr lang="fr-FR" sz="1200" i="1" dirty="0"/>
              <a:t> the </a:t>
            </a:r>
            <a:r>
              <a:rPr lang="fr-FR" sz="1200" i="1" dirty="0" err="1"/>
              <a:t>dipoles</a:t>
            </a:r>
            <a:r>
              <a:rPr lang="fr-FR" sz="1200" i="1" dirty="0"/>
              <a:t> (more </a:t>
            </a:r>
            <a:r>
              <a:rPr lang="fr-FR" sz="1200" i="1" dirty="0" err="1"/>
              <a:t>precise</a:t>
            </a:r>
            <a:r>
              <a:rPr lang="fr-FR" sz="1200" i="1" dirty="0"/>
              <a:t> </a:t>
            </a:r>
            <a:r>
              <a:rPr lang="fr-FR" sz="1200" i="1" dirty="0" err="1"/>
              <a:t>than</a:t>
            </a:r>
            <a:r>
              <a:rPr lang="fr-FR" sz="1200" i="1" dirty="0"/>
              <a:t> </a:t>
            </a:r>
            <a:r>
              <a:rPr lang="fr-FR" sz="1200" i="1" dirty="0" err="1"/>
              <a:t>wire</a:t>
            </a:r>
            <a:r>
              <a:rPr lang="fr-FR" sz="1200" i="1" dirty="0"/>
              <a:t> </a:t>
            </a:r>
            <a:r>
              <a:rPr lang="fr-FR" sz="1200" i="1" dirty="0" err="1"/>
              <a:t>profilers</a:t>
            </a:r>
            <a:r>
              <a:rPr lang="fr-FR" sz="12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69097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8301FC0-50F2-41B9-A9CB-A83FDD3F2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26/02/2024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79259B5-1513-4D38-8EAC-082CEAE3A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DESIR 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82FB25E-82B6-4609-9A1A-6483F583E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DB4A-5D22-4D64-BC05-8D71EE39B3DD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7FB28819-82CA-4AE0-A71F-8778F56E5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299" y="67884"/>
            <a:ext cx="10515600" cy="471617"/>
          </a:xfrm>
        </p:spPr>
        <p:txBody>
          <a:bodyPr/>
          <a:lstStyle/>
          <a:p>
            <a:r>
              <a:rPr lang="fr-FR" dirty="0" err="1"/>
              <a:t>Higher</a:t>
            </a:r>
            <a:r>
              <a:rPr lang="fr-FR" dirty="0"/>
              <a:t> </a:t>
            </a:r>
            <a:r>
              <a:rPr lang="fr-FR" dirty="0" err="1"/>
              <a:t>order</a:t>
            </a:r>
            <a:r>
              <a:rPr lang="fr-FR" dirty="0"/>
              <a:t> correction (up to 3rd </a:t>
            </a:r>
            <a:r>
              <a:rPr lang="fr-FR" dirty="0" err="1"/>
              <a:t>order</a:t>
            </a:r>
            <a:r>
              <a:rPr lang="fr-FR" dirty="0"/>
              <a:t>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27F1D06-1B25-49EC-9345-F1A577B81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617" y="793905"/>
            <a:ext cx="5360212" cy="35734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68DED6E-36D8-4C87-ABFF-F4AEE58C72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8" b="50078"/>
          <a:stretch/>
        </p:blipFill>
        <p:spPr>
          <a:xfrm>
            <a:off x="1722770" y="4367380"/>
            <a:ext cx="2334432" cy="158484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F6A2C24-7921-4894-9962-477442C078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4" b="50078"/>
          <a:stretch/>
        </p:blipFill>
        <p:spPr>
          <a:xfrm>
            <a:off x="4651031" y="4367380"/>
            <a:ext cx="2359384" cy="158484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8A2B0FF-F534-41A3-83BE-5051074ED1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3" b="49921"/>
          <a:stretch/>
        </p:blipFill>
        <p:spPr>
          <a:xfrm>
            <a:off x="7604244" y="4367380"/>
            <a:ext cx="2331008" cy="1584117"/>
          </a:xfrm>
          <a:prstGeom prst="rect">
            <a:avLst/>
          </a:prstGeom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99FCA8FA-1349-418B-9046-A5019FAA9145}"/>
              </a:ext>
            </a:extLst>
          </p:cNvPr>
          <p:cNvCxnSpPr/>
          <p:nvPr/>
        </p:nvCxnSpPr>
        <p:spPr>
          <a:xfrm flipH="1">
            <a:off x="9247517" y="4367380"/>
            <a:ext cx="1078302" cy="52379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AB0D34DE-ABCA-4EE9-97DE-D2E35803FAA7}"/>
              </a:ext>
            </a:extLst>
          </p:cNvPr>
          <p:cNvSpPr txBox="1"/>
          <p:nvPr/>
        </p:nvSpPr>
        <p:spPr>
          <a:xfrm>
            <a:off x="10443342" y="3951881"/>
            <a:ext cx="1858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Hard to </a:t>
            </a:r>
            <a:r>
              <a:rPr lang="fr-FR" sz="1600" dirty="0" err="1"/>
              <a:t>see</a:t>
            </a:r>
            <a:r>
              <a:rPr lang="fr-FR" sz="1600" dirty="0"/>
              <a:t> a change, but a computer </a:t>
            </a:r>
            <a:r>
              <a:rPr lang="fr-FR" sz="1600" dirty="0" err="1"/>
              <a:t>should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437662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FE01C58-06DA-4DA0-A560-944BF13E5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26/02/2024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0821501-3B41-4682-9FC4-68E5E831F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DESIR 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9AF6ED7-2EC6-4B01-9772-F464AB6A4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DB4A-5D22-4D64-BC05-8D71EE39B3DD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A1A2F7A6-63C1-4705-891B-3050C19A9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299" y="67884"/>
            <a:ext cx="10515600" cy="471617"/>
          </a:xfrm>
        </p:spPr>
        <p:txBody>
          <a:bodyPr/>
          <a:lstStyle/>
          <a:p>
            <a:r>
              <a:rPr lang="fr-FR" dirty="0"/>
              <a:t>Contents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F1D34C71-7CE0-4B13-9DB0-5962AF2D5FAC}"/>
              </a:ext>
            </a:extLst>
          </p:cNvPr>
          <p:cNvSpPr txBox="1">
            <a:spLocks/>
          </p:cNvSpPr>
          <p:nvPr/>
        </p:nvSpPr>
        <p:spPr>
          <a:xfrm>
            <a:off x="3280455" y="1724359"/>
            <a:ext cx="6819890" cy="15305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fr-FR" sz="2400" kern="1200" dirty="0">
                <a:solidFill>
                  <a:schemeClr val="bg1">
                    <a:lumMod val="7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+mn-cs"/>
              </a:rPr>
              <a:t>The DESIR HRS</a:t>
            </a:r>
          </a:p>
          <a:p>
            <a: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75000"/>
                  </a:schemeClr>
                </a:solidFill>
                <a:latin typeface="Champagne &amp; Limousines" panose="020B0502020202020204" pitchFamily="34" charset="0"/>
              </a:rPr>
              <a:t>Optical aberrations : </a:t>
            </a:r>
            <a:r>
              <a:rPr lang="fr-FR" sz="2400" dirty="0" err="1">
                <a:solidFill>
                  <a:schemeClr val="bg1">
                    <a:lumMod val="75000"/>
                  </a:schemeClr>
                </a:solidFill>
                <a:latin typeface="Champagne &amp; Limousines" panose="020B0502020202020204" pitchFamily="34" charset="0"/>
              </a:rPr>
              <a:t>detection</a:t>
            </a:r>
            <a:r>
              <a:rPr lang="fr-FR" sz="2400" dirty="0">
                <a:solidFill>
                  <a:schemeClr val="bg1">
                    <a:lumMod val="75000"/>
                  </a:schemeClr>
                </a:solidFill>
                <a:latin typeface="Champagne &amp; Limousines" panose="020B0502020202020204" pitchFamily="34" charset="0"/>
              </a:rPr>
              <a:t> and correction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b="1" dirty="0" err="1">
                <a:latin typeface="Champagne &amp; Limousines" panose="020B0502020202020204" pitchFamily="34" charset="0"/>
              </a:rPr>
              <a:t>Spectrometer</a:t>
            </a:r>
            <a:r>
              <a:rPr lang="fr-FR" sz="2400" b="1" dirty="0">
                <a:latin typeface="Champagne &amp; Limousines" panose="020B0502020202020204" pitchFamily="34" charset="0"/>
              </a:rPr>
              <a:t> </a:t>
            </a:r>
            <a:r>
              <a:rPr lang="fr-FR" sz="2400" b="1" dirty="0" err="1">
                <a:latin typeface="Champagne &amp; Limousines" panose="020B0502020202020204" pitchFamily="34" charset="0"/>
              </a:rPr>
              <a:t>characterisation</a:t>
            </a:r>
            <a:endParaRPr lang="fr-FR" sz="2400" b="1" dirty="0">
              <a:latin typeface="Champagne &amp; Limousines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3740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BC7DC01-6EB1-490C-B147-1EF12C434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26/02/2024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827A16-8AE0-4AC8-AC34-C90EDF827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DESIR 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C4C4B61-7A9C-4520-AFC5-C71ACF26F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DB4A-5D22-4D64-BC05-8D71EE39B3DD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0F1A0E17-891A-44FB-AF0E-8DD9E7356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299" y="67884"/>
            <a:ext cx="10515600" cy="471617"/>
          </a:xfrm>
        </p:spPr>
        <p:txBody>
          <a:bodyPr/>
          <a:lstStyle/>
          <a:p>
            <a:r>
              <a:rPr lang="fr-FR" dirty="0" err="1"/>
              <a:t>Measuring</a:t>
            </a:r>
            <a:r>
              <a:rPr lang="fr-FR" dirty="0"/>
              <a:t> the </a:t>
            </a:r>
            <a:r>
              <a:rPr lang="fr-FR" dirty="0" err="1"/>
              <a:t>resolution</a:t>
            </a:r>
            <a:r>
              <a:rPr lang="fr-FR" dirty="0"/>
              <a:t> of a </a:t>
            </a:r>
            <a:r>
              <a:rPr lang="fr-FR" dirty="0" err="1"/>
              <a:t>spectrometer</a:t>
            </a:r>
            <a:r>
              <a:rPr lang="fr-FR" dirty="0"/>
              <a:t>/</a:t>
            </a:r>
            <a:r>
              <a:rPr lang="fr-FR" dirty="0" err="1"/>
              <a:t>separator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71933627-DE86-4239-813A-2E13AEF5C82B}"/>
                  </a:ext>
                </a:extLst>
              </p:cNvPr>
              <p:cNvSpPr txBox="1"/>
              <p:nvPr/>
            </p:nvSpPr>
            <p:spPr>
              <a:xfrm>
                <a:off x="690113" y="1687716"/>
                <a:ext cx="96256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HRS source: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133</m:t>
                        </m:r>
                      </m:sup>
                      <m:e>
                        <m:sSup>
                          <m:sSup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𝐶𝑠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</m:sup>
                        </m:sSup>
                      </m:e>
                    </m:sPre>
                    <m:r>
                      <a:rPr lang="fr-FR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fr-FR" dirty="0"/>
                      <m:t>monoisotopic</m:t>
                    </m:r>
                    <m:r>
                      <m:rPr>
                        <m:nor/>
                      </m:rPr>
                      <a:rPr lang="fr-FR" dirty="0"/>
                      <m:t> </m:t>
                    </m:r>
                    <m:r>
                      <m:rPr>
                        <m:nor/>
                      </m:rPr>
                      <a:rPr lang="fr-FR" dirty="0"/>
                      <m:t>ion</m:t>
                    </m:r>
                    <m:r>
                      <m:rPr>
                        <m:nor/>
                      </m:rPr>
                      <a:rPr lang="fr-FR" dirty="0"/>
                      <m:t> </m:t>
                    </m:r>
                    <m:r>
                      <m:rPr>
                        <m:nor/>
                      </m:rPr>
                      <a:rPr lang="fr-FR" dirty="0"/>
                      <m:t>source</m:t>
                    </m:r>
                    <m:r>
                      <m:rPr>
                        <m:nor/>
                      </m:rPr>
                      <a:rPr lang="fr-FR" b="0" i="0" dirty="0" smtClean="0"/>
                      <m:t>: </m:t>
                    </m:r>
                  </m:oMath>
                </a14:m>
                <a:r>
                  <a:rPr lang="fr-FR" dirty="0"/>
                  <a:t>no direct mass </a:t>
                </a:r>
                <a:r>
                  <a:rPr lang="fr-FR" dirty="0" err="1"/>
                  <a:t>measurement</a:t>
                </a:r>
                <a:r>
                  <a:rPr lang="fr-FR" dirty="0"/>
                  <a:t>/</a:t>
                </a:r>
                <a:r>
                  <a:rPr lang="fr-FR" dirty="0" err="1"/>
                  <a:t>separation</a:t>
                </a:r>
                <a:r>
                  <a:rPr lang="fr-FR" dirty="0"/>
                  <a:t> possible</a:t>
                </a:r>
              </a:p>
            </p:txBody>
          </p:sp>
        </mc:Choice>
        <mc:Fallback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71933627-DE86-4239-813A-2E13AEF5C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13" y="1687716"/>
                <a:ext cx="9625648" cy="369332"/>
              </a:xfrm>
              <a:prstGeom prst="rect">
                <a:avLst/>
              </a:prstGeom>
              <a:blipFill>
                <a:blip r:embed="rId2"/>
                <a:stretch>
                  <a:fillRect l="-507" t="-10000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9AF7B20B-C080-4AE5-8B44-6E579DFD4781}"/>
                  </a:ext>
                </a:extLst>
              </p:cNvPr>
              <p:cNvSpPr txBox="1"/>
              <p:nvPr/>
            </p:nvSpPr>
            <p:spPr>
              <a:xfrm>
                <a:off x="3379932" y="2468811"/>
                <a:ext cx="1915075" cy="629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</m:rad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9AF7B20B-C080-4AE5-8B44-6E579DFD4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932" y="2468811"/>
                <a:ext cx="1915075" cy="6294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>
            <a:extLst>
              <a:ext uri="{FF2B5EF4-FFF2-40B4-BE49-F238E27FC236}">
                <a16:creationId xmlns:a16="http://schemas.microsoft.com/office/drawing/2014/main" id="{CBFE2841-427B-4370-9CAC-4FCC495AC3D4}"/>
              </a:ext>
            </a:extLst>
          </p:cNvPr>
          <p:cNvSpPr txBox="1"/>
          <p:nvPr/>
        </p:nvSpPr>
        <p:spPr>
          <a:xfrm>
            <a:off x="1543228" y="2662763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But :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B539DBF-10FA-4613-90FF-845292B548BE}"/>
              </a:ext>
            </a:extLst>
          </p:cNvPr>
          <p:cNvSpPr txBox="1"/>
          <p:nvPr/>
        </p:nvSpPr>
        <p:spPr>
          <a:xfrm>
            <a:off x="5857336" y="2593020"/>
            <a:ext cx="5701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Dipoles</a:t>
            </a:r>
            <a:r>
              <a:rPr lang="fr-FR" dirty="0"/>
              <a:t> </a:t>
            </a:r>
            <a:r>
              <a:rPr lang="fr-FR" dirty="0" err="1"/>
              <a:t>work</a:t>
            </a:r>
            <a:r>
              <a:rPr lang="fr-FR" dirty="0"/>
              <a:t> the </a:t>
            </a:r>
            <a:r>
              <a:rPr lang="fr-FR" dirty="0" err="1"/>
              <a:t>same</a:t>
            </a:r>
            <a:r>
              <a:rPr lang="fr-FR" dirty="0"/>
              <a:t> for mass or </a:t>
            </a:r>
            <a:r>
              <a:rPr lang="fr-FR" dirty="0" err="1"/>
              <a:t>energy</a:t>
            </a:r>
            <a:r>
              <a:rPr lang="fr-FR" dirty="0"/>
              <a:t> shift (</a:t>
            </a:r>
            <a:r>
              <a:rPr lang="fr-FR" dirty="0" err="1"/>
              <a:t>momentum</a:t>
            </a:r>
            <a:r>
              <a:rPr lang="fr-FR" dirty="0"/>
              <a:t> </a:t>
            </a:r>
            <a:r>
              <a:rPr lang="fr-FR" dirty="0" err="1"/>
              <a:t>separation</a:t>
            </a:r>
            <a:r>
              <a:rPr lang="fr-FR" dirty="0"/>
              <a:t>) at first </a:t>
            </a:r>
            <a:r>
              <a:rPr lang="fr-FR" dirty="0" err="1"/>
              <a:t>order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940BD9A5-C84D-4696-8E55-18FBC1822C04}"/>
                  </a:ext>
                </a:extLst>
              </p:cNvPr>
              <p:cNvSpPr txBox="1"/>
              <p:nvPr/>
            </p:nvSpPr>
            <p:spPr>
              <a:xfrm>
                <a:off x="690113" y="3480354"/>
                <a:ext cx="8462060" cy="4919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It </a:t>
                </a:r>
                <a:r>
                  <a:rPr lang="fr-FR" dirty="0" err="1"/>
                  <a:t>can</a:t>
                </a:r>
                <a:r>
                  <a:rPr lang="fr-FR" dirty="0"/>
                  <a:t> </a:t>
                </a:r>
                <a:r>
                  <a:rPr lang="fr-FR" dirty="0" err="1"/>
                  <a:t>also</a:t>
                </a:r>
                <a:r>
                  <a:rPr lang="fr-FR" dirty="0"/>
                  <a:t> </a:t>
                </a:r>
                <a:r>
                  <a:rPr lang="fr-FR" dirty="0" err="1"/>
                  <a:t>be</a:t>
                </a:r>
                <a:r>
                  <a:rPr lang="fr-FR" dirty="0"/>
                  <a:t> </a:t>
                </a:r>
                <a:r>
                  <a:rPr lang="fr-FR" dirty="0" err="1"/>
                  <a:t>observed</a:t>
                </a:r>
                <a:r>
                  <a:rPr lang="fr-FR" dirty="0"/>
                  <a:t> in the HRS </a:t>
                </a:r>
                <a:r>
                  <a:rPr lang="fr-FR" dirty="0" err="1"/>
                  <a:t>transfer</a:t>
                </a:r>
                <a:r>
                  <a:rPr lang="fr-FR" dirty="0"/>
                  <a:t> matrices </a:t>
                </a:r>
                <a:r>
                  <a:rPr lang="fr-FR" dirty="0" err="1"/>
                  <a:t>where</a:t>
                </a:r>
                <a:r>
                  <a:rPr lang="fr-FR" dirty="0"/>
                  <a:t>: {x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fr-FR" dirty="0"/>
                  <a:t>} = {x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</m:oMath>
                </a14:m>
                <a:r>
                  <a:rPr lang="fr-FR" dirty="0"/>
                  <a:t>} = -31 cm/% </a:t>
                </a:r>
              </a:p>
            </p:txBody>
          </p:sp>
        </mc:Choice>
        <mc:Fallback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940BD9A5-C84D-4696-8E55-18FBC1822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13" y="3480354"/>
                <a:ext cx="8462060" cy="491994"/>
              </a:xfrm>
              <a:prstGeom prst="rect">
                <a:avLst/>
              </a:prstGeom>
              <a:blipFill>
                <a:blip r:embed="rId4"/>
                <a:stretch>
                  <a:fillRect l="-576" b="-74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>
            <a:extLst>
              <a:ext uri="{FF2B5EF4-FFF2-40B4-BE49-F238E27FC236}">
                <a16:creationId xmlns:a16="http://schemas.microsoft.com/office/drawing/2014/main" id="{C6B0CC2D-2E22-421B-B032-62BD2AF1E674}"/>
              </a:ext>
            </a:extLst>
          </p:cNvPr>
          <p:cNvSpPr txBox="1"/>
          <p:nvPr/>
        </p:nvSpPr>
        <p:spPr>
          <a:xfrm>
            <a:off x="1470193" y="4419552"/>
            <a:ext cx="85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/>
              <a:t>Resolution</a:t>
            </a:r>
            <a:r>
              <a:rPr lang="fr-FR" u="sng" dirty="0"/>
              <a:t> </a:t>
            </a:r>
            <a:r>
              <a:rPr lang="fr-FR" u="sng" dirty="0" err="1"/>
              <a:t>can</a:t>
            </a:r>
            <a:r>
              <a:rPr lang="fr-FR" u="sng" dirty="0"/>
              <a:t> </a:t>
            </a:r>
            <a:r>
              <a:rPr lang="fr-FR" u="sng" dirty="0" err="1"/>
              <a:t>be</a:t>
            </a:r>
            <a:r>
              <a:rPr lang="fr-FR" u="sng" dirty="0"/>
              <a:t> </a:t>
            </a:r>
            <a:r>
              <a:rPr lang="fr-FR" u="sng" dirty="0" err="1"/>
              <a:t>measured</a:t>
            </a:r>
            <a:r>
              <a:rPr lang="fr-FR" u="sng" dirty="0"/>
              <a:t> by </a:t>
            </a:r>
            <a:r>
              <a:rPr lang="fr-FR" u="sng" dirty="0" err="1"/>
              <a:t>measuring</a:t>
            </a:r>
            <a:r>
              <a:rPr lang="fr-FR" u="sng" dirty="0"/>
              <a:t> position/size of </a:t>
            </a:r>
            <a:r>
              <a:rPr lang="fr-FR" u="sng" dirty="0" err="1"/>
              <a:t>two</a:t>
            </a:r>
            <a:r>
              <a:rPr lang="fr-FR" u="sng" dirty="0"/>
              <a:t> </a:t>
            </a:r>
            <a:r>
              <a:rPr lang="fr-FR" u="sng" dirty="0" err="1"/>
              <a:t>beams</a:t>
            </a:r>
            <a:r>
              <a:rPr lang="fr-FR" u="sng" dirty="0"/>
              <a:t> </a:t>
            </a:r>
            <a:r>
              <a:rPr lang="fr-FR" u="sng" dirty="0" err="1"/>
              <a:t>with</a:t>
            </a:r>
            <a:r>
              <a:rPr lang="fr-FR" u="sng" dirty="0"/>
              <a:t> close </a:t>
            </a:r>
            <a:r>
              <a:rPr lang="fr-FR" u="sng" dirty="0" err="1"/>
              <a:t>energies</a:t>
            </a:r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val="2092633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D5239B2-944D-4400-BCA3-C54BDBD3D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26/02/2024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FFCBDF-154D-44C1-9E28-3CA40E48F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DESIR 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38F79D-8B47-4DD2-899A-8D8692EC5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DB4A-5D22-4D64-BC05-8D71EE39B3DD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EBD868E8-BD84-49E2-B780-EF53D9AD5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299" y="67884"/>
            <a:ext cx="10515600" cy="471617"/>
          </a:xfrm>
        </p:spPr>
        <p:txBody>
          <a:bodyPr/>
          <a:lstStyle/>
          <a:p>
            <a:r>
              <a:rPr lang="fr-FR" dirty="0" err="1"/>
              <a:t>Populate</a:t>
            </a:r>
            <a:r>
              <a:rPr lang="fr-FR" dirty="0"/>
              <a:t> multiple </a:t>
            </a:r>
            <a:r>
              <a:rPr lang="fr-FR" dirty="0" err="1"/>
              <a:t>energies</a:t>
            </a:r>
            <a:r>
              <a:rPr lang="fr-FR" dirty="0"/>
              <a:t> of a </a:t>
            </a:r>
            <a:r>
              <a:rPr lang="fr-FR" dirty="0" err="1"/>
              <a:t>beam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C46A8E6-2034-4A6F-9E15-331934BC53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087"/>
          <a:stretch/>
        </p:blipFill>
        <p:spPr>
          <a:xfrm>
            <a:off x="646649" y="2225615"/>
            <a:ext cx="10430329" cy="353700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A3105B0-C48F-4B65-81F8-F9B912EB72D8}"/>
              </a:ext>
            </a:extLst>
          </p:cNvPr>
          <p:cNvSpPr/>
          <p:nvPr/>
        </p:nvSpPr>
        <p:spPr>
          <a:xfrm>
            <a:off x="7539487" y="1483743"/>
            <a:ext cx="155275" cy="198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D9365B5-CEB3-4C8D-A16E-9BCDC509728F}"/>
              </a:ext>
            </a:extLst>
          </p:cNvPr>
          <p:cNvSpPr txBox="1"/>
          <p:nvPr/>
        </p:nvSpPr>
        <p:spPr>
          <a:xfrm>
            <a:off x="1043299" y="1082965"/>
            <a:ext cx="92027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Acceleration</a:t>
            </a:r>
            <a:r>
              <a:rPr lang="fr-FR" dirty="0"/>
              <a:t> of ions </a:t>
            </a:r>
            <a:r>
              <a:rPr lang="fr-FR" dirty="0" err="1"/>
              <a:t>depends</a:t>
            </a:r>
            <a:r>
              <a:rPr lang="fr-FR" dirty="0"/>
              <a:t> on the </a:t>
            </a:r>
            <a:r>
              <a:rPr lang="fr-FR" dirty="0" err="1"/>
              <a:t>potential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the source and the </a:t>
            </a:r>
            <a:r>
              <a:rPr lang="fr-FR" dirty="0" err="1"/>
              <a:t>beamline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High voltage supplies </a:t>
            </a:r>
            <a:r>
              <a:rPr lang="fr-FR" dirty="0" err="1"/>
              <a:t>can’t</a:t>
            </a:r>
            <a:r>
              <a:rPr lang="fr-FR" dirty="0"/>
              <a:t> </a:t>
            </a:r>
            <a:r>
              <a:rPr lang="fr-FR" dirty="0" err="1"/>
              <a:t>handle</a:t>
            </a:r>
            <a:r>
              <a:rPr lang="fr-FR" dirty="0"/>
              <a:t> </a:t>
            </a:r>
            <a:r>
              <a:rPr lang="fr-FR" dirty="0" err="1"/>
              <a:t>fast</a:t>
            </a:r>
            <a:r>
              <a:rPr lang="fr-FR" dirty="0"/>
              <a:t> and </a:t>
            </a:r>
            <a:r>
              <a:rPr lang="fr-FR" dirty="0" err="1"/>
              <a:t>small</a:t>
            </a:r>
            <a:r>
              <a:rPr lang="fr-FR" dirty="0"/>
              <a:t> voltage variations (</a:t>
            </a:r>
            <a:r>
              <a:rPr lang="fr-FR" dirty="0" err="1"/>
              <a:t>less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1V on </a:t>
            </a:r>
            <a:r>
              <a:rPr lang="fr-FR" dirty="0" err="1"/>
              <a:t>many</a:t>
            </a:r>
            <a:r>
              <a:rPr lang="fr-FR" dirty="0"/>
              <a:t> kV)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 pulse </a:t>
            </a:r>
            <a:r>
              <a:rPr lang="fr-FR" dirty="0" err="1"/>
              <a:t>generator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supply</a:t>
            </a:r>
            <a:r>
              <a:rPr lang="fr-FR" dirty="0"/>
              <a:t> </a:t>
            </a:r>
            <a:r>
              <a:rPr lang="fr-FR" dirty="0" err="1"/>
              <a:t>such</a:t>
            </a:r>
            <a:r>
              <a:rPr lang="fr-FR" dirty="0"/>
              <a:t> variations</a:t>
            </a:r>
          </a:p>
        </p:txBody>
      </p:sp>
    </p:spTree>
    <p:extLst>
      <p:ext uri="{BB962C8B-B14F-4D97-AF65-F5344CB8AC3E}">
        <p14:creationId xmlns:p14="http://schemas.microsoft.com/office/powerpoint/2010/main" val="2451238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23DE3A-B591-495A-B56D-4378A7F2C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26/02/2024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F55A215-C51E-4862-81D4-91928DB41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DESIR 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26021F1-CD3C-45D1-B03D-157EDAB12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DB4A-5D22-4D64-BC05-8D71EE39B3DD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435BB63B-8BCC-4756-88B4-BA10F57AE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299" y="67884"/>
            <a:ext cx="10515600" cy="471617"/>
          </a:xfrm>
        </p:spPr>
        <p:txBody>
          <a:bodyPr/>
          <a:lstStyle/>
          <a:p>
            <a:r>
              <a:rPr lang="fr-FR" spc="-1" dirty="0">
                <a:solidFill>
                  <a:srgbClr val="000000"/>
                </a:solidFill>
                <a:latin typeface="Champagne &amp; Limousines"/>
                <a:ea typeface="Champagne &amp; Limousines"/>
              </a:rPr>
              <a:t>Signal </a:t>
            </a:r>
            <a:r>
              <a:rPr lang="fr-FR" spc="-1" dirty="0" err="1">
                <a:solidFill>
                  <a:srgbClr val="000000"/>
                </a:solidFill>
                <a:latin typeface="Champagne &amp; Limousines"/>
                <a:ea typeface="Champagne &amp; Limousines"/>
              </a:rPr>
              <a:t>generator</a:t>
            </a:r>
            <a:r>
              <a:rPr lang="fr-FR" spc="-1" dirty="0">
                <a:solidFill>
                  <a:srgbClr val="000000"/>
                </a:solidFill>
                <a:latin typeface="Champagne &amp; Limousines"/>
                <a:ea typeface="Champagne &amp; Limousines"/>
              </a:rPr>
              <a:t> : square signal</a:t>
            </a:r>
            <a:endParaRPr lang="fr-FR" dirty="0"/>
          </a:p>
        </p:txBody>
      </p:sp>
      <p:sp>
        <p:nvSpPr>
          <p:cNvPr id="7" name="Forme libre 12">
            <a:extLst>
              <a:ext uri="{FF2B5EF4-FFF2-40B4-BE49-F238E27FC236}">
                <a16:creationId xmlns:a16="http://schemas.microsoft.com/office/drawing/2014/main" id="{24A76048-86C7-4894-B883-C79C118EFE7D}"/>
              </a:ext>
            </a:extLst>
          </p:cNvPr>
          <p:cNvSpPr/>
          <p:nvPr/>
        </p:nvSpPr>
        <p:spPr>
          <a:xfrm>
            <a:off x="4860000" y="3060000"/>
            <a:ext cx="1260000" cy="900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5400"/>
                </a:moveTo>
                <a:lnTo>
                  <a:pt x="16200" y="540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16200" y="16200"/>
                </a:lnTo>
                <a:lnTo>
                  <a:pt x="0" y="1620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B5316DA-DE6E-4650-9085-32DC77263790}"/>
              </a:ext>
            </a:extLst>
          </p:cNvPr>
          <p:cNvSpPr txBox="1"/>
          <p:nvPr/>
        </p:nvSpPr>
        <p:spPr>
          <a:xfrm>
            <a:off x="7863165" y="1186002"/>
            <a:ext cx="3118181" cy="607813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pc="-1" dirty="0">
                <a:latin typeface="Arial"/>
              </a:rPr>
              <a:t>Duplicates the </a:t>
            </a:r>
            <a:r>
              <a:rPr lang="fr-FR" spc="-1" dirty="0" err="1">
                <a:latin typeface="Arial"/>
              </a:rPr>
              <a:t>beam</a:t>
            </a:r>
            <a:r>
              <a:rPr lang="fr-FR" spc="-1" dirty="0">
                <a:latin typeface="Arial"/>
              </a:rPr>
              <a:t> </a:t>
            </a:r>
            <a:r>
              <a:rPr lang="fr-FR" spc="-1" dirty="0" err="1">
                <a:latin typeface="Arial"/>
              </a:rPr>
              <a:t>into</a:t>
            </a:r>
            <a:r>
              <a:rPr lang="fr-FR" spc="-1" dirty="0">
                <a:latin typeface="Arial"/>
              </a:rPr>
              <a:t> 2 close </a:t>
            </a:r>
            <a:r>
              <a:rPr lang="fr-FR" spc="-1" dirty="0" err="1">
                <a:latin typeface="Arial"/>
              </a:rPr>
              <a:t>energies</a:t>
            </a:r>
            <a:r>
              <a:rPr lang="fr-FR" spc="-1" dirty="0">
                <a:latin typeface="Arial"/>
              </a:rPr>
              <a:t> </a:t>
            </a:r>
            <a:r>
              <a:rPr lang="fr-FR" spc="-1" dirty="0" err="1">
                <a:latin typeface="Arial"/>
              </a:rPr>
              <a:t>beams</a:t>
            </a:r>
            <a:endParaRPr lang="fr-FR" spc="-1" dirty="0">
              <a:latin typeface="Arial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EE926BB-936D-4746-93CA-B6D2C7921FFB}"/>
              </a:ext>
            </a:extLst>
          </p:cNvPr>
          <p:cNvSpPr txBox="1"/>
          <p:nvPr/>
        </p:nvSpPr>
        <p:spPr>
          <a:xfrm>
            <a:off x="1841592" y="1284007"/>
            <a:ext cx="2190485" cy="33459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 dirty="0">
                <a:latin typeface="Arial"/>
              </a:rPr>
              <a:t>Square signal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9E9D592-EA78-4D9A-B334-0D16E084B73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48613" y="1811300"/>
            <a:ext cx="4976444" cy="3412308"/>
          </a:xfrm>
          <a:prstGeom prst="rect">
            <a:avLst/>
          </a:prstGeom>
          <a:ln w="0">
            <a:noFill/>
          </a:ln>
        </p:spPr>
      </p:pic>
      <p:pic>
        <p:nvPicPr>
          <p:cNvPr id="11" name="Image 282">
            <a:extLst>
              <a:ext uri="{FF2B5EF4-FFF2-40B4-BE49-F238E27FC236}">
                <a16:creationId xmlns:a16="http://schemas.microsoft.com/office/drawing/2014/main" id="{1C756C07-9F02-46B4-9558-D2B14DB8ED85}"/>
              </a:ext>
            </a:extLst>
          </p:cNvPr>
          <p:cNvPicPr/>
          <p:nvPr/>
        </p:nvPicPr>
        <p:blipFill>
          <a:blip r:embed="rId3"/>
          <a:srcRect l="2717" t="9148" r="7998" b="2061"/>
          <a:stretch/>
        </p:blipFill>
        <p:spPr>
          <a:xfrm>
            <a:off x="6451945" y="1793815"/>
            <a:ext cx="4779647" cy="3429793"/>
          </a:xfrm>
          <a:prstGeom prst="rect">
            <a:avLst/>
          </a:prstGeom>
          <a:ln w="0">
            <a:noFill/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03B5B44-5A9A-4370-ABFB-84D4FA35ADE4}"/>
              </a:ext>
            </a:extLst>
          </p:cNvPr>
          <p:cNvSpPr txBox="1"/>
          <p:nvPr/>
        </p:nvSpPr>
        <p:spPr>
          <a:xfrm>
            <a:off x="4840849" y="2531326"/>
            <a:ext cx="1863360" cy="60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fr-FR" sz="1200" b="0" strike="noStrike" spc="-1" dirty="0" err="1">
                <a:latin typeface="Arial"/>
              </a:rPr>
              <a:t>Populates</a:t>
            </a:r>
            <a:r>
              <a:rPr lang="fr-FR" sz="1200" b="0" strike="noStrike" spc="-1" dirty="0">
                <a:latin typeface="Arial"/>
              </a:rPr>
              <a:t> ONLY</a:t>
            </a:r>
          </a:p>
          <a:p>
            <a:pPr algn="ctr"/>
            <a:r>
              <a:rPr lang="fr-FR" sz="1200" b="0" strike="noStrike" spc="-1" dirty="0" err="1">
                <a:latin typeface="Arial"/>
              </a:rPr>
              <a:t>two</a:t>
            </a:r>
            <a:r>
              <a:rPr lang="fr-FR" sz="1200" b="0" strike="noStrike" spc="-1" dirty="0">
                <a:latin typeface="Arial"/>
              </a:rPr>
              <a:t> </a:t>
            </a:r>
            <a:r>
              <a:rPr lang="fr-FR" sz="1200" b="0" strike="noStrike" spc="-1" dirty="0" err="1">
                <a:latin typeface="Arial"/>
              </a:rPr>
              <a:t>energies</a:t>
            </a:r>
            <a:endParaRPr lang="fr-FR" sz="1200" b="0" strike="noStrike" spc="-1" dirty="0">
              <a:latin typeface="Arial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4CB7809-F1D8-4E14-A98D-6B3707A16430}"/>
              </a:ext>
            </a:extLst>
          </p:cNvPr>
          <p:cNvSpPr txBox="1"/>
          <p:nvPr/>
        </p:nvSpPr>
        <p:spPr>
          <a:xfrm>
            <a:off x="3869219" y="5450840"/>
            <a:ext cx="3806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Energy</a:t>
            </a:r>
            <a:r>
              <a:rPr lang="fr-FR" b="1" dirty="0"/>
              <a:t> </a:t>
            </a:r>
            <a:r>
              <a:rPr lang="fr-FR" b="1" dirty="0" err="1"/>
              <a:t>separation</a:t>
            </a:r>
            <a:r>
              <a:rPr lang="fr-FR" b="1" dirty="0"/>
              <a:t> </a:t>
            </a:r>
            <a:r>
              <a:rPr lang="fr-FR" b="1" dirty="0" err="1"/>
              <a:t>can</a:t>
            </a:r>
            <a:r>
              <a:rPr lang="fr-FR" b="1" dirty="0"/>
              <a:t> </a:t>
            </a:r>
            <a:r>
              <a:rPr lang="fr-FR" b="1" dirty="0" err="1"/>
              <a:t>be</a:t>
            </a:r>
            <a:r>
              <a:rPr lang="fr-FR" b="1" dirty="0"/>
              <a:t> </a:t>
            </a:r>
            <a:r>
              <a:rPr lang="fr-FR" b="1" dirty="0" err="1"/>
              <a:t>arbitrary</a:t>
            </a:r>
            <a:r>
              <a:rPr lang="fr-FR" b="1" dirty="0"/>
              <a:t> set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746C46D-D35D-470F-9909-FBBFD6E91D70}"/>
              </a:ext>
            </a:extLst>
          </p:cNvPr>
          <p:cNvSpPr txBox="1"/>
          <p:nvPr/>
        </p:nvSpPr>
        <p:spPr>
          <a:xfrm>
            <a:off x="961862" y="2296429"/>
            <a:ext cx="167329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V : +3V</a:t>
            </a:r>
          </a:p>
          <a:p>
            <a:r>
              <a:rPr lang="fr-FR" dirty="0" err="1"/>
              <a:t>Energy</a:t>
            </a:r>
            <a:r>
              <a:rPr lang="fr-FR" dirty="0"/>
              <a:t> 1 = 25003eV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981785A-7D82-4440-82CA-1800F3C445C2}"/>
              </a:ext>
            </a:extLst>
          </p:cNvPr>
          <p:cNvSpPr txBox="1"/>
          <p:nvPr/>
        </p:nvSpPr>
        <p:spPr>
          <a:xfrm>
            <a:off x="3081089" y="3517454"/>
            <a:ext cx="167329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V : -3V</a:t>
            </a:r>
          </a:p>
          <a:p>
            <a:r>
              <a:rPr lang="fr-FR" dirty="0" err="1"/>
              <a:t>Energy</a:t>
            </a:r>
            <a:r>
              <a:rPr lang="fr-FR" dirty="0"/>
              <a:t> 2 = 24997eV</a:t>
            </a:r>
          </a:p>
        </p:txBody>
      </p:sp>
    </p:spTree>
    <p:extLst>
      <p:ext uri="{BB962C8B-B14F-4D97-AF65-F5344CB8AC3E}">
        <p14:creationId xmlns:p14="http://schemas.microsoft.com/office/powerpoint/2010/main" val="2069838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3C140E4-DD01-4526-AFD2-385FF74CD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26/02/2024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4C65E5A-A47C-403F-9805-BF8183028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DESIR 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0686DA3-75A8-4737-A313-482E1144A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DB4A-5D22-4D64-BC05-8D71EE39B3DD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A9ED46C-2B64-44FF-8D61-6BAAE9599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299" y="67884"/>
            <a:ext cx="10515600" cy="471617"/>
          </a:xfrm>
        </p:spPr>
        <p:txBody>
          <a:bodyPr/>
          <a:lstStyle/>
          <a:p>
            <a:r>
              <a:rPr lang="fr-FR" dirty="0"/>
              <a:t>Square signal </a:t>
            </a:r>
            <a:r>
              <a:rPr lang="fr-FR" dirty="0" err="1"/>
              <a:t>with</a:t>
            </a:r>
            <a:r>
              <a:rPr lang="fr-FR" dirty="0"/>
              <a:t> noise</a:t>
            </a:r>
          </a:p>
        </p:txBody>
      </p:sp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5571CEEB-745D-497E-8B7C-0411E811F3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167565"/>
              </p:ext>
            </p:extLst>
          </p:nvPr>
        </p:nvGraphicFramePr>
        <p:xfrm>
          <a:off x="513336" y="1906895"/>
          <a:ext cx="5108572" cy="360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Acrobat Document" r:id="rId3" imgW="8019999" imgH="5667233" progId="AcroExch.Document.DC">
                  <p:embed/>
                </p:oleObj>
              </mc:Choice>
              <mc:Fallback>
                <p:oleObj name="Acrobat Document" r:id="rId3" imgW="8019999" imgH="5667233" progId="AcroExch.Document.DC">
                  <p:embed/>
                  <p:pic>
                    <p:nvPicPr>
                      <p:cNvPr id="8" name="Obje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3336" y="1906895"/>
                        <a:ext cx="5108572" cy="360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A9595A8E-EC21-4AB3-9A2D-0EE94640D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1909" y="1821205"/>
            <a:ext cx="5636246" cy="369566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E78AC11-F688-4899-AC8E-A39BDEDDCCD8}"/>
              </a:ext>
            </a:extLst>
          </p:cNvPr>
          <p:cNvSpPr txBox="1"/>
          <p:nvPr/>
        </p:nvSpPr>
        <p:spPr>
          <a:xfrm>
            <a:off x="1043299" y="2908905"/>
            <a:ext cx="167329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V : +3V</a:t>
            </a:r>
          </a:p>
          <a:p>
            <a:r>
              <a:rPr lang="fr-FR" dirty="0" err="1"/>
              <a:t>Energy</a:t>
            </a:r>
            <a:r>
              <a:rPr lang="fr-FR" dirty="0"/>
              <a:t> 1 = 25003eV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F2404CA-AA47-408C-8638-FBD8A104FF29}"/>
              </a:ext>
            </a:extLst>
          </p:cNvPr>
          <p:cNvSpPr txBox="1"/>
          <p:nvPr/>
        </p:nvSpPr>
        <p:spPr>
          <a:xfrm>
            <a:off x="1171575" y="838200"/>
            <a:ext cx="6860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 square signal </a:t>
            </a:r>
            <a:r>
              <a:rPr lang="fr-FR" dirty="0" err="1"/>
              <a:t>populates</a:t>
            </a:r>
            <a:r>
              <a:rPr lang="fr-FR" dirty="0"/>
              <a:t> </a:t>
            </a:r>
            <a:r>
              <a:rPr lang="fr-FR" dirty="0" err="1"/>
              <a:t>two</a:t>
            </a:r>
            <a:r>
              <a:rPr lang="fr-FR" dirty="0"/>
              <a:t> and </a:t>
            </a:r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energies</a:t>
            </a:r>
            <a:r>
              <a:rPr lang="fr-FR" dirty="0"/>
              <a:t>.</a:t>
            </a:r>
          </a:p>
          <a:p>
            <a:r>
              <a:rPr lang="fr-FR" dirty="0" err="1"/>
              <a:t>Adding</a:t>
            </a:r>
            <a:r>
              <a:rPr lang="fr-FR" dirty="0"/>
              <a:t> noise to the signal </a:t>
            </a:r>
            <a:r>
              <a:rPr lang="fr-FR" dirty="0" err="1"/>
              <a:t>increases</a:t>
            </a:r>
            <a:r>
              <a:rPr lang="fr-FR" dirty="0"/>
              <a:t> the </a:t>
            </a:r>
            <a:r>
              <a:rPr lang="fr-FR" dirty="0" err="1"/>
              <a:t>energy</a:t>
            </a:r>
            <a:r>
              <a:rPr lang="fr-FR" dirty="0"/>
              <a:t> dispersion of the </a:t>
            </a:r>
            <a:r>
              <a:rPr lang="fr-FR" dirty="0" err="1"/>
              <a:t>beam</a:t>
            </a:r>
            <a:r>
              <a:rPr lang="fr-FR" dirty="0"/>
              <a:t>.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F0A6C6C-D746-40AC-91AA-BBD9B4432688}"/>
              </a:ext>
            </a:extLst>
          </p:cNvPr>
          <p:cNvSpPr txBox="1"/>
          <p:nvPr/>
        </p:nvSpPr>
        <p:spPr>
          <a:xfrm>
            <a:off x="3246556" y="3207372"/>
            <a:ext cx="167329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V : -3V</a:t>
            </a:r>
          </a:p>
          <a:p>
            <a:r>
              <a:rPr lang="fr-FR" dirty="0" err="1"/>
              <a:t>Energy</a:t>
            </a:r>
            <a:r>
              <a:rPr lang="fr-FR" dirty="0"/>
              <a:t> 2 = 24997eV</a:t>
            </a:r>
          </a:p>
        </p:txBody>
      </p:sp>
    </p:spTree>
    <p:extLst>
      <p:ext uri="{BB962C8B-B14F-4D97-AF65-F5344CB8AC3E}">
        <p14:creationId xmlns:p14="http://schemas.microsoft.com/office/powerpoint/2010/main" val="3869152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Contents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21/10/2022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Ganil Community Meeting 2022</a:t>
            </a:r>
            <a:endParaRPr lang="fr-FR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67D12DBB-6493-448F-9B68-B0A94378875E}"/>
              </a:ext>
            </a:extLst>
          </p:cNvPr>
          <p:cNvSpPr txBox="1">
            <a:spLocks/>
          </p:cNvSpPr>
          <p:nvPr/>
        </p:nvSpPr>
        <p:spPr>
          <a:xfrm>
            <a:off x="3280455" y="1724359"/>
            <a:ext cx="6526275" cy="14382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fr-FR" sz="24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The DESIR HRS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Optical aberrations : </a:t>
            </a:r>
            <a:r>
              <a:rPr lang="fr-FR" sz="2400" dirty="0" err="1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detection</a:t>
            </a:r>
            <a:r>
              <a:rPr lang="fr-FR" sz="2400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and correction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 err="1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Spectrometer</a:t>
            </a:r>
            <a:r>
              <a:rPr lang="fr-FR" sz="2400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</a:t>
            </a:r>
            <a:r>
              <a:rPr lang="fr-FR" sz="2400" dirty="0" err="1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characterisation</a:t>
            </a:r>
            <a:endParaRPr lang="fr-FR" sz="2400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DB4A-5D22-4D64-BC05-8D71EE39B3DD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0097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2C9FF64-46BF-490B-968A-C7B3D9659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26/02/2024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E9B6F4-F50B-49DC-A1A7-BA90BE43F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DESIR 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B583891-20CF-4380-9289-1BAE1543D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DB4A-5D22-4D64-BC05-8D71EE39B3DD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7B76CAD9-E15E-4F75-B63A-2567F4F0B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299" y="67884"/>
            <a:ext cx="10515600" cy="471617"/>
          </a:xfrm>
        </p:spPr>
        <p:txBody>
          <a:bodyPr/>
          <a:lstStyle/>
          <a:p>
            <a:r>
              <a:rPr lang="fr-FR" dirty="0"/>
              <a:t>Square signal </a:t>
            </a:r>
            <a:r>
              <a:rPr lang="fr-FR" dirty="0" err="1"/>
              <a:t>with</a:t>
            </a:r>
            <a:r>
              <a:rPr lang="fr-FR" dirty="0"/>
              <a:t> noise</a:t>
            </a:r>
          </a:p>
        </p:txBody>
      </p:sp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C8A0D53A-3D35-4180-B7D4-6B4941D9F7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3336" y="1906895"/>
          <a:ext cx="5108572" cy="360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Acrobat Document" r:id="rId3" imgW="8019999" imgH="5667233" progId="AcroExch.Document.DC">
                  <p:embed/>
                </p:oleObj>
              </mc:Choice>
              <mc:Fallback>
                <p:oleObj name="Acrobat Document" r:id="rId3" imgW="8019999" imgH="5667233" progId="AcroExch.Document.DC">
                  <p:embed/>
                  <p:pic>
                    <p:nvPicPr>
                      <p:cNvPr id="8" name="Obje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3336" y="1906895"/>
                        <a:ext cx="5108572" cy="360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D1EA29F3-5262-4A57-BF50-0814A3F40498}"/>
              </a:ext>
            </a:extLst>
          </p:cNvPr>
          <p:cNvSpPr txBox="1"/>
          <p:nvPr/>
        </p:nvSpPr>
        <p:spPr>
          <a:xfrm>
            <a:off x="1043299" y="2908905"/>
            <a:ext cx="167329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V : +3V</a:t>
            </a:r>
          </a:p>
          <a:p>
            <a:r>
              <a:rPr lang="fr-FR" dirty="0" err="1"/>
              <a:t>Energy</a:t>
            </a:r>
            <a:r>
              <a:rPr lang="fr-FR" dirty="0"/>
              <a:t> 1 = 25003eV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462F4BB-1981-4D11-9F27-BBB06C479614}"/>
              </a:ext>
            </a:extLst>
          </p:cNvPr>
          <p:cNvSpPr txBox="1"/>
          <p:nvPr/>
        </p:nvSpPr>
        <p:spPr>
          <a:xfrm>
            <a:off x="1171575" y="838200"/>
            <a:ext cx="6860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 square signal </a:t>
            </a:r>
            <a:r>
              <a:rPr lang="fr-FR" dirty="0" err="1"/>
              <a:t>populates</a:t>
            </a:r>
            <a:r>
              <a:rPr lang="fr-FR" dirty="0"/>
              <a:t> </a:t>
            </a:r>
            <a:r>
              <a:rPr lang="fr-FR" dirty="0" err="1"/>
              <a:t>two</a:t>
            </a:r>
            <a:r>
              <a:rPr lang="fr-FR" dirty="0"/>
              <a:t> and </a:t>
            </a:r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energies</a:t>
            </a:r>
            <a:r>
              <a:rPr lang="fr-FR" dirty="0"/>
              <a:t>.</a:t>
            </a:r>
          </a:p>
          <a:p>
            <a:r>
              <a:rPr lang="fr-FR" dirty="0" err="1"/>
              <a:t>Adding</a:t>
            </a:r>
            <a:r>
              <a:rPr lang="fr-FR" dirty="0"/>
              <a:t> noise to the signal </a:t>
            </a:r>
            <a:r>
              <a:rPr lang="fr-FR" dirty="0" err="1"/>
              <a:t>increases</a:t>
            </a:r>
            <a:r>
              <a:rPr lang="fr-FR" dirty="0"/>
              <a:t> the </a:t>
            </a:r>
            <a:r>
              <a:rPr lang="fr-FR" dirty="0" err="1"/>
              <a:t>energy</a:t>
            </a:r>
            <a:r>
              <a:rPr lang="fr-FR" dirty="0"/>
              <a:t> dispersion of the </a:t>
            </a:r>
            <a:r>
              <a:rPr lang="fr-FR" dirty="0" err="1"/>
              <a:t>beam</a:t>
            </a:r>
            <a:r>
              <a:rPr lang="fr-FR" dirty="0"/>
              <a:t>.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0776213-F167-45A7-8D9F-2CEE5381F3D3}"/>
              </a:ext>
            </a:extLst>
          </p:cNvPr>
          <p:cNvSpPr txBox="1"/>
          <p:nvPr/>
        </p:nvSpPr>
        <p:spPr>
          <a:xfrm>
            <a:off x="3246556" y="3207372"/>
            <a:ext cx="167329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V : -3V</a:t>
            </a:r>
          </a:p>
          <a:p>
            <a:r>
              <a:rPr lang="fr-FR" dirty="0" err="1"/>
              <a:t>Energy</a:t>
            </a:r>
            <a:r>
              <a:rPr lang="fr-FR" dirty="0"/>
              <a:t> 2 = 24997eV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652EC64-4026-4DAA-8D92-FC8D9F8A24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283" y="1906895"/>
            <a:ext cx="5186380" cy="346899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E29B485-47F5-4E34-BC17-9FD25DC9E5D9}"/>
              </a:ext>
            </a:extLst>
          </p:cNvPr>
          <p:cNvSpPr txBox="1"/>
          <p:nvPr/>
        </p:nvSpPr>
        <p:spPr>
          <a:xfrm>
            <a:off x="1879946" y="5549563"/>
            <a:ext cx="8111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The HRS </a:t>
            </a:r>
            <a:r>
              <a:rPr lang="fr-FR" b="1" dirty="0" err="1"/>
              <a:t>resolution</a:t>
            </a:r>
            <a:r>
              <a:rPr lang="fr-FR" b="1" dirty="0"/>
              <a:t> </a:t>
            </a:r>
            <a:r>
              <a:rPr lang="fr-FR" b="1" dirty="0" err="1"/>
              <a:t>can</a:t>
            </a:r>
            <a:r>
              <a:rPr lang="fr-FR" b="1" dirty="0"/>
              <a:t> </a:t>
            </a:r>
            <a:r>
              <a:rPr lang="fr-FR" b="1" dirty="0" err="1"/>
              <a:t>be</a:t>
            </a:r>
            <a:r>
              <a:rPr lang="fr-FR" b="1" dirty="0"/>
              <a:t> </a:t>
            </a:r>
            <a:r>
              <a:rPr lang="fr-FR" b="1" dirty="0" err="1"/>
              <a:t>caracterized</a:t>
            </a:r>
            <a:r>
              <a:rPr lang="fr-FR" b="1" dirty="0"/>
              <a:t> as a </a:t>
            </a:r>
            <a:r>
              <a:rPr lang="fr-FR" b="1" dirty="0" err="1"/>
              <a:t>function</a:t>
            </a:r>
            <a:r>
              <a:rPr lang="fr-FR" b="1" dirty="0"/>
              <a:t> of the </a:t>
            </a:r>
            <a:r>
              <a:rPr lang="fr-FR" b="1" dirty="0" err="1"/>
              <a:t>beam</a:t>
            </a:r>
            <a:r>
              <a:rPr lang="fr-FR" b="1" dirty="0"/>
              <a:t> </a:t>
            </a:r>
            <a:r>
              <a:rPr lang="fr-FR" b="1" dirty="0" err="1"/>
              <a:t>energy</a:t>
            </a:r>
            <a:r>
              <a:rPr lang="fr-FR" b="1" dirty="0"/>
              <a:t> dispersion</a:t>
            </a:r>
          </a:p>
        </p:txBody>
      </p:sp>
      <p:pic>
        <p:nvPicPr>
          <p:cNvPr id="13" name="Image 5">
            <a:extLst>
              <a:ext uri="{FF2B5EF4-FFF2-40B4-BE49-F238E27FC236}">
                <a16:creationId xmlns:a16="http://schemas.microsoft.com/office/drawing/2014/main" id="{590F85A4-1D97-4C90-B04F-3078902828B4}"/>
              </a:ext>
            </a:extLst>
          </p:cNvPr>
          <p:cNvPicPr/>
          <p:nvPr/>
        </p:nvPicPr>
        <p:blipFill>
          <a:blip r:embed="rId6"/>
          <a:srcRect t="19190" b="27723"/>
          <a:stretch/>
        </p:blipFill>
        <p:spPr>
          <a:xfrm>
            <a:off x="9236990" y="3986169"/>
            <a:ext cx="1509840" cy="5997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02168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01A6AE-43E4-4F0B-90F9-B597F8E7A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26/02/2024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E2F5784-6BDB-4271-B2C0-435EF8388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DESIR 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D69792-D7D1-4214-B0C4-D2AA0563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DB4A-5D22-4D64-BC05-8D71EE39B3DD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E2F2F759-12DE-477F-9B84-35729196C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299" y="67884"/>
            <a:ext cx="10515600" cy="471617"/>
          </a:xfrm>
        </p:spPr>
        <p:txBody>
          <a:bodyPr/>
          <a:lstStyle/>
          <a:p>
            <a:r>
              <a:rPr lang="fr-FR" dirty="0"/>
              <a:t>To go </a:t>
            </a:r>
            <a:r>
              <a:rPr lang="fr-FR" dirty="0" err="1"/>
              <a:t>further</a:t>
            </a:r>
            <a:r>
              <a:rPr lang="fr-FR" dirty="0"/>
              <a:t>…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18C4697-C15B-4DE7-A959-A9B60BA73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12" y="1857900"/>
            <a:ext cx="4630253" cy="32766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3E3505E-8F41-403F-AD59-4C3C3ECB1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225" y="1719272"/>
            <a:ext cx="5010773" cy="330050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B1B9FBB-CDA8-411D-A193-A1981DF54D39}"/>
              </a:ext>
            </a:extLst>
          </p:cNvPr>
          <p:cNvSpPr txBox="1"/>
          <p:nvPr/>
        </p:nvSpPr>
        <p:spPr>
          <a:xfrm>
            <a:off x="519612" y="980434"/>
            <a:ext cx="10486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 signal </a:t>
            </a:r>
            <a:r>
              <a:rPr lang="fr-FR" dirty="0" err="1"/>
              <a:t>with</a:t>
            </a:r>
            <a:r>
              <a:rPr lang="fr-FR" dirty="0"/>
              <a:t> multiple </a:t>
            </a:r>
            <a:r>
              <a:rPr lang="fr-FR" dirty="0" err="1"/>
              <a:t>steps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adjustable</a:t>
            </a:r>
            <a:r>
              <a:rPr lang="fr-FR" dirty="0"/>
              <a:t> amplitude and </a:t>
            </a:r>
            <a:r>
              <a:rPr lang="fr-FR" dirty="0" err="1"/>
              <a:t>length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create</a:t>
            </a:r>
            <a:r>
              <a:rPr lang="fr-FR" dirty="0"/>
              <a:t> (</a:t>
            </a:r>
            <a:r>
              <a:rPr lang="fr-FR" dirty="0" err="1"/>
              <a:t>almost</a:t>
            </a:r>
            <a:r>
              <a:rPr lang="fr-FR" dirty="0"/>
              <a:t> real) </a:t>
            </a:r>
            <a:r>
              <a:rPr lang="fr-FR" dirty="0" err="1"/>
              <a:t>beam</a:t>
            </a:r>
            <a:r>
              <a:rPr lang="fr-FR" dirty="0"/>
              <a:t> contaminants</a:t>
            </a:r>
          </a:p>
        </p:txBody>
      </p:sp>
      <p:sp>
        <p:nvSpPr>
          <p:cNvPr id="10" name="Flèche droite 15">
            <a:extLst>
              <a:ext uri="{FF2B5EF4-FFF2-40B4-BE49-F238E27FC236}">
                <a16:creationId xmlns:a16="http://schemas.microsoft.com/office/drawing/2014/main" id="{FDBE0AEE-1F41-48E5-AA06-01798AEE3209}"/>
              </a:ext>
            </a:extLst>
          </p:cNvPr>
          <p:cNvSpPr/>
          <p:nvPr/>
        </p:nvSpPr>
        <p:spPr>
          <a:xfrm>
            <a:off x="5368339" y="3665063"/>
            <a:ext cx="788747" cy="526368"/>
          </a:xfrm>
          <a:prstGeom prst="rightArrow">
            <a:avLst/>
          </a:prstGeom>
          <a:solidFill>
            <a:srgbClr val="B3D0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ECF7F62-5C58-4F26-B1C4-EF8C44FD034B}"/>
              </a:ext>
            </a:extLst>
          </p:cNvPr>
          <p:cNvSpPr txBox="1"/>
          <p:nvPr/>
        </p:nvSpPr>
        <p:spPr>
          <a:xfrm>
            <a:off x="4931339" y="2846307"/>
            <a:ext cx="1662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err="1"/>
              <a:t>Create</a:t>
            </a:r>
            <a:r>
              <a:rPr lang="fr-FR" sz="1400" i="1" dirty="0"/>
              <a:t> custom </a:t>
            </a:r>
            <a:r>
              <a:rPr lang="fr-FR" sz="1400" i="1" dirty="0" err="1"/>
              <a:t>beam</a:t>
            </a:r>
            <a:r>
              <a:rPr lang="fr-FR" sz="1400" i="1" dirty="0"/>
              <a:t> contaminants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2419126-6A8B-489F-8227-5A0BA307CA7A}"/>
              </a:ext>
            </a:extLst>
          </p:cNvPr>
          <p:cNvSpPr txBox="1"/>
          <p:nvPr/>
        </p:nvSpPr>
        <p:spPr>
          <a:xfrm>
            <a:off x="1206850" y="5151868"/>
            <a:ext cx="9662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The HRS </a:t>
            </a:r>
            <a:r>
              <a:rPr lang="fr-FR" u="sng" dirty="0" err="1"/>
              <a:t>can</a:t>
            </a:r>
            <a:r>
              <a:rPr lang="fr-FR" u="sng" dirty="0"/>
              <a:t> </a:t>
            </a:r>
            <a:r>
              <a:rPr lang="fr-FR" u="sng" dirty="0" err="1"/>
              <a:t>be</a:t>
            </a:r>
            <a:r>
              <a:rPr lang="fr-FR" u="sng" dirty="0"/>
              <a:t> </a:t>
            </a:r>
            <a:r>
              <a:rPr lang="fr-FR" u="sng" dirty="0" err="1"/>
              <a:t>commissioned</a:t>
            </a:r>
            <a:r>
              <a:rPr lang="fr-FR" u="sng" dirty="0"/>
              <a:t> in </a:t>
            </a:r>
            <a:r>
              <a:rPr lang="fr-FR" u="sng" dirty="0" err="1"/>
              <a:t>almost</a:t>
            </a:r>
            <a:r>
              <a:rPr lang="fr-FR" u="sng" dirty="0"/>
              <a:t> real operating conditions, </a:t>
            </a:r>
            <a:r>
              <a:rPr lang="fr-FR" u="sng" dirty="0" err="1"/>
              <a:t>with</a:t>
            </a:r>
            <a:r>
              <a:rPr lang="fr-FR" u="sng" dirty="0"/>
              <a:t> no radioactive </a:t>
            </a:r>
            <a:r>
              <a:rPr lang="fr-FR" u="sng" dirty="0" err="1"/>
              <a:t>beam</a:t>
            </a:r>
            <a:r>
              <a:rPr lang="fr-FR" u="sng" dirty="0"/>
              <a:t> and (</a:t>
            </a:r>
            <a:r>
              <a:rPr lang="fr-FR" u="sng" dirty="0" err="1"/>
              <a:t>relatively</a:t>
            </a:r>
            <a:r>
              <a:rPr lang="fr-FR" u="sng" dirty="0"/>
              <a:t>) high </a:t>
            </a:r>
            <a:r>
              <a:rPr lang="fr-FR" u="sng" dirty="0" err="1"/>
              <a:t>intensities</a:t>
            </a:r>
            <a:endParaRPr lang="fr-FR" u="sng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58A2E7-4C78-4A81-9A2E-297C76D458CF}"/>
              </a:ext>
            </a:extLst>
          </p:cNvPr>
          <p:cNvSpPr/>
          <p:nvPr/>
        </p:nvSpPr>
        <p:spPr>
          <a:xfrm>
            <a:off x="1268083" y="3096883"/>
            <a:ext cx="284672" cy="198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D7CB7BA-B2D4-4F03-8AF4-D1FAF3014862}"/>
              </a:ext>
            </a:extLst>
          </p:cNvPr>
          <p:cNvSpPr txBox="1"/>
          <p:nvPr/>
        </p:nvSpPr>
        <p:spPr>
          <a:xfrm>
            <a:off x="1221104" y="3042198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0V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FE61CE47-58B8-4C29-8CAA-493DEB3509E1}"/>
                  </a:ext>
                </a:extLst>
              </p:cNvPr>
              <p:cNvSpPr txBox="1"/>
              <p:nvPr/>
            </p:nvSpPr>
            <p:spPr>
              <a:xfrm>
                <a:off x="849571" y="3107190"/>
                <a:ext cx="837024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fr-FR" sz="1400" b="0" dirty="0">
                  <a:ea typeface="Cambria Math" panose="02040503050406030204" pitchFamily="18" charset="0"/>
                </a:endParaRPr>
              </a:p>
              <a:p>
                <a:r>
                  <a:rPr lang="fr-FR" sz="1400" dirty="0" err="1"/>
                  <a:t>Period</a:t>
                </a:r>
                <a:r>
                  <a:rPr lang="fr-FR" sz="1400" dirty="0"/>
                  <a:t> = 1</a:t>
                </a:r>
              </a:p>
            </p:txBody>
          </p:sp>
        </mc:Choice>
        <mc:Fallback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FE61CE47-58B8-4C29-8CAA-493DEB350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571" y="3107190"/>
                <a:ext cx="837024" cy="430887"/>
              </a:xfrm>
              <a:prstGeom prst="rect">
                <a:avLst/>
              </a:prstGeom>
              <a:blipFill>
                <a:blip r:embed="rId4"/>
                <a:stretch>
                  <a:fillRect l="-13043" b="-257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5804F939-1D8B-412A-8171-DE32C4D9B8EF}"/>
                  </a:ext>
                </a:extLst>
              </p:cNvPr>
              <p:cNvSpPr txBox="1"/>
              <p:nvPr/>
            </p:nvSpPr>
            <p:spPr>
              <a:xfrm>
                <a:off x="2570673" y="2310203"/>
                <a:ext cx="1003762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=2.5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fr-FR" sz="1400" b="0" dirty="0">
                  <a:ea typeface="Cambria Math" panose="02040503050406030204" pitchFamily="18" charset="0"/>
                </a:endParaRPr>
              </a:p>
              <a:p>
                <a:r>
                  <a:rPr lang="fr-FR" sz="1400" dirty="0" err="1"/>
                  <a:t>Period</a:t>
                </a:r>
                <a:r>
                  <a:rPr lang="fr-FR" sz="1400" dirty="0"/>
                  <a:t> = 5</a:t>
                </a:r>
              </a:p>
            </p:txBody>
          </p:sp>
        </mc:Choice>
        <mc:Fallback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5804F939-1D8B-412A-8171-DE32C4D9B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673" y="2310203"/>
                <a:ext cx="1003762" cy="430887"/>
              </a:xfrm>
              <a:prstGeom prst="rect">
                <a:avLst/>
              </a:prstGeom>
              <a:blipFill>
                <a:blip r:embed="rId5"/>
                <a:stretch>
                  <a:fillRect l="-10976" b="-239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E2B9484E-B4D9-4E29-AB37-2D7F77D6D8F6}"/>
                  </a:ext>
                </a:extLst>
              </p:cNvPr>
              <p:cNvSpPr txBox="1"/>
              <p:nvPr/>
            </p:nvSpPr>
            <p:spPr>
              <a:xfrm>
                <a:off x="3404560" y="4198126"/>
                <a:ext cx="1003762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=−5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fr-FR" sz="1400" b="0" dirty="0">
                  <a:ea typeface="Cambria Math" panose="02040503050406030204" pitchFamily="18" charset="0"/>
                </a:endParaRPr>
              </a:p>
              <a:p>
                <a:r>
                  <a:rPr lang="fr-FR" sz="1400" dirty="0" err="1"/>
                  <a:t>Period</a:t>
                </a:r>
                <a:r>
                  <a:rPr lang="fr-FR" sz="1400" dirty="0"/>
                  <a:t> = 0.2</a:t>
                </a:r>
              </a:p>
            </p:txBody>
          </p:sp>
        </mc:Choice>
        <mc:Fallback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E2B9484E-B4D9-4E29-AB37-2D7F77D6D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560" y="4198126"/>
                <a:ext cx="1003762" cy="430887"/>
              </a:xfrm>
              <a:prstGeom prst="rect">
                <a:avLst/>
              </a:prstGeom>
              <a:blipFill>
                <a:blip r:embed="rId6"/>
                <a:stretch>
                  <a:fillRect l="-10909" b="-257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4147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3924EBD-E351-445F-B7AC-DFE9181B6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26/02/2024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F11A04-6C6C-4C52-A3D0-73E2F111C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DESIR 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17F9E32-97EE-42F5-9259-C82D874BB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DB4A-5D22-4D64-BC05-8D71EE39B3DD}" type="slidenum">
              <a:rPr lang="fr-FR" smtClean="0"/>
              <a:pPr/>
              <a:t>22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53E8990-14CB-46D1-93DB-7074EF024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178" y="956917"/>
            <a:ext cx="5616721" cy="37444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2CA324-24D9-415E-AE11-02AFBD50769D}"/>
              </a:ext>
            </a:extLst>
          </p:cNvPr>
          <p:cNvSpPr/>
          <p:nvPr/>
        </p:nvSpPr>
        <p:spPr>
          <a:xfrm>
            <a:off x="8160589" y="956917"/>
            <a:ext cx="1147313" cy="268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C0B9D0E2-FF2C-44A8-96D0-4A9D6D826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299" y="67884"/>
            <a:ext cx="10515600" cy="471617"/>
          </a:xfrm>
        </p:spPr>
        <p:txBody>
          <a:bodyPr/>
          <a:lstStyle/>
          <a:p>
            <a:r>
              <a:rPr lang="fr-FR" dirty="0"/>
              <a:t>A </a:t>
            </a:r>
            <a:r>
              <a:rPr lang="fr-FR" dirty="0" err="1"/>
              <a:t>concrete</a:t>
            </a:r>
            <a:r>
              <a:rPr lang="fr-FR" dirty="0"/>
              <a:t> </a:t>
            </a:r>
            <a:r>
              <a:rPr lang="fr-FR" dirty="0" err="1"/>
              <a:t>example</a:t>
            </a:r>
            <a:r>
              <a:rPr lang="fr-FR" dirty="0"/>
              <a:t> : </a:t>
            </a:r>
            <a:r>
              <a:rPr lang="fr-FR" dirty="0" err="1"/>
              <a:t>separation</a:t>
            </a:r>
            <a:r>
              <a:rPr lang="fr-FR" dirty="0"/>
              <a:t> of 100Sn and 100In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37A7D41-3543-4661-BDB0-364EC9195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48" y="1302588"/>
            <a:ext cx="4972110" cy="339880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852F6C9-1041-43E3-A873-DF81FF2BEF67}"/>
              </a:ext>
            </a:extLst>
          </p:cNvPr>
          <p:cNvSpPr txBox="1"/>
          <p:nvPr/>
        </p:nvSpPr>
        <p:spPr>
          <a:xfrm>
            <a:off x="1880028" y="907378"/>
            <a:ext cx="2573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Simulation (COSY </a:t>
            </a:r>
            <a:r>
              <a:rPr lang="fr-FR" dirty="0" err="1"/>
              <a:t>infinity</a:t>
            </a:r>
            <a:r>
              <a:rPr lang="fr-FR" dirty="0"/>
              <a:t>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00D19CB-4757-4CC1-BE3F-CCA26FC03DBA}"/>
              </a:ext>
            </a:extLst>
          </p:cNvPr>
          <p:cNvSpPr txBox="1"/>
          <p:nvPr/>
        </p:nvSpPr>
        <p:spPr>
          <a:xfrm>
            <a:off x="7674103" y="907378"/>
            <a:ext cx="2471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Experimental</a:t>
            </a:r>
            <a:r>
              <a:rPr lang="fr-FR" dirty="0"/>
              <a:t> </a:t>
            </a:r>
            <a:r>
              <a:rPr lang="fr-FR" dirty="0" err="1"/>
              <a:t>separation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5E6A0F57-F67F-40A7-96F0-9B55A2189DA4}"/>
                  </a:ext>
                </a:extLst>
              </p:cNvPr>
              <p:cNvSpPr txBox="1"/>
              <p:nvPr/>
            </p:nvSpPr>
            <p:spPr>
              <a:xfrm>
                <a:off x="7129281" y="2250178"/>
                <a:ext cx="887614" cy="3782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b>
                            <m:sSubPr>
                              <m:ctrlP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13157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5E6A0F57-F67F-40A7-96F0-9B55A2189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9281" y="2250178"/>
                <a:ext cx="887614" cy="378245"/>
              </a:xfrm>
              <a:prstGeom prst="rect">
                <a:avLst/>
              </a:prstGeom>
              <a:blipFill>
                <a:blip r:embed="rId4"/>
                <a:stretch>
                  <a:fillRect l="-3448" t="-3226" r="-4828" b="-80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>
            <a:extLst>
              <a:ext uri="{FF2B5EF4-FFF2-40B4-BE49-F238E27FC236}">
                <a16:creationId xmlns:a16="http://schemas.microsoft.com/office/drawing/2014/main" id="{3FC7C814-6DEE-4217-BF6F-2977D1FEB1EC}"/>
              </a:ext>
            </a:extLst>
          </p:cNvPr>
          <p:cNvSpPr txBox="1"/>
          <p:nvPr/>
        </p:nvSpPr>
        <p:spPr>
          <a:xfrm>
            <a:off x="7129281" y="2985454"/>
            <a:ext cx="1031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Prod</a:t>
            </a:r>
            <a:r>
              <a:rPr lang="fr-FR" sz="1400" dirty="0"/>
              <a:t>. Ratio </a:t>
            </a:r>
          </a:p>
          <a:p>
            <a:pPr algn="ctr"/>
            <a:r>
              <a:rPr lang="fr-FR" sz="1400" dirty="0"/>
              <a:t>1:605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FE34866-7672-424B-9014-17F45690D70A}"/>
              </a:ext>
            </a:extLst>
          </p:cNvPr>
          <p:cNvSpPr txBox="1"/>
          <p:nvPr/>
        </p:nvSpPr>
        <p:spPr>
          <a:xfrm>
            <a:off x="516048" y="4842984"/>
            <a:ext cx="113499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Highly</a:t>
            </a:r>
            <a:r>
              <a:rPr lang="fr-FR" dirty="0"/>
              <a:t> </a:t>
            </a:r>
            <a:r>
              <a:rPr lang="fr-FR" dirty="0" err="1"/>
              <a:t>produced</a:t>
            </a:r>
            <a:r>
              <a:rPr lang="fr-FR" dirty="0"/>
              <a:t> contaminants </a:t>
            </a:r>
            <a:r>
              <a:rPr lang="fr-FR" dirty="0" err="1"/>
              <a:t>with</a:t>
            </a:r>
            <a:r>
              <a:rPr lang="fr-FR" dirty="0"/>
              <a:t> close masses are </a:t>
            </a:r>
            <a:r>
              <a:rPr lang="fr-FR" dirty="0" err="1"/>
              <a:t>still</a:t>
            </a:r>
            <a:r>
              <a:rPr lang="fr-FR" dirty="0"/>
              <a:t> </a:t>
            </a:r>
            <a:r>
              <a:rPr lang="fr-FR" dirty="0" err="1"/>
              <a:t>difficult</a:t>
            </a:r>
            <a:r>
              <a:rPr lang="fr-FR" dirty="0"/>
              <a:t> to </a:t>
            </a:r>
            <a:r>
              <a:rPr lang="fr-FR" dirty="0" err="1"/>
              <a:t>separate</a:t>
            </a:r>
            <a:r>
              <a:rPr lang="fr-FR" dirty="0"/>
              <a:t>, in </a:t>
            </a:r>
            <a:r>
              <a:rPr lang="fr-FR" dirty="0" err="1"/>
              <a:t>our</a:t>
            </a:r>
            <a:r>
              <a:rPr lang="fr-FR" dirty="0"/>
              <a:t> case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The major </a:t>
            </a:r>
            <a:r>
              <a:rPr lang="fr-FR" dirty="0" err="1"/>
              <a:t>quantity</a:t>
            </a:r>
            <a:r>
              <a:rPr lang="fr-FR" dirty="0"/>
              <a:t> of the contaminant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separated</a:t>
            </a:r>
            <a:r>
              <a:rPr lang="fr-F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Beam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almost</a:t>
            </a:r>
            <a:r>
              <a:rPr lang="fr-FR" dirty="0"/>
              <a:t> </a:t>
            </a:r>
            <a:r>
              <a:rPr lang="fr-FR" dirty="0" err="1"/>
              <a:t>totally</a:t>
            </a:r>
            <a:r>
              <a:rPr lang="fr-FR" dirty="0"/>
              <a:t> </a:t>
            </a:r>
            <a:r>
              <a:rPr lang="fr-FR" dirty="0" err="1"/>
              <a:t>purified</a:t>
            </a:r>
            <a:r>
              <a:rPr lang="fr-FR" dirty="0"/>
              <a:t> by </a:t>
            </a:r>
            <a:r>
              <a:rPr lang="fr-FR" dirty="0" err="1"/>
              <a:t>sacrifying</a:t>
            </a:r>
            <a:r>
              <a:rPr lang="fr-FR" dirty="0"/>
              <a:t> a part of the </a:t>
            </a:r>
            <a:r>
              <a:rPr lang="fr-FR" dirty="0" err="1"/>
              <a:t>beam</a:t>
            </a:r>
            <a:r>
              <a:rPr lang="fr-FR" dirty="0"/>
              <a:t> of </a:t>
            </a:r>
            <a:r>
              <a:rPr lang="fr-FR" dirty="0" err="1"/>
              <a:t>interest</a:t>
            </a:r>
            <a:r>
              <a:rPr lang="fr-F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Send</a:t>
            </a:r>
            <a:r>
              <a:rPr lang="fr-FR" dirty="0"/>
              <a:t> the </a:t>
            </a:r>
            <a:r>
              <a:rPr lang="fr-FR" dirty="0" err="1"/>
              <a:t>beam</a:t>
            </a:r>
            <a:r>
              <a:rPr lang="fr-FR" dirty="0"/>
              <a:t> to a </a:t>
            </a:r>
            <a:r>
              <a:rPr lang="fr-FR" dirty="0" err="1"/>
              <a:t>higher-level</a:t>
            </a:r>
            <a:r>
              <a:rPr lang="fr-FR" dirty="0"/>
              <a:t> purification </a:t>
            </a:r>
            <a:r>
              <a:rPr lang="fr-FR" dirty="0" err="1"/>
              <a:t>device</a:t>
            </a:r>
            <a:r>
              <a:rPr lang="fr-FR" dirty="0"/>
              <a:t> (</a:t>
            </a:r>
            <a:r>
              <a:rPr lang="fr-FR" dirty="0" err="1"/>
              <a:t>Penning</a:t>
            </a:r>
            <a:r>
              <a:rPr lang="fr-FR" dirty="0"/>
              <a:t> </a:t>
            </a:r>
            <a:r>
              <a:rPr lang="fr-FR" dirty="0" err="1"/>
              <a:t>trap</a:t>
            </a:r>
            <a:r>
              <a:rPr lang="fr-FR" dirty="0"/>
              <a:t> : PIPERADE).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E0151F13-71C4-40F1-9E51-AD589C6215A8}"/>
              </a:ext>
            </a:extLst>
          </p:cNvPr>
          <p:cNvPicPr/>
          <p:nvPr/>
        </p:nvPicPr>
        <p:blipFill>
          <a:blip r:embed="rId5"/>
          <a:srcRect t="19190" b="27723"/>
          <a:stretch/>
        </p:blipFill>
        <p:spPr>
          <a:xfrm>
            <a:off x="9568080" y="1764720"/>
            <a:ext cx="1332360" cy="5292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198359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A8332BC-12F0-46E8-B8AA-B3C261BCA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26/02/2024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8520C7C-40BB-4156-B160-4DCB54109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DESIR 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BEB5A7D-5D71-4EC4-9AB7-0AF4064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DB4A-5D22-4D64-BC05-8D71EE39B3DD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C9F4E28-0AB3-4C70-B15F-9A17BE381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299" y="67884"/>
            <a:ext cx="10515600" cy="471617"/>
          </a:xfrm>
        </p:spPr>
        <p:txBody>
          <a:bodyPr/>
          <a:lstStyle/>
          <a:p>
            <a:r>
              <a:rPr lang="fr-FR" dirty="0"/>
              <a:t>Conclusion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DF8204C-6C6C-41B2-BDBA-97CD8EDFB5A9}"/>
                  </a:ext>
                </a:extLst>
              </p:cNvPr>
              <p:cNvSpPr txBox="1"/>
              <p:nvPr/>
            </p:nvSpPr>
            <p:spPr>
              <a:xfrm>
                <a:off x="663527" y="918192"/>
                <a:ext cx="10198369" cy="341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/>
                  <a:t>Optical aberrations </a:t>
                </a:r>
                <a:r>
                  <a:rPr lang="fr-FR" dirty="0" err="1"/>
                  <a:t>fully</a:t>
                </a:r>
                <a:r>
                  <a:rPr lang="fr-FR" dirty="0"/>
                  <a:t> </a:t>
                </a:r>
                <a:r>
                  <a:rPr lang="fr-FR" dirty="0" err="1"/>
                  <a:t>corrected</a:t>
                </a:r>
                <a:r>
                  <a:rPr lang="fr-FR" dirty="0"/>
                  <a:t> at 2</a:t>
                </a:r>
                <a:r>
                  <a:rPr lang="fr-FR" baseline="30000" dirty="0"/>
                  <a:t>nd</a:t>
                </a:r>
                <a:r>
                  <a:rPr lang="fr-FR" dirty="0"/>
                  <a:t> </a:t>
                </a:r>
                <a:r>
                  <a:rPr lang="fr-FR" dirty="0" err="1"/>
                  <a:t>order</a:t>
                </a:r>
                <a:r>
                  <a:rPr lang="fr-FR" dirty="0"/>
                  <a:t> and </a:t>
                </a:r>
                <a:r>
                  <a:rPr lang="fr-FR" dirty="0" err="1"/>
                  <a:t>partially</a:t>
                </a:r>
                <a:r>
                  <a:rPr lang="fr-FR" dirty="0"/>
                  <a:t> at 3rd </a:t>
                </a:r>
                <a:r>
                  <a:rPr lang="fr-FR" dirty="0" err="1"/>
                  <a:t>order</a:t>
                </a:r>
                <a:endParaRPr lang="fr-F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/>
                  <a:t>Best </a:t>
                </a:r>
                <a:r>
                  <a:rPr lang="fr-FR" dirty="0" err="1"/>
                  <a:t>resolution</a:t>
                </a:r>
                <a:r>
                  <a:rPr lang="fr-FR" dirty="0"/>
                  <a:t> at FWHM : R = 23400 for 25keV Cs </a:t>
                </a:r>
                <a:r>
                  <a:rPr lang="fr-FR" dirty="0" err="1"/>
                  <a:t>beam</a:t>
                </a:r>
                <a:r>
                  <a:rPr lang="fr-FR" dirty="0"/>
                  <a:t> </a:t>
                </a:r>
                <a:r>
                  <a:rPr lang="fr-FR" dirty="0" err="1"/>
                  <a:t>with</a:t>
                </a:r>
                <a:r>
                  <a:rPr lang="fr-FR" dirty="0"/>
                  <a:t> 1-2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fr-FR" dirty="0" err="1"/>
                  <a:t>mm.mrad</a:t>
                </a:r>
                <a:r>
                  <a:rPr lang="fr-FR" dirty="0"/>
                  <a:t> </a:t>
                </a:r>
                <a:r>
                  <a:rPr lang="fr-FR" dirty="0" err="1"/>
                  <a:t>emittance</a:t>
                </a:r>
                <a:r>
                  <a:rPr lang="fr-FR" dirty="0"/>
                  <a:t> and 1mm </a:t>
                </a:r>
                <a:r>
                  <a:rPr lang="fr-FR" dirty="0" err="1"/>
                  <a:t>beam</a:t>
                </a:r>
                <a:endParaRPr lang="fr-F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/>
                  <a:t>Contaminants </a:t>
                </a:r>
                <a:r>
                  <a:rPr lang="fr-FR" dirty="0" err="1"/>
                  <a:t>creation</a:t>
                </a:r>
                <a:r>
                  <a:rPr lang="fr-FR" dirty="0"/>
                  <a:t> technique to test HRS in real conditions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/>
                  <a:t>To do: </a:t>
                </a:r>
              </a:p>
              <a:p>
                <a:pPr marL="857250" lvl="1" indent="-400050">
                  <a:buFont typeface="+mj-lt"/>
                  <a:buAutoNum type="romanLcPeriod"/>
                </a:pPr>
                <a:r>
                  <a:rPr lang="fr-FR" dirty="0"/>
                  <a:t>Correction </a:t>
                </a:r>
                <a:r>
                  <a:rPr lang="fr-FR" dirty="0" err="1"/>
                  <a:t>coils</a:t>
                </a:r>
                <a:r>
                  <a:rPr lang="fr-FR" dirty="0"/>
                  <a:t> to </a:t>
                </a:r>
                <a:r>
                  <a:rPr lang="fr-FR" dirty="0" err="1"/>
                  <a:t>fix</a:t>
                </a:r>
                <a:r>
                  <a:rPr lang="fr-FR" dirty="0"/>
                  <a:t> </a:t>
                </a:r>
                <a:r>
                  <a:rPr lang="fr-FR" dirty="0" err="1"/>
                  <a:t>dipoles</a:t>
                </a:r>
                <a:r>
                  <a:rPr lang="fr-FR" dirty="0"/>
                  <a:t> </a:t>
                </a:r>
                <a:r>
                  <a:rPr lang="fr-FR" dirty="0" err="1"/>
                  <a:t>magnetic</a:t>
                </a:r>
                <a:r>
                  <a:rPr lang="fr-FR" dirty="0"/>
                  <a:t> </a:t>
                </a:r>
                <a:r>
                  <a:rPr lang="fr-FR" dirty="0" err="1"/>
                  <a:t>lenght</a:t>
                </a:r>
                <a:endParaRPr lang="fr-FR" dirty="0"/>
              </a:p>
              <a:p>
                <a:pPr marL="857250" lvl="1" indent="-400050">
                  <a:buFont typeface="+mj-lt"/>
                  <a:buAutoNum type="romanLcPeriod"/>
                </a:pPr>
                <a:r>
                  <a:rPr lang="fr-FR" dirty="0"/>
                  <a:t>Auto-</a:t>
                </a:r>
                <a:r>
                  <a:rPr lang="fr-FR" dirty="0" err="1"/>
                  <a:t>tuning</a:t>
                </a:r>
                <a:r>
                  <a:rPr lang="fr-FR" dirty="0"/>
                  <a:t> </a:t>
                </a:r>
                <a:r>
                  <a:rPr lang="fr-FR" dirty="0" err="1"/>
                  <a:t>CorrAb</a:t>
                </a:r>
                <a:r>
                  <a:rPr lang="fr-FR" dirty="0"/>
                  <a:t> software</a:t>
                </a:r>
              </a:p>
              <a:p>
                <a:pPr marL="857250" lvl="1" indent="-400050">
                  <a:buFont typeface="+mj-lt"/>
                  <a:buAutoNum type="romanLcPeriod"/>
                </a:pPr>
                <a:r>
                  <a:rPr lang="fr-FR" dirty="0"/>
                  <a:t>New </a:t>
                </a:r>
                <a:r>
                  <a:rPr lang="fr-FR" dirty="0" err="1"/>
                  <a:t>emittance-meter</a:t>
                </a:r>
                <a:r>
                  <a:rPr lang="fr-FR" dirty="0"/>
                  <a:t> </a:t>
                </a:r>
                <a:r>
                  <a:rPr lang="fr-FR" dirty="0" err="1"/>
                  <a:t>under</a:t>
                </a:r>
                <a:r>
                  <a:rPr lang="fr-FR" dirty="0"/>
                  <a:t> </a:t>
                </a:r>
                <a:r>
                  <a:rPr lang="fr-FR" dirty="0" err="1"/>
                  <a:t>development</a:t>
                </a:r>
                <a:r>
                  <a:rPr lang="fr-FR" dirty="0"/>
                  <a:t> at LP2i Bordeaux (HRS </a:t>
                </a:r>
                <a:r>
                  <a:rPr lang="fr-FR" dirty="0" err="1"/>
                  <a:t>specific</a:t>
                </a:r>
                <a:r>
                  <a:rPr lang="fr-FR" dirty="0"/>
                  <a:t>)</a:t>
                </a:r>
              </a:p>
              <a:p>
                <a:pPr marL="857250" lvl="1" indent="-400050">
                  <a:buFont typeface="+mj-lt"/>
                  <a:buAutoNum type="romanLcPeriod"/>
                </a:pPr>
                <a:r>
                  <a:rPr lang="fr-FR" dirty="0" err="1"/>
                  <a:t>Poles</a:t>
                </a:r>
                <a:r>
                  <a:rPr lang="fr-FR" dirty="0"/>
                  <a:t> </a:t>
                </a:r>
                <a:r>
                  <a:rPr lang="fr-FR" dirty="0" err="1"/>
                  <a:t>re-shaped</a:t>
                </a:r>
                <a:r>
                  <a:rPr lang="fr-FR" dirty="0"/>
                  <a:t> at 6,9m to </a:t>
                </a:r>
                <a:r>
                  <a:rPr lang="fr-FR" dirty="0" err="1"/>
                  <a:t>naturally</a:t>
                </a:r>
                <a:r>
                  <a:rPr lang="fr-FR" dirty="0"/>
                  <a:t> correct 2</a:t>
                </a:r>
                <a:r>
                  <a:rPr lang="fr-FR" baseline="30000" dirty="0"/>
                  <a:t>nd</a:t>
                </a:r>
                <a:r>
                  <a:rPr lang="fr-FR" dirty="0"/>
                  <a:t> </a:t>
                </a:r>
                <a:r>
                  <a:rPr lang="fr-FR" dirty="0" err="1"/>
                  <a:t>order</a:t>
                </a:r>
                <a:r>
                  <a:rPr lang="fr-FR" dirty="0"/>
                  <a:t> =&gt; </a:t>
                </a:r>
                <a:r>
                  <a:rPr lang="fr-FR" dirty="0" err="1"/>
                  <a:t>ongoing</a:t>
                </a:r>
                <a:r>
                  <a:rPr lang="fr-FR" dirty="0"/>
                  <a:t>	</a:t>
                </a:r>
              </a:p>
              <a:p>
                <a:endParaRPr lang="fr-FR" dirty="0"/>
              </a:p>
              <a:p>
                <a:r>
                  <a:rPr lang="fr-FR" dirty="0">
                    <a:sym typeface="Wingdings" panose="05000000000000000000" pitchFamily="2" charset="2"/>
                  </a:rPr>
                  <a:t>		 HRS </a:t>
                </a:r>
                <a:r>
                  <a:rPr lang="fr-FR" dirty="0" err="1">
                    <a:sym typeface="Wingdings" panose="05000000000000000000" pitchFamily="2" charset="2"/>
                  </a:rPr>
                  <a:t>should</a:t>
                </a:r>
                <a:r>
                  <a:rPr lang="fr-FR" dirty="0">
                    <a:sym typeface="Wingdings" panose="05000000000000000000" pitchFamily="2" charset="2"/>
                  </a:rPr>
                  <a:t> </a:t>
                </a:r>
                <a:r>
                  <a:rPr lang="fr-FR" dirty="0" err="1">
                    <a:sym typeface="Wingdings" panose="05000000000000000000" pitchFamily="2" charset="2"/>
                  </a:rPr>
                  <a:t>be</a:t>
                </a:r>
                <a:r>
                  <a:rPr lang="fr-FR" dirty="0">
                    <a:sym typeface="Wingdings" panose="05000000000000000000" pitchFamily="2" charset="2"/>
                  </a:rPr>
                  <a:t> sent </a:t>
                </a:r>
                <a:r>
                  <a:rPr lang="fr-FR" dirty="0" err="1">
                    <a:sym typeface="Wingdings" panose="05000000000000000000" pitchFamily="2" charset="2"/>
                  </a:rPr>
                  <a:t>fully</a:t>
                </a:r>
                <a:r>
                  <a:rPr lang="fr-FR" dirty="0">
                    <a:sym typeface="Wingdings" panose="05000000000000000000" pitchFamily="2" charset="2"/>
                  </a:rPr>
                  <a:t> </a:t>
                </a:r>
                <a:r>
                  <a:rPr lang="fr-FR" dirty="0" err="1">
                    <a:sym typeface="Wingdings" panose="05000000000000000000" pitchFamily="2" charset="2"/>
                  </a:rPr>
                  <a:t>operational</a:t>
                </a:r>
                <a:r>
                  <a:rPr lang="fr-FR" dirty="0">
                    <a:sym typeface="Wingdings" panose="05000000000000000000" pitchFamily="2" charset="2"/>
                  </a:rPr>
                  <a:t> to DESIR by 2024-2025</a:t>
                </a:r>
                <a:r>
                  <a:rPr lang="fr-FR" dirty="0"/>
                  <a:t> </a:t>
                </a:r>
              </a:p>
            </p:txBody>
          </p:sp>
        </mc:Choice>
        <mc:Fallback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DF8204C-6C6C-41B2-BDBA-97CD8EDFB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27" y="918192"/>
                <a:ext cx="10198369" cy="3416320"/>
              </a:xfrm>
              <a:prstGeom prst="rect">
                <a:avLst/>
              </a:prstGeom>
              <a:blipFill>
                <a:blip r:embed="rId2"/>
                <a:stretch>
                  <a:fillRect l="-418" t="-1071" b="-196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5204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A8332BC-12F0-46E8-B8AA-B3C261BCA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26/02/2024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8520C7C-40BB-4156-B160-4DCB54109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DESIR 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BEB5A7D-5D71-4EC4-9AB7-0AF4064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DB4A-5D22-4D64-BC05-8D71EE39B3DD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C9F4E28-0AB3-4C70-B15F-9A17BE381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299" y="67884"/>
            <a:ext cx="10515600" cy="471617"/>
          </a:xfrm>
        </p:spPr>
        <p:txBody>
          <a:bodyPr/>
          <a:lstStyle/>
          <a:p>
            <a:r>
              <a:rPr lang="fr-FR" dirty="0"/>
              <a:t>Conclusion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DF8204C-6C6C-41B2-BDBA-97CD8EDFB5A9}"/>
                  </a:ext>
                </a:extLst>
              </p:cNvPr>
              <p:cNvSpPr txBox="1"/>
              <p:nvPr/>
            </p:nvSpPr>
            <p:spPr>
              <a:xfrm>
                <a:off x="663529" y="765344"/>
                <a:ext cx="10198369" cy="2862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/>
                  <a:t>Optical aberrations </a:t>
                </a:r>
                <a:r>
                  <a:rPr lang="fr-FR" dirty="0" err="1"/>
                  <a:t>fully</a:t>
                </a:r>
                <a:r>
                  <a:rPr lang="fr-FR" dirty="0"/>
                  <a:t> </a:t>
                </a:r>
                <a:r>
                  <a:rPr lang="fr-FR" dirty="0" err="1"/>
                  <a:t>corrected</a:t>
                </a:r>
                <a:r>
                  <a:rPr lang="fr-FR" dirty="0"/>
                  <a:t> at 2</a:t>
                </a:r>
                <a:r>
                  <a:rPr lang="fr-FR" baseline="30000" dirty="0"/>
                  <a:t>nd</a:t>
                </a:r>
                <a:r>
                  <a:rPr lang="fr-FR" dirty="0"/>
                  <a:t> </a:t>
                </a:r>
                <a:r>
                  <a:rPr lang="fr-FR" dirty="0" err="1"/>
                  <a:t>order</a:t>
                </a:r>
                <a:r>
                  <a:rPr lang="fr-FR" dirty="0"/>
                  <a:t> and </a:t>
                </a:r>
                <a:r>
                  <a:rPr lang="fr-FR" dirty="0" err="1"/>
                  <a:t>partially</a:t>
                </a:r>
                <a:r>
                  <a:rPr lang="fr-FR" dirty="0"/>
                  <a:t> at 3rd </a:t>
                </a:r>
                <a:r>
                  <a:rPr lang="fr-FR" dirty="0" err="1"/>
                  <a:t>order</a:t>
                </a:r>
                <a:endParaRPr lang="fr-F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/>
                  <a:t>Best </a:t>
                </a:r>
                <a:r>
                  <a:rPr lang="fr-FR" dirty="0" err="1"/>
                  <a:t>resolution</a:t>
                </a:r>
                <a:r>
                  <a:rPr lang="fr-FR" dirty="0"/>
                  <a:t> at FWHM : R = 23400 for 25keV Cs </a:t>
                </a:r>
                <a:r>
                  <a:rPr lang="fr-FR" dirty="0" err="1"/>
                  <a:t>beam</a:t>
                </a:r>
                <a:r>
                  <a:rPr lang="fr-FR" dirty="0"/>
                  <a:t> </a:t>
                </a:r>
                <a:r>
                  <a:rPr lang="fr-FR" dirty="0" err="1"/>
                  <a:t>with</a:t>
                </a:r>
                <a:r>
                  <a:rPr lang="fr-FR" dirty="0"/>
                  <a:t> 1-2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fr-FR" dirty="0" err="1"/>
                  <a:t>mm.mrad</a:t>
                </a:r>
                <a:r>
                  <a:rPr lang="fr-FR" dirty="0"/>
                  <a:t> </a:t>
                </a:r>
                <a:r>
                  <a:rPr lang="fr-FR" dirty="0" err="1"/>
                  <a:t>emittance</a:t>
                </a:r>
                <a:r>
                  <a:rPr lang="fr-FR" dirty="0"/>
                  <a:t> and 1mm </a:t>
                </a:r>
                <a:r>
                  <a:rPr lang="fr-FR" dirty="0" err="1"/>
                  <a:t>beam</a:t>
                </a:r>
                <a:endParaRPr lang="fr-F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/>
                  <a:t>Contaminants </a:t>
                </a:r>
                <a:r>
                  <a:rPr lang="fr-FR" dirty="0" err="1"/>
                  <a:t>creation</a:t>
                </a:r>
                <a:r>
                  <a:rPr lang="fr-FR" dirty="0"/>
                  <a:t> technique to test HRS in real conditions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/>
                  <a:t>To do: </a:t>
                </a:r>
              </a:p>
              <a:p>
                <a:pPr marL="857250" lvl="1" indent="-400050">
                  <a:buFont typeface="+mj-lt"/>
                  <a:buAutoNum type="romanLcPeriod"/>
                </a:pPr>
                <a:r>
                  <a:rPr lang="fr-FR" dirty="0"/>
                  <a:t>Correction </a:t>
                </a:r>
                <a:r>
                  <a:rPr lang="fr-FR" dirty="0" err="1"/>
                  <a:t>coils</a:t>
                </a:r>
                <a:r>
                  <a:rPr lang="fr-FR" dirty="0"/>
                  <a:t> to </a:t>
                </a:r>
                <a:r>
                  <a:rPr lang="fr-FR" dirty="0" err="1"/>
                  <a:t>fix</a:t>
                </a:r>
                <a:r>
                  <a:rPr lang="fr-FR" dirty="0"/>
                  <a:t> </a:t>
                </a:r>
                <a:r>
                  <a:rPr lang="fr-FR" dirty="0" err="1"/>
                  <a:t>dipoles</a:t>
                </a:r>
                <a:r>
                  <a:rPr lang="fr-FR" dirty="0"/>
                  <a:t> </a:t>
                </a:r>
                <a:r>
                  <a:rPr lang="fr-FR" dirty="0" err="1"/>
                  <a:t>magnetic</a:t>
                </a:r>
                <a:r>
                  <a:rPr lang="fr-FR" dirty="0"/>
                  <a:t> </a:t>
                </a:r>
                <a:r>
                  <a:rPr lang="fr-FR" dirty="0" err="1"/>
                  <a:t>lenght</a:t>
                </a:r>
                <a:endParaRPr lang="fr-FR" dirty="0"/>
              </a:p>
              <a:p>
                <a:pPr marL="857250" lvl="1" indent="-400050">
                  <a:buFont typeface="+mj-lt"/>
                  <a:buAutoNum type="romanLcPeriod"/>
                </a:pPr>
                <a:r>
                  <a:rPr lang="fr-FR" dirty="0"/>
                  <a:t>Auto-</a:t>
                </a:r>
                <a:r>
                  <a:rPr lang="fr-FR" dirty="0" err="1"/>
                  <a:t>tuning</a:t>
                </a:r>
                <a:r>
                  <a:rPr lang="fr-FR" dirty="0"/>
                  <a:t> </a:t>
                </a:r>
                <a:r>
                  <a:rPr lang="fr-FR" dirty="0" err="1"/>
                  <a:t>CorrAb</a:t>
                </a:r>
                <a:r>
                  <a:rPr lang="fr-FR" dirty="0"/>
                  <a:t> software</a:t>
                </a:r>
              </a:p>
              <a:p>
                <a:pPr marL="857250" lvl="1" indent="-400050">
                  <a:buFont typeface="+mj-lt"/>
                  <a:buAutoNum type="romanLcPeriod"/>
                </a:pPr>
                <a:r>
                  <a:rPr lang="fr-FR" dirty="0"/>
                  <a:t>New </a:t>
                </a:r>
                <a:r>
                  <a:rPr lang="fr-FR" dirty="0" err="1"/>
                  <a:t>emittance-meter</a:t>
                </a:r>
                <a:r>
                  <a:rPr lang="fr-FR" dirty="0"/>
                  <a:t> </a:t>
                </a:r>
                <a:r>
                  <a:rPr lang="fr-FR" dirty="0" err="1"/>
                  <a:t>under</a:t>
                </a:r>
                <a:r>
                  <a:rPr lang="fr-FR" dirty="0"/>
                  <a:t> </a:t>
                </a:r>
                <a:r>
                  <a:rPr lang="fr-FR" dirty="0" err="1"/>
                  <a:t>development</a:t>
                </a:r>
                <a:r>
                  <a:rPr lang="fr-FR" dirty="0"/>
                  <a:t> at LP2i Bordeaux (HRS </a:t>
                </a:r>
                <a:r>
                  <a:rPr lang="fr-FR" dirty="0" err="1"/>
                  <a:t>specific</a:t>
                </a:r>
                <a:r>
                  <a:rPr lang="fr-FR" dirty="0"/>
                  <a:t>)</a:t>
                </a:r>
              </a:p>
              <a:p>
                <a:pPr marL="857250" lvl="1" indent="-400050">
                  <a:buFont typeface="+mj-lt"/>
                  <a:buAutoNum type="romanLcPeriod"/>
                </a:pPr>
                <a:r>
                  <a:rPr lang="fr-FR" dirty="0" err="1"/>
                  <a:t>Poles</a:t>
                </a:r>
                <a:r>
                  <a:rPr lang="fr-FR" dirty="0"/>
                  <a:t> re-</a:t>
                </a:r>
                <a:r>
                  <a:rPr lang="fr-FR" dirty="0" err="1"/>
                  <a:t>shaped</a:t>
                </a:r>
                <a:r>
                  <a:rPr lang="fr-FR" dirty="0"/>
                  <a:t> at 6,9m to </a:t>
                </a:r>
                <a:r>
                  <a:rPr lang="fr-FR" dirty="0" err="1"/>
                  <a:t>naturally</a:t>
                </a:r>
                <a:r>
                  <a:rPr lang="fr-FR" dirty="0"/>
                  <a:t> correct 2</a:t>
                </a:r>
                <a:r>
                  <a:rPr lang="fr-FR" baseline="30000" dirty="0"/>
                  <a:t>nd</a:t>
                </a:r>
                <a:r>
                  <a:rPr lang="fr-FR" dirty="0"/>
                  <a:t> </a:t>
                </a:r>
                <a:r>
                  <a:rPr lang="fr-FR" dirty="0" err="1"/>
                  <a:t>order</a:t>
                </a:r>
                <a:r>
                  <a:rPr lang="fr-FR" dirty="0"/>
                  <a:t> =&gt; </a:t>
                </a:r>
                <a:r>
                  <a:rPr lang="fr-FR" dirty="0" err="1"/>
                  <a:t>ongoing</a:t>
                </a:r>
                <a:r>
                  <a:rPr lang="fr-FR" dirty="0"/>
                  <a:t>	</a:t>
                </a:r>
              </a:p>
            </p:txBody>
          </p:sp>
        </mc:Choice>
        <mc:Fallback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DF8204C-6C6C-41B2-BDBA-97CD8EDFB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29" y="765344"/>
                <a:ext cx="10198369" cy="2862322"/>
              </a:xfrm>
              <a:prstGeom prst="rect">
                <a:avLst/>
              </a:prstGeom>
              <a:blipFill>
                <a:blip r:embed="rId3"/>
                <a:stretch>
                  <a:fillRect l="-418" t="-1279" b="-25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rme libre 12">
            <a:extLst>
              <a:ext uri="{FF2B5EF4-FFF2-40B4-BE49-F238E27FC236}">
                <a16:creationId xmlns:a16="http://schemas.microsoft.com/office/drawing/2014/main" id="{099E0056-41EE-41FC-AE04-05D5C85C5A71}"/>
              </a:ext>
            </a:extLst>
          </p:cNvPr>
          <p:cNvSpPr/>
          <p:nvPr/>
        </p:nvSpPr>
        <p:spPr>
          <a:xfrm>
            <a:off x="5209564" y="4890046"/>
            <a:ext cx="766384" cy="35084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5400"/>
                </a:moveTo>
                <a:lnTo>
                  <a:pt x="16200" y="540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16200" y="16200"/>
                </a:lnTo>
                <a:lnTo>
                  <a:pt x="0" y="1620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12" name="Objet 11">
            <a:extLst>
              <a:ext uri="{FF2B5EF4-FFF2-40B4-BE49-F238E27FC236}">
                <a16:creationId xmlns:a16="http://schemas.microsoft.com/office/drawing/2014/main" id="{B4FAC688-3FAE-4DDA-A9C0-76E0C00371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741802"/>
              </p:ext>
            </p:extLst>
          </p:nvPr>
        </p:nvGraphicFramePr>
        <p:xfrm>
          <a:off x="2323751" y="4248915"/>
          <a:ext cx="2588198" cy="1779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Acrobat Document" r:id="rId4" imgW="8019999" imgH="5667233" progId="AcroExch.Document.DC">
                  <p:embed/>
                </p:oleObj>
              </mc:Choice>
              <mc:Fallback>
                <p:oleObj name="Acrobat Document" r:id="rId4" imgW="8019999" imgH="5667233" progId="AcroExch.Document.DC">
                  <p:embed/>
                  <p:pic>
                    <p:nvPicPr>
                      <p:cNvPr id="11" name="Objet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23751" y="4248915"/>
                        <a:ext cx="2588198" cy="17798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Image 12">
            <a:extLst>
              <a:ext uri="{FF2B5EF4-FFF2-40B4-BE49-F238E27FC236}">
                <a16:creationId xmlns:a16="http://schemas.microsoft.com/office/drawing/2014/main" id="{2728C3F3-F71D-4835-89ED-89359445EA3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8"/>
          <a:stretch/>
        </p:blipFill>
        <p:spPr>
          <a:xfrm>
            <a:off x="5975948" y="4243030"/>
            <a:ext cx="2963409" cy="177986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2C35A91-EE6C-4672-BF54-20D79835A808}"/>
              </a:ext>
            </a:extLst>
          </p:cNvPr>
          <p:cNvSpPr txBox="1"/>
          <p:nvPr/>
        </p:nvSpPr>
        <p:spPr>
          <a:xfrm>
            <a:off x="4548696" y="3797190"/>
            <a:ext cx="1752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Bonus : the bat-</a:t>
            </a:r>
            <a:r>
              <a:rPr lang="fr-FR" sz="1400" i="1" dirty="0" err="1"/>
              <a:t>beam</a:t>
            </a:r>
            <a:endParaRPr lang="fr-FR" sz="1400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CE256E-835B-4D0D-A711-B543C70920B5}"/>
              </a:ext>
            </a:extLst>
          </p:cNvPr>
          <p:cNvSpPr/>
          <p:nvPr/>
        </p:nvSpPr>
        <p:spPr>
          <a:xfrm>
            <a:off x="3791824" y="1710396"/>
            <a:ext cx="3045203" cy="15016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1095732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AEDDFD3-ADAC-4543-A4EF-3CE6CB1B8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26/02/2024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95C7CE9-90F5-4E99-A712-B07EF8D2F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DESIR 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FDC1011-33E9-4AD5-A4DA-6FDA4B080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DB4A-5D22-4D64-BC05-8D71EE39B3DD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6" name="Picture 2" descr="C:\Users\thomasjc\Desktop\DESIR\SP2-MoE-Ph2\MoE-Phase1+\Vues3D\Intégration DESIR 1.bmp">
            <a:extLst>
              <a:ext uri="{FF2B5EF4-FFF2-40B4-BE49-F238E27FC236}">
                <a16:creationId xmlns:a16="http://schemas.microsoft.com/office/drawing/2014/main" id="{95231816-FCF5-4315-A667-CDF7722E46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9889" r="4635"/>
          <a:stretch/>
        </p:blipFill>
        <p:spPr bwMode="auto">
          <a:xfrm>
            <a:off x="171628" y="1027138"/>
            <a:ext cx="5431592" cy="4571333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76BE18-114D-4967-9514-BC11256475C4}"/>
              </a:ext>
            </a:extLst>
          </p:cNvPr>
          <p:cNvSpPr/>
          <p:nvPr/>
        </p:nvSpPr>
        <p:spPr>
          <a:xfrm>
            <a:off x="5013701" y="1189090"/>
            <a:ext cx="627265" cy="765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29">
            <a:extLst>
              <a:ext uri="{FF2B5EF4-FFF2-40B4-BE49-F238E27FC236}">
                <a16:creationId xmlns:a16="http://schemas.microsoft.com/office/drawing/2014/main" id="{97549075-14A4-4C80-9363-117B41F78AA6}"/>
              </a:ext>
            </a:extLst>
          </p:cNvPr>
          <p:cNvCxnSpPr>
            <a:stCxn id="13" idx="2"/>
          </p:cNvCxnSpPr>
          <p:nvPr/>
        </p:nvCxnSpPr>
        <p:spPr>
          <a:xfrm flipH="1">
            <a:off x="3780391" y="2885984"/>
            <a:ext cx="1792398" cy="1052268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Rectangle à coins arrondis 34">
            <a:extLst>
              <a:ext uri="{FF2B5EF4-FFF2-40B4-BE49-F238E27FC236}">
                <a16:creationId xmlns:a16="http://schemas.microsoft.com/office/drawing/2014/main" id="{38509DCF-F1C1-4B2B-8C47-1DCC2A4FCA20}"/>
              </a:ext>
            </a:extLst>
          </p:cNvPr>
          <p:cNvSpPr/>
          <p:nvPr/>
        </p:nvSpPr>
        <p:spPr>
          <a:xfrm rot="1332137">
            <a:off x="2871899" y="3259671"/>
            <a:ext cx="344946" cy="439727"/>
          </a:xfrm>
          <a:prstGeom prst="roundRect">
            <a:avLst>
              <a:gd name="adj" fmla="val 22025"/>
            </a:avLst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25">
            <a:extLst>
              <a:ext uri="{FF2B5EF4-FFF2-40B4-BE49-F238E27FC236}">
                <a16:creationId xmlns:a16="http://schemas.microsoft.com/office/drawing/2014/main" id="{1714B59C-33A4-4358-8099-9EA7D4EFAB01}"/>
              </a:ext>
            </a:extLst>
          </p:cNvPr>
          <p:cNvSpPr/>
          <p:nvPr/>
        </p:nvSpPr>
        <p:spPr bwMode="auto">
          <a:xfrm rot="1080000">
            <a:off x="2472153" y="2807970"/>
            <a:ext cx="3653575" cy="2400633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1" name="Image 26">
            <a:extLst>
              <a:ext uri="{FF2B5EF4-FFF2-40B4-BE49-F238E27FC236}">
                <a16:creationId xmlns:a16="http://schemas.microsoft.com/office/drawing/2014/main" id="{921B645E-8601-4EE8-9DAA-C3A0429ACD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4"/>
          <a:stretch/>
        </p:blipFill>
        <p:spPr>
          <a:xfrm>
            <a:off x="3417097" y="5134692"/>
            <a:ext cx="1195143" cy="504886"/>
          </a:xfrm>
          <a:prstGeom prst="rect">
            <a:avLst/>
          </a:prstGeom>
        </p:spPr>
      </p:pic>
      <p:sp>
        <p:nvSpPr>
          <p:cNvPr id="12" name="Rectangle à coins arrondis 44">
            <a:extLst>
              <a:ext uri="{FF2B5EF4-FFF2-40B4-BE49-F238E27FC236}">
                <a16:creationId xmlns:a16="http://schemas.microsoft.com/office/drawing/2014/main" id="{4A13547F-77A5-43EC-8C7E-CE9A35DE3CDA}"/>
              </a:ext>
            </a:extLst>
          </p:cNvPr>
          <p:cNvSpPr/>
          <p:nvPr/>
        </p:nvSpPr>
        <p:spPr>
          <a:xfrm>
            <a:off x="2845829" y="1225765"/>
            <a:ext cx="1884541" cy="69692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RFQ-Cooler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Buncher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GPIB</a:t>
            </a:r>
            <a:endParaRPr lang="en-US" sz="14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45">
            <a:extLst>
              <a:ext uri="{FF2B5EF4-FFF2-40B4-BE49-F238E27FC236}">
                <a16:creationId xmlns:a16="http://schemas.microsoft.com/office/drawing/2014/main" id="{2F8F03C7-A3AA-44FB-80C0-1A395B296CA0}"/>
              </a:ext>
            </a:extLst>
          </p:cNvPr>
          <p:cNvSpPr/>
          <p:nvPr/>
        </p:nvSpPr>
        <p:spPr>
          <a:xfrm>
            <a:off x="4555864" y="2113532"/>
            <a:ext cx="2033850" cy="77245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</a:t>
            </a:r>
            <a:r>
              <a:rPr lang="fr-FR" sz="1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Penning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Trap</a:t>
            </a:r>
            <a:endParaRPr lang="fr-FR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13" descr="logo_piperade.png">
            <a:extLst>
              <a:ext uri="{FF2B5EF4-FFF2-40B4-BE49-F238E27FC236}">
                <a16:creationId xmlns:a16="http://schemas.microsoft.com/office/drawing/2014/main" id="{060F6B89-01D9-4C35-969E-647229263E2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2673" b="8572"/>
          <a:stretch>
            <a:fillRect/>
          </a:stretch>
        </p:blipFill>
        <p:spPr bwMode="auto">
          <a:xfrm>
            <a:off x="5010948" y="2423329"/>
            <a:ext cx="1123681" cy="37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à coins arrondis 43">
            <a:extLst>
              <a:ext uri="{FF2B5EF4-FFF2-40B4-BE49-F238E27FC236}">
                <a16:creationId xmlns:a16="http://schemas.microsoft.com/office/drawing/2014/main" id="{93038F95-D32C-47AE-9577-047EA5F3208E}"/>
              </a:ext>
            </a:extLst>
          </p:cNvPr>
          <p:cNvSpPr/>
          <p:nvPr/>
        </p:nvSpPr>
        <p:spPr>
          <a:xfrm>
            <a:off x="666644" y="857239"/>
            <a:ext cx="2014577" cy="6654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Resolution Separator</a:t>
            </a:r>
          </a:p>
          <a:p>
            <a:pPr algn="ctr">
              <a:spcAft>
                <a:spcPts val="600"/>
              </a:spcAft>
            </a:pPr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endParaRPr lang="en-US" sz="14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necteur droit 33">
            <a:extLst>
              <a:ext uri="{FF2B5EF4-FFF2-40B4-BE49-F238E27FC236}">
                <a16:creationId xmlns:a16="http://schemas.microsoft.com/office/drawing/2014/main" id="{41E8C78F-4031-464F-9597-5E4AA115B705}"/>
              </a:ext>
            </a:extLst>
          </p:cNvPr>
          <p:cNvCxnSpPr>
            <a:stCxn id="15" idx="2"/>
          </p:cNvCxnSpPr>
          <p:nvPr/>
        </p:nvCxnSpPr>
        <p:spPr>
          <a:xfrm>
            <a:off x="1673933" y="1522724"/>
            <a:ext cx="1273898" cy="1688074"/>
          </a:xfrm>
          <a:prstGeom prst="line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Connecteur droit 31">
            <a:extLst>
              <a:ext uri="{FF2B5EF4-FFF2-40B4-BE49-F238E27FC236}">
                <a16:creationId xmlns:a16="http://schemas.microsoft.com/office/drawing/2014/main" id="{C3663F7F-5980-426A-B0D0-DBD0A0A176F1}"/>
              </a:ext>
            </a:extLst>
          </p:cNvPr>
          <p:cNvCxnSpPr>
            <a:stCxn id="12" idx="2"/>
          </p:cNvCxnSpPr>
          <p:nvPr/>
        </p:nvCxnSpPr>
        <p:spPr>
          <a:xfrm flipH="1">
            <a:off x="3489162" y="1922692"/>
            <a:ext cx="298938" cy="1882031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53">
            <a:extLst>
              <a:ext uri="{FF2B5EF4-FFF2-40B4-BE49-F238E27FC236}">
                <a16:creationId xmlns:a16="http://schemas.microsoft.com/office/drawing/2014/main" id="{B64671F3-CE5E-48EC-AD76-E3D970B49A10}"/>
              </a:ext>
            </a:extLst>
          </p:cNvPr>
          <p:cNvCxnSpPr/>
          <p:nvPr/>
        </p:nvCxnSpPr>
        <p:spPr>
          <a:xfrm flipV="1">
            <a:off x="772691" y="3883900"/>
            <a:ext cx="1709182" cy="1302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Straight Arrow Connector 54">
            <a:extLst>
              <a:ext uri="{FF2B5EF4-FFF2-40B4-BE49-F238E27FC236}">
                <a16:creationId xmlns:a16="http://schemas.microsoft.com/office/drawing/2014/main" id="{53934688-3BE0-4A22-A91B-675B184D9BC0}"/>
              </a:ext>
            </a:extLst>
          </p:cNvPr>
          <p:cNvCxnSpPr/>
          <p:nvPr/>
        </p:nvCxnSpPr>
        <p:spPr>
          <a:xfrm flipV="1">
            <a:off x="1045745" y="4313626"/>
            <a:ext cx="2310884" cy="12374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Titre 1">
            <a:extLst>
              <a:ext uri="{FF2B5EF4-FFF2-40B4-BE49-F238E27FC236}">
                <a16:creationId xmlns:a16="http://schemas.microsoft.com/office/drawing/2014/main" id="{E3D3E2A4-047A-4853-BA71-08531676E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299" y="67884"/>
            <a:ext cx="10515600" cy="471617"/>
          </a:xfrm>
        </p:spPr>
        <p:txBody>
          <a:bodyPr/>
          <a:lstStyle/>
          <a:p>
            <a:r>
              <a:rPr lang="fr-FR" dirty="0" err="1"/>
              <a:t>Beam</a:t>
            </a:r>
            <a:r>
              <a:rPr lang="fr-FR" dirty="0"/>
              <a:t> </a:t>
            </a:r>
            <a:r>
              <a:rPr lang="fr-FR" dirty="0" err="1"/>
              <a:t>preparation</a:t>
            </a:r>
            <a:r>
              <a:rPr lang="fr-FR" dirty="0"/>
              <a:t> for DESIR – LP2I Bordeaux contribution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DCAEA234-B394-46B6-BF5B-417349FD8D0B}"/>
                  </a:ext>
                </a:extLst>
              </p:cNvPr>
              <p:cNvSpPr txBox="1"/>
              <p:nvPr/>
            </p:nvSpPr>
            <p:spPr>
              <a:xfrm>
                <a:off x="7935700" y="744168"/>
                <a:ext cx="3763466" cy="1984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u="sng" dirty="0"/>
                  <a:t>Mass </a:t>
                </a:r>
                <a:r>
                  <a:rPr lang="fr-FR" u="sng" dirty="0" err="1"/>
                  <a:t>separation</a:t>
                </a:r>
                <a:r>
                  <a:rPr lang="fr-FR" u="sng" dirty="0"/>
                  <a:t>/</a:t>
                </a:r>
                <a:r>
                  <a:rPr lang="fr-FR" u="sng" dirty="0" err="1"/>
                  <a:t>beam</a:t>
                </a:r>
                <a:r>
                  <a:rPr lang="fr-FR" u="sng" dirty="0"/>
                  <a:t> purification</a:t>
                </a:r>
                <a:r>
                  <a:rPr lang="fr-FR" dirty="0"/>
                  <a:t>: </a:t>
                </a:r>
              </a:p>
              <a:p>
                <a:endParaRPr lang="fr-F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/>
                  <a:t>Up to </a:t>
                </a:r>
                <a:r>
                  <a:rPr lang="fr-FR" dirty="0" err="1"/>
                  <a:t>isobars</a:t>
                </a:r>
                <a:r>
                  <a:rPr lang="fr-FR" dirty="0"/>
                  <a:t> </a:t>
                </a:r>
                <a:r>
                  <a:rPr lang="fr-FR" dirty="0" err="1"/>
                  <a:t>level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=20 000</m:t>
                    </m:r>
                  </m:oMath>
                </a14:m>
                <a:endParaRPr lang="fr-FR" b="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000</m:t>
                    </m:r>
                    <m:r>
                      <a:rPr lang="fr-F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fr-F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fr-F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≈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DCAEA234-B394-46B6-BF5B-417349FD8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5700" y="744168"/>
                <a:ext cx="3763466" cy="1984005"/>
              </a:xfrm>
              <a:prstGeom prst="rect">
                <a:avLst/>
              </a:prstGeom>
              <a:blipFill>
                <a:blip r:embed="rId5"/>
                <a:stretch>
                  <a:fillRect l="-1459" t="-1534" b="-27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à coins arrondis 43">
            <a:extLst>
              <a:ext uri="{FF2B5EF4-FFF2-40B4-BE49-F238E27FC236}">
                <a16:creationId xmlns:a16="http://schemas.microsoft.com/office/drawing/2014/main" id="{10DCA846-5428-46C1-AF0B-8AA4818786E1}"/>
              </a:ext>
            </a:extLst>
          </p:cNvPr>
          <p:cNvSpPr/>
          <p:nvPr/>
        </p:nvSpPr>
        <p:spPr>
          <a:xfrm>
            <a:off x="7062850" y="1331785"/>
            <a:ext cx="790485" cy="2479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endParaRPr lang="en-US" sz="14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à coins arrondis 45">
                <a:extLst>
                  <a:ext uri="{FF2B5EF4-FFF2-40B4-BE49-F238E27FC236}">
                    <a16:creationId xmlns:a16="http://schemas.microsoft.com/office/drawing/2014/main" id="{C9BAA52B-67B9-4F47-9E29-BDA1A88EACBA}"/>
                  </a:ext>
                </a:extLst>
              </p:cNvPr>
              <p:cNvSpPr/>
              <p:nvPr/>
            </p:nvSpPr>
            <p:spPr>
              <a:xfrm>
                <a:off x="6949206" y="1697116"/>
                <a:ext cx="997138" cy="474795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Piperade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fr-FR" sz="14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𝒔𝒕</m:t>
                        </m:r>
                      </m:sup>
                    </m:sSup>
                  </m:oMath>
                </a14:m>
                <a:r>
                  <a:rPr lang="fr-FR" sz="14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b="1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trap</a:t>
                </a:r>
                <a:endParaRPr lang="fr-FR" sz="14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Rectangle à coins arrondis 45">
                <a:extLst>
                  <a:ext uri="{FF2B5EF4-FFF2-40B4-BE49-F238E27FC236}">
                    <a16:creationId xmlns:a16="http://schemas.microsoft.com/office/drawing/2014/main" id="{C9BAA52B-67B9-4F47-9E29-BDA1A88EAC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206" y="1697116"/>
                <a:ext cx="997138" cy="47479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ZoneTexte 23">
            <a:extLst>
              <a:ext uri="{FF2B5EF4-FFF2-40B4-BE49-F238E27FC236}">
                <a16:creationId xmlns:a16="http://schemas.microsoft.com/office/drawing/2014/main" id="{AFA3601A-9948-44EF-8E97-3202239ECAB6}"/>
              </a:ext>
            </a:extLst>
          </p:cNvPr>
          <p:cNvSpPr txBox="1"/>
          <p:nvPr/>
        </p:nvSpPr>
        <p:spPr>
          <a:xfrm>
            <a:off x="7924695" y="2830482"/>
            <a:ext cx="25058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/>
              <a:t>Beam</a:t>
            </a:r>
            <a:r>
              <a:rPr lang="fr-FR" u="sng" dirty="0"/>
              <a:t> </a:t>
            </a:r>
            <a:r>
              <a:rPr lang="fr-FR" u="sng" dirty="0" err="1"/>
              <a:t>preparation</a:t>
            </a:r>
            <a:r>
              <a:rPr lang="fr-FR" dirty="0"/>
              <a:t>: 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Cooling</a:t>
            </a:r>
            <a:r>
              <a:rPr lang="fr-FR" dirty="0"/>
              <a:t> and </a:t>
            </a:r>
            <a:r>
              <a:rPr lang="fr-FR" dirty="0" err="1"/>
              <a:t>bunching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Accumulation </a:t>
            </a:r>
            <a:r>
              <a:rPr lang="fr-FR" dirty="0" err="1"/>
              <a:t>trap</a:t>
            </a:r>
            <a:endParaRPr lang="fr-FR" dirty="0"/>
          </a:p>
        </p:txBody>
      </p:sp>
      <p:sp>
        <p:nvSpPr>
          <p:cNvPr id="25" name="Rectangle à coins arrondis 44">
            <a:extLst>
              <a:ext uri="{FF2B5EF4-FFF2-40B4-BE49-F238E27FC236}">
                <a16:creationId xmlns:a16="http://schemas.microsoft.com/office/drawing/2014/main" id="{C54BD4A4-5E5D-42F5-95EC-27146FEDB7E9}"/>
              </a:ext>
            </a:extLst>
          </p:cNvPr>
          <p:cNvSpPr/>
          <p:nvPr/>
        </p:nvSpPr>
        <p:spPr>
          <a:xfrm>
            <a:off x="7047567" y="3310501"/>
            <a:ext cx="815102" cy="3011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GPIB</a:t>
            </a:r>
            <a:endParaRPr lang="en-US" sz="14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C5C50436-34D5-4C6F-B235-2428B8BAD9BF}"/>
                  </a:ext>
                </a:extLst>
              </p:cNvPr>
              <p:cNvSpPr txBox="1"/>
              <p:nvPr/>
            </p:nvSpPr>
            <p:spPr>
              <a:xfrm>
                <a:off x="7956661" y="4281592"/>
                <a:ext cx="262937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u="sng" dirty="0"/>
                  <a:t>Mass </a:t>
                </a:r>
                <a:r>
                  <a:rPr lang="fr-FR" u="sng" dirty="0" err="1"/>
                  <a:t>measurements</a:t>
                </a:r>
                <a:r>
                  <a:rPr lang="fr-FR" dirty="0"/>
                  <a:t>:</a:t>
                </a:r>
              </a:p>
              <a:p>
                <a:endParaRPr lang="fr-F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/>
                  <a:t>Mass </a:t>
                </a:r>
                <a:r>
                  <a:rPr lang="fr-FR" dirty="0" err="1"/>
                  <a:t>precision</a:t>
                </a:r>
                <a:r>
                  <a:rPr lang="fr-FR" dirty="0"/>
                  <a:t>:</a:t>
                </a:r>
                <a14:m>
                  <m:oMath xmlns:m="http://schemas.openxmlformats.org/officeDocument/2006/math">
                    <m:r>
                      <a:rPr lang="fr-F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C5C50436-34D5-4C6F-B235-2428B8BAD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661" y="4281592"/>
                <a:ext cx="2629374" cy="923330"/>
              </a:xfrm>
              <a:prstGeom prst="rect">
                <a:avLst/>
              </a:prstGeom>
              <a:blipFill>
                <a:blip r:embed="rId7"/>
                <a:stretch>
                  <a:fillRect l="-1852" t="-3289" b="-92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à coins arrondis 45">
            <a:extLst>
              <a:ext uri="{FF2B5EF4-FFF2-40B4-BE49-F238E27FC236}">
                <a16:creationId xmlns:a16="http://schemas.microsoft.com/office/drawing/2014/main" id="{DB692094-C8CE-4B27-B8B4-9814314730D3}"/>
              </a:ext>
            </a:extLst>
          </p:cNvPr>
          <p:cNvSpPr/>
          <p:nvPr/>
        </p:nvSpPr>
        <p:spPr>
          <a:xfrm>
            <a:off x="6959523" y="4745647"/>
            <a:ext cx="997138" cy="5069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Piperade</a:t>
            </a:r>
          </a:p>
          <a:p>
            <a:pPr algn="ctr"/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1400" b="1" baseline="30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trap</a:t>
            </a:r>
            <a:endParaRPr lang="fr-FR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à coins arrondis 45">
            <a:extLst>
              <a:ext uri="{FF2B5EF4-FFF2-40B4-BE49-F238E27FC236}">
                <a16:creationId xmlns:a16="http://schemas.microsoft.com/office/drawing/2014/main" id="{36E1A904-0307-4B1C-9AD4-32695A5C85CE}"/>
              </a:ext>
            </a:extLst>
          </p:cNvPr>
          <p:cNvSpPr/>
          <p:nvPr/>
        </p:nvSpPr>
        <p:spPr>
          <a:xfrm>
            <a:off x="6952055" y="3704302"/>
            <a:ext cx="997138" cy="5069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Piperade</a:t>
            </a:r>
          </a:p>
          <a:p>
            <a:pPr algn="ctr"/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1400" b="1" baseline="30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trap</a:t>
            </a:r>
            <a:endParaRPr lang="fr-FR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9C554F5-56F7-483B-A5ED-496D4304428B}"/>
              </a:ext>
            </a:extLst>
          </p:cNvPr>
          <p:cNvSpPr txBox="1"/>
          <p:nvPr/>
        </p:nvSpPr>
        <p:spPr>
          <a:xfrm>
            <a:off x="6589714" y="5455703"/>
            <a:ext cx="5308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dirty="0"/>
              <a:t>Optimal performances </a:t>
            </a:r>
            <a:r>
              <a:rPr lang="fr-FR" sz="1600" b="1" i="1" dirty="0" err="1"/>
              <a:t>can</a:t>
            </a:r>
            <a:r>
              <a:rPr lang="fr-FR" sz="1600" b="1" i="1" dirty="0"/>
              <a:t> </a:t>
            </a:r>
            <a:r>
              <a:rPr lang="fr-FR" sz="1600" b="1" i="1" dirty="0" err="1"/>
              <a:t>be</a:t>
            </a:r>
            <a:r>
              <a:rPr lang="fr-FR" sz="1600" b="1" i="1" dirty="0"/>
              <a:t> </a:t>
            </a:r>
            <a:r>
              <a:rPr lang="fr-FR" sz="1600" b="1" i="1" dirty="0" err="1"/>
              <a:t>reached</a:t>
            </a:r>
            <a:r>
              <a:rPr lang="fr-FR" sz="1600" b="1" i="1" dirty="0"/>
              <a:t> </a:t>
            </a:r>
            <a:r>
              <a:rPr lang="fr-FR" sz="1600" b="1" i="1" dirty="0" err="1"/>
              <a:t>only</a:t>
            </a:r>
            <a:r>
              <a:rPr lang="fr-FR" sz="1600" b="1" i="1" dirty="0"/>
              <a:t> if a 1st good </a:t>
            </a:r>
            <a:r>
              <a:rPr lang="fr-FR" sz="1600" b="1" i="1" dirty="0" err="1"/>
              <a:t>cleaning</a:t>
            </a:r>
            <a:r>
              <a:rPr lang="fr-FR" sz="1600" b="1" i="1" dirty="0"/>
              <a:t> </a:t>
            </a:r>
            <a:r>
              <a:rPr lang="fr-FR" sz="1600" b="1" i="1" dirty="0" err="1"/>
              <a:t>is</a:t>
            </a:r>
            <a:r>
              <a:rPr lang="fr-FR" sz="1600" b="1" i="1" dirty="0"/>
              <a:t> </a:t>
            </a:r>
            <a:r>
              <a:rPr lang="fr-FR" sz="1600" b="1" i="1" dirty="0" err="1"/>
              <a:t>done</a:t>
            </a:r>
            <a:r>
              <a:rPr lang="fr-FR" sz="1600" b="1" i="1" dirty="0"/>
              <a:t> </a:t>
            </a:r>
            <a:r>
              <a:rPr lang="fr-FR" sz="1600" b="1" i="1" dirty="0" err="1"/>
              <a:t>with</a:t>
            </a:r>
            <a:r>
              <a:rPr lang="fr-FR" sz="1600" b="1" i="1" dirty="0"/>
              <a:t> the HRS</a:t>
            </a:r>
          </a:p>
        </p:txBody>
      </p:sp>
      <p:sp>
        <p:nvSpPr>
          <p:cNvPr id="30" name="Rectangle à coins arrondis 45">
            <a:extLst>
              <a:ext uri="{FF2B5EF4-FFF2-40B4-BE49-F238E27FC236}">
                <a16:creationId xmlns:a16="http://schemas.microsoft.com/office/drawing/2014/main" id="{1E78EC35-BDB8-41FA-A819-1200D26A96EC}"/>
              </a:ext>
            </a:extLst>
          </p:cNvPr>
          <p:cNvSpPr/>
          <p:nvPr/>
        </p:nvSpPr>
        <p:spPr>
          <a:xfrm>
            <a:off x="6959523" y="2224451"/>
            <a:ext cx="997138" cy="5069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Piperade</a:t>
            </a:r>
          </a:p>
          <a:p>
            <a:pPr algn="ctr"/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1400" b="1" baseline="30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trap</a:t>
            </a:r>
            <a:endParaRPr lang="fr-FR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Accolade fermante 30">
            <a:extLst>
              <a:ext uri="{FF2B5EF4-FFF2-40B4-BE49-F238E27FC236}">
                <a16:creationId xmlns:a16="http://schemas.microsoft.com/office/drawing/2014/main" id="{C12C1F08-20AE-4D01-9AA4-D3810880252D}"/>
              </a:ext>
            </a:extLst>
          </p:cNvPr>
          <p:cNvSpPr/>
          <p:nvPr/>
        </p:nvSpPr>
        <p:spPr>
          <a:xfrm>
            <a:off x="10655046" y="2171911"/>
            <a:ext cx="395311" cy="29122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CFED2B2D-9CE9-4A30-A2CE-085357DDD4AD}"/>
              </a:ext>
            </a:extLst>
          </p:cNvPr>
          <p:cNvSpPr txBox="1"/>
          <p:nvPr/>
        </p:nvSpPr>
        <p:spPr>
          <a:xfrm>
            <a:off x="11074745" y="3245523"/>
            <a:ext cx="925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err="1"/>
              <a:t>Next</a:t>
            </a:r>
            <a:r>
              <a:rPr lang="fr-FR" sz="1600" i="1" dirty="0"/>
              <a:t> talk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B7DE65F-2D7F-409A-A786-558020E63C82}"/>
              </a:ext>
            </a:extLst>
          </p:cNvPr>
          <p:cNvSpPr txBox="1"/>
          <p:nvPr/>
        </p:nvSpPr>
        <p:spPr>
          <a:xfrm>
            <a:off x="10951127" y="3634092"/>
            <a:ext cx="1264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/>
              <a:t>By A. Husson</a:t>
            </a:r>
          </a:p>
        </p:txBody>
      </p:sp>
    </p:spTree>
    <p:extLst>
      <p:ext uri="{BB962C8B-B14F-4D97-AF65-F5344CB8AC3E}">
        <p14:creationId xmlns:p14="http://schemas.microsoft.com/office/powerpoint/2010/main" val="1555717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A0E6AD8-B53C-43A4-8C35-B056CD3BA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26/02/2024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59DBF0-54E4-4981-A3C6-85E746BB8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DESIR 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2853B7C-F53D-405C-AE26-55E4E611C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DB4A-5D22-4D64-BC05-8D71EE39B3D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46D2CB4-5CC2-4EED-B177-C2E7313E6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299" y="67884"/>
            <a:ext cx="10515600" cy="471617"/>
          </a:xfrm>
        </p:spPr>
        <p:txBody>
          <a:bodyPr/>
          <a:lstStyle/>
          <a:p>
            <a:r>
              <a:rPr lang="fr-FR" dirty="0"/>
              <a:t>The HRS</a:t>
            </a:r>
          </a:p>
        </p:txBody>
      </p:sp>
      <p:pic>
        <p:nvPicPr>
          <p:cNvPr id="7" name="Espace réservé du contenu 3">
            <a:extLst>
              <a:ext uri="{FF2B5EF4-FFF2-40B4-BE49-F238E27FC236}">
                <a16:creationId xmlns:a16="http://schemas.microsoft.com/office/drawing/2014/main" id="{C41D8587-C94E-49E0-9F16-42877F4016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495"/>
          <a:stretch/>
        </p:blipFill>
        <p:spPr>
          <a:xfrm>
            <a:off x="5970562" y="1108092"/>
            <a:ext cx="5633041" cy="4220308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3BE124C-4001-4A3E-A1A3-E7CA8ADD2C46}"/>
              </a:ext>
            </a:extLst>
          </p:cNvPr>
          <p:cNvCxnSpPr>
            <a:cxnSpLocks/>
          </p:cNvCxnSpPr>
          <p:nvPr/>
        </p:nvCxnSpPr>
        <p:spPr>
          <a:xfrm flipV="1">
            <a:off x="6145090" y="3104630"/>
            <a:ext cx="2576945" cy="2118293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FE87732E-8F1A-4364-8EB5-4C3123AA5237}"/>
              </a:ext>
            </a:extLst>
          </p:cNvPr>
          <p:cNvSpPr txBox="1"/>
          <p:nvPr/>
        </p:nvSpPr>
        <p:spPr>
          <a:xfrm>
            <a:off x="847825" y="1097950"/>
            <a:ext cx="3696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HRS: </a:t>
            </a:r>
            <a:r>
              <a:rPr lang="fr-FR" b="1" i="1" dirty="0"/>
              <a:t>H</a:t>
            </a:r>
            <a:r>
              <a:rPr lang="fr-FR" i="1" dirty="0"/>
              <a:t>igh </a:t>
            </a:r>
            <a:r>
              <a:rPr lang="fr-FR" b="1" i="1" dirty="0" err="1"/>
              <a:t>R</a:t>
            </a:r>
            <a:r>
              <a:rPr lang="fr-FR" i="1" dirty="0" err="1"/>
              <a:t>esolution</a:t>
            </a:r>
            <a:r>
              <a:rPr lang="fr-FR" i="1" dirty="0"/>
              <a:t> mass </a:t>
            </a:r>
            <a:r>
              <a:rPr lang="fr-FR" b="1" i="1" dirty="0" err="1"/>
              <a:t>S</a:t>
            </a:r>
            <a:r>
              <a:rPr lang="fr-FR" i="1" dirty="0" err="1"/>
              <a:t>eparator</a:t>
            </a:r>
            <a:endParaRPr lang="fr-FR" i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68B49B8-9B09-41E1-B3FD-4F54923B5EE3}"/>
              </a:ext>
            </a:extLst>
          </p:cNvPr>
          <p:cNvSpPr txBox="1"/>
          <p:nvPr/>
        </p:nvSpPr>
        <p:spPr>
          <a:xfrm>
            <a:off x="588397" y="1664224"/>
            <a:ext cx="4217180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/>
              <a:t>Lattice</a:t>
            </a:r>
            <a:r>
              <a:rPr lang="fr-FR" u="sng" dirty="0"/>
              <a:t> [1] and </a:t>
            </a:r>
            <a:r>
              <a:rPr lang="fr-FR" u="sng" dirty="0" err="1"/>
              <a:t>elements</a:t>
            </a:r>
            <a:r>
              <a:rPr lang="fr-FR" dirty="0"/>
              <a:t>: </a:t>
            </a:r>
          </a:p>
          <a:p>
            <a:endParaRPr lang="fr-FR" dirty="0"/>
          </a:p>
          <a:p>
            <a:r>
              <a:rPr lang="fr-FR" sz="1400" dirty="0"/>
              <a:t>D : </a:t>
            </a:r>
            <a:r>
              <a:rPr lang="fr-FR" sz="1400" dirty="0" err="1"/>
              <a:t>Two</a:t>
            </a:r>
            <a:r>
              <a:rPr lang="fr-FR" sz="1400" dirty="0"/>
              <a:t> 90° </a:t>
            </a:r>
            <a:r>
              <a:rPr lang="fr-FR" sz="1400" i="1" dirty="0" err="1"/>
              <a:t>magnetic</a:t>
            </a:r>
            <a:r>
              <a:rPr lang="fr-FR" sz="1400" dirty="0"/>
              <a:t> </a:t>
            </a:r>
            <a:r>
              <a:rPr lang="fr-FR" sz="1400" dirty="0" err="1"/>
              <a:t>dipoles</a:t>
            </a:r>
            <a:r>
              <a:rPr lang="fr-FR" sz="1400" dirty="0"/>
              <a:t> (36° entrance/exit angles)</a:t>
            </a:r>
          </a:p>
          <a:p>
            <a:r>
              <a:rPr lang="fr-FR" sz="1400" dirty="0"/>
              <a:t>MQ : Matching </a:t>
            </a:r>
            <a:r>
              <a:rPr lang="fr-FR" sz="1400" dirty="0" err="1"/>
              <a:t>quadrupoles</a:t>
            </a:r>
            <a:endParaRPr lang="fr-FR" sz="1400" dirty="0"/>
          </a:p>
          <a:p>
            <a:r>
              <a:rPr lang="fr-FR" sz="1400" dirty="0"/>
              <a:t>FQ : </a:t>
            </a:r>
            <a:r>
              <a:rPr lang="fr-FR" sz="1400" dirty="0" err="1"/>
              <a:t>Focusing</a:t>
            </a:r>
            <a:r>
              <a:rPr lang="fr-FR" sz="1400" dirty="0"/>
              <a:t> </a:t>
            </a:r>
            <a:r>
              <a:rPr lang="fr-FR" sz="1400" dirty="0" err="1"/>
              <a:t>quadrupoles</a:t>
            </a:r>
            <a:endParaRPr lang="fr-FR" sz="1400" dirty="0"/>
          </a:p>
          <a:p>
            <a:r>
              <a:rPr lang="fr-FR" sz="1400" dirty="0"/>
              <a:t>FS : </a:t>
            </a:r>
            <a:r>
              <a:rPr lang="fr-FR" sz="1400" dirty="0" err="1"/>
              <a:t>Focusing</a:t>
            </a:r>
            <a:r>
              <a:rPr lang="fr-FR" sz="1400" dirty="0"/>
              <a:t> </a:t>
            </a:r>
            <a:r>
              <a:rPr lang="fr-FR" sz="1400" dirty="0" err="1"/>
              <a:t>sextupoles</a:t>
            </a:r>
            <a:endParaRPr lang="fr-FR" sz="1400" dirty="0"/>
          </a:p>
          <a:p>
            <a:r>
              <a:rPr lang="fr-FR" sz="1400" dirty="0"/>
              <a:t>M : A </a:t>
            </a:r>
            <a:r>
              <a:rPr lang="fr-FR" sz="1400" dirty="0" err="1"/>
              <a:t>multipole</a:t>
            </a:r>
            <a:r>
              <a:rPr lang="fr-FR" sz="1400" dirty="0"/>
              <a:t> (up to 5th </a:t>
            </a:r>
            <a:r>
              <a:rPr lang="fr-FR" sz="1400" dirty="0" err="1"/>
              <a:t>order</a:t>
            </a:r>
            <a:r>
              <a:rPr lang="fr-FR" sz="1400" dirty="0"/>
              <a:t>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9B3FF7-B62E-42B9-A40F-B8EBCACA48C9}"/>
              </a:ext>
            </a:extLst>
          </p:cNvPr>
          <p:cNvSpPr/>
          <p:nvPr/>
        </p:nvSpPr>
        <p:spPr>
          <a:xfrm>
            <a:off x="264633" y="3594380"/>
            <a:ext cx="40075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  <a:latin typeface="AdvGulliv-R"/>
                <a:ea typeface="Calibri" panose="020F0502020204030204" pitchFamily="34" charset="0"/>
                <a:cs typeface="AdvGulliv-R"/>
              </a:rPr>
              <a:t>Configuration: MQ-MQ-FS-FQ-D-M-D-FQ-FS-MQ-MQ</a:t>
            </a:r>
            <a:endParaRPr lang="fr-FR" sz="1400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7030BC0-20B4-4032-887C-971A20C5AF20}"/>
              </a:ext>
            </a:extLst>
          </p:cNvPr>
          <p:cNvCxnSpPr>
            <a:cxnSpLocks/>
          </p:cNvCxnSpPr>
          <p:nvPr/>
        </p:nvCxnSpPr>
        <p:spPr>
          <a:xfrm flipV="1">
            <a:off x="3050944" y="3464220"/>
            <a:ext cx="0" cy="494501"/>
          </a:xfrm>
          <a:prstGeom prst="line">
            <a:avLst/>
          </a:prstGeom>
          <a:ln w="127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0D9D3DC-D8A5-4D4E-8AC7-1B6E28AD66E1}"/>
              </a:ext>
            </a:extLst>
          </p:cNvPr>
          <p:cNvSpPr/>
          <p:nvPr/>
        </p:nvSpPr>
        <p:spPr>
          <a:xfrm>
            <a:off x="588397" y="4102214"/>
            <a:ext cx="38815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  <a:latin typeface="AdvGulliv-R"/>
                <a:ea typeface="Calibri" panose="020F0502020204030204" pitchFamily="34" charset="0"/>
                <a:cs typeface="AdvGulliv-R"/>
              </a:rPr>
              <a:t>Mirror </a:t>
            </a:r>
            <a:r>
              <a:rPr lang="fr-FR" sz="1400" dirty="0" err="1">
                <a:solidFill>
                  <a:srgbClr val="000000"/>
                </a:solidFill>
                <a:latin typeface="AdvGulliv-R"/>
                <a:ea typeface="Calibri" panose="020F0502020204030204" pitchFamily="34" charset="0"/>
                <a:cs typeface="AdvGulliv-R"/>
              </a:rPr>
              <a:t>symetry</a:t>
            </a:r>
            <a:r>
              <a:rPr lang="fr-FR" sz="1400" dirty="0">
                <a:solidFill>
                  <a:srgbClr val="000000"/>
                </a:solidFill>
                <a:latin typeface="AdvGulliv-R"/>
                <a:ea typeface="Calibri" panose="020F0502020204030204" pitchFamily="34" charset="0"/>
                <a:cs typeface="AdvGulliv-R"/>
              </a:rPr>
              <a:t> </a:t>
            </a:r>
            <a:r>
              <a:rPr lang="fr-FR" sz="1400" dirty="0" err="1">
                <a:solidFill>
                  <a:srgbClr val="000000"/>
                </a:solidFill>
                <a:latin typeface="AdvGulliv-R"/>
                <a:ea typeface="Calibri" panose="020F0502020204030204" pitchFamily="34" charset="0"/>
                <a:cs typeface="AdvGulliv-R"/>
              </a:rPr>
              <a:t>is</a:t>
            </a:r>
            <a:r>
              <a:rPr lang="fr-FR" sz="1400" dirty="0">
                <a:solidFill>
                  <a:srgbClr val="000000"/>
                </a:solidFill>
                <a:latin typeface="AdvGulliv-R"/>
                <a:ea typeface="Calibri" panose="020F0502020204030204" pitchFamily="34" charset="0"/>
                <a:cs typeface="AdvGulliv-R"/>
              </a:rPr>
              <a:t> </a:t>
            </a:r>
            <a:r>
              <a:rPr lang="fr-FR" sz="1400" dirty="0" err="1">
                <a:solidFill>
                  <a:srgbClr val="000000"/>
                </a:solidFill>
                <a:latin typeface="AdvGulliv-R"/>
                <a:ea typeface="Calibri" panose="020F0502020204030204" pitchFamily="34" charset="0"/>
                <a:cs typeface="AdvGulliv-R"/>
              </a:rPr>
              <a:t>imposed</a:t>
            </a:r>
            <a:r>
              <a:rPr lang="fr-FR" sz="1400" dirty="0">
                <a:solidFill>
                  <a:srgbClr val="000000"/>
                </a:solidFill>
                <a:latin typeface="AdvGulliv-R"/>
                <a:ea typeface="Calibri" panose="020F0502020204030204" pitchFamily="34" charset="0"/>
                <a:cs typeface="AdvGulliv-R"/>
              </a:rPr>
              <a:t> to </a:t>
            </a:r>
            <a:r>
              <a:rPr lang="fr-FR" sz="1400" dirty="0" err="1">
                <a:solidFill>
                  <a:srgbClr val="000000"/>
                </a:solidFill>
                <a:latin typeface="AdvGulliv-R"/>
                <a:ea typeface="Calibri" panose="020F0502020204030204" pitchFamily="34" charset="0"/>
                <a:cs typeface="AdvGulliv-R"/>
              </a:rPr>
              <a:t>minimize</a:t>
            </a:r>
            <a:r>
              <a:rPr lang="fr-FR" sz="1400" dirty="0">
                <a:solidFill>
                  <a:srgbClr val="000000"/>
                </a:solidFill>
                <a:latin typeface="AdvGulliv-R"/>
                <a:ea typeface="Calibri" panose="020F0502020204030204" pitchFamily="34" charset="0"/>
                <a:cs typeface="AdvGulliv-R"/>
              </a:rPr>
              <a:t> aberrations</a:t>
            </a:r>
            <a:endParaRPr lang="fr-FR" sz="1400" dirty="0"/>
          </a:p>
        </p:txBody>
      </p:sp>
      <p:sp>
        <p:nvSpPr>
          <p:cNvPr id="14" name="Accolade fermante 13">
            <a:extLst>
              <a:ext uri="{FF2B5EF4-FFF2-40B4-BE49-F238E27FC236}">
                <a16:creationId xmlns:a16="http://schemas.microsoft.com/office/drawing/2014/main" id="{D11491C0-3B9F-4EBE-B430-A23784312DEF}"/>
              </a:ext>
            </a:extLst>
          </p:cNvPr>
          <p:cNvSpPr/>
          <p:nvPr/>
        </p:nvSpPr>
        <p:spPr>
          <a:xfrm>
            <a:off x="3306618" y="2502020"/>
            <a:ext cx="461818" cy="88575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DE6AEFE-3587-4881-A36B-1BC0794BA73E}"/>
              </a:ext>
            </a:extLst>
          </p:cNvPr>
          <p:cNvSpPr txBox="1"/>
          <p:nvPr/>
        </p:nvSpPr>
        <p:spPr>
          <a:xfrm>
            <a:off x="3910176" y="2767841"/>
            <a:ext cx="1084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err="1"/>
              <a:t>Electrostatic</a:t>
            </a:r>
            <a:endParaRPr lang="fr-FR" sz="1400" i="1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B8E1A928-3BBC-4424-869B-C7BC991FE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6000">
            <a:off x="8425153" y="1102865"/>
            <a:ext cx="2162175" cy="1143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B78E520-5D28-4556-AE1B-2126A9355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3519" y="1040851"/>
            <a:ext cx="1905000" cy="25717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DE7B797-1067-4702-A6A8-B12133346335}"/>
              </a:ext>
            </a:extLst>
          </p:cNvPr>
          <p:cNvSpPr/>
          <p:nvPr/>
        </p:nvSpPr>
        <p:spPr>
          <a:xfrm>
            <a:off x="10546330" y="999787"/>
            <a:ext cx="1354681" cy="2243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6AE9F4-310D-4B51-BEDB-457911F08966}"/>
              </a:ext>
            </a:extLst>
          </p:cNvPr>
          <p:cNvSpPr/>
          <p:nvPr/>
        </p:nvSpPr>
        <p:spPr>
          <a:xfrm>
            <a:off x="344343" y="5060411"/>
            <a:ext cx="6096000" cy="90024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50" i="1" dirty="0">
                <a:latin typeface="Arial" panose="020B0604020202020204" pitchFamily="34" charset="0"/>
              </a:rPr>
              <a:t>[1] T. </a:t>
            </a:r>
            <a:r>
              <a:rPr lang="fr-FR" sz="1050" i="1" dirty="0" err="1">
                <a:latin typeface="Arial" panose="020B0604020202020204" pitchFamily="34" charset="0"/>
              </a:rPr>
              <a:t>Kurtukian</a:t>
            </a:r>
            <a:r>
              <a:rPr lang="fr-FR" sz="1050" i="1" dirty="0">
                <a:latin typeface="Arial" panose="020B0604020202020204" pitchFamily="34" charset="0"/>
              </a:rPr>
              <a:t> </a:t>
            </a:r>
            <a:r>
              <a:rPr lang="fr-FR" sz="1050" i="1" dirty="0" err="1">
                <a:latin typeface="Arial" panose="020B0604020202020204" pitchFamily="34" charset="0"/>
              </a:rPr>
              <a:t>Nieto</a:t>
            </a:r>
            <a:r>
              <a:rPr lang="fr-FR" sz="1050" i="1" dirty="0">
                <a:latin typeface="Arial" panose="020B0604020202020204" pitchFamily="34" charset="0"/>
              </a:rPr>
              <a:t>, R. </a:t>
            </a:r>
            <a:r>
              <a:rPr lang="fr-FR" sz="1050" i="1" dirty="0" err="1">
                <a:latin typeface="Arial" panose="020B0604020202020204" pitchFamily="34" charset="0"/>
              </a:rPr>
              <a:t>Baartman</a:t>
            </a:r>
            <a:r>
              <a:rPr lang="fr-FR" sz="1050" i="1" dirty="0">
                <a:latin typeface="Arial" panose="020B0604020202020204" pitchFamily="34" charset="0"/>
              </a:rPr>
              <a:t>, B. </a:t>
            </a:r>
            <a:r>
              <a:rPr lang="fr-FR" sz="1050" i="1" dirty="0" err="1">
                <a:latin typeface="Arial" panose="020B0604020202020204" pitchFamily="34" charset="0"/>
              </a:rPr>
              <a:t>Blank</a:t>
            </a:r>
            <a:r>
              <a:rPr lang="fr-FR" sz="1050" i="1" dirty="0">
                <a:latin typeface="Arial" panose="020B0604020202020204" pitchFamily="34" charset="0"/>
              </a:rPr>
              <a:t>, T. Chiron, C.</a:t>
            </a:r>
            <a:br>
              <a:rPr lang="fr-FR" sz="1050" i="1" dirty="0"/>
            </a:br>
            <a:r>
              <a:rPr lang="fr-FR" sz="1050" i="1" dirty="0" err="1">
                <a:latin typeface="Arial" panose="020B0604020202020204" pitchFamily="34" charset="0"/>
              </a:rPr>
              <a:t>Davids</a:t>
            </a:r>
            <a:r>
              <a:rPr lang="fr-FR" sz="1050" i="1" dirty="0">
                <a:latin typeface="Arial" panose="020B0604020202020204" pitchFamily="34" charset="0"/>
              </a:rPr>
              <a:t>, et al.. SPIRAL2/DESIR high </a:t>
            </a:r>
            <a:r>
              <a:rPr lang="fr-FR" sz="1050" i="1" dirty="0" err="1">
                <a:latin typeface="Arial" panose="020B0604020202020204" pitchFamily="34" charset="0"/>
              </a:rPr>
              <a:t>resolution</a:t>
            </a:r>
            <a:r>
              <a:rPr lang="fr-FR" sz="1050" i="1" dirty="0">
                <a:latin typeface="Arial" panose="020B0604020202020204" pitchFamily="34" charset="0"/>
              </a:rPr>
              <a:t> mass </a:t>
            </a:r>
            <a:r>
              <a:rPr lang="fr-FR" sz="1050" i="1" dirty="0" err="1">
                <a:latin typeface="Arial" panose="020B0604020202020204" pitchFamily="34" charset="0"/>
              </a:rPr>
              <a:t>separator</a:t>
            </a:r>
            <a:r>
              <a:rPr lang="fr-FR" sz="1050" i="1" dirty="0">
                <a:latin typeface="Arial" panose="020B0604020202020204" pitchFamily="34" charset="0"/>
              </a:rPr>
              <a:t>.</a:t>
            </a:r>
            <a:br>
              <a:rPr lang="fr-FR" sz="1050" i="1" dirty="0"/>
            </a:br>
            <a:r>
              <a:rPr lang="fr-FR" sz="1050" i="1" dirty="0" err="1">
                <a:latin typeface="Arial" panose="020B0604020202020204" pitchFamily="34" charset="0"/>
              </a:rPr>
              <a:t>Nuclear</a:t>
            </a:r>
            <a:r>
              <a:rPr lang="fr-FR" sz="1050" i="1" dirty="0">
                <a:latin typeface="Arial" panose="020B0604020202020204" pitchFamily="34" charset="0"/>
              </a:rPr>
              <a:t> Instruments and </a:t>
            </a:r>
            <a:r>
              <a:rPr lang="fr-FR" sz="1050" i="1" dirty="0" err="1">
                <a:latin typeface="Arial" panose="020B0604020202020204" pitchFamily="34" charset="0"/>
              </a:rPr>
              <a:t>Methods</a:t>
            </a:r>
            <a:r>
              <a:rPr lang="fr-FR" sz="1050" i="1" dirty="0">
                <a:latin typeface="Arial" panose="020B0604020202020204" pitchFamily="34" charset="0"/>
              </a:rPr>
              <a:t> in </a:t>
            </a:r>
            <a:r>
              <a:rPr lang="fr-FR" sz="1050" i="1" dirty="0" err="1">
                <a:latin typeface="Arial" panose="020B0604020202020204" pitchFamily="34" charset="0"/>
              </a:rPr>
              <a:t>Physics</a:t>
            </a:r>
            <a:r>
              <a:rPr lang="fr-FR" sz="1050" i="1" dirty="0">
                <a:latin typeface="Arial" panose="020B0604020202020204" pitchFamily="34" charset="0"/>
              </a:rPr>
              <a:t> </a:t>
            </a:r>
            <a:r>
              <a:rPr lang="fr-FR" sz="1050" i="1" dirty="0" err="1">
                <a:latin typeface="Arial" panose="020B0604020202020204" pitchFamily="34" charset="0"/>
              </a:rPr>
              <a:t>Research</a:t>
            </a:r>
            <a:r>
              <a:rPr lang="fr-FR" sz="1050" i="1" dirty="0">
                <a:latin typeface="Arial" panose="020B0604020202020204" pitchFamily="34" charset="0"/>
              </a:rPr>
              <a:t> Section</a:t>
            </a:r>
            <a:br>
              <a:rPr lang="fr-FR" sz="1050" i="1" dirty="0"/>
            </a:br>
            <a:r>
              <a:rPr lang="fr-FR" sz="1050" i="1" dirty="0">
                <a:latin typeface="Arial" panose="020B0604020202020204" pitchFamily="34" charset="0"/>
              </a:rPr>
              <a:t>B: </a:t>
            </a:r>
            <a:r>
              <a:rPr lang="fr-FR" sz="1050" i="1" dirty="0" err="1">
                <a:latin typeface="Arial" panose="020B0604020202020204" pitchFamily="34" charset="0"/>
              </a:rPr>
              <a:t>Beam</a:t>
            </a:r>
            <a:r>
              <a:rPr lang="fr-FR" sz="1050" i="1" dirty="0">
                <a:latin typeface="Arial" panose="020B0604020202020204" pitchFamily="34" charset="0"/>
              </a:rPr>
              <a:t> Interactions </a:t>
            </a:r>
            <a:r>
              <a:rPr lang="fr-FR" sz="1050" i="1" dirty="0" err="1">
                <a:latin typeface="Arial" panose="020B0604020202020204" pitchFamily="34" charset="0"/>
              </a:rPr>
              <a:t>with</a:t>
            </a:r>
            <a:r>
              <a:rPr lang="fr-FR" sz="1050" i="1" dirty="0">
                <a:latin typeface="Arial" panose="020B0604020202020204" pitchFamily="34" charset="0"/>
              </a:rPr>
              <a:t> </a:t>
            </a:r>
            <a:r>
              <a:rPr lang="fr-FR" sz="1050" i="1" dirty="0" err="1">
                <a:latin typeface="Arial" panose="020B0604020202020204" pitchFamily="34" charset="0"/>
              </a:rPr>
              <a:t>Materials</a:t>
            </a:r>
            <a:r>
              <a:rPr lang="fr-FR" sz="1050" i="1" dirty="0">
                <a:latin typeface="Arial" panose="020B0604020202020204" pitchFamily="34" charset="0"/>
              </a:rPr>
              <a:t> and </a:t>
            </a:r>
            <a:r>
              <a:rPr lang="fr-FR" sz="1050" i="1" dirty="0" err="1">
                <a:latin typeface="Arial" panose="020B0604020202020204" pitchFamily="34" charset="0"/>
              </a:rPr>
              <a:t>Atoms</a:t>
            </a:r>
            <a:r>
              <a:rPr lang="fr-FR" sz="1050" i="1" dirty="0">
                <a:latin typeface="Arial" panose="020B0604020202020204" pitchFamily="34" charset="0"/>
              </a:rPr>
              <a:t>, Elsevier, 2013,</a:t>
            </a:r>
            <a:br>
              <a:rPr lang="fr-FR" sz="1050" i="1" dirty="0"/>
            </a:br>
            <a:r>
              <a:rPr lang="fr-FR" sz="1050" i="1" dirty="0">
                <a:latin typeface="Arial" panose="020B0604020202020204" pitchFamily="34" charset="0"/>
              </a:rPr>
              <a:t>317, pp.284-289.</a:t>
            </a:r>
            <a:endParaRPr lang="fr-FR" sz="1050" i="1" dirty="0"/>
          </a:p>
        </p:txBody>
      </p:sp>
    </p:spTree>
    <p:extLst>
      <p:ext uri="{BB962C8B-B14F-4D97-AF65-F5344CB8AC3E}">
        <p14:creationId xmlns:p14="http://schemas.microsoft.com/office/powerpoint/2010/main" val="1441110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5C4AE5-3E73-4472-AD44-5ABE31C48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26/02/2024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5BD7CA4-AE0B-4307-806F-142C419FE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DESIR 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DF90A5D-492E-4078-93D4-526662D1C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DB4A-5D22-4D64-BC05-8D71EE39B3DD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842341EB-E4D7-48B4-9DE3-8277BF254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299" y="67884"/>
            <a:ext cx="10515600" cy="471617"/>
          </a:xfrm>
        </p:spPr>
        <p:txBody>
          <a:bodyPr/>
          <a:lstStyle/>
          <a:p>
            <a:r>
              <a:rPr lang="fr-FR" dirty="0"/>
              <a:t>The HRS at LP2I Bordeaux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D32E5E5-BBEB-4BE1-8AA3-B43090D67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299" y="949049"/>
            <a:ext cx="10433787" cy="490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23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A53CAE8-1FB8-4A82-8EC5-29E4C0F0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26/02/2024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C2786EA-96A5-4259-B918-F34CACCDB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DESIR 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659DEB-A40A-4294-9B7C-BEF144447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DB4A-5D22-4D64-BC05-8D71EE39B3DD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04CBFF36-586C-42CE-8670-D7E1DE0D8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299" y="67884"/>
            <a:ext cx="10515600" cy="471617"/>
          </a:xfrm>
        </p:spPr>
        <p:txBody>
          <a:bodyPr/>
          <a:lstStyle/>
          <a:p>
            <a:r>
              <a:rPr lang="fr-FR" dirty="0"/>
              <a:t>HRS </a:t>
            </a:r>
            <a:r>
              <a:rPr lang="fr-FR" dirty="0" err="1"/>
              <a:t>synoptics</a:t>
            </a:r>
            <a:r>
              <a:rPr lang="fr-FR" dirty="0"/>
              <a:t>: a compact </a:t>
            </a:r>
            <a:r>
              <a:rPr lang="fr-FR" dirty="0" err="1"/>
              <a:t>beamline</a:t>
            </a:r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1E274B17-FF32-47F7-9C5F-8785C8EC4422}"/>
              </a:ext>
            </a:extLst>
          </p:cNvPr>
          <p:cNvGrpSpPr/>
          <p:nvPr/>
        </p:nvGrpSpPr>
        <p:grpSpPr>
          <a:xfrm>
            <a:off x="759126" y="733246"/>
            <a:ext cx="10877910" cy="5400136"/>
            <a:chOff x="0" y="0"/>
            <a:chExt cx="10758062" cy="6862762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07920AB3-5FF7-4BA2-BC37-7325189E39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08" b="5535"/>
            <a:stretch/>
          </p:blipFill>
          <p:spPr>
            <a:xfrm>
              <a:off x="3139177" y="4762"/>
              <a:ext cx="7618885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2CC48D7-66CA-49C0-8E2B-6138FB602052}"/>
                </a:ext>
              </a:extLst>
            </p:cNvPr>
            <p:cNvSpPr/>
            <p:nvPr/>
          </p:nvSpPr>
          <p:spPr>
            <a:xfrm rot="5400000">
              <a:off x="7066534" y="3297959"/>
              <a:ext cx="5089404" cy="243036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9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60CD1AE3-FA24-4B64-842F-018825E94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-2646814" y="2646814"/>
              <a:ext cx="6858000" cy="1564372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7D3807B4-51AC-4F6A-9070-C5797A86C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-1072516" y="2614612"/>
              <a:ext cx="6858000" cy="16383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6F745D-E351-41C0-8DF8-D4E48E42B59B}"/>
                </a:ext>
              </a:extLst>
            </p:cNvPr>
            <p:cNvSpPr/>
            <p:nvPr/>
          </p:nvSpPr>
          <p:spPr>
            <a:xfrm>
              <a:off x="1669489" y="874772"/>
              <a:ext cx="7967936" cy="22860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9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1742184-00C9-4384-9A75-4A1C455AB7EF}"/>
                </a:ext>
              </a:extLst>
            </p:cNvPr>
            <p:cNvSpPr/>
            <p:nvPr/>
          </p:nvSpPr>
          <p:spPr>
            <a:xfrm>
              <a:off x="3190797" y="5735577"/>
              <a:ext cx="6446628" cy="312282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9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389A1E71-26E0-4CDC-B80E-2A0130191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5066" y="654367"/>
              <a:ext cx="247650" cy="666750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D571A759-B227-420C-AC44-3F0D7664B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2636" y="2662237"/>
              <a:ext cx="342900" cy="657225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9B3EDFF0-BDDD-4362-AB4E-EB748F600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450" y="3730712"/>
              <a:ext cx="264183" cy="65029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C8AA328E-4026-4698-AC34-176FAFA1F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4474" y="3038474"/>
              <a:ext cx="1466850" cy="809625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D1D7A6E1-76FE-4087-A043-041D1033D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3951" y="2617748"/>
              <a:ext cx="333375" cy="742950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31184B7A-29F5-4451-9CDD-201029186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3181" y="550006"/>
              <a:ext cx="228600" cy="876300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83F7B5B2-3585-4604-83BA-E14934A38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5216" y="604844"/>
              <a:ext cx="200025" cy="771525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BF98C65F-83F9-4BF5-8809-C7AEC9676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1633" y="3649681"/>
              <a:ext cx="200025" cy="771525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5771904D-515D-4489-AC6D-55DD00141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6891" y="547694"/>
              <a:ext cx="228600" cy="876300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D206F9EC-0FCE-49D1-BD35-A1BC975AD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540" y="551321"/>
              <a:ext cx="228600" cy="876301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5639CACA-6492-48EA-8CF0-E38F8BA74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9845" y="5464015"/>
              <a:ext cx="228600" cy="876300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6080AAC8-3831-4F0C-9CFF-3F8E55B5D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0112" y="5455066"/>
              <a:ext cx="228600" cy="876300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108B119F-EEC0-46F7-B232-2F14EF3C0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3619" y="5447386"/>
              <a:ext cx="228600" cy="876300"/>
            </a:xfrm>
            <a:prstGeom prst="rect">
              <a:avLst/>
            </a:prstGeom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9CD67AA5-CAAF-4314-BD36-BA8759793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6738" y="597217"/>
              <a:ext cx="200025" cy="771525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4A211769-8D71-4229-897B-B119DF627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2987" y="660858"/>
              <a:ext cx="342900" cy="657225"/>
            </a:xfrm>
            <a:prstGeom prst="rect">
              <a:avLst/>
            </a:prstGeom>
          </p:spPr>
        </p:pic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25DAA5EC-1D8C-44A2-A2B6-D6DC888EC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7792" y="663891"/>
              <a:ext cx="342900" cy="657225"/>
            </a:xfrm>
            <a:prstGeom prst="rect">
              <a:avLst/>
            </a:prstGeom>
          </p:spPr>
        </p:pic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B6655885-4F45-465B-A2B6-32776C89D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7229" y="657458"/>
              <a:ext cx="247650" cy="666750"/>
            </a:xfrm>
            <a:prstGeom prst="rect">
              <a:avLst/>
            </a:prstGeom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9FC72BE5-7D0D-47BC-9599-BC24DFD4C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7823" y="656419"/>
              <a:ext cx="247650" cy="666750"/>
            </a:xfrm>
            <a:prstGeom prst="rect">
              <a:avLst/>
            </a:prstGeom>
          </p:spPr>
        </p:pic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C1E0219A-98D1-4477-AAE1-B36CF77B5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6110" y="640289"/>
              <a:ext cx="264183" cy="650296"/>
            </a:xfrm>
            <a:prstGeom prst="rect">
              <a:avLst/>
            </a:prstGeom>
          </p:spPr>
        </p:pic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C290328A-BE0E-4D96-90FF-C40358BC0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1926" y="651108"/>
              <a:ext cx="264183" cy="650296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AAEFE07E-5379-4C05-9A94-B6C169BD0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5204" y="609833"/>
              <a:ext cx="333375" cy="742950"/>
            </a:xfrm>
            <a:prstGeom prst="rect">
              <a:avLst/>
            </a:prstGeom>
          </p:spPr>
        </p:pic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9497C0AC-3E2A-4020-95D1-292D0624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973" y="660054"/>
              <a:ext cx="342900" cy="657225"/>
            </a:xfrm>
            <a:prstGeom prst="rect">
              <a:avLst/>
            </a:prstGeom>
          </p:spPr>
        </p:pic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CE40F916-7A77-401B-8C79-62188A103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5615" y="2662884"/>
              <a:ext cx="247650" cy="666750"/>
            </a:xfrm>
            <a:prstGeom prst="rect">
              <a:avLst/>
            </a:prstGeom>
          </p:spPr>
        </p:pic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2B512427-4502-47D4-8DB7-3137D364A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0778" y="676758"/>
              <a:ext cx="342900" cy="657225"/>
            </a:xfrm>
            <a:prstGeom prst="rect">
              <a:avLst/>
            </a:prstGeom>
          </p:spPr>
        </p:pic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DA4254F3-2512-4018-8578-03068F775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34" y="676758"/>
              <a:ext cx="342900" cy="657225"/>
            </a:xfrm>
            <a:prstGeom prst="rect">
              <a:avLst/>
            </a:prstGeom>
          </p:spPr>
        </p:pic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413D913A-1C33-485C-8370-7386CAC7B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0044" y="676757"/>
              <a:ext cx="342900" cy="657225"/>
            </a:xfrm>
            <a:prstGeom prst="rect">
              <a:avLst/>
            </a:prstGeom>
          </p:spPr>
        </p:pic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A4783EC0-7E5B-48CE-BD31-E74A64422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450" y="680221"/>
              <a:ext cx="264183" cy="650296"/>
            </a:xfrm>
            <a:prstGeom prst="rect">
              <a:avLst/>
            </a:prstGeom>
          </p:spPr>
        </p:pic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C75EF08B-3CDF-40B3-8E0A-A07D84737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3390" y="654367"/>
              <a:ext cx="247650" cy="666750"/>
            </a:xfrm>
            <a:prstGeom prst="rect">
              <a:avLst/>
            </a:prstGeom>
          </p:spPr>
        </p:pic>
        <p:sp>
          <p:nvSpPr>
            <p:cNvPr id="42" name="Organigramme : Stockage à accès direct 41">
              <a:extLst>
                <a:ext uri="{FF2B5EF4-FFF2-40B4-BE49-F238E27FC236}">
                  <a16:creationId xmlns:a16="http://schemas.microsoft.com/office/drawing/2014/main" id="{CECB4976-79DE-4F5C-BA02-A2DEF6D2A638}"/>
                </a:ext>
              </a:extLst>
            </p:cNvPr>
            <p:cNvSpPr/>
            <p:nvPr/>
          </p:nvSpPr>
          <p:spPr>
            <a:xfrm>
              <a:off x="646463" y="730111"/>
              <a:ext cx="989495" cy="514817"/>
            </a:xfrm>
            <a:prstGeom prst="flowChartMagneticDrum">
              <a:avLst/>
            </a:prstGeom>
            <a:solidFill>
              <a:srgbClr val="33CC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Trapèze 42">
              <a:extLst>
                <a:ext uri="{FF2B5EF4-FFF2-40B4-BE49-F238E27FC236}">
                  <a16:creationId xmlns:a16="http://schemas.microsoft.com/office/drawing/2014/main" id="{2017150A-C783-473A-8FE9-6CA37742BBFE}"/>
                </a:ext>
              </a:extLst>
            </p:cNvPr>
            <p:cNvSpPr/>
            <p:nvPr/>
          </p:nvSpPr>
          <p:spPr>
            <a:xfrm rot="5400000">
              <a:off x="1452978" y="770127"/>
              <a:ext cx="514814" cy="434788"/>
            </a:xfrm>
            <a:prstGeom prst="trapezoid">
              <a:avLst>
                <a:gd name="adj" fmla="val 31580"/>
              </a:avLst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E8A785B7-11BB-4101-8D5B-8FBB1520C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3131" y="3706302"/>
              <a:ext cx="264183" cy="650296"/>
            </a:xfrm>
            <a:prstGeom prst="rect">
              <a:avLst/>
            </a:prstGeom>
          </p:spPr>
        </p:pic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7816AC1E-F408-4E1E-85D9-781926942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4423" y="670820"/>
              <a:ext cx="264183" cy="650296"/>
            </a:xfrm>
            <a:prstGeom prst="rect">
              <a:avLst/>
            </a:prstGeom>
          </p:spPr>
        </p:pic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35F657DD-94AA-43C6-B957-D9A0C792A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4179" y="5586796"/>
              <a:ext cx="264183" cy="650296"/>
            </a:xfrm>
            <a:prstGeom prst="rect">
              <a:avLst/>
            </a:prstGeom>
          </p:spPr>
        </p:pic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02286DA1-30A6-496E-A290-9A42E68FB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4059" y="5514061"/>
              <a:ext cx="333375" cy="742950"/>
            </a:xfrm>
            <a:prstGeom prst="rect">
              <a:avLst/>
            </a:prstGeom>
          </p:spPr>
        </p:pic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56F323F4-A4D4-4BDA-9E4D-C8FCC3943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9828" y="5564282"/>
              <a:ext cx="342900" cy="657225"/>
            </a:xfrm>
            <a:prstGeom prst="rect">
              <a:avLst/>
            </a:prstGeom>
          </p:spPr>
        </p:pic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2A6E24FD-8513-4AF6-88B3-C13E3601F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2379" y="5552841"/>
              <a:ext cx="247650" cy="666750"/>
            </a:xfrm>
            <a:prstGeom prst="rect">
              <a:avLst/>
            </a:prstGeom>
          </p:spPr>
        </p:pic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id="{60BEF895-FE3F-4217-8A01-D7133854C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2973" y="5551802"/>
              <a:ext cx="247650" cy="666750"/>
            </a:xfrm>
            <a:prstGeom prst="rect">
              <a:avLst/>
            </a:prstGeom>
          </p:spPr>
        </p:pic>
        <p:pic>
          <p:nvPicPr>
            <p:cNvPr id="51" name="Image 50">
              <a:extLst>
                <a:ext uri="{FF2B5EF4-FFF2-40B4-BE49-F238E27FC236}">
                  <a16:creationId xmlns:a16="http://schemas.microsoft.com/office/drawing/2014/main" id="{772D3309-0069-4E4F-847D-BD95756BB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0677" y="5556933"/>
              <a:ext cx="264183" cy="650296"/>
            </a:xfrm>
            <a:prstGeom prst="rect">
              <a:avLst/>
            </a:prstGeom>
          </p:spPr>
        </p:pic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id="{D53EBA0F-3892-445E-9343-80B7B16B4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8677" y="5514061"/>
              <a:ext cx="200025" cy="771525"/>
            </a:xfrm>
            <a:prstGeom prst="rect">
              <a:avLst/>
            </a:prstGeom>
          </p:spPr>
        </p:pic>
        <p:pic>
          <p:nvPicPr>
            <p:cNvPr id="53" name="Image 52">
              <a:extLst>
                <a:ext uri="{FF2B5EF4-FFF2-40B4-BE49-F238E27FC236}">
                  <a16:creationId xmlns:a16="http://schemas.microsoft.com/office/drawing/2014/main" id="{D340E7D5-093E-4856-9E89-55EEC1A4B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092" y="5575983"/>
              <a:ext cx="342900" cy="657225"/>
            </a:xfrm>
            <a:prstGeom prst="rect">
              <a:avLst/>
            </a:prstGeom>
          </p:spPr>
        </p:pic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D0E387F6-691E-4D17-9F4A-BB53CA88C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0897" y="5579016"/>
              <a:ext cx="342900" cy="657225"/>
            </a:xfrm>
            <a:prstGeom prst="rect">
              <a:avLst/>
            </a:prstGeom>
          </p:spPr>
        </p:pic>
        <p:pic>
          <p:nvPicPr>
            <p:cNvPr id="55" name="Image 54">
              <a:extLst>
                <a:ext uri="{FF2B5EF4-FFF2-40B4-BE49-F238E27FC236}">
                  <a16:creationId xmlns:a16="http://schemas.microsoft.com/office/drawing/2014/main" id="{4B4E7665-48A0-4159-8F97-BDC0E2207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4698" y="5567746"/>
              <a:ext cx="264183" cy="650296"/>
            </a:xfrm>
            <a:prstGeom prst="rect">
              <a:avLst/>
            </a:prstGeom>
          </p:spPr>
        </p:pic>
        <p:pic>
          <p:nvPicPr>
            <p:cNvPr id="56" name="Image 55">
              <a:extLst>
                <a:ext uri="{FF2B5EF4-FFF2-40B4-BE49-F238E27FC236}">
                  <a16:creationId xmlns:a16="http://schemas.microsoft.com/office/drawing/2014/main" id="{9B14F900-7235-4C04-A9B8-F645D4441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1382" y="5506232"/>
              <a:ext cx="200025" cy="771525"/>
            </a:xfrm>
            <a:prstGeom prst="rect">
              <a:avLst/>
            </a:prstGeom>
          </p:spPr>
        </p:pic>
        <p:pic>
          <p:nvPicPr>
            <p:cNvPr id="57" name="Image 56">
              <a:extLst>
                <a:ext uri="{FF2B5EF4-FFF2-40B4-BE49-F238E27FC236}">
                  <a16:creationId xmlns:a16="http://schemas.microsoft.com/office/drawing/2014/main" id="{002A719C-5CA9-4BE1-912F-95947ABC9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9059" y="5575983"/>
              <a:ext cx="264183" cy="650296"/>
            </a:xfrm>
            <a:prstGeom prst="rect">
              <a:avLst/>
            </a:prstGeom>
          </p:spPr>
        </p:pic>
        <p:sp>
          <p:nvSpPr>
            <p:cNvPr id="58" name="Organigramme : Stockage à accès direct 57">
              <a:extLst>
                <a:ext uri="{FF2B5EF4-FFF2-40B4-BE49-F238E27FC236}">
                  <a16:creationId xmlns:a16="http://schemas.microsoft.com/office/drawing/2014/main" id="{5C30F23E-AC0F-494C-ADC5-622FEA2CF0EE}"/>
                </a:ext>
              </a:extLst>
            </p:cNvPr>
            <p:cNvSpPr/>
            <p:nvPr/>
          </p:nvSpPr>
          <p:spPr>
            <a:xfrm>
              <a:off x="2303973" y="5494222"/>
              <a:ext cx="139700" cy="818530"/>
            </a:xfrm>
            <a:prstGeom prst="flowChartMagneticDrum">
              <a:avLst/>
            </a:prstGeom>
            <a:solidFill>
              <a:srgbClr val="55FF72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Trapèze 58">
              <a:extLst>
                <a:ext uri="{FF2B5EF4-FFF2-40B4-BE49-F238E27FC236}">
                  <a16:creationId xmlns:a16="http://schemas.microsoft.com/office/drawing/2014/main" id="{B1C14B2C-6FC2-4E0A-9F89-CD68614BE517}"/>
                </a:ext>
              </a:extLst>
            </p:cNvPr>
            <p:cNvSpPr/>
            <p:nvPr/>
          </p:nvSpPr>
          <p:spPr>
            <a:xfrm rot="5400000">
              <a:off x="2510818" y="5614766"/>
              <a:ext cx="102966" cy="284428"/>
            </a:xfrm>
            <a:prstGeom prst="trapezoid">
              <a:avLst>
                <a:gd name="adj" fmla="val 28845"/>
              </a:avLst>
            </a:prstGeom>
            <a:solidFill>
              <a:srgbClr val="55FF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Trapèze 59">
              <a:extLst>
                <a:ext uri="{FF2B5EF4-FFF2-40B4-BE49-F238E27FC236}">
                  <a16:creationId xmlns:a16="http://schemas.microsoft.com/office/drawing/2014/main" id="{8127051A-015E-40F4-8970-64167F17E960}"/>
                </a:ext>
              </a:extLst>
            </p:cNvPr>
            <p:cNvSpPr/>
            <p:nvPr/>
          </p:nvSpPr>
          <p:spPr>
            <a:xfrm rot="5400000">
              <a:off x="2527419" y="5761273"/>
              <a:ext cx="102966" cy="284428"/>
            </a:xfrm>
            <a:prstGeom prst="trapezoid">
              <a:avLst>
                <a:gd name="adj" fmla="val 28845"/>
              </a:avLst>
            </a:prstGeom>
            <a:solidFill>
              <a:srgbClr val="55FF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Trapèze 60">
              <a:extLst>
                <a:ext uri="{FF2B5EF4-FFF2-40B4-BE49-F238E27FC236}">
                  <a16:creationId xmlns:a16="http://schemas.microsoft.com/office/drawing/2014/main" id="{4C05EEDA-0AFD-45B6-B12B-2B2513674049}"/>
                </a:ext>
              </a:extLst>
            </p:cNvPr>
            <p:cNvSpPr/>
            <p:nvPr/>
          </p:nvSpPr>
          <p:spPr>
            <a:xfrm rot="5400000">
              <a:off x="2527419" y="5899252"/>
              <a:ext cx="102966" cy="284428"/>
            </a:xfrm>
            <a:prstGeom prst="trapezoid">
              <a:avLst>
                <a:gd name="adj" fmla="val 28845"/>
              </a:avLst>
            </a:prstGeom>
            <a:solidFill>
              <a:srgbClr val="55FF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ZoneTexte 61">
                  <a:extLst>
                    <a:ext uri="{FF2B5EF4-FFF2-40B4-BE49-F238E27FC236}">
                      <a16:creationId xmlns:a16="http://schemas.microsoft.com/office/drawing/2014/main" id="{C73A3DC5-703F-41CD-9D2F-A9EE91A3E2C9}"/>
                    </a:ext>
                  </a:extLst>
                </p:cNvPr>
                <p:cNvSpPr txBox="1"/>
                <p:nvPr/>
              </p:nvSpPr>
              <p:spPr>
                <a:xfrm>
                  <a:off x="562201" y="344041"/>
                  <a:ext cx="1472326" cy="286938"/>
                </a:xfrm>
                <a:prstGeom prst="rect">
                  <a:avLst/>
                </a:prstGeom>
                <a:solidFill>
                  <a:srgbClr val="EDEFFE"/>
                </a:solidFill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fr-FR" sz="1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Pre>
                            <m:sPrePr>
                              <m:ctrlPr>
                                <a:rPr lang="fr-FR" sz="1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fr-FR" sz="1200" b="1" i="1" smtClean="0">
                                  <a:latin typeface="Cambria Math" panose="02040503050406030204" pitchFamily="18" charset="0"/>
                                </a:rPr>
                                <m:t>𝟏𝟑𝟑</m:t>
                              </m:r>
                            </m:sup>
                            <m:e>
                              <m:r>
                                <a:rPr lang="fr-FR" sz="1200" b="1" i="1" smtClean="0">
                                  <a:latin typeface="Cambria Math" panose="02040503050406030204" pitchFamily="18" charset="0"/>
                                </a:rPr>
                                <m:t>𝑪𝒔</m:t>
                              </m:r>
                            </m:e>
                          </m:sPre>
                        </m:e>
                        <m:sup>
                          <m:r>
                            <a:rPr lang="fr-FR" sz="1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fr-FR" sz="1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a14:m>
                  <a:r>
                    <a:rPr lang="fr-FR" sz="1200" b="1" i="1" dirty="0">
                      <a:solidFill>
                        <a:srgbClr val="002060"/>
                      </a:solidFill>
                    </a:rPr>
                    <a:t> ions source</a:t>
                  </a:r>
                </a:p>
              </p:txBody>
            </p:sp>
          </mc:Choice>
          <mc:Fallback xmlns="">
            <p:sp>
              <p:nvSpPr>
                <p:cNvPr id="62" name="ZoneTexte 61">
                  <a:extLst>
                    <a:ext uri="{FF2B5EF4-FFF2-40B4-BE49-F238E27FC236}">
                      <a16:creationId xmlns:a16="http://schemas.microsoft.com/office/drawing/2014/main" id="{34F12849-2A88-44F6-8F96-9F28D4B988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201" y="344041"/>
                  <a:ext cx="1472326" cy="286938"/>
                </a:xfrm>
                <a:prstGeom prst="rect">
                  <a:avLst/>
                </a:prstGeom>
                <a:blipFill>
                  <a:blip r:embed="rId13"/>
                  <a:stretch>
                    <a:fillRect b="-4864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E01C5DBA-692B-4FED-AEE9-16F2B3B98B45}"/>
                </a:ext>
              </a:extLst>
            </p:cNvPr>
            <p:cNvSpPr txBox="1"/>
            <p:nvPr/>
          </p:nvSpPr>
          <p:spPr>
            <a:xfrm>
              <a:off x="905522" y="5676795"/>
              <a:ext cx="12409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i="1" dirty="0">
                  <a:solidFill>
                    <a:srgbClr val="002060"/>
                  </a:solidFill>
                </a:rPr>
                <a:t>Pepperpot-type</a:t>
              </a:r>
            </a:p>
            <a:p>
              <a:r>
                <a:rPr lang="fr-FR" sz="1200" b="1" i="1" dirty="0" err="1">
                  <a:solidFill>
                    <a:srgbClr val="002060"/>
                  </a:solidFill>
                </a:rPr>
                <a:t>emittance-meter</a:t>
              </a:r>
              <a:endParaRPr lang="fr-FR" sz="1200" b="1" i="1" dirty="0">
                <a:solidFill>
                  <a:srgbClr val="002060"/>
                </a:solidFill>
              </a:endParaRP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230E8417-CEED-404B-9B03-54B72A25A710}"/>
                </a:ext>
              </a:extLst>
            </p:cNvPr>
            <p:cNvSpPr txBox="1"/>
            <p:nvPr/>
          </p:nvSpPr>
          <p:spPr>
            <a:xfrm>
              <a:off x="7820659" y="3223686"/>
              <a:ext cx="1138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i="1" dirty="0" err="1">
                  <a:solidFill>
                    <a:srgbClr val="002060"/>
                  </a:solidFill>
                </a:rPr>
                <a:t>Electrostatic</a:t>
              </a:r>
              <a:r>
                <a:rPr lang="fr-FR" sz="1200" b="1" i="1" dirty="0">
                  <a:solidFill>
                    <a:srgbClr val="002060"/>
                  </a:solidFill>
                </a:rPr>
                <a:t> </a:t>
              </a:r>
              <a:r>
                <a:rPr lang="fr-FR" sz="1200" b="1" i="1" dirty="0" err="1">
                  <a:solidFill>
                    <a:srgbClr val="002060"/>
                  </a:solidFill>
                </a:rPr>
                <a:t>multipole</a:t>
              </a:r>
              <a:endParaRPr lang="fr-FR" sz="1200" b="1" i="1" dirty="0">
                <a:solidFill>
                  <a:srgbClr val="002060"/>
                </a:solidFill>
              </a:endParaRPr>
            </a:p>
          </p:txBody>
        </p:sp>
        <p:pic>
          <p:nvPicPr>
            <p:cNvPr id="65" name="Image 64">
              <a:extLst>
                <a:ext uri="{FF2B5EF4-FFF2-40B4-BE49-F238E27FC236}">
                  <a16:creationId xmlns:a16="http://schemas.microsoft.com/office/drawing/2014/main" id="{490C97B3-B3FD-4E5E-ADDC-D856D417C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9786" y="3581559"/>
              <a:ext cx="228600" cy="876300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0585964-3372-4E75-80B7-B2ACE3CDE3A0}"/>
                </a:ext>
              </a:extLst>
            </p:cNvPr>
            <p:cNvSpPr/>
            <p:nvPr/>
          </p:nvSpPr>
          <p:spPr>
            <a:xfrm>
              <a:off x="112424" y="2226005"/>
              <a:ext cx="7394047" cy="2543357"/>
            </a:xfrm>
            <a:prstGeom prst="rect">
              <a:avLst/>
            </a:prstGeom>
            <a:noFill/>
            <a:ln w="19050">
              <a:solidFill>
                <a:srgbClr val="0020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8BD3341F-5F1D-423B-862A-7B4FD8315DD3}"/>
                </a:ext>
              </a:extLst>
            </p:cNvPr>
            <p:cNvSpPr txBox="1"/>
            <p:nvPr/>
          </p:nvSpPr>
          <p:spPr>
            <a:xfrm>
              <a:off x="1172318" y="2807641"/>
              <a:ext cx="1138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i="1" dirty="0">
                  <a:solidFill>
                    <a:srgbClr val="002060"/>
                  </a:solidFill>
                </a:rPr>
                <a:t>: Magnetic</a:t>
              </a:r>
            </a:p>
            <a:p>
              <a:r>
                <a:rPr lang="fr-FR" sz="1200" b="1" i="1" dirty="0">
                  <a:solidFill>
                    <a:srgbClr val="002060"/>
                  </a:solidFill>
                </a:rPr>
                <a:t>  </a:t>
              </a:r>
              <a:r>
                <a:rPr lang="fr-FR" sz="1200" b="1" i="1" dirty="0" err="1">
                  <a:solidFill>
                    <a:srgbClr val="002060"/>
                  </a:solidFill>
                </a:rPr>
                <a:t>dipole</a:t>
              </a:r>
              <a:endParaRPr lang="fr-FR" sz="1200" b="1" i="1" dirty="0">
                <a:solidFill>
                  <a:srgbClr val="002060"/>
                </a:solidFill>
              </a:endParaRP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5C62ED92-06AB-4DFD-8DFE-ACAAA5902D4A}"/>
                </a:ext>
              </a:extLst>
            </p:cNvPr>
            <p:cNvSpPr txBox="1"/>
            <p:nvPr/>
          </p:nvSpPr>
          <p:spPr>
            <a:xfrm>
              <a:off x="2808115" y="2807641"/>
              <a:ext cx="1138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i="1" dirty="0">
                  <a:solidFill>
                    <a:srgbClr val="002060"/>
                  </a:solidFill>
                </a:rPr>
                <a:t>: </a:t>
              </a:r>
              <a:r>
                <a:rPr lang="fr-FR" sz="1200" b="1" i="1" dirty="0" err="1">
                  <a:solidFill>
                    <a:srgbClr val="002060"/>
                  </a:solidFill>
                </a:rPr>
                <a:t>Electrostatic</a:t>
              </a:r>
              <a:r>
                <a:rPr lang="fr-FR" sz="1200" b="1" i="1" dirty="0">
                  <a:solidFill>
                    <a:srgbClr val="002060"/>
                  </a:solidFill>
                </a:rPr>
                <a:t> </a:t>
              </a:r>
            </a:p>
            <a:p>
              <a:r>
                <a:rPr lang="fr-FR" sz="1200" b="1" i="1" dirty="0">
                  <a:solidFill>
                    <a:srgbClr val="002060"/>
                  </a:solidFill>
                </a:rPr>
                <a:t>  </a:t>
              </a:r>
              <a:r>
                <a:rPr lang="fr-FR" sz="1200" b="1" i="1" dirty="0" err="1">
                  <a:solidFill>
                    <a:srgbClr val="002060"/>
                  </a:solidFill>
                </a:rPr>
                <a:t>deflector</a:t>
              </a:r>
              <a:endParaRPr lang="fr-FR" sz="1200" b="1" i="1" dirty="0">
                <a:solidFill>
                  <a:srgbClr val="002060"/>
                </a:solidFill>
              </a:endParaRP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3A728D4B-4784-46AE-A1AB-D3397294694A}"/>
                </a:ext>
              </a:extLst>
            </p:cNvPr>
            <p:cNvSpPr txBox="1"/>
            <p:nvPr/>
          </p:nvSpPr>
          <p:spPr>
            <a:xfrm>
              <a:off x="4618880" y="2808155"/>
              <a:ext cx="1138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i="1" dirty="0">
                  <a:solidFill>
                    <a:srgbClr val="002060"/>
                  </a:solidFill>
                </a:rPr>
                <a:t>: </a:t>
              </a:r>
              <a:r>
                <a:rPr lang="fr-FR" sz="1200" b="1" i="1" dirty="0" err="1">
                  <a:solidFill>
                    <a:srgbClr val="002060"/>
                  </a:solidFill>
                </a:rPr>
                <a:t>Electrostatic</a:t>
              </a:r>
              <a:r>
                <a:rPr lang="fr-FR" sz="1200" b="1" i="1" dirty="0">
                  <a:solidFill>
                    <a:srgbClr val="002060"/>
                  </a:solidFill>
                </a:rPr>
                <a:t> </a:t>
              </a:r>
            </a:p>
            <a:p>
              <a:r>
                <a:rPr lang="fr-FR" sz="1200" b="1" i="1" dirty="0">
                  <a:solidFill>
                    <a:srgbClr val="002060"/>
                  </a:solidFill>
                </a:rPr>
                <a:t>  </a:t>
              </a:r>
              <a:r>
                <a:rPr lang="fr-FR" sz="1200" b="1" i="1" dirty="0" err="1">
                  <a:solidFill>
                    <a:srgbClr val="002060"/>
                  </a:solidFill>
                </a:rPr>
                <a:t>quadrupole</a:t>
              </a:r>
              <a:endParaRPr lang="fr-FR" sz="1200" b="1" i="1" dirty="0">
                <a:solidFill>
                  <a:srgbClr val="002060"/>
                </a:solidFill>
              </a:endParaRP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647C5FDC-8F85-47B1-B10E-E21868B12FB1}"/>
                </a:ext>
              </a:extLst>
            </p:cNvPr>
            <p:cNvSpPr txBox="1"/>
            <p:nvPr/>
          </p:nvSpPr>
          <p:spPr>
            <a:xfrm>
              <a:off x="6237438" y="2807640"/>
              <a:ext cx="1138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i="1" dirty="0">
                  <a:solidFill>
                    <a:srgbClr val="002060"/>
                  </a:solidFill>
                </a:rPr>
                <a:t>: </a:t>
              </a:r>
              <a:r>
                <a:rPr lang="fr-FR" sz="1200" b="1" i="1" dirty="0" err="1">
                  <a:solidFill>
                    <a:srgbClr val="002060"/>
                  </a:solidFill>
                </a:rPr>
                <a:t>Electrostatic</a:t>
              </a:r>
              <a:r>
                <a:rPr lang="fr-FR" sz="1200" b="1" i="1" dirty="0">
                  <a:solidFill>
                    <a:srgbClr val="002060"/>
                  </a:solidFill>
                </a:rPr>
                <a:t> </a:t>
              </a:r>
            </a:p>
            <a:p>
              <a:r>
                <a:rPr lang="fr-FR" sz="1200" b="1" i="1" dirty="0">
                  <a:solidFill>
                    <a:srgbClr val="002060"/>
                  </a:solidFill>
                </a:rPr>
                <a:t>  </a:t>
              </a:r>
              <a:r>
                <a:rPr lang="fr-FR" sz="1200" b="1" i="1" dirty="0" err="1">
                  <a:solidFill>
                    <a:srgbClr val="002060"/>
                  </a:solidFill>
                </a:rPr>
                <a:t>sextupole</a:t>
              </a:r>
              <a:endParaRPr lang="fr-FR" sz="1200" b="1" i="1" dirty="0">
                <a:solidFill>
                  <a:srgbClr val="002060"/>
                </a:solidFill>
              </a:endParaRP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53EA0066-8252-4E91-A003-852E338A4CAA}"/>
                </a:ext>
              </a:extLst>
            </p:cNvPr>
            <p:cNvSpPr txBox="1"/>
            <p:nvPr/>
          </p:nvSpPr>
          <p:spPr>
            <a:xfrm>
              <a:off x="1125233" y="3828103"/>
              <a:ext cx="11384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i="1" dirty="0">
                  <a:solidFill>
                    <a:srgbClr val="002060"/>
                  </a:solidFill>
                </a:rPr>
                <a:t>: Beam profiler</a:t>
              </a: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529F53F5-4D47-4633-9CE1-FE8A7C46E1CD}"/>
                </a:ext>
              </a:extLst>
            </p:cNvPr>
            <p:cNvSpPr txBox="1"/>
            <p:nvPr/>
          </p:nvSpPr>
          <p:spPr>
            <a:xfrm>
              <a:off x="2808239" y="3858726"/>
              <a:ext cx="11384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i="1" dirty="0">
                  <a:solidFill>
                    <a:srgbClr val="002060"/>
                  </a:solidFill>
                </a:rPr>
                <a:t>: Faraday cup</a:t>
              </a: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C94CA380-A136-4B12-BB9E-7856967BE434}"/>
                </a:ext>
              </a:extLst>
            </p:cNvPr>
            <p:cNvSpPr txBox="1"/>
            <p:nvPr/>
          </p:nvSpPr>
          <p:spPr>
            <a:xfrm>
              <a:off x="4595395" y="3871426"/>
              <a:ext cx="12352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i="1" dirty="0">
                  <a:solidFill>
                    <a:srgbClr val="002060"/>
                  </a:solidFill>
                </a:rPr>
                <a:t>: </a:t>
              </a:r>
              <a:r>
                <a:rPr lang="fr-FR" sz="1200" b="1" i="1" dirty="0" err="1">
                  <a:solidFill>
                    <a:srgbClr val="002060"/>
                  </a:solidFill>
                </a:rPr>
                <a:t>Adjustable</a:t>
              </a:r>
              <a:r>
                <a:rPr lang="fr-FR" sz="1200" b="1" i="1" dirty="0">
                  <a:solidFill>
                    <a:srgbClr val="002060"/>
                  </a:solidFill>
                </a:rPr>
                <a:t> </a:t>
              </a:r>
              <a:r>
                <a:rPr lang="fr-FR" sz="1200" b="1" i="1" dirty="0" err="1">
                  <a:solidFill>
                    <a:srgbClr val="002060"/>
                  </a:solidFill>
                </a:rPr>
                <a:t>slits</a:t>
              </a:r>
              <a:r>
                <a:rPr lang="fr-FR" sz="1200" b="1" i="1" dirty="0">
                  <a:solidFill>
                    <a:srgbClr val="002060"/>
                  </a:solidFill>
                </a:rPr>
                <a:t> </a:t>
              </a: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679F8CDA-39E7-4094-B503-853B6ABB920C}"/>
                </a:ext>
              </a:extLst>
            </p:cNvPr>
            <p:cNvSpPr txBox="1"/>
            <p:nvPr/>
          </p:nvSpPr>
          <p:spPr>
            <a:xfrm>
              <a:off x="6214036" y="3877948"/>
              <a:ext cx="11384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i="1" dirty="0">
                  <a:solidFill>
                    <a:srgbClr val="002060"/>
                  </a:solidFill>
                </a:rPr>
                <a:t>: </a:t>
              </a:r>
              <a:r>
                <a:rPr lang="fr-FR" sz="1200" b="1" i="1" dirty="0" err="1">
                  <a:solidFill>
                    <a:srgbClr val="002060"/>
                  </a:solidFill>
                </a:rPr>
                <a:t>Vaccum</a:t>
              </a:r>
              <a:r>
                <a:rPr lang="fr-FR" sz="1200" b="1" i="1" dirty="0">
                  <a:solidFill>
                    <a:srgbClr val="002060"/>
                  </a:solidFill>
                </a:rPr>
                <a:t> valve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DAA27708-93F7-4EF8-86B4-D4F6A64F9340}"/>
                </a:ext>
              </a:extLst>
            </p:cNvPr>
            <p:cNvSpPr txBox="1"/>
            <p:nvPr/>
          </p:nvSpPr>
          <p:spPr>
            <a:xfrm>
              <a:off x="2290143" y="285143"/>
              <a:ext cx="569023" cy="223392"/>
            </a:xfrm>
            <a:prstGeom prst="rect">
              <a:avLst/>
            </a:prstGeom>
            <a:solidFill>
              <a:srgbClr val="EDEFF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800" b="1" i="1" dirty="0">
                  <a:solidFill>
                    <a:srgbClr val="002060"/>
                  </a:solidFill>
                </a:rPr>
                <a:t>DC11-HO</a:t>
              </a:r>
              <a:endParaRPr lang="fr-FR" sz="900" b="1" i="1" dirty="0">
                <a:solidFill>
                  <a:srgbClr val="002060"/>
                </a:solidFill>
              </a:endParaRP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E8C20B19-B392-4535-B73A-E7C27CF700EC}"/>
                </a:ext>
              </a:extLst>
            </p:cNvPr>
            <p:cNvSpPr txBox="1"/>
            <p:nvPr/>
          </p:nvSpPr>
          <p:spPr>
            <a:xfrm>
              <a:off x="2291407" y="1438356"/>
              <a:ext cx="551310" cy="214227"/>
            </a:xfrm>
            <a:prstGeom prst="rect">
              <a:avLst/>
            </a:prstGeom>
            <a:solidFill>
              <a:srgbClr val="EDEFF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800" b="1" i="1" dirty="0">
                  <a:solidFill>
                    <a:srgbClr val="002060"/>
                  </a:solidFill>
                </a:rPr>
                <a:t>DC11-VE</a:t>
              </a:r>
              <a:endParaRPr lang="fr-FR" sz="900" b="1" i="1" dirty="0">
                <a:solidFill>
                  <a:srgbClr val="002060"/>
                </a:solidFill>
              </a:endParaRP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752033E4-891F-4F3C-A73C-9FF72A4EA9BA}"/>
                </a:ext>
              </a:extLst>
            </p:cNvPr>
            <p:cNvSpPr txBox="1"/>
            <p:nvPr/>
          </p:nvSpPr>
          <p:spPr>
            <a:xfrm>
              <a:off x="3138244" y="288955"/>
              <a:ext cx="381823" cy="215444"/>
            </a:xfrm>
            <a:prstGeom prst="rect">
              <a:avLst/>
            </a:prstGeom>
            <a:solidFill>
              <a:srgbClr val="EDEFF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800" b="1" i="1" dirty="0">
                  <a:solidFill>
                    <a:srgbClr val="002060"/>
                  </a:solidFill>
                </a:rPr>
                <a:t>Q11</a:t>
              </a:r>
              <a:endParaRPr lang="fr-FR" sz="900" b="1" i="1" dirty="0">
                <a:solidFill>
                  <a:srgbClr val="002060"/>
                </a:solidFill>
              </a:endParaRP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3A435DD3-B236-4C64-89C9-5514E2742FB6}"/>
                </a:ext>
              </a:extLst>
            </p:cNvPr>
            <p:cNvSpPr txBox="1"/>
            <p:nvPr/>
          </p:nvSpPr>
          <p:spPr>
            <a:xfrm>
              <a:off x="3429778" y="1437139"/>
              <a:ext cx="382673" cy="215444"/>
            </a:xfrm>
            <a:prstGeom prst="rect">
              <a:avLst/>
            </a:prstGeom>
            <a:solidFill>
              <a:srgbClr val="EDEFF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800" b="1" i="1" dirty="0">
                  <a:solidFill>
                    <a:srgbClr val="002060"/>
                  </a:solidFill>
                </a:rPr>
                <a:t>Q12</a:t>
              </a:r>
              <a:endParaRPr lang="fr-FR" sz="900" b="1" i="1" dirty="0">
                <a:solidFill>
                  <a:srgbClr val="002060"/>
                </a:solidFill>
              </a:endParaRP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4C6D5811-A260-431E-B3EA-4AEDAAE4800D}"/>
                </a:ext>
              </a:extLst>
            </p:cNvPr>
            <p:cNvSpPr txBox="1"/>
            <p:nvPr/>
          </p:nvSpPr>
          <p:spPr>
            <a:xfrm>
              <a:off x="3708504" y="289703"/>
              <a:ext cx="354107" cy="215444"/>
            </a:xfrm>
            <a:prstGeom prst="rect">
              <a:avLst/>
            </a:prstGeom>
            <a:solidFill>
              <a:srgbClr val="EDEFF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800" b="1" i="1" dirty="0">
                  <a:solidFill>
                    <a:srgbClr val="002060"/>
                  </a:solidFill>
                </a:rPr>
                <a:t>Q13</a:t>
              </a:r>
              <a:endParaRPr lang="fr-FR" sz="900" b="1" i="1" dirty="0">
                <a:solidFill>
                  <a:srgbClr val="002060"/>
                </a:solidFill>
              </a:endParaRP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65901A76-4912-4707-A01B-6465186BBE34}"/>
                </a:ext>
              </a:extLst>
            </p:cNvPr>
            <p:cNvSpPr txBox="1">
              <a:spLocks/>
            </p:cNvSpPr>
            <p:nvPr/>
          </p:nvSpPr>
          <p:spPr>
            <a:xfrm>
              <a:off x="4033140" y="1438356"/>
              <a:ext cx="411420" cy="215444"/>
            </a:xfrm>
            <a:prstGeom prst="rect">
              <a:avLst/>
            </a:prstGeom>
            <a:solidFill>
              <a:srgbClr val="EDEFF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800" b="1" i="1" dirty="0">
                  <a:solidFill>
                    <a:srgbClr val="002060"/>
                  </a:solidFill>
                </a:rPr>
                <a:t>PR21</a:t>
              </a:r>
              <a:endParaRPr lang="fr-FR" sz="900" b="1" i="1" dirty="0">
                <a:solidFill>
                  <a:srgbClr val="002060"/>
                </a:solidFill>
              </a:endParaRP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A1A006DC-280B-4E8A-9EB7-DE1E28B58E65}"/>
                </a:ext>
              </a:extLst>
            </p:cNvPr>
            <p:cNvSpPr txBox="1"/>
            <p:nvPr/>
          </p:nvSpPr>
          <p:spPr>
            <a:xfrm>
              <a:off x="4365374" y="287950"/>
              <a:ext cx="354106" cy="215444"/>
            </a:xfrm>
            <a:prstGeom prst="rect">
              <a:avLst/>
            </a:prstGeom>
            <a:solidFill>
              <a:srgbClr val="EDEFF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800" b="1" i="1" dirty="0">
                  <a:solidFill>
                    <a:srgbClr val="002060"/>
                  </a:solidFill>
                </a:rPr>
                <a:t>F21</a:t>
              </a:r>
              <a:endParaRPr lang="fr-FR" sz="900" b="1" i="1" dirty="0">
                <a:solidFill>
                  <a:srgbClr val="002060"/>
                </a:solidFill>
              </a:endParaRPr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E43156AE-94F9-417A-BC7E-6D7EFF0D67A2}"/>
                </a:ext>
              </a:extLst>
            </p:cNvPr>
            <p:cNvSpPr txBox="1"/>
            <p:nvPr/>
          </p:nvSpPr>
          <p:spPr>
            <a:xfrm>
              <a:off x="4617069" y="1437520"/>
              <a:ext cx="394935" cy="215444"/>
            </a:xfrm>
            <a:prstGeom prst="rect">
              <a:avLst/>
            </a:prstGeom>
            <a:solidFill>
              <a:srgbClr val="EDEFF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800" b="1" i="1" dirty="0">
                  <a:solidFill>
                    <a:srgbClr val="002060"/>
                  </a:solidFill>
                </a:rPr>
                <a:t>CF21</a:t>
              </a:r>
              <a:endParaRPr lang="fr-FR" sz="900" b="1" i="1" dirty="0">
                <a:solidFill>
                  <a:srgbClr val="002060"/>
                </a:solidFill>
              </a:endParaRPr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D86F58A3-72B2-4F95-AF18-F8B5F9ABBA72}"/>
                </a:ext>
              </a:extLst>
            </p:cNvPr>
            <p:cNvSpPr txBox="1"/>
            <p:nvPr/>
          </p:nvSpPr>
          <p:spPr>
            <a:xfrm>
              <a:off x="5103292" y="1433620"/>
              <a:ext cx="359906" cy="215444"/>
            </a:xfrm>
            <a:prstGeom prst="rect">
              <a:avLst/>
            </a:prstGeom>
            <a:solidFill>
              <a:srgbClr val="EDEFF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800" b="1" i="1" dirty="0">
                  <a:solidFill>
                    <a:srgbClr val="002060"/>
                  </a:solidFill>
                </a:rPr>
                <a:t>Q21</a:t>
              </a:r>
              <a:endParaRPr lang="fr-FR" sz="900" b="1" i="1" dirty="0">
                <a:solidFill>
                  <a:srgbClr val="002060"/>
                </a:solidFill>
              </a:endParaRP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AD17C9BE-8351-4DCE-B0E1-722FF9290775}"/>
                </a:ext>
              </a:extLst>
            </p:cNvPr>
            <p:cNvSpPr txBox="1"/>
            <p:nvPr/>
          </p:nvSpPr>
          <p:spPr>
            <a:xfrm>
              <a:off x="5124782" y="293091"/>
              <a:ext cx="364921" cy="215444"/>
            </a:xfrm>
            <a:prstGeom prst="rect">
              <a:avLst/>
            </a:prstGeom>
            <a:solidFill>
              <a:srgbClr val="EDEFF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800" b="1" i="1" dirty="0">
                  <a:solidFill>
                    <a:srgbClr val="002060"/>
                  </a:solidFill>
                </a:rPr>
                <a:t>Q22</a:t>
              </a:r>
              <a:endParaRPr lang="fr-FR" sz="900" b="1" i="1" dirty="0">
                <a:solidFill>
                  <a:srgbClr val="002060"/>
                </a:solidFill>
              </a:endParaRPr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56A83A25-BD82-4F86-8F75-EBFE5B605575}"/>
                </a:ext>
              </a:extLst>
            </p:cNvPr>
            <p:cNvSpPr txBox="1"/>
            <p:nvPr/>
          </p:nvSpPr>
          <p:spPr>
            <a:xfrm>
              <a:off x="5557950" y="290284"/>
              <a:ext cx="570361" cy="215444"/>
            </a:xfrm>
            <a:prstGeom prst="rect">
              <a:avLst/>
            </a:prstGeom>
            <a:solidFill>
              <a:srgbClr val="EDEFF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800" b="1" i="1" dirty="0">
                  <a:solidFill>
                    <a:srgbClr val="002060"/>
                  </a:solidFill>
                </a:rPr>
                <a:t>DC21-HO</a:t>
              </a:r>
              <a:endParaRPr lang="fr-FR" sz="900" b="1" i="1" dirty="0">
                <a:solidFill>
                  <a:srgbClr val="002060"/>
                </a:solidFill>
              </a:endParaRPr>
            </a:p>
          </p:txBody>
        </p: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0B755EE3-8B88-48AC-9FFC-F7D959606A8F}"/>
                </a:ext>
              </a:extLst>
            </p:cNvPr>
            <p:cNvSpPr txBox="1"/>
            <p:nvPr/>
          </p:nvSpPr>
          <p:spPr>
            <a:xfrm>
              <a:off x="5528258" y="1432438"/>
              <a:ext cx="569097" cy="215444"/>
            </a:xfrm>
            <a:prstGeom prst="rect">
              <a:avLst/>
            </a:prstGeom>
            <a:solidFill>
              <a:srgbClr val="EDEFF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800" b="1" i="1" dirty="0">
                  <a:solidFill>
                    <a:srgbClr val="002060"/>
                  </a:solidFill>
                </a:rPr>
                <a:t>DC21-VE</a:t>
              </a:r>
              <a:endParaRPr lang="fr-FR" sz="900" b="1" i="1" dirty="0">
                <a:solidFill>
                  <a:srgbClr val="002060"/>
                </a:solidFill>
              </a:endParaRPr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5108DAAF-C22C-424F-A9E8-6D990A91AAFB}"/>
                </a:ext>
              </a:extLst>
            </p:cNvPr>
            <p:cNvSpPr txBox="1"/>
            <p:nvPr/>
          </p:nvSpPr>
          <p:spPr>
            <a:xfrm>
              <a:off x="6161504" y="289916"/>
              <a:ext cx="342343" cy="215444"/>
            </a:xfrm>
            <a:prstGeom prst="rect">
              <a:avLst/>
            </a:prstGeom>
            <a:solidFill>
              <a:srgbClr val="EDEFF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800" b="1" i="1" dirty="0">
                  <a:solidFill>
                    <a:srgbClr val="002060"/>
                  </a:solidFill>
                </a:rPr>
                <a:t>F22</a:t>
              </a:r>
              <a:endParaRPr lang="fr-FR" sz="900" b="1" i="1" dirty="0">
                <a:solidFill>
                  <a:srgbClr val="002060"/>
                </a:solidFill>
              </a:endParaRPr>
            </a:p>
          </p:txBody>
        </p: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3AF3F35E-202F-4023-82B6-3B80AFB07358}"/>
                </a:ext>
              </a:extLst>
            </p:cNvPr>
            <p:cNvSpPr txBox="1"/>
            <p:nvPr/>
          </p:nvSpPr>
          <p:spPr>
            <a:xfrm>
              <a:off x="6295044" y="1437853"/>
              <a:ext cx="394935" cy="215444"/>
            </a:xfrm>
            <a:prstGeom prst="rect">
              <a:avLst/>
            </a:prstGeom>
            <a:solidFill>
              <a:srgbClr val="EDEFF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800" b="1" i="1" dirty="0">
                  <a:solidFill>
                    <a:srgbClr val="002060"/>
                  </a:solidFill>
                </a:rPr>
                <a:t>CF22</a:t>
              </a:r>
              <a:endParaRPr lang="fr-FR" sz="900" b="1" i="1" dirty="0">
                <a:solidFill>
                  <a:srgbClr val="002060"/>
                </a:solidFill>
              </a:endParaRP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C6947D65-9BC2-458F-81BB-3791877498DE}"/>
                </a:ext>
              </a:extLst>
            </p:cNvPr>
            <p:cNvSpPr txBox="1">
              <a:spLocks/>
            </p:cNvSpPr>
            <p:nvPr/>
          </p:nvSpPr>
          <p:spPr>
            <a:xfrm>
              <a:off x="6594402" y="289598"/>
              <a:ext cx="411420" cy="215444"/>
            </a:xfrm>
            <a:prstGeom prst="rect">
              <a:avLst/>
            </a:prstGeom>
            <a:solidFill>
              <a:srgbClr val="EDEFF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800" b="1" i="1" dirty="0">
                  <a:solidFill>
                    <a:srgbClr val="002060"/>
                  </a:solidFill>
                </a:rPr>
                <a:t>PR22</a:t>
              </a:r>
              <a:endParaRPr lang="fr-FR" sz="900" b="1" i="1" dirty="0">
                <a:solidFill>
                  <a:srgbClr val="002060"/>
                </a:solidFill>
              </a:endParaRPr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6DCB986C-9053-4178-9FDC-A3C7009CD08D}"/>
                </a:ext>
              </a:extLst>
            </p:cNvPr>
            <p:cNvSpPr txBox="1"/>
            <p:nvPr/>
          </p:nvSpPr>
          <p:spPr>
            <a:xfrm>
              <a:off x="7281021" y="290800"/>
              <a:ext cx="359906" cy="215444"/>
            </a:xfrm>
            <a:prstGeom prst="rect">
              <a:avLst/>
            </a:prstGeom>
            <a:solidFill>
              <a:srgbClr val="EDEFF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800" b="1" i="1" dirty="0">
                  <a:solidFill>
                    <a:srgbClr val="002060"/>
                  </a:solidFill>
                </a:rPr>
                <a:t>Q23</a:t>
              </a:r>
              <a:endParaRPr lang="fr-FR" sz="900" b="1" i="1" dirty="0">
                <a:solidFill>
                  <a:srgbClr val="002060"/>
                </a:solidFill>
              </a:endParaRPr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CEB7D6EF-E0B3-4A72-A4AC-102986C2046E}"/>
                </a:ext>
              </a:extLst>
            </p:cNvPr>
            <p:cNvSpPr txBox="1"/>
            <p:nvPr/>
          </p:nvSpPr>
          <p:spPr>
            <a:xfrm>
              <a:off x="6915212" y="1446305"/>
              <a:ext cx="359906" cy="215444"/>
            </a:xfrm>
            <a:prstGeom prst="rect">
              <a:avLst/>
            </a:prstGeom>
            <a:solidFill>
              <a:srgbClr val="EDEFF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800" b="1" i="1" dirty="0">
                  <a:solidFill>
                    <a:srgbClr val="002060"/>
                  </a:solidFill>
                </a:rPr>
                <a:t>H21</a:t>
              </a:r>
              <a:endParaRPr lang="fr-FR" sz="900" b="1" i="1" dirty="0">
                <a:solidFill>
                  <a:srgbClr val="002060"/>
                </a:solidFill>
              </a:endParaRP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96B2A5B7-BE62-4C1B-A4FE-C7C1DD60F992}"/>
                </a:ext>
              </a:extLst>
            </p:cNvPr>
            <p:cNvSpPr txBox="1"/>
            <p:nvPr/>
          </p:nvSpPr>
          <p:spPr>
            <a:xfrm>
              <a:off x="7941922" y="296978"/>
              <a:ext cx="342343" cy="215444"/>
            </a:xfrm>
            <a:prstGeom prst="rect">
              <a:avLst/>
            </a:prstGeom>
            <a:solidFill>
              <a:srgbClr val="EDEFF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800" b="1" i="1" dirty="0">
                  <a:solidFill>
                    <a:srgbClr val="002060"/>
                  </a:solidFill>
                </a:rPr>
                <a:t>F31</a:t>
              </a:r>
              <a:endParaRPr lang="fr-FR" sz="900" b="1" i="1" dirty="0">
                <a:solidFill>
                  <a:srgbClr val="002060"/>
                </a:solidFill>
              </a:endParaRPr>
            </a:p>
          </p:txBody>
        </p:sp>
        <p:sp>
          <p:nvSpPr>
            <p:cNvPr id="93" name="ZoneTexte 92">
              <a:extLst>
                <a:ext uri="{FF2B5EF4-FFF2-40B4-BE49-F238E27FC236}">
                  <a16:creationId xmlns:a16="http://schemas.microsoft.com/office/drawing/2014/main" id="{5DD3158A-97A7-4FB5-90EB-7896AE719272}"/>
                </a:ext>
              </a:extLst>
            </p:cNvPr>
            <p:cNvSpPr txBox="1"/>
            <p:nvPr/>
          </p:nvSpPr>
          <p:spPr>
            <a:xfrm>
              <a:off x="8596189" y="1689765"/>
              <a:ext cx="361832" cy="215444"/>
            </a:xfrm>
            <a:prstGeom prst="rect">
              <a:avLst/>
            </a:prstGeom>
            <a:solidFill>
              <a:srgbClr val="EDEFF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800" b="1" i="1" dirty="0">
                  <a:solidFill>
                    <a:srgbClr val="002060"/>
                  </a:solidFill>
                </a:rPr>
                <a:t>D31</a:t>
              </a:r>
              <a:endParaRPr lang="fr-FR" sz="900" b="1" i="1" dirty="0">
                <a:solidFill>
                  <a:srgbClr val="002060"/>
                </a:solidFill>
              </a:endParaRPr>
            </a:p>
          </p:txBody>
        </p:sp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CC53AE7C-4C1C-4E10-9108-41DEA9482D64}"/>
                </a:ext>
              </a:extLst>
            </p:cNvPr>
            <p:cNvSpPr txBox="1"/>
            <p:nvPr/>
          </p:nvSpPr>
          <p:spPr>
            <a:xfrm>
              <a:off x="8596371" y="4974297"/>
              <a:ext cx="361832" cy="215444"/>
            </a:xfrm>
            <a:prstGeom prst="rect">
              <a:avLst/>
            </a:prstGeom>
            <a:solidFill>
              <a:srgbClr val="EDEFF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800" b="1" i="1" dirty="0">
                  <a:solidFill>
                    <a:srgbClr val="002060"/>
                  </a:solidFill>
                </a:rPr>
                <a:t>D32</a:t>
              </a:r>
              <a:endParaRPr lang="fr-FR" sz="900" b="1" i="1" dirty="0">
                <a:solidFill>
                  <a:srgbClr val="002060"/>
                </a:solidFill>
              </a:endParaRPr>
            </a:p>
          </p:txBody>
        </p:sp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4DFEB5DB-6FAC-4556-B4EB-03885BA94D33}"/>
                </a:ext>
              </a:extLst>
            </p:cNvPr>
            <p:cNvSpPr txBox="1"/>
            <p:nvPr/>
          </p:nvSpPr>
          <p:spPr>
            <a:xfrm>
              <a:off x="8004182" y="6405382"/>
              <a:ext cx="342343" cy="215444"/>
            </a:xfrm>
            <a:prstGeom prst="rect">
              <a:avLst/>
            </a:prstGeom>
            <a:solidFill>
              <a:srgbClr val="EDEFF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800" b="1" i="1" dirty="0">
                  <a:solidFill>
                    <a:srgbClr val="002060"/>
                  </a:solidFill>
                </a:rPr>
                <a:t>F32</a:t>
              </a:r>
              <a:endParaRPr lang="fr-FR" sz="900" b="1" i="1" dirty="0">
                <a:solidFill>
                  <a:srgbClr val="002060"/>
                </a:solidFill>
              </a:endParaRPr>
            </a:p>
          </p:txBody>
        </p:sp>
        <p:sp>
          <p:nvSpPr>
            <p:cNvPr id="96" name="ZoneTexte 95">
              <a:extLst>
                <a:ext uri="{FF2B5EF4-FFF2-40B4-BE49-F238E27FC236}">
                  <a16:creationId xmlns:a16="http://schemas.microsoft.com/office/drawing/2014/main" id="{9A63AE9B-07CA-4766-88F6-AF314B1CC7B0}"/>
                </a:ext>
              </a:extLst>
            </p:cNvPr>
            <p:cNvSpPr txBox="1"/>
            <p:nvPr/>
          </p:nvSpPr>
          <p:spPr>
            <a:xfrm>
              <a:off x="7394273" y="5169113"/>
              <a:ext cx="359906" cy="215444"/>
            </a:xfrm>
            <a:prstGeom prst="rect">
              <a:avLst/>
            </a:prstGeom>
            <a:solidFill>
              <a:srgbClr val="EDEFF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800" b="1" i="1" dirty="0">
                  <a:solidFill>
                    <a:srgbClr val="002060"/>
                  </a:solidFill>
                </a:rPr>
                <a:t>Q41</a:t>
              </a:r>
              <a:endParaRPr lang="fr-FR" sz="900" b="1" i="1" dirty="0">
                <a:solidFill>
                  <a:srgbClr val="002060"/>
                </a:solidFill>
              </a:endParaRPr>
            </a:p>
          </p:txBody>
        </p:sp>
        <p:sp>
          <p:nvSpPr>
            <p:cNvPr id="97" name="ZoneTexte 96">
              <a:extLst>
                <a:ext uri="{FF2B5EF4-FFF2-40B4-BE49-F238E27FC236}">
                  <a16:creationId xmlns:a16="http://schemas.microsoft.com/office/drawing/2014/main" id="{CBA4C60E-C95E-4647-AE2E-5F5D5B2DF803}"/>
                </a:ext>
              </a:extLst>
            </p:cNvPr>
            <p:cNvSpPr txBox="1"/>
            <p:nvPr/>
          </p:nvSpPr>
          <p:spPr>
            <a:xfrm>
              <a:off x="7039922" y="6387946"/>
              <a:ext cx="359906" cy="215444"/>
            </a:xfrm>
            <a:prstGeom prst="rect">
              <a:avLst/>
            </a:prstGeom>
            <a:solidFill>
              <a:srgbClr val="EDEFF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800" b="1" i="1" dirty="0">
                  <a:solidFill>
                    <a:srgbClr val="002060"/>
                  </a:solidFill>
                </a:rPr>
                <a:t>H41</a:t>
              </a:r>
              <a:endParaRPr lang="fr-FR" sz="900" b="1" i="1" dirty="0">
                <a:solidFill>
                  <a:srgbClr val="002060"/>
                </a:solidFill>
              </a:endParaRPr>
            </a:p>
          </p:txBody>
        </p:sp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id="{94447C44-33DB-436B-942B-26985566B96E}"/>
                </a:ext>
              </a:extLst>
            </p:cNvPr>
            <p:cNvSpPr txBox="1"/>
            <p:nvPr/>
          </p:nvSpPr>
          <p:spPr>
            <a:xfrm>
              <a:off x="6475578" y="5176086"/>
              <a:ext cx="569097" cy="215444"/>
            </a:xfrm>
            <a:prstGeom prst="rect">
              <a:avLst/>
            </a:prstGeom>
            <a:solidFill>
              <a:srgbClr val="EDEFF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800" b="1" i="1" dirty="0">
                  <a:solidFill>
                    <a:srgbClr val="002060"/>
                  </a:solidFill>
                </a:rPr>
                <a:t>DC41-VE</a:t>
              </a:r>
              <a:endParaRPr lang="fr-FR" sz="900" b="1" i="1" dirty="0">
                <a:solidFill>
                  <a:srgbClr val="002060"/>
                </a:solidFill>
              </a:endParaRPr>
            </a:p>
          </p:txBody>
        </p:sp>
        <p:sp>
          <p:nvSpPr>
            <p:cNvPr id="99" name="ZoneTexte 98">
              <a:extLst>
                <a:ext uri="{FF2B5EF4-FFF2-40B4-BE49-F238E27FC236}">
                  <a16:creationId xmlns:a16="http://schemas.microsoft.com/office/drawing/2014/main" id="{7E2E2992-0C69-4C5A-AE81-21402E55F34F}"/>
                </a:ext>
              </a:extLst>
            </p:cNvPr>
            <p:cNvSpPr txBox="1"/>
            <p:nvPr/>
          </p:nvSpPr>
          <p:spPr>
            <a:xfrm>
              <a:off x="6431547" y="6388448"/>
              <a:ext cx="570361" cy="215444"/>
            </a:xfrm>
            <a:prstGeom prst="rect">
              <a:avLst/>
            </a:prstGeom>
            <a:solidFill>
              <a:srgbClr val="EDEFF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800" b="1" i="1" dirty="0">
                  <a:solidFill>
                    <a:srgbClr val="002060"/>
                  </a:solidFill>
                </a:rPr>
                <a:t>DC41-HO</a:t>
              </a:r>
              <a:endParaRPr lang="fr-FR" sz="900" b="1" i="1" dirty="0">
                <a:solidFill>
                  <a:srgbClr val="002060"/>
                </a:solidFill>
              </a:endParaRPr>
            </a:p>
          </p:txBody>
        </p:sp>
        <p:sp>
          <p:nvSpPr>
            <p:cNvPr id="100" name="ZoneTexte 99">
              <a:extLst>
                <a:ext uri="{FF2B5EF4-FFF2-40B4-BE49-F238E27FC236}">
                  <a16:creationId xmlns:a16="http://schemas.microsoft.com/office/drawing/2014/main" id="{A1B7B6B8-9DD0-49F2-A290-A65DBC88CB33}"/>
                </a:ext>
              </a:extLst>
            </p:cNvPr>
            <p:cNvSpPr txBox="1">
              <a:spLocks/>
            </p:cNvSpPr>
            <p:nvPr/>
          </p:nvSpPr>
          <p:spPr>
            <a:xfrm>
              <a:off x="6034718" y="5181005"/>
              <a:ext cx="411420" cy="215444"/>
            </a:xfrm>
            <a:prstGeom prst="rect">
              <a:avLst/>
            </a:prstGeom>
            <a:solidFill>
              <a:srgbClr val="EDEFF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800" b="1" i="1" dirty="0">
                  <a:solidFill>
                    <a:srgbClr val="002060"/>
                  </a:solidFill>
                </a:rPr>
                <a:t>PR41</a:t>
              </a:r>
              <a:endParaRPr lang="fr-FR" sz="900" b="1" i="1" dirty="0">
                <a:solidFill>
                  <a:srgbClr val="002060"/>
                </a:solidFill>
              </a:endParaRPr>
            </a:p>
          </p:txBody>
        </p:sp>
        <p:sp>
          <p:nvSpPr>
            <p:cNvPr id="101" name="ZoneTexte 100">
              <a:extLst>
                <a:ext uri="{FF2B5EF4-FFF2-40B4-BE49-F238E27FC236}">
                  <a16:creationId xmlns:a16="http://schemas.microsoft.com/office/drawing/2014/main" id="{8EE05A91-F441-4975-994B-8887ED6EE2F5}"/>
                </a:ext>
              </a:extLst>
            </p:cNvPr>
            <p:cNvSpPr txBox="1"/>
            <p:nvPr/>
          </p:nvSpPr>
          <p:spPr>
            <a:xfrm>
              <a:off x="5778027" y="6390194"/>
              <a:ext cx="342343" cy="215444"/>
            </a:xfrm>
            <a:prstGeom prst="rect">
              <a:avLst/>
            </a:prstGeom>
            <a:solidFill>
              <a:srgbClr val="EDEFF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800" b="1" i="1" dirty="0">
                  <a:solidFill>
                    <a:srgbClr val="002060"/>
                  </a:solidFill>
                </a:rPr>
                <a:t>F41</a:t>
              </a:r>
              <a:endParaRPr lang="fr-FR" sz="900" b="1" i="1" dirty="0">
                <a:solidFill>
                  <a:srgbClr val="002060"/>
                </a:solidFill>
              </a:endParaRPr>
            </a:p>
          </p:txBody>
        </p:sp>
        <p:sp>
          <p:nvSpPr>
            <p:cNvPr id="102" name="ZoneTexte 101">
              <a:extLst>
                <a:ext uri="{FF2B5EF4-FFF2-40B4-BE49-F238E27FC236}">
                  <a16:creationId xmlns:a16="http://schemas.microsoft.com/office/drawing/2014/main" id="{D0F174BA-4E67-413C-A04A-97EFF2379030}"/>
                </a:ext>
              </a:extLst>
            </p:cNvPr>
            <p:cNvSpPr txBox="1"/>
            <p:nvPr/>
          </p:nvSpPr>
          <p:spPr>
            <a:xfrm>
              <a:off x="5467035" y="5177595"/>
              <a:ext cx="394935" cy="215444"/>
            </a:xfrm>
            <a:prstGeom prst="rect">
              <a:avLst/>
            </a:prstGeom>
            <a:solidFill>
              <a:srgbClr val="EDEFF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800" b="1" i="1" dirty="0">
                  <a:solidFill>
                    <a:srgbClr val="002060"/>
                  </a:solidFill>
                </a:rPr>
                <a:t>CF41</a:t>
              </a:r>
              <a:endParaRPr lang="fr-FR" sz="900" b="1" i="1" dirty="0">
                <a:solidFill>
                  <a:srgbClr val="002060"/>
                </a:solidFill>
              </a:endParaRPr>
            </a:p>
          </p:txBody>
        </p:sp>
        <p:sp>
          <p:nvSpPr>
            <p:cNvPr id="103" name="ZoneTexte 102">
              <a:extLst>
                <a:ext uri="{FF2B5EF4-FFF2-40B4-BE49-F238E27FC236}">
                  <a16:creationId xmlns:a16="http://schemas.microsoft.com/office/drawing/2014/main" id="{3F1123A9-01FD-46E6-9C56-5EB88DB51840}"/>
                </a:ext>
              </a:extLst>
            </p:cNvPr>
            <p:cNvSpPr txBox="1"/>
            <p:nvPr/>
          </p:nvSpPr>
          <p:spPr>
            <a:xfrm>
              <a:off x="5045632" y="6393661"/>
              <a:ext cx="359906" cy="215444"/>
            </a:xfrm>
            <a:prstGeom prst="rect">
              <a:avLst/>
            </a:prstGeom>
            <a:solidFill>
              <a:srgbClr val="EDEFF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800" b="1" i="1" dirty="0">
                  <a:solidFill>
                    <a:srgbClr val="002060"/>
                  </a:solidFill>
                </a:rPr>
                <a:t>Q43</a:t>
              </a:r>
              <a:endParaRPr lang="fr-FR" sz="900" b="1" i="1" dirty="0">
                <a:solidFill>
                  <a:srgbClr val="002060"/>
                </a:solidFill>
              </a:endParaRPr>
            </a:p>
          </p:txBody>
        </p:sp>
        <p:sp>
          <p:nvSpPr>
            <p:cNvPr id="104" name="ZoneTexte 103">
              <a:extLst>
                <a:ext uri="{FF2B5EF4-FFF2-40B4-BE49-F238E27FC236}">
                  <a16:creationId xmlns:a16="http://schemas.microsoft.com/office/drawing/2014/main" id="{B8FC2758-00BF-4309-BE78-D1B25CF2FEB8}"/>
                </a:ext>
              </a:extLst>
            </p:cNvPr>
            <p:cNvSpPr txBox="1"/>
            <p:nvPr/>
          </p:nvSpPr>
          <p:spPr>
            <a:xfrm>
              <a:off x="5016322" y="5183282"/>
              <a:ext cx="364921" cy="215444"/>
            </a:xfrm>
            <a:prstGeom prst="rect">
              <a:avLst/>
            </a:prstGeom>
            <a:solidFill>
              <a:srgbClr val="EDEFF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800" b="1" i="1" dirty="0">
                  <a:solidFill>
                    <a:srgbClr val="002060"/>
                  </a:solidFill>
                </a:rPr>
                <a:t>Q42</a:t>
              </a:r>
              <a:endParaRPr lang="fr-FR" sz="900" b="1" i="1" dirty="0">
                <a:solidFill>
                  <a:srgbClr val="002060"/>
                </a:solidFill>
              </a:endParaRPr>
            </a:p>
          </p:txBody>
        </p:sp>
        <p:sp>
          <p:nvSpPr>
            <p:cNvPr id="105" name="ZoneTexte 104">
              <a:extLst>
                <a:ext uri="{FF2B5EF4-FFF2-40B4-BE49-F238E27FC236}">
                  <a16:creationId xmlns:a16="http://schemas.microsoft.com/office/drawing/2014/main" id="{E6BA7D99-F333-41F8-9DC4-F81E828B1168}"/>
                </a:ext>
              </a:extLst>
            </p:cNvPr>
            <p:cNvSpPr txBox="1"/>
            <p:nvPr/>
          </p:nvSpPr>
          <p:spPr>
            <a:xfrm>
              <a:off x="4284486" y="6390951"/>
              <a:ext cx="342343" cy="215444"/>
            </a:xfrm>
            <a:prstGeom prst="rect">
              <a:avLst/>
            </a:prstGeom>
            <a:solidFill>
              <a:srgbClr val="EDEFF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800" b="1" i="1" dirty="0">
                  <a:solidFill>
                    <a:srgbClr val="002060"/>
                  </a:solidFill>
                </a:rPr>
                <a:t>F42</a:t>
              </a:r>
              <a:endParaRPr lang="fr-FR" sz="900" b="1" i="1" dirty="0">
                <a:solidFill>
                  <a:srgbClr val="002060"/>
                </a:solidFill>
              </a:endParaRPr>
            </a:p>
          </p:txBody>
        </p:sp>
        <p:sp>
          <p:nvSpPr>
            <p:cNvPr id="106" name="ZoneTexte 105">
              <a:extLst>
                <a:ext uri="{FF2B5EF4-FFF2-40B4-BE49-F238E27FC236}">
                  <a16:creationId xmlns:a16="http://schemas.microsoft.com/office/drawing/2014/main" id="{502BA14F-519B-4257-9BE8-422471C2C1E9}"/>
                </a:ext>
              </a:extLst>
            </p:cNvPr>
            <p:cNvSpPr txBox="1"/>
            <p:nvPr/>
          </p:nvSpPr>
          <p:spPr>
            <a:xfrm>
              <a:off x="3941848" y="5189846"/>
              <a:ext cx="394935" cy="215444"/>
            </a:xfrm>
            <a:prstGeom prst="rect">
              <a:avLst/>
            </a:prstGeom>
            <a:solidFill>
              <a:srgbClr val="EDEFF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800" b="1" i="1" dirty="0">
                  <a:solidFill>
                    <a:srgbClr val="002060"/>
                  </a:solidFill>
                </a:rPr>
                <a:t>CF42</a:t>
              </a:r>
              <a:endParaRPr lang="fr-FR" sz="900" b="1" i="1" dirty="0">
                <a:solidFill>
                  <a:srgbClr val="002060"/>
                </a:solidFill>
              </a:endParaRPr>
            </a:p>
          </p:txBody>
        </p:sp>
        <p:pic>
          <p:nvPicPr>
            <p:cNvPr id="107" name="Image 106">
              <a:extLst>
                <a:ext uri="{FF2B5EF4-FFF2-40B4-BE49-F238E27FC236}">
                  <a16:creationId xmlns:a16="http://schemas.microsoft.com/office/drawing/2014/main" id="{19A89311-B467-4D63-87BE-36D46B257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6938" y="633939"/>
              <a:ext cx="753591" cy="760305"/>
            </a:xfrm>
            <a:prstGeom prst="rect">
              <a:avLst/>
            </a:prstGeom>
          </p:spPr>
        </p:pic>
        <p:pic>
          <p:nvPicPr>
            <p:cNvPr id="108" name="Image 107">
              <a:extLst>
                <a:ext uri="{FF2B5EF4-FFF2-40B4-BE49-F238E27FC236}">
                  <a16:creationId xmlns:a16="http://schemas.microsoft.com/office/drawing/2014/main" id="{CBB815BB-8B42-4BA1-82BF-E55A56010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202766" y="5460588"/>
              <a:ext cx="769344" cy="776198"/>
            </a:xfrm>
            <a:prstGeom prst="rect">
              <a:avLst/>
            </a:prstGeom>
          </p:spPr>
        </p:pic>
        <p:pic>
          <p:nvPicPr>
            <p:cNvPr id="109" name="Image 108">
              <a:extLst>
                <a:ext uri="{FF2B5EF4-FFF2-40B4-BE49-F238E27FC236}">
                  <a16:creationId xmlns:a16="http://schemas.microsoft.com/office/drawing/2014/main" id="{3DBD2699-8315-4D32-BC4C-4433C253A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229" y="2637531"/>
              <a:ext cx="645417" cy="651167"/>
            </a:xfrm>
            <a:prstGeom prst="rect">
              <a:avLst/>
            </a:prstGeom>
          </p:spPr>
        </p:pic>
        <p:sp>
          <p:nvSpPr>
            <p:cNvPr id="110" name="ZoneTexte 109">
              <a:extLst>
                <a:ext uri="{FF2B5EF4-FFF2-40B4-BE49-F238E27FC236}">
                  <a16:creationId xmlns:a16="http://schemas.microsoft.com/office/drawing/2014/main" id="{DCE8576B-5847-442C-A283-E88AB2931912}"/>
                </a:ext>
              </a:extLst>
            </p:cNvPr>
            <p:cNvSpPr txBox="1">
              <a:spLocks/>
            </p:cNvSpPr>
            <p:nvPr/>
          </p:nvSpPr>
          <p:spPr>
            <a:xfrm>
              <a:off x="4567708" y="5185004"/>
              <a:ext cx="411420" cy="215444"/>
            </a:xfrm>
            <a:prstGeom prst="rect">
              <a:avLst/>
            </a:prstGeom>
            <a:solidFill>
              <a:srgbClr val="EDEFF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800" b="1" i="1" dirty="0">
                  <a:solidFill>
                    <a:srgbClr val="002060"/>
                  </a:solidFill>
                </a:rPr>
                <a:t>PR42</a:t>
              </a:r>
              <a:endParaRPr lang="fr-FR" sz="900" b="1" i="1" dirty="0">
                <a:solidFill>
                  <a:srgbClr val="002060"/>
                </a:solidFill>
              </a:endParaRPr>
            </a:p>
          </p:txBody>
        </p:sp>
        <p:grpSp>
          <p:nvGrpSpPr>
            <p:cNvPr id="111" name="Groupe 110">
              <a:extLst>
                <a:ext uri="{FF2B5EF4-FFF2-40B4-BE49-F238E27FC236}">
                  <a16:creationId xmlns:a16="http://schemas.microsoft.com/office/drawing/2014/main" id="{B4C12510-6B5B-43A1-BD0E-4375A5047058}"/>
                </a:ext>
              </a:extLst>
            </p:cNvPr>
            <p:cNvGrpSpPr/>
            <p:nvPr/>
          </p:nvGrpSpPr>
          <p:grpSpPr>
            <a:xfrm>
              <a:off x="2739434" y="5638865"/>
              <a:ext cx="424779" cy="538193"/>
              <a:chOff x="2651796" y="5629168"/>
              <a:chExt cx="424779" cy="538193"/>
            </a:xfrm>
            <a:solidFill>
              <a:srgbClr val="55FF72"/>
            </a:solidFill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72696871-1F0F-4EDF-B2E7-E0624356056E}"/>
                  </a:ext>
                </a:extLst>
              </p:cNvPr>
              <p:cNvSpPr/>
              <p:nvPr/>
            </p:nvSpPr>
            <p:spPr>
              <a:xfrm>
                <a:off x="2651796" y="5629168"/>
                <a:ext cx="424779" cy="538193"/>
              </a:xfrm>
              <a:prstGeom prst="rect">
                <a:avLst/>
              </a:prstGeom>
              <a:grpFill/>
              <a:ln w="76200">
                <a:solidFill>
                  <a:srgbClr val="3D84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7" name="Ellipse 116">
                <a:extLst>
                  <a:ext uri="{FF2B5EF4-FFF2-40B4-BE49-F238E27FC236}">
                    <a16:creationId xmlns:a16="http://schemas.microsoft.com/office/drawing/2014/main" id="{B2AA0DA8-A8E0-4907-BDC6-0D21E34D8437}"/>
                  </a:ext>
                </a:extLst>
              </p:cNvPr>
              <p:cNvSpPr/>
              <p:nvPr/>
            </p:nvSpPr>
            <p:spPr>
              <a:xfrm>
                <a:off x="2740729" y="5731341"/>
                <a:ext cx="79741" cy="776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8" name="Ellipse 117">
                <a:extLst>
                  <a:ext uri="{FF2B5EF4-FFF2-40B4-BE49-F238E27FC236}">
                    <a16:creationId xmlns:a16="http://schemas.microsoft.com/office/drawing/2014/main" id="{5607BF41-B841-472C-99F2-9DC481F86B3E}"/>
                  </a:ext>
                </a:extLst>
              </p:cNvPr>
              <p:cNvSpPr/>
              <p:nvPr/>
            </p:nvSpPr>
            <p:spPr>
              <a:xfrm>
                <a:off x="2888600" y="5731925"/>
                <a:ext cx="79741" cy="776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9" name="Ellipse 118">
                <a:extLst>
                  <a:ext uri="{FF2B5EF4-FFF2-40B4-BE49-F238E27FC236}">
                    <a16:creationId xmlns:a16="http://schemas.microsoft.com/office/drawing/2014/main" id="{46F75EE0-2E66-4A06-A562-F6E4680C2066}"/>
                  </a:ext>
                </a:extLst>
              </p:cNvPr>
              <p:cNvSpPr/>
              <p:nvPr/>
            </p:nvSpPr>
            <p:spPr>
              <a:xfrm>
                <a:off x="2740729" y="5864512"/>
                <a:ext cx="79741" cy="776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0" name="Ellipse 119">
                <a:extLst>
                  <a:ext uri="{FF2B5EF4-FFF2-40B4-BE49-F238E27FC236}">
                    <a16:creationId xmlns:a16="http://schemas.microsoft.com/office/drawing/2014/main" id="{FA6B632C-F093-4A36-9513-29EDAC026EF5}"/>
                  </a:ext>
                </a:extLst>
              </p:cNvPr>
              <p:cNvSpPr/>
              <p:nvPr/>
            </p:nvSpPr>
            <p:spPr>
              <a:xfrm>
                <a:off x="2888600" y="5865096"/>
                <a:ext cx="79741" cy="776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1" name="Ellipse 120">
                <a:extLst>
                  <a:ext uri="{FF2B5EF4-FFF2-40B4-BE49-F238E27FC236}">
                    <a16:creationId xmlns:a16="http://schemas.microsoft.com/office/drawing/2014/main" id="{53493922-31D6-49B5-885D-493B4183DFC6}"/>
                  </a:ext>
                </a:extLst>
              </p:cNvPr>
              <p:cNvSpPr/>
              <p:nvPr/>
            </p:nvSpPr>
            <p:spPr>
              <a:xfrm>
                <a:off x="2740729" y="5992921"/>
                <a:ext cx="79741" cy="776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2" name="Ellipse 121">
                <a:extLst>
                  <a:ext uri="{FF2B5EF4-FFF2-40B4-BE49-F238E27FC236}">
                    <a16:creationId xmlns:a16="http://schemas.microsoft.com/office/drawing/2014/main" id="{2F611E3D-4FFE-4C93-8285-8B334130338A}"/>
                  </a:ext>
                </a:extLst>
              </p:cNvPr>
              <p:cNvSpPr/>
              <p:nvPr/>
            </p:nvSpPr>
            <p:spPr>
              <a:xfrm>
                <a:off x="2888600" y="5993505"/>
                <a:ext cx="79741" cy="776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112" name="Image 111">
              <a:extLst>
                <a:ext uri="{FF2B5EF4-FFF2-40B4-BE49-F238E27FC236}">
                  <a16:creationId xmlns:a16="http://schemas.microsoft.com/office/drawing/2014/main" id="{5FBCE07A-6AD4-4619-960F-4AD2C0A11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483108" y="2355803"/>
              <a:ext cx="264183" cy="650296"/>
            </a:xfrm>
            <a:prstGeom prst="rect">
              <a:avLst/>
            </a:prstGeom>
          </p:spPr>
        </p:pic>
        <p:pic>
          <p:nvPicPr>
            <p:cNvPr id="113" name="Image 112">
              <a:extLst>
                <a:ext uri="{FF2B5EF4-FFF2-40B4-BE49-F238E27FC236}">
                  <a16:creationId xmlns:a16="http://schemas.microsoft.com/office/drawing/2014/main" id="{165BCD6B-4139-4ABC-897E-04C448226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479144" y="3876559"/>
              <a:ext cx="264183" cy="650296"/>
            </a:xfrm>
            <a:prstGeom prst="rect">
              <a:avLst/>
            </a:prstGeom>
          </p:spPr>
        </p:pic>
        <p:sp>
          <p:nvSpPr>
            <p:cNvPr id="114" name="ZoneTexte 113">
              <a:extLst>
                <a:ext uri="{FF2B5EF4-FFF2-40B4-BE49-F238E27FC236}">
                  <a16:creationId xmlns:a16="http://schemas.microsoft.com/office/drawing/2014/main" id="{FEAD9D6C-CB91-4486-AF98-10EBAB2C7120}"/>
                </a:ext>
              </a:extLst>
            </p:cNvPr>
            <p:cNvSpPr txBox="1">
              <a:spLocks/>
            </p:cNvSpPr>
            <p:nvPr/>
          </p:nvSpPr>
          <p:spPr>
            <a:xfrm>
              <a:off x="10174604" y="2573229"/>
              <a:ext cx="411420" cy="215444"/>
            </a:xfrm>
            <a:prstGeom prst="rect">
              <a:avLst/>
            </a:prstGeom>
            <a:solidFill>
              <a:srgbClr val="EDEFF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800" b="1" i="1" dirty="0">
                  <a:solidFill>
                    <a:srgbClr val="002060"/>
                  </a:solidFill>
                </a:rPr>
                <a:t>PR31</a:t>
              </a:r>
              <a:endParaRPr lang="fr-FR" sz="900" b="1" i="1" dirty="0">
                <a:solidFill>
                  <a:srgbClr val="002060"/>
                </a:solidFill>
              </a:endParaRPr>
            </a:p>
          </p:txBody>
        </p:sp>
        <p:sp>
          <p:nvSpPr>
            <p:cNvPr id="115" name="ZoneTexte 114">
              <a:extLst>
                <a:ext uri="{FF2B5EF4-FFF2-40B4-BE49-F238E27FC236}">
                  <a16:creationId xmlns:a16="http://schemas.microsoft.com/office/drawing/2014/main" id="{97E1976E-A1E9-44D3-99A0-86EBE7DC705C}"/>
                </a:ext>
              </a:extLst>
            </p:cNvPr>
            <p:cNvSpPr txBox="1">
              <a:spLocks/>
            </p:cNvSpPr>
            <p:nvPr/>
          </p:nvSpPr>
          <p:spPr>
            <a:xfrm>
              <a:off x="10174604" y="4094146"/>
              <a:ext cx="411420" cy="215444"/>
            </a:xfrm>
            <a:prstGeom prst="rect">
              <a:avLst/>
            </a:prstGeom>
            <a:solidFill>
              <a:srgbClr val="EDEFF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800" b="1" i="1" dirty="0">
                  <a:solidFill>
                    <a:srgbClr val="002060"/>
                  </a:solidFill>
                </a:rPr>
                <a:t>PR32</a:t>
              </a:r>
              <a:endParaRPr lang="fr-FR" sz="900" b="1" i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1333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FE01C58-06DA-4DA0-A560-944BF13E5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26/02/2024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0821501-3B41-4682-9FC4-68E5E831F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DESIR 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9AF6ED7-2EC6-4B01-9772-F464AB6A4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DB4A-5D22-4D64-BC05-8D71EE39B3DD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A1A2F7A6-63C1-4705-891B-3050C19A9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299" y="67884"/>
            <a:ext cx="10515600" cy="471617"/>
          </a:xfrm>
        </p:spPr>
        <p:txBody>
          <a:bodyPr/>
          <a:lstStyle/>
          <a:p>
            <a:r>
              <a:rPr lang="fr-FR" dirty="0"/>
              <a:t>Contents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F1D34C71-7CE0-4B13-9DB0-5962AF2D5FAC}"/>
              </a:ext>
            </a:extLst>
          </p:cNvPr>
          <p:cNvSpPr txBox="1">
            <a:spLocks/>
          </p:cNvSpPr>
          <p:nvPr/>
        </p:nvSpPr>
        <p:spPr>
          <a:xfrm>
            <a:off x="3280455" y="1724358"/>
            <a:ext cx="6819890" cy="14634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fr-FR" sz="2400" kern="1200" dirty="0">
                <a:solidFill>
                  <a:schemeClr val="bg1">
                    <a:lumMod val="7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+mn-cs"/>
              </a:rPr>
              <a:t>The DESIR HRS</a:t>
            </a:r>
          </a:p>
          <a:p>
            <a: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fr-FR" sz="2400" b="1" kern="120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+mn-cs"/>
              </a:rPr>
              <a:t>Optical aberrations : </a:t>
            </a:r>
            <a:r>
              <a:rPr lang="fr-FR" sz="2400" b="1" kern="1200" dirty="0" err="1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+mn-cs"/>
              </a:rPr>
              <a:t>detection</a:t>
            </a:r>
            <a:r>
              <a:rPr lang="fr-FR" sz="2400" b="1" kern="1200" dirty="0">
                <a:solidFill>
                  <a:schemeClr val="tx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+mn-cs"/>
              </a:rPr>
              <a:t> and correction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 err="1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Spectrometer</a:t>
            </a:r>
            <a:r>
              <a:rPr lang="fr-FR" sz="2400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</a:t>
            </a:r>
            <a:r>
              <a:rPr lang="fr-FR" sz="2400" dirty="0" err="1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characterisation</a:t>
            </a:r>
            <a:endParaRPr lang="fr-FR" sz="2400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453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3192E59-D2EA-4158-8F93-8411D2DD8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26/02/2024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189D4B7-3DBD-4989-A2EA-7C2EBB87E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DESIR 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58F81A4-4B80-43DF-8DE5-290B8FB42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DB4A-5D22-4D64-BC05-8D71EE39B3DD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7FA1371-1C16-4D69-B91A-1ABF74175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299" y="67884"/>
            <a:ext cx="10515600" cy="471617"/>
          </a:xfrm>
        </p:spPr>
        <p:txBody>
          <a:bodyPr/>
          <a:lstStyle/>
          <a:p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levels</a:t>
            </a:r>
            <a:r>
              <a:rPr lang="fr-FR" dirty="0"/>
              <a:t> of aberrations (simulations)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D482477-C6E0-4ACB-9822-81B54D247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91" y="1013842"/>
            <a:ext cx="11018808" cy="279986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47B7A715-51B7-4B44-A2F6-B86580C7838C}"/>
                  </a:ext>
                </a:extLst>
              </p:cNvPr>
              <p:cNvSpPr txBox="1"/>
              <p:nvPr/>
            </p:nvSpPr>
            <p:spPr>
              <a:xfrm>
                <a:off x="922110" y="3899317"/>
                <a:ext cx="3294941" cy="651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dirty="0"/>
                  <a:t>Hexapolar aberration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𝑛𝑑</m:t>
                        </m:r>
                      </m:sup>
                    </m:sSup>
                  </m:oMath>
                </a14:m>
                <a:r>
                  <a:rPr lang="fr-FR" dirty="0"/>
                  <a:t> order)</a:t>
                </a:r>
              </a:p>
              <a:p>
                <a:pPr algn="ctr"/>
                <a:r>
                  <a:rPr lang="fr-FR" dirty="0" err="1"/>
                  <a:t>is</a:t>
                </a:r>
                <a:r>
                  <a:rPr lang="fr-FR" dirty="0"/>
                  <a:t> dominant</a:t>
                </a:r>
              </a:p>
            </p:txBody>
          </p:sp>
        </mc:Choice>
        <mc:Fallback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47B7A715-51B7-4B44-A2F6-B86580C78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10" y="3899317"/>
                <a:ext cx="3294941" cy="651269"/>
              </a:xfrm>
              <a:prstGeom prst="rect">
                <a:avLst/>
              </a:prstGeom>
              <a:blipFill>
                <a:blip r:embed="rId3"/>
                <a:stretch>
                  <a:fillRect l="-1109" t="-4717" r="-1109" b="-150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7CB4ACFC-73D1-4732-A843-1C1B351EA4D0}"/>
                  </a:ext>
                </a:extLst>
              </p:cNvPr>
              <p:cNvSpPr txBox="1"/>
              <p:nvPr/>
            </p:nvSpPr>
            <p:spPr>
              <a:xfrm>
                <a:off x="4582501" y="3899316"/>
                <a:ext cx="3262495" cy="651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dirty="0"/>
                  <a:t>Octupolar aberration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𝑟𝑑</m:t>
                        </m:r>
                      </m:sup>
                    </m:sSup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order</a:t>
                </a:r>
                <a:r>
                  <a:rPr lang="fr-FR" dirty="0"/>
                  <a:t>)</a:t>
                </a:r>
              </a:p>
              <a:p>
                <a:pPr algn="ctr"/>
                <a:r>
                  <a:rPr lang="fr-FR" dirty="0" err="1"/>
                  <a:t>Hexapolar</a:t>
                </a:r>
                <a:r>
                  <a:rPr lang="fr-FR" dirty="0"/>
                  <a:t> </a:t>
                </a:r>
                <a:r>
                  <a:rPr lang="fr-FR" dirty="0" err="1"/>
                  <a:t>corrected</a:t>
                </a:r>
                <a:endParaRPr lang="fr-FR" dirty="0"/>
              </a:p>
            </p:txBody>
          </p:sp>
        </mc:Choice>
        <mc:Fallback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7CB4ACFC-73D1-4732-A843-1C1B351EA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501" y="3899316"/>
                <a:ext cx="3262495" cy="651269"/>
              </a:xfrm>
              <a:prstGeom prst="rect">
                <a:avLst/>
              </a:prstGeom>
              <a:blipFill>
                <a:blip r:embed="rId4"/>
                <a:stretch>
                  <a:fillRect l="-1308" t="-4717" r="-935" b="-150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0D74CAA1-C167-4285-BC55-7239CBFC073F}"/>
                  </a:ext>
                </a:extLst>
              </p:cNvPr>
              <p:cNvSpPr txBox="1"/>
              <p:nvPr/>
            </p:nvSpPr>
            <p:spPr>
              <a:xfrm>
                <a:off x="8007713" y="3899315"/>
                <a:ext cx="3756285" cy="651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dirty="0"/>
                  <a:t>Higher </a:t>
                </a:r>
                <a:r>
                  <a:rPr lang="fr-FR" dirty="0" err="1"/>
                  <a:t>order</a:t>
                </a:r>
                <a:r>
                  <a:rPr lang="fr-FR" dirty="0"/>
                  <a:t> aberration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&gt;3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𝑟𝑑</m:t>
                        </m:r>
                      </m:sup>
                    </m:sSup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order</a:t>
                </a:r>
                <a:r>
                  <a:rPr lang="fr-FR" dirty="0"/>
                  <a:t>)</a:t>
                </a:r>
              </a:p>
              <a:p>
                <a:pPr algn="ctr"/>
                <a:r>
                  <a:rPr lang="fr-FR" dirty="0" err="1"/>
                  <a:t>Octupolar</a:t>
                </a:r>
                <a:r>
                  <a:rPr lang="fr-FR" dirty="0"/>
                  <a:t> </a:t>
                </a:r>
                <a:r>
                  <a:rPr lang="fr-FR" dirty="0" err="1"/>
                  <a:t>corrected</a:t>
                </a:r>
                <a:endParaRPr lang="fr-FR" dirty="0"/>
              </a:p>
            </p:txBody>
          </p:sp>
        </mc:Choice>
        <mc:Fallback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0D74CAA1-C167-4285-BC55-7239CBFC0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713" y="3899315"/>
                <a:ext cx="3756285" cy="651269"/>
              </a:xfrm>
              <a:prstGeom prst="rect">
                <a:avLst/>
              </a:prstGeom>
              <a:blipFill>
                <a:blip r:embed="rId5"/>
                <a:stretch>
                  <a:fillRect l="-1136" t="-4717" r="-812" b="-150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>
            <a:extLst>
              <a:ext uri="{FF2B5EF4-FFF2-40B4-BE49-F238E27FC236}">
                <a16:creationId xmlns:a16="http://schemas.microsoft.com/office/drawing/2014/main" id="{66CA795C-5641-49F5-8609-DD89A0C858FB}"/>
              </a:ext>
            </a:extLst>
          </p:cNvPr>
          <p:cNvSpPr txBox="1"/>
          <p:nvPr/>
        </p:nvSpPr>
        <p:spPr>
          <a:xfrm>
            <a:off x="1507631" y="4584694"/>
            <a:ext cx="2288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Typically</a:t>
            </a:r>
            <a:r>
              <a:rPr lang="fr-FR" b="1" dirty="0"/>
              <a:t> « C-</a:t>
            </a:r>
            <a:r>
              <a:rPr lang="fr-FR" b="1" dirty="0" err="1"/>
              <a:t>shaped</a:t>
            </a:r>
            <a:r>
              <a:rPr lang="fr-FR" b="1" dirty="0"/>
              <a:t> »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A1FAA2B-20BA-40C2-A0A5-DDD7DE1BF0C7}"/>
              </a:ext>
            </a:extLst>
          </p:cNvPr>
          <p:cNvSpPr txBox="1"/>
          <p:nvPr/>
        </p:nvSpPr>
        <p:spPr>
          <a:xfrm>
            <a:off x="5156683" y="4584694"/>
            <a:ext cx="2288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Typically</a:t>
            </a:r>
            <a:r>
              <a:rPr lang="fr-FR" b="1" dirty="0"/>
              <a:t> « S-</a:t>
            </a:r>
            <a:r>
              <a:rPr lang="fr-FR" b="1" dirty="0" err="1"/>
              <a:t>shaped</a:t>
            </a:r>
            <a:r>
              <a:rPr lang="fr-FR" b="1" dirty="0"/>
              <a:t> »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ABABC86-063F-4617-8619-1085B947021A}"/>
              </a:ext>
            </a:extLst>
          </p:cNvPr>
          <p:cNvSpPr txBox="1"/>
          <p:nvPr/>
        </p:nvSpPr>
        <p:spPr>
          <a:xfrm>
            <a:off x="2433954" y="5321575"/>
            <a:ext cx="7231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Optical aberrations tend to </a:t>
            </a:r>
            <a:r>
              <a:rPr lang="fr-FR" i="1" dirty="0" err="1"/>
              <a:t>increase</a:t>
            </a:r>
            <a:r>
              <a:rPr lang="fr-FR" i="1" dirty="0"/>
              <a:t> the </a:t>
            </a:r>
            <a:r>
              <a:rPr lang="fr-FR" i="1" dirty="0" err="1"/>
              <a:t>beam</a:t>
            </a:r>
            <a:r>
              <a:rPr lang="fr-FR" i="1" dirty="0"/>
              <a:t> size and </a:t>
            </a:r>
            <a:r>
              <a:rPr lang="fr-FR" i="1" dirty="0" err="1"/>
              <a:t>need</a:t>
            </a:r>
            <a:r>
              <a:rPr lang="fr-FR" i="1" dirty="0"/>
              <a:t> to </a:t>
            </a:r>
            <a:r>
              <a:rPr lang="fr-FR" i="1" dirty="0" err="1"/>
              <a:t>be</a:t>
            </a:r>
            <a:r>
              <a:rPr lang="fr-FR" i="1" dirty="0"/>
              <a:t> </a:t>
            </a:r>
            <a:r>
              <a:rPr lang="fr-FR" i="1" dirty="0" err="1"/>
              <a:t>corrected</a:t>
            </a:r>
            <a:endParaRPr lang="fr-FR" i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E570A5-4841-4996-A676-60C761CFA48B}"/>
              </a:ext>
            </a:extLst>
          </p:cNvPr>
          <p:cNvSpPr/>
          <p:nvPr/>
        </p:nvSpPr>
        <p:spPr>
          <a:xfrm>
            <a:off x="1578634" y="1345721"/>
            <a:ext cx="2044460" cy="163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595BAB-9542-469E-B3F2-4F3A3B520A2F}"/>
              </a:ext>
            </a:extLst>
          </p:cNvPr>
          <p:cNvSpPr/>
          <p:nvPr/>
        </p:nvSpPr>
        <p:spPr>
          <a:xfrm>
            <a:off x="5341975" y="1345721"/>
            <a:ext cx="2044460" cy="163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303C52-D946-4C98-85F6-327641BC99A4}"/>
              </a:ext>
            </a:extLst>
          </p:cNvPr>
          <p:cNvSpPr/>
          <p:nvPr/>
        </p:nvSpPr>
        <p:spPr>
          <a:xfrm>
            <a:off x="8863625" y="1345721"/>
            <a:ext cx="2044460" cy="163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2219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0F1CCB5-45A4-447B-9F0D-5AA8CCDF4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26/02/2024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D8D8A04-2CF3-45F1-8D78-9F82EAC9B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DESIR 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0CC72EB-A199-40E6-B9E7-529E6A05E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DB4A-5D22-4D64-BC05-8D71EE39B3DD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E15930E-72C3-45F6-9DB7-0030C9514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299" y="67884"/>
            <a:ext cx="10515600" cy="471617"/>
          </a:xfrm>
        </p:spPr>
        <p:txBody>
          <a:bodyPr/>
          <a:lstStyle/>
          <a:p>
            <a:r>
              <a:rPr lang="fr-FR" dirty="0" err="1"/>
              <a:t>Effect</a:t>
            </a:r>
            <a:r>
              <a:rPr lang="fr-FR" dirty="0"/>
              <a:t> of </a:t>
            </a:r>
            <a:r>
              <a:rPr lang="fr-FR" dirty="0" err="1"/>
              <a:t>optical</a:t>
            </a:r>
            <a:r>
              <a:rPr lang="fr-FR" dirty="0"/>
              <a:t> aberrations on </a:t>
            </a:r>
            <a:r>
              <a:rPr lang="fr-FR" dirty="0" err="1"/>
              <a:t>beam</a:t>
            </a:r>
            <a:r>
              <a:rPr lang="fr-FR" dirty="0"/>
              <a:t> </a:t>
            </a:r>
            <a:r>
              <a:rPr lang="fr-FR" dirty="0" err="1"/>
              <a:t>separation</a:t>
            </a:r>
            <a:r>
              <a:rPr lang="fr-FR" dirty="0"/>
              <a:t> (simulations)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84F5A57-0144-4BB3-856A-46A1660E5C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36"/>
          <a:stretch/>
        </p:blipFill>
        <p:spPr>
          <a:xfrm>
            <a:off x="4614091" y="3215627"/>
            <a:ext cx="7171619" cy="237926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16371D4-1B9D-4AEE-B73F-1882B49AD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368" y="3589684"/>
            <a:ext cx="2943051" cy="196203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5B4AE2-11F0-4885-84DD-FF5B63C95445}"/>
              </a:ext>
            </a:extLst>
          </p:cNvPr>
          <p:cNvSpPr/>
          <p:nvPr/>
        </p:nvSpPr>
        <p:spPr>
          <a:xfrm>
            <a:off x="7301044" y="1211537"/>
            <a:ext cx="1716656" cy="2367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3E9DC5-6C94-43DC-8125-C6EAE68E3570}"/>
              </a:ext>
            </a:extLst>
          </p:cNvPr>
          <p:cNvSpPr/>
          <p:nvPr/>
        </p:nvSpPr>
        <p:spPr>
          <a:xfrm>
            <a:off x="7337891" y="5593104"/>
            <a:ext cx="1716656" cy="2367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A6EC4A4-0D33-4F53-A073-A7D44784BCEA}"/>
              </a:ext>
            </a:extLst>
          </p:cNvPr>
          <p:cNvSpPr txBox="1"/>
          <p:nvPr/>
        </p:nvSpPr>
        <p:spPr>
          <a:xfrm>
            <a:off x="139464" y="4046272"/>
            <a:ext cx="1509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Corrected</a:t>
            </a:r>
            <a:r>
              <a:rPr lang="fr-FR" dirty="0"/>
              <a:t> </a:t>
            </a:r>
            <a:r>
              <a:rPr lang="fr-FR" dirty="0" err="1"/>
              <a:t>beam</a:t>
            </a:r>
            <a:r>
              <a:rPr lang="fr-FR" dirty="0"/>
              <a:t> (few aberrations)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E96345-5AD1-4569-8ABB-2414BA9515BA}"/>
              </a:ext>
            </a:extLst>
          </p:cNvPr>
          <p:cNvSpPr/>
          <p:nvPr/>
        </p:nvSpPr>
        <p:spPr>
          <a:xfrm>
            <a:off x="5598543" y="1186587"/>
            <a:ext cx="1880559" cy="4265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B6638A-8974-4F03-950E-4A2B0653B0FF}"/>
              </a:ext>
            </a:extLst>
          </p:cNvPr>
          <p:cNvSpPr/>
          <p:nvPr/>
        </p:nvSpPr>
        <p:spPr>
          <a:xfrm>
            <a:off x="9017700" y="1180801"/>
            <a:ext cx="2075870" cy="4265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01517D-F523-4AB8-83E0-6CC75A830ADD}"/>
              </a:ext>
            </a:extLst>
          </p:cNvPr>
          <p:cNvSpPr/>
          <p:nvPr/>
        </p:nvSpPr>
        <p:spPr>
          <a:xfrm>
            <a:off x="5799561" y="5561560"/>
            <a:ext cx="1880559" cy="4265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B2A13F-3769-4856-BE45-9DBA485E1585}"/>
              </a:ext>
            </a:extLst>
          </p:cNvPr>
          <p:cNvSpPr/>
          <p:nvPr/>
        </p:nvSpPr>
        <p:spPr>
          <a:xfrm>
            <a:off x="9249858" y="5569068"/>
            <a:ext cx="1880559" cy="4265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2BE1390-6134-46E9-AFE8-EB7BD12587E1}"/>
              </a:ext>
            </a:extLst>
          </p:cNvPr>
          <p:cNvSpPr txBox="1"/>
          <p:nvPr/>
        </p:nvSpPr>
        <p:spPr>
          <a:xfrm>
            <a:off x="2107270" y="895149"/>
            <a:ext cx="227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Beam</a:t>
            </a:r>
            <a:r>
              <a:rPr lang="fr-FR" dirty="0"/>
              <a:t> position </a:t>
            </a:r>
            <a:r>
              <a:rPr lang="fr-FR" dirty="0" err="1"/>
              <a:t>spectra</a:t>
            </a: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4B74E82-F575-4AFC-B83B-A8086F6D372D}"/>
              </a:ext>
            </a:extLst>
          </p:cNvPr>
          <p:cNvSpPr txBox="1"/>
          <p:nvPr/>
        </p:nvSpPr>
        <p:spPr>
          <a:xfrm>
            <a:off x="5426288" y="882326"/>
            <a:ext cx="2372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Front </a:t>
            </a:r>
            <a:r>
              <a:rPr lang="fr-FR" dirty="0" err="1"/>
              <a:t>view</a:t>
            </a:r>
            <a:r>
              <a:rPr lang="fr-FR" dirty="0"/>
              <a:t> of the </a:t>
            </a:r>
            <a:r>
              <a:rPr lang="fr-FR" dirty="0" err="1"/>
              <a:t>beam</a:t>
            </a:r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B9BB878-2213-4644-B871-9117FFFD9A94}"/>
              </a:ext>
            </a:extLst>
          </p:cNvPr>
          <p:cNvSpPr txBox="1"/>
          <p:nvPr/>
        </p:nvSpPr>
        <p:spPr>
          <a:xfrm>
            <a:off x="9089868" y="889881"/>
            <a:ext cx="2282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Emittance profile (XX’)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6604443-33D7-40DF-A08B-5503511168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719" y="1529603"/>
            <a:ext cx="2965548" cy="197703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C81D653-0F5C-432C-AE11-CAFABA3553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79"/>
          <a:stretch/>
        </p:blipFill>
        <p:spPr>
          <a:xfrm>
            <a:off x="4545311" y="1211537"/>
            <a:ext cx="7209251" cy="2423328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6B6E3247-25F7-4D26-A404-D670CBAEA334}"/>
              </a:ext>
            </a:extLst>
          </p:cNvPr>
          <p:cNvSpPr txBox="1"/>
          <p:nvPr/>
        </p:nvSpPr>
        <p:spPr>
          <a:xfrm>
            <a:off x="139464" y="1867441"/>
            <a:ext cx="1440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Hexapolar</a:t>
            </a:r>
            <a:r>
              <a:rPr lang="fr-FR" dirty="0"/>
              <a:t> aberration dominant</a:t>
            </a:r>
          </a:p>
          <a:p>
            <a:r>
              <a:rPr lang="fr-FR" dirty="0"/>
              <a:t>(HRS-</a:t>
            </a:r>
            <a:r>
              <a:rPr lang="fr-FR" dirty="0" err="1"/>
              <a:t>like</a:t>
            </a:r>
            <a:r>
              <a:rPr lang="fr-FR" dirty="0"/>
              <a:t>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C24B47-A6DC-407C-BB30-1804FDC554D2}"/>
              </a:ext>
            </a:extLst>
          </p:cNvPr>
          <p:cNvSpPr/>
          <p:nvPr/>
        </p:nvSpPr>
        <p:spPr>
          <a:xfrm>
            <a:off x="5598543" y="1298775"/>
            <a:ext cx="5774129" cy="340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9922335"/>
      </p:ext>
    </p:extLst>
  </p:cSld>
  <p:clrMapOvr>
    <a:masterClrMapping/>
  </p:clrMapOvr>
</p:sld>
</file>

<file path=ppt/theme/theme1.xml><?xml version="1.0" encoding="utf-8"?>
<a:theme xmlns:a="http://schemas.openxmlformats.org/drawingml/2006/main" name="F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3553</TotalTime>
  <Words>1399</Words>
  <Application>Microsoft Office PowerPoint</Application>
  <PresentationFormat>Grand écran</PresentationFormat>
  <Paragraphs>320</Paragraphs>
  <Slides>24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4" baseType="lpstr">
      <vt:lpstr>AdvGulliv-R</vt:lpstr>
      <vt:lpstr>Arial</vt:lpstr>
      <vt:lpstr>Calibri</vt:lpstr>
      <vt:lpstr>Calibri Light</vt:lpstr>
      <vt:lpstr>Cambria Math</vt:lpstr>
      <vt:lpstr>Champagne &amp; Limousines</vt:lpstr>
      <vt:lpstr>Times New Roman</vt:lpstr>
      <vt:lpstr>Fr</vt:lpstr>
      <vt:lpstr>En</vt:lpstr>
      <vt:lpstr>Acrobat Document</vt:lpstr>
      <vt:lpstr>Commissioning of the DESIR HRS</vt:lpstr>
      <vt:lpstr>Contents</vt:lpstr>
      <vt:lpstr>Beam preparation for DESIR – LP2I Bordeaux contribution</vt:lpstr>
      <vt:lpstr>The HRS</vt:lpstr>
      <vt:lpstr>The HRS at LP2I Bordeaux</vt:lpstr>
      <vt:lpstr>HRS synoptics: a compact beamline</vt:lpstr>
      <vt:lpstr>Contents</vt:lpstr>
      <vt:lpstr>Different levels of aberrations (simulations)</vt:lpstr>
      <vt:lpstr>Effect of optical aberrations on beam separation (simulations) </vt:lpstr>
      <vt:lpstr>Measurement of aberrations</vt:lpstr>
      <vt:lpstr>Recent upgrade of the emittance-meter</vt:lpstr>
      <vt:lpstr>Correct the aberrations with the multipole</vt:lpstr>
      <vt:lpstr>Hexapolar correction (2nd order)</vt:lpstr>
      <vt:lpstr>Higher order correction (up to 3rd order)</vt:lpstr>
      <vt:lpstr>Contents</vt:lpstr>
      <vt:lpstr>Measuring the resolution of a spectrometer/separator</vt:lpstr>
      <vt:lpstr>Populate multiple energies of a beam</vt:lpstr>
      <vt:lpstr>Signal generator : square signal</vt:lpstr>
      <vt:lpstr>Square signal with noise</vt:lpstr>
      <vt:lpstr>Square signal with noise</vt:lpstr>
      <vt:lpstr>To go further…</vt:lpstr>
      <vt:lpstr>A concrete example : separation of 100Sn and 100In</vt:lpstr>
      <vt:lpstr>Conclusion</vt:lpstr>
      <vt:lpstr>Conclusion</vt:lpstr>
    </vt:vector>
  </TitlesOfParts>
  <Company>CENBG-Univ.Bx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julien michaud</dc:creator>
  <cp:lastModifiedBy>julien michaud</cp:lastModifiedBy>
  <cp:revision>196</cp:revision>
  <dcterms:created xsi:type="dcterms:W3CDTF">2021-09-14T09:02:50Z</dcterms:created>
  <dcterms:modified xsi:type="dcterms:W3CDTF">2024-02-23T14:19:23Z</dcterms:modified>
</cp:coreProperties>
</file>