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42" r:id="rId2"/>
    <p:sldId id="587" r:id="rId3"/>
    <p:sldId id="543" r:id="rId4"/>
    <p:sldId id="544" r:id="rId5"/>
    <p:sldId id="545" r:id="rId6"/>
    <p:sldId id="546" r:id="rId7"/>
    <p:sldId id="547" r:id="rId8"/>
    <p:sldId id="548" r:id="rId9"/>
    <p:sldId id="554" r:id="rId10"/>
    <p:sldId id="549" r:id="rId11"/>
    <p:sldId id="553" r:id="rId12"/>
    <p:sldId id="550" r:id="rId13"/>
    <p:sldId id="557" r:id="rId14"/>
    <p:sldId id="558" r:id="rId15"/>
    <p:sldId id="559" r:id="rId16"/>
    <p:sldId id="572" r:id="rId17"/>
    <p:sldId id="573" r:id="rId18"/>
    <p:sldId id="575" r:id="rId19"/>
    <p:sldId id="574" r:id="rId20"/>
    <p:sldId id="576" r:id="rId21"/>
    <p:sldId id="577" r:id="rId22"/>
    <p:sldId id="578" r:id="rId23"/>
    <p:sldId id="579" r:id="rId24"/>
    <p:sldId id="580" r:id="rId25"/>
    <p:sldId id="581" r:id="rId26"/>
    <p:sldId id="561" r:id="rId27"/>
    <p:sldId id="562" r:id="rId28"/>
    <p:sldId id="565" r:id="rId29"/>
    <p:sldId id="566" r:id="rId30"/>
    <p:sldId id="567" r:id="rId31"/>
    <p:sldId id="568" r:id="rId32"/>
    <p:sldId id="588" r:id="rId33"/>
    <p:sldId id="586" r:id="rId34"/>
    <p:sldId id="570" r:id="rId35"/>
    <p:sldId id="582" r:id="rId36"/>
    <p:sldId id="584" r:id="rId37"/>
    <p:sldId id="585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686868"/>
    <a:srgbClr val="2559FF"/>
    <a:srgbClr val="CC0000"/>
    <a:srgbClr val="000000"/>
    <a:srgbClr val="33CC33"/>
    <a:srgbClr val="71F43C"/>
    <a:srgbClr val="69EB45"/>
    <a:srgbClr val="4CC07B"/>
    <a:srgbClr val="65C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472" autoAdjust="0"/>
  </p:normalViewPr>
  <p:slideViewPr>
    <p:cSldViewPr>
      <p:cViewPr>
        <p:scale>
          <a:sx n="72" d="100"/>
          <a:sy n="72" d="100"/>
        </p:scale>
        <p:origin x="114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5CCE36-00EF-4FB1-AFBE-9DB67B678B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88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34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606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967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42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1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930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94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04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28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88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91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17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777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02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37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16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376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519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737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4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36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47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3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28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89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4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CE36-00EF-4FB1-AFBE-9DB67B678B2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73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D4C5-B684-4C6F-B3D6-57279B302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8915-292D-421F-B727-E7CACE6E2B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7FDE-BA66-41A3-A196-1D367A3D8A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1ED2-CE8F-40D5-8313-4820B26724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FAAF-6039-4F22-8829-C365431675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D2DF-9F5B-40C9-884B-2917ED84C0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4034-5198-4A74-9A8D-8DFAC6F16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7868-5DDB-4494-B684-A413FD603B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CD46-C556-45ED-B3B8-B8687F3C17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A25C-254A-40C2-A75E-96D33D9D9C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C1D0-3620-47F9-8603-B5A9CC6C49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954B04-B91B-4FFB-AD69-B6AFA88500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620634" y="2967335"/>
            <a:ext cx="79027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Analysis</a:t>
            </a:r>
            <a:r>
              <a:rPr lang="fr-FR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fr-FR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Aifira</a:t>
            </a:r>
            <a:r>
              <a:rPr lang="fr-FR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fr-FR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experiment</a:t>
            </a:r>
            <a:endParaRPr lang="fr-FR" sz="4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fr-F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 – 23/02/2022</a:t>
            </a:r>
            <a:endParaRPr lang="fr-FR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1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experimental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spectra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-2222" y="-15954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003" r="4660" b="4526"/>
          <a:stretch/>
        </p:blipFill>
        <p:spPr>
          <a:xfrm rot="5400000">
            <a:off x="1658690" y="-578689"/>
            <a:ext cx="5690017" cy="82300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81364" y="966428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>
                <a:solidFill>
                  <a:srgbClr val="CC0000"/>
                </a:solidFill>
              </a:rPr>
              <a:t>27</a:t>
            </a:r>
            <a:r>
              <a:rPr lang="fr-FR" sz="2400" b="1" dirty="0" smtClean="0">
                <a:solidFill>
                  <a:srgbClr val="CC0000"/>
                </a:solidFill>
              </a:rPr>
              <a:t>Al(</a:t>
            </a:r>
            <a:r>
              <a:rPr lang="fr-FR" sz="2400" b="1" dirty="0" err="1" smtClean="0">
                <a:solidFill>
                  <a:srgbClr val="CC0000"/>
                </a:solidFill>
              </a:rPr>
              <a:t>p,</a:t>
            </a:r>
            <a:r>
              <a:rPr lang="fr-FR" sz="2400" b="1" dirty="0" err="1" smtClean="0">
                <a:solidFill>
                  <a:srgbClr val="CC0000"/>
                </a:solidFill>
                <a:latin typeface="Symbol" panose="05050102010706020507" pitchFamily="18" charset="2"/>
              </a:rPr>
              <a:t>g</a:t>
            </a:r>
            <a:r>
              <a:rPr lang="fr-FR" sz="2400" b="1" dirty="0" smtClean="0">
                <a:solidFill>
                  <a:srgbClr val="CC0000"/>
                </a:solidFill>
              </a:rPr>
              <a:t>)</a:t>
            </a:r>
            <a:r>
              <a:rPr lang="fr-FR" sz="2400" b="1" baseline="30000" dirty="0" smtClean="0">
                <a:solidFill>
                  <a:srgbClr val="CC0000"/>
                </a:solidFill>
              </a:rPr>
              <a:t>28</a:t>
            </a:r>
            <a:r>
              <a:rPr lang="fr-FR" sz="2400" b="1" dirty="0" smtClean="0">
                <a:solidFill>
                  <a:srgbClr val="CC0000"/>
                </a:solidFill>
              </a:rPr>
              <a:t>Si at </a:t>
            </a:r>
            <a:r>
              <a:rPr lang="fr-FR" sz="2400" b="1" dirty="0" smtClean="0">
                <a:solidFill>
                  <a:srgbClr val="CC0000"/>
                </a:solidFill>
              </a:rPr>
              <a:t>992 </a:t>
            </a:r>
            <a:r>
              <a:rPr lang="fr-FR" sz="2400" b="1" dirty="0" err="1" smtClean="0">
                <a:solidFill>
                  <a:srgbClr val="CC0000"/>
                </a:solidFill>
              </a:rPr>
              <a:t>keV</a:t>
            </a:r>
            <a:r>
              <a:rPr lang="fr-FR" dirty="0" smtClean="0">
                <a:solidFill>
                  <a:srgbClr val="CC0000"/>
                </a:solidFill>
              </a:rPr>
              <a:t> 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-5400000">
            <a:off x="7247788" y="22625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10762.9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5" name="ZoneTexte 14"/>
          <p:cNvSpPr txBox="1"/>
          <p:nvPr/>
        </p:nvSpPr>
        <p:spPr>
          <a:xfrm rot="-5400000">
            <a:off x="4506476" y="277812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6019.9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6" name="ZoneTexte 15"/>
          <p:cNvSpPr txBox="1"/>
          <p:nvPr/>
        </p:nvSpPr>
        <p:spPr>
          <a:xfrm rot="-5400000">
            <a:off x="2552967" y="254412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2614.5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7" name="ZoneTexte 16"/>
          <p:cNvSpPr txBox="1"/>
          <p:nvPr/>
        </p:nvSpPr>
        <p:spPr>
          <a:xfrm rot="-5400000">
            <a:off x="1914188" y="139199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1779.0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408422" y="5949280"/>
            <a:ext cx="413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Typical</a:t>
            </a:r>
            <a:r>
              <a:rPr lang="fr-FR" b="1" dirty="0" smtClean="0"/>
              <a:t> </a:t>
            </a:r>
            <a:r>
              <a:rPr lang="fr-FR" b="1" dirty="0" err="1" smtClean="0"/>
              <a:t>precision</a:t>
            </a:r>
            <a:r>
              <a:rPr lang="fr-FR" b="1" dirty="0" smtClean="0"/>
              <a:t>: 0.1 – 0.5 </a:t>
            </a:r>
            <a:r>
              <a:rPr lang="fr-FR" b="1" dirty="0" err="1" smtClean="0"/>
              <a:t>keV</a:t>
            </a:r>
            <a:endParaRPr lang="fr-FR" b="1" dirty="0" smtClean="0"/>
          </a:p>
          <a:p>
            <a:r>
              <a:rPr lang="fr-FR" b="1" dirty="0" smtClean="0"/>
              <a:t>Time: 1.0 h</a:t>
            </a:r>
          </a:p>
          <a:p>
            <a:r>
              <a:rPr lang="fr-FR" b="1" dirty="0" smtClean="0"/>
              <a:t>Rate: 600 </a:t>
            </a:r>
            <a:r>
              <a:rPr lang="fr-FR" b="1" dirty="0" err="1" smtClean="0"/>
              <a:t>pps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err="1" smtClean="0">
                <a:sym typeface="Wingdings" panose="05000000000000000000" pitchFamily="2" charset="2"/>
              </a:rPr>
              <a:t>can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be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increased</a:t>
            </a:r>
            <a:r>
              <a:rPr lang="fr-FR" b="1" dirty="0" smtClean="0">
                <a:sym typeface="Wingdings" panose="05000000000000000000" pitchFamily="2" charset="2"/>
              </a:rPr>
              <a:t> ?</a:t>
            </a:r>
            <a:endParaRPr lang="en-GB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796136" y="151854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0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3021" r="4481" b="5117"/>
          <a:stretch/>
        </p:blipFill>
        <p:spPr>
          <a:xfrm rot="5400000">
            <a:off x="1517336" y="-442665"/>
            <a:ext cx="5840664" cy="7823355"/>
          </a:xfrm>
          <a:prstGeom prst="rect">
            <a:avLst/>
          </a:prstGeom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experimental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spectra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-2222" y="-15954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4181364" y="878885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>
                <a:solidFill>
                  <a:srgbClr val="CC0000"/>
                </a:solidFill>
              </a:rPr>
              <a:t>35</a:t>
            </a:r>
            <a:r>
              <a:rPr lang="fr-FR" sz="2400" b="1" dirty="0" smtClean="0">
                <a:solidFill>
                  <a:srgbClr val="CC0000"/>
                </a:solidFill>
              </a:rPr>
              <a:t>Cl(</a:t>
            </a:r>
            <a:r>
              <a:rPr lang="fr-FR" sz="2400" b="1" dirty="0" err="1" smtClean="0">
                <a:solidFill>
                  <a:srgbClr val="CC0000"/>
                </a:solidFill>
              </a:rPr>
              <a:t>n,</a:t>
            </a:r>
            <a:r>
              <a:rPr lang="fr-FR" sz="2400" b="1" dirty="0" err="1" smtClean="0">
                <a:solidFill>
                  <a:srgbClr val="CC0000"/>
                </a:solidFill>
                <a:latin typeface="Symbol" panose="05050102010706020507" pitchFamily="18" charset="2"/>
              </a:rPr>
              <a:t>g</a:t>
            </a:r>
            <a:r>
              <a:rPr lang="fr-FR" sz="2400" b="1" dirty="0" smtClean="0">
                <a:solidFill>
                  <a:srgbClr val="CC0000"/>
                </a:solidFill>
              </a:rPr>
              <a:t>)</a:t>
            </a:r>
            <a:r>
              <a:rPr lang="fr-FR" sz="2400" b="1" baseline="30000" dirty="0" smtClean="0">
                <a:solidFill>
                  <a:srgbClr val="CC0000"/>
                </a:solidFill>
              </a:rPr>
              <a:t>36</a:t>
            </a:r>
            <a:r>
              <a:rPr lang="fr-FR" sz="2400" b="1" dirty="0" smtClean="0">
                <a:solidFill>
                  <a:srgbClr val="CC0000"/>
                </a:solidFill>
              </a:rPr>
              <a:t>Cl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-5400000">
            <a:off x="5900291" y="346836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8578.2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5" name="ZoneTexte 14"/>
          <p:cNvSpPr txBox="1"/>
          <p:nvPr/>
        </p:nvSpPr>
        <p:spPr>
          <a:xfrm rot="-5400000">
            <a:off x="4440848" y="2456577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6110.8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6" name="ZoneTexte 15"/>
          <p:cNvSpPr txBox="1"/>
          <p:nvPr/>
        </p:nvSpPr>
        <p:spPr>
          <a:xfrm rot="-5400000">
            <a:off x="1570163" y="17953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1950.9 / 1959.1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7" name="ZoneTexte 16"/>
          <p:cNvSpPr txBox="1"/>
          <p:nvPr/>
        </p:nvSpPr>
        <p:spPr>
          <a:xfrm rot="-5400000">
            <a:off x="1557327" y="2085610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1164.7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4" name="ZoneTexte 13"/>
          <p:cNvSpPr txBox="1"/>
          <p:nvPr/>
        </p:nvSpPr>
        <p:spPr>
          <a:xfrm rot="-5400000">
            <a:off x="5001239" y="268265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7413.7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 rot="-5400000">
            <a:off x="5514588" y="332434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7790.0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08422" y="5949280"/>
            <a:ext cx="3855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Typical</a:t>
            </a:r>
            <a:r>
              <a:rPr lang="fr-FR" b="1" dirty="0" smtClean="0"/>
              <a:t> </a:t>
            </a:r>
            <a:r>
              <a:rPr lang="fr-FR" b="1" dirty="0" err="1" smtClean="0"/>
              <a:t>precision</a:t>
            </a:r>
            <a:r>
              <a:rPr lang="fr-FR" b="1" dirty="0" smtClean="0"/>
              <a:t>: 0.1 – 0.7 </a:t>
            </a:r>
            <a:r>
              <a:rPr lang="fr-FR" b="1" dirty="0" err="1" smtClean="0"/>
              <a:t>keV</a:t>
            </a:r>
            <a:endParaRPr lang="fr-FR" b="1" dirty="0" smtClean="0"/>
          </a:p>
          <a:p>
            <a:r>
              <a:rPr lang="fr-FR" b="1" dirty="0" smtClean="0"/>
              <a:t>Time: 1.5 h</a:t>
            </a:r>
          </a:p>
          <a:p>
            <a:r>
              <a:rPr lang="fr-FR" b="1" dirty="0" smtClean="0"/>
              <a:t>Rate: 8500 </a:t>
            </a:r>
            <a:r>
              <a:rPr lang="fr-FR" b="1" dirty="0" err="1" smtClean="0"/>
              <a:t>pps</a:t>
            </a:r>
            <a:r>
              <a:rPr lang="fr-FR" b="1" dirty="0" smtClean="0"/>
              <a:t>  </a:t>
            </a:r>
            <a:r>
              <a:rPr lang="fr-FR" b="1" dirty="0" smtClean="0">
                <a:sym typeface="Wingdings" panose="05000000000000000000" pitchFamily="2" charset="2"/>
              </a:rPr>
              <a:t>  lead </a:t>
            </a:r>
            <a:r>
              <a:rPr lang="fr-FR" b="1" dirty="0" err="1" smtClean="0">
                <a:sym typeface="Wingdings" panose="05000000000000000000" pitchFamily="2" charset="2"/>
              </a:rPr>
              <a:t>shielding</a:t>
            </a:r>
            <a:endParaRPr lang="en-GB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796136" y="151854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2014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31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3321" r="6435" b="6545"/>
          <a:stretch/>
        </p:blipFill>
        <p:spPr>
          <a:xfrm rot="5400000">
            <a:off x="1653521" y="-392132"/>
            <a:ext cx="5861165" cy="8039300"/>
          </a:xfrm>
          <a:prstGeom prst="rect">
            <a:avLst/>
          </a:prstGeom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experimental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spectra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206" y="1096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4181364" y="1124744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>
                <a:solidFill>
                  <a:srgbClr val="CC0000"/>
                </a:solidFill>
              </a:rPr>
              <a:t>31</a:t>
            </a:r>
            <a:r>
              <a:rPr lang="fr-FR" sz="2400" b="1" dirty="0" smtClean="0">
                <a:solidFill>
                  <a:srgbClr val="CC0000"/>
                </a:solidFill>
              </a:rPr>
              <a:t>P(</a:t>
            </a:r>
            <a:r>
              <a:rPr lang="fr-FR" sz="2400" b="1" dirty="0" err="1" smtClean="0">
                <a:solidFill>
                  <a:srgbClr val="CC0000"/>
                </a:solidFill>
              </a:rPr>
              <a:t>p,</a:t>
            </a:r>
            <a:r>
              <a:rPr lang="fr-FR" sz="2400" b="1" dirty="0" err="1" smtClean="0">
                <a:solidFill>
                  <a:srgbClr val="CC0000"/>
                </a:solidFill>
                <a:latin typeface="Symbol" panose="05050102010706020507" pitchFamily="18" charset="2"/>
              </a:rPr>
              <a:t>g</a:t>
            </a:r>
            <a:r>
              <a:rPr lang="fr-FR" sz="2400" b="1" dirty="0" smtClean="0">
                <a:solidFill>
                  <a:srgbClr val="CC0000"/>
                </a:solidFill>
              </a:rPr>
              <a:t>)</a:t>
            </a:r>
            <a:r>
              <a:rPr lang="fr-FR" sz="2400" b="1" baseline="30000" dirty="0" smtClean="0">
                <a:solidFill>
                  <a:srgbClr val="CC0000"/>
                </a:solidFill>
              </a:rPr>
              <a:t>32</a:t>
            </a:r>
            <a:r>
              <a:rPr lang="fr-FR" sz="2400" b="1" dirty="0" smtClean="0">
                <a:solidFill>
                  <a:srgbClr val="CC0000"/>
                </a:solidFill>
              </a:rPr>
              <a:t>S at 3.285 </a:t>
            </a:r>
            <a:r>
              <a:rPr lang="fr-FR" sz="2400" b="1" dirty="0" err="1" smtClean="0">
                <a:solidFill>
                  <a:srgbClr val="CC0000"/>
                </a:solidFill>
              </a:rPr>
              <a:t>keV</a:t>
            </a:r>
            <a:r>
              <a:rPr lang="fr-FR" dirty="0" smtClean="0">
                <a:solidFill>
                  <a:srgbClr val="CC0000"/>
                </a:solidFill>
              </a:rPr>
              <a:t> 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-5400000">
            <a:off x="5920348" y="342619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8124.1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5" name="ZoneTexte 14"/>
          <p:cNvSpPr txBox="1"/>
          <p:nvPr/>
        </p:nvSpPr>
        <p:spPr>
          <a:xfrm rot="-5400000">
            <a:off x="3226059" y="247859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3922.4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6" name="ZoneTexte 15"/>
          <p:cNvSpPr txBox="1"/>
          <p:nvPr/>
        </p:nvSpPr>
        <p:spPr>
          <a:xfrm rot="-5400000">
            <a:off x="2644226" y="25363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2840.3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7" name="ZoneTexte 16"/>
          <p:cNvSpPr txBox="1"/>
          <p:nvPr/>
        </p:nvSpPr>
        <p:spPr>
          <a:xfrm rot="-5400000">
            <a:off x="2309454" y="128513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2230.6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547664" y="4343906"/>
            <a:ext cx="4829207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Measurement</a:t>
            </a:r>
            <a:r>
              <a:rPr lang="fr-FR" sz="1400" b="1" dirty="0" smtClean="0"/>
              <a:t> time: 3.6h</a:t>
            </a:r>
          </a:p>
          <a:p>
            <a:r>
              <a:rPr lang="en-GB" sz="1400" b="1" dirty="0" smtClean="0"/>
              <a:t>P </a:t>
            </a:r>
            <a:r>
              <a:rPr lang="en-GB" sz="1400" b="1" dirty="0"/>
              <a:t>= 2230.68(05) </a:t>
            </a:r>
            <a:r>
              <a:rPr lang="en-GB" sz="1400" b="1" dirty="0" err="1"/>
              <a:t>keV</a:t>
            </a:r>
            <a:r>
              <a:rPr lang="en-GB" sz="1400" b="1" dirty="0"/>
              <a:t>, </a:t>
            </a:r>
            <a:r>
              <a:rPr lang="en-GB" sz="1400" b="1" dirty="0" smtClean="0"/>
              <a:t> lit </a:t>
            </a:r>
            <a:r>
              <a:rPr lang="en-GB" sz="1400" b="1" dirty="0"/>
              <a:t>= 2230.57(15) </a:t>
            </a:r>
            <a:r>
              <a:rPr lang="en-GB" sz="1400" b="1" dirty="0" err="1" smtClean="0"/>
              <a:t>keV</a:t>
            </a:r>
            <a:r>
              <a:rPr lang="en-GB" sz="1400" b="1" dirty="0" smtClean="0"/>
              <a:t>,   23.8(4</a:t>
            </a:r>
            <a:r>
              <a:rPr lang="en-GB" sz="1400" b="1" dirty="0"/>
              <a:t>) </a:t>
            </a:r>
            <a:r>
              <a:rPr lang="en-GB" sz="1400" b="1" dirty="0" err="1"/>
              <a:t>pps</a:t>
            </a:r>
            <a:r>
              <a:rPr lang="en-GB" sz="1400" b="1" dirty="0" smtClean="0"/>
              <a:t> </a:t>
            </a:r>
            <a:endParaRPr lang="en-GB" sz="1400" b="1" dirty="0"/>
          </a:p>
          <a:p>
            <a:r>
              <a:rPr lang="en-GB" sz="1400" b="1" dirty="0"/>
              <a:t>P</a:t>
            </a:r>
            <a:r>
              <a:rPr lang="en-GB" sz="1400" b="1" dirty="0" smtClean="0"/>
              <a:t> </a:t>
            </a:r>
            <a:r>
              <a:rPr lang="en-GB" sz="1400" b="1" dirty="0"/>
              <a:t>= 2839.61(51) </a:t>
            </a:r>
            <a:r>
              <a:rPr lang="en-GB" sz="1400" b="1" dirty="0" err="1"/>
              <a:t>keV</a:t>
            </a:r>
            <a:r>
              <a:rPr lang="en-GB" sz="1400" b="1" dirty="0"/>
              <a:t>, </a:t>
            </a:r>
            <a:r>
              <a:rPr lang="en-GB" sz="1400" b="1" dirty="0" smtClean="0"/>
              <a:t> lit </a:t>
            </a:r>
            <a:r>
              <a:rPr lang="en-GB" sz="1400" b="1" dirty="0"/>
              <a:t>= 2840.32(14) </a:t>
            </a:r>
            <a:r>
              <a:rPr lang="en-GB" sz="1400" b="1" dirty="0" err="1" smtClean="0"/>
              <a:t>keV</a:t>
            </a:r>
            <a:r>
              <a:rPr lang="en-GB" sz="1400" b="1" dirty="0" smtClean="0"/>
              <a:t>, </a:t>
            </a:r>
            <a:r>
              <a:rPr lang="en-GB" sz="1400" b="1" dirty="0"/>
              <a:t>0.048(6) </a:t>
            </a:r>
            <a:r>
              <a:rPr lang="en-GB" sz="1400" b="1" dirty="0" err="1"/>
              <a:t>pps</a:t>
            </a:r>
            <a:endParaRPr lang="en-GB" sz="1400" b="1" dirty="0" smtClean="0"/>
          </a:p>
          <a:p>
            <a:r>
              <a:rPr lang="en-GB" sz="1400" b="1" dirty="0"/>
              <a:t>P</a:t>
            </a:r>
            <a:r>
              <a:rPr lang="en-GB" sz="1400" b="1" dirty="0" smtClean="0"/>
              <a:t> </a:t>
            </a:r>
            <a:r>
              <a:rPr lang="en-GB" sz="1400" b="1" dirty="0"/>
              <a:t>= 3922.33(38) </a:t>
            </a:r>
            <a:r>
              <a:rPr lang="en-GB" sz="1400" b="1" dirty="0" err="1"/>
              <a:t>keV</a:t>
            </a:r>
            <a:r>
              <a:rPr lang="en-GB" sz="1400" b="1" dirty="0"/>
              <a:t>, </a:t>
            </a:r>
            <a:r>
              <a:rPr lang="en-GB" sz="1400" b="1" dirty="0" smtClean="0"/>
              <a:t> lit </a:t>
            </a:r>
            <a:r>
              <a:rPr lang="en-GB" sz="1400" b="1" dirty="0"/>
              <a:t>= 3922.37(15) </a:t>
            </a:r>
            <a:r>
              <a:rPr lang="en-GB" sz="1400" b="1" dirty="0" err="1" smtClean="0"/>
              <a:t>keV</a:t>
            </a:r>
            <a:r>
              <a:rPr lang="en-GB" sz="1400" b="1" dirty="0" smtClean="0"/>
              <a:t>, </a:t>
            </a:r>
            <a:r>
              <a:rPr lang="en-GB" sz="1400" b="1" dirty="0"/>
              <a:t>0.220(7) </a:t>
            </a:r>
            <a:r>
              <a:rPr lang="en-GB" sz="1400" b="1" dirty="0" err="1"/>
              <a:t>pps</a:t>
            </a:r>
            <a:endParaRPr lang="en-GB" sz="1400" b="1" dirty="0" smtClean="0"/>
          </a:p>
          <a:p>
            <a:r>
              <a:rPr lang="en-GB" sz="1400" b="1" dirty="0" smtClean="0"/>
              <a:t>P = </a:t>
            </a:r>
            <a:r>
              <a:rPr lang="en-GB" sz="1400" b="1" dirty="0"/>
              <a:t>8126.53(31) </a:t>
            </a:r>
            <a:r>
              <a:rPr lang="en-GB" sz="1400" b="1" dirty="0" err="1"/>
              <a:t>keV</a:t>
            </a:r>
            <a:r>
              <a:rPr lang="en-GB" sz="1400" b="1" dirty="0"/>
              <a:t>, </a:t>
            </a:r>
            <a:r>
              <a:rPr lang="en-GB" sz="1400" b="1" dirty="0" smtClean="0"/>
              <a:t> lit </a:t>
            </a:r>
            <a:r>
              <a:rPr lang="en-GB" sz="1400" b="1" dirty="0"/>
              <a:t>= 8124.12(24) </a:t>
            </a:r>
            <a:r>
              <a:rPr lang="en-GB" sz="1400" b="1" dirty="0" err="1" smtClean="0"/>
              <a:t>keV</a:t>
            </a:r>
            <a:r>
              <a:rPr lang="en-GB" sz="1400" b="1" dirty="0" smtClean="0"/>
              <a:t>, </a:t>
            </a:r>
            <a:r>
              <a:rPr lang="en-GB" sz="1400" b="1" dirty="0"/>
              <a:t>0.059(3) </a:t>
            </a:r>
            <a:r>
              <a:rPr lang="en-GB" sz="1400" b="1" dirty="0" err="1"/>
              <a:t>pps</a:t>
            </a:r>
            <a:endParaRPr lang="en-GB" sz="1400" b="1" dirty="0" smtClean="0"/>
          </a:p>
          <a:p>
            <a:endParaRPr lang="fr-FR" sz="700" b="1" dirty="0"/>
          </a:p>
          <a:p>
            <a:r>
              <a:rPr lang="fr-FR" sz="1400" b="1" dirty="0" smtClean="0"/>
              <a:t>Cascade 3922.33(38) + 8126.53(31) = 12048.86(49) </a:t>
            </a:r>
            <a:r>
              <a:rPr lang="fr-FR" sz="1400" b="1" dirty="0" err="1" smtClean="0"/>
              <a:t>keV</a:t>
            </a:r>
            <a:endParaRPr lang="fr-FR" sz="1400" b="1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5796136" y="174319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78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set-up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02/2022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3750" r="24801"/>
          <a:stretch/>
        </p:blipFill>
        <p:spPr>
          <a:xfrm>
            <a:off x="287700" y="3842070"/>
            <a:ext cx="5103707" cy="29543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1454" y="4658719"/>
            <a:ext cx="2969635" cy="13363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781170"/>
            <a:ext cx="6603726" cy="29716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4941" y="2129943"/>
            <a:ext cx="4941168" cy="222352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04248" y="587727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 Ge, laser </a:t>
            </a:r>
            <a:r>
              <a:rPr lang="fr-FR" b="1" dirty="0" err="1" smtClean="0"/>
              <a:t>aligned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812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331640" y="1052736"/>
            <a:ext cx="456887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3 </a:t>
            </a:r>
            <a:r>
              <a:rPr lang="fr-FR" b="1" dirty="0" err="1" smtClean="0"/>
              <a:t>HPGe</a:t>
            </a:r>
            <a:r>
              <a:rPr lang="fr-FR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 -90° (detector CENBG - ACEN)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 </a:t>
            </a:r>
            <a:r>
              <a:rPr lang="fr-FR" b="1" dirty="0" smtClean="0"/>
              <a:t>   0° (detector GANIL - GC)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+90° (detector GANIL - GX)</a:t>
            </a:r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2 DAQ: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DAQ AIFIRA (8k)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DAQ FASTER (digital)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Beam</a:t>
            </a:r>
            <a:r>
              <a:rPr lang="fr-FR" b="1" dirty="0" smtClean="0"/>
              <a:t> time: 14 – 23 </a:t>
            </a:r>
            <a:r>
              <a:rPr lang="fr-FR" b="1" dirty="0" err="1" smtClean="0"/>
              <a:t>Feb</a:t>
            </a:r>
            <a:r>
              <a:rPr lang="fr-FR" b="1" dirty="0" smtClean="0"/>
              <a:t>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Reactions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baseline="30000" dirty="0" smtClean="0">
                <a:solidFill>
                  <a:srgbClr val="CC0000"/>
                </a:solidFill>
              </a:rPr>
              <a:t>31</a:t>
            </a:r>
            <a:r>
              <a:rPr lang="fr-FR" b="1" dirty="0" smtClean="0">
                <a:solidFill>
                  <a:srgbClr val="CC0000"/>
                </a:solidFill>
              </a:rPr>
              <a:t>P(</a:t>
            </a:r>
            <a:r>
              <a:rPr lang="fr-FR" b="1" dirty="0" err="1" smtClean="0">
                <a:solidFill>
                  <a:srgbClr val="CC0000"/>
                </a:solidFill>
              </a:rPr>
              <a:t>p,</a:t>
            </a:r>
            <a:r>
              <a:rPr lang="fr-FR" b="1" dirty="0" err="1" smtClean="0">
                <a:solidFill>
                  <a:srgbClr val="CC0000"/>
                </a:solidFill>
                <a:latin typeface="Symbol" panose="05050102010706020507" pitchFamily="18" charset="2"/>
              </a:rPr>
              <a:t>g</a:t>
            </a:r>
            <a:r>
              <a:rPr lang="fr-FR" b="1" dirty="0" smtClean="0">
                <a:solidFill>
                  <a:srgbClr val="CC0000"/>
                </a:solidFill>
              </a:rPr>
              <a:t>)</a:t>
            </a:r>
            <a:r>
              <a:rPr lang="fr-FR" b="1" baseline="30000" dirty="0" smtClean="0">
                <a:solidFill>
                  <a:srgbClr val="CC0000"/>
                </a:solidFill>
              </a:rPr>
              <a:t>32</a:t>
            </a:r>
            <a:r>
              <a:rPr lang="fr-FR" b="1" dirty="0" smtClean="0">
                <a:solidFill>
                  <a:srgbClr val="CC0000"/>
                </a:solidFill>
              </a:rPr>
              <a:t>S       at 3.285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27</a:t>
            </a:r>
            <a:r>
              <a:rPr lang="fr-FR" b="1" dirty="0" smtClean="0"/>
              <a:t>Al(</a:t>
            </a:r>
            <a:r>
              <a:rPr lang="fr-FR" b="1" dirty="0" err="1" smtClean="0"/>
              <a:t>p,</a:t>
            </a:r>
            <a:r>
              <a:rPr lang="fr-FR" b="1" dirty="0" err="1" smtClean="0">
                <a:latin typeface="Symbol" panose="05050102010706020507" pitchFamily="18" charset="2"/>
              </a:rPr>
              <a:t>g</a:t>
            </a:r>
            <a:r>
              <a:rPr lang="fr-FR" b="1" dirty="0" smtClean="0"/>
              <a:t>)</a:t>
            </a:r>
            <a:r>
              <a:rPr lang="fr-FR" b="1" baseline="30000" dirty="0" smtClean="0"/>
              <a:t>28</a:t>
            </a:r>
            <a:r>
              <a:rPr lang="fr-FR" b="1" dirty="0" smtClean="0"/>
              <a:t>Si     at </a:t>
            </a:r>
            <a:r>
              <a:rPr lang="fr-FR" b="1" dirty="0"/>
              <a:t>0.992 </a:t>
            </a:r>
            <a:r>
              <a:rPr lang="fr-FR" b="1" dirty="0" smtClean="0"/>
              <a:t>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27</a:t>
            </a:r>
            <a:r>
              <a:rPr lang="fr-FR" b="1" dirty="0" smtClean="0"/>
              <a:t>Al(</a:t>
            </a:r>
            <a:r>
              <a:rPr lang="fr-FR" b="1" dirty="0" err="1" smtClean="0"/>
              <a:t>p,</a:t>
            </a:r>
            <a:r>
              <a:rPr lang="fr-FR" b="1" dirty="0" err="1" smtClean="0">
                <a:latin typeface="Symbol" panose="05050102010706020507" pitchFamily="18" charset="2"/>
              </a:rPr>
              <a:t>g</a:t>
            </a:r>
            <a:r>
              <a:rPr lang="fr-FR" b="1" dirty="0" smtClean="0"/>
              <a:t>)</a:t>
            </a:r>
            <a:r>
              <a:rPr lang="fr-FR" b="1" baseline="30000" dirty="0" smtClean="0"/>
              <a:t>28</a:t>
            </a:r>
            <a:r>
              <a:rPr lang="fr-FR" b="1" dirty="0" smtClean="0"/>
              <a:t>Si     at 1.317 </a:t>
            </a:r>
            <a:r>
              <a:rPr lang="fr-FR" b="1" dirty="0"/>
              <a:t>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23</a:t>
            </a:r>
            <a:r>
              <a:rPr lang="fr-FR" b="1" dirty="0" smtClean="0"/>
              <a:t>Na(</a:t>
            </a:r>
            <a:r>
              <a:rPr lang="fr-FR" b="1" dirty="0" err="1" smtClean="0"/>
              <a:t>p,</a:t>
            </a:r>
            <a:r>
              <a:rPr lang="fr-FR" b="1" dirty="0" err="1" smtClean="0">
                <a:latin typeface="Symbol" panose="05050102010706020507" pitchFamily="18" charset="2"/>
              </a:rPr>
              <a:t>g</a:t>
            </a:r>
            <a:r>
              <a:rPr lang="fr-FR" b="1" dirty="0" smtClean="0"/>
              <a:t>)</a:t>
            </a:r>
            <a:r>
              <a:rPr lang="fr-FR" b="1" baseline="30000" dirty="0" smtClean="0"/>
              <a:t>24</a:t>
            </a:r>
            <a:r>
              <a:rPr lang="fr-FR" b="1" dirty="0" smtClean="0"/>
              <a:t>Mg  </a:t>
            </a:r>
            <a:r>
              <a:rPr lang="fr-FR" b="1" dirty="0"/>
              <a:t>at </a:t>
            </a:r>
            <a:r>
              <a:rPr lang="fr-FR" b="1" dirty="0" smtClean="0"/>
              <a:t>0.737 </a:t>
            </a:r>
            <a:r>
              <a:rPr lang="fr-FR" b="1" dirty="0"/>
              <a:t>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23</a:t>
            </a:r>
            <a:r>
              <a:rPr lang="fr-FR" b="1" dirty="0" smtClean="0"/>
              <a:t>Na(</a:t>
            </a:r>
            <a:r>
              <a:rPr lang="fr-FR" b="1" dirty="0" err="1" smtClean="0"/>
              <a:t>p,</a:t>
            </a:r>
            <a:r>
              <a:rPr lang="fr-FR" b="1" dirty="0" err="1" smtClean="0">
                <a:latin typeface="Symbol" panose="05050102010706020507" pitchFamily="18" charset="2"/>
              </a:rPr>
              <a:t>g</a:t>
            </a:r>
            <a:r>
              <a:rPr lang="fr-FR" b="1" dirty="0" smtClean="0"/>
              <a:t>)</a:t>
            </a:r>
            <a:r>
              <a:rPr lang="fr-FR" b="1" baseline="30000" dirty="0" smtClean="0"/>
              <a:t>24</a:t>
            </a:r>
            <a:r>
              <a:rPr lang="fr-FR" b="1" dirty="0" smtClean="0"/>
              <a:t>Mg  </a:t>
            </a:r>
            <a:r>
              <a:rPr lang="fr-FR" b="1" dirty="0"/>
              <a:t>at </a:t>
            </a:r>
            <a:r>
              <a:rPr lang="fr-FR" b="1" dirty="0" smtClean="0"/>
              <a:t>1.020 </a:t>
            </a:r>
            <a:r>
              <a:rPr lang="fr-FR" b="1" dirty="0"/>
              <a:t>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23</a:t>
            </a:r>
            <a:r>
              <a:rPr lang="fr-FR" b="1" dirty="0" smtClean="0"/>
              <a:t>Na(</a:t>
            </a:r>
            <a:r>
              <a:rPr lang="fr-FR" b="1" dirty="0" err="1" smtClean="0"/>
              <a:t>p,</a:t>
            </a:r>
            <a:r>
              <a:rPr lang="fr-FR" b="1" dirty="0" err="1" smtClean="0">
                <a:latin typeface="Symbol" panose="05050102010706020507" pitchFamily="18" charset="2"/>
              </a:rPr>
              <a:t>g</a:t>
            </a:r>
            <a:r>
              <a:rPr lang="fr-FR" b="1" dirty="0" smtClean="0"/>
              <a:t>)</a:t>
            </a:r>
            <a:r>
              <a:rPr lang="fr-FR" b="1" baseline="30000" dirty="0" smtClean="0"/>
              <a:t>24</a:t>
            </a:r>
            <a:r>
              <a:rPr lang="fr-FR" b="1" dirty="0" smtClean="0"/>
              <a:t>Mg  </a:t>
            </a:r>
            <a:r>
              <a:rPr lang="fr-FR" b="1" dirty="0"/>
              <a:t>at </a:t>
            </a:r>
            <a:r>
              <a:rPr lang="fr-FR" b="1" dirty="0" smtClean="0"/>
              <a:t>1.417 </a:t>
            </a:r>
            <a:r>
              <a:rPr lang="fr-FR" b="1" dirty="0"/>
              <a:t>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35</a:t>
            </a:r>
            <a:r>
              <a:rPr lang="fr-FR" b="1" dirty="0" smtClean="0"/>
              <a:t>Cl(</a:t>
            </a:r>
            <a:r>
              <a:rPr lang="fr-FR" b="1" dirty="0" err="1" smtClean="0"/>
              <a:t>n,</a:t>
            </a:r>
            <a:r>
              <a:rPr lang="fr-FR" b="1" dirty="0" err="1" smtClean="0">
                <a:latin typeface="Symbol" panose="05050102010706020507" pitchFamily="18" charset="2"/>
              </a:rPr>
              <a:t>g</a:t>
            </a:r>
            <a:r>
              <a:rPr lang="fr-FR" b="1" dirty="0" smtClean="0"/>
              <a:t>)</a:t>
            </a:r>
            <a:r>
              <a:rPr lang="fr-FR" b="1" baseline="30000" dirty="0" smtClean="0"/>
              <a:t>36</a:t>
            </a:r>
            <a:r>
              <a:rPr lang="fr-FR" b="1" dirty="0" smtClean="0"/>
              <a:t>Cl   </a:t>
            </a:r>
            <a:r>
              <a:rPr lang="fr-FR" sz="1400" b="1" dirty="0" smtClean="0"/>
              <a:t>  </a:t>
            </a:r>
            <a:r>
              <a:rPr lang="fr-FR" b="1" dirty="0" smtClean="0"/>
              <a:t>at </a:t>
            </a:r>
            <a:r>
              <a:rPr lang="fr-FR" b="1" dirty="0" smtClean="0"/>
              <a:t>thermal </a:t>
            </a:r>
            <a:r>
              <a:rPr lang="fr-FR" b="1" dirty="0" err="1" smtClean="0"/>
              <a:t>energy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9346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FASTER calibration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33" y="732805"/>
            <a:ext cx="4524404" cy="2132107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21552" y="702054"/>
            <a:ext cx="8677446" cy="6109761"/>
            <a:chOff x="221552" y="702054"/>
            <a:chExt cx="8677446" cy="610976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05312" y="119838"/>
              <a:ext cx="3005138" cy="4169569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11644" y="3218097"/>
              <a:ext cx="3005138" cy="416956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03768" y="3224460"/>
              <a:ext cx="3005138" cy="4169569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611560" y="76470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det</a:t>
              </a:r>
              <a:r>
                <a:rPr lang="fr-FR" b="1" dirty="0" smtClean="0"/>
                <a:t>. 1</a:t>
              </a:r>
              <a:endParaRPr lang="fr-FR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112133" y="378904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det</a:t>
              </a:r>
              <a:r>
                <a:rPr lang="fr-FR" b="1" dirty="0" smtClean="0"/>
                <a:t>. 3</a:t>
              </a:r>
              <a:endParaRPr lang="fr-FR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16253" y="385175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det</a:t>
              </a:r>
              <a:r>
                <a:rPr lang="fr-FR" b="1" dirty="0" smtClean="0"/>
                <a:t>. 2</a:t>
              </a:r>
              <a:endParaRPr lang="fr-FR" b="1" dirty="0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05312" y="119839"/>
              <a:ext cx="3005138" cy="4169569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03768" y="3224461"/>
              <a:ext cx="3005138" cy="416956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544293" y="2924944"/>
              <a:ext cx="3354705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r</a:t>
              </a:r>
              <a:r>
                <a:rPr lang="en-US" b="1" dirty="0" smtClean="0"/>
                <a:t>esiduals from a quadratic fit over the full spectrum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4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465767" y="1268760"/>
            <a:ext cx="33547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r</a:t>
            </a:r>
            <a:r>
              <a:rPr lang="en-US" b="1" dirty="0" smtClean="0"/>
              <a:t>esiduals from a quadratic fit over the full spectrum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(</a:t>
            </a:r>
            <a:r>
              <a:rPr lang="en-US" b="1" baseline="30000" dirty="0" smtClean="0"/>
              <a:t>35</a:t>
            </a:r>
            <a:r>
              <a:rPr lang="en-US" b="1" dirty="0" smtClean="0"/>
              <a:t>Cl excluded)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 rot="5400000">
            <a:off x="1403928" y="-484383"/>
            <a:ext cx="6052132" cy="83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136860" y="1757921"/>
            <a:ext cx="33547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35</a:t>
            </a:r>
            <a:r>
              <a:rPr lang="en-US" b="1" dirty="0" smtClean="0"/>
              <a:t>Cl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no count rate correction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black point are from </a:t>
            </a:r>
            <a:r>
              <a:rPr lang="en-US" b="1" baseline="30000" dirty="0" smtClean="0"/>
              <a:t>35</a:t>
            </a:r>
            <a:r>
              <a:rPr lang="en-US" b="1" dirty="0" smtClean="0"/>
              <a:t>Cl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 rot="5400000">
            <a:off x="1729367" y="-616298"/>
            <a:ext cx="5879652" cy="86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931703" y="1587503"/>
            <a:ext cx="30963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56</a:t>
            </a:r>
            <a:r>
              <a:rPr lang="en-US" b="1" dirty="0" smtClean="0"/>
              <a:t>Co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 included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no count-rate correction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"/>
          <a:stretch/>
        </p:blipFill>
        <p:spPr>
          <a:xfrm rot="5400000">
            <a:off x="1669400" y="-681930"/>
            <a:ext cx="6020526" cy="87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5847" y="1757921"/>
            <a:ext cx="285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56</a:t>
            </a:r>
            <a:r>
              <a:rPr lang="en-US" b="1" dirty="0" smtClean="0"/>
              <a:t>Co,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 excluded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</a:t>
            </a:r>
            <a:r>
              <a:rPr lang="en-US" b="1" dirty="0" smtClean="0"/>
              <a:t>lack point are </a:t>
            </a:r>
            <a:r>
              <a:rPr lang="en-US" b="1" baseline="30000" dirty="0" smtClean="0"/>
              <a:t>56</a:t>
            </a:r>
            <a:r>
              <a:rPr lang="en-US" b="1" dirty="0" smtClean="0"/>
              <a:t>Co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no rate correction</a:t>
            </a:r>
            <a:endParaRPr lang="en-US" b="1" dirty="0"/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 rot="5400000">
            <a:off x="1538226" y="-635769"/>
            <a:ext cx="5995363" cy="85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39808" r="694" b="7812"/>
          <a:stretch/>
        </p:blipFill>
        <p:spPr>
          <a:xfrm>
            <a:off x="467544" y="404664"/>
            <a:ext cx="7812000" cy="5849749"/>
          </a:xfrm>
          <a:prstGeom prst="rect">
            <a:avLst/>
          </a:prstGeom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Nuclei</a:t>
            </a:r>
            <a:r>
              <a:rPr lang="fr-FR" b="1" dirty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fr-FR" b="1" dirty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T=2, A=32, </a:t>
            </a:r>
            <a:r>
              <a:rPr lang="fr-FR" b="1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fr-FR" b="1" baseline="30000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fr-FR" b="1" dirty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0+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mulitiplet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364088" y="4293096"/>
            <a:ext cx="36279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baseline="30000" dirty="0" smtClean="0"/>
              <a:t>32</a:t>
            </a:r>
            <a:r>
              <a:rPr lang="en-US" sz="2000" b="1" u="sng" dirty="0" smtClean="0"/>
              <a:t>Ar --- </a:t>
            </a:r>
            <a:r>
              <a:rPr lang="en-US" sz="2000" b="1" u="sng" baseline="30000" dirty="0" smtClean="0"/>
              <a:t>32</a:t>
            </a:r>
            <a:r>
              <a:rPr lang="en-US" sz="2000" b="1" u="sng" dirty="0" smtClean="0"/>
              <a:t>Si:</a:t>
            </a:r>
          </a:p>
          <a:p>
            <a:pPr marL="457200" indent="-457200">
              <a:buFontTx/>
              <a:buChar char="-"/>
            </a:pPr>
            <a:r>
              <a:rPr lang="en-US" sz="2000" b="1" dirty="0" smtClean="0"/>
              <a:t>Mirror nuclei</a:t>
            </a:r>
          </a:p>
          <a:p>
            <a:pPr marL="457200" indent="-457200">
              <a:buFontTx/>
              <a:buChar char="-"/>
            </a:pPr>
            <a:r>
              <a:rPr lang="en-US" sz="2000" b="1" dirty="0" smtClean="0"/>
              <a:t>Same isospin T = 2</a:t>
            </a:r>
          </a:p>
          <a:p>
            <a:pPr marL="457200" indent="-457200">
              <a:buFontTx/>
              <a:buChar char="-"/>
            </a:pPr>
            <a:r>
              <a:rPr lang="en-US" sz="2000" b="1" dirty="0" smtClean="0"/>
              <a:t>Opposite 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z</a:t>
            </a:r>
            <a:r>
              <a:rPr lang="en-US" sz="2000" b="1" dirty="0" smtClean="0"/>
              <a:t> -2 versus +2</a:t>
            </a:r>
          </a:p>
          <a:p>
            <a:pPr marL="457200" indent="-457200">
              <a:buFontTx/>
              <a:buChar char="-"/>
            </a:pPr>
            <a:r>
              <a:rPr lang="en-US" sz="2000" b="1" dirty="0" err="1" smtClean="0"/>
              <a:t>Tz</a:t>
            </a:r>
            <a:r>
              <a:rPr lang="en-US" sz="2000" b="1" dirty="0" smtClean="0"/>
              <a:t> = (N – Z) / 2</a:t>
            </a:r>
          </a:p>
          <a:p>
            <a:pPr marL="457200" indent="-457200">
              <a:buFontTx/>
              <a:buChar char="-"/>
            </a:pPr>
            <a:r>
              <a:rPr lang="en-US" sz="2000" b="1" dirty="0" smtClean="0"/>
              <a:t>Nuclei in between have</a:t>
            </a:r>
          </a:p>
          <a:p>
            <a:r>
              <a:rPr lang="en-US" sz="2000" b="1" dirty="0" smtClean="0"/>
              <a:t>       also T = 2 states</a:t>
            </a:r>
          </a:p>
        </p:txBody>
      </p:sp>
    </p:spTree>
    <p:extLst>
      <p:ext uri="{BB962C8B-B14F-4D97-AF65-F5344CB8AC3E}">
        <p14:creationId xmlns:p14="http://schemas.microsoft.com/office/powerpoint/2010/main" val="22577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940153" y="1757921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27</a:t>
            </a:r>
            <a:r>
              <a:rPr lang="en-US" b="1" dirty="0" smtClean="0"/>
              <a:t>Al_1,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 excluded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 rot="5400000">
            <a:off x="1625104" y="-670024"/>
            <a:ext cx="5821088" cy="85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940153" y="1757921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27</a:t>
            </a:r>
            <a:r>
              <a:rPr lang="en-US" b="1" dirty="0" smtClean="0"/>
              <a:t>Al_2,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 excluded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 Problem with Doppler correction for this reaction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 rot="5400000">
            <a:off x="1631825" y="-676748"/>
            <a:ext cx="5879652" cy="86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940153" y="1757921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23</a:t>
            </a:r>
            <a:r>
              <a:rPr lang="en-US" b="1" dirty="0" smtClean="0"/>
              <a:t>Na_1,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 excluded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"/>
          <a:stretch/>
        </p:blipFill>
        <p:spPr>
          <a:xfrm rot="5400000">
            <a:off x="1638249" y="-580686"/>
            <a:ext cx="5961023" cy="85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940153" y="1757921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23</a:t>
            </a:r>
            <a:r>
              <a:rPr lang="en-US" b="1" dirty="0" smtClean="0"/>
              <a:t>Na_2,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 excluded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 rot="5400000">
            <a:off x="1595504" y="-638376"/>
            <a:ext cx="5930781" cy="86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940153" y="1757921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23</a:t>
            </a:r>
            <a:r>
              <a:rPr lang="en-US" b="1" dirty="0" smtClean="0"/>
              <a:t>Na_3,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 excluded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"/>
          <a:stretch/>
        </p:blipFill>
        <p:spPr>
          <a:xfrm rot="5400000">
            <a:off x="1597621" y="-642543"/>
            <a:ext cx="5948059" cy="86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AIFIRA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148064" y="1124744"/>
            <a:ext cx="3347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calibration without </a:t>
            </a:r>
            <a:r>
              <a:rPr lang="en-US" b="1" baseline="30000" dirty="0" smtClean="0"/>
              <a:t>56</a:t>
            </a:r>
            <a:r>
              <a:rPr lang="en-US" b="1" dirty="0" smtClean="0"/>
              <a:t>Co,</a:t>
            </a:r>
          </a:p>
          <a:p>
            <a:pPr>
              <a:lnSpc>
                <a:spcPct val="150000"/>
              </a:lnSpc>
            </a:pPr>
            <a:r>
              <a:rPr lang="en-US" b="1" baseline="30000" dirty="0" smtClean="0"/>
              <a:t>35</a:t>
            </a:r>
            <a:r>
              <a:rPr lang="en-US" b="1" dirty="0" smtClean="0"/>
              <a:t>Cl, and </a:t>
            </a:r>
            <a:r>
              <a:rPr lang="en-US" b="1" baseline="30000" dirty="0" smtClean="0"/>
              <a:t>27</a:t>
            </a:r>
            <a:r>
              <a:rPr lang="en-US" b="1" dirty="0" smtClean="0"/>
              <a:t>Al_2 for det. 2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ym typeface="Symbol" panose="05050102010706020507" pitchFamily="18" charset="2"/>
              </a:rPr>
              <a:t> &lt; 1.0 for det. 1, ± 0.075 </a:t>
            </a:r>
            <a:r>
              <a:rPr lang="en-US" b="1" dirty="0" err="1" smtClean="0">
                <a:sym typeface="Symbol" panose="05050102010706020507" pitchFamily="18" charset="2"/>
              </a:rPr>
              <a:t>keV</a:t>
            </a:r>
            <a:endParaRPr lang="en-US" b="1" dirty="0" smtClean="0"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ym typeface="Symbol" panose="05050102010706020507" pitchFamily="18" charset="2"/>
              </a:rPr>
              <a:t> &lt; 1.0 </a:t>
            </a:r>
            <a:r>
              <a:rPr lang="en-US" b="1" dirty="0">
                <a:sym typeface="Symbol" panose="05050102010706020507" pitchFamily="18" charset="2"/>
              </a:rPr>
              <a:t>for det. </a:t>
            </a:r>
            <a:r>
              <a:rPr lang="en-US" b="1" dirty="0" smtClean="0">
                <a:sym typeface="Symbol" panose="05050102010706020507" pitchFamily="18" charset="2"/>
              </a:rPr>
              <a:t>2, </a:t>
            </a:r>
            <a:r>
              <a:rPr lang="en-US" b="1" dirty="0">
                <a:sym typeface="Symbol" panose="05050102010706020507" pitchFamily="18" charset="2"/>
              </a:rPr>
              <a:t>± </a:t>
            </a:r>
            <a:r>
              <a:rPr lang="en-US" b="1" dirty="0" smtClean="0">
                <a:sym typeface="Symbol" panose="05050102010706020507" pitchFamily="18" charset="2"/>
              </a:rPr>
              <a:t>0.107 </a:t>
            </a:r>
            <a:r>
              <a:rPr lang="en-US" b="1" dirty="0" err="1" smtClean="0">
                <a:sym typeface="Symbol" panose="05050102010706020507" pitchFamily="18" charset="2"/>
              </a:rPr>
              <a:t>keV</a:t>
            </a:r>
            <a:endParaRPr lang="en-US" b="1" dirty="0"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ym typeface="Symbol" panose="05050102010706020507" pitchFamily="18" charset="2"/>
              </a:rPr>
              <a:t> = 1.4 </a:t>
            </a:r>
            <a:r>
              <a:rPr lang="en-US" b="1" dirty="0">
                <a:sym typeface="Symbol" panose="05050102010706020507" pitchFamily="18" charset="2"/>
              </a:rPr>
              <a:t>for det. </a:t>
            </a:r>
            <a:r>
              <a:rPr lang="en-US" b="1" dirty="0" smtClean="0">
                <a:sym typeface="Symbol" panose="05050102010706020507" pitchFamily="18" charset="2"/>
              </a:rPr>
              <a:t>3, </a:t>
            </a:r>
            <a:r>
              <a:rPr lang="en-US" b="1" dirty="0">
                <a:sym typeface="Symbol" panose="05050102010706020507" pitchFamily="18" charset="2"/>
              </a:rPr>
              <a:t>± </a:t>
            </a:r>
            <a:r>
              <a:rPr lang="en-US" b="1" dirty="0" smtClean="0">
                <a:sym typeface="Symbol" panose="05050102010706020507" pitchFamily="18" charset="2"/>
              </a:rPr>
              <a:t>0.050 </a:t>
            </a:r>
            <a:r>
              <a:rPr lang="en-US" b="1" dirty="0" err="1" smtClean="0">
                <a:sym typeface="Symbol" panose="05050102010706020507" pitchFamily="18" charset="2"/>
              </a:rPr>
              <a:t>keV</a:t>
            </a:r>
            <a:endParaRPr lang="en-US" b="1" dirty="0">
              <a:sym typeface="Symbol" panose="05050102010706020507" pitchFamily="18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0269" y="764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1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52757" y="37890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3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269" y="3851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det</a:t>
            </a:r>
            <a:r>
              <a:rPr lang="fr-FR" b="1" dirty="0" smtClean="0"/>
              <a:t>. 2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"/>
          <a:stretch/>
        </p:blipFill>
        <p:spPr>
          <a:xfrm rot="5400000">
            <a:off x="1612288" y="-661549"/>
            <a:ext cx="5999373" cy="87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drift of AIFIRA data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140255" y="803791"/>
            <a:ext cx="292265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3 </a:t>
            </a:r>
            <a:r>
              <a:rPr lang="fr-FR" sz="1700" b="1" baseline="30000" dirty="0" smtClean="0"/>
              <a:t>32</a:t>
            </a:r>
            <a:r>
              <a:rPr lang="fr-FR" sz="1700" b="1" dirty="0" smtClean="0"/>
              <a:t>S </a:t>
            </a:r>
            <a:r>
              <a:rPr lang="fr-FR" sz="1700" b="1" dirty="0" err="1" smtClean="0"/>
              <a:t>lines</a:t>
            </a:r>
            <a:r>
              <a:rPr lang="fr-FR" sz="1700" b="1" dirty="0" smtClean="0"/>
              <a:t> for 3 detectors: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2231 </a:t>
            </a:r>
            <a:r>
              <a:rPr lang="fr-FR" sz="1700" b="1" dirty="0" err="1" smtClean="0"/>
              <a:t>keV</a:t>
            </a:r>
            <a:endParaRPr lang="fr-FR" sz="17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3923 </a:t>
            </a:r>
            <a:r>
              <a:rPr lang="fr-FR" sz="1700" b="1" dirty="0" err="1" smtClean="0"/>
              <a:t>keV</a:t>
            </a:r>
            <a:endParaRPr lang="fr-FR" sz="17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8125 </a:t>
            </a:r>
            <a:r>
              <a:rPr lang="fr-FR" sz="1700" b="1" dirty="0" err="1" smtClean="0"/>
              <a:t>keV</a:t>
            </a:r>
            <a:endParaRPr lang="fr-FR" sz="17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 err="1" smtClean="0"/>
              <a:t>there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is</a:t>
            </a:r>
            <a:r>
              <a:rPr lang="fr-FR" sz="1700" b="1" dirty="0" smtClean="0"/>
              <a:t> a jump </a:t>
            </a:r>
            <a:r>
              <a:rPr lang="fr-FR" sz="1700" b="1" dirty="0" err="1" smtClean="0"/>
              <a:t>between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run</a:t>
            </a:r>
            <a:r>
              <a:rPr lang="fr-FR" sz="1700" b="1" dirty="0" smtClean="0"/>
              <a:t> 34 and </a:t>
            </a:r>
            <a:r>
              <a:rPr lang="fr-FR" sz="1700" b="1" dirty="0" err="1" smtClean="0"/>
              <a:t>run</a:t>
            </a:r>
            <a:r>
              <a:rPr lang="fr-FR" sz="1700" b="1" dirty="0" smtClean="0"/>
              <a:t> 37 and </a:t>
            </a:r>
            <a:r>
              <a:rPr lang="fr-FR" sz="1700" b="1" dirty="0" err="1" smtClean="0"/>
              <a:t>then</a:t>
            </a:r>
            <a:r>
              <a:rPr lang="fr-FR" sz="1700" b="1" dirty="0" smtClean="0"/>
              <a:t> a </a:t>
            </a:r>
            <a:r>
              <a:rPr lang="fr-FR" sz="1700" b="1" dirty="0" err="1" smtClean="0"/>
              <a:t>steady</a:t>
            </a:r>
            <a:r>
              <a:rPr lang="fr-FR" sz="1700" b="1" dirty="0" smtClean="0"/>
              <a:t> drift for all detectors and all </a:t>
            </a:r>
            <a:r>
              <a:rPr lang="fr-FR" sz="1700" b="1" dirty="0" err="1" smtClean="0"/>
              <a:t>energies</a:t>
            </a:r>
            <a:r>
              <a:rPr lang="fr-FR" sz="1700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the </a:t>
            </a:r>
            <a:r>
              <a:rPr lang="fr-FR" sz="1700" b="1" dirty="0" err="1" smtClean="0"/>
              <a:t>higher</a:t>
            </a:r>
            <a:r>
              <a:rPr lang="fr-FR" sz="1700" b="1" dirty="0" smtClean="0"/>
              <a:t> the </a:t>
            </a:r>
            <a:r>
              <a:rPr lang="fr-FR" sz="1700" b="1" dirty="0" err="1" smtClean="0"/>
              <a:t>energy</a:t>
            </a:r>
            <a:r>
              <a:rPr lang="fr-FR" sz="1700" b="1" dirty="0" smtClean="0"/>
              <a:t>, the </a:t>
            </a:r>
            <a:r>
              <a:rPr lang="fr-FR" sz="1700" b="1" dirty="0" err="1" smtClean="0"/>
              <a:t>stronger</a:t>
            </a:r>
            <a:r>
              <a:rPr lang="fr-FR" sz="1700" b="1" dirty="0" smtClean="0"/>
              <a:t> the drift.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 err="1" smtClean="0"/>
              <a:t>lets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remove</a:t>
            </a:r>
            <a:r>
              <a:rPr lang="fr-FR" sz="1700" b="1" dirty="0" smtClean="0"/>
              <a:t> the first </a:t>
            </a:r>
            <a:r>
              <a:rPr lang="fr-FR" sz="1700" b="1" dirty="0" err="1" smtClean="0"/>
              <a:t>runs</a:t>
            </a:r>
            <a:r>
              <a:rPr lang="fr-FR" sz="1700" b="1" dirty="0" smtClean="0"/>
              <a:t> and fit the </a:t>
            </a:r>
            <a:r>
              <a:rPr lang="fr-FR" sz="1700" b="1" dirty="0" err="1" smtClean="0"/>
              <a:t>rest</a:t>
            </a:r>
            <a:r>
              <a:rPr lang="fr-FR" sz="1700" b="1" dirty="0" smtClean="0"/>
              <a:t>…</a:t>
            </a:r>
            <a:endParaRPr lang="fr-FR" sz="1700" b="1" dirty="0"/>
          </a:p>
        </p:txBody>
      </p:sp>
      <p:pic>
        <p:nvPicPr>
          <p:cNvPr id="6" name="Imag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20754" r="57924" b="11520"/>
          <a:stretch/>
        </p:blipFill>
        <p:spPr>
          <a:xfrm>
            <a:off x="359987" y="719992"/>
            <a:ext cx="5492602" cy="59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drift of AIFIRA data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140255" y="803791"/>
            <a:ext cx="292265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/>
              <a:t>drift </a:t>
            </a:r>
            <a:r>
              <a:rPr lang="fr-FR" sz="1700" b="1" dirty="0" err="1" smtClean="0"/>
              <a:t>slope</a:t>
            </a:r>
            <a:r>
              <a:rPr lang="fr-FR" sz="17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/>
              <a:t>d</a:t>
            </a:r>
            <a:r>
              <a:rPr lang="fr-FR" sz="1700" b="1" dirty="0" smtClean="0"/>
              <a:t>etector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0.0064(03)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0.0077(20)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0.0256(95)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detector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0.0166(03)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0.0202(33)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0.0457(74)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detector 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0.0042(03)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0.0157(35)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0.0390(79)</a:t>
            </a:r>
            <a:endParaRPr lang="fr-FR" sz="1700" b="1" dirty="0"/>
          </a:p>
        </p:txBody>
      </p:sp>
      <p:pic>
        <p:nvPicPr>
          <p:cNvPr id="5" name="Imag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20687" r="57875" b="11590"/>
          <a:stretch/>
        </p:blipFill>
        <p:spPr>
          <a:xfrm>
            <a:off x="359992" y="719996"/>
            <a:ext cx="5492470" cy="59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drift of AIFIRA data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10" y="250824"/>
            <a:ext cx="5640579" cy="66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drift of AIFIRA data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3049" y="0"/>
            <a:ext cx="3997902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8772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drift </a:t>
            </a:r>
            <a:r>
              <a:rPr lang="fr-FR" b="1" dirty="0" err="1" smtClean="0"/>
              <a:t>is</a:t>
            </a:r>
            <a:r>
              <a:rPr lang="fr-FR" b="1" dirty="0" smtClean="0"/>
              <a:t> about 20 eV per </a:t>
            </a:r>
            <a:r>
              <a:rPr lang="fr-FR" b="1" dirty="0" err="1" smtClean="0"/>
              <a:t>hour</a:t>
            </a:r>
            <a:r>
              <a:rPr lang="fr-FR" b="1" dirty="0" smtClean="0"/>
              <a:t>. </a:t>
            </a:r>
            <a:r>
              <a:rPr lang="fr-FR" b="1" dirty="0" err="1" smtClean="0"/>
              <a:t>Triambak</a:t>
            </a:r>
            <a:r>
              <a:rPr lang="fr-FR" b="1" dirty="0" smtClean="0"/>
              <a:t> </a:t>
            </a:r>
            <a:r>
              <a:rPr lang="fr-FR" b="1" dirty="0" err="1" smtClean="0"/>
              <a:t>had</a:t>
            </a:r>
            <a:r>
              <a:rPr lang="fr-FR" b="1" dirty="0" smtClean="0"/>
              <a:t> about 80 eV per </a:t>
            </a:r>
            <a:r>
              <a:rPr lang="fr-FR" b="1" dirty="0" err="1" smtClean="0"/>
              <a:t>hour</a:t>
            </a:r>
            <a:r>
              <a:rPr lang="fr-FR" b="1" dirty="0" smtClean="0"/>
              <a:t>….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80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Nuclei</a:t>
            </a:r>
            <a:r>
              <a:rPr lang="fr-FR" b="1" dirty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fr-FR" b="1" dirty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T=2, A=32, </a:t>
            </a:r>
            <a:r>
              <a:rPr lang="fr-FR" b="1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fr-FR" b="1" baseline="30000" dirty="0" err="1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fr-FR" b="1" dirty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0+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mulitiplet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3533" y="-937348"/>
            <a:ext cx="5515682" cy="906380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940152" y="4725144"/>
            <a:ext cx="31213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“red” states are linked</a:t>
            </a:r>
          </a:p>
          <a:p>
            <a:r>
              <a:rPr lang="en-US" b="1" dirty="0" smtClean="0"/>
              <a:t>via a fundamental formula.</a:t>
            </a:r>
          </a:p>
          <a:p>
            <a:r>
              <a:rPr lang="en-US" b="1" dirty="0" smtClean="0"/>
              <a:t>All “blue” states are linked</a:t>
            </a:r>
          </a:p>
          <a:p>
            <a:r>
              <a:rPr lang="en-US" b="1" dirty="0"/>
              <a:t>a</a:t>
            </a:r>
            <a:r>
              <a:rPr lang="en-US" b="1" dirty="0" smtClean="0"/>
              <a:t>s well.</a:t>
            </a:r>
          </a:p>
          <a:p>
            <a:r>
              <a:rPr lang="en-US" b="1" dirty="0" smtClean="0"/>
              <a:t>They are isobaric analog </a:t>
            </a:r>
          </a:p>
          <a:p>
            <a:r>
              <a:rPr lang="en-US" b="1" dirty="0" smtClean="0"/>
              <a:t>states “IAS”</a:t>
            </a:r>
          </a:p>
          <a:p>
            <a:r>
              <a:rPr lang="en-US" b="1" dirty="0"/>
              <a:t>O</a:t>
            </a:r>
            <a:r>
              <a:rPr lang="en-US" b="1" dirty="0" smtClean="0"/>
              <a:t>nly difference: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z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9112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drift of AIFIRA data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corrected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6589" y="-647180"/>
            <a:ext cx="5875486" cy="86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drift of AIFIRA data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corrected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/>
          <a:stretch/>
        </p:blipFill>
        <p:spPr>
          <a:xfrm>
            <a:off x="1584732" y="620688"/>
            <a:ext cx="5974536" cy="62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experimental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spectra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-2222" y="-15954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003" r="4660" b="4526"/>
          <a:stretch/>
        </p:blipFill>
        <p:spPr>
          <a:xfrm rot="5400000">
            <a:off x="1658690" y="-578689"/>
            <a:ext cx="5690017" cy="82300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81364" y="966428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>
                <a:solidFill>
                  <a:srgbClr val="CC0000"/>
                </a:solidFill>
              </a:rPr>
              <a:t>27</a:t>
            </a:r>
            <a:r>
              <a:rPr lang="fr-FR" sz="2400" b="1" dirty="0" smtClean="0">
                <a:solidFill>
                  <a:srgbClr val="CC0000"/>
                </a:solidFill>
              </a:rPr>
              <a:t>Al(</a:t>
            </a:r>
            <a:r>
              <a:rPr lang="fr-FR" sz="2400" b="1" dirty="0" err="1" smtClean="0">
                <a:solidFill>
                  <a:srgbClr val="CC0000"/>
                </a:solidFill>
              </a:rPr>
              <a:t>p,</a:t>
            </a:r>
            <a:r>
              <a:rPr lang="fr-FR" sz="2400" b="1" dirty="0" err="1" smtClean="0">
                <a:solidFill>
                  <a:srgbClr val="CC0000"/>
                </a:solidFill>
                <a:latin typeface="Symbol" panose="05050102010706020507" pitchFamily="18" charset="2"/>
              </a:rPr>
              <a:t>g</a:t>
            </a:r>
            <a:r>
              <a:rPr lang="fr-FR" sz="2400" b="1" dirty="0" smtClean="0">
                <a:solidFill>
                  <a:srgbClr val="CC0000"/>
                </a:solidFill>
              </a:rPr>
              <a:t>)</a:t>
            </a:r>
            <a:r>
              <a:rPr lang="fr-FR" sz="2400" b="1" baseline="30000" dirty="0" smtClean="0">
                <a:solidFill>
                  <a:srgbClr val="CC0000"/>
                </a:solidFill>
              </a:rPr>
              <a:t>28</a:t>
            </a:r>
            <a:r>
              <a:rPr lang="fr-FR" sz="2400" b="1" dirty="0" smtClean="0">
                <a:solidFill>
                  <a:srgbClr val="CC0000"/>
                </a:solidFill>
              </a:rPr>
              <a:t>Si at </a:t>
            </a:r>
            <a:r>
              <a:rPr lang="fr-FR" sz="2400" b="1" dirty="0" smtClean="0">
                <a:solidFill>
                  <a:srgbClr val="CC0000"/>
                </a:solidFill>
              </a:rPr>
              <a:t>992 </a:t>
            </a:r>
            <a:r>
              <a:rPr lang="fr-FR" sz="2400" b="1" dirty="0" err="1" smtClean="0">
                <a:solidFill>
                  <a:srgbClr val="CC0000"/>
                </a:solidFill>
              </a:rPr>
              <a:t>keV</a:t>
            </a:r>
            <a:r>
              <a:rPr lang="fr-FR" dirty="0" smtClean="0">
                <a:solidFill>
                  <a:srgbClr val="CC0000"/>
                </a:solidFill>
              </a:rPr>
              <a:t> 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-5400000">
            <a:off x="7247788" y="22625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10762.9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5" name="ZoneTexte 14"/>
          <p:cNvSpPr txBox="1"/>
          <p:nvPr/>
        </p:nvSpPr>
        <p:spPr>
          <a:xfrm rot="-5400000">
            <a:off x="4506476" y="277812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6019.9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6" name="ZoneTexte 15"/>
          <p:cNvSpPr txBox="1"/>
          <p:nvPr/>
        </p:nvSpPr>
        <p:spPr>
          <a:xfrm rot="-5400000">
            <a:off x="2552967" y="254412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2614.5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7" name="ZoneTexte 16"/>
          <p:cNvSpPr txBox="1"/>
          <p:nvPr/>
        </p:nvSpPr>
        <p:spPr>
          <a:xfrm rot="-5400000">
            <a:off x="1914188" y="139199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1779.0 </a:t>
            </a:r>
            <a:r>
              <a:rPr lang="fr-FR" b="1" dirty="0" err="1"/>
              <a:t>k</a:t>
            </a:r>
            <a:r>
              <a:rPr lang="fr-FR" b="1" dirty="0" err="1" smtClean="0"/>
              <a:t>eV</a:t>
            </a:r>
            <a:endParaRPr lang="en-GB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408422" y="5949280"/>
            <a:ext cx="413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Typical</a:t>
            </a:r>
            <a:r>
              <a:rPr lang="fr-FR" b="1" dirty="0" smtClean="0"/>
              <a:t> </a:t>
            </a:r>
            <a:r>
              <a:rPr lang="fr-FR" b="1" dirty="0" err="1" smtClean="0"/>
              <a:t>precision</a:t>
            </a:r>
            <a:r>
              <a:rPr lang="fr-FR" b="1" dirty="0" smtClean="0"/>
              <a:t>: 0.1 – 0.5 </a:t>
            </a:r>
            <a:r>
              <a:rPr lang="fr-FR" b="1" dirty="0" err="1" smtClean="0"/>
              <a:t>keV</a:t>
            </a:r>
            <a:endParaRPr lang="fr-FR" b="1" dirty="0" smtClean="0"/>
          </a:p>
          <a:p>
            <a:r>
              <a:rPr lang="fr-FR" b="1" dirty="0" smtClean="0"/>
              <a:t>Time: 1.0 h</a:t>
            </a:r>
          </a:p>
          <a:p>
            <a:r>
              <a:rPr lang="fr-FR" b="1" dirty="0" smtClean="0"/>
              <a:t>Rate: 600 </a:t>
            </a:r>
            <a:r>
              <a:rPr lang="fr-FR" b="1" dirty="0" err="1" smtClean="0"/>
              <a:t>pps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err="1" smtClean="0">
                <a:sym typeface="Wingdings" panose="05000000000000000000" pitchFamily="2" charset="2"/>
              </a:rPr>
              <a:t>can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be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increased</a:t>
            </a:r>
            <a:r>
              <a:rPr lang="fr-FR" b="1" dirty="0" smtClean="0">
                <a:sym typeface="Wingdings" panose="05000000000000000000" pitchFamily="2" charset="2"/>
              </a:rPr>
              <a:t> ?</a:t>
            </a:r>
            <a:endParaRPr lang="en-GB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796136" y="151854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2018</a:t>
            </a:r>
            <a:endParaRPr lang="en-GB" b="1" dirty="0"/>
          </a:p>
        </p:txBody>
      </p:sp>
      <p:sp>
        <p:nvSpPr>
          <p:cNvPr id="4" name="Ellipse 3"/>
          <p:cNvSpPr/>
          <p:nvPr/>
        </p:nvSpPr>
        <p:spPr>
          <a:xfrm>
            <a:off x="7092280" y="2852936"/>
            <a:ext cx="1296144" cy="20162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shift of SE and DE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peaks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(AIFIRA data)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115216" y="692696"/>
            <a:ext cx="296747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Det</a:t>
            </a:r>
            <a:r>
              <a:rPr lang="en-GB" sz="1400" b="1" dirty="0"/>
              <a:t> 1:</a:t>
            </a:r>
          </a:p>
          <a:p>
            <a:r>
              <a:rPr lang="en-GB" sz="1400" b="1" dirty="0" smtClean="0"/>
              <a:t>SE:</a:t>
            </a:r>
          </a:p>
          <a:p>
            <a:r>
              <a:rPr lang="en-GB" sz="1400" b="1" dirty="0"/>
              <a:t>p0 = 0.229634 +- </a:t>
            </a:r>
            <a:r>
              <a:rPr lang="en-GB" sz="1400" b="1" dirty="0" smtClean="0"/>
              <a:t>0.303583</a:t>
            </a:r>
            <a:endParaRPr lang="en-GB" sz="1400" b="1" dirty="0"/>
          </a:p>
          <a:p>
            <a:r>
              <a:rPr lang="en-GB" sz="1400" b="1" dirty="0" smtClean="0"/>
              <a:t>p1 </a:t>
            </a:r>
            <a:r>
              <a:rPr lang="en-GB" sz="1400" b="1" dirty="0"/>
              <a:t>= -1.56588E-05 +- 4.33371E-05</a:t>
            </a:r>
          </a:p>
          <a:p>
            <a:r>
              <a:rPr lang="en-GB" sz="1400" b="1" dirty="0" smtClean="0"/>
              <a:t>chi2=11.5</a:t>
            </a:r>
            <a:r>
              <a:rPr lang="en-GB" sz="1400" b="1" dirty="0"/>
              <a:t>, </a:t>
            </a:r>
            <a:r>
              <a:rPr lang="en-GB" sz="1400" b="1" dirty="0" err="1"/>
              <a:t>ndf</a:t>
            </a:r>
            <a:r>
              <a:rPr lang="en-GB" sz="1400" b="1" dirty="0"/>
              <a:t>=23, p=0.0222</a:t>
            </a:r>
          </a:p>
          <a:p>
            <a:r>
              <a:rPr lang="en-GB" sz="1400" b="1" dirty="0" smtClean="0"/>
              <a:t>DE</a:t>
            </a:r>
            <a:r>
              <a:rPr lang="en-GB" sz="1400" b="1" dirty="0"/>
              <a:t>:</a:t>
            </a:r>
          </a:p>
          <a:p>
            <a:r>
              <a:rPr lang="en-GB" sz="1400" b="1" dirty="0" smtClean="0"/>
              <a:t>p0 </a:t>
            </a:r>
            <a:r>
              <a:rPr lang="en-GB" sz="1400" b="1" dirty="0"/>
              <a:t>= 0.273227 +- </a:t>
            </a:r>
            <a:r>
              <a:rPr lang="en-GB" sz="1400" b="1" dirty="0" smtClean="0"/>
              <a:t>0.326542</a:t>
            </a:r>
          </a:p>
          <a:p>
            <a:r>
              <a:rPr lang="en-GB" sz="1400" b="1" dirty="0" smtClean="0"/>
              <a:t>p1 </a:t>
            </a:r>
            <a:r>
              <a:rPr lang="en-GB" sz="1400" b="1" dirty="0"/>
              <a:t>= -2.04499E-05 +- 4.67198E-05</a:t>
            </a:r>
          </a:p>
          <a:p>
            <a:r>
              <a:rPr lang="en-GB" sz="1400" b="1" dirty="0" smtClean="0"/>
              <a:t>chi2=17, </a:t>
            </a:r>
            <a:r>
              <a:rPr lang="en-GB" sz="1400" b="1" dirty="0" err="1" smtClean="0"/>
              <a:t>ndf</a:t>
            </a:r>
            <a:r>
              <a:rPr lang="en-GB" sz="1400" b="1" dirty="0" smtClean="0"/>
              <a:t>=23, p=0.19</a:t>
            </a:r>
            <a:endParaRPr lang="en-GB" sz="1400" b="1" dirty="0"/>
          </a:p>
          <a:p>
            <a:endParaRPr lang="en-GB" sz="1000" b="1" dirty="0" smtClean="0"/>
          </a:p>
          <a:p>
            <a:r>
              <a:rPr lang="en-GB" sz="1400" b="1" dirty="0" err="1" smtClean="0"/>
              <a:t>Det</a:t>
            </a:r>
            <a:r>
              <a:rPr lang="en-GB" sz="1400" b="1" dirty="0" smtClean="0"/>
              <a:t> </a:t>
            </a:r>
            <a:r>
              <a:rPr lang="en-GB" sz="1400" b="1" dirty="0"/>
              <a:t>2:</a:t>
            </a:r>
          </a:p>
          <a:p>
            <a:r>
              <a:rPr lang="en-GB" sz="1400" b="1" dirty="0" smtClean="0"/>
              <a:t>SE:</a:t>
            </a:r>
          </a:p>
          <a:p>
            <a:r>
              <a:rPr lang="en-GB" sz="1400" b="1" dirty="0" smtClean="0"/>
              <a:t>p0 </a:t>
            </a:r>
            <a:r>
              <a:rPr lang="en-GB" sz="1400" b="1" dirty="0"/>
              <a:t>= -0.0160497 +- 0.327765</a:t>
            </a:r>
          </a:p>
          <a:p>
            <a:r>
              <a:rPr lang="en-GB" sz="1400" b="1" dirty="0" smtClean="0"/>
              <a:t>p1 </a:t>
            </a:r>
            <a:r>
              <a:rPr lang="en-GB" sz="1400" b="1" dirty="0"/>
              <a:t>= 0.000116962 +- 4.49254E-05</a:t>
            </a:r>
          </a:p>
          <a:p>
            <a:r>
              <a:rPr lang="en-GB" sz="1400" b="1" dirty="0" smtClean="0"/>
              <a:t>chi2=16.2</a:t>
            </a:r>
            <a:r>
              <a:rPr lang="en-GB" sz="1400" b="1" dirty="0"/>
              <a:t>, </a:t>
            </a:r>
            <a:r>
              <a:rPr lang="en-GB" sz="1400" b="1" dirty="0" err="1"/>
              <a:t>ndf</a:t>
            </a:r>
            <a:r>
              <a:rPr lang="en-GB" sz="1400" b="1" dirty="0"/>
              <a:t>=23, p=0.153</a:t>
            </a:r>
          </a:p>
          <a:p>
            <a:r>
              <a:rPr lang="en-GB" sz="1400" b="1" dirty="0" smtClean="0"/>
              <a:t>DE</a:t>
            </a:r>
            <a:r>
              <a:rPr lang="en-GB" sz="1400" b="1" dirty="0"/>
              <a:t>:</a:t>
            </a:r>
          </a:p>
          <a:p>
            <a:r>
              <a:rPr lang="en-GB" sz="1400" b="1" dirty="0" smtClean="0"/>
              <a:t>p0 </a:t>
            </a:r>
            <a:r>
              <a:rPr lang="en-GB" sz="1400" b="1" dirty="0"/>
              <a:t>= -0.312676 +- 0.319336</a:t>
            </a:r>
          </a:p>
          <a:p>
            <a:r>
              <a:rPr lang="en-GB" sz="1400" b="1" dirty="0" smtClean="0"/>
              <a:t>p1 </a:t>
            </a:r>
            <a:r>
              <a:rPr lang="en-GB" sz="1400" b="1" dirty="0"/>
              <a:t>= 0.000200369 +- 4.54966E-05</a:t>
            </a:r>
          </a:p>
          <a:p>
            <a:r>
              <a:rPr lang="en-GB" sz="1400" b="1" dirty="0" smtClean="0"/>
              <a:t>chi2=36.3</a:t>
            </a:r>
            <a:r>
              <a:rPr lang="en-GB" sz="1400" b="1" dirty="0"/>
              <a:t>, </a:t>
            </a:r>
            <a:r>
              <a:rPr lang="en-GB" sz="1400" b="1" dirty="0" err="1"/>
              <a:t>ndf</a:t>
            </a:r>
            <a:r>
              <a:rPr lang="en-GB" sz="1400" b="1" dirty="0"/>
              <a:t>=23, p=0.961</a:t>
            </a:r>
          </a:p>
          <a:p>
            <a:endParaRPr lang="en-GB" sz="1000" b="1" dirty="0" smtClean="0"/>
          </a:p>
          <a:p>
            <a:r>
              <a:rPr lang="en-GB" sz="1400" b="1" dirty="0" err="1" smtClean="0"/>
              <a:t>Det</a:t>
            </a:r>
            <a:r>
              <a:rPr lang="en-GB" sz="1400" b="1" dirty="0" smtClean="0"/>
              <a:t> </a:t>
            </a:r>
            <a:r>
              <a:rPr lang="en-GB" sz="1400" b="1" dirty="0"/>
              <a:t>3:</a:t>
            </a:r>
          </a:p>
          <a:p>
            <a:r>
              <a:rPr lang="en-GB" sz="1400" b="1" dirty="0" smtClean="0"/>
              <a:t>SE</a:t>
            </a:r>
            <a:r>
              <a:rPr lang="en-GB" sz="1400" b="1" dirty="0"/>
              <a:t>:</a:t>
            </a:r>
          </a:p>
          <a:p>
            <a:r>
              <a:rPr lang="en-GB" sz="1400" b="1" dirty="0" smtClean="0"/>
              <a:t>p0 </a:t>
            </a:r>
            <a:r>
              <a:rPr lang="en-GB" sz="1400" b="1" dirty="0"/>
              <a:t>= 0.0308905 +- 0.211509</a:t>
            </a:r>
          </a:p>
          <a:p>
            <a:r>
              <a:rPr lang="en-GB" sz="1400" b="1" dirty="0" smtClean="0"/>
              <a:t>p1 </a:t>
            </a:r>
            <a:r>
              <a:rPr lang="en-GB" sz="1400" b="1" dirty="0"/>
              <a:t>= 6.5255E-05 +- 3.00578E-05</a:t>
            </a:r>
          </a:p>
          <a:p>
            <a:r>
              <a:rPr lang="en-GB" sz="1400" b="1" dirty="0" smtClean="0"/>
              <a:t>chi2=12.7</a:t>
            </a:r>
            <a:r>
              <a:rPr lang="en-GB" sz="1400" b="1" dirty="0"/>
              <a:t>, </a:t>
            </a:r>
            <a:r>
              <a:rPr lang="en-GB" sz="1400" b="1" dirty="0" err="1"/>
              <a:t>ndf</a:t>
            </a:r>
            <a:r>
              <a:rPr lang="en-GB" sz="1400" b="1" dirty="0"/>
              <a:t>=23, p=0.0417</a:t>
            </a:r>
          </a:p>
          <a:p>
            <a:r>
              <a:rPr lang="en-GB" sz="1400" b="1" dirty="0"/>
              <a:t>DE:</a:t>
            </a:r>
          </a:p>
          <a:p>
            <a:r>
              <a:rPr lang="en-GB" sz="1400" b="1" dirty="0" smtClean="0"/>
              <a:t>p0 </a:t>
            </a:r>
            <a:r>
              <a:rPr lang="en-GB" sz="1400" b="1" dirty="0"/>
              <a:t>= -0.141041 +- 0.227291</a:t>
            </a:r>
          </a:p>
          <a:p>
            <a:r>
              <a:rPr lang="en-GB" sz="1400" b="1" dirty="0" smtClean="0"/>
              <a:t>p1 </a:t>
            </a:r>
            <a:r>
              <a:rPr lang="en-GB" sz="1400" b="1" dirty="0"/>
              <a:t>= 0.000118524 +- 3.30958E-05</a:t>
            </a:r>
          </a:p>
          <a:p>
            <a:r>
              <a:rPr lang="en-GB" sz="1400" b="1" dirty="0" smtClean="0"/>
              <a:t>chi2=15.7</a:t>
            </a:r>
            <a:r>
              <a:rPr lang="en-GB" sz="1400" b="1" dirty="0"/>
              <a:t>, </a:t>
            </a:r>
            <a:r>
              <a:rPr lang="en-GB" sz="1400" b="1" dirty="0" err="1"/>
              <a:t>ndf</a:t>
            </a:r>
            <a:r>
              <a:rPr lang="en-GB" sz="1400" b="1" dirty="0"/>
              <a:t>=23, p=0.132</a:t>
            </a:r>
            <a:endParaRPr lang="fr-FR" sz="14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80100" y="673271"/>
            <a:ext cx="6014145" cy="6021288"/>
            <a:chOff x="80100" y="673271"/>
            <a:chExt cx="6014145" cy="602128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0" y="673271"/>
              <a:ext cx="6014145" cy="6021288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4716016" y="76470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</a:t>
              </a:r>
              <a:r>
                <a:rPr lang="fr-FR" sz="1400" b="1" dirty="0" smtClean="0">
                  <a:sym typeface="Wingdings" panose="05000000000000000000" pitchFamily="2" charset="2"/>
                </a:rPr>
                <a:t> </a:t>
              </a:r>
              <a:r>
                <a:rPr lang="fr-FR" sz="1400" b="1" dirty="0" smtClean="0"/>
                <a:t>SE</a:t>
              </a:r>
            </a:p>
            <a:p>
              <a:r>
                <a:rPr lang="fr-FR" sz="1400" b="1" dirty="0" smtClean="0">
                  <a:solidFill>
                    <a:srgbClr val="2559FF"/>
                  </a:solidFill>
                  <a:sym typeface="Wingdings" panose="05000000000000000000" pitchFamily="2" charset="2"/>
                </a:rPr>
                <a:t> </a:t>
              </a:r>
              <a:r>
                <a:rPr lang="fr-FR" sz="1400" b="1" dirty="0" smtClean="0"/>
                <a:t>DE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96" y="1014920"/>
            <a:ext cx="3012930" cy="53998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900352"/>
            <a:ext cx="2979434" cy="5514457"/>
          </a:xfrm>
          <a:prstGeom prst="rect">
            <a:avLst/>
          </a:prstGeom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17372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drifts of AIFRIA and FASTER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data: </a:t>
            </a:r>
            <a:r>
              <a:rPr lang="fr-FR" b="1" baseline="30000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56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79512" y="1060720"/>
            <a:ext cx="9320693" cy="5752656"/>
            <a:chOff x="179512" y="1060720"/>
            <a:chExt cx="9320693" cy="5752656"/>
          </a:xfrm>
        </p:grpSpPr>
        <p:sp>
          <p:nvSpPr>
            <p:cNvPr id="4" name="ZoneTexte 3"/>
            <p:cNvSpPr txBox="1"/>
            <p:nvPr/>
          </p:nvSpPr>
          <p:spPr>
            <a:xfrm>
              <a:off x="179512" y="6459433"/>
              <a:ext cx="932069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 smtClean="0"/>
                <a:t>Interestingly, the shift is in the opposite direction between the AIFIRA and FASTER data!</a:t>
              </a:r>
              <a:endParaRPr lang="en-US" sz="1650" b="1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560795" y="1060720"/>
              <a:ext cx="3006103" cy="5085729"/>
              <a:chOff x="1511332" y="1013001"/>
              <a:chExt cx="3006103" cy="50857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11332" y="1013001"/>
                <a:ext cx="177325" cy="5085729"/>
              </a:xfrm>
              <a:prstGeom prst="rect">
                <a:avLst/>
              </a:prstGeom>
              <a:solidFill>
                <a:schemeClr val="accent1">
                  <a:alpha val="2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79509" y="1013001"/>
                <a:ext cx="237926" cy="5075608"/>
              </a:xfrm>
              <a:prstGeom prst="rect">
                <a:avLst/>
              </a:prstGeom>
              <a:solidFill>
                <a:schemeClr val="accent1">
                  <a:alpha val="2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" name="Groupe 7"/>
          <p:cNvGrpSpPr/>
          <p:nvPr/>
        </p:nvGrpSpPr>
        <p:grpSpPr>
          <a:xfrm>
            <a:off x="6032626" y="692696"/>
            <a:ext cx="3061309" cy="5808829"/>
            <a:chOff x="6032626" y="692696"/>
            <a:chExt cx="3061309" cy="5808829"/>
          </a:xfrm>
        </p:grpSpPr>
        <p:sp>
          <p:nvSpPr>
            <p:cNvPr id="3" name="ZoneTexte 2"/>
            <p:cNvSpPr txBox="1"/>
            <p:nvPr/>
          </p:nvSpPr>
          <p:spPr>
            <a:xfrm>
              <a:off x="6361605" y="692696"/>
              <a:ext cx="145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Count </a:t>
              </a:r>
              <a:r>
                <a:rPr lang="fr-FR" b="1" dirty="0" smtClean="0"/>
                <a:t>rate:</a:t>
              </a:r>
              <a:endParaRPr lang="fr-FR" b="1" dirty="0"/>
            </a:p>
          </p:txBody>
        </p:sp>
        <p:pic>
          <p:nvPicPr>
            <p:cNvPr id="1026" name="Picture 2" descr="count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" r="8333"/>
            <a:stretch/>
          </p:blipFill>
          <p:spPr bwMode="auto">
            <a:xfrm>
              <a:off x="6032626" y="1062750"/>
              <a:ext cx="3061309" cy="543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464414" y="1106652"/>
              <a:ext cx="203930" cy="500480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67545" y="692696"/>
            <a:ext cx="404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AIFIRA:                               FASTER:  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051720" y="616530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red: P31_xxxx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32626" y="106072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day – night difference 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91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final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(AIFIRA data)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55576" y="1052736"/>
            <a:ext cx="8206093" cy="2949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obtained with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an energy fit over the full range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all data except Al27_2 for det. 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global correction for drift with time (should be fine)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global fit for count-rate correction but not enough data,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     because most calibration runs were done with a factor of ~10 less rate</a:t>
            </a:r>
          </a:p>
          <a:p>
            <a:pPr>
              <a:lnSpc>
                <a:spcPct val="1500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776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9186" y="-72046"/>
            <a:ext cx="5959578" cy="7544051"/>
          </a:xfrm>
          <a:prstGeom prst="rect">
            <a:avLst/>
          </a:prstGeom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final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(AIFIRA data)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102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if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again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….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95536" y="1412776"/>
            <a:ext cx="8661345" cy="2949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limit rates of ALL runs to less than 500 gammas / 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AIFIRA DAQ is fine, but all offsets should be small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 </a:t>
            </a:r>
            <a:r>
              <a:rPr lang="en-US" b="1" dirty="0" smtClean="0"/>
              <a:t>   (gain factor 1 for all channels)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check if FASTER non-linearity can be corrected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baseline="30000" dirty="0" smtClean="0"/>
              <a:t>56</a:t>
            </a:r>
            <a:r>
              <a:rPr lang="en-US" b="1" dirty="0" smtClean="0"/>
              <a:t>Co source does not bring a lot, but </a:t>
            </a:r>
            <a:r>
              <a:rPr lang="en-US" b="1" dirty="0" smtClean="0"/>
              <a:t>prevents </a:t>
            </a:r>
            <a:r>
              <a:rPr lang="en-US" b="1" dirty="0" smtClean="0"/>
              <a:t>from fitting the first </a:t>
            </a:r>
            <a:r>
              <a:rPr lang="en-US" b="1" baseline="30000" dirty="0" smtClean="0"/>
              <a:t>32</a:t>
            </a:r>
            <a:r>
              <a:rPr lang="en-US" b="1" dirty="0" smtClean="0"/>
              <a:t>S </a:t>
            </a:r>
            <a:r>
              <a:rPr lang="en-US" b="1" dirty="0" smtClean="0"/>
              <a:t>peak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b="1" dirty="0" smtClean="0">
                <a:sym typeface="Wingdings" panose="05000000000000000000" pitchFamily="2" charset="2"/>
              </a:rPr>
              <a:t> use it for odd runs, but not for even runs?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baseline="30000" dirty="0" smtClean="0"/>
              <a:t>23</a:t>
            </a:r>
            <a:r>
              <a:rPr lang="en-US" b="1" dirty="0" smtClean="0"/>
              <a:t>Na(</a:t>
            </a:r>
            <a:r>
              <a:rPr lang="en-US" b="1" dirty="0" err="1" smtClean="0"/>
              <a:t>p,g</a:t>
            </a:r>
            <a:r>
              <a:rPr lang="en-US" b="1" dirty="0" smtClean="0"/>
              <a:t>)</a:t>
            </a:r>
            <a:r>
              <a:rPr lang="en-US" b="1" baseline="30000" dirty="0" smtClean="0"/>
              <a:t>24</a:t>
            </a:r>
            <a:r>
              <a:rPr lang="en-US" b="1" dirty="0" smtClean="0"/>
              <a:t>Mg data are important, but have too little statistics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30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Isobaric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Multiplet Mass Equation: IMME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727603" y="908720"/>
            <a:ext cx="69532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Gill Sans MT" panose="020B0502020104020203" pitchFamily="34" charset="0"/>
              </a:rPr>
              <a:t>Wigner (1957): First </a:t>
            </a:r>
            <a:r>
              <a:rPr lang="fr-FR" sz="2400" b="1" dirty="0" err="1" smtClean="0">
                <a:latin typeface="Gill Sans MT" panose="020B0502020104020203" pitchFamily="34" charset="0"/>
              </a:rPr>
              <a:t>order</a:t>
            </a:r>
            <a:r>
              <a:rPr lang="fr-FR" sz="2400" b="1" dirty="0" smtClean="0">
                <a:latin typeface="Gill Sans MT" panose="020B0502020104020203" pitchFamily="34" charset="0"/>
              </a:rPr>
              <a:t> perturbation </a:t>
            </a:r>
            <a:r>
              <a:rPr lang="fr-FR" sz="2400" b="1" dirty="0" err="1" smtClean="0">
                <a:latin typeface="Gill Sans MT" panose="020B0502020104020203" pitchFamily="34" charset="0"/>
              </a:rPr>
              <a:t>theory</a:t>
            </a:r>
            <a:endParaRPr lang="fr-FR" sz="2400" b="1" dirty="0" smtClean="0">
              <a:latin typeface="Gill Sans MT" panose="020B0502020104020203" pitchFamily="34" charset="0"/>
            </a:endParaRPr>
          </a:p>
          <a:p>
            <a:endParaRPr lang="fr-FR" sz="1200" b="1" dirty="0" smtClean="0">
              <a:latin typeface="Gill Sans MT" panose="020B0502020104020203" pitchFamily="34" charset="0"/>
            </a:endParaRPr>
          </a:p>
          <a:p>
            <a:r>
              <a:rPr lang="fr-FR" sz="2400" b="1" dirty="0" smtClean="0">
                <a:latin typeface="Gill Sans MT" panose="020B0502020104020203" pitchFamily="34" charset="0"/>
              </a:rPr>
              <a:t>IMME :  </a:t>
            </a:r>
            <a:r>
              <a:rPr lang="fr-FR" sz="2800" b="1" i="1" dirty="0" smtClean="0">
                <a:latin typeface="Gill Sans MT" panose="020B0502020104020203" pitchFamily="34" charset="0"/>
              </a:rPr>
              <a:t>M(</a:t>
            </a:r>
            <a:r>
              <a:rPr lang="fr-FR" sz="2800" b="1" i="1" dirty="0" err="1" smtClean="0">
                <a:latin typeface="Gill Sans MT" panose="020B0502020104020203" pitchFamily="34" charset="0"/>
              </a:rPr>
              <a:t>Tz</a:t>
            </a:r>
            <a:r>
              <a:rPr lang="fr-FR" sz="2800" b="1" i="1" dirty="0" smtClean="0">
                <a:latin typeface="Gill Sans MT" panose="020B0502020104020203" pitchFamily="34" charset="0"/>
              </a:rPr>
              <a:t>) = a + </a:t>
            </a:r>
            <a:r>
              <a:rPr lang="fr-FR" sz="2800" b="1" i="1" dirty="0" err="1" smtClean="0">
                <a:latin typeface="Gill Sans MT" panose="020B0502020104020203" pitchFamily="34" charset="0"/>
              </a:rPr>
              <a:t>bT</a:t>
            </a:r>
            <a:r>
              <a:rPr lang="fr-FR" sz="2800" b="1" i="1" baseline="-25000" dirty="0" err="1" smtClean="0">
                <a:latin typeface="Gill Sans MT" panose="020B0502020104020203" pitchFamily="34" charset="0"/>
              </a:rPr>
              <a:t>z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 </a:t>
            </a:r>
            <a:r>
              <a:rPr lang="fr-FR" sz="2800" b="1" i="1" dirty="0" smtClean="0">
                <a:latin typeface="Gill Sans MT" panose="020B0502020104020203" pitchFamily="34" charset="0"/>
              </a:rPr>
              <a:t>+ cT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z</a:t>
            </a:r>
            <a:r>
              <a:rPr lang="fr-FR" sz="2800" b="1" i="1" baseline="30000" dirty="0" smtClean="0">
                <a:latin typeface="Gill Sans MT" panose="020B0502020104020203" pitchFamily="34" charset="0"/>
              </a:rPr>
              <a:t>2</a:t>
            </a:r>
            <a:endParaRPr lang="fr-FR" sz="2800" b="1" i="1" baseline="30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Isobaric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Multiplet Mass Equation: IMME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727603" y="908720"/>
            <a:ext cx="69169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Gill Sans MT" panose="020B0502020104020203" pitchFamily="34" charset="0"/>
              </a:rPr>
              <a:t>Wigner (1957):</a:t>
            </a:r>
          </a:p>
          <a:p>
            <a:endParaRPr lang="fr-FR" sz="1200" b="1" dirty="0" smtClean="0">
              <a:latin typeface="Gill Sans MT" panose="020B0502020104020203" pitchFamily="34" charset="0"/>
            </a:endParaRPr>
          </a:p>
          <a:p>
            <a:r>
              <a:rPr lang="fr-FR" sz="2400" b="1" dirty="0" smtClean="0">
                <a:latin typeface="Gill Sans MT" panose="020B0502020104020203" pitchFamily="34" charset="0"/>
              </a:rPr>
              <a:t>IMME :  </a:t>
            </a:r>
            <a:r>
              <a:rPr lang="fr-FR" sz="2800" b="1" i="1" dirty="0" smtClean="0">
                <a:latin typeface="Gill Sans MT" panose="020B0502020104020203" pitchFamily="34" charset="0"/>
              </a:rPr>
              <a:t>M(</a:t>
            </a:r>
            <a:r>
              <a:rPr lang="fr-FR" sz="2800" b="1" i="1" dirty="0" err="1" smtClean="0">
                <a:latin typeface="Gill Sans MT" panose="020B0502020104020203" pitchFamily="34" charset="0"/>
              </a:rPr>
              <a:t>Tz</a:t>
            </a:r>
            <a:r>
              <a:rPr lang="fr-FR" sz="2800" b="1" i="1" dirty="0" smtClean="0">
                <a:latin typeface="Gill Sans MT" panose="020B0502020104020203" pitchFamily="34" charset="0"/>
              </a:rPr>
              <a:t>) = a + </a:t>
            </a:r>
            <a:r>
              <a:rPr lang="fr-FR" sz="2800" b="1" i="1" dirty="0" err="1" smtClean="0">
                <a:latin typeface="Gill Sans MT" panose="020B0502020104020203" pitchFamily="34" charset="0"/>
              </a:rPr>
              <a:t>bT</a:t>
            </a:r>
            <a:r>
              <a:rPr lang="fr-FR" sz="2800" b="1" i="1" baseline="-25000" dirty="0" err="1" smtClean="0">
                <a:latin typeface="Gill Sans MT" panose="020B0502020104020203" pitchFamily="34" charset="0"/>
              </a:rPr>
              <a:t>z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 </a:t>
            </a:r>
            <a:r>
              <a:rPr lang="fr-FR" sz="2800" b="1" i="1" dirty="0">
                <a:latin typeface="Gill Sans MT" panose="020B0502020104020203" pitchFamily="34" charset="0"/>
              </a:rPr>
              <a:t>+ </a:t>
            </a:r>
            <a:r>
              <a:rPr lang="fr-FR" sz="2800" b="1" i="1" dirty="0" smtClean="0">
                <a:latin typeface="Gill Sans MT" panose="020B0502020104020203" pitchFamily="34" charset="0"/>
              </a:rPr>
              <a:t>cT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z</a:t>
            </a:r>
            <a:r>
              <a:rPr lang="fr-FR" sz="2800" b="1" i="1" baseline="30000" dirty="0" smtClean="0">
                <a:latin typeface="Gill Sans MT" panose="020B0502020104020203" pitchFamily="34" charset="0"/>
              </a:rPr>
              <a:t>2 </a:t>
            </a:r>
            <a:r>
              <a:rPr lang="fr-FR" sz="2800" b="1" i="1" dirty="0" smtClean="0">
                <a:latin typeface="Gill Sans MT" panose="020B0502020104020203" pitchFamily="34" charset="0"/>
              </a:rPr>
              <a:t>+ dT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z</a:t>
            </a:r>
            <a:r>
              <a:rPr lang="fr-FR" sz="2800" b="1" i="1" baseline="30000" dirty="0" smtClean="0">
                <a:latin typeface="Gill Sans MT" panose="020B0502020104020203" pitchFamily="34" charset="0"/>
              </a:rPr>
              <a:t>3</a:t>
            </a:r>
            <a:r>
              <a:rPr lang="fr-FR" sz="2800" b="1" i="1" dirty="0" smtClean="0">
                <a:latin typeface="Gill Sans MT" panose="020B0502020104020203" pitchFamily="34" charset="0"/>
              </a:rPr>
              <a:t> </a:t>
            </a:r>
            <a:r>
              <a:rPr lang="fr-FR" sz="2800" b="1" i="1" dirty="0">
                <a:latin typeface="Gill Sans MT" panose="020B0502020104020203" pitchFamily="34" charset="0"/>
              </a:rPr>
              <a:t>+ </a:t>
            </a:r>
            <a:r>
              <a:rPr lang="fr-FR" sz="2800" b="1" i="1" dirty="0" smtClean="0">
                <a:latin typeface="Gill Sans MT" panose="020B0502020104020203" pitchFamily="34" charset="0"/>
              </a:rPr>
              <a:t>eT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z</a:t>
            </a:r>
            <a:r>
              <a:rPr lang="fr-FR" sz="2800" b="1" i="1" baseline="30000" dirty="0">
                <a:latin typeface="Gill Sans MT" panose="020B0502020104020203" pitchFamily="34" charset="0"/>
              </a:rPr>
              <a:t>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21668" r="772" b="291"/>
          <a:stretch/>
        </p:blipFill>
        <p:spPr>
          <a:xfrm>
            <a:off x="1093967" y="2016810"/>
            <a:ext cx="6956065" cy="476987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940152" y="2636912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5940152" y="2951233"/>
            <a:ext cx="72008" cy="45719"/>
          </a:xfrm>
          <a:prstGeom prst="ellipse">
            <a:avLst/>
          </a:prstGeom>
          <a:solidFill>
            <a:srgbClr val="2559FF"/>
          </a:solidFill>
          <a:ln>
            <a:solidFill>
              <a:srgbClr val="255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6084168" y="2492896"/>
            <a:ext cx="1152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 = 3/2</a:t>
            </a:r>
          </a:p>
          <a:p>
            <a:r>
              <a:rPr lang="fr-FR" b="1" dirty="0" smtClean="0"/>
              <a:t>T = 2</a:t>
            </a:r>
          </a:p>
          <a:p>
            <a:pPr>
              <a:lnSpc>
                <a:spcPts val="2400"/>
              </a:lnSpc>
            </a:pPr>
            <a:r>
              <a:rPr lang="fr-FR" b="1" dirty="0" smtClean="0"/>
              <a:t>T = 3/2 </a:t>
            </a:r>
            <a:r>
              <a:rPr lang="fr-FR" sz="3600" b="1" dirty="0" smtClean="0"/>
              <a:t>*</a:t>
            </a:r>
            <a:endParaRPr lang="en-GB" b="1" dirty="0"/>
          </a:p>
        </p:txBody>
      </p:sp>
      <p:sp>
        <p:nvSpPr>
          <p:cNvPr id="5" name="Triangle isocèle 4"/>
          <p:cNvSpPr/>
          <p:nvPr/>
        </p:nvSpPr>
        <p:spPr>
          <a:xfrm>
            <a:off x="5940152" y="3218155"/>
            <a:ext cx="144016" cy="66829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5929294" y="6559915"/>
            <a:ext cx="3272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Y.H. Lam et al., ADNDT 99 (2013) 680</a:t>
            </a:r>
            <a:endParaRPr lang="en-GB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43192" y="5493890"/>
            <a:ext cx="189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 0 with 8 </a:t>
            </a:r>
            <a:r>
              <a:rPr lang="en-GB" b="1" dirty="0" smtClean="0">
                <a:latin typeface="Symbol" panose="05050102010706020507" pitchFamily="18" charset="2"/>
              </a:rPr>
              <a:t>s</a:t>
            </a:r>
            <a:endParaRPr lang="en-GB" b="1" dirty="0">
              <a:latin typeface="Symbol" panose="05050102010706020507" pitchFamily="18" charset="2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6012160" y="4213898"/>
            <a:ext cx="216024" cy="133500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Isobaric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Multiplet Mass Equation</a:t>
            </a:r>
            <a:r>
              <a:rPr lang="fr-FR" b="1" dirty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A=32, T=2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727603" y="908720"/>
            <a:ext cx="49196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Gill Sans MT" panose="020B0502020104020203" pitchFamily="34" charset="0"/>
              </a:rPr>
              <a:t>Wigner (1957):</a:t>
            </a:r>
          </a:p>
          <a:p>
            <a:endParaRPr lang="fr-FR" sz="1200" b="1" dirty="0" smtClean="0">
              <a:latin typeface="Gill Sans MT" panose="020B0502020104020203" pitchFamily="34" charset="0"/>
            </a:endParaRPr>
          </a:p>
          <a:p>
            <a:r>
              <a:rPr lang="fr-FR" sz="2400" b="1" dirty="0" smtClean="0">
                <a:latin typeface="Gill Sans MT" panose="020B0502020104020203" pitchFamily="34" charset="0"/>
              </a:rPr>
              <a:t>IMME :  </a:t>
            </a:r>
            <a:r>
              <a:rPr lang="fr-FR" sz="2800" b="1" i="1" dirty="0" smtClean="0">
                <a:latin typeface="Gill Sans MT" panose="020B0502020104020203" pitchFamily="34" charset="0"/>
              </a:rPr>
              <a:t>M(</a:t>
            </a:r>
            <a:r>
              <a:rPr lang="fr-FR" sz="2800" b="1" i="1" dirty="0" err="1" smtClean="0">
                <a:latin typeface="Gill Sans MT" panose="020B0502020104020203" pitchFamily="34" charset="0"/>
              </a:rPr>
              <a:t>Tz</a:t>
            </a:r>
            <a:r>
              <a:rPr lang="fr-FR" sz="2800" b="1" i="1" dirty="0" smtClean="0">
                <a:latin typeface="Gill Sans MT" panose="020B0502020104020203" pitchFamily="34" charset="0"/>
              </a:rPr>
              <a:t>) = a + </a:t>
            </a:r>
            <a:r>
              <a:rPr lang="fr-FR" sz="2800" b="1" i="1" dirty="0" err="1" smtClean="0">
                <a:latin typeface="Gill Sans MT" panose="020B0502020104020203" pitchFamily="34" charset="0"/>
              </a:rPr>
              <a:t>bT</a:t>
            </a:r>
            <a:r>
              <a:rPr lang="fr-FR" sz="2800" b="1" i="1" baseline="-25000" dirty="0" err="1" smtClean="0">
                <a:latin typeface="Gill Sans MT" panose="020B0502020104020203" pitchFamily="34" charset="0"/>
              </a:rPr>
              <a:t>z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 </a:t>
            </a:r>
            <a:r>
              <a:rPr lang="fr-FR" sz="2800" b="1" i="1" dirty="0">
                <a:latin typeface="Gill Sans MT" panose="020B0502020104020203" pitchFamily="34" charset="0"/>
              </a:rPr>
              <a:t>+ </a:t>
            </a:r>
            <a:r>
              <a:rPr lang="fr-FR" sz="2800" b="1" i="1" dirty="0" smtClean="0">
                <a:latin typeface="Gill Sans MT" panose="020B0502020104020203" pitchFamily="34" charset="0"/>
              </a:rPr>
              <a:t>cT</a:t>
            </a:r>
            <a:r>
              <a:rPr lang="fr-FR" sz="2800" b="1" i="1" baseline="-25000" dirty="0" smtClean="0">
                <a:latin typeface="Gill Sans MT" panose="020B0502020104020203" pitchFamily="34" charset="0"/>
              </a:rPr>
              <a:t>z</a:t>
            </a:r>
            <a:r>
              <a:rPr lang="fr-FR" sz="2800" b="1" i="1" baseline="30000" dirty="0" smtClean="0">
                <a:latin typeface="Gill Sans MT" panose="020B0502020104020203" pitchFamily="34" charset="0"/>
              </a:rPr>
              <a:t>2</a:t>
            </a:r>
            <a:endParaRPr lang="fr-FR" sz="2800" b="1" i="1" baseline="30000" dirty="0">
              <a:latin typeface="Gill Sans MT" panose="020B0502020104020203" pitchFamily="34" charset="0"/>
            </a:endParaRPr>
          </a:p>
        </p:txBody>
      </p:sp>
      <p:pic>
        <p:nvPicPr>
          <p:cNvPr id="15" name="Imag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13267" r="13776" b="16148"/>
          <a:stretch/>
        </p:blipFill>
        <p:spPr bwMode="auto">
          <a:xfrm>
            <a:off x="971600" y="2060848"/>
            <a:ext cx="6984776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2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44053" y="934404"/>
            <a:ext cx="5393280" cy="5256584"/>
            <a:chOff x="744053" y="934404"/>
            <a:chExt cx="5393280" cy="5256584"/>
          </a:xfrm>
        </p:grpSpPr>
        <p:grpSp>
          <p:nvGrpSpPr>
            <p:cNvPr id="17" name="Groupe 16"/>
            <p:cNvGrpSpPr/>
            <p:nvPr/>
          </p:nvGrpSpPr>
          <p:grpSpPr>
            <a:xfrm>
              <a:off x="744053" y="934404"/>
              <a:ext cx="4824535" cy="5256584"/>
              <a:chOff x="429301" y="4521787"/>
              <a:chExt cx="2191099" cy="2160237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301" y="4521787"/>
                <a:ext cx="2191099" cy="2160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 rot="19080000">
                <a:off x="877698" y="4798558"/>
                <a:ext cx="543246" cy="13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BE"/>
                    </a:solidFill>
                    <a:latin typeface="Gill Sans MT" panose="020B0502020104020203" pitchFamily="34" charset="0"/>
                  </a:rPr>
                  <a:t>3,285 MeV</a:t>
                </a:r>
                <a:endParaRPr lang="fr-FR" sz="1600" b="1" dirty="0">
                  <a:solidFill>
                    <a:srgbClr val="0000BE"/>
                  </a:solidFill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5417253" y="1020837"/>
              <a:ext cx="7200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solidFill>
                    <a:srgbClr val="5C5C5C"/>
                  </a:solidFill>
                </a:rPr>
                <a:t>, IAS</a:t>
              </a:r>
              <a:endParaRPr lang="en-GB" sz="1500" dirty="0">
                <a:solidFill>
                  <a:srgbClr val="5C5C5C"/>
                </a:solidFill>
              </a:endParaRPr>
            </a:p>
          </p:txBody>
        </p:sp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96136" y="1916832"/>
            <a:ext cx="2880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  <a:sym typeface="Symbol"/>
              </a:rPr>
              <a:t>Determine precisely the excitation energy of  T=2 state at 12.05 MeV by detection of </a:t>
            </a:r>
            <a:r>
              <a:rPr lang="en-US" sz="1600" b="1" dirty="0" smtClean="0">
                <a:latin typeface="Symbol" panose="05050102010706020507" pitchFamily="18" charset="2"/>
                <a:sym typeface="Symbol"/>
              </a:rPr>
              <a:t>g</a:t>
            </a:r>
            <a:r>
              <a:rPr lang="en-US" sz="1600" b="1" dirty="0" smtClean="0">
                <a:latin typeface="+mj-lt"/>
                <a:sym typeface="Symbol"/>
              </a:rPr>
              <a:t>-ray cascades</a:t>
            </a:r>
          </a:p>
          <a:p>
            <a:pPr marL="3714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  <a:sym typeface="Symbol"/>
              </a:rPr>
              <a:t>Calibration with</a:t>
            </a:r>
          </a:p>
          <a:p>
            <a:pPr marL="85725">
              <a:spcAft>
                <a:spcPts val="600"/>
              </a:spcAft>
            </a:pPr>
            <a:r>
              <a:rPr lang="en-US" sz="1600" b="1" baseline="30000" dirty="0" smtClean="0">
                <a:latin typeface="+mj-lt"/>
                <a:sym typeface="Symbol"/>
              </a:rPr>
              <a:t> </a:t>
            </a:r>
            <a:r>
              <a:rPr lang="en-US" sz="1600" b="1" dirty="0" smtClean="0">
                <a:latin typeface="+mj-lt"/>
                <a:sym typeface="Symbol"/>
              </a:rPr>
              <a:t>     </a:t>
            </a:r>
            <a:r>
              <a:rPr lang="en-US" sz="1600" b="1" baseline="30000" dirty="0" smtClean="0">
                <a:latin typeface="+mj-lt"/>
                <a:sym typeface="Symbol"/>
              </a:rPr>
              <a:t>27</a:t>
            </a:r>
            <a:r>
              <a:rPr lang="en-US" sz="1600" b="1" dirty="0" smtClean="0">
                <a:latin typeface="+mj-lt"/>
                <a:sym typeface="Symbol"/>
              </a:rPr>
              <a:t>Al(</a:t>
            </a:r>
            <a:r>
              <a:rPr lang="en-US" sz="1600" b="1" dirty="0" err="1" smtClean="0">
                <a:latin typeface="+mj-lt"/>
                <a:sym typeface="Symbol"/>
              </a:rPr>
              <a:t>p,</a:t>
            </a:r>
            <a:r>
              <a:rPr lang="en-US" sz="1600" b="1" dirty="0" err="1" smtClean="0">
                <a:latin typeface="Symbol" panose="05050102010706020507" pitchFamily="18" charset="2"/>
                <a:sym typeface="Symbol"/>
              </a:rPr>
              <a:t>g</a:t>
            </a:r>
            <a:r>
              <a:rPr lang="en-US" sz="1600" b="1" dirty="0" smtClean="0">
                <a:latin typeface="+mj-lt"/>
                <a:sym typeface="Symbol"/>
              </a:rPr>
              <a:t>)</a:t>
            </a:r>
            <a:r>
              <a:rPr lang="en-US" sz="1600" b="1" baseline="30000" dirty="0" smtClean="0">
                <a:latin typeface="+mj-lt"/>
                <a:sym typeface="Symbol"/>
              </a:rPr>
              <a:t>28</a:t>
            </a:r>
            <a:r>
              <a:rPr lang="en-US" sz="1600" b="1" dirty="0" smtClean="0">
                <a:latin typeface="+mj-lt"/>
                <a:sym typeface="Symbol"/>
              </a:rPr>
              <a:t>Si</a:t>
            </a:r>
          </a:p>
          <a:p>
            <a:pPr marL="85725">
              <a:spcAft>
                <a:spcPts val="600"/>
              </a:spcAft>
            </a:pPr>
            <a:r>
              <a:rPr lang="en-US" sz="1600" b="1" baseline="30000" dirty="0" smtClean="0">
                <a:latin typeface="+mj-lt"/>
                <a:sym typeface="Symbol"/>
              </a:rPr>
              <a:t>         23</a:t>
            </a:r>
            <a:r>
              <a:rPr lang="en-US" sz="1600" b="1" dirty="0" smtClean="0">
                <a:latin typeface="+mj-lt"/>
                <a:sym typeface="Symbol"/>
              </a:rPr>
              <a:t>Na(</a:t>
            </a:r>
            <a:r>
              <a:rPr lang="en-US" sz="1600" b="1" dirty="0" err="1" smtClean="0">
                <a:latin typeface="+mj-lt"/>
                <a:sym typeface="Symbol"/>
              </a:rPr>
              <a:t>p,</a:t>
            </a:r>
            <a:r>
              <a:rPr lang="en-US" sz="1600" b="1" dirty="0" err="1" smtClean="0">
                <a:latin typeface="Symbol" panose="05050102010706020507" pitchFamily="18" charset="2"/>
                <a:sym typeface="Symbol"/>
              </a:rPr>
              <a:t>g</a:t>
            </a:r>
            <a:r>
              <a:rPr lang="en-US" sz="1600" b="1" dirty="0" smtClean="0">
                <a:latin typeface="+mj-lt"/>
                <a:sym typeface="Symbol"/>
              </a:rPr>
              <a:t>)</a:t>
            </a:r>
            <a:r>
              <a:rPr lang="en-US" sz="1600" b="1" baseline="30000" dirty="0" smtClean="0">
                <a:latin typeface="+mj-lt"/>
                <a:sym typeface="Symbol"/>
              </a:rPr>
              <a:t>24</a:t>
            </a:r>
            <a:r>
              <a:rPr lang="en-US" sz="1600" b="1" dirty="0" smtClean="0">
                <a:latin typeface="+mj-lt"/>
                <a:sym typeface="Symbol"/>
              </a:rPr>
              <a:t>Mg </a:t>
            </a:r>
          </a:p>
          <a:p>
            <a:pPr marL="85725">
              <a:spcAft>
                <a:spcPts val="600"/>
              </a:spcAft>
            </a:pPr>
            <a:r>
              <a:rPr lang="en-US" sz="1600" b="1" baseline="30000" dirty="0">
                <a:latin typeface="+mj-lt"/>
                <a:sym typeface="Symbol"/>
              </a:rPr>
              <a:t> </a:t>
            </a:r>
            <a:r>
              <a:rPr lang="en-US" sz="1600" b="1" baseline="30000" dirty="0" smtClean="0">
                <a:latin typeface="+mj-lt"/>
                <a:sym typeface="Symbol"/>
              </a:rPr>
              <a:t>        35</a:t>
            </a:r>
            <a:r>
              <a:rPr lang="en-US" sz="1600" b="1" dirty="0" smtClean="0">
                <a:latin typeface="+mj-lt"/>
                <a:sym typeface="Symbol"/>
              </a:rPr>
              <a:t>Cl(</a:t>
            </a:r>
            <a:r>
              <a:rPr lang="en-US" sz="1600" b="1" dirty="0" err="1" smtClean="0">
                <a:latin typeface="+mj-lt"/>
                <a:sym typeface="Symbol"/>
              </a:rPr>
              <a:t>n,</a:t>
            </a:r>
            <a:r>
              <a:rPr lang="en-US" sz="1600" b="1" dirty="0" err="1" smtClean="0">
                <a:latin typeface="Symbol" panose="05050102010706020507" pitchFamily="18" charset="2"/>
                <a:sym typeface="Symbol"/>
              </a:rPr>
              <a:t>g</a:t>
            </a:r>
            <a:r>
              <a:rPr lang="en-US" sz="1600" b="1" dirty="0" smtClean="0">
                <a:latin typeface="+mj-lt"/>
                <a:sym typeface="Symbol"/>
              </a:rPr>
              <a:t>)</a:t>
            </a:r>
            <a:r>
              <a:rPr lang="en-US" sz="1600" b="1" baseline="30000" dirty="0" smtClean="0">
                <a:latin typeface="+mj-lt"/>
                <a:sym typeface="Symbol"/>
              </a:rPr>
              <a:t>36</a:t>
            </a:r>
            <a:r>
              <a:rPr lang="en-US" sz="1600" b="1" dirty="0" smtClean="0">
                <a:latin typeface="+mj-lt"/>
                <a:sym typeface="Symbol"/>
              </a:rPr>
              <a:t>Cl</a:t>
            </a:r>
            <a:endParaRPr lang="en-US" sz="1600" b="1" dirty="0">
              <a:latin typeface="+mj-lt"/>
              <a:sym typeface="Symbol"/>
            </a:endParaRPr>
          </a:p>
          <a:p>
            <a:pPr marL="85725">
              <a:spcAft>
                <a:spcPts val="600"/>
              </a:spcAft>
            </a:pPr>
            <a:r>
              <a:rPr lang="en-US" sz="1600" b="1" dirty="0" smtClean="0">
                <a:latin typeface="+mj-lt"/>
                <a:sym typeface="Symbol"/>
              </a:rPr>
              <a:t>      </a:t>
            </a:r>
            <a:r>
              <a:rPr lang="en-US" sz="1600" b="1" baseline="30000" dirty="0" smtClean="0">
                <a:latin typeface="+mj-lt"/>
                <a:sym typeface="Symbol"/>
              </a:rPr>
              <a:t>56</a:t>
            </a:r>
            <a:r>
              <a:rPr lang="en-US" sz="1600" b="1" dirty="0" smtClean="0">
                <a:latin typeface="+mj-lt"/>
                <a:sym typeface="Symbol"/>
              </a:rPr>
              <a:t>Co</a:t>
            </a:r>
          </a:p>
          <a:p>
            <a:pPr marL="3714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+mj-lt"/>
                <a:sym typeface="Symbol"/>
              </a:rPr>
              <a:t>High </a:t>
            </a:r>
            <a:r>
              <a:rPr lang="fr-FR" sz="1600" b="1" dirty="0" err="1" smtClean="0">
                <a:latin typeface="+mj-lt"/>
                <a:sym typeface="Symbol"/>
              </a:rPr>
              <a:t>electrical</a:t>
            </a:r>
            <a:r>
              <a:rPr lang="fr-FR" sz="1600" b="1" dirty="0" smtClean="0">
                <a:latin typeface="+mj-lt"/>
                <a:sym typeface="Symbol"/>
              </a:rPr>
              <a:t> </a:t>
            </a:r>
            <a:r>
              <a:rPr lang="fr-FR" sz="1600" b="1" dirty="0" err="1" smtClean="0">
                <a:latin typeface="+mj-lt"/>
                <a:sym typeface="Symbol"/>
              </a:rPr>
              <a:t>stability</a:t>
            </a:r>
            <a:endParaRPr lang="fr-FR" sz="1600" b="1" dirty="0" smtClean="0">
              <a:latin typeface="+mj-lt"/>
              <a:sym typeface="Symbol"/>
            </a:endParaRPr>
          </a:p>
          <a:p>
            <a:pPr marL="3714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+mj-lt"/>
                <a:sym typeface="Symbol"/>
              </a:rPr>
              <a:t>High thermal </a:t>
            </a:r>
            <a:r>
              <a:rPr lang="fr-FR" sz="1600" b="1" dirty="0" err="1" smtClean="0">
                <a:latin typeface="+mj-lt"/>
                <a:sym typeface="Symbol"/>
              </a:rPr>
              <a:t>stability</a:t>
            </a:r>
            <a:endParaRPr lang="fr-FR" sz="1600" b="1" dirty="0" smtClean="0">
              <a:latin typeface="+mj-lt"/>
              <a:sym typeface="Symbol"/>
            </a:endParaRPr>
          </a:p>
          <a:p>
            <a:pPr marL="3714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+mj-lt"/>
                <a:sym typeface="Symbol"/>
              </a:rPr>
              <a:t>High </a:t>
            </a:r>
            <a:r>
              <a:rPr lang="fr-FR" sz="1600" b="1" dirty="0" err="1" smtClean="0">
                <a:latin typeface="+mj-lt"/>
                <a:sym typeface="Symbol"/>
              </a:rPr>
              <a:t>mechanical</a:t>
            </a:r>
            <a:r>
              <a:rPr lang="fr-FR" sz="1600" b="1" dirty="0" smtClean="0">
                <a:latin typeface="+mj-lt"/>
                <a:sym typeface="Symbol"/>
              </a:rPr>
              <a:t> </a:t>
            </a:r>
            <a:r>
              <a:rPr lang="fr-FR" sz="1600" b="1" dirty="0" err="1" smtClean="0">
                <a:latin typeface="+mj-lt"/>
                <a:sym typeface="Symbol"/>
              </a:rPr>
              <a:t>stability</a:t>
            </a:r>
            <a:endParaRPr lang="fr-FR" sz="1600" b="1" dirty="0">
              <a:latin typeface="+mj-lt"/>
              <a:sym typeface="Symbo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6505" y="3464426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 </a:t>
            </a:r>
            <a:r>
              <a:rPr lang="fr-FR" b="1" dirty="0" smtClean="0">
                <a:latin typeface="Symbol" panose="05050102010706020507" pitchFamily="18" charset="2"/>
              </a:rPr>
              <a:t>g</a:t>
            </a:r>
            <a:r>
              <a:rPr lang="fr-FR" b="1" dirty="0" smtClean="0"/>
              <a:t> rays </a:t>
            </a:r>
          </a:p>
          <a:p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energies</a:t>
            </a:r>
            <a:r>
              <a:rPr lang="fr-FR" b="1" dirty="0" smtClean="0"/>
              <a:t> </a:t>
            </a:r>
          </a:p>
          <a:p>
            <a:r>
              <a:rPr lang="fr-FR" b="1" dirty="0" err="1"/>
              <a:t>b</a:t>
            </a:r>
            <a:r>
              <a:rPr lang="fr-FR" b="1" dirty="0" err="1" smtClean="0"/>
              <a:t>etween</a:t>
            </a:r>
            <a:endParaRPr lang="fr-FR" b="1" dirty="0" smtClean="0"/>
          </a:p>
          <a:p>
            <a:r>
              <a:rPr lang="fr-FR" b="1" dirty="0" smtClean="0"/>
              <a:t>2231 </a:t>
            </a:r>
            <a:r>
              <a:rPr lang="fr-FR" b="1" dirty="0" err="1" smtClean="0"/>
              <a:t>keV</a:t>
            </a:r>
            <a:r>
              <a:rPr lang="fr-FR" b="1" dirty="0" smtClean="0"/>
              <a:t> and</a:t>
            </a:r>
          </a:p>
          <a:p>
            <a:r>
              <a:rPr lang="fr-FR" b="1" dirty="0" smtClean="0"/>
              <a:t>9208 </a:t>
            </a:r>
            <a:r>
              <a:rPr lang="fr-FR" b="1" dirty="0" err="1" smtClean="0"/>
              <a:t>keV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74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set-up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2" descr="Y:\Proposal-LoI\AIFIRA_IMME_A=32\2014\Mode_prot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14203" r="32248" b="6813"/>
          <a:stretch/>
        </p:blipFill>
        <p:spPr bwMode="auto">
          <a:xfrm>
            <a:off x="323785" y="705299"/>
            <a:ext cx="8724904" cy="61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V="1">
            <a:off x="5292080" y="1412776"/>
            <a:ext cx="3722691" cy="1440160"/>
          </a:xfrm>
          <a:prstGeom prst="straightConnector1">
            <a:avLst/>
          </a:prstGeom>
          <a:ln w="6032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 rot="-1200000">
            <a:off x="6612749" y="18042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beam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0825" y="250825"/>
            <a:ext cx="889317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6D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AIFIRA </a:t>
            </a:r>
            <a:r>
              <a:rPr lang="fr-FR" b="1" dirty="0" err="1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r>
              <a:rPr lang="fr-FR" b="1" dirty="0" smtClean="0">
                <a:solidFill>
                  <a:srgbClr val="2559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tests</a:t>
            </a:r>
            <a:endParaRPr lang="en-GB" b="1" dirty="0">
              <a:solidFill>
                <a:srgbClr val="2559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443" cy="408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0" y="136"/>
              <a:ext cx="54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94" y="3356992"/>
            <a:ext cx="4659105" cy="35010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4507" y="1357291"/>
            <a:ext cx="5650856" cy="423814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004048" y="980728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Several</a:t>
            </a:r>
            <a:r>
              <a:rPr lang="fr-FR" b="1" dirty="0" smtClean="0"/>
              <a:t> tests to </a:t>
            </a:r>
            <a:r>
              <a:rPr lang="fr-FR" b="1" dirty="0" err="1" smtClean="0"/>
              <a:t>find</a:t>
            </a:r>
            <a:r>
              <a:rPr lang="fr-FR" b="1" dirty="0" smtClean="0"/>
              <a:t> the correct </a:t>
            </a:r>
          </a:p>
          <a:p>
            <a:r>
              <a:rPr lang="fr-FR" b="1" dirty="0" err="1" smtClean="0"/>
              <a:t>beam</a:t>
            </a:r>
            <a:r>
              <a:rPr lang="fr-FR" b="1" dirty="0" smtClean="0"/>
              <a:t> </a:t>
            </a:r>
            <a:r>
              <a:rPr lang="fr-FR" b="1" dirty="0" err="1" smtClean="0"/>
              <a:t>energy</a:t>
            </a:r>
            <a:r>
              <a:rPr lang="fr-FR" b="1" dirty="0" smtClean="0"/>
              <a:t>: 2014, 2016, 2018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67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39433</TotalTime>
  <Words>1477</Words>
  <Application>Microsoft Office PowerPoint</Application>
  <PresentationFormat>Affichage à l'écran (4:3)</PresentationFormat>
  <Paragraphs>309</Paragraphs>
  <Slides>37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Arial</vt:lpstr>
      <vt:lpstr>Gill Sans MT</vt:lpstr>
      <vt:lpstr>Symbol</vt:lpstr>
      <vt:lpstr>Verdana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blank</dc:creator>
  <cp:lastModifiedBy>bertram blank</cp:lastModifiedBy>
  <cp:revision>581</cp:revision>
  <dcterms:created xsi:type="dcterms:W3CDTF">2011-05-02T17:51:13Z</dcterms:created>
  <dcterms:modified xsi:type="dcterms:W3CDTF">2024-04-02T12:40:40Z</dcterms:modified>
</cp:coreProperties>
</file>