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442" r:id="rId8"/>
    <p:sldId id="5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9" autoAdjust="0"/>
    <p:restoredTop sz="94660"/>
  </p:normalViewPr>
  <p:slideViewPr>
    <p:cSldViewPr snapToGrid="0">
      <p:cViewPr>
        <p:scale>
          <a:sx n="85" d="100"/>
          <a:sy n="85" d="100"/>
        </p:scale>
        <p:origin x="497" y="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6E39C-DE41-41F0-831A-A1151F74081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B237E-E3CD-4B87-8CBB-F4255664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1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Raw voltages always saved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938BE-AB46-4806-87F6-6BAA5F8423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76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1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65749-964C-9817-C66C-90F20BF6D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AE5E9-3DD9-0F95-E0CF-237CA96BA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18898-2EB5-3C1C-A996-5A937DF3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03FA-2858-49A9-8BA6-0021A93CEE6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89E34-492E-2533-342A-0B76C2718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DECE0-F043-B090-A1AC-642FA32C3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2EF5-7C29-48A6-A5D8-7B2F0726B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0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B7065-A136-0280-B3A8-971063F8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778C2-0726-7046-1FE8-A9CE6A00B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09B7F-A14A-7773-42D4-AFB4A61E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03FA-2858-49A9-8BA6-0021A93CEE6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4500D-4F23-ED87-BF01-0B5B425E9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E0787-D7F2-2B7F-56BF-E61BD766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2EF5-7C29-48A6-A5D8-7B2F0726B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149C88-664F-220A-6C36-A32C0BC692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88F79-1716-CA52-5A97-B431E72E0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D9F8F-97C4-6252-0799-55127E23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03FA-2858-49A9-8BA6-0021A93CEE6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0522B-DFB2-8F57-DA79-319EFC65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491F6-8A3D-1F95-5282-24A004B0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2EF5-7C29-48A6-A5D8-7B2F0726B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8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561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5EFD1-F8AC-05D8-DB38-7CAF32645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DF3CA-335C-F8DD-BB23-B04813CC7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1A05B-A9B8-61E4-5D1A-BE8D9D83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03FA-2858-49A9-8BA6-0021A93CEE6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94C3F-A5CF-C2B7-74D0-FEBAEA2A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74ACE-E12B-81EA-21DC-9AD0A0F1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2EF5-7C29-48A6-A5D8-7B2F0726B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0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7FD4C-F339-E61F-07FE-8865DF7D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8783A-D6F0-ACA9-C036-BD6F0D013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5C19F-3E84-C3FA-1F75-5EB9ACA8E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03FA-2858-49A9-8BA6-0021A93CEE6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9A7C8-122A-4266-A5D1-31C067201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34C9F-F72E-D33D-B4A5-73DC378B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2EF5-7C29-48A6-A5D8-7B2F0726B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5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DA00-960E-99A3-00D5-9DD3182C2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5AEAF-E25C-AC76-5AAA-4B0318CDD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9B8D9-DA4C-B97C-B087-350E77B0F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62EE8-485A-51C2-9720-530F21931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03FA-2858-49A9-8BA6-0021A93CEE6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B1F83-4615-4195-0E2E-62336CFD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95162-34F0-B443-909A-BDB3F38B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2EF5-7C29-48A6-A5D8-7B2F0726B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0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71A12-23A0-DEE5-27A6-1C86DCA97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89EB7-EABA-D499-D41E-9CCD516DA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3393B-F18A-CCEC-204A-DA7A6FCFC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A6228-DD5A-45E7-9484-463AD4CFF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CD75E8-4019-F800-8ED9-0F7ACB434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9A2DF0-3547-8732-A965-795BA8752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03FA-2858-49A9-8BA6-0021A93CEE6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E38E0D-9D0D-FF91-2D9E-64B9D490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BD56E-5FD2-0557-8EC6-ACBE80B9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2EF5-7C29-48A6-A5D8-7B2F0726B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6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A2588-40D6-C9F2-0C47-60FE8D16F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F5AFE7-3DB1-C44B-9E55-383132B0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03FA-2858-49A9-8BA6-0021A93CEE6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270A0-3BBA-C821-9F8C-B2982128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5FF47-04DB-3E12-60FD-919EABCE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2EF5-7C29-48A6-A5D8-7B2F0726B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2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B0D17-04A6-D605-CAFA-BF4FF180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03FA-2858-49A9-8BA6-0021A93CEE6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B59F7-BD04-33DF-B7F1-56064A46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B3297-0495-0449-B1EA-6FD45254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2EF5-7C29-48A6-A5D8-7B2F0726B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EBC6F-A845-51E1-D59F-B76A00A8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203DC-4318-E1A4-1191-E26384782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A9216-E002-0496-F8BD-C16CC6569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2D1E1-422B-DF76-81E9-00603A0BC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03FA-2858-49A9-8BA6-0021A93CEE6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189B1-9BC9-6D04-811F-1F03390CE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700EE-1EC8-CF04-BF5A-6A9A048E7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2EF5-7C29-48A6-A5D8-7B2F0726B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3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B29CD-D455-F9A4-3C64-6ED4A49D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52A05-4D52-3073-F4C8-2FB071D90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E7491-FA3B-AF8E-DA6F-8EF874194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D5F4B-5869-11BA-539D-93243BC94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03FA-2858-49A9-8BA6-0021A93CEE6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A4FDC-A6BA-EFF3-C160-AAEC5E05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8760F-42A2-127D-BFD1-EFE9E5D9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2EF5-7C29-48A6-A5D8-7B2F0726B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3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0B1D4-6C5F-7B8B-2D48-D5E51ECA8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BD690-A359-D672-69E8-57A9EDA79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25A13-F8EF-844A-F945-A62678459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303FA-2858-49A9-8BA6-0021A93CEE6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4E73D-4F7B-4962-52BC-1FA53BE5C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7DEC0-04FC-892E-5DFF-6A5C7C09E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A2EF5-7C29-48A6-A5D8-7B2F0726B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450F-18A5-9905-F2AD-F82E2A2354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RFI Mitigation discussion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27A7B-C23E-D3A9-4CD9-DA95F0DF78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5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05684-406F-9FA5-06B9-54CD0DB0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When to consider RFI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7D92-C1D5-4EE5-B1ED-1169E512B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481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Site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Selection of observing frequencies and design of analog electronics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Trigger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Signal processing software-- classifying events, applying calibration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Reconstruction and analysis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908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EE56-EF16-2077-A2F2-CA89ED2AA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31" y="369067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Two important categories of RFI: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A0EB0-D3AA-7DD0-D90A-37468B6C3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38492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1. Narrowband transmissions—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can raise noise floor, even saturate ADCs if care is not taken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2. Impulsive or transient RFI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can produce false alarm triggers</a:t>
            </a:r>
            <a:br>
              <a:rPr lang="en-US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en-US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2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097D45-1240-BCFF-B04D-669CF767C176}"/>
              </a:ext>
            </a:extLst>
          </p:cNvPr>
          <p:cNvSpPr/>
          <p:nvPr/>
        </p:nvSpPr>
        <p:spPr>
          <a:xfrm>
            <a:off x="2007930" y="3183885"/>
            <a:ext cx="1845426" cy="939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691C92-6673-D21C-776A-5A4C95BA8BB3}"/>
              </a:ext>
            </a:extLst>
          </p:cNvPr>
          <p:cNvSpPr txBox="1"/>
          <p:nvPr/>
        </p:nvSpPr>
        <p:spPr>
          <a:xfrm>
            <a:off x="2548257" y="4567810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[MHz]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77AC76-BA82-0E06-93F7-AC2F866ABFBC}"/>
              </a:ext>
            </a:extLst>
          </p:cNvPr>
          <p:cNvSpPr txBox="1"/>
          <p:nvPr/>
        </p:nvSpPr>
        <p:spPr>
          <a:xfrm rot="16200000">
            <a:off x="-519799" y="2741043"/>
            <a:ext cx="140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[dBm]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3199D5-50E6-0E38-2059-86DC609BF236}"/>
              </a:ext>
            </a:extLst>
          </p:cNvPr>
          <p:cNvSpPr txBox="1"/>
          <p:nvPr/>
        </p:nvSpPr>
        <p:spPr>
          <a:xfrm>
            <a:off x="606087" y="43547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14BC6F-4B0C-C1FF-282C-2DC7675D7F43}"/>
              </a:ext>
            </a:extLst>
          </p:cNvPr>
          <p:cNvSpPr txBox="1"/>
          <p:nvPr/>
        </p:nvSpPr>
        <p:spPr>
          <a:xfrm>
            <a:off x="1589226" y="43343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1319D-E9AD-9BF2-ACF3-CBFCAF2CF802}"/>
              </a:ext>
            </a:extLst>
          </p:cNvPr>
          <p:cNvSpPr txBox="1"/>
          <p:nvPr/>
        </p:nvSpPr>
        <p:spPr>
          <a:xfrm>
            <a:off x="2681070" y="43542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E96224-C5D7-D933-0764-E5FEED291C22}"/>
              </a:ext>
            </a:extLst>
          </p:cNvPr>
          <p:cNvSpPr txBox="1"/>
          <p:nvPr/>
        </p:nvSpPr>
        <p:spPr>
          <a:xfrm>
            <a:off x="3772810" y="43403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9E602-C4B7-4189-6262-150D070063F3}"/>
              </a:ext>
            </a:extLst>
          </p:cNvPr>
          <p:cNvSpPr txBox="1"/>
          <p:nvPr/>
        </p:nvSpPr>
        <p:spPr>
          <a:xfrm>
            <a:off x="4842110" y="43509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B01617-C161-3E75-2596-0F7DB9EE6C04}"/>
              </a:ext>
            </a:extLst>
          </p:cNvPr>
          <p:cNvSpPr txBox="1"/>
          <p:nvPr/>
        </p:nvSpPr>
        <p:spPr>
          <a:xfrm>
            <a:off x="325233" y="346888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-80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4C7ED2-148B-F76E-EA1F-9392F40CDE9E}"/>
              </a:ext>
            </a:extLst>
          </p:cNvPr>
          <p:cNvSpPr txBox="1"/>
          <p:nvPr/>
        </p:nvSpPr>
        <p:spPr>
          <a:xfrm>
            <a:off x="325233" y="379866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-90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559CE3-A033-6295-5045-AEC4E28D44E4}"/>
              </a:ext>
            </a:extLst>
          </p:cNvPr>
          <p:cNvSpPr txBox="1"/>
          <p:nvPr/>
        </p:nvSpPr>
        <p:spPr>
          <a:xfrm>
            <a:off x="201984" y="412088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F68CA7-1E17-B429-C227-3F442F953C22}"/>
              </a:ext>
            </a:extLst>
          </p:cNvPr>
          <p:cNvSpPr txBox="1"/>
          <p:nvPr/>
        </p:nvSpPr>
        <p:spPr>
          <a:xfrm>
            <a:off x="289966" y="311439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-70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341F38-F038-AA67-28AC-159D77E28EBC}"/>
              </a:ext>
            </a:extLst>
          </p:cNvPr>
          <p:cNvSpPr txBox="1"/>
          <p:nvPr/>
        </p:nvSpPr>
        <p:spPr>
          <a:xfrm>
            <a:off x="302730" y="280934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-60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D9F890-AFEF-A318-6CCE-D0AE0E2B63CC}"/>
              </a:ext>
            </a:extLst>
          </p:cNvPr>
          <p:cNvSpPr txBox="1"/>
          <p:nvPr/>
        </p:nvSpPr>
        <p:spPr>
          <a:xfrm>
            <a:off x="289966" y="247956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38F9BF-E560-89FF-5572-02E49B154FE7}"/>
              </a:ext>
            </a:extLst>
          </p:cNvPr>
          <p:cNvSpPr txBox="1"/>
          <p:nvPr/>
        </p:nvSpPr>
        <p:spPr>
          <a:xfrm>
            <a:off x="304598" y="2126095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-40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57EF3E-0ECF-E801-9D7B-493EBC2F42B6}"/>
              </a:ext>
            </a:extLst>
          </p:cNvPr>
          <p:cNvSpPr txBox="1"/>
          <p:nvPr/>
        </p:nvSpPr>
        <p:spPr>
          <a:xfrm>
            <a:off x="298950" y="1821039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E60D7A-E6D9-1D19-D52D-A75E6661C700}"/>
              </a:ext>
            </a:extLst>
          </p:cNvPr>
          <p:cNvSpPr txBox="1"/>
          <p:nvPr/>
        </p:nvSpPr>
        <p:spPr>
          <a:xfrm>
            <a:off x="325233" y="1460751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-20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316226-823F-1195-D0CA-BD804C7992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39" b="6281"/>
          <a:stretch/>
        </p:blipFill>
        <p:spPr>
          <a:xfrm>
            <a:off x="735898" y="1443476"/>
            <a:ext cx="5300946" cy="300556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4B4A40D-97E6-2F4D-9392-C1044EE8666C}"/>
              </a:ext>
            </a:extLst>
          </p:cNvPr>
          <p:cNvSpPr/>
          <p:nvPr/>
        </p:nvSpPr>
        <p:spPr>
          <a:xfrm>
            <a:off x="1941422" y="3163071"/>
            <a:ext cx="1978442" cy="1012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4AD7D9F-8D9B-5BB8-955A-3BA1AE9309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66" t="2934" r="3630" b="3003"/>
          <a:stretch/>
        </p:blipFill>
        <p:spPr>
          <a:xfrm>
            <a:off x="7231561" y="568990"/>
            <a:ext cx="4661804" cy="574409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D8C4AF1-A148-0D28-3968-DF358B3FCA15}"/>
              </a:ext>
            </a:extLst>
          </p:cNvPr>
          <p:cNvSpPr txBox="1"/>
          <p:nvPr/>
        </p:nvSpPr>
        <p:spPr>
          <a:xfrm>
            <a:off x="7492234" y="6190095"/>
            <a:ext cx="507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200                 800            1000             1400</a:t>
            </a:r>
          </a:p>
          <a:p>
            <a:r>
              <a:rPr lang="en-US" dirty="0"/>
              <a:t>Time [minutes since 22:23 PDT 4-Sep-2021 ]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BB5018-AB0A-89DA-4A9E-2BC627C152BE}"/>
              </a:ext>
            </a:extLst>
          </p:cNvPr>
          <p:cNvSpPr txBox="1"/>
          <p:nvPr/>
        </p:nvSpPr>
        <p:spPr>
          <a:xfrm rot="16200000">
            <a:off x="5749424" y="3107321"/>
            <a:ext cx="185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Frequency [MHz]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22F48D-619F-7CF6-5469-10868D323415}"/>
              </a:ext>
            </a:extLst>
          </p:cNvPr>
          <p:cNvSpPr txBox="1"/>
          <p:nvPr/>
        </p:nvSpPr>
        <p:spPr>
          <a:xfrm rot="16200000">
            <a:off x="10338375" y="2478610"/>
            <a:ext cx="333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Relative Power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A30E40-A5BC-9061-7FA1-3EE00F6BBA11}"/>
              </a:ext>
            </a:extLst>
          </p:cNvPr>
          <p:cNvSpPr txBox="1"/>
          <p:nvPr/>
        </p:nvSpPr>
        <p:spPr>
          <a:xfrm>
            <a:off x="6780138" y="603980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97AB00-0C24-1009-AC1E-3EA1785A0371}"/>
              </a:ext>
            </a:extLst>
          </p:cNvPr>
          <p:cNvSpPr txBox="1"/>
          <p:nvPr/>
        </p:nvSpPr>
        <p:spPr>
          <a:xfrm>
            <a:off x="6899889" y="32646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437983-937E-F15F-D8A3-72633F916557}"/>
              </a:ext>
            </a:extLst>
          </p:cNvPr>
          <p:cNvSpPr txBox="1"/>
          <p:nvPr/>
        </p:nvSpPr>
        <p:spPr>
          <a:xfrm>
            <a:off x="6897158" y="17486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A9524F-47C9-73B0-B353-142CF1DEB6B4}"/>
              </a:ext>
            </a:extLst>
          </p:cNvPr>
          <p:cNvSpPr txBox="1"/>
          <p:nvPr/>
        </p:nvSpPr>
        <p:spPr>
          <a:xfrm>
            <a:off x="6895987" y="45923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C21B03-998F-BBA3-C4C9-9EC6533D1F00}"/>
              </a:ext>
            </a:extLst>
          </p:cNvPr>
          <p:cNvSpPr txBox="1"/>
          <p:nvPr/>
        </p:nvSpPr>
        <p:spPr>
          <a:xfrm>
            <a:off x="6992540" y="389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756855AF-EB24-F964-F3C3-8E9C46FE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5849"/>
            <a:ext cx="2743200" cy="365125"/>
          </a:xfrm>
        </p:spPr>
        <p:txBody>
          <a:bodyPr/>
          <a:lstStyle/>
          <a:p>
            <a:fld id="{F71035C8-D402-4C33-B374-6007964723C9}" type="slidenum">
              <a:rPr lang="en-US" smtClean="0"/>
              <a:t>4</a:t>
            </a:fld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0A05F7-EA38-7273-2EA2-E92DB41ED142}"/>
              </a:ext>
            </a:extLst>
          </p:cNvPr>
          <p:cNvSpPr txBox="1"/>
          <p:nvPr/>
        </p:nvSpPr>
        <p:spPr>
          <a:xfrm>
            <a:off x="689009" y="154531"/>
            <a:ext cx="53594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Examples from the OVRO-LWA:</a:t>
            </a:r>
          </a:p>
          <a:p>
            <a:r>
              <a:rPr lang="en-US" sz="3200" dirty="0"/>
              <a:t>1. Persistent, narrow-band RFI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B56FD2-F70F-0FB8-0E5C-F43DC07234CC}"/>
              </a:ext>
            </a:extLst>
          </p:cNvPr>
          <p:cNvSpPr txBox="1"/>
          <p:nvPr/>
        </p:nvSpPr>
        <p:spPr>
          <a:xfrm>
            <a:off x="468028" y="4855869"/>
            <a:ext cx="5263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Suppressed with analog and digital bandpass filters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Filtering is necessary to stabilize trigger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0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BC0106AD-BAD2-589D-54AF-6778AAEF8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7" t="11547" r="9239" b="11895"/>
          <a:stretch/>
        </p:blipFill>
        <p:spPr>
          <a:xfrm>
            <a:off x="8671476" y="2237312"/>
            <a:ext cx="3018533" cy="2904112"/>
          </a:xfrm>
          <a:prstGeom prst="rect">
            <a:avLst/>
          </a:prstGeom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1BA62E46-C198-6572-C5B7-7841229670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8" t="10919" r="18284" b="11687"/>
          <a:stretch/>
        </p:blipFill>
        <p:spPr>
          <a:xfrm>
            <a:off x="4289252" y="1345490"/>
            <a:ext cx="3773264" cy="48327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A25BB6-A185-4CC8-AD1E-7C106A1F9BB9}"/>
              </a:ext>
            </a:extLst>
          </p:cNvPr>
          <p:cNvSpPr txBox="1"/>
          <p:nvPr/>
        </p:nvSpPr>
        <p:spPr>
          <a:xfrm>
            <a:off x="4933274" y="6353841"/>
            <a:ext cx="2546160" cy="467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E-W position [km]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827452-CAEA-4AB3-B4E0-4E3DF102D97D}"/>
              </a:ext>
            </a:extLst>
          </p:cNvPr>
          <p:cNvSpPr txBox="1"/>
          <p:nvPr/>
        </p:nvSpPr>
        <p:spPr>
          <a:xfrm rot="16200000">
            <a:off x="2548339" y="3545277"/>
            <a:ext cx="2372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N-S position [km]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C46E6FB-F79C-4473-99BB-F9372276C997}"/>
              </a:ext>
            </a:extLst>
          </p:cNvPr>
          <p:cNvSpPr/>
          <p:nvPr/>
        </p:nvSpPr>
        <p:spPr>
          <a:xfrm>
            <a:off x="9300091" y="3078775"/>
            <a:ext cx="1232767" cy="122118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2ED1B6E-0439-41DE-9D72-D3231B3A016E}"/>
              </a:ext>
            </a:extLst>
          </p:cNvPr>
          <p:cNvSpPr/>
          <p:nvPr/>
        </p:nvSpPr>
        <p:spPr>
          <a:xfrm>
            <a:off x="6701013" y="3792919"/>
            <a:ext cx="540333" cy="54956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3FAFB2-EAC6-CB26-7743-32C21928897B}"/>
              </a:ext>
            </a:extLst>
          </p:cNvPr>
          <p:cNvSpPr txBox="1"/>
          <p:nvPr/>
        </p:nvSpPr>
        <p:spPr>
          <a:xfrm>
            <a:off x="4175558" y="6023818"/>
            <a:ext cx="4399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-1.2  -1 -0.8 -0.6 -0.4 -0.2   0   0.2   0.4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FCDC6B-1379-0C96-139F-5A77788EFC2A}"/>
              </a:ext>
            </a:extLst>
          </p:cNvPr>
          <p:cNvSpPr txBox="1"/>
          <p:nvPr/>
        </p:nvSpPr>
        <p:spPr>
          <a:xfrm>
            <a:off x="3943458" y="1771830"/>
            <a:ext cx="336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B21B7C-CD90-8F47-078C-E00E4997DF83}"/>
              </a:ext>
            </a:extLst>
          </p:cNvPr>
          <p:cNvSpPr txBox="1"/>
          <p:nvPr/>
        </p:nvSpPr>
        <p:spPr>
          <a:xfrm>
            <a:off x="3901525" y="5879029"/>
            <a:ext cx="420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-1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6DD2AA-280F-1309-F525-277388CFDD29}"/>
              </a:ext>
            </a:extLst>
          </p:cNvPr>
          <p:cNvSpPr txBox="1"/>
          <p:nvPr/>
        </p:nvSpPr>
        <p:spPr>
          <a:xfrm>
            <a:off x="4000626" y="3842736"/>
            <a:ext cx="349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0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63FE3D-0D77-E43C-9124-34EAF43B26F9}"/>
              </a:ext>
            </a:extLst>
          </p:cNvPr>
          <p:cNvSpPr txBox="1"/>
          <p:nvPr/>
        </p:nvSpPr>
        <p:spPr>
          <a:xfrm>
            <a:off x="3793905" y="4846149"/>
            <a:ext cx="635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-0.5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092C2E-6BC4-B410-62DA-CB5EEEE940D4}"/>
              </a:ext>
            </a:extLst>
          </p:cNvPr>
          <p:cNvSpPr txBox="1"/>
          <p:nvPr/>
        </p:nvSpPr>
        <p:spPr>
          <a:xfrm>
            <a:off x="3870925" y="2839323"/>
            <a:ext cx="635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0.5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22A7B1-C5A7-A331-2DDB-473EBD413A0B}"/>
              </a:ext>
            </a:extLst>
          </p:cNvPr>
          <p:cNvSpPr txBox="1"/>
          <p:nvPr/>
        </p:nvSpPr>
        <p:spPr>
          <a:xfrm>
            <a:off x="4338392" y="1420122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A25F6-2E74-EFDF-04E2-C0C5A39147CB}"/>
              </a:ext>
            </a:extLst>
          </p:cNvPr>
          <p:cNvSpPr txBox="1"/>
          <p:nvPr/>
        </p:nvSpPr>
        <p:spPr>
          <a:xfrm>
            <a:off x="8797963" y="248875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16C09-2240-CC10-3F61-A33028CE8255}"/>
              </a:ext>
            </a:extLst>
          </p:cNvPr>
          <p:cNvSpPr txBox="1"/>
          <p:nvPr/>
        </p:nvSpPr>
        <p:spPr>
          <a:xfrm>
            <a:off x="8271085" y="3815087"/>
            <a:ext cx="41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329A9B-DF6C-026D-6A2B-2B7DF5FEAB3A}"/>
              </a:ext>
            </a:extLst>
          </p:cNvPr>
          <p:cNvSpPr txBox="1"/>
          <p:nvPr/>
        </p:nvSpPr>
        <p:spPr>
          <a:xfrm rot="16200000">
            <a:off x="10485292" y="3415503"/>
            <a:ext cx="2807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Peak Electric field [millivolts/m]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D973C4-A3D1-668E-90C2-EC17133898E7}"/>
              </a:ext>
            </a:extLst>
          </p:cNvPr>
          <p:cNvSpPr txBox="1"/>
          <p:nvPr/>
        </p:nvSpPr>
        <p:spPr>
          <a:xfrm>
            <a:off x="8330891" y="438888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0B4687-E16C-81C3-832B-B79297B63384}"/>
              </a:ext>
            </a:extLst>
          </p:cNvPr>
          <p:cNvSpPr/>
          <p:nvPr/>
        </p:nvSpPr>
        <p:spPr>
          <a:xfrm>
            <a:off x="11390612" y="2237157"/>
            <a:ext cx="207817" cy="2931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71E236-50A7-5325-E6FB-314FB57DC1AB}"/>
              </a:ext>
            </a:extLst>
          </p:cNvPr>
          <p:cNvSpPr txBox="1"/>
          <p:nvPr/>
        </p:nvSpPr>
        <p:spPr>
          <a:xfrm>
            <a:off x="11292792" y="220221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B8D684-0A16-7737-980A-9C3058E8D31C}"/>
              </a:ext>
            </a:extLst>
          </p:cNvPr>
          <p:cNvSpPr txBox="1"/>
          <p:nvPr/>
        </p:nvSpPr>
        <p:spPr>
          <a:xfrm>
            <a:off x="11276166" y="2888143"/>
            <a:ext cx="778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1.5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246F42-AB23-ECAB-3CA3-B017473E583D}"/>
              </a:ext>
            </a:extLst>
          </p:cNvPr>
          <p:cNvSpPr txBox="1"/>
          <p:nvPr/>
        </p:nvSpPr>
        <p:spPr>
          <a:xfrm>
            <a:off x="11269245" y="3616825"/>
            <a:ext cx="791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F26BF0-E0E6-ABBD-9588-1FEA15E01921}"/>
              </a:ext>
            </a:extLst>
          </p:cNvPr>
          <p:cNvSpPr txBox="1"/>
          <p:nvPr/>
        </p:nvSpPr>
        <p:spPr>
          <a:xfrm>
            <a:off x="11306722" y="4345507"/>
            <a:ext cx="540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0.5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DDD8EC-DEE4-DC6A-C4A0-8C1563C4D7A0}"/>
              </a:ext>
            </a:extLst>
          </p:cNvPr>
          <p:cNvSpPr txBox="1"/>
          <p:nvPr/>
        </p:nvSpPr>
        <p:spPr>
          <a:xfrm>
            <a:off x="8501374" y="4888234"/>
            <a:ext cx="27100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/>
              <a:t>-200               0                200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AF26F3-05D3-8F57-2D16-C9267B430693}"/>
              </a:ext>
            </a:extLst>
          </p:cNvPr>
          <p:cNvSpPr txBox="1"/>
          <p:nvPr/>
        </p:nvSpPr>
        <p:spPr>
          <a:xfrm>
            <a:off x="9216150" y="5246930"/>
            <a:ext cx="1581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E-W Position [m]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6DACCC-0B63-594B-C704-A098258F0A1D}"/>
              </a:ext>
            </a:extLst>
          </p:cNvPr>
          <p:cNvSpPr txBox="1"/>
          <p:nvPr/>
        </p:nvSpPr>
        <p:spPr>
          <a:xfrm>
            <a:off x="8177671" y="4624420"/>
            <a:ext cx="675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-200 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709709-733A-EAF7-879E-FDBE3FC6E84C}"/>
              </a:ext>
            </a:extLst>
          </p:cNvPr>
          <p:cNvSpPr txBox="1"/>
          <p:nvPr/>
        </p:nvSpPr>
        <p:spPr>
          <a:xfrm>
            <a:off x="8219116" y="2438875"/>
            <a:ext cx="675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200 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4B3F10-B747-792F-12C4-3AFC82C13CBC}"/>
              </a:ext>
            </a:extLst>
          </p:cNvPr>
          <p:cNvSpPr txBox="1"/>
          <p:nvPr/>
        </p:nvSpPr>
        <p:spPr>
          <a:xfrm>
            <a:off x="8459796" y="3518277"/>
            <a:ext cx="675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0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A72C86-0604-2B91-C792-50E6549955E1}"/>
              </a:ext>
            </a:extLst>
          </p:cNvPr>
          <p:cNvSpPr txBox="1"/>
          <p:nvPr/>
        </p:nvSpPr>
        <p:spPr>
          <a:xfrm rot="16200000">
            <a:off x="7635464" y="3627392"/>
            <a:ext cx="152548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N-S Position [m]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95EAC57-BA04-4BBF-BD9D-E9A9F2098A70}"/>
              </a:ext>
            </a:extLst>
          </p:cNvPr>
          <p:cNvCxnSpPr>
            <a:cxnSpLocks/>
            <a:stCxn id="25" idx="1"/>
            <a:endCxn id="27" idx="0"/>
          </p:cNvCxnSpPr>
          <p:nvPr/>
        </p:nvCxnSpPr>
        <p:spPr>
          <a:xfrm flipH="1">
            <a:off x="6971180" y="3257614"/>
            <a:ext cx="2509446" cy="535305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5C13DA-B75C-4C32-AB82-E69E83341B00}"/>
              </a:ext>
            </a:extLst>
          </p:cNvPr>
          <p:cNvCxnSpPr>
            <a:cxnSpLocks/>
            <a:stCxn id="25" idx="4"/>
            <a:endCxn id="27" idx="5"/>
          </p:cNvCxnSpPr>
          <p:nvPr/>
        </p:nvCxnSpPr>
        <p:spPr>
          <a:xfrm flipH="1" flipV="1">
            <a:off x="7162216" y="4262003"/>
            <a:ext cx="2754259" cy="3795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AD0105B-04AF-0AA2-C51B-CEF3D710E6A1}"/>
              </a:ext>
            </a:extLst>
          </p:cNvPr>
          <p:cNvSpPr txBox="1"/>
          <p:nvPr/>
        </p:nvSpPr>
        <p:spPr>
          <a:xfrm>
            <a:off x="9071503" y="2094807"/>
            <a:ext cx="200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Simulated emission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6F6A34-FB98-907E-3336-346705316C33}"/>
              </a:ext>
            </a:extLst>
          </p:cNvPr>
          <p:cNvSpPr txBox="1"/>
          <p:nvPr/>
        </p:nvSpPr>
        <p:spPr>
          <a:xfrm>
            <a:off x="4429684" y="1035691"/>
            <a:ext cx="332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Array layout color-coded by FPGA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15BB9F-3CCA-1E36-5C53-B19E6BF5A172}"/>
              </a:ext>
            </a:extLst>
          </p:cNvPr>
          <p:cNvSpPr txBox="1"/>
          <p:nvPr/>
        </p:nvSpPr>
        <p:spPr>
          <a:xfrm>
            <a:off x="454577" y="1090797"/>
            <a:ext cx="2819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Distant antennas veto RFI.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Horizon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Airplane reflections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6B01279-A558-35E8-EA31-E33E8EF315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BC75B2-6BBA-DB95-8482-0C0B474BCB89}"/>
              </a:ext>
            </a:extLst>
          </p:cNvPr>
          <p:cNvSpPr txBox="1"/>
          <p:nvPr/>
        </p:nvSpPr>
        <p:spPr>
          <a:xfrm>
            <a:off x="361696" y="12421"/>
            <a:ext cx="101253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Examples from the OVRO-LWA:</a:t>
            </a:r>
          </a:p>
          <a:p>
            <a:r>
              <a:rPr lang="en-US" sz="3200" dirty="0"/>
              <a:t>2. Impulsive or transient RFI: rejected by spatial distribution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7E7B26-A56B-39B7-B8A9-B41CE7032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50" y="2229774"/>
            <a:ext cx="3398722" cy="1788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5CDA98-F629-E3B7-62BB-613780BA596D}"/>
              </a:ext>
            </a:extLst>
          </p:cNvPr>
          <p:cNvSpPr txBox="1"/>
          <p:nvPr/>
        </p:nvSpPr>
        <p:spPr>
          <a:xfrm>
            <a:off x="361696" y="4627347"/>
            <a:ext cx="253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Additionally use polarization, pulse shape</a:t>
            </a:r>
          </a:p>
        </p:txBody>
      </p:sp>
    </p:spTree>
    <p:extLst>
      <p:ext uri="{BB962C8B-B14F-4D97-AF65-F5344CB8AC3E}">
        <p14:creationId xmlns:p14="http://schemas.microsoft.com/office/powerpoint/2010/main" val="2874650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F48B3E018F1042B1B39EDE0495C89F" ma:contentTypeVersion="8" ma:contentTypeDescription="Create a new document." ma:contentTypeScope="" ma:versionID="a11cc5a519b62ac400e38c6a57faf3a0">
  <xsd:schema xmlns:xsd="http://www.w3.org/2001/XMLSchema" xmlns:xs="http://www.w3.org/2001/XMLSchema" xmlns:p="http://schemas.microsoft.com/office/2006/metadata/properties" xmlns:ns3="5eb424e5-e42c-4d32-a40b-71430e053690" targetNamespace="http://schemas.microsoft.com/office/2006/metadata/properties" ma:root="true" ma:fieldsID="6819efa916727c6df10feb135eb1d93f" ns3:_="">
    <xsd:import namespace="5eb424e5-e42c-4d32-a40b-71430e0536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424e5-e42c-4d32-a40b-71430e0536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b424e5-e42c-4d32-a40b-71430e053690" xsi:nil="true"/>
  </documentManagement>
</p:properties>
</file>

<file path=customXml/itemProps1.xml><?xml version="1.0" encoding="utf-8"?>
<ds:datastoreItem xmlns:ds="http://schemas.openxmlformats.org/officeDocument/2006/customXml" ds:itemID="{5C262973-13D7-4AF3-867D-01E236483A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b424e5-e42c-4d32-a40b-71430e0536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47D786-E492-48AD-9050-AC9B2C9CD5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55DEE6-DE6C-4C2B-BDCD-578797901B3F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5eb424e5-e42c-4d32-a40b-71430e05369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265</Words>
  <Application>Microsoft Office PowerPoint</Application>
  <PresentationFormat>Widescreen</PresentationFormat>
  <Paragraphs>77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Office Theme</vt:lpstr>
      <vt:lpstr>RFI Mitigation discussion Intro</vt:lpstr>
      <vt:lpstr>When to consider RFI</vt:lpstr>
      <vt:lpstr>Two important categories of RFI:</vt:lpstr>
      <vt:lpstr>PowerPoint Presentation</vt:lpstr>
      <vt:lpstr>PowerPoint Presentation</vt:lpstr>
    </vt:vector>
  </TitlesOfParts>
  <Company>JPL ITSD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RFI Mitigation discussion Intro</dc:title>
  <dc:creator>Plant, Kathryn A (US 335J-Affiliate)</dc:creator>
  <cp:lastModifiedBy>Plant, Kathryn A (US 335J-Affiliate)</cp:lastModifiedBy>
  <cp:revision>1</cp:revision>
  <dcterms:created xsi:type="dcterms:W3CDTF">2024-01-10T04:50:24Z</dcterms:created>
  <dcterms:modified xsi:type="dcterms:W3CDTF">2024-01-10T05:06:40Z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0x010100B4F48B3E018F1042B1B39EDE0495C89F</vt:lpwstr>
  </property>
</Properties>
</file>