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4" r:id="rId3"/>
    <p:sldId id="442" r:id="rId4"/>
    <p:sldId id="292" r:id="rId5"/>
    <p:sldId id="601" r:id="rId6"/>
    <p:sldId id="401" r:id="rId7"/>
    <p:sldId id="563" r:id="rId8"/>
    <p:sldId id="590" r:id="rId9"/>
    <p:sldId id="591" r:id="rId10"/>
    <p:sldId id="592" r:id="rId11"/>
    <p:sldId id="593" r:id="rId12"/>
    <p:sldId id="573" r:id="rId13"/>
    <p:sldId id="559" r:id="rId14"/>
    <p:sldId id="551" r:id="rId15"/>
    <p:sldId id="552" r:id="rId16"/>
    <p:sldId id="553" r:id="rId17"/>
    <p:sldId id="554" r:id="rId18"/>
    <p:sldId id="555" r:id="rId19"/>
    <p:sldId id="556" r:id="rId20"/>
    <p:sldId id="557" r:id="rId21"/>
    <p:sldId id="558" r:id="rId22"/>
    <p:sldId id="441" r:id="rId23"/>
    <p:sldId id="574" r:id="rId24"/>
    <p:sldId id="509" r:id="rId25"/>
    <p:sldId id="602" r:id="rId26"/>
    <p:sldId id="433" r:id="rId27"/>
    <p:sldId id="5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660"/>
  </p:normalViewPr>
  <p:slideViewPr>
    <p:cSldViewPr snapToGrid="0">
      <p:cViewPr varScale="1">
        <p:scale>
          <a:sx n="97" d="100"/>
          <a:sy n="97" d="100"/>
        </p:scale>
        <p:origin x="4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34884-81A7-4C93-A798-779B44E45412}"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27781-9868-40B9-862B-E956DD825A2A}" type="slidenum">
              <a:rPr lang="en-US" smtClean="0"/>
              <a:t>‹#›</a:t>
            </a:fld>
            <a:endParaRPr lang="en-US"/>
          </a:p>
        </p:txBody>
      </p:sp>
    </p:spTree>
    <p:extLst>
      <p:ext uri="{BB962C8B-B14F-4D97-AF65-F5344CB8AC3E}">
        <p14:creationId xmlns:p14="http://schemas.microsoft.com/office/powerpoint/2010/main" val="29494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a89a11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a89a11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Updates from the OVRO-LWA cosmic ray detection system</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Antennas are color coded by FPGA. Antennas marked X are veto antennas. </a:t>
            </a:r>
          </a:p>
          <a:p>
            <a:endParaRPr lang="en-US" dirty="0"/>
          </a:p>
          <a:p>
            <a:r>
              <a:rPr lang="en-US" dirty="0"/>
              <a:t>These sparser regions of the array are grouped into two higher-energy arrays, each with their own veto antennas.</a:t>
            </a:r>
          </a:p>
          <a:p>
            <a:r>
              <a:rPr lang="en-US" dirty="0"/>
              <a:t>Mention RFI is mostly from horizon, airplanes, or near field</a:t>
            </a:r>
          </a:p>
          <a:p>
            <a:endParaRPr lang="en-US" dirty="0"/>
          </a:p>
        </p:txBody>
      </p:sp>
    </p:spTree>
    <p:extLst>
      <p:ext uri="{BB962C8B-B14F-4D97-AF65-F5344CB8AC3E}">
        <p14:creationId xmlns:p14="http://schemas.microsoft.com/office/powerpoint/2010/main" val="269241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13</a:t>
            </a:fld>
            <a:endParaRPr lang="en-US"/>
          </a:p>
        </p:txBody>
      </p:sp>
    </p:spTree>
    <p:extLst>
      <p:ext uri="{BB962C8B-B14F-4D97-AF65-F5344CB8AC3E}">
        <p14:creationId xmlns:p14="http://schemas.microsoft.com/office/powerpoint/2010/main" val="204092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14</a:t>
            </a:fld>
            <a:endParaRPr lang="en-US"/>
          </a:p>
        </p:txBody>
      </p:sp>
    </p:spTree>
    <p:extLst>
      <p:ext uri="{BB962C8B-B14F-4D97-AF65-F5344CB8AC3E}">
        <p14:creationId xmlns:p14="http://schemas.microsoft.com/office/powerpoint/2010/main" val="295861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15</a:t>
            </a:fld>
            <a:endParaRPr lang="en-US"/>
          </a:p>
        </p:txBody>
      </p:sp>
    </p:spTree>
    <p:extLst>
      <p:ext uri="{BB962C8B-B14F-4D97-AF65-F5344CB8AC3E}">
        <p14:creationId xmlns:p14="http://schemas.microsoft.com/office/powerpoint/2010/main" val="2987735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16</a:t>
            </a:fld>
            <a:endParaRPr lang="en-US"/>
          </a:p>
        </p:txBody>
      </p:sp>
    </p:spTree>
    <p:extLst>
      <p:ext uri="{BB962C8B-B14F-4D97-AF65-F5344CB8AC3E}">
        <p14:creationId xmlns:p14="http://schemas.microsoft.com/office/powerpoint/2010/main" val="96171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17</a:t>
            </a:fld>
            <a:endParaRPr lang="en-US"/>
          </a:p>
        </p:txBody>
      </p:sp>
    </p:spTree>
    <p:extLst>
      <p:ext uri="{BB962C8B-B14F-4D97-AF65-F5344CB8AC3E}">
        <p14:creationId xmlns:p14="http://schemas.microsoft.com/office/powerpoint/2010/main" val="140567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18</a:t>
            </a:fld>
            <a:endParaRPr lang="en-US"/>
          </a:p>
        </p:txBody>
      </p:sp>
    </p:spTree>
    <p:extLst>
      <p:ext uri="{BB962C8B-B14F-4D97-AF65-F5344CB8AC3E}">
        <p14:creationId xmlns:p14="http://schemas.microsoft.com/office/powerpoint/2010/main" val="336806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19</a:t>
            </a:fld>
            <a:endParaRPr lang="en-US"/>
          </a:p>
        </p:txBody>
      </p:sp>
    </p:spTree>
    <p:extLst>
      <p:ext uri="{BB962C8B-B14F-4D97-AF65-F5344CB8AC3E}">
        <p14:creationId xmlns:p14="http://schemas.microsoft.com/office/powerpoint/2010/main" val="373886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20</a:t>
            </a:fld>
            <a:endParaRPr lang="en-US"/>
          </a:p>
        </p:txBody>
      </p:sp>
    </p:spTree>
    <p:extLst>
      <p:ext uri="{BB962C8B-B14F-4D97-AF65-F5344CB8AC3E}">
        <p14:creationId xmlns:p14="http://schemas.microsoft.com/office/powerpoint/2010/main" val="75369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21</a:t>
            </a:fld>
            <a:endParaRPr lang="en-US"/>
          </a:p>
        </p:txBody>
      </p:sp>
    </p:spTree>
    <p:extLst>
      <p:ext uri="{BB962C8B-B14F-4D97-AF65-F5344CB8AC3E}">
        <p14:creationId xmlns:p14="http://schemas.microsoft.com/office/powerpoint/2010/main" val="192130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8bfb41f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8bfb41f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plot combines composition measurements from several experiments. The observation that the heavy element fraction increases near the second knee, and then light elements dominate again at even higher energies is a key piece of evidence about transition to extragalactic 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energies also have  more differences between different experiments and so it will be useful for the OVRO LWA to contribute additional measurements.</a:t>
            </a:r>
            <a:endParaRPr dirty="0"/>
          </a:p>
        </p:txBody>
      </p:sp>
    </p:spTree>
    <p:extLst>
      <p:ext uri="{BB962C8B-B14F-4D97-AF65-F5344CB8AC3E}">
        <p14:creationId xmlns:p14="http://schemas.microsoft.com/office/powerpoint/2010/main" val="267777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22</a:t>
            </a:fld>
            <a:endParaRPr lang="en-US"/>
          </a:p>
        </p:txBody>
      </p:sp>
    </p:spTree>
    <p:extLst>
      <p:ext uri="{BB962C8B-B14F-4D97-AF65-F5344CB8AC3E}">
        <p14:creationId xmlns:p14="http://schemas.microsoft.com/office/powerpoint/2010/main" val="197570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cosmic ray detection firmware.  The SNAP2s buffer 20 microseconds of the time series output by the ADCs, with 5 ns time resolution.  </a:t>
            </a:r>
          </a:p>
          <a:p>
            <a:endParaRPr lang="en-US" dirty="0"/>
          </a:p>
          <a:p>
            <a:r>
              <a:rPr lang="en-US" dirty="0"/>
              <a:t>The buffer is implemented as a circular buffer– whenever it gets to the last address it starts overwriting data from the beginning.</a:t>
            </a:r>
          </a:p>
          <a:p>
            <a:endParaRPr lang="en-US" dirty="0"/>
          </a:p>
          <a:p>
            <a:r>
              <a:rPr lang="en-US" dirty="0"/>
              <a:t>In parallel with the buffer, the firmware searches for pulses above a threshold, on the timeseries for each of the antennas processed by that SNAP2.  If a threshold number of antennas have a pulse within the light travel time between those antennas, the detector logic outputs a trigger signal.  The trigger can be cancelled by RFI rejection logic that I will describe on the next slide.</a:t>
            </a:r>
          </a:p>
          <a:p>
            <a:endParaRPr lang="en-US" dirty="0"/>
          </a:p>
          <a:p>
            <a:r>
              <a:rPr lang="en-US" dirty="0"/>
              <a:t>If the trigger is not cancelled by the RFI blocker, then the board stops writing new data to its buffer and reads out the buffered timeseries into </a:t>
            </a:r>
            <a:r>
              <a:rPr lang="en-US" dirty="0" err="1"/>
              <a:t>ethernetpackets</a:t>
            </a:r>
            <a:r>
              <a:rPr lang="en-US" dirty="0"/>
              <a:t> which are transmitted to a computer for the next stages of processing.  Also, any board triggers all the others to read out their buffered data, so that the computer receives a snapshot from the whole array.  Most of the RFI rejection occurs on this computer. The first stage of RFI rejection on the FPGAs only has to do well enough to keep the trigger rate low enough that the  receiving computer can keep up and the readout dead time is small.</a:t>
            </a:r>
          </a:p>
          <a:p>
            <a:endParaRPr lang="en-US" dirty="0"/>
          </a:p>
          <a:p>
            <a:r>
              <a:rPr lang="en-US" dirty="0"/>
              <a:t>The readout deadtime is determined by how fast the receiving computer can process the ethernet packets, not the  maximum speed that the SNAP2 boards can transmit the data. To avoid overwhelming the receiving computer, readout time takes 920 microseconds. Which we expect to result in less than 5% of observing time lost to dead time.</a:t>
            </a:r>
          </a:p>
          <a:p>
            <a:endParaRPr lang="en-US" dirty="0"/>
          </a:p>
          <a:p>
            <a:r>
              <a:rPr lang="en-US" dirty="0"/>
              <a:t>%Most of the RFI rejection</a:t>
            </a:r>
          </a:p>
          <a:p>
            <a:r>
              <a:rPr lang="en-US" dirty="0"/>
              <a:t>%Ryan found 500Hz RFI</a:t>
            </a:r>
          </a:p>
          <a:p>
            <a:r>
              <a:rPr lang="en-US" dirty="0"/>
              <a:t>%Limited to 50Hz, had slower readout on the old network so that was 13% dead time</a:t>
            </a:r>
          </a:p>
          <a:p>
            <a:r>
              <a:rPr lang="en-US" dirty="0"/>
              <a:t>%We will have 4.6% dead time at 50Hz event rate</a:t>
            </a:r>
          </a:p>
          <a:p>
            <a:endParaRPr lang="en-US" dirty="0"/>
          </a:p>
        </p:txBody>
      </p:sp>
      <p:sp>
        <p:nvSpPr>
          <p:cNvPr id="4" name="Slide Number Placeholder 3"/>
          <p:cNvSpPr>
            <a:spLocks noGrp="1"/>
          </p:cNvSpPr>
          <p:nvPr>
            <p:ph type="sldNum" sz="quarter" idx="5"/>
          </p:nvPr>
        </p:nvSpPr>
        <p:spPr/>
        <p:txBody>
          <a:bodyPr/>
          <a:lstStyle/>
          <a:p>
            <a:fld id="{90A0554D-1487-4EBB-A293-DA26F0D50989}" type="slidenum">
              <a:rPr lang="en-US" smtClean="0"/>
              <a:t>23</a:t>
            </a:fld>
            <a:endParaRPr lang="en-US"/>
          </a:p>
        </p:txBody>
      </p:sp>
    </p:spTree>
    <p:extLst>
      <p:ext uri="{BB962C8B-B14F-4D97-AF65-F5344CB8AC3E}">
        <p14:creationId xmlns:p14="http://schemas.microsoft.com/office/powerpoint/2010/main" val="55269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a8bfb41f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a8bfb41f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previous graduate </a:t>
            </a:r>
            <a:r>
              <a:rPr lang="en-US" dirty="0"/>
              <a:t>student Ryan Monroe detected 10 cosmic rays in 40 hours with a dedicated observing run with the earlier version of the array.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The movie on the left shows a cosmic ray arriving across the core array.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dots mark antenna positions.  The size and color of the dot correspond to the power in each antenna.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demonstration of a radio only technique was a dedicated observing run that just used the core array and required stopping other observations.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am developing firmware that will allow us to search for cosmic rays all the time, without interrupting other observations.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I had a role in but wasn’t the main person:</a:t>
            </a:r>
          </a:p>
          <a:p>
            <a:pPr lvl="1"/>
            <a:r>
              <a:rPr lang="en-US" dirty="0"/>
              <a:t>Delay calibration</a:t>
            </a:r>
          </a:p>
          <a:p>
            <a:pPr lvl="1"/>
            <a:r>
              <a:rPr lang="en-US" dirty="0"/>
              <a:t>Laser driver testing</a:t>
            </a:r>
          </a:p>
          <a:p>
            <a:pPr lvl="1"/>
            <a:r>
              <a:rPr lang="en-US" dirty="0"/>
              <a:t>Miscellaneous hardware installation</a:t>
            </a:r>
          </a:p>
          <a:p>
            <a:endParaRPr lang="en-US" dirty="0"/>
          </a:p>
        </p:txBody>
      </p:sp>
      <p:sp>
        <p:nvSpPr>
          <p:cNvPr id="4" name="Slide Number Placeholder 3"/>
          <p:cNvSpPr>
            <a:spLocks noGrp="1"/>
          </p:cNvSpPr>
          <p:nvPr>
            <p:ph type="sldNum" sz="quarter" idx="5"/>
          </p:nvPr>
        </p:nvSpPr>
        <p:spPr/>
        <p:txBody>
          <a:bodyPr/>
          <a:lstStyle/>
          <a:p>
            <a:fld id="{34511201-BD3E-46B3-9E7F-ED64F07ED7E7}" type="slidenum">
              <a:rPr lang="en-US" smtClean="0"/>
              <a:t>6</a:t>
            </a:fld>
            <a:endParaRPr lang="en-US"/>
          </a:p>
        </p:txBody>
      </p:sp>
    </p:spTree>
    <p:extLst>
      <p:ext uri="{BB962C8B-B14F-4D97-AF65-F5344CB8AC3E}">
        <p14:creationId xmlns:p14="http://schemas.microsoft.com/office/powerpoint/2010/main" val="305043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45437-9D97-4A37-9597-66CCE06A065E}" type="slidenum">
              <a:rPr lang="en-US" smtClean="0"/>
              <a:t>7</a:t>
            </a:fld>
            <a:endParaRPr lang="en-US"/>
          </a:p>
        </p:txBody>
      </p:sp>
    </p:spTree>
    <p:extLst>
      <p:ext uri="{BB962C8B-B14F-4D97-AF65-F5344CB8AC3E}">
        <p14:creationId xmlns:p14="http://schemas.microsoft.com/office/powerpoint/2010/main" val="246245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45437-9D97-4A37-9597-66CCE06A065E}" type="slidenum">
              <a:rPr lang="en-US" smtClean="0"/>
              <a:t>8</a:t>
            </a:fld>
            <a:endParaRPr lang="en-US"/>
          </a:p>
        </p:txBody>
      </p:sp>
    </p:spTree>
    <p:extLst>
      <p:ext uri="{BB962C8B-B14F-4D97-AF65-F5344CB8AC3E}">
        <p14:creationId xmlns:p14="http://schemas.microsoft.com/office/powerpoint/2010/main" val="321969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45437-9D97-4A37-9597-66CCE06A065E}" type="slidenum">
              <a:rPr lang="en-US" smtClean="0"/>
              <a:t>9</a:t>
            </a:fld>
            <a:endParaRPr lang="en-US"/>
          </a:p>
        </p:txBody>
      </p:sp>
    </p:spTree>
    <p:extLst>
      <p:ext uri="{BB962C8B-B14F-4D97-AF65-F5344CB8AC3E}">
        <p14:creationId xmlns:p14="http://schemas.microsoft.com/office/powerpoint/2010/main" val="252667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45437-9D97-4A37-9597-66CCE06A065E}" type="slidenum">
              <a:rPr lang="en-US" smtClean="0"/>
              <a:t>10</a:t>
            </a:fld>
            <a:endParaRPr lang="en-US"/>
          </a:p>
        </p:txBody>
      </p:sp>
    </p:spTree>
    <p:extLst>
      <p:ext uri="{BB962C8B-B14F-4D97-AF65-F5344CB8AC3E}">
        <p14:creationId xmlns:p14="http://schemas.microsoft.com/office/powerpoint/2010/main" val="172139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45437-9D97-4A37-9597-66CCE06A065E}" type="slidenum">
              <a:rPr lang="en-US" smtClean="0"/>
              <a:t>11</a:t>
            </a:fld>
            <a:endParaRPr lang="en-US"/>
          </a:p>
        </p:txBody>
      </p:sp>
    </p:spTree>
    <p:extLst>
      <p:ext uri="{BB962C8B-B14F-4D97-AF65-F5344CB8AC3E}">
        <p14:creationId xmlns:p14="http://schemas.microsoft.com/office/powerpoint/2010/main" val="161036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D68B-883A-93FE-3DD5-AF65F68C9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F36463-2CE6-63A1-53F2-9EDDF038C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F89FA-6191-17FC-2FFD-39CF20AAD696}"/>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5E83C341-4200-4315-3BFF-AFF089B1F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52597-764A-FE9D-C6E2-0D72233BFC92}"/>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9106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249C-5FB5-6582-01F1-88F6170537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F06666-F881-D885-1802-5D43AFD48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9742C-D865-B121-8A0A-6133218D45A9}"/>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95EFF40A-6196-CF55-7E1A-D38007415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AE501-DE96-4489-D1F7-C821A6730A34}"/>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98193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DCD0D-0EF8-FDFE-10DF-DF67D88C9F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392FC-EE7D-2CA0-0D8F-2403D858F3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54364-C5B0-9BA9-9F32-A454EBF1AEB8}"/>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C9627EA9-94D4-3C52-9B2F-BA27CF54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D637-1704-402E-D5E5-BC7CC3EC32C4}"/>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74691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333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02FA-9060-7E35-1749-E3B14DDE1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BD501-119E-6674-7D70-0E25E7B34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9B425-54A7-9D03-0CDB-045F304FFC1D}"/>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6A4D5117-0713-2B9F-FE6D-64249C7EA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44289-0C1A-B733-70D5-E9A8BD946CD8}"/>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64107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D66-E214-7195-5333-DC0D033D8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D1C667-9A74-F5B1-9A63-13F118DF94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B1626-57C7-AFB6-FDBB-C011E22CF80D}"/>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ED3D7369-5DFD-2785-7FA8-52AC0E4D2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5D272-E86C-9CCE-4F41-8462E955BE4C}"/>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351989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F260-488F-6869-EBDC-B1C2BCEA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549F2-EF12-3458-D866-47182691E2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55611-5603-71A9-DA50-611DB6B3A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C09F5-B05A-9174-9C10-3D758DC9B639}"/>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6" name="Footer Placeholder 5">
            <a:extLst>
              <a:ext uri="{FF2B5EF4-FFF2-40B4-BE49-F238E27FC236}">
                <a16:creationId xmlns:a16="http://schemas.microsoft.com/office/drawing/2014/main" id="{44D666AD-5393-A8F7-90EC-4E10A3FAA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811D8-FED8-5DBA-281F-60D6EE1D4281}"/>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304365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6A5F-A40D-F8EA-CE02-17A8BED71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7F9308-8FF5-BD79-8255-655C5AD85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48120-5364-00AF-AB1B-F5C87BE5E7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7B61E5-8F35-9F63-3BFC-80124FD5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23CF0-3A09-3CCB-AAE6-1E39CD2B1F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1D974-EA32-8C6B-7931-2533CF9681A3}"/>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8" name="Footer Placeholder 7">
            <a:extLst>
              <a:ext uri="{FF2B5EF4-FFF2-40B4-BE49-F238E27FC236}">
                <a16:creationId xmlns:a16="http://schemas.microsoft.com/office/drawing/2014/main" id="{B99E2753-6ED9-CAC9-8DDF-8117040905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594D6F-7407-D974-6CC1-71DB6A4C66CE}"/>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293314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7F6A-77D0-7982-AD64-68BD153C31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77E86-B035-438C-02C5-99BE426E08C4}"/>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4" name="Footer Placeholder 3">
            <a:extLst>
              <a:ext uri="{FF2B5EF4-FFF2-40B4-BE49-F238E27FC236}">
                <a16:creationId xmlns:a16="http://schemas.microsoft.com/office/drawing/2014/main" id="{55D2D99A-C501-6659-4E19-5A1A9A502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10381A-7E59-46FC-D658-5E7834F8FFF8}"/>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13536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0594A-B1A8-6180-5D06-F316F9D98E2C}"/>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3" name="Footer Placeholder 2">
            <a:extLst>
              <a:ext uri="{FF2B5EF4-FFF2-40B4-BE49-F238E27FC236}">
                <a16:creationId xmlns:a16="http://schemas.microsoft.com/office/drawing/2014/main" id="{020CDCCE-CD67-F230-9E1C-DD2263EC7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654E0-5499-B762-E35B-2FE608AA6141}"/>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7063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8189-1083-8A5A-86FF-6D2EDC1F1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31573-C814-CA61-1025-9709EA27D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E574B5-90E2-3343-12F5-2B66B4532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8E349-F4E2-4960-5EE7-3A549AF3F196}"/>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6" name="Footer Placeholder 5">
            <a:extLst>
              <a:ext uri="{FF2B5EF4-FFF2-40B4-BE49-F238E27FC236}">
                <a16:creationId xmlns:a16="http://schemas.microsoft.com/office/drawing/2014/main" id="{437B4BB7-0EA9-371F-0214-685F4261F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5E4C2-4C9E-C9E1-C6EE-848440CD6D69}"/>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348237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741A-2994-E356-F87B-2C8B6CE0C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2188C-D519-B162-33B4-434412313D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89473F-5A2B-1ADE-6B0E-31DD1F249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76CEA-76FA-6B8E-B214-4305579ED3DF}"/>
              </a:ext>
            </a:extLst>
          </p:cNvPr>
          <p:cNvSpPr>
            <a:spLocks noGrp="1"/>
          </p:cNvSpPr>
          <p:nvPr>
            <p:ph type="dt" sz="half" idx="10"/>
          </p:nvPr>
        </p:nvSpPr>
        <p:spPr/>
        <p:txBody>
          <a:bodyPr/>
          <a:lstStyle/>
          <a:p>
            <a:fld id="{28C6E26F-1EC3-4D7E-8B7D-F1D09B7CF333}" type="datetimeFigureOut">
              <a:rPr lang="en-US" smtClean="0"/>
              <a:t>1/11/2024</a:t>
            </a:fld>
            <a:endParaRPr lang="en-US"/>
          </a:p>
        </p:txBody>
      </p:sp>
      <p:sp>
        <p:nvSpPr>
          <p:cNvPr id="6" name="Footer Placeholder 5">
            <a:extLst>
              <a:ext uri="{FF2B5EF4-FFF2-40B4-BE49-F238E27FC236}">
                <a16:creationId xmlns:a16="http://schemas.microsoft.com/office/drawing/2014/main" id="{F10A6A59-C760-0218-AFA0-A1298C63E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48919-D21C-55BC-B4D2-F2155B5C3AAD}"/>
              </a:ext>
            </a:extLst>
          </p:cNvPr>
          <p:cNvSpPr>
            <a:spLocks noGrp="1"/>
          </p:cNvSpPr>
          <p:nvPr>
            <p:ph type="sldNum" sz="quarter" idx="12"/>
          </p:nvPr>
        </p:nvSpPr>
        <p:spPr/>
        <p:txBody>
          <a:bodyPr/>
          <a:lstStyle/>
          <a:p>
            <a:fld id="{815F139E-AD13-48C7-8EB7-96E8E69587F0}" type="slidenum">
              <a:rPr lang="en-US" smtClean="0"/>
              <a:t>‹#›</a:t>
            </a:fld>
            <a:endParaRPr lang="en-US"/>
          </a:p>
        </p:txBody>
      </p:sp>
    </p:spTree>
    <p:extLst>
      <p:ext uri="{BB962C8B-B14F-4D97-AF65-F5344CB8AC3E}">
        <p14:creationId xmlns:p14="http://schemas.microsoft.com/office/powerpoint/2010/main" val="10064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78B30-FA7D-A763-7E63-8EBD1CEB6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CF6BF6-7EA2-DA17-8C46-190285954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1B6F4-AFC9-22D4-18D5-6184938C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E26F-1EC3-4D7E-8B7D-F1D09B7CF333}" type="datetimeFigureOut">
              <a:rPr lang="en-US" smtClean="0"/>
              <a:t>1/11/2024</a:t>
            </a:fld>
            <a:endParaRPr lang="en-US"/>
          </a:p>
        </p:txBody>
      </p:sp>
      <p:sp>
        <p:nvSpPr>
          <p:cNvPr id="5" name="Footer Placeholder 4">
            <a:extLst>
              <a:ext uri="{FF2B5EF4-FFF2-40B4-BE49-F238E27FC236}">
                <a16:creationId xmlns:a16="http://schemas.microsoft.com/office/drawing/2014/main" id="{F124206A-20D0-12AB-4A03-D8CDA2FEF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42E70-A1AF-678C-654E-7D3207139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F139E-AD13-48C7-8EB7-96E8E69587F0}" type="slidenum">
              <a:rPr lang="en-US" smtClean="0"/>
              <a:t>‹#›</a:t>
            </a:fld>
            <a:endParaRPr lang="en-US"/>
          </a:p>
        </p:txBody>
      </p:sp>
    </p:spTree>
    <p:extLst>
      <p:ext uri="{BB962C8B-B14F-4D97-AF65-F5344CB8AC3E}">
        <p14:creationId xmlns:p14="http://schemas.microsoft.com/office/powerpoint/2010/main" val="143291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13.png"/><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78FA-F847-BFE7-A8F9-E12C6DC755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7B995A0-8CDD-7FBB-CE0F-C4A55A0A38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518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9B3E-DFD0-4AD4-9D8F-E792F8332F3C}"/>
              </a:ext>
            </a:extLst>
          </p:cNvPr>
          <p:cNvSpPr>
            <a:spLocks noGrp="1"/>
          </p:cNvSpPr>
          <p:nvPr>
            <p:ph type="title"/>
          </p:nvPr>
        </p:nvSpPr>
        <p:spPr>
          <a:xfrm>
            <a:off x="901700" y="173503"/>
            <a:ext cx="12180191" cy="763600"/>
          </a:xfrm>
        </p:spPr>
        <p:txBody>
          <a:bodyPr/>
          <a:lstStyle/>
          <a:p>
            <a:r>
              <a:rPr lang="en-US" sz="3200" dirty="0"/>
              <a:t>The OVRO-LWA underwent a major upgrade from 2019-2023.</a:t>
            </a:r>
          </a:p>
        </p:txBody>
      </p:sp>
      <p:sp>
        <p:nvSpPr>
          <p:cNvPr id="3" name="TextBox 2">
            <a:extLst>
              <a:ext uri="{FF2B5EF4-FFF2-40B4-BE49-F238E27FC236}">
                <a16:creationId xmlns:a16="http://schemas.microsoft.com/office/drawing/2014/main" id="{4D52B287-79D7-40BD-9644-A2A66783B5B7}"/>
              </a:ext>
            </a:extLst>
          </p:cNvPr>
          <p:cNvSpPr txBox="1"/>
          <p:nvPr/>
        </p:nvSpPr>
        <p:spPr>
          <a:xfrm>
            <a:off x="5060482" y="847712"/>
            <a:ext cx="6074721" cy="4154984"/>
          </a:xfrm>
          <a:prstGeom prst="rect">
            <a:avLst/>
          </a:prstGeom>
          <a:noFill/>
        </p:spPr>
        <p:txBody>
          <a:bodyPr wrap="square" rtlCol="0">
            <a:spAutoFit/>
          </a:bodyPr>
          <a:lstStyle/>
          <a:p>
            <a:pPr marL="457200" algn="l" rtl="0" eaLnBrk="1" fontAlgn="t" latinLnBrk="0" hangingPunct="1">
              <a:spcBef>
                <a:spcPts val="0"/>
              </a:spcBef>
              <a:spcAft>
                <a:spcPts val="0"/>
              </a:spcAft>
            </a:pPr>
            <a:r>
              <a:rPr lang="en-US" sz="2400" b="1" i="0" u="none" strike="noStrike" kern="1200" dirty="0">
                <a:solidFill>
                  <a:srgbClr val="FFFFFF"/>
                </a:solidFill>
                <a:effectLst/>
                <a:latin typeface="Calibri" panose="020F0502020204030204" pitchFamily="34" charset="0"/>
              </a:rPr>
              <a:t> 352 dual polarization antennas</a:t>
            </a:r>
            <a:endParaRPr lang="en-US" sz="2400" b="0" i="0" u="none" strike="noStrike" dirty="0">
              <a:effectLst/>
              <a:latin typeface="Arial" panose="020B0604020202020204" pitchFamily="34" charset="0"/>
            </a:endParaRPr>
          </a:p>
          <a:p>
            <a:pPr marL="285750" indent="-285750">
              <a:buFont typeface="Arial" panose="020B0604020202020204" pitchFamily="34" charset="0"/>
              <a:buChar char="•"/>
            </a:pPr>
            <a:r>
              <a:rPr lang="en-US" sz="2400" dirty="0"/>
              <a:t>Expansion:</a:t>
            </a:r>
          </a:p>
          <a:p>
            <a:pPr marL="742950" lvl="1" indent="-285750">
              <a:buFont typeface="Arial" panose="020B0604020202020204" pitchFamily="34" charset="0"/>
              <a:buChar char="•"/>
            </a:pPr>
            <a:r>
              <a:rPr lang="en-US" sz="2400" dirty="0"/>
              <a:t>288 </a:t>
            </a:r>
            <a:r>
              <a:rPr lang="en-US" sz="2400" dirty="0">
                <a:sym typeface="Wingdings" panose="05000000000000000000" pitchFamily="2" charset="2"/>
              </a:rPr>
              <a:t> 352 </a:t>
            </a:r>
            <a:r>
              <a:rPr lang="en-US" sz="2400" dirty="0"/>
              <a:t>dual polarization antennas</a:t>
            </a:r>
            <a:endParaRPr lang="en-US" sz="2400" dirty="0">
              <a:sym typeface="Wingdings" panose="05000000000000000000" pitchFamily="2" charset="2"/>
            </a:endParaRPr>
          </a:p>
          <a:p>
            <a:pPr marL="742950" lvl="1" indent="-285750">
              <a:buFont typeface="Arial" panose="020B0604020202020204" pitchFamily="34" charset="0"/>
              <a:buChar char="•"/>
            </a:pPr>
            <a:r>
              <a:rPr lang="en-US" sz="2400" dirty="0">
                <a:sym typeface="Wingdings" panose="05000000000000000000" pitchFamily="2" charset="2"/>
              </a:rPr>
              <a:t>1.5 km 2.4 km longest baselines</a:t>
            </a:r>
            <a:r>
              <a:rPr lang="en-US" sz="2400" b="1" i="0" u="none" strike="noStrike" kern="1200" dirty="0">
                <a:solidFill>
                  <a:srgbClr val="FFFFFF"/>
                </a:solidFill>
                <a:effectLst/>
                <a:latin typeface="Calibri" panose="020F0502020204030204" pitchFamily="34" charset="0"/>
              </a:rPr>
              <a:t> km longest baselines</a:t>
            </a: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All front-end electronics cleaned &amp; tested</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New RF over optical fiber modules</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New analog receiver boards for better signal path isolation</a:t>
            </a:r>
          </a:p>
        </p:txBody>
      </p:sp>
      <p:pic>
        <p:nvPicPr>
          <p:cNvPr id="6" name="Content Placeholder 4">
            <a:extLst>
              <a:ext uri="{FF2B5EF4-FFF2-40B4-BE49-F238E27FC236}">
                <a16:creationId xmlns:a16="http://schemas.microsoft.com/office/drawing/2014/main" id="{0C7FA35B-B575-13A6-BBFA-FFFF4897F89B}"/>
              </a:ext>
            </a:extLst>
          </p:cNvPr>
          <p:cNvPicPr>
            <a:picLocks noChangeAspect="1"/>
          </p:cNvPicPr>
          <p:nvPr/>
        </p:nvPicPr>
        <p:blipFill rotWithShape="1">
          <a:blip r:embed="rId3"/>
          <a:srcRect l="1" r="65165" b="58395"/>
          <a:stretch/>
        </p:blipFill>
        <p:spPr>
          <a:xfrm>
            <a:off x="1675870" y="893829"/>
            <a:ext cx="1749953" cy="1493157"/>
          </a:xfrm>
          <a:prstGeom prst="rect">
            <a:avLst/>
          </a:prstGeom>
        </p:spPr>
      </p:pic>
      <p:sp>
        <p:nvSpPr>
          <p:cNvPr id="7" name="Rectangle 6">
            <a:extLst>
              <a:ext uri="{FF2B5EF4-FFF2-40B4-BE49-F238E27FC236}">
                <a16:creationId xmlns:a16="http://schemas.microsoft.com/office/drawing/2014/main" id="{DB25872E-2320-5E21-F1EA-DF571D234367}"/>
              </a:ext>
            </a:extLst>
          </p:cNvPr>
          <p:cNvSpPr/>
          <p:nvPr/>
        </p:nvSpPr>
        <p:spPr>
          <a:xfrm>
            <a:off x="1689321" y="2667303"/>
            <a:ext cx="1399562" cy="71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Junction box</a:t>
            </a:r>
          </a:p>
        </p:txBody>
      </p:sp>
      <p:sp>
        <p:nvSpPr>
          <p:cNvPr id="8" name="Rectangle 7">
            <a:extLst>
              <a:ext uri="{FF2B5EF4-FFF2-40B4-BE49-F238E27FC236}">
                <a16:creationId xmlns:a16="http://schemas.microsoft.com/office/drawing/2014/main" id="{C57A3590-00AF-F878-1E39-AAD8E7DDB808}"/>
              </a:ext>
            </a:extLst>
          </p:cNvPr>
          <p:cNvSpPr/>
          <p:nvPr/>
        </p:nvSpPr>
        <p:spPr>
          <a:xfrm>
            <a:off x="1639294" y="4891108"/>
            <a:ext cx="1399552" cy="3239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ADC</a:t>
            </a:r>
          </a:p>
        </p:txBody>
      </p:sp>
      <p:sp>
        <p:nvSpPr>
          <p:cNvPr id="9" name="Rectangle 8">
            <a:extLst>
              <a:ext uri="{FF2B5EF4-FFF2-40B4-BE49-F238E27FC236}">
                <a16:creationId xmlns:a16="http://schemas.microsoft.com/office/drawing/2014/main" id="{364E3422-A879-0482-6415-D8E10B453923}"/>
              </a:ext>
            </a:extLst>
          </p:cNvPr>
          <p:cNvSpPr/>
          <p:nvPr/>
        </p:nvSpPr>
        <p:spPr>
          <a:xfrm>
            <a:off x="1639294" y="3726268"/>
            <a:ext cx="1399562" cy="8134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Analog receiver electronics</a:t>
            </a:r>
          </a:p>
        </p:txBody>
      </p:sp>
      <p:sp>
        <p:nvSpPr>
          <p:cNvPr id="10" name="Rectangle 9">
            <a:extLst>
              <a:ext uri="{FF2B5EF4-FFF2-40B4-BE49-F238E27FC236}">
                <a16:creationId xmlns:a16="http://schemas.microsoft.com/office/drawing/2014/main" id="{16E6EC97-9498-7A4E-D61E-3424DEC71FA7}"/>
              </a:ext>
            </a:extLst>
          </p:cNvPr>
          <p:cNvSpPr/>
          <p:nvPr/>
        </p:nvSpPr>
        <p:spPr>
          <a:xfrm>
            <a:off x="1584430" y="5540107"/>
            <a:ext cx="1472714" cy="7463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Digital signal processing</a:t>
            </a:r>
          </a:p>
        </p:txBody>
      </p:sp>
      <p:cxnSp>
        <p:nvCxnSpPr>
          <p:cNvPr id="12" name="Straight Connector 11">
            <a:extLst>
              <a:ext uri="{FF2B5EF4-FFF2-40B4-BE49-F238E27FC236}">
                <a16:creationId xmlns:a16="http://schemas.microsoft.com/office/drawing/2014/main" id="{20D33891-57F7-2589-A354-61CD4288BAE9}"/>
              </a:ext>
            </a:extLst>
          </p:cNvPr>
          <p:cNvCxnSpPr/>
          <p:nvPr/>
        </p:nvCxnSpPr>
        <p:spPr>
          <a:xfrm>
            <a:off x="2379958" y="2258279"/>
            <a:ext cx="0" cy="54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83DA3D-A93F-8633-50CA-7C39D799B94F}"/>
              </a:ext>
            </a:extLst>
          </p:cNvPr>
          <p:cNvCxnSpPr>
            <a:cxnSpLocks/>
          </p:cNvCxnSpPr>
          <p:nvPr/>
        </p:nvCxnSpPr>
        <p:spPr>
          <a:xfrm>
            <a:off x="2339075" y="3350658"/>
            <a:ext cx="0" cy="37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0E29B6-8010-90C0-9CCE-67E4B98189D5}"/>
              </a:ext>
            </a:extLst>
          </p:cNvPr>
          <p:cNvCxnSpPr>
            <a:cxnSpLocks/>
            <a:stCxn id="9" idx="2"/>
            <a:endCxn id="8" idx="0"/>
          </p:cNvCxnSpPr>
          <p:nvPr/>
        </p:nvCxnSpPr>
        <p:spPr>
          <a:xfrm flipH="1">
            <a:off x="2339070" y="4539721"/>
            <a:ext cx="5" cy="351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FB950-E6C2-FFB3-3515-04828AF5A6EF}"/>
              </a:ext>
            </a:extLst>
          </p:cNvPr>
          <p:cNvCxnSpPr>
            <a:cxnSpLocks/>
          </p:cNvCxnSpPr>
          <p:nvPr/>
        </p:nvCxnSpPr>
        <p:spPr>
          <a:xfrm>
            <a:off x="2320787" y="5206146"/>
            <a:ext cx="0" cy="32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F5BB9-741A-E9E9-2A3F-FE40EF27002F}"/>
              </a:ext>
            </a:extLst>
          </p:cNvPr>
          <p:cNvSpPr txBox="1"/>
          <p:nvPr/>
        </p:nvSpPr>
        <p:spPr>
          <a:xfrm rot="16200000">
            <a:off x="-42672" y="3213072"/>
            <a:ext cx="2653099" cy="369332"/>
          </a:xfrm>
          <a:prstGeom prst="rect">
            <a:avLst/>
          </a:prstGeom>
          <a:noFill/>
        </p:spPr>
        <p:txBody>
          <a:bodyPr wrap="none" rtlCol="0">
            <a:spAutoFit/>
          </a:bodyPr>
          <a:lstStyle/>
          <a:p>
            <a:r>
              <a:rPr lang="en-US" dirty="0"/>
              <a:t>Simplified LWA signal path</a:t>
            </a:r>
          </a:p>
        </p:txBody>
      </p:sp>
      <p:cxnSp>
        <p:nvCxnSpPr>
          <p:cNvPr id="24" name="Straight Arrow Connector 23">
            <a:extLst>
              <a:ext uri="{FF2B5EF4-FFF2-40B4-BE49-F238E27FC236}">
                <a16:creationId xmlns:a16="http://schemas.microsoft.com/office/drawing/2014/main" id="{9AE8E90D-8A67-76DD-96A4-EA830FA1E175}"/>
              </a:ext>
            </a:extLst>
          </p:cNvPr>
          <p:cNvCxnSpPr>
            <a:cxnSpLocks/>
          </p:cNvCxnSpPr>
          <p:nvPr/>
        </p:nvCxnSpPr>
        <p:spPr>
          <a:xfrm flipH="1">
            <a:off x="3424829" y="1449956"/>
            <a:ext cx="1676864" cy="180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5B39AF-59D8-682C-4913-ED8DD5E61CC3}"/>
              </a:ext>
            </a:extLst>
          </p:cNvPr>
          <p:cNvCxnSpPr>
            <a:cxnSpLocks/>
          </p:cNvCxnSpPr>
          <p:nvPr/>
        </p:nvCxnSpPr>
        <p:spPr>
          <a:xfrm flipH="1" flipV="1">
            <a:off x="3197797" y="2994991"/>
            <a:ext cx="1862685" cy="543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DC21D8-7D7C-029A-2699-6D3F53CA39D8}"/>
              </a:ext>
            </a:extLst>
          </p:cNvPr>
          <p:cNvCxnSpPr>
            <a:cxnSpLocks/>
          </p:cNvCxnSpPr>
          <p:nvPr/>
        </p:nvCxnSpPr>
        <p:spPr>
          <a:xfrm flipH="1" flipV="1">
            <a:off x="3197797" y="3897376"/>
            <a:ext cx="1903568" cy="509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20241E-E905-3128-932E-16607499F7A5}"/>
              </a:ext>
            </a:extLst>
          </p:cNvPr>
          <p:cNvCxnSpPr>
            <a:cxnSpLocks/>
          </p:cNvCxnSpPr>
          <p:nvPr/>
        </p:nvCxnSpPr>
        <p:spPr>
          <a:xfrm flipH="1" flipV="1">
            <a:off x="3358896" y="2330437"/>
            <a:ext cx="1742469" cy="562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957D10-1ECF-C95A-9504-127F05969DA6}"/>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84238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9B3E-DFD0-4AD4-9D8F-E792F8332F3C}"/>
              </a:ext>
            </a:extLst>
          </p:cNvPr>
          <p:cNvSpPr>
            <a:spLocks noGrp="1"/>
          </p:cNvSpPr>
          <p:nvPr>
            <p:ph type="title"/>
          </p:nvPr>
        </p:nvSpPr>
        <p:spPr>
          <a:xfrm>
            <a:off x="901700" y="173503"/>
            <a:ext cx="12180191" cy="763600"/>
          </a:xfrm>
        </p:spPr>
        <p:txBody>
          <a:bodyPr/>
          <a:lstStyle/>
          <a:p>
            <a:r>
              <a:rPr lang="en-US" sz="3200" dirty="0"/>
              <a:t>The OVRO-LWA underwent a major upgrade from 2019-2023.</a:t>
            </a:r>
          </a:p>
        </p:txBody>
      </p:sp>
      <p:sp>
        <p:nvSpPr>
          <p:cNvPr id="3" name="TextBox 2">
            <a:extLst>
              <a:ext uri="{FF2B5EF4-FFF2-40B4-BE49-F238E27FC236}">
                <a16:creationId xmlns:a16="http://schemas.microsoft.com/office/drawing/2014/main" id="{4D52B287-79D7-40BD-9644-A2A66783B5B7}"/>
              </a:ext>
            </a:extLst>
          </p:cNvPr>
          <p:cNvSpPr txBox="1"/>
          <p:nvPr/>
        </p:nvSpPr>
        <p:spPr>
          <a:xfrm>
            <a:off x="5060482" y="847712"/>
            <a:ext cx="6074721" cy="5632311"/>
          </a:xfrm>
          <a:prstGeom prst="rect">
            <a:avLst/>
          </a:prstGeom>
          <a:noFill/>
        </p:spPr>
        <p:txBody>
          <a:bodyPr wrap="square" rtlCol="0">
            <a:spAutoFit/>
          </a:bodyPr>
          <a:lstStyle/>
          <a:p>
            <a:pPr marL="457200" algn="l" rtl="0" eaLnBrk="1" fontAlgn="t" latinLnBrk="0" hangingPunct="1">
              <a:spcBef>
                <a:spcPts val="0"/>
              </a:spcBef>
              <a:spcAft>
                <a:spcPts val="0"/>
              </a:spcAft>
            </a:pPr>
            <a:r>
              <a:rPr lang="en-US" sz="2400" b="1" i="0" u="none" strike="noStrike" kern="1200" dirty="0">
                <a:solidFill>
                  <a:srgbClr val="FFFFFF"/>
                </a:solidFill>
                <a:effectLst/>
                <a:latin typeface="Calibri" panose="020F0502020204030204" pitchFamily="34" charset="0"/>
              </a:rPr>
              <a:t> 352 dual polarization antennas</a:t>
            </a:r>
            <a:endParaRPr lang="en-US" sz="2400" b="0" i="0" u="none" strike="noStrike" dirty="0">
              <a:effectLst/>
              <a:latin typeface="Arial" panose="020B0604020202020204" pitchFamily="34" charset="0"/>
            </a:endParaRPr>
          </a:p>
          <a:p>
            <a:pPr marL="285750" indent="-285750">
              <a:buFont typeface="Arial" panose="020B0604020202020204" pitchFamily="34" charset="0"/>
              <a:buChar char="•"/>
            </a:pPr>
            <a:r>
              <a:rPr lang="en-US" sz="2400" dirty="0"/>
              <a:t>Expansion:</a:t>
            </a:r>
          </a:p>
          <a:p>
            <a:pPr marL="742950" lvl="1" indent="-285750">
              <a:buFont typeface="Arial" panose="020B0604020202020204" pitchFamily="34" charset="0"/>
              <a:buChar char="•"/>
            </a:pPr>
            <a:r>
              <a:rPr lang="en-US" sz="2400" dirty="0"/>
              <a:t>288 </a:t>
            </a:r>
            <a:r>
              <a:rPr lang="en-US" sz="2400" dirty="0">
                <a:sym typeface="Wingdings" panose="05000000000000000000" pitchFamily="2" charset="2"/>
              </a:rPr>
              <a:t> 352 </a:t>
            </a:r>
            <a:r>
              <a:rPr lang="en-US" sz="2400" dirty="0"/>
              <a:t>dual polarization antennas</a:t>
            </a:r>
            <a:endParaRPr lang="en-US" sz="2400" dirty="0">
              <a:sym typeface="Wingdings" panose="05000000000000000000" pitchFamily="2" charset="2"/>
            </a:endParaRPr>
          </a:p>
          <a:p>
            <a:pPr marL="742950" lvl="1" indent="-285750">
              <a:buFont typeface="Arial" panose="020B0604020202020204" pitchFamily="34" charset="0"/>
              <a:buChar char="•"/>
            </a:pPr>
            <a:r>
              <a:rPr lang="en-US" sz="2400" dirty="0">
                <a:sym typeface="Wingdings" panose="05000000000000000000" pitchFamily="2" charset="2"/>
              </a:rPr>
              <a:t>1.5 km 2.4 km longest baselines</a:t>
            </a:r>
            <a:r>
              <a:rPr lang="en-US" sz="2400" b="1" i="0" u="none" strike="noStrike" kern="1200" dirty="0">
                <a:solidFill>
                  <a:srgbClr val="FFFFFF"/>
                </a:solidFill>
                <a:effectLst/>
                <a:latin typeface="Calibri" panose="020F0502020204030204" pitchFamily="34" charset="0"/>
              </a:rPr>
              <a:t> km longest baselines</a:t>
            </a: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All front-end electronics cleaned &amp; tested</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New RF over optical fiber modules</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New analog receiver boards for better signal path isolation</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1" i="0" u="none" strike="noStrike" kern="1200" dirty="0">
                <a:solidFill>
                  <a:srgbClr val="000000"/>
                </a:solidFill>
                <a:effectLst/>
                <a:latin typeface="Calibri" panose="020F0502020204030204" pitchFamily="34" charset="0"/>
              </a:rPr>
              <a:t>All new digital signal processing electronics: opportunity for commensal cosmic ray search</a:t>
            </a:r>
            <a:endParaRPr lang="en-US" sz="2400" b="0" i="0" u="none" strike="noStrike" dirty="0">
              <a:effectLst/>
              <a:latin typeface="Arial" panose="020B0604020202020204" pitchFamily="34" charset="0"/>
            </a:endParaRPr>
          </a:p>
        </p:txBody>
      </p:sp>
      <p:pic>
        <p:nvPicPr>
          <p:cNvPr id="6" name="Content Placeholder 4">
            <a:extLst>
              <a:ext uri="{FF2B5EF4-FFF2-40B4-BE49-F238E27FC236}">
                <a16:creationId xmlns:a16="http://schemas.microsoft.com/office/drawing/2014/main" id="{0C7FA35B-B575-13A6-BBFA-FFFF4897F89B}"/>
              </a:ext>
            </a:extLst>
          </p:cNvPr>
          <p:cNvPicPr>
            <a:picLocks noChangeAspect="1"/>
          </p:cNvPicPr>
          <p:nvPr/>
        </p:nvPicPr>
        <p:blipFill rotWithShape="1">
          <a:blip r:embed="rId3"/>
          <a:srcRect l="1" r="65165" b="58395"/>
          <a:stretch/>
        </p:blipFill>
        <p:spPr>
          <a:xfrm>
            <a:off x="1675870" y="893829"/>
            <a:ext cx="1749953" cy="1493157"/>
          </a:xfrm>
          <a:prstGeom prst="rect">
            <a:avLst/>
          </a:prstGeom>
        </p:spPr>
      </p:pic>
      <p:sp>
        <p:nvSpPr>
          <p:cNvPr id="7" name="Rectangle 6">
            <a:extLst>
              <a:ext uri="{FF2B5EF4-FFF2-40B4-BE49-F238E27FC236}">
                <a16:creationId xmlns:a16="http://schemas.microsoft.com/office/drawing/2014/main" id="{DB25872E-2320-5E21-F1EA-DF571D234367}"/>
              </a:ext>
            </a:extLst>
          </p:cNvPr>
          <p:cNvSpPr/>
          <p:nvPr/>
        </p:nvSpPr>
        <p:spPr>
          <a:xfrm>
            <a:off x="1689321" y="2667303"/>
            <a:ext cx="1399562" cy="71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Junction box</a:t>
            </a:r>
          </a:p>
        </p:txBody>
      </p:sp>
      <p:sp>
        <p:nvSpPr>
          <p:cNvPr id="8" name="Rectangle 7">
            <a:extLst>
              <a:ext uri="{FF2B5EF4-FFF2-40B4-BE49-F238E27FC236}">
                <a16:creationId xmlns:a16="http://schemas.microsoft.com/office/drawing/2014/main" id="{C57A3590-00AF-F878-1E39-AAD8E7DDB808}"/>
              </a:ext>
            </a:extLst>
          </p:cNvPr>
          <p:cNvSpPr/>
          <p:nvPr/>
        </p:nvSpPr>
        <p:spPr>
          <a:xfrm>
            <a:off x="1639294" y="4891108"/>
            <a:ext cx="1399552" cy="3239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ADC</a:t>
            </a:r>
          </a:p>
        </p:txBody>
      </p:sp>
      <p:sp>
        <p:nvSpPr>
          <p:cNvPr id="9" name="Rectangle 8">
            <a:extLst>
              <a:ext uri="{FF2B5EF4-FFF2-40B4-BE49-F238E27FC236}">
                <a16:creationId xmlns:a16="http://schemas.microsoft.com/office/drawing/2014/main" id="{364E3422-A879-0482-6415-D8E10B453923}"/>
              </a:ext>
            </a:extLst>
          </p:cNvPr>
          <p:cNvSpPr/>
          <p:nvPr/>
        </p:nvSpPr>
        <p:spPr>
          <a:xfrm>
            <a:off x="1639294" y="3726268"/>
            <a:ext cx="1399562" cy="8134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Analog receiver electronics</a:t>
            </a:r>
          </a:p>
        </p:txBody>
      </p:sp>
      <p:sp>
        <p:nvSpPr>
          <p:cNvPr id="10" name="Rectangle 9">
            <a:extLst>
              <a:ext uri="{FF2B5EF4-FFF2-40B4-BE49-F238E27FC236}">
                <a16:creationId xmlns:a16="http://schemas.microsoft.com/office/drawing/2014/main" id="{16E6EC97-9498-7A4E-D61E-3424DEC71FA7}"/>
              </a:ext>
            </a:extLst>
          </p:cNvPr>
          <p:cNvSpPr/>
          <p:nvPr/>
        </p:nvSpPr>
        <p:spPr>
          <a:xfrm>
            <a:off x="1584430" y="5540107"/>
            <a:ext cx="1472714" cy="7463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Digital signal processing</a:t>
            </a:r>
          </a:p>
        </p:txBody>
      </p:sp>
      <p:cxnSp>
        <p:nvCxnSpPr>
          <p:cNvPr id="12" name="Straight Connector 11">
            <a:extLst>
              <a:ext uri="{FF2B5EF4-FFF2-40B4-BE49-F238E27FC236}">
                <a16:creationId xmlns:a16="http://schemas.microsoft.com/office/drawing/2014/main" id="{20D33891-57F7-2589-A354-61CD4288BAE9}"/>
              </a:ext>
            </a:extLst>
          </p:cNvPr>
          <p:cNvCxnSpPr/>
          <p:nvPr/>
        </p:nvCxnSpPr>
        <p:spPr>
          <a:xfrm>
            <a:off x="2379958" y="2258279"/>
            <a:ext cx="0" cy="54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83DA3D-A93F-8633-50CA-7C39D799B94F}"/>
              </a:ext>
            </a:extLst>
          </p:cNvPr>
          <p:cNvCxnSpPr>
            <a:cxnSpLocks/>
          </p:cNvCxnSpPr>
          <p:nvPr/>
        </p:nvCxnSpPr>
        <p:spPr>
          <a:xfrm>
            <a:off x="2339075" y="3350658"/>
            <a:ext cx="0" cy="37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0E29B6-8010-90C0-9CCE-67E4B98189D5}"/>
              </a:ext>
            </a:extLst>
          </p:cNvPr>
          <p:cNvCxnSpPr>
            <a:cxnSpLocks/>
            <a:stCxn id="9" idx="2"/>
            <a:endCxn id="8" idx="0"/>
          </p:cNvCxnSpPr>
          <p:nvPr/>
        </p:nvCxnSpPr>
        <p:spPr>
          <a:xfrm flipH="1">
            <a:off x="2339070" y="4539721"/>
            <a:ext cx="5" cy="351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FB950-E6C2-FFB3-3515-04828AF5A6EF}"/>
              </a:ext>
            </a:extLst>
          </p:cNvPr>
          <p:cNvCxnSpPr>
            <a:cxnSpLocks/>
          </p:cNvCxnSpPr>
          <p:nvPr/>
        </p:nvCxnSpPr>
        <p:spPr>
          <a:xfrm>
            <a:off x="2320787" y="5206146"/>
            <a:ext cx="0" cy="32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F5BB9-741A-E9E9-2A3F-FE40EF27002F}"/>
              </a:ext>
            </a:extLst>
          </p:cNvPr>
          <p:cNvSpPr txBox="1"/>
          <p:nvPr/>
        </p:nvSpPr>
        <p:spPr>
          <a:xfrm rot="16200000">
            <a:off x="-42672" y="3213072"/>
            <a:ext cx="2653099" cy="369332"/>
          </a:xfrm>
          <a:prstGeom prst="rect">
            <a:avLst/>
          </a:prstGeom>
          <a:noFill/>
        </p:spPr>
        <p:txBody>
          <a:bodyPr wrap="none" rtlCol="0">
            <a:spAutoFit/>
          </a:bodyPr>
          <a:lstStyle/>
          <a:p>
            <a:r>
              <a:rPr lang="en-US" dirty="0"/>
              <a:t>Simplified LWA signal path</a:t>
            </a:r>
          </a:p>
        </p:txBody>
      </p:sp>
      <p:cxnSp>
        <p:nvCxnSpPr>
          <p:cNvPr id="24" name="Straight Arrow Connector 23">
            <a:extLst>
              <a:ext uri="{FF2B5EF4-FFF2-40B4-BE49-F238E27FC236}">
                <a16:creationId xmlns:a16="http://schemas.microsoft.com/office/drawing/2014/main" id="{9AE8E90D-8A67-76DD-96A4-EA830FA1E175}"/>
              </a:ext>
            </a:extLst>
          </p:cNvPr>
          <p:cNvCxnSpPr>
            <a:cxnSpLocks/>
          </p:cNvCxnSpPr>
          <p:nvPr/>
        </p:nvCxnSpPr>
        <p:spPr>
          <a:xfrm flipH="1">
            <a:off x="3424829" y="1449956"/>
            <a:ext cx="1676864" cy="180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5B39AF-59D8-682C-4913-ED8DD5E61CC3}"/>
              </a:ext>
            </a:extLst>
          </p:cNvPr>
          <p:cNvCxnSpPr>
            <a:cxnSpLocks/>
          </p:cNvCxnSpPr>
          <p:nvPr/>
        </p:nvCxnSpPr>
        <p:spPr>
          <a:xfrm flipH="1" flipV="1">
            <a:off x="3197797" y="2994991"/>
            <a:ext cx="1862685" cy="543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DC21D8-7D7C-029A-2699-6D3F53CA39D8}"/>
              </a:ext>
            </a:extLst>
          </p:cNvPr>
          <p:cNvCxnSpPr>
            <a:cxnSpLocks/>
          </p:cNvCxnSpPr>
          <p:nvPr/>
        </p:nvCxnSpPr>
        <p:spPr>
          <a:xfrm flipH="1" flipV="1">
            <a:off x="3197797" y="3897376"/>
            <a:ext cx="1903568" cy="509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64794D0-7328-2E50-76EC-8C86EE6C5B62}"/>
              </a:ext>
            </a:extLst>
          </p:cNvPr>
          <p:cNvCxnSpPr>
            <a:cxnSpLocks/>
          </p:cNvCxnSpPr>
          <p:nvPr/>
        </p:nvCxnSpPr>
        <p:spPr>
          <a:xfrm flipH="1">
            <a:off x="3197797" y="5530101"/>
            <a:ext cx="1903568" cy="472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20241E-E905-3128-932E-16607499F7A5}"/>
              </a:ext>
            </a:extLst>
          </p:cNvPr>
          <p:cNvCxnSpPr>
            <a:cxnSpLocks/>
          </p:cNvCxnSpPr>
          <p:nvPr/>
        </p:nvCxnSpPr>
        <p:spPr>
          <a:xfrm flipH="1" flipV="1">
            <a:off x="3358896" y="2330437"/>
            <a:ext cx="1742469" cy="562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957D10-1ECF-C95A-9504-127F05969DA6}"/>
              </a:ext>
            </a:extLst>
          </p:cNvPr>
          <p:cNvSpPr>
            <a:spLocks noGrp="1"/>
          </p:cNvSpPr>
          <p:nvPr>
            <p:ph type="sldNum" idx="12"/>
          </p:nvPr>
        </p:nvSpPr>
        <p:spPr/>
        <p:txBody>
          <a:bodyPr/>
          <a:lstStyle/>
          <a:p>
            <a:fld id="{00000000-1234-1234-1234-123412341234}" type="slidenum">
              <a:rPr lang="en" smtClean="0"/>
              <a:pPr/>
              <a:t>11</a:t>
            </a:fld>
            <a:endParaRPr lang="en"/>
          </a:p>
        </p:txBody>
      </p:sp>
      <p:cxnSp>
        <p:nvCxnSpPr>
          <p:cNvPr id="26" name="Straight Arrow Connector 25">
            <a:extLst>
              <a:ext uri="{FF2B5EF4-FFF2-40B4-BE49-F238E27FC236}">
                <a16:creationId xmlns:a16="http://schemas.microsoft.com/office/drawing/2014/main" id="{8A20A42E-2738-B5F1-6A21-934C80B703CC}"/>
              </a:ext>
            </a:extLst>
          </p:cNvPr>
          <p:cNvCxnSpPr>
            <a:cxnSpLocks/>
            <a:endCxn id="8" idx="3"/>
          </p:cNvCxnSpPr>
          <p:nvPr/>
        </p:nvCxnSpPr>
        <p:spPr>
          <a:xfrm flipH="1" flipV="1">
            <a:off x="3038846" y="5053086"/>
            <a:ext cx="2003338" cy="35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5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BC0106AD-BAD2-589D-54AF-6778AAEF819C}"/>
              </a:ext>
            </a:extLst>
          </p:cNvPr>
          <p:cNvPicPr>
            <a:picLocks noChangeAspect="1"/>
          </p:cNvPicPr>
          <p:nvPr/>
        </p:nvPicPr>
        <p:blipFill rotWithShape="1">
          <a:blip r:embed="rId3">
            <a:extLst>
              <a:ext uri="{28A0092B-C50C-407E-A947-70E740481C1C}">
                <a14:useLocalDpi xmlns:a14="http://schemas.microsoft.com/office/drawing/2010/main" val="0"/>
              </a:ext>
            </a:extLst>
          </a:blip>
          <a:srcRect l="11187" t="11547" r="9239" b="11895"/>
          <a:stretch/>
        </p:blipFill>
        <p:spPr>
          <a:xfrm>
            <a:off x="8671476" y="2237312"/>
            <a:ext cx="3018533" cy="2904112"/>
          </a:xfrm>
          <a:prstGeom prst="rect">
            <a:avLst/>
          </a:prstGeom>
        </p:spPr>
      </p:pic>
      <p:pic>
        <p:nvPicPr>
          <p:cNvPr id="10" name="Picture 9" descr="Chart, scatter chart&#10;&#10;Description automatically generated">
            <a:extLst>
              <a:ext uri="{FF2B5EF4-FFF2-40B4-BE49-F238E27FC236}">
                <a16:creationId xmlns:a16="http://schemas.microsoft.com/office/drawing/2014/main" id="{1BA62E46-C198-6572-C5B7-7841229670B4}"/>
              </a:ext>
            </a:extLst>
          </p:cNvPr>
          <p:cNvPicPr>
            <a:picLocks noChangeAspect="1"/>
          </p:cNvPicPr>
          <p:nvPr/>
        </p:nvPicPr>
        <p:blipFill rotWithShape="1">
          <a:blip r:embed="rId4">
            <a:extLst>
              <a:ext uri="{28A0092B-C50C-407E-A947-70E740481C1C}">
                <a14:useLocalDpi xmlns:a14="http://schemas.microsoft.com/office/drawing/2010/main" val="0"/>
              </a:ext>
            </a:extLst>
          </a:blip>
          <a:srcRect l="21288" t="10919" r="18284" b="11687"/>
          <a:stretch/>
        </p:blipFill>
        <p:spPr>
          <a:xfrm>
            <a:off x="4289252" y="1345490"/>
            <a:ext cx="3773264" cy="4832715"/>
          </a:xfrm>
          <a:prstGeom prst="rect">
            <a:avLst/>
          </a:prstGeom>
        </p:spPr>
      </p:pic>
      <p:sp>
        <p:nvSpPr>
          <p:cNvPr id="11" name="TextBox 10">
            <a:extLst>
              <a:ext uri="{FF2B5EF4-FFF2-40B4-BE49-F238E27FC236}">
                <a16:creationId xmlns:a16="http://schemas.microsoft.com/office/drawing/2014/main" id="{70A25BB6-A185-4CC8-AD1E-7C106A1F9BB9}"/>
              </a:ext>
            </a:extLst>
          </p:cNvPr>
          <p:cNvSpPr txBox="1"/>
          <p:nvPr/>
        </p:nvSpPr>
        <p:spPr>
          <a:xfrm>
            <a:off x="4933274" y="6353841"/>
            <a:ext cx="2546160" cy="467666"/>
          </a:xfrm>
          <a:prstGeom prst="rect">
            <a:avLst/>
          </a:prstGeom>
          <a:noFill/>
        </p:spPr>
        <p:txBody>
          <a:bodyPr wrap="square" rtlCol="0">
            <a:spAutoFit/>
          </a:bodyPr>
          <a:lstStyle/>
          <a:p>
            <a:r>
              <a:rPr lang="en-US" sz="2400" dirty="0"/>
              <a:t>E-W position [km]</a:t>
            </a:r>
          </a:p>
        </p:txBody>
      </p:sp>
      <p:sp>
        <p:nvSpPr>
          <p:cNvPr id="12" name="TextBox 11">
            <a:extLst>
              <a:ext uri="{FF2B5EF4-FFF2-40B4-BE49-F238E27FC236}">
                <a16:creationId xmlns:a16="http://schemas.microsoft.com/office/drawing/2014/main" id="{4C827452-CAEA-4AB3-B4E0-4E3DF102D97D}"/>
              </a:ext>
            </a:extLst>
          </p:cNvPr>
          <p:cNvSpPr txBox="1"/>
          <p:nvPr/>
        </p:nvSpPr>
        <p:spPr>
          <a:xfrm rot="16200000">
            <a:off x="2548339" y="3545277"/>
            <a:ext cx="2372754" cy="461665"/>
          </a:xfrm>
          <a:prstGeom prst="rect">
            <a:avLst/>
          </a:prstGeom>
          <a:noFill/>
        </p:spPr>
        <p:txBody>
          <a:bodyPr wrap="square" rtlCol="0">
            <a:spAutoFit/>
          </a:bodyPr>
          <a:lstStyle/>
          <a:p>
            <a:r>
              <a:rPr lang="en-US" sz="2400" dirty="0"/>
              <a:t>N-S position [km]</a:t>
            </a:r>
          </a:p>
        </p:txBody>
      </p:sp>
      <p:sp>
        <p:nvSpPr>
          <p:cNvPr id="25" name="Oval 24">
            <a:extLst>
              <a:ext uri="{FF2B5EF4-FFF2-40B4-BE49-F238E27FC236}">
                <a16:creationId xmlns:a16="http://schemas.microsoft.com/office/drawing/2014/main" id="{5C46E6FB-F79C-4473-99BB-F9372276C997}"/>
              </a:ext>
            </a:extLst>
          </p:cNvPr>
          <p:cNvSpPr/>
          <p:nvPr/>
        </p:nvSpPr>
        <p:spPr>
          <a:xfrm>
            <a:off x="9300091" y="3078775"/>
            <a:ext cx="1232767" cy="12211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2ED1B6E-0439-41DE-9D72-D3231B3A016E}"/>
              </a:ext>
            </a:extLst>
          </p:cNvPr>
          <p:cNvSpPr/>
          <p:nvPr/>
        </p:nvSpPr>
        <p:spPr>
          <a:xfrm>
            <a:off x="6701013" y="3792919"/>
            <a:ext cx="540333" cy="5495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3FAFB2-EAC6-CB26-7743-32C21928897B}"/>
              </a:ext>
            </a:extLst>
          </p:cNvPr>
          <p:cNvSpPr txBox="1"/>
          <p:nvPr/>
        </p:nvSpPr>
        <p:spPr>
          <a:xfrm>
            <a:off x="4175558" y="6023818"/>
            <a:ext cx="4399144" cy="400110"/>
          </a:xfrm>
          <a:prstGeom prst="rect">
            <a:avLst/>
          </a:prstGeom>
          <a:noFill/>
        </p:spPr>
        <p:txBody>
          <a:bodyPr wrap="square" rtlCol="0">
            <a:spAutoFit/>
          </a:bodyPr>
          <a:lstStyle/>
          <a:p>
            <a:r>
              <a:rPr lang="en-US" sz="2000" dirty="0"/>
              <a:t>-1.2  -1 -0.8 -0.6 -0.4 -0.2   0   0.2   0.4</a:t>
            </a:r>
          </a:p>
        </p:txBody>
      </p:sp>
      <p:sp>
        <p:nvSpPr>
          <p:cNvPr id="19" name="TextBox 18">
            <a:extLst>
              <a:ext uri="{FF2B5EF4-FFF2-40B4-BE49-F238E27FC236}">
                <a16:creationId xmlns:a16="http://schemas.microsoft.com/office/drawing/2014/main" id="{ADFCDC6B-1379-0C96-139F-5A77788EFC2A}"/>
              </a:ext>
            </a:extLst>
          </p:cNvPr>
          <p:cNvSpPr txBox="1"/>
          <p:nvPr/>
        </p:nvSpPr>
        <p:spPr>
          <a:xfrm>
            <a:off x="3943458" y="1771830"/>
            <a:ext cx="336675" cy="400110"/>
          </a:xfrm>
          <a:prstGeom prst="rect">
            <a:avLst/>
          </a:prstGeom>
          <a:noFill/>
        </p:spPr>
        <p:txBody>
          <a:bodyPr wrap="square" rtlCol="0">
            <a:spAutoFit/>
          </a:bodyPr>
          <a:lstStyle/>
          <a:p>
            <a:r>
              <a:rPr lang="en-US" sz="2000" dirty="0"/>
              <a:t>1</a:t>
            </a:r>
          </a:p>
        </p:txBody>
      </p:sp>
      <p:sp>
        <p:nvSpPr>
          <p:cNvPr id="21" name="TextBox 20">
            <a:extLst>
              <a:ext uri="{FF2B5EF4-FFF2-40B4-BE49-F238E27FC236}">
                <a16:creationId xmlns:a16="http://schemas.microsoft.com/office/drawing/2014/main" id="{2AB21B7C-CD90-8F47-078C-E00E4997DF83}"/>
              </a:ext>
            </a:extLst>
          </p:cNvPr>
          <p:cNvSpPr txBox="1"/>
          <p:nvPr/>
        </p:nvSpPr>
        <p:spPr>
          <a:xfrm>
            <a:off x="3901525" y="5879029"/>
            <a:ext cx="420537" cy="369332"/>
          </a:xfrm>
          <a:prstGeom prst="rect">
            <a:avLst/>
          </a:prstGeom>
          <a:noFill/>
        </p:spPr>
        <p:txBody>
          <a:bodyPr wrap="square">
            <a:spAutoFit/>
          </a:bodyPr>
          <a:lstStyle/>
          <a:p>
            <a:r>
              <a:rPr lang="en-US" sz="1800" dirty="0"/>
              <a:t>-1 </a:t>
            </a:r>
          </a:p>
        </p:txBody>
      </p:sp>
      <p:sp>
        <p:nvSpPr>
          <p:cNvPr id="23" name="TextBox 22">
            <a:extLst>
              <a:ext uri="{FF2B5EF4-FFF2-40B4-BE49-F238E27FC236}">
                <a16:creationId xmlns:a16="http://schemas.microsoft.com/office/drawing/2014/main" id="{AD6DD2AA-280F-1309-F525-277388CFDD29}"/>
              </a:ext>
            </a:extLst>
          </p:cNvPr>
          <p:cNvSpPr txBox="1"/>
          <p:nvPr/>
        </p:nvSpPr>
        <p:spPr>
          <a:xfrm>
            <a:off x="4000626" y="3842736"/>
            <a:ext cx="349864" cy="369332"/>
          </a:xfrm>
          <a:prstGeom prst="rect">
            <a:avLst/>
          </a:prstGeom>
          <a:noFill/>
        </p:spPr>
        <p:txBody>
          <a:bodyPr wrap="square">
            <a:spAutoFit/>
          </a:bodyPr>
          <a:lstStyle/>
          <a:p>
            <a:r>
              <a:rPr lang="en-US" sz="1800" dirty="0"/>
              <a:t>0 </a:t>
            </a:r>
          </a:p>
        </p:txBody>
      </p:sp>
      <p:sp>
        <p:nvSpPr>
          <p:cNvPr id="26" name="TextBox 25">
            <a:extLst>
              <a:ext uri="{FF2B5EF4-FFF2-40B4-BE49-F238E27FC236}">
                <a16:creationId xmlns:a16="http://schemas.microsoft.com/office/drawing/2014/main" id="{BF63FE3D-0D77-E43C-9124-34EAF43B26F9}"/>
              </a:ext>
            </a:extLst>
          </p:cNvPr>
          <p:cNvSpPr txBox="1"/>
          <p:nvPr/>
        </p:nvSpPr>
        <p:spPr>
          <a:xfrm>
            <a:off x="3793905" y="4846149"/>
            <a:ext cx="635779" cy="369332"/>
          </a:xfrm>
          <a:prstGeom prst="rect">
            <a:avLst/>
          </a:prstGeom>
          <a:noFill/>
        </p:spPr>
        <p:txBody>
          <a:bodyPr wrap="square">
            <a:spAutoFit/>
          </a:bodyPr>
          <a:lstStyle/>
          <a:p>
            <a:r>
              <a:rPr lang="en-US" sz="1800" dirty="0"/>
              <a:t>-0.5</a:t>
            </a:r>
          </a:p>
        </p:txBody>
      </p:sp>
      <p:sp>
        <p:nvSpPr>
          <p:cNvPr id="29" name="TextBox 28">
            <a:extLst>
              <a:ext uri="{FF2B5EF4-FFF2-40B4-BE49-F238E27FC236}">
                <a16:creationId xmlns:a16="http://schemas.microsoft.com/office/drawing/2014/main" id="{50092C2E-6BC4-B410-62DA-CB5EEEE940D4}"/>
              </a:ext>
            </a:extLst>
          </p:cNvPr>
          <p:cNvSpPr txBox="1"/>
          <p:nvPr/>
        </p:nvSpPr>
        <p:spPr>
          <a:xfrm>
            <a:off x="3870925" y="2839323"/>
            <a:ext cx="635779" cy="369332"/>
          </a:xfrm>
          <a:prstGeom prst="rect">
            <a:avLst/>
          </a:prstGeom>
          <a:noFill/>
        </p:spPr>
        <p:txBody>
          <a:bodyPr wrap="square">
            <a:spAutoFit/>
          </a:bodyPr>
          <a:lstStyle/>
          <a:p>
            <a:r>
              <a:rPr lang="en-US" sz="1800" dirty="0"/>
              <a:t>0.5</a:t>
            </a:r>
          </a:p>
        </p:txBody>
      </p:sp>
      <p:sp>
        <p:nvSpPr>
          <p:cNvPr id="3" name="TextBox 2">
            <a:extLst>
              <a:ext uri="{FF2B5EF4-FFF2-40B4-BE49-F238E27FC236}">
                <a16:creationId xmlns:a16="http://schemas.microsoft.com/office/drawing/2014/main" id="{0522A7B1-C5A7-A331-2DDB-473EBD413A0B}"/>
              </a:ext>
            </a:extLst>
          </p:cNvPr>
          <p:cNvSpPr txBox="1"/>
          <p:nvPr/>
        </p:nvSpPr>
        <p:spPr>
          <a:xfrm>
            <a:off x="4338392" y="1420122"/>
            <a:ext cx="365806" cy="369332"/>
          </a:xfrm>
          <a:prstGeom prst="rect">
            <a:avLst/>
          </a:prstGeom>
          <a:noFill/>
        </p:spPr>
        <p:txBody>
          <a:bodyPr wrap="none" rtlCol="0">
            <a:spAutoFit/>
          </a:bodyPr>
          <a:lstStyle/>
          <a:p>
            <a:r>
              <a:rPr lang="en-US" dirty="0"/>
              <a:t>a)</a:t>
            </a:r>
          </a:p>
        </p:txBody>
      </p:sp>
      <p:sp>
        <p:nvSpPr>
          <p:cNvPr id="5" name="TextBox 4">
            <a:extLst>
              <a:ext uri="{FF2B5EF4-FFF2-40B4-BE49-F238E27FC236}">
                <a16:creationId xmlns:a16="http://schemas.microsoft.com/office/drawing/2014/main" id="{8ECA25F6-2E74-EFDF-04E2-C0C5A39147CB}"/>
              </a:ext>
            </a:extLst>
          </p:cNvPr>
          <p:cNvSpPr txBox="1"/>
          <p:nvPr/>
        </p:nvSpPr>
        <p:spPr>
          <a:xfrm>
            <a:off x="8797963" y="2488751"/>
            <a:ext cx="377026" cy="369332"/>
          </a:xfrm>
          <a:prstGeom prst="rect">
            <a:avLst/>
          </a:prstGeom>
          <a:noFill/>
        </p:spPr>
        <p:txBody>
          <a:bodyPr wrap="none" rtlCol="0">
            <a:spAutoFit/>
          </a:bodyPr>
          <a:lstStyle/>
          <a:p>
            <a:r>
              <a:rPr lang="en-US" dirty="0"/>
              <a:t>b)</a:t>
            </a:r>
          </a:p>
        </p:txBody>
      </p:sp>
      <p:sp>
        <p:nvSpPr>
          <p:cNvPr id="6" name="TextBox 5">
            <a:extLst>
              <a:ext uri="{FF2B5EF4-FFF2-40B4-BE49-F238E27FC236}">
                <a16:creationId xmlns:a16="http://schemas.microsoft.com/office/drawing/2014/main" id="{F4516C09-2240-CC10-3F61-A33028CE8255}"/>
              </a:ext>
            </a:extLst>
          </p:cNvPr>
          <p:cNvSpPr txBox="1"/>
          <p:nvPr/>
        </p:nvSpPr>
        <p:spPr>
          <a:xfrm>
            <a:off x="8271085" y="3815087"/>
            <a:ext cx="410927" cy="369332"/>
          </a:xfrm>
          <a:prstGeom prst="rect">
            <a:avLst/>
          </a:prstGeom>
          <a:noFill/>
        </p:spPr>
        <p:txBody>
          <a:bodyPr wrap="square" rtlCol="0">
            <a:spAutoFit/>
          </a:bodyPr>
          <a:lstStyle/>
          <a:p>
            <a:r>
              <a:rPr lang="en-US" dirty="0">
                <a:solidFill>
                  <a:schemeClr val="bg1"/>
                </a:solidFill>
              </a:rPr>
              <a:t>c)</a:t>
            </a:r>
          </a:p>
        </p:txBody>
      </p:sp>
      <p:sp>
        <p:nvSpPr>
          <p:cNvPr id="20" name="TextBox 19">
            <a:extLst>
              <a:ext uri="{FF2B5EF4-FFF2-40B4-BE49-F238E27FC236}">
                <a16:creationId xmlns:a16="http://schemas.microsoft.com/office/drawing/2014/main" id="{89329A9B-DF6C-026D-6A2B-2B7DF5FEAB3A}"/>
              </a:ext>
            </a:extLst>
          </p:cNvPr>
          <p:cNvSpPr txBox="1"/>
          <p:nvPr/>
        </p:nvSpPr>
        <p:spPr>
          <a:xfrm rot="16200000">
            <a:off x="10485292" y="3415503"/>
            <a:ext cx="2807563" cy="338554"/>
          </a:xfrm>
          <a:prstGeom prst="rect">
            <a:avLst/>
          </a:prstGeom>
          <a:noFill/>
        </p:spPr>
        <p:txBody>
          <a:bodyPr wrap="none" rtlCol="0">
            <a:spAutoFit/>
          </a:bodyPr>
          <a:lstStyle/>
          <a:p>
            <a:r>
              <a:rPr lang="en-US" sz="1600" dirty="0"/>
              <a:t>Peak Electric field [millivolts/m]</a:t>
            </a:r>
          </a:p>
        </p:txBody>
      </p:sp>
      <p:sp>
        <p:nvSpPr>
          <p:cNvPr id="30" name="TextBox 29">
            <a:extLst>
              <a:ext uri="{FF2B5EF4-FFF2-40B4-BE49-F238E27FC236}">
                <a16:creationId xmlns:a16="http://schemas.microsoft.com/office/drawing/2014/main" id="{62D973C4-A3D1-668E-90C2-EC17133898E7}"/>
              </a:ext>
            </a:extLst>
          </p:cNvPr>
          <p:cNvSpPr txBox="1"/>
          <p:nvPr/>
        </p:nvSpPr>
        <p:spPr>
          <a:xfrm>
            <a:off x="8330891" y="4388882"/>
            <a:ext cx="352982" cy="369332"/>
          </a:xfrm>
          <a:prstGeom prst="rect">
            <a:avLst/>
          </a:prstGeom>
          <a:noFill/>
        </p:spPr>
        <p:txBody>
          <a:bodyPr wrap="none" rtlCol="0">
            <a:spAutoFit/>
          </a:bodyPr>
          <a:lstStyle/>
          <a:p>
            <a:r>
              <a:rPr lang="en-US" dirty="0">
                <a:solidFill>
                  <a:schemeClr val="bg1"/>
                </a:solidFill>
              </a:rPr>
              <a:t>c)</a:t>
            </a:r>
          </a:p>
        </p:txBody>
      </p:sp>
      <p:sp>
        <p:nvSpPr>
          <p:cNvPr id="39" name="Rectangle 38">
            <a:extLst>
              <a:ext uri="{FF2B5EF4-FFF2-40B4-BE49-F238E27FC236}">
                <a16:creationId xmlns:a16="http://schemas.microsoft.com/office/drawing/2014/main" id="{5B0B4687-E16C-81C3-832B-B79297B63384}"/>
              </a:ext>
            </a:extLst>
          </p:cNvPr>
          <p:cNvSpPr/>
          <p:nvPr/>
        </p:nvSpPr>
        <p:spPr>
          <a:xfrm>
            <a:off x="11390612" y="2237157"/>
            <a:ext cx="207817" cy="2931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71E236-50A7-5325-E6FB-314FB57DC1AB}"/>
              </a:ext>
            </a:extLst>
          </p:cNvPr>
          <p:cNvSpPr txBox="1"/>
          <p:nvPr/>
        </p:nvSpPr>
        <p:spPr>
          <a:xfrm>
            <a:off x="11292792" y="2202217"/>
            <a:ext cx="288862" cy="338554"/>
          </a:xfrm>
          <a:prstGeom prst="rect">
            <a:avLst/>
          </a:prstGeom>
          <a:noFill/>
        </p:spPr>
        <p:txBody>
          <a:bodyPr wrap="none" rtlCol="0">
            <a:spAutoFit/>
          </a:bodyPr>
          <a:lstStyle/>
          <a:p>
            <a:r>
              <a:rPr lang="en-US" sz="1600" dirty="0"/>
              <a:t>2</a:t>
            </a:r>
          </a:p>
        </p:txBody>
      </p:sp>
      <p:sp>
        <p:nvSpPr>
          <p:cNvPr id="34" name="TextBox 33">
            <a:extLst>
              <a:ext uri="{FF2B5EF4-FFF2-40B4-BE49-F238E27FC236}">
                <a16:creationId xmlns:a16="http://schemas.microsoft.com/office/drawing/2014/main" id="{1BB8D684-0A16-7737-980A-9C3058E8D31C}"/>
              </a:ext>
            </a:extLst>
          </p:cNvPr>
          <p:cNvSpPr txBox="1"/>
          <p:nvPr/>
        </p:nvSpPr>
        <p:spPr>
          <a:xfrm>
            <a:off x="11276166" y="2888143"/>
            <a:ext cx="778421" cy="369332"/>
          </a:xfrm>
          <a:prstGeom prst="rect">
            <a:avLst/>
          </a:prstGeom>
          <a:noFill/>
        </p:spPr>
        <p:txBody>
          <a:bodyPr wrap="square">
            <a:spAutoFit/>
          </a:bodyPr>
          <a:lstStyle/>
          <a:p>
            <a:r>
              <a:rPr lang="en-US" sz="1800" dirty="0"/>
              <a:t>1.5</a:t>
            </a:r>
          </a:p>
        </p:txBody>
      </p:sp>
      <p:sp>
        <p:nvSpPr>
          <p:cNvPr id="36" name="TextBox 35">
            <a:extLst>
              <a:ext uri="{FF2B5EF4-FFF2-40B4-BE49-F238E27FC236}">
                <a16:creationId xmlns:a16="http://schemas.microsoft.com/office/drawing/2014/main" id="{FD246F42-AB23-ECAB-3CA3-B017473E583D}"/>
              </a:ext>
            </a:extLst>
          </p:cNvPr>
          <p:cNvSpPr txBox="1"/>
          <p:nvPr/>
        </p:nvSpPr>
        <p:spPr>
          <a:xfrm>
            <a:off x="11269245" y="3616825"/>
            <a:ext cx="791650" cy="369332"/>
          </a:xfrm>
          <a:prstGeom prst="rect">
            <a:avLst/>
          </a:prstGeom>
          <a:noFill/>
        </p:spPr>
        <p:txBody>
          <a:bodyPr wrap="square">
            <a:spAutoFit/>
          </a:bodyPr>
          <a:lstStyle/>
          <a:p>
            <a:r>
              <a:rPr lang="en-US" sz="1800" dirty="0"/>
              <a:t>1</a:t>
            </a:r>
          </a:p>
        </p:txBody>
      </p:sp>
      <p:sp>
        <p:nvSpPr>
          <p:cNvPr id="38" name="TextBox 37">
            <a:extLst>
              <a:ext uri="{FF2B5EF4-FFF2-40B4-BE49-F238E27FC236}">
                <a16:creationId xmlns:a16="http://schemas.microsoft.com/office/drawing/2014/main" id="{6BF26BF0-E0E6-ABBD-9588-1FEA15E01921}"/>
              </a:ext>
            </a:extLst>
          </p:cNvPr>
          <p:cNvSpPr txBox="1"/>
          <p:nvPr/>
        </p:nvSpPr>
        <p:spPr>
          <a:xfrm>
            <a:off x="11306722" y="4345507"/>
            <a:ext cx="540333" cy="369332"/>
          </a:xfrm>
          <a:prstGeom prst="rect">
            <a:avLst/>
          </a:prstGeom>
          <a:noFill/>
        </p:spPr>
        <p:txBody>
          <a:bodyPr wrap="square">
            <a:spAutoFit/>
          </a:bodyPr>
          <a:lstStyle/>
          <a:p>
            <a:r>
              <a:rPr lang="en-US" sz="1800" dirty="0"/>
              <a:t>0.5</a:t>
            </a:r>
          </a:p>
        </p:txBody>
      </p:sp>
      <p:sp>
        <p:nvSpPr>
          <p:cNvPr id="40" name="TextBox 39">
            <a:extLst>
              <a:ext uri="{FF2B5EF4-FFF2-40B4-BE49-F238E27FC236}">
                <a16:creationId xmlns:a16="http://schemas.microsoft.com/office/drawing/2014/main" id="{40DDD8EC-DEE4-DC6A-C4A0-8C1563C4D7A0}"/>
              </a:ext>
            </a:extLst>
          </p:cNvPr>
          <p:cNvSpPr txBox="1"/>
          <p:nvPr/>
        </p:nvSpPr>
        <p:spPr>
          <a:xfrm>
            <a:off x="8501374" y="4888234"/>
            <a:ext cx="2710086" cy="369332"/>
          </a:xfrm>
          <a:prstGeom prst="rect">
            <a:avLst/>
          </a:prstGeom>
          <a:solidFill>
            <a:schemeClr val="bg1"/>
          </a:solidFill>
          <a:ln>
            <a:solidFill>
              <a:schemeClr val="bg1"/>
            </a:solidFill>
          </a:ln>
        </p:spPr>
        <p:txBody>
          <a:bodyPr wrap="square">
            <a:spAutoFit/>
          </a:bodyPr>
          <a:lstStyle/>
          <a:p>
            <a:r>
              <a:rPr lang="en-US" sz="1800" dirty="0"/>
              <a:t>-200               0                200</a:t>
            </a:r>
          </a:p>
        </p:txBody>
      </p:sp>
      <p:sp>
        <p:nvSpPr>
          <p:cNvPr id="22" name="TextBox 21">
            <a:extLst>
              <a:ext uri="{FF2B5EF4-FFF2-40B4-BE49-F238E27FC236}">
                <a16:creationId xmlns:a16="http://schemas.microsoft.com/office/drawing/2014/main" id="{96AF26F3-05D3-8F57-2D16-C9267B430693}"/>
              </a:ext>
            </a:extLst>
          </p:cNvPr>
          <p:cNvSpPr txBox="1"/>
          <p:nvPr/>
        </p:nvSpPr>
        <p:spPr>
          <a:xfrm>
            <a:off x="9216150" y="5246930"/>
            <a:ext cx="1581587" cy="338554"/>
          </a:xfrm>
          <a:prstGeom prst="rect">
            <a:avLst/>
          </a:prstGeom>
          <a:noFill/>
        </p:spPr>
        <p:txBody>
          <a:bodyPr wrap="none" rtlCol="0">
            <a:spAutoFit/>
          </a:bodyPr>
          <a:lstStyle/>
          <a:p>
            <a:r>
              <a:rPr lang="en-US" sz="1600" dirty="0"/>
              <a:t>E-W Position [m]</a:t>
            </a:r>
          </a:p>
        </p:txBody>
      </p:sp>
      <p:sp>
        <p:nvSpPr>
          <p:cNvPr id="42" name="TextBox 41">
            <a:extLst>
              <a:ext uri="{FF2B5EF4-FFF2-40B4-BE49-F238E27FC236}">
                <a16:creationId xmlns:a16="http://schemas.microsoft.com/office/drawing/2014/main" id="{896DACCC-0B63-594B-C704-A098258F0A1D}"/>
              </a:ext>
            </a:extLst>
          </p:cNvPr>
          <p:cNvSpPr txBox="1"/>
          <p:nvPr/>
        </p:nvSpPr>
        <p:spPr>
          <a:xfrm>
            <a:off x="8177671" y="4624420"/>
            <a:ext cx="675032" cy="369332"/>
          </a:xfrm>
          <a:prstGeom prst="rect">
            <a:avLst/>
          </a:prstGeom>
          <a:noFill/>
        </p:spPr>
        <p:txBody>
          <a:bodyPr wrap="square">
            <a:spAutoFit/>
          </a:bodyPr>
          <a:lstStyle/>
          <a:p>
            <a:r>
              <a:rPr lang="en-US" sz="1800" dirty="0"/>
              <a:t>-200 </a:t>
            </a:r>
            <a:endParaRPr lang="en-US" dirty="0"/>
          </a:p>
        </p:txBody>
      </p:sp>
      <p:sp>
        <p:nvSpPr>
          <p:cNvPr id="43" name="TextBox 42">
            <a:extLst>
              <a:ext uri="{FF2B5EF4-FFF2-40B4-BE49-F238E27FC236}">
                <a16:creationId xmlns:a16="http://schemas.microsoft.com/office/drawing/2014/main" id="{97709709-733A-EAF7-879E-FDBE3FC6E84C}"/>
              </a:ext>
            </a:extLst>
          </p:cNvPr>
          <p:cNvSpPr txBox="1"/>
          <p:nvPr/>
        </p:nvSpPr>
        <p:spPr>
          <a:xfrm>
            <a:off x="8219116" y="2438875"/>
            <a:ext cx="675032" cy="369332"/>
          </a:xfrm>
          <a:prstGeom prst="rect">
            <a:avLst/>
          </a:prstGeom>
          <a:noFill/>
        </p:spPr>
        <p:txBody>
          <a:bodyPr wrap="square">
            <a:spAutoFit/>
          </a:bodyPr>
          <a:lstStyle/>
          <a:p>
            <a:r>
              <a:rPr lang="en-US" sz="1800" dirty="0"/>
              <a:t>200 </a:t>
            </a:r>
            <a:endParaRPr lang="en-US" dirty="0"/>
          </a:p>
        </p:txBody>
      </p:sp>
      <p:sp>
        <p:nvSpPr>
          <p:cNvPr id="44" name="TextBox 43">
            <a:extLst>
              <a:ext uri="{FF2B5EF4-FFF2-40B4-BE49-F238E27FC236}">
                <a16:creationId xmlns:a16="http://schemas.microsoft.com/office/drawing/2014/main" id="{2E4B3F10-B747-792F-12C4-3AFC82C13CBC}"/>
              </a:ext>
            </a:extLst>
          </p:cNvPr>
          <p:cNvSpPr txBox="1"/>
          <p:nvPr/>
        </p:nvSpPr>
        <p:spPr>
          <a:xfrm>
            <a:off x="8459796" y="3518277"/>
            <a:ext cx="675032" cy="369332"/>
          </a:xfrm>
          <a:prstGeom prst="rect">
            <a:avLst/>
          </a:prstGeom>
          <a:noFill/>
        </p:spPr>
        <p:txBody>
          <a:bodyPr wrap="square">
            <a:spAutoFit/>
          </a:bodyPr>
          <a:lstStyle/>
          <a:p>
            <a:r>
              <a:rPr lang="en-US" sz="1800" dirty="0"/>
              <a:t>0</a:t>
            </a:r>
            <a:endParaRPr lang="en-US" dirty="0"/>
          </a:p>
        </p:txBody>
      </p:sp>
      <p:sp>
        <p:nvSpPr>
          <p:cNvPr id="24" name="TextBox 23">
            <a:extLst>
              <a:ext uri="{FF2B5EF4-FFF2-40B4-BE49-F238E27FC236}">
                <a16:creationId xmlns:a16="http://schemas.microsoft.com/office/drawing/2014/main" id="{4BA72C86-0604-2B91-C792-50E6549955E1}"/>
              </a:ext>
            </a:extLst>
          </p:cNvPr>
          <p:cNvSpPr txBox="1"/>
          <p:nvPr/>
        </p:nvSpPr>
        <p:spPr>
          <a:xfrm rot="16200000">
            <a:off x="7635464" y="3627392"/>
            <a:ext cx="1525482" cy="338554"/>
          </a:xfrm>
          <a:prstGeom prst="rect">
            <a:avLst/>
          </a:prstGeom>
          <a:solidFill>
            <a:schemeClr val="bg1"/>
          </a:solidFill>
        </p:spPr>
        <p:txBody>
          <a:bodyPr wrap="none" rtlCol="0">
            <a:spAutoFit/>
          </a:bodyPr>
          <a:lstStyle/>
          <a:p>
            <a:r>
              <a:rPr lang="en-US" sz="1600" dirty="0"/>
              <a:t>N-S Position [m]</a:t>
            </a:r>
          </a:p>
        </p:txBody>
      </p:sp>
      <p:cxnSp>
        <p:nvCxnSpPr>
          <p:cNvPr id="32" name="Straight Arrow Connector 31">
            <a:extLst>
              <a:ext uri="{FF2B5EF4-FFF2-40B4-BE49-F238E27FC236}">
                <a16:creationId xmlns:a16="http://schemas.microsoft.com/office/drawing/2014/main" id="{495EAC57-BA04-4BBF-BD9D-E9A9F2098A70}"/>
              </a:ext>
            </a:extLst>
          </p:cNvPr>
          <p:cNvCxnSpPr>
            <a:cxnSpLocks/>
            <a:stCxn id="25" idx="1"/>
            <a:endCxn id="27" idx="0"/>
          </p:cNvCxnSpPr>
          <p:nvPr/>
        </p:nvCxnSpPr>
        <p:spPr>
          <a:xfrm flipH="1">
            <a:off x="6971180" y="3257614"/>
            <a:ext cx="2509446" cy="5353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5C13DA-B75C-4C32-AB82-E69E83341B00}"/>
              </a:ext>
            </a:extLst>
          </p:cNvPr>
          <p:cNvCxnSpPr>
            <a:cxnSpLocks/>
            <a:stCxn id="25" idx="4"/>
            <a:endCxn id="27" idx="5"/>
          </p:cNvCxnSpPr>
          <p:nvPr/>
        </p:nvCxnSpPr>
        <p:spPr>
          <a:xfrm flipH="1" flipV="1">
            <a:off x="7162216" y="4262003"/>
            <a:ext cx="2754259" cy="3795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3F68D6-FD05-7EFE-DCC2-CA13E78CE2F7}"/>
              </a:ext>
            </a:extLst>
          </p:cNvPr>
          <p:cNvSpPr>
            <a:spLocks noGrp="1"/>
          </p:cNvSpPr>
          <p:nvPr>
            <p:ph type="title"/>
          </p:nvPr>
        </p:nvSpPr>
        <p:spPr>
          <a:xfrm>
            <a:off x="1" y="50691"/>
            <a:ext cx="12054586" cy="690864"/>
          </a:xfrm>
        </p:spPr>
        <p:txBody>
          <a:bodyPr>
            <a:normAutofit fontScale="90000"/>
          </a:bodyPr>
          <a:lstStyle/>
          <a:p>
            <a:r>
              <a:rPr lang="en-US" dirty="0"/>
              <a:t>My </a:t>
            </a:r>
            <a:r>
              <a:rPr lang="en-US"/>
              <a:t>RFI rejection </a:t>
            </a:r>
            <a:r>
              <a:rPr lang="en-US" dirty="0"/>
              <a:t>strategy leverages the array layout.</a:t>
            </a:r>
          </a:p>
        </p:txBody>
      </p:sp>
      <p:sp>
        <p:nvSpPr>
          <p:cNvPr id="7" name="TextBox 6">
            <a:extLst>
              <a:ext uri="{FF2B5EF4-FFF2-40B4-BE49-F238E27FC236}">
                <a16:creationId xmlns:a16="http://schemas.microsoft.com/office/drawing/2014/main" id="{AAD0105B-04AF-0AA2-C51B-CEF3D710E6A1}"/>
              </a:ext>
            </a:extLst>
          </p:cNvPr>
          <p:cNvSpPr txBox="1"/>
          <p:nvPr/>
        </p:nvSpPr>
        <p:spPr>
          <a:xfrm>
            <a:off x="9071503" y="2094807"/>
            <a:ext cx="2004267" cy="369332"/>
          </a:xfrm>
          <a:prstGeom prst="rect">
            <a:avLst/>
          </a:prstGeom>
          <a:noFill/>
        </p:spPr>
        <p:txBody>
          <a:bodyPr wrap="none" rtlCol="0">
            <a:spAutoFit/>
          </a:bodyPr>
          <a:lstStyle/>
          <a:p>
            <a:r>
              <a:rPr lang="en-US" dirty="0"/>
              <a:t>Simulated emission</a:t>
            </a:r>
          </a:p>
        </p:txBody>
      </p:sp>
      <p:sp>
        <p:nvSpPr>
          <p:cNvPr id="8" name="TextBox 7">
            <a:extLst>
              <a:ext uri="{FF2B5EF4-FFF2-40B4-BE49-F238E27FC236}">
                <a16:creationId xmlns:a16="http://schemas.microsoft.com/office/drawing/2014/main" id="{0A6F6A34-FB98-907E-3336-346705316C33}"/>
              </a:ext>
            </a:extLst>
          </p:cNvPr>
          <p:cNvSpPr txBox="1"/>
          <p:nvPr/>
        </p:nvSpPr>
        <p:spPr>
          <a:xfrm>
            <a:off x="4429684" y="1035691"/>
            <a:ext cx="3324756" cy="369332"/>
          </a:xfrm>
          <a:prstGeom prst="rect">
            <a:avLst/>
          </a:prstGeom>
          <a:noFill/>
        </p:spPr>
        <p:txBody>
          <a:bodyPr wrap="none" rtlCol="0">
            <a:spAutoFit/>
          </a:bodyPr>
          <a:lstStyle/>
          <a:p>
            <a:r>
              <a:rPr lang="en-US" dirty="0"/>
              <a:t>Array layout color-coded by FPGA</a:t>
            </a:r>
          </a:p>
        </p:txBody>
      </p:sp>
      <p:sp>
        <p:nvSpPr>
          <p:cNvPr id="9" name="TextBox 8">
            <a:extLst>
              <a:ext uri="{FF2B5EF4-FFF2-40B4-BE49-F238E27FC236}">
                <a16:creationId xmlns:a16="http://schemas.microsoft.com/office/drawing/2014/main" id="{8115BB9F-3CCA-1E36-5C53-B19E6BF5A172}"/>
              </a:ext>
            </a:extLst>
          </p:cNvPr>
          <p:cNvSpPr txBox="1"/>
          <p:nvPr/>
        </p:nvSpPr>
        <p:spPr>
          <a:xfrm>
            <a:off x="253691" y="2356105"/>
            <a:ext cx="2819746" cy="923330"/>
          </a:xfrm>
          <a:prstGeom prst="rect">
            <a:avLst/>
          </a:prstGeom>
          <a:noFill/>
        </p:spPr>
        <p:txBody>
          <a:bodyPr wrap="none" rtlCol="0">
            <a:spAutoFit/>
          </a:bodyPr>
          <a:lstStyle/>
          <a:p>
            <a:r>
              <a:rPr lang="en-US" dirty="0"/>
              <a:t>Distant antennas veto RFI.</a:t>
            </a:r>
          </a:p>
          <a:p>
            <a:pPr marL="742950" lvl="1" indent="-285750">
              <a:buFont typeface="Arial" panose="020B0604020202020204" pitchFamily="34" charset="0"/>
              <a:buChar char="•"/>
            </a:pPr>
            <a:r>
              <a:rPr lang="en-US" dirty="0"/>
              <a:t>Horizon</a:t>
            </a:r>
          </a:p>
          <a:p>
            <a:pPr marL="742950" lvl="1" indent="-285750">
              <a:buFont typeface="Arial" panose="020B0604020202020204" pitchFamily="34" charset="0"/>
              <a:buChar char="•"/>
            </a:pPr>
            <a:r>
              <a:rPr lang="en-US" dirty="0"/>
              <a:t>Airplane reflections</a:t>
            </a:r>
          </a:p>
        </p:txBody>
      </p:sp>
      <p:sp>
        <p:nvSpPr>
          <p:cNvPr id="13" name="Slide Number Placeholder 12">
            <a:extLst>
              <a:ext uri="{FF2B5EF4-FFF2-40B4-BE49-F238E27FC236}">
                <a16:creationId xmlns:a16="http://schemas.microsoft.com/office/drawing/2014/main" id="{D6B01279-A558-35E8-EA31-E33E8EF315E8}"/>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874650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1" name="Rectangle 10">
            <a:extLst>
              <a:ext uri="{FF2B5EF4-FFF2-40B4-BE49-F238E27FC236}">
                <a16:creationId xmlns:a16="http://schemas.microsoft.com/office/drawing/2014/main" id="{89570A54-524D-4A03-B656-2B4F1D9069AD}"/>
              </a:ext>
            </a:extLst>
          </p:cNvPr>
          <p:cNvSpPr/>
          <p:nvPr/>
        </p:nvSpPr>
        <p:spPr>
          <a:xfrm>
            <a:off x="3223281" y="1740512"/>
            <a:ext cx="1667569"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Buffer 20 microseconds x 64 antennas</a:t>
            </a:r>
          </a:p>
        </p:txBody>
      </p:sp>
      <p:sp>
        <p:nvSpPr>
          <p:cNvPr id="12" name="Rectangle 11">
            <a:extLst>
              <a:ext uri="{FF2B5EF4-FFF2-40B4-BE49-F238E27FC236}">
                <a16:creationId xmlns:a16="http://schemas.microsoft.com/office/drawing/2014/main" id="{43F945A3-2AE6-46E7-8D8A-AB7172B2D9DC}"/>
              </a:ext>
            </a:extLst>
          </p:cNvPr>
          <p:cNvSpPr/>
          <p:nvPr/>
        </p:nvSpPr>
        <p:spPr>
          <a:xfrm>
            <a:off x="6362846" y="1740510"/>
            <a:ext cx="1900819"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out buffer and form ethernet packets</a:t>
            </a:r>
          </a:p>
        </p:txBody>
      </p:sp>
      <p:sp>
        <p:nvSpPr>
          <p:cNvPr id="13" name="Rectangle 12">
            <a:extLst>
              <a:ext uri="{FF2B5EF4-FFF2-40B4-BE49-F238E27FC236}">
                <a16:creationId xmlns:a16="http://schemas.microsoft.com/office/drawing/2014/main" id="{E572E226-E048-4325-91AF-4D963951417A}"/>
              </a:ext>
            </a:extLst>
          </p:cNvPr>
          <p:cNvSpPr/>
          <p:nvPr/>
        </p:nvSpPr>
        <p:spPr>
          <a:xfrm>
            <a:off x="6439082" y="5153015"/>
            <a:ext cx="1355634"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RFI Veto Logic</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16" name="Connector: Elbow 15">
            <a:extLst>
              <a:ext uri="{FF2B5EF4-FFF2-40B4-BE49-F238E27FC236}">
                <a16:creationId xmlns:a16="http://schemas.microsoft.com/office/drawing/2014/main" id="{7D70EA81-2697-4E05-BD6D-FE1298C6A14F}"/>
              </a:ext>
            </a:extLst>
          </p:cNvPr>
          <p:cNvCxnSpPr>
            <a:cxnSpLocks/>
            <a:endCxn id="13" idx="1"/>
          </p:cNvCxnSpPr>
          <p:nvPr/>
        </p:nvCxnSpPr>
        <p:spPr>
          <a:xfrm rot="16200000" flipH="1">
            <a:off x="5457445" y="4681048"/>
            <a:ext cx="1172554" cy="7907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8F7604C-B0C3-427F-9639-33F3F626E2AB}"/>
              </a:ext>
            </a:extLst>
          </p:cNvPr>
          <p:cNvCxnSpPr>
            <a:cxnSpLocks/>
            <a:stCxn id="13" idx="3"/>
            <a:endCxn id="14" idx="2"/>
          </p:cNvCxnSpPr>
          <p:nvPr/>
        </p:nvCxnSpPr>
        <p:spPr>
          <a:xfrm flipV="1">
            <a:off x="7794716" y="4493874"/>
            <a:ext cx="2292221" cy="116881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1CDFB33-7D68-4F03-82B2-939D18EA54DF}"/>
              </a:ext>
            </a:extLst>
          </p:cNvPr>
          <p:cNvCxnSpPr>
            <a:cxnSpLocks/>
            <a:stCxn id="8" idx="0"/>
            <a:endCxn id="11" idx="1"/>
          </p:cNvCxnSpPr>
          <p:nvPr/>
        </p:nvCxnSpPr>
        <p:spPr>
          <a:xfrm rot="5400000" flipH="1" flipV="1">
            <a:off x="2096196" y="2516430"/>
            <a:ext cx="1307728" cy="9464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F94EA14-18A7-4B62-A55F-E31A520AB94A}"/>
              </a:ext>
            </a:extLst>
          </p:cNvPr>
          <p:cNvCxnSpPr>
            <a:cxnSpLocks/>
            <a:stCxn id="14" idx="0"/>
            <a:endCxn id="11" idx="2"/>
          </p:cNvCxnSpPr>
          <p:nvPr/>
        </p:nvCxnSpPr>
        <p:spPr>
          <a:xfrm rot="16200000" flipV="1">
            <a:off x="6800266" y="187862"/>
            <a:ext cx="543473" cy="60298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95F7FC-8EFC-4A5D-A5F7-DAEDEFE0F9EB}"/>
              </a:ext>
            </a:extLst>
          </p:cNvPr>
          <p:cNvCxnSpPr>
            <a:cxnSpLocks/>
            <a:stCxn id="11" idx="3"/>
            <a:endCxn id="12" idx="1"/>
          </p:cNvCxnSpPr>
          <p:nvPr/>
        </p:nvCxnSpPr>
        <p:spPr>
          <a:xfrm flipV="1">
            <a:off x="4890850" y="2335785"/>
            <a:ext cx="1471996"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0" name="TextBox 39">
            <a:extLst>
              <a:ext uri="{FF2B5EF4-FFF2-40B4-BE49-F238E27FC236}">
                <a16:creationId xmlns:a16="http://schemas.microsoft.com/office/drawing/2014/main" id="{E23A1E8B-C93E-4272-928E-7BBF96DAE3B4}"/>
              </a:ext>
            </a:extLst>
          </p:cNvPr>
          <p:cNvSpPr txBox="1"/>
          <p:nvPr/>
        </p:nvSpPr>
        <p:spPr>
          <a:xfrm>
            <a:off x="9338146" y="2179540"/>
            <a:ext cx="1602728" cy="307777"/>
          </a:xfrm>
          <a:prstGeom prst="rect">
            <a:avLst/>
          </a:prstGeom>
          <a:noFill/>
        </p:spPr>
        <p:txBody>
          <a:bodyPr wrap="square" rtlCol="0">
            <a:spAutoFit/>
          </a:bodyPr>
          <a:lstStyle/>
          <a:p>
            <a:r>
              <a:rPr lang="en-US" sz="1400" dirty="0"/>
              <a:t>To network  switch</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3480923-8CC2-4E18-A50D-78421EB98A77}"/>
              </a:ext>
            </a:extLst>
          </p:cNvPr>
          <p:cNvCxnSpPr>
            <a:cxnSpLocks/>
            <a:stCxn id="12" idx="3"/>
            <a:endCxn id="40" idx="1"/>
          </p:cNvCxnSpPr>
          <p:nvPr/>
        </p:nvCxnSpPr>
        <p:spPr>
          <a:xfrm flipV="1">
            <a:off x="8263665" y="2333429"/>
            <a:ext cx="1074481" cy="2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047F02-18BA-4D5A-A416-862FD3280331}"/>
              </a:ext>
            </a:extLst>
          </p:cNvPr>
          <p:cNvSpPr txBox="1"/>
          <p:nvPr/>
        </p:nvSpPr>
        <p:spPr>
          <a:xfrm>
            <a:off x="11124155" y="3740576"/>
            <a:ext cx="1067846" cy="954107"/>
          </a:xfrm>
          <a:prstGeom prst="rect">
            <a:avLst/>
          </a:prstGeom>
          <a:noFill/>
        </p:spPr>
        <p:txBody>
          <a:bodyPr wrap="square" rtlCol="0">
            <a:spAutoFit/>
          </a:bodyPr>
          <a:lstStyle/>
          <a:p>
            <a:r>
              <a:rPr lang="en-US" sz="1400" dirty="0"/>
              <a:t>Transmit trigger to other boards</a:t>
            </a:r>
          </a:p>
        </p:txBody>
      </p:sp>
      <p:sp>
        <p:nvSpPr>
          <p:cNvPr id="47" name="TextBox 46">
            <a:extLst>
              <a:ext uri="{FF2B5EF4-FFF2-40B4-BE49-F238E27FC236}">
                <a16:creationId xmlns:a16="http://schemas.microsoft.com/office/drawing/2014/main" id="{B755A33E-6D30-4972-81EF-F7167AFD1E44}"/>
              </a:ext>
            </a:extLst>
          </p:cNvPr>
          <p:cNvSpPr txBox="1"/>
          <p:nvPr/>
        </p:nvSpPr>
        <p:spPr>
          <a:xfrm>
            <a:off x="8124880" y="5293353"/>
            <a:ext cx="1483291" cy="369332"/>
          </a:xfrm>
          <a:prstGeom prst="rect">
            <a:avLst/>
          </a:prstGeom>
          <a:noFill/>
        </p:spPr>
        <p:txBody>
          <a:bodyPr wrap="square" rtlCol="0">
            <a:spAutoFit/>
          </a:bodyPr>
          <a:lstStyle/>
          <a:p>
            <a:r>
              <a:rPr lang="en-US" dirty="0"/>
              <a:t>Cancel trigger</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A02A8DF-9527-ECC5-2341-1B6A808AD9F8}"/>
              </a:ext>
            </a:extLst>
          </p:cNvPr>
          <p:cNvSpPr>
            <a:spLocks noGrp="1"/>
          </p:cNvSpPr>
          <p:nvPr>
            <p:ph type="sldNum" sz="quarter" idx="12"/>
          </p:nvPr>
        </p:nvSpPr>
        <p:spPr/>
        <p:txBody>
          <a:bodyPr/>
          <a:lstStyle/>
          <a:p>
            <a:fld id="{F71035C8-D402-4C33-B374-6007964723C9}" type="slidenum">
              <a:rPr lang="en-US" smtClean="0"/>
              <a:t>13</a:t>
            </a:fld>
            <a:endParaRPr lang="en-US"/>
          </a:p>
        </p:txBody>
      </p:sp>
      <p:sp>
        <p:nvSpPr>
          <p:cNvPr id="6" name="Title 1">
            <a:extLst>
              <a:ext uri="{FF2B5EF4-FFF2-40B4-BE49-F238E27FC236}">
                <a16:creationId xmlns:a16="http://schemas.microsoft.com/office/drawing/2014/main" id="{A8715A07-BDCF-3AA3-DD7F-8FA49CD9CF41}"/>
              </a:ext>
            </a:extLst>
          </p:cNvPr>
          <p:cNvSpPr txBox="1">
            <a:spLocks/>
          </p:cNvSpPr>
          <p:nvPr/>
        </p:nvSpPr>
        <p:spPr>
          <a:xfrm>
            <a:off x="465512" y="237498"/>
            <a:ext cx="9493135" cy="738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Overview of the cosmic ray trigger firmware</a:t>
            </a:r>
            <a:endParaRPr lang="en-US" sz="3600" dirty="0"/>
          </a:p>
        </p:txBody>
      </p:sp>
    </p:spTree>
    <p:extLst>
      <p:ext uri="{BB962C8B-B14F-4D97-AF65-F5344CB8AC3E}">
        <p14:creationId xmlns:p14="http://schemas.microsoft.com/office/powerpoint/2010/main" val="351068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88EF30-E773-4C5F-C0F0-061BD24BEDE4}"/>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
        <p:nvSpPr>
          <p:cNvPr id="3" name="Slide Number Placeholder 2">
            <a:extLst>
              <a:ext uri="{FF2B5EF4-FFF2-40B4-BE49-F238E27FC236}">
                <a16:creationId xmlns:a16="http://schemas.microsoft.com/office/drawing/2014/main" id="{4D2F9D77-96D0-BD8F-94E0-B52625C51C69}"/>
              </a:ext>
            </a:extLst>
          </p:cNvPr>
          <p:cNvSpPr>
            <a:spLocks noGrp="1"/>
          </p:cNvSpPr>
          <p:nvPr>
            <p:ph type="sldNum" sz="quarter" idx="12"/>
          </p:nvPr>
        </p:nvSpPr>
        <p:spPr/>
        <p:txBody>
          <a:bodyPr/>
          <a:lstStyle/>
          <a:p>
            <a:fld id="{F71035C8-D402-4C33-B374-6007964723C9}" type="slidenum">
              <a:rPr lang="en-US" smtClean="0"/>
              <a:t>14</a:t>
            </a:fld>
            <a:endParaRPr lang="en-US"/>
          </a:p>
        </p:txBody>
      </p:sp>
    </p:spTree>
    <p:extLst>
      <p:ext uri="{BB962C8B-B14F-4D97-AF65-F5344CB8AC3E}">
        <p14:creationId xmlns:p14="http://schemas.microsoft.com/office/powerpoint/2010/main" val="308950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9298CE8-02E1-81BC-5835-AE7C7FAC9737}"/>
              </a:ext>
            </a:extLst>
          </p:cNvPr>
          <p:cNvSpPr>
            <a:spLocks noGrp="1"/>
          </p:cNvSpPr>
          <p:nvPr>
            <p:ph type="sldNum" sz="quarter" idx="12"/>
          </p:nvPr>
        </p:nvSpPr>
        <p:spPr/>
        <p:txBody>
          <a:bodyPr/>
          <a:lstStyle/>
          <a:p>
            <a:fld id="{F71035C8-D402-4C33-B374-6007964723C9}" type="slidenum">
              <a:rPr lang="en-US" smtClean="0"/>
              <a:t>15</a:t>
            </a:fld>
            <a:endParaRPr lang="en-US"/>
          </a:p>
        </p:txBody>
      </p:sp>
      <p:sp>
        <p:nvSpPr>
          <p:cNvPr id="7" name="Freeform: Shape 6">
            <a:extLst>
              <a:ext uri="{FF2B5EF4-FFF2-40B4-BE49-F238E27FC236}">
                <a16:creationId xmlns:a16="http://schemas.microsoft.com/office/drawing/2014/main" id="{379083A9-C8AA-042A-7597-5B5D0ED2A0F9}"/>
              </a:ext>
            </a:extLst>
          </p:cNvPr>
          <p:cNvSpPr/>
          <p:nvPr/>
        </p:nvSpPr>
        <p:spPr>
          <a:xfrm>
            <a:off x="4507993" y="4721089"/>
            <a:ext cx="1588007" cy="760445"/>
          </a:xfrm>
          <a:custGeom>
            <a:avLst/>
            <a:gdLst>
              <a:gd name="connsiteX0" fmla="*/ 285 w 2405157"/>
              <a:gd name="connsiteY0" fmla="*/ 1731303 h 1731303"/>
              <a:gd name="connsiteX1" fmla="*/ 9429 w 2405157"/>
              <a:gd name="connsiteY1" fmla="*/ 1658151 h 1731303"/>
              <a:gd name="connsiteX2" fmla="*/ 55149 w 2405157"/>
              <a:gd name="connsiteY2" fmla="*/ 1667295 h 1731303"/>
              <a:gd name="connsiteX3" fmla="*/ 73437 w 2405157"/>
              <a:gd name="connsiteY3" fmla="*/ 1703871 h 1731303"/>
              <a:gd name="connsiteX4" fmla="*/ 100869 w 2405157"/>
              <a:gd name="connsiteY4" fmla="*/ 1722159 h 1731303"/>
              <a:gd name="connsiteX5" fmla="*/ 110013 w 2405157"/>
              <a:gd name="connsiteY5" fmla="*/ 1676439 h 1731303"/>
              <a:gd name="connsiteX6" fmla="*/ 210597 w 2405157"/>
              <a:gd name="connsiteY6" fmla="*/ 1667295 h 1731303"/>
              <a:gd name="connsiteX7" fmla="*/ 247173 w 2405157"/>
              <a:gd name="connsiteY7" fmla="*/ 1603287 h 1731303"/>
              <a:gd name="connsiteX8" fmla="*/ 366045 w 2405157"/>
              <a:gd name="connsiteY8" fmla="*/ 1621575 h 1731303"/>
              <a:gd name="connsiteX9" fmla="*/ 393477 w 2405157"/>
              <a:gd name="connsiteY9" fmla="*/ 1639863 h 1731303"/>
              <a:gd name="connsiteX10" fmla="*/ 420909 w 2405157"/>
              <a:gd name="connsiteY10" fmla="*/ 1630719 h 1731303"/>
              <a:gd name="connsiteX11" fmla="*/ 512349 w 2405157"/>
              <a:gd name="connsiteY11" fmla="*/ 1694727 h 1731303"/>
              <a:gd name="connsiteX12" fmla="*/ 548925 w 2405157"/>
              <a:gd name="connsiteY12" fmla="*/ 1703871 h 1731303"/>
              <a:gd name="connsiteX13" fmla="*/ 631221 w 2405157"/>
              <a:gd name="connsiteY13" fmla="*/ 1713015 h 1731303"/>
              <a:gd name="connsiteX14" fmla="*/ 777525 w 2405157"/>
              <a:gd name="connsiteY14" fmla="*/ 1639863 h 1731303"/>
              <a:gd name="connsiteX15" fmla="*/ 814101 w 2405157"/>
              <a:gd name="connsiteY15" fmla="*/ 1383831 h 1731303"/>
              <a:gd name="connsiteX16" fmla="*/ 804957 w 2405157"/>
              <a:gd name="connsiteY16" fmla="*/ 981495 h 1731303"/>
              <a:gd name="connsiteX17" fmla="*/ 768381 w 2405157"/>
              <a:gd name="connsiteY17" fmla="*/ 725463 h 1731303"/>
              <a:gd name="connsiteX18" fmla="*/ 759237 w 2405157"/>
              <a:gd name="connsiteY18" fmla="*/ 506007 h 1731303"/>
              <a:gd name="connsiteX19" fmla="*/ 786669 w 2405157"/>
              <a:gd name="connsiteY19" fmla="*/ 67095 h 1731303"/>
              <a:gd name="connsiteX20" fmla="*/ 814101 w 2405157"/>
              <a:gd name="connsiteY20" fmla="*/ 304839 h 1731303"/>
              <a:gd name="connsiteX21" fmla="*/ 850677 w 2405157"/>
              <a:gd name="connsiteY21" fmla="*/ 487719 h 1731303"/>
              <a:gd name="connsiteX22" fmla="*/ 905541 w 2405157"/>
              <a:gd name="connsiteY22" fmla="*/ 688887 h 1731303"/>
              <a:gd name="connsiteX23" fmla="*/ 914685 w 2405157"/>
              <a:gd name="connsiteY23" fmla="*/ 816903 h 1731303"/>
              <a:gd name="connsiteX24" fmla="*/ 923829 w 2405157"/>
              <a:gd name="connsiteY24" fmla="*/ 1246671 h 1731303"/>
              <a:gd name="connsiteX25" fmla="*/ 942117 w 2405157"/>
              <a:gd name="connsiteY25" fmla="*/ 1383831 h 1731303"/>
              <a:gd name="connsiteX26" fmla="*/ 951261 w 2405157"/>
              <a:gd name="connsiteY26" fmla="*/ 1420407 h 1731303"/>
              <a:gd name="connsiteX27" fmla="*/ 987837 w 2405157"/>
              <a:gd name="connsiteY27" fmla="*/ 1493559 h 1731303"/>
              <a:gd name="connsiteX28" fmla="*/ 996981 w 2405157"/>
              <a:gd name="connsiteY28" fmla="*/ 1530135 h 1731303"/>
              <a:gd name="connsiteX29" fmla="*/ 1006125 w 2405157"/>
              <a:gd name="connsiteY29" fmla="*/ 1575855 h 1731303"/>
              <a:gd name="connsiteX30" fmla="*/ 1033557 w 2405157"/>
              <a:gd name="connsiteY30" fmla="*/ 1621575 h 1731303"/>
              <a:gd name="connsiteX31" fmla="*/ 1042701 w 2405157"/>
              <a:gd name="connsiteY31" fmla="*/ 1658151 h 1731303"/>
              <a:gd name="connsiteX32" fmla="*/ 1134141 w 2405157"/>
              <a:gd name="connsiteY32" fmla="*/ 1557567 h 1731303"/>
              <a:gd name="connsiteX33" fmla="*/ 1143285 w 2405157"/>
              <a:gd name="connsiteY33" fmla="*/ 1530135 h 1731303"/>
              <a:gd name="connsiteX34" fmla="*/ 1234725 w 2405157"/>
              <a:gd name="connsiteY34" fmla="*/ 1584999 h 1731303"/>
              <a:gd name="connsiteX35" fmla="*/ 1317021 w 2405157"/>
              <a:gd name="connsiteY35" fmla="*/ 1639863 h 1731303"/>
              <a:gd name="connsiteX36" fmla="*/ 1399317 w 2405157"/>
              <a:gd name="connsiteY36" fmla="*/ 1621575 h 1731303"/>
              <a:gd name="connsiteX37" fmla="*/ 1490757 w 2405157"/>
              <a:gd name="connsiteY37" fmla="*/ 1566711 h 1731303"/>
              <a:gd name="connsiteX38" fmla="*/ 1536477 w 2405157"/>
              <a:gd name="connsiteY38" fmla="*/ 1548423 h 1731303"/>
              <a:gd name="connsiteX39" fmla="*/ 1646205 w 2405157"/>
              <a:gd name="connsiteY39" fmla="*/ 1557567 h 1731303"/>
              <a:gd name="connsiteX40" fmla="*/ 1673637 w 2405157"/>
              <a:gd name="connsiteY40" fmla="*/ 1584999 h 1731303"/>
              <a:gd name="connsiteX41" fmla="*/ 1746789 w 2405157"/>
              <a:gd name="connsiteY41" fmla="*/ 1630719 h 1731303"/>
              <a:gd name="connsiteX42" fmla="*/ 1819941 w 2405157"/>
              <a:gd name="connsiteY42" fmla="*/ 1621575 h 1731303"/>
              <a:gd name="connsiteX43" fmla="*/ 1874805 w 2405157"/>
              <a:gd name="connsiteY43" fmla="*/ 1603287 h 1731303"/>
              <a:gd name="connsiteX44" fmla="*/ 1947957 w 2405157"/>
              <a:gd name="connsiteY44" fmla="*/ 1621575 h 1731303"/>
              <a:gd name="connsiteX45" fmla="*/ 1975389 w 2405157"/>
              <a:gd name="connsiteY45" fmla="*/ 1639863 h 1731303"/>
              <a:gd name="connsiteX46" fmla="*/ 2048541 w 2405157"/>
              <a:gd name="connsiteY46" fmla="*/ 1603287 h 1731303"/>
              <a:gd name="connsiteX47" fmla="*/ 2139981 w 2405157"/>
              <a:gd name="connsiteY47" fmla="*/ 1584999 h 1731303"/>
              <a:gd name="connsiteX48" fmla="*/ 2194845 w 2405157"/>
              <a:gd name="connsiteY48" fmla="*/ 1594143 h 1731303"/>
              <a:gd name="connsiteX49" fmla="*/ 2249709 w 2405157"/>
              <a:gd name="connsiteY49" fmla="*/ 1630719 h 1731303"/>
              <a:gd name="connsiteX50" fmla="*/ 2295429 w 2405157"/>
              <a:gd name="connsiteY50" fmla="*/ 1612431 h 1731303"/>
              <a:gd name="connsiteX51" fmla="*/ 2386869 w 2405157"/>
              <a:gd name="connsiteY51" fmla="*/ 1630719 h 1731303"/>
              <a:gd name="connsiteX52" fmla="*/ 2405157 w 2405157"/>
              <a:gd name="connsiteY52" fmla="*/ 1639863 h 173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05157" h="1731303">
                <a:moveTo>
                  <a:pt x="285" y="1731303"/>
                </a:moveTo>
                <a:cubicBezTo>
                  <a:pt x="3333" y="1706919"/>
                  <a:pt x="-6563" y="1676809"/>
                  <a:pt x="9429" y="1658151"/>
                </a:cubicBezTo>
                <a:cubicBezTo>
                  <a:pt x="19543" y="1646351"/>
                  <a:pt x="42502" y="1658262"/>
                  <a:pt x="55149" y="1667295"/>
                </a:cubicBezTo>
                <a:cubicBezTo>
                  <a:pt x="66241" y="1675218"/>
                  <a:pt x="64711" y="1693399"/>
                  <a:pt x="73437" y="1703871"/>
                </a:cubicBezTo>
                <a:cubicBezTo>
                  <a:pt x="80472" y="1712314"/>
                  <a:pt x="91725" y="1716063"/>
                  <a:pt x="100869" y="1722159"/>
                </a:cubicBezTo>
                <a:cubicBezTo>
                  <a:pt x="103917" y="1706919"/>
                  <a:pt x="102302" y="1689933"/>
                  <a:pt x="110013" y="1676439"/>
                </a:cubicBezTo>
                <a:cubicBezTo>
                  <a:pt x="130228" y="1641062"/>
                  <a:pt x="188397" y="1664520"/>
                  <a:pt x="210597" y="1667295"/>
                </a:cubicBezTo>
                <a:cubicBezTo>
                  <a:pt x="222789" y="1645959"/>
                  <a:pt x="237004" y="1625658"/>
                  <a:pt x="247173" y="1603287"/>
                </a:cubicBezTo>
                <a:cubicBezTo>
                  <a:pt x="278335" y="1534731"/>
                  <a:pt x="205705" y="1536060"/>
                  <a:pt x="366045" y="1621575"/>
                </a:cubicBezTo>
                <a:cubicBezTo>
                  <a:pt x="375742" y="1626747"/>
                  <a:pt x="384333" y="1633767"/>
                  <a:pt x="393477" y="1639863"/>
                </a:cubicBezTo>
                <a:cubicBezTo>
                  <a:pt x="402621" y="1636815"/>
                  <a:pt x="411500" y="1628628"/>
                  <a:pt x="420909" y="1630719"/>
                </a:cubicBezTo>
                <a:cubicBezTo>
                  <a:pt x="499067" y="1648087"/>
                  <a:pt x="454677" y="1658682"/>
                  <a:pt x="512349" y="1694727"/>
                </a:cubicBezTo>
                <a:cubicBezTo>
                  <a:pt x="523006" y="1701388"/>
                  <a:pt x="536504" y="1701960"/>
                  <a:pt x="548925" y="1703871"/>
                </a:cubicBezTo>
                <a:cubicBezTo>
                  <a:pt x="576205" y="1708068"/>
                  <a:pt x="603789" y="1709967"/>
                  <a:pt x="631221" y="1713015"/>
                </a:cubicBezTo>
                <a:cubicBezTo>
                  <a:pt x="679989" y="1688631"/>
                  <a:pt x="739971" y="1679393"/>
                  <a:pt x="777525" y="1639863"/>
                </a:cubicBezTo>
                <a:cubicBezTo>
                  <a:pt x="809062" y="1606666"/>
                  <a:pt x="812644" y="1407137"/>
                  <a:pt x="814101" y="1383831"/>
                </a:cubicBezTo>
                <a:cubicBezTo>
                  <a:pt x="811053" y="1249719"/>
                  <a:pt x="814250" y="1115319"/>
                  <a:pt x="804957" y="981495"/>
                </a:cubicBezTo>
                <a:cubicBezTo>
                  <a:pt x="798985" y="895492"/>
                  <a:pt x="768381" y="725463"/>
                  <a:pt x="768381" y="725463"/>
                </a:cubicBezTo>
                <a:cubicBezTo>
                  <a:pt x="765333" y="652311"/>
                  <a:pt x="759237" y="579222"/>
                  <a:pt x="759237" y="506007"/>
                </a:cubicBezTo>
                <a:cubicBezTo>
                  <a:pt x="759237" y="14636"/>
                  <a:pt x="682799" y="-88710"/>
                  <a:pt x="786669" y="67095"/>
                </a:cubicBezTo>
                <a:cubicBezTo>
                  <a:pt x="832209" y="249257"/>
                  <a:pt x="773119" y="-6624"/>
                  <a:pt x="814101" y="304839"/>
                </a:cubicBezTo>
                <a:cubicBezTo>
                  <a:pt x="822211" y="366475"/>
                  <a:pt x="838082" y="426841"/>
                  <a:pt x="850677" y="487719"/>
                </a:cubicBezTo>
                <a:cubicBezTo>
                  <a:pt x="872215" y="591819"/>
                  <a:pt x="869174" y="570694"/>
                  <a:pt x="905541" y="688887"/>
                </a:cubicBezTo>
                <a:cubicBezTo>
                  <a:pt x="908589" y="731559"/>
                  <a:pt x="913283" y="774145"/>
                  <a:pt x="914685" y="816903"/>
                </a:cubicBezTo>
                <a:cubicBezTo>
                  <a:pt x="919380" y="960114"/>
                  <a:pt x="918715" y="1103474"/>
                  <a:pt x="923829" y="1246671"/>
                </a:cubicBezTo>
                <a:cubicBezTo>
                  <a:pt x="924890" y="1276373"/>
                  <a:pt x="935240" y="1349448"/>
                  <a:pt x="942117" y="1383831"/>
                </a:cubicBezTo>
                <a:cubicBezTo>
                  <a:pt x="944582" y="1396154"/>
                  <a:pt x="946427" y="1408806"/>
                  <a:pt x="951261" y="1420407"/>
                </a:cubicBezTo>
                <a:cubicBezTo>
                  <a:pt x="961746" y="1445572"/>
                  <a:pt x="981225" y="1467111"/>
                  <a:pt x="987837" y="1493559"/>
                </a:cubicBezTo>
                <a:cubicBezTo>
                  <a:pt x="990885" y="1505751"/>
                  <a:pt x="994255" y="1517867"/>
                  <a:pt x="996981" y="1530135"/>
                </a:cubicBezTo>
                <a:cubicBezTo>
                  <a:pt x="1000352" y="1545307"/>
                  <a:pt x="1000353" y="1561425"/>
                  <a:pt x="1006125" y="1575855"/>
                </a:cubicBezTo>
                <a:cubicBezTo>
                  <a:pt x="1012726" y="1592357"/>
                  <a:pt x="1024413" y="1606335"/>
                  <a:pt x="1033557" y="1621575"/>
                </a:cubicBezTo>
                <a:cubicBezTo>
                  <a:pt x="1036605" y="1633767"/>
                  <a:pt x="1036466" y="1647240"/>
                  <a:pt x="1042701" y="1658151"/>
                </a:cubicBezTo>
                <a:cubicBezTo>
                  <a:pt x="1091419" y="1743408"/>
                  <a:pt x="1110278" y="1608275"/>
                  <a:pt x="1134141" y="1557567"/>
                </a:cubicBezTo>
                <a:cubicBezTo>
                  <a:pt x="1138245" y="1548846"/>
                  <a:pt x="1140237" y="1539279"/>
                  <a:pt x="1143285" y="1530135"/>
                </a:cubicBezTo>
                <a:cubicBezTo>
                  <a:pt x="1173765" y="1548423"/>
                  <a:pt x="1206061" y="1563979"/>
                  <a:pt x="1234725" y="1584999"/>
                </a:cubicBezTo>
                <a:cubicBezTo>
                  <a:pt x="1319459" y="1647137"/>
                  <a:pt x="1241969" y="1621100"/>
                  <a:pt x="1317021" y="1639863"/>
                </a:cubicBezTo>
                <a:cubicBezTo>
                  <a:pt x="1344453" y="1633767"/>
                  <a:pt x="1372458" y="1629839"/>
                  <a:pt x="1399317" y="1621575"/>
                </a:cubicBezTo>
                <a:cubicBezTo>
                  <a:pt x="1457011" y="1603823"/>
                  <a:pt x="1422199" y="1594134"/>
                  <a:pt x="1490757" y="1566711"/>
                </a:cubicBezTo>
                <a:lnTo>
                  <a:pt x="1536477" y="1548423"/>
                </a:lnTo>
                <a:cubicBezTo>
                  <a:pt x="1573053" y="1551471"/>
                  <a:pt x="1610741" y="1548110"/>
                  <a:pt x="1646205" y="1557567"/>
                </a:cubicBezTo>
                <a:cubicBezTo>
                  <a:pt x="1658700" y="1560899"/>
                  <a:pt x="1663819" y="1576583"/>
                  <a:pt x="1673637" y="1584999"/>
                </a:cubicBezTo>
                <a:cubicBezTo>
                  <a:pt x="1706874" y="1613488"/>
                  <a:pt x="1709322" y="1611986"/>
                  <a:pt x="1746789" y="1630719"/>
                </a:cubicBezTo>
                <a:cubicBezTo>
                  <a:pt x="1807337" y="1590353"/>
                  <a:pt x="1734899" y="1629306"/>
                  <a:pt x="1819941" y="1621575"/>
                </a:cubicBezTo>
                <a:cubicBezTo>
                  <a:pt x="1839139" y="1619830"/>
                  <a:pt x="1856517" y="1609383"/>
                  <a:pt x="1874805" y="1603287"/>
                </a:cubicBezTo>
                <a:cubicBezTo>
                  <a:pt x="1899189" y="1609383"/>
                  <a:pt x="1924336" y="1612985"/>
                  <a:pt x="1947957" y="1621575"/>
                </a:cubicBezTo>
                <a:cubicBezTo>
                  <a:pt x="1958285" y="1625331"/>
                  <a:pt x="1964399" y="1639863"/>
                  <a:pt x="1975389" y="1639863"/>
                </a:cubicBezTo>
                <a:cubicBezTo>
                  <a:pt x="2030210" y="1639863"/>
                  <a:pt x="2008190" y="1615703"/>
                  <a:pt x="2048541" y="1603287"/>
                </a:cubicBezTo>
                <a:cubicBezTo>
                  <a:pt x="2078250" y="1594146"/>
                  <a:pt x="2109501" y="1591095"/>
                  <a:pt x="2139981" y="1584999"/>
                </a:cubicBezTo>
                <a:cubicBezTo>
                  <a:pt x="2158269" y="1588047"/>
                  <a:pt x="2177731" y="1587012"/>
                  <a:pt x="2194845" y="1594143"/>
                </a:cubicBezTo>
                <a:cubicBezTo>
                  <a:pt x="2215134" y="1602597"/>
                  <a:pt x="2249709" y="1630719"/>
                  <a:pt x="2249709" y="1630719"/>
                </a:cubicBezTo>
                <a:cubicBezTo>
                  <a:pt x="2264949" y="1624623"/>
                  <a:pt x="2279072" y="1613794"/>
                  <a:pt x="2295429" y="1612431"/>
                </a:cubicBezTo>
                <a:cubicBezTo>
                  <a:pt x="2319792" y="1610401"/>
                  <a:pt x="2360987" y="1620366"/>
                  <a:pt x="2386869" y="1630719"/>
                </a:cubicBezTo>
                <a:cubicBezTo>
                  <a:pt x="2393197" y="1633250"/>
                  <a:pt x="2399061" y="1636815"/>
                  <a:pt x="2405157" y="16398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1938584-CF21-C658-360C-1EB7C8A2F521}"/>
              </a:ext>
            </a:extLst>
          </p:cNvPr>
          <p:cNvSpPr/>
          <p:nvPr/>
        </p:nvSpPr>
        <p:spPr>
          <a:xfrm>
            <a:off x="2118316" y="4609568"/>
            <a:ext cx="1252728" cy="1408496"/>
          </a:xfrm>
          <a:custGeom>
            <a:avLst/>
            <a:gdLst>
              <a:gd name="connsiteX0" fmla="*/ 0 w 2203704"/>
              <a:gd name="connsiteY0" fmla="*/ 1280837 h 2442125"/>
              <a:gd name="connsiteX1" fmla="*/ 45720 w 2203704"/>
              <a:gd name="connsiteY1" fmla="*/ 1271693 h 2442125"/>
              <a:gd name="connsiteX2" fmla="*/ 82296 w 2203704"/>
              <a:gd name="connsiteY2" fmla="*/ 1289981 h 2442125"/>
              <a:gd name="connsiteX3" fmla="*/ 109728 w 2203704"/>
              <a:gd name="connsiteY3" fmla="*/ 1299125 h 2442125"/>
              <a:gd name="connsiteX4" fmla="*/ 155448 w 2203704"/>
              <a:gd name="connsiteY4" fmla="*/ 1271693 h 2442125"/>
              <a:gd name="connsiteX5" fmla="*/ 292608 w 2203704"/>
              <a:gd name="connsiteY5" fmla="*/ 1271693 h 2442125"/>
              <a:gd name="connsiteX6" fmla="*/ 338328 w 2203704"/>
              <a:gd name="connsiteY6" fmla="*/ 1262549 h 2442125"/>
              <a:gd name="connsiteX7" fmla="*/ 402336 w 2203704"/>
              <a:gd name="connsiteY7" fmla="*/ 1216829 h 2442125"/>
              <a:gd name="connsiteX8" fmla="*/ 438912 w 2203704"/>
              <a:gd name="connsiteY8" fmla="*/ 1235117 h 2442125"/>
              <a:gd name="connsiteX9" fmla="*/ 521208 w 2203704"/>
              <a:gd name="connsiteY9" fmla="*/ 1280837 h 2442125"/>
              <a:gd name="connsiteX10" fmla="*/ 649224 w 2203704"/>
              <a:gd name="connsiteY10" fmla="*/ 1253405 h 2442125"/>
              <a:gd name="connsiteX11" fmla="*/ 758952 w 2203704"/>
              <a:gd name="connsiteY11" fmla="*/ 1152821 h 2442125"/>
              <a:gd name="connsiteX12" fmla="*/ 786384 w 2203704"/>
              <a:gd name="connsiteY12" fmla="*/ 1143677 h 2442125"/>
              <a:gd name="connsiteX13" fmla="*/ 841248 w 2203704"/>
              <a:gd name="connsiteY13" fmla="*/ 1180253 h 2442125"/>
              <a:gd name="connsiteX14" fmla="*/ 859536 w 2203704"/>
              <a:gd name="connsiteY14" fmla="*/ 1225973 h 2442125"/>
              <a:gd name="connsiteX15" fmla="*/ 886968 w 2203704"/>
              <a:gd name="connsiteY15" fmla="*/ 1262549 h 2442125"/>
              <a:gd name="connsiteX16" fmla="*/ 914400 w 2203704"/>
              <a:gd name="connsiteY16" fmla="*/ 1344845 h 2442125"/>
              <a:gd name="connsiteX17" fmla="*/ 941832 w 2203704"/>
              <a:gd name="connsiteY17" fmla="*/ 1408853 h 2442125"/>
              <a:gd name="connsiteX18" fmla="*/ 960120 w 2203704"/>
              <a:gd name="connsiteY18" fmla="*/ 1491149 h 2442125"/>
              <a:gd name="connsiteX19" fmla="*/ 978408 w 2203704"/>
              <a:gd name="connsiteY19" fmla="*/ 1527725 h 2442125"/>
              <a:gd name="connsiteX20" fmla="*/ 1051560 w 2203704"/>
              <a:gd name="connsiteY20" fmla="*/ 1829477 h 2442125"/>
              <a:gd name="connsiteX21" fmla="*/ 1088136 w 2203704"/>
              <a:gd name="connsiteY21" fmla="*/ 1939205 h 2442125"/>
              <a:gd name="connsiteX22" fmla="*/ 1133856 w 2203704"/>
              <a:gd name="connsiteY22" fmla="*/ 2140373 h 2442125"/>
              <a:gd name="connsiteX23" fmla="*/ 1170432 w 2203704"/>
              <a:gd name="connsiteY23" fmla="*/ 2250101 h 2442125"/>
              <a:gd name="connsiteX24" fmla="*/ 1243584 w 2203704"/>
              <a:gd name="connsiteY24" fmla="*/ 2442125 h 2442125"/>
              <a:gd name="connsiteX25" fmla="*/ 1243584 w 2203704"/>
              <a:gd name="connsiteY25" fmla="*/ 1856909 h 2442125"/>
              <a:gd name="connsiteX26" fmla="*/ 1261872 w 2203704"/>
              <a:gd name="connsiteY26" fmla="*/ 1417997 h 2442125"/>
              <a:gd name="connsiteX27" fmla="*/ 1243584 w 2203704"/>
              <a:gd name="connsiteY27" fmla="*/ 366437 h 2442125"/>
              <a:gd name="connsiteX28" fmla="*/ 1225296 w 2203704"/>
              <a:gd name="connsiteY28" fmla="*/ 256709 h 2442125"/>
              <a:gd name="connsiteX29" fmla="*/ 1216152 w 2203704"/>
              <a:gd name="connsiteY29" fmla="*/ 183557 h 2442125"/>
              <a:gd name="connsiteX30" fmla="*/ 1225296 w 2203704"/>
              <a:gd name="connsiteY30" fmla="*/ 9821 h 2442125"/>
              <a:gd name="connsiteX31" fmla="*/ 1298448 w 2203704"/>
              <a:gd name="connsiteY31" fmla="*/ 430445 h 2442125"/>
              <a:gd name="connsiteX32" fmla="*/ 1307592 w 2203704"/>
              <a:gd name="connsiteY32" fmla="*/ 558461 h 2442125"/>
              <a:gd name="connsiteX33" fmla="*/ 1344168 w 2203704"/>
              <a:gd name="connsiteY33" fmla="*/ 860213 h 2442125"/>
              <a:gd name="connsiteX34" fmla="*/ 1371600 w 2203704"/>
              <a:gd name="connsiteY34" fmla="*/ 1006517 h 2442125"/>
              <a:gd name="connsiteX35" fmla="*/ 1389888 w 2203704"/>
              <a:gd name="connsiteY35" fmla="*/ 1143677 h 2442125"/>
              <a:gd name="connsiteX36" fmla="*/ 1408176 w 2203704"/>
              <a:gd name="connsiteY36" fmla="*/ 1308269 h 2442125"/>
              <a:gd name="connsiteX37" fmla="*/ 1426464 w 2203704"/>
              <a:gd name="connsiteY37" fmla="*/ 1372277 h 2442125"/>
              <a:gd name="connsiteX38" fmla="*/ 1435608 w 2203704"/>
              <a:gd name="connsiteY38" fmla="*/ 1417997 h 2442125"/>
              <a:gd name="connsiteX39" fmla="*/ 1490472 w 2203704"/>
              <a:gd name="connsiteY39" fmla="*/ 1399709 h 2442125"/>
              <a:gd name="connsiteX40" fmla="*/ 1545336 w 2203704"/>
              <a:gd name="connsiteY40" fmla="*/ 1335701 h 2442125"/>
              <a:gd name="connsiteX41" fmla="*/ 1600200 w 2203704"/>
              <a:gd name="connsiteY41" fmla="*/ 1244261 h 2442125"/>
              <a:gd name="connsiteX42" fmla="*/ 1655064 w 2203704"/>
              <a:gd name="connsiteY42" fmla="*/ 1262549 h 2442125"/>
              <a:gd name="connsiteX43" fmla="*/ 1737360 w 2203704"/>
              <a:gd name="connsiteY43" fmla="*/ 1299125 h 2442125"/>
              <a:gd name="connsiteX44" fmla="*/ 1773936 w 2203704"/>
              <a:gd name="connsiteY44" fmla="*/ 1289981 h 2442125"/>
              <a:gd name="connsiteX45" fmla="*/ 1828800 w 2203704"/>
              <a:gd name="connsiteY45" fmla="*/ 1271693 h 2442125"/>
              <a:gd name="connsiteX46" fmla="*/ 1938528 w 2203704"/>
              <a:gd name="connsiteY46" fmla="*/ 1244261 h 2442125"/>
              <a:gd name="connsiteX47" fmla="*/ 1993392 w 2203704"/>
              <a:gd name="connsiteY47" fmla="*/ 1262549 h 2442125"/>
              <a:gd name="connsiteX48" fmla="*/ 2176272 w 2203704"/>
              <a:gd name="connsiteY48" fmla="*/ 1271693 h 2442125"/>
              <a:gd name="connsiteX49" fmla="*/ 2203704 w 2203704"/>
              <a:gd name="connsiteY49" fmla="*/ 1289981 h 24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3704" h="2442125">
                <a:moveTo>
                  <a:pt x="0" y="1280837"/>
                </a:moveTo>
                <a:cubicBezTo>
                  <a:pt x="15240" y="1277789"/>
                  <a:pt x="30273" y="1269977"/>
                  <a:pt x="45720" y="1271693"/>
                </a:cubicBezTo>
                <a:cubicBezTo>
                  <a:pt x="59268" y="1273198"/>
                  <a:pt x="69767" y="1284611"/>
                  <a:pt x="82296" y="1289981"/>
                </a:cubicBezTo>
                <a:cubicBezTo>
                  <a:pt x="91155" y="1293778"/>
                  <a:pt x="100584" y="1296077"/>
                  <a:pt x="109728" y="1299125"/>
                </a:cubicBezTo>
                <a:cubicBezTo>
                  <a:pt x="124968" y="1289981"/>
                  <a:pt x="139207" y="1278911"/>
                  <a:pt x="155448" y="1271693"/>
                </a:cubicBezTo>
                <a:cubicBezTo>
                  <a:pt x="199538" y="1252098"/>
                  <a:pt x="246876" y="1267536"/>
                  <a:pt x="292608" y="1271693"/>
                </a:cubicBezTo>
                <a:cubicBezTo>
                  <a:pt x="307848" y="1268645"/>
                  <a:pt x="325149" y="1270786"/>
                  <a:pt x="338328" y="1262549"/>
                </a:cubicBezTo>
                <a:cubicBezTo>
                  <a:pt x="439359" y="1199405"/>
                  <a:pt x="296502" y="1243288"/>
                  <a:pt x="402336" y="1216829"/>
                </a:cubicBezTo>
                <a:cubicBezTo>
                  <a:pt x="414528" y="1222925"/>
                  <a:pt x="427223" y="1228104"/>
                  <a:pt x="438912" y="1235117"/>
                </a:cubicBezTo>
                <a:cubicBezTo>
                  <a:pt x="517517" y="1282280"/>
                  <a:pt x="466030" y="1262444"/>
                  <a:pt x="521208" y="1280837"/>
                </a:cubicBezTo>
                <a:cubicBezTo>
                  <a:pt x="646081" y="1180938"/>
                  <a:pt x="466071" y="1307274"/>
                  <a:pt x="649224" y="1253405"/>
                </a:cubicBezTo>
                <a:cubicBezTo>
                  <a:pt x="726723" y="1230611"/>
                  <a:pt x="710550" y="1194309"/>
                  <a:pt x="758952" y="1152821"/>
                </a:cubicBezTo>
                <a:cubicBezTo>
                  <a:pt x="766270" y="1146548"/>
                  <a:pt x="777240" y="1146725"/>
                  <a:pt x="786384" y="1143677"/>
                </a:cubicBezTo>
                <a:cubicBezTo>
                  <a:pt x="804672" y="1155869"/>
                  <a:pt x="826646" y="1163825"/>
                  <a:pt x="841248" y="1180253"/>
                </a:cubicBezTo>
                <a:cubicBezTo>
                  <a:pt x="852153" y="1192521"/>
                  <a:pt x="851565" y="1211625"/>
                  <a:pt x="859536" y="1225973"/>
                </a:cubicBezTo>
                <a:cubicBezTo>
                  <a:pt x="866937" y="1239295"/>
                  <a:pt x="877824" y="1250357"/>
                  <a:pt x="886968" y="1262549"/>
                </a:cubicBezTo>
                <a:cubicBezTo>
                  <a:pt x="908881" y="1350200"/>
                  <a:pt x="879967" y="1241546"/>
                  <a:pt x="914400" y="1344845"/>
                </a:cubicBezTo>
                <a:cubicBezTo>
                  <a:pt x="934082" y="1403892"/>
                  <a:pt x="909688" y="1360637"/>
                  <a:pt x="941832" y="1408853"/>
                </a:cubicBezTo>
                <a:cubicBezTo>
                  <a:pt x="944315" y="1421268"/>
                  <a:pt x="954586" y="1476391"/>
                  <a:pt x="960120" y="1491149"/>
                </a:cubicBezTo>
                <a:cubicBezTo>
                  <a:pt x="964906" y="1503912"/>
                  <a:pt x="972312" y="1515533"/>
                  <a:pt x="978408" y="1527725"/>
                </a:cubicBezTo>
                <a:cubicBezTo>
                  <a:pt x="1006340" y="1658075"/>
                  <a:pt x="1011265" y="1690683"/>
                  <a:pt x="1051560" y="1829477"/>
                </a:cubicBezTo>
                <a:cubicBezTo>
                  <a:pt x="1062309" y="1866503"/>
                  <a:pt x="1078785" y="1901802"/>
                  <a:pt x="1088136" y="1939205"/>
                </a:cubicBezTo>
                <a:cubicBezTo>
                  <a:pt x="1156672" y="2213349"/>
                  <a:pt x="1057136" y="1899254"/>
                  <a:pt x="1133856" y="2140373"/>
                </a:cubicBezTo>
                <a:cubicBezTo>
                  <a:pt x="1145546" y="2177113"/>
                  <a:pt x="1157256" y="2213868"/>
                  <a:pt x="1170432" y="2250101"/>
                </a:cubicBezTo>
                <a:cubicBezTo>
                  <a:pt x="1193840" y="2314472"/>
                  <a:pt x="1243584" y="2442125"/>
                  <a:pt x="1243584" y="2442125"/>
                </a:cubicBezTo>
                <a:cubicBezTo>
                  <a:pt x="1225042" y="2163996"/>
                  <a:pt x="1231748" y="2324424"/>
                  <a:pt x="1243584" y="1856909"/>
                </a:cubicBezTo>
                <a:cubicBezTo>
                  <a:pt x="1249709" y="1614957"/>
                  <a:pt x="1250565" y="1621515"/>
                  <a:pt x="1261872" y="1417997"/>
                </a:cubicBezTo>
                <a:cubicBezTo>
                  <a:pt x="1260357" y="1289237"/>
                  <a:pt x="1258286" y="638420"/>
                  <a:pt x="1243584" y="366437"/>
                </a:cubicBezTo>
                <a:cubicBezTo>
                  <a:pt x="1240794" y="314816"/>
                  <a:pt x="1232500" y="303536"/>
                  <a:pt x="1225296" y="256709"/>
                </a:cubicBezTo>
                <a:cubicBezTo>
                  <a:pt x="1221559" y="232421"/>
                  <a:pt x="1219200" y="207941"/>
                  <a:pt x="1216152" y="183557"/>
                </a:cubicBezTo>
                <a:cubicBezTo>
                  <a:pt x="1219200" y="125645"/>
                  <a:pt x="1199361" y="-42049"/>
                  <a:pt x="1225296" y="9821"/>
                </a:cubicBezTo>
                <a:cubicBezTo>
                  <a:pt x="1239082" y="37392"/>
                  <a:pt x="1283536" y="333515"/>
                  <a:pt x="1298448" y="430445"/>
                </a:cubicBezTo>
                <a:cubicBezTo>
                  <a:pt x="1301496" y="473117"/>
                  <a:pt x="1303719" y="515856"/>
                  <a:pt x="1307592" y="558461"/>
                </a:cubicBezTo>
                <a:cubicBezTo>
                  <a:pt x="1316386" y="655197"/>
                  <a:pt x="1328013" y="763281"/>
                  <a:pt x="1344168" y="860213"/>
                </a:cubicBezTo>
                <a:cubicBezTo>
                  <a:pt x="1352325" y="909156"/>
                  <a:pt x="1363699" y="957532"/>
                  <a:pt x="1371600" y="1006517"/>
                </a:cubicBezTo>
                <a:cubicBezTo>
                  <a:pt x="1378945" y="1052053"/>
                  <a:pt x="1384392" y="1097881"/>
                  <a:pt x="1389888" y="1143677"/>
                </a:cubicBezTo>
                <a:cubicBezTo>
                  <a:pt x="1392751" y="1167534"/>
                  <a:pt x="1402233" y="1278554"/>
                  <a:pt x="1408176" y="1308269"/>
                </a:cubicBezTo>
                <a:cubicBezTo>
                  <a:pt x="1412528" y="1330028"/>
                  <a:pt x="1421082" y="1350750"/>
                  <a:pt x="1426464" y="1372277"/>
                </a:cubicBezTo>
                <a:cubicBezTo>
                  <a:pt x="1430233" y="1387355"/>
                  <a:pt x="1432560" y="1402757"/>
                  <a:pt x="1435608" y="1417997"/>
                </a:cubicBezTo>
                <a:cubicBezTo>
                  <a:pt x="1453896" y="1411901"/>
                  <a:pt x="1475050" y="1411275"/>
                  <a:pt x="1490472" y="1399709"/>
                </a:cubicBezTo>
                <a:cubicBezTo>
                  <a:pt x="1512953" y="1382848"/>
                  <a:pt x="1528202" y="1357975"/>
                  <a:pt x="1545336" y="1335701"/>
                </a:cubicBezTo>
                <a:cubicBezTo>
                  <a:pt x="1576863" y="1294716"/>
                  <a:pt x="1579903" y="1284854"/>
                  <a:pt x="1600200" y="1244261"/>
                </a:cubicBezTo>
                <a:cubicBezTo>
                  <a:pt x="1618488" y="1250357"/>
                  <a:pt x="1637515" y="1254572"/>
                  <a:pt x="1655064" y="1262549"/>
                </a:cubicBezTo>
                <a:cubicBezTo>
                  <a:pt x="1751735" y="1306491"/>
                  <a:pt x="1655134" y="1278568"/>
                  <a:pt x="1737360" y="1299125"/>
                </a:cubicBezTo>
                <a:cubicBezTo>
                  <a:pt x="1749552" y="1296077"/>
                  <a:pt x="1761899" y="1293592"/>
                  <a:pt x="1773936" y="1289981"/>
                </a:cubicBezTo>
                <a:cubicBezTo>
                  <a:pt x="1792400" y="1284442"/>
                  <a:pt x="1809982" y="1275875"/>
                  <a:pt x="1828800" y="1271693"/>
                </a:cubicBezTo>
                <a:cubicBezTo>
                  <a:pt x="1920505" y="1251314"/>
                  <a:pt x="1884437" y="1262291"/>
                  <a:pt x="1938528" y="1244261"/>
                </a:cubicBezTo>
                <a:cubicBezTo>
                  <a:pt x="1956816" y="1250357"/>
                  <a:pt x="1974139" y="1261586"/>
                  <a:pt x="1993392" y="1262549"/>
                </a:cubicBezTo>
                <a:cubicBezTo>
                  <a:pt x="2126296" y="1269194"/>
                  <a:pt x="2087284" y="1232143"/>
                  <a:pt x="2176272" y="1271693"/>
                </a:cubicBezTo>
                <a:cubicBezTo>
                  <a:pt x="2186315" y="1276156"/>
                  <a:pt x="2194560" y="1283885"/>
                  <a:pt x="2203704" y="12899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44946AE1-AA42-6018-DDEF-BEBA9F54F6AE}"/>
              </a:ext>
            </a:extLst>
          </p:cNvPr>
          <p:cNvSpPr txBox="1">
            <a:spLocks/>
          </p:cNvSpPr>
          <p:nvPr/>
        </p:nvSpPr>
        <p:spPr>
          <a:xfrm>
            <a:off x="465512" y="237498"/>
            <a:ext cx="9493135" cy="738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Overview of the cosmic ray trigger firmware</a:t>
            </a:r>
            <a:endParaRPr lang="en-US" sz="3600" dirty="0"/>
          </a:p>
        </p:txBody>
      </p:sp>
    </p:spTree>
    <p:extLst>
      <p:ext uri="{BB962C8B-B14F-4D97-AF65-F5344CB8AC3E}">
        <p14:creationId xmlns:p14="http://schemas.microsoft.com/office/powerpoint/2010/main" val="220771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A419669-1723-E9DC-00E6-02738737AF56}"/>
              </a:ext>
            </a:extLst>
          </p:cNvPr>
          <p:cNvSpPr>
            <a:spLocks noGrp="1"/>
          </p:cNvSpPr>
          <p:nvPr>
            <p:ph type="sldNum" sz="quarter" idx="12"/>
          </p:nvPr>
        </p:nvSpPr>
        <p:spPr/>
        <p:txBody>
          <a:bodyPr/>
          <a:lstStyle/>
          <a:p>
            <a:fld id="{F71035C8-D402-4C33-B374-6007964723C9}" type="slidenum">
              <a:rPr lang="en-US" smtClean="0"/>
              <a:t>16</a:t>
            </a:fld>
            <a:endParaRPr lang="en-US"/>
          </a:p>
        </p:txBody>
      </p:sp>
      <p:sp>
        <p:nvSpPr>
          <p:cNvPr id="4" name="Freeform: Shape 3">
            <a:extLst>
              <a:ext uri="{FF2B5EF4-FFF2-40B4-BE49-F238E27FC236}">
                <a16:creationId xmlns:a16="http://schemas.microsoft.com/office/drawing/2014/main" id="{F9B248AC-A8C4-685A-219B-6F9E1D9BB1F0}"/>
              </a:ext>
            </a:extLst>
          </p:cNvPr>
          <p:cNvSpPr/>
          <p:nvPr/>
        </p:nvSpPr>
        <p:spPr>
          <a:xfrm>
            <a:off x="4507993" y="4721089"/>
            <a:ext cx="1588007" cy="760445"/>
          </a:xfrm>
          <a:custGeom>
            <a:avLst/>
            <a:gdLst>
              <a:gd name="connsiteX0" fmla="*/ 285 w 2405157"/>
              <a:gd name="connsiteY0" fmla="*/ 1731303 h 1731303"/>
              <a:gd name="connsiteX1" fmla="*/ 9429 w 2405157"/>
              <a:gd name="connsiteY1" fmla="*/ 1658151 h 1731303"/>
              <a:gd name="connsiteX2" fmla="*/ 55149 w 2405157"/>
              <a:gd name="connsiteY2" fmla="*/ 1667295 h 1731303"/>
              <a:gd name="connsiteX3" fmla="*/ 73437 w 2405157"/>
              <a:gd name="connsiteY3" fmla="*/ 1703871 h 1731303"/>
              <a:gd name="connsiteX4" fmla="*/ 100869 w 2405157"/>
              <a:gd name="connsiteY4" fmla="*/ 1722159 h 1731303"/>
              <a:gd name="connsiteX5" fmla="*/ 110013 w 2405157"/>
              <a:gd name="connsiteY5" fmla="*/ 1676439 h 1731303"/>
              <a:gd name="connsiteX6" fmla="*/ 210597 w 2405157"/>
              <a:gd name="connsiteY6" fmla="*/ 1667295 h 1731303"/>
              <a:gd name="connsiteX7" fmla="*/ 247173 w 2405157"/>
              <a:gd name="connsiteY7" fmla="*/ 1603287 h 1731303"/>
              <a:gd name="connsiteX8" fmla="*/ 366045 w 2405157"/>
              <a:gd name="connsiteY8" fmla="*/ 1621575 h 1731303"/>
              <a:gd name="connsiteX9" fmla="*/ 393477 w 2405157"/>
              <a:gd name="connsiteY9" fmla="*/ 1639863 h 1731303"/>
              <a:gd name="connsiteX10" fmla="*/ 420909 w 2405157"/>
              <a:gd name="connsiteY10" fmla="*/ 1630719 h 1731303"/>
              <a:gd name="connsiteX11" fmla="*/ 512349 w 2405157"/>
              <a:gd name="connsiteY11" fmla="*/ 1694727 h 1731303"/>
              <a:gd name="connsiteX12" fmla="*/ 548925 w 2405157"/>
              <a:gd name="connsiteY12" fmla="*/ 1703871 h 1731303"/>
              <a:gd name="connsiteX13" fmla="*/ 631221 w 2405157"/>
              <a:gd name="connsiteY13" fmla="*/ 1713015 h 1731303"/>
              <a:gd name="connsiteX14" fmla="*/ 777525 w 2405157"/>
              <a:gd name="connsiteY14" fmla="*/ 1639863 h 1731303"/>
              <a:gd name="connsiteX15" fmla="*/ 814101 w 2405157"/>
              <a:gd name="connsiteY15" fmla="*/ 1383831 h 1731303"/>
              <a:gd name="connsiteX16" fmla="*/ 804957 w 2405157"/>
              <a:gd name="connsiteY16" fmla="*/ 981495 h 1731303"/>
              <a:gd name="connsiteX17" fmla="*/ 768381 w 2405157"/>
              <a:gd name="connsiteY17" fmla="*/ 725463 h 1731303"/>
              <a:gd name="connsiteX18" fmla="*/ 759237 w 2405157"/>
              <a:gd name="connsiteY18" fmla="*/ 506007 h 1731303"/>
              <a:gd name="connsiteX19" fmla="*/ 786669 w 2405157"/>
              <a:gd name="connsiteY19" fmla="*/ 67095 h 1731303"/>
              <a:gd name="connsiteX20" fmla="*/ 814101 w 2405157"/>
              <a:gd name="connsiteY20" fmla="*/ 304839 h 1731303"/>
              <a:gd name="connsiteX21" fmla="*/ 850677 w 2405157"/>
              <a:gd name="connsiteY21" fmla="*/ 487719 h 1731303"/>
              <a:gd name="connsiteX22" fmla="*/ 905541 w 2405157"/>
              <a:gd name="connsiteY22" fmla="*/ 688887 h 1731303"/>
              <a:gd name="connsiteX23" fmla="*/ 914685 w 2405157"/>
              <a:gd name="connsiteY23" fmla="*/ 816903 h 1731303"/>
              <a:gd name="connsiteX24" fmla="*/ 923829 w 2405157"/>
              <a:gd name="connsiteY24" fmla="*/ 1246671 h 1731303"/>
              <a:gd name="connsiteX25" fmla="*/ 942117 w 2405157"/>
              <a:gd name="connsiteY25" fmla="*/ 1383831 h 1731303"/>
              <a:gd name="connsiteX26" fmla="*/ 951261 w 2405157"/>
              <a:gd name="connsiteY26" fmla="*/ 1420407 h 1731303"/>
              <a:gd name="connsiteX27" fmla="*/ 987837 w 2405157"/>
              <a:gd name="connsiteY27" fmla="*/ 1493559 h 1731303"/>
              <a:gd name="connsiteX28" fmla="*/ 996981 w 2405157"/>
              <a:gd name="connsiteY28" fmla="*/ 1530135 h 1731303"/>
              <a:gd name="connsiteX29" fmla="*/ 1006125 w 2405157"/>
              <a:gd name="connsiteY29" fmla="*/ 1575855 h 1731303"/>
              <a:gd name="connsiteX30" fmla="*/ 1033557 w 2405157"/>
              <a:gd name="connsiteY30" fmla="*/ 1621575 h 1731303"/>
              <a:gd name="connsiteX31" fmla="*/ 1042701 w 2405157"/>
              <a:gd name="connsiteY31" fmla="*/ 1658151 h 1731303"/>
              <a:gd name="connsiteX32" fmla="*/ 1134141 w 2405157"/>
              <a:gd name="connsiteY32" fmla="*/ 1557567 h 1731303"/>
              <a:gd name="connsiteX33" fmla="*/ 1143285 w 2405157"/>
              <a:gd name="connsiteY33" fmla="*/ 1530135 h 1731303"/>
              <a:gd name="connsiteX34" fmla="*/ 1234725 w 2405157"/>
              <a:gd name="connsiteY34" fmla="*/ 1584999 h 1731303"/>
              <a:gd name="connsiteX35" fmla="*/ 1317021 w 2405157"/>
              <a:gd name="connsiteY35" fmla="*/ 1639863 h 1731303"/>
              <a:gd name="connsiteX36" fmla="*/ 1399317 w 2405157"/>
              <a:gd name="connsiteY36" fmla="*/ 1621575 h 1731303"/>
              <a:gd name="connsiteX37" fmla="*/ 1490757 w 2405157"/>
              <a:gd name="connsiteY37" fmla="*/ 1566711 h 1731303"/>
              <a:gd name="connsiteX38" fmla="*/ 1536477 w 2405157"/>
              <a:gd name="connsiteY38" fmla="*/ 1548423 h 1731303"/>
              <a:gd name="connsiteX39" fmla="*/ 1646205 w 2405157"/>
              <a:gd name="connsiteY39" fmla="*/ 1557567 h 1731303"/>
              <a:gd name="connsiteX40" fmla="*/ 1673637 w 2405157"/>
              <a:gd name="connsiteY40" fmla="*/ 1584999 h 1731303"/>
              <a:gd name="connsiteX41" fmla="*/ 1746789 w 2405157"/>
              <a:gd name="connsiteY41" fmla="*/ 1630719 h 1731303"/>
              <a:gd name="connsiteX42" fmla="*/ 1819941 w 2405157"/>
              <a:gd name="connsiteY42" fmla="*/ 1621575 h 1731303"/>
              <a:gd name="connsiteX43" fmla="*/ 1874805 w 2405157"/>
              <a:gd name="connsiteY43" fmla="*/ 1603287 h 1731303"/>
              <a:gd name="connsiteX44" fmla="*/ 1947957 w 2405157"/>
              <a:gd name="connsiteY44" fmla="*/ 1621575 h 1731303"/>
              <a:gd name="connsiteX45" fmla="*/ 1975389 w 2405157"/>
              <a:gd name="connsiteY45" fmla="*/ 1639863 h 1731303"/>
              <a:gd name="connsiteX46" fmla="*/ 2048541 w 2405157"/>
              <a:gd name="connsiteY46" fmla="*/ 1603287 h 1731303"/>
              <a:gd name="connsiteX47" fmla="*/ 2139981 w 2405157"/>
              <a:gd name="connsiteY47" fmla="*/ 1584999 h 1731303"/>
              <a:gd name="connsiteX48" fmla="*/ 2194845 w 2405157"/>
              <a:gd name="connsiteY48" fmla="*/ 1594143 h 1731303"/>
              <a:gd name="connsiteX49" fmla="*/ 2249709 w 2405157"/>
              <a:gd name="connsiteY49" fmla="*/ 1630719 h 1731303"/>
              <a:gd name="connsiteX50" fmla="*/ 2295429 w 2405157"/>
              <a:gd name="connsiteY50" fmla="*/ 1612431 h 1731303"/>
              <a:gd name="connsiteX51" fmla="*/ 2386869 w 2405157"/>
              <a:gd name="connsiteY51" fmla="*/ 1630719 h 1731303"/>
              <a:gd name="connsiteX52" fmla="*/ 2405157 w 2405157"/>
              <a:gd name="connsiteY52" fmla="*/ 1639863 h 173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05157" h="1731303">
                <a:moveTo>
                  <a:pt x="285" y="1731303"/>
                </a:moveTo>
                <a:cubicBezTo>
                  <a:pt x="3333" y="1706919"/>
                  <a:pt x="-6563" y="1676809"/>
                  <a:pt x="9429" y="1658151"/>
                </a:cubicBezTo>
                <a:cubicBezTo>
                  <a:pt x="19543" y="1646351"/>
                  <a:pt x="42502" y="1658262"/>
                  <a:pt x="55149" y="1667295"/>
                </a:cubicBezTo>
                <a:cubicBezTo>
                  <a:pt x="66241" y="1675218"/>
                  <a:pt x="64711" y="1693399"/>
                  <a:pt x="73437" y="1703871"/>
                </a:cubicBezTo>
                <a:cubicBezTo>
                  <a:pt x="80472" y="1712314"/>
                  <a:pt x="91725" y="1716063"/>
                  <a:pt x="100869" y="1722159"/>
                </a:cubicBezTo>
                <a:cubicBezTo>
                  <a:pt x="103917" y="1706919"/>
                  <a:pt x="102302" y="1689933"/>
                  <a:pt x="110013" y="1676439"/>
                </a:cubicBezTo>
                <a:cubicBezTo>
                  <a:pt x="130228" y="1641062"/>
                  <a:pt x="188397" y="1664520"/>
                  <a:pt x="210597" y="1667295"/>
                </a:cubicBezTo>
                <a:cubicBezTo>
                  <a:pt x="222789" y="1645959"/>
                  <a:pt x="237004" y="1625658"/>
                  <a:pt x="247173" y="1603287"/>
                </a:cubicBezTo>
                <a:cubicBezTo>
                  <a:pt x="278335" y="1534731"/>
                  <a:pt x="205705" y="1536060"/>
                  <a:pt x="366045" y="1621575"/>
                </a:cubicBezTo>
                <a:cubicBezTo>
                  <a:pt x="375742" y="1626747"/>
                  <a:pt x="384333" y="1633767"/>
                  <a:pt x="393477" y="1639863"/>
                </a:cubicBezTo>
                <a:cubicBezTo>
                  <a:pt x="402621" y="1636815"/>
                  <a:pt x="411500" y="1628628"/>
                  <a:pt x="420909" y="1630719"/>
                </a:cubicBezTo>
                <a:cubicBezTo>
                  <a:pt x="499067" y="1648087"/>
                  <a:pt x="454677" y="1658682"/>
                  <a:pt x="512349" y="1694727"/>
                </a:cubicBezTo>
                <a:cubicBezTo>
                  <a:pt x="523006" y="1701388"/>
                  <a:pt x="536504" y="1701960"/>
                  <a:pt x="548925" y="1703871"/>
                </a:cubicBezTo>
                <a:cubicBezTo>
                  <a:pt x="576205" y="1708068"/>
                  <a:pt x="603789" y="1709967"/>
                  <a:pt x="631221" y="1713015"/>
                </a:cubicBezTo>
                <a:cubicBezTo>
                  <a:pt x="679989" y="1688631"/>
                  <a:pt x="739971" y="1679393"/>
                  <a:pt x="777525" y="1639863"/>
                </a:cubicBezTo>
                <a:cubicBezTo>
                  <a:pt x="809062" y="1606666"/>
                  <a:pt x="812644" y="1407137"/>
                  <a:pt x="814101" y="1383831"/>
                </a:cubicBezTo>
                <a:cubicBezTo>
                  <a:pt x="811053" y="1249719"/>
                  <a:pt x="814250" y="1115319"/>
                  <a:pt x="804957" y="981495"/>
                </a:cubicBezTo>
                <a:cubicBezTo>
                  <a:pt x="798985" y="895492"/>
                  <a:pt x="768381" y="725463"/>
                  <a:pt x="768381" y="725463"/>
                </a:cubicBezTo>
                <a:cubicBezTo>
                  <a:pt x="765333" y="652311"/>
                  <a:pt x="759237" y="579222"/>
                  <a:pt x="759237" y="506007"/>
                </a:cubicBezTo>
                <a:cubicBezTo>
                  <a:pt x="759237" y="14636"/>
                  <a:pt x="682799" y="-88710"/>
                  <a:pt x="786669" y="67095"/>
                </a:cubicBezTo>
                <a:cubicBezTo>
                  <a:pt x="832209" y="249257"/>
                  <a:pt x="773119" y="-6624"/>
                  <a:pt x="814101" y="304839"/>
                </a:cubicBezTo>
                <a:cubicBezTo>
                  <a:pt x="822211" y="366475"/>
                  <a:pt x="838082" y="426841"/>
                  <a:pt x="850677" y="487719"/>
                </a:cubicBezTo>
                <a:cubicBezTo>
                  <a:pt x="872215" y="591819"/>
                  <a:pt x="869174" y="570694"/>
                  <a:pt x="905541" y="688887"/>
                </a:cubicBezTo>
                <a:cubicBezTo>
                  <a:pt x="908589" y="731559"/>
                  <a:pt x="913283" y="774145"/>
                  <a:pt x="914685" y="816903"/>
                </a:cubicBezTo>
                <a:cubicBezTo>
                  <a:pt x="919380" y="960114"/>
                  <a:pt x="918715" y="1103474"/>
                  <a:pt x="923829" y="1246671"/>
                </a:cubicBezTo>
                <a:cubicBezTo>
                  <a:pt x="924890" y="1276373"/>
                  <a:pt x="935240" y="1349448"/>
                  <a:pt x="942117" y="1383831"/>
                </a:cubicBezTo>
                <a:cubicBezTo>
                  <a:pt x="944582" y="1396154"/>
                  <a:pt x="946427" y="1408806"/>
                  <a:pt x="951261" y="1420407"/>
                </a:cubicBezTo>
                <a:cubicBezTo>
                  <a:pt x="961746" y="1445572"/>
                  <a:pt x="981225" y="1467111"/>
                  <a:pt x="987837" y="1493559"/>
                </a:cubicBezTo>
                <a:cubicBezTo>
                  <a:pt x="990885" y="1505751"/>
                  <a:pt x="994255" y="1517867"/>
                  <a:pt x="996981" y="1530135"/>
                </a:cubicBezTo>
                <a:cubicBezTo>
                  <a:pt x="1000352" y="1545307"/>
                  <a:pt x="1000353" y="1561425"/>
                  <a:pt x="1006125" y="1575855"/>
                </a:cubicBezTo>
                <a:cubicBezTo>
                  <a:pt x="1012726" y="1592357"/>
                  <a:pt x="1024413" y="1606335"/>
                  <a:pt x="1033557" y="1621575"/>
                </a:cubicBezTo>
                <a:cubicBezTo>
                  <a:pt x="1036605" y="1633767"/>
                  <a:pt x="1036466" y="1647240"/>
                  <a:pt x="1042701" y="1658151"/>
                </a:cubicBezTo>
                <a:cubicBezTo>
                  <a:pt x="1091419" y="1743408"/>
                  <a:pt x="1110278" y="1608275"/>
                  <a:pt x="1134141" y="1557567"/>
                </a:cubicBezTo>
                <a:cubicBezTo>
                  <a:pt x="1138245" y="1548846"/>
                  <a:pt x="1140237" y="1539279"/>
                  <a:pt x="1143285" y="1530135"/>
                </a:cubicBezTo>
                <a:cubicBezTo>
                  <a:pt x="1173765" y="1548423"/>
                  <a:pt x="1206061" y="1563979"/>
                  <a:pt x="1234725" y="1584999"/>
                </a:cubicBezTo>
                <a:cubicBezTo>
                  <a:pt x="1319459" y="1647137"/>
                  <a:pt x="1241969" y="1621100"/>
                  <a:pt x="1317021" y="1639863"/>
                </a:cubicBezTo>
                <a:cubicBezTo>
                  <a:pt x="1344453" y="1633767"/>
                  <a:pt x="1372458" y="1629839"/>
                  <a:pt x="1399317" y="1621575"/>
                </a:cubicBezTo>
                <a:cubicBezTo>
                  <a:pt x="1457011" y="1603823"/>
                  <a:pt x="1422199" y="1594134"/>
                  <a:pt x="1490757" y="1566711"/>
                </a:cubicBezTo>
                <a:lnTo>
                  <a:pt x="1536477" y="1548423"/>
                </a:lnTo>
                <a:cubicBezTo>
                  <a:pt x="1573053" y="1551471"/>
                  <a:pt x="1610741" y="1548110"/>
                  <a:pt x="1646205" y="1557567"/>
                </a:cubicBezTo>
                <a:cubicBezTo>
                  <a:pt x="1658700" y="1560899"/>
                  <a:pt x="1663819" y="1576583"/>
                  <a:pt x="1673637" y="1584999"/>
                </a:cubicBezTo>
                <a:cubicBezTo>
                  <a:pt x="1706874" y="1613488"/>
                  <a:pt x="1709322" y="1611986"/>
                  <a:pt x="1746789" y="1630719"/>
                </a:cubicBezTo>
                <a:cubicBezTo>
                  <a:pt x="1807337" y="1590353"/>
                  <a:pt x="1734899" y="1629306"/>
                  <a:pt x="1819941" y="1621575"/>
                </a:cubicBezTo>
                <a:cubicBezTo>
                  <a:pt x="1839139" y="1619830"/>
                  <a:pt x="1856517" y="1609383"/>
                  <a:pt x="1874805" y="1603287"/>
                </a:cubicBezTo>
                <a:cubicBezTo>
                  <a:pt x="1899189" y="1609383"/>
                  <a:pt x="1924336" y="1612985"/>
                  <a:pt x="1947957" y="1621575"/>
                </a:cubicBezTo>
                <a:cubicBezTo>
                  <a:pt x="1958285" y="1625331"/>
                  <a:pt x="1964399" y="1639863"/>
                  <a:pt x="1975389" y="1639863"/>
                </a:cubicBezTo>
                <a:cubicBezTo>
                  <a:pt x="2030210" y="1639863"/>
                  <a:pt x="2008190" y="1615703"/>
                  <a:pt x="2048541" y="1603287"/>
                </a:cubicBezTo>
                <a:cubicBezTo>
                  <a:pt x="2078250" y="1594146"/>
                  <a:pt x="2109501" y="1591095"/>
                  <a:pt x="2139981" y="1584999"/>
                </a:cubicBezTo>
                <a:cubicBezTo>
                  <a:pt x="2158269" y="1588047"/>
                  <a:pt x="2177731" y="1587012"/>
                  <a:pt x="2194845" y="1594143"/>
                </a:cubicBezTo>
                <a:cubicBezTo>
                  <a:pt x="2215134" y="1602597"/>
                  <a:pt x="2249709" y="1630719"/>
                  <a:pt x="2249709" y="1630719"/>
                </a:cubicBezTo>
                <a:cubicBezTo>
                  <a:pt x="2264949" y="1624623"/>
                  <a:pt x="2279072" y="1613794"/>
                  <a:pt x="2295429" y="1612431"/>
                </a:cubicBezTo>
                <a:cubicBezTo>
                  <a:pt x="2319792" y="1610401"/>
                  <a:pt x="2360987" y="1620366"/>
                  <a:pt x="2386869" y="1630719"/>
                </a:cubicBezTo>
                <a:cubicBezTo>
                  <a:pt x="2393197" y="1633250"/>
                  <a:pt x="2399061" y="1636815"/>
                  <a:pt x="2405157" y="16398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ED0216A-3268-7E49-7DFC-02B873D55066}"/>
              </a:ext>
            </a:extLst>
          </p:cNvPr>
          <p:cNvSpPr/>
          <p:nvPr/>
        </p:nvSpPr>
        <p:spPr>
          <a:xfrm>
            <a:off x="2118316" y="4609568"/>
            <a:ext cx="1252728" cy="1408496"/>
          </a:xfrm>
          <a:custGeom>
            <a:avLst/>
            <a:gdLst>
              <a:gd name="connsiteX0" fmla="*/ 0 w 2203704"/>
              <a:gd name="connsiteY0" fmla="*/ 1280837 h 2442125"/>
              <a:gd name="connsiteX1" fmla="*/ 45720 w 2203704"/>
              <a:gd name="connsiteY1" fmla="*/ 1271693 h 2442125"/>
              <a:gd name="connsiteX2" fmla="*/ 82296 w 2203704"/>
              <a:gd name="connsiteY2" fmla="*/ 1289981 h 2442125"/>
              <a:gd name="connsiteX3" fmla="*/ 109728 w 2203704"/>
              <a:gd name="connsiteY3" fmla="*/ 1299125 h 2442125"/>
              <a:gd name="connsiteX4" fmla="*/ 155448 w 2203704"/>
              <a:gd name="connsiteY4" fmla="*/ 1271693 h 2442125"/>
              <a:gd name="connsiteX5" fmla="*/ 292608 w 2203704"/>
              <a:gd name="connsiteY5" fmla="*/ 1271693 h 2442125"/>
              <a:gd name="connsiteX6" fmla="*/ 338328 w 2203704"/>
              <a:gd name="connsiteY6" fmla="*/ 1262549 h 2442125"/>
              <a:gd name="connsiteX7" fmla="*/ 402336 w 2203704"/>
              <a:gd name="connsiteY7" fmla="*/ 1216829 h 2442125"/>
              <a:gd name="connsiteX8" fmla="*/ 438912 w 2203704"/>
              <a:gd name="connsiteY8" fmla="*/ 1235117 h 2442125"/>
              <a:gd name="connsiteX9" fmla="*/ 521208 w 2203704"/>
              <a:gd name="connsiteY9" fmla="*/ 1280837 h 2442125"/>
              <a:gd name="connsiteX10" fmla="*/ 649224 w 2203704"/>
              <a:gd name="connsiteY10" fmla="*/ 1253405 h 2442125"/>
              <a:gd name="connsiteX11" fmla="*/ 758952 w 2203704"/>
              <a:gd name="connsiteY11" fmla="*/ 1152821 h 2442125"/>
              <a:gd name="connsiteX12" fmla="*/ 786384 w 2203704"/>
              <a:gd name="connsiteY12" fmla="*/ 1143677 h 2442125"/>
              <a:gd name="connsiteX13" fmla="*/ 841248 w 2203704"/>
              <a:gd name="connsiteY13" fmla="*/ 1180253 h 2442125"/>
              <a:gd name="connsiteX14" fmla="*/ 859536 w 2203704"/>
              <a:gd name="connsiteY14" fmla="*/ 1225973 h 2442125"/>
              <a:gd name="connsiteX15" fmla="*/ 886968 w 2203704"/>
              <a:gd name="connsiteY15" fmla="*/ 1262549 h 2442125"/>
              <a:gd name="connsiteX16" fmla="*/ 914400 w 2203704"/>
              <a:gd name="connsiteY16" fmla="*/ 1344845 h 2442125"/>
              <a:gd name="connsiteX17" fmla="*/ 941832 w 2203704"/>
              <a:gd name="connsiteY17" fmla="*/ 1408853 h 2442125"/>
              <a:gd name="connsiteX18" fmla="*/ 960120 w 2203704"/>
              <a:gd name="connsiteY18" fmla="*/ 1491149 h 2442125"/>
              <a:gd name="connsiteX19" fmla="*/ 978408 w 2203704"/>
              <a:gd name="connsiteY19" fmla="*/ 1527725 h 2442125"/>
              <a:gd name="connsiteX20" fmla="*/ 1051560 w 2203704"/>
              <a:gd name="connsiteY20" fmla="*/ 1829477 h 2442125"/>
              <a:gd name="connsiteX21" fmla="*/ 1088136 w 2203704"/>
              <a:gd name="connsiteY21" fmla="*/ 1939205 h 2442125"/>
              <a:gd name="connsiteX22" fmla="*/ 1133856 w 2203704"/>
              <a:gd name="connsiteY22" fmla="*/ 2140373 h 2442125"/>
              <a:gd name="connsiteX23" fmla="*/ 1170432 w 2203704"/>
              <a:gd name="connsiteY23" fmla="*/ 2250101 h 2442125"/>
              <a:gd name="connsiteX24" fmla="*/ 1243584 w 2203704"/>
              <a:gd name="connsiteY24" fmla="*/ 2442125 h 2442125"/>
              <a:gd name="connsiteX25" fmla="*/ 1243584 w 2203704"/>
              <a:gd name="connsiteY25" fmla="*/ 1856909 h 2442125"/>
              <a:gd name="connsiteX26" fmla="*/ 1261872 w 2203704"/>
              <a:gd name="connsiteY26" fmla="*/ 1417997 h 2442125"/>
              <a:gd name="connsiteX27" fmla="*/ 1243584 w 2203704"/>
              <a:gd name="connsiteY27" fmla="*/ 366437 h 2442125"/>
              <a:gd name="connsiteX28" fmla="*/ 1225296 w 2203704"/>
              <a:gd name="connsiteY28" fmla="*/ 256709 h 2442125"/>
              <a:gd name="connsiteX29" fmla="*/ 1216152 w 2203704"/>
              <a:gd name="connsiteY29" fmla="*/ 183557 h 2442125"/>
              <a:gd name="connsiteX30" fmla="*/ 1225296 w 2203704"/>
              <a:gd name="connsiteY30" fmla="*/ 9821 h 2442125"/>
              <a:gd name="connsiteX31" fmla="*/ 1298448 w 2203704"/>
              <a:gd name="connsiteY31" fmla="*/ 430445 h 2442125"/>
              <a:gd name="connsiteX32" fmla="*/ 1307592 w 2203704"/>
              <a:gd name="connsiteY32" fmla="*/ 558461 h 2442125"/>
              <a:gd name="connsiteX33" fmla="*/ 1344168 w 2203704"/>
              <a:gd name="connsiteY33" fmla="*/ 860213 h 2442125"/>
              <a:gd name="connsiteX34" fmla="*/ 1371600 w 2203704"/>
              <a:gd name="connsiteY34" fmla="*/ 1006517 h 2442125"/>
              <a:gd name="connsiteX35" fmla="*/ 1389888 w 2203704"/>
              <a:gd name="connsiteY35" fmla="*/ 1143677 h 2442125"/>
              <a:gd name="connsiteX36" fmla="*/ 1408176 w 2203704"/>
              <a:gd name="connsiteY36" fmla="*/ 1308269 h 2442125"/>
              <a:gd name="connsiteX37" fmla="*/ 1426464 w 2203704"/>
              <a:gd name="connsiteY37" fmla="*/ 1372277 h 2442125"/>
              <a:gd name="connsiteX38" fmla="*/ 1435608 w 2203704"/>
              <a:gd name="connsiteY38" fmla="*/ 1417997 h 2442125"/>
              <a:gd name="connsiteX39" fmla="*/ 1490472 w 2203704"/>
              <a:gd name="connsiteY39" fmla="*/ 1399709 h 2442125"/>
              <a:gd name="connsiteX40" fmla="*/ 1545336 w 2203704"/>
              <a:gd name="connsiteY40" fmla="*/ 1335701 h 2442125"/>
              <a:gd name="connsiteX41" fmla="*/ 1600200 w 2203704"/>
              <a:gd name="connsiteY41" fmla="*/ 1244261 h 2442125"/>
              <a:gd name="connsiteX42" fmla="*/ 1655064 w 2203704"/>
              <a:gd name="connsiteY42" fmla="*/ 1262549 h 2442125"/>
              <a:gd name="connsiteX43" fmla="*/ 1737360 w 2203704"/>
              <a:gd name="connsiteY43" fmla="*/ 1299125 h 2442125"/>
              <a:gd name="connsiteX44" fmla="*/ 1773936 w 2203704"/>
              <a:gd name="connsiteY44" fmla="*/ 1289981 h 2442125"/>
              <a:gd name="connsiteX45" fmla="*/ 1828800 w 2203704"/>
              <a:gd name="connsiteY45" fmla="*/ 1271693 h 2442125"/>
              <a:gd name="connsiteX46" fmla="*/ 1938528 w 2203704"/>
              <a:gd name="connsiteY46" fmla="*/ 1244261 h 2442125"/>
              <a:gd name="connsiteX47" fmla="*/ 1993392 w 2203704"/>
              <a:gd name="connsiteY47" fmla="*/ 1262549 h 2442125"/>
              <a:gd name="connsiteX48" fmla="*/ 2176272 w 2203704"/>
              <a:gd name="connsiteY48" fmla="*/ 1271693 h 2442125"/>
              <a:gd name="connsiteX49" fmla="*/ 2203704 w 2203704"/>
              <a:gd name="connsiteY49" fmla="*/ 1289981 h 24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3704" h="2442125">
                <a:moveTo>
                  <a:pt x="0" y="1280837"/>
                </a:moveTo>
                <a:cubicBezTo>
                  <a:pt x="15240" y="1277789"/>
                  <a:pt x="30273" y="1269977"/>
                  <a:pt x="45720" y="1271693"/>
                </a:cubicBezTo>
                <a:cubicBezTo>
                  <a:pt x="59268" y="1273198"/>
                  <a:pt x="69767" y="1284611"/>
                  <a:pt x="82296" y="1289981"/>
                </a:cubicBezTo>
                <a:cubicBezTo>
                  <a:pt x="91155" y="1293778"/>
                  <a:pt x="100584" y="1296077"/>
                  <a:pt x="109728" y="1299125"/>
                </a:cubicBezTo>
                <a:cubicBezTo>
                  <a:pt x="124968" y="1289981"/>
                  <a:pt x="139207" y="1278911"/>
                  <a:pt x="155448" y="1271693"/>
                </a:cubicBezTo>
                <a:cubicBezTo>
                  <a:pt x="199538" y="1252098"/>
                  <a:pt x="246876" y="1267536"/>
                  <a:pt x="292608" y="1271693"/>
                </a:cubicBezTo>
                <a:cubicBezTo>
                  <a:pt x="307848" y="1268645"/>
                  <a:pt x="325149" y="1270786"/>
                  <a:pt x="338328" y="1262549"/>
                </a:cubicBezTo>
                <a:cubicBezTo>
                  <a:pt x="439359" y="1199405"/>
                  <a:pt x="296502" y="1243288"/>
                  <a:pt x="402336" y="1216829"/>
                </a:cubicBezTo>
                <a:cubicBezTo>
                  <a:pt x="414528" y="1222925"/>
                  <a:pt x="427223" y="1228104"/>
                  <a:pt x="438912" y="1235117"/>
                </a:cubicBezTo>
                <a:cubicBezTo>
                  <a:pt x="517517" y="1282280"/>
                  <a:pt x="466030" y="1262444"/>
                  <a:pt x="521208" y="1280837"/>
                </a:cubicBezTo>
                <a:cubicBezTo>
                  <a:pt x="646081" y="1180938"/>
                  <a:pt x="466071" y="1307274"/>
                  <a:pt x="649224" y="1253405"/>
                </a:cubicBezTo>
                <a:cubicBezTo>
                  <a:pt x="726723" y="1230611"/>
                  <a:pt x="710550" y="1194309"/>
                  <a:pt x="758952" y="1152821"/>
                </a:cubicBezTo>
                <a:cubicBezTo>
                  <a:pt x="766270" y="1146548"/>
                  <a:pt x="777240" y="1146725"/>
                  <a:pt x="786384" y="1143677"/>
                </a:cubicBezTo>
                <a:cubicBezTo>
                  <a:pt x="804672" y="1155869"/>
                  <a:pt x="826646" y="1163825"/>
                  <a:pt x="841248" y="1180253"/>
                </a:cubicBezTo>
                <a:cubicBezTo>
                  <a:pt x="852153" y="1192521"/>
                  <a:pt x="851565" y="1211625"/>
                  <a:pt x="859536" y="1225973"/>
                </a:cubicBezTo>
                <a:cubicBezTo>
                  <a:pt x="866937" y="1239295"/>
                  <a:pt x="877824" y="1250357"/>
                  <a:pt x="886968" y="1262549"/>
                </a:cubicBezTo>
                <a:cubicBezTo>
                  <a:pt x="908881" y="1350200"/>
                  <a:pt x="879967" y="1241546"/>
                  <a:pt x="914400" y="1344845"/>
                </a:cubicBezTo>
                <a:cubicBezTo>
                  <a:pt x="934082" y="1403892"/>
                  <a:pt x="909688" y="1360637"/>
                  <a:pt x="941832" y="1408853"/>
                </a:cubicBezTo>
                <a:cubicBezTo>
                  <a:pt x="944315" y="1421268"/>
                  <a:pt x="954586" y="1476391"/>
                  <a:pt x="960120" y="1491149"/>
                </a:cubicBezTo>
                <a:cubicBezTo>
                  <a:pt x="964906" y="1503912"/>
                  <a:pt x="972312" y="1515533"/>
                  <a:pt x="978408" y="1527725"/>
                </a:cubicBezTo>
                <a:cubicBezTo>
                  <a:pt x="1006340" y="1658075"/>
                  <a:pt x="1011265" y="1690683"/>
                  <a:pt x="1051560" y="1829477"/>
                </a:cubicBezTo>
                <a:cubicBezTo>
                  <a:pt x="1062309" y="1866503"/>
                  <a:pt x="1078785" y="1901802"/>
                  <a:pt x="1088136" y="1939205"/>
                </a:cubicBezTo>
                <a:cubicBezTo>
                  <a:pt x="1156672" y="2213349"/>
                  <a:pt x="1057136" y="1899254"/>
                  <a:pt x="1133856" y="2140373"/>
                </a:cubicBezTo>
                <a:cubicBezTo>
                  <a:pt x="1145546" y="2177113"/>
                  <a:pt x="1157256" y="2213868"/>
                  <a:pt x="1170432" y="2250101"/>
                </a:cubicBezTo>
                <a:cubicBezTo>
                  <a:pt x="1193840" y="2314472"/>
                  <a:pt x="1243584" y="2442125"/>
                  <a:pt x="1243584" y="2442125"/>
                </a:cubicBezTo>
                <a:cubicBezTo>
                  <a:pt x="1225042" y="2163996"/>
                  <a:pt x="1231748" y="2324424"/>
                  <a:pt x="1243584" y="1856909"/>
                </a:cubicBezTo>
                <a:cubicBezTo>
                  <a:pt x="1249709" y="1614957"/>
                  <a:pt x="1250565" y="1621515"/>
                  <a:pt x="1261872" y="1417997"/>
                </a:cubicBezTo>
                <a:cubicBezTo>
                  <a:pt x="1260357" y="1289237"/>
                  <a:pt x="1258286" y="638420"/>
                  <a:pt x="1243584" y="366437"/>
                </a:cubicBezTo>
                <a:cubicBezTo>
                  <a:pt x="1240794" y="314816"/>
                  <a:pt x="1232500" y="303536"/>
                  <a:pt x="1225296" y="256709"/>
                </a:cubicBezTo>
                <a:cubicBezTo>
                  <a:pt x="1221559" y="232421"/>
                  <a:pt x="1219200" y="207941"/>
                  <a:pt x="1216152" y="183557"/>
                </a:cubicBezTo>
                <a:cubicBezTo>
                  <a:pt x="1219200" y="125645"/>
                  <a:pt x="1199361" y="-42049"/>
                  <a:pt x="1225296" y="9821"/>
                </a:cubicBezTo>
                <a:cubicBezTo>
                  <a:pt x="1239082" y="37392"/>
                  <a:pt x="1283536" y="333515"/>
                  <a:pt x="1298448" y="430445"/>
                </a:cubicBezTo>
                <a:cubicBezTo>
                  <a:pt x="1301496" y="473117"/>
                  <a:pt x="1303719" y="515856"/>
                  <a:pt x="1307592" y="558461"/>
                </a:cubicBezTo>
                <a:cubicBezTo>
                  <a:pt x="1316386" y="655197"/>
                  <a:pt x="1328013" y="763281"/>
                  <a:pt x="1344168" y="860213"/>
                </a:cubicBezTo>
                <a:cubicBezTo>
                  <a:pt x="1352325" y="909156"/>
                  <a:pt x="1363699" y="957532"/>
                  <a:pt x="1371600" y="1006517"/>
                </a:cubicBezTo>
                <a:cubicBezTo>
                  <a:pt x="1378945" y="1052053"/>
                  <a:pt x="1384392" y="1097881"/>
                  <a:pt x="1389888" y="1143677"/>
                </a:cubicBezTo>
                <a:cubicBezTo>
                  <a:pt x="1392751" y="1167534"/>
                  <a:pt x="1402233" y="1278554"/>
                  <a:pt x="1408176" y="1308269"/>
                </a:cubicBezTo>
                <a:cubicBezTo>
                  <a:pt x="1412528" y="1330028"/>
                  <a:pt x="1421082" y="1350750"/>
                  <a:pt x="1426464" y="1372277"/>
                </a:cubicBezTo>
                <a:cubicBezTo>
                  <a:pt x="1430233" y="1387355"/>
                  <a:pt x="1432560" y="1402757"/>
                  <a:pt x="1435608" y="1417997"/>
                </a:cubicBezTo>
                <a:cubicBezTo>
                  <a:pt x="1453896" y="1411901"/>
                  <a:pt x="1475050" y="1411275"/>
                  <a:pt x="1490472" y="1399709"/>
                </a:cubicBezTo>
                <a:cubicBezTo>
                  <a:pt x="1512953" y="1382848"/>
                  <a:pt x="1528202" y="1357975"/>
                  <a:pt x="1545336" y="1335701"/>
                </a:cubicBezTo>
                <a:cubicBezTo>
                  <a:pt x="1576863" y="1294716"/>
                  <a:pt x="1579903" y="1284854"/>
                  <a:pt x="1600200" y="1244261"/>
                </a:cubicBezTo>
                <a:cubicBezTo>
                  <a:pt x="1618488" y="1250357"/>
                  <a:pt x="1637515" y="1254572"/>
                  <a:pt x="1655064" y="1262549"/>
                </a:cubicBezTo>
                <a:cubicBezTo>
                  <a:pt x="1751735" y="1306491"/>
                  <a:pt x="1655134" y="1278568"/>
                  <a:pt x="1737360" y="1299125"/>
                </a:cubicBezTo>
                <a:cubicBezTo>
                  <a:pt x="1749552" y="1296077"/>
                  <a:pt x="1761899" y="1293592"/>
                  <a:pt x="1773936" y="1289981"/>
                </a:cubicBezTo>
                <a:cubicBezTo>
                  <a:pt x="1792400" y="1284442"/>
                  <a:pt x="1809982" y="1275875"/>
                  <a:pt x="1828800" y="1271693"/>
                </a:cubicBezTo>
                <a:cubicBezTo>
                  <a:pt x="1920505" y="1251314"/>
                  <a:pt x="1884437" y="1262291"/>
                  <a:pt x="1938528" y="1244261"/>
                </a:cubicBezTo>
                <a:cubicBezTo>
                  <a:pt x="1956816" y="1250357"/>
                  <a:pt x="1974139" y="1261586"/>
                  <a:pt x="1993392" y="1262549"/>
                </a:cubicBezTo>
                <a:cubicBezTo>
                  <a:pt x="2126296" y="1269194"/>
                  <a:pt x="2087284" y="1232143"/>
                  <a:pt x="2176272" y="1271693"/>
                </a:cubicBezTo>
                <a:cubicBezTo>
                  <a:pt x="2186315" y="1276156"/>
                  <a:pt x="2194560" y="1283885"/>
                  <a:pt x="2203704" y="12899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A89D1B8-50B7-D3AE-77D6-0BBFCE2EA155}"/>
              </a:ext>
            </a:extLst>
          </p:cNvPr>
          <p:cNvPicPr>
            <a:picLocks noChangeAspect="1"/>
          </p:cNvPicPr>
          <p:nvPr/>
        </p:nvPicPr>
        <p:blipFill>
          <a:blip r:embed="rId3"/>
          <a:stretch>
            <a:fillRect/>
          </a:stretch>
        </p:blipFill>
        <p:spPr>
          <a:xfrm>
            <a:off x="7020444" y="4721089"/>
            <a:ext cx="425010" cy="1047896"/>
          </a:xfrm>
          <a:prstGeom prst="rect">
            <a:avLst/>
          </a:prstGeom>
        </p:spPr>
      </p:pic>
      <p:cxnSp>
        <p:nvCxnSpPr>
          <p:cNvPr id="19" name="Straight Connector 18">
            <a:extLst>
              <a:ext uri="{FF2B5EF4-FFF2-40B4-BE49-F238E27FC236}">
                <a16:creationId xmlns:a16="http://schemas.microsoft.com/office/drawing/2014/main" id="{9AA70E2A-9D88-3F6B-518B-CE473E21DBB6}"/>
              </a:ext>
            </a:extLst>
          </p:cNvPr>
          <p:cNvCxnSpPr/>
          <p:nvPr/>
        </p:nvCxnSpPr>
        <p:spPr>
          <a:xfrm flipH="1">
            <a:off x="4684424" y="5101311"/>
            <a:ext cx="170029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5A2059B-F19A-5F29-3E98-238629C5A687}"/>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320976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BF5254-9C6C-376D-8C66-E62668F47CFD}"/>
              </a:ext>
            </a:extLst>
          </p:cNvPr>
          <p:cNvSpPr>
            <a:spLocks noGrp="1"/>
          </p:cNvSpPr>
          <p:nvPr>
            <p:ph type="sldNum" sz="quarter" idx="12"/>
          </p:nvPr>
        </p:nvSpPr>
        <p:spPr/>
        <p:txBody>
          <a:bodyPr/>
          <a:lstStyle/>
          <a:p>
            <a:fld id="{F71035C8-D402-4C33-B374-6007964723C9}" type="slidenum">
              <a:rPr lang="en-US" smtClean="0"/>
              <a:t>17</a:t>
            </a:fld>
            <a:endParaRPr lang="en-US"/>
          </a:p>
        </p:txBody>
      </p:sp>
      <p:cxnSp>
        <p:nvCxnSpPr>
          <p:cNvPr id="4" name="Connector: Elbow 3">
            <a:extLst>
              <a:ext uri="{FF2B5EF4-FFF2-40B4-BE49-F238E27FC236}">
                <a16:creationId xmlns:a16="http://schemas.microsoft.com/office/drawing/2014/main" id="{508395DF-E66F-90E2-4106-1095D020AEE8}"/>
              </a:ext>
            </a:extLst>
          </p:cNvPr>
          <p:cNvCxnSpPr>
            <a:cxnSpLocks/>
          </p:cNvCxnSpPr>
          <p:nvPr/>
        </p:nvCxnSpPr>
        <p:spPr>
          <a:xfrm flipV="1">
            <a:off x="7598664" y="4910328"/>
            <a:ext cx="548640" cy="48337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D8D24ADF-00A6-F482-D00B-00D6900CCAEA}"/>
              </a:ext>
            </a:extLst>
          </p:cNvPr>
          <p:cNvCxnSpPr>
            <a:cxnSpLocks/>
          </p:cNvCxnSpPr>
          <p:nvPr/>
        </p:nvCxnSpPr>
        <p:spPr>
          <a:xfrm rot="10800000">
            <a:off x="8170429" y="4905947"/>
            <a:ext cx="1145203" cy="4968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3BEA6B72-F2BE-293A-0FE3-73542CB306A4}"/>
              </a:ext>
            </a:extLst>
          </p:cNvPr>
          <p:cNvSpPr/>
          <p:nvPr/>
        </p:nvSpPr>
        <p:spPr>
          <a:xfrm>
            <a:off x="4078225" y="4721089"/>
            <a:ext cx="1588007" cy="760445"/>
          </a:xfrm>
          <a:custGeom>
            <a:avLst/>
            <a:gdLst>
              <a:gd name="connsiteX0" fmla="*/ 285 w 2405157"/>
              <a:gd name="connsiteY0" fmla="*/ 1731303 h 1731303"/>
              <a:gd name="connsiteX1" fmla="*/ 9429 w 2405157"/>
              <a:gd name="connsiteY1" fmla="*/ 1658151 h 1731303"/>
              <a:gd name="connsiteX2" fmla="*/ 55149 w 2405157"/>
              <a:gd name="connsiteY2" fmla="*/ 1667295 h 1731303"/>
              <a:gd name="connsiteX3" fmla="*/ 73437 w 2405157"/>
              <a:gd name="connsiteY3" fmla="*/ 1703871 h 1731303"/>
              <a:gd name="connsiteX4" fmla="*/ 100869 w 2405157"/>
              <a:gd name="connsiteY4" fmla="*/ 1722159 h 1731303"/>
              <a:gd name="connsiteX5" fmla="*/ 110013 w 2405157"/>
              <a:gd name="connsiteY5" fmla="*/ 1676439 h 1731303"/>
              <a:gd name="connsiteX6" fmla="*/ 210597 w 2405157"/>
              <a:gd name="connsiteY6" fmla="*/ 1667295 h 1731303"/>
              <a:gd name="connsiteX7" fmla="*/ 247173 w 2405157"/>
              <a:gd name="connsiteY7" fmla="*/ 1603287 h 1731303"/>
              <a:gd name="connsiteX8" fmla="*/ 366045 w 2405157"/>
              <a:gd name="connsiteY8" fmla="*/ 1621575 h 1731303"/>
              <a:gd name="connsiteX9" fmla="*/ 393477 w 2405157"/>
              <a:gd name="connsiteY9" fmla="*/ 1639863 h 1731303"/>
              <a:gd name="connsiteX10" fmla="*/ 420909 w 2405157"/>
              <a:gd name="connsiteY10" fmla="*/ 1630719 h 1731303"/>
              <a:gd name="connsiteX11" fmla="*/ 512349 w 2405157"/>
              <a:gd name="connsiteY11" fmla="*/ 1694727 h 1731303"/>
              <a:gd name="connsiteX12" fmla="*/ 548925 w 2405157"/>
              <a:gd name="connsiteY12" fmla="*/ 1703871 h 1731303"/>
              <a:gd name="connsiteX13" fmla="*/ 631221 w 2405157"/>
              <a:gd name="connsiteY13" fmla="*/ 1713015 h 1731303"/>
              <a:gd name="connsiteX14" fmla="*/ 777525 w 2405157"/>
              <a:gd name="connsiteY14" fmla="*/ 1639863 h 1731303"/>
              <a:gd name="connsiteX15" fmla="*/ 814101 w 2405157"/>
              <a:gd name="connsiteY15" fmla="*/ 1383831 h 1731303"/>
              <a:gd name="connsiteX16" fmla="*/ 804957 w 2405157"/>
              <a:gd name="connsiteY16" fmla="*/ 981495 h 1731303"/>
              <a:gd name="connsiteX17" fmla="*/ 768381 w 2405157"/>
              <a:gd name="connsiteY17" fmla="*/ 725463 h 1731303"/>
              <a:gd name="connsiteX18" fmla="*/ 759237 w 2405157"/>
              <a:gd name="connsiteY18" fmla="*/ 506007 h 1731303"/>
              <a:gd name="connsiteX19" fmla="*/ 786669 w 2405157"/>
              <a:gd name="connsiteY19" fmla="*/ 67095 h 1731303"/>
              <a:gd name="connsiteX20" fmla="*/ 814101 w 2405157"/>
              <a:gd name="connsiteY20" fmla="*/ 304839 h 1731303"/>
              <a:gd name="connsiteX21" fmla="*/ 850677 w 2405157"/>
              <a:gd name="connsiteY21" fmla="*/ 487719 h 1731303"/>
              <a:gd name="connsiteX22" fmla="*/ 905541 w 2405157"/>
              <a:gd name="connsiteY22" fmla="*/ 688887 h 1731303"/>
              <a:gd name="connsiteX23" fmla="*/ 914685 w 2405157"/>
              <a:gd name="connsiteY23" fmla="*/ 816903 h 1731303"/>
              <a:gd name="connsiteX24" fmla="*/ 923829 w 2405157"/>
              <a:gd name="connsiteY24" fmla="*/ 1246671 h 1731303"/>
              <a:gd name="connsiteX25" fmla="*/ 942117 w 2405157"/>
              <a:gd name="connsiteY25" fmla="*/ 1383831 h 1731303"/>
              <a:gd name="connsiteX26" fmla="*/ 951261 w 2405157"/>
              <a:gd name="connsiteY26" fmla="*/ 1420407 h 1731303"/>
              <a:gd name="connsiteX27" fmla="*/ 987837 w 2405157"/>
              <a:gd name="connsiteY27" fmla="*/ 1493559 h 1731303"/>
              <a:gd name="connsiteX28" fmla="*/ 996981 w 2405157"/>
              <a:gd name="connsiteY28" fmla="*/ 1530135 h 1731303"/>
              <a:gd name="connsiteX29" fmla="*/ 1006125 w 2405157"/>
              <a:gd name="connsiteY29" fmla="*/ 1575855 h 1731303"/>
              <a:gd name="connsiteX30" fmla="*/ 1033557 w 2405157"/>
              <a:gd name="connsiteY30" fmla="*/ 1621575 h 1731303"/>
              <a:gd name="connsiteX31" fmla="*/ 1042701 w 2405157"/>
              <a:gd name="connsiteY31" fmla="*/ 1658151 h 1731303"/>
              <a:gd name="connsiteX32" fmla="*/ 1134141 w 2405157"/>
              <a:gd name="connsiteY32" fmla="*/ 1557567 h 1731303"/>
              <a:gd name="connsiteX33" fmla="*/ 1143285 w 2405157"/>
              <a:gd name="connsiteY33" fmla="*/ 1530135 h 1731303"/>
              <a:gd name="connsiteX34" fmla="*/ 1234725 w 2405157"/>
              <a:gd name="connsiteY34" fmla="*/ 1584999 h 1731303"/>
              <a:gd name="connsiteX35" fmla="*/ 1317021 w 2405157"/>
              <a:gd name="connsiteY35" fmla="*/ 1639863 h 1731303"/>
              <a:gd name="connsiteX36" fmla="*/ 1399317 w 2405157"/>
              <a:gd name="connsiteY36" fmla="*/ 1621575 h 1731303"/>
              <a:gd name="connsiteX37" fmla="*/ 1490757 w 2405157"/>
              <a:gd name="connsiteY37" fmla="*/ 1566711 h 1731303"/>
              <a:gd name="connsiteX38" fmla="*/ 1536477 w 2405157"/>
              <a:gd name="connsiteY38" fmla="*/ 1548423 h 1731303"/>
              <a:gd name="connsiteX39" fmla="*/ 1646205 w 2405157"/>
              <a:gd name="connsiteY39" fmla="*/ 1557567 h 1731303"/>
              <a:gd name="connsiteX40" fmla="*/ 1673637 w 2405157"/>
              <a:gd name="connsiteY40" fmla="*/ 1584999 h 1731303"/>
              <a:gd name="connsiteX41" fmla="*/ 1746789 w 2405157"/>
              <a:gd name="connsiteY41" fmla="*/ 1630719 h 1731303"/>
              <a:gd name="connsiteX42" fmla="*/ 1819941 w 2405157"/>
              <a:gd name="connsiteY42" fmla="*/ 1621575 h 1731303"/>
              <a:gd name="connsiteX43" fmla="*/ 1874805 w 2405157"/>
              <a:gd name="connsiteY43" fmla="*/ 1603287 h 1731303"/>
              <a:gd name="connsiteX44" fmla="*/ 1947957 w 2405157"/>
              <a:gd name="connsiteY44" fmla="*/ 1621575 h 1731303"/>
              <a:gd name="connsiteX45" fmla="*/ 1975389 w 2405157"/>
              <a:gd name="connsiteY45" fmla="*/ 1639863 h 1731303"/>
              <a:gd name="connsiteX46" fmla="*/ 2048541 w 2405157"/>
              <a:gd name="connsiteY46" fmla="*/ 1603287 h 1731303"/>
              <a:gd name="connsiteX47" fmla="*/ 2139981 w 2405157"/>
              <a:gd name="connsiteY47" fmla="*/ 1584999 h 1731303"/>
              <a:gd name="connsiteX48" fmla="*/ 2194845 w 2405157"/>
              <a:gd name="connsiteY48" fmla="*/ 1594143 h 1731303"/>
              <a:gd name="connsiteX49" fmla="*/ 2249709 w 2405157"/>
              <a:gd name="connsiteY49" fmla="*/ 1630719 h 1731303"/>
              <a:gd name="connsiteX50" fmla="*/ 2295429 w 2405157"/>
              <a:gd name="connsiteY50" fmla="*/ 1612431 h 1731303"/>
              <a:gd name="connsiteX51" fmla="*/ 2386869 w 2405157"/>
              <a:gd name="connsiteY51" fmla="*/ 1630719 h 1731303"/>
              <a:gd name="connsiteX52" fmla="*/ 2405157 w 2405157"/>
              <a:gd name="connsiteY52" fmla="*/ 1639863 h 173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05157" h="1731303">
                <a:moveTo>
                  <a:pt x="285" y="1731303"/>
                </a:moveTo>
                <a:cubicBezTo>
                  <a:pt x="3333" y="1706919"/>
                  <a:pt x="-6563" y="1676809"/>
                  <a:pt x="9429" y="1658151"/>
                </a:cubicBezTo>
                <a:cubicBezTo>
                  <a:pt x="19543" y="1646351"/>
                  <a:pt x="42502" y="1658262"/>
                  <a:pt x="55149" y="1667295"/>
                </a:cubicBezTo>
                <a:cubicBezTo>
                  <a:pt x="66241" y="1675218"/>
                  <a:pt x="64711" y="1693399"/>
                  <a:pt x="73437" y="1703871"/>
                </a:cubicBezTo>
                <a:cubicBezTo>
                  <a:pt x="80472" y="1712314"/>
                  <a:pt x="91725" y="1716063"/>
                  <a:pt x="100869" y="1722159"/>
                </a:cubicBezTo>
                <a:cubicBezTo>
                  <a:pt x="103917" y="1706919"/>
                  <a:pt x="102302" y="1689933"/>
                  <a:pt x="110013" y="1676439"/>
                </a:cubicBezTo>
                <a:cubicBezTo>
                  <a:pt x="130228" y="1641062"/>
                  <a:pt x="188397" y="1664520"/>
                  <a:pt x="210597" y="1667295"/>
                </a:cubicBezTo>
                <a:cubicBezTo>
                  <a:pt x="222789" y="1645959"/>
                  <a:pt x="237004" y="1625658"/>
                  <a:pt x="247173" y="1603287"/>
                </a:cubicBezTo>
                <a:cubicBezTo>
                  <a:pt x="278335" y="1534731"/>
                  <a:pt x="205705" y="1536060"/>
                  <a:pt x="366045" y="1621575"/>
                </a:cubicBezTo>
                <a:cubicBezTo>
                  <a:pt x="375742" y="1626747"/>
                  <a:pt x="384333" y="1633767"/>
                  <a:pt x="393477" y="1639863"/>
                </a:cubicBezTo>
                <a:cubicBezTo>
                  <a:pt x="402621" y="1636815"/>
                  <a:pt x="411500" y="1628628"/>
                  <a:pt x="420909" y="1630719"/>
                </a:cubicBezTo>
                <a:cubicBezTo>
                  <a:pt x="499067" y="1648087"/>
                  <a:pt x="454677" y="1658682"/>
                  <a:pt x="512349" y="1694727"/>
                </a:cubicBezTo>
                <a:cubicBezTo>
                  <a:pt x="523006" y="1701388"/>
                  <a:pt x="536504" y="1701960"/>
                  <a:pt x="548925" y="1703871"/>
                </a:cubicBezTo>
                <a:cubicBezTo>
                  <a:pt x="576205" y="1708068"/>
                  <a:pt x="603789" y="1709967"/>
                  <a:pt x="631221" y="1713015"/>
                </a:cubicBezTo>
                <a:cubicBezTo>
                  <a:pt x="679989" y="1688631"/>
                  <a:pt x="739971" y="1679393"/>
                  <a:pt x="777525" y="1639863"/>
                </a:cubicBezTo>
                <a:cubicBezTo>
                  <a:pt x="809062" y="1606666"/>
                  <a:pt x="812644" y="1407137"/>
                  <a:pt x="814101" y="1383831"/>
                </a:cubicBezTo>
                <a:cubicBezTo>
                  <a:pt x="811053" y="1249719"/>
                  <a:pt x="814250" y="1115319"/>
                  <a:pt x="804957" y="981495"/>
                </a:cubicBezTo>
                <a:cubicBezTo>
                  <a:pt x="798985" y="895492"/>
                  <a:pt x="768381" y="725463"/>
                  <a:pt x="768381" y="725463"/>
                </a:cubicBezTo>
                <a:cubicBezTo>
                  <a:pt x="765333" y="652311"/>
                  <a:pt x="759237" y="579222"/>
                  <a:pt x="759237" y="506007"/>
                </a:cubicBezTo>
                <a:cubicBezTo>
                  <a:pt x="759237" y="14636"/>
                  <a:pt x="682799" y="-88710"/>
                  <a:pt x="786669" y="67095"/>
                </a:cubicBezTo>
                <a:cubicBezTo>
                  <a:pt x="832209" y="249257"/>
                  <a:pt x="773119" y="-6624"/>
                  <a:pt x="814101" y="304839"/>
                </a:cubicBezTo>
                <a:cubicBezTo>
                  <a:pt x="822211" y="366475"/>
                  <a:pt x="838082" y="426841"/>
                  <a:pt x="850677" y="487719"/>
                </a:cubicBezTo>
                <a:cubicBezTo>
                  <a:pt x="872215" y="591819"/>
                  <a:pt x="869174" y="570694"/>
                  <a:pt x="905541" y="688887"/>
                </a:cubicBezTo>
                <a:cubicBezTo>
                  <a:pt x="908589" y="731559"/>
                  <a:pt x="913283" y="774145"/>
                  <a:pt x="914685" y="816903"/>
                </a:cubicBezTo>
                <a:cubicBezTo>
                  <a:pt x="919380" y="960114"/>
                  <a:pt x="918715" y="1103474"/>
                  <a:pt x="923829" y="1246671"/>
                </a:cubicBezTo>
                <a:cubicBezTo>
                  <a:pt x="924890" y="1276373"/>
                  <a:pt x="935240" y="1349448"/>
                  <a:pt x="942117" y="1383831"/>
                </a:cubicBezTo>
                <a:cubicBezTo>
                  <a:pt x="944582" y="1396154"/>
                  <a:pt x="946427" y="1408806"/>
                  <a:pt x="951261" y="1420407"/>
                </a:cubicBezTo>
                <a:cubicBezTo>
                  <a:pt x="961746" y="1445572"/>
                  <a:pt x="981225" y="1467111"/>
                  <a:pt x="987837" y="1493559"/>
                </a:cubicBezTo>
                <a:cubicBezTo>
                  <a:pt x="990885" y="1505751"/>
                  <a:pt x="994255" y="1517867"/>
                  <a:pt x="996981" y="1530135"/>
                </a:cubicBezTo>
                <a:cubicBezTo>
                  <a:pt x="1000352" y="1545307"/>
                  <a:pt x="1000353" y="1561425"/>
                  <a:pt x="1006125" y="1575855"/>
                </a:cubicBezTo>
                <a:cubicBezTo>
                  <a:pt x="1012726" y="1592357"/>
                  <a:pt x="1024413" y="1606335"/>
                  <a:pt x="1033557" y="1621575"/>
                </a:cubicBezTo>
                <a:cubicBezTo>
                  <a:pt x="1036605" y="1633767"/>
                  <a:pt x="1036466" y="1647240"/>
                  <a:pt x="1042701" y="1658151"/>
                </a:cubicBezTo>
                <a:cubicBezTo>
                  <a:pt x="1091419" y="1743408"/>
                  <a:pt x="1110278" y="1608275"/>
                  <a:pt x="1134141" y="1557567"/>
                </a:cubicBezTo>
                <a:cubicBezTo>
                  <a:pt x="1138245" y="1548846"/>
                  <a:pt x="1140237" y="1539279"/>
                  <a:pt x="1143285" y="1530135"/>
                </a:cubicBezTo>
                <a:cubicBezTo>
                  <a:pt x="1173765" y="1548423"/>
                  <a:pt x="1206061" y="1563979"/>
                  <a:pt x="1234725" y="1584999"/>
                </a:cubicBezTo>
                <a:cubicBezTo>
                  <a:pt x="1319459" y="1647137"/>
                  <a:pt x="1241969" y="1621100"/>
                  <a:pt x="1317021" y="1639863"/>
                </a:cubicBezTo>
                <a:cubicBezTo>
                  <a:pt x="1344453" y="1633767"/>
                  <a:pt x="1372458" y="1629839"/>
                  <a:pt x="1399317" y="1621575"/>
                </a:cubicBezTo>
                <a:cubicBezTo>
                  <a:pt x="1457011" y="1603823"/>
                  <a:pt x="1422199" y="1594134"/>
                  <a:pt x="1490757" y="1566711"/>
                </a:cubicBezTo>
                <a:lnTo>
                  <a:pt x="1536477" y="1548423"/>
                </a:lnTo>
                <a:cubicBezTo>
                  <a:pt x="1573053" y="1551471"/>
                  <a:pt x="1610741" y="1548110"/>
                  <a:pt x="1646205" y="1557567"/>
                </a:cubicBezTo>
                <a:cubicBezTo>
                  <a:pt x="1658700" y="1560899"/>
                  <a:pt x="1663819" y="1576583"/>
                  <a:pt x="1673637" y="1584999"/>
                </a:cubicBezTo>
                <a:cubicBezTo>
                  <a:pt x="1706874" y="1613488"/>
                  <a:pt x="1709322" y="1611986"/>
                  <a:pt x="1746789" y="1630719"/>
                </a:cubicBezTo>
                <a:cubicBezTo>
                  <a:pt x="1807337" y="1590353"/>
                  <a:pt x="1734899" y="1629306"/>
                  <a:pt x="1819941" y="1621575"/>
                </a:cubicBezTo>
                <a:cubicBezTo>
                  <a:pt x="1839139" y="1619830"/>
                  <a:pt x="1856517" y="1609383"/>
                  <a:pt x="1874805" y="1603287"/>
                </a:cubicBezTo>
                <a:cubicBezTo>
                  <a:pt x="1899189" y="1609383"/>
                  <a:pt x="1924336" y="1612985"/>
                  <a:pt x="1947957" y="1621575"/>
                </a:cubicBezTo>
                <a:cubicBezTo>
                  <a:pt x="1958285" y="1625331"/>
                  <a:pt x="1964399" y="1639863"/>
                  <a:pt x="1975389" y="1639863"/>
                </a:cubicBezTo>
                <a:cubicBezTo>
                  <a:pt x="2030210" y="1639863"/>
                  <a:pt x="2008190" y="1615703"/>
                  <a:pt x="2048541" y="1603287"/>
                </a:cubicBezTo>
                <a:cubicBezTo>
                  <a:pt x="2078250" y="1594146"/>
                  <a:pt x="2109501" y="1591095"/>
                  <a:pt x="2139981" y="1584999"/>
                </a:cubicBezTo>
                <a:cubicBezTo>
                  <a:pt x="2158269" y="1588047"/>
                  <a:pt x="2177731" y="1587012"/>
                  <a:pt x="2194845" y="1594143"/>
                </a:cubicBezTo>
                <a:cubicBezTo>
                  <a:pt x="2215134" y="1602597"/>
                  <a:pt x="2249709" y="1630719"/>
                  <a:pt x="2249709" y="1630719"/>
                </a:cubicBezTo>
                <a:cubicBezTo>
                  <a:pt x="2264949" y="1624623"/>
                  <a:pt x="2279072" y="1613794"/>
                  <a:pt x="2295429" y="1612431"/>
                </a:cubicBezTo>
                <a:cubicBezTo>
                  <a:pt x="2319792" y="1610401"/>
                  <a:pt x="2360987" y="1620366"/>
                  <a:pt x="2386869" y="1630719"/>
                </a:cubicBezTo>
                <a:cubicBezTo>
                  <a:pt x="2393197" y="1633250"/>
                  <a:pt x="2399061" y="1636815"/>
                  <a:pt x="2405157" y="16398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374B4B-0B01-7097-990A-69D95A7169A6}"/>
              </a:ext>
            </a:extLst>
          </p:cNvPr>
          <p:cNvSpPr/>
          <p:nvPr/>
        </p:nvSpPr>
        <p:spPr>
          <a:xfrm>
            <a:off x="2118316" y="4609568"/>
            <a:ext cx="1252728" cy="1408496"/>
          </a:xfrm>
          <a:custGeom>
            <a:avLst/>
            <a:gdLst>
              <a:gd name="connsiteX0" fmla="*/ 0 w 2203704"/>
              <a:gd name="connsiteY0" fmla="*/ 1280837 h 2442125"/>
              <a:gd name="connsiteX1" fmla="*/ 45720 w 2203704"/>
              <a:gd name="connsiteY1" fmla="*/ 1271693 h 2442125"/>
              <a:gd name="connsiteX2" fmla="*/ 82296 w 2203704"/>
              <a:gd name="connsiteY2" fmla="*/ 1289981 h 2442125"/>
              <a:gd name="connsiteX3" fmla="*/ 109728 w 2203704"/>
              <a:gd name="connsiteY3" fmla="*/ 1299125 h 2442125"/>
              <a:gd name="connsiteX4" fmla="*/ 155448 w 2203704"/>
              <a:gd name="connsiteY4" fmla="*/ 1271693 h 2442125"/>
              <a:gd name="connsiteX5" fmla="*/ 292608 w 2203704"/>
              <a:gd name="connsiteY5" fmla="*/ 1271693 h 2442125"/>
              <a:gd name="connsiteX6" fmla="*/ 338328 w 2203704"/>
              <a:gd name="connsiteY6" fmla="*/ 1262549 h 2442125"/>
              <a:gd name="connsiteX7" fmla="*/ 402336 w 2203704"/>
              <a:gd name="connsiteY7" fmla="*/ 1216829 h 2442125"/>
              <a:gd name="connsiteX8" fmla="*/ 438912 w 2203704"/>
              <a:gd name="connsiteY8" fmla="*/ 1235117 h 2442125"/>
              <a:gd name="connsiteX9" fmla="*/ 521208 w 2203704"/>
              <a:gd name="connsiteY9" fmla="*/ 1280837 h 2442125"/>
              <a:gd name="connsiteX10" fmla="*/ 649224 w 2203704"/>
              <a:gd name="connsiteY10" fmla="*/ 1253405 h 2442125"/>
              <a:gd name="connsiteX11" fmla="*/ 758952 w 2203704"/>
              <a:gd name="connsiteY11" fmla="*/ 1152821 h 2442125"/>
              <a:gd name="connsiteX12" fmla="*/ 786384 w 2203704"/>
              <a:gd name="connsiteY12" fmla="*/ 1143677 h 2442125"/>
              <a:gd name="connsiteX13" fmla="*/ 841248 w 2203704"/>
              <a:gd name="connsiteY13" fmla="*/ 1180253 h 2442125"/>
              <a:gd name="connsiteX14" fmla="*/ 859536 w 2203704"/>
              <a:gd name="connsiteY14" fmla="*/ 1225973 h 2442125"/>
              <a:gd name="connsiteX15" fmla="*/ 886968 w 2203704"/>
              <a:gd name="connsiteY15" fmla="*/ 1262549 h 2442125"/>
              <a:gd name="connsiteX16" fmla="*/ 914400 w 2203704"/>
              <a:gd name="connsiteY16" fmla="*/ 1344845 h 2442125"/>
              <a:gd name="connsiteX17" fmla="*/ 941832 w 2203704"/>
              <a:gd name="connsiteY17" fmla="*/ 1408853 h 2442125"/>
              <a:gd name="connsiteX18" fmla="*/ 960120 w 2203704"/>
              <a:gd name="connsiteY18" fmla="*/ 1491149 h 2442125"/>
              <a:gd name="connsiteX19" fmla="*/ 978408 w 2203704"/>
              <a:gd name="connsiteY19" fmla="*/ 1527725 h 2442125"/>
              <a:gd name="connsiteX20" fmla="*/ 1051560 w 2203704"/>
              <a:gd name="connsiteY20" fmla="*/ 1829477 h 2442125"/>
              <a:gd name="connsiteX21" fmla="*/ 1088136 w 2203704"/>
              <a:gd name="connsiteY21" fmla="*/ 1939205 h 2442125"/>
              <a:gd name="connsiteX22" fmla="*/ 1133856 w 2203704"/>
              <a:gd name="connsiteY22" fmla="*/ 2140373 h 2442125"/>
              <a:gd name="connsiteX23" fmla="*/ 1170432 w 2203704"/>
              <a:gd name="connsiteY23" fmla="*/ 2250101 h 2442125"/>
              <a:gd name="connsiteX24" fmla="*/ 1243584 w 2203704"/>
              <a:gd name="connsiteY24" fmla="*/ 2442125 h 2442125"/>
              <a:gd name="connsiteX25" fmla="*/ 1243584 w 2203704"/>
              <a:gd name="connsiteY25" fmla="*/ 1856909 h 2442125"/>
              <a:gd name="connsiteX26" fmla="*/ 1261872 w 2203704"/>
              <a:gd name="connsiteY26" fmla="*/ 1417997 h 2442125"/>
              <a:gd name="connsiteX27" fmla="*/ 1243584 w 2203704"/>
              <a:gd name="connsiteY27" fmla="*/ 366437 h 2442125"/>
              <a:gd name="connsiteX28" fmla="*/ 1225296 w 2203704"/>
              <a:gd name="connsiteY28" fmla="*/ 256709 h 2442125"/>
              <a:gd name="connsiteX29" fmla="*/ 1216152 w 2203704"/>
              <a:gd name="connsiteY29" fmla="*/ 183557 h 2442125"/>
              <a:gd name="connsiteX30" fmla="*/ 1225296 w 2203704"/>
              <a:gd name="connsiteY30" fmla="*/ 9821 h 2442125"/>
              <a:gd name="connsiteX31" fmla="*/ 1298448 w 2203704"/>
              <a:gd name="connsiteY31" fmla="*/ 430445 h 2442125"/>
              <a:gd name="connsiteX32" fmla="*/ 1307592 w 2203704"/>
              <a:gd name="connsiteY32" fmla="*/ 558461 h 2442125"/>
              <a:gd name="connsiteX33" fmla="*/ 1344168 w 2203704"/>
              <a:gd name="connsiteY33" fmla="*/ 860213 h 2442125"/>
              <a:gd name="connsiteX34" fmla="*/ 1371600 w 2203704"/>
              <a:gd name="connsiteY34" fmla="*/ 1006517 h 2442125"/>
              <a:gd name="connsiteX35" fmla="*/ 1389888 w 2203704"/>
              <a:gd name="connsiteY35" fmla="*/ 1143677 h 2442125"/>
              <a:gd name="connsiteX36" fmla="*/ 1408176 w 2203704"/>
              <a:gd name="connsiteY36" fmla="*/ 1308269 h 2442125"/>
              <a:gd name="connsiteX37" fmla="*/ 1426464 w 2203704"/>
              <a:gd name="connsiteY37" fmla="*/ 1372277 h 2442125"/>
              <a:gd name="connsiteX38" fmla="*/ 1435608 w 2203704"/>
              <a:gd name="connsiteY38" fmla="*/ 1417997 h 2442125"/>
              <a:gd name="connsiteX39" fmla="*/ 1490472 w 2203704"/>
              <a:gd name="connsiteY39" fmla="*/ 1399709 h 2442125"/>
              <a:gd name="connsiteX40" fmla="*/ 1545336 w 2203704"/>
              <a:gd name="connsiteY40" fmla="*/ 1335701 h 2442125"/>
              <a:gd name="connsiteX41" fmla="*/ 1600200 w 2203704"/>
              <a:gd name="connsiteY41" fmla="*/ 1244261 h 2442125"/>
              <a:gd name="connsiteX42" fmla="*/ 1655064 w 2203704"/>
              <a:gd name="connsiteY42" fmla="*/ 1262549 h 2442125"/>
              <a:gd name="connsiteX43" fmla="*/ 1737360 w 2203704"/>
              <a:gd name="connsiteY43" fmla="*/ 1299125 h 2442125"/>
              <a:gd name="connsiteX44" fmla="*/ 1773936 w 2203704"/>
              <a:gd name="connsiteY44" fmla="*/ 1289981 h 2442125"/>
              <a:gd name="connsiteX45" fmla="*/ 1828800 w 2203704"/>
              <a:gd name="connsiteY45" fmla="*/ 1271693 h 2442125"/>
              <a:gd name="connsiteX46" fmla="*/ 1938528 w 2203704"/>
              <a:gd name="connsiteY46" fmla="*/ 1244261 h 2442125"/>
              <a:gd name="connsiteX47" fmla="*/ 1993392 w 2203704"/>
              <a:gd name="connsiteY47" fmla="*/ 1262549 h 2442125"/>
              <a:gd name="connsiteX48" fmla="*/ 2176272 w 2203704"/>
              <a:gd name="connsiteY48" fmla="*/ 1271693 h 2442125"/>
              <a:gd name="connsiteX49" fmla="*/ 2203704 w 2203704"/>
              <a:gd name="connsiteY49" fmla="*/ 1289981 h 24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3704" h="2442125">
                <a:moveTo>
                  <a:pt x="0" y="1280837"/>
                </a:moveTo>
                <a:cubicBezTo>
                  <a:pt x="15240" y="1277789"/>
                  <a:pt x="30273" y="1269977"/>
                  <a:pt x="45720" y="1271693"/>
                </a:cubicBezTo>
                <a:cubicBezTo>
                  <a:pt x="59268" y="1273198"/>
                  <a:pt x="69767" y="1284611"/>
                  <a:pt x="82296" y="1289981"/>
                </a:cubicBezTo>
                <a:cubicBezTo>
                  <a:pt x="91155" y="1293778"/>
                  <a:pt x="100584" y="1296077"/>
                  <a:pt x="109728" y="1299125"/>
                </a:cubicBezTo>
                <a:cubicBezTo>
                  <a:pt x="124968" y="1289981"/>
                  <a:pt x="139207" y="1278911"/>
                  <a:pt x="155448" y="1271693"/>
                </a:cubicBezTo>
                <a:cubicBezTo>
                  <a:pt x="199538" y="1252098"/>
                  <a:pt x="246876" y="1267536"/>
                  <a:pt x="292608" y="1271693"/>
                </a:cubicBezTo>
                <a:cubicBezTo>
                  <a:pt x="307848" y="1268645"/>
                  <a:pt x="325149" y="1270786"/>
                  <a:pt x="338328" y="1262549"/>
                </a:cubicBezTo>
                <a:cubicBezTo>
                  <a:pt x="439359" y="1199405"/>
                  <a:pt x="296502" y="1243288"/>
                  <a:pt x="402336" y="1216829"/>
                </a:cubicBezTo>
                <a:cubicBezTo>
                  <a:pt x="414528" y="1222925"/>
                  <a:pt x="427223" y="1228104"/>
                  <a:pt x="438912" y="1235117"/>
                </a:cubicBezTo>
                <a:cubicBezTo>
                  <a:pt x="517517" y="1282280"/>
                  <a:pt x="466030" y="1262444"/>
                  <a:pt x="521208" y="1280837"/>
                </a:cubicBezTo>
                <a:cubicBezTo>
                  <a:pt x="646081" y="1180938"/>
                  <a:pt x="466071" y="1307274"/>
                  <a:pt x="649224" y="1253405"/>
                </a:cubicBezTo>
                <a:cubicBezTo>
                  <a:pt x="726723" y="1230611"/>
                  <a:pt x="710550" y="1194309"/>
                  <a:pt x="758952" y="1152821"/>
                </a:cubicBezTo>
                <a:cubicBezTo>
                  <a:pt x="766270" y="1146548"/>
                  <a:pt x="777240" y="1146725"/>
                  <a:pt x="786384" y="1143677"/>
                </a:cubicBezTo>
                <a:cubicBezTo>
                  <a:pt x="804672" y="1155869"/>
                  <a:pt x="826646" y="1163825"/>
                  <a:pt x="841248" y="1180253"/>
                </a:cubicBezTo>
                <a:cubicBezTo>
                  <a:pt x="852153" y="1192521"/>
                  <a:pt x="851565" y="1211625"/>
                  <a:pt x="859536" y="1225973"/>
                </a:cubicBezTo>
                <a:cubicBezTo>
                  <a:pt x="866937" y="1239295"/>
                  <a:pt x="877824" y="1250357"/>
                  <a:pt x="886968" y="1262549"/>
                </a:cubicBezTo>
                <a:cubicBezTo>
                  <a:pt x="908881" y="1350200"/>
                  <a:pt x="879967" y="1241546"/>
                  <a:pt x="914400" y="1344845"/>
                </a:cubicBezTo>
                <a:cubicBezTo>
                  <a:pt x="934082" y="1403892"/>
                  <a:pt x="909688" y="1360637"/>
                  <a:pt x="941832" y="1408853"/>
                </a:cubicBezTo>
                <a:cubicBezTo>
                  <a:pt x="944315" y="1421268"/>
                  <a:pt x="954586" y="1476391"/>
                  <a:pt x="960120" y="1491149"/>
                </a:cubicBezTo>
                <a:cubicBezTo>
                  <a:pt x="964906" y="1503912"/>
                  <a:pt x="972312" y="1515533"/>
                  <a:pt x="978408" y="1527725"/>
                </a:cubicBezTo>
                <a:cubicBezTo>
                  <a:pt x="1006340" y="1658075"/>
                  <a:pt x="1011265" y="1690683"/>
                  <a:pt x="1051560" y="1829477"/>
                </a:cubicBezTo>
                <a:cubicBezTo>
                  <a:pt x="1062309" y="1866503"/>
                  <a:pt x="1078785" y="1901802"/>
                  <a:pt x="1088136" y="1939205"/>
                </a:cubicBezTo>
                <a:cubicBezTo>
                  <a:pt x="1156672" y="2213349"/>
                  <a:pt x="1057136" y="1899254"/>
                  <a:pt x="1133856" y="2140373"/>
                </a:cubicBezTo>
                <a:cubicBezTo>
                  <a:pt x="1145546" y="2177113"/>
                  <a:pt x="1157256" y="2213868"/>
                  <a:pt x="1170432" y="2250101"/>
                </a:cubicBezTo>
                <a:cubicBezTo>
                  <a:pt x="1193840" y="2314472"/>
                  <a:pt x="1243584" y="2442125"/>
                  <a:pt x="1243584" y="2442125"/>
                </a:cubicBezTo>
                <a:cubicBezTo>
                  <a:pt x="1225042" y="2163996"/>
                  <a:pt x="1231748" y="2324424"/>
                  <a:pt x="1243584" y="1856909"/>
                </a:cubicBezTo>
                <a:cubicBezTo>
                  <a:pt x="1249709" y="1614957"/>
                  <a:pt x="1250565" y="1621515"/>
                  <a:pt x="1261872" y="1417997"/>
                </a:cubicBezTo>
                <a:cubicBezTo>
                  <a:pt x="1260357" y="1289237"/>
                  <a:pt x="1258286" y="638420"/>
                  <a:pt x="1243584" y="366437"/>
                </a:cubicBezTo>
                <a:cubicBezTo>
                  <a:pt x="1240794" y="314816"/>
                  <a:pt x="1232500" y="303536"/>
                  <a:pt x="1225296" y="256709"/>
                </a:cubicBezTo>
                <a:cubicBezTo>
                  <a:pt x="1221559" y="232421"/>
                  <a:pt x="1219200" y="207941"/>
                  <a:pt x="1216152" y="183557"/>
                </a:cubicBezTo>
                <a:cubicBezTo>
                  <a:pt x="1219200" y="125645"/>
                  <a:pt x="1199361" y="-42049"/>
                  <a:pt x="1225296" y="9821"/>
                </a:cubicBezTo>
                <a:cubicBezTo>
                  <a:pt x="1239082" y="37392"/>
                  <a:pt x="1283536" y="333515"/>
                  <a:pt x="1298448" y="430445"/>
                </a:cubicBezTo>
                <a:cubicBezTo>
                  <a:pt x="1301496" y="473117"/>
                  <a:pt x="1303719" y="515856"/>
                  <a:pt x="1307592" y="558461"/>
                </a:cubicBezTo>
                <a:cubicBezTo>
                  <a:pt x="1316386" y="655197"/>
                  <a:pt x="1328013" y="763281"/>
                  <a:pt x="1344168" y="860213"/>
                </a:cubicBezTo>
                <a:cubicBezTo>
                  <a:pt x="1352325" y="909156"/>
                  <a:pt x="1363699" y="957532"/>
                  <a:pt x="1371600" y="1006517"/>
                </a:cubicBezTo>
                <a:cubicBezTo>
                  <a:pt x="1378945" y="1052053"/>
                  <a:pt x="1384392" y="1097881"/>
                  <a:pt x="1389888" y="1143677"/>
                </a:cubicBezTo>
                <a:cubicBezTo>
                  <a:pt x="1392751" y="1167534"/>
                  <a:pt x="1402233" y="1278554"/>
                  <a:pt x="1408176" y="1308269"/>
                </a:cubicBezTo>
                <a:cubicBezTo>
                  <a:pt x="1412528" y="1330028"/>
                  <a:pt x="1421082" y="1350750"/>
                  <a:pt x="1426464" y="1372277"/>
                </a:cubicBezTo>
                <a:cubicBezTo>
                  <a:pt x="1430233" y="1387355"/>
                  <a:pt x="1432560" y="1402757"/>
                  <a:pt x="1435608" y="1417997"/>
                </a:cubicBezTo>
                <a:cubicBezTo>
                  <a:pt x="1453896" y="1411901"/>
                  <a:pt x="1475050" y="1411275"/>
                  <a:pt x="1490472" y="1399709"/>
                </a:cubicBezTo>
                <a:cubicBezTo>
                  <a:pt x="1512953" y="1382848"/>
                  <a:pt x="1528202" y="1357975"/>
                  <a:pt x="1545336" y="1335701"/>
                </a:cubicBezTo>
                <a:cubicBezTo>
                  <a:pt x="1576863" y="1294716"/>
                  <a:pt x="1579903" y="1284854"/>
                  <a:pt x="1600200" y="1244261"/>
                </a:cubicBezTo>
                <a:cubicBezTo>
                  <a:pt x="1618488" y="1250357"/>
                  <a:pt x="1637515" y="1254572"/>
                  <a:pt x="1655064" y="1262549"/>
                </a:cubicBezTo>
                <a:cubicBezTo>
                  <a:pt x="1751735" y="1306491"/>
                  <a:pt x="1655134" y="1278568"/>
                  <a:pt x="1737360" y="1299125"/>
                </a:cubicBezTo>
                <a:cubicBezTo>
                  <a:pt x="1749552" y="1296077"/>
                  <a:pt x="1761899" y="1293592"/>
                  <a:pt x="1773936" y="1289981"/>
                </a:cubicBezTo>
                <a:cubicBezTo>
                  <a:pt x="1792400" y="1284442"/>
                  <a:pt x="1809982" y="1275875"/>
                  <a:pt x="1828800" y="1271693"/>
                </a:cubicBezTo>
                <a:cubicBezTo>
                  <a:pt x="1920505" y="1251314"/>
                  <a:pt x="1884437" y="1262291"/>
                  <a:pt x="1938528" y="1244261"/>
                </a:cubicBezTo>
                <a:cubicBezTo>
                  <a:pt x="1956816" y="1250357"/>
                  <a:pt x="1974139" y="1261586"/>
                  <a:pt x="1993392" y="1262549"/>
                </a:cubicBezTo>
                <a:cubicBezTo>
                  <a:pt x="2126296" y="1269194"/>
                  <a:pt x="2087284" y="1232143"/>
                  <a:pt x="2176272" y="1271693"/>
                </a:cubicBezTo>
                <a:cubicBezTo>
                  <a:pt x="2186315" y="1276156"/>
                  <a:pt x="2194560" y="1283885"/>
                  <a:pt x="2203704" y="12899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F24C548-C4EC-3F18-5E0D-861AD2794535}"/>
              </a:ext>
            </a:extLst>
          </p:cNvPr>
          <p:cNvPicPr>
            <a:picLocks noChangeAspect="1"/>
          </p:cNvPicPr>
          <p:nvPr/>
        </p:nvPicPr>
        <p:blipFill>
          <a:blip r:embed="rId3"/>
          <a:stretch>
            <a:fillRect/>
          </a:stretch>
        </p:blipFill>
        <p:spPr>
          <a:xfrm>
            <a:off x="6141720" y="4789868"/>
            <a:ext cx="425010" cy="1047896"/>
          </a:xfrm>
          <a:prstGeom prst="rect">
            <a:avLst/>
          </a:prstGeom>
        </p:spPr>
      </p:pic>
      <p:cxnSp>
        <p:nvCxnSpPr>
          <p:cNvPr id="14" name="Straight Connector 13">
            <a:extLst>
              <a:ext uri="{FF2B5EF4-FFF2-40B4-BE49-F238E27FC236}">
                <a16:creationId xmlns:a16="http://schemas.microsoft.com/office/drawing/2014/main" id="{BD7AE5EC-40FE-842E-76A0-D3CB743054F2}"/>
              </a:ext>
            </a:extLst>
          </p:cNvPr>
          <p:cNvCxnSpPr/>
          <p:nvPr/>
        </p:nvCxnSpPr>
        <p:spPr>
          <a:xfrm flipH="1">
            <a:off x="4181504" y="5101311"/>
            <a:ext cx="170029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68FF330-7726-CA95-5FBC-498F868C6C95}"/>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28930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73BB9C1-5618-22D8-5E59-B61AE9A56ACC}"/>
              </a:ext>
            </a:extLst>
          </p:cNvPr>
          <p:cNvSpPr>
            <a:spLocks noGrp="1"/>
          </p:cNvSpPr>
          <p:nvPr>
            <p:ph type="sldNum" sz="quarter" idx="12"/>
          </p:nvPr>
        </p:nvSpPr>
        <p:spPr>
          <a:xfrm>
            <a:off x="8708136" y="6348043"/>
            <a:ext cx="2743200" cy="365125"/>
          </a:xfrm>
        </p:spPr>
        <p:txBody>
          <a:bodyPr/>
          <a:lstStyle/>
          <a:p>
            <a:fld id="{F71035C8-D402-4C33-B374-6007964723C9}" type="slidenum">
              <a:rPr lang="en-US" smtClean="0"/>
              <a:t>18</a:t>
            </a:fld>
            <a:endParaRPr lang="en-US"/>
          </a:p>
        </p:txBody>
      </p:sp>
      <p:cxnSp>
        <p:nvCxnSpPr>
          <p:cNvPr id="4" name="Connector: Elbow 3">
            <a:extLst>
              <a:ext uri="{FF2B5EF4-FFF2-40B4-BE49-F238E27FC236}">
                <a16:creationId xmlns:a16="http://schemas.microsoft.com/office/drawing/2014/main" id="{7696FCA5-5F60-83B7-1E5F-79AC4C99C54D}"/>
              </a:ext>
            </a:extLst>
          </p:cNvPr>
          <p:cNvCxnSpPr>
            <a:cxnSpLocks/>
          </p:cNvCxnSpPr>
          <p:nvPr/>
        </p:nvCxnSpPr>
        <p:spPr>
          <a:xfrm flipV="1">
            <a:off x="7616952" y="4782312"/>
            <a:ext cx="548640" cy="48337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D075DC38-ED27-8ABB-13BE-9F3B5C6F737B}"/>
              </a:ext>
            </a:extLst>
          </p:cNvPr>
          <p:cNvCxnSpPr>
            <a:cxnSpLocks/>
          </p:cNvCxnSpPr>
          <p:nvPr/>
        </p:nvCxnSpPr>
        <p:spPr>
          <a:xfrm rot="10800000">
            <a:off x="8170429" y="4777931"/>
            <a:ext cx="1145203" cy="4968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0B694800-397D-5730-F8A7-7389471D9727}"/>
              </a:ext>
            </a:extLst>
          </p:cNvPr>
          <p:cNvCxnSpPr>
            <a:cxnSpLocks/>
          </p:cNvCxnSpPr>
          <p:nvPr/>
        </p:nvCxnSpPr>
        <p:spPr>
          <a:xfrm flipV="1">
            <a:off x="7924800" y="5410200"/>
            <a:ext cx="548640" cy="48337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0E7D40DE-0D8F-3E6B-D3E7-BE200524A526}"/>
              </a:ext>
            </a:extLst>
          </p:cNvPr>
          <p:cNvCxnSpPr>
            <a:cxnSpLocks/>
          </p:cNvCxnSpPr>
          <p:nvPr/>
        </p:nvCxnSpPr>
        <p:spPr>
          <a:xfrm rot="10800000">
            <a:off x="8496565" y="5405819"/>
            <a:ext cx="1145203" cy="4968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E64785D-D4EF-4D36-6B88-C71F6E1FFAFC}"/>
              </a:ext>
            </a:extLst>
          </p:cNvPr>
          <p:cNvCxnSpPr>
            <a:cxnSpLocks/>
          </p:cNvCxnSpPr>
          <p:nvPr/>
        </p:nvCxnSpPr>
        <p:spPr>
          <a:xfrm flipV="1">
            <a:off x="7409688" y="6038088"/>
            <a:ext cx="548640" cy="48337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91438C73-6D93-60E4-345C-1EA1D05DB734}"/>
              </a:ext>
            </a:extLst>
          </p:cNvPr>
          <p:cNvCxnSpPr>
            <a:cxnSpLocks/>
          </p:cNvCxnSpPr>
          <p:nvPr/>
        </p:nvCxnSpPr>
        <p:spPr>
          <a:xfrm rot="10800000">
            <a:off x="7944877" y="6033707"/>
            <a:ext cx="1145203" cy="4968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22BCD77-DA5E-E335-5DA9-443B1655F0CC}"/>
              </a:ext>
            </a:extLst>
          </p:cNvPr>
          <p:cNvSpPr/>
          <p:nvPr/>
        </p:nvSpPr>
        <p:spPr>
          <a:xfrm>
            <a:off x="8266176" y="4460428"/>
            <a:ext cx="134112" cy="21600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4DDD554-30C9-E3A8-2DFA-8300F5EFF459}"/>
              </a:ext>
            </a:extLst>
          </p:cNvPr>
          <p:cNvSpPr/>
          <p:nvPr/>
        </p:nvSpPr>
        <p:spPr>
          <a:xfrm>
            <a:off x="4078225" y="4721089"/>
            <a:ext cx="1588007" cy="760445"/>
          </a:xfrm>
          <a:custGeom>
            <a:avLst/>
            <a:gdLst>
              <a:gd name="connsiteX0" fmla="*/ 285 w 2405157"/>
              <a:gd name="connsiteY0" fmla="*/ 1731303 h 1731303"/>
              <a:gd name="connsiteX1" fmla="*/ 9429 w 2405157"/>
              <a:gd name="connsiteY1" fmla="*/ 1658151 h 1731303"/>
              <a:gd name="connsiteX2" fmla="*/ 55149 w 2405157"/>
              <a:gd name="connsiteY2" fmla="*/ 1667295 h 1731303"/>
              <a:gd name="connsiteX3" fmla="*/ 73437 w 2405157"/>
              <a:gd name="connsiteY3" fmla="*/ 1703871 h 1731303"/>
              <a:gd name="connsiteX4" fmla="*/ 100869 w 2405157"/>
              <a:gd name="connsiteY4" fmla="*/ 1722159 h 1731303"/>
              <a:gd name="connsiteX5" fmla="*/ 110013 w 2405157"/>
              <a:gd name="connsiteY5" fmla="*/ 1676439 h 1731303"/>
              <a:gd name="connsiteX6" fmla="*/ 210597 w 2405157"/>
              <a:gd name="connsiteY6" fmla="*/ 1667295 h 1731303"/>
              <a:gd name="connsiteX7" fmla="*/ 247173 w 2405157"/>
              <a:gd name="connsiteY7" fmla="*/ 1603287 h 1731303"/>
              <a:gd name="connsiteX8" fmla="*/ 366045 w 2405157"/>
              <a:gd name="connsiteY8" fmla="*/ 1621575 h 1731303"/>
              <a:gd name="connsiteX9" fmla="*/ 393477 w 2405157"/>
              <a:gd name="connsiteY9" fmla="*/ 1639863 h 1731303"/>
              <a:gd name="connsiteX10" fmla="*/ 420909 w 2405157"/>
              <a:gd name="connsiteY10" fmla="*/ 1630719 h 1731303"/>
              <a:gd name="connsiteX11" fmla="*/ 512349 w 2405157"/>
              <a:gd name="connsiteY11" fmla="*/ 1694727 h 1731303"/>
              <a:gd name="connsiteX12" fmla="*/ 548925 w 2405157"/>
              <a:gd name="connsiteY12" fmla="*/ 1703871 h 1731303"/>
              <a:gd name="connsiteX13" fmla="*/ 631221 w 2405157"/>
              <a:gd name="connsiteY13" fmla="*/ 1713015 h 1731303"/>
              <a:gd name="connsiteX14" fmla="*/ 777525 w 2405157"/>
              <a:gd name="connsiteY14" fmla="*/ 1639863 h 1731303"/>
              <a:gd name="connsiteX15" fmla="*/ 814101 w 2405157"/>
              <a:gd name="connsiteY15" fmla="*/ 1383831 h 1731303"/>
              <a:gd name="connsiteX16" fmla="*/ 804957 w 2405157"/>
              <a:gd name="connsiteY16" fmla="*/ 981495 h 1731303"/>
              <a:gd name="connsiteX17" fmla="*/ 768381 w 2405157"/>
              <a:gd name="connsiteY17" fmla="*/ 725463 h 1731303"/>
              <a:gd name="connsiteX18" fmla="*/ 759237 w 2405157"/>
              <a:gd name="connsiteY18" fmla="*/ 506007 h 1731303"/>
              <a:gd name="connsiteX19" fmla="*/ 786669 w 2405157"/>
              <a:gd name="connsiteY19" fmla="*/ 67095 h 1731303"/>
              <a:gd name="connsiteX20" fmla="*/ 814101 w 2405157"/>
              <a:gd name="connsiteY20" fmla="*/ 304839 h 1731303"/>
              <a:gd name="connsiteX21" fmla="*/ 850677 w 2405157"/>
              <a:gd name="connsiteY21" fmla="*/ 487719 h 1731303"/>
              <a:gd name="connsiteX22" fmla="*/ 905541 w 2405157"/>
              <a:gd name="connsiteY22" fmla="*/ 688887 h 1731303"/>
              <a:gd name="connsiteX23" fmla="*/ 914685 w 2405157"/>
              <a:gd name="connsiteY23" fmla="*/ 816903 h 1731303"/>
              <a:gd name="connsiteX24" fmla="*/ 923829 w 2405157"/>
              <a:gd name="connsiteY24" fmla="*/ 1246671 h 1731303"/>
              <a:gd name="connsiteX25" fmla="*/ 942117 w 2405157"/>
              <a:gd name="connsiteY25" fmla="*/ 1383831 h 1731303"/>
              <a:gd name="connsiteX26" fmla="*/ 951261 w 2405157"/>
              <a:gd name="connsiteY26" fmla="*/ 1420407 h 1731303"/>
              <a:gd name="connsiteX27" fmla="*/ 987837 w 2405157"/>
              <a:gd name="connsiteY27" fmla="*/ 1493559 h 1731303"/>
              <a:gd name="connsiteX28" fmla="*/ 996981 w 2405157"/>
              <a:gd name="connsiteY28" fmla="*/ 1530135 h 1731303"/>
              <a:gd name="connsiteX29" fmla="*/ 1006125 w 2405157"/>
              <a:gd name="connsiteY29" fmla="*/ 1575855 h 1731303"/>
              <a:gd name="connsiteX30" fmla="*/ 1033557 w 2405157"/>
              <a:gd name="connsiteY30" fmla="*/ 1621575 h 1731303"/>
              <a:gd name="connsiteX31" fmla="*/ 1042701 w 2405157"/>
              <a:gd name="connsiteY31" fmla="*/ 1658151 h 1731303"/>
              <a:gd name="connsiteX32" fmla="*/ 1134141 w 2405157"/>
              <a:gd name="connsiteY32" fmla="*/ 1557567 h 1731303"/>
              <a:gd name="connsiteX33" fmla="*/ 1143285 w 2405157"/>
              <a:gd name="connsiteY33" fmla="*/ 1530135 h 1731303"/>
              <a:gd name="connsiteX34" fmla="*/ 1234725 w 2405157"/>
              <a:gd name="connsiteY34" fmla="*/ 1584999 h 1731303"/>
              <a:gd name="connsiteX35" fmla="*/ 1317021 w 2405157"/>
              <a:gd name="connsiteY35" fmla="*/ 1639863 h 1731303"/>
              <a:gd name="connsiteX36" fmla="*/ 1399317 w 2405157"/>
              <a:gd name="connsiteY36" fmla="*/ 1621575 h 1731303"/>
              <a:gd name="connsiteX37" fmla="*/ 1490757 w 2405157"/>
              <a:gd name="connsiteY37" fmla="*/ 1566711 h 1731303"/>
              <a:gd name="connsiteX38" fmla="*/ 1536477 w 2405157"/>
              <a:gd name="connsiteY38" fmla="*/ 1548423 h 1731303"/>
              <a:gd name="connsiteX39" fmla="*/ 1646205 w 2405157"/>
              <a:gd name="connsiteY39" fmla="*/ 1557567 h 1731303"/>
              <a:gd name="connsiteX40" fmla="*/ 1673637 w 2405157"/>
              <a:gd name="connsiteY40" fmla="*/ 1584999 h 1731303"/>
              <a:gd name="connsiteX41" fmla="*/ 1746789 w 2405157"/>
              <a:gd name="connsiteY41" fmla="*/ 1630719 h 1731303"/>
              <a:gd name="connsiteX42" fmla="*/ 1819941 w 2405157"/>
              <a:gd name="connsiteY42" fmla="*/ 1621575 h 1731303"/>
              <a:gd name="connsiteX43" fmla="*/ 1874805 w 2405157"/>
              <a:gd name="connsiteY43" fmla="*/ 1603287 h 1731303"/>
              <a:gd name="connsiteX44" fmla="*/ 1947957 w 2405157"/>
              <a:gd name="connsiteY44" fmla="*/ 1621575 h 1731303"/>
              <a:gd name="connsiteX45" fmla="*/ 1975389 w 2405157"/>
              <a:gd name="connsiteY45" fmla="*/ 1639863 h 1731303"/>
              <a:gd name="connsiteX46" fmla="*/ 2048541 w 2405157"/>
              <a:gd name="connsiteY46" fmla="*/ 1603287 h 1731303"/>
              <a:gd name="connsiteX47" fmla="*/ 2139981 w 2405157"/>
              <a:gd name="connsiteY47" fmla="*/ 1584999 h 1731303"/>
              <a:gd name="connsiteX48" fmla="*/ 2194845 w 2405157"/>
              <a:gd name="connsiteY48" fmla="*/ 1594143 h 1731303"/>
              <a:gd name="connsiteX49" fmla="*/ 2249709 w 2405157"/>
              <a:gd name="connsiteY49" fmla="*/ 1630719 h 1731303"/>
              <a:gd name="connsiteX50" fmla="*/ 2295429 w 2405157"/>
              <a:gd name="connsiteY50" fmla="*/ 1612431 h 1731303"/>
              <a:gd name="connsiteX51" fmla="*/ 2386869 w 2405157"/>
              <a:gd name="connsiteY51" fmla="*/ 1630719 h 1731303"/>
              <a:gd name="connsiteX52" fmla="*/ 2405157 w 2405157"/>
              <a:gd name="connsiteY52" fmla="*/ 1639863 h 173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05157" h="1731303">
                <a:moveTo>
                  <a:pt x="285" y="1731303"/>
                </a:moveTo>
                <a:cubicBezTo>
                  <a:pt x="3333" y="1706919"/>
                  <a:pt x="-6563" y="1676809"/>
                  <a:pt x="9429" y="1658151"/>
                </a:cubicBezTo>
                <a:cubicBezTo>
                  <a:pt x="19543" y="1646351"/>
                  <a:pt x="42502" y="1658262"/>
                  <a:pt x="55149" y="1667295"/>
                </a:cubicBezTo>
                <a:cubicBezTo>
                  <a:pt x="66241" y="1675218"/>
                  <a:pt x="64711" y="1693399"/>
                  <a:pt x="73437" y="1703871"/>
                </a:cubicBezTo>
                <a:cubicBezTo>
                  <a:pt x="80472" y="1712314"/>
                  <a:pt x="91725" y="1716063"/>
                  <a:pt x="100869" y="1722159"/>
                </a:cubicBezTo>
                <a:cubicBezTo>
                  <a:pt x="103917" y="1706919"/>
                  <a:pt x="102302" y="1689933"/>
                  <a:pt x="110013" y="1676439"/>
                </a:cubicBezTo>
                <a:cubicBezTo>
                  <a:pt x="130228" y="1641062"/>
                  <a:pt x="188397" y="1664520"/>
                  <a:pt x="210597" y="1667295"/>
                </a:cubicBezTo>
                <a:cubicBezTo>
                  <a:pt x="222789" y="1645959"/>
                  <a:pt x="237004" y="1625658"/>
                  <a:pt x="247173" y="1603287"/>
                </a:cubicBezTo>
                <a:cubicBezTo>
                  <a:pt x="278335" y="1534731"/>
                  <a:pt x="205705" y="1536060"/>
                  <a:pt x="366045" y="1621575"/>
                </a:cubicBezTo>
                <a:cubicBezTo>
                  <a:pt x="375742" y="1626747"/>
                  <a:pt x="384333" y="1633767"/>
                  <a:pt x="393477" y="1639863"/>
                </a:cubicBezTo>
                <a:cubicBezTo>
                  <a:pt x="402621" y="1636815"/>
                  <a:pt x="411500" y="1628628"/>
                  <a:pt x="420909" y="1630719"/>
                </a:cubicBezTo>
                <a:cubicBezTo>
                  <a:pt x="499067" y="1648087"/>
                  <a:pt x="454677" y="1658682"/>
                  <a:pt x="512349" y="1694727"/>
                </a:cubicBezTo>
                <a:cubicBezTo>
                  <a:pt x="523006" y="1701388"/>
                  <a:pt x="536504" y="1701960"/>
                  <a:pt x="548925" y="1703871"/>
                </a:cubicBezTo>
                <a:cubicBezTo>
                  <a:pt x="576205" y="1708068"/>
                  <a:pt x="603789" y="1709967"/>
                  <a:pt x="631221" y="1713015"/>
                </a:cubicBezTo>
                <a:cubicBezTo>
                  <a:pt x="679989" y="1688631"/>
                  <a:pt x="739971" y="1679393"/>
                  <a:pt x="777525" y="1639863"/>
                </a:cubicBezTo>
                <a:cubicBezTo>
                  <a:pt x="809062" y="1606666"/>
                  <a:pt x="812644" y="1407137"/>
                  <a:pt x="814101" y="1383831"/>
                </a:cubicBezTo>
                <a:cubicBezTo>
                  <a:pt x="811053" y="1249719"/>
                  <a:pt x="814250" y="1115319"/>
                  <a:pt x="804957" y="981495"/>
                </a:cubicBezTo>
                <a:cubicBezTo>
                  <a:pt x="798985" y="895492"/>
                  <a:pt x="768381" y="725463"/>
                  <a:pt x="768381" y="725463"/>
                </a:cubicBezTo>
                <a:cubicBezTo>
                  <a:pt x="765333" y="652311"/>
                  <a:pt x="759237" y="579222"/>
                  <a:pt x="759237" y="506007"/>
                </a:cubicBezTo>
                <a:cubicBezTo>
                  <a:pt x="759237" y="14636"/>
                  <a:pt x="682799" y="-88710"/>
                  <a:pt x="786669" y="67095"/>
                </a:cubicBezTo>
                <a:cubicBezTo>
                  <a:pt x="832209" y="249257"/>
                  <a:pt x="773119" y="-6624"/>
                  <a:pt x="814101" y="304839"/>
                </a:cubicBezTo>
                <a:cubicBezTo>
                  <a:pt x="822211" y="366475"/>
                  <a:pt x="838082" y="426841"/>
                  <a:pt x="850677" y="487719"/>
                </a:cubicBezTo>
                <a:cubicBezTo>
                  <a:pt x="872215" y="591819"/>
                  <a:pt x="869174" y="570694"/>
                  <a:pt x="905541" y="688887"/>
                </a:cubicBezTo>
                <a:cubicBezTo>
                  <a:pt x="908589" y="731559"/>
                  <a:pt x="913283" y="774145"/>
                  <a:pt x="914685" y="816903"/>
                </a:cubicBezTo>
                <a:cubicBezTo>
                  <a:pt x="919380" y="960114"/>
                  <a:pt x="918715" y="1103474"/>
                  <a:pt x="923829" y="1246671"/>
                </a:cubicBezTo>
                <a:cubicBezTo>
                  <a:pt x="924890" y="1276373"/>
                  <a:pt x="935240" y="1349448"/>
                  <a:pt x="942117" y="1383831"/>
                </a:cubicBezTo>
                <a:cubicBezTo>
                  <a:pt x="944582" y="1396154"/>
                  <a:pt x="946427" y="1408806"/>
                  <a:pt x="951261" y="1420407"/>
                </a:cubicBezTo>
                <a:cubicBezTo>
                  <a:pt x="961746" y="1445572"/>
                  <a:pt x="981225" y="1467111"/>
                  <a:pt x="987837" y="1493559"/>
                </a:cubicBezTo>
                <a:cubicBezTo>
                  <a:pt x="990885" y="1505751"/>
                  <a:pt x="994255" y="1517867"/>
                  <a:pt x="996981" y="1530135"/>
                </a:cubicBezTo>
                <a:cubicBezTo>
                  <a:pt x="1000352" y="1545307"/>
                  <a:pt x="1000353" y="1561425"/>
                  <a:pt x="1006125" y="1575855"/>
                </a:cubicBezTo>
                <a:cubicBezTo>
                  <a:pt x="1012726" y="1592357"/>
                  <a:pt x="1024413" y="1606335"/>
                  <a:pt x="1033557" y="1621575"/>
                </a:cubicBezTo>
                <a:cubicBezTo>
                  <a:pt x="1036605" y="1633767"/>
                  <a:pt x="1036466" y="1647240"/>
                  <a:pt x="1042701" y="1658151"/>
                </a:cubicBezTo>
                <a:cubicBezTo>
                  <a:pt x="1091419" y="1743408"/>
                  <a:pt x="1110278" y="1608275"/>
                  <a:pt x="1134141" y="1557567"/>
                </a:cubicBezTo>
                <a:cubicBezTo>
                  <a:pt x="1138245" y="1548846"/>
                  <a:pt x="1140237" y="1539279"/>
                  <a:pt x="1143285" y="1530135"/>
                </a:cubicBezTo>
                <a:cubicBezTo>
                  <a:pt x="1173765" y="1548423"/>
                  <a:pt x="1206061" y="1563979"/>
                  <a:pt x="1234725" y="1584999"/>
                </a:cubicBezTo>
                <a:cubicBezTo>
                  <a:pt x="1319459" y="1647137"/>
                  <a:pt x="1241969" y="1621100"/>
                  <a:pt x="1317021" y="1639863"/>
                </a:cubicBezTo>
                <a:cubicBezTo>
                  <a:pt x="1344453" y="1633767"/>
                  <a:pt x="1372458" y="1629839"/>
                  <a:pt x="1399317" y="1621575"/>
                </a:cubicBezTo>
                <a:cubicBezTo>
                  <a:pt x="1457011" y="1603823"/>
                  <a:pt x="1422199" y="1594134"/>
                  <a:pt x="1490757" y="1566711"/>
                </a:cubicBezTo>
                <a:lnTo>
                  <a:pt x="1536477" y="1548423"/>
                </a:lnTo>
                <a:cubicBezTo>
                  <a:pt x="1573053" y="1551471"/>
                  <a:pt x="1610741" y="1548110"/>
                  <a:pt x="1646205" y="1557567"/>
                </a:cubicBezTo>
                <a:cubicBezTo>
                  <a:pt x="1658700" y="1560899"/>
                  <a:pt x="1663819" y="1576583"/>
                  <a:pt x="1673637" y="1584999"/>
                </a:cubicBezTo>
                <a:cubicBezTo>
                  <a:pt x="1706874" y="1613488"/>
                  <a:pt x="1709322" y="1611986"/>
                  <a:pt x="1746789" y="1630719"/>
                </a:cubicBezTo>
                <a:cubicBezTo>
                  <a:pt x="1807337" y="1590353"/>
                  <a:pt x="1734899" y="1629306"/>
                  <a:pt x="1819941" y="1621575"/>
                </a:cubicBezTo>
                <a:cubicBezTo>
                  <a:pt x="1839139" y="1619830"/>
                  <a:pt x="1856517" y="1609383"/>
                  <a:pt x="1874805" y="1603287"/>
                </a:cubicBezTo>
                <a:cubicBezTo>
                  <a:pt x="1899189" y="1609383"/>
                  <a:pt x="1924336" y="1612985"/>
                  <a:pt x="1947957" y="1621575"/>
                </a:cubicBezTo>
                <a:cubicBezTo>
                  <a:pt x="1958285" y="1625331"/>
                  <a:pt x="1964399" y="1639863"/>
                  <a:pt x="1975389" y="1639863"/>
                </a:cubicBezTo>
                <a:cubicBezTo>
                  <a:pt x="2030210" y="1639863"/>
                  <a:pt x="2008190" y="1615703"/>
                  <a:pt x="2048541" y="1603287"/>
                </a:cubicBezTo>
                <a:cubicBezTo>
                  <a:pt x="2078250" y="1594146"/>
                  <a:pt x="2109501" y="1591095"/>
                  <a:pt x="2139981" y="1584999"/>
                </a:cubicBezTo>
                <a:cubicBezTo>
                  <a:pt x="2158269" y="1588047"/>
                  <a:pt x="2177731" y="1587012"/>
                  <a:pt x="2194845" y="1594143"/>
                </a:cubicBezTo>
                <a:cubicBezTo>
                  <a:pt x="2215134" y="1602597"/>
                  <a:pt x="2249709" y="1630719"/>
                  <a:pt x="2249709" y="1630719"/>
                </a:cubicBezTo>
                <a:cubicBezTo>
                  <a:pt x="2264949" y="1624623"/>
                  <a:pt x="2279072" y="1613794"/>
                  <a:pt x="2295429" y="1612431"/>
                </a:cubicBezTo>
                <a:cubicBezTo>
                  <a:pt x="2319792" y="1610401"/>
                  <a:pt x="2360987" y="1620366"/>
                  <a:pt x="2386869" y="1630719"/>
                </a:cubicBezTo>
                <a:cubicBezTo>
                  <a:pt x="2393197" y="1633250"/>
                  <a:pt x="2399061" y="1636815"/>
                  <a:pt x="2405157" y="16398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7FE10F2C-A0E8-6EC7-DC8E-397A810CF304}"/>
              </a:ext>
            </a:extLst>
          </p:cNvPr>
          <p:cNvSpPr/>
          <p:nvPr/>
        </p:nvSpPr>
        <p:spPr>
          <a:xfrm>
            <a:off x="2118316" y="4609568"/>
            <a:ext cx="1252728" cy="1408496"/>
          </a:xfrm>
          <a:custGeom>
            <a:avLst/>
            <a:gdLst>
              <a:gd name="connsiteX0" fmla="*/ 0 w 2203704"/>
              <a:gd name="connsiteY0" fmla="*/ 1280837 h 2442125"/>
              <a:gd name="connsiteX1" fmla="*/ 45720 w 2203704"/>
              <a:gd name="connsiteY1" fmla="*/ 1271693 h 2442125"/>
              <a:gd name="connsiteX2" fmla="*/ 82296 w 2203704"/>
              <a:gd name="connsiteY2" fmla="*/ 1289981 h 2442125"/>
              <a:gd name="connsiteX3" fmla="*/ 109728 w 2203704"/>
              <a:gd name="connsiteY3" fmla="*/ 1299125 h 2442125"/>
              <a:gd name="connsiteX4" fmla="*/ 155448 w 2203704"/>
              <a:gd name="connsiteY4" fmla="*/ 1271693 h 2442125"/>
              <a:gd name="connsiteX5" fmla="*/ 292608 w 2203704"/>
              <a:gd name="connsiteY5" fmla="*/ 1271693 h 2442125"/>
              <a:gd name="connsiteX6" fmla="*/ 338328 w 2203704"/>
              <a:gd name="connsiteY6" fmla="*/ 1262549 h 2442125"/>
              <a:gd name="connsiteX7" fmla="*/ 402336 w 2203704"/>
              <a:gd name="connsiteY7" fmla="*/ 1216829 h 2442125"/>
              <a:gd name="connsiteX8" fmla="*/ 438912 w 2203704"/>
              <a:gd name="connsiteY8" fmla="*/ 1235117 h 2442125"/>
              <a:gd name="connsiteX9" fmla="*/ 521208 w 2203704"/>
              <a:gd name="connsiteY9" fmla="*/ 1280837 h 2442125"/>
              <a:gd name="connsiteX10" fmla="*/ 649224 w 2203704"/>
              <a:gd name="connsiteY10" fmla="*/ 1253405 h 2442125"/>
              <a:gd name="connsiteX11" fmla="*/ 758952 w 2203704"/>
              <a:gd name="connsiteY11" fmla="*/ 1152821 h 2442125"/>
              <a:gd name="connsiteX12" fmla="*/ 786384 w 2203704"/>
              <a:gd name="connsiteY12" fmla="*/ 1143677 h 2442125"/>
              <a:gd name="connsiteX13" fmla="*/ 841248 w 2203704"/>
              <a:gd name="connsiteY13" fmla="*/ 1180253 h 2442125"/>
              <a:gd name="connsiteX14" fmla="*/ 859536 w 2203704"/>
              <a:gd name="connsiteY14" fmla="*/ 1225973 h 2442125"/>
              <a:gd name="connsiteX15" fmla="*/ 886968 w 2203704"/>
              <a:gd name="connsiteY15" fmla="*/ 1262549 h 2442125"/>
              <a:gd name="connsiteX16" fmla="*/ 914400 w 2203704"/>
              <a:gd name="connsiteY16" fmla="*/ 1344845 h 2442125"/>
              <a:gd name="connsiteX17" fmla="*/ 941832 w 2203704"/>
              <a:gd name="connsiteY17" fmla="*/ 1408853 h 2442125"/>
              <a:gd name="connsiteX18" fmla="*/ 960120 w 2203704"/>
              <a:gd name="connsiteY18" fmla="*/ 1491149 h 2442125"/>
              <a:gd name="connsiteX19" fmla="*/ 978408 w 2203704"/>
              <a:gd name="connsiteY19" fmla="*/ 1527725 h 2442125"/>
              <a:gd name="connsiteX20" fmla="*/ 1051560 w 2203704"/>
              <a:gd name="connsiteY20" fmla="*/ 1829477 h 2442125"/>
              <a:gd name="connsiteX21" fmla="*/ 1088136 w 2203704"/>
              <a:gd name="connsiteY21" fmla="*/ 1939205 h 2442125"/>
              <a:gd name="connsiteX22" fmla="*/ 1133856 w 2203704"/>
              <a:gd name="connsiteY22" fmla="*/ 2140373 h 2442125"/>
              <a:gd name="connsiteX23" fmla="*/ 1170432 w 2203704"/>
              <a:gd name="connsiteY23" fmla="*/ 2250101 h 2442125"/>
              <a:gd name="connsiteX24" fmla="*/ 1243584 w 2203704"/>
              <a:gd name="connsiteY24" fmla="*/ 2442125 h 2442125"/>
              <a:gd name="connsiteX25" fmla="*/ 1243584 w 2203704"/>
              <a:gd name="connsiteY25" fmla="*/ 1856909 h 2442125"/>
              <a:gd name="connsiteX26" fmla="*/ 1261872 w 2203704"/>
              <a:gd name="connsiteY26" fmla="*/ 1417997 h 2442125"/>
              <a:gd name="connsiteX27" fmla="*/ 1243584 w 2203704"/>
              <a:gd name="connsiteY27" fmla="*/ 366437 h 2442125"/>
              <a:gd name="connsiteX28" fmla="*/ 1225296 w 2203704"/>
              <a:gd name="connsiteY28" fmla="*/ 256709 h 2442125"/>
              <a:gd name="connsiteX29" fmla="*/ 1216152 w 2203704"/>
              <a:gd name="connsiteY29" fmla="*/ 183557 h 2442125"/>
              <a:gd name="connsiteX30" fmla="*/ 1225296 w 2203704"/>
              <a:gd name="connsiteY30" fmla="*/ 9821 h 2442125"/>
              <a:gd name="connsiteX31" fmla="*/ 1298448 w 2203704"/>
              <a:gd name="connsiteY31" fmla="*/ 430445 h 2442125"/>
              <a:gd name="connsiteX32" fmla="*/ 1307592 w 2203704"/>
              <a:gd name="connsiteY32" fmla="*/ 558461 h 2442125"/>
              <a:gd name="connsiteX33" fmla="*/ 1344168 w 2203704"/>
              <a:gd name="connsiteY33" fmla="*/ 860213 h 2442125"/>
              <a:gd name="connsiteX34" fmla="*/ 1371600 w 2203704"/>
              <a:gd name="connsiteY34" fmla="*/ 1006517 h 2442125"/>
              <a:gd name="connsiteX35" fmla="*/ 1389888 w 2203704"/>
              <a:gd name="connsiteY35" fmla="*/ 1143677 h 2442125"/>
              <a:gd name="connsiteX36" fmla="*/ 1408176 w 2203704"/>
              <a:gd name="connsiteY36" fmla="*/ 1308269 h 2442125"/>
              <a:gd name="connsiteX37" fmla="*/ 1426464 w 2203704"/>
              <a:gd name="connsiteY37" fmla="*/ 1372277 h 2442125"/>
              <a:gd name="connsiteX38" fmla="*/ 1435608 w 2203704"/>
              <a:gd name="connsiteY38" fmla="*/ 1417997 h 2442125"/>
              <a:gd name="connsiteX39" fmla="*/ 1490472 w 2203704"/>
              <a:gd name="connsiteY39" fmla="*/ 1399709 h 2442125"/>
              <a:gd name="connsiteX40" fmla="*/ 1545336 w 2203704"/>
              <a:gd name="connsiteY40" fmla="*/ 1335701 h 2442125"/>
              <a:gd name="connsiteX41" fmla="*/ 1600200 w 2203704"/>
              <a:gd name="connsiteY41" fmla="*/ 1244261 h 2442125"/>
              <a:gd name="connsiteX42" fmla="*/ 1655064 w 2203704"/>
              <a:gd name="connsiteY42" fmla="*/ 1262549 h 2442125"/>
              <a:gd name="connsiteX43" fmla="*/ 1737360 w 2203704"/>
              <a:gd name="connsiteY43" fmla="*/ 1299125 h 2442125"/>
              <a:gd name="connsiteX44" fmla="*/ 1773936 w 2203704"/>
              <a:gd name="connsiteY44" fmla="*/ 1289981 h 2442125"/>
              <a:gd name="connsiteX45" fmla="*/ 1828800 w 2203704"/>
              <a:gd name="connsiteY45" fmla="*/ 1271693 h 2442125"/>
              <a:gd name="connsiteX46" fmla="*/ 1938528 w 2203704"/>
              <a:gd name="connsiteY46" fmla="*/ 1244261 h 2442125"/>
              <a:gd name="connsiteX47" fmla="*/ 1993392 w 2203704"/>
              <a:gd name="connsiteY47" fmla="*/ 1262549 h 2442125"/>
              <a:gd name="connsiteX48" fmla="*/ 2176272 w 2203704"/>
              <a:gd name="connsiteY48" fmla="*/ 1271693 h 2442125"/>
              <a:gd name="connsiteX49" fmla="*/ 2203704 w 2203704"/>
              <a:gd name="connsiteY49" fmla="*/ 1289981 h 24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3704" h="2442125">
                <a:moveTo>
                  <a:pt x="0" y="1280837"/>
                </a:moveTo>
                <a:cubicBezTo>
                  <a:pt x="15240" y="1277789"/>
                  <a:pt x="30273" y="1269977"/>
                  <a:pt x="45720" y="1271693"/>
                </a:cubicBezTo>
                <a:cubicBezTo>
                  <a:pt x="59268" y="1273198"/>
                  <a:pt x="69767" y="1284611"/>
                  <a:pt x="82296" y="1289981"/>
                </a:cubicBezTo>
                <a:cubicBezTo>
                  <a:pt x="91155" y="1293778"/>
                  <a:pt x="100584" y="1296077"/>
                  <a:pt x="109728" y="1299125"/>
                </a:cubicBezTo>
                <a:cubicBezTo>
                  <a:pt x="124968" y="1289981"/>
                  <a:pt x="139207" y="1278911"/>
                  <a:pt x="155448" y="1271693"/>
                </a:cubicBezTo>
                <a:cubicBezTo>
                  <a:pt x="199538" y="1252098"/>
                  <a:pt x="246876" y="1267536"/>
                  <a:pt x="292608" y="1271693"/>
                </a:cubicBezTo>
                <a:cubicBezTo>
                  <a:pt x="307848" y="1268645"/>
                  <a:pt x="325149" y="1270786"/>
                  <a:pt x="338328" y="1262549"/>
                </a:cubicBezTo>
                <a:cubicBezTo>
                  <a:pt x="439359" y="1199405"/>
                  <a:pt x="296502" y="1243288"/>
                  <a:pt x="402336" y="1216829"/>
                </a:cubicBezTo>
                <a:cubicBezTo>
                  <a:pt x="414528" y="1222925"/>
                  <a:pt x="427223" y="1228104"/>
                  <a:pt x="438912" y="1235117"/>
                </a:cubicBezTo>
                <a:cubicBezTo>
                  <a:pt x="517517" y="1282280"/>
                  <a:pt x="466030" y="1262444"/>
                  <a:pt x="521208" y="1280837"/>
                </a:cubicBezTo>
                <a:cubicBezTo>
                  <a:pt x="646081" y="1180938"/>
                  <a:pt x="466071" y="1307274"/>
                  <a:pt x="649224" y="1253405"/>
                </a:cubicBezTo>
                <a:cubicBezTo>
                  <a:pt x="726723" y="1230611"/>
                  <a:pt x="710550" y="1194309"/>
                  <a:pt x="758952" y="1152821"/>
                </a:cubicBezTo>
                <a:cubicBezTo>
                  <a:pt x="766270" y="1146548"/>
                  <a:pt x="777240" y="1146725"/>
                  <a:pt x="786384" y="1143677"/>
                </a:cubicBezTo>
                <a:cubicBezTo>
                  <a:pt x="804672" y="1155869"/>
                  <a:pt x="826646" y="1163825"/>
                  <a:pt x="841248" y="1180253"/>
                </a:cubicBezTo>
                <a:cubicBezTo>
                  <a:pt x="852153" y="1192521"/>
                  <a:pt x="851565" y="1211625"/>
                  <a:pt x="859536" y="1225973"/>
                </a:cubicBezTo>
                <a:cubicBezTo>
                  <a:pt x="866937" y="1239295"/>
                  <a:pt x="877824" y="1250357"/>
                  <a:pt x="886968" y="1262549"/>
                </a:cubicBezTo>
                <a:cubicBezTo>
                  <a:pt x="908881" y="1350200"/>
                  <a:pt x="879967" y="1241546"/>
                  <a:pt x="914400" y="1344845"/>
                </a:cubicBezTo>
                <a:cubicBezTo>
                  <a:pt x="934082" y="1403892"/>
                  <a:pt x="909688" y="1360637"/>
                  <a:pt x="941832" y="1408853"/>
                </a:cubicBezTo>
                <a:cubicBezTo>
                  <a:pt x="944315" y="1421268"/>
                  <a:pt x="954586" y="1476391"/>
                  <a:pt x="960120" y="1491149"/>
                </a:cubicBezTo>
                <a:cubicBezTo>
                  <a:pt x="964906" y="1503912"/>
                  <a:pt x="972312" y="1515533"/>
                  <a:pt x="978408" y="1527725"/>
                </a:cubicBezTo>
                <a:cubicBezTo>
                  <a:pt x="1006340" y="1658075"/>
                  <a:pt x="1011265" y="1690683"/>
                  <a:pt x="1051560" y="1829477"/>
                </a:cubicBezTo>
                <a:cubicBezTo>
                  <a:pt x="1062309" y="1866503"/>
                  <a:pt x="1078785" y="1901802"/>
                  <a:pt x="1088136" y="1939205"/>
                </a:cubicBezTo>
                <a:cubicBezTo>
                  <a:pt x="1156672" y="2213349"/>
                  <a:pt x="1057136" y="1899254"/>
                  <a:pt x="1133856" y="2140373"/>
                </a:cubicBezTo>
                <a:cubicBezTo>
                  <a:pt x="1145546" y="2177113"/>
                  <a:pt x="1157256" y="2213868"/>
                  <a:pt x="1170432" y="2250101"/>
                </a:cubicBezTo>
                <a:cubicBezTo>
                  <a:pt x="1193840" y="2314472"/>
                  <a:pt x="1243584" y="2442125"/>
                  <a:pt x="1243584" y="2442125"/>
                </a:cubicBezTo>
                <a:cubicBezTo>
                  <a:pt x="1225042" y="2163996"/>
                  <a:pt x="1231748" y="2324424"/>
                  <a:pt x="1243584" y="1856909"/>
                </a:cubicBezTo>
                <a:cubicBezTo>
                  <a:pt x="1249709" y="1614957"/>
                  <a:pt x="1250565" y="1621515"/>
                  <a:pt x="1261872" y="1417997"/>
                </a:cubicBezTo>
                <a:cubicBezTo>
                  <a:pt x="1260357" y="1289237"/>
                  <a:pt x="1258286" y="638420"/>
                  <a:pt x="1243584" y="366437"/>
                </a:cubicBezTo>
                <a:cubicBezTo>
                  <a:pt x="1240794" y="314816"/>
                  <a:pt x="1232500" y="303536"/>
                  <a:pt x="1225296" y="256709"/>
                </a:cubicBezTo>
                <a:cubicBezTo>
                  <a:pt x="1221559" y="232421"/>
                  <a:pt x="1219200" y="207941"/>
                  <a:pt x="1216152" y="183557"/>
                </a:cubicBezTo>
                <a:cubicBezTo>
                  <a:pt x="1219200" y="125645"/>
                  <a:pt x="1199361" y="-42049"/>
                  <a:pt x="1225296" y="9821"/>
                </a:cubicBezTo>
                <a:cubicBezTo>
                  <a:pt x="1239082" y="37392"/>
                  <a:pt x="1283536" y="333515"/>
                  <a:pt x="1298448" y="430445"/>
                </a:cubicBezTo>
                <a:cubicBezTo>
                  <a:pt x="1301496" y="473117"/>
                  <a:pt x="1303719" y="515856"/>
                  <a:pt x="1307592" y="558461"/>
                </a:cubicBezTo>
                <a:cubicBezTo>
                  <a:pt x="1316386" y="655197"/>
                  <a:pt x="1328013" y="763281"/>
                  <a:pt x="1344168" y="860213"/>
                </a:cubicBezTo>
                <a:cubicBezTo>
                  <a:pt x="1352325" y="909156"/>
                  <a:pt x="1363699" y="957532"/>
                  <a:pt x="1371600" y="1006517"/>
                </a:cubicBezTo>
                <a:cubicBezTo>
                  <a:pt x="1378945" y="1052053"/>
                  <a:pt x="1384392" y="1097881"/>
                  <a:pt x="1389888" y="1143677"/>
                </a:cubicBezTo>
                <a:cubicBezTo>
                  <a:pt x="1392751" y="1167534"/>
                  <a:pt x="1402233" y="1278554"/>
                  <a:pt x="1408176" y="1308269"/>
                </a:cubicBezTo>
                <a:cubicBezTo>
                  <a:pt x="1412528" y="1330028"/>
                  <a:pt x="1421082" y="1350750"/>
                  <a:pt x="1426464" y="1372277"/>
                </a:cubicBezTo>
                <a:cubicBezTo>
                  <a:pt x="1430233" y="1387355"/>
                  <a:pt x="1432560" y="1402757"/>
                  <a:pt x="1435608" y="1417997"/>
                </a:cubicBezTo>
                <a:cubicBezTo>
                  <a:pt x="1453896" y="1411901"/>
                  <a:pt x="1475050" y="1411275"/>
                  <a:pt x="1490472" y="1399709"/>
                </a:cubicBezTo>
                <a:cubicBezTo>
                  <a:pt x="1512953" y="1382848"/>
                  <a:pt x="1528202" y="1357975"/>
                  <a:pt x="1545336" y="1335701"/>
                </a:cubicBezTo>
                <a:cubicBezTo>
                  <a:pt x="1576863" y="1294716"/>
                  <a:pt x="1579903" y="1284854"/>
                  <a:pt x="1600200" y="1244261"/>
                </a:cubicBezTo>
                <a:cubicBezTo>
                  <a:pt x="1618488" y="1250357"/>
                  <a:pt x="1637515" y="1254572"/>
                  <a:pt x="1655064" y="1262549"/>
                </a:cubicBezTo>
                <a:cubicBezTo>
                  <a:pt x="1751735" y="1306491"/>
                  <a:pt x="1655134" y="1278568"/>
                  <a:pt x="1737360" y="1299125"/>
                </a:cubicBezTo>
                <a:cubicBezTo>
                  <a:pt x="1749552" y="1296077"/>
                  <a:pt x="1761899" y="1293592"/>
                  <a:pt x="1773936" y="1289981"/>
                </a:cubicBezTo>
                <a:cubicBezTo>
                  <a:pt x="1792400" y="1284442"/>
                  <a:pt x="1809982" y="1275875"/>
                  <a:pt x="1828800" y="1271693"/>
                </a:cubicBezTo>
                <a:cubicBezTo>
                  <a:pt x="1920505" y="1251314"/>
                  <a:pt x="1884437" y="1262291"/>
                  <a:pt x="1938528" y="1244261"/>
                </a:cubicBezTo>
                <a:cubicBezTo>
                  <a:pt x="1956816" y="1250357"/>
                  <a:pt x="1974139" y="1261586"/>
                  <a:pt x="1993392" y="1262549"/>
                </a:cubicBezTo>
                <a:cubicBezTo>
                  <a:pt x="2126296" y="1269194"/>
                  <a:pt x="2087284" y="1232143"/>
                  <a:pt x="2176272" y="1271693"/>
                </a:cubicBezTo>
                <a:cubicBezTo>
                  <a:pt x="2186315" y="1276156"/>
                  <a:pt x="2194560" y="1283885"/>
                  <a:pt x="2203704" y="12899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F60D3C9E-B141-091F-C597-B6540049052F}"/>
              </a:ext>
            </a:extLst>
          </p:cNvPr>
          <p:cNvCxnSpPr/>
          <p:nvPr/>
        </p:nvCxnSpPr>
        <p:spPr>
          <a:xfrm flipH="1">
            <a:off x="4181504" y="5101311"/>
            <a:ext cx="1700291"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81D68E27-9608-1BF2-445B-331CB7E94FCE}"/>
              </a:ext>
            </a:extLst>
          </p:cNvPr>
          <p:cNvPicPr>
            <a:picLocks noChangeAspect="1"/>
          </p:cNvPicPr>
          <p:nvPr/>
        </p:nvPicPr>
        <p:blipFill>
          <a:blip r:embed="rId3"/>
          <a:stretch>
            <a:fillRect/>
          </a:stretch>
        </p:blipFill>
        <p:spPr>
          <a:xfrm>
            <a:off x="6141720" y="4789868"/>
            <a:ext cx="425010" cy="1047896"/>
          </a:xfrm>
          <a:prstGeom prst="rect">
            <a:avLst/>
          </a:prstGeom>
        </p:spPr>
      </p:pic>
      <p:sp>
        <p:nvSpPr>
          <p:cNvPr id="16" name="Title 1">
            <a:extLst>
              <a:ext uri="{FF2B5EF4-FFF2-40B4-BE49-F238E27FC236}">
                <a16:creationId xmlns:a16="http://schemas.microsoft.com/office/drawing/2014/main" id="{5BDCB46F-A65E-BD11-2E71-879032C85D44}"/>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394051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4BA44EF-DC5E-8ABA-0A6E-82ECB1524B45}"/>
              </a:ext>
            </a:extLst>
          </p:cNvPr>
          <p:cNvSpPr>
            <a:spLocks noGrp="1"/>
          </p:cNvSpPr>
          <p:nvPr>
            <p:ph type="sldNum" sz="quarter" idx="12"/>
          </p:nvPr>
        </p:nvSpPr>
        <p:spPr/>
        <p:txBody>
          <a:bodyPr/>
          <a:lstStyle/>
          <a:p>
            <a:fld id="{F71035C8-D402-4C33-B374-6007964723C9}" type="slidenum">
              <a:rPr lang="en-US" smtClean="0"/>
              <a:t>19</a:t>
            </a:fld>
            <a:endParaRPr lang="en-US"/>
          </a:p>
        </p:txBody>
      </p:sp>
      <p:sp>
        <p:nvSpPr>
          <p:cNvPr id="6" name="Title 1">
            <a:extLst>
              <a:ext uri="{FF2B5EF4-FFF2-40B4-BE49-F238E27FC236}">
                <a16:creationId xmlns:a16="http://schemas.microsoft.com/office/drawing/2014/main" id="{9B5352A1-BA1B-6EFA-6B14-95F1DF94A21D}"/>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215336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bridge over a body of water with a mountain in the background&#10;&#10;Description automatically generated">
            <a:extLst>
              <a:ext uri="{FF2B5EF4-FFF2-40B4-BE49-F238E27FC236}">
                <a16:creationId xmlns:a16="http://schemas.microsoft.com/office/drawing/2014/main" id="{2D6E88FC-19A2-434F-ABA2-FD270B07B9A0}"/>
              </a:ext>
            </a:extLst>
          </p:cNvPr>
          <p:cNvPicPr>
            <a:picLocks noChangeAspect="1"/>
          </p:cNvPicPr>
          <p:nvPr/>
        </p:nvPicPr>
        <p:blipFill rotWithShape="1">
          <a:blip r:embed="rId3">
            <a:extLst>
              <a:ext uri="{28A0092B-C50C-407E-A947-70E740481C1C}">
                <a14:useLocalDpi xmlns:a14="http://schemas.microsoft.com/office/drawing/2010/main" val="0"/>
              </a:ext>
            </a:extLst>
          </a:blip>
          <a:srcRect b="8016"/>
          <a:stretch/>
        </p:blipFill>
        <p:spPr>
          <a:xfrm>
            <a:off x="0" y="-258893"/>
            <a:ext cx="12192000" cy="7248533"/>
          </a:xfrm>
          <a:prstGeom prst="rect">
            <a:avLst/>
          </a:prstGeom>
        </p:spPr>
      </p:pic>
      <p:sp>
        <p:nvSpPr>
          <p:cNvPr id="54" name="Google Shape;54;p13"/>
          <p:cNvSpPr/>
          <p:nvPr/>
        </p:nvSpPr>
        <p:spPr>
          <a:xfrm flipH="1">
            <a:off x="1353008" y="990257"/>
            <a:ext cx="6778488" cy="4599533"/>
          </a:xfrm>
          <a:custGeom>
            <a:avLst/>
            <a:gdLst/>
            <a:ahLst/>
            <a:cxnLst/>
            <a:rect l="l" t="t" r="r" b="b"/>
            <a:pathLst>
              <a:path w="206396" h="137986" extrusionOk="0">
                <a:moveTo>
                  <a:pt x="73851" y="137986"/>
                </a:moveTo>
                <a:lnTo>
                  <a:pt x="0" y="0"/>
                </a:lnTo>
                <a:lnTo>
                  <a:pt x="206396" y="124382"/>
                </a:lnTo>
                <a:close/>
              </a:path>
            </a:pathLst>
          </a:custGeom>
          <a:gradFill>
            <a:gsLst>
              <a:gs pos="0">
                <a:srgbClr val="FDECDB">
                  <a:alpha val="74000"/>
                </a:srgbClr>
              </a:gs>
              <a:gs pos="100000">
                <a:srgbClr val="F0A963"/>
              </a:gs>
            </a:gsLst>
            <a:path path="circle">
              <a:fillToRect l="50000" t="50000" r="50000" b="50000"/>
            </a:path>
            <a:tileRect/>
          </a:gradFill>
          <a:ln>
            <a:noFill/>
          </a:ln>
        </p:spPr>
        <p:txBody>
          <a:bodyPr/>
          <a:lstStyle/>
          <a:p>
            <a:endParaRPr lang="en-US"/>
          </a:p>
        </p:txBody>
      </p:sp>
      <p:cxnSp>
        <p:nvCxnSpPr>
          <p:cNvPr id="66" name="Google Shape;66;p13"/>
          <p:cNvCxnSpPr>
            <a:cxnSpLocks/>
          </p:cNvCxnSpPr>
          <p:nvPr/>
        </p:nvCxnSpPr>
        <p:spPr>
          <a:xfrm flipH="1">
            <a:off x="6370983" y="0"/>
            <a:ext cx="2683390" cy="2832652"/>
          </a:xfrm>
          <a:prstGeom prst="straightConnector1">
            <a:avLst/>
          </a:prstGeom>
          <a:noFill/>
          <a:ln w="28575" cap="flat" cmpd="sng">
            <a:solidFill>
              <a:srgbClr val="E06666"/>
            </a:solidFill>
            <a:prstDash val="solid"/>
            <a:round/>
            <a:headEnd type="none" w="med" len="med"/>
            <a:tailEnd type="none" w="med" len="med"/>
          </a:ln>
        </p:spPr>
      </p:cxnSp>
      <p:cxnSp>
        <p:nvCxnSpPr>
          <p:cNvPr id="73" name="Google Shape;73;p13"/>
          <p:cNvCxnSpPr>
            <a:cxnSpLocks/>
          </p:cNvCxnSpPr>
          <p:nvPr/>
        </p:nvCxnSpPr>
        <p:spPr>
          <a:xfrm flipH="1">
            <a:off x="7533862" y="1036300"/>
            <a:ext cx="557769" cy="832257"/>
          </a:xfrm>
          <a:prstGeom prst="straightConnector1">
            <a:avLst/>
          </a:prstGeom>
          <a:noFill/>
          <a:ln w="28575" cap="flat" cmpd="sng">
            <a:solidFill>
              <a:srgbClr val="E06666"/>
            </a:solidFill>
            <a:prstDash val="solid"/>
            <a:round/>
            <a:headEnd type="none" w="med" len="med"/>
            <a:tailEnd type="none" w="med" len="med"/>
          </a:ln>
        </p:spPr>
      </p:cxnSp>
      <p:sp>
        <p:nvSpPr>
          <p:cNvPr id="76" name="Google Shape;76;p13"/>
          <p:cNvSpPr txBox="1">
            <a:spLocks noGrp="1"/>
          </p:cNvSpPr>
          <p:nvPr>
            <p:ph type="sldNum" idx="12"/>
          </p:nvPr>
        </p:nvSpPr>
        <p:spPr>
          <a:xfrm>
            <a:off x="11296611" y="714196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cxnSp>
        <p:nvCxnSpPr>
          <p:cNvPr id="75" name="Google Shape;73;p13">
            <a:extLst>
              <a:ext uri="{FF2B5EF4-FFF2-40B4-BE49-F238E27FC236}">
                <a16:creationId xmlns:a16="http://schemas.microsoft.com/office/drawing/2014/main" id="{01D55F46-2390-4F00-BED4-93664F8E4E6F}"/>
              </a:ext>
            </a:extLst>
          </p:cNvPr>
          <p:cNvCxnSpPr>
            <a:cxnSpLocks/>
          </p:cNvCxnSpPr>
          <p:nvPr/>
        </p:nvCxnSpPr>
        <p:spPr>
          <a:xfrm flipH="1">
            <a:off x="6294785" y="2341640"/>
            <a:ext cx="557769" cy="832257"/>
          </a:xfrm>
          <a:prstGeom prst="straightConnector1">
            <a:avLst/>
          </a:prstGeom>
          <a:noFill/>
          <a:ln w="28575" cap="flat" cmpd="sng">
            <a:solidFill>
              <a:srgbClr val="E06666"/>
            </a:solidFill>
            <a:prstDash val="solid"/>
            <a:round/>
            <a:headEnd type="none" w="med" len="med"/>
            <a:tailEnd type="none" w="med" len="med"/>
          </a:ln>
        </p:spPr>
      </p:cxnSp>
      <p:cxnSp>
        <p:nvCxnSpPr>
          <p:cNvPr id="77" name="Google Shape;73;p13">
            <a:extLst>
              <a:ext uri="{FF2B5EF4-FFF2-40B4-BE49-F238E27FC236}">
                <a16:creationId xmlns:a16="http://schemas.microsoft.com/office/drawing/2014/main" id="{AD8F2417-528F-496C-BD8D-3D6F82C9F233}"/>
              </a:ext>
            </a:extLst>
          </p:cNvPr>
          <p:cNvCxnSpPr>
            <a:cxnSpLocks/>
          </p:cNvCxnSpPr>
          <p:nvPr/>
        </p:nvCxnSpPr>
        <p:spPr>
          <a:xfrm flipH="1">
            <a:off x="7065654" y="1619397"/>
            <a:ext cx="446193" cy="992241"/>
          </a:xfrm>
          <a:prstGeom prst="straightConnector1">
            <a:avLst/>
          </a:prstGeom>
          <a:noFill/>
          <a:ln w="28575" cap="flat" cmpd="sng">
            <a:solidFill>
              <a:srgbClr val="E06666"/>
            </a:solidFill>
            <a:prstDash val="solid"/>
            <a:round/>
            <a:headEnd type="none" w="med" len="med"/>
            <a:tailEnd type="none" w="med" len="med"/>
          </a:ln>
        </p:spPr>
      </p:cxnSp>
      <p:cxnSp>
        <p:nvCxnSpPr>
          <p:cNvPr id="78" name="Google Shape;73;p13">
            <a:extLst>
              <a:ext uri="{FF2B5EF4-FFF2-40B4-BE49-F238E27FC236}">
                <a16:creationId xmlns:a16="http://schemas.microsoft.com/office/drawing/2014/main" id="{D4D88E3D-AB0E-47A5-9CC7-B3ECC75E6A5A}"/>
              </a:ext>
            </a:extLst>
          </p:cNvPr>
          <p:cNvCxnSpPr>
            <a:cxnSpLocks/>
          </p:cNvCxnSpPr>
          <p:nvPr/>
        </p:nvCxnSpPr>
        <p:spPr>
          <a:xfrm flipH="1">
            <a:off x="6480319" y="1771797"/>
            <a:ext cx="875814" cy="498211"/>
          </a:xfrm>
          <a:prstGeom prst="straightConnector1">
            <a:avLst/>
          </a:prstGeom>
          <a:noFill/>
          <a:ln w="28575" cap="flat" cmpd="sng">
            <a:solidFill>
              <a:srgbClr val="E06666"/>
            </a:solidFill>
            <a:prstDash val="solid"/>
            <a:round/>
            <a:headEnd type="none" w="med" len="med"/>
            <a:tailEnd type="none" w="med" len="med"/>
          </a:ln>
        </p:spPr>
      </p:cxnSp>
      <p:cxnSp>
        <p:nvCxnSpPr>
          <p:cNvPr id="79" name="Google Shape;73;p13">
            <a:extLst>
              <a:ext uri="{FF2B5EF4-FFF2-40B4-BE49-F238E27FC236}">
                <a16:creationId xmlns:a16="http://schemas.microsoft.com/office/drawing/2014/main" id="{887D4C77-026B-4D22-A01B-E3554066A86A}"/>
              </a:ext>
            </a:extLst>
          </p:cNvPr>
          <p:cNvCxnSpPr>
            <a:cxnSpLocks/>
          </p:cNvCxnSpPr>
          <p:nvPr/>
        </p:nvCxnSpPr>
        <p:spPr>
          <a:xfrm flipH="1">
            <a:off x="5951294" y="2212429"/>
            <a:ext cx="990709" cy="454228"/>
          </a:xfrm>
          <a:prstGeom prst="straightConnector1">
            <a:avLst/>
          </a:prstGeom>
          <a:noFill/>
          <a:ln w="28575" cap="flat" cmpd="sng">
            <a:solidFill>
              <a:srgbClr val="E06666"/>
            </a:solidFill>
            <a:prstDash val="solid"/>
            <a:round/>
            <a:headEnd type="none" w="med" len="med"/>
            <a:tailEnd type="none" w="med" len="med"/>
          </a:ln>
        </p:spPr>
      </p:cxnSp>
      <p:cxnSp>
        <p:nvCxnSpPr>
          <p:cNvPr id="80" name="Google Shape;73;p13">
            <a:extLst>
              <a:ext uri="{FF2B5EF4-FFF2-40B4-BE49-F238E27FC236}">
                <a16:creationId xmlns:a16="http://schemas.microsoft.com/office/drawing/2014/main" id="{B720E70B-B80E-464F-85CE-AE1EC0E3D7CC}"/>
              </a:ext>
            </a:extLst>
          </p:cNvPr>
          <p:cNvCxnSpPr>
            <a:cxnSpLocks/>
          </p:cNvCxnSpPr>
          <p:nvPr/>
        </p:nvCxnSpPr>
        <p:spPr>
          <a:xfrm flipH="1">
            <a:off x="6865689" y="1268210"/>
            <a:ext cx="990709" cy="454228"/>
          </a:xfrm>
          <a:prstGeom prst="straightConnector1">
            <a:avLst/>
          </a:prstGeom>
          <a:noFill/>
          <a:ln w="28575" cap="flat" cmpd="sng">
            <a:solidFill>
              <a:srgbClr val="E06666"/>
            </a:solidFill>
            <a:prstDash val="solid"/>
            <a:round/>
            <a:headEnd type="none" w="med" len="med"/>
            <a:tailEnd type="none" w="med" len="med"/>
          </a:ln>
        </p:spPr>
      </p:cxnSp>
      <p:cxnSp>
        <p:nvCxnSpPr>
          <p:cNvPr id="81" name="Google Shape;73;p13">
            <a:extLst>
              <a:ext uri="{FF2B5EF4-FFF2-40B4-BE49-F238E27FC236}">
                <a16:creationId xmlns:a16="http://schemas.microsoft.com/office/drawing/2014/main" id="{6D679CE5-1D6B-4088-B78C-9B60274BCF32}"/>
              </a:ext>
            </a:extLst>
          </p:cNvPr>
          <p:cNvCxnSpPr>
            <a:cxnSpLocks/>
          </p:cNvCxnSpPr>
          <p:nvPr/>
        </p:nvCxnSpPr>
        <p:spPr>
          <a:xfrm flipH="1">
            <a:off x="6314665" y="2371455"/>
            <a:ext cx="875814" cy="498211"/>
          </a:xfrm>
          <a:prstGeom prst="straightConnector1">
            <a:avLst/>
          </a:prstGeom>
          <a:noFill/>
          <a:ln w="28575" cap="flat" cmpd="sng">
            <a:solidFill>
              <a:srgbClr val="E06666"/>
            </a:solidFill>
            <a:prstDash val="solid"/>
            <a:round/>
            <a:headEnd type="none" w="med" len="med"/>
            <a:tailEnd type="none" w="med" len="med"/>
          </a:ln>
        </p:spPr>
      </p:cxnSp>
      <p:cxnSp>
        <p:nvCxnSpPr>
          <p:cNvPr id="82" name="Google Shape;73;p13">
            <a:extLst>
              <a:ext uri="{FF2B5EF4-FFF2-40B4-BE49-F238E27FC236}">
                <a16:creationId xmlns:a16="http://schemas.microsoft.com/office/drawing/2014/main" id="{6D3F8C1C-9621-4BF6-890A-E920600D604C}"/>
              </a:ext>
            </a:extLst>
          </p:cNvPr>
          <p:cNvCxnSpPr>
            <a:cxnSpLocks/>
          </p:cNvCxnSpPr>
          <p:nvPr/>
        </p:nvCxnSpPr>
        <p:spPr>
          <a:xfrm flipH="1">
            <a:off x="5622241" y="2891604"/>
            <a:ext cx="875814" cy="498211"/>
          </a:xfrm>
          <a:prstGeom prst="straightConnector1">
            <a:avLst/>
          </a:prstGeom>
          <a:noFill/>
          <a:ln w="28575" cap="flat" cmpd="sng">
            <a:solidFill>
              <a:srgbClr val="E06666"/>
            </a:solidFill>
            <a:prstDash val="solid"/>
            <a:round/>
            <a:headEnd type="none" w="med" len="med"/>
            <a:tailEnd type="none" w="med" len="med"/>
          </a:ln>
        </p:spPr>
      </p:cxnSp>
      <p:cxnSp>
        <p:nvCxnSpPr>
          <p:cNvPr id="83" name="Google Shape;73;p13">
            <a:extLst>
              <a:ext uri="{FF2B5EF4-FFF2-40B4-BE49-F238E27FC236}">
                <a16:creationId xmlns:a16="http://schemas.microsoft.com/office/drawing/2014/main" id="{670C3B6D-B011-4DD6-BEFD-E5FD692AF03B}"/>
              </a:ext>
            </a:extLst>
          </p:cNvPr>
          <p:cNvCxnSpPr>
            <a:cxnSpLocks/>
          </p:cNvCxnSpPr>
          <p:nvPr/>
        </p:nvCxnSpPr>
        <p:spPr>
          <a:xfrm flipH="1">
            <a:off x="4831573" y="2115517"/>
            <a:ext cx="2218637" cy="1670548"/>
          </a:xfrm>
          <a:prstGeom prst="straightConnector1">
            <a:avLst/>
          </a:prstGeom>
          <a:noFill/>
          <a:ln w="28575" cap="flat" cmpd="sng">
            <a:solidFill>
              <a:srgbClr val="E06666"/>
            </a:solidFill>
            <a:prstDash val="solid"/>
            <a:round/>
            <a:headEnd type="none" w="med" len="med"/>
            <a:tailEnd type="none" w="med" len="med"/>
          </a:ln>
        </p:spPr>
      </p:cxnSp>
      <p:cxnSp>
        <p:nvCxnSpPr>
          <p:cNvPr id="84" name="Google Shape;73;p13">
            <a:extLst>
              <a:ext uri="{FF2B5EF4-FFF2-40B4-BE49-F238E27FC236}">
                <a16:creationId xmlns:a16="http://schemas.microsoft.com/office/drawing/2014/main" id="{15CE5475-BB3E-4571-BCD2-2DAD23EE056E}"/>
              </a:ext>
            </a:extLst>
          </p:cNvPr>
          <p:cNvCxnSpPr>
            <a:cxnSpLocks/>
          </p:cNvCxnSpPr>
          <p:nvPr/>
        </p:nvCxnSpPr>
        <p:spPr>
          <a:xfrm flipH="1">
            <a:off x="5981708" y="2441027"/>
            <a:ext cx="483218" cy="530086"/>
          </a:xfrm>
          <a:prstGeom prst="straightConnector1">
            <a:avLst/>
          </a:prstGeom>
          <a:noFill/>
          <a:ln w="28575" cap="flat" cmpd="sng">
            <a:solidFill>
              <a:srgbClr val="E06666"/>
            </a:solidFill>
            <a:prstDash val="solid"/>
            <a:round/>
            <a:headEnd type="none" w="med" len="med"/>
            <a:tailEnd type="none" w="med" len="med"/>
          </a:ln>
        </p:spPr>
      </p:cxnSp>
      <p:cxnSp>
        <p:nvCxnSpPr>
          <p:cNvPr id="85" name="Google Shape;73;p13">
            <a:extLst>
              <a:ext uri="{FF2B5EF4-FFF2-40B4-BE49-F238E27FC236}">
                <a16:creationId xmlns:a16="http://schemas.microsoft.com/office/drawing/2014/main" id="{9D032AC3-577B-4F5F-8E74-B91900ECB53D}"/>
              </a:ext>
            </a:extLst>
          </p:cNvPr>
          <p:cNvCxnSpPr>
            <a:cxnSpLocks/>
          </p:cNvCxnSpPr>
          <p:nvPr/>
        </p:nvCxnSpPr>
        <p:spPr>
          <a:xfrm flipH="1">
            <a:off x="6919301" y="1480246"/>
            <a:ext cx="483218" cy="530086"/>
          </a:xfrm>
          <a:prstGeom prst="straightConnector1">
            <a:avLst/>
          </a:prstGeom>
          <a:noFill/>
          <a:ln w="28575" cap="flat" cmpd="sng">
            <a:solidFill>
              <a:srgbClr val="E06666"/>
            </a:solidFill>
            <a:prstDash val="solid"/>
            <a:round/>
            <a:headEnd type="none" w="med" len="med"/>
            <a:tailEnd type="none" w="med" len="med"/>
          </a:ln>
        </p:spPr>
      </p:cxnSp>
      <p:cxnSp>
        <p:nvCxnSpPr>
          <p:cNvPr id="86" name="Google Shape;73;p13">
            <a:extLst>
              <a:ext uri="{FF2B5EF4-FFF2-40B4-BE49-F238E27FC236}">
                <a16:creationId xmlns:a16="http://schemas.microsoft.com/office/drawing/2014/main" id="{5E3AB297-13F8-432E-998B-3F4AB97F7A31}"/>
              </a:ext>
            </a:extLst>
          </p:cNvPr>
          <p:cNvCxnSpPr>
            <a:cxnSpLocks/>
          </p:cNvCxnSpPr>
          <p:nvPr/>
        </p:nvCxnSpPr>
        <p:spPr>
          <a:xfrm flipH="1">
            <a:off x="6395354" y="1871187"/>
            <a:ext cx="612916" cy="213692"/>
          </a:xfrm>
          <a:prstGeom prst="straightConnector1">
            <a:avLst/>
          </a:prstGeom>
          <a:noFill/>
          <a:ln w="28575" cap="flat" cmpd="sng">
            <a:solidFill>
              <a:srgbClr val="E06666"/>
            </a:solidFill>
            <a:prstDash val="solid"/>
            <a:round/>
            <a:headEnd type="none" w="med" len="med"/>
            <a:tailEnd type="none" w="med" len="med"/>
          </a:ln>
        </p:spPr>
      </p:cxnSp>
      <p:cxnSp>
        <p:nvCxnSpPr>
          <p:cNvPr id="87" name="Google Shape;73;p13">
            <a:extLst>
              <a:ext uri="{FF2B5EF4-FFF2-40B4-BE49-F238E27FC236}">
                <a16:creationId xmlns:a16="http://schemas.microsoft.com/office/drawing/2014/main" id="{5C0F5A26-AE6B-4891-95F9-6A816E6A84EC}"/>
              </a:ext>
            </a:extLst>
          </p:cNvPr>
          <p:cNvCxnSpPr>
            <a:cxnSpLocks/>
          </p:cNvCxnSpPr>
          <p:nvPr/>
        </p:nvCxnSpPr>
        <p:spPr>
          <a:xfrm flipH="1">
            <a:off x="5695660" y="2450970"/>
            <a:ext cx="729512" cy="119810"/>
          </a:xfrm>
          <a:prstGeom prst="straightConnector1">
            <a:avLst/>
          </a:prstGeom>
          <a:noFill/>
          <a:ln w="28575" cap="flat" cmpd="sng">
            <a:solidFill>
              <a:srgbClr val="E06666"/>
            </a:solidFill>
            <a:prstDash val="solid"/>
            <a:round/>
            <a:headEnd type="none" w="med" len="med"/>
            <a:tailEnd type="none" w="med" len="med"/>
          </a:ln>
        </p:spPr>
      </p:cxnSp>
      <p:cxnSp>
        <p:nvCxnSpPr>
          <p:cNvPr id="88" name="Google Shape;73;p13">
            <a:extLst>
              <a:ext uri="{FF2B5EF4-FFF2-40B4-BE49-F238E27FC236}">
                <a16:creationId xmlns:a16="http://schemas.microsoft.com/office/drawing/2014/main" id="{CD2A973F-999B-4165-BD8D-2BE133BC11FD}"/>
              </a:ext>
            </a:extLst>
          </p:cNvPr>
          <p:cNvCxnSpPr>
            <a:cxnSpLocks/>
          </p:cNvCxnSpPr>
          <p:nvPr/>
        </p:nvCxnSpPr>
        <p:spPr>
          <a:xfrm flipH="1">
            <a:off x="5373709" y="2981057"/>
            <a:ext cx="488245" cy="265940"/>
          </a:xfrm>
          <a:prstGeom prst="straightConnector1">
            <a:avLst/>
          </a:prstGeom>
          <a:noFill/>
          <a:ln w="28575" cap="flat" cmpd="sng">
            <a:solidFill>
              <a:srgbClr val="E06666"/>
            </a:solidFill>
            <a:prstDash val="solid"/>
            <a:round/>
            <a:headEnd type="none" w="med" len="med"/>
            <a:tailEnd type="none" w="med" len="med"/>
          </a:ln>
        </p:spPr>
      </p:cxnSp>
      <p:cxnSp>
        <p:nvCxnSpPr>
          <p:cNvPr id="89" name="Google Shape;73;p13">
            <a:extLst>
              <a:ext uri="{FF2B5EF4-FFF2-40B4-BE49-F238E27FC236}">
                <a16:creationId xmlns:a16="http://schemas.microsoft.com/office/drawing/2014/main" id="{2E114385-8793-4BE6-8DB6-B61DDE1CCA13}"/>
              </a:ext>
            </a:extLst>
          </p:cNvPr>
          <p:cNvCxnSpPr>
            <a:cxnSpLocks/>
          </p:cNvCxnSpPr>
          <p:nvPr/>
        </p:nvCxnSpPr>
        <p:spPr>
          <a:xfrm flipH="1">
            <a:off x="5830964" y="3401815"/>
            <a:ext cx="352357" cy="489961"/>
          </a:xfrm>
          <a:prstGeom prst="straightConnector1">
            <a:avLst/>
          </a:prstGeom>
          <a:noFill/>
          <a:ln w="28575" cap="flat" cmpd="sng">
            <a:solidFill>
              <a:srgbClr val="E06666"/>
            </a:solidFill>
            <a:prstDash val="solid"/>
            <a:round/>
            <a:headEnd type="none" w="med" len="med"/>
            <a:tailEnd type="none" w="med" len="med"/>
          </a:ln>
        </p:spPr>
      </p:cxnSp>
      <p:cxnSp>
        <p:nvCxnSpPr>
          <p:cNvPr id="90" name="Google Shape;73;p13">
            <a:extLst>
              <a:ext uri="{FF2B5EF4-FFF2-40B4-BE49-F238E27FC236}">
                <a16:creationId xmlns:a16="http://schemas.microsoft.com/office/drawing/2014/main" id="{437F5362-EDF8-4F18-A8F5-76FC4522F1C6}"/>
              </a:ext>
            </a:extLst>
          </p:cNvPr>
          <p:cNvCxnSpPr>
            <a:cxnSpLocks/>
          </p:cNvCxnSpPr>
          <p:nvPr/>
        </p:nvCxnSpPr>
        <p:spPr>
          <a:xfrm flipH="1">
            <a:off x="5913792" y="3542781"/>
            <a:ext cx="168964" cy="501395"/>
          </a:xfrm>
          <a:prstGeom prst="straightConnector1">
            <a:avLst/>
          </a:prstGeom>
          <a:noFill/>
          <a:ln w="28575" cap="flat" cmpd="sng">
            <a:solidFill>
              <a:srgbClr val="E06666"/>
            </a:solidFill>
            <a:prstDash val="solid"/>
            <a:round/>
            <a:headEnd type="none" w="med" len="med"/>
            <a:tailEnd type="none" w="med" len="med"/>
          </a:ln>
        </p:spPr>
      </p:cxnSp>
      <p:cxnSp>
        <p:nvCxnSpPr>
          <p:cNvPr id="91" name="Google Shape;73;p13">
            <a:extLst>
              <a:ext uri="{FF2B5EF4-FFF2-40B4-BE49-F238E27FC236}">
                <a16:creationId xmlns:a16="http://schemas.microsoft.com/office/drawing/2014/main" id="{A49E6FD3-412B-4DB6-9F92-33992168D6A5}"/>
              </a:ext>
            </a:extLst>
          </p:cNvPr>
          <p:cNvCxnSpPr>
            <a:cxnSpLocks/>
          </p:cNvCxnSpPr>
          <p:nvPr/>
        </p:nvCxnSpPr>
        <p:spPr>
          <a:xfrm>
            <a:off x="6192081" y="3064720"/>
            <a:ext cx="0" cy="822168"/>
          </a:xfrm>
          <a:prstGeom prst="straightConnector1">
            <a:avLst/>
          </a:prstGeom>
          <a:noFill/>
          <a:ln w="28575" cap="flat" cmpd="sng">
            <a:solidFill>
              <a:srgbClr val="E06666"/>
            </a:solidFill>
            <a:prstDash val="solid"/>
            <a:round/>
            <a:headEnd type="none" w="med" len="med"/>
            <a:tailEnd type="none" w="med" len="med"/>
          </a:ln>
        </p:spPr>
      </p:cxnSp>
      <p:cxnSp>
        <p:nvCxnSpPr>
          <p:cNvPr id="92" name="Google Shape;73;p13">
            <a:extLst>
              <a:ext uri="{FF2B5EF4-FFF2-40B4-BE49-F238E27FC236}">
                <a16:creationId xmlns:a16="http://schemas.microsoft.com/office/drawing/2014/main" id="{4965E410-9790-4728-BAD7-E2F5FE63A363}"/>
              </a:ext>
            </a:extLst>
          </p:cNvPr>
          <p:cNvCxnSpPr>
            <a:cxnSpLocks/>
          </p:cNvCxnSpPr>
          <p:nvPr/>
        </p:nvCxnSpPr>
        <p:spPr>
          <a:xfrm flipH="1">
            <a:off x="5049083" y="3365374"/>
            <a:ext cx="352357" cy="489961"/>
          </a:xfrm>
          <a:prstGeom prst="straightConnector1">
            <a:avLst/>
          </a:prstGeom>
          <a:noFill/>
          <a:ln w="28575" cap="flat" cmpd="sng">
            <a:solidFill>
              <a:srgbClr val="E06666"/>
            </a:solidFill>
            <a:prstDash val="solid"/>
            <a:round/>
            <a:headEnd type="none" w="med" len="med"/>
            <a:tailEnd type="none" w="med" len="med"/>
          </a:ln>
        </p:spPr>
      </p:cxnSp>
      <p:cxnSp>
        <p:nvCxnSpPr>
          <p:cNvPr id="93" name="Google Shape;73;p13">
            <a:extLst>
              <a:ext uri="{FF2B5EF4-FFF2-40B4-BE49-F238E27FC236}">
                <a16:creationId xmlns:a16="http://schemas.microsoft.com/office/drawing/2014/main" id="{37867BB6-696E-40B0-A7CA-8E964B428CAD}"/>
              </a:ext>
            </a:extLst>
          </p:cNvPr>
          <p:cNvCxnSpPr>
            <a:cxnSpLocks/>
          </p:cNvCxnSpPr>
          <p:nvPr/>
        </p:nvCxnSpPr>
        <p:spPr>
          <a:xfrm flipH="1">
            <a:off x="5131911" y="3506340"/>
            <a:ext cx="168964" cy="501395"/>
          </a:xfrm>
          <a:prstGeom prst="straightConnector1">
            <a:avLst/>
          </a:prstGeom>
          <a:noFill/>
          <a:ln w="28575" cap="flat" cmpd="sng">
            <a:solidFill>
              <a:srgbClr val="E06666"/>
            </a:solidFill>
            <a:prstDash val="solid"/>
            <a:round/>
            <a:headEnd type="none" w="med" len="med"/>
            <a:tailEnd type="none" w="med" len="med"/>
          </a:ln>
        </p:spPr>
      </p:cxnSp>
      <p:sp>
        <p:nvSpPr>
          <p:cNvPr id="53" name="Chord 52">
            <a:extLst>
              <a:ext uri="{FF2B5EF4-FFF2-40B4-BE49-F238E27FC236}">
                <a16:creationId xmlns:a16="http://schemas.microsoft.com/office/drawing/2014/main" id="{A8C7A347-E678-4998-8646-5AD3C4E3D5D4}"/>
              </a:ext>
            </a:extLst>
          </p:cNvPr>
          <p:cNvSpPr/>
          <p:nvPr/>
        </p:nvSpPr>
        <p:spPr>
          <a:xfrm flipH="1">
            <a:off x="744386" y="4916662"/>
            <a:ext cx="4951273" cy="1324649"/>
          </a:xfrm>
          <a:prstGeom prst="chord">
            <a:avLst>
              <a:gd name="adj1" fmla="val 20776564"/>
              <a:gd name="adj2" fmla="val 10790316"/>
            </a:avLst>
          </a:prstGeom>
          <a:gradFill>
            <a:gsLst>
              <a:gs pos="0">
                <a:srgbClr val="FDECDB">
                  <a:alpha val="60000"/>
                </a:srgbClr>
              </a:gs>
              <a:gs pos="100000">
                <a:srgbClr val="F0A96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AD0A67-C012-2F7A-3E4F-2F1E40B7D55A}"/>
              </a:ext>
            </a:extLst>
          </p:cNvPr>
          <p:cNvSpPr/>
          <p:nvPr/>
        </p:nvSpPr>
        <p:spPr>
          <a:xfrm>
            <a:off x="-13244" y="-258893"/>
            <a:ext cx="12192000" cy="7248533"/>
          </a:xfrm>
          <a:prstGeom prst="rect">
            <a:avLst/>
          </a:prstGeom>
          <a:solidFill>
            <a:schemeClr val="bg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4C5655-F1CF-182A-CEE6-C6D792C801D9}"/>
              </a:ext>
            </a:extLst>
          </p:cNvPr>
          <p:cNvSpPr>
            <a:spLocks noGrp="1"/>
          </p:cNvSpPr>
          <p:nvPr>
            <p:ph type="ctrTitle"/>
          </p:nvPr>
        </p:nvSpPr>
        <p:spPr>
          <a:xfrm>
            <a:off x="1281268" y="1376989"/>
            <a:ext cx="9144000" cy="2387600"/>
          </a:xfrm>
        </p:spPr>
        <p:txBody>
          <a:bodyPr>
            <a:normAutofit fontScale="90000"/>
          </a:bodyPr>
          <a:lstStyle/>
          <a:p>
            <a:r>
              <a:rPr lang="en-US" dirty="0"/>
              <a:t>A High-Energy Cosmic Ray Detector for the Owens Valley Radio Observatory Long-Wavelength Array</a:t>
            </a:r>
          </a:p>
        </p:txBody>
      </p:sp>
      <p:sp>
        <p:nvSpPr>
          <p:cNvPr id="4" name="Subtitle 2">
            <a:extLst>
              <a:ext uri="{FF2B5EF4-FFF2-40B4-BE49-F238E27FC236}">
                <a16:creationId xmlns:a16="http://schemas.microsoft.com/office/drawing/2014/main" id="{2C0BD10F-9743-EA13-7185-9C50F2EB3A6B}"/>
              </a:ext>
            </a:extLst>
          </p:cNvPr>
          <p:cNvSpPr>
            <a:spLocks noGrp="1"/>
          </p:cNvSpPr>
          <p:nvPr>
            <p:ph type="subTitle" idx="1"/>
          </p:nvPr>
        </p:nvSpPr>
        <p:spPr>
          <a:xfrm>
            <a:off x="1123659" y="4308568"/>
            <a:ext cx="9144000" cy="465520"/>
          </a:xfrm>
        </p:spPr>
        <p:txBody>
          <a:bodyPr/>
          <a:lstStyle/>
          <a:p>
            <a:r>
              <a:rPr lang="en-US" dirty="0"/>
              <a:t>Kathryn Plant        NASA Postdoctoral Fellow, JPL</a:t>
            </a:r>
          </a:p>
        </p:txBody>
      </p:sp>
      <p:sp>
        <p:nvSpPr>
          <p:cNvPr id="5" name="Slide Number Placeholder 3">
            <a:extLst>
              <a:ext uri="{FF2B5EF4-FFF2-40B4-BE49-F238E27FC236}">
                <a16:creationId xmlns:a16="http://schemas.microsoft.com/office/drawing/2014/main" id="{83C8C389-A270-2F5A-A353-9F67264351F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035C8-D402-4C33-B374-6007964723C9}" type="slidenum">
              <a:rPr lang="en-US" smtClean="0">
                <a:solidFill>
                  <a:schemeClr val="bg1"/>
                </a:solidFill>
              </a:rPr>
              <a:pPr/>
              <a:t>2</a:t>
            </a:fld>
            <a:endParaRPr lang="en-US">
              <a:solidFill>
                <a:schemeClr val="bg1"/>
              </a:solidFill>
            </a:endParaRPr>
          </a:p>
        </p:txBody>
      </p:sp>
      <p:pic>
        <p:nvPicPr>
          <p:cNvPr id="7" name="Picture 6">
            <a:extLst>
              <a:ext uri="{FF2B5EF4-FFF2-40B4-BE49-F238E27FC236}">
                <a16:creationId xmlns:a16="http://schemas.microsoft.com/office/drawing/2014/main" id="{C029A5E5-9E9A-4B6E-9F8E-4C67EF5FBAB6}"/>
              </a:ext>
            </a:extLst>
          </p:cNvPr>
          <p:cNvPicPr>
            <a:picLocks noChangeAspect="1"/>
          </p:cNvPicPr>
          <p:nvPr/>
        </p:nvPicPr>
        <p:blipFill rotWithShape="1">
          <a:blip r:embed="rId4"/>
          <a:srcRect t="12204" b="19191"/>
          <a:stretch/>
        </p:blipFill>
        <p:spPr>
          <a:xfrm>
            <a:off x="0" y="6422782"/>
            <a:ext cx="12191999" cy="572515"/>
          </a:xfrm>
          <a:prstGeom prst="rect">
            <a:avLst/>
          </a:prstGeom>
        </p:spPr>
      </p:pic>
      <p:sp>
        <p:nvSpPr>
          <p:cNvPr id="8" name="Rectangle 7">
            <a:extLst>
              <a:ext uri="{FF2B5EF4-FFF2-40B4-BE49-F238E27FC236}">
                <a16:creationId xmlns:a16="http://schemas.microsoft.com/office/drawing/2014/main" id="{3B1209C4-C6C9-43B6-A172-087B58E4DA6C}"/>
              </a:ext>
            </a:extLst>
          </p:cNvPr>
          <p:cNvSpPr/>
          <p:nvPr/>
        </p:nvSpPr>
        <p:spPr>
          <a:xfrm>
            <a:off x="10618036" y="-263179"/>
            <a:ext cx="1562714" cy="6685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2D1B4F91-01FF-4A9A-BE00-8FCBAE9850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18027" y="574252"/>
            <a:ext cx="1156161" cy="115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89F82B1-AB9B-4603-A125-D83A68F95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7722" y="2073570"/>
            <a:ext cx="1177977" cy="594037"/>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F93CCAD1-5606-4841-B345-0B4EE4AEBB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5011" y="3193247"/>
            <a:ext cx="1073732" cy="1028575"/>
          </a:xfrm>
          <a:prstGeom prst="rect">
            <a:avLst/>
          </a:prstGeom>
        </p:spPr>
      </p:pic>
      <p:grpSp>
        <p:nvGrpSpPr>
          <p:cNvPr id="12" name="Group 11">
            <a:extLst>
              <a:ext uri="{FF2B5EF4-FFF2-40B4-BE49-F238E27FC236}">
                <a16:creationId xmlns:a16="http://schemas.microsoft.com/office/drawing/2014/main" id="{407E9A18-2B47-471F-998F-7B0C98BDF2B4}"/>
              </a:ext>
            </a:extLst>
          </p:cNvPr>
          <p:cNvGrpSpPr/>
          <p:nvPr/>
        </p:nvGrpSpPr>
        <p:grpSpPr>
          <a:xfrm>
            <a:off x="10796985" y="4436772"/>
            <a:ext cx="1208798" cy="678904"/>
            <a:chOff x="9644929" y="4821121"/>
            <a:chExt cx="2455670" cy="1047753"/>
          </a:xfrm>
        </p:grpSpPr>
        <p:sp>
          <p:nvSpPr>
            <p:cNvPr id="13" name="Rectangle 12">
              <a:extLst>
                <a:ext uri="{FF2B5EF4-FFF2-40B4-BE49-F238E27FC236}">
                  <a16:creationId xmlns:a16="http://schemas.microsoft.com/office/drawing/2014/main" id="{51B8C481-28B5-428C-B232-38499EAB63E0}"/>
                </a:ext>
              </a:extLst>
            </p:cNvPr>
            <p:cNvSpPr/>
            <p:nvPr/>
          </p:nvSpPr>
          <p:spPr>
            <a:xfrm>
              <a:off x="9644929" y="5099900"/>
              <a:ext cx="2455670" cy="49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Text, logo&#10;&#10;Description automatically generated">
              <a:extLst>
                <a:ext uri="{FF2B5EF4-FFF2-40B4-BE49-F238E27FC236}">
                  <a16:creationId xmlns:a16="http://schemas.microsoft.com/office/drawing/2014/main" id="{38F279D8-20C6-4785-A82B-B2C45AAEB7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4929" y="4821121"/>
              <a:ext cx="2455670" cy="1047753"/>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3" name="Rectangle 12">
            <a:extLst>
              <a:ext uri="{FF2B5EF4-FFF2-40B4-BE49-F238E27FC236}">
                <a16:creationId xmlns:a16="http://schemas.microsoft.com/office/drawing/2014/main" id="{E572E226-E048-4325-91AF-4D963951417A}"/>
              </a:ext>
            </a:extLst>
          </p:cNvPr>
          <p:cNvSpPr/>
          <p:nvPr/>
        </p:nvSpPr>
        <p:spPr>
          <a:xfrm>
            <a:off x="6439082" y="5153015"/>
            <a:ext cx="1355634"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RFI Veto Logic</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16" name="Connector: Elbow 15">
            <a:extLst>
              <a:ext uri="{FF2B5EF4-FFF2-40B4-BE49-F238E27FC236}">
                <a16:creationId xmlns:a16="http://schemas.microsoft.com/office/drawing/2014/main" id="{7D70EA81-2697-4E05-BD6D-FE1298C6A14F}"/>
              </a:ext>
            </a:extLst>
          </p:cNvPr>
          <p:cNvCxnSpPr>
            <a:cxnSpLocks/>
            <a:endCxn id="13" idx="1"/>
          </p:cNvCxnSpPr>
          <p:nvPr/>
        </p:nvCxnSpPr>
        <p:spPr>
          <a:xfrm rot="16200000" flipH="1">
            <a:off x="5457445" y="4681048"/>
            <a:ext cx="1172554" cy="7907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047F02-18BA-4D5A-A416-862FD3280331}"/>
              </a:ext>
            </a:extLst>
          </p:cNvPr>
          <p:cNvSpPr txBox="1"/>
          <p:nvPr/>
        </p:nvSpPr>
        <p:spPr>
          <a:xfrm>
            <a:off x="11124155" y="3740576"/>
            <a:ext cx="1067846" cy="954107"/>
          </a:xfrm>
          <a:prstGeom prst="rect">
            <a:avLst/>
          </a:prstGeom>
          <a:noFill/>
        </p:spPr>
        <p:txBody>
          <a:bodyPr wrap="square" rtlCol="0">
            <a:spAutoFit/>
          </a:bodyPr>
          <a:lstStyle/>
          <a:p>
            <a:r>
              <a:rPr lang="en-US" sz="1400" dirty="0"/>
              <a:t>Transmit trigger to other boards</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A538D4E-EAA5-0158-40F5-45D32D7893D8}"/>
              </a:ext>
            </a:extLst>
          </p:cNvPr>
          <p:cNvSpPr>
            <a:spLocks noGrp="1"/>
          </p:cNvSpPr>
          <p:nvPr>
            <p:ph type="sldNum" sz="quarter" idx="12"/>
          </p:nvPr>
        </p:nvSpPr>
        <p:spPr/>
        <p:txBody>
          <a:bodyPr/>
          <a:lstStyle/>
          <a:p>
            <a:fld id="{F71035C8-D402-4C33-B374-6007964723C9}" type="slidenum">
              <a:rPr lang="en-US" smtClean="0"/>
              <a:t>20</a:t>
            </a:fld>
            <a:endParaRPr lang="en-US"/>
          </a:p>
        </p:txBody>
      </p:sp>
      <p:sp>
        <p:nvSpPr>
          <p:cNvPr id="6" name="Title 1">
            <a:extLst>
              <a:ext uri="{FF2B5EF4-FFF2-40B4-BE49-F238E27FC236}">
                <a16:creationId xmlns:a16="http://schemas.microsoft.com/office/drawing/2014/main" id="{E08A52B2-BA90-8AFC-4EE9-5911C89C0493}"/>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420735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3" name="Rectangle 12">
            <a:extLst>
              <a:ext uri="{FF2B5EF4-FFF2-40B4-BE49-F238E27FC236}">
                <a16:creationId xmlns:a16="http://schemas.microsoft.com/office/drawing/2014/main" id="{E572E226-E048-4325-91AF-4D963951417A}"/>
              </a:ext>
            </a:extLst>
          </p:cNvPr>
          <p:cNvSpPr/>
          <p:nvPr/>
        </p:nvSpPr>
        <p:spPr>
          <a:xfrm>
            <a:off x="6439082" y="5153015"/>
            <a:ext cx="1355634"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RFI Veto Logic</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16" name="Connector: Elbow 15">
            <a:extLst>
              <a:ext uri="{FF2B5EF4-FFF2-40B4-BE49-F238E27FC236}">
                <a16:creationId xmlns:a16="http://schemas.microsoft.com/office/drawing/2014/main" id="{7D70EA81-2697-4E05-BD6D-FE1298C6A14F}"/>
              </a:ext>
            </a:extLst>
          </p:cNvPr>
          <p:cNvCxnSpPr>
            <a:cxnSpLocks/>
            <a:endCxn id="13" idx="1"/>
          </p:cNvCxnSpPr>
          <p:nvPr/>
        </p:nvCxnSpPr>
        <p:spPr>
          <a:xfrm rot="16200000" flipH="1">
            <a:off x="5457445" y="4681048"/>
            <a:ext cx="1172554" cy="7907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8F7604C-B0C3-427F-9639-33F3F626E2AB}"/>
              </a:ext>
            </a:extLst>
          </p:cNvPr>
          <p:cNvCxnSpPr>
            <a:cxnSpLocks/>
            <a:stCxn id="13" idx="3"/>
            <a:endCxn id="14" idx="2"/>
          </p:cNvCxnSpPr>
          <p:nvPr/>
        </p:nvCxnSpPr>
        <p:spPr>
          <a:xfrm flipV="1">
            <a:off x="7794716" y="4493874"/>
            <a:ext cx="2292221" cy="116881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047F02-18BA-4D5A-A416-862FD3280331}"/>
              </a:ext>
            </a:extLst>
          </p:cNvPr>
          <p:cNvSpPr txBox="1"/>
          <p:nvPr/>
        </p:nvSpPr>
        <p:spPr>
          <a:xfrm>
            <a:off x="11124155" y="3740576"/>
            <a:ext cx="1067846" cy="954107"/>
          </a:xfrm>
          <a:prstGeom prst="rect">
            <a:avLst/>
          </a:prstGeom>
          <a:noFill/>
        </p:spPr>
        <p:txBody>
          <a:bodyPr wrap="square" rtlCol="0">
            <a:spAutoFit/>
          </a:bodyPr>
          <a:lstStyle/>
          <a:p>
            <a:r>
              <a:rPr lang="en-US" sz="1400" dirty="0"/>
              <a:t>Transmit trigger to other boards</a:t>
            </a:r>
          </a:p>
        </p:txBody>
      </p:sp>
      <p:sp>
        <p:nvSpPr>
          <p:cNvPr id="47" name="TextBox 46">
            <a:extLst>
              <a:ext uri="{FF2B5EF4-FFF2-40B4-BE49-F238E27FC236}">
                <a16:creationId xmlns:a16="http://schemas.microsoft.com/office/drawing/2014/main" id="{B755A33E-6D30-4972-81EF-F7167AFD1E44}"/>
              </a:ext>
            </a:extLst>
          </p:cNvPr>
          <p:cNvSpPr txBox="1"/>
          <p:nvPr/>
        </p:nvSpPr>
        <p:spPr>
          <a:xfrm>
            <a:off x="8124880" y="5293353"/>
            <a:ext cx="1483291" cy="369332"/>
          </a:xfrm>
          <a:prstGeom prst="rect">
            <a:avLst/>
          </a:prstGeom>
          <a:noFill/>
        </p:spPr>
        <p:txBody>
          <a:bodyPr wrap="square" rtlCol="0">
            <a:spAutoFit/>
          </a:bodyPr>
          <a:lstStyle/>
          <a:p>
            <a:r>
              <a:rPr lang="en-US" dirty="0"/>
              <a:t>Cancel trigger</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6D549AD-7E75-8C3D-6042-B2B8228246E2}"/>
              </a:ext>
            </a:extLst>
          </p:cNvPr>
          <p:cNvSpPr>
            <a:spLocks noGrp="1"/>
          </p:cNvSpPr>
          <p:nvPr>
            <p:ph type="sldNum" sz="quarter" idx="12"/>
          </p:nvPr>
        </p:nvSpPr>
        <p:spPr/>
        <p:txBody>
          <a:bodyPr/>
          <a:lstStyle/>
          <a:p>
            <a:fld id="{F71035C8-D402-4C33-B374-6007964723C9}" type="slidenum">
              <a:rPr lang="en-US" smtClean="0"/>
              <a:t>21</a:t>
            </a:fld>
            <a:endParaRPr lang="en-US"/>
          </a:p>
        </p:txBody>
      </p:sp>
      <p:sp>
        <p:nvSpPr>
          <p:cNvPr id="6" name="Title 1">
            <a:extLst>
              <a:ext uri="{FF2B5EF4-FFF2-40B4-BE49-F238E27FC236}">
                <a16:creationId xmlns:a16="http://schemas.microsoft.com/office/drawing/2014/main" id="{D64076F9-8650-784D-CFC5-7E0ADBB2EC6E}"/>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361481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1" name="Rectangle 10">
            <a:extLst>
              <a:ext uri="{FF2B5EF4-FFF2-40B4-BE49-F238E27FC236}">
                <a16:creationId xmlns:a16="http://schemas.microsoft.com/office/drawing/2014/main" id="{89570A54-524D-4A03-B656-2B4F1D9069AD}"/>
              </a:ext>
            </a:extLst>
          </p:cNvPr>
          <p:cNvSpPr/>
          <p:nvPr/>
        </p:nvSpPr>
        <p:spPr>
          <a:xfrm>
            <a:off x="3223281" y="1740512"/>
            <a:ext cx="1667569"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Buffer 20 microseconds x 64 antennas</a:t>
            </a:r>
          </a:p>
        </p:txBody>
      </p:sp>
      <p:sp>
        <p:nvSpPr>
          <p:cNvPr id="13" name="Rectangle 12">
            <a:extLst>
              <a:ext uri="{FF2B5EF4-FFF2-40B4-BE49-F238E27FC236}">
                <a16:creationId xmlns:a16="http://schemas.microsoft.com/office/drawing/2014/main" id="{E572E226-E048-4325-91AF-4D963951417A}"/>
              </a:ext>
            </a:extLst>
          </p:cNvPr>
          <p:cNvSpPr/>
          <p:nvPr/>
        </p:nvSpPr>
        <p:spPr>
          <a:xfrm>
            <a:off x="6439082" y="5153015"/>
            <a:ext cx="1355634"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RFI Veto Logic</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16" name="Connector: Elbow 15">
            <a:extLst>
              <a:ext uri="{FF2B5EF4-FFF2-40B4-BE49-F238E27FC236}">
                <a16:creationId xmlns:a16="http://schemas.microsoft.com/office/drawing/2014/main" id="{7D70EA81-2697-4E05-BD6D-FE1298C6A14F}"/>
              </a:ext>
            </a:extLst>
          </p:cNvPr>
          <p:cNvCxnSpPr>
            <a:cxnSpLocks/>
            <a:endCxn id="13" idx="1"/>
          </p:cNvCxnSpPr>
          <p:nvPr/>
        </p:nvCxnSpPr>
        <p:spPr>
          <a:xfrm rot="16200000" flipH="1">
            <a:off x="5457445" y="4681048"/>
            <a:ext cx="1172554" cy="7907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8F7604C-B0C3-427F-9639-33F3F626E2AB}"/>
              </a:ext>
            </a:extLst>
          </p:cNvPr>
          <p:cNvCxnSpPr>
            <a:cxnSpLocks/>
            <a:stCxn id="13" idx="3"/>
            <a:endCxn id="14" idx="2"/>
          </p:cNvCxnSpPr>
          <p:nvPr/>
        </p:nvCxnSpPr>
        <p:spPr>
          <a:xfrm flipV="1">
            <a:off x="7794716" y="4493874"/>
            <a:ext cx="2292221" cy="116881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1CDFB33-7D68-4F03-82B2-939D18EA54DF}"/>
              </a:ext>
            </a:extLst>
          </p:cNvPr>
          <p:cNvCxnSpPr>
            <a:cxnSpLocks/>
            <a:stCxn id="8" idx="0"/>
            <a:endCxn id="11" idx="1"/>
          </p:cNvCxnSpPr>
          <p:nvPr/>
        </p:nvCxnSpPr>
        <p:spPr>
          <a:xfrm rot="5400000" flipH="1" flipV="1">
            <a:off x="2096196" y="2516430"/>
            <a:ext cx="1307728" cy="9464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047F02-18BA-4D5A-A416-862FD3280331}"/>
              </a:ext>
            </a:extLst>
          </p:cNvPr>
          <p:cNvSpPr txBox="1"/>
          <p:nvPr/>
        </p:nvSpPr>
        <p:spPr>
          <a:xfrm>
            <a:off x="11124155" y="3740576"/>
            <a:ext cx="1067846" cy="954107"/>
          </a:xfrm>
          <a:prstGeom prst="rect">
            <a:avLst/>
          </a:prstGeom>
          <a:noFill/>
        </p:spPr>
        <p:txBody>
          <a:bodyPr wrap="square" rtlCol="0">
            <a:spAutoFit/>
          </a:bodyPr>
          <a:lstStyle/>
          <a:p>
            <a:r>
              <a:rPr lang="en-US" sz="1400" dirty="0"/>
              <a:t>Transmit trigger to other boards</a:t>
            </a:r>
          </a:p>
        </p:txBody>
      </p:sp>
      <p:sp>
        <p:nvSpPr>
          <p:cNvPr id="47" name="TextBox 46">
            <a:extLst>
              <a:ext uri="{FF2B5EF4-FFF2-40B4-BE49-F238E27FC236}">
                <a16:creationId xmlns:a16="http://schemas.microsoft.com/office/drawing/2014/main" id="{B755A33E-6D30-4972-81EF-F7167AFD1E44}"/>
              </a:ext>
            </a:extLst>
          </p:cNvPr>
          <p:cNvSpPr txBox="1"/>
          <p:nvPr/>
        </p:nvSpPr>
        <p:spPr>
          <a:xfrm>
            <a:off x="8124880" y="5293353"/>
            <a:ext cx="1483291" cy="369332"/>
          </a:xfrm>
          <a:prstGeom prst="rect">
            <a:avLst/>
          </a:prstGeom>
          <a:noFill/>
        </p:spPr>
        <p:txBody>
          <a:bodyPr wrap="square" rtlCol="0">
            <a:spAutoFit/>
          </a:bodyPr>
          <a:lstStyle/>
          <a:p>
            <a:r>
              <a:rPr lang="en-US" dirty="0"/>
              <a:t>Cancel trigger</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79A4B03-2E9A-8D82-83E6-DD994E79FF85}"/>
              </a:ext>
            </a:extLst>
          </p:cNvPr>
          <p:cNvSpPr>
            <a:spLocks noGrp="1"/>
          </p:cNvSpPr>
          <p:nvPr>
            <p:ph type="sldNum" sz="quarter" idx="12"/>
          </p:nvPr>
        </p:nvSpPr>
        <p:spPr/>
        <p:txBody>
          <a:bodyPr/>
          <a:lstStyle/>
          <a:p>
            <a:fld id="{F71035C8-D402-4C33-B374-6007964723C9}" type="slidenum">
              <a:rPr lang="en-US" smtClean="0"/>
              <a:t>22</a:t>
            </a:fld>
            <a:endParaRPr lang="en-US"/>
          </a:p>
        </p:txBody>
      </p:sp>
      <p:sp>
        <p:nvSpPr>
          <p:cNvPr id="6" name="Title 1">
            <a:extLst>
              <a:ext uri="{FF2B5EF4-FFF2-40B4-BE49-F238E27FC236}">
                <a16:creationId xmlns:a16="http://schemas.microsoft.com/office/drawing/2014/main" id="{40902580-2F09-6BE7-68E1-83C649B936DD}"/>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416267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5ED5A-BEDB-41B0-AA24-E45438259966}"/>
              </a:ext>
            </a:extLst>
          </p:cNvPr>
          <p:cNvSpPr/>
          <p:nvPr/>
        </p:nvSpPr>
        <p:spPr>
          <a:xfrm>
            <a:off x="4964751" y="3654847"/>
            <a:ext cx="1137857"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Threshold  pulse detector</a:t>
            </a:r>
          </a:p>
        </p:txBody>
      </p:sp>
      <p:sp>
        <p:nvSpPr>
          <p:cNvPr id="8" name="Rectangle 7">
            <a:extLst>
              <a:ext uri="{FF2B5EF4-FFF2-40B4-BE49-F238E27FC236}">
                <a16:creationId xmlns:a16="http://schemas.microsoft.com/office/drawing/2014/main" id="{7A46DEF7-CDF0-48B9-B0ED-EEF8A2F0831E}"/>
              </a:ext>
            </a:extLst>
          </p:cNvPr>
          <p:cNvSpPr/>
          <p:nvPr/>
        </p:nvSpPr>
        <p:spPr>
          <a:xfrm>
            <a:off x="1832967" y="3643515"/>
            <a:ext cx="887744" cy="896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a:t>
            </a:r>
          </a:p>
          <a:p>
            <a:pPr algn="ctr"/>
            <a:r>
              <a:rPr lang="en-US" dirty="0">
                <a:solidFill>
                  <a:schemeClr val="tx1"/>
                </a:solidFill>
              </a:rPr>
              <a:t>cable delays</a:t>
            </a:r>
          </a:p>
        </p:txBody>
      </p:sp>
      <p:sp>
        <p:nvSpPr>
          <p:cNvPr id="9" name="Rectangle 8">
            <a:extLst>
              <a:ext uri="{FF2B5EF4-FFF2-40B4-BE49-F238E27FC236}">
                <a16:creationId xmlns:a16="http://schemas.microsoft.com/office/drawing/2014/main" id="{F54BC995-8F76-4FD8-8D25-97688861E3E0}"/>
              </a:ext>
            </a:extLst>
          </p:cNvPr>
          <p:cNvSpPr/>
          <p:nvPr/>
        </p:nvSpPr>
        <p:spPr>
          <a:xfrm>
            <a:off x="8136623" y="3603982"/>
            <a:ext cx="1204834"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 over antennas </a:t>
            </a:r>
          </a:p>
        </p:txBody>
      </p:sp>
      <p:sp>
        <p:nvSpPr>
          <p:cNvPr id="10" name="Rectangle 9">
            <a:extLst>
              <a:ext uri="{FF2B5EF4-FFF2-40B4-BE49-F238E27FC236}">
                <a16:creationId xmlns:a16="http://schemas.microsoft.com/office/drawing/2014/main" id="{C231DC76-293B-4E77-873E-FD725C4F112E}"/>
              </a:ext>
            </a:extLst>
          </p:cNvPr>
          <p:cNvSpPr/>
          <p:nvPr/>
        </p:nvSpPr>
        <p:spPr>
          <a:xfrm>
            <a:off x="6362846" y="3446764"/>
            <a:ext cx="1513470"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 pulse over coincidence window</a:t>
            </a:r>
          </a:p>
        </p:txBody>
      </p:sp>
      <p:sp>
        <p:nvSpPr>
          <p:cNvPr id="11" name="Rectangle 10">
            <a:extLst>
              <a:ext uri="{FF2B5EF4-FFF2-40B4-BE49-F238E27FC236}">
                <a16:creationId xmlns:a16="http://schemas.microsoft.com/office/drawing/2014/main" id="{89570A54-524D-4A03-B656-2B4F1D9069AD}"/>
              </a:ext>
            </a:extLst>
          </p:cNvPr>
          <p:cNvSpPr/>
          <p:nvPr/>
        </p:nvSpPr>
        <p:spPr>
          <a:xfrm>
            <a:off x="3223281" y="1740512"/>
            <a:ext cx="1667569"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Buffer 20 microseconds x 64 antennas</a:t>
            </a:r>
          </a:p>
        </p:txBody>
      </p:sp>
      <p:sp>
        <p:nvSpPr>
          <p:cNvPr id="12" name="Rectangle 11">
            <a:extLst>
              <a:ext uri="{FF2B5EF4-FFF2-40B4-BE49-F238E27FC236}">
                <a16:creationId xmlns:a16="http://schemas.microsoft.com/office/drawing/2014/main" id="{43F945A3-2AE6-46E7-8D8A-AB7172B2D9DC}"/>
              </a:ext>
            </a:extLst>
          </p:cNvPr>
          <p:cNvSpPr/>
          <p:nvPr/>
        </p:nvSpPr>
        <p:spPr>
          <a:xfrm>
            <a:off x="6362846" y="1740510"/>
            <a:ext cx="1900819" cy="1190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out buffer and form ethernet packets</a:t>
            </a:r>
          </a:p>
        </p:txBody>
      </p:sp>
      <p:sp>
        <p:nvSpPr>
          <p:cNvPr id="13" name="Rectangle 12">
            <a:extLst>
              <a:ext uri="{FF2B5EF4-FFF2-40B4-BE49-F238E27FC236}">
                <a16:creationId xmlns:a16="http://schemas.microsoft.com/office/drawing/2014/main" id="{E572E226-E048-4325-91AF-4D963951417A}"/>
              </a:ext>
            </a:extLst>
          </p:cNvPr>
          <p:cNvSpPr/>
          <p:nvPr/>
        </p:nvSpPr>
        <p:spPr>
          <a:xfrm>
            <a:off x="6439082" y="5153015"/>
            <a:ext cx="1355634"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RFI Veto Logic</a:t>
            </a:r>
          </a:p>
        </p:txBody>
      </p:sp>
      <p:sp>
        <p:nvSpPr>
          <p:cNvPr id="14" name="Rectangle 13">
            <a:extLst>
              <a:ext uri="{FF2B5EF4-FFF2-40B4-BE49-F238E27FC236}">
                <a16:creationId xmlns:a16="http://schemas.microsoft.com/office/drawing/2014/main" id="{6B07405C-7CC3-4D89-943C-5E2CFF2225D3}"/>
              </a:ext>
            </a:extLst>
          </p:cNvPr>
          <p:cNvSpPr/>
          <p:nvPr/>
        </p:nvSpPr>
        <p:spPr>
          <a:xfrm>
            <a:off x="9608171" y="3474534"/>
            <a:ext cx="957532" cy="1019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Trigger</a:t>
            </a:r>
          </a:p>
        </p:txBody>
      </p:sp>
      <p:cxnSp>
        <p:nvCxnSpPr>
          <p:cNvPr id="16" name="Connector: Elbow 15">
            <a:extLst>
              <a:ext uri="{FF2B5EF4-FFF2-40B4-BE49-F238E27FC236}">
                <a16:creationId xmlns:a16="http://schemas.microsoft.com/office/drawing/2014/main" id="{7D70EA81-2697-4E05-BD6D-FE1298C6A14F}"/>
              </a:ext>
            </a:extLst>
          </p:cNvPr>
          <p:cNvCxnSpPr>
            <a:cxnSpLocks/>
            <a:endCxn id="13" idx="1"/>
          </p:cNvCxnSpPr>
          <p:nvPr/>
        </p:nvCxnSpPr>
        <p:spPr>
          <a:xfrm rot="16200000" flipH="1">
            <a:off x="5457445" y="4681048"/>
            <a:ext cx="1172554" cy="7907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8F7604C-B0C3-427F-9639-33F3F626E2AB}"/>
              </a:ext>
            </a:extLst>
          </p:cNvPr>
          <p:cNvCxnSpPr>
            <a:cxnSpLocks/>
            <a:stCxn id="13" idx="3"/>
            <a:endCxn id="14" idx="2"/>
          </p:cNvCxnSpPr>
          <p:nvPr/>
        </p:nvCxnSpPr>
        <p:spPr>
          <a:xfrm flipV="1">
            <a:off x="7794716" y="4493874"/>
            <a:ext cx="2292221" cy="116881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1CDFB33-7D68-4F03-82B2-939D18EA54DF}"/>
              </a:ext>
            </a:extLst>
          </p:cNvPr>
          <p:cNvCxnSpPr>
            <a:cxnSpLocks/>
            <a:stCxn id="8" idx="0"/>
            <a:endCxn id="11" idx="1"/>
          </p:cNvCxnSpPr>
          <p:nvPr/>
        </p:nvCxnSpPr>
        <p:spPr>
          <a:xfrm rot="5400000" flipH="1" flipV="1">
            <a:off x="2096196" y="2516430"/>
            <a:ext cx="1307728" cy="9464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F94EA14-18A7-4B62-A55F-E31A520AB94A}"/>
              </a:ext>
            </a:extLst>
          </p:cNvPr>
          <p:cNvCxnSpPr>
            <a:cxnSpLocks/>
            <a:stCxn id="14" idx="0"/>
            <a:endCxn id="11" idx="2"/>
          </p:cNvCxnSpPr>
          <p:nvPr/>
        </p:nvCxnSpPr>
        <p:spPr>
          <a:xfrm rot="16200000" flipV="1">
            <a:off x="6800266" y="187862"/>
            <a:ext cx="543473" cy="60298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F5FDAC-DD62-4AF4-891C-F838D8F2DB2F}"/>
              </a:ext>
            </a:extLst>
          </p:cNvPr>
          <p:cNvCxnSpPr>
            <a:cxnSpLocks/>
            <a:endCxn id="8" idx="1"/>
          </p:cNvCxnSpPr>
          <p:nvPr/>
        </p:nvCxnSpPr>
        <p:spPr>
          <a:xfrm>
            <a:off x="857658" y="4091609"/>
            <a:ext cx="9753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95F7FC-8EFC-4A5D-A5F7-DAEDEFE0F9EB}"/>
              </a:ext>
            </a:extLst>
          </p:cNvPr>
          <p:cNvCxnSpPr>
            <a:cxnSpLocks/>
            <a:stCxn id="11" idx="3"/>
            <a:endCxn id="12" idx="1"/>
          </p:cNvCxnSpPr>
          <p:nvPr/>
        </p:nvCxnSpPr>
        <p:spPr>
          <a:xfrm flipV="1">
            <a:off x="4890850" y="2335785"/>
            <a:ext cx="1471996"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6A7008-B936-4D7C-87BA-F1570C6BD42F}"/>
              </a:ext>
            </a:extLst>
          </p:cNvPr>
          <p:cNvCxnSpPr>
            <a:cxnSpLocks/>
          </p:cNvCxnSpPr>
          <p:nvPr/>
        </p:nvCxnSpPr>
        <p:spPr>
          <a:xfrm>
            <a:off x="6101043" y="408556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371E65-080B-4CB0-B7CF-C38FB6FE9031}"/>
              </a:ext>
            </a:extLst>
          </p:cNvPr>
          <p:cNvCxnSpPr>
            <a:cxnSpLocks/>
          </p:cNvCxnSpPr>
          <p:nvPr/>
        </p:nvCxnSpPr>
        <p:spPr>
          <a:xfrm>
            <a:off x="7876316" y="4093110"/>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81F2F97-49C5-4EF0-BE76-BF517B5E8A0E}"/>
              </a:ext>
            </a:extLst>
          </p:cNvPr>
          <p:cNvCxnSpPr>
            <a:cxnSpLocks/>
          </p:cNvCxnSpPr>
          <p:nvPr/>
        </p:nvCxnSpPr>
        <p:spPr>
          <a:xfrm>
            <a:off x="9338146" y="4057651"/>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B85D342-928E-42E2-865C-1BB9A95741A5}"/>
              </a:ext>
            </a:extLst>
          </p:cNvPr>
          <p:cNvSpPr txBox="1"/>
          <p:nvPr/>
        </p:nvSpPr>
        <p:spPr>
          <a:xfrm>
            <a:off x="594827" y="3614872"/>
            <a:ext cx="1119538" cy="738664"/>
          </a:xfrm>
          <a:prstGeom prst="rect">
            <a:avLst/>
          </a:prstGeom>
          <a:noFill/>
        </p:spPr>
        <p:txBody>
          <a:bodyPr wrap="square" rtlCol="0">
            <a:spAutoFit/>
          </a:bodyPr>
          <a:lstStyle/>
          <a:p>
            <a:r>
              <a:rPr lang="en-US" sz="1400" dirty="0"/>
              <a:t>64 timeseries from ADCs</a:t>
            </a:r>
          </a:p>
        </p:txBody>
      </p:sp>
      <p:sp>
        <p:nvSpPr>
          <p:cNvPr id="40" name="TextBox 39">
            <a:extLst>
              <a:ext uri="{FF2B5EF4-FFF2-40B4-BE49-F238E27FC236}">
                <a16:creationId xmlns:a16="http://schemas.microsoft.com/office/drawing/2014/main" id="{E23A1E8B-C93E-4272-928E-7BBF96DAE3B4}"/>
              </a:ext>
            </a:extLst>
          </p:cNvPr>
          <p:cNvSpPr txBox="1"/>
          <p:nvPr/>
        </p:nvSpPr>
        <p:spPr>
          <a:xfrm>
            <a:off x="9338146" y="2179540"/>
            <a:ext cx="1602728" cy="307777"/>
          </a:xfrm>
          <a:prstGeom prst="rect">
            <a:avLst/>
          </a:prstGeom>
          <a:noFill/>
        </p:spPr>
        <p:txBody>
          <a:bodyPr wrap="square" rtlCol="0">
            <a:spAutoFit/>
          </a:bodyPr>
          <a:lstStyle/>
          <a:p>
            <a:r>
              <a:rPr lang="en-US" sz="1400" dirty="0"/>
              <a:t>To network  switch</a:t>
            </a:r>
          </a:p>
        </p:txBody>
      </p:sp>
      <p:cxnSp>
        <p:nvCxnSpPr>
          <p:cNvPr id="41" name="Straight Arrow Connector 40">
            <a:extLst>
              <a:ext uri="{FF2B5EF4-FFF2-40B4-BE49-F238E27FC236}">
                <a16:creationId xmlns:a16="http://schemas.microsoft.com/office/drawing/2014/main" id="{B0EDE83B-C82B-49BC-B211-B76B8B06F0E7}"/>
              </a:ext>
            </a:extLst>
          </p:cNvPr>
          <p:cNvCxnSpPr>
            <a:cxnSpLocks/>
          </p:cNvCxnSpPr>
          <p:nvPr/>
        </p:nvCxnSpPr>
        <p:spPr>
          <a:xfrm>
            <a:off x="10565703" y="4019039"/>
            <a:ext cx="5584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3480923-8CC2-4E18-A50D-78421EB98A77}"/>
              </a:ext>
            </a:extLst>
          </p:cNvPr>
          <p:cNvCxnSpPr>
            <a:cxnSpLocks/>
            <a:stCxn id="12" idx="3"/>
            <a:endCxn id="40" idx="1"/>
          </p:cNvCxnSpPr>
          <p:nvPr/>
        </p:nvCxnSpPr>
        <p:spPr>
          <a:xfrm flipV="1">
            <a:off x="8263665" y="2333429"/>
            <a:ext cx="1074481" cy="2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047F02-18BA-4D5A-A416-862FD3280331}"/>
              </a:ext>
            </a:extLst>
          </p:cNvPr>
          <p:cNvSpPr txBox="1"/>
          <p:nvPr/>
        </p:nvSpPr>
        <p:spPr>
          <a:xfrm>
            <a:off x="11124155" y="3740576"/>
            <a:ext cx="1067846" cy="954107"/>
          </a:xfrm>
          <a:prstGeom prst="rect">
            <a:avLst/>
          </a:prstGeom>
          <a:noFill/>
        </p:spPr>
        <p:txBody>
          <a:bodyPr wrap="square" rtlCol="0">
            <a:spAutoFit/>
          </a:bodyPr>
          <a:lstStyle/>
          <a:p>
            <a:r>
              <a:rPr lang="en-US" sz="1400" dirty="0"/>
              <a:t>Transmit trigger to other boards</a:t>
            </a:r>
          </a:p>
        </p:txBody>
      </p:sp>
      <p:sp>
        <p:nvSpPr>
          <p:cNvPr id="47" name="TextBox 46">
            <a:extLst>
              <a:ext uri="{FF2B5EF4-FFF2-40B4-BE49-F238E27FC236}">
                <a16:creationId xmlns:a16="http://schemas.microsoft.com/office/drawing/2014/main" id="{B755A33E-6D30-4972-81EF-F7167AFD1E44}"/>
              </a:ext>
            </a:extLst>
          </p:cNvPr>
          <p:cNvSpPr txBox="1"/>
          <p:nvPr/>
        </p:nvSpPr>
        <p:spPr>
          <a:xfrm>
            <a:off x="8124880" y="5293353"/>
            <a:ext cx="1483291" cy="369332"/>
          </a:xfrm>
          <a:prstGeom prst="rect">
            <a:avLst/>
          </a:prstGeom>
          <a:noFill/>
        </p:spPr>
        <p:txBody>
          <a:bodyPr wrap="square" rtlCol="0">
            <a:spAutoFit/>
          </a:bodyPr>
          <a:lstStyle/>
          <a:p>
            <a:r>
              <a:rPr lang="en-US" dirty="0"/>
              <a:t>Cancel trigger</a:t>
            </a:r>
          </a:p>
        </p:txBody>
      </p:sp>
      <p:sp>
        <p:nvSpPr>
          <p:cNvPr id="44" name="Rectangle 43">
            <a:extLst>
              <a:ext uri="{FF2B5EF4-FFF2-40B4-BE49-F238E27FC236}">
                <a16:creationId xmlns:a16="http://schemas.microsoft.com/office/drawing/2014/main" id="{49C6BD9E-0B00-B776-BD4F-04C76B8B92BC}"/>
              </a:ext>
            </a:extLst>
          </p:cNvPr>
          <p:cNvSpPr/>
          <p:nvPr/>
        </p:nvSpPr>
        <p:spPr>
          <a:xfrm>
            <a:off x="3016855" y="3699983"/>
            <a:ext cx="1667569" cy="7604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Filter, square voltages, and smooth power</a:t>
            </a:r>
          </a:p>
        </p:txBody>
      </p:sp>
      <p:cxnSp>
        <p:nvCxnSpPr>
          <p:cNvPr id="50" name="Straight Arrow Connector 49">
            <a:extLst>
              <a:ext uri="{FF2B5EF4-FFF2-40B4-BE49-F238E27FC236}">
                <a16:creationId xmlns:a16="http://schemas.microsoft.com/office/drawing/2014/main" id="{5A112112-D10F-5191-157D-56A986BA8B79}"/>
              </a:ext>
            </a:extLst>
          </p:cNvPr>
          <p:cNvCxnSpPr>
            <a:cxnSpLocks/>
          </p:cNvCxnSpPr>
          <p:nvPr/>
        </p:nvCxnSpPr>
        <p:spPr>
          <a:xfrm>
            <a:off x="2741003" y="4092816"/>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1BE98D1-82FE-D960-62F3-9DB525F7A8A2}"/>
              </a:ext>
            </a:extLst>
          </p:cNvPr>
          <p:cNvCxnSpPr>
            <a:cxnSpLocks/>
          </p:cNvCxnSpPr>
          <p:nvPr/>
        </p:nvCxnSpPr>
        <p:spPr>
          <a:xfrm>
            <a:off x="4693159" y="4085562"/>
            <a:ext cx="2836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F4BF13B-C11A-3490-86A4-B030F2B40006}"/>
              </a:ext>
            </a:extLst>
          </p:cNvPr>
          <p:cNvSpPr>
            <a:spLocks noGrp="1"/>
          </p:cNvSpPr>
          <p:nvPr>
            <p:ph type="sldNum" sz="quarter" idx="12"/>
          </p:nvPr>
        </p:nvSpPr>
        <p:spPr/>
        <p:txBody>
          <a:bodyPr/>
          <a:lstStyle/>
          <a:p>
            <a:fld id="{F71035C8-D402-4C33-B374-6007964723C9}" type="slidenum">
              <a:rPr lang="en-US" smtClean="0"/>
              <a:t>23</a:t>
            </a:fld>
            <a:endParaRPr lang="en-US"/>
          </a:p>
        </p:txBody>
      </p:sp>
      <p:sp>
        <p:nvSpPr>
          <p:cNvPr id="6" name="Title 1">
            <a:extLst>
              <a:ext uri="{FF2B5EF4-FFF2-40B4-BE49-F238E27FC236}">
                <a16:creationId xmlns:a16="http://schemas.microsoft.com/office/drawing/2014/main" id="{53CF4C7D-3F7F-0E48-224A-BF1BA5FD803C}"/>
              </a:ext>
            </a:extLst>
          </p:cNvPr>
          <p:cNvSpPr>
            <a:spLocks noGrp="1"/>
          </p:cNvSpPr>
          <p:nvPr>
            <p:ph type="title"/>
          </p:nvPr>
        </p:nvSpPr>
        <p:spPr>
          <a:xfrm>
            <a:off x="465512" y="237498"/>
            <a:ext cx="9493135" cy="738664"/>
          </a:xfrm>
        </p:spPr>
        <p:txBody>
          <a:bodyPr>
            <a:normAutofit/>
          </a:bodyPr>
          <a:lstStyle/>
          <a:p>
            <a:r>
              <a:rPr lang="en-US" sz="3600" dirty="0"/>
              <a:t>Overview of the cosmic ray trigger firmware</a:t>
            </a:r>
          </a:p>
        </p:txBody>
      </p:sp>
    </p:spTree>
    <p:extLst>
      <p:ext uri="{BB962C8B-B14F-4D97-AF65-F5344CB8AC3E}">
        <p14:creationId xmlns:p14="http://schemas.microsoft.com/office/powerpoint/2010/main" val="26806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42FD-FC96-E117-341E-AE010B289C05}"/>
              </a:ext>
            </a:extLst>
          </p:cNvPr>
          <p:cNvSpPr>
            <a:spLocks noGrp="1"/>
          </p:cNvSpPr>
          <p:nvPr>
            <p:ph type="title"/>
          </p:nvPr>
        </p:nvSpPr>
        <p:spPr>
          <a:xfrm>
            <a:off x="357447" y="515174"/>
            <a:ext cx="5960226" cy="1325563"/>
          </a:xfrm>
        </p:spPr>
        <p:txBody>
          <a:bodyPr>
            <a:normAutofit fontScale="90000"/>
          </a:bodyPr>
          <a:lstStyle/>
          <a:p>
            <a:r>
              <a:rPr lang="en-US" sz="3600" dirty="0"/>
              <a:t>Bringing all signals to a central location is crucial to the cosmic ray detection strategy.</a:t>
            </a:r>
          </a:p>
        </p:txBody>
      </p:sp>
      <p:pic>
        <p:nvPicPr>
          <p:cNvPr id="4" name="Content Placeholder 3" descr="A picture containing sky, outdoor, ground, mountain&#10;&#10;Description automatically generated">
            <a:extLst>
              <a:ext uri="{FF2B5EF4-FFF2-40B4-BE49-F238E27FC236}">
                <a16:creationId xmlns:a16="http://schemas.microsoft.com/office/drawing/2014/main" id="{B6F4967D-50D2-DC2C-AC3A-AD7EC6F34E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677" t="34676" b="26286"/>
          <a:stretch/>
        </p:blipFill>
        <p:spPr>
          <a:xfrm>
            <a:off x="224444" y="1967621"/>
            <a:ext cx="7680960" cy="2490495"/>
          </a:xfrm>
          <a:prstGeom prst="rect">
            <a:avLst/>
          </a:prstGeom>
        </p:spPr>
      </p:pic>
      <p:pic>
        <p:nvPicPr>
          <p:cNvPr id="5" name="Picture 4" descr="A close-up of a machine&#10;&#10;Description automatically generated">
            <a:extLst>
              <a:ext uri="{FF2B5EF4-FFF2-40B4-BE49-F238E27FC236}">
                <a16:creationId xmlns:a16="http://schemas.microsoft.com/office/drawing/2014/main" id="{8FF2E99F-F74D-4537-7651-F75C2ED62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136" y="843209"/>
            <a:ext cx="3248274" cy="4329536"/>
          </a:xfrm>
          <a:prstGeom prst="rect">
            <a:avLst/>
          </a:prstGeom>
        </p:spPr>
      </p:pic>
      <p:sp>
        <p:nvSpPr>
          <p:cNvPr id="6" name="Content Placeholder 2">
            <a:extLst>
              <a:ext uri="{FF2B5EF4-FFF2-40B4-BE49-F238E27FC236}">
                <a16:creationId xmlns:a16="http://schemas.microsoft.com/office/drawing/2014/main" id="{6D52A48C-3AB7-3549-12E2-4A43629BF01C}"/>
              </a:ext>
            </a:extLst>
          </p:cNvPr>
          <p:cNvSpPr txBox="1">
            <a:spLocks/>
          </p:cNvSpPr>
          <p:nvPr/>
        </p:nvSpPr>
        <p:spPr>
          <a:xfrm>
            <a:off x="357447" y="4906760"/>
            <a:ext cx="7241308" cy="643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Combination of coaxial cable and RF over Fiber</a:t>
            </a:r>
          </a:p>
          <a:p>
            <a:pPr marL="0" indent="0">
              <a:buNone/>
            </a:pPr>
            <a:endParaRPr lang="en-US" dirty="0"/>
          </a:p>
        </p:txBody>
      </p:sp>
      <p:sp>
        <p:nvSpPr>
          <p:cNvPr id="3" name="Slide Number Placeholder 2">
            <a:extLst>
              <a:ext uri="{FF2B5EF4-FFF2-40B4-BE49-F238E27FC236}">
                <a16:creationId xmlns:a16="http://schemas.microsoft.com/office/drawing/2014/main" id="{F826BAAD-1490-2BD1-A154-909D957C8C55}"/>
              </a:ext>
            </a:extLst>
          </p:cNvPr>
          <p:cNvSpPr>
            <a:spLocks noGrp="1"/>
          </p:cNvSpPr>
          <p:nvPr>
            <p:ph type="sldNum" sz="quarter" idx="12"/>
          </p:nvPr>
        </p:nvSpPr>
        <p:spPr/>
        <p:txBody>
          <a:bodyPr/>
          <a:lstStyle/>
          <a:p>
            <a:fld id="{F71035C8-D402-4C33-B374-6007964723C9}" type="slidenum">
              <a:rPr lang="en-US" smtClean="0"/>
              <a:t>24</a:t>
            </a:fld>
            <a:endParaRPr lang="en-US"/>
          </a:p>
        </p:txBody>
      </p:sp>
    </p:spTree>
    <p:extLst>
      <p:ext uri="{BB962C8B-B14F-4D97-AF65-F5344CB8AC3E}">
        <p14:creationId xmlns:p14="http://schemas.microsoft.com/office/powerpoint/2010/main" val="12923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104AFE-797C-E453-C728-DC9F70DEF8C4}"/>
              </a:ext>
            </a:extLst>
          </p:cNvPr>
          <p:cNvSpPr txBox="1"/>
          <p:nvPr/>
        </p:nvSpPr>
        <p:spPr>
          <a:xfrm>
            <a:off x="2716970" y="2533930"/>
            <a:ext cx="6120580" cy="1631216"/>
          </a:xfrm>
          <a:prstGeom prst="rect">
            <a:avLst/>
          </a:prstGeom>
          <a:noFill/>
          <a:ln w="19050">
            <a:solidFill>
              <a:schemeClr val="accent5">
                <a:lumMod val="75000"/>
              </a:schemeClr>
            </a:solidFill>
          </a:ln>
        </p:spPr>
        <p:txBody>
          <a:bodyPr wrap="square">
            <a:spAutoFit/>
          </a:bodyPr>
          <a:lstStyle/>
          <a:p>
            <a:pPr marL="0" indent="0">
              <a:buNone/>
            </a:pPr>
            <a:r>
              <a:rPr lang="en-US" sz="2800" dirty="0"/>
              <a:t>Goal of commissioning: </a:t>
            </a:r>
          </a:p>
          <a:p>
            <a:pPr marL="0" indent="0">
              <a:buNone/>
            </a:pPr>
            <a:r>
              <a:rPr lang="en-US" dirty="0"/>
              <a:t>Optimize the tradeoff of balancing cosmic-ray sensitivity and RFI-rejection in:</a:t>
            </a:r>
          </a:p>
          <a:p>
            <a:pPr marL="457200" lvl="1" indent="0">
              <a:buNone/>
            </a:pPr>
            <a:r>
              <a:rPr lang="en-US" dirty="0"/>
              <a:t>1. Detector settings</a:t>
            </a:r>
          </a:p>
          <a:p>
            <a:pPr marL="457200" lvl="1" indent="0">
              <a:buNone/>
            </a:pPr>
            <a:r>
              <a:rPr lang="en-US" dirty="0"/>
              <a:t>2. Real-time event filtering software</a:t>
            </a:r>
          </a:p>
        </p:txBody>
      </p:sp>
    </p:spTree>
    <p:extLst>
      <p:ext uri="{BB962C8B-B14F-4D97-AF65-F5344CB8AC3E}">
        <p14:creationId xmlns:p14="http://schemas.microsoft.com/office/powerpoint/2010/main" val="230130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586C-AD11-13BA-DC98-97C03F8B9B39}"/>
              </a:ext>
            </a:extLst>
          </p:cNvPr>
          <p:cNvSpPr>
            <a:spLocks noGrp="1"/>
          </p:cNvSpPr>
          <p:nvPr>
            <p:ph type="title"/>
          </p:nvPr>
        </p:nvSpPr>
        <p:spPr>
          <a:xfrm>
            <a:off x="74059" y="105567"/>
            <a:ext cx="11408877" cy="718364"/>
          </a:xfrm>
        </p:spPr>
        <p:txBody>
          <a:bodyPr>
            <a:normAutofit/>
          </a:bodyPr>
          <a:lstStyle/>
          <a:p>
            <a:r>
              <a:rPr lang="en-US" dirty="0"/>
              <a:t>Example trigger and veto rates over one night</a:t>
            </a:r>
          </a:p>
        </p:txBody>
      </p:sp>
      <p:pic>
        <p:nvPicPr>
          <p:cNvPr id="4" name="Picture 3" descr="A screenshot of a graph&#10;&#10;Description automatically generated">
            <a:extLst>
              <a:ext uri="{FF2B5EF4-FFF2-40B4-BE49-F238E27FC236}">
                <a16:creationId xmlns:a16="http://schemas.microsoft.com/office/drawing/2014/main" id="{2C6C30C4-45C9-9D7F-CFD0-961FF28D8C4F}"/>
              </a:ext>
            </a:extLst>
          </p:cNvPr>
          <p:cNvPicPr>
            <a:picLocks noChangeAspect="1"/>
          </p:cNvPicPr>
          <p:nvPr/>
        </p:nvPicPr>
        <p:blipFill rotWithShape="1">
          <a:blip r:embed="rId2">
            <a:extLst>
              <a:ext uri="{28A0092B-C50C-407E-A947-70E740481C1C}">
                <a14:useLocalDpi xmlns:a14="http://schemas.microsoft.com/office/drawing/2010/main" val="0"/>
              </a:ext>
            </a:extLst>
          </a:blip>
          <a:srcRect l="52588" t="4456" r="10701" b="55087"/>
          <a:stretch/>
        </p:blipFill>
        <p:spPr>
          <a:xfrm>
            <a:off x="7509073" y="1217480"/>
            <a:ext cx="3298546" cy="3620000"/>
          </a:xfrm>
          <a:prstGeom prst="rect">
            <a:avLst/>
          </a:prstGeom>
        </p:spPr>
      </p:pic>
      <p:sp>
        <p:nvSpPr>
          <p:cNvPr id="3" name="Slide Number Placeholder 2">
            <a:extLst>
              <a:ext uri="{FF2B5EF4-FFF2-40B4-BE49-F238E27FC236}">
                <a16:creationId xmlns:a16="http://schemas.microsoft.com/office/drawing/2014/main" id="{306941A0-0692-EBE2-7A7B-808B35FDF54D}"/>
              </a:ext>
            </a:extLst>
          </p:cNvPr>
          <p:cNvSpPr>
            <a:spLocks noGrp="1"/>
          </p:cNvSpPr>
          <p:nvPr>
            <p:ph type="sldNum" sz="quarter" idx="12"/>
          </p:nvPr>
        </p:nvSpPr>
        <p:spPr>
          <a:xfrm>
            <a:off x="8610600" y="6132183"/>
            <a:ext cx="2743200" cy="365125"/>
          </a:xfrm>
        </p:spPr>
        <p:txBody>
          <a:bodyPr/>
          <a:lstStyle/>
          <a:p>
            <a:fld id="{F71035C8-D402-4C33-B374-6007964723C9}" type="slidenum">
              <a:rPr lang="en-US" smtClean="0"/>
              <a:t>26</a:t>
            </a:fld>
            <a:endParaRPr lang="en-US"/>
          </a:p>
        </p:txBody>
      </p:sp>
      <p:sp>
        <p:nvSpPr>
          <p:cNvPr id="6" name="TextBox 5">
            <a:extLst>
              <a:ext uri="{FF2B5EF4-FFF2-40B4-BE49-F238E27FC236}">
                <a16:creationId xmlns:a16="http://schemas.microsoft.com/office/drawing/2014/main" id="{CB63D6C4-ABE3-742B-EBD6-29EDBBA2FAC7}"/>
              </a:ext>
            </a:extLst>
          </p:cNvPr>
          <p:cNvSpPr txBox="1"/>
          <p:nvPr/>
        </p:nvSpPr>
        <p:spPr>
          <a:xfrm>
            <a:off x="7967237" y="4901558"/>
            <a:ext cx="2387448" cy="369332"/>
          </a:xfrm>
          <a:prstGeom prst="rect">
            <a:avLst/>
          </a:prstGeom>
          <a:noFill/>
        </p:spPr>
        <p:txBody>
          <a:bodyPr wrap="none" rtlCol="0">
            <a:spAutoFit/>
          </a:bodyPr>
          <a:lstStyle/>
          <a:p>
            <a:r>
              <a:rPr lang="en-US" dirty="0"/>
              <a:t>Time [hours since start]</a:t>
            </a:r>
          </a:p>
        </p:txBody>
      </p:sp>
      <p:sp>
        <p:nvSpPr>
          <p:cNvPr id="8" name="TextBox 7">
            <a:extLst>
              <a:ext uri="{FF2B5EF4-FFF2-40B4-BE49-F238E27FC236}">
                <a16:creationId xmlns:a16="http://schemas.microsoft.com/office/drawing/2014/main" id="{D57980BD-60D8-CD4D-25A5-1FEA6E3C6E14}"/>
              </a:ext>
            </a:extLst>
          </p:cNvPr>
          <p:cNvSpPr txBox="1"/>
          <p:nvPr/>
        </p:nvSpPr>
        <p:spPr>
          <a:xfrm>
            <a:off x="7567398" y="4712821"/>
            <a:ext cx="3187126" cy="369332"/>
          </a:xfrm>
          <a:prstGeom prst="rect">
            <a:avLst/>
          </a:prstGeom>
          <a:noFill/>
        </p:spPr>
        <p:txBody>
          <a:bodyPr wrap="square">
            <a:spAutoFit/>
          </a:bodyPr>
          <a:lstStyle/>
          <a:p>
            <a:r>
              <a:rPr lang="en-US" dirty="0"/>
              <a:t>0           2            4           5            8</a:t>
            </a:r>
          </a:p>
        </p:txBody>
      </p:sp>
      <p:sp>
        <p:nvSpPr>
          <p:cNvPr id="10" name="TextBox 9">
            <a:extLst>
              <a:ext uri="{FF2B5EF4-FFF2-40B4-BE49-F238E27FC236}">
                <a16:creationId xmlns:a16="http://schemas.microsoft.com/office/drawing/2014/main" id="{81DDF4FD-36D1-BEC1-18E5-AB29F601A7B1}"/>
              </a:ext>
            </a:extLst>
          </p:cNvPr>
          <p:cNvSpPr txBox="1"/>
          <p:nvPr/>
        </p:nvSpPr>
        <p:spPr>
          <a:xfrm rot="16200000">
            <a:off x="6327688" y="2829177"/>
            <a:ext cx="1037656" cy="369332"/>
          </a:xfrm>
          <a:prstGeom prst="rect">
            <a:avLst/>
          </a:prstGeom>
          <a:noFill/>
        </p:spPr>
        <p:txBody>
          <a:bodyPr wrap="none" rtlCol="0">
            <a:spAutoFit/>
          </a:bodyPr>
          <a:lstStyle/>
          <a:p>
            <a:r>
              <a:rPr lang="en-US" dirty="0"/>
              <a:t>Rate [Hz]</a:t>
            </a:r>
          </a:p>
        </p:txBody>
      </p:sp>
      <p:pic>
        <p:nvPicPr>
          <p:cNvPr id="11" name="Picture 10" descr="A screenshot of a graph&#10;&#10;Description automatically generated">
            <a:extLst>
              <a:ext uri="{FF2B5EF4-FFF2-40B4-BE49-F238E27FC236}">
                <a16:creationId xmlns:a16="http://schemas.microsoft.com/office/drawing/2014/main" id="{3A55BFE2-E540-AB64-6DB5-E5CBC9D8E12B}"/>
              </a:ext>
            </a:extLst>
          </p:cNvPr>
          <p:cNvPicPr>
            <a:picLocks noChangeAspect="1"/>
          </p:cNvPicPr>
          <p:nvPr/>
        </p:nvPicPr>
        <p:blipFill rotWithShape="1">
          <a:blip r:embed="rId2">
            <a:extLst>
              <a:ext uri="{28A0092B-C50C-407E-A947-70E740481C1C}">
                <a14:useLocalDpi xmlns:a14="http://schemas.microsoft.com/office/drawing/2010/main" val="0"/>
              </a:ext>
            </a:extLst>
          </a:blip>
          <a:srcRect l="10424" t="5165" r="52587" b="55739"/>
          <a:stretch/>
        </p:blipFill>
        <p:spPr>
          <a:xfrm>
            <a:off x="1812198" y="1339163"/>
            <a:ext cx="3323505" cy="3498318"/>
          </a:xfrm>
          <a:prstGeom prst="rect">
            <a:avLst/>
          </a:prstGeom>
        </p:spPr>
      </p:pic>
      <p:sp>
        <p:nvSpPr>
          <p:cNvPr id="9" name="TextBox 8">
            <a:extLst>
              <a:ext uri="{FF2B5EF4-FFF2-40B4-BE49-F238E27FC236}">
                <a16:creationId xmlns:a16="http://schemas.microsoft.com/office/drawing/2014/main" id="{624380AB-D868-11A6-93AF-FF75D6FB01C9}"/>
              </a:ext>
            </a:extLst>
          </p:cNvPr>
          <p:cNvSpPr txBox="1"/>
          <p:nvPr/>
        </p:nvSpPr>
        <p:spPr>
          <a:xfrm>
            <a:off x="1837315" y="4749218"/>
            <a:ext cx="3478004" cy="369332"/>
          </a:xfrm>
          <a:prstGeom prst="rect">
            <a:avLst/>
          </a:prstGeom>
          <a:noFill/>
        </p:spPr>
        <p:txBody>
          <a:bodyPr wrap="square">
            <a:spAutoFit/>
          </a:bodyPr>
          <a:lstStyle/>
          <a:p>
            <a:r>
              <a:rPr lang="en-US" dirty="0"/>
              <a:t>0            2            4           5            8</a:t>
            </a:r>
          </a:p>
        </p:txBody>
      </p:sp>
      <p:sp>
        <p:nvSpPr>
          <p:cNvPr id="5" name="TextBox 4">
            <a:extLst>
              <a:ext uri="{FF2B5EF4-FFF2-40B4-BE49-F238E27FC236}">
                <a16:creationId xmlns:a16="http://schemas.microsoft.com/office/drawing/2014/main" id="{861CA4C8-A3E3-1E63-909E-B08F5E583C00}"/>
              </a:ext>
            </a:extLst>
          </p:cNvPr>
          <p:cNvSpPr txBox="1"/>
          <p:nvPr/>
        </p:nvSpPr>
        <p:spPr>
          <a:xfrm>
            <a:off x="2241492" y="4933884"/>
            <a:ext cx="2387448" cy="369332"/>
          </a:xfrm>
          <a:prstGeom prst="rect">
            <a:avLst/>
          </a:prstGeom>
          <a:noFill/>
        </p:spPr>
        <p:txBody>
          <a:bodyPr wrap="none" rtlCol="0">
            <a:spAutoFit/>
          </a:bodyPr>
          <a:lstStyle/>
          <a:p>
            <a:r>
              <a:rPr lang="en-US" dirty="0"/>
              <a:t>Time [hours since start]</a:t>
            </a:r>
          </a:p>
        </p:txBody>
      </p:sp>
      <p:sp>
        <p:nvSpPr>
          <p:cNvPr id="12" name="TextBox 11">
            <a:extLst>
              <a:ext uri="{FF2B5EF4-FFF2-40B4-BE49-F238E27FC236}">
                <a16:creationId xmlns:a16="http://schemas.microsoft.com/office/drawing/2014/main" id="{D7045A0C-C0BB-F35D-4C11-C0E4E2F70B7A}"/>
              </a:ext>
            </a:extLst>
          </p:cNvPr>
          <p:cNvSpPr txBox="1"/>
          <p:nvPr/>
        </p:nvSpPr>
        <p:spPr>
          <a:xfrm rot="16200000">
            <a:off x="562362" y="2887590"/>
            <a:ext cx="1037656" cy="369332"/>
          </a:xfrm>
          <a:prstGeom prst="rect">
            <a:avLst/>
          </a:prstGeom>
          <a:noFill/>
        </p:spPr>
        <p:txBody>
          <a:bodyPr wrap="none" rtlCol="0">
            <a:spAutoFit/>
          </a:bodyPr>
          <a:lstStyle/>
          <a:p>
            <a:r>
              <a:rPr lang="en-US" dirty="0"/>
              <a:t>Rate [Hz]</a:t>
            </a:r>
          </a:p>
        </p:txBody>
      </p:sp>
      <p:sp>
        <p:nvSpPr>
          <p:cNvPr id="14" name="TextBox 13">
            <a:extLst>
              <a:ext uri="{FF2B5EF4-FFF2-40B4-BE49-F238E27FC236}">
                <a16:creationId xmlns:a16="http://schemas.microsoft.com/office/drawing/2014/main" id="{863FB7E1-4E5E-A1F5-6BF6-11D6D023E0D2}"/>
              </a:ext>
            </a:extLst>
          </p:cNvPr>
          <p:cNvSpPr txBox="1"/>
          <p:nvPr/>
        </p:nvSpPr>
        <p:spPr>
          <a:xfrm>
            <a:off x="7063494" y="1217479"/>
            <a:ext cx="565850" cy="369332"/>
          </a:xfrm>
          <a:prstGeom prst="rect">
            <a:avLst/>
          </a:prstGeom>
          <a:noFill/>
        </p:spPr>
        <p:txBody>
          <a:bodyPr wrap="square">
            <a:spAutoFit/>
          </a:bodyPr>
          <a:lstStyle/>
          <a:p>
            <a:r>
              <a:rPr lang="en-US" dirty="0"/>
              <a:t>200</a:t>
            </a:r>
          </a:p>
        </p:txBody>
      </p:sp>
      <p:sp>
        <p:nvSpPr>
          <p:cNvPr id="15" name="TextBox 14">
            <a:extLst>
              <a:ext uri="{FF2B5EF4-FFF2-40B4-BE49-F238E27FC236}">
                <a16:creationId xmlns:a16="http://schemas.microsoft.com/office/drawing/2014/main" id="{87A5E1AC-E4F6-72D7-A89B-80FE69F23599}"/>
              </a:ext>
            </a:extLst>
          </p:cNvPr>
          <p:cNvSpPr txBox="1"/>
          <p:nvPr/>
        </p:nvSpPr>
        <p:spPr>
          <a:xfrm>
            <a:off x="7063494" y="1629450"/>
            <a:ext cx="565850" cy="369332"/>
          </a:xfrm>
          <a:prstGeom prst="rect">
            <a:avLst/>
          </a:prstGeom>
          <a:noFill/>
        </p:spPr>
        <p:txBody>
          <a:bodyPr wrap="square">
            <a:spAutoFit/>
          </a:bodyPr>
          <a:lstStyle/>
          <a:p>
            <a:r>
              <a:rPr lang="en-US" dirty="0"/>
              <a:t>175</a:t>
            </a:r>
          </a:p>
        </p:txBody>
      </p:sp>
      <p:sp>
        <p:nvSpPr>
          <p:cNvPr id="16" name="TextBox 15">
            <a:extLst>
              <a:ext uri="{FF2B5EF4-FFF2-40B4-BE49-F238E27FC236}">
                <a16:creationId xmlns:a16="http://schemas.microsoft.com/office/drawing/2014/main" id="{C7C91E96-BB61-9738-75A3-E0DC85D97647}"/>
              </a:ext>
            </a:extLst>
          </p:cNvPr>
          <p:cNvSpPr txBox="1"/>
          <p:nvPr/>
        </p:nvSpPr>
        <p:spPr>
          <a:xfrm>
            <a:off x="7057349" y="2055654"/>
            <a:ext cx="565850" cy="369332"/>
          </a:xfrm>
          <a:prstGeom prst="rect">
            <a:avLst/>
          </a:prstGeom>
          <a:noFill/>
        </p:spPr>
        <p:txBody>
          <a:bodyPr wrap="square">
            <a:spAutoFit/>
          </a:bodyPr>
          <a:lstStyle/>
          <a:p>
            <a:r>
              <a:rPr lang="en-US" dirty="0"/>
              <a:t>150</a:t>
            </a:r>
          </a:p>
        </p:txBody>
      </p:sp>
      <p:sp>
        <p:nvSpPr>
          <p:cNvPr id="17" name="TextBox 16">
            <a:extLst>
              <a:ext uri="{FF2B5EF4-FFF2-40B4-BE49-F238E27FC236}">
                <a16:creationId xmlns:a16="http://schemas.microsoft.com/office/drawing/2014/main" id="{A93F4268-9AC8-8BD2-5838-D561D2F92A40}"/>
              </a:ext>
            </a:extLst>
          </p:cNvPr>
          <p:cNvSpPr txBox="1"/>
          <p:nvPr/>
        </p:nvSpPr>
        <p:spPr>
          <a:xfrm>
            <a:off x="7056299" y="2481858"/>
            <a:ext cx="565850" cy="369332"/>
          </a:xfrm>
          <a:prstGeom prst="rect">
            <a:avLst/>
          </a:prstGeom>
          <a:noFill/>
        </p:spPr>
        <p:txBody>
          <a:bodyPr wrap="square">
            <a:spAutoFit/>
          </a:bodyPr>
          <a:lstStyle/>
          <a:p>
            <a:r>
              <a:rPr lang="en-US" dirty="0"/>
              <a:t>125</a:t>
            </a:r>
          </a:p>
        </p:txBody>
      </p:sp>
      <p:sp>
        <p:nvSpPr>
          <p:cNvPr id="18" name="TextBox 17">
            <a:extLst>
              <a:ext uri="{FF2B5EF4-FFF2-40B4-BE49-F238E27FC236}">
                <a16:creationId xmlns:a16="http://schemas.microsoft.com/office/drawing/2014/main" id="{74C5AE6E-D587-BEAB-4BDB-1C6748A6E89E}"/>
              </a:ext>
            </a:extLst>
          </p:cNvPr>
          <p:cNvSpPr txBox="1"/>
          <p:nvPr/>
        </p:nvSpPr>
        <p:spPr>
          <a:xfrm>
            <a:off x="7043829" y="2897909"/>
            <a:ext cx="565850" cy="369332"/>
          </a:xfrm>
          <a:prstGeom prst="rect">
            <a:avLst/>
          </a:prstGeom>
          <a:noFill/>
        </p:spPr>
        <p:txBody>
          <a:bodyPr wrap="square">
            <a:spAutoFit/>
          </a:bodyPr>
          <a:lstStyle/>
          <a:p>
            <a:r>
              <a:rPr lang="en-US" dirty="0"/>
              <a:t>100</a:t>
            </a:r>
          </a:p>
        </p:txBody>
      </p:sp>
      <p:sp>
        <p:nvSpPr>
          <p:cNvPr id="19" name="TextBox 18">
            <a:extLst>
              <a:ext uri="{FF2B5EF4-FFF2-40B4-BE49-F238E27FC236}">
                <a16:creationId xmlns:a16="http://schemas.microsoft.com/office/drawing/2014/main" id="{DD66B31F-9EB3-4902-4898-C2E081096210}"/>
              </a:ext>
            </a:extLst>
          </p:cNvPr>
          <p:cNvSpPr txBox="1"/>
          <p:nvPr/>
        </p:nvSpPr>
        <p:spPr>
          <a:xfrm>
            <a:off x="7167898" y="3276543"/>
            <a:ext cx="441781" cy="369332"/>
          </a:xfrm>
          <a:prstGeom prst="rect">
            <a:avLst/>
          </a:prstGeom>
          <a:noFill/>
        </p:spPr>
        <p:txBody>
          <a:bodyPr wrap="square">
            <a:spAutoFit/>
          </a:bodyPr>
          <a:lstStyle/>
          <a:p>
            <a:r>
              <a:rPr lang="en-US" dirty="0"/>
              <a:t>75</a:t>
            </a:r>
          </a:p>
        </p:txBody>
      </p:sp>
      <p:sp>
        <p:nvSpPr>
          <p:cNvPr id="20" name="TextBox 19">
            <a:extLst>
              <a:ext uri="{FF2B5EF4-FFF2-40B4-BE49-F238E27FC236}">
                <a16:creationId xmlns:a16="http://schemas.microsoft.com/office/drawing/2014/main" id="{32D99F56-D5E5-D197-627D-3115FA4A75D4}"/>
              </a:ext>
            </a:extLst>
          </p:cNvPr>
          <p:cNvSpPr txBox="1"/>
          <p:nvPr/>
        </p:nvSpPr>
        <p:spPr>
          <a:xfrm>
            <a:off x="7178716" y="3694409"/>
            <a:ext cx="441781" cy="369332"/>
          </a:xfrm>
          <a:prstGeom prst="rect">
            <a:avLst/>
          </a:prstGeom>
          <a:noFill/>
        </p:spPr>
        <p:txBody>
          <a:bodyPr wrap="square">
            <a:spAutoFit/>
          </a:bodyPr>
          <a:lstStyle/>
          <a:p>
            <a:r>
              <a:rPr lang="en-US" dirty="0"/>
              <a:t>50</a:t>
            </a:r>
          </a:p>
        </p:txBody>
      </p:sp>
      <p:sp>
        <p:nvSpPr>
          <p:cNvPr id="21" name="TextBox 20">
            <a:extLst>
              <a:ext uri="{FF2B5EF4-FFF2-40B4-BE49-F238E27FC236}">
                <a16:creationId xmlns:a16="http://schemas.microsoft.com/office/drawing/2014/main" id="{EB464F72-024C-F5CB-7007-B5DAF12E8570}"/>
              </a:ext>
            </a:extLst>
          </p:cNvPr>
          <p:cNvSpPr txBox="1"/>
          <p:nvPr/>
        </p:nvSpPr>
        <p:spPr>
          <a:xfrm>
            <a:off x="7178715" y="4124079"/>
            <a:ext cx="441781" cy="369332"/>
          </a:xfrm>
          <a:prstGeom prst="rect">
            <a:avLst/>
          </a:prstGeom>
          <a:noFill/>
        </p:spPr>
        <p:txBody>
          <a:bodyPr wrap="square">
            <a:spAutoFit/>
          </a:bodyPr>
          <a:lstStyle/>
          <a:p>
            <a:r>
              <a:rPr lang="en-US" dirty="0"/>
              <a:t>25</a:t>
            </a:r>
          </a:p>
        </p:txBody>
      </p:sp>
      <p:sp>
        <p:nvSpPr>
          <p:cNvPr id="22" name="TextBox 21">
            <a:extLst>
              <a:ext uri="{FF2B5EF4-FFF2-40B4-BE49-F238E27FC236}">
                <a16:creationId xmlns:a16="http://schemas.microsoft.com/office/drawing/2014/main" id="{9CA4DF4A-BE6D-517F-787B-89C2CE9D4671}"/>
              </a:ext>
            </a:extLst>
          </p:cNvPr>
          <p:cNvSpPr txBox="1"/>
          <p:nvPr/>
        </p:nvSpPr>
        <p:spPr>
          <a:xfrm>
            <a:off x="1143000" y="1475782"/>
            <a:ext cx="851608" cy="369332"/>
          </a:xfrm>
          <a:prstGeom prst="rect">
            <a:avLst/>
          </a:prstGeom>
          <a:noFill/>
        </p:spPr>
        <p:txBody>
          <a:bodyPr wrap="square">
            <a:spAutoFit/>
          </a:bodyPr>
          <a:lstStyle/>
          <a:p>
            <a:r>
              <a:rPr lang="en-US" dirty="0"/>
              <a:t>25000</a:t>
            </a:r>
          </a:p>
        </p:txBody>
      </p:sp>
      <p:sp>
        <p:nvSpPr>
          <p:cNvPr id="23" name="TextBox 22">
            <a:extLst>
              <a:ext uri="{FF2B5EF4-FFF2-40B4-BE49-F238E27FC236}">
                <a16:creationId xmlns:a16="http://schemas.microsoft.com/office/drawing/2014/main" id="{E4C767F4-14FA-EE62-4AB6-18C2C732B80C}"/>
              </a:ext>
            </a:extLst>
          </p:cNvPr>
          <p:cNvSpPr txBox="1"/>
          <p:nvPr/>
        </p:nvSpPr>
        <p:spPr>
          <a:xfrm>
            <a:off x="1143000" y="2074486"/>
            <a:ext cx="789845" cy="369332"/>
          </a:xfrm>
          <a:prstGeom prst="rect">
            <a:avLst/>
          </a:prstGeom>
          <a:noFill/>
        </p:spPr>
        <p:txBody>
          <a:bodyPr wrap="square">
            <a:spAutoFit/>
          </a:bodyPr>
          <a:lstStyle/>
          <a:p>
            <a:r>
              <a:rPr lang="en-US" dirty="0"/>
              <a:t>20000</a:t>
            </a:r>
          </a:p>
        </p:txBody>
      </p:sp>
      <p:sp>
        <p:nvSpPr>
          <p:cNvPr id="30" name="TextBox 29">
            <a:extLst>
              <a:ext uri="{FF2B5EF4-FFF2-40B4-BE49-F238E27FC236}">
                <a16:creationId xmlns:a16="http://schemas.microsoft.com/office/drawing/2014/main" id="{1498F60E-4DD6-71C3-1B37-150BC824A0F6}"/>
              </a:ext>
            </a:extLst>
          </p:cNvPr>
          <p:cNvSpPr txBox="1"/>
          <p:nvPr/>
        </p:nvSpPr>
        <p:spPr>
          <a:xfrm>
            <a:off x="1173881" y="2673190"/>
            <a:ext cx="789845" cy="369332"/>
          </a:xfrm>
          <a:prstGeom prst="rect">
            <a:avLst/>
          </a:prstGeom>
          <a:noFill/>
        </p:spPr>
        <p:txBody>
          <a:bodyPr wrap="square">
            <a:spAutoFit/>
          </a:bodyPr>
          <a:lstStyle/>
          <a:p>
            <a:r>
              <a:rPr lang="en-US" dirty="0"/>
              <a:t>15000</a:t>
            </a:r>
          </a:p>
        </p:txBody>
      </p:sp>
      <p:sp>
        <p:nvSpPr>
          <p:cNvPr id="31" name="TextBox 30">
            <a:extLst>
              <a:ext uri="{FF2B5EF4-FFF2-40B4-BE49-F238E27FC236}">
                <a16:creationId xmlns:a16="http://schemas.microsoft.com/office/drawing/2014/main" id="{6C9A11DA-4250-DE17-8C48-BB6304FE2194}"/>
              </a:ext>
            </a:extLst>
          </p:cNvPr>
          <p:cNvSpPr txBox="1"/>
          <p:nvPr/>
        </p:nvSpPr>
        <p:spPr>
          <a:xfrm>
            <a:off x="1133974" y="3267241"/>
            <a:ext cx="789845" cy="369332"/>
          </a:xfrm>
          <a:prstGeom prst="rect">
            <a:avLst/>
          </a:prstGeom>
          <a:noFill/>
        </p:spPr>
        <p:txBody>
          <a:bodyPr wrap="square">
            <a:spAutoFit/>
          </a:bodyPr>
          <a:lstStyle/>
          <a:p>
            <a:r>
              <a:rPr lang="en-US" dirty="0"/>
              <a:t>10000</a:t>
            </a:r>
          </a:p>
        </p:txBody>
      </p:sp>
      <p:sp>
        <p:nvSpPr>
          <p:cNvPr id="32" name="TextBox 31">
            <a:extLst>
              <a:ext uri="{FF2B5EF4-FFF2-40B4-BE49-F238E27FC236}">
                <a16:creationId xmlns:a16="http://schemas.microsoft.com/office/drawing/2014/main" id="{D2A3929B-08C2-5F52-3913-1804D010DDA5}"/>
              </a:ext>
            </a:extLst>
          </p:cNvPr>
          <p:cNvSpPr txBox="1"/>
          <p:nvPr/>
        </p:nvSpPr>
        <p:spPr>
          <a:xfrm>
            <a:off x="1204763" y="3858842"/>
            <a:ext cx="789845" cy="369332"/>
          </a:xfrm>
          <a:prstGeom prst="rect">
            <a:avLst/>
          </a:prstGeom>
          <a:noFill/>
        </p:spPr>
        <p:txBody>
          <a:bodyPr wrap="square">
            <a:spAutoFit/>
          </a:bodyPr>
          <a:lstStyle/>
          <a:p>
            <a:r>
              <a:rPr lang="en-US" dirty="0"/>
              <a:t>5000</a:t>
            </a:r>
          </a:p>
        </p:txBody>
      </p:sp>
      <p:cxnSp>
        <p:nvCxnSpPr>
          <p:cNvPr id="34" name="Straight Arrow Connector 33">
            <a:extLst>
              <a:ext uri="{FF2B5EF4-FFF2-40B4-BE49-F238E27FC236}">
                <a16:creationId xmlns:a16="http://schemas.microsoft.com/office/drawing/2014/main" id="{1CE4358B-B0DA-1ED3-721D-786BBC2EDD96}"/>
              </a:ext>
            </a:extLst>
          </p:cNvPr>
          <p:cNvCxnSpPr/>
          <p:nvPr/>
        </p:nvCxnSpPr>
        <p:spPr>
          <a:xfrm>
            <a:off x="5135703" y="3082575"/>
            <a:ext cx="132735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A0AC72D-01D0-6922-A654-BF2D35AEEF37}"/>
              </a:ext>
            </a:extLst>
          </p:cNvPr>
          <p:cNvSpPr txBox="1"/>
          <p:nvPr/>
        </p:nvSpPr>
        <p:spPr>
          <a:xfrm>
            <a:off x="5094386" y="2367511"/>
            <a:ext cx="1277730" cy="646331"/>
          </a:xfrm>
          <a:prstGeom prst="rect">
            <a:avLst/>
          </a:prstGeom>
          <a:noFill/>
        </p:spPr>
        <p:txBody>
          <a:bodyPr wrap="square" rtlCol="0">
            <a:spAutoFit/>
          </a:bodyPr>
          <a:lstStyle/>
          <a:p>
            <a:r>
              <a:rPr lang="en-US" dirty="0">
                <a:solidFill>
                  <a:schemeClr val="accent1">
                    <a:lumMod val="75000"/>
                  </a:schemeClr>
                </a:solidFill>
              </a:rPr>
              <a:t>Same data, zoom y-axis</a:t>
            </a:r>
          </a:p>
        </p:txBody>
      </p:sp>
      <p:cxnSp>
        <p:nvCxnSpPr>
          <p:cNvPr id="36" name="Straight Arrow Connector 35">
            <a:extLst>
              <a:ext uri="{FF2B5EF4-FFF2-40B4-BE49-F238E27FC236}">
                <a16:creationId xmlns:a16="http://schemas.microsoft.com/office/drawing/2014/main" id="{EBFCF927-907B-0519-9D73-579C4FE68363}"/>
              </a:ext>
            </a:extLst>
          </p:cNvPr>
          <p:cNvCxnSpPr>
            <a:cxnSpLocks/>
          </p:cNvCxnSpPr>
          <p:nvPr/>
        </p:nvCxnSpPr>
        <p:spPr>
          <a:xfrm flipH="1">
            <a:off x="3014322" y="1106450"/>
            <a:ext cx="1085730" cy="3875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867451C-94BD-E466-7527-A085674CFC95}"/>
              </a:ext>
            </a:extLst>
          </p:cNvPr>
          <p:cNvSpPr txBox="1"/>
          <p:nvPr/>
        </p:nvSpPr>
        <p:spPr>
          <a:xfrm>
            <a:off x="4037589" y="921222"/>
            <a:ext cx="2624261" cy="369332"/>
          </a:xfrm>
          <a:prstGeom prst="rect">
            <a:avLst/>
          </a:prstGeom>
          <a:noFill/>
        </p:spPr>
        <p:txBody>
          <a:bodyPr wrap="square" rtlCol="0">
            <a:spAutoFit/>
          </a:bodyPr>
          <a:lstStyle/>
          <a:p>
            <a:r>
              <a:rPr lang="en-US" dirty="0">
                <a:solidFill>
                  <a:schemeClr val="accent1">
                    <a:lumMod val="75000"/>
                  </a:schemeClr>
                </a:solidFill>
              </a:rPr>
              <a:t>Known, hourly RFI source </a:t>
            </a:r>
          </a:p>
        </p:txBody>
      </p:sp>
      <p:sp>
        <p:nvSpPr>
          <p:cNvPr id="48" name="Rectangle 47">
            <a:extLst>
              <a:ext uri="{FF2B5EF4-FFF2-40B4-BE49-F238E27FC236}">
                <a16:creationId xmlns:a16="http://schemas.microsoft.com/office/drawing/2014/main" id="{6C96261E-2B71-7AA8-5AF6-0CA319B90E74}"/>
              </a:ext>
            </a:extLst>
          </p:cNvPr>
          <p:cNvSpPr/>
          <p:nvPr/>
        </p:nvSpPr>
        <p:spPr>
          <a:xfrm>
            <a:off x="3716168" y="1475220"/>
            <a:ext cx="1254767" cy="599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F6D377-2526-2B2C-E5EE-3C1B7F00EB0F}"/>
              </a:ext>
            </a:extLst>
          </p:cNvPr>
          <p:cNvSpPr txBox="1"/>
          <p:nvPr/>
        </p:nvSpPr>
        <p:spPr>
          <a:xfrm>
            <a:off x="3679489" y="1776475"/>
            <a:ext cx="915187" cy="369332"/>
          </a:xfrm>
          <a:prstGeom prst="rect">
            <a:avLst/>
          </a:prstGeom>
          <a:noFill/>
        </p:spPr>
        <p:txBody>
          <a:bodyPr wrap="none" rtlCol="0">
            <a:spAutoFit/>
          </a:bodyPr>
          <a:lstStyle/>
          <a:p>
            <a:r>
              <a:rPr lang="en-US" dirty="0"/>
              <a:t>Triggers</a:t>
            </a:r>
          </a:p>
        </p:txBody>
      </p:sp>
      <p:sp>
        <p:nvSpPr>
          <p:cNvPr id="44" name="TextBox 43">
            <a:extLst>
              <a:ext uri="{FF2B5EF4-FFF2-40B4-BE49-F238E27FC236}">
                <a16:creationId xmlns:a16="http://schemas.microsoft.com/office/drawing/2014/main" id="{6D4BF547-4256-B786-AA90-EB8B263A5182}"/>
              </a:ext>
            </a:extLst>
          </p:cNvPr>
          <p:cNvSpPr txBox="1"/>
          <p:nvPr/>
        </p:nvSpPr>
        <p:spPr>
          <a:xfrm>
            <a:off x="3665410" y="1586811"/>
            <a:ext cx="705129" cy="369332"/>
          </a:xfrm>
          <a:prstGeom prst="rect">
            <a:avLst/>
          </a:prstGeom>
          <a:noFill/>
        </p:spPr>
        <p:txBody>
          <a:bodyPr wrap="none" rtlCol="0">
            <a:spAutoFit/>
          </a:bodyPr>
          <a:lstStyle/>
          <a:p>
            <a:r>
              <a:rPr lang="en-US" dirty="0" err="1"/>
              <a:t>Vetos</a:t>
            </a:r>
            <a:endParaRPr lang="en-US" dirty="0"/>
          </a:p>
        </p:txBody>
      </p:sp>
      <p:sp>
        <p:nvSpPr>
          <p:cNvPr id="46" name="TextBox 45">
            <a:extLst>
              <a:ext uri="{FF2B5EF4-FFF2-40B4-BE49-F238E27FC236}">
                <a16:creationId xmlns:a16="http://schemas.microsoft.com/office/drawing/2014/main" id="{CF7DEA39-CE38-0DCC-E165-AC7929145967}"/>
              </a:ext>
            </a:extLst>
          </p:cNvPr>
          <p:cNvSpPr txBox="1"/>
          <p:nvPr/>
        </p:nvSpPr>
        <p:spPr>
          <a:xfrm>
            <a:off x="3660753" y="1402145"/>
            <a:ext cx="1254767" cy="369332"/>
          </a:xfrm>
          <a:prstGeom prst="rect">
            <a:avLst/>
          </a:prstGeom>
          <a:noFill/>
        </p:spPr>
        <p:txBody>
          <a:bodyPr wrap="none" rtlCol="0">
            <a:spAutoFit/>
          </a:bodyPr>
          <a:lstStyle/>
          <a:p>
            <a:r>
              <a:rPr lang="en-US" dirty="0"/>
              <a:t>Raw events</a:t>
            </a:r>
          </a:p>
        </p:txBody>
      </p:sp>
      <p:sp>
        <p:nvSpPr>
          <p:cNvPr id="49" name="Rectangle 48">
            <a:extLst>
              <a:ext uri="{FF2B5EF4-FFF2-40B4-BE49-F238E27FC236}">
                <a16:creationId xmlns:a16="http://schemas.microsoft.com/office/drawing/2014/main" id="{3D41C1DD-7F95-A61E-8261-A0759849D660}"/>
              </a:ext>
            </a:extLst>
          </p:cNvPr>
          <p:cNvSpPr/>
          <p:nvPr/>
        </p:nvSpPr>
        <p:spPr>
          <a:xfrm>
            <a:off x="7950943" y="1415250"/>
            <a:ext cx="1254767" cy="599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CC38DFD-5986-830A-B448-5B4A36346143}"/>
              </a:ext>
            </a:extLst>
          </p:cNvPr>
          <p:cNvSpPr txBox="1"/>
          <p:nvPr/>
        </p:nvSpPr>
        <p:spPr>
          <a:xfrm>
            <a:off x="7914264" y="1716505"/>
            <a:ext cx="915187" cy="369332"/>
          </a:xfrm>
          <a:prstGeom prst="rect">
            <a:avLst/>
          </a:prstGeom>
          <a:noFill/>
        </p:spPr>
        <p:txBody>
          <a:bodyPr wrap="none" rtlCol="0">
            <a:spAutoFit/>
          </a:bodyPr>
          <a:lstStyle/>
          <a:p>
            <a:r>
              <a:rPr lang="en-US" dirty="0"/>
              <a:t>Triggers</a:t>
            </a:r>
          </a:p>
        </p:txBody>
      </p:sp>
      <p:sp>
        <p:nvSpPr>
          <p:cNvPr id="51" name="TextBox 50">
            <a:extLst>
              <a:ext uri="{FF2B5EF4-FFF2-40B4-BE49-F238E27FC236}">
                <a16:creationId xmlns:a16="http://schemas.microsoft.com/office/drawing/2014/main" id="{60187B58-7AEB-4183-9279-9D9885949B4A}"/>
              </a:ext>
            </a:extLst>
          </p:cNvPr>
          <p:cNvSpPr txBox="1"/>
          <p:nvPr/>
        </p:nvSpPr>
        <p:spPr>
          <a:xfrm>
            <a:off x="7900185" y="1526841"/>
            <a:ext cx="705129" cy="369332"/>
          </a:xfrm>
          <a:prstGeom prst="rect">
            <a:avLst/>
          </a:prstGeom>
          <a:noFill/>
        </p:spPr>
        <p:txBody>
          <a:bodyPr wrap="none" rtlCol="0">
            <a:spAutoFit/>
          </a:bodyPr>
          <a:lstStyle/>
          <a:p>
            <a:r>
              <a:rPr lang="en-US" dirty="0" err="1"/>
              <a:t>Vetos</a:t>
            </a:r>
            <a:endParaRPr lang="en-US" dirty="0"/>
          </a:p>
        </p:txBody>
      </p:sp>
      <p:sp>
        <p:nvSpPr>
          <p:cNvPr id="52" name="TextBox 51">
            <a:extLst>
              <a:ext uri="{FF2B5EF4-FFF2-40B4-BE49-F238E27FC236}">
                <a16:creationId xmlns:a16="http://schemas.microsoft.com/office/drawing/2014/main" id="{9AD39A74-DF5A-135B-702D-91D5152DAE52}"/>
              </a:ext>
            </a:extLst>
          </p:cNvPr>
          <p:cNvSpPr txBox="1"/>
          <p:nvPr/>
        </p:nvSpPr>
        <p:spPr>
          <a:xfrm>
            <a:off x="7895528" y="1342175"/>
            <a:ext cx="1254767" cy="369332"/>
          </a:xfrm>
          <a:prstGeom prst="rect">
            <a:avLst/>
          </a:prstGeom>
          <a:noFill/>
        </p:spPr>
        <p:txBody>
          <a:bodyPr wrap="none" rtlCol="0">
            <a:spAutoFit/>
          </a:bodyPr>
          <a:lstStyle/>
          <a:p>
            <a:r>
              <a:rPr lang="en-US" dirty="0"/>
              <a:t>Raw events</a:t>
            </a:r>
          </a:p>
        </p:txBody>
      </p:sp>
    </p:spTree>
    <p:extLst>
      <p:ext uri="{BB962C8B-B14F-4D97-AF65-F5344CB8AC3E}">
        <p14:creationId xmlns:p14="http://schemas.microsoft.com/office/powerpoint/2010/main" val="65481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D447-A643-C835-0466-4BC18B51F97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797660C-318A-D5B4-7EAE-423AECF8F88F}"/>
              </a:ext>
            </a:extLst>
          </p:cNvPr>
          <p:cNvSpPr>
            <a:spLocks noGrp="1"/>
          </p:cNvSpPr>
          <p:nvPr>
            <p:ph idx="1"/>
          </p:nvPr>
        </p:nvSpPr>
        <p:spPr/>
        <p:txBody>
          <a:bodyPr/>
          <a:lstStyle/>
          <a:p>
            <a:r>
              <a:rPr lang="en-US" dirty="0"/>
              <a:t>Upgrade is complete</a:t>
            </a:r>
          </a:p>
          <a:p>
            <a:r>
              <a:rPr lang="en-US" dirty="0"/>
              <a:t>Commissioning in progress</a:t>
            </a:r>
          </a:p>
          <a:p>
            <a:r>
              <a:rPr lang="en-US" dirty="0"/>
              <a:t>Goal is to observe 1000s of cosmic rays over the next few years to make better composition estimates at the Galactic to extragalactic transition.</a:t>
            </a:r>
          </a:p>
        </p:txBody>
      </p:sp>
      <p:sp>
        <p:nvSpPr>
          <p:cNvPr id="4" name="Slide Number Placeholder 3">
            <a:extLst>
              <a:ext uri="{FF2B5EF4-FFF2-40B4-BE49-F238E27FC236}">
                <a16:creationId xmlns:a16="http://schemas.microsoft.com/office/drawing/2014/main" id="{A3C5233B-5EA2-2005-4262-B442EE54739C}"/>
              </a:ext>
            </a:extLst>
          </p:cNvPr>
          <p:cNvSpPr>
            <a:spLocks noGrp="1"/>
          </p:cNvSpPr>
          <p:nvPr>
            <p:ph type="sldNum" sz="quarter" idx="12"/>
          </p:nvPr>
        </p:nvSpPr>
        <p:spPr/>
        <p:txBody>
          <a:bodyPr/>
          <a:lstStyle/>
          <a:p>
            <a:fld id="{F71035C8-D402-4C33-B374-6007964723C9}" type="slidenum">
              <a:rPr lang="en-US" smtClean="0"/>
              <a:t>27</a:t>
            </a:fld>
            <a:endParaRPr lang="en-US"/>
          </a:p>
        </p:txBody>
      </p:sp>
    </p:spTree>
    <p:extLst>
      <p:ext uri="{BB962C8B-B14F-4D97-AF65-F5344CB8AC3E}">
        <p14:creationId xmlns:p14="http://schemas.microsoft.com/office/powerpoint/2010/main" val="111082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8E8CA-9291-6977-17B6-FAD2AF408439}"/>
              </a:ext>
            </a:extLst>
          </p:cNvPr>
          <p:cNvPicPr>
            <a:picLocks noChangeAspect="1"/>
          </p:cNvPicPr>
          <p:nvPr/>
        </p:nvPicPr>
        <p:blipFill rotWithShape="1">
          <a:blip r:embed="rId2"/>
          <a:srcRect l="6551" b="6871"/>
          <a:stretch/>
        </p:blipFill>
        <p:spPr>
          <a:xfrm>
            <a:off x="6392521" y="519212"/>
            <a:ext cx="5336723" cy="3017572"/>
          </a:xfrm>
          <a:prstGeom prst="rect">
            <a:avLst/>
          </a:prstGeom>
        </p:spPr>
      </p:pic>
      <p:sp>
        <p:nvSpPr>
          <p:cNvPr id="7" name="Rectangle 6">
            <a:extLst>
              <a:ext uri="{FF2B5EF4-FFF2-40B4-BE49-F238E27FC236}">
                <a16:creationId xmlns:a16="http://schemas.microsoft.com/office/drawing/2014/main" id="{55097D45-1240-BCFF-B04D-669CF767C176}"/>
              </a:ext>
            </a:extLst>
          </p:cNvPr>
          <p:cNvSpPr/>
          <p:nvPr/>
        </p:nvSpPr>
        <p:spPr>
          <a:xfrm>
            <a:off x="7705886" y="2296391"/>
            <a:ext cx="1845426" cy="93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691C92-6673-D21C-776A-5A4C95BA8BB3}"/>
              </a:ext>
            </a:extLst>
          </p:cNvPr>
          <p:cNvSpPr txBox="1"/>
          <p:nvPr/>
        </p:nvSpPr>
        <p:spPr>
          <a:xfrm>
            <a:off x="8246213" y="3680316"/>
            <a:ext cx="1792670" cy="369332"/>
          </a:xfrm>
          <a:prstGeom prst="rect">
            <a:avLst/>
          </a:prstGeom>
          <a:noFill/>
        </p:spPr>
        <p:txBody>
          <a:bodyPr wrap="none" rtlCol="0">
            <a:spAutoFit/>
          </a:bodyPr>
          <a:lstStyle/>
          <a:p>
            <a:r>
              <a:rPr lang="en-US" dirty="0"/>
              <a:t>Frequency [MHz]</a:t>
            </a:r>
          </a:p>
        </p:txBody>
      </p:sp>
      <p:sp>
        <p:nvSpPr>
          <p:cNvPr id="10" name="TextBox 9">
            <a:extLst>
              <a:ext uri="{FF2B5EF4-FFF2-40B4-BE49-F238E27FC236}">
                <a16:creationId xmlns:a16="http://schemas.microsoft.com/office/drawing/2014/main" id="{1377AC76-BA82-0E06-93F7-AC2F866ABFBC}"/>
              </a:ext>
            </a:extLst>
          </p:cNvPr>
          <p:cNvSpPr txBox="1"/>
          <p:nvPr/>
        </p:nvSpPr>
        <p:spPr>
          <a:xfrm rot="16200000">
            <a:off x="5178157" y="1853549"/>
            <a:ext cx="1403398" cy="369332"/>
          </a:xfrm>
          <a:prstGeom prst="rect">
            <a:avLst/>
          </a:prstGeom>
          <a:noFill/>
        </p:spPr>
        <p:txBody>
          <a:bodyPr wrap="none" rtlCol="0">
            <a:spAutoFit/>
          </a:bodyPr>
          <a:lstStyle/>
          <a:p>
            <a:r>
              <a:rPr lang="en-US" dirty="0"/>
              <a:t>Power [dBm]</a:t>
            </a:r>
          </a:p>
        </p:txBody>
      </p:sp>
      <p:sp>
        <p:nvSpPr>
          <p:cNvPr id="11" name="TextBox 10">
            <a:extLst>
              <a:ext uri="{FF2B5EF4-FFF2-40B4-BE49-F238E27FC236}">
                <a16:creationId xmlns:a16="http://schemas.microsoft.com/office/drawing/2014/main" id="{7C3199D5-50E6-0E38-2059-86DC609BF236}"/>
              </a:ext>
            </a:extLst>
          </p:cNvPr>
          <p:cNvSpPr txBox="1"/>
          <p:nvPr/>
        </p:nvSpPr>
        <p:spPr>
          <a:xfrm>
            <a:off x="6304043" y="3467285"/>
            <a:ext cx="301686" cy="369332"/>
          </a:xfrm>
          <a:prstGeom prst="rect">
            <a:avLst/>
          </a:prstGeom>
          <a:noFill/>
        </p:spPr>
        <p:txBody>
          <a:bodyPr wrap="none" rtlCol="0">
            <a:spAutoFit/>
          </a:bodyPr>
          <a:lstStyle/>
          <a:p>
            <a:r>
              <a:rPr lang="en-US" dirty="0"/>
              <a:t>0</a:t>
            </a:r>
          </a:p>
        </p:txBody>
      </p:sp>
      <p:sp>
        <p:nvSpPr>
          <p:cNvPr id="12" name="TextBox 11">
            <a:extLst>
              <a:ext uri="{FF2B5EF4-FFF2-40B4-BE49-F238E27FC236}">
                <a16:creationId xmlns:a16="http://schemas.microsoft.com/office/drawing/2014/main" id="{4814BC6F-4B0C-C1FF-282C-2DC7675D7F43}"/>
              </a:ext>
            </a:extLst>
          </p:cNvPr>
          <p:cNvSpPr txBox="1"/>
          <p:nvPr/>
        </p:nvSpPr>
        <p:spPr>
          <a:xfrm>
            <a:off x="7287182" y="3446829"/>
            <a:ext cx="418704" cy="369332"/>
          </a:xfrm>
          <a:prstGeom prst="rect">
            <a:avLst/>
          </a:prstGeom>
          <a:noFill/>
        </p:spPr>
        <p:txBody>
          <a:bodyPr wrap="none" rtlCol="0">
            <a:spAutoFit/>
          </a:bodyPr>
          <a:lstStyle/>
          <a:p>
            <a:r>
              <a:rPr lang="en-US" dirty="0"/>
              <a:t>20</a:t>
            </a:r>
          </a:p>
        </p:txBody>
      </p:sp>
      <p:sp>
        <p:nvSpPr>
          <p:cNvPr id="13" name="TextBox 12">
            <a:extLst>
              <a:ext uri="{FF2B5EF4-FFF2-40B4-BE49-F238E27FC236}">
                <a16:creationId xmlns:a16="http://schemas.microsoft.com/office/drawing/2014/main" id="{1E41319D-E9AD-9BF2-ACF3-CBFCAF2CF802}"/>
              </a:ext>
            </a:extLst>
          </p:cNvPr>
          <p:cNvSpPr txBox="1"/>
          <p:nvPr/>
        </p:nvSpPr>
        <p:spPr>
          <a:xfrm>
            <a:off x="8379026" y="3466736"/>
            <a:ext cx="418704" cy="369332"/>
          </a:xfrm>
          <a:prstGeom prst="rect">
            <a:avLst/>
          </a:prstGeom>
          <a:noFill/>
        </p:spPr>
        <p:txBody>
          <a:bodyPr wrap="none" rtlCol="0">
            <a:spAutoFit/>
          </a:bodyPr>
          <a:lstStyle/>
          <a:p>
            <a:r>
              <a:rPr lang="en-US" dirty="0"/>
              <a:t>40</a:t>
            </a:r>
          </a:p>
        </p:txBody>
      </p:sp>
      <p:sp>
        <p:nvSpPr>
          <p:cNvPr id="14" name="TextBox 13">
            <a:extLst>
              <a:ext uri="{FF2B5EF4-FFF2-40B4-BE49-F238E27FC236}">
                <a16:creationId xmlns:a16="http://schemas.microsoft.com/office/drawing/2014/main" id="{54E96224-C5D7-D933-0764-E5FEED291C22}"/>
              </a:ext>
            </a:extLst>
          </p:cNvPr>
          <p:cNvSpPr txBox="1"/>
          <p:nvPr/>
        </p:nvSpPr>
        <p:spPr>
          <a:xfrm>
            <a:off x="9470766" y="3452880"/>
            <a:ext cx="418704" cy="369332"/>
          </a:xfrm>
          <a:prstGeom prst="rect">
            <a:avLst/>
          </a:prstGeom>
          <a:noFill/>
        </p:spPr>
        <p:txBody>
          <a:bodyPr wrap="none" rtlCol="0">
            <a:spAutoFit/>
          </a:bodyPr>
          <a:lstStyle/>
          <a:p>
            <a:r>
              <a:rPr lang="en-US" dirty="0"/>
              <a:t>60</a:t>
            </a:r>
          </a:p>
        </p:txBody>
      </p:sp>
      <p:sp>
        <p:nvSpPr>
          <p:cNvPr id="15" name="TextBox 14">
            <a:extLst>
              <a:ext uri="{FF2B5EF4-FFF2-40B4-BE49-F238E27FC236}">
                <a16:creationId xmlns:a16="http://schemas.microsoft.com/office/drawing/2014/main" id="{1B39E602-C4B7-4189-6262-150D070063F3}"/>
              </a:ext>
            </a:extLst>
          </p:cNvPr>
          <p:cNvSpPr txBox="1"/>
          <p:nvPr/>
        </p:nvSpPr>
        <p:spPr>
          <a:xfrm>
            <a:off x="10540066" y="3463455"/>
            <a:ext cx="418704" cy="369332"/>
          </a:xfrm>
          <a:prstGeom prst="rect">
            <a:avLst/>
          </a:prstGeom>
          <a:noFill/>
        </p:spPr>
        <p:txBody>
          <a:bodyPr wrap="none" rtlCol="0">
            <a:spAutoFit/>
          </a:bodyPr>
          <a:lstStyle/>
          <a:p>
            <a:r>
              <a:rPr lang="en-US" dirty="0"/>
              <a:t>80</a:t>
            </a:r>
          </a:p>
        </p:txBody>
      </p:sp>
      <p:sp>
        <p:nvSpPr>
          <p:cNvPr id="16" name="TextBox 15">
            <a:extLst>
              <a:ext uri="{FF2B5EF4-FFF2-40B4-BE49-F238E27FC236}">
                <a16:creationId xmlns:a16="http://schemas.microsoft.com/office/drawing/2014/main" id="{38B01617-C161-3E75-2596-0F7DB9EE6C04}"/>
              </a:ext>
            </a:extLst>
          </p:cNvPr>
          <p:cNvSpPr txBox="1"/>
          <p:nvPr/>
        </p:nvSpPr>
        <p:spPr>
          <a:xfrm>
            <a:off x="6023189" y="2581394"/>
            <a:ext cx="489236" cy="369332"/>
          </a:xfrm>
          <a:prstGeom prst="rect">
            <a:avLst/>
          </a:prstGeom>
          <a:noFill/>
        </p:spPr>
        <p:txBody>
          <a:bodyPr wrap="none" rtlCol="0">
            <a:spAutoFit/>
          </a:bodyPr>
          <a:lstStyle/>
          <a:p>
            <a:r>
              <a:rPr lang="en-US" dirty="0"/>
              <a:t>-80</a:t>
            </a:r>
          </a:p>
        </p:txBody>
      </p:sp>
      <p:sp>
        <p:nvSpPr>
          <p:cNvPr id="17" name="TextBox 16">
            <a:extLst>
              <a:ext uri="{FF2B5EF4-FFF2-40B4-BE49-F238E27FC236}">
                <a16:creationId xmlns:a16="http://schemas.microsoft.com/office/drawing/2014/main" id="{A14C7ED2-148B-F76E-EA1F-9392F40CDE9E}"/>
              </a:ext>
            </a:extLst>
          </p:cNvPr>
          <p:cNvSpPr txBox="1"/>
          <p:nvPr/>
        </p:nvSpPr>
        <p:spPr>
          <a:xfrm>
            <a:off x="6023189" y="2911168"/>
            <a:ext cx="489236" cy="369332"/>
          </a:xfrm>
          <a:prstGeom prst="rect">
            <a:avLst/>
          </a:prstGeom>
          <a:noFill/>
        </p:spPr>
        <p:txBody>
          <a:bodyPr wrap="none" rtlCol="0">
            <a:spAutoFit/>
          </a:bodyPr>
          <a:lstStyle/>
          <a:p>
            <a:r>
              <a:rPr lang="en-US" dirty="0"/>
              <a:t>-90</a:t>
            </a:r>
          </a:p>
        </p:txBody>
      </p:sp>
      <p:sp>
        <p:nvSpPr>
          <p:cNvPr id="18" name="TextBox 17">
            <a:extLst>
              <a:ext uri="{FF2B5EF4-FFF2-40B4-BE49-F238E27FC236}">
                <a16:creationId xmlns:a16="http://schemas.microsoft.com/office/drawing/2014/main" id="{12559CE3-A033-6295-5045-AEC4E28D44E4}"/>
              </a:ext>
            </a:extLst>
          </p:cNvPr>
          <p:cNvSpPr txBox="1"/>
          <p:nvPr/>
        </p:nvSpPr>
        <p:spPr>
          <a:xfrm>
            <a:off x="5899940" y="3233394"/>
            <a:ext cx="606256" cy="369332"/>
          </a:xfrm>
          <a:prstGeom prst="rect">
            <a:avLst/>
          </a:prstGeom>
          <a:noFill/>
        </p:spPr>
        <p:txBody>
          <a:bodyPr wrap="none" rtlCol="0">
            <a:spAutoFit/>
          </a:bodyPr>
          <a:lstStyle/>
          <a:p>
            <a:r>
              <a:rPr lang="en-US" dirty="0"/>
              <a:t>-100</a:t>
            </a:r>
          </a:p>
        </p:txBody>
      </p:sp>
      <p:sp>
        <p:nvSpPr>
          <p:cNvPr id="19" name="TextBox 18">
            <a:extLst>
              <a:ext uri="{FF2B5EF4-FFF2-40B4-BE49-F238E27FC236}">
                <a16:creationId xmlns:a16="http://schemas.microsoft.com/office/drawing/2014/main" id="{E0F68CA7-1E17-B429-C227-3F442F953C22}"/>
              </a:ext>
            </a:extLst>
          </p:cNvPr>
          <p:cNvSpPr txBox="1"/>
          <p:nvPr/>
        </p:nvSpPr>
        <p:spPr>
          <a:xfrm>
            <a:off x="5987922" y="2226902"/>
            <a:ext cx="489236" cy="369332"/>
          </a:xfrm>
          <a:prstGeom prst="rect">
            <a:avLst/>
          </a:prstGeom>
          <a:noFill/>
        </p:spPr>
        <p:txBody>
          <a:bodyPr wrap="none" rtlCol="0">
            <a:spAutoFit/>
          </a:bodyPr>
          <a:lstStyle/>
          <a:p>
            <a:r>
              <a:rPr lang="en-US" dirty="0"/>
              <a:t>-70</a:t>
            </a:r>
          </a:p>
        </p:txBody>
      </p:sp>
      <p:sp>
        <p:nvSpPr>
          <p:cNvPr id="20" name="TextBox 19">
            <a:extLst>
              <a:ext uri="{FF2B5EF4-FFF2-40B4-BE49-F238E27FC236}">
                <a16:creationId xmlns:a16="http://schemas.microsoft.com/office/drawing/2014/main" id="{7D341F38-F038-AA67-28AC-159D77E28EBC}"/>
              </a:ext>
            </a:extLst>
          </p:cNvPr>
          <p:cNvSpPr txBox="1"/>
          <p:nvPr/>
        </p:nvSpPr>
        <p:spPr>
          <a:xfrm>
            <a:off x="6000686" y="1921846"/>
            <a:ext cx="489236" cy="369332"/>
          </a:xfrm>
          <a:prstGeom prst="rect">
            <a:avLst/>
          </a:prstGeom>
          <a:noFill/>
        </p:spPr>
        <p:txBody>
          <a:bodyPr wrap="none" rtlCol="0">
            <a:spAutoFit/>
          </a:bodyPr>
          <a:lstStyle/>
          <a:p>
            <a:r>
              <a:rPr lang="en-US" dirty="0"/>
              <a:t>-60</a:t>
            </a:r>
          </a:p>
        </p:txBody>
      </p:sp>
      <p:sp>
        <p:nvSpPr>
          <p:cNvPr id="21" name="TextBox 20">
            <a:extLst>
              <a:ext uri="{FF2B5EF4-FFF2-40B4-BE49-F238E27FC236}">
                <a16:creationId xmlns:a16="http://schemas.microsoft.com/office/drawing/2014/main" id="{B4D9F890-AFEF-A318-6CCE-D0AE0E2B63CC}"/>
              </a:ext>
            </a:extLst>
          </p:cNvPr>
          <p:cNvSpPr txBox="1"/>
          <p:nvPr/>
        </p:nvSpPr>
        <p:spPr>
          <a:xfrm>
            <a:off x="5987922" y="1592072"/>
            <a:ext cx="489236" cy="369332"/>
          </a:xfrm>
          <a:prstGeom prst="rect">
            <a:avLst/>
          </a:prstGeom>
          <a:noFill/>
        </p:spPr>
        <p:txBody>
          <a:bodyPr wrap="none" rtlCol="0">
            <a:spAutoFit/>
          </a:bodyPr>
          <a:lstStyle/>
          <a:p>
            <a:r>
              <a:rPr lang="en-US" dirty="0"/>
              <a:t>-50</a:t>
            </a:r>
          </a:p>
        </p:txBody>
      </p:sp>
      <p:sp>
        <p:nvSpPr>
          <p:cNvPr id="22" name="TextBox 21">
            <a:extLst>
              <a:ext uri="{FF2B5EF4-FFF2-40B4-BE49-F238E27FC236}">
                <a16:creationId xmlns:a16="http://schemas.microsoft.com/office/drawing/2014/main" id="{8738F9BF-E560-89FF-5572-02E49B154FE7}"/>
              </a:ext>
            </a:extLst>
          </p:cNvPr>
          <p:cNvSpPr txBox="1"/>
          <p:nvPr/>
        </p:nvSpPr>
        <p:spPr>
          <a:xfrm>
            <a:off x="6002554" y="1238601"/>
            <a:ext cx="489236" cy="369332"/>
          </a:xfrm>
          <a:prstGeom prst="rect">
            <a:avLst/>
          </a:prstGeom>
          <a:noFill/>
        </p:spPr>
        <p:txBody>
          <a:bodyPr wrap="none" rtlCol="0">
            <a:spAutoFit/>
          </a:bodyPr>
          <a:lstStyle/>
          <a:p>
            <a:r>
              <a:rPr lang="en-US" dirty="0"/>
              <a:t>-40</a:t>
            </a:r>
          </a:p>
        </p:txBody>
      </p:sp>
      <p:sp>
        <p:nvSpPr>
          <p:cNvPr id="23" name="TextBox 22">
            <a:extLst>
              <a:ext uri="{FF2B5EF4-FFF2-40B4-BE49-F238E27FC236}">
                <a16:creationId xmlns:a16="http://schemas.microsoft.com/office/drawing/2014/main" id="{F357EF3E-0ECF-E801-9D7B-493EBC2F42B6}"/>
              </a:ext>
            </a:extLst>
          </p:cNvPr>
          <p:cNvSpPr txBox="1"/>
          <p:nvPr/>
        </p:nvSpPr>
        <p:spPr>
          <a:xfrm>
            <a:off x="5996906" y="933545"/>
            <a:ext cx="489236" cy="369332"/>
          </a:xfrm>
          <a:prstGeom prst="rect">
            <a:avLst/>
          </a:prstGeom>
          <a:noFill/>
        </p:spPr>
        <p:txBody>
          <a:bodyPr wrap="none" rtlCol="0">
            <a:spAutoFit/>
          </a:bodyPr>
          <a:lstStyle/>
          <a:p>
            <a:r>
              <a:rPr lang="en-US" dirty="0"/>
              <a:t>-30</a:t>
            </a:r>
          </a:p>
        </p:txBody>
      </p:sp>
      <p:sp>
        <p:nvSpPr>
          <p:cNvPr id="24" name="TextBox 23">
            <a:extLst>
              <a:ext uri="{FF2B5EF4-FFF2-40B4-BE49-F238E27FC236}">
                <a16:creationId xmlns:a16="http://schemas.microsoft.com/office/drawing/2014/main" id="{C1E60D7A-E6D9-1D19-D52D-A75E6661C700}"/>
              </a:ext>
            </a:extLst>
          </p:cNvPr>
          <p:cNvSpPr txBox="1"/>
          <p:nvPr/>
        </p:nvSpPr>
        <p:spPr>
          <a:xfrm>
            <a:off x="6023189" y="573257"/>
            <a:ext cx="489236" cy="369332"/>
          </a:xfrm>
          <a:prstGeom prst="rect">
            <a:avLst/>
          </a:prstGeom>
          <a:noFill/>
        </p:spPr>
        <p:txBody>
          <a:bodyPr wrap="none" rtlCol="0">
            <a:spAutoFit/>
          </a:bodyPr>
          <a:lstStyle/>
          <a:p>
            <a:r>
              <a:rPr lang="en-US" dirty="0"/>
              <a:t>-20</a:t>
            </a:r>
          </a:p>
        </p:txBody>
      </p:sp>
      <p:pic>
        <p:nvPicPr>
          <p:cNvPr id="26" name="Picture 25" descr="A metal structure in a desert&#10;&#10;Description automatically generated">
            <a:extLst>
              <a:ext uri="{FF2B5EF4-FFF2-40B4-BE49-F238E27FC236}">
                <a16:creationId xmlns:a16="http://schemas.microsoft.com/office/drawing/2014/main" id="{D3C1C764-0D97-C6AD-3116-2E0F6D7E689B}"/>
              </a:ext>
            </a:extLst>
          </p:cNvPr>
          <p:cNvPicPr>
            <a:picLocks noChangeAspect="1"/>
          </p:cNvPicPr>
          <p:nvPr/>
        </p:nvPicPr>
        <p:blipFill rotWithShape="1">
          <a:blip r:embed="rId3">
            <a:extLst>
              <a:ext uri="{28A0092B-C50C-407E-A947-70E740481C1C}">
                <a14:useLocalDpi xmlns:a14="http://schemas.microsoft.com/office/drawing/2010/main" val="0"/>
              </a:ext>
            </a:extLst>
          </a:blip>
          <a:srcRect l="55191" t="16606" r="20083" b="57849"/>
          <a:stretch/>
        </p:blipFill>
        <p:spPr>
          <a:xfrm>
            <a:off x="7386762" y="4091730"/>
            <a:ext cx="3348239" cy="2593756"/>
          </a:xfrm>
          <a:prstGeom prst="rect">
            <a:avLst/>
          </a:prstGeom>
        </p:spPr>
      </p:pic>
      <p:pic>
        <p:nvPicPr>
          <p:cNvPr id="28" name="Picture 27">
            <a:extLst>
              <a:ext uri="{FF2B5EF4-FFF2-40B4-BE49-F238E27FC236}">
                <a16:creationId xmlns:a16="http://schemas.microsoft.com/office/drawing/2014/main" id="{77316226-823F-1195-D0CA-BD804C79926B}"/>
              </a:ext>
            </a:extLst>
          </p:cNvPr>
          <p:cNvPicPr>
            <a:picLocks noChangeAspect="1"/>
          </p:cNvPicPr>
          <p:nvPr/>
        </p:nvPicPr>
        <p:blipFill rotWithShape="1">
          <a:blip r:embed="rId4"/>
          <a:srcRect l="6739" b="6281"/>
          <a:stretch/>
        </p:blipFill>
        <p:spPr>
          <a:xfrm>
            <a:off x="6433854" y="555982"/>
            <a:ext cx="5300946" cy="3005566"/>
          </a:xfrm>
          <a:prstGeom prst="rect">
            <a:avLst/>
          </a:prstGeom>
        </p:spPr>
      </p:pic>
      <p:sp>
        <p:nvSpPr>
          <p:cNvPr id="29" name="Rectangle 28">
            <a:extLst>
              <a:ext uri="{FF2B5EF4-FFF2-40B4-BE49-F238E27FC236}">
                <a16:creationId xmlns:a16="http://schemas.microsoft.com/office/drawing/2014/main" id="{84B4A40D-97E6-2F4D-9392-C1044EE8666C}"/>
              </a:ext>
            </a:extLst>
          </p:cNvPr>
          <p:cNvSpPr/>
          <p:nvPr/>
        </p:nvSpPr>
        <p:spPr>
          <a:xfrm>
            <a:off x="7639378" y="2275577"/>
            <a:ext cx="1978442" cy="101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4601D-E4F9-0A57-26E4-334115D98D61}"/>
              </a:ext>
            </a:extLst>
          </p:cNvPr>
          <p:cNvSpPr>
            <a:spLocks noGrp="1"/>
          </p:cNvSpPr>
          <p:nvPr>
            <p:ph type="title"/>
          </p:nvPr>
        </p:nvSpPr>
        <p:spPr>
          <a:xfrm>
            <a:off x="259555" y="261862"/>
            <a:ext cx="5393892" cy="992121"/>
          </a:xfrm>
        </p:spPr>
        <p:txBody>
          <a:bodyPr>
            <a:normAutofit fontScale="90000"/>
          </a:bodyPr>
          <a:lstStyle/>
          <a:p>
            <a:r>
              <a:rPr lang="en-US" dirty="0"/>
              <a:t>Introduction to the OVRO-LWA</a:t>
            </a:r>
          </a:p>
        </p:txBody>
      </p:sp>
      <p:sp>
        <p:nvSpPr>
          <p:cNvPr id="3" name="TextBox 2">
            <a:extLst>
              <a:ext uri="{FF2B5EF4-FFF2-40B4-BE49-F238E27FC236}">
                <a16:creationId xmlns:a16="http://schemas.microsoft.com/office/drawing/2014/main" id="{18FF5558-AF68-D535-3A9F-A85C1A66B944}"/>
              </a:ext>
            </a:extLst>
          </p:cNvPr>
          <p:cNvSpPr txBox="1"/>
          <p:nvPr/>
        </p:nvSpPr>
        <p:spPr>
          <a:xfrm>
            <a:off x="0" y="5160339"/>
            <a:ext cx="5393892"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Extrasolar space weather, epoch of reionization, solar astronomy, cosmic rays and more </a:t>
            </a:r>
            <a:endParaRPr lang="en-US" sz="2800" dirty="0">
              <a:sym typeface="Wingdings" panose="05000000000000000000" pitchFamily="2" charset="2"/>
            </a:endParaRPr>
          </a:p>
        </p:txBody>
      </p:sp>
      <p:pic>
        <p:nvPicPr>
          <p:cNvPr id="5" name="Picture 4">
            <a:extLst>
              <a:ext uri="{FF2B5EF4-FFF2-40B4-BE49-F238E27FC236}">
                <a16:creationId xmlns:a16="http://schemas.microsoft.com/office/drawing/2014/main" id="{BA16701F-C1F5-79D3-E125-91A3FB2A1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55" y="1532810"/>
            <a:ext cx="5493492" cy="349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0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4" name="Picture 23">
            <a:extLst>
              <a:ext uri="{FF2B5EF4-FFF2-40B4-BE49-F238E27FC236}">
                <a16:creationId xmlns:a16="http://schemas.microsoft.com/office/drawing/2014/main" id="{5454F099-4D2D-4CBA-8FF3-9ABE33FE0E8D}"/>
              </a:ext>
            </a:extLst>
          </p:cNvPr>
          <p:cNvPicPr>
            <a:picLocks noChangeAspect="1"/>
          </p:cNvPicPr>
          <p:nvPr/>
        </p:nvPicPr>
        <p:blipFill rotWithShape="1">
          <a:blip r:embed="rId3"/>
          <a:srcRect l="10594" t="36954" r="35915" b="21242"/>
          <a:stretch/>
        </p:blipFill>
        <p:spPr>
          <a:xfrm>
            <a:off x="815516" y="1838227"/>
            <a:ext cx="7574340" cy="3989160"/>
          </a:xfrm>
          <a:prstGeom prst="rect">
            <a:avLst/>
          </a:prstGeom>
        </p:spPr>
      </p:pic>
      <p:sp>
        <p:nvSpPr>
          <p:cNvPr id="191" name="Google Shape;191;p22"/>
          <p:cNvSpPr txBox="1"/>
          <p:nvPr/>
        </p:nvSpPr>
        <p:spPr>
          <a:xfrm>
            <a:off x="3562415" y="6192217"/>
            <a:ext cx="3731228" cy="550206"/>
          </a:xfrm>
          <a:prstGeom prst="rect">
            <a:avLst/>
          </a:prstGeom>
          <a:noFill/>
          <a:ln>
            <a:noFill/>
          </a:ln>
        </p:spPr>
        <p:txBody>
          <a:bodyPr spcFirstLastPara="1" wrap="square" lIns="121900" tIns="121900" rIns="121900" bIns="121900" anchor="t" anchorCtr="0">
            <a:noAutofit/>
          </a:bodyPr>
          <a:lstStyle/>
          <a:p>
            <a:r>
              <a:rPr lang="en" sz="2400" dirty="0"/>
              <a:t>log (E/eV)</a:t>
            </a:r>
            <a:endParaRPr sz="2400" dirty="0"/>
          </a:p>
        </p:txBody>
      </p:sp>
      <p:sp>
        <p:nvSpPr>
          <p:cNvPr id="207" name="Google Shape;207;p22"/>
          <p:cNvSpPr txBox="1"/>
          <p:nvPr/>
        </p:nvSpPr>
        <p:spPr>
          <a:xfrm rot="16200000">
            <a:off x="6813579" y="4138572"/>
            <a:ext cx="3163408" cy="462800"/>
          </a:xfrm>
          <a:prstGeom prst="rect">
            <a:avLst/>
          </a:prstGeom>
          <a:noFill/>
          <a:ln>
            <a:noFill/>
          </a:ln>
        </p:spPr>
        <p:txBody>
          <a:bodyPr spcFirstLastPara="1" wrap="square" lIns="121900" tIns="121900" rIns="121900" bIns="121900" anchor="t" anchorCtr="0">
            <a:noAutofit/>
          </a:bodyPr>
          <a:lstStyle/>
          <a:p>
            <a:r>
              <a:rPr lang="en" sz="2400" dirty="0"/>
              <a:t>Schroeder 2019</a:t>
            </a:r>
            <a:endParaRPr sz="2400" dirty="0"/>
          </a:p>
        </p:txBody>
      </p:sp>
      <p:sp>
        <p:nvSpPr>
          <p:cNvPr id="27" name="Google Shape;205;p22">
            <a:extLst>
              <a:ext uri="{FF2B5EF4-FFF2-40B4-BE49-F238E27FC236}">
                <a16:creationId xmlns:a16="http://schemas.microsoft.com/office/drawing/2014/main" id="{B977210F-5992-4E80-93E0-E79647E9D819}"/>
              </a:ext>
            </a:extLst>
          </p:cNvPr>
          <p:cNvSpPr txBox="1"/>
          <p:nvPr/>
        </p:nvSpPr>
        <p:spPr>
          <a:xfrm>
            <a:off x="1470792" y="5661343"/>
            <a:ext cx="7126453" cy="375544"/>
          </a:xfrm>
          <a:prstGeom prst="rect">
            <a:avLst/>
          </a:prstGeom>
          <a:noFill/>
          <a:ln>
            <a:noFill/>
          </a:ln>
        </p:spPr>
        <p:txBody>
          <a:bodyPr spcFirstLastPara="1" wrap="square" lIns="121900" tIns="121900" rIns="121900" bIns="121900" anchor="t" anchorCtr="0">
            <a:noAutofit/>
          </a:bodyPr>
          <a:lstStyle/>
          <a:p>
            <a:r>
              <a:rPr lang="en" sz="2400" dirty="0"/>
              <a:t>9    10    11    12    13    14    15    16    17    18    19    20  </a:t>
            </a:r>
            <a:endParaRPr sz="2400" dirty="0"/>
          </a:p>
        </p:txBody>
      </p:sp>
      <p:sp>
        <p:nvSpPr>
          <p:cNvPr id="34" name="Title 1">
            <a:extLst>
              <a:ext uri="{FF2B5EF4-FFF2-40B4-BE49-F238E27FC236}">
                <a16:creationId xmlns:a16="http://schemas.microsoft.com/office/drawing/2014/main" id="{C92FCAB1-817A-43D0-B07F-BB7CB29A5A89}"/>
              </a:ext>
            </a:extLst>
          </p:cNvPr>
          <p:cNvSpPr>
            <a:spLocks noGrp="1"/>
          </p:cNvSpPr>
          <p:nvPr>
            <p:ph type="title"/>
          </p:nvPr>
        </p:nvSpPr>
        <p:spPr>
          <a:xfrm>
            <a:off x="0" y="6096"/>
            <a:ext cx="12192000" cy="1468486"/>
          </a:xfrm>
        </p:spPr>
        <p:txBody>
          <a:bodyPr>
            <a:normAutofit/>
          </a:bodyPr>
          <a:lstStyle/>
          <a:p>
            <a:r>
              <a:rPr lang="en-US" dirty="0"/>
              <a:t> Cosmic ray composition measurements are key to understanding the Galactic to extragalactic transition. </a:t>
            </a:r>
          </a:p>
        </p:txBody>
      </p:sp>
      <p:sp>
        <p:nvSpPr>
          <p:cNvPr id="35" name="Rectangle 34">
            <a:extLst>
              <a:ext uri="{FF2B5EF4-FFF2-40B4-BE49-F238E27FC236}">
                <a16:creationId xmlns:a16="http://schemas.microsoft.com/office/drawing/2014/main" id="{AB622B39-CDB3-4FF1-B564-1659BFEF7CA8}"/>
              </a:ext>
            </a:extLst>
          </p:cNvPr>
          <p:cNvSpPr/>
          <p:nvPr/>
        </p:nvSpPr>
        <p:spPr>
          <a:xfrm>
            <a:off x="6016341" y="1855924"/>
            <a:ext cx="860710" cy="3915125"/>
          </a:xfrm>
          <a:prstGeom prst="rect">
            <a:avLst/>
          </a:prstGeom>
          <a:solidFill>
            <a:srgbClr val="70AD47">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F7EEFA1-60B3-4150-9393-518681FA37B1}"/>
              </a:ext>
            </a:extLst>
          </p:cNvPr>
          <p:cNvSpPr/>
          <p:nvPr/>
        </p:nvSpPr>
        <p:spPr>
          <a:xfrm>
            <a:off x="8626684" y="1683577"/>
            <a:ext cx="2704544" cy="116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Observable by</a:t>
            </a:r>
          </a:p>
          <a:p>
            <a:pPr algn="ctr"/>
            <a:r>
              <a:rPr lang="en-US" dirty="0">
                <a:solidFill>
                  <a:schemeClr val="accent6">
                    <a:lumMod val="50000"/>
                  </a:schemeClr>
                </a:solidFill>
              </a:rPr>
              <a:t>OVRO-LWA  </a:t>
            </a:r>
          </a:p>
          <a:p>
            <a:pPr algn="ctr"/>
            <a:endParaRPr lang="en-US" dirty="0">
              <a:solidFill>
                <a:schemeClr val="accent6">
                  <a:lumMod val="50000"/>
                </a:schemeClr>
              </a:solidFill>
            </a:endParaRPr>
          </a:p>
        </p:txBody>
      </p:sp>
      <p:cxnSp>
        <p:nvCxnSpPr>
          <p:cNvPr id="37" name="Straight Arrow Connector 36">
            <a:extLst>
              <a:ext uri="{FF2B5EF4-FFF2-40B4-BE49-F238E27FC236}">
                <a16:creationId xmlns:a16="http://schemas.microsoft.com/office/drawing/2014/main" id="{BE514E60-9694-4504-9CE1-3A7AAC0FC934}"/>
              </a:ext>
            </a:extLst>
          </p:cNvPr>
          <p:cNvCxnSpPr>
            <a:cxnSpLocks/>
          </p:cNvCxnSpPr>
          <p:nvPr/>
        </p:nvCxnSpPr>
        <p:spPr>
          <a:xfrm flipH="1">
            <a:off x="6253168" y="2163217"/>
            <a:ext cx="3051088" cy="1006949"/>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3C6E25F-C351-4819-A527-5468D4CA4DE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181038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136567" y="-72197"/>
            <a:ext cx="12192000" cy="763600"/>
          </a:xfrm>
          <a:prstGeom prst="rect">
            <a:avLst/>
          </a:prstGeom>
        </p:spPr>
        <p:txBody>
          <a:bodyPr spcFirstLastPara="1" vert="horz" wrap="square" lIns="121900" tIns="121900" rIns="121900" bIns="121900" rtlCol="0" anchor="t" anchorCtr="0">
            <a:noAutofit/>
          </a:bodyPr>
          <a:lstStyle/>
          <a:p>
            <a:r>
              <a:rPr lang="en-US" sz="3600" dirty="0"/>
              <a:t>With the stage II array, Monroe et al. 2020 detected 8 cosmic rays with 40 hours of observing.</a:t>
            </a:r>
            <a:endParaRPr lang="en-US" sz="3600" i="1" dirty="0"/>
          </a:p>
        </p:txBody>
      </p:sp>
      <p:pic>
        <p:nvPicPr>
          <p:cNvPr id="6" name="cosmicray.mp4" descr="cosmicray.mp4">
            <a:extLst>
              <a:ext uri="{FF2B5EF4-FFF2-40B4-BE49-F238E27FC236}">
                <a16:creationId xmlns:a16="http://schemas.microsoft.com/office/drawing/2014/main" id="{9F18870F-2A44-4F0B-A07E-A408A55B59BB}"/>
              </a:ext>
            </a:extLst>
          </p:cNvPr>
          <p:cNvPicPr>
            <a:picLocks/>
          </p:cNvPicPr>
          <p:nvPr>
            <a:videoFile r:link="rId3"/>
            <p:extLst>
              <p:ext uri="{DAA4B4D4-6D71-4841-9C94-3DE7FCFB9230}">
                <p14:media xmlns:p14="http://schemas.microsoft.com/office/powerpoint/2010/main" r:embed="rId2"/>
              </p:ext>
            </p:extLst>
          </p:nvPr>
        </p:nvPicPr>
        <p:blipFill rotWithShape="1">
          <a:blip r:embed="rId6"/>
          <a:srcRect l="5845" t="68" r="3844" b="5139"/>
          <a:stretch/>
        </p:blipFill>
        <p:spPr>
          <a:xfrm>
            <a:off x="1332066" y="1170753"/>
            <a:ext cx="5926763" cy="5031757"/>
          </a:xfrm>
          <a:prstGeom prst="rect">
            <a:avLst/>
          </a:prstGeom>
          <a:ln w="12700">
            <a:miter lim="400000"/>
          </a:ln>
        </p:spPr>
      </p:pic>
      <p:sp>
        <p:nvSpPr>
          <p:cNvPr id="9" name="Google Shape;290;p24">
            <a:extLst>
              <a:ext uri="{FF2B5EF4-FFF2-40B4-BE49-F238E27FC236}">
                <a16:creationId xmlns:a16="http://schemas.microsoft.com/office/drawing/2014/main" id="{67F2A55A-D67A-4F35-B465-9A54CA38FDD1}"/>
              </a:ext>
            </a:extLst>
          </p:cNvPr>
          <p:cNvSpPr txBox="1"/>
          <p:nvPr/>
        </p:nvSpPr>
        <p:spPr>
          <a:xfrm>
            <a:off x="1914165" y="6341618"/>
            <a:ext cx="5344664"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solidFill>
                  <a:schemeClr val="dk1"/>
                </a:solidFill>
              </a:rPr>
              <a:t>Antenna Position East-West [m]</a:t>
            </a:r>
            <a:endParaRPr sz="2667" dirty="0"/>
          </a:p>
        </p:txBody>
      </p:sp>
      <p:sp>
        <p:nvSpPr>
          <p:cNvPr id="10" name="Google Shape;290;p24">
            <a:extLst>
              <a:ext uri="{FF2B5EF4-FFF2-40B4-BE49-F238E27FC236}">
                <a16:creationId xmlns:a16="http://schemas.microsoft.com/office/drawing/2014/main" id="{24984F4E-EEC5-4054-A541-DB746EFA8903}"/>
              </a:ext>
            </a:extLst>
          </p:cNvPr>
          <p:cNvSpPr txBox="1"/>
          <p:nvPr/>
        </p:nvSpPr>
        <p:spPr>
          <a:xfrm rot="16200000">
            <a:off x="-1675152" y="2935650"/>
            <a:ext cx="4357439"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solidFill>
                  <a:schemeClr val="dk1"/>
                </a:solidFill>
              </a:rPr>
              <a:t>Position North-South [m]</a:t>
            </a:r>
            <a:endParaRPr sz="2667" dirty="0"/>
          </a:p>
        </p:txBody>
      </p:sp>
      <p:sp>
        <p:nvSpPr>
          <p:cNvPr id="11" name="Google Shape;290;p24">
            <a:extLst>
              <a:ext uri="{FF2B5EF4-FFF2-40B4-BE49-F238E27FC236}">
                <a16:creationId xmlns:a16="http://schemas.microsoft.com/office/drawing/2014/main" id="{F8BC1F39-4F9A-4729-8497-ECBDF0ED1DDD}"/>
              </a:ext>
            </a:extLst>
          </p:cNvPr>
          <p:cNvSpPr txBox="1"/>
          <p:nvPr/>
        </p:nvSpPr>
        <p:spPr>
          <a:xfrm>
            <a:off x="5064385" y="5951430"/>
            <a:ext cx="916549"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60</a:t>
            </a:r>
            <a:endParaRPr sz="2667" dirty="0"/>
          </a:p>
        </p:txBody>
      </p:sp>
      <p:sp>
        <p:nvSpPr>
          <p:cNvPr id="12" name="Google Shape;290;p24">
            <a:extLst>
              <a:ext uri="{FF2B5EF4-FFF2-40B4-BE49-F238E27FC236}">
                <a16:creationId xmlns:a16="http://schemas.microsoft.com/office/drawing/2014/main" id="{6558EC2E-57FE-4879-B9C8-84FBB0CC6CC0}"/>
              </a:ext>
            </a:extLst>
          </p:cNvPr>
          <p:cNvSpPr txBox="1"/>
          <p:nvPr/>
        </p:nvSpPr>
        <p:spPr>
          <a:xfrm>
            <a:off x="2001263" y="5951430"/>
            <a:ext cx="1219629"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-60</a:t>
            </a:r>
            <a:endParaRPr sz="2667" dirty="0"/>
          </a:p>
        </p:txBody>
      </p:sp>
      <p:sp>
        <p:nvSpPr>
          <p:cNvPr id="13" name="Google Shape;290;p24">
            <a:extLst>
              <a:ext uri="{FF2B5EF4-FFF2-40B4-BE49-F238E27FC236}">
                <a16:creationId xmlns:a16="http://schemas.microsoft.com/office/drawing/2014/main" id="{69054B2F-30B3-4D64-9B8B-4A53ECD9813F}"/>
              </a:ext>
            </a:extLst>
          </p:cNvPr>
          <p:cNvSpPr txBox="1"/>
          <p:nvPr/>
        </p:nvSpPr>
        <p:spPr>
          <a:xfrm>
            <a:off x="503568" y="4740322"/>
            <a:ext cx="1219629"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-60</a:t>
            </a:r>
            <a:endParaRPr sz="2667" dirty="0"/>
          </a:p>
        </p:txBody>
      </p:sp>
      <p:sp>
        <p:nvSpPr>
          <p:cNvPr id="14" name="Google Shape;290;p24">
            <a:extLst>
              <a:ext uri="{FF2B5EF4-FFF2-40B4-BE49-F238E27FC236}">
                <a16:creationId xmlns:a16="http://schemas.microsoft.com/office/drawing/2014/main" id="{3354D339-D99D-448E-8981-A6EE76E1AD7A}"/>
              </a:ext>
            </a:extLst>
          </p:cNvPr>
          <p:cNvSpPr txBox="1"/>
          <p:nvPr/>
        </p:nvSpPr>
        <p:spPr>
          <a:xfrm>
            <a:off x="616683" y="1721922"/>
            <a:ext cx="1219629"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60</a:t>
            </a:r>
            <a:endParaRPr sz="2667" dirty="0"/>
          </a:p>
        </p:txBody>
      </p:sp>
      <p:sp>
        <p:nvSpPr>
          <p:cNvPr id="15" name="Google Shape;290;p24">
            <a:extLst>
              <a:ext uri="{FF2B5EF4-FFF2-40B4-BE49-F238E27FC236}">
                <a16:creationId xmlns:a16="http://schemas.microsoft.com/office/drawing/2014/main" id="{215395A2-87A6-4262-AA40-E578CAC266AC}"/>
              </a:ext>
            </a:extLst>
          </p:cNvPr>
          <p:cNvSpPr txBox="1"/>
          <p:nvPr/>
        </p:nvSpPr>
        <p:spPr>
          <a:xfrm>
            <a:off x="778825" y="3414622"/>
            <a:ext cx="734001"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0</a:t>
            </a:r>
            <a:endParaRPr sz="2667" dirty="0"/>
          </a:p>
        </p:txBody>
      </p:sp>
      <p:sp>
        <p:nvSpPr>
          <p:cNvPr id="16" name="Google Shape;290;p24">
            <a:extLst>
              <a:ext uri="{FF2B5EF4-FFF2-40B4-BE49-F238E27FC236}">
                <a16:creationId xmlns:a16="http://schemas.microsoft.com/office/drawing/2014/main" id="{FF454B5A-B079-4871-AD0C-23D9DF822DB5}"/>
              </a:ext>
            </a:extLst>
          </p:cNvPr>
          <p:cNvSpPr txBox="1"/>
          <p:nvPr/>
        </p:nvSpPr>
        <p:spPr>
          <a:xfrm>
            <a:off x="3658259" y="5951430"/>
            <a:ext cx="734001"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0</a:t>
            </a:r>
            <a:endParaRPr sz="2667" dirty="0"/>
          </a:p>
        </p:txBody>
      </p:sp>
      <p:sp>
        <p:nvSpPr>
          <p:cNvPr id="17" name="Google Shape;290;p24">
            <a:extLst>
              <a:ext uri="{FF2B5EF4-FFF2-40B4-BE49-F238E27FC236}">
                <a16:creationId xmlns:a16="http://schemas.microsoft.com/office/drawing/2014/main" id="{5B98C5EA-F75F-4EB2-98A1-6EC970BDAFB9}"/>
              </a:ext>
            </a:extLst>
          </p:cNvPr>
          <p:cNvSpPr txBox="1"/>
          <p:nvPr/>
        </p:nvSpPr>
        <p:spPr>
          <a:xfrm rot="16200000">
            <a:off x="5563472" y="3047621"/>
            <a:ext cx="3717323" cy="734000"/>
          </a:xfrm>
          <a:prstGeom prst="rect">
            <a:avLst/>
          </a:prstGeom>
          <a:noFill/>
          <a:ln>
            <a:noFill/>
          </a:ln>
        </p:spPr>
        <p:txBody>
          <a:bodyPr spcFirstLastPara="1" wrap="square" lIns="121900" tIns="121900" rIns="121900" bIns="121900" anchor="t" anchorCtr="0">
            <a:noAutofit/>
          </a:bodyPr>
          <a:lstStyle/>
          <a:p>
            <a:pPr marL="186262">
              <a:buClr>
                <a:schemeClr val="dk1"/>
              </a:buClr>
              <a:buSzPts val="1400"/>
            </a:pPr>
            <a:r>
              <a:rPr lang="en-US" sz="2667" dirty="0"/>
              <a:t>Power [arbitrary units</a:t>
            </a:r>
            <a:endParaRPr sz="2667" dirty="0"/>
          </a:p>
        </p:txBody>
      </p:sp>
      <p:sp>
        <p:nvSpPr>
          <p:cNvPr id="18" name="Title 1">
            <a:extLst>
              <a:ext uri="{FF2B5EF4-FFF2-40B4-BE49-F238E27FC236}">
                <a16:creationId xmlns:a16="http://schemas.microsoft.com/office/drawing/2014/main" id="{D7075117-AFB9-48C6-9DA8-7C657D57C024}"/>
              </a:ext>
            </a:extLst>
          </p:cNvPr>
          <p:cNvSpPr txBox="1">
            <a:spLocks/>
          </p:cNvSpPr>
          <p:nvPr/>
        </p:nvSpPr>
        <p:spPr>
          <a:xfrm>
            <a:off x="8681636" y="1821725"/>
            <a:ext cx="3171038" cy="436055"/>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sz="2400" i="1" dirty="0"/>
          </a:p>
        </p:txBody>
      </p:sp>
      <p:pic>
        <p:nvPicPr>
          <p:cNvPr id="19" name="Picture 18">
            <a:extLst>
              <a:ext uri="{FF2B5EF4-FFF2-40B4-BE49-F238E27FC236}">
                <a16:creationId xmlns:a16="http://schemas.microsoft.com/office/drawing/2014/main" id="{7CE3237E-C133-4968-A0D2-EBF41E2381D1}"/>
              </a:ext>
            </a:extLst>
          </p:cNvPr>
          <p:cNvPicPr>
            <a:picLocks noChangeAspect="1"/>
          </p:cNvPicPr>
          <p:nvPr/>
        </p:nvPicPr>
        <p:blipFill rotWithShape="1">
          <a:blip r:embed="rId7"/>
          <a:srcRect r="7517"/>
          <a:stretch/>
        </p:blipFill>
        <p:spPr>
          <a:xfrm>
            <a:off x="7805394" y="1123930"/>
            <a:ext cx="4386606" cy="302943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picture containing electronics, circuit&#10;&#10;Description automatically generated">
            <a:extLst>
              <a:ext uri="{FF2B5EF4-FFF2-40B4-BE49-F238E27FC236}">
                <a16:creationId xmlns:a16="http://schemas.microsoft.com/office/drawing/2014/main" id="{0D0B7063-459C-F6BE-D0B0-AAF1BA884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087270" y="-446075"/>
            <a:ext cx="2669076" cy="3561226"/>
          </a:xfrm>
          <a:prstGeom prst="rect">
            <a:avLst/>
          </a:prstGeom>
          <a:ln w="38100">
            <a:solidFill>
              <a:schemeClr val="accent1"/>
            </a:solidFill>
          </a:ln>
        </p:spPr>
      </p:pic>
      <p:pic>
        <p:nvPicPr>
          <p:cNvPr id="12" name="Content Placeholder 4" descr="Diagram&#10;&#10;Description automatically generated">
            <a:extLst>
              <a:ext uri="{FF2B5EF4-FFF2-40B4-BE49-F238E27FC236}">
                <a16:creationId xmlns:a16="http://schemas.microsoft.com/office/drawing/2014/main" id="{233A4499-EAF0-CAF8-5468-18AFD83F6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765" y="45"/>
            <a:ext cx="3145464" cy="4196849"/>
          </a:xfrm>
          <a:prstGeom prst="rect">
            <a:avLst/>
          </a:prstGeom>
          <a:ln w="28575">
            <a:solidFill>
              <a:schemeClr val="accent1"/>
            </a:solidFill>
          </a:ln>
        </p:spPr>
      </p:pic>
      <p:sp>
        <p:nvSpPr>
          <p:cNvPr id="2" name="Title 1">
            <a:extLst>
              <a:ext uri="{FF2B5EF4-FFF2-40B4-BE49-F238E27FC236}">
                <a16:creationId xmlns:a16="http://schemas.microsoft.com/office/drawing/2014/main" id="{E1E005BB-6237-7987-301B-FD0C47F5DCBD}"/>
              </a:ext>
            </a:extLst>
          </p:cNvPr>
          <p:cNvSpPr>
            <a:spLocks noGrp="1"/>
          </p:cNvSpPr>
          <p:nvPr>
            <p:ph type="title"/>
          </p:nvPr>
        </p:nvSpPr>
        <p:spPr>
          <a:xfrm>
            <a:off x="493745" y="2194065"/>
            <a:ext cx="4791015" cy="1251560"/>
          </a:xfrm>
          <a:solidFill>
            <a:schemeClr val="accent1">
              <a:lumMod val="40000"/>
              <a:lumOff val="60000"/>
            </a:schemeClr>
          </a:solidFill>
        </p:spPr>
        <p:txBody>
          <a:bodyPr>
            <a:normAutofit/>
          </a:bodyPr>
          <a:lstStyle/>
          <a:p>
            <a:r>
              <a:rPr lang="en-US" sz="3200" dirty="0"/>
              <a:t>Upgrading The OVRO-LWA </a:t>
            </a:r>
          </a:p>
        </p:txBody>
      </p:sp>
      <p:sp>
        <p:nvSpPr>
          <p:cNvPr id="4" name="Content Placeholder 2">
            <a:extLst>
              <a:ext uri="{FF2B5EF4-FFF2-40B4-BE49-F238E27FC236}">
                <a16:creationId xmlns:a16="http://schemas.microsoft.com/office/drawing/2014/main" id="{86101046-33DB-EA0D-54E0-C51F11A9BC1D}"/>
              </a:ext>
            </a:extLst>
          </p:cNvPr>
          <p:cNvSpPr txBox="1">
            <a:spLocks/>
          </p:cNvSpPr>
          <p:nvPr/>
        </p:nvSpPr>
        <p:spPr>
          <a:xfrm>
            <a:off x="5914845" y="1857255"/>
            <a:ext cx="56574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marL="0" indent="0">
              <a:buNone/>
            </a:pPr>
            <a:endParaRPr lang="en-US" dirty="0"/>
          </a:p>
          <a:p>
            <a:endParaRPr lang="en-US" dirty="0"/>
          </a:p>
        </p:txBody>
      </p:sp>
      <p:pic>
        <p:nvPicPr>
          <p:cNvPr id="6" name="Content Placeholder 3" descr="A picture containing person&#10;&#10;Description automatically generated">
            <a:extLst>
              <a:ext uri="{FF2B5EF4-FFF2-40B4-BE49-F238E27FC236}">
                <a16:creationId xmlns:a16="http://schemas.microsoft.com/office/drawing/2014/main" id="{AD3C63E5-CC3D-514E-56E5-6A68DAB72D43}"/>
              </a:ext>
            </a:extLst>
          </p:cNvPr>
          <p:cNvPicPr>
            <a:picLocks noChangeAspect="1"/>
          </p:cNvPicPr>
          <p:nvPr/>
        </p:nvPicPr>
        <p:blipFill rotWithShape="1">
          <a:blip r:embed="rId5">
            <a:extLst>
              <a:ext uri="{28A0092B-C50C-407E-A947-70E740481C1C}">
                <a14:useLocalDpi xmlns:a14="http://schemas.microsoft.com/office/drawing/2010/main" val="0"/>
              </a:ext>
            </a:extLst>
          </a:blip>
          <a:srcRect b="39371"/>
          <a:stretch/>
        </p:blipFill>
        <p:spPr>
          <a:xfrm>
            <a:off x="7214506" y="2681862"/>
            <a:ext cx="4977494" cy="2263354"/>
          </a:xfrm>
          <a:prstGeom prst="rect">
            <a:avLst/>
          </a:prstGeom>
          <a:ln w="25400">
            <a:solidFill>
              <a:schemeClr val="accent1"/>
            </a:solidFill>
          </a:ln>
        </p:spPr>
      </p:pic>
      <p:pic>
        <p:nvPicPr>
          <p:cNvPr id="7" name="Content Placeholder 4" descr="A picture containing outdoor, sky, mountain, person&#10;&#10;Description automatically generated">
            <a:extLst>
              <a:ext uri="{FF2B5EF4-FFF2-40B4-BE49-F238E27FC236}">
                <a16:creationId xmlns:a16="http://schemas.microsoft.com/office/drawing/2014/main" id="{FFF8DBAD-28BD-9EAE-E5AE-F932BB7B657A}"/>
              </a:ext>
            </a:extLst>
          </p:cNvPr>
          <p:cNvPicPr>
            <a:picLocks noChangeAspect="1"/>
          </p:cNvPicPr>
          <p:nvPr/>
        </p:nvPicPr>
        <p:blipFill rotWithShape="1">
          <a:blip r:embed="rId6">
            <a:extLst>
              <a:ext uri="{28A0092B-C50C-407E-A947-70E740481C1C}">
                <a14:useLocalDpi xmlns:a14="http://schemas.microsoft.com/office/drawing/2010/main" val="0"/>
              </a:ext>
            </a:extLst>
          </a:blip>
          <a:srcRect l="32151" t="21283" b="7778"/>
          <a:stretch/>
        </p:blipFill>
        <p:spPr>
          <a:xfrm>
            <a:off x="5715042" y="4215774"/>
            <a:ext cx="1894018" cy="2642226"/>
          </a:xfrm>
          <a:prstGeom prst="rect">
            <a:avLst/>
          </a:prstGeom>
          <a:ln w="28575">
            <a:solidFill>
              <a:schemeClr val="accent1"/>
            </a:solidFill>
          </a:ln>
        </p:spPr>
      </p:pic>
      <p:pic>
        <p:nvPicPr>
          <p:cNvPr id="9" name="Picture 8" descr="A picture containing ground, outdoor, sand, sandy&#10;&#10;Description automatically generated">
            <a:extLst>
              <a:ext uri="{FF2B5EF4-FFF2-40B4-BE49-F238E27FC236}">
                <a16:creationId xmlns:a16="http://schemas.microsoft.com/office/drawing/2014/main" id="{C32D2B85-5F7C-39AD-6547-D70E0D239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9060" y="4846301"/>
            <a:ext cx="2682264" cy="2011699"/>
          </a:xfrm>
          <a:prstGeom prst="rect">
            <a:avLst/>
          </a:prstGeom>
          <a:ln w="28575">
            <a:solidFill>
              <a:schemeClr val="accent1"/>
            </a:solidFill>
          </a:ln>
        </p:spPr>
      </p:pic>
      <p:pic>
        <p:nvPicPr>
          <p:cNvPr id="11" name="Picture 10">
            <a:extLst>
              <a:ext uri="{FF2B5EF4-FFF2-40B4-BE49-F238E27FC236}">
                <a16:creationId xmlns:a16="http://schemas.microsoft.com/office/drawing/2014/main" id="{A5CD35C9-8D1D-E828-74A7-E767C61C8AAF}"/>
              </a:ext>
            </a:extLst>
          </p:cNvPr>
          <p:cNvPicPr>
            <a:picLocks noChangeAspect="1"/>
          </p:cNvPicPr>
          <p:nvPr/>
        </p:nvPicPr>
        <p:blipFill rotWithShape="1">
          <a:blip r:embed="rId8">
            <a:extLst>
              <a:ext uri="{28A0092B-C50C-407E-A947-70E740481C1C}">
                <a14:useLocalDpi xmlns:a14="http://schemas.microsoft.com/office/drawing/2010/main" val="0"/>
              </a:ext>
            </a:extLst>
          </a:blip>
          <a:srcRect l="11226" t="1021" r="7059" b="-489"/>
          <a:stretch/>
        </p:blipFill>
        <p:spPr>
          <a:xfrm>
            <a:off x="10032854" y="4892903"/>
            <a:ext cx="2152488" cy="1965097"/>
          </a:xfrm>
          <a:prstGeom prst="rect">
            <a:avLst/>
          </a:prstGeom>
          <a:ln w="28575">
            <a:solidFill>
              <a:schemeClr val="accent1"/>
            </a:solidFill>
          </a:ln>
        </p:spPr>
      </p:pic>
      <p:sp>
        <p:nvSpPr>
          <p:cNvPr id="3" name="Slide Number Placeholder 2">
            <a:extLst>
              <a:ext uri="{FF2B5EF4-FFF2-40B4-BE49-F238E27FC236}">
                <a16:creationId xmlns:a16="http://schemas.microsoft.com/office/drawing/2014/main" id="{2F08FB19-FB12-33A2-69FE-F41175415EF6}"/>
              </a:ext>
            </a:extLst>
          </p:cNvPr>
          <p:cNvSpPr>
            <a:spLocks noGrp="1"/>
          </p:cNvSpPr>
          <p:nvPr>
            <p:ph type="sldNum" sz="quarter" idx="12"/>
          </p:nvPr>
        </p:nvSpPr>
        <p:spPr/>
        <p:txBody>
          <a:bodyPr/>
          <a:lstStyle/>
          <a:p>
            <a:fld id="{F71035C8-D402-4C33-B374-6007964723C9}" type="slidenum">
              <a:rPr lang="en-US" smtClean="0"/>
              <a:t>6</a:t>
            </a:fld>
            <a:endParaRPr lang="en-US"/>
          </a:p>
        </p:txBody>
      </p:sp>
    </p:spTree>
    <p:extLst>
      <p:ext uri="{BB962C8B-B14F-4D97-AF65-F5344CB8AC3E}">
        <p14:creationId xmlns:p14="http://schemas.microsoft.com/office/powerpoint/2010/main" val="147602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9B3E-DFD0-4AD4-9D8F-E792F8332F3C}"/>
              </a:ext>
            </a:extLst>
          </p:cNvPr>
          <p:cNvSpPr>
            <a:spLocks noGrp="1"/>
          </p:cNvSpPr>
          <p:nvPr>
            <p:ph type="title"/>
          </p:nvPr>
        </p:nvSpPr>
        <p:spPr>
          <a:xfrm>
            <a:off x="901700" y="173503"/>
            <a:ext cx="12180191" cy="763600"/>
          </a:xfrm>
        </p:spPr>
        <p:txBody>
          <a:bodyPr/>
          <a:lstStyle/>
          <a:p>
            <a:r>
              <a:rPr lang="en-US" sz="3200" dirty="0"/>
              <a:t>The OVRO-LWA underwent a major upgrade from 2019-2023.</a:t>
            </a:r>
          </a:p>
        </p:txBody>
      </p:sp>
      <p:sp>
        <p:nvSpPr>
          <p:cNvPr id="3" name="TextBox 2">
            <a:extLst>
              <a:ext uri="{FF2B5EF4-FFF2-40B4-BE49-F238E27FC236}">
                <a16:creationId xmlns:a16="http://schemas.microsoft.com/office/drawing/2014/main" id="{4D52B287-79D7-40BD-9644-A2A66783B5B7}"/>
              </a:ext>
            </a:extLst>
          </p:cNvPr>
          <p:cNvSpPr txBox="1"/>
          <p:nvPr/>
        </p:nvSpPr>
        <p:spPr>
          <a:xfrm>
            <a:off x="5060482" y="847712"/>
            <a:ext cx="6074721" cy="1938992"/>
          </a:xfrm>
          <a:prstGeom prst="rect">
            <a:avLst/>
          </a:prstGeom>
          <a:noFill/>
        </p:spPr>
        <p:txBody>
          <a:bodyPr wrap="square" rtlCol="0">
            <a:spAutoFit/>
          </a:bodyPr>
          <a:lstStyle/>
          <a:p>
            <a:pPr marL="457200" algn="l" rtl="0" eaLnBrk="1" fontAlgn="t" latinLnBrk="0" hangingPunct="1">
              <a:spcBef>
                <a:spcPts val="0"/>
              </a:spcBef>
              <a:spcAft>
                <a:spcPts val="0"/>
              </a:spcAft>
            </a:pPr>
            <a:r>
              <a:rPr lang="en-US" sz="2400" b="1" i="0" u="none" strike="noStrike" kern="1200" dirty="0">
                <a:solidFill>
                  <a:srgbClr val="FFFFFF"/>
                </a:solidFill>
                <a:effectLst/>
                <a:latin typeface="Calibri" panose="020F0502020204030204" pitchFamily="34" charset="0"/>
              </a:rPr>
              <a:t> 352 dual polarization antennas</a:t>
            </a:r>
            <a:endParaRPr lang="en-US" sz="2400" b="0" i="0" u="none" strike="noStrike" dirty="0">
              <a:effectLst/>
              <a:latin typeface="Arial" panose="020B0604020202020204" pitchFamily="34" charset="0"/>
            </a:endParaRPr>
          </a:p>
          <a:p>
            <a:pPr marL="285750" indent="-285750">
              <a:buFont typeface="Arial" panose="020B0604020202020204" pitchFamily="34" charset="0"/>
              <a:buChar char="•"/>
            </a:pPr>
            <a:r>
              <a:rPr lang="en-US" sz="2400" dirty="0"/>
              <a:t>Expansion:</a:t>
            </a:r>
          </a:p>
          <a:p>
            <a:pPr marL="742950" lvl="1" indent="-285750">
              <a:buFont typeface="Arial" panose="020B0604020202020204" pitchFamily="34" charset="0"/>
              <a:buChar char="•"/>
            </a:pPr>
            <a:r>
              <a:rPr lang="en-US" sz="2400" dirty="0"/>
              <a:t>288 </a:t>
            </a:r>
            <a:r>
              <a:rPr lang="en-US" sz="2400" dirty="0">
                <a:sym typeface="Wingdings" panose="05000000000000000000" pitchFamily="2" charset="2"/>
              </a:rPr>
              <a:t> 352 </a:t>
            </a:r>
            <a:r>
              <a:rPr lang="en-US" sz="2400" dirty="0"/>
              <a:t>dual polarization antennas</a:t>
            </a:r>
            <a:endParaRPr lang="en-US" sz="2400" dirty="0">
              <a:sym typeface="Wingdings" panose="05000000000000000000" pitchFamily="2" charset="2"/>
            </a:endParaRPr>
          </a:p>
          <a:p>
            <a:pPr marL="742950" lvl="1" indent="-285750">
              <a:buFont typeface="Arial" panose="020B0604020202020204" pitchFamily="34" charset="0"/>
              <a:buChar char="•"/>
            </a:pPr>
            <a:r>
              <a:rPr lang="en-US" sz="2400" dirty="0">
                <a:sym typeface="Wingdings" panose="05000000000000000000" pitchFamily="2" charset="2"/>
              </a:rPr>
              <a:t>1.5 km 2.4 km longest baselines</a:t>
            </a:r>
            <a:r>
              <a:rPr lang="en-US" sz="2400" b="1" i="0" u="none" strike="noStrike" kern="1200" dirty="0">
                <a:solidFill>
                  <a:srgbClr val="FFFFFF"/>
                </a:solidFill>
                <a:effectLst/>
                <a:latin typeface="Calibri" panose="020F0502020204030204" pitchFamily="34" charset="0"/>
              </a:rPr>
              <a:t> km longest baselines</a:t>
            </a:r>
            <a:endParaRPr lang="en-US" sz="2400" b="0" i="0" u="none" strike="noStrike" dirty="0">
              <a:effectLst/>
              <a:latin typeface="Arial" panose="020B0604020202020204" pitchFamily="34" charset="0"/>
            </a:endParaRPr>
          </a:p>
        </p:txBody>
      </p:sp>
      <p:pic>
        <p:nvPicPr>
          <p:cNvPr id="6" name="Content Placeholder 4">
            <a:extLst>
              <a:ext uri="{FF2B5EF4-FFF2-40B4-BE49-F238E27FC236}">
                <a16:creationId xmlns:a16="http://schemas.microsoft.com/office/drawing/2014/main" id="{0C7FA35B-B575-13A6-BBFA-FFFF4897F89B}"/>
              </a:ext>
            </a:extLst>
          </p:cNvPr>
          <p:cNvPicPr>
            <a:picLocks noChangeAspect="1"/>
          </p:cNvPicPr>
          <p:nvPr/>
        </p:nvPicPr>
        <p:blipFill rotWithShape="1">
          <a:blip r:embed="rId3"/>
          <a:srcRect l="1" r="65165" b="58395"/>
          <a:stretch/>
        </p:blipFill>
        <p:spPr>
          <a:xfrm>
            <a:off x="1675870" y="893829"/>
            <a:ext cx="1749953" cy="1493157"/>
          </a:xfrm>
          <a:prstGeom prst="rect">
            <a:avLst/>
          </a:prstGeom>
        </p:spPr>
      </p:pic>
      <p:sp>
        <p:nvSpPr>
          <p:cNvPr id="7" name="Rectangle 6">
            <a:extLst>
              <a:ext uri="{FF2B5EF4-FFF2-40B4-BE49-F238E27FC236}">
                <a16:creationId xmlns:a16="http://schemas.microsoft.com/office/drawing/2014/main" id="{DB25872E-2320-5E21-F1EA-DF571D234367}"/>
              </a:ext>
            </a:extLst>
          </p:cNvPr>
          <p:cNvSpPr/>
          <p:nvPr/>
        </p:nvSpPr>
        <p:spPr>
          <a:xfrm>
            <a:off x="1689321" y="2667303"/>
            <a:ext cx="1399562" cy="71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Junction box</a:t>
            </a:r>
          </a:p>
        </p:txBody>
      </p:sp>
      <p:sp>
        <p:nvSpPr>
          <p:cNvPr id="8" name="Rectangle 7">
            <a:extLst>
              <a:ext uri="{FF2B5EF4-FFF2-40B4-BE49-F238E27FC236}">
                <a16:creationId xmlns:a16="http://schemas.microsoft.com/office/drawing/2014/main" id="{C57A3590-00AF-F878-1E39-AAD8E7DDB808}"/>
              </a:ext>
            </a:extLst>
          </p:cNvPr>
          <p:cNvSpPr/>
          <p:nvPr/>
        </p:nvSpPr>
        <p:spPr>
          <a:xfrm>
            <a:off x="1639294" y="4891108"/>
            <a:ext cx="1399552" cy="3239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ADC</a:t>
            </a:r>
          </a:p>
        </p:txBody>
      </p:sp>
      <p:sp>
        <p:nvSpPr>
          <p:cNvPr id="9" name="Rectangle 8">
            <a:extLst>
              <a:ext uri="{FF2B5EF4-FFF2-40B4-BE49-F238E27FC236}">
                <a16:creationId xmlns:a16="http://schemas.microsoft.com/office/drawing/2014/main" id="{364E3422-A879-0482-6415-D8E10B453923}"/>
              </a:ext>
            </a:extLst>
          </p:cNvPr>
          <p:cNvSpPr/>
          <p:nvPr/>
        </p:nvSpPr>
        <p:spPr>
          <a:xfrm>
            <a:off x="1639294" y="3726268"/>
            <a:ext cx="1399562" cy="8134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Analog receiver electronics</a:t>
            </a:r>
          </a:p>
        </p:txBody>
      </p:sp>
      <p:sp>
        <p:nvSpPr>
          <p:cNvPr id="10" name="Rectangle 9">
            <a:extLst>
              <a:ext uri="{FF2B5EF4-FFF2-40B4-BE49-F238E27FC236}">
                <a16:creationId xmlns:a16="http://schemas.microsoft.com/office/drawing/2014/main" id="{16E6EC97-9498-7A4E-D61E-3424DEC71FA7}"/>
              </a:ext>
            </a:extLst>
          </p:cNvPr>
          <p:cNvSpPr/>
          <p:nvPr/>
        </p:nvSpPr>
        <p:spPr>
          <a:xfrm>
            <a:off x="1584430" y="5540107"/>
            <a:ext cx="1472714" cy="7463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Digital signal processing</a:t>
            </a:r>
          </a:p>
        </p:txBody>
      </p:sp>
      <p:cxnSp>
        <p:nvCxnSpPr>
          <p:cNvPr id="12" name="Straight Connector 11">
            <a:extLst>
              <a:ext uri="{FF2B5EF4-FFF2-40B4-BE49-F238E27FC236}">
                <a16:creationId xmlns:a16="http://schemas.microsoft.com/office/drawing/2014/main" id="{20D33891-57F7-2589-A354-61CD4288BAE9}"/>
              </a:ext>
            </a:extLst>
          </p:cNvPr>
          <p:cNvCxnSpPr/>
          <p:nvPr/>
        </p:nvCxnSpPr>
        <p:spPr>
          <a:xfrm>
            <a:off x="2379958" y="2258279"/>
            <a:ext cx="0" cy="54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83DA3D-A93F-8633-50CA-7C39D799B94F}"/>
              </a:ext>
            </a:extLst>
          </p:cNvPr>
          <p:cNvCxnSpPr>
            <a:cxnSpLocks/>
          </p:cNvCxnSpPr>
          <p:nvPr/>
        </p:nvCxnSpPr>
        <p:spPr>
          <a:xfrm>
            <a:off x="2339075" y="3350658"/>
            <a:ext cx="0" cy="37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0E29B6-8010-90C0-9CCE-67E4B98189D5}"/>
              </a:ext>
            </a:extLst>
          </p:cNvPr>
          <p:cNvCxnSpPr>
            <a:cxnSpLocks/>
            <a:stCxn id="9" idx="2"/>
            <a:endCxn id="8" idx="0"/>
          </p:cNvCxnSpPr>
          <p:nvPr/>
        </p:nvCxnSpPr>
        <p:spPr>
          <a:xfrm flipH="1">
            <a:off x="2339070" y="4539721"/>
            <a:ext cx="5" cy="351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FB950-E6C2-FFB3-3515-04828AF5A6EF}"/>
              </a:ext>
            </a:extLst>
          </p:cNvPr>
          <p:cNvCxnSpPr>
            <a:cxnSpLocks/>
          </p:cNvCxnSpPr>
          <p:nvPr/>
        </p:nvCxnSpPr>
        <p:spPr>
          <a:xfrm>
            <a:off x="2320787" y="5206146"/>
            <a:ext cx="0" cy="32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F5BB9-741A-E9E9-2A3F-FE40EF27002F}"/>
              </a:ext>
            </a:extLst>
          </p:cNvPr>
          <p:cNvSpPr txBox="1"/>
          <p:nvPr/>
        </p:nvSpPr>
        <p:spPr>
          <a:xfrm rot="16200000">
            <a:off x="-42672" y="3213072"/>
            <a:ext cx="2653099" cy="369332"/>
          </a:xfrm>
          <a:prstGeom prst="rect">
            <a:avLst/>
          </a:prstGeom>
          <a:noFill/>
        </p:spPr>
        <p:txBody>
          <a:bodyPr wrap="none" rtlCol="0">
            <a:spAutoFit/>
          </a:bodyPr>
          <a:lstStyle/>
          <a:p>
            <a:r>
              <a:rPr lang="en-US" dirty="0"/>
              <a:t>Simplified LWA signal path</a:t>
            </a:r>
          </a:p>
        </p:txBody>
      </p:sp>
      <p:cxnSp>
        <p:nvCxnSpPr>
          <p:cNvPr id="24" name="Straight Arrow Connector 23">
            <a:extLst>
              <a:ext uri="{FF2B5EF4-FFF2-40B4-BE49-F238E27FC236}">
                <a16:creationId xmlns:a16="http://schemas.microsoft.com/office/drawing/2014/main" id="{9AE8E90D-8A67-76DD-96A4-EA830FA1E175}"/>
              </a:ext>
            </a:extLst>
          </p:cNvPr>
          <p:cNvCxnSpPr>
            <a:cxnSpLocks/>
          </p:cNvCxnSpPr>
          <p:nvPr/>
        </p:nvCxnSpPr>
        <p:spPr>
          <a:xfrm flipH="1">
            <a:off x="3424829" y="1449956"/>
            <a:ext cx="1676864" cy="180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957D10-1ECF-C95A-9504-127F05969DA6}"/>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74893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9B3E-DFD0-4AD4-9D8F-E792F8332F3C}"/>
              </a:ext>
            </a:extLst>
          </p:cNvPr>
          <p:cNvSpPr>
            <a:spLocks noGrp="1"/>
          </p:cNvSpPr>
          <p:nvPr>
            <p:ph type="title"/>
          </p:nvPr>
        </p:nvSpPr>
        <p:spPr>
          <a:xfrm>
            <a:off x="901700" y="173503"/>
            <a:ext cx="12180191" cy="763600"/>
          </a:xfrm>
        </p:spPr>
        <p:txBody>
          <a:bodyPr/>
          <a:lstStyle/>
          <a:p>
            <a:r>
              <a:rPr lang="en-US" sz="3200" dirty="0"/>
              <a:t>The OVRO-LWA underwent a major upgrade from 2019-2023.</a:t>
            </a:r>
          </a:p>
        </p:txBody>
      </p:sp>
      <p:sp>
        <p:nvSpPr>
          <p:cNvPr id="3" name="TextBox 2">
            <a:extLst>
              <a:ext uri="{FF2B5EF4-FFF2-40B4-BE49-F238E27FC236}">
                <a16:creationId xmlns:a16="http://schemas.microsoft.com/office/drawing/2014/main" id="{4D52B287-79D7-40BD-9644-A2A66783B5B7}"/>
              </a:ext>
            </a:extLst>
          </p:cNvPr>
          <p:cNvSpPr txBox="1"/>
          <p:nvPr/>
        </p:nvSpPr>
        <p:spPr>
          <a:xfrm>
            <a:off x="5060482" y="847712"/>
            <a:ext cx="6074721" cy="2308324"/>
          </a:xfrm>
          <a:prstGeom prst="rect">
            <a:avLst/>
          </a:prstGeom>
          <a:noFill/>
        </p:spPr>
        <p:txBody>
          <a:bodyPr wrap="square" rtlCol="0">
            <a:spAutoFit/>
          </a:bodyPr>
          <a:lstStyle/>
          <a:p>
            <a:pPr marL="457200" algn="l" rtl="0" eaLnBrk="1" fontAlgn="t" latinLnBrk="0" hangingPunct="1">
              <a:spcBef>
                <a:spcPts val="0"/>
              </a:spcBef>
              <a:spcAft>
                <a:spcPts val="0"/>
              </a:spcAft>
            </a:pPr>
            <a:r>
              <a:rPr lang="en-US" sz="2400" b="1" i="0" u="none" strike="noStrike" kern="1200" dirty="0">
                <a:solidFill>
                  <a:srgbClr val="FFFFFF"/>
                </a:solidFill>
                <a:effectLst/>
                <a:latin typeface="Calibri" panose="020F0502020204030204" pitchFamily="34" charset="0"/>
              </a:rPr>
              <a:t> 352 dual polarization antennas</a:t>
            </a:r>
            <a:endParaRPr lang="en-US" sz="2400" b="0" i="0" u="none" strike="noStrike" dirty="0">
              <a:effectLst/>
              <a:latin typeface="Arial" panose="020B0604020202020204" pitchFamily="34" charset="0"/>
            </a:endParaRPr>
          </a:p>
          <a:p>
            <a:pPr marL="285750" indent="-285750">
              <a:buFont typeface="Arial" panose="020B0604020202020204" pitchFamily="34" charset="0"/>
              <a:buChar char="•"/>
            </a:pPr>
            <a:r>
              <a:rPr lang="en-US" sz="2400" dirty="0"/>
              <a:t>Expansion:</a:t>
            </a:r>
          </a:p>
          <a:p>
            <a:pPr marL="742950" lvl="1" indent="-285750">
              <a:buFont typeface="Arial" panose="020B0604020202020204" pitchFamily="34" charset="0"/>
              <a:buChar char="•"/>
            </a:pPr>
            <a:r>
              <a:rPr lang="en-US" sz="2400" dirty="0"/>
              <a:t>288 </a:t>
            </a:r>
            <a:r>
              <a:rPr lang="en-US" sz="2400" dirty="0">
                <a:sym typeface="Wingdings" panose="05000000000000000000" pitchFamily="2" charset="2"/>
              </a:rPr>
              <a:t> 352 </a:t>
            </a:r>
            <a:r>
              <a:rPr lang="en-US" sz="2400" dirty="0"/>
              <a:t>dual polarization antennas</a:t>
            </a:r>
            <a:endParaRPr lang="en-US" sz="2400" dirty="0">
              <a:sym typeface="Wingdings" panose="05000000000000000000" pitchFamily="2" charset="2"/>
            </a:endParaRPr>
          </a:p>
          <a:p>
            <a:pPr marL="742950" lvl="1" indent="-285750">
              <a:buFont typeface="Arial" panose="020B0604020202020204" pitchFamily="34" charset="0"/>
              <a:buChar char="•"/>
            </a:pPr>
            <a:r>
              <a:rPr lang="en-US" sz="2400" dirty="0">
                <a:sym typeface="Wingdings" panose="05000000000000000000" pitchFamily="2" charset="2"/>
              </a:rPr>
              <a:t>1.5 km 2.4 km longest baselines</a:t>
            </a:r>
            <a:r>
              <a:rPr lang="en-US" sz="2400" b="1" i="0" u="none" strike="noStrike" kern="1200" dirty="0">
                <a:solidFill>
                  <a:srgbClr val="FFFFFF"/>
                </a:solidFill>
                <a:effectLst/>
                <a:latin typeface="Calibri" panose="020F0502020204030204" pitchFamily="34" charset="0"/>
              </a:rPr>
              <a:t> km longest baselines</a:t>
            </a: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All front-end electronics cleaned &amp; tested</a:t>
            </a:r>
          </a:p>
        </p:txBody>
      </p:sp>
      <p:pic>
        <p:nvPicPr>
          <p:cNvPr id="6" name="Content Placeholder 4">
            <a:extLst>
              <a:ext uri="{FF2B5EF4-FFF2-40B4-BE49-F238E27FC236}">
                <a16:creationId xmlns:a16="http://schemas.microsoft.com/office/drawing/2014/main" id="{0C7FA35B-B575-13A6-BBFA-FFFF4897F89B}"/>
              </a:ext>
            </a:extLst>
          </p:cNvPr>
          <p:cNvPicPr>
            <a:picLocks noChangeAspect="1"/>
          </p:cNvPicPr>
          <p:nvPr/>
        </p:nvPicPr>
        <p:blipFill rotWithShape="1">
          <a:blip r:embed="rId3"/>
          <a:srcRect l="1" r="65165" b="58395"/>
          <a:stretch/>
        </p:blipFill>
        <p:spPr>
          <a:xfrm>
            <a:off x="1675870" y="893829"/>
            <a:ext cx="1749953" cy="1493157"/>
          </a:xfrm>
          <a:prstGeom prst="rect">
            <a:avLst/>
          </a:prstGeom>
        </p:spPr>
      </p:pic>
      <p:sp>
        <p:nvSpPr>
          <p:cNvPr id="7" name="Rectangle 6">
            <a:extLst>
              <a:ext uri="{FF2B5EF4-FFF2-40B4-BE49-F238E27FC236}">
                <a16:creationId xmlns:a16="http://schemas.microsoft.com/office/drawing/2014/main" id="{DB25872E-2320-5E21-F1EA-DF571D234367}"/>
              </a:ext>
            </a:extLst>
          </p:cNvPr>
          <p:cNvSpPr/>
          <p:nvPr/>
        </p:nvSpPr>
        <p:spPr>
          <a:xfrm>
            <a:off x="1689321" y="2667303"/>
            <a:ext cx="1399562" cy="71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Junction box</a:t>
            </a:r>
          </a:p>
        </p:txBody>
      </p:sp>
      <p:sp>
        <p:nvSpPr>
          <p:cNvPr id="8" name="Rectangle 7">
            <a:extLst>
              <a:ext uri="{FF2B5EF4-FFF2-40B4-BE49-F238E27FC236}">
                <a16:creationId xmlns:a16="http://schemas.microsoft.com/office/drawing/2014/main" id="{C57A3590-00AF-F878-1E39-AAD8E7DDB808}"/>
              </a:ext>
            </a:extLst>
          </p:cNvPr>
          <p:cNvSpPr/>
          <p:nvPr/>
        </p:nvSpPr>
        <p:spPr>
          <a:xfrm>
            <a:off x="1639294" y="4891108"/>
            <a:ext cx="1399552" cy="3239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ADC</a:t>
            </a:r>
          </a:p>
        </p:txBody>
      </p:sp>
      <p:sp>
        <p:nvSpPr>
          <p:cNvPr id="9" name="Rectangle 8">
            <a:extLst>
              <a:ext uri="{FF2B5EF4-FFF2-40B4-BE49-F238E27FC236}">
                <a16:creationId xmlns:a16="http://schemas.microsoft.com/office/drawing/2014/main" id="{364E3422-A879-0482-6415-D8E10B453923}"/>
              </a:ext>
            </a:extLst>
          </p:cNvPr>
          <p:cNvSpPr/>
          <p:nvPr/>
        </p:nvSpPr>
        <p:spPr>
          <a:xfrm>
            <a:off x="1639294" y="3726268"/>
            <a:ext cx="1399562" cy="8134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Analog receiver electronics</a:t>
            </a:r>
          </a:p>
        </p:txBody>
      </p:sp>
      <p:sp>
        <p:nvSpPr>
          <p:cNvPr id="10" name="Rectangle 9">
            <a:extLst>
              <a:ext uri="{FF2B5EF4-FFF2-40B4-BE49-F238E27FC236}">
                <a16:creationId xmlns:a16="http://schemas.microsoft.com/office/drawing/2014/main" id="{16E6EC97-9498-7A4E-D61E-3424DEC71FA7}"/>
              </a:ext>
            </a:extLst>
          </p:cNvPr>
          <p:cNvSpPr/>
          <p:nvPr/>
        </p:nvSpPr>
        <p:spPr>
          <a:xfrm>
            <a:off x="1584430" y="5540107"/>
            <a:ext cx="1472714" cy="7463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Digital signal processing</a:t>
            </a:r>
          </a:p>
        </p:txBody>
      </p:sp>
      <p:cxnSp>
        <p:nvCxnSpPr>
          <p:cNvPr id="12" name="Straight Connector 11">
            <a:extLst>
              <a:ext uri="{FF2B5EF4-FFF2-40B4-BE49-F238E27FC236}">
                <a16:creationId xmlns:a16="http://schemas.microsoft.com/office/drawing/2014/main" id="{20D33891-57F7-2589-A354-61CD4288BAE9}"/>
              </a:ext>
            </a:extLst>
          </p:cNvPr>
          <p:cNvCxnSpPr/>
          <p:nvPr/>
        </p:nvCxnSpPr>
        <p:spPr>
          <a:xfrm>
            <a:off x="2379958" y="2258279"/>
            <a:ext cx="0" cy="54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83DA3D-A93F-8633-50CA-7C39D799B94F}"/>
              </a:ext>
            </a:extLst>
          </p:cNvPr>
          <p:cNvCxnSpPr>
            <a:cxnSpLocks/>
          </p:cNvCxnSpPr>
          <p:nvPr/>
        </p:nvCxnSpPr>
        <p:spPr>
          <a:xfrm>
            <a:off x="2339075" y="3350658"/>
            <a:ext cx="0" cy="37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0E29B6-8010-90C0-9CCE-67E4B98189D5}"/>
              </a:ext>
            </a:extLst>
          </p:cNvPr>
          <p:cNvCxnSpPr>
            <a:cxnSpLocks/>
            <a:stCxn id="9" idx="2"/>
            <a:endCxn id="8" idx="0"/>
          </p:cNvCxnSpPr>
          <p:nvPr/>
        </p:nvCxnSpPr>
        <p:spPr>
          <a:xfrm flipH="1">
            <a:off x="2339070" y="4539721"/>
            <a:ext cx="5" cy="351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FB950-E6C2-FFB3-3515-04828AF5A6EF}"/>
              </a:ext>
            </a:extLst>
          </p:cNvPr>
          <p:cNvCxnSpPr>
            <a:cxnSpLocks/>
          </p:cNvCxnSpPr>
          <p:nvPr/>
        </p:nvCxnSpPr>
        <p:spPr>
          <a:xfrm>
            <a:off x="2320787" y="5206146"/>
            <a:ext cx="0" cy="32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F5BB9-741A-E9E9-2A3F-FE40EF27002F}"/>
              </a:ext>
            </a:extLst>
          </p:cNvPr>
          <p:cNvSpPr txBox="1"/>
          <p:nvPr/>
        </p:nvSpPr>
        <p:spPr>
          <a:xfrm rot="16200000">
            <a:off x="-42672" y="3213072"/>
            <a:ext cx="2653099" cy="369332"/>
          </a:xfrm>
          <a:prstGeom prst="rect">
            <a:avLst/>
          </a:prstGeom>
          <a:noFill/>
        </p:spPr>
        <p:txBody>
          <a:bodyPr wrap="none" rtlCol="0">
            <a:spAutoFit/>
          </a:bodyPr>
          <a:lstStyle/>
          <a:p>
            <a:r>
              <a:rPr lang="en-US" dirty="0"/>
              <a:t>Simplified LWA signal path</a:t>
            </a:r>
          </a:p>
        </p:txBody>
      </p:sp>
      <p:cxnSp>
        <p:nvCxnSpPr>
          <p:cNvPr id="24" name="Straight Arrow Connector 23">
            <a:extLst>
              <a:ext uri="{FF2B5EF4-FFF2-40B4-BE49-F238E27FC236}">
                <a16:creationId xmlns:a16="http://schemas.microsoft.com/office/drawing/2014/main" id="{9AE8E90D-8A67-76DD-96A4-EA830FA1E175}"/>
              </a:ext>
            </a:extLst>
          </p:cNvPr>
          <p:cNvCxnSpPr>
            <a:cxnSpLocks/>
          </p:cNvCxnSpPr>
          <p:nvPr/>
        </p:nvCxnSpPr>
        <p:spPr>
          <a:xfrm flipH="1">
            <a:off x="3424829" y="1449956"/>
            <a:ext cx="1676864" cy="180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20241E-E905-3128-932E-16607499F7A5}"/>
              </a:ext>
            </a:extLst>
          </p:cNvPr>
          <p:cNvCxnSpPr>
            <a:cxnSpLocks/>
          </p:cNvCxnSpPr>
          <p:nvPr/>
        </p:nvCxnSpPr>
        <p:spPr>
          <a:xfrm flipH="1" flipV="1">
            <a:off x="3358896" y="2330437"/>
            <a:ext cx="1742469" cy="562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957D10-1ECF-C95A-9504-127F05969DA6}"/>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0955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9B3E-DFD0-4AD4-9D8F-E792F8332F3C}"/>
              </a:ext>
            </a:extLst>
          </p:cNvPr>
          <p:cNvSpPr>
            <a:spLocks noGrp="1"/>
          </p:cNvSpPr>
          <p:nvPr>
            <p:ph type="title"/>
          </p:nvPr>
        </p:nvSpPr>
        <p:spPr>
          <a:xfrm>
            <a:off x="901700" y="173503"/>
            <a:ext cx="12180191" cy="763600"/>
          </a:xfrm>
        </p:spPr>
        <p:txBody>
          <a:bodyPr/>
          <a:lstStyle/>
          <a:p>
            <a:r>
              <a:rPr lang="en-US" sz="3200" dirty="0"/>
              <a:t>The OVRO-LWA underwent a major upgrade from 2019-2023.</a:t>
            </a:r>
          </a:p>
        </p:txBody>
      </p:sp>
      <p:sp>
        <p:nvSpPr>
          <p:cNvPr id="3" name="TextBox 2">
            <a:extLst>
              <a:ext uri="{FF2B5EF4-FFF2-40B4-BE49-F238E27FC236}">
                <a16:creationId xmlns:a16="http://schemas.microsoft.com/office/drawing/2014/main" id="{4D52B287-79D7-40BD-9644-A2A66783B5B7}"/>
              </a:ext>
            </a:extLst>
          </p:cNvPr>
          <p:cNvSpPr txBox="1"/>
          <p:nvPr/>
        </p:nvSpPr>
        <p:spPr>
          <a:xfrm>
            <a:off x="5060482" y="847712"/>
            <a:ext cx="6074721" cy="3416320"/>
          </a:xfrm>
          <a:prstGeom prst="rect">
            <a:avLst/>
          </a:prstGeom>
          <a:noFill/>
        </p:spPr>
        <p:txBody>
          <a:bodyPr wrap="square" rtlCol="0">
            <a:spAutoFit/>
          </a:bodyPr>
          <a:lstStyle/>
          <a:p>
            <a:pPr marL="457200" algn="l" rtl="0" eaLnBrk="1" fontAlgn="t" latinLnBrk="0" hangingPunct="1">
              <a:spcBef>
                <a:spcPts val="0"/>
              </a:spcBef>
              <a:spcAft>
                <a:spcPts val="0"/>
              </a:spcAft>
            </a:pPr>
            <a:r>
              <a:rPr lang="en-US" sz="2400" b="1" i="0" u="none" strike="noStrike" kern="1200" dirty="0">
                <a:solidFill>
                  <a:srgbClr val="FFFFFF"/>
                </a:solidFill>
                <a:effectLst/>
                <a:latin typeface="Calibri" panose="020F0502020204030204" pitchFamily="34" charset="0"/>
              </a:rPr>
              <a:t> 352 dual polarization antennas</a:t>
            </a:r>
            <a:endParaRPr lang="en-US" sz="2400" b="0" i="0" u="none" strike="noStrike" dirty="0">
              <a:effectLst/>
              <a:latin typeface="Arial" panose="020B0604020202020204" pitchFamily="34" charset="0"/>
            </a:endParaRPr>
          </a:p>
          <a:p>
            <a:pPr marL="285750" indent="-285750">
              <a:buFont typeface="Arial" panose="020B0604020202020204" pitchFamily="34" charset="0"/>
              <a:buChar char="•"/>
            </a:pPr>
            <a:r>
              <a:rPr lang="en-US" sz="2400" dirty="0"/>
              <a:t>Expansion:</a:t>
            </a:r>
          </a:p>
          <a:p>
            <a:pPr marL="742950" lvl="1" indent="-285750">
              <a:buFont typeface="Arial" panose="020B0604020202020204" pitchFamily="34" charset="0"/>
              <a:buChar char="•"/>
            </a:pPr>
            <a:r>
              <a:rPr lang="en-US" sz="2400" dirty="0"/>
              <a:t>288 </a:t>
            </a:r>
            <a:r>
              <a:rPr lang="en-US" sz="2400" dirty="0">
                <a:sym typeface="Wingdings" panose="05000000000000000000" pitchFamily="2" charset="2"/>
              </a:rPr>
              <a:t> 352 </a:t>
            </a:r>
            <a:r>
              <a:rPr lang="en-US" sz="2400" dirty="0"/>
              <a:t>dual polarization antennas</a:t>
            </a:r>
            <a:endParaRPr lang="en-US" sz="2400" dirty="0">
              <a:sym typeface="Wingdings" panose="05000000000000000000" pitchFamily="2" charset="2"/>
            </a:endParaRPr>
          </a:p>
          <a:p>
            <a:pPr marL="742950" lvl="1" indent="-285750">
              <a:buFont typeface="Arial" panose="020B0604020202020204" pitchFamily="34" charset="0"/>
              <a:buChar char="•"/>
            </a:pPr>
            <a:r>
              <a:rPr lang="en-US" sz="2400" dirty="0">
                <a:sym typeface="Wingdings" panose="05000000000000000000" pitchFamily="2" charset="2"/>
              </a:rPr>
              <a:t>1.5 km 2.4 km longest baselines</a:t>
            </a:r>
            <a:r>
              <a:rPr lang="en-US" sz="2400" b="1" i="0" u="none" strike="noStrike" kern="1200" dirty="0">
                <a:solidFill>
                  <a:srgbClr val="FFFFFF"/>
                </a:solidFill>
                <a:effectLst/>
                <a:latin typeface="Calibri" panose="020F0502020204030204" pitchFamily="34" charset="0"/>
              </a:rPr>
              <a:t> km longest baselines</a:t>
            </a: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All front-end electronics cleaned &amp; tested</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New RF over optical fiber modules</a:t>
            </a:r>
          </a:p>
          <a:p>
            <a:pPr marL="285750" marR="0" indent="-285750" algn="l" rtl="0" eaLnBrk="1" fontAlgn="auto" latinLnBrk="0" hangingPunct="1">
              <a:spcBef>
                <a:spcPts val="0"/>
              </a:spcBef>
              <a:spcAft>
                <a:spcPts val="0"/>
              </a:spcAft>
              <a:buFont typeface="Arial" panose="020B0604020202020204" pitchFamily="34" charset="0"/>
              <a:buChar char="•"/>
            </a:pPr>
            <a:endParaRPr lang="en-US" sz="2400" b="0" i="0" u="none" strike="noStrike" dirty="0">
              <a:effectLst/>
              <a:latin typeface="Arial" panose="020B0604020202020204" pitchFamily="34" charset="0"/>
            </a:endParaRPr>
          </a:p>
        </p:txBody>
      </p:sp>
      <p:pic>
        <p:nvPicPr>
          <p:cNvPr id="6" name="Content Placeholder 4">
            <a:extLst>
              <a:ext uri="{FF2B5EF4-FFF2-40B4-BE49-F238E27FC236}">
                <a16:creationId xmlns:a16="http://schemas.microsoft.com/office/drawing/2014/main" id="{0C7FA35B-B575-13A6-BBFA-FFFF4897F89B}"/>
              </a:ext>
            </a:extLst>
          </p:cNvPr>
          <p:cNvPicPr>
            <a:picLocks noChangeAspect="1"/>
          </p:cNvPicPr>
          <p:nvPr/>
        </p:nvPicPr>
        <p:blipFill rotWithShape="1">
          <a:blip r:embed="rId3"/>
          <a:srcRect l="1" r="65165" b="58395"/>
          <a:stretch/>
        </p:blipFill>
        <p:spPr>
          <a:xfrm>
            <a:off x="1675870" y="893829"/>
            <a:ext cx="1749953" cy="1493157"/>
          </a:xfrm>
          <a:prstGeom prst="rect">
            <a:avLst/>
          </a:prstGeom>
        </p:spPr>
      </p:pic>
      <p:sp>
        <p:nvSpPr>
          <p:cNvPr id="7" name="Rectangle 6">
            <a:extLst>
              <a:ext uri="{FF2B5EF4-FFF2-40B4-BE49-F238E27FC236}">
                <a16:creationId xmlns:a16="http://schemas.microsoft.com/office/drawing/2014/main" id="{DB25872E-2320-5E21-F1EA-DF571D234367}"/>
              </a:ext>
            </a:extLst>
          </p:cNvPr>
          <p:cNvSpPr/>
          <p:nvPr/>
        </p:nvSpPr>
        <p:spPr>
          <a:xfrm>
            <a:off x="1689321" y="2667303"/>
            <a:ext cx="1399562" cy="71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Junction box</a:t>
            </a:r>
          </a:p>
        </p:txBody>
      </p:sp>
      <p:sp>
        <p:nvSpPr>
          <p:cNvPr id="8" name="Rectangle 7">
            <a:extLst>
              <a:ext uri="{FF2B5EF4-FFF2-40B4-BE49-F238E27FC236}">
                <a16:creationId xmlns:a16="http://schemas.microsoft.com/office/drawing/2014/main" id="{C57A3590-00AF-F878-1E39-AAD8E7DDB808}"/>
              </a:ext>
            </a:extLst>
          </p:cNvPr>
          <p:cNvSpPr/>
          <p:nvPr/>
        </p:nvSpPr>
        <p:spPr>
          <a:xfrm>
            <a:off x="1639294" y="4891108"/>
            <a:ext cx="1399552" cy="3239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ADC</a:t>
            </a:r>
          </a:p>
        </p:txBody>
      </p:sp>
      <p:sp>
        <p:nvSpPr>
          <p:cNvPr id="9" name="Rectangle 8">
            <a:extLst>
              <a:ext uri="{FF2B5EF4-FFF2-40B4-BE49-F238E27FC236}">
                <a16:creationId xmlns:a16="http://schemas.microsoft.com/office/drawing/2014/main" id="{364E3422-A879-0482-6415-D8E10B453923}"/>
              </a:ext>
            </a:extLst>
          </p:cNvPr>
          <p:cNvSpPr/>
          <p:nvPr/>
        </p:nvSpPr>
        <p:spPr>
          <a:xfrm>
            <a:off x="1639294" y="3726268"/>
            <a:ext cx="1399562" cy="8134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Analog receiver electronics</a:t>
            </a:r>
          </a:p>
        </p:txBody>
      </p:sp>
      <p:sp>
        <p:nvSpPr>
          <p:cNvPr id="10" name="Rectangle 9">
            <a:extLst>
              <a:ext uri="{FF2B5EF4-FFF2-40B4-BE49-F238E27FC236}">
                <a16:creationId xmlns:a16="http://schemas.microsoft.com/office/drawing/2014/main" id="{16E6EC97-9498-7A4E-D61E-3424DEC71FA7}"/>
              </a:ext>
            </a:extLst>
          </p:cNvPr>
          <p:cNvSpPr/>
          <p:nvPr/>
        </p:nvSpPr>
        <p:spPr>
          <a:xfrm>
            <a:off x="1584430" y="5540107"/>
            <a:ext cx="1472714" cy="7463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Digital signal processing</a:t>
            </a:r>
          </a:p>
        </p:txBody>
      </p:sp>
      <p:cxnSp>
        <p:nvCxnSpPr>
          <p:cNvPr id="12" name="Straight Connector 11">
            <a:extLst>
              <a:ext uri="{FF2B5EF4-FFF2-40B4-BE49-F238E27FC236}">
                <a16:creationId xmlns:a16="http://schemas.microsoft.com/office/drawing/2014/main" id="{20D33891-57F7-2589-A354-61CD4288BAE9}"/>
              </a:ext>
            </a:extLst>
          </p:cNvPr>
          <p:cNvCxnSpPr/>
          <p:nvPr/>
        </p:nvCxnSpPr>
        <p:spPr>
          <a:xfrm>
            <a:off x="2379958" y="2258279"/>
            <a:ext cx="0" cy="54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83DA3D-A93F-8633-50CA-7C39D799B94F}"/>
              </a:ext>
            </a:extLst>
          </p:cNvPr>
          <p:cNvCxnSpPr>
            <a:cxnSpLocks/>
          </p:cNvCxnSpPr>
          <p:nvPr/>
        </p:nvCxnSpPr>
        <p:spPr>
          <a:xfrm>
            <a:off x="2339075" y="3350658"/>
            <a:ext cx="0" cy="37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0E29B6-8010-90C0-9CCE-67E4B98189D5}"/>
              </a:ext>
            </a:extLst>
          </p:cNvPr>
          <p:cNvCxnSpPr>
            <a:cxnSpLocks/>
            <a:stCxn id="9" idx="2"/>
            <a:endCxn id="8" idx="0"/>
          </p:cNvCxnSpPr>
          <p:nvPr/>
        </p:nvCxnSpPr>
        <p:spPr>
          <a:xfrm flipH="1">
            <a:off x="2339070" y="4539721"/>
            <a:ext cx="5" cy="351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FB950-E6C2-FFB3-3515-04828AF5A6EF}"/>
              </a:ext>
            </a:extLst>
          </p:cNvPr>
          <p:cNvCxnSpPr>
            <a:cxnSpLocks/>
          </p:cNvCxnSpPr>
          <p:nvPr/>
        </p:nvCxnSpPr>
        <p:spPr>
          <a:xfrm>
            <a:off x="2320787" y="5206146"/>
            <a:ext cx="0" cy="32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7F5BB9-741A-E9E9-2A3F-FE40EF27002F}"/>
              </a:ext>
            </a:extLst>
          </p:cNvPr>
          <p:cNvSpPr txBox="1"/>
          <p:nvPr/>
        </p:nvSpPr>
        <p:spPr>
          <a:xfrm rot="16200000">
            <a:off x="-42672" y="3213072"/>
            <a:ext cx="2653099" cy="369332"/>
          </a:xfrm>
          <a:prstGeom prst="rect">
            <a:avLst/>
          </a:prstGeom>
          <a:noFill/>
        </p:spPr>
        <p:txBody>
          <a:bodyPr wrap="none" rtlCol="0">
            <a:spAutoFit/>
          </a:bodyPr>
          <a:lstStyle/>
          <a:p>
            <a:r>
              <a:rPr lang="en-US" dirty="0"/>
              <a:t>Simplified LWA signal path</a:t>
            </a:r>
          </a:p>
        </p:txBody>
      </p:sp>
      <p:cxnSp>
        <p:nvCxnSpPr>
          <p:cNvPr id="24" name="Straight Arrow Connector 23">
            <a:extLst>
              <a:ext uri="{FF2B5EF4-FFF2-40B4-BE49-F238E27FC236}">
                <a16:creationId xmlns:a16="http://schemas.microsoft.com/office/drawing/2014/main" id="{9AE8E90D-8A67-76DD-96A4-EA830FA1E175}"/>
              </a:ext>
            </a:extLst>
          </p:cNvPr>
          <p:cNvCxnSpPr>
            <a:cxnSpLocks/>
          </p:cNvCxnSpPr>
          <p:nvPr/>
        </p:nvCxnSpPr>
        <p:spPr>
          <a:xfrm flipH="1">
            <a:off x="3424829" y="1449956"/>
            <a:ext cx="1676864" cy="180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5B39AF-59D8-682C-4913-ED8DD5E61CC3}"/>
              </a:ext>
            </a:extLst>
          </p:cNvPr>
          <p:cNvCxnSpPr>
            <a:cxnSpLocks/>
          </p:cNvCxnSpPr>
          <p:nvPr/>
        </p:nvCxnSpPr>
        <p:spPr>
          <a:xfrm flipH="1" flipV="1">
            <a:off x="3197797" y="2994991"/>
            <a:ext cx="1862685" cy="543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20241E-E905-3128-932E-16607499F7A5}"/>
              </a:ext>
            </a:extLst>
          </p:cNvPr>
          <p:cNvCxnSpPr>
            <a:cxnSpLocks/>
          </p:cNvCxnSpPr>
          <p:nvPr/>
        </p:nvCxnSpPr>
        <p:spPr>
          <a:xfrm flipH="1" flipV="1">
            <a:off x="3358896" y="2330437"/>
            <a:ext cx="1742469" cy="562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957D10-1ECF-C95A-9504-127F05969DA6}"/>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817852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5209</Words>
  <Application>Microsoft Office PowerPoint</Application>
  <PresentationFormat>Widescreen</PresentationFormat>
  <Paragraphs>492</Paragraphs>
  <Slides>27</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A High-Energy Cosmic Ray Detector for the Owens Valley Radio Observatory Long-Wavelength Array</vt:lpstr>
      <vt:lpstr>Introduction to the OVRO-LWA</vt:lpstr>
      <vt:lpstr> Cosmic ray composition measurements are key to understanding the Galactic to extragalactic transition. </vt:lpstr>
      <vt:lpstr>With the stage II array, Monroe et al. 2020 detected 8 cosmic rays with 40 hours of observing.</vt:lpstr>
      <vt:lpstr>Upgrading The OVRO-LWA </vt:lpstr>
      <vt:lpstr>The OVRO-LWA underwent a major upgrade from 2019-2023.</vt:lpstr>
      <vt:lpstr>The OVRO-LWA underwent a major upgrade from 2019-2023.</vt:lpstr>
      <vt:lpstr>The OVRO-LWA underwent a major upgrade from 2019-2023.</vt:lpstr>
      <vt:lpstr>The OVRO-LWA underwent a major upgrade from 2019-2023.</vt:lpstr>
      <vt:lpstr>The OVRO-LWA underwent a major upgrade from 2019-2023.</vt:lpstr>
      <vt:lpstr>My RFI rejection strategy leverages the array layout.</vt:lpstr>
      <vt:lpstr>PowerPoint Presentation</vt:lpstr>
      <vt:lpstr>Overview of the cosmic ray trigger firmware</vt:lpstr>
      <vt:lpstr>PowerPoint Presentation</vt:lpstr>
      <vt:lpstr>Overview of the cosmic ray trigger firmware</vt:lpstr>
      <vt:lpstr>Overview of the cosmic ray trigger firmware</vt:lpstr>
      <vt:lpstr>Overview of the cosmic ray trigger firmware</vt:lpstr>
      <vt:lpstr>Overview of the cosmic ray trigger firmware</vt:lpstr>
      <vt:lpstr>Overview of the cosmic ray trigger firmware</vt:lpstr>
      <vt:lpstr>Overview of the cosmic ray trigger firmware</vt:lpstr>
      <vt:lpstr>Overview of the cosmic ray trigger firmware</vt:lpstr>
      <vt:lpstr>Overview of the cosmic ray trigger firmware</vt:lpstr>
      <vt:lpstr>Bringing all signals to a central location is crucial to the cosmic ray detection strategy.</vt:lpstr>
      <vt:lpstr>PowerPoint Presentation</vt:lpstr>
      <vt:lpstr>Example trigger and veto rates over one night</vt:lpstr>
      <vt:lpstr>Conclusion</vt:lpstr>
    </vt:vector>
  </TitlesOfParts>
  <Company>JPL ITSD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Plant, Kathryn A (US 335J-Affiliate)</dc:creator>
  <cp:lastModifiedBy>Plant, Kathryn A (US 335J-Affiliate)</cp:lastModifiedBy>
  <cp:revision>1</cp:revision>
  <dcterms:created xsi:type="dcterms:W3CDTF">2024-01-11T16:14:18Z</dcterms:created>
  <dcterms:modified xsi:type="dcterms:W3CDTF">2024-01-11T16:15:08Z</dcterms:modified>
</cp:coreProperties>
</file>