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heic" ContentType="image/png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2" r:id="rId4"/>
    <p:sldId id="258" r:id="rId5"/>
    <p:sldId id="266" r:id="rId6"/>
    <p:sldId id="269" r:id="rId7"/>
    <p:sldId id="270" r:id="rId8"/>
    <p:sldId id="692" r:id="rId9"/>
    <p:sldId id="272" r:id="rId10"/>
    <p:sldId id="691" r:id="rId11"/>
    <p:sldId id="695" r:id="rId12"/>
    <p:sldId id="263" r:id="rId13"/>
    <p:sldId id="696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90" d="100"/>
          <a:sy n="90" d="100"/>
        </p:scale>
        <p:origin x="44" y="-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6C5B4-12F2-4BE5-9CDE-3AF318130639}" type="datetimeFigureOut">
              <a:rPr lang="fr-FR" smtClean="0"/>
              <a:t>09/01/2024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B5D4D9-1A06-4CF9-B344-9206C3206D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1772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4F470-A901-45DC-B03C-1586FAD41DE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02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6BD00C-CCF8-4FB7-87DF-965178317B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8958CE5-4558-4401-938E-F9BA1D25A2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E5764F-311C-4537-B6D9-2F10949FD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4FE21-E799-4F3C-A933-8E80150C6E93}" type="datetimeFigureOut">
              <a:rPr lang="fr-FR" smtClean="0"/>
              <a:t>09/01/2024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5371E90-3C96-4556-8AD2-D09F7108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491F3D4-2CC1-41E9-9543-55C9E978D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AA05-AE52-41D0-B788-2763A5280D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9710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507DF9-4133-468F-864F-DF295FAE9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29B0486-47DC-49E7-907C-28BC77368F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EF7C2C0-1D91-4F9E-817E-FB69BFA8C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4FE21-E799-4F3C-A933-8E80150C6E93}" type="datetimeFigureOut">
              <a:rPr lang="fr-FR" smtClean="0"/>
              <a:t>09/01/2024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577049-E94D-4A1D-8300-C41A95EC7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7AA1C0F-8A80-418F-963E-400218704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AA05-AE52-41D0-B788-2763A5280D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0929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374EFBE-162A-4314-A2CF-EFA6C06AEE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1F888E2-7C36-4E0F-99E7-8D7F566089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9DF7155-1E5D-43CD-9F82-A25BEF94D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4FE21-E799-4F3C-A933-8E80150C6E93}" type="datetimeFigureOut">
              <a:rPr lang="fr-FR" smtClean="0"/>
              <a:t>09/01/2024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B36034D-9435-486A-ABF9-792FFFB2A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ACD3C3-0CE1-4DB0-BE65-874C68A26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AA05-AE52-41D0-B788-2763A5280D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2120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354665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031068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2D9136-42D6-4299-8F85-AEB06D54D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93BBDF7-FD17-4702-A934-EDAD8768C6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42E90A-D4B7-497B-AB67-11CDE104D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4FE21-E799-4F3C-A933-8E80150C6E93}" type="datetimeFigureOut">
              <a:rPr lang="fr-FR" smtClean="0"/>
              <a:t>09/01/2024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1C563F6-35BC-4F99-A0CA-50C697D8B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801070D-AF94-4B96-9460-50A56D092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AA05-AE52-41D0-B788-2763A5280D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936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8061E4-6C23-4E92-B1D0-39B09145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13B74C6-A64B-4B8F-952E-7F2E33AC3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01CE6DE-3274-4B75-AA8E-6FBDF3089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4FE21-E799-4F3C-A933-8E80150C6E93}" type="datetimeFigureOut">
              <a:rPr lang="fr-FR" smtClean="0"/>
              <a:t>09/01/2024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FEEFF4A-C337-4010-9A74-B1E8669DC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D60121-F45F-4657-9C5A-C4408DFEA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AA05-AE52-41D0-B788-2763A5280D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8997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766B45-9322-4247-8CB1-ECF4168A9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D05880-2C52-403B-B85D-54BEA750A9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DB12247-DECB-428C-8A8E-EFD15B8395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B55E43D-E62C-4D7C-A31B-1C9C73A37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4FE21-E799-4F3C-A933-8E80150C6E93}" type="datetimeFigureOut">
              <a:rPr lang="fr-FR" smtClean="0"/>
              <a:t>09/01/2024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27E66C6-2B05-4582-B313-724484922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3373577-C7B1-4542-B1AC-FBE2C3721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AA05-AE52-41D0-B788-2763A5280D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5949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EA5D06-574A-4B3D-8CB5-62E724D43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E51FA94-819F-4949-86BA-9AB2682E9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1D3EBEE-F424-42AB-9F5C-4BD237D3B6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8591ED3-DCFA-4C1A-A0CF-A22C7DA74D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E052EEE-AAC9-46BB-9453-2A51DA6471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969C292-6F30-44D3-8EA0-1958B4CD5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4FE21-E799-4F3C-A933-8E80150C6E93}" type="datetimeFigureOut">
              <a:rPr lang="fr-FR" smtClean="0"/>
              <a:t>09/01/2024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953E449-863C-4479-B477-5D50E57FC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BE641C7-EA9B-4A7D-A531-7142376EE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AA05-AE52-41D0-B788-2763A5280D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7543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CFE391-FB27-4ACD-9F6A-F365DE15F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17E61EC-FE12-4E04-A8E2-373B64513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4FE21-E799-4F3C-A933-8E80150C6E93}" type="datetimeFigureOut">
              <a:rPr lang="fr-FR" smtClean="0"/>
              <a:t>09/01/2024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59B7455-B867-43A0-A8F8-FD8E9CCA4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ED581C5-1F40-491B-8FF4-814B88E8F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AA05-AE52-41D0-B788-2763A5280D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5963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B2D76FC-5201-405A-9CBA-01C5445C6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4FE21-E799-4F3C-A933-8E80150C6E93}" type="datetimeFigureOut">
              <a:rPr lang="fr-FR" smtClean="0"/>
              <a:t>09/01/2024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048B95A-92F3-444C-AF6E-7EFEC600D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A7BBC93-897B-4206-BE08-84B937219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AA05-AE52-41D0-B788-2763A5280D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1432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CB78DA-920C-4EEC-AD01-6C58A6F0A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BA03C0B-A967-434A-A620-FEAD1CE2B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3FB23E9-D232-46FF-8BE8-D2D231B45D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F527CDB-EE25-4D83-876B-54348140D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4FE21-E799-4F3C-A933-8E80150C6E93}" type="datetimeFigureOut">
              <a:rPr lang="fr-FR" smtClean="0"/>
              <a:t>09/01/2024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B47F143-FE84-41A7-A55D-FA0F17806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EA72B11-0C08-447C-8704-FDFE7428B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AA05-AE52-41D0-B788-2763A5280D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3178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483AF2-D6D0-425C-8F33-C42F7DC24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8752993-615A-4868-8ADE-E57B498F4D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A7C650E-6A45-4FA9-8204-3C67CBCDF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291CEEC-B3AB-4E23-AD6C-3C953576B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4FE21-E799-4F3C-A933-8E80150C6E93}" type="datetimeFigureOut">
              <a:rPr lang="fr-FR" smtClean="0"/>
              <a:t>09/01/2024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419498A-AB34-43BC-82B2-EF7BB2768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247C23D-E4D4-4C29-BFEC-C5BA414F4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AA05-AE52-41D0-B788-2763A5280D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9169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C68DF85-0642-4EAE-84C2-8E989EE6E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A91E9DF-8E85-4D21-BA58-5874102602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77ABBEB-D045-438E-A449-FE736A607A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4FE21-E799-4F3C-A933-8E80150C6E93}" type="datetimeFigureOut">
              <a:rPr lang="fr-FR" smtClean="0"/>
              <a:t>09/01/2024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05C2A0C-1083-44C8-870A-66EE230F6E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F01FDA1-8D3A-441E-B9DF-64A17C8D18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7AA05-AE52-41D0-B788-2763A5280D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0558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heic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heic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heic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heic"/><Relationship Id="rId5" Type="http://schemas.openxmlformats.org/officeDocument/2006/relationships/image" Target="../media/image19.png"/><Relationship Id="rId4" Type="http://schemas.openxmlformats.org/officeDocument/2006/relationships/image" Target="../media/image18.jpeg"/><Relationship Id="rId9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heic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g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E7AD295-E371-488C-BEC5-E9A02F172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4BD81C5-F3B1-4EEA-B390-067611735C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1335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fr-FR" dirty="0"/>
              <a:t>The Giant Radio </a:t>
            </a:r>
            <a:r>
              <a:rPr lang="fr-FR" dirty="0" err="1"/>
              <a:t>Array</a:t>
            </a:r>
            <a:r>
              <a:rPr lang="fr-FR" dirty="0"/>
              <a:t> for Neutrino </a:t>
            </a:r>
            <a:r>
              <a:rPr lang="fr-FR" dirty="0" err="1"/>
              <a:t>Detection</a:t>
            </a:r>
            <a:r>
              <a:rPr lang="fr-FR" dirty="0"/>
              <a:t>: </a:t>
            </a:r>
            <a:br>
              <a:rPr lang="fr-FR" dirty="0"/>
            </a:br>
            <a:r>
              <a:rPr lang="fr-FR" dirty="0"/>
              <a:t>an </a:t>
            </a:r>
            <a:r>
              <a:rPr lang="fr-FR" dirty="0" err="1"/>
              <a:t>overview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FC839D2-D692-4107-86C3-8DA37DD3E2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94263" y="5202238"/>
            <a:ext cx="9144000" cy="1655762"/>
          </a:xfrm>
        </p:spPr>
        <p:txBody>
          <a:bodyPr/>
          <a:lstStyle/>
          <a:p>
            <a:r>
              <a:rPr lang="fr-FR" dirty="0">
                <a:solidFill>
                  <a:srgbClr val="FFFF00"/>
                </a:solidFill>
              </a:rPr>
              <a:t>Olivier Martineau, LPNHE</a:t>
            </a:r>
          </a:p>
          <a:p>
            <a:r>
              <a:rPr lang="fr-FR" dirty="0">
                <a:solidFill>
                  <a:srgbClr val="FFFF00"/>
                </a:solidFill>
              </a:rPr>
              <a:t>GRAND-BEACON workshop</a:t>
            </a:r>
          </a:p>
          <a:p>
            <a:r>
              <a:rPr lang="fr-FR" dirty="0">
                <a:solidFill>
                  <a:srgbClr val="FFFF00"/>
                </a:solidFill>
              </a:rPr>
              <a:t>Penn State, </a:t>
            </a:r>
            <a:r>
              <a:rPr lang="fr-FR" dirty="0" err="1">
                <a:solidFill>
                  <a:srgbClr val="FFFF00"/>
                </a:solidFill>
              </a:rPr>
              <a:t>January</a:t>
            </a:r>
            <a:r>
              <a:rPr lang="fr-FR" dirty="0">
                <a:solidFill>
                  <a:srgbClr val="FFFF00"/>
                </a:solidFill>
              </a:rPr>
              <a:t> 10-12, 2024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CAB7F6E-44E6-4363-8BE4-75C4A624B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126" y="298995"/>
            <a:ext cx="1228725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906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>
            <a:extLst>
              <a:ext uri="{FF2B5EF4-FFF2-40B4-BE49-F238E27FC236}">
                <a16:creationId xmlns:a16="http://schemas.microsoft.com/office/drawing/2014/main" id="{2D70A908-34F0-418A-A3F2-60230013AE6C}"/>
              </a:ext>
            </a:extLst>
          </p:cNvPr>
          <p:cNvGrpSpPr/>
          <p:nvPr/>
        </p:nvGrpSpPr>
        <p:grpSpPr>
          <a:xfrm>
            <a:off x="3632007" y="3102015"/>
            <a:ext cx="4498694" cy="3374020"/>
            <a:chOff x="3632007" y="3102015"/>
            <a:chExt cx="4498694" cy="337402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CDC7FF32-A0BE-4412-9F6C-0A42D6771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2007" y="3102015"/>
              <a:ext cx="4498694" cy="3374020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7DA295CD-8CCB-4CCF-9F85-3F13ADDE5A83}"/>
                </a:ext>
              </a:extLst>
            </p:cNvPr>
            <p:cNvSpPr txBox="1"/>
            <p:nvPr/>
          </p:nvSpPr>
          <p:spPr>
            <a:xfrm>
              <a:off x="5303177" y="3810000"/>
              <a:ext cx="4203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FM</a:t>
              </a: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684E229B-61E6-4C6F-9AF0-68F2F54F1905}"/>
                </a:ext>
              </a:extLst>
            </p:cNvPr>
            <p:cNvSpPr txBox="1"/>
            <p:nvPr/>
          </p:nvSpPr>
          <p:spPr>
            <a:xfrm>
              <a:off x="6317385" y="3740480"/>
              <a:ext cx="13301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Satellite / plane</a:t>
              </a:r>
            </a:p>
            <a:p>
              <a:r>
                <a:rPr lang="fr-FR" sz="1400" dirty="0" err="1"/>
                <a:t>comms</a:t>
              </a:r>
              <a:endParaRPr lang="fr-FR" sz="1400" dirty="0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677A3E1C-F5F7-432B-B750-82E479B26858}"/>
                </a:ext>
              </a:extLst>
            </p:cNvPr>
            <p:cNvSpPr txBox="1"/>
            <p:nvPr/>
          </p:nvSpPr>
          <p:spPr>
            <a:xfrm>
              <a:off x="4142470" y="4059443"/>
              <a:ext cx="10692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Short </a:t>
              </a:r>
              <a:r>
                <a:rPr lang="fr-FR" sz="1400" dirty="0" err="1"/>
                <a:t>waves</a:t>
              </a:r>
              <a:endParaRPr lang="fr-FR" sz="1400" dirty="0"/>
            </a:p>
          </p:txBody>
        </p:sp>
      </p:grpSp>
      <p:sp>
        <p:nvSpPr>
          <p:cNvPr id="30" name="Rectangle">
            <a:extLst>
              <a:ext uri="{FF2B5EF4-FFF2-40B4-BE49-F238E27FC236}">
                <a16:creationId xmlns:a16="http://schemas.microsoft.com/office/drawing/2014/main" id="{9F872F37-B5F1-4A92-82FE-AFAB0F70F05B}"/>
              </a:ext>
            </a:extLst>
          </p:cNvPr>
          <p:cNvSpPr/>
          <p:nvPr/>
        </p:nvSpPr>
        <p:spPr>
          <a:xfrm rot="5400000">
            <a:off x="2283214" y="-1073687"/>
            <a:ext cx="2035096" cy="6248312"/>
          </a:xfrm>
          <a:prstGeom prst="rect">
            <a:avLst/>
          </a:prstGeom>
          <a:gradFill>
            <a:gsLst>
              <a:gs pos="0">
                <a:srgbClr val="EECD9E">
                  <a:alpha val="83208"/>
                </a:srgbClr>
              </a:gs>
              <a:gs pos="100000">
                <a:srgbClr val="FAEEDF">
                  <a:alpha val="83208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E8C79A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grpSp>
        <p:nvGrpSpPr>
          <p:cNvPr id="889" name="Group"/>
          <p:cNvGrpSpPr/>
          <p:nvPr/>
        </p:nvGrpSpPr>
        <p:grpSpPr>
          <a:xfrm>
            <a:off x="357211" y="152746"/>
            <a:ext cx="371801" cy="382668"/>
            <a:chOff x="0" y="1434"/>
            <a:chExt cx="528782" cy="544237"/>
          </a:xfrm>
        </p:grpSpPr>
        <p:sp>
          <p:nvSpPr>
            <p:cNvPr id="885" name="Triangle"/>
            <p:cNvSpPr/>
            <p:nvPr/>
          </p:nvSpPr>
          <p:spPr>
            <a:xfrm rot="786350">
              <a:off x="130128" y="274943"/>
              <a:ext cx="209832" cy="250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345"/>
                  </a:lnTo>
                  <a:lnTo>
                    <a:pt x="11010" y="0"/>
                  </a:lnTo>
                  <a:close/>
                </a:path>
              </a:pathLst>
            </a:custGeom>
            <a:noFill/>
            <a:ln w="12700" cap="flat">
              <a:solidFill>
                <a:srgbClr val="7F170E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4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12"/>
            </a:p>
          </p:txBody>
        </p:sp>
        <p:sp>
          <p:nvSpPr>
            <p:cNvPr id="886" name="Triangle"/>
            <p:cNvSpPr/>
            <p:nvPr/>
          </p:nvSpPr>
          <p:spPr>
            <a:xfrm rot="786350">
              <a:off x="192809" y="21827"/>
              <a:ext cx="209831" cy="260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60"/>
                  </a:moveTo>
                  <a:lnTo>
                    <a:pt x="21600" y="0"/>
                  </a:lnTo>
                  <a:lnTo>
                    <a:pt x="10597" y="21600"/>
                  </a:lnTo>
                  <a:close/>
                </a:path>
              </a:pathLst>
            </a:custGeom>
            <a:noFill/>
            <a:ln w="12700" cap="flat">
              <a:solidFill>
                <a:srgbClr val="7F170E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4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12"/>
            </a:p>
          </p:txBody>
        </p:sp>
        <p:sp>
          <p:nvSpPr>
            <p:cNvPr id="887" name="Triangle"/>
            <p:cNvSpPr/>
            <p:nvPr/>
          </p:nvSpPr>
          <p:spPr>
            <a:xfrm rot="16986341">
              <a:off x="279622" y="181028"/>
              <a:ext cx="214451" cy="241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348"/>
                  </a:moveTo>
                  <a:lnTo>
                    <a:pt x="21600" y="21600"/>
                  </a:lnTo>
                  <a:lnTo>
                    <a:pt x="10585" y="0"/>
                  </a:lnTo>
                  <a:close/>
                </a:path>
              </a:pathLst>
            </a:custGeom>
            <a:noFill/>
            <a:ln w="12700" cap="flat">
              <a:solidFill>
                <a:srgbClr val="7F170E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4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12"/>
            </a:p>
          </p:txBody>
        </p:sp>
        <p:sp>
          <p:nvSpPr>
            <p:cNvPr id="888" name="Triangle"/>
            <p:cNvSpPr/>
            <p:nvPr/>
          </p:nvSpPr>
          <p:spPr>
            <a:xfrm rot="16986341">
              <a:off x="37534" y="127162"/>
              <a:ext cx="214450" cy="24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55"/>
                  </a:lnTo>
                  <a:lnTo>
                    <a:pt x="11011" y="21600"/>
                  </a:lnTo>
                  <a:close/>
                </a:path>
              </a:pathLst>
            </a:custGeom>
            <a:noFill/>
            <a:ln w="12700" cap="flat">
              <a:solidFill>
                <a:srgbClr val="7F170E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4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12"/>
            </a:p>
          </p:txBody>
        </p:sp>
      </p:grpSp>
      <p:sp>
        <p:nvSpPr>
          <p:cNvPr id="890" name="GRANDProto13 in Xiao Dushan"/>
          <p:cNvSpPr txBox="1"/>
          <p:nvPr/>
        </p:nvSpPr>
        <p:spPr>
          <a:xfrm>
            <a:off x="898206" y="147301"/>
            <a:ext cx="4965515" cy="503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>
              <a:defRPr sz="2800" b="0">
                <a:solidFill>
                  <a:srgbClr val="484848"/>
                </a:solidFill>
                <a:latin typeface="HK Grotesk SemiBold"/>
                <a:ea typeface="HK Grotesk SemiBold"/>
                <a:cs typeface="HK Grotesk SemiBold"/>
                <a:sym typeface="HK Grotesk SemiBold"/>
              </a:defRPr>
            </a:pPr>
            <a:r>
              <a:rPr sz="2800" dirty="0">
                <a:latin typeface="+mj-lt"/>
              </a:rPr>
              <a:t>GRANDProto</a:t>
            </a:r>
            <a:r>
              <a:rPr lang="en-US" sz="2800" dirty="0">
                <a:latin typeface="+mj-lt"/>
              </a:rPr>
              <a:t>300</a:t>
            </a:r>
            <a:r>
              <a:rPr sz="2800" dirty="0">
                <a:solidFill>
                  <a:srgbClr val="7F170E"/>
                </a:solidFill>
                <a:latin typeface="+mj-lt"/>
              </a:rPr>
              <a:t> in </a:t>
            </a:r>
            <a:r>
              <a:rPr sz="2800" dirty="0" err="1">
                <a:solidFill>
                  <a:srgbClr val="7F170E"/>
                </a:solidFill>
                <a:latin typeface="+mj-lt"/>
              </a:rPr>
              <a:t>XiaoDu</a:t>
            </a:r>
            <a:r>
              <a:rPr lang="en-US" sz="2800" dirty="0" err="1">
                <a:solidFill>
                  <a:srgbClr val="7F170E"/>
                </a:solidFill>
                <a:latin typeface="+mj-lt"/>
              </a:rPr>
              <a:t>S</a:t>
            </a:r>
            <a:r>
              <a:rPr sz="2800" dirty="0" err="1">
                <a:solidFill>
                  <a:srgbClr val="7F170E"/>
                </a:solidFill>
                <a:latin typeface="+mj-lt"/>
              </a:rPr>
              <a:t>han</a:t>
            </a:r>
            <a:endParaRPr sz="2800" dirty="0">
              <a:solidFill>
                <a:srgbClr val="7F170E"/>
              </a:solidFill>
              <a:latin typeface="+mj-lt"/>
            </a:endParaRPr>
          </a:p>
        </p:txBody>
      </p:sp>
      <p:sp>
        <p:nvSpPr>
          <p:cNvPr id="896" name="TextBox 5"/>
          <p:cNvSpPr txBox="1"/>
          <p:nvPr/>
        </p:nvSpPr>
        <p:spPr>
          <a:xfrm>
            <a:off x="265265" y="989716"/>
            <a:ext cx="6159653" cy="194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8220" tIns="48220" rIns="48220" bIns="48220">
            <a:spAutoFit/>
          </a:bodyPr>
          <a:lstStyle/>
          <a:p>
            <a:pPr marL="214304" indent="-214304" defTabSz="1285829">
              <a:buSzPct val="100000"/>
              <a:buChar char="•"/>
              <a:defRPr sz="2600" b="0">
                <a:latin typeface="HK Grotesk Bold"/>
                <a:ea typeface="HK Grotesk Bold"/>
                <a:cs typeface="HK Grotesk Bold"/>
                <a:sym typeface="HK Grotesk Bold"/>
              </a:defRPr>
            </a:pPr>
            <a:r>
              <a:rPr sz="2000" dirty="0"/>
              <a:t>13 antennas deployed </a:t>
            </a:r>
            <a:r>
              <a:rPr lang="en-US" sz="2000" dirty="0"/>
              <a:t>in Feb 2023 for design validation</a:t>
            </a:r>
            <a:endParaRPr sz="2000" dirty="0"/>
          </a:p>
          <a:p>
            <a:pPr defTabSz="1285829">
              <a:defRPr sz="2100" b="0">
                <a:latin typeface="HK Grotesk Regular"/>
                <a:ea typeface="HK Grotesk Regular"/>
                <a:cs typeface="HK Grotesk Regular"/>
                <a:sym typeface="HK Grotesk Regular"/>
              </a:defRPr>
            </a:pPr>
            <a:r>
              <a:rPr lang="en-US" sz="2000" dirty="0"/>
              <a:t>     (</a:t>
            </a:r>
            <a:r>
              <a:rPr sz="2000" dirty="0" err="1"/>
              <a:t>Xidian</a:t>
            </a:r>
            <a:r>
              <a:rPr sz="2000" dirty="0"/>
              <a:t> U. &amp; Purple Mountain Observatory</a:t>
            </a:r>
            <a:r>
              <a:rPr lang="en-US" sz="2000" dirty="0"/>
              <a:t>)</a:t>
            </a:r>
            <a:endParaRPr sz="2000" dirty="0"/>
          </a:p>
          <a:p>
            <a:pPr marL="671505" lvl="1" indent="-214305" defTabSz="1285829">
              <a:buSzPct val="100000"/>
              <a:buChar char="•"/>
              <a:defRPr sz="2000" b="0">
                <a:latin typeface="HK Grotesk Regular"/>
                <a:ea typeface="HK Grotesk Regular"/>
                <a:cs typeface="HK Grotesk Regular"/>
                <a:sym typeface="HK Grotesk Regular"/>
              </a:defRPr>
            </a:pPr>
            <a:r>
              <a:rPr lang="en-US" sz="2000" dirty="0"/>
              <a:t>Thermal regulation </a:t>
            </a:r>
            <a:r>
              <a:rPr lang="en-US" sz="2000" dirty="0">
                <a:solidFill>
                  <a:srgbClr val="00B050"/>
                </a:solidFill>
                <a:sym typeface="Wingdings" panose="05000000000000000000" pitchFamily="2" charset="2"/>
              </a:rPr>
              <a:t> OK</a:t>
            </a:r>
            <a:endParaRPr lang="en-US" sz="2000" dirty="0">
              <a:solidFill>
                <a:srgbClr val="00B050"/>
              </a:solidFill>
            </a:endParaRPr>
          </a:p>
          <a:p>
            <a:pPr marL="671505" lvl="1" indent="-214305" defTabSz="1285829">
              <a:buSzPct val="100000"/>
              <a:buChar char="•"/>
              <a:defRPr sz="2000" b="0">
                <a:latin typeface="HK Grotesk Regular"/>
                <a:ea typeface="HK Grotesk Regular"/>
                <a:cs typeface="HK Grotesk Regular"/>
                <a:sym typeface="HK Grotesk Regular"/>
              </a:defRPr>
            </a:pPr>
            <a:r>
              <a:rPr lang="en-US" sz="2000" dirty="0"/>
              <a:t>Control of radio self-emission </a:t>
            </a:r>
            <a:r>
              <a:rPr lang="en-US" sz="2000" dirty="0">
                <a:solidFill>
                  <a:srgbClr val="00B050"/>
                </a:solidFill>
                <a:sym typeface="Wingdings" panose="05000000000000000000" pitchFamily="2" charset="2"/>
              </a:rPr>
              <a:t> OK</a:t>
            </a:r>
          </a:p>
          <a:p>
            <a:pPr marL="671505" lvl="1" indent="-214305" defTabSz="1285829">
              <a:buSzPct val="100000"/>
              <a:buChar char="•"/>
              <a:defRPr sz="2000" b="0">
                <a:latin typeface="HK Grotesk Regular"/>
                <a:ea typeface="HK Grotesk Regular"/>
                <a:cs typeface="HK Grotesk Regular"/>
                <a:sym typeface="HK Grotesk Regular"/>
              </a:defRPr>
            </a:pPr>
            <a:r>
              <a:rPr lang="en-US" sz="2000" dirty="0">
                <a:sym typeface="Wingdings" panose="05000000000000000000" pitchFamily="2" charset="2"/>
              </a:rPr>
              <a:t>Reconstruction of coincident pulses </a:t>
            </a:r>
            <a:r>
              <a:rPr lang="en-US" sz="2000" dirty="0">
                <a:solidFill>
                  <a:srgbClr val="00B050"/>
                </a:solidFill>
                <a:sym typeface="Wingdings" panose="05000000000000000000" pitchFamily="2" charset="2"/>
              </a:rPr>
              <a:t> OK</a:t>
            </a:r>
            <a:endParaRPr lang="en-US" sz="2000" dirty="0"/>
          </a:p>
          <a:p>
            <a:pPr marL="671505" lvl="1" indent="-214305" defTabSz="1285829">
              <a:buSzPct val="100000"/>
              <a:buChar char="•"/>
              <a:defRPr sz="2000" b="0">
                <a:latin typeface="HK Grotesk Regular"/>
                <a:ea typeface="HK Grotesk Regular"/>
                <a:cs typeface="HK Grotesk Regular"/>
                <a:sym typeface="HK Grotesk Regular"/>
              </a:defRPr>
            </a:pPr>
            <a:r>
              <a:rPr lang="en-US" sz="2000" dirty="0"/>
              <a:t>Trigger </a:t>
            </a:r>
            <a:r>
              <a:rPr lang="en-US" sz="2000" dirty="0">
                <a:sym typeface="Wingdings" panose="05000000000000000000" pitchFamily="2" charset="2"/>
              </a:rPr>
              <a:t> in progress</a:t>
            </a:r>
            <a:endParaRPr lang="en-US" sz="2000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6A57FDF2-8684-4074-9E37-D2AD9374E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65" y="3247477"/>
            <a:ext cx="3173012" cy="3254230"/>
          </a:xfrm>
          <a:prstGeom prst="rect">
            <a:avLst/>
          </a:prstGeom>
        </p:spPr>
      </p:pic>
      <p:pic>
        <p:nvPicPr>
          <p:cNvPr id="897" name="image.png" descr="image.png"/>
          <p:cNvPicPr>
            <a:picLocks noChangeAspect="1"/>
          </p:cNvPicPr>
          <p:nvPr/>
        </p:nvPicPr>
        <p:blipFill rotWithShape="1">
          <a:blip r:embed="rId4">
            <a:extLst/>
          </a:blip>
          <a:srcRect t="24693"/>
          <a:stretch/>
        </p:blipFill>
        <p:spPr>
          <a:xfrm>
            <a:off x="7960465" y="3449047"/>
            <a:ext cx="4075930" cy="3052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FE2D4D7-B5E8-4B7F-AE22-C8A21EFA6E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116" y="381965"/>
            <a:ext cx="477520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81806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e 21">
            <a:extLst>
              <a:ext uri="{FF2B5EF4-FFF2-40B4-BE49-F238E27FC236}">
                <a16:creationId xmlns:a16="http://schemas.microsoft.com/office/drawing/2014/main" id="{290EFCB0-01F3-49C0-A25C-EF5F0DD0DB5B}"/>
              </a:ext>
            </a:extLst>
          </p:cNvPr>
          <p:cNvGrpSpPr/>
          <p:nvPr/>
        </p:nvGrpSpPr>
        <p:grpSpPr>
          <a:xfrm>
            <a:off x="3997868" y="468632"/>
            <a:ext cx="2895901" cy="3304789"/>
            <a:chOff x="3997868" y="190728"/>
            <a:chExt cx="2895901" cy="3304789"/>
          </a:xfrm>
        </p:grpSpPr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41966FDA-58CB-4000-8545-D754EF252548}"/>
                </a:ext>
              </a:extLst>
            </p:cNvPr>
            <p:cNvGrpSpPr/>
            <p:nvPr/>
          </p:nvGrpSpPr>
          <p:grpSpPr>
            <a:xfrm>
              <a:off x="3997868" y="190728"/>
              <a:ext cx="2847975" cy="1520454"/>
              <a:chOff x="5115391" y="1415143"/>
              <a:chExt cx="4093029" cy="2373086"/>
            </a:xfrm>
          </p:grpSpPr>
          <p:pic>
            <p:nvPicPr>
              <p:cNvPr id="13" name="Picture 2">
                <a:extLst>
                  <a:ext uri="{FF2B5EF4-FFF2-40B4-BE49-F238E27FC236}">
                    <a16:creationId xmlns:a16="http://schemas.microsoft.com/office/drawing/2014/main" id="{E7499B0A-C081-4559-8891-5A981D7545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142" t="5121" r="8086" b="53540"/>
              <a:stretch/>
            </p:blipFill>
            <p:spPr bwMode="auto">
              <a:xfrm>
                <a:off x="5115391" y="1415143"/>
                <a:ext cx="4093029" cy="23730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4F380EC6-18EA-4210-9B55-9F2522333B18}"/>
                  </a:ext>
                </a:extLst>
              </p:cNvPr>
              <p:cNvSpPr txBox="1"/>
              <p:nvPr/>
            </p:nvSpPr>
            <p:spPr>
              <a:xfrm>
                <a:off x="5601253" y="1655022"/>
                <a:ext cx="1972321" cy="576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00B050"/>
                    </a:solidFill>
                  </a:rPr>
                  <a:t>Possible EAS</a:t>
                </a:r>
              </a:p>
            </p:txBody>
          </p:sp>
        </p:grpSp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58F4BD33-E491-438D-8F5D-E52E8EAC71D2}"/>
                </a:ext>
              </a:extLst>
            </p:cNvPr>
            <p:cNvGrpSpPr/>
            <p:nvPr/>
          </p:nvGrpSpPr>
          <p:grpSpPr>
            <a:xfrm>
              <a:off x="4074369" y="1748303"/>
              <a:ext cx="2819400" cy="1747214"/>
              <a:chOff x="4074369" y="1748303"/>
              <a:chExt cx="2819400" cy="1747214"/>
            </a:xfrm>
          </p:grpSpPr>
          <p:pic>
            <p:nvPicPr>
              <p:cNvPr id="15" name="Picture 2">
                <a:extLst>
                  <a:ext uri="{FF2B5EF4-FFF2-40B4-BE49-F238E27FC236}">
                    <a16:creationId xmlns:a16="http://schemas.microsoft.com/office/drawing/2014/main" id="{070F9162-3627-4E07-803D-A1703F2613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 t="48166" r="8882" b="9357"/>
              <a:stretch/>
            </p:blipFill>
            <p:spPr bwMode="auto">
              <a:xfrm>
                <a:off x="4074369" y="1748303"/>
                <a:ext cx="2819400" cy="17472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3A7860E5-D752-49F0-88A5-B0D9DB63BDFB}"/>
                  </a:ext>
                </a:extLst>
              </p:cNvPr>
              <p:cNvSpPr txBox="1"/>
              <p:nvPr/>
            </p:nvSpPr>
            <p:spPr>
              <a:xfrm>
                <a:off x="4367425" y="2046781"/>
                <a:ext cx="19019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Likely background</a:t>
                </a:r>
              </a:p>
            </p:txBody>
          </p:sp>
        </p:grp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03551DC8-96F0-4C79-890D-E805B6BF7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53184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dirty="0"/>
              <a:t>R&amp;D for GRAND10k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E21385-7973-4D77-8622-8DFA18136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695" y="885099"/>
            <a:ext cx="3929810" cy="5701646"/>
          </a:xfrm>
        </p:spPr>
        <p:txBody>
          <a:bodyPr>
            <a:normAutofit/>
          </a:bodyPr>
          <a:lstStyle/>
          <a:p>
            <a:r>
              <a:rPr lang="fr-FR" sz="2000" dirty="0" err="1"/>
              <a:t>Working</a:t>
            </a:r>
            <a:r>
              <a:rPr lang="fr-FR" sz="2000" dirty="0"/>
              <a:t> </a:t>
            </a:r>
            <a:r>
              <a:rPr lang="fr-FR" sz="2000" dirty="0" err="1"/>
              <a:t>towards</a:t>
            </a:r>
            <a:r>
              <a:rPr lang="fr-FR" sz="2000" dirty="0"/>
              <a:t> a cheap, </a:t>
            </a:r>
            <a:r>
              <a:rPr lang="fr-FR" sz="2000" dirty="0" err="1"/>
              <a:t>robust</a:t>
            </a:r>
            <a:r>
              <a:rPr lang="fr-FR" sz="2000" dirty="0"/>
              <a:t> &amp; frugal system: </a:t>
            </a:r>
          </a:p>
          <a:p>
            <a:pPr lvl="1"/>
            <a:r>
              <a:rPr lang="fr-FR" sz="1600" dirty="0" err="1"/>
              <a:t>less</a:t>
            </a:r>
            <a:r>
              <a:rPr lang="fr-FR" sz="1600" dirty="0"/>
              <a:t> </a:t>
            </a:r>
            <a:r>
              <a:rPr lang="fr-FR" sz="1600" dirty="0" err="1"/>
              <a:t>mechanics</a:t>
            </a:r>
            <a:endParaRPr lang="fr-FR" sz="1600" dirty="0"/>
          </a:p>
          <a:p>
            <a:pPr lvl="1"/>
            <a:r>
              <a:rPr lang="fr-FR" sz="1600" dirty="0" err="1"/>
              <a:t>less</a:t>
            </a:r>
            <a:r>
              <a:rPr lang="fr-FR" sz="1600" dirty="0"/>
              <a:t> </a:t>
            </a:r>
            <a:r>
              <a:rPr lang="fr-FR" sz="1600" dirty="0" err="1"/>
              <a:t>cables</a:t>
            </a:r>
            <a:endParaRPr lang="fr-FR" sz="1600" dirty="0"/>
          </a:p>
          <a:p>
            <a:pPr lvl="1"/>
            <a:r>
              <a:rPr lang="fr-FR" sz="1600" dirty="0" err="1"/>
              <a:t>Cheaper</a:t>
            </a:r>
            <a:r>
              <a:rPr lang="fr-FR" sz="1600" dirty="0"/>
              <a:t> </a:t>
            </a:r>
            <a:r>
              <a:rPr lang="fr-FR" sz="1600" dirty="0" err="1"/>
              <a:t>SoC</a:t>
            </a:r>
            <a:r>
              <a:rPr lang="fr-FR" sz="1600" dirty="0"/>
              <a:t>/FPGA</a:t>
            </a:r>
          </a:p>
          <a:p>
            <a:pPr lvl="1"/>
            <a:r>
              <a:rPr lang="fr-FR" sz="1600" dirty="0" err="1"/>
              <a:t>less</a:t>
            </a:r>
            <a:r>
              <a:rPr lang="fr-FR" sz="1600" dirty="0"/>
              <a:t> power </a:t>
            </a:r>
            <a:r>
              <a:rPr lang="fr-FR" sz="1600" dirty="0" err="1"/>
              <a:t>consumption</a:t>
            </a:r>
            <a:endParaRPr lang="fr-FR" sz="1600" dirty="0"/>
          </a:p>
          <a:p>
            <a:pPr lvl="1"/>
            <a:r>
              <a:rPr lang="fr-FR" sz="1600" dirty="0" err="1"/>
              <a:t>less</a:t>
            </a:r>
            <a:r>
              <a:rPr lang="fr-FR" sz="1600" dirty="0"/>
              <a:t> data </a:t>
            </a:r>
            <a:r>
              <a:rPr lang="fr-FR" sz="1600" dirty="0" err="1"/>
              <a:t>transfer</a:t>
            </a:r>
            <a:endParaRPr lang="fr-FR" sz="1600" dirty="0"/>
          </a:p>
          <a:p>
            <a:r>
              <a:rPr lang="fr-FR" sz="2000" dirty="0"/>
              <a:t>To </a:t>
            </a:r>
            <a:r>
              <a:rPr lang="fr-FR" sz="2000" dirty="0" err="1"/>
              <a:t>be</a:t>
            </a:r>
            <a:r>
              <a:rPr lang="fr-FR" sz="2000" dirty="0"/>
              <a:t> </a:t>
            </a:r>
            <a:r>
              <a:rPr lang="fr-FR" sz="2000" dirty="0" err="1"/>
              <a:t>tested</a:t>
            </a:r>
            <a:r>
              <a:rPr lang="fr-FR" sz="2000" dirty="0"/>
              <a:t> on GP300 </a:t>
            </a:r>
            <a:r>
              <a:rPr lang="fr-FR" sz="2000" dirty="0" err="1"/>
              <a:t>starting</a:t>
            </a:r>
            <a:r>
              <a:rPr lang="fr-FR" sz="2000" dirty="0"/>
              <a:t> 2024-26</a:t>
            </a:r>
          </a:p>
          <a:p>
            <a:r>
              <a:rPr lang="fr-FR" sz="2000" dirty="0"/>
              <a:t>Trigger as key </a:t>
            </a:r>
            <a:r>
              <a:rPr lang="fr-FR" sz="2000" dirty="0" err="1"/>
              <a:t>parameter</a:t>
            </a:r>
            <a:r>
              <a:rPr lang="fr-FR" sz="2000" dirty="0"/>
              <a:t> </a:t>
            </a:r>
            <a:r>
              <a:rPr lang="fr-FR" sz="2000" dirty="0">
                <a:sym typeface="Wingdings" panose="05000000000000000000" pitchFamily="2" charset="2"/>
              </a:rPr>
              <a:t> </a:t>
            </a:r>
            <a:r>
              <a:rPr lang="fr-FR" sz="2000" b="1" dirty="0"/>
              <a:t>NUTRIG </a:t>
            </a:r>
            <a:r>
              <a:rPr lang="fr-FR" sz="2000" b="1" dirty="0" err="1"/>
              <a:t>project</a:t>
            </a:r>
            <a:r>
              <a:rPr lang="fr-FR" sz="2000" dirty="0"/>
              <a:t> (KIT &amp; Paris): </a:t>
            </a:r>
            <a:r>
              <a:rPr lang="fr-FR" sz="2000" dirty="0" err="1"/>
              <a:t>working</a:t>
            </a:r>
            <a:r>
              <a:rPr lang="fr-FR" sz="2000" dirty="0"/>
              <a:t> </a:t>
            </a:r>
            <a:r>
              <a:rPr lang="fr-FR" sz="2000" dirty="0" err="1"/>
              <a:t>towards</a:t>
            </a:r>
            <a:r>
              <a:rPr lang="fr-FR" sz="2000" dirty="0"/>
              <a:t> a pure, efficient and scalable </a:t>
            </a:r>
            <a:r>
              <a:rPr lang="fr-FR" sz="2000" dirty="0" err="1"/>
              <a:t>methods</a:t>
            </a:r>
            <a:r>
              <a:rPr lang="fr-FR" sz="2000" dirty="0"/>
              <a:t> to trigger over </a:t>
            </a:r>
            <a:r>
              <a:rPr lang="fr-FR" sz="2000" dirty="0" err="1"/>
              <a:t>giant</a:t>
            </a:r>
            <a:r>
              <a:rPr lang="fr-FR" sz="2000" dirty="0"/>
              <a:t> </a:t>
            </a:r>
            <a:r>
              <a:rPr lang="fr-FR" sz="2000" dirty="0" err="1"/>
              <a:t>arrays</a:t>
            </a:r>
            <a:r>
              <a:rPr lang="fr-FR" sz="2000" dirty="0"/>
              <a:t>, </a:t>
            </a:r>
            <a:r>
              <a:rPr lang="fr-FR" sz="2000" dirty="0" err="1"/>
              <a:t>based</a:t>
            </a:r>
            <a:r>
              <a:rPr lang="fr-FR" sz="2000" dirty="0"/>
              <a:t> on </a:t>
            </a:r>
            <a:r>
              <a:rPr lang="fr-FR" sz="2000" dirty="0" err="1"/>
              <a:t>specific</a:t>
            </a:r>
            <a:r>
              <a:rPr lang="fr-FR" sz="2000" dirty="0"/>
              <a:t> signatures of signal &amp; background.</a:t>
            </a:r>
          </a:p>
          <a:p>
            <a:pPr lvl="1"/>
            <a:r>
              <a:rPr lang="fr-FR" sz="1600" dirty="0"/>
              <a:t>First </a:t>
            </a:r>
            <a:r>
              <a:rPr lang="fr-FR" sz="1600" dirty="0" err="1"/>
              <a:t>Level</a:t>
            </a:r>
            <a:r>
              <a:rPr lang="fr-FR" sz="1600" dirty="0"/>
              <a:t> Trigger @ </a:t>
            </a:r>
            <a:r>
              <a:rPr lang="fr-FR" sz="1600" dirty="0" err="1"/>
              <a:t>Detection</a:t>
            </a:r>
            <a:r>
              <a:rPr lang="fr-FR" sz="1600" dirty="0"/>
              <a:t> Unit</a:t>
            </a:r>
          </a:p>
          <a:p>
            <a:pPr lvl="1"/>
            <a:r>
              <a:rPr lang="fr-FR" sz="1600" dirty="0"/>
              <a:t>Second </a:t>
            </a:r>
            <a:r>
              <a:rPr lang="fr-FR" sz="1600" dirty="0" err="1"/>
              <a:t>Level</a:t>
            </a:r>
            <a:r>
              <a:rPr lang="fr-FR" sz="1600" dirty="0"/>
              <a:t> Trigger @ Central DAQ</a:t>
            </a:r>
          </a:p>
        </p:txBody>
      </p:sp>
      <p:grpSp>
        <p:nvGrpSpPr>
          <p:cNvPr id="4" name="Group">
            <a:extLst>
              <a:ext uri="{FF2B5EF4-FFF2-40B4-BE49-F238E27FC236}">
                <a16:creationId xmlns:a16="http://schemas.microsoft.com/office/drawing/2014/main" id="{06A8607C-4871-4CE8-877B-0DC94608738E}"/>
              </a:ext>
            </a:extLst>
          </p:cNvPr>
          <p:cNvGrpSpPr/>
          <p:nvPr/>
        </p:nvGrpSpPr>
        <p:grpSpPr>
          <a:xfrm>
            <a:off x="357211" y="152746"/>
            <a:ext cx="371801" cy="382668"/>
            <a:chOff x="0" y="1434"/>
            <a:chExt cx="528782" cy="544237"/>
          </a:xfrm>
        </p:grpSpPr>
        <p:sp>
          <p:nvSpPr>
            <p:cNvPr id="5" name="Triangle">
              <a:extLst>
                <a:ext uri="{FF2B5EF4-FFF2-40B4-BE49-F238E27FC236}">
                  <a16:creationId xmlns:a16="http://schemas.microsoft.com/office/drawing/2014/main" id="{BE80513A-174D-4572-9186-526A53DAC465}"/>
                </a:ext>
              </a:extLst>
            </p:cNvPr>
            <p:cNvSpPr/>
            <p:nvPr/>
          </p:nvSpPr>
          <p:spPr>
            <a:xfrm rot="786350">
              <a:off x="130128" y="274943"/>
              <a:ext cx="209832" cy="250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345"/>
                  </a:lnTo>
                  <a:lnTo>
                    <a:pt x="11010" y="0"/>
                  </a:lnTo>
                  <a:close/>
                </a:path>
              </a:pathLst>
            </a:custGeom>
            <a:noFill/>
            <a:ln w="12700" cap="flat">
              <a:solidFill>
                <a:srgbClr val="7F170E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4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12"/>
            </a:p>
          </p:txBody>
        </p:sp>
        <p:sp>
          <p:nvSpPr>
            <p:cNvPr id="6" name="Triangle">
              <a:extLst>
                <a:ext uri="{FF2B5EF4-FFF2-40B4-BE49-F238E27FC236}">
                  <a16:creationId xmlns:a16="http://schemas.microsoft.com/office/drawing/2014/main" id="{52B8F666-53EC-47AA-9925-91A8963DC837}"/>
                </a:ext>
              </a:extLst>
            </p:cNvPr>
            <p:cNvSpPr/>
            <p:nvPr/>
          </p:nvSpPr>
          <p:spPr>
            <a:xfrm rot="786350">
              <a:off x="192809" y="21827"/>
              <a:ext cx="209831" cy="260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60"/>
                  </a:moveTo>
                  <a:lnTo>
                    <a:pt x="21600" y="0"/>
                  </a:lnTo>
                  <a:lnTo>
                    <a:pt x="10597" y="21600"/>
                  </a:lnTo>
                  <a:close/>
                </a:path>
              </a:pathLst>
            </a:custGeom>
            <a:noFill/>
            <a:ln w="12700" cap="flat">
              <a:solidFill>
                <a:srgbClr val="7F170E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4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12"/>
            </a:p>
          </p:txBody>
        </p:sp>
        <p:sp>
          <p:nvSpPr>
            <p:cNvPr id="7" name="Triangle">
              <a:extLst>
                <a:ext uri="{FF2B5EF4-FFF2-40B4-BE49-F238E27FC236}">
                  <a16:creationId xmlns:a16="http://schemas.microsoft.com/office/drawing/2014/main" id="{C0338CEF-16E6-42C9-8804-302BA7541149}"/>
                </a:ext>
              </a:extLst>
            </p:cNvPr>
            <p:cNvSpPr/>
            <p:nvPr/>
          </p:nvSpPr>
          <p:spPr>
            <a:xfrm rot="16986341">
              <a:off x="279622" y="181028"/>
              <a:ext cx="214451" cy="241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348"/>
                  </a:moveTo>
                  <a:lnTo>
                    <a:pt x="21600" y="21600"/>
                  </a:lnTo>
                  <a:lnTo>
                    <a:pt x="10585" y="0"/>
                  </a:lnTo>
                  <a:close/>
                </a:path>
              </a:pathLst>
            </a:custGeom>
            <a:noFill/>
            <a:ln w="12700" cap="flat">
              <a:solidFill>
                <a:srgbClr val="7F170E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4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12"/>
            </a:p>
          </p:txBody>
        </p:sp>
        <p:sp>
          <p:nvSpPr>
            <p:cNvPr id="8" name="Triangle">
              <a:extLst>
                <a:ext uri="{FF2B5EF4-FFF2-40B4-BE49-F238E27FC236}">
                  <a16:creationId xmlns:a16="http://schemas.microsoft.com/office/drawing/2014/main" id="{9A468DDE-C6E3-4489-AAC2-4BD1FD5E4021}"/>
                </a:ext>
              </a:extLst>
            </p:cNvPr>
            <p:cNvSpPr/>
            <p:nvPr/>
          </p:nvSpPr>
          <p:spPr>
            <a:xfrm rot="16986341">
              <a:off x="37534" y="127162"/>
              <a:ext cx="214450" cy="24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55"/>
                  </a:lnTo>
                  <a:lnTo>
                    <a:pt x="11011" y="21600"/>
                  </a:lnTo>
                  <a:close/>
                </a:path>
              </a:pathLst>
            </a:custGeom>
            <a:noFill/>
            <a:ln w="12700" cap="flat">
              <a:solidFill>
                <a:srgbClr val="7F170E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4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12"/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B2A9867D-FC8A-4315-B64F-BA91F5ADC119}"/>
              </a:ext>
            </a:extLst>
          </p:cNvPr>
          <p:cNvGrpSpPr/>
          <p:nvPr/>
        </p:nvGrpSpPr>
        <p:grpSpPr>
          <a:xfrm>
            <a:off x="7729043" y="3541063"/>
            <a:ext cx="4463211" cy="3172097"/>
            <a:chOff x="9280679" y="4060075"/>
            <a:chExt cx="3281091" cy="2460819"/>
          </a:xfrm>
        </p:grpSpPr>
        <p:pic>
          <p:nvPicPr>
            <p:cNvPr id="10" name="Espace réservé du contenu 18">
              <a:extLst>
                <a:ext uri="{FF2B5EF4-FFF2-40B4-BE49-F238E27FC236}">
                  <a16:creationId xmlns:a16="http://schemas.microsoft.com/office/drawing/2014/main" id="{D8B3CD30-E2F7-448B-A784-54CC46968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0679" y="4060075"/>
              <a:ext cx="3281091" cy="2460819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7600387-314E-4FCD-86C0-7C238B6EF0C6}"/>
                </a:ext>
              </a:extLst>
            </p:cNvPr>
            <p:cNvSpPr/>
            <p:nvPr/>
          </p:nvSpPr>
          <p:spPr>
            <a:xfrm>
              <a:off x="9761220" y="4060075"/>
              <a:ext cx="1988820" cy="257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99AA7946-7F61-430A-A6FF-38E68F4901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8220" y="510325"/>
            <a:ext cx="5342975" cy="3003846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F508A88-6CF3-4C69-8B1E-0F617C31D3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1237" y="3878089"/>
            <a:ext cx="3537693" cy="2808179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8C22923F-7B4F-4594-AF5C-36869D55A14B}"/>
              </a:ext>
            </a:extLst>
          </p:cNvPr>
          <p:cNvSpPr txBox="1"/>
          <p:nvPr/>
        </p:nvSpPr>
        <p:spPr>
          <a:xfrm>
            <a:off x="10067365" y="6471112"/>
            <a:ext cx="1535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A. Benoit-Levy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B96FBF5-0446-4379-8F9A-E3D3C693A6F6}"/>
              </a:ext>
            </a:extLst>
          </p:cNvPr>
          <p:cNvSpPr txBox="1"/>
          <p:nvPr/>
        </p:nvSpPr>
        <p:spPr>
          <a:xfrm>
            <a:off x="4598894" y="6533862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S. Chiche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02A78F1-98A5-48AF-B877-EF7F1E615A68}"/>
              </a:ext>
            </a:extLst>
          </p:cNvPr>
          <p:cNvSpPr txBox="1"/>
          <p:nvPr/>
        </p:nvSpPr>
        <p:spPr>
          <a:xfrm>
            <a:off x="7135906" y="545437"/>
            <a:ext cx="2007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S. Le Coz, ICRC2023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B7D1497-2129-4F01-A106-C29AE88B81C7}"/>
              </a:ext>
            </a:extLst>
          </p:cNvPr>
          <p:cNvSpPr txBox="1"/>
          <p:nvPr/>
        </p:nvSpPr>
        <p:spPr>
          <a:xfrm>
            <a:off x="6043746" y="3178622"/>
            <a:ext cx="756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TREND</a:t>
            </a:r>
          </a:p>
        </p:txBody>
      </p:sp>
    </p:spTree>
    <p:extLst>
      <p:ext uri="{BB962C8B-B14F-4D97-AF65-F5344CB8AC3E}">
        <p14:creationId xmlns:p14="http://schemas.microsoft.com/office/powerpoint/2010/main" val="3827408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E4050B-77CE-4B4F-B3D8-9443801AC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204" y="-139981"/>
            <a:ext cx="11882847" cy="1325563"/>
          </a:xfrm>
        </p:spPr>
        <p:txBody>
          <a:bodyPr>
            <a:normAutofit/>
          </a:bodyPr>
          <a:lstStyle/>
          <a:p>
            <a:r>
              <a:rPr lang="fr-FR" sz="3600" dirty="0"/>
              <a:t>The GRAND200k detector (design </a:t>
            </a:r>
            <a:r>
              <a:rPr lang="fr-FR" sz="3600" dirty="0" err="1"/>
              <a:t>freezed</a:t>
            </a:r>
            <a:r>
              <a:rPr lang="fr-FR" sz="3600" dirty="0"/>
              <a:t> in 2030?)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12C6FA-B2E8-412E-A5DB-C737F7298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355" y="1227919"/>
            <a:ext cx="4156027" cy="3910137"/>
          </a:xfrm>
        </p:spPr>
        <p:txBody>
          <a:bodyPr>
            <a:normAutofit fontScale="62500" lnSpcReduction="20000"/>
          </a:bodyPr>
          <a:lstStyle/>
          <a:p>
            <a:r>
              <a:rPr lang="fr-FR" dirty="0"/>
              <a:t>As basic/</a:t>
            </a:r>
            <a:r>
              <a:rPr lang="fr-FR" dirty="0" err="1"/>
              <a:t>robust</a:t>
            </a:r>
            <a:r>
              <a:rPr lang="fr-FR" dirty="0"/>
              <a:t>/cheap as possible</a:t>
            </a:r>
          </a:p>
          <a:p>
            <a:pPr lvl="1"/>
            <a:r>
              <a:rPr lang="fr-FR" dirty="0"/>
              <a:t>5W/unit </a:t>
            </a:r>
            <a:r>
              <a:rPr lang="fr-FR" dirty="0">
                <a:sym typeface="Wingdings" panose="05000000000000000000" pitchFamily="2" charset="2"/>
              </a:rPr>
              <a:t> xx </a:t>
            </a:r>
            <a:r>
              <a:rPr lang="fr-FR" dirty="0" err="1">
                <a:sym typeface="Wingdings" panose="05000000000000000000" pitchFamily="2" charset="2"/>
              </a:rPr>
              <a:t>solar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pannel</a:t>
            </a:r>
            <a:r>
              <a:rPr lang="fr-FR" dirty="0">
                <a:sym typeface="Wingdings" panose="05000000000000000000" pitchFamily="2" charset="2"/>
              </a:rPr>
              <a:t> </a:t>
            </a:r>
            <a:endParaRPr lang="fr-FR" dirty="0"/>
          </a:p>
          <a:p>
            <a:pPr lvl="1"/>
            <a:r>
              <a:rPr lang="fr-FR" dirty="0"/>
              <a:t>500€/unit (</a:t>
            </a:r>
            <a:r>
              <a:rPr lang="fr-FR" dirty="0" err="1"/>
              <a:t>including</a:t>
            </a:r>
            <a:r>
              <a:rPr lang="fr-FR" dirty="0"/>
              <a:t> </a:t>
            </a:r>
            <a:r>
              <a:rPr lang="fr-FR" dirty="0" err="1"/>
              <a:t>deployment</a:t>
            </a:r>
            <a:r>
              <a:rPr lang="fr-FR" dirty="0"/>
              <a:t>)</a:t>
            </a:r>
          </a:p>
          <a:p>
            <a:r>
              <a:rPr lang="fr-FR" b="1" dirty="0"/>
              <a:t>Apply </a:t>
            </a:r>
            <a:r>
              <a:rPr lang="fr-FR" b="1" dirty="0" err="1"/>
              <a:t>industrial</a:t>
            </a:r>
            <a:r>
              <a:rPr lang="fr-FR" b="1" dirty="0"/>
              <a:t>/</a:t>
            </a:r>
            <a:r>
              <a:rPr lang="fr-FR" b="1" dirty="0" err="1"/>
              <a:t>validated</a:t>
            </a:r>
            <a:r>
              <a:rPr lang="fr-FR" b="1" dirty="0"/>
              <a:t>/off-the-shelf solutions</a:t>
            </a:r>
          </a:p>
          <a:p>
            <a:r>
              <a:rPr lang="fr-FR" dirty="0" err="1"/>
              <a:t>Many</a:t>
            </a:r>
            <a:r>
              <a:rPr lang="fr-FR" dirty="0"/>
              <a:t> </a:t>
            </a:r>
            <a:r>
              <a:rPr lang="fr-FR" dirty="0" err="1"/>
              <a:t>unknowns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worked</a:t>
            </a:r>
            <a:r>
              <a:rPr lang="fr-FR" dirty="0"/>
              <a:t> out in the </a:t>
            </a:r>
            <a:r>
              <a:rPr lang="fr-FR" dirty="0" err="1"/>
              <a:t>next</a:t>
            </a:r>
            <a:r>
              <a:rPr lang="fr-FR" dirty="0"/>
              <a:t> 5+ </a:t>
            </a:r>
            <a:r>
              <a:rPr lang="fr-FR" dirty="0" err="1"/>
              <a:t>years</a:t>
            </a:r>
            <a:r>
              <a:rPr lang="fr-FR" dirty="0"/>
              <a:t> </a:t>
            </a:r>
          </a:p>
          <a:p>
            <a:pPr marL="0" indent="0">
              <a:buNone/>
            </a:pPr>
            <a:r>
              <a:rPr lang="fr-FR" dirty="0"/>
              <a:t>    (but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love </a:t>
            </a:r>
            <a:r>
              <a:rPr lang="fr-FR" dirty="0">
                <a:sym typeface="Wingdings" panose="05000000000000000000" pitchFamily="2" charset="2"/>
              </a:rPr>
              <a:t> ) </a:t>
            </a:r>
            <a:r>
              <a:rPr lang="fr-FR" dirty="0"/>
              <a:t>:</a:t>
            </a:r>
          </a:p>
          <a:p>
            <a:pPr lvl="1"/>
            <a:r>
              <a:rPr lang="fr-FR" dirty="0" err="1"/>
              <a:t>Antenna</a:t>
            </a:r>
            <a:r>
              <a:rPr lang="fr-FR" dirty="0"/>
              <a:t> design/power </a:t>
            </a:r>
            <a:r>
              <a:rPr lang="fr-FR" dirty="0" err="1"/>
              <a:t>supply</a:t>
            </a:r>
            <a:endParaRPr lang="fr-FR" dirty="0"/>
          </a:p>
          <a:p>
            <a:pPr lvl="1"/>
            <a:r>
              <a:rPr lang="fr-FR" dirty="0"/>
              <a:t>Trigger </a:t>
            </a:r>
            <a:r>
              <a:rPr lang="fr-FR" dirty="0" err="1"/>
              <a:t>strategy</a:t>
            </a:r>
            <a:r>
              <a:rPr lang="fr-FR" dirty="0"/>
              <a:t>? </a:t>
            </a:r>
          </a:p>
          <a:p>
            <a:pPr lvl="1"/>
            <a:r>
              <a:rPr lang="fr-FR" dirty="0" err="1"/>
              <a:t>Comms</a:t>
            </a:r>
            <a:r>
              <a:rPr lang="fr-FR" dirty="0"/>
              <a:t>?</a:t>
            </a:r>
          </a:p>
          <a:p>
            <a:pPr lvl="1"/>
            <a:r>
              <a:rPr lang="fr-FR" dirty="0"/>
              <a:t>Information </a:t>
            </a:r>
            <a:r>
              <a:rPr lang="fr-FR" dirty="0" err="1"/>
              <a:t>saved</a:t>
            </a:r>
            <a:r>
              <a:rPr lang="fr-FR" dirty="0"/>
              <a:t>?</a:t>
            </a:r>
          </a:p>
          <a:p>
            <a:pPr lvl="1"/>
            <a:r>
              <a:rPr lang="fr-FR" dirty="0" err="1"/>
              <a:t>Logistics</a:t>
            </a:r>
            <a:r>
              <a:rPr lang="fr-FR" dirty="0"/>
              <a:t>?</a:t>
            </a:r>
          </a:p>
          <a:p>
            <a:pPr lvl="1"/>
            <a:r>
              <a:rPr lang="fr-FR" dirty="0" err="1"/>
              <a:t>Political</a:t>
            </a:r>
            <a:r>
              <a:rPr lang="fr-FR" dirty="0"/>
              <a:t> aspects?</a:t>
            </a:r>
          </a:p>
          <a:p>
            <a:pPr lvl="1"/>
            <a:r>
              <a:rPr lang="fr-FR" dirty="0"/>
              <a:t>Design </a:t>
            </a:r>
            <a:r>
              <a:rPr lang="fr-FR" dirty="0" err="1"/>
              <a:t>tailored</a:t>
            </a:r>
            <a:r>
              <a:rPr lang="fr-FR" dirty="0"/>
              <a:t> to </a:t>
            </a:r>
            <a:r>
              <a:rPr lang="fr-FR" dirty="0" err="1"/>
              <a:t>different</a:t>
            </a:r>
            <a:r>
              <a:rPr lang="fr-FR" dirty="0"/>
              <a:t> sites/science cases?</a:t>
            </a:r>
          </a:p>
          <a:p>
            <a:pPr lvl="1"/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3ADCCA6-4DA1-429B-8BDE-CE5989C39024}"/>
              </a:ext>
            </a:extLst>
          </p:cNvPr>
          <p:cNvGrpSpPr/>
          <p:nvPr/>
        </p:nvGrpSpPr>
        <p:grpSpPr>
          <a:xfrm>
            <a:off x="9552808" y="1825625"/>
            <a:ext cx="2330038" cy="1468309"/>
            <a:chOff x="6773978" y="1135085"/>
            <a:chExt cx="2699429" cy="2016224"/>
          </a:xfrm>
          <a:solidFill>
            <a:schemeClr val="bg1"/>
          </a:solidFill>
        </p:grpSpPr>
        <p:pic>
          <p:nvPicPr>
            <p:cNvPr id="7" name="Picture 4" descr="Afficher l'image d'origine">
              <a:extLst>
                <a:ext uri="{FF2B5EF4-FFF2-40B4-BE49-F238E27FC236}">
                  <a16:creationId xmlns:a16="http://schemas.microsoft.com/office/drawing/2014/main" id="{CF9896CD-55DF-4DAB-8814-3E75FE53C4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84" t="8087" r="18949" b="8706"/>
            <a:stretch/>
          </p:blipFill>
          <p:spPr bwMode="auto">
            <a:xfrm>
              <a:off x="6773978" y="1135085"/>
              <a:ext cx="2049332" cy="2016224"/>
            </a:xfrm>
            <a:prstGeom prst="rect">
              <a:avLst/>
            </a:prstGeom>
            <a:grpFill/>
            <a:extLst/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68772B01-F68C-4A3B-BC2B-97F44F5ABD68}"/>
                </a:ext>
              </a:extLst>
            </p:cNvPr>
            <p:cNvSpPr txBox="1"/>
            <p:nvPr/>
          </p:nvSpPr>
          <p:spPr>
            <a:xfrm>
              <a:off x="8182327" y="2360281"/>
              <a:ext cx="1291080" cy="5071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~10$/unit</a:t>
              </a:r>
              <a:endParaRPr lang="en-US" dirty="0"/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55885069-7E56-4BC9-9351-A92791D33968}"/>
              </a:ext>
            </a:extLst>
          </p:cNvPr>
          <p:cNvGrpSpPr/>
          <p:nvPr/>
        </p:nvGrpSpPr>
        <p:grpSpPr>
          <a:xfrm>
            <a:off x="6221991" y="4139013"/>
            <a:ext cx="5804545" cy="2504584"/>
            <a:chOff x="3707904" y="937966"/>
            <a:chExt cx="5400600" cy="2120196"/>
          </a:xfrm>
        </p:grpSpPr>
        <p:pic>
          <p:nvPicPr>
            <p:cNvPr id="10" name="Picture 4" descr="http://www.linear.com/images/general/fullmesh_topology.jpg">
              <a:extLst>
                <a:ext uri="{FF2B5EF4-FFF2-40B4-BE49-F238E27FC236}">
                  <a16:creationId xmlns:a16="http://schemas.microsoft.com/office/drawing/2014/main" id="{82C5CD7F-626F-4E63-9D8B-4E8C9E8175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937966"/>
              <a:ext cx="3129468" cy="2120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D9DDAF5F-9BE4-48C6-B82B-E0E42D3B41AA}"/>
                </a:ext>
              </a:extLst>
            </p:cNvPr>
            <p:cNvSpPr txBox="1"/>
            <p:nvPr/>
          </p:nvSpPr>
          <p:spPr>
            <a:xfrm>
              <a:off x="6726361" y="938633"/>
              <a:ext cx="2382143" cy="99005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400" dirty="0" err="1"/>
                <a:t>Comms</a:t>
              </a:r>
              <a:r>
                <a:rPr lang="fr-FR" sz="1400" dirty="0"/>
                <a:t>: </a:t>
              </a:r>
              <a:r>
                <a:rPr lang="fr-FR" sz="1400" dirty="0" err="1"/>
                <a:t>gooing</a:t>
              </a:r>
              <a:r>
                <a:rPr lang="fr-FR" sz="1400" dirty="0"/>
                <a:t> for </a:t>
              </a:r>
              <a:r>
                <a:rPr lang="fr-FR" sz="1400" dirty="0" err="1"/>
                <a:t>SmartMesh</a:t>
              </a:r>
              <a:r>
                <a:rPr lang="fr-FR" sz="1400" dirty="0"/>
                <a:t>? (</a:t>
              </a:r>
              <a:r>
                <a:rPr lang="fr-FR" sz="1400" dirty="0" err="1"/>
                <a:t>DustTechnologies</a:t>
              </a:r>
              <a:r>
                <a:rPr lang="fr-FR" sz="1400" dirty="0"/>
                <a:t>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400" dirty="0"/>
                <a:t>2.4GHz band.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400" dirty="0"/>
                <a:t>400By/s on the </a:t>
              </a:r>
              <a:r>
                <a:rPr lang="fr-FR" sz="1400" dirty="0" err="1"/>
                <a:t>shelf</a:t>
              </a:r>
              <a:r>
                <a:rPr lang="fr-FR" sz="1400" dirty="0"/>
                <a:t>, 4kBy/s in R&amp;D stage</a:t>
              </a:r>
            </a:p>
          </p:txBody>
        </p:sp>
      </p:grpSp>
      <p:pic>
        <p:nvPicPr>
          <p:cNvPr id="12" name="Picture 2" descr="Afficher l'image d'origine">
            <a:extLst>
              <a:ext uri="{FF2B5EF4-FFF2-40B4-BE49-F238E27FC236}">
                <a16:creationId xmlns:a16="http://schemas.microsoft.com/office/drawing/2014/main" id="{0EB474F6-F3BE-4850-9703-8AA627801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308" y="1666059"/>
            <a:ext cx="2978382" cy="202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lèche droite rayée 3">
            <a:extLst>
              <a:ext uri="{FF2B5EF4-FFF2-40B4-BE49-F238E27FC236}">
                <a16:creationId xmlns:a16="http://schemas.microsoft.com/office/drawing/2014/main" id="{E26BF81B-3FCA-4828-8C89-D1DA24362301}"/>
              </a:ext>
            </a:extLst>
          </p:cNvPr>
          <p:cNvSpPr/>
          <p:nvPr/>
        </p:nvSpPr>
        <p:spPr>
          <a:xfrm>
            <a:off x="8118532" y="1445686"/>
            <a:ext cx="936104" cy="202351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unknown.jpg">
            <a:extLst>
              <a:ext uri="{FF2B5EF4-FFF2-40B4-BE49-F238E27FC236}">
                <a16:creationId xmlns:a16="http://schemas.microsoft.com/office/drawing/2014/main" id="{E8942C92-1462-4036-BEFF-909C5C145921}"/>
              </a:ext>
            </a:extLst>
          </p:cNvPr>
          <p:cNvGrpSpPr/>
          <p:nvPr/>
        </p:nvGrpSpPr>
        <p:grpSpPr>
          <a:xfrm>
            <a:off x="5303243" y="1416362"/>
            <a:ext cx="2627811" cy="2023518"/>
            <a:chOff x="0" y="0"/>
            <a:chExt cx="4538564" cy="3505523"/>
          </a:xfrm>
        </p:grpSpPr>
        <p:pic>
          <p:nvPicPr>
            <p:cNvPr id="15" name="unknown.jpg" descr="unknown.jpg">
              <a:extLst>
                <a:ext uri="{FF2B5EF4-FFF2-40B4-BE49-F238E27FC236}">
                  <a16:creationId xmlns:a16="http://schemas.microsoft.com/office/drawing/2014/main" id="{E6827EF1-0C83-4CE7-B8D8-5D670FED8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6200" y="50800"/>
              <a:ext cx="4386165" cy="328962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" name="unknown.jpg" descr="unknown.jpg">
              <a:extLst>
                <a:ext uri="{FF2B5EF4-FFF2-40B4-BE49-F238E27FC236}">
                  <a16:creationId xmlns:a16="http://schemas.microsoft.com/office/drawing/2014/main" id="{3DE4D9D9-4562-46CC-9933-3DC7260867C5}"/>
                </a:ext>
              </a:extLst>
            </p:cNvPr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4538565" cy="3505524"/>
            </a:xfrm>
            <a:prstGeom prst="rect">
              <a:avLst/>
            </a:prstGeom>
            <a:effectLst/>
          </p:spPr>
        </p:pic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id="{81067CF0-BBC8-479A-9A1D-1962FF7F922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786" t="46602" r="84576" b="6396"/>
          <a:stretch/>
        </p:blipFill>
        <p:spPr>
          <a:xfrm>
            <a:off x="3980526" y="3568704"/>
            <a:ext cx="1175104" cy="3223378"/>
          </a:xfrm>
          <a:prstGeom prst="rect">
            <a:avLst/>
          </a:prstGeom>
        </p:spPr>
      </p:pic>
      <p:grpSp>
        <p:nvGrpSpPr>
          <p:cNvPr id="18" name="Group">
            <a:extLst>
              <a:ext uri="{FF2B5EF4-FFF2-40B4-BE49-F238E27FC236}">
                <a16:creationId xmlns:a16="http://schemas.microsoft.com/office/drawing/2014/main" id="{89357964-F198-4D1F-B4FA-A9EA26591DBC}"/>
              </a:ext>
            </a:extLst>
          </p:cNvPr>
          <p:cNvGrpSpPr/>
          <p:nvPr/>
        </p:nvGrpSpPr>
        <p:grpSpPr>
          <a:xfrm>
            <a:off x="357211" y="152746"/>
            <a:ext cx="371801" cy="382668"/>
            <a:chOff x="0" y="1434"/>
            <a:chExt cx="528782" cy="544237"/>
          </a:xfrm>
        </p:grpSpPr>
        <p:sp>
          <p:nvSpPr>
            <p:cNvPr id="19" name="Triangle">
              <a:extLst>
                <a:ext uri="{FF2B5EF4-FFF2-40B4-BE49-F238E27FC236}">
                  <a16:creationId xmlns:a16="http://schemas.microsoft.com/office/drawing/2014/main" id="{7951A784-B6BB-44A8-A2E9-0F8744D2B518}"/>
                </a:ext>
              </a:extLst>
            </p:cNvPr>
            <p:cNvSpPr/>
            <p:nvPr/>
          </p:nvSpPr>
          <p:spPr>
            <a:xfrm rot="786350">
              <a:off x="130128" y="274943"/>
              <a:ext cx="209832" cy="250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345"/>
                  </a:lnTo>
                  <a:lnTo>
                    <a:pt x="11010" y="0"/>
                  </a:lnTo>
                  <a:close/>
                </a:path>
              </a:pathLst>
            </a:custGeom>
            <a:noFill/>
            <a:ln w="12700" cap="flat">
              <a:solidFill>
                <a:srgbClr val="7F170E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4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12"/>
            </a:p>
          </p:txBody>
        </p:sp>
        <p:sp>
          <p:nvSpPr>
            <p:cNvPr id="20" name="Triangle">
              <a:extLst>
                <a:ext uri="{FF2B5EF4-FFF2-40B4-BE49-F238E27FC236}">
                  <a16:creationId xmlns:a16="http://schemas.microsoft.com/office/drawing/2014/main" id="{EBB5C687-8DF8-4B76-8AC3-24A780266284}"/>
                </a:ext>
              </a:extLst>
            </p:cNvPr>
            <p:cNvSpPr/>
            <p:nvPr/>
          </p:nvSpPr>
          <p:spPr>
            <a:xfrm rot="786350">
              <a:off x="192809" y="21827"/>
              <a:ext cx="209831" cy="260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60"/>
                  </a:moveTo>
                  <a:lnTo>
                    <a:pt x="21600" y="0"/>
                  </a:lnTo>
                  <a:lnTo>
                    <a:pt x="10597" y="21600"/>
                  </a:lnTo>
                  <a:close/>
                </a:path>
              </a:pathLst>
            </a:custGeom>
            <a:noFill/>
            <a:ln w="12700" cap="flat">
              <a:solidFill>
                <a:srgbClr val="7F170E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4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12"/>
            </a:p>
          </p:txBody>
        </p:sp>
        <p:sp>
          <p:nvSpPr>
            <p:cNvPr id="21" name="Triangle">
              <a:extLst>
                <a:ext uri="{FF2B5EF4-FFF2-40B4-BE49-F238E27FC236}">
                  <a16:creationId xmlns:a16="http://schemas.microsoft.com/office/drawing/2014/main" id="{CFED8375-FA11-462D-B16D-AA898CB0AB1F}"/>
                </a:ext>
              </a:extLst>
            </p:cNvPr>
            <p:cNvSpPr/>
            <p:nvPr/>
          </p:nvSpPr>
          <p:spPr>
            <a:xfrm rot="16986341">
              <a:off x="279622" y="181028"/>
              <a:ext cx="214451" cy="241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348"/>
                  </a:moveTo>
                  <a:lnTo>
                    <a:pt x="21600" y="21600"/>
                  </a:lnTo>
                  <a:lnTo>
                    <a:pt x="10585" y="0"/>
                  </a:lnTo>
                  <a:close/>
                </a:path>
              </a:pathLst>
            </a:custGeom>
            <a:noFill/>
            <a:ln w="12700" cap="flat">
              <a:solidFill>
                <a:srgbClr val="7F170E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4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12"/>
            </a:p>
          </p:txBody>
        </p:sp>
        <p:sp>
          <p:nvSpPr>
            <p:cNvPr id="22" name="Triangle">
              <a:extLst>
                <a:ext uri="{FF2B5EF4-FFF2-40B4-BE49-F238E27FC236}">
                  <a16:creationId xmlns:a16="http://schemas.microsoft.com/office/drawing/2014/main" id="{C449D8F1-ABD8-4081-AA90-126AA8F5C882}"/>
                </a:ext>
              </a:extLst>
            </p:cNvPr>
            <p:cNvSpPr/>
            <p:nvPr/>
          </p:nvSpPr>
          <p:spPr>
            <a:xfrm rot="16986341">
              <a:off x="37534" y="127162"/>
              <a:ext cx="214450" cy="24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55"/>
                  </a:lnTo>
                  <a:lnTo>
                    <a:pt x="11011" y="21600"/>
                  </a:lnTo>
                  <a:close/>
                </a:path>
              </a:pathLst>
            </a:custGeom>
            <a:noFill/>
            <a:ln w="12700" cap="flat">
              <a:solidFill>
                <a:srgbClr val="7F170E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4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12"/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5823656C-038F-4FF7-A65E-644740CF19B2}"/>
              </a:ext>
            </a:extLst>
          </p:cNvPr>
          <p:cNvSpPr txBox="1"/>
          <p:nvPr/>
        </p:nvSpPr>
        <p:spPr>
          <a:xfrm>
            <a:off x="7114903" y="966489"/>
            <a:ext cx="2819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Electronics: </a:t>
            </a:r>
            <a:r>
              <a:rPr lang="fr-FR" dirty="0" err="1"/>
              <a:t>going</a:t>
            </a:r>
            <a:r>
              <a:rPr lang="fr-FR" dirty="0"/>
              <a:t> for </a:t>
            </a:r>
            <a:r>
              <a:rPr lang="fr-FR" dirty="0" err="1"/>
              <a:t>ASICs</a:t>
            </a:r>
            <a:r>
              <a:rPr lang="fr-FR" dirty="0"/>
              <a:t>?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B30C194-0A12-49D1-A208-EAC816EAB6B2}"/>
              </a:ext>
            </a:extLst>
          </p:cNvPr>
          <p:cNvSpPr txBox="1"/>
          <p:nvPr/>
        </p:nvSpPr>
        <p:spPr>
          <a:xfrm>
            <a:off x="2194560" y="5586185"/>
            <a:ext cx="22717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Mechanics</a:t>
            </a:r>
            <a:r>
              <a:rPr lang="fr-FR" dirty="0"/>
              <a:t>: </a:t>
            </a:r>
          </a:p>
          <a:p>
            <a:r>
              <a:rPr lang="fr-FR" dirty="0" err="1"/>
              <a:t>going</a:t>
            </a:r>
            <a:r>
              <a:rPr lang="fr-FR" dirty="0"/>
              <a:t> for utility </a:t>
            </a:r>
            <a:r>
              <a:rPr lang="fr-FR" dirty="0" err="1"/>
              <a:t>poles</a:t>
            </a:r>
            <a:r>
              <a:rPr lang="fr-FR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16739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F9E559C-9B18-4734-B4DF-1AFCAAED94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49020"/>
            </a:srgbClr>
          </a:solidFill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3551DC8-96F0-4C79-890D-E805B6BF7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5465"/>
            <a:ext cx="10515600" cy="1325563"/>
          </a:xfrm>
        </p:spPr>
        <p:txBody>
          <a:bodyPr/>
          <a:lstStyle/>
          <a:p>
            <a:r>
              <a:rPr lang="fr-FR" dirty="0"/>
              <a:t>(</a:t>
            </a:r>
            <a:r>
              <a:rPr lang="fr-FR" dirty="0" err="1"/>
              <a:t>Personnal</a:t>
            </a:r>
            <a:r>
              <a:rPr lang="fr-FR" dirty="0"/>
              <a:t>) 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E21385-7973-4D77-8622-8DFA18136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332" y="1503394"/>
            <a:ext cx="11530782" cy="4351338"/>
          </a:xfrm>
          <a:solidFill>
            <a:srgbClr val="FFFFFF">
              <a:alpha val="32157"/>
            </a:srgbClr>
          </a:solidFill>
        </p:spPr>
        <p:txBody>
          <a:bodyPr>
            <a:normAutofit fontScale="92500"/>
          </a:bodyPr>
          <a:lstStyle/>
          <a:p>
            <a:r>
              <a:rPr lang="fr-FR" dirty="0"/>
              <a:t>GRAND </a:t>
            </a:r>
            <a:r>
              <a:rPr lang="fr-FR" dirty="0" err="1"/>
              <a:t>designed</a:t>
            </a:r>
            <a:r>
              <a:rPr lang="fr-FR" dirty="0"/>
              <a:t> as a network of </a:t>
            </a:r>
            <a:r>
              <a:rPr lang="fr-FR" dirty="0" err="1"/>
              <a:t>giant</a:t>
            </a:r>
            <a:r>
              <a:rPr lang="fr-FR" dirty="0"/>
              <a:t> radio </a:t>
            </a:r>
            <a:r>
              <a:rPr lang="fr-FR" dirty="0" err="1"/>
              <a:t>arrays</a:t>
            </a:r>
            <a:r>
              <a:rPr lang="fr-FR" dirty="0"/>
              <a:t>. </a:t>
            </a:r>
          </a:p>
          <a:p>
            <a:r>
              <a:rPr lang="fr-FR" dirty="0" err="1"/>
              <a:t>Staged</a:t>
            </a:r>
            <a:r>
              <a:rPr lang="fr-FR" dirty="0"/>
              <a:t> </a:t>
            </a:r>
            <a:r>
              <a:rPr lang="fr-FR" dirty="0" err="1"/>
              <a:t>approach</a:t>
            </a:r>
            <a:r>
              <a:rPr lang="fr-FR" dirty="0"/>
              <a:t>, </a:t>
            </a:r>
            <a:r>
              <a:rPr lang="fr-FR" dirty="0" err="1"/>
              <a:t>now</a:t>
            </a:r>
            <a:r>
              <a:rPr lang="fr-FR" dirty="0"/>
              <a:t> </a:t>
            </a:r>
            <a:r>
              <a:rPr lang="fr-FR" dirty="0" err="1"/>
              <a:t>into</a:t>
            </a:r>
            <a:r>
              <a:rPr lang="fr-FR" dirty="0"/>
              <a:t> prototype phase (2024 as moment of </a:t>
            </a:r>
            <a:r>
              <a:rPr lang="fr-FR" dirty="0" err="1"/>
              <a:t>truth</a:t>
            </a:r>
            <a:r>
              <a:rPr lang="fr-FR" dirty="0"/>
              <a:t>)</a:t>
            </a:r>
          </a:p>
          <a:p>
            <a:r>
              <a:rPr lang="fr-FR" dirty="0" err="1"/>
              <a:t>Detection</a:t>
            </a:r>
            <a:r>
              <a:rPr lang="fr-FR" dirty="0"/>
              <a:t> unit as simple (</a:t>
            </a:r>
            <a:r>
              <a:rPr lang="fr-FR" dirty="0" err="1"/>
              <a:t>ie</a:t>
            </a:r>
            <a:r>
              <a:rPr lang="fr-FR" dirty="0"/>
              <a:t> cheap) as possible to </a:t>
            </a:r>
            <a:r>
              <a:rPr lang="fr-FR" dirty="0" err="1"/>
              <a:t>achieve</a:t>
            </a:r>
            <a:r>
              <a:rPr lang="fr-FR" dirty="0"/>
              <a:t> </a:t>
            </a:r>
            <a:r>
              <a:rPr lang="fr-FR" b="1" dirty="0" err="1"/>
              <a:t>very</a:t>
            </a:r>
            <a:r>
              <a:rPr lang="fr-FR" b="1" dirty="0"/>
              <a:t> large detector area</a:t>
            </a:r>
          </a:p>
          <a:p>
            <a:r>
              <a:rPr lang="fr-FR" dirty="0"/>
              <a:t>Driver: </a:t>
            </a:r>
            <a:r>
              <a:rPr lang="fr-FR" dirty="0" err="1"/>
              <a:t>even</a:t>
            </a:r>
            <a:r>
              <a:rPr lang="fr-FR" dirty="0"/>
              <a:t> the best radio detector can </a:t>
            </a:r>
            <a:r>
              <a:rPr lang="fr-FR" dirty="0" err="1"/>
              <a:t>only</a:t>
            </a:r>
            <a:r>
              <a:rPr lang="fr-FR" dirty="0"/>
              <a:t> </a:t>
            </a:r>
            <a:r>
              <a:rPr lang="fr-FR" dirty="0" err="1"/>
              <a:t>detect</a:t>
            </a:r>
            <a:r>
              <a:rPr lang="fr-FR" dirty="0"/>
              <a:t> neutrino-</a:t>
            </a:r>
            <a:r>
              <a:rPr lang="fr-FR" dirty="0" err="1"/>
              <a:t>induced</a:t>
            </a:r>
            <a:r>
              <a:rPr lang="fr-FR" dirty="0"/>
              <a:t> EAS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exist</a:t>
            </a:r>
            <a:r>
              <a:rPr lang="fr-FR" dirty="0"/>
              <a:t>, and </a:t>
            </a:r>
            <a:r>
              <a:rPr lang="fr-FR" dirty="0" err="1"/>
              <a:t>those</a:t>
            </a:r>
            <a:r>
              <a:rPr lang="fr-FR" dirty="0"/>
              <a:t> are </a:t>
            </a:r>
            <a:r>
              <a:rPr lang="fr-FR" dirty="0" err="1"/>
              <a:t>very</a:t>
            </a:r>
            <a:r>
              <a:rPr lang="fr-FR" dirty="0"/>
              <a:t> </a:t>
            </a:r>
            <a:r>
              <a:rPr lang="fr-FR" dirty="0" err="1"/>
              <a:t>seldom</a:t>
            </a:r>
            <a:r>
              <a:rPr lang="fr-FR" dirty="0"/>
              <a:t>!</a:t>
            </a:r>
          </a:p>
          <a:p>
            <a:endParaRPr lang="fr-FR" dirty="0">
              <a:solidFill>
                <a:srgbClr val="FFFF00"/>
              </a:solidFill>
            </a:endParaRPr>
          </a:p>
          <a:p>
            <a:r>
              <a:rPr lang="fr-FR" dirty="0">
                <a:solidFill>
                  <a:srgbClr val="FFFF00"/>
                </a:solidFill>
              </a:rPr>
              <a:t>BUT</a:t>
            </a:r>
          </a:p>
          <a:p>
            <a:pPr lvl="1"/>
            <a:r>
              <a:rPr lang="fr-FR" dirty="0">
                <a:solidFill>
                  <a:srgbClr val="FFFF00"/>
                </a:solidFill>
              </a:rPr>
              <a:t>Very happy to </a:t>
            </a:r>
            <a:r>
              <a:rPr lang="fr-FR" dirty="0" err="1">
                <a:solidFill>
                  <a:srgbClr val="FFFF00"/>
                </a:solidFill>
              </a:rPr>
              <a:t>be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proved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wrong</a:t>
            </a:r>
            <a:r>
              <a:rPr lang="fr-FR" dirty="0">
                <a:solidFill>
                  <a:srgbClr val="FFFF00"/>
                </a:solidFill>
              </a:rPr>
              <a:t> at </a:t>
            </a:r>
            <a:r>
              <a:rPr lang="fr-FR" dirty="0" err="1">
                <a:solidFill>
                  <a:srgbClr val="FFFF00"/>
                </a:solidFill>
              </a:rPr>
              <a:t>this</a:t>
            </a:r>
            <a:r>
              <a:rPr lang="fr-FR" dirty="0">
                <a:solidFill>
                  <a:srgbClr val="FFFF00"/>
                </a:solidFill>
              </a:rPr>
              <a:t> workshop!</a:t>
            </a:r>
          </a:p>
          <a:p>
            <a:pPr lvl="1"/>
            <a:r>
              <a:rPr lang="fr-FR" dirty="0">
                <a:solidFill>
                  <a:srgbClr val="FFFF00"/>
                </a:solidFill>
              </a:rPr>
              <a:t>GRAND can </a:t>
            </a:r>
            <a:r>
              <a:rPr lang="fr-FR" dirty="0" err="1">
                <a:solidFill>
                  <a:srgbClr val="FFFF00"/>
                </a:solidFill>
              </a:rPr>
              <a:t>be</a:t>
            </a:r>
            <a:r>
              <a:rPr lang="fr-FR" dirty="0">
                <a:solidFill>
                  <a:srgbClr val="FFFF00"/>
                </a:solidFill>
              </a:rPr>
              <a:t> a versatile network </a:t>
            </a:r>
            <a:r>
              <a:rPr lang="fr-FR" dirty="0" err="1">
                <a:solidFill>
                  <a:srgbClr val="FFFF00"/>
                </a:solidFill>
              </a:rPr>
              <a:t>presently</a:t>
            </a:r>
            <a:r>
              <a:rPr lang="fr-FR" dirty="0">
                <a:solidFill>
                  <a:srgbClr val="FFFF00"/>
                </a:solidFill>
              </a:rPr>
              <a:t> in </a:t>
            </a:r>
            <a:r>
              <a:rPr lang="fr-FR" dirty="0" err="1">
                <a:solidFill>
                  <a:srgbClr val="FFFF00"/>
                </a:solidFill>
              </a:rPr>
              <a:t>its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early</a:t>
            </a:r>
            <a:r>
              <a:rPr lang="fr-FR" dirty="0">
                <a:solidFill>
                  <a:srgbClr val="FFFF00"/>
                </a:solidFill>
              </a:rPr>
              <a:t> stage of design</a:t>
            </a:r>
          </a:p>
          <a:p>
            <a:pPr marL="457200" lvl="1" indent="0">
              <a:buNone/>
            </a:pPr>
            <a:r>
              <a:rPr lang="fr-FR" dirty="0">
                <a:solidFill>
                  <a:srgbClr val="FFFF00"/>
                </a:solidFill>
              </a:rPr>
              <a:t>    </a:t>
            </a:r>
            <a:r>
              <a:rPr lang="fr-FR" dirty="0" err="1">
                <a:solidFill>
                  <a:srgbClr val="FFFF00"/>
                </a:solidFill>
              </a:rPr>
              <a:t>ie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combined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with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other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technics</a:t>
            </a:r>
            <a:r>
              <a:rPr lang="fr-FR" dirty="0">
                <a:solidFill>
                  <a:srgbClr val="FFFF00"/>
                </a:solidFill>
              </a:rPr>
              <a:t> / </a:t>
            </a:r>
            <a:r>
              <a:rPr lang="fr-FR" dirty="0" err="1">
                <a:solidFill>
                  <a:srgbClr val="FFFF00"/>
                </a:solidFill>
              </a:rPr>
              <a:t>adapted</a:t>
            </a:r>
            <a:r>
              <a:rPr lang="fr-FR" dirty="0">
                <a:solidFill>
                  <a:srgbClr val="FFFF00"/>
                </a:solidFill>
              </a:rPr>
              <a:t> to </a:t>
            </a:r>
            <a:r>
              <a:rPr lang="fr-FR" dirty="0" err="1">
                <a:solidFill>
                  <a:srgbClr val="FFFF00"/>
                </a:solidFill>
              </a:rPr>
              <a:t>other</a:t>
            </a:r>
            <a:r>
              <a:rPr lang="fr-FR" dirty="0">
                <a:solidFill>
                  <a:srgbClr val="FFFF00"/>
                </a:solidFill>
              </a:rPr>
              <a:t> designs.</a:t>
            </a:r>
          </a:p>
        </p:txBody>
      </p:sp>
      <p:grpSp>
        <p:nvGrpSpPr>
          <p:cNvPr id="6" name="Group">
            <a:extLst>
              <a:ext uri="{FF2B5EF4-FFF2-40B4-BE49-F238E27FC236}">
                <a16:creationId xmlns:a16="http://schemas.microsoft.com/office/drawing/2014/main" id="{61CD0F27-9B53-4A84-80DB-1FC2611AD1B7}"/>
              </a:ext>
            </a:extLst>
          </p:cNvPr>
          <p:cNvGrpSpPr/>
          <p:nvPr/>
        </p:nvGrpSpPr>
        <p:grpSpPr>
          <a:xfrm>
            <a:off x="267394" y="301370"/>
            <a:ext cx="620877" cy="595614"/>
            <a:chOff x="0" y="1434"/>
            <a:chExt cx="528782" cy="544237"/>
          </a:xfrm>
        </p:grpSpPr>
        <p:sp>
          <p:nvSpPr>
            <p:cNvPr id="7" name="Triangle">
              <a:extLst>
                <a:ext uri="{FF2B5EF4-FFF2-40B4-BE49-F238E27FC236}">
                  <a16:creationId xmlns:a16="http://schemas.microsoft.com/office/drawing/2014/main" id="{97A390EF-AB4E-402B-AE1C-4D8DA7FED9B1}"/>
                </a:ext>
              </a:extLst>
            </p:cNvPr>
            <p:cNvSpPr/>
            <p:nvPr/>
          </p:nvSpPr>
          <p:spPr>
            <a:xfrm rot="786350">
              <a:off x="130128" y="274943"/>
              <a:ext cx="209832" cy="250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345"/>
                  </a:lnTo>
                  <a:lnTo>
                    <a:pt x="11010" y="0"/>
                  </a:lnTo>
                  <a:close/>
                </a:path>
              </a:pathLst>
            </a:custGeom>
            <a:noFill/>
            <a:ln w="12700" cap="flat">
              <a:solidFill>
                <a:srgbClr val="7F170E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4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12"/>
            </a:p>
          </p:txBody>
        </p:sp>
        <p:sp>
          <p:nvSpPr>
            <p:cNvPr id="8" name="Triangle">
              <a:extLst>
                <a:ext uri="{FF2B5EF4-FFF2-40B4-BE49-F238E27FC236}">
                  <a16:creationId xmlns:a16="http://schemas.microsoft.com/office/drawing/2014/main" id="{7D801833-2880-45DE-A475-1A8FDCE5FEDB}"/>
                </a:ext>
              </a:extLst>
            </p:cNvPr>
            <p:cNvSpPr/>
            <p:nvPr/>
          </p:nvSpPr>
          <p:spPr>
            <a:xfrm rot="786350">
              <a:off x="192809" y="21827"/>
              <a:ext cx="209831" cy="260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60"/>
                  </a:moveTo>
                  <a:lnTo>
                    <a:pt x="21600" y="0"/>
                  </a:lnTo>
                  <a:lnTo>
                    <a:pt x="10597" y="21600"/>
                  </a:lnTo>
                  <a:close/>
                </a:path>
              </a:pathLst>
            </a:custGeom>
            <a:noFill/>
            <a:ln w="12700" cap="flat">
              <a:solidFill>
                <a:srgbClr val="7F170E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4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12"/>
            </a:p>
          </p:txBody>
        </p:sp>
        <p:sp>
          <p:nvSpPr>
            <p:cNvPr id="9" name="Triangle">
              <a:extLst>
                <a:ext uri="{FF2B5EF4-FFF2-40B4-BE49-F238E27FC236}">
                  <a16:creationId xmlns:a16="http://schemas.microsoft.com/office/drawing/2014/main" id="{EF37AC60-46D1-4F14-9D66-BB1D4D3279AC}"/>
                </a:ext>
              </a:extLst>
            </p:cNvPr>
            <p:cNvSpPr/>
            <p:nvPr/>
          </p:nvSpPr>
          <p:spPr>
            <a:xfrm rot="16986341">
              <a:off x="279622" y="181028"/>
              <a:ext cx="214451" cy="241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348"/>
                  </a:moveTo>
                  <a:lnTo>
                    <a:pt x="21600" y="21600"/>
                  </a:lnTo>
                  <a:lnTo>
                    <a:pt x="10585" y="0"/>
                  </a:lnTo>
                  <a:close/>
                </a:path>
              </a:pathLst>
            </a:custGeom>
            <a:noFill/>
            <a:ln w="12700" cap="flat">
              <a:solidFill>
                <a:srgbClr val="7F170E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4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12"/>
            </a:p>
          </p:txBody>
        </p:sp>
        <p:sp>
          <p:nvSpPr>
            <p:cNvPr id="10" name="Triangle">
              <a:extLst>
                <a:ext uri="{FF2B5EF4-FFF2-40B4-BE49-F238E27FC236}">
                  <a16:creationId xmlns:a16="http://schemas.microsoft.com/office/drawing/2014/main" id="{B8C6922B-3754-4EF3-87D3-7AE5206FE302}"/>
                </a:ext>
              </a:extLst>
            </p:cNvPr>
            <p:cNvSpPr/>
            <p:nvPr/>
          </p:nvSpPr>
          <p:spPr>
            <a:xfrm rot="16986341">
              <a:off x="37534" y="127162"/>
              <a:ext cx="214450" cy="24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55"/>
                  </a:lnTo>
                  <a:lnTo>
                    <a:pt x="11011" y="21600"/>
                  </a:lnTo>
                  <a:close/>
                </a:path>
              </a:pathLst>
            </a:custGeom>
            <a:noFill/>
            <a:ln w="12700" cap="flat">
              <a:solidFill>
                <a:srgbClr val="7F170E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4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12"/>
            </a:p>
          </p:txBody>
        </p:sp>
      </p:grpSp>
    </p:spTree>
    <p:extLst>
      <p:ext uri="{BB962C8B-B14F-4D97-AF65-F5344CB8AC3E}">
        <p14:creationId xmlns:p14="http://schemas.microsoft.com/office/powerpoint/2010/main" val="2986380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">
            <a:extLst>
              <a:ext uri="{FF2B5EF4-FFF2-40B4-BE49-F238E27FC236}">
                <a16:creationId xmlns:a16="http://schemas.microsoft.com/office/drawing/2014/main" id="{5F4E40BF-9027-4B02-A7CF-81731C42C448}"/>
              </a:ext>
            </a:extLst>
          </p:cNvPr>
          <p:cNvSpPr/>
          <p:nvPr/>
        </p:nvSpPr>
        <p:spPr>
          <a:xfrm>
            <a:off x="1645921" y="5993758"/>
            <a:ext cx="8586650" cy="537667"/>
          </a:xfrm>
          <a:prstGeom prst="rect">
            <a:avLst/>
          </a:prstGeom>
          <a:gradFill>
            <a:gsLst>
              <a:gs pos="0">
                <a:srgbClr val="FFB872"/>
              </a:gs>
              <a:gs pos="100000">
                <a:srgbClr val="EDD8B6"/>
              </a:gs>
            </a:gsLst>
            <a:lin ang="5400000"/>
          </a:gradFill>
          <a:ln w="12700">
            <a:miter lim="400000"/>
          </a:ln>
        </p:spPr>
        <p:txBody>
          <a:bodyPr lIns="65022" tIns="65022" rIns="65022" bIns="65022" anchor="ctr"/>
          <a:lstStyle/>
          <a:p>
            <a:pPr algn="l" defTabSz="650240">
              <a:defRPr sz="2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7A1C7B4-10B8-4E0A-9029-CD90E712D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4" y="0"/>
            <a:ext cx="5022669" cy="1325563"/>
          </a:xfrm>
        </p:spPr>
        <p:txBody>
          <a:bodyPr/>
          <a:lstStyle/>
          <a:p>
            <a:r>
              <a:rPr lang="fr-FR" dirty="0"/>
              <a:t>GRAND in a </a:t>
            </a:r>
            <a:r>
              <a:rPr lang="fr-FR" dirty="0" err="1"/>
              <a:t>nutshell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CC4F27-E661-41DE-9A9B-09AD7612B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211" y="4614606"/>
            <a:ext cx="11740922" cy="2133335"/>
          </a:xfrm>
        </p:spPr>
        <p:txBody>
          <a:bodyPr>
            <a:normAutofit/>
          </a:bodyPr>
          <a:lstStyle/>
          <a:p>
            <a:r>
              <a:rPr lang="fr-FR" dirty="0"/>
              <a:t>Very </a:t>
            </a:r>
            <a:r>
              <a:rPr lang="fr-FR" dirty="0" err="1"/>
              <a:t>low</a:t>
            </a:r>
            <a:r>
              <a:rPr lang="fr-FR" dirty="0"/>
              <a:t> UHE neutrino fluxes </a:t>
            </a:r>
            <a:r>
              <a:rPr lang="fr-FR" dirty="0">
                <a:ea typeface="Yu Gothic UI" panose="020B0500000000000000" pitchFamily="34" charset="-128"/>
              </a:rPr>
              <a:t>⊗</a:t>
            </a:r>
            <a:r>
              <a:rPr lang="fr-FR" dirty="0"/>
              <a:t> </a:t>
            </a:r>
            <a:r>
              <a:rPr lang="fr-FR" dirty="0" err="1"/>
              <a:t>very</a:t>
            </a:r>
            <a:r>
              <a:rPr lang="fr-FR" dirty="0"/>
              <a:t> indirect EAS production </a:t>
            </a:r>
            <a:r>
              <a:rPr lang="fr-FR" dirty="0" err="1"/>
              <a:t>mechanism</a:t>
            </a:r>
            <a:r>
              <a:rPr lang="fr-FR" dirty="0"/>
              <a:t> </a:t>
            </a:r>
          </a:p>
          <a:p>
            <a:pPr marL="0" indent="0">
              <a:buNone/>
            </a:pPr>
            <a:r>
              <a:rPr lang="fr-FR" dirty="0">
                <a:sym typeface="Wingdings" panose="05000000000000000000" pitchFamily="2" charset="2"/>
              </a:rPr>
              <a:t> </a:t>
            </a:r>
            <a:r>
              <a:rPr lang="fr-FR" dirty="0"/>
              <a:t>Very rare </a:t>
            </a:r>
            <a:r>
              <a:rPr lang="fr-FR" dirty="0" err="1"/>
              <a:t>events</a:t>
            </a:r>
            <a:r>
              <a:rPr lang="fr-FR" dirty="0"/>
              <a:t> </a:t>
            </a:r>
          </a:p>
          <a:p>
            <a:pPr lvl="1">
              <a:buFont typeface="Wingdings" panose="05000000000000000000" pitchFamily="2" charset="2"/>
              <a:buChar char="è"/>
            </a:pPr>
            <a:r>
              <a:rPr lang="fr-FR" sz="2800" dirty="0">
                <a:sym typeface="Wingdings" panose="05000000000000000000" pitchFamily="2" charset="2"/>
              </a:rPr>
              <a:t> Very large effective area</a:t>
            </a:r>
          </a:p>
          <a:p>
            <a:pPr lvl="2">
              <a:buFont typeface="Wingdings" panose="05000000000000000000" pitchFamily="2" charset="2"/>
              <a:buChar char="è"/>
            </a:pPr>
            <a:r>
              <a:rPr lang="fr-FR" sz="2800" b="1" dirty="0">
                <a:sym typeface="Wingdings" panose="05000000000000000000" pitchFamily="2" charset="2"/>
              </a:rPr>
              <a:t>  Very cheap </a:t>
            </a:r>
            <a:r>
              <a:rPr lang="fr-FR" sz="2800" b="1" dirty="0" err="1">
                <a:sym typeface="Wingdings" panose="05000000000000000000" pitchFamily="2" charset="2"/>
              </a:rPr>
              <a:t>detection</a:t>
            </a:r>
            <a:r>
              <a:rPr lang="fr-FR" sz="2800" b="1" dirty="0">
                <a:sym typeface="Wingdings" panose="05000000000000000000" pitchFamily="2" charset="2"/>
              </a:rPr>
              <a:t> system </a:t>
            </a:r>
            <a:r>
              <a:rPr lang="fr-FR" sz="2800" b="1" dirty="0">
                <a:ea typeface="Yu Gothic UI" panose="020B0500000000000000" pitchFamily="34" charset="-128"/>
              </a:rPr>
              <a:t>⊗ </a:t>
            </a:r>
            <a:r>
              <a:rPr lang="fr-FR" sz="2800" b="1" dirty="0" err="1">
                <a:ea typeface="Yu Gothic UI" panose="020B0500000000000000" pitchFamily="34" charset="-128"/>
              </a:rPr>
              <a:t>very</a:t>
            </a:r>
            <a:r>
              <a:rPr lang="fr-FR" sz="2800" b="1" dirty="0">
                <a:ea typeface="Yu Gothic UI" panose="020B0500000000000000" pitchFamily="34" charset="-128"/>
              </a:rPr>
              <a:t> large area: GRAND</a:t>
            </a:r>
            <a:endParaRPr lang="fr-FR" sz="2800" b="1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55BE175-37C9-4DDE-B6AC-ECA891E434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08"/>
          <a:stretch/>
        </p:blipFill>
        <p:spPr bwMode="auto">
          <a:xfrm>
            <a:off x="288854" y="998490"/>
            <a:ext cx="6340546" cy="356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">
            <a:extLst>
              <a:ext uri="{FF2B5EF4-FFF2-40B4-BE49-F238E27FC236}">
                <a16:creationId xmlns:a16="http://schemas.microsoft.com/office/drawing/2014/main" id="{B11332E0-DCD3-4A90-BF55-6A6476CB60A8}"/>
              </a:ext>
            </a:extLst>
          </p:cNvPr>
          <p:cNvGrpSpPr/>
          <p:nvPr/>
        </p:nvGrpSpPr>
        <p:grpSpPr>
          <a:xfrm>
            <a:off x="288855" y="471447"/>
            <a:ext cx="371801" cy="382668"/>
            <a:chOff x="0" y="1434"/>
            <a:chExt cx="528782" cy="544237"/>
          </a:xfrm>
        </p:grpSpPr>
        <p:sp>
          <p:nvSpPr>
            <p:cNvPr id="6" name="Triangle">
              <a:extLst>
                <a:ext uri="{FF2B5EF4-FFF2-40B4-BE49-F238E27FC236}">
                  <a16:creationId xmlns:a16="http://schemas.microsoft.com/office/drawing/2014/main" id="{71334199-6CCB-446A-9F48-F800CEF869C4}"/>
                </a:ext>
              </a:extLst>
            </p:cNvPr>
            <p:cNvSpPr/>
            <p:nvPr/>
          </p:nvSpPr>
          <p:spPr>
            <a:xfrm rot="786350">
              <a:off x="130128" y="274943"/>
              <a:ext cx="209832" cy="250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345"/>
                  </a:lnTo>
                  <a:lnTo>
                    <a:pt x="11010" y="0"/>
                  </a:lnTo>
                  <a:close/>
                </a:path>
              </a:pathLst>
            </a:custGeom>
            <a:noFill/>
            <a:ln w="12700" cap="flat">
              <a:solidFill>
                <a:srgbClr val="7F170E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4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12"/>
            </a:p>
          </p:txBody>
        </p:sp>
        <p:sp>
          <p:nvSpPr>
            <p:cNvPr id="7" name="Triangle">
              <a:extLst>
                <a:ext uri="{FF2B5EF4-FFF2-40B4-BE49-F238E27FC236}">
                  <a16:creationId xmlns:a16="http://schemas.microsoft.com/office/drawing/2014/main" id="{D2D39B6D-337D-4EBF-ABAF-A85037ADD933}"/>
                </a:ext>
              </a:extLst>
            </p:cNvPr>
            <p:cNvSpPr/>
            <p:nvPr/>
          </p:nvSpPr>
          <p:spPr>
            <a:xfrm rot="786350">
              <a:off x="192809" y="21827"/>
              <a:ext cx="209831" cy="260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60"/>
                  </a:moveTo>
                  <a:lnTo>
                    <a:pt x="21600" y="0"/>
                  </a:lnTo>
                  <a:lnTo>
                    <a:pt x="10597" y="21600"/>
                  </a:lnTo>
                  <a:close/>
                </a:path>
              </a:pathLst>
            </a:custGeom>
            <a:noFill/>
            <a:ln w="12700" cap="flat">
              <a:solidFill>
                <a:srgbClr val="7F170E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4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12"/>
            </a:p>
          </p:txBody>
        </p:sp>
        <p:sp>
          <p:nvSpPr>
            <p:cNvPr id="8" name="Triangle">
              <a:extLst>
                <a:ext uri="{FF2B5EF4-FFF2-40B4-BE49-F238E27FC236}">
                  <a16:creationId xmlns:a16="http://schemas.microsoft.com/office/drawing/2014/main" id="{A5A898C5-5409-4167-AEC7-B2C0E34ECBA4}"/>
                </a:ext>
              </a:extLst>
            </p:cNvPr>
            <p:cNvSpPr/>
            <p:nvPr/>
          </p:nvSpPr>
          <p:spPr>
            <a:xfrm rot="16986341">
              <a:off x="279622" y="181028"/>
              <a:ext cx="214451" cy="241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348"/>
                  </a:moveTo>
                  <a:lnTo>
                    <a:pt x="21600" y="21600"/>
                  </a:lnTo>
                  <a:lnTo>
                    <a:pt x="10585" y="0"/>
                  </a:lnTo>
                  <a:close/>
                </a:path>
              </a:pathLst>
            </a:custGeom>
            <a:noFill/>
            <a:ln w="12700" cap="flat">
              <a:solidFill>
                <a:srgbClr val="7F170E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4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12"/>
            </a:p>
          </p:txBody>
        </p:sp>
        <p:sp>
          <p:nvSpPr>
            <p:cNvPr id="9" name="Triangle">
              <a:extLst>
                <a:ext uri="{FF2B5EF4-FFF2-40B4-BE49-F238E27FC236}">
                  <a16:creationId xmlns:a16="http://schemas.microsoft.com/office/drawing/2014/main" id="{31FCFC55-69D4-461E-8263-602C964FEA82}"/>
                </a:ext>
              </a:extLst>
            </p:cNvPr>
            <p:cNvSpPr/>
            <p:nvPr/>
          </p:nvSpPr>
          <p:spPr>
            <a:xfrm rot="16986341">
              <a:off x="37534" y="127162"/>
              <a:ext cx="214450" cy="24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55"/>
                  </a:lnTo>
                  <a:lnTo>
                    <a:pt x="11011" y="21600"/>
                  </a:lnTo>
                  <a:close/>
                </a:path>
              </a:pathLst>
            </a:custGeom>
            <a:noFill/>
            <a:ln w="12700" cap="flat">
              <a:solidFill>
                <a:srgbClr val="7F170E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4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12"/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32E6D6F4-E17E-4D81-A6D2-560FB940BCED}"/>
              </a:ext>
            </a:extLst>
          </p:cNvPr>
          <p:cNvGrpSpPr/>
          <p:nvPr/>
        </p:nvGrpSpPr>
        <p:grpSpPr>
          <a:xfrm>
            <a:off x="6711630" y="629158"/>
            <a:ext cx="5074817" cy="3942917"/>
            <a:chOff x="6711630" y="629158"/>
            <a:chExt cx="5074817" cy="394291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04B19587-C2BC-4B89-9279-3F6D520D0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11630" y="1025133"/>
              <a:ext cx="4729256" cy="354694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CF09594-679F-408A-A803-3EB321B86141}"/>
                </a:ext>
              </a:extLst>
            </p:cNvPr>
            <p:cNvSpPr txBox="1"/>
            <p:nvPr/>
          </p:nvSpPr>
          <p:spPr>
            <a:xfrm>
              <a:off x="9167344" y="629158"/>
              <a:ext cx="26191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Pascal </a:t>
              </a:r>
              <a:r>
                <a:rPr lang="fr-FR" dirty="0" err="1"/>
                <a:t>Lautridou</a:t>
              </a:r>
              <a:r>
                <a:rPr lang="fr-FR" dirty="0"/>
                <a:t> (2011)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434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">
            <a:extLst>
              <a:ext uri="{FF2B5EF4-FFF2-40B4-BE49-F238E27FC236}">
                <a16:creationId xmlns:a16="http://schemas.microsoft.com/office/drawing/2014/main" id="{6890FA1F-EE77-47E4-8A11-87B5E222BFA2}"/>
              </a:ext>
            </a:extLst>
          </p:cNvPr>
          <p:cNvSpPr/>
          <p:nvPr/>
        </p:nvSpPr>
        <p:spPr>
          <a:xfrm>
            <a:off x="676088" y="2603809"/>
            <a:ext cx="6308184" cy="746756"/>
          </a:xfrm>
          <a:prstGeom prst="rect">
            <a:avLst/>
          </a:prstGeom>
          <a:gradFill>
            <a:gsLst>
              <a:gs pos="0">
                <a:srgbClr val="FFB872"/>
              </a:gs>
              <a:gs pos="100000">
                <a:srgbClr val="EDD8B6"/>
              </a:gs>
            </a:gsLst>
            <a:lin ang="5400000"/>
          </a:gradFill>
          <a:ln w="12700">
            <a:miter lim="400000"/>
          </a:ln>
        </p:spPr>
        <p:txBody>
          <a:bodyPr lIns="65022" tIns="65022" rIns="65022" bIns="65022" anchor="ctr"/>
          <a:lstStyle/>
          <a:p>
            <a:pPr algn="l" defTabSz="650240">
              <a:defRPr sz="2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  <p:cxnSp>
        <p:nvCxnSpPr>
          <p:cNvPr id="31" name="Connecteur droit 30"/>
          <p:cNvCxnSpPr/>
          <p:nvPr/>
        </p:nvCxnSpPr>
        <p:spPr>
          <a:xfrm>
            <a:off x="152400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4469" y="914401"/>
            <a:ext cx="7264206" cy="3065811"/>
          </a:xfrm>
        </p:spPr>
        <p:txBody>
          <a:bodyPr>
            <a:normAutofit fontScale="70000" lnSpcReduction="20000"/>
          </a:bodyPr>
          <a:lstStyle/>
          <a:p>
            <a:r>
              <a:rPr lang="fr-FR" dirty="0"/>
              <a:t>Large effort for end-to-end simulation (2015-2018)</a:t>
            </a:r>
          </a:p>
          <a:p>
            <a:pPr marL="0" indent="0">
              <a:buNone/>
            </a:pPr>
            <a:r>
              <a:rPr lang="fr-FR" dirty="0"/>
              <a:t>DANTON </a:t>
            </a:r>
            <a:r>
              <a:rPr lang="fr-FR" sz="2200" dirty="0" err="1">
                <a:solidFill>
                  <a:srgbClr val="A6A6A6"/>
                </a:solidFill>
              </a:rPr>
              <a:t>Niess</a:t>
            </a:r>
            <a:r>
              <a:rPr lang="fr-FR" sz="2200" dirty="0">
                <a:solidFill>
                  <a:srgbClr val="A6A6A6"/>
                </a:solidFill>
              </a:rPr>
              <a:t> &amp; Martineau-Huynh arXiv:1810.01978</a:t>
            </a:r>
          </a:p>
          <a:p>
            <a:pPr marL="0" indent="0">
              <a:buNone/>
            </a:pPr>
            <a:r>
              <a:rPr lang="fr-FR" dirty="0" err="1"/>
              <a:t>RadioMorphing</a:t>
            </a:r>
            <a:r>
              <a:rPr lang="fr-FR" dirty="0"/>
              <a:t> </a:t>
            </a:r>
            <a:r>
              <a:rPr lang="fr-FR" sz="2200" dirty="0" err="1">
                <a:solidFill>
                  <a:srgbClr val="A6A6A6"/>
                </a:solidFill>
              </a:rPr>
              <a:t>Zilles</a:t>
            </a:r>
            <a:r>
              <a:rPr lang="fr-FR" sz="2200" dirty="0">
                <a:solidFill>
                  <a:srgbClr val="A6A6A6"/>
                </a:solidFill>
              </a:rPr>
              <a:t> et al. arXiv:1811.01750</a:t>
            </a:r>
            <a:endParaRPr lang="fr-FR" dirty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fr-FR" dirty="0"/>
              <a:t>on a 10’000 </a:t>
            </a:r>
            <a:r>
              <a:rPr lang="fr-FR" dirty="0" err="1"/>
              <a:t>antennas</a:t>
            </a:r>
            <a:r>
              <a:rPr lang="fr-FR" dirty="0"/>
              <a:t> hotspot (GRAND10k)</a:t>
            </a:r>
          </a:p>
          <a:p>
            <a:pPr>
              <a:buFont typeface="Wingdings"/>
              <a:buChar char="è"/>
            </a:pPr>
            <a:r>
              <a:rPr lang="fr-FR" dirty="0" err="1">
                <a:sym typeface="Wingdings" panose="05000000000000000000" pitchFamily="2" charset="2"/>
              </a:rPr>
              <a:t>Sensitivity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/>
              <a:t>in IceCube2015 range.</a:t>
            </a:r>
          </a:p>
          <a:p>
            <a:pPr marL="285750" indent="-285750"/>
            <a:r>
              <a:rPr lang="fr-FR" b="1" dirty="0"/>
              <a:t>Go for x20!! </a:t>
            </a:r>
            <a:r>
              <a:rPr lang="fr-FR" b="1" dirty="0">
                <a:sym typeface="Wingdings" panose="05000000000000000000" pitchFamily="2" charset="2"/>
              </a:rPr>
              <a:t> </a:t>
            </a:r>
            <a:r>
              <a:rPr lang="fr-FR" b="1" dirty="0"/>
              <a:t>Network of o(20) </a:t>
            </a:r>
            <a:r>
              <a:rPr lang="fr-FR" b="1" dirty="0" err="1"/>
              <a:t>subarrays</a:t>
            </a:r>
            <a:r>
              <a:rPr lang="fr-FR" b="1" dirty="0"/>
              <a:t> of o(10000) </a:t>
            </a:r>
            <a:r>
              <a:rPr lang="fr-FR" b="1" dirty="0" err="1"/>
              <a:t>antennas</a:t>
            </a:r>
            <a:r>
              <a:rPr lang="fr-FR" b="1" dirty="0"/>
              <a:t> </a:t>
            </a:r>
            <a:r>
              <a:rPr lang="fr-FR" b="1" dirty="0" err="1"/>
              <a:t>with</a:t>
            </a:r>
            <a:r>
              <a:rPr lang="fr-FR" b="1" dirty="0"/>
              <a:t> </a:t>
            </a:r>
            <a:r>
              <a:rPr lang="fr-FR" b="1" dirty="0" err="1"/>
              <a:t>sparse</a:t>
            </a:r>
            <a:r>
              <a:rPr lang="fr-FR" b="1" dirty="0"/>
              <a:t> </a:t>
            </a:r>
            <a:r>
              <a:rPr lang="fr-FR" b="1" dirty="0" err="1"/>
              <a:t>density</a:t>
            </a:r>
            <a:r>
              <a:rPr lang="fr-FR" b="1" dirty="0"/>
              <a:t> (1/km²) at </a:t>
            </a:r>
            <a:r>
              <a:rPr lang="fr-FR" b="1" dirty="0" err="1"/>
              <a:t>various</a:t>
            </a:r>
            <a:r>
              <a:rPr lang="fr-FR" b="1" dirty="0"/>
              <a:t> favorable locations </a:t>
            </a:r>
            <a:r>
              <a:rPr lang="fr-FR" b="1" dirty="0" err="1"/>
              <a:t>around</a:t>
            </a:r>
            <a:r>
              <a:rPr lang="fr-FR" b="1" dirty="0"/>
              <a:t> the world (« </a:t>
            </a:r>
            <a:r>
              <a:rPr lang="fr-FR" b="1" dirty="0" err="1"/>
              <a:t>hotspots</a:t>
            </a:r>
            <a:r>
              <a:rPr lang="fr-FR" b="1" dirty="0"/>
              <a:t> »)</a:t>
            </a:r>
            <a:endParaRPr lang="en-US" b="1" dirty="0"/>
          </a:p>
          <a:p>
            <a:pPr marL="285750" indent="-285750"/>
            <a:r>
              <a:rPr lang="fr-FR" dirty="0" err="1"/>
              <a:t>Sensitivity</a:t>
            </a:r>
            <a:r>
              <a:rPr lang="fr-FR" dirty="0"/>
              <a:t> of full </a:t>
            </a:r>
            <a:r>
              <a:rPr lang="fr-FR" dirty="0" err="1"/>
              <a:t>array</a:t>
            </a:r>
            <a:r>
              <a:rPr lang="fr-FR" dirty="0"/>
              <a:t> good </a:t>
            </a:r>
            <a:r>
              <a:rPr lang="fr-FR" dirty="0" err="1"/>
              <a:t>enough</a:t>
            </a:r>
            <a:r>
              <a:rPr lang="fr-FR" dirty="0"/>
              <a:t> for GRAND to </a:t>
            </a:r>
            <a:r>
              <a:rPr lang="fr-FR" dirty="0" err="1"/>
              <a:t>detect</a:t>
            </a:r>
            <a:r>
              <a:rPr lang="fr-FR" dirty="0"/>
              <a:t> </a:t>
            </a:r>
            <a:r>
              <a:rPr lang="fr-FR" dirty="0" err="1"/>
              <a:t>cosmogenic</a:t>
            </a:r>
            <a:r>
              <a:rPr lang="fr-FR" dirty="0"/>
              <a:t> neutrinos for standard </a:t>
            </a:r>
            <a:r>
              <a:rPr lang="fr-FR" dirty="0" err="1"/>
              <a:t>hypothesis</a:t>
            </a:r>
            <a:endParaRPr lang="fr-FR" dirty="0"/>
          </a:p>
          <a:p>
            <a:pPr>
              <a:buFont typeface="Wingdings"/>
              <a:buChar char="è"/>
            </a:pPr>
            <a:endParaRPr lang="fr-FR" b="1" dirty="0"/>
          </a:p>
          <a:p>
            <a:pPr marL="0" indent="0">
              <a:buNone/>
            </a:pPr>
            <a:endParaRPr lang="fr-FR" dirty="0"/>
          </a:p>
        </p:txBody>
      </p:sp>
      <p:grpSp>
        <p:nvGrpSpPr>
          <p:cNvPr id="4" name="Groupe 3"/>
          <p:cNvGrpSpPr/>
          <p:nvPr/>
        </p:nvGrpSpPr>
        <p:grpSpPr>
          <a:xfrm>
            <a:off x="7530904" y="46832"/>
            <a:ext cx="3883857" cy="3305968"/>
            <a:chOff x="150576" y="2952120"/>
            <a:chExt cx="5181600" cy="3886200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576" y="2952120"/>
              <a:ext cx="5181600" cy="3886200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1270686" y="4430239"/>
              <a:ext cx="2667000" cy="759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chemeClr val="bg1"/>
                  </a:solidFill>
                </a:rPr>
                <a:t>10 000km² </a:t>
              </a:r>
            </a:p>
            <a:p>
              <a:pPr algn="ctr"/>
              <a:r>
                <a:rPr lang="fr-FR" b="1" dirty="0">
                  <a:solidFill>
                    <a:schemeClr val="bg1"/>
                  </a:solidFill>
                </a:rPr>
                <a:t>HotSpot1 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Groupe 31"/>
          <p:cNvGrpSpPr/>
          <p:nvPr/>
        </p:nvGrpSpPr>
        <p:grpSpPr>
          <a:xfrm>
            <a:off x="7549401" y="3198384"/>
            <a:ext cx="4167871" cy="3659616"/>
            <a:chOff x="4876800" y="3198384"/>
            <a:chExt cx="4337104" cy="3659616"/>
          </a:xfrm>
        </p:grpSpPr>
        <p:grpSp>
          <p:nvGrpSpPr>
            <p:cNvPr id="7" name="Groupe 6"/>
            <p:cNvGrpSpPr/>
            <p:nvPr/>
          </p:nvGrpSpPr>
          <p:grpSpPr>
            <a:xfrm>
              <a:off x="4876800" y="3460738"/>
              <a:ext cx="4337104" cy="3397262"/>
              <a:chOff x="76200" y="3020837"/>
              <a:chExt cx="5181600" cy="3685291"/>
            </a:xfrm>
          </p:grpSpPr>
          <p:pic>
            <p:nvPicPr>
              <p:cNvPr id="8" name="Image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200" y="3020837"/>
                <a:ext cx="5181600" cy="3685291"/>
              </a:xfrm>
              <a:prstGeom prst="rect">
                <a:avLst/>
              </a:prstGeom>
            </p:spPr>
          </p:pic>
          <p:sp>
            <p:nvSpPr>
              <p:cNvPr id="9" name="ZoneTexte 8"/>
              <p:cNvSpPr txBox="1"/>
              <p:nvPr/>
            </p:nvSpPr>
            <p:spPr>
              <a:xfrm>
                <a:off x="2261093" y="5791200"/>
                <a:ext cx="2106408" cy="4006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n</a:t>
                </a:r>
                <a:r>
                  <a:rPr lang="fr-FR" b="1" dirty="0">
                    <a:solidFill>
                      <a:srgbClr val="FF0000"/>
                    </a:solidFill>
                  </a:rPr>
                  <a:t> CC interaction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" name="ZoneTexte 9"/>
              <p:cNvSpPr txBox="1"/>
              <p:nvPr/>
            </p:nvSpPr>
            <p:spPr>
              <a:xfrm>
                <a:off x="3080428" y="5052919"/>
                <a:ext cx="1107570" cy="4006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t</a:t>
                </a:r>
                <a:r>
                  <a:rPr lang="fr-FR" b="1" dirty="0">
                    <a:solidFill>
                      <a:srgbClr val="FF0000"/>
                    </a:solidFill>
                  </a:rPr>
                  <a:t> </a:t>
                </a:r>
                <a:r>
                  <a:rPr lang="fr-FR" b="1" dirty="0" err="1">
                    <a:solidFill>
                      <a:srgbClr val="FF0000"/>
                    </a:solidFill>
                  </a:rPr>
                  <a:t>decay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1" name="ZoneTexte 10"/>
              <p:cNvSpPr txBox="1"/>
              <p:nvPr/>
            </p:nvSpPr>
            <p:spPr>
              <a:xfrm>
                <a:off x="1219200" y="3669268"/>
                <a:ext cx="2254679" cy="4006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 err="1">
                    <a:solidFill>
                      <a:srgbClr val="0070C0"/>
                    </a:solidFill>
                  </a:rPr>
                  <a:t>Trigged</a:t>
                </a:r>
                <a:r>
                  <a:rPr lang="fr-FR" b="1" dirty="0">
                    <a:solidFill>
                      <a:srgbClr val="0070C0"/>
                    </a:solidFill>
                  </a:rPr>
                  <a:t> </a:t>
                </a:r>
                <a:r>
                  <a:rPr lang="fr-FR" b="1" dirty="0" err="1">
                    <a:solidFill>
                      <a:srgbClr val="0070C0"/>
                    </a:solidFill>
                  </a:rPr>
                  <a:t>antennas</a:t>
                </a:r>
                <a:endParaRPr lang="en-US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2" name="ZoneTexte 11"/>
              <p:cNvSpPr txBox="1"/>
              <p:nvPr/>
            </p:nvSpPr>
            <p:spPr>
              <a:xfrm>
                <a:off x="525162" y="3124201"/>
                <a:ext cx="2689608" cy="4006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E</a:t>
                </a:r>
                <a:r>
                  <a:rPr lang="fr-FR" baseline="-25000" dirty="0">
                    <a:latin typeface="Symbol" panose="05050102010706020507" pitchFamily="18" charset="2"/>
                  </a:rPr>
                  <a:t>n</a:t>
                </a:r>
                <a:r>
                  <a:rPr lang="fr-FR" dirty="0"/>
                  <a:t> = 2 10</a:t>
                </a:r>
                <a:r>
                  <a:rPr lang="fr-FR" baseline="30000" dirty="0"/>
                  <a:t>19</a:t>
                </a:r>
                <a:r>
                  <a:rPr lang="fr-FR" dirty="0"/>
                  <a:t>eV; </a:t>
                </a:r>
                <a:r>
                  <a:rPr lang="fr-FR" dirty="0">
                    <a:latin typeface="Symbol" panose="05050102010706020507" pitchFamily="18" charset="2"/>
                  </a:rPr>
                  <a:t>q</a:t>
                </a:r>
                <a:r>
                  <a:rPr lang="fr-FR" dirty="0"/>
                  <a:t> = 93°</a:t>
                </a:r>
                <a:endParaRPr lang="en-US" dirty="0"/>
              </a:p>
            </p:txBody>
          </p:sp>
        </p:grpSp>
        <p:sp>
          <p:nvSpPr>
            <p:cNvPr id="30" name="ZoneTexte 29"/>
            <p:cNvSpPr txBox="1"/>
            <p:nvPr/>
          </p:nvSpPr>
          <p:spPr>
            <a:xfrm>
              <a:off x="4876800" y="3198384"/>
              <a:ext cx="43279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/>
                <a:t>A </a:t>
              </a:r>
              <a:r>
                <a:rPr lang="fr-FR" sz="1600" dirty="0" err="1"/>
                <a:t>simulated</a:t>
              </a:r>
              <a:r>
                <a:rPr lang="fr-FR" sz="1600" dirty="0"/>
                <a:t> neutrino </a:t>
              </a:r>
              <a:r>
                <a:rPr lang="fr-FR" sz="1600" dirty="0" err="1"/>
                <a:t>event</a:t>
              </a:r>
              <a:r>
                <a:rPr lang="fr-FR" sz="1600" dirty="0"/>
                <a:t> in a GRAND </a:t>
              </a:r>
              <a:r>
                <a:rPr lang="fr-FR" sz="1600" dirty="0" err="1"/>
                <a:t>hotspot</a:t>
              </a:r>
              <a:endParaRPr lang="en-US" sz="1600" dirty="0"/>
            </a:p>
          </p:txBody>
        </p:sp>
      </p:grpSp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760" y="2834576"/>
            <a:ext cx="4081854" cy="402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65048" y="-58538"/>
            <a:ext cx="5105400" cy="1096168"/>
          </a:xfrm>
        </p:spPr>
        <p:txBody>
          <a:bodyPr>
            <a:normAutofit/>
          </a:bodyPr>
          <a:lstStyle/>
          <a:p>
            <a:r>
              <a:rPr lang="fr-FR" dirty="0"/>
              <a:t>GRAND </a:t>
            </a:r>
            <a:r>
              <a:rPr lang="fr-FR" dirty="0" err="1"/>
              <a:t>proposal</a:t>
            </a:r>
            <a:endParaRPr lang="en-US" dirty="0"/>
          </a:p>
        </p:txBody>
      </p:sp>
      <p:sp>
        <p:nvSpPr>
          <p:cNvPr id="34" name="Flèche droite rayée 33"/>
          <p:cNvSpPr/>
          <p:nvPr/>
        </p:nvSpPr>
        <p:spPr>
          <a:xfrm rot="5400000">
            <a:off x="9928852" y="3816735"/>
            <a:ext cx="685800" cy="1262880"/>
          </a:xfrm>
          <a:prstGeom prst="stripedRightArrow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grpSp>
        <p:nvGrpSpPr>
          <p:cNvPr id="54" name="Group">
            <a:extLst>
              <a:ext uri="{FF2B5EF4-FFF2-40B4-BE49-F238E27FC236}">
                <a16:creationId xmlns:a16="http://schemas.microsoft.com/office/drawing/2014/main" id="{A609E40E-F0A5-4905-BDCA-2CF8DD9B0112}"/>
              </a:ext>
            </a:extLst>
          </p:cNvPr>
          <p:cNvGrpSpPr/>
          <p:nvPr/>
        </p:nvGrpSpPr>
        <p:grpSpPr>
          <a:xfrm>
            <a:off x="250992" y="222250"/>
            <a:ext cx="371801" cy="382668"/>
            <a:chOff x="0" y="1434"/>
            <a:chExt cx="528782" cy="544237"/>
          </a:xfrm>
        </p:grpSpPr>
        <p:sp>
          <p:nvSpPr>
            <p:cNvPr id="55" name="Triangle">
              <a:extLst>
                <a:ext uri="{FF2B5EF4-FFF2-40B4-BE49-F238E27FC236}">
                  <a16:creationId xmlns:a16="http://schemas.microsoft.com/office/drawing/2014/main" id="{76B606FF-79E5-4280-A213-ECC5413C3886}"/>
                </a:ext>
              </a:extLst>
            </p:cNvPr>
            <p:cNvSpPr/>
            <p:nvPr/>
          </p:nvSpPr>
          <p:spPr>
            <a:xfrm rot="786350">
              <a:off x="130128" y="274943"/>
              <a:ext cx="209832" cy="250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345"/>
                  </a:lnTo>
                  <a:lnTo>
                    <a:pt x="11010" y="0"/>
                  </a:lnTo>
                  <a:close/>
                </a:path>
              </a:pathLst>
            </a:custGeom>
            <a:noFill/>
            <a:ln w="12700" cap="flat">
              <a:solidFill>
                <a:srgbClr val="7F170E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4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12"/>
            </a:p>
          </p:txBody>
        </p:sp>
        <p:sp>
          <p:nvSpPr>
            <p:cNvPr id="56" name="Triangle">
              <a:extLst>
                <a:ext uri="{FF2B5EF4-FFF2-40B4-BE49-F238E27FC236}">
                  <a16:creationId xmlns:a16="http://schemas.microsoft.com/office/drawing/2014/main" id="{DC572A0E-212E-4346-931D-00210B55D39A}"/>
                </a:ext>
              </a:extLst>
            </p:cNvPr>
            <p:cNvSpPr/>
            <p:nvPr/>
          </p:nvSpPr>
          <p:spPr>
            <a:xfrm rot="786350">
              <a:off x="192809" y="21827"/>
              <a:ext cx="209831" cy="260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60"/>
                  </a:moveTo>
                  <a:lnTo>
                    <a:pt x="21600" y="0"/>
                  </a:lnTo>
                  <a:lnTo>
                    <a:pt x="10597" y="21600"/>
                  </a:lnTo>
                  <a:close/>
                </a:path>
              </a:pathLst>
            </a:custGeom>
            <a:noFill/>
            <a:ln w="12700" cap="flat">
              <a:solidFill>
                <a:srgbClr val="7F170E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4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12"/>
            </a:p>
          </p:txBody>
        </p:sp>
        <p:sp>
          <p:nvSpPr>
            <p:cNvPr id="57" name="Triangle">
              <a:extLst>
                <a:ext uri="{FF2B5EF4-FFF2-40B4-BE49-F238E27FC236}">
                  <a16:creationId xmlns:a16="http://schemas.microsoft.com/office/drawing/2014/main" id="{08DE9C8C-77DA-47BB-B10B-B0D3755D9A37}"/>
                </a:ext>
              </a:extLst>
            </p:cNvPr>
            <p:cNvSpPr/>
            <p:nvPr/>
          </p:nvSpPr>
          <p:spPr>
            <a:xfrm rot="16986341">
              <a:off x="279622" y="181028"/>
              <a:ext cx="214451" cy="241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348"/>
                  </a:moveTo>
                  <a:lnTo>
                    <a:pt x="21600" y="21600"/>
                  </a:lnTo>
                  <a:lnTo>
                    <a:pt x="10585" y="0"/>
                  </a:lnTo>
                  <a:close/>
                </a:path>
              </a:pathLst>
            </a:custGeom>
            <a:noFill/>
            <a:ln w="12700" cap="flat">
              <a:solidFill>
                <a:srgbClr val="7F170E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4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12"/>
            </a:p>
          </p:txBody>
        </p:sp>
        <p:sp>
          <p:nvSpPr>
            <p:cNvPr id="58" name="Triangle">
              <a:extLst>
                <a:ext uri="{FF2B5EF4-FFF2-40B4-BE49-F238E27FC236}">
                  <a16:creationId xmlns:a16="http://schemas.microsoft.com/office/drawing/2014/main" id="{FE86C638-89A9-4517-B706-186544A408BB}"/>
                </a:ext>
              </a:extLst>
            </p:cNvPr>
            <p:cNvSpPr/>
            <p:nvPr/>
          </p:nvSpPr>
          <p:spPr>
            <a:xfrm rot="16986341">
              <a:off x="37534" y="127162"/>
              <a:ext cx="214450" cy="24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55"/>
                  </a:lnTo>
                  <a:lnTo>
                    <a:pt x="11011" y="21600"/>
                  </a:lnTo>
                  <a:close/>
                </a:path>
              </a:pathLst>
            </a:custGeom>
            <a:noFill/>
            <a:ln w="12700" cap="flat">
              <a:solidFill>
                <a:srgbClr val="7F170E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4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12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62E0D69D-BA95-41B0-9B94-64C924612AFE}"/>
              </a:ext>
            </a:extLst>
          </p:cNvPr>
          <p:cNvSpPr/>
          <p:nvPr/>
        </p:nvSpPr>
        <p:spPr>
          <a:xfrm>
            <a:off x="5299869" y="4366577"/>
            <a:ext cx="20884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/>
              <a:t>Alvarez-Muniz et al., The GRAND </a:t>
            </a:r>
            <a:r>
              <a:rPr lang="en-US" sz="1600" dirty="0" err="1"/>
              <a:t>collab</a:t>
            </a:r>
            <a:r>
              <a:rPr lang="en-US" sz="1600" dirty="0"/>
              <a:t>,</a:t>
            </a:r>
          </a:p>
          <a:p>
            <a:pPr algn="r"/>
            <a:r>
              <a:rPr lang="en-US" sz="1600" dirty="0"/>
              <a:t>Sci. China-Phys. Mech. Astron. 63, 219501 (2020)</a:t>
            </a:r>
          </a:p>
          <a:p>
            <a:pPr algn="r"/>
            <a:r>
              <a:rPr lang="en-US" sz="1600"/>
              <a:t>arXiv:1810.09994</a:t>
            </a:r>
            <a:endParaRPr lang="en-US" sz="1600" dirty="0"/>
          </a:p>
        </p:txBody>
      </p:sp>
      <p:grpSp>
        <p:nvGrpSpPr>
          <p:cNvPr id="59" name="Group">
            <a:extLst>
              <a:ext uri="{FF2B5EF4-FFF2-40B4-BE49-F238E27FC236}">
                <a16:creationId xmlns:a16="http://schemas.microsoft.com/office/drawing/2014/main" id="{1837776D-E49D-4DD3-BA18-0CCEC65E48D7}"/>
              </a:ext>
            </a:extLst>
          </p:cNvPr>
          <p:cNvGrpSpPr/>
          <p:nvPr/>
        </p:nvGrpSpPr>
        <p:grpSpPr>
          <a:xfrm>
            <a:off x="180280" y="4314462"/>
            <a:ext cx="5251256" cy="2461242"/>
            <a:chOff x="0" y="0"/>
            <a:chExt cx="4738627" cy="2064661"/>
          </a:xfrm>
        </p:grpSpPr>
        <p:pic>
          <p:nvPicPr>
            <p:cNvPr id="60" name="Image" descr="Image">
              <a:extLst>
                <a:ext uri="{FF2B5EF4-FFF2-40B4-BE49-F238E27FC236}">
                  <a16:creationId xmlns:a16="http://schemas.microsoft.com/office/drawing/2014/main" id="{402C6BBC-F2FF-439D-B7CB-956E51413E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rcRect b="14775"/>
            <a:stretch>
              <a:fillRect/>
            </a:stretch>
          </p:blipFill>
          <p:spPr>
            <a:xfrm>
              <a:off x="0" y="0"/>
              <a:ext cx="4738628" cy="20646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1" name="Rectangle 12">
              <a:extLst>
                <a:ext uri="{FF2B5EF4-FFF2-40B4-BE49-F238E27FC236}">
                  <a16:creationId xmlns:a16="http://schemas.microsoft.com/office/drawing/2014/main" id="{881DFA86-8CD7-478F-AECC-DFE2FD2AA3C1}"/>
                </a:ext>
              </a:extLst>
            </p:cNvPr>
            <p:cNvSpPr/>
            <p:nvPr/>
          </p:nvSpPr>
          <p:spPr>
            <a:xfrm>
              <a:off x="3181140" y="438250"/>
              <a:ext cx="98089" cy="93106"/>
            </a:xfrm>
            <a:prstGeom prst="rect">
              <a:avLst/>
            </a:prstGeom>
            <a:solidFill>
              <a:srgbClr val="7F170E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2" name="Rectangle 14">
              <a:extLst>
                <a:ext uri="{FF2B5EF4-FFF2-40B4-BE49-F238E27FC236}">
                  <a16:creationId xmlns:a16="http://schemas.microsoft.com/office/drawing/2014/main" id="{6A66AC0B-5DEA-4B81-A616-02D99A65B6B1}"/>
                </a:ext>
              </a:extLst>
            </p:cNvPr>
            <p:cNvSpPr/>
            <p:nvPr/>
          </p:nvSpPr>
          <p:spPr>
            <a:xfrm>
              <a:off x="3451961" y="459943"/>
              <a:ext cx="98089" cy="93106"/>
            </a:xfrm>
            <a:prstGeom prst="rect">
              <a:avLst/>
            </a:prstGeom>
            <a:solidFill>
              <a:srgbClr val="7F170E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3" name="Rectangle 15">
              <a:extLst>
                <a:ext uri="{FF2B5EF4-FFF2-40B4-BE49-F238E27FC236}">
                  <a16:creationId xmlns:a16="http://schemas.microsoft.com/office/drawing/2014/main" id="{D1F6BC29-23C5-4538-8EBC-391A94F67466}"/>
                </a:ext>
              </a:extLst>
            </p:cNvPr>
            <p:cNvSpPr/>
            <p:nvPr/>
          </p:nvSpPr>
          <p:spPr>
            <a:xfrm>
              <a:off x="3367350" y="674592"/>
              <a:ext cx="98089" cy="93106"/>
            </a:xfrm>
            <a:prstGeom prst="rect">
              <a:avLst/>
            </a:prstGeom>
            <a:solidFill>
              <a:srgbClr val="7F170E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4" name="Rectangle 16">
              <a:extLst>
                <a:ext uri="{FF2B5EF4-FFF2-40B4-BE49-F238E27FC236}">
                  <a16:creationId xmlns:a16="http://schemas.microsoft.com/office/drawing/2014/main" id="{6233DC02-13E1-4C13-A690-BAC31FEEF16D}"/>
                </a:ext>
              </a:extLst>
            </p:cNvPr>
            <p:cNvSpPr/>
            <p:nvPr/>
          </p:nvSpPr>
          <p:spPr>
            <a:xfrm>
              <a:off x="3219240" y="581486"/>
              <a:ext cx="98089" cy="93106"/>
            </a:xfrm>
            <a:prstGeom prst="rect">
              <a:avLst/>
            </a:prstGeom>
            <a:solidFill>
              <a:srgbClr val="7F170E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5" name="Rectangle 17">
              <a:extLst>
                <a:ext uri="{FF2B5EF4-FFF2-40B4-BE49-F238E27FC236}">
                  <a16:creationId xmlns:a16="http://schemas.microsoft.com/office/drawing/2014/main" id="{4384AE81-73B3-4CA3-8E92-3A26E79FED99}"/>
                </a:ext>
              </a:extLst>
            </p:cNvPr>
            <p:cNvSpPr/>
            <p:nvPr/>
          </p:nvSpPr>
          <p:spPr>
            <a:xfrm>
              <a:off x="3276544" y="395276"/>
              <a:ext cx="98089" cy="93106"/>
            </a:xfrm>
            <a:prstGeom prst="rect">
              <a:avLst/>
            </a:prstGeom>
            <a:solidFill>
              <a:srgbClr val="7F170E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6" name="Rectangle 18">
              <a:extLst>
                <a:ext uri="{FF2B5EF4-FFF2-40B4-BE49-F238E27FC236}">
                  <a16:creationId xmlns:a16="http://schemas.microsoft.com/office/drawing/2014/main" id="{D0E161CF-7571-4319-9984-06C82A0DF7F4}"/>
                </a:ext>
              </a:extLst>
            </p:cNvPr>
            <p:cNvSpPr/>
            <p:nvPr/>
          </p:nvSpPr>
          <p:spPr>
            <a:xfrm>
              <a:off x="3367350" y="513780"/>
              <a:ext cx="98089" cy="93107"/>
            </a:xfrm>
            <a:prstGeom prst="rect">
              <a:avLst/>
            </a:prstGeom>
            <a:solidFill>
              <a:srgbClr val="7F170E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7" name="Rectangle 19">
              <a:extLst>
                <a:ext uri="{FF2B5EF4-FFF2-40B4-BE49-F238E27FC236}">
                  <a16:creationId xmlns:a16="http://schemas.microsoft.com/office/drawing/2014/main" id="{A0C56D3B-FE50-4837-8EAD-A9AC4DCA056C}"/>
                </a:ext>
              </a:extLst>
            </p:cNvPr>
            <p:cNvSpPr/>
            <p:nvPr/>
          </p:nvSpPr>
          <p:spPr>
            <a:xfrm>
              <a:off x="3739772" y="1605644"/>
              <a:ext cx="98089" cy="93106"/>
            </a:xfrm>
            <a:prstGeom prst="rect">
              <a:avLst/>
            </a:prstGeom>
            <a:solidFill>
              <a:srgbClr val="7F170E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8" name="Rectangle 20">
              <a:extLst>
                <a:ext uri="{FF2B5EF4-FFF2-40B4-BE49-F238E27FC236}">
                  <a16:creationId xmlns:a16="http://schemas.microsoft.com/office/drawing/2014/main" id="{BE7C51FA-3394-468A-9AE1-4E350DF6540C}"/>
                </a:ext>
              </a:extLst>
            </p:cNvPr>
            <p:cNvSpPr/>
            <p:nvPr/>
          </p:nvSpPr>
          <p:spPr>
            <a:xfrm>
              <a:off x="3930965" y="1512539"/>
              <a:ext cx="98089" cy="93106"/>
            </a:xfrm>
            <a:prstGeom prst="rect">
              <a:avLst/>
            </a:prstGeom>
            <a:solidFill>
              <a:srgbClr val="7F170E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9" name="Rectangle 21">
              <a:extLst>
                <a:ext uri="{FF2B5EF4-FFF2-40B4-BE49-F238E27FC236}">
                  <a16:creationId xmlns:a16="http://schemas.microsoft.com/office/drawing/2014/main" id="{6BC82B74-31E9-406A-BDD0-2E577BCCAE90}"/>
                </a:ext>
              </a:extLst>
            </p:cNvPr>
            <p:cNvSpPr/>
            <p:nvPr/>
          </p:nvSpPr>
          <p:spPr>
            <a:xfrm>
              <a:off x="3930965" y="1698750"/>
              <a:ext cx="98089" cy="93106"/>
            </a:xfrm>
            <a:prstGeom prst="rect">
              <a:avLst/>
            </a:prstGeom>
            <a:solidFill>
              <a:srgbClr val="7F170E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0" name="Rectangle 22">
              <a:extLst>
                <a:ext uri="{FF2B5EF4-FFF2-40B4-BE49-F238E27FC236}">
                  <a16:creationId xmlns:a16="http://schemas.microsoft.com/office/drawing/2014/main" id="{11093DBF-33C2-4F73-A07A-3494AC52AA4A}"/>
                </a:ext>
              </a:extLst>
            </p:cNvPr>
            <p:cNvSpPr/>
            <p:nvPr/>
          </p:nvSpPr>
          <p:spPr>
            <a:xfrm>
              <a:off x="2534386" y="1605644"/>
              <a:ext cx="98089" cy="93106"/>
            </a:xfrm>
            <a:prstGeom prst="rect">
              <a:avLst/>
            </a:prstGeom>
            <a:solidFill>
              <a:srgbClr val="7F170E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1" name="Rectangle 23">
              <a:extLst>
                <a:ext uri="{FF2B5EF4-FFF2-40B4-BE49-F238E27FC236}">
                  <a16:creationId xmlns:a16="http://schemas.microsoft.com/office/drawing/2014/main" id="{7C9FB7B1-94BA-47E4-A858-E7B73DEB8C9E}"/>
                </a:ext>
              </a:extLst>
            </p:cNvPr>
            <p:cNvSpPr/>
            <p:nvPr/>
          </p:nvSpPr>
          <p:spPr>
            <a:xfrm>
              <a:off x="1417122" y="1791855"/>
              <a:ext cx="98089" cy="93106"/>
            </a:xfrm>
            <a:prstGeom prst="rect">
              <a:avLst/>
            </a:prstGeom>
            <a:solidFill>
              <a:srgbClr val="7F170E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2" name="Rectangle 24">
              <a:extLst>
                <a:ext uri="{FF2B5EF4-FFF2-40B4-BE49-F238E27FC236}">
                  <a16:creationId xmlns:a16="http://schemas.microsoft.com/office/drawing/2014/main" id="{843F9EDD-7CD1-4EAC-BA45-19C31DB1759C}"/>
                </a:ext>
              </a:extLst>
            </p:cNvPr>
            <p:cNvSpPr/>
            <p:nvPr/>
          </p:nvSpPr>
          <p:spPr>
            <a:xfrm>
              <a:off x="1417122" y="1605644"/>
              <a:ext cx="98089" cy="93106"/>
            </a:xfrm>
            <a:prstGeom prst="rect">
              <a:avLst/>
            </a:prstGeom>
            <a:solidFill>
              <a:srgbClr val="7F170E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3" name="Rectangle 25">
              <a:extLst>
                <a:ext uri="{FF2B5EF4-FFF2-40B4-BE49-F238E27FC236}">
                  <a16:creationId xmlns:a16="http://schemas.microsoft.com/office/drawing/2014/main" id="{F1B292D2-76DC-41AC-AB96-6D55D45075F6}"/>
                </a:ext>
              </a:extLst>
            </p:cNvPr>
            <p:cNvSpPr/>
            <p:nvPr/>
          </p:nvSpPr>
          <p:spPr>
            <a:xfrm>
              <a:off x="1417122" y="1419434"/>
              <a:ext cx="98089" cy="93106"/>
            </a:xfrm>
            <a:prstGeom prst="rect">
              <a:avLst/>
            </a:prstGeom>
            <a:solidFill>
              <a:srgbClr val="7F170E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4" name="Rectangle 26">
              <a:extLst>
                <a:ext uri="{FF2B5EF4-FFF2-40B4-BE49-F238E27FC236}">
                  <a16:creationId xmlns:a16="http://schemas.microsoft.com/office/drawing/2014/main" id="{C62D1555-7606-41F0-ACFE-BA2A1FDD8889}"/>
                </a:ext>
              </a:extLst>
            </p:cNvPr>
            <p:cNvSpPr/>
            <p:nvPr/>
          </p:nvSpPr>
          <p:spPr>
            <a:xfrm>
              <a:off x="930109" y="581486"/>
              <a:ext cx="98088" cy="93106"/>
            </a:xfrm>
            <a:prstGeom prst="rect">
              <a:avLst/>
            </a:prstGeom>
            <a:solidFill>
              <a:srgbClr val="7F170E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5" name="Rectangle 27">
              <a:extLst>
                <a:ext uri="{FF2B5EF4-FFF2-40B4-BE49-F238E27FC236}">
                  <a16:creationId xmlns:a16="http://schemas.microsoft.com/office/drawing/2014/main" id="{7ED6D683-8CD0-4EF1-AA80-D7FC2EFF7B53}"/>
                </a:ext>
              </a:extLst>
            </p:cNvPr>
            <p:cNvSpPr/>
            <p:nvPr/>
          </p:nvSpPr>
          <p:spPr>
            <a:xfrm>
              <a:off x="994557" y="438250"/>
              <a:ext cx="98089" cy="93106"/>
            </a:xfrm>
            <a:prstGeom prst="rect">
              <a:avLst/>
            </a:prstGeom>
            <a:solidFill>
              <a:srgbClr val="7F170E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6" name="Rectangle 28">
              <a:extLst>
                <a:ext uri="{FF2B5EF4-FFF2-40B4-BE49-F238E27FC236}">
                  <a16:creationId xmlns:a16="http://schemas.microsoft.com/office/drawing/2014/main" id="{E964301F-9384-43FC-98CA-A13917CB3302}"/>
                </a:ext>
              </a:extLst>
            </p:cNvPr>
            <p:cNvSpPr/>
            <p:nvPr/>
          </p:nvSpPr>
          <p:spPr>
            <a:xfrm>
              <a:off x="1037538" y="280682"/>
              <a:ext cx="98089" cy="93106"/>
            </a:xfrm>
            <a:prstGeom prst="rect">
              <a:avLst/>
            </a:prstGeom>
            <a:solidFill>
              <a:srgbClr val="7F170E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7" name="Rectangle 31">
              <a:extLst>
                <a:ext uri="{FF2B5EF4-FFF2-40B4-BE49-F238E27FC236}">
                  <a16:creationId xmlns:a16="http://schemas.microsoft.com/office/drawing/2014/main" id="{B7C3EAA5-F0F0-4B60-AC33-455C692EEC4E}"/>
                </a:ext>
              </a:extLst>
            </p:cNvPr>
            <p:cNvSpPr/>
            <p:nvPr/>
          </p:nvSpPr>
          <p:spPr>
            <a:xfrm>
              <a:off x="3465054" y="302171"/>
              <a:ext cx="98089" cy="93106"/>
            </a:xfrm>
            <a:prstGeom prst="rect">
              <a:avLst/>
            </a:prstGeom>
            <a:solidFill>
              <a:srgbClr val="7F170E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8" name="Rectangle 32">
              <a:extLst>
                <a:ext uri="{FF2B5EF4-FFF2-40B4-BE49-F238E27FC236}">
                  <a16:creationId xmlns:a16="http://schemas.microsoft.com/office/drawing/2014/main" id="{C2839C64-7DF2-4F5F-9451-983B3C730F8F}"/>
                </a:ext>
              </a:extLst>
            </p:cNvPr>
            <p:cNvSpPr/>
            <p:nvPr/>
          </p:nvSpPr>
          <p:spPr>
            <a:xfrm>
              <a:off x="3553561" y="429128"/>
              <a:ext cx="98089" cy="93106"/>
            </a:xfrm>
            <a:prstGeom prst="rect">
              <a:avLst/>
            </a:prstGeom>
            <a:solidFill>
              <a:srgbClr val="7F170E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9" name="Rectangle 33">
              <a:extLst>
                <a:ext uri="{FF2B5EF4-FFF2-40B4-BE49-F238E27FC236}">
                  <a16:creationId xmlns:a16="http://schemas.microsoft.com/office/drawing/2014/main" id="{3A109F0A-B977-47B1-9741-E0827B31C6EA}"/>
                </a:ext>
              </a:extLst>
            </p:cNvPr>
            <p:cNvSpPr/>
            <p:nvPr/>
          </p:nvSpPr>
          <p:spPr>
            <a:xfrm>
              <a:off x="2441088" y="1465986"/>
              <a:ext cx="98089" cy="93106"/>
            </a:xfrm>
            <a:prstGeom prst="rect">
              <a:avLst/>
            </a:prstGeom>
            <a:solidFill>
              <a:srgbClr val="7F170E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4940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id="{9F567F61-BA2D-4725-A30E-13B95CFC1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6427" y="2933555"/>
            <a:ext cx="5556007" cy="381658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4C72FED-329A-465F-98A2-7527289B5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696" y="-82777"/>
            <a:ext cx="6278936" cy="1325563"/>
          </a:xfrm>
        </p:spPr>
        <p:txBody>
          <a:bodyPr/>
          <a:lstStyle/>
          <a:p>
            <a:r>
              <a:rPr lang="fr-FR" dirty="0" err="1"/>
              <a:t>Improving</a:t>
            </a:r>
            <a:r>
              <a:rPr lang="fr-FR" dirty="0"/>
              <a:t> </a:t>
            </a:r>
            <a:r>
              <a:rPr lang="fr-FR" dirty="0">
                <a:latin typeface="Symbol" panose="05050102010706020507" pitchFamily="18" charset="2"/>
              </a:rPr>
              <a:t>n</a:t>
            </a:r>
            <a:r>
              <a:rPr lang="fr-FR" dirty="0"/>
              <a:t> </a:t>
            </a:r>
            <a:r>
              <a:rPr lang="fr-FR" dirty="0" err="1"/>
              <a:t>sensitivity</a:t>
            </a:r>
            <a:r>
              <a:rPr lang="fr-FR" dirty="0"/>
              <a:t>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622A669-20F5-4AC9-AE2E-5A337D9A5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40" y="1011366"/>
            <a:ext cx="6195924" cy="2188363"/>
          </a:xfrm>
        </p:spPr>
        <p:txBody>
          <a:bodyPr>
            <a:normAutofit fontScale="47500" lnSpcReduction="20000"/>
          </a:bodyPr>
          <a:lstStyle/>
          <a:p>
            <a:r>
              <a:rPr lang="fr-FR" b="1" u="sng" dirty="0" err="1"/>
              <a:t>Role</a:t>
            </a:r>
            <a:r>
              <a:rPr lang="fr-FR" b="1" u="sng" dirty="0"/>
              <a:t> of </a:t>
            </a:r>
            <a:r>
              <a:rPr lang="fr-FR" b="1" u="sng" dirty="0" err="1"/>
              <a:t>topography</a:t>
            </a:r>
            <a:r>
              <a:rPr lang="fr-FR" b="1" u="sng" dirty="0"/>
              <a:t>: up to x3  </a:t>
            </a:r>
            <a:r>
              <a:rPr lang="fr-FR" u="sng" dirty="0"/>
              <a:t>(</a:t>
            </a:r>
            <a:r>
              <a:rPr lang="fr-FR" u="sng" dirty="0" err="1"/>
              <a:t>see</a:t>
            </a:r>
            <a:r>
              <a:rPr lang="fr-FR" u="sng" dirty="0"/>
              <a:t> </a:t>
            </a:r>
            <a:r>
              <a:rPr lang="fr-FR" u="sng" dirty="0" err="1"/>
              <a:t>eg</a:t>
            </a:r>
            <a:r>
              <a:rPr lang="fr-FR" u="sng" dirty="0"/>
              <a:t> </a:t>
            </a:r>
            <a:r>
              <a:rPr lang="fr-FR" u="sng" dirty="0" err="1"/>
              <a:t>Decoene</a:t>
            </a:r>
            <a:r>
              <a:rPr lang="fr-FR" u="sng" dirty="0"/>
              <a:t> et al., arXiv:1903.10466)</a:t>
            </a:r>
          </a:p>
          <a:p>
            <a:r>
              <a:rPr lang="fr-FR" b="1" u="sng" dirty="0"/>
              <a:t>Trigger </a:t>
            </a:r>
            <a:r>
              <a:rPr lang="fr-FR" b="1" u="sng" dirty="0" err="1"/>
              <a:t>threshold</a:t>
            </a:r>
            <a:r>
              <a:rPr lang="fr-FR" dirty="0"/>
              <a:t> </a:t>
            </a:r>
            <a:r>
              <a:rPr lang="fr-FR" dirty="0" err="1"/>
              <a:t>improvement</a:t>
            </a:r>
            <a:r>
              <a:rPr lang="fr-FR" dirty="0"/>
              <a:t> </a:t>
            </a:r>
            <a:r>
              <a:rPr lang="fr-FR" dirty="0" err="1"/>
              <a:t>could</a:t>
            </a:r>
            <a:r>
              <a:rPr lang="fr-FR" dirty="0"/>
              <a:t> </a:t>
            </a:r>
            <a:r>
              <a:rPr lang="fr-FR" dirty="0" err="1"/>
              <a:t>surely</a:t>
            </a:r>
            <a:r>
              <a:rPr lang="fr-FR" dirty="0"/>
              <a:t> </a:t>
            </a:r>
            <a:r>
              <a:rPr lang="fr-FR" dirty="0" err="1"/>
              <a:t>allow</a:t>
            </a:r>
            <a:r>
              <a:rPr lang="fr-FR" dirty="0"/>
              <a:t> to </a:t>
            </a:r>
            <a:r>
              <a:rPr lang="fr-FR" dirty="0" err="1"/>
              <a:t>increase</a:t>
            </a:r>
            <a:r>
              <a:rPr lang="fr-FR" dirty="0"/>
              <a:t> effective area, </a:t>
            </a:r>
          </a:p>
          <a:p>
            <a:pPr marL="0" indent="0">
              <a:buNone/>
            </a:pPr>
            <a:r>
              <a:rPr lang="fr-FR" dirty="0"/>
              <a:t>      BUT </a:t>
            </a:r>
            <a:r>
              <a:rPr lang="fr-FR" dirty="0" err="1"/>
              <a:t>probably</a:t>
            </a:r>
            <a:r>
              <a:rPr lang="fr-FR" dirty="0"/>
              <a:t> by  factor of a few </a:t>
            </a:r>
            <a:r>
              <a:rPr lang="fr-FR" dirty="0" err="1"/>
              <a:t>only</a:t>
            </a:r>
            <a:r>
              <a:rPr lang="fr-FR" dirty="0"/>
              <a:t> (at least for E</a:t>
            </a:r>
            <a:r>
              <a:rPr lang="fr-FR" baseline="-25000" dirty="0">
                <a:latin typeface="Symbol" panose="05050102010706020507" pitchFamily="18" charset="2"/>
              </a:rPr>
              <a:t>n</a:t>
            </a:r>
            <a:r>
              <a:rPr lang="fr-FR" dirty="0"/>
              <a:t> ≥ 10</a:t>
            </a:r>
            <a:r>
              <a:rPr lang="fr-FR" baseline="30000" dirty="0"/>
              <a:t>17</a:t>
            </a:r>
            <a:r>
              <a:rPr lang="fr-FR" dirty="0"/>
              <a:t>eV)</a:t>
            </a:r>
          </a:p>
          <a:p>
            <a:pPr lvl="1"/>
            <a:r>
              <a:rPr lang="fr-FR" dirty="0"/>
              <a:t>GRAND </a:t>
            </a:r>
            <a:r>
              <a:rPr lang="fr-FR" dirty="0" err="1"/>
              <a:t>sims</a:t>
            </a:r>
            <a:r>
              <a:rPr lang="fr-FR" dirty="0"/>
              <a:t>: </a:t>
            </a:r>
            <a:r>
              <a:rPr lang="fr-FR" b="1" dirty="0">
                <a:solidFill>
                  <a:srgbClr val="00B0F0"/>
                </a:solidFill>
              </a:rPr>
              <a:t>5</a:t>
            </a:r>
            <a:r>
              <a:rPr lang="fr-FR" b="1" dirty="0">
                <a:solidFill>
                  <a:srgbClr val="00B0F0"/>
                </a:solidFill>
                <a:latin typeface="Symbol" panose="05050102010706020507" pitchFamily="18" charset="2"/>
              </a:rPr>
              <a:t>s</a:t>
            </a:r>
            <a:r>
              <a:rPr lang="fr-FR" b="1" dirty="0">
                <a:solidFill>
                  <a:srgbClr val="00B0F0"/>
                </a:solidFill>
              </a:rPr>
              <a:t> </a:t>
            </a:r>
            <a:r>
              <a:rPr lang="fr-FR" b="1" dirty="0">
                <a:solidFill>
                  <a:srgbClr val="00B0F0"/>
                </a:solidFill>
                <a:sym typeface="Wingdings" panose="05000000000000000000" pitchFamily="2" charset="2"/>
              </a:rPr>
              <a:t> 3</a:t>
            </a:r>
            <a:r>
              <a:rPr lang="fr-FR" b="1" dirty="0">
                <a:solidFill>
                  <a:srgbClr val="00B0F0"/>
                </a:solidFill>
                <a:latin typeface="Symbol" panose="05050102010706020507" pitchFamily="18" charset="2"/>
              </a:rPr>
              <a:t>s</a:t>
            </a:r>
            <a:r>
              <a:rPr lang="fr-FR" b="1" dirty="0">
                <a:solidFill>
                  <a:srgbClr val="00B0F0"/>
                </a:solidFill>
                <a:sym typeface="Wingdings" panose="05000000000000000000" pitchFamily="2" charset="2"/>
              </a:rPr>
              <a:t>: </a:t>
            </a:r>
            <a:r>
              <a:rPr lang="fr-FR" b="1" dirty="0" err="1">
                <a:solidFill>
                  <a:srgbClr val="00B0F0"/>
                </a:solidFill>
                <a:sym typeface="Wingdings" panose="05000000000000000000" pitchFamily="2" charset="2"/>
              </a:rPr>
              <a:t>A</a:t>
            </a:r>
            <a:r>
              <a:rPr lang="fr-FR" b="1" baseline="-25000" dirty="0" err="1">
                <a:solidFill>
                  <a:srgbClr val="00B0F0"/>
                </a:solidFill>
                <a:sym typeface="Wingdings" panose="05000000000000000000" pitchFamily="2" charset="2"/>
              </a:rPr>
              <a:t>eff</a:t>
            </a:r>
            <a:r>
              <a:rPr lang="fr-FR" b="1" baseline="-25000" dirty="0">
                <a:solidFill>
                  <a:srgbClr val="00B0F0"/>
                </a:solidFill>
                <a:sym typeface="Wingdings" panose="05000000000000000000" pitchFamily="2" charset="2"/>
              </a:rPr>
              <a:t> </a:t>
            </a:r>
            <a:r>
              <a:rPr lang="fr-FR" b="1" dirty="0">
                <a:solidFill>
                  <a:srgbClr val="00B0F0"/>
                </a:solidFill>
                <a:sym typeface="Wingdings" panose="05000000000000000000" pitchFamily="2" charset="2"/>
              </a:rPr>
              <a:t>x 1.6; 5</a:t>
            </a:r>
            <a:r>
              <a:rPr lang="fr-FR" b="1" dirty="0">
                <a:solidFill>
                  <a:srgbClr val="00B0F0"/>
                </a:solidFill>
                <a:latin typeface="Symbol" panose="05050102010706020507" pitchFamily="18" charset="2"/>
              </a:rPr>
              <a:t>s</a:t>
            </a:r>
            <a:r>
              <a:rPr lang="fr-FR" b="1" dirty="0">
                <a:solidFill>
                  <a:srgbClr val="00B0F0"/>
                </a:solidFill>
                <a:sym typeface="Wingdings" panose="05000000000000000000" pitchFamily="2" charset="2"/>
              </a:rPr>
              <a:t>  2</a:t>
            </a:r>
            <a:r>
              <a:rPr lang="fr-FR" b="1" dirty="0">
                <a:solidFill>
                  <a:srgbClr val="00B0F0"/>
                </a:solidFill>
                <a:latin typeface="Symbol" panose="05050102010706020507" pitchFamily="18" charset="2"/>
              </a:rPr>
              <a:t>s</a:t>
            </a:r>
            <a:r>
              <a:rPr lang="fr-FR" b="1" dirty="0">
                <a:solidFill>
                  <a:srgbClr val="00B0F0"/>
                </a:solidFill>
                <a:sym typeface="Wingdings" panose="05000000000000000000" pitchFamily="2" charset="2"/>
              </a:rPr>
              <a:t>: </a:t>
            </a:r>
            <a:r>
              <a:rPr lang="fr-FR" b="1" dirty="0" err="1">
                <a:solidFill>
                  <a:srgbClr val="00B0F0"/>
                </a:solidFill>
                <a:sym typeface="Wingdings" panose="05000000000000000000" pitchFamily="2" charset="2"/>
              </a:rPr>
              <a:t>A</a:t>
            </a:r>
            <a:r>
              <a:rPr lang="fr-FR" b="1" baseline="-25000" dirty="0" err="1">
                <a:solidFill>
                  <a:srgbClr val="00B0F0"/>
                </a:solidFill>
                <a:sym typeface="Wingdings" panose="05000000000000000000" pitchFamily="2" charset="2"/>
              </a:rPr>
              <a:t>eff</a:t>
            </a:r>
            <a:r>
              <a:rPr lang="fr-FR" b="1" baseline="-25000" dirty="0">
                <a:solidFill>
                  <a:srgbClr val="00B0F0"/>
                </a:solidFill>
                <a:sym typeface="Wingdings" panose="05000000000000000000" pitchFamily="2" charset="2"/>
              </a:rPr>
              <a:t> </a:t>
            </a:r>
            <a:r>
              <a:rPr lang="fr-FR" b="1" dirty="0">
                <a:solidFill>
                  <a:srgbClr val="00B0F0"/>
                </a:solidFill>
                <a:sym typeface="Wingdings" panose="05000000000000000000" pitchFamily="2" charset="2"/>
              </a:rPr>
              <a:t>x 2.5</a:t>
            </a:r>
          </a:p>
          <a:p>
            <a:r>
              <a:rPr lang="fr-FR" dirty="0"/>
              <a:t>Bottom line: </a:t>
            </a:r>
            <a:r>
              <a:rPr lang="fr-FR" dirty="0">
                <a:latin typeface="Symbol" panose="05050102010706020507" pitchFamily="18" charset="2"/>
              </a:rPr>
              <a:t>n</a:t>
            </a:r>
            <a:r>
              <a:rPr lang="fr-FR" dirty="0"/>
              <a:t>-</a:t>
            </a:r>
            <a:r>
              <a:rPr lang="fr-FR" dirty="0" err="1"/>
              <a:t>induced</a:t>
            </a:r>
            <a:r>
              <a:rPr lang="fr-FR" dirty="0"/>
              <a:t> EAS </a:t>
            </a:r>
            <a:r>
              <a:rPr lang="fr-FR" u="sng" dirty="0"/>
              <a:t>are</a:t>
            </a:r>
            <a:r>
              <a:rPr lang="fr-FR" dirty="0"/>
              <a:t> </a:t>
            </a:r>
            <a:r>
              <a:rPr lang="fr-FR" dirty="0" err="1"/>
              <a:t>seldom</a:t>
            </a:r>
            <a:r>
              <a:rPr lang="fr-FR" dirty="0"/>
              <a:t>!... And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already</a:t>
            </a:r>
            <a:r>
              <a:rPr lang="fr-FR" dirty="0"/>
              <a:t> </a:t>
            </a:r>
            <a:r>
              <a:rPr lang="fr-FR" dirty="0" err="1"/>
              <a:t>detect</a:t>
            </a:r>
            <a:r>
              <a:rPr lang="fr-FR" dirty="0"/>
              <a:t> a </a:t>
            </a:r>
            <a:r>
              <a:rPr lang="fr-FR" dirty="0" err="1"/>
              <a:t>significant</a:t>
            </a:r>
            <a:r>
              <a:rPr lang="fr-FR" dirty="0"/>
              <a:t> fraction </a:t>
            </a:r>
            <a:r>
              <a:rPr lang="fr-FR" dirty="0" err="1"/>
              <a:t>with</a:t>
            </a:r>
            <a:r>
              <a:rPr lang="fr-FR" dirty="0"/>
              <a:t> standard </a:t>
            </a:r>
            <a:r>
              <a:rPr lang="fr-FR" dirty="0" err="1"/>
              <a:t>trig</a:t>
            </a:r>
            <a:r>
              <a:rPr lang="fr-FR" dirty="0"/>
              <a:t> (TBC).</a:t>
            </a:r>
          </a:p>
          <a:p>
            <a:pPr lvl="1"/>
            <a:r>
              <a:rPr lang="fr-FR" b="1" dirty="0">
                <a:solidFill>
                  <a:srgbClr val="FF0000"/>
                </a:solidFill>
              </a:rPr>
              <a:t>GRAND </a:t>
            </a:r>
            <a:r>
              <a:rPr lang="fr-FR" b="1" dirty="0" err="1">
                <a:solidFill>
                  <a:srgbClr val="FF0000"/>
                </a:solidFill>
              </a:rPr>
              <a:t>sims</a:t>
            </a:r>
            <a:r>
              <a:rPr lang="fr-FR" b="1" dirty="0">
                <a:solidFill>
                  <a:srgbClr val="FF0000"/>
                </a:solidFill>
              </a:rPr>
              <a:t> : factor ~2-3 </a:t>
            </a:r>
            <a:r>
              <a:rPr lang="fr-FR" b="1" dirty="0" err="1">
                <a:solidFill>
                  <a:srgbClr val="FF0000"/>
                </a:solidFill>
              </a:rPr>
              <a:t>between</a:t>
            </a:r>
            <a:r>
              <a:rPr lang="fr-FR" b="1" dirty="0">
                <a:solidFill>
                  <a:srgbClr val="FF0000"/>
                </a:solidFill>
              </a:rPr>
              <a:t> full efficient &amp; 2</a:t>
            </a:r>
            <a:r>
              <a:rPr lang="fr-FR" b="1" dirty="0">
                <a:solidFill>
                  <a:srgbClr val="FF0000"/>
                </a:solidFill>
                <a:latin typeface="Symbol" panose="05050102010706020507" pitchFamily="18" charset="2"/>
              </a:rPr>
              <a:t>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threshold</a:t>
            </a:r>
            <a:endParaRPr lang="fr-FR" b="1" dirty="0">
              <a:solidFill>
                <a:srgbClr val="FF0000"/>
              </a:solidFill>
            </a:endParaRPr>
          </a:p>
          <a:p>
            <a:pPr lvl="1"/>
            <a:r>
              <a:rPr lang="fr-FR" dirty="0" err="1"/>
              <a:t>Pieroni</a:t>
            </a:r>
            <a:r>
              <a:rPr lang="fr-FR" dirty="0"/>
              <a:t> PhD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similar</a:t>
            </a:r>
            <a:r>
              <a:rPr lang="fr-FR" dirty="0"/>
              <a:t> </a:t>
            </a:r>
            <a:r>
              <a:rPr lang="fr-FR"/>
              <a:t>results</a:t>
            </a:r>
            <a:endParaRPr lang="fr-FR" dirty="0">
              <a:latin typeface="Symbol" panose="05050102010706020507" pitchFamily="18" charset="2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fr-FR" dirty="0">
                <a:solidFill>
                  <a:srgbClr val="00B050"/>
                </a:solidFill>
                <a:sym typeface="Wingdings" panose="05000000000000000000" pitchFamily="2" charset="2"/>
              </a:rPr>
              <a:t></a:t>
            </a:r>
            <a:r>
              <a:rPr lang="fr-FR" b="1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fr-FR" b="1" dirty="0" err="1">
                <a:solidFill>
                  <a:srgbClr val="00B050"/>
                </a:solidFill>
                <a:sym typeface="Wingdings" panose="05000000000000000000" pitchFamily="2" charset="2"/>
              </a:rPr>
              <a:t>Discuss</a:t>
            </a:r>
            <a:r>
              <a:rPr lang="fr-FR" b="1" dirty="0">
                <a:solidFill>
                  <a:srgbClr val="00B050"/>
                </a:solidFill>
                <a:sym typeface="Wingdings" panose="05000000000000000000" pitchFamily="2" charset="2"/>
              </a:rPr>
              <a:t> more at « effective area » session!</a:t>
            </a:r>
            <a:endParaRPr lang="fr-FR" b="1" dirty="0">
              <a:solidFill>
                <a:srgbClr val="00B050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7C8AEEF-7904-4784-A048-89AEF9432E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0" y="3059689"/>
            <a:ext cx="5452533" cy="3847295"/>
          </a:xfrm>
          <a:prstGeom prst="rect">
            <a:avLst/>
          </a:prstGeom>
        </p:spPr>
      </p:pic>
      <p:grpSp>
        <p:nvGrpSpPr>
          <p:cNvPr id="14" name="Group">
            <a:extLst>
              <a:ext uri="{FF2B5EF4-FFF2-40B4-BE49-F238E27FC236}">
                <a16:creationId xmlns:a16="http://schemas.microsoft.com/office/drawing/2014/main" id="{44B3F089-819A-4214-877A-E3539BFEFDF9}"/>
              </a:ext>
            </a:extLst>
          </p:cNvPr>
          <p:cNvGrpSpPr/>
          <p:nvPr/>
        </p:nvGrpSpPr>
        <p:grpSpPr>
          <a:xfrm>
            <a:off x="210081" y="273243"/>
            <a:ext cx="503155" cy="556602"/>
            <a:chOff x="0" y="1434"/>
            <a:chExt cx="528782" cy="544237"/>
          </a:xfrm>
        </p:grpSpPr>
        <p:sp>
          <p:nvSpPr>
            <p:cNvPr id="15" name="Triangle">
              <a:extLst>
                <a:ext uri="{FF2B5EF4-FFF2-40B4-BE49-F238E27FC236}">
                  <a16:creationId xmlns:a16="http://schemas.microsoft.com/office/drawing/2014/main" id="{5A02E985-6F54-410B-91D1-DE773E1DC760}"/>
                </a:ext>
              </a:extLst>
            </p:cNvPr>
            <p:cNvSpPr/>
            <p:nvPr/>
          </p:nvSpPr>
          <p:spPr>
            <a:xfrm rot="786350">
              <a:off x="130128" y="274943"/>
              <a:ext cx="209832" cy="250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345"/>
                  </a:lnTo>
                  <a:lnTo>
                    <a:pt x="11010" y="0"/>
                  </a:lnTo>
                  <a:close/>
                </a:path>
              </a:pathLst>
            </a:custGeom>
            <a:noFill/>
            <a:ln w="12700" cap="flat">
              <a:solidFill>
                <a:srgbClr val="7F170E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4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12"/>
            </a:p>
          </p:txBody>
        </p:sp>
        <p:sp>
          <p:nvSpPr>
            <p:cNvPr id="16" name="Triangle">
              <a:extLst>
                <a:ext uri="{FF2B5EF4-FFF2-40B4-BE49-F238E27FC236}">
                  <a16:creationId xmlns:a16="http://schemas.microsoft.com/office/drawing/2014/main" id="{507EC18D-CDE2-42BF-B26F-66B2B4447D9B}"/>
                </a:ext>
              </a:extLst>
            </p:cNvPr>
            <p:cNvSpPr/>
            <p:nvPr/>
          </p:nvSpPr>
          <p:spPr>
            <a:xfrm rot="786350">
              <a:off x="192809" y="21827"/>
              <a:ext cx="209831" cy="260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60"/>
                  </a:moveTo>
                  <a:lnTo>
                    <a:pt x="21600" y="0"/>
                  </a:lnTo>
                  <a:lnTo>
                    <a:pt x="10597" y="21600"/>
                  </a:lnTo>
                  <a:close/>
                </a:path>
              </a:pathLst>
            </a:custGeom>
            <a:noFill/>
            <a:ln w="12700" cap="flat">
              <a:solidFill>
                <a:srgbClr val="7F170E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4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12"/>
            </a:p>
          </p:txBody>
        </p:sp>
        <p:sp>
          <p:nvSpPr>
            <p:cNvPr id="17" name="Triangle">
              <a:extLst>
                <a:ext uri="{FF2B5EF4-FFF2-40B4-BE49-F238E27FC236}">
                  <a16:creationId xmlns:a16="http://schemas.microsoft.com/office/drawing/2014/main" id="{622A748F-AC32-4E48-85BD-9DC5F9EE605E}"/>
                </a:ext>
              </a:extLst>
            </p:cNvPr>
            <p:cNvSpPr/>
            <p:nvPr/>
          </p:nvSpPr>
          <p:spPr>
            <a:xfrm rot="16986341">
              <a:off x="279622" y="181028"/>
              <a:ext cx="214451" cy="241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348"/>
                  </a:moveTo>
                  <a:lnTo>
                    <a:pt x="21600" y="21600"/>
                  </a:lnTo>
                  <a:lnTo>
                    <a:pt x="10585" y="0"/>
                  </a:lnTo>
                  <a:close/>
                </a:path>
              </a:pathLst>
            </a:custGeom>
            <a:noFill/>
            <a:ln w="12700" cap="flat">
              <a:solidFill>
                <a:srgbClr val="7F170E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4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12"/>
            </a:p>
          </p:txBody>
        </p:sp>
        <p:sp>
          <p:nvSpPr>
            <p:cNvPr id="18" name="Triangle">
              <a:extLst>
                <a:ext uri="{FF2B5EF4-FFF2-40B4-BE49-F238E27FC236}">
                  <a16:creationId xmlns:a16="http://schemas.microsoft.com/office/drawing/2014/main" id="{AD1FB2D5-F1E6-4DC6-A9ED-C3EDC7F00BBE}"/>
                </a:ext>
              </a:extLst>
            </p:cNvPr>
            <p:cNvSpPr/>
            <p:nvPr/>
          </p:nvSpPr>
          <p:spPr>
            <a:xfrm rot="16986341">
              <a:off x="37534" y="127162"/>
              <a:ext cx="214450" cy="24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55"/>
                  </a:lnTo>
                  <a:lnTo>
                    <a:pt x="11011" y="21600"/>
                  </a:lnTo>
                  <a:close/>
                </a:path>
              </a:pathLst>
            </a:custGeom>
            <a:noFill/>
            <a:ln w="12700" cap="flat">
              <a:solidFill>
                <a:srgbClr val="7F170E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4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12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F808E8BB-5A0E-4DEA-BEAB-434A0D83FCF5}"/>
              </a:ext>
            </a:extLst>
          </p:cNvPr>
          <p:cNvSpPr/>
          <p:nvPr/>
        </p:nvSpPr>
        <p:spPr>
          <a:xfrm>
            <a:off x="3126377" y="5545423"/>
            <a:ext cx="2211977" cy="3525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84ACBEB-233C-4D42-BFBE-98417C5A715C}"/>
              </a:ext>
            </a:extLst>
          </p:cNvPr>
          <p:cNvSpPr txBox="1"/>
          <p:nvPr/>
        </p:nvSpPr>
        <p:spPr>
          <a:xfrm>
            <a:off x="620850" y="3156184"/>
            <a:ext cx="3442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GRAND neutrino sens </a:t>
            </a:r>
            <a:r>
              <a:rPr lang="fr-FR" dirty="0" err="1"/>
              <a:t>study</a:t>
            </a:r>
            <a:r>
              <a:rPr lang="fr-FR" dirty="0"/>
              <a:t> (2018)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1C23C0B-6585-4C61-B12C-FDD33272F3E7}"/>
              </a:ext>
            </a:extLst>
          </p:cNvPr>
          <p:cNvSpPr txBox="1"/>
          <p:nvPr/>
        </p:nvSpPr>
        <p:spPr>
          <a:xfrm>
            <a:off x="9809512" y="5606819"/>
            <a:ext cx="19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PhD </a:t>
            </a:r>
            <a:r>
              <a:rPr lang="fr-FR" dirty="0" err="1"/>
              <a:t>Pieroni</a:t>
            </a:r>
            <a:r>
              <a:rPr lang="fr-FR" dirty="0"/>
              <a:t> (2015)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C3E0386-61DA-41C2-9E3F-C344DDCB45A0}"/>
              </a:ext>
            </a:extLst>
          </p:cNvPr>
          <p:cNvSpPr/>
          <p:nvPr/>
        </p:nvSpPr>
        <p:spPr>
          <a:xfrm>
            <a:off x="8860720" y="3313424"/>
            <a:ext cx="1517416" cy="2398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83AA13D-AA39-41A7-805D-996F8CBC3EDE}"/>
              </a:ext>
            </a:extLst>
          </p:cNvPr>
          <p:cNvSpPr/>
          <p:nvPr/>
        </p:nvSpPr>
        <p:spPr>
          <a:xfrm>
            <a:off x="3126377" y="5897935"/>
            <a:ext cx="2190324" cy="546409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3A27306-5944-4843-877F-E97BB71B6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3464" y="99612"/>
            <a:ext cx="5622475" cy="2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655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">
            <a:extLst>
              <a:ext uri="{FF2B5EF4-FFF2-40B4-BE49-F238E27FC236}">
                <a16:creationId xmlns:a16="http://schemas.microsoft.com/office/drawing/2014/main" id="{288A3243-6964-46D8-A39B-92E8C957863E}"/>
              </a:ext>
            </a:extLst>
          </p:cNvPr>
          <p:cNvSpPr/>
          <p:nvPr/>
        </p:nvSpPr>
        <p:spPr>
          <a:xfrm>
            <a:off x="7916681" y="5894114"/>
            <a:ext cx="3360887" cy="603569"/>
          </a:xfrm>
          <a:prstGeom prst="rect">
            <a:avLst/>
          </a:prstGeom>
          <a:gradFill>
            <a:gsLst>
              <a:gs pos="0">
                <a:srgbClr val="FFB872"/>
              </a:gs>
              <a:gs pos="100000">
                <a:srgbClr val="EDD8B6"/>
              </a:gs>
            </a:gsLst>
            <a:lin ang="5400000"/>
          </a:gradFill>
          <a:ln w="12700">
            <a:miter lim="400000"/>
          </a:ln>
        </p:spPr>
        <p:txBody>
          <a:bodyPr lIns="65022" tIns="65022" rIns="65022" bIns="65022" anchor="ctr"/>
          <a:lstStyle/>
          <a:p>
            <a:pPr algn="l" defTabSz="650240">
              <a:defRPr sz="2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AEAC43EA-67C9-4481-A3D2-81A10BE69D09}"/>
              </a:ext>
            </a:extLst>
          </p:cNvPr>
          <p:cNvGrpSpPr/>
          <p:nvPr/>
        </p:nvGrpSpPr>
        <p:grpSpPr>
          <a:xfrm>
            <a:off x="828213" y="620162"/>
            <a:ext cx="4379787" cy="2782453"/>
            <a:chOff x="828213" y="620162"/>
            <a:chExt cx="4379787" cy="2782453"/>
          </a:xfrm>
        </p:grpSpPr>
        <p:pic>
          <p:nvPicPr>
            <p:cNvPr id="37" name="ten_sites_instantaneous.png" descr="ten_sites_instantaneous.png">
              <a:extLst>
                <a:ext uri="{FF2B5EF4-FFF2-40B4-BE49-F238E27FC236}">
                  <a16:creationId xmlns:a16="http://schemas.microsoft.com/office/drawing/2014/main" id="{4509F1D6-5F5B-40F6-9679-BCBAF0507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rcRect/>
            <a:stretch>
              <a:fillRect/>
            </a:stretch>
          </p:blipFill>
          <p:spPr>
            <a:xfrm>
              <a:off x="828213" y="620162"/>
              <a:ext cx="4379787" cy="27824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" name="GRAND_logo.pdf" descr="GRAND_logo.pdf">
              <a:extLst>
                <a:ext uri="{FF2B5EF4-FFF2-40B4-BE49-F238E27FC236}">
                  <a16:creationId xmlns:a16="http://schemas.microsoft.com/office/drawing/2014/main" id="{7AAA8E4F-8B3F-4CC7-BCC3-91FDE8004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140164" y="1770845"/>
              <a:ext cx="931255" cy="6533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5" name="Rectangle">
            <a:extLst>
              <a:ext uri="{FF2B5EF4-FFF2-40B4-BE49-F238E27FC236}">
                <a16:creationId xmlns:a16="http://schemas.microsoft.com/office/drawing/2014/main" id="{37E79514-0C04-4091-8F24-9DEC752D681A}"/>
              </a:ext>
            </a:extLst>
          </p:cNvPr>
          <p:cNvSpPr/>
          <p:nvPr/>
        </p:nvSpPr>
        <p:spPr>
          <a:xfrm>
            <a:off x="232523" y="3146059"/>
            <a:ext cx="3233053" cy="434849"/>
          </a:xfrm>
          <a:prstGeom prst="rect">
            <a:avLst/>
          </a:prstGeom>
          <a:gradFill>
            <a:gsLst>
              <a:gs pos="0">
                <a:srgbClr val="FFB872"/>
              </a:gs>
              <a:gs pos="100000">
                <a:srgbClr val="EDD8B6"/>
              </a:gs>
            </a:gsLst>
            <a:lin ang="5400000"/>
          </a:gradFill>
          <a:ln w="12700">
            <a:miter lim="400000"/>
          </a:ln>
        </p:spPr>
        <p:txBody>
          <a:bodyPr lIns="65022" tIns="65022" rIns="65022" bIns="65022" anchor="ctr"/>
          <a:lstStyle/>
          <a:p>
            <a:pPr algn="l" defTabSz="650240">
              <a:defRPr sz="2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  <p:sp>
        <p:nvSpPr>
          <p:cNvPr id="702" name="Text"/>
          <p:cNvSpPr txBox="1"/>
          <p:nvPr/>
        </p:nvSpPr>
        <p:spPr>
          <a:xfrm>
            <a:off x="11050395" y="6609304"/>
            <a:ext cx="179536" cy="189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>
            <a:spAutoFit/>
          </a:bodyPr>
          <a:lstStyle>
            <a:lvl1pPr defTabSz="415431">
              <a:defRPr sz="1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 sz="984"/>
              <a:t>5</a:t>
            </a:fld>
            <a:endParaRPr sz="984"/>
          </a:p>
        </p:txBody>
      </p:sp>
      <p:sp>
        <p:nvSpPr>
          <p:cNvPr id="703" name="A wide instantaneous field of view  for more chances of spotting short transients"/>
          <p:cNvSpPr txBox="1"/>
          <p:nvPr/>
        </p:nvSpPr>
        <p:spPr>
          <a:xfrm>
            <a:off x="2208116" y="238488"/>
            <a:ext cx="8133450" cy="357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 anchor="ctr">
            <a:spAutoFit/>
          </a:bodyPr>
          <a:lstStyle/>
          <a:p>
            <a:pPr algn="l">
              <a:defRPr sz="2800" b="0">
                <a:solidFill>
                  <a:srgbClr val="484848"/>
                </a:solidFill>
                <a:latin typeface="HK Grotesk SemiBold"/>
                <a:ea typeface="HK Grotesk SemiBold"/>
                <a:cs typeface="HK Grotesk SemiBold"/>
                <a:sym typeface="HK Grotesk SemiBold"/>
              </a:defRPr>
            </a:pPr>
            <a:endParaRPr sz="1969" dirty="0"/>
          </a:p>
        </p:txBody>
      </p:sp>
      <p:grpSp>
        <p:nvGrpSpPr>
          <p:cNvPr id="719" name="Group"/>
          <p:cNvGrpSpPr/>
          <p:nvPr/>
        </p:nvGrpSpPr>
        <p:grpSpPr>
          <a:xfrm>
            <a:off x="445212" y="115113"/>
            <a:ext cx="503155" cy="556602"/>
            <a:chOff x="0" y="1434"/>
            <a:chExt cx="528782" cy="544237"/>
          </a:xfrm>
        </p:grpSpPr>
        <p:sp>
          <p:nvSpPr>
            <p:cNvPr id="715" name="Triangle"/>
            <p:cNvSpPr/>
            <p:nvPr/>
          </p:nvSpPr>
          <p:spPr>
            <a:xfrm rot="786350">
              <a:off x="130128" y="274943"/>
              <a:ext cx="209832" cy="250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345"/>
                  </a:lnTo>
                  <a:lnTo>
                    <a:pt x="11010" y="0"/>
                  </a:lnTo>
                  <a:close/>
                </a:path>
              </a:pathLst>
            </a:custGeom>
            <a:noFill/>
            <a:ln w="12700" cap="flat">
              <a:solidFill>
                <a:srgbClr val="7F170E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4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12"/>
            </a:p>
          </p:txBody>
        </p:sp>
        <p:sp>
          <p:nvSpPr>
            <p:cNvPr id="716" name="Triangle"/>
            <p:cNvSpPr/>
            <p:nvPr/>
          </p:nvSpPr>
          <p:spPr>
            <a:xfrm rot="786350">
              <a:off x="192809" y="21827"/>
              <a:ext cx="209831" cy="260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60"/>
                  </a:moveTo>
                  <a:lnTo>
                    <a:pt x="21600" y="0"/>
                  </a:lnTo>
                  <a:lnTo>
                    <a:pt x="10597" y="21600"/>
                  </a:lnTo>
                  <a:close/>
                </a:path>
              </a:pathLst>
            </a:custGeom>
            <a:noFill/>
            <a:ln w="12700" cap="flat">
              <a:solidFill>
                <a:srgbClr val="7F170E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4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12"/>
            </a:p>
          </p:txBody>
        </p:sp>
        <p:sp>
          <p:nvSpPr>
            <p:cNvPr id="717" name="Triangle"/>
            <p:cNvSpPr/>
            <p:nvPr/>
          </p:nvSpPr>
          <p:spPr>
            <a:xfrm rot="16986341">
              <a:off x="279622" y="181028"/>
              <a:ext cx="214451" cy="241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348"/>
                  </a:moveTo>
                  <a:lnTo>
                    <a:pt x="21600" y="21600"/>
                  </a:lnTo>
                  <a:lnTo>
                    <a:pt x="10585" y="0"/>
                  </a:lnTo>
                  <a:close/>
                </a:path>
              </a:pathLst>
            </a:custGeom>
            <a:noFill/>
            <a:ln w="12700" cap="flat">
              <a:solidFill>
                <a:srgbClr val="7F170E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4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12"/>
            </a:p>
          </p:txBody>
        </p:sp>
        <p:sp>
          <p:nvSpPr>
            <p:cNvPr id="718" name="Triangle"/>
            <p:cNvSpPr/>
            <p:nvPr/>
          </p:nvSpPr>
          <p:spPr>
            <a:xfrm rot="16986341">
              <a:off x="37534" y="127162"/>
              <a:ext cx="214450" cy="24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55"/>
                  </a:lnTo>
                  <a:lnTo>
                    <a:pt x="11011" y="21600"/>
                  </a:lnTo>
                  <a:close/>
                </a:path>
              </a:pathLst>
            </a:custGeom>
            <a:noFill/>
            <a:ln w="12700" cap="flat">
              <a:solidFill>
                <a:srgbClr val="7F170E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4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12"/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247D21E0-BD27-4551-B1E5-07B6A75FA216}"/>
              </a:ext>
            </a:extLst>
          </p:cNvPr>
          <p:cNvGrpSpPr/>
          <p:nvPr/>
        </p:nvGrpSpPr>
        <p:grpSpPr>
          <a:xfrm>
            <a:off x="5596286" y="938742"/>
            <a:ext cx="6524577" cy="4792280"/>
            <a:chOff x="5596286" y="1226128"/>
            <a:chExt cx="6524577" cy="4792280"/>
          </a:xfrm>
        </p:grpSpPr>
        <p:pic>
          <p:nvPicPr>
            <p:cNvPr id="705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872"/>
            <a:stretch>
              <a:fillRect/>
            </a:stretch>
          </p:blipFill>
          <p:spPr>
            <a:xfrm>
              <a:off x="5596286" y="1226128"/>
              <a:ext cx="6524577" cy="44433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20" name="adapted from Guépin, KK, Oikonomou, Nature Phys. Rev. 2022"/>
            <p:cNvSpPr txBox="1"/>
            <p:nvPr/>
          </p:nvSpPr>
          <p:spPr>
            <a:xfrm>
              <a:off x="8539940" y="5785139"/>
              <a:ext cx="3392981" cy="2332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9050" tIns="19050" rIns="19050" bIns="19050" anchor="ctr">
              <a:spAutoFit/>
            </a:bodyPr>
            <a:lstStyle/>
            <a:p>
              <a:pPr algn="r" defTabSz="412735">
                <a:defRPr sz="1800" b="0">
                  <a:latin typeface="HK Grotesk Bold Italic"/>
                  <a:ea typeface="HK Grotesk Bold Italic"/>
                  <a:cs typeface="HK Grotesk Bold Italic"/>
                  <a:sym typeface="HK Grotesk Bold Italic"/>
                </a:defRPr>
              </a:pPr>
              <a:r>
                <a:rPr sz="1266" dirty="0">
                  <a:latin typeface="HK Grotesk Italic"/>
                  <a:ea typeface="HK Grotesk Italic"/>
                  <a:cs typeface="HK Grotesk Italic"/>
                  <a:sym typeface="HK Grotesk Italic"/>
                </a:rPr>
                <a:t>adapted from</a:t>
              </a:r>
              <a:r>
                <a:rPr sz="1266" dirty="0"/>
                <a:t> </a:t>
              </a:r>
              <a:r>
                <a:rPr sz="1266" dirty="0" err="1"/>
                <a:t>Guépin</a:t>
              </a:r>
              <a:r>
                <a:rPr sz="1266" dirty="0"/>
                <a:t> </a:t>
              </a:r>
              <a:r>
                <a:rPr lang="en-US" sz="1266" dirty="0"/>
                <a:t>et al. </a:t>
              </a:r>
              <a:r>
                <a:rPr sz="1266" dirty="0"/>
                <a:t>Nature Phys. Rev. 2022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D33F8357-1E7B-406B-A31D-05A2E6DAA690}"/>
              </a:ext>
            </a:extLst>
          </p:cNvPr>
          <p:cNvGrpSpPr/>
          <p:nvPr/>
        </p:nvGrpSpPr>
        <p:grpSpPr>
          <a:xfrm>
            <a:off x="540066" y="4001008"/>
            <a:ext cx="5056220" cy="2884370"/>
            <a:chOff x="540066" y="4001008"/>
            <a:chExt cx="5056220" cy="2884370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6431B45F-9CBD-47C1-8EDF-A0BFBFBCC324}"/>
                </a:ext>
              </a:extLst>
            </p:cNvPr>
            <p:cNvGrpSpPr/>
            <p:nvPr/>
          </p:nvGrpSpPr>
          <p:grpSpPr>
            <a:xfrm>
              <a:off x="540066" y="4001008"/>
              <a:ext cx="5056220" cy="2640112"/>
              <a:chOff x="540066" y="4001008"/>
              <a:chExt cx="5056220" cy="2640112"/>
            </a:xfrm>
          </p:grpSpPr>
          <p:grpSp>
            <p:nvGrpSpPr>
              <p:cNvPr id="6" name="Groupe 5">
                <a:extLst>
                  <a:ext uri="{FF2B5EF4-FFF2-40B4-BE49-F238E27FC236}">
                    <a16:creationId xmlns:a16="http://schemas.microsoft.com/office/drawing/2014/main" id="{73DBB4D2-522F-4B10-B279-998C1A6227DE}"/>
                  </a:ext>
                </a:extLst>
              </p:cNvPr>
              <p:cNvGrpSpPr/>
              <p:nvPr/>
            </p:nvGrpSpPr>
            <p:grpSpPr>
              <a:xfrm>
                <a:off x="540066" y="4001008"/>
                <a:ext cx="5056220" cy="2640112"/>
                <a:chOff x="445212" y="3943402"/>
                <a:chExt cx="5056220" cy="2640112"/>
              </a:xfrm>
            </p:grpSpPr>
            <p:grpSp>
              <p:nvGrpSpPr>
                <p:cNvPr id="5" name="Groupe 4">
                  <a:extLst>
                    <a:ext uri="{FF2B5EF4-FFF2-40B4-BE49-F238E27FC236}">
                      <a16:creationId xmlns:a16="http://schemas.microsoft.com/office/drawing/2014/main" id="{237AD180-3B80-4CDF-93A9-AC5A3C519C03}"/>
                    </a:ext>
                  </a:extLst>
                </p:cNvPr>
                <p:cNvGrpSpPr/>
                <p:nvPr/>
              </p:nvGrpSpPr>
              <p:grpSpPr>
                <a:xfrm>
                  <a:off x="445212" y="3943402"/>
                  <a:ext cx="5056220" cy="2640112"/>
                  <a:chOff x="445212" y="3943402"/>
                  <a:chExt cx="5056220" cy="2640112"/>
                </a:xfrm>
              </p:grpSpPr>
              <p:pic>
                <p:nvPicPr>
                  <p:cNvPr id="30" name="Image" descr="Image">
                    <a:extLst>
                      <a:ext uri="{FF2B5EF4-FFF2-40B4-BE49-F238E27FC236}">
                        <a16:creationId xmlns:a16="http://schemas.microsoft.com/office/drawing/2014/main" id="{C07CC014-40ED-4CB2-A8FD-FA43A7F60B9D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5">
                    <a:extLst/>
                  </a:blip>
                  <a:srcRect b="10635"/>
                  <a:stretch>
                    <a:fillRect/>
                  </a:stretch>
                </p:blipFill>
                <p:spPr>
                  <a:xfrm>
                    <a:off x="445212" y="3943402"/>
                    <a:ext cx="5056220" cy="2640112"/>
                  </a:xfrm>
                  <a:prstGeom prst="rect">
                    <a:avLst/>
                  </a:prstGeom>
                  <a:ln w="12700">
                    <a:miter lim="400000"/>
                  </a:ln>
                </p:spPr>
              </p:pic>
              <p:sp>
                <p:nvSpPr>
                  <p:cNvPr id="33" name="~0.1°">
                    <a:extLst>
                      <a:ext uri="{FF2B5EF4-FFF2-40B4-BE49-F238E27FC236}">
                        <a16:creationId xmlns:a16="http://schemas.microsoft.com/office/drawing/2014/main" id="{E4F3F320-85F5-422B-9576-751079E7423C}"/>
                      </a:ext>
                    </a:extLst>
                  </p:cNvPr>
                  <p:cNvSpPr txBox="1"/>
                  <p:nvPr/>
                </p:nvSpPr>
                <p:spPr>
                  <a:xfrm>
                    <a:off x="1729045" y="4959177"/>
                    <a:ext cx="876747" cy="469901"/>
                  </a:xfrm>
                  <a:prstGeom prst="rect">
                    <a:avLst/>
                  </a:prstGeom>
                  <a:ln w="12700">
                    <a:miter lim="400000"/>
                  </a:ln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none" lIns="50800" tIns="50800" rIns="50800" bIns="50800" anchor="ctr">
                    <a:spAutoFit/>
                  </a:bodyPr>
                  <a:lstStyle>
                    <a:lvl1pPr algn="l">
                      <a:defRPr b="0">
                        <a:solidFill>
                          <a:srgbClr val="7F170E"/>
                        </a:solidFill>
                        <a:latin typeface="HK Grotesk Bold"/>
                        <a:ea typeface="HK Grotesk Bold"/>
                        <a:cs typeface="HK Grotesk Bold"/>
                        <a:sym typeface="HK Grotesk Bold"/>
                      </a:defRPr>
                    </a:lvl1pPr>
                  </a:lstStyle>
                  <a:p>
                    <a:r>
                      <a:rPr dirty="0"/>
                      <a:t>~0.1°</a:t>
                    </a:r>
                  </a:p>
                </p:txBody>
              </p:sp>
            </p:grpSp>
            <p:sp>
              <p:nvSpPr>
                <p:cNvPr id="34" name="Rectangle">
                  <a:extLst>
                    <a:ext uri="{FF2B5EF4-FFF2-40B4-BE49-F238E27FC236}">
                      <a16:creationId xmlns:a16="http://schemas.microsoft.com/office/drawing/2014/main" id="{DB5906BA-CF3B-43D1-A622-82954C3E6DC5}"/>
                    </a:ext>
                  </a:extLst>
                </p:cNvPr>
                <p:cNvSpPr/>
                <p:nvPr/>
              </p:nvSpPr>
              <p:spPr>
                <a:xfrm>
                  <a:off x="2801715" y="4775640"/>
                  <a:ext cx="2559150" cy="434849"/>
                </a:xfrm>
                <a:prstGeom prst="rect">
                  <a:avLst/>
                </a:prstGeom>
                <a:gradFill>
                  <a:gsLst>
                    <a:gs pos="0">
                      <a:srgbClr val="FFB872"/>
                    </a:gs>
                    <a:gs pos="100000">
                      <a:srgbClr val="EDD8B6"/>
                    </a:gs>
                  </a:gsLst>
                  <a:lin ang="5400000"/>
                </a:gradFill>
                <a:ln w="12700">
                  <a:miter lim="400000"/>
                </a:ln>
              </p:spPr>
              <p:txBody>
                <a:bodyPr lIns="65022" tIns="65022" rIns="65022" bIns="65022" anchor="ctr"/>
                <a:lstStyle/>
                <a:p>
                  <a:pPr algn="l" defTabSz="650240">
                    <a:defRPr sz="2200" b="0">
                      <a:latin typeface="Gill Sans Light"/>
                      <a:ea typeface="Gill Sans Light"/>
                      <a:cs typeface="Gill Sans Light"/>
                      <a:sym typeface="Gill Sans Light"/>
                    </a:defRPr>
                  </a:pPr>
                  <a:endParaRPr/>
                </a:p>
              </p:txBody>
            </p:sp>
          </p:grpSp>
          <p:sp>
            <p:nvSpPr>
              <p:cNvPr id="31" name="ZoneTexte 6">
                <a:extLst>
                  <a:ext uri="{FF2B5EF4-FFF2-40B4-BE49-F238E27FC236}">
                    <a16:creationId xmlns:a16="http://schemas.microsoft.com/office/drawing/2014/main" id="{8EE70873-1C0D-47E8-990D-5CC9DF53BA52}"/>
                  </a:ext>
                </a:extLst>
              </p:cNvPr>
              <p:cNvSpPr txBox="1"/>
              <p:nvPr/>
            </p:nvSpPr>
            <p:spPr>
              <a:xfrm>
                <a:off x="3125319" y="5175268"/>
                <a:ext cx="2200280" cy="50064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65023" tIns="65023" rIns="65023" bIns="65023">
                <a:spAutoFit/>
              </a:bodyPr>
              <a:lstStyle>
                <a:lvl1pPr algn="l" defTabSz="1300480">
                  <a:defRPr sz="1500" b="0">
                    <a:solidFill>
                      <a:srgbClr val="1A1A1A"/>
                    </a:solidFill>
                    <a:latin typeface="HK Grotesk Italic"/>
                    <a:ea typeface="HK Grotesk Italic"/>
                    <a:cs typeface="HK Grotesk Italic"/>
                    <a:sym typeface="HK Grotesk Italic"/>
                  </a:defRPr>
                </a:lvl1pPr>
              </a:lstStyle>
              <a:p>
                <a:r>
                  <a:rPr sz="1200" dirty="0" err="1">
                    <a:solidFill>
                      <a:schemeClr val="tx1"/>
                    </a:solidFill>
                  </a:rPr>
                  <a:t>Decoene</a:t>
                </a:r>
                <a:r>
                  <a:rPr lang="en-US" sz="1200" dirty="0">
                    <a:solidFill>
                      <a:schemeClr val="tx1"/>
                    </a:solidFill>
                  </a:rPr>
                  <a:t> et al., arXiv:2112.07542</a:t>
                </a:r>
              </a:p>
              <a:p>
                <a:r>
                  <a:rPr lang="en-US" sz="1200" dirty="0" err="1">
                    <a:solidFill>
                      <a:schemeClr val="tx1"/>
                    </a:solidFill>
                  </a:rPr>
                  <a:t>Guelfand</a:t>
                </a:r>
                <a:r>
                  <a:rPr lang="en-US" sz="1200" dirty="0">
                    <a:solidFill>
                      <a:schemeClr val="tx1"/>
                    </a:solidFill>
                  </a:rPr>
                  <a:t> PhD </a:t>
                </a:r>
                <a:endParaRPr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ZoneTexte 6">
                <a:extLst>
                  <a:ext uri="{FF2B5EF4-FFF2-40B4-BE49-F238E27FC236}">
                    <a16:creationId xmlns:a16="http://schemas.microsoft.com/office/drawing/2014/main" id="{D9D74A0D-F0AF-4378-9CA2-8CC6DAFCE12E}"/>
                  </a:ext>
                </a:extLst>
              </p:cNvPr>
              <p:cNvSpPr txBox="1"/>
              <p:nvPr/>
            </p:nvSpPr>
            <p:spPr>
              <a:xfrm>
                <a:off x="2831151" y="4773517"/>
                <a:ext cx="2596543" cy="43909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65023" tIns="65023" rIns="65023" bIns="65023">
                <a:spAutoFit/>
              </a:bodyPr>
              <a:lstStyle>
                <a:lvl1pPr algn="l" defTabSz="1300480">
                  <a:defRPr sz="2000" b="0">
                    <a:solidFill>
                      <a:srgbClr val="1A1A1A"/>
                    </a:solidFill>
                    <a:latin typeface="HK Grotesk Regular"/>
                    <a:ea typeface="HK Grotesk Regular"/>
                    <a:cs typeface="HK Grotesk Regular"/>
                    <a:sym typeface="HK Grotesk Regular"/>
                  </a:defRPr>
                </a:lvl1pPr>
              </a:lstStyle>
              <a:p>
                <a:r>
                  <a:rPr dirty="0"/>
                  <a:t>Angular resolution</a:t>
                </a:r>
                <a:r>
                  <a:rPr lang="en-US" dirty="0"/>
                  <a:t>: 0.1°</a:t>
                </a:r>
                <a:endParaRPr dirty="0"/>
              </a:p>
            </p:txBody>
          </p:sp>
        </p:grpSp>
        <p:sp>
          <p:nvSpPr>
            <p:cNvPr id="36" name="ZoneTexte 6">
              <a:extLst>
                <a:ext uri="{FF2B5EF4-FFF2-40B4-BE49-F238E27FC236}">
                  <a16:creationId xmlns:a16="http://schemas.microsoft.com/office/drawing/2014/main" id="{6A1014A9-FFF4-47ED-94A6-CBA3FD82BBBB}"/>
                </a:ext>
              </a:extLst>
            </p:cNvPr>
            <p:cNvSpPr txBox="1"/>
            <p:nvPr/>
          </p:nvSpPr>
          <p:spPr>
            <a:xfrm>
              <a:off x="2323058" y="6552129"/>
              <a:ext cx="1729014" cy="33324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65023" tIns="65023" rIns="65023" bIns="65023">
              <a:spAutoFit/>
            </a:bodyPr>
            <a:lstStyle>
              <a:lvl1pPr algn="l" defTabSz="1300480">
                <a:defRPr sz="1300" b="0">
                  <a:solidFill>
                    <a:srgbClr val="686869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r>
                <a:rPr dirty="0"/>
                <a:t>angular resolution [deg]</a:t>
              </a:r>
            </a:p>
          </p:txBody>
        </p:sp>
      </p:grpSp>
      <p:sp>
        <p:nvSpPr>
          <p:cNvPr id="41" name="*uniformly spaced between 60N and 40S">
            <a:extLst>
              <a:ext uri="{FF2B5EF4-FFF2-40B4-BE49-F238E27FC236}">
                <a16:creationId xmlns:a16="http://schemas.microsoft.com/office/drawing/2014/main" id="{EC2D59B6-429C-4FF3-9D5E-4ED1B32CE569}"/>
              </a:ext>
            </a:extLst>
          </p:cNvPr>
          <p:cNvSpPr/>
          <p:nvPr/>
        </p:nvSpPr>
        <p:spPr>
          <a:xfrm>
            <a:off x="222173" y="3836468"/>
            <a:ext cx="5778033" cy="3932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7093" tIns="27093" rIns="27093" bIns="27093" numCol="1" anchor="ctr">
            <a:spAutoFit/>
          </a:bodyPr>
          <a:lstStyle>
            <a:lvl1pPr algn="l" defTabSz="587022">
              <a:defRPr sz="2200" b="0">
                <a:solidFill>
                  <a:srgbClr val="1A1A1A"/>
                </a:solidFill>
                <a:latin typeface="HK Grotesk Regular"/>
                <a:ea typeface="HK Grotesk Regular"/>
                <a:cs typeface="HK Grotesk Regular"/>
                <a:sym typeface="HK Grotesk Regular"/>
              </a:defRPr>
            </a:lvl1pPr>
          </a:lstStyle>
          <a:p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10C9B5-ABD3-494A-96AC-6BD81F9831E9}"/>
              </a:ext>
            </a:extLst>
          </p:cNvPr>
          <p:cNvSpPr/>
          <p:nvPr/>
        </p:nvSpPr>
        <p:spPr>
          <a:xfrm>
            <a:off x="153607" y="3189140"/>
            <a:ext cx="597151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87022">
              <a:defRPr sz="2200" b="0">
                <a:solidFill>
                  <a:srgbClr val="1A1A1A"/>
                </a:solidFill>
                <a:latin typeface="HK Grotesk Bold"/>
                <a:ea typeface="HK Grotesk Bold"/>
                <a:cs typeface="HK Grotesk Bold"/>
                <a:sym typeface="HK Grotesk Bold"/>
              </a:defRPr>
            </a:pPr>
            <a:r>
              <a:rPr lang="en-US" sz="2000" dirty="0"/>
              <a:t>instantaneous </a:t>
            </a:r>
            <a:r>
              <a:rPr lang="en-US" sz="2000" dirty="0" err="1"/>
              <a:t>FoV</a:t>
            </a:r>
            <a:r>
              <a:rPr lang="en-US" sz="2000" dirty="0"/>
              <a:t>: 45% of sky</a:t>
            </a:r>
          </a:p>
          <a:p>
            <a:pPr defTabSz="587022">
              <a:defRPr sz="2200" b="0">
                <a:solidFill>
                  <a:srgbClr val="1A1A1A"/>
                </a:solidFill>
                <a:latin typeface="HK Grotesk Bold"/>
                <a:ea typeface="HK Grotesk Bold"/>
                <a:cs typeface="HK Grotesk Bold"/>
                <a:sym typeface="HK Grotesk Bold"/>
              </a:defRPr>
            </a:pPr>
            <a:r>
              <a:rPr lang="en-US" sz="1600" dirty="0"/>
              <a:t>(for 10 random* site locations between 40S and 60N)</a:t>
            </a:r>
          </a:p>
          <a:p>
            <a:pPr defTabSz="587022">
              <a:defRPr sz="2200" b="0">
                <a:solidFill>
                  <a:srgbClr val="1A1A1A"/>
                </a:solidFill>
                <a:latin typeface="HK Grotesk Bold"/>
                <a:ea typeface="HK Grotesk Bold"/>
                <a:cs typeface="HK Grotesk Bold"/>
                <a:sym typeface="HK Grotesk Bold"/>
              </a:defRPr>
            </a:pPr>
            <a:endParaRPr lang="en-US" sz="1600" dirty="0"/>
          </a:p>
        </p:txBody>
      </p:sp>
      <p:sp>
        <p:nvSpPr>
          <p:cNvPr id="43" name="Titre 1">
            <a:extLst>
              <a:ext uri="{FF2B5EF4-FFF2-40B4-BE49-F238E27FC236}">
                <a16:creationId xmlns:a16="http://schemas.microsoft.com/office/drawing/2014/main" id="{C6F94479-F0D7-40A3-8851-3B53FB4347CC}"/>
              </a:ext>
            </a:extLst>
          </p:cNvPr>
          <p:cNvSpPr txBox="1">
            <a:spLocks/>
          </p:cNvSpPr>
          <p:nvPr/>
        </p:nvSpPr>
        <p:spPr>
          <a:xfrm>
            <a:off x="1019726" y="104708"/>
            <a:ext cx="5105400" cy="109616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GRAND performances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CA2BBC-7615-452D-AE73-2B5C66BB0131}"/>
              </a:ext>
            </a:extLst>
          </p:cNvPr>
          <p:cNvSpPr/>
          <p:nvPr/>
        </p:nvSpPr>
        <p:spPr>
          <a:xfrm>
            <a:off x="4116824" y="2864102"/>
            <a:ext cx="11860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F. </a:t>
            </a:r>
            <a:r>
              <a:rPr lang="fr-FR" sz="1400" dirty="0" err="1"/>
              <a:t>Oikonomou</a:t>
            </a:r>
            <a:endParaRPr lang="fr-FR" sz="14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B0DA32A-AD01-4230-ABBD-7136AE77367F}"/>
              </a:ext>
            </a:extLst>
          </p:cNvPr>
          <p:cNvSpPr txBox="1"/>
          <p:nvPr/>
        </p:nvSpPr>
        <p:spPr>
          <a:xfrm>
            <a:off x="7884587" y="5878247"/>
            <a:ext cx="3392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 competitive proposal for</a:t>
            </a:r>
          </a:p>
          <a:p>
            <a:pPr algn="ctr"/>
            <a:r>
              <a:rPr lang="en-US" dirty="0"/>
              <a:t> the detection of UHE neutrinos</a:t>
            </a:r>
            <a:endParaRPr lang="fr-FR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702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Rectangle"/>
          <p:cNvSpPr/>
          <p:nvPr/>
        </p:nvSpPr>
        <p:spPr>
          <a:xfrm>
            <a:off x="7617995" y="1598081"/>
            <a:ext cx="2801249" cy="5068985"/>
          </a:xfrm>
          <a:prstGeom prst="rect">
            <a:avLst/>
          </a:prstGeom>
          <a:gradFill>
            <a:gsLst>
              <a:gs pos="0">
                <a:srgbClr val="672025">
                  <a:alpha val="60204"/>
                </a:srgbClr>
              </a:gs>
              <a:gs pos="100000">
                <a:srgbClr val="A98184">
                  <a:alpha val="60204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780" name="Rectangle"/>
          <p:cNvSpPr/>
          <p:nvPr/>
        </p:nvSpPr>
        <p:spPr>
          <a:xfrm>
            <a:off x="2069916" y="1603615"/>
            <a:ext cx="2679322" cy="5057917"/>
          </a:xfrm>
          <a:prstGeom prst="rect">
            <a:avLst/>
          </a:prstGeom>
          <a:gradFill>
            <a:gsLst>
              <a:gs pos="0">
                <a:srgbClr val="EECD9E">
                  <a:alpha val="83208"/>
                </a:srgbClr>
              </a:gs>
              <a:gs pos="100000">
                <a:srgbClr val="FAEEDF">
                  <a:alpha val="83208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E8C79A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781" name="Rectangle"/>
          <p:cNvSpPr/>
          <p:nvPr/>
        </p:nvSpPr>
        <p:spPr>
          <a:xfrm>
            <a:off x="4794464" y="1602954"/>
            <a:ext cx="2780804" cy="5059240"/>
          </a:xfrm>
          <a:prstGeom prst="rect">
            <a:avLst/>
          </a:prstGeom>
          <a:gradFill>
            <a:gsLst>
              <a:gs pos="0">
                <a:srgbClr val="FFB872"/>
              </a:gs>
              <a:gs pos="100000">
                <a:srgbClr val="EDD8B6"/>
              </a:gs>
            </a:gsLst>
            <a:lin ang="5400000"/>
          </a:gradFill>
          <a:ln w="12700">
            <a:miter lim="400000"/>
          </a:ln>
        </p:spPr>
        <p:txBody>
          <a:bodyPr lIns="45719" tIns="45719" rIns="45719" bIns="45719" anchor="ctr"/>
          <a:lstStyle/>
          <a:p>
            <a:pPr defTabSz="457184">
              <a:defRPr sz="2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1547"/>
          </a:p>
        </p:txBody>
      </p:sp>
      <p:sp>
        <p:nvSpPr>
          <p:cNvPr id="782" name="300M€ in total"/>
          <p:cNvSpPr txBox="1"/>
          <p:nvPr/>
        </p:nvSpPr>
        <p:spPr>
          <a:xfrm>
            <a:off x="7752190" y="5368942"/>
            <a:ext cx="1630833" cy="323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/>
          <a:p>
            <a:pPr defTabSz="914367">
              <a:lnSpc>
                <a:spcPct val="80000"/>
              </a:lnSpc>
              <a:spcBef>
                <a:spcPts val="281"/>
              </a:spcBef>
              <a:defRPr sz="2600" b="0">
                <a:solidFill>
                  <a:srgbClr val="1A1A1A"/>
                </a:solidFill>
                <a:latin typeface="HK Grotesk Regular"/>
                <a:ea typeface="HK Grotesk Regular"/>
                <a:cs typeface="HK Grotesk Regular"/>
                <a:sym typeface="HK Grotesk Regular"/>
              </a:defRPr>
            </a:pPr>
            <a:r>
              <a:rPr sz="1828">
                <a:latin typeface="HK Grotesk Bold"/>
                <a:ea typeface="HK Grotesk Bold"/>
                <a:cs typeface="HK Grotesk Bold"/>
                <a:sym typeface="HK Grotesk Bold"/>
              </a:rPr>
              <a:t>300M€</a:t>
            </a:r>
            <a:r>
              <a:rPr sz="1828"/>
              <a:t> in total</a:t>
            </a:r>
          </a:p>
        </p:txBody>
      </p:sp>
      <p:sp>
        <p:nvSpPr>
          <p:cNvPr id="783" name="200,000 antennas  over 200,000 km2…"/>
          <p:cNvSpPr txBox="1"/>
          <p:nvPr/>
        </p:nvSpPr>
        <p:spPr>
          <a:xfrm>
            <a:off x="7690522" y="3624968"/>
            <a:ext cx="2801249" cy="865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/>
          <a:p>
            <a:pPr marL="160729" indent="-160729" defTabSz="914367">
              <a:lnSpc>
                <a:spcPct val="80000"/>
              </a:lnSpc>
              <a:spcBef>
                <a:spcPts val="281"/>
              </a:spcBef>
              <a:buSzPct val="100000"/>
              <a:buChar char="•"/>
              <a:defRPr sz="2000" b="0">
                <a:solidFill>
                  <a:srgbClr val="1A1A1A"/>
                </a:solidFill>
                <a:latin typeface="HK Grotesk Regular"/>
                <a:ea typeface="HK Grotesk Regular"/>
                <a:cs typeface="HK Grotesk Regular"/>
                <a:sym typeface="HK Grotesk Regular"/>
              </a:defRPr>
            </a:pPr>
            <a:r>
              <a:rPr sz="1406"/>
              <a:t>200,000 antennas </a:t>
            </a:r>
            <a:br>
              <a:rPr sz="1406"/>
            </a:br>
            <a:r>
              <a:rPr sz="1406"/>
              <a:t>over 200,000 km</a:t>
            </a:r>
            <a:r>
              <a:rPr sz="1406" baseline="31999"/>
              <a:t>2</a:t>
            </a:r>
          </a:p>
          <a:p>
            <a:pPr marL="160729" indent="-160729" defTabSz="914367">
              <a:lnSpc>
                <a:spcPct val="80000"/>
              </a:lnSpc>
              <a:spcBef>
                <a:spcPts val="281"/>
              </a:spcBef>
              <a:buSzPct val="100000"/>
              <a:buChar char="•"/>
              <a:defRPr sz="2000" b="0">
                <a:solidFill>
                  <a:srgbClr val="1A1A1A"/>
                </a:solidFill>
                <a:latin typeface="HK Grotesk Regular"/>
                <a:ea typeface="HK Grotesk Regular"/>
                <a:cs typeface="HK Grotesk Regular"/>
                <a:sym typeface="HK Grotesk Regular"/>
              </a:defRPr>
            </a:pPr>
            <a:r>
              <a:rPr sz="1406"/>
              <a:t>20 sub-arrays of 10k antennas</a:t>
            </a:r>
          </a:p>
          <a:p>
            <a:pPr marL="160729" indent="-160729" defTabSz="914367">
              <a:lnSpc>
                <a:spcPct val="80000"/>
              </a:lnSpc>
              <a:spcBef>
                <a:spcPts val="281"/>
              </a:spcBef>
              <a:buSzPct val="100000"/>
              <a:buChar char="•"/>
              <a:defRPr sz="2000" b="0">
                <a:solidFill>
                  <a:srgbClr val="1A1A1A"/>
                </a:solidFill>
                <a:latin typeface="HK Grotesk Regular"/>
                <a:ea typeface="HK Grotesk Regular"/>
                <a:cs typeface="HK Grotesk Regular"/>
                <a:sym typeface="HK Grotesk Regular"/>
              </a:defRPr>
            </a:pPr>
            <a:r>
              <a:rPr sz="1406"/>
              <a:t>on different continents</a:t>
            </a:r>
          </a:p>
        </p:txBody>
      </p:sp>
      <p:sp>
        <p:nvSpPr>
          <p:cNvPr id="784" name="to be divided between participating countries"/>
          <p:cNvSpPr txBox="1"/>
          <p:nvPr/>
        </p:nvSpPr>
        <p:spPr>
          <a:xfrm>
            <a:off x="7891233" y="5679469"/>
            <a:ext cx="2254776" cy="457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 defTabSz="1300480">
              <a:lnSpc>
                <a:spcPct val="80000"/>
              </a:lnSpc>
              <a:defRPr sz="2200" b="0">
                <a:solidFill>
                  <a:srgbClr val="1A1A1A"/>
                </a:solidFill>
                <a:latin typeface="HK Grotesk Regular"/>
                <a:ea typeface="HK Grotesk Regular"/>
                <a:cs typeface="HK Grotesk Regular"/>
                <a:sym typeface="HK Grotesk Regular"/>
              </a:defRPr>
            </a:lvl1pPr>
          </a:lstStyle>
          <a:p>
            <a:r>
              <a:rPr sz="1547"/>
              <a:t>to be divided between participating countries</a:t>
            </a:r>
          </a:p>
        </p:txBody>
      </p:sp>
      <p:sp>
        <p:nvSpPr>
          <p:cNvPr id="785" name="Rectangle"/>
          <p:cNvSpPr/>
          <p:nvPr/>
        </p:nvSpPr>
        <p:spPr>
          <a:xfrm>
            <a:off x="2065633" y="834748"/>
            <a:ext cx="2687889" cy="350400"/>
          </a:xfrm>
          <a:prstGeom prst="rect">
            <a:avLst/>
          </a:prstGeom>
          <a:solidFill>
            <a:srgbClr val="EDD8B6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  <p:txBody>
          <a:bodyPr lIns="45719" tIns="45719" rIns="45719" bIns="45719" anchor="ctr"/>
          <a:lstStyle/>
          <a:p>
            <a:pPr defTabSz="457184">
              <a:defRPr sz="2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1547"/>
          </a:p>
        </p:txBody>
      </p:sp>
      <p:sp>
        <p:nvSpPr>
          <p:cNvPr id="786" name="Prototyping"/>
          <p:cNvSpPr txBox="1"/>
          <p:nvPr/>
        </p:nvSpPr>
        <p:spPr>
          <a:xfrm>
            <a:off x="2358924" y="844284"/>
            <a:ext cx="1901485" cy="358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19" rIns="45719" bIns="45719" anchor="ctr"/>
          <a:lstStyle>
            <a:lvl1pPr defTabSz="650240">
              <a:defRPr sz="2200" b="0">
                <a:latin typeface="HK Grotesk Regular"/>
                <a:ea typeface="HK Grotesk Regular"/>
                <a:cs typeface="HK Grotesk Regular"/>
                <a:sym typeface="HK Grotesk Regular"/>
              </a:defRPr>
            </a:lvl1pPr>
          </a:lstStyle>
          <a:p>
            <a:r>
              <a:rPr lang="en-US" sz="1547" dirty="0" err="1"/>
              <a:t>GRANDProtos</a:t>
            </a:r>
            <a:endParaRPr sz="1547" dirty="0"/>
          </a:p>
        </p:txBody>
      </p:sp>
      <p:sp>
        <p:nvSpPr>
          <p:cNvPr id="787" name="Rectangle"/>
          <p:cNvSpPr/>
          <p:nvPr/>
        </p:nvSpPr>
        <p:spPr>
          <a:xfrm>
            <a:off x="7627145" y="854678"/>
            <a:ext cx="2780803" cy="338140"/>
          </a:xfrm>
          <a:prstGeom prst="rect">
            <a:avLst/>
          </a:prstGeom>
          <a:solidFill>
            <a:srgbClr val="7F170E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  <p:txBody>
          <a:bodyPr lIns="45719" tIns="45719" rIns="45719" bIns="45719" anchor="ctr"/>
          <a:lstStyle/>
          <a:p>
            <a:pPr defTabSz="457184">
              <a:defRPr sz="2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1547"/>
          </a:p>
        </p:txBody>
      </p:sp>
      <p:sp>
        <p:nvSpPr>
          <p:cNvPr id="788" name="GRAND200k"/>
          <p:cNvSpPr txBox="1"/>
          <p:nvPr/>
        </p:nvSpPr>
        <p:spPr>
          <a:xfrm>
            <a:off x="7743231" y="863728"/>
            <a:ext cx="2595446" cy="292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19" rIns="45719" bIns="45719" anchor="ctr"/>
          <a:lstStyle>
            <a:lvl1pPr algn="l" defTabSz="650240">
              <a:defRPr sz="2200" b="0">
                <a:solidFill>
                  <a:srgbClr val="FFFFFF"/>
                </a:solidFill>
                <a:latin typeface="HK Grotesk Regular"/>
                <a:ea typeface="HK Grotesk Regular"/>
                <a:cs typeface="HK Grotesk Regular"/>
                <a:sym typeface="HK Grotesk Regular"/>
              </a:defRPr>
            </a:lvl1pPr>
          </a:lstStyle>
          <a:p>
            <a:r>
              <a:rPr sz="1547"/>
              <a:t>GRAND200k</a:t>
            </a:r>
          </a:p>
        </p:txBody>
      </p:sp>
      <p:sp>
        <p:nvSpPr>
          <p:cNvPr id="789" name="Goals"/>
          <p:cNvSpPr/>
          <p:nvPr/>
        </p:nvSpPr>
        <p:spPr>
          <a:xfrm rot="16200000">
            <a:off x="1113218" y="2327379"/>
            <a:ext cx="1478668" cy="330409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algn="l" defTabSz="650240">
              <a:defRPr sz="2200" b="0">
                <a:solidFill>
                  <a:srgbClr val="1A1A1A"/>
                </a:solidFill>
                <a:latin typeface="HK Grotesk Bold"/>
                <a:ea typeface="HK Grotesk Bold"/>
                <a:cs typeface="HK Grotesk Bold"/>
                <a:sym typeface="HK Grotesk Bold"/>
              </a:defRPr>
            </a:lvl1pPr>
          </a:lstStyle>
          <a:p>
            <a:r>
              <a:rPr sz="1547"/>
              <a:t>Goals</a:t>
            </a:r>
          </a:p>
        </p:txBody>
      </p:sp>
      <p:sp>
        <p:nvSpPr>
          <p:cNvPr id="790" name="Arrow"/>
          <p:cNvSpPr/>
          <p:nvPr/>
        </p:nvSpPr>
        <p:spPr>
          <a:xfrm>
            <a:off x="2069916" y="785927"/>
            <a:ext cx="8349698" cy="1224243"/>
          </a:xfrm>
          <a:prstGeom prst="rightArrow">
            <a:avLst>
              <a:gd name="adj1" fmla="val 25142"/>
              <a:gd name="adj2" fmla="val 0"/>
            </a:avLst>
          </a:prstGeom>
          <a:solidFill>
            <a:srgbClr val="DDDDDD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  <p:txBody>
          <a:bodyPr lIns="45719" tIns="45719" rIns="45719" bIns="45719" anchor="ctr"/>
          <a:lstStyle/>
          <a:p>
            <a:pPr defTabSz="457184">
              <a:defRPr b="0">
                <a:latin typeface="Calibri"/>
                <a:ea typeface="Calibri"/>
                <a:cs typeface="Calibri"/>
                <a:sym typeface="Calibri"/>
              </a:defRPr>
            </a:pPr>
            <a:endParaRPr sz="1266"/>
          </a:p>
        </p:txBody>
      </p:sp>
      <p:sp>
        <p:nvSpPr>
          <p:cNvPr id="791" name="2022"/>
          <p:cNvSpPr txBox="1"/>
          <p:nvPr/>
        </p:nvSpPr>
        <p:spPr>
          <a:xfrm>
            <a:off x="2085748" y="1247682"/>
            <a:ext cx="419344" cy="287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tIns="45719" rIns="45719" bIns="45719">
            <a:spAutoFit/>
          </a:bodyPr>
          <a:lstStyle>
            <a:lvl1pPr algn="l" defTabSz="650240">
              <a:defRPr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266" dirty="0"/>
              <a:t>202</a:t>
            </a:r>
            <a:r>
              <a:rPr lang="en-US" sz="1266" dirty="0"/>
              <a:t>3</a:t>
            </a:r>
            <a:endParaRPr sz="1266" dirty="0"/>
          </a:p>
        </p:txBody>
      </p:sp>
      <p:sp>
        <p:nvSpPr>
          <p:cNvPr id="792" name="2025"/>
          <p:cNvSpPr txBox="1"/>
          <p:nvPr/>
        </p:nvSpPr>
        <p:spPr>
          <a:xfrm>
            <a:off x="4575544" y="1247682"/>
            <a:ext cx="419344" cy="287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tIns="45719" rIns="45719" bIns="45719">
            <a:spAutoFit/>
          </a:bodyPr>
          <a:lstStyle>
            <a:lvl1pPr algn="l" defTabSz="650240">
              <a:defRPr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266" dirty="0"/>
              <a:t>202</a:t>
            </a:r>
            <a:r>
              <a:rPr lang="en-US" sz="1266" dirty="0"/>
              <a:t>8</a:t>
            </a:r>
            <a:endParaRPr sz="1266" dirty="0"/>
          </a:p>
        </p:txBody>
      </p:sp>
      <p:sp>
        <p:nvSpPr>
          <p:cNvPr id="793" name="203X"/>
          <p:cNvSpPr txBox="1"/>
          <p:nvPr/>
        </p:nvSpPr>
        <p:spPr>
          <a:xfrm>
            <a:off x="7628814" y="1231297"/>
            <a:ext cx="630940" cy="287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tIns="45719" rIns="45719" bIns="45719">
            <a:spAutoFit/>
          </a:bodyPr>
          <a:lstStyle>
            <a:lvl1pPr algn="l" defTabSz="650240">
              <a:defRPr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266" dirty="0"/>
              <a:t>203</a:t>
            </a:r>
            <a:r>
              <a:rPr lang="en-US" sz="1266" dirty="0"/>
              <a:t>2 (?)</a:t>
            </a:r>
            <a:endParaRPr sz="1266" dirty="0"/>
          </a:p>
        </p:txBody>
      </p:sp>
      <p:grpSp>
        <p:nvGrpSpPr>
          <p:cNvPr id="796" name="Group"/>
          <p:cNvGrpSpPr/>
          <p:nvPr/>
        </p:nvGrpSpPr>
        <p:grpSpPr>
          <a:xfrm>
            <a:off x="4805015" y="847581"/>
            <a:ext cx="2780804" cy="338138"/>
            <a:chOff x="0" y="0"/>
            <a:chExt cx="3954919" cy="480907"/>
          </a:xfrm>
        </p:grpSpPr>
        <p:sp>
          <p:nvSpPr>
            <p:cNvPr id="794" name="Rectangle"/>
            <p:cNvSpPr/>
            <p:nvPr/>
          </p:nvSpPr>
          <p:spPr>
            <a:xfrm>
              <a:off x="0" y="-1"/>
              <a:ext cx="3954920" cy="480909"/>
            </a:xfrm>
            <a:prstGeom prst="rect">
              <a:avLst/>
            </a:prstGeom>
            <a:solidFill>
              <a:srgbClr val="E19853"/>
            </a:soli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84">
                <a:defRPr sz="2200" b="0"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endParaRPr sz="1547"/>
            </a:p>
          </p:txBody>
        </p:sp>
        <p:sp>
          <p:nvSpPr>
            <p:cNvPr id="795" name="GRAND10k"/>
            <p:cNvSpPr txBox="1"/>
            <p:nvPr/>
          </p:nvSpPr>
          <p:spPr>
            <a:xfrm>
              <a:off x="700623" y="12871"/>
              <a:ext cx="2553673" cy="4551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defTabSz="650240">
                <a:defRPr sz="2200" b="0">
                  <a:latin typeface="HK Grotesk Regular"/>
                  <a:ea typeface="HK Grotesk Regular"/>
                  <a:cs typeface="HK Grotesk Regular"/>
                  <a:sym typeface="HK Grotesk Regular"/>
                </a:defRPr>
              </a:lvl1pPr>
            </a:lstStyle>
            <a:p>
              <a:r>
                <a:rPr sz="1547" dirty="0"/>
                <a:t>GRAND10k</a:t>
              </a:r>
            </a:p>
          </p:txBody>
        </p:sp>
      </p:grpSp>
      <p:sp>
        <p:nvSpPr>
          <p:cNvPr id="797" name="Setup"/>
          <p:cNvSpPr/>
          <p:nvPr/>
        </p:nvSpPr>
        <p:spPr>
          <a:xfrm rot="16200000">
            <a:off x="1113218" y="3967369"/>
            <a:ext cx="1478668" cy="330409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algn="l" defTabSz="650240">
              <a:defRPr sz="2200" b="0">
                <a:solidFill>
                  <a:srgbClr val="1A1A1A"/>
                </a:solidFill>
                <a:latin typeface="HK Grotesk Bold"/>
                <a:ea typeface="HK Grotesk Bold"/>
                <a:cs typeface="HK Grotesk Bold"/>
                <a:sym typeface="HK Grotesk Bold"/>
              </a:defRPr>
            </a:lvl1pPr>
          </a:lstStyle>
          <a:p>
            <a:r>
              <a:rPr sz="1547"/>
              <a:t>Setup</a:t>
            </a:r>
          </a:p>
        </p:txBody>
      </p:sp>
      <p:sp>
        <p:nvSpPr>
          <p:cNvPr id="798" name="Budget"/>
          <p:cNvSpPr/>
          <p:nvPr/>
        </p:nvSpPr>
        <p:spPr>
          <a:xfrm rot="16200000">
            <a:off x="1113218" y="5600299"/>
            <a:ext cx="1478668" cy="330409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algn="l" defTabSz="650240">
              <a:defRPr sz="2200" b="0">
                <a:solidFill>
                  <a:srgbClr val="1A1A1A"/>
                </a:solidFill>
                <a:latin typeface="HK Grotesk Bold"/>
                <a:ea typeface="HK Grotesk Bold"/>
                <a:cs typeface="HK Grotesk Bold"/>
                <a:sym typeface="HK Grotesk Bold"/>
              </a:defRPr>
            </a:lvl1pPr>
          </a:lstStyle>
          <a:p>
            <a:r>
              <a:rPr sz="1547"/>
              <a:t>Budget</a:t>
            </a:r>
          </a:p>
        </p:txBody>
      </p:sp>
      <p:sp>
        <p:nvSpPr>
          <p:cNvPr id="799" name="2 M€…"/>
          <p:cNvSpPr txBox="1"/>
          <p:nvPr/>
        </p:nvSpPr>
        <p:spPr>
          <a:xfrm>
            <a:off x="2103852" y="5148333"/>
            <a:ext cx="2679322" cy="138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19" rIns="45719" bIns="45719"/>
          <a:lstStyle/>
          <a:p>
            <a:pPr defTabSz="914367">
              <a:lnSpc>
                <a:spcPct val="90000"/>
              </a:lnSpc>
              <a:spcBef>
                <a:spcPts val="281"/>
              </a:spcBef>
              <a:defRPr sz="2100" b="0">
                <a:solidFill>
                  <a:srgbClr val="1A1A1A"/>
                </a:solidFill>
                <a:latin typeface="HK Grotesk Bold"/>
                <a:ea typeface="HK Grotesk Bold"/>
                <a:cs typeface="HK Grotesk Bold"/>
                <a:sym typeface="HK Grotesk Bold"/>
              </a:defRPr>
            </a:pPr>
            <a:r>
              <a:rPr sz="1477" dirty="0"/>
              <a:t>2 M€ </a:t>
            </a:r>
          </a:p>
          <a:p>
            <a:pPr defTabSz="914367">
              <a:lnSpc>
                <a:spcPct val="90000"/>
              </a:lnSpc>
              <a:spcBef>
                <a:spcPts val="281"/>
              </a:spcBef>
              <a:defRPr sz="2100" b="0">
                <a:solidFill>
                  <a:srgbClr val="1A1A1A"/>
                </a:solidFill>
                <a:latin typeface="HK Grotesk Regular"/>
                <a:ea typeface="HK Grotesk Regular"/>
                <a:cs typeface="HK Grotesk Regular"/>
                <a:sym typeface="HK Grotesk Regular"/>
              </a:defRPr>
            </a:pPr>
            <a:r>
              <a:rPr sz="1477" dirty="0"/>
              <a:t>100 antennas produced</a:t>
            </a:r>
          </a:p>
          <a:p>
            <a:pPr defTabSz="914367">
              <a:lnSpc>
                <a:spcPct val="90000"/>
              </a:lnSpc>
              <a:spcBef>
                <a:spcPts val="281"/>
              </a:spcBef>
              <a:defRPr sz="2100" b="0">
                <a:solidFill>
                  <a:srgbClr val="1A1A1A"/>
                </a:solidFill>
                <a:latin typeface="HK Grotesk Regular"/>
                <a:ea typeface="HK Grotesk Regular"/>
                <a:cs typeface="HK Grotesk Regular"/>
                <a:sym typeface="HK Grotesk Regular"/>
              </a:defRPr>
            </a:pPr>
            <a:r>
              <a:rPr lang="en-US" sz="1477" dirty="0"/>
              <a:t>F</a:t>
            </a:r>
            <a:r>
              <a:rPr sz="1477" dirty="0"/>
              <a:t>unded by China</a:t>
            </a:r>
          </a:p>
          <a:p>
            <a:pPr defTabSz="914367">
              <a:lnSpc>
                <a:spcPct val="90000"/>
              </a:lnSpc>
              <a:spcBef>
                <a:spcPts val="281"/>
              </a:spcBef>
              <a:defRPr sz="2100" b="0">
                <a:solidFill>
                  <a:srgbClr val="1A1A1A"/>
                </a:solidFill>
                <a:latin typeface="HK Grotesk Regular"/>
                <a:ea typeface="HK Grotesk Regular"/>
                <a:cs typeface="HK Grotesk Regular"/>
                <a:sym typeface="HK Grotesk Regular"/>
              </a:defRPr>
            </a:pPr>
            <a:r>
              <a:rPr sz="1477" dirty="0"/>
              <a:t>+ ANR</a:t>
            </a:r>
            <a:r>
              <a:rPr lang="en-US" sz="1477" dirty="0"/>
              <a:t>-DFG </a:t>
            </a:r>
            <a:r>
              <a:rPr sz="1477" dirty="0"/>
              <a:t>NUTRIG </a:t>
            </a:r>
            <a:endParaRPr lang="en-US" sz="1477" dirty="0"/>
          </a:p>
          <a:p>
            <a:pPr defTabSz="914367">
              <a:lnSpc>
                <a:spcPct val="90000"/>
              </a:lnSpc>
              <a:spcBef>
                <a:spcPts val="281"/>
              </a:spcBef>
              <a:defRPr sz="2100" b="0">
                <a:solidFill>
                  <a:srgbClr val="1A1A1A"/>
                </a:solidFill>
                <a:latin typeface="HK Grotesk Regular"/>
                <a:ea typeface="HK Grotesk Regular"/>
                <a:cs typeface="HK Grotesk Regular"/>
                <a:sym typeface="HK Grotesk Regular"/>
              </a:defRPr>
            </a:pPr>
            <a:r>
              <a:rPr sz="1477" dirty="0"/>
              <a:t>(France</a:t>
            </a:r>
            <a:r>
              <a:rPr lang="en-US" sz="1477" dirty="0"/>
              <a:t>- Germany</a:t>
            </a:r>
            <a:r>
              <a:rPr sz="1477" dirty="0"/>
              <a:t>)</a:t>
            </a:r>
            <a:br>
              <a:rPr sz="1477" dirty="0"/>
            </a:br>
            <a:r>
              <a:rPr sz="1477" dirty="0"/>
              <a:t>+ Radboud University </a:t>
            </a:r>
          </a:p>
        </p:txBody>
      </p:sp>
      <p:sp>
        <p:nvSpPr>
          <p:cNvPr id="800" name="GRAND@Nançay: 4 antennas for trigger testing…"/>
          <p:cNvSpPr txBox="1"/>
          <p:nvPr/>
        </p:nvSpPr>
        <p:spPr>
          <a:xfrm>
            <a:off x="2106823" y="3487894"/>
            <a:ext cx="2605509" cy="1588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19" rIns="45719" bIns="45719"/>
          <a:lstStyle/>
          <a:p>
            <a:pPr marL="107152" indent="-107152" defTabSz="914367">
              <a:lnSpc>
                <a:spcPct val="90000"/>
              </a:lnSpc>
              <a:spcBef>
                <a:spcPts val="281"/>
              </a:spcBef>
              <a:buSzPct val="100000"/>
              <a:buFontTx/>
              <a:buChar char="•"/>
              <a:defRPr sz="1900" b="0">
                <a:solidFill>
                  <a:srgbClr val="1A1A1A"/>
                </a:solidFill>
                <a:latin typeface="HK Grotesk Regular"/>
                <a:ea typeface="HK Grotesk Regular"/>
                <a:cs typeface="HK Grotesk Regular"/>
                <a:sym typeface="HK Grotesk Regular"/>
              </a:defRPr>
            </a:pPr>
            <a:r>
              <a:rPr lang="pt-BR" sz="1336" b="1" dirty="0">
                <a:latin typeface="HK Grotesk Bold"/>
                <a:ea typeface="HK Grotesk Bold"/>
                <a:cs typeface="HK Grotesk Bold"/>
                <a:sym typeface="HK Grotesk Bold"/>
              </a:rPr>
              <a:t>GRANDProto300</a:t>
            </a:r>
            <a:r>
              <a:rPr lang="pt-BR" sz="1336" dirty="0"/>
              <a:t>: 300 antennas over 200 km² in Gobi desert</a:t>
            </a:r>
            <a:endParaRPr sz="1336" dirty="0"/>
          </a:p>
          <a:p>
            <a:pPr marL="107152" indent="-107152" defTabSz="914367">
              <a:lnSpc>
                <a:spcPct val="90000"/>
              </a:lnSpc>
              <a:spcBef>
                <a:spcPts val="281"/>
              </a:spcBef>
              <a:buSzPct val="100000"/>
              <a:buChar char="•"/>
              <a:defRPr sz="1900" b="0">
                <a:solidFill>
                  <a:srgbClr val="1A1A1A"/>
                </a:solidFill>
                <a:latin typeface="HK Grotesk Regular"/>
                <a:ea typeface="HK Grotesk Regular"/>
                <a:cs typeface="HK Grotesk Regular"/>
                <a:sym typeface="HK Grotesk Regular"/>
              </a:defRPr>
            </a:pPr>
            <a:r>
              <a:rPr sz="1336" dirty="0" err="1">
                <a:latin typeface="HK Grotesk Bold"/>
                <a:ea typeface="HK Grotesk Bold"/>
                <a:cs typeface="HK Grotesk Bold"/>
                <a:sym typeface="HK Grotesk Bold"/>
              </a:rPr>
              <a:t>GRAND@Auger</a:t>
            </a:r>
            <a:r>
              <a:rPr sz="1336" dirty="0"/>
              <a:t>: 10 antennas for cross-calibration</a:t>
            </a:r>
            <a:endParaRPr lang="en-US" sz="1336" dirty="0"/>
          </a:p>
          <a:p>
            <a:pPr marL="107152" indent="-107152" defTabSz="914367">
              <a:lnSpc>
                <a:spcPct val="90000"/>
              </a:lnSpc>
              <a:spcBef>
                <a:spcPts val="281"/>
              </a:spcBef>
              <a:buSzPct val="100000"/>
              <a:buFontTx/>
              <a:buChar char="•"/>
              <a:defRPr sz="1900" b="0">
                <a:solidFill>
                  <a:srgbClr val="1A1A1A"/>
                </a:solidFill>
                <a:latin typeface="HK Grotesk Regular"/>
                <a:ea typeface="HK Grotesk Regular"/>
                <a:cs typeface="HK Grotesk Regular"/>
                <a:sym typeface="HK Grotesk Regular"/>
              </a:defRPr>
            </a:pPr>
            <a:r>
              <a:rPr lang="fr-FR" sz="1336" dirty="0" err="1">
                <a:latin typeface="HK Grotesk Bold"/>
                <a:ea typeface="HK Grotesk Bold"/>
                <a:cs typeface="HK Grotesk Bold"/>
                <a:sym typeface="HK Grotesk Bold"/>
              </a:rPr>
              <a:t>GRAND@Nançay</a:t>
            </a:r>
            <a:r>
              <a:rPr lang="fr-FR" sz="1336" dirty="0"/>
              <a:t>: 4 </a:t>
            </a:r>
            <a:r>
              <a:rPr lang="fr-FR" sz="1336" dirty="0" err="1"/>
              <a:t>antennas</a:t>
            </a:r>
            <a:r>
              <a:rPr lang="fr-FR" sz="1336" dirty="0"/>
              <a:t> for trigger </a:t>
            </a:r>
            <a:r>
              <a:rPr lang="fr-FR" sz="1336" dirty="0" err="1"/>
              <a:t>testing</a:t>
            </a:r>
            <a:r>
              <a:rPr lang="fr-FR" sz="1336" dirty="0"/>
              <a:t> &amp; setup validation</a:t>
            </a:r>
          </a:p>
        </p:txBody>
      </p:sp>
      <p:sp>
        <p:nvSpPr>
          <p:cNvPr id="801" name="cosmic rays 1016.5-18 eV…"/>
          <p:cNvSpPr txBox="1"/>
          <p:nvPr/>
        </p:nvSpPr>
        <p:spPr>
          <a:xfrm>
            <a:off x="2135929" y="2344835"/>
            <a:ext cx="2679322" cy="1071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19" rIns="45719" bIns="45719"/>
          <a:lstStyle/>
          <a:p>
            <a:pPr defTabSz="914367">
              <a:lnSpc>
                <a:spcPct val="90000"/>
              </a:lnSpc>
              <a:spcBef>
                <a:spcPts val="281"/>
              </a:spcBef>
              <a:defRPr sz="2100" b="0">
                <a:solidFill>
                  <a:srgbClr val="1A1A1A"/>
                </a:solidFill>
                <a:latin typeface="HK Grotesk Bold"/>
                <a:ea typeface="HK Grotesk Bold"/>
                <a:cs typeface="HK Grotesk Bold"/>
                <a:sym typeface="HK Grotesk Bold"/>
              </a:defRPr>
            </a:pPr>
            <a:r>
              <a:rPr lang="en-US" sz="1547" dirty="0"/>
              <a:t>C</a:t>
            </a:r>
            <a:r>
              <a:rPr sz="1547" dirty="0"/>
              <a:t>osmic rays 10</a:t>
            </a:r>
            <a:r>
              <a:rPr sz="1547" baseline="31999" dirty="0"/>
              <a:t>16.5-18</a:t>
            </a:r>
            <a:r>
              <a:rPr sz="1547" dirty="0"/>
              <a:t> eV</a:t>
            </a:r>
          </a:p>
          <a:p>
            <a:pPr marL="96947" indent="-96947" defTabSz="914367">
              <a:lnSpc>
                <a:spcPct val="90000"/>
              </a:lnSpc>
              <a:spcBef>
                <a:spcPts val="281"/>
              </a:spcBef>
              <a:buSzPct val="100000"/>
              <a:buChar char="•"/>
              <a:defRPr sz="2100" b="0">
                <a:solidFill>
                  <a:srgbClr val="1A1A1A"/>
                </a:solidFill>
                <a:latin typeface="HK Grotesk Bold"/>
                <a:ea typeface="HK Grotesk Bold"/>
                <a:cs typeface="HK Grotesk Bold"/>
                <a:sym typeface="HK Grotesk Bold"/>
              </a:defRPr>
            </a:pPr>
            <a:r>
              <a:rPr sz="1336" dirty="0">
                <a:latin typeface="HK Grotesk Regular"/>
                <a:ea typeface="HK Grotesk Regular"/>
                <a:cs typeface="HK Grotesk Regular"/>
                <a:sym typeface="HK Grotesk Regular"/>
              </a:rPr>
              <a:t>Galactic/extragalactic transition</a:t>
            </a:r>
          </a:p>
          <a:p>
            <a:pPr marL="96947" indent="-96947" defTabSz="914367">
              <a:lnSpc>
                <a:spcPct val="90000"/>
              </a:lnSpc>
              <a:spcBef>
                <a:spcPts val="281"/>
              </a:spcBef>
              <a:buSzPct val="100000"/>
              <a:buChar char="•"/>
              <a:defRPr sz="2100" b="0">
                <a:solidFill>
                  <a:srgbClr val="1A1A1A"/>
                </a:solidFill>
                <a:latin typeface="HK Grotesk Bold"/>
                <a:ea typeface="HK Grotesk Bold"/>
                <a:cs typeface="HK Grotesk Bold"/>
                <a:sym typeface="HK Grotesk Bold"/>
              </a:defRPr>
            </a:pPr>
            <a:r>
              <a:rPr sz="1336" dirty="0">
                <a:latin typeface="HK Grotesk Regular"/>
                <a:ea typeface="HK Grotesk Regular"/>
                <a:cs typeface="HK Grotesk Regular"/>
                <a:sym typeface="HK Grotesk Regular"/>
              </a:rPr>
              <a:t>muon problem</a:t>
            </a:r>
          </a:p>
          <a:p>
            <a:pPr marL="96947" indent="-96947" defTabSz="914367">
              <a:lnSpc>
                <a:spcPct val="90000"/>
              </a:lnSpc>
              <a:spcBef>
                <a:spcPts val="281"/>
              </a:spcBef>
              <a:buSzPct val="100000"/>
              <a:buChar char="•"/>
              <a:defRPr sz="2100" b="0">
                <a:solidFill>
                  <a:srgbClr val="1A1A1A"/>
                </a:solidFill>
                <a:latin typeface="HK Grotesk Bold"/>
                <a:ea typeface="HK Grotesk Bold"/>
                <a:cs typeface="HK Grotesk Bold"/>
                <a:sym typeface="HK Grotesk Bold"/>
              </a:defRPr>
            </a:pPr>
            <a:r>
              <a:rPr sz="1336" dirty="0">
                <a:latin typeface="HK Grotesk Regular"/>
                <a:ea typeface="HK Grotesk Regular"/>
                <a:cs typeface="HK Grotesk Regular"/>
                <a:sym typeface="HK Grotesk Regular"/>
              </a:rPr>
              <a:t>radio transients</a:t>
            </a:r>
          </a:p>
        </p:txBody>
      </p:sp>
      <p:sp>
        <p:nvSpPr>
          <p:cNvPr id="802" name="autonomous radio detection…"/>
          <p:cNvSpPr txBox="1"/>
          <p:nvPr/>
        </p:nvSpPr>
        <p:spPr>
          <a:xfrm>
            <a:off x="2135929" y="1696481"/>
            <a:ext cx="2700762" cy="577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19" rIns="45719" bIns="45719"/>
          <a:lstStyle/>
          <a:p>
            <a:pPr defTabSz="914367">
              <a:lnSpc>
                <a:spcPct val="90000"/>
              </a:lnSpc>
              <a:spcBef>
                <a:spcPts val="281"/>
              </a:spcBef>
              <a:defRPr sz="2100" b="0">
                <a:solidFill>
                  <a:srgbClr val="1A1A1A"/>
                </a:solidFill>
                <a:latin typeface="HK Grotesk Bold"/>
                <a:ea typeface="HK Grotesk Bold"/>
                <a:cs typeface="HK Grotesk Bold"/>
                <a:sym typeface="HK Grotesk Bold"/>
              </a:defRPr>
            </a:pPr>
            <a:r>
              <a:rPr sz="1547" b="1" dirty="0"/>
              <a:t>autonomous </a:t>
            </a:r>
            <a:r>
              <a:rPr sz="1547" b="1" dirty="0">
                <a:latin typeface="HK Grotesk Regular"/>
                <a:ea typeface="HK Grotesk Regular"/>
                <a:cs typeface="HK Grotesk Regular"/>
                <a:sym typeface="HK Grotesk Regular"/>
              </a:rPr>
              <a:t>radio detection</a:t>
            </a:r>
          </a:p>
          <a:p>
            <a:pPr defTabSz="914367">
              <a:lnSpc>
                <a:spcPct val="90000"/>
              </a:lnSpc>
              <a:spcBef>
                <a:spcPts val="281"/>
              </a:spcBef>
              <a:defRPr sz="2100" b="0">
                <a:solidFill>
                  <a:srgbClr val="1A1A1A"/>
                </a:solidFill>
                <a:latin typeface="HK Grotesk Regular"/>
                <a:ea typeface="HK Grotesk Regular"/>
                <a:cs typeface="HK Grotesk Regular"/>
                <a:sym typeface="HK Grotesk Regular"/>
              </a:defRPr>
            </a:pPr>
            <a:r>
              <a:rPr sz="1547" b="1" dirty="0"/>
              <a:t>of </a:t>
            </a:r>
            <a:r>
              <a:rPr sz="1547" b="1" dirty="0">
                <a:latin typeface="HK Grotesk Bold"/>
                <a:ea typeface="HK Grotesk Bold"/>
                <a:cs typeface="HK Grotesk Bold"/>
                <a:sym typeface="HK Grotesk Bold"/>
              </a:rPr>
              <a:t>very inclined</a:t>
            </a:r>
            <a:r>
              <a:rPr sz="1547" b="1" dirty="0"/>
              <a:t> air-showers</a:t>
            </a:r>
          </a:p>
        </p:txBody>
      </p:sp>
      <p:sp>
        <p:nvSpPr>
          <p:cNvPr id="803" name="10,000 radio antennas over 10,000 km2"/>
          <p:cNvSpPr txBox="1"/>
          <p:nvPr/>
        </p:nvSpPr>
        <p:spPr>
          <a:xfrm>
            <a:off x="4885327" y="3622335"/>
            <a:ext cx="2605509" cy="7408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19" rIns="45719" bIns="45719"/>
          <a:lstStyle/>
          <a:p>
            <a:pPr marL="107152" indent="-107152" defTabSz="914367">
              <a:lnSpc>
                <a:spcPct val="90000"/>
              </a:lnSpc>
              <a:spcBef>
                <a:spcPts val="281"/>
              </a:spcBef>
              <a:buSzPct val="100000"/>
              <a:buChar char="•"/>
              <a:defRPr sz="2000" b="0">
                <a:solidFill>
                  <a:srgbClr val="1A1A1A"/>
                </a:solidFill>
                <a:latin typeface="HK Grotesk Regular"/>
                <a:ea typeface="HK Grotesk Regular"/>
                <a:cs typeface="HK Grotesk Regular"/>
                <a:sym typeface="HK Grotesk Regular"/>
              </a:defRPr>
            </a:pPr>
            <a:r>
              <a:rPr lang="en-US" sz="1406" dirty="0"/>
              <a:t>2 detectors of 5-10k antennas each in each hemisphere: GRAND-North (China) and GRAND-South (Argentina?)</a:t>
            </a:r>
            <a:endParaRPr sz="1406" dirty="0"/>
          </a:p>
        </p:txBody>
      </p:sp>
      <p:sp>
        <p:nvSpPr>
          <p:cNvPr id="806" name="13 M€"/>
          <p:cNvSpPr txBox="1"/>
          <p:nvPr/>
        </p:nvSpPr>
        <p:spPr>
          <a:xfrm>
            <a:off x="5006723" y="5434662"/>
            <a:ext cx="2356286" cy="5007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defTabSz="914367">
              <a:lnSpc>
                <a:spcPct val="90000"/>
              </a:lnSpc>
              <a:spcBef>
                <a:spcPts val="281"/>
              </a:spcBef>
              <a:defRPr sz="2200" b="0">
                <a:solidFill>
                  <a:srgbClr val="1A1A1A"/>
                </a:solidFill>
                <a:latin typeface="HK Grotesk Bold"/>
                <a:ea typeface="HK Grotesk Bold"/>
                <a:cs typeface="HK Grotesk Bold"/>
                <a:sym typeface="HK Grotesk Bold"/>
              </a:defRPr>
            </a:pPr>
            <a:r>
              <a:rPr sz="1547"/>
              <a:t>13 M€ </a:t>
            </a:r>
            <a:br>
              <a:rPr sz="1547"/>
            </a:br>
            <a:endParaRPr sz="1547"/>
          </a:p>
        </p:txBody>
      </p:sp>
      <p:grpSp>
        <p:nvGrpSpPr>
          <p:cNvPr id="811" name="Group"/>
          <p:cNvGrpSpPr/>
          <p:nvPr/>
        </p:nvGrpSpPr>
        <p:grpSpPr>
          <a:xfrm>
            <a:off x="439532" y="156497"/>
            <a:ext cx="371801" cy="382668"/>
            <a:chOff x="0" y="1434"/>
            <a:chExt cx="528782" cy="544237"/>
          </a:xfrm>
        </p:grpSpPr>
        <p:sp>
          <p:nvSpPr>
            <p:cNvPr id="807" name="Triangle"/>
            <p:cNvSpPr/>
            <p:nvPr/>
          </p:nvSpPr>
          <p:spPr>
            <a:xfrm rot="786350">
              <a:off x="130128" y="274943"/>
              <a:ext cx="209832" cy="250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345"/>
                  </a:lnTo>
                  <a:lnTo>
                    <a:pt x="11010" y="0"/>
                  </a:lnTo>
                  <a:close/>
                </a:path>
              </a:pathLst>
            </a:custGeom>
            <a:noFill/>
            <a:ln w="12700" cap="flat">
              <a:solidFill>
                <a:srgbClr val="7F170E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4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12"/>
            </a:p>
          </p:txBody>
        </p:sp>
        <p:sp>
          <p:nvSpPr>
            <p:cNvPr id="808" name="Triangle"/>
            <p:cNvSpPr/>
            <p:nvPr/>
          </p:nvSpPr>
          <p:spPr>
            <a:xfrm rot="786350">
              <a:off x="192809" y="21827"/>
              <a:ext cx="209831" cy="260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60"/>
                  </a:moveTo>
                  <a:lnTo>
                    <a:pt x="21600" y="0"/>
                  </a:lnTo>
                  <a:lnTo>
                    <a:pt x="10597" y="21600"/>
                  </a:lnTo>
                  <a:close/>
                </a:path>
              </a:pathLst>
            </a:custGeom>
            <a:noFill/>
            <a:ln w="12700" cap="flat">
              <a:solidFill>
                <a:srgbClr val="7F170E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4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12"/>
            </a:p>
          </p:txBody>
        </p:sp>
        <p:sp>
          <p:nvSpPr>
            <p:cNvPr id="809" name="Triangle"/>
            <p:cNvSpPr/>
            <p:nvPr/>
          </p:nvSpPr>
          <p:spPr>
            <a:xfrm rot="16986341">
              <a:off x="279622" y="181028"/>
              <a:ext cx="214451" cy="241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348"/>
                  </a:moveTo>
                  <a:lnTo>
                    <a:pt x="21600" y="21600"/>
                  </a:lnTo>
                  <a:lnTo>
                    <a:pt x="10585" y="0"/>
                  </a:lnTo>
                  <a:close/>
                </a:path>
              </a:pathLst>
            </a:custGeom>
            <a:noFill/>
            <a:ln w="12700" cap="flat">
              <a:solidFill>
                <a:srgbClr val="7F170E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4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12"/>
            </a:p>
          </p:txBody>
        </p:sp>
        <p:sp>
          <p:nvSpPr>
            <p:cNvPr id="810" name="Triangle"/>
            <p:cNvSpPr/>
            <p:nvPr/>
          </p:nvSpPr>
          <p:spPr>
            <a:xfrm rot="16986341">
              <a:off x="37534" y="127162"/>
              <a:ext cx="214450" cy="24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55"/>
                  </a:lnTo>
                  <a:lnTo>
                    <a:pt x="11011" y="21600"/>
                  </a:lnTo>
                  <a:close/>
                </a:path>
              </a:pathLst>
            </a:custGeom>
            <a:noFill/>
            <a:ln w="12700" cap="flat">
              <a:solidFill>
                <a:srgbClr val="7F170E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4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12"/>
            </a:p>
          </p:txBody>
        </p:sp>
      </p:grpSp>
      <p:sp>
        <p:nvSpPr>
          <p:cNvPr id="812" name="A staged approach with self-standing pathfinders"/>
          <p:cNvSpPr txBox="1"/>
          <p:nvPr/>
        </p:nvSpPr>
        <p:spPr>
          <a:xfrm>
            <a:off x="1040344" y="-14370"/>
            <a:ext cx="10111311" cy="687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>
              <a:defRPr sz="3100" b="0">
                <a:solidFill>
                  <a:srgbClr val="484848"/>
                </a:solidFill>
                <a:latin typeface="HK Grotesk SemiBold"/>
                <a:ea typeface="HK Grotesk SemiBold"/>
                <a:cs typeface="HK Grotesk SemiBold"/>
                <a:sym typeface="HK Grotesk SemiBold"/>
              </a:defRPr>
            </a:pPr>
            <a:r>
              <a:rPr sz="4000" dirty="0">
                <a:latin typeface="+mj-lt"/>
              </a:rPr>
              <a:t>A staged approach </a:t>
            </a:r>
            <a:r>
              <a:rPr sz="4000" dirty="0">
                <a:solidFill>
                  <a:srgbClr val="7F170E"/>
                </a:solidFill>
                <a:latin typeface="+mj-lt"/>
              </a:rPr>
              <a:t>with self-standing pathfinders</a:t>
            </a:r>
          </a:p>
        </p:txBody>
      </p:sp>
      <p:sp>
        <p:nvSpPr>
          <p:cNvPr id="813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1079113" y="6311304"/>
            <a:ext cx="564248" cy="38706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anchor="b"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814" name="discovery of EeV neutrinos for optimistic fluxes…"/>
          <p:cNvSpPr txBox="1"/>
          <p:nvPr/>
        </p:nvSpPr>
        <p:spPr>
          <a:xfrm>
            <a:off x="4893107" y="2344835"/>
            <a:ext cx="2679322" cy="808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19" rIns="45719" bIns="45719"/>
          <a:lstStyle/>
          <a:p>
            <a:pPr marL="107152" indent="-107152" defTabSz="914367">
              <a:lnSpc>
                <a:spcPct val="90000"/>
              </a:lnSpc>
              <a:spcBef>
                <a:spcPts val="281"/>
              </a:spcBef>
              <a:buSzPct val="100000"/>
              <a:buChar char="•"/>
              <a:defRPr sz="2200" b="0">
                <a:solidFill>
                  <a:srgbClr val="1A1A1A"/>
                </a:solidFill>
                <a:latin typeface="HK Grotesk Bold"/>
                <a:ea typeface="HK Grotesk Bold"/>
                <a:cs typeface="HK Grotesk Bold"/>
                <a:sym typeface="HK Grotesk Bold"/>
              </a:defRPr>
            </a:pPr>
            <a:r>
              <a:rPr sz="1547" dirty="0"/>
              <a:t>discovery of </a:t>
            </a:r>
            <a:r>
              <a:rPr sz="1547" dirty="0" err="1"/>
              <a:t>EeV</a:t>
            </a:r>
            <a:r>
              <a:rPr sz="1547" dirty="0"/>
              <a:t> neutrinos </a:t>
            </a:r>
            <a:r>
              <a:rPr sz="1547" dirty="0">
                <a:latin typeface="HK Grotesk Regular"/>
                <a:ea typeface="HK Grotesk Regular"/>
                <a:cs typeface="HK Grotesk Regular"/>
                <a:sym typeface="HK Grotesk Regular"/>
              </a:rPr>
              <a:t>for optimistic fluxes</a:t>
            </a:r>
          </a:p>
          <a:p>
            <a:pPr marL="107152" indent="-107152" defTabSz="914367">
              <a:lnSpc>
                <a:spcPct val="90000"/>
              </a:lnSpc>
              <a:spcBef>
                <a:spcPts val="281"/>
              </a:spcBef>
              <a:buSzPct val="100000"/>
              <a:buChar char="•"/>
              <a:defRPr sz="2200" b="0">
                <a:solidFill>
                  <a:srgbClr val="1A1A1A"/>
                </a:solidFill>
                <a:latin typeface="HK Grotesk Bold"/>
                <a:ea typeface="HK Grotesk Bold"/>
                <a:cs typeface="HK Grotesk Bold"/>
                <a:sym typeface="HK Grotesk Bold"/>
              </a:defRPr>
            </a:pPr>
            <a:r>
              <a:rPr sz="1547" dirty="0">
                <a:latin typeface="HK Grotesk Regular"/>
                <a:ea typeface="HK Grotesk Regular"/>
                <a:cs typeface="HK Grotesk Regular"/>
                <a:sym typeface="HK Grotesk Regular"/>
              </a:rPr>
              <a:t>radio transients (FRBs!)</a:t>
            </a:r>
          </a:p>
        </p:txBody>
      </p:sp>
      <p:sp>
        <p:nvSpPr>
          <p:cNvPr id="815" name="1st EeV neutrino detection…"/>
          <p:cNvSpPr txBox="1"/>
          <p:nvPr/>
        </p:nvSpPr>
        <p:spPr>
          <a:xfrm>
            <a:off x="7751486" y="2356907"/>
            <a:ext cx="2679322" cy="784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19" rIns="45719" bIns="45719"/>
          <a:lstStyle/>
          <a:p>
            <a:pPr defTabSz="914367">
              <a:lnSpc>
                <a:spcPct val="90000"/>
              </a:lnSpc>
              <a:spcBef>
                <a:spcPts val="281"/>
              </a:spcBef>
              <a:defRPr sz="2200" b="0">
                <a:solidFill>
                  <a:srgbClr val="1A1A1A"/>
                </a:solidFill>
                <a:latin typeface="HK Grotesk Bold"/>
                <a:ea typeface="HK Grotesk Bold"/>
                <a:cs typeface="HK Grotesk Bold"/>
                <a:sym typeface="HK Grotesk Bold"/>
              </a:defRPr>
            </a:pPr>
            <a:r>
              <a:rPr sz="1547" b="1" dirty="0"/>
              <a:t>1st </a:t>
            </a:r>
            <a:r>
              <a:rPr sz="1547" b="1" dirty="0" err="1"/>
              <a:t>EeV</a:t>
            </a:r>
            <a:r>
              <a:rPr sz="1547" b="1" dirty="0"/>
              <a:t> neutrino detection</a:t>
            </a:r>
          </a:p>
          <a:p>
            <a:pPr defTabSz="914367">
              <a:lnSpc>
                <a:spcPct val="90000"/>
              </a:lnSpc>
              <a:spcBef>
                <a:spcPts val="281"/>
              </a:spcBef>
              <a:defRPr sz="2200" b="0">
                <a:solidFill>
                  <a:srgbClr val="1A1A1A"/>
                </a:solidFill>
                <a:latin typeface="HK Grotesk Bold"/>
                <a:ea typeface="HK Grotesk Bold"/>
                <a:cs typeface="HK Grotesk Bold"/>
                <a:sym typeface="HK Grotesk Bold"/>
              </a:defRPr>
            </a:pPr>
            <a:r>
              <a:rPr sz="1547" b="1" dirty="0"/>
              <a:t>and neutrino astronomy!</a:t>
            </a:r>
          </a:p>
        </p:txBody>
      </p:sp>
      <p:sp>
        <p:nvSpPr>
          <p:cNvPr id="816" name="1st GRAND sub-array"/>
          <p:cNvSpPr txBox="1"/>
          <p:nvPr/>
        </p:nvSpPr>
        <p:spPr>
          <a:xfrm>
            <a:off x="4898378" y="1724470"/>
            <a:ext cx="1797993" cy="286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1300480">
              <a:lnSpc>
                <a:spcPct val="90000"/>
              </a:lnSpc>
              <a:spcBef>
                <a:spcPts val="400"/>
              </a:spcBef>
              <a:defRPr sz="2200" b="0">
                <a:solidFill>
                  <a:srgbClr val="1A1A1A"/>
                </a:solidFill>
                <a:latin typeface="HK Grotesk Bold"/>
                <a:ea typeface="HK Grotesk Bold"/>
                <a:cs typeface="HK Grotesk Bold"/>
                <a:sym typeface="HK Grotesk Bold"/>
              </a:defRPr>
            </a:lvl1pPr>
          </a:lstStyle>
          <a:p>
            <a:r>
              <a:rPr sz="1547" b="1" dirty="0"/>
              <a:t>1st GRAND sub-array</a:t>
            </a:r>
          </a:p>
        </p:txBody>
      </p:sp>
      <p:sp>
        <p:nvSpPr>
          <p:cNvPr id="817" name="500€/unit"/>
          <p:cNvSpPr txBox="1"/>
          <p:nvPr/>
        </p:nvSpPr>
        <p:spPr>
          <a:xfrm>
            <a:off x="9559947" y="5475706"/>
            <a:ext cx="798673" cy="222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 defTabSz="1300480">
              <a:lnSpc>
                <a:spcPct val="80000"/>
              </a:lnSpc>
              <a:spcBef>
                <a:spcPts val="400"/>
              </a:spcBef>
              <a:defRPr sz="1700" b="0">
                <a:solidFill>
                  <a:srgbClr val="1A1A1A"/>
                </a:solidFill>
                <a:latin typeface="HK Grotesk Regular"/>
                <a:ea typeface="HK Grotesk Regular"/>
                <a:cs typeface="HK Grotesk Regular"/>
                <a:sym typeface="HK Grotesk Regular"/>
              </a:defRPr>
            </a:lvl1pPr>
          </a:lstStyle>
          <a:p>
            <a:r>
              <a:rPr sz="1195"/>
              <a:t>500€/unit </a:t>
            </a:r>
          </a:p>
        </p:txBody>
      </p:sp>
      <p:sp>
        <p:nvSpPr>
          <p:cNvPr id="818" name="1500€/unit"/>
          <p:cNvSpPr txBox="1"/>
          <p:nvPr/>
        </p:nvSpPr>
        <p:spPr>
          <a:xfrm>
            <a:off x="6499577" y="5420254"/>
            <a:ext cx="1743281" cy="247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19" rIns="45719" bIns="45719"/>
          <a:lstStyle>
            <a:lvl1pPr algn="l" defTabSz="1300480">
              <a:lnSpc>
                <a:spcPct val="80000"/>
              </a:lnSpc>
              <a:spcBef>
                <a:spcPts val="400"/>
              </a:spcBef>
              <a:defRPr sz="1700" b="0">
                <a:solidFill>
                  <a:srgbClr val="1A1A1A"/>
                </a:solidFill>
                <a:latin typeface="HK Grotesk Regular"/>
                <a:ea typeface="HK Grotesk Regular"/>
                <a:cs typeface="HK Grotesk Regular"/>
                <a:sym typeface="HK Grotesk Regular"/>
              </a:defRPr>
            </a:lvl1pPr>
          </a:lstStyle>
          <a:p>
            <a:r>
              <a:rPr sz="1195"/>
              <a:t>1500€/unit</a:t>
            </a:r>
          </a:p>
        </p:txBody>
      </p:sp>
      <p:sp>
        <p:nvSpPr>
          <p:cNvPr id="819" name="sensitive all-sky detector"/>
          <p:cNvSpPr txBox="1"/>
          <p:nvPr/>
        </p:nvSpPr>
        <p:spPr>
          <a:xfrm>
            <a:off x="7754325" y="1724470"/>
            <a:ext cx="2049600" cy="286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defTabSz="914367">
              <a:lnSpc>
                <a:spcPct val="90000"/>
              </a:lnSpc>
              <a:spcBef>
                <a:spcPts val="281"/>
              </a:spcBef>
              <a:defRPr sz="2200" b="0">
                <a:solidFill>
                  <a:srgbClr val="1A1A1A"/>
                </a:solidFill>
                <a:latin typeface="HK Grotesk Bold"/>
                <a:ea typeface="HK Grotesk Bold"/>
                <a:cs typeface="HK Grotesk Bold"/>
                <a:sym typeface="HK Grotesk Bold"/>
              </a:defRPr>
            </a:pPr>
            <a:r>
              <a:rPr sz="1547" dirty="0">
                <a:latin typeface="HK Grotesk Regular"/>
                <a:ea typeface="HK Grotesk Regular"/>
                <a:cs typeface="HK Grotesk Regular"/>
                <a:sym typeface="HK Grotesk Regular"/>
              </a:rPr>
              <a:t>sensitive </a:t>
            </a:r>
            <a:r>
              <a:rPr sz="1547" dirty="0"/>
              <a:t>all-sky </a:t>
            </a:r>
            <a:r>
              <a:rPr sz="1547" dirty="0">
                <a:latin typeface="HK Grotesk Regular"/>
                <a:ea typeface="HK Grotesk Regular"/>
                <a:cs typeface="HK Grotesk Regular"/>
                <a:sym typeface="HK Grotesk Regular"/>
              </a:rPr>
              <a:t>detector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5" name="Group"/>
          <p:cNvGrpSpPr/>
          <p:nvPr/>
        </p:nvGrpSpPr>
        <p:grpSpPr>
          <a:xfrm>
            <a:off x="433381" y="687128"/>
            <a:ext cx="2426682" cy="6181078"/>
            <a:chOff x="0" y="0"/>
            <a:chExt cx="3451279" cy="8790864"/>
          </a:xfrm>
        </p:grpSpPr>
        <p:pic>
          <p:nvPicPr>
            <p:cNvPr id="844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9456" r="27490"/>
            <a:stretch>
              <a:fillRect/>
            </a:stretch>
          </p:blipFill>
          <p:spPr>
            <a:xfrm>
              <a:off x="76200" y="50800"/>
              <a:ext cx="3298880" cy="856226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43" name="Image" descr="Image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3451281" cy="8790865"/>
            </a:xfrm>
            <a:prstGeom prst="rect">
              <a:avLst/>
            </a:prstGeom>
            <a:effectLst/>
          </p:spPr>
        </p:pic>
      </p:grpSp>
      <p:sp>
        <p:nvSpPr>
          <p:cNvPr id="41" name="Rectangle">
            <a:extLst>
              <a:ext uri="{FF2B5EF4-FFF2-40B4-BE49-F238E27FC236}">
                <a16:creationId xmlns:a16="http://schemas.microsoft.com/office/drawing/2014/main" id="{4219FFE8-7FE7-4BB1-B30E-5145CEF981FE}"/>
              </a:ext>
            </a:extLst>
          </p:cNvPr>
          <p:cNvSpPr/>
          <p:nvPr/>
        </p:nvSpPr>
        <p:spPr>
          <a:xfrm>
            <a:off x="2053021" y="2721481"/>
            <a:ext cx="2319526" cy="525014"/>
          </a:xfrm>
          <a:prstGeom prst="rect">
            <a:avLst/>
          </a:prstGeom>
          <a:gradFill>
            <a:gsLst>
              <a:gs pos="0">
                <a:srgbClr val="FFB872"/>
              </a:gs>
              <a:gs pos="100000">
                <a:srgbClr val="EDD8B6"/>
              </a:gs>
            </a:gsLst>
            <a:lin ang="5400000"/>
          </a:gradFill>
          <a:ln w="12700">
            <a:miter lim="400000"/>
          </a:ln>
        </p:spPr>
        <p:txBody>
          <a:bodyPr lIns="45719" tIns="45719" rIns="45719" bIns="45719" anchor="ctr"/>
          <a:lstStyle/>
          <a:p>
            <a:pPr defTabSz="457184">
              <a:defRPr sz="2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1547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CA5F146-F951-4170-83DD-6D0E998D44E4}"/>
              </a:ext>
            </a:extLst>
          </p:cNvPr>
          <p:cNvSpPr/>
          <p:nvPr/>
        </p:nvSpPr>
        <p:spPr>
          <a:xfrm>
            <a:off x="10229020" y="4516712"/>
            <a:ext cx="1659801" cy="1705299"/>
          </a:xfrm>
          <a:prstGeom prst="rect">
            <a:avLst/>
          </a:prstGeom>
          <a:solidFill>
            <a:srgbClr val="996600">
              <a:alpha val="4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2" name="ZoneTexte 15"/>
          <p:cNvSpPr/>
          <p:nvPr/>
        </p:nvSpPr>
        <p:spPr>
          <a:xfrm>
            <a:off x="10314566" y="4579195"/>
            <a:ext cx="1576709" cy="15803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spAutoFit/>
          </a:bodyPr>
          <a:lstStyle/>
          <a:p>
            <a:pPr defTabSz="914367">
              <a:defRPr sz="2000" b="0">
                <a:latin typeface="HK Grotesk Bold"/>
                <a:ea typeface="HK Grotesk Bold"/>
                <a:cs typeface="HK Grotesk Bold"/>
                <a:sym typeface="HK Grotesk Bold"/>
              </a:defRPr>
            </a:pPr>
            <a:r>
              <a:rPr lang="fr-FR" sz="1600" dirty="0"/>
              <a:t>50-200MHz </a:t>
            </a:r>
            <a:r>
              <a:rPr lang="fr-FR" sz="1600" dirty="0" err="1"/>
              <a:t>analog</a:t>
            </a:r>
            <a:r>
              <a:rPr lang="fr-FR" sz="1600" dirty="0"/>
              <a:t> </a:t>
            </a:r>
            <a:r>
              <a:rPr lang="fr-FR" sz="1600" dirty="0" err="1"/>
              <a:t>filtering</a:t>
            </a:r>
            <a:r>
              <a:rPr lang="fr-FR" sz="1600" dirty="0"/>
              <a:t>, </a:t>
            </a:r>
          </a:p>
          <a:p>
            <a:pPr defTabSz="914367">
              <a:defRPr sz="2000" b="0">
                <a:latin typeface="HK Grotesk Bold"/>
                <a:ea typeface="HK Grotesk Bold"/>
                <a:cs typeface="HK Grotesk Bold"/>
                <a:sym typeface="HK Grotesk Bold"/>
              </a:defRPr>
            </a:pPr>
            <a:r>
              <a:rPr sz="1406" dirty="0"/>
              <a:t>Electronics</a:t>
            </a:r>
            <a:r>
              <a:rPr sz="1406" dirty="0">
                <a:latin typeface="HK Grotesk Regular"/>
                <a:ea typeface="HK Grotesk Regular"/>
                <a:cs typeface="HK Grotesk Regular"/>
                <a:sym typeface="HK Grotesk Regular"/>
              </a:rPr>
              <a:t>:</a:t>
            </a:r>
          </a:p>
          <a:p>
            <a:pPr defTabSz="914367">
              <a:defRPr sz="1800" b="0">
                <a:latin typeface="HK Grotesk Regular"/>
                <a:ea typeface="HK Grotesk Regular"/>
                <a:cs typeface="HK Grotesk Regular"/>
                <a:sym typeface="HK Grotesk Regular"/>
              </a:defRPr>
            </a:pPr>
            <a:r>
              <a:rPr sz="1266" dirty="0"/>
              <a:t>500MSPS sampling</a:t>
            </a:r>
          </a:p>
          <a:p>
            <a:pPr defTabSz="914367">
              <a:defRPr sz="1800" b="0">
                <a:latin typeface="HK Grotesk Regular"/>
                <a:ea typeface="HK Grotesk Regular"/>
                <a:cs typeface="HK Grotesk Regular"/>
                <a:sym typeface="HK Grotesk Regular"/>
              </a:defRPr>
            </a:pPr>
            <a:r>
              <a:rPr sz="1266" dirty="0"/>
              <a:t>FPGA+CPU</a:t>
            </a:r>
          </a:p>
          <a:p>
            <a:pPr defTabSz="914367">
              <a:defRPr sz="1800" b="0">
                <a:latin typeface="HK Grotesk Regular"/>
                <a:ea typeface="HK Grotesk Regular"/>
                <a:cs typeface="HK Grotesk Regular"/>
                <a:sym typeface="HK Grotesk Regular"/>
              </a:defRPr>
            </a:pPr>
            <a:r>
              <a:rPr sz="1266" dirty="0"/>
              <a:t>Bullet </a:t>
            </a:r>
            <a:r>
              <a:rPr sz="1266" dirty="0" err="1"/>
              <a:t>WiFi</a:t>
            </a:r>
            <a:r>
              <a:rPr sz="1266" dirty="0"/>
              <a:t> data </a:t>
            </a:r>
            <a:r>
              <a:rPr sz="1266" dirty="0" err="1"/>
              <a:t>transfert</a:t>
            </a:r>
            <a:endParaRPr sz="1266" dirty="0"/>
          </a:p>
        </p:txBody>
      </p:sp>
      <p:grpSp>
        <p:nvGrpSpPr>
          <p:cNvPr id="825" name="unknown.jpg"/>
          <p:cNvGrpSpPr/>
          <p:nvPr/>
        </p:nvGrpSpPr>
        <p:grpSpPr>
          <a:xfrm>
            <a:off x="6749904" y="4146269"/>
            <a:ext cx="3421668" cy="2660932"/>
            <a:chOff x="0" y="0"/>
            <a:chExt cx="4538565" cy="3505524"/>
          </a:xfrm>
        </p:grpSpPr>
        <p:pic>
          <p:nvPicPr>
            <p:cNvPr id="824" name="unknown.jpg" descr="unknown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6200" y="50800"/>
              <a:ext cx="4386165" cy="328962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23" name="unknown.jpg" descr="unknown.jpg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538565" cy="3505524"/>
            </a:xfrm>
            <a:prstGeom prst="rect">
              <a:avLst/>
            </a:prstGeom>
            <a:effectLst/>
          </p:spPr>
        </p:pic>
      </p:grpSp>
      <p:sp>
        <p:nvSpPr>
          <p:cNvPr id="826" name="Text"/>
          <p:cNvSpPr/>
          <p:nvPr/>
        </p:nvSpPr>
        <p:spPr>
          <a:xfrm>
            <a:off x="5224480" y="3388592"/>
            <a:ext cx="892969" cy="892970"/>
          </a:xfrm>
          <a:prstGeom prst="line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numCol="1" anchor="ctr">
            <a:spAutoFit/>
          </a:bodyPr>
          <a:lstStyle/>
          <a:p>
            <a:pPr defTabSz="321457">
              <a:defRPr sz="1300" b="0">
                <a:latin typeface="Helvetica"/>
                <a:ea typeface="Helvetica"/>
                <a:cs typeface="Helvetica"/>
                <a:sym typeface="Helvetica"/>
              </a:defRPr>
            </a:pPr>
            <a:endParaRPr sz="914"/>
          </a:p>
        </p:txBody>
      </p:sp>
      <p:sp>
        <p:nvSpPr>
          <p:cNvPr id="836" name="GRANDProto300 &amp; other prototypes: experimental setup"/>
          <p:cNvSpPr txBox="1"/>
          <p:nvPr/>
        </p:nvSpPr>
        <p:spPr>
          <a:xfrm>
            <a:off x="916880" y="131966"/>
            <a:ext cx="7265863" cy="407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sz="3100" b="0">
                <a:solidFill>
                  <a:srgbClr val="484848"/>
                </a:solidFill>
                <a:latin typeface="HK Grotesk SemiBold"/>
                <a:ea typeface="HK Grotesk SemiBold"/>
                <a:cs typeface="HK Grotesk SemiBold"/>
                <a:sym typeface="HK Grotesk SemiBold"/>
              </a:defRPr>
            </a:pPr>
            <a:r>
              <a:rPr sz="2180" dirty="0"/>
              <a:t>GRANDProto300 &amp; other prototypes: </a:t>
            </a:r>
            <a:r>
              <a:rPr sz="2180" dirty="0">
                <a:solidFill>
                  <a:srgbClr val="7F170E"/>
                </a:solidFill>
              </a:rPr>
              <a:t>experimental setup</a:t>
            </a:r>
          </a:p>
        </p:txBody>
      </p:sp>
      <p:sp>
        <p:nvSpPr>
          <p:cNvPr id="837" name="Text"/>
          <p:cNvSpPr txBox="1"/>
          <p:nvPr/>
        </p:nvSpPr>
        <p:spPr>
          <a:xfrm>
            <a:off x="10368807" y="6622946"/>
            <a:ext cx="232436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 sz="1125"/>
              <a:t>7</a:t>
            </a:fld>
            <a:endParaRPr sz="1125"/>
          </a:p>
        </p:txBody>
      </p:sp>
      <p:sp>
        <p:nvSpPr>
          <p:cNvPr id="846" name="HorizonAntenna, successfully tested in the field (Aug., Dec. 2018)"/>
          <p:cNvSpPr/>
          <p:nvPr/>
        </p:nvSpPr>
        <p:spPr>
          <a:xfrm>
            <a:off x="2219693" y="1463190"/>
            <a:ext cx="1822578" cy="497281"/>
          </a:xfrm>
          <a:prstGeom prst="rect">
            <a:avLst/>
          </a:prstGeom>
          <a:gradFill>
            <a:gsLst>
              <a:gs pos="0">
                <a:srgbClr val="EECD9E">
                  <a:alpha val="83208"/>
                </a:srgbClr>
              </a:gs>
              <a:gs pos="100000">
                <a:srgbClr val="FAEEDF">
                  <a:alpha val="83208"/>
                </a:srgb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/>
          <a:p>
            <a:pPr defTabSz="914367">
              <a:defRPr sz="1800" b="0">
                <a:latin typeface="HK Grotesk Italic"/>
                <a:ea typeface="HK Grotesk Italic"/>
                <a:cs typeface="HK Grotesk Italic"/>
                <a:sym typeface="HK Grotesk Italic"/>
              </a:defRPr>
            </a:pPr>
            <a:r>
              <a:rPr lang="en-US" sz="1266" dirty="0">
                <a:latin typeface="HK Grotesk Bold Italic"/>
                <a:ea typeface="HK Grotesk Bold Italic"/>
                <a:cs typeface="HK Grotesk Bold Italic"/>
                <a:sym typeface="HK Grotesk Bold Italic"/>
              </a:rPr>
              <a:t>The </a:t>
            </a:r>
            <a:r>
              <a:rPr sz="1266" dirty="0" err="1">
                <a:latin typeface="HK Grotesk Bold Italic"/>
                <a:ea typeface="HK Grotesk Bold Italic"/>
                <a:cs typeface="HK Grotesk Bold Italic"/>
                <a:sym typeface="HK Grotesk Bold Italic"/>
              </a:rPr>
              <a:t>HorizonAntenna</a:t>
            </a:r>
            <a:r>
              <a:rPr lang="en-US" sz="1266" dirty="0">
                <a:latin typeface="HK Grotesk Bold Italic"/>
                <a:ea typeface="HK Grotesk Bold Italic"/>
                <a:cs typeface="HK Grotesk Bold Italic"/>
                <a:sym typeface="HK Grotesk Bold Italic"/>
              </a:rPr>
              <a:t>: </a:t>
            </a:r>
          </a:p>
          <a:p>
            <a:pPr defTabSz="914367">
              <a:defRPr sz="1800" b="0">
                <a:latin typeface="HK Grotesk Italic"/>
                <a:ea typeface="HK Grotesk Italic"/>
                <a:cs typeface="HK Grotesk Italic"/>
                <a:sym typeface="HK Grotesk Italic"/>
              </a:defRPr>
            </a:pPr>
            <a:r>
              <a:rPr lang="en-US" sz="1266" dirty="0">
                <a:latin typeface="HK Grotesk Bold Italic"/>
                <a:ea typeface="HK Grotesk Bold Italic"/>
                <a:cs typeface="HK Grotesk Bold Italic"/>
                <a:sym typeface="HK Grotesk Bold Italic"/>
              </a:rPr>
              <a:t>3 butterfly arms + LNAs</a:t>
            </a:r>
            <a:endParaRPr sz="1266" dirty="0">
              <a:latin typeface="HK Grotesk Regular"/>
              <a:ea typeface="HK Grotesk Regular"/>
              <a:cs typeface="HK Grotesk Regular"/>
              <a:sym typeface="HK Grotesk Regular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26C48754-3696-4A5D-89F4-16157D4929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9" t="7589" r="24624" b="10146"/>
          <a:stretch/>
        </p:blipFill>
        <p:spPr>
          <a:xfrm>
            <a:off x="3192767" y="4171111"/>
            <a:ext cx="3421668" cy="2529780"/>
          </a:xfrm>
          <a:prstGeom prst="rect">
            <a:avLst/>
          </a:prstGeom>
        </p:spPr>
      </p:pic>
      <p:sp>
        <p:nvSpPr>
          <p:cNvPr id="40" name="HorizonAntenna, successfully tested in the field (Aug., Dec. 2018)">
            <a:extLst>
              <a:ext uri="{FF2B5EF4-FFF2-40B4-BE49-F238E27FC236}">
                <a16:creationId xmlns:a16="http://schemas.microsoft.com/office/drawing/2014/main" id="{6F0FC35B-0009-4EF2-BEDD-4EDD78ED1743}"/>
              </a:ext>
            </a:extLst>
          </p:cNvPr>
          <p:cNvSpPr/>
          <p:nvPr/>
        </p:nvSpPr>
        <p:spPr>
          <a:xfrm>
            <a:off x="2100544" y="2746597"/>
            <a:ext cx="2272003" cy="497281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/>
          <a:p>
            <a:pPr defTabSz="914367">
              <a:defRPr sz="1800" b="0">
                <a:latin typeface="HK Grotesk Italic"/>
                <a:ea typeface="HK Grotesk Italic"/>
                <a:cs typeface="HK Grotesk Italic"/>
                <a:sym typeface="HK Grotesk Italic"/>
              </a:defRPr>
            </a:pPr>
            <a:r>
              <a:rPr lang="en-US" sz="1266" dirty="0" err="1">
                <a:latin typeface="HK Grotesk Regular"/>
                <a:ea typeface="HK Grotesk Regular"/>
                <a:cs typeface="HK Grotesk Regular"/>
                <a:sym typeface="HK Grotesk Regular"/>
              </a:rPr>
              <a:t>WiFi</a:t>
            </a:r>
            <a:r>
              <a:rPr lang="en-US" sz="1266" dirty="0">
                <a:latin typeface="HK Grotesk Regular"/>
                <a:ea typeface="HK Grotesk Regular"/>
                <a:cs typeface="HK Grotesk Regular"/>
                <a:sym typeface="HK Grotesk Regular"/>
              </a:rPr>
              <a:t> antenna connected to bullet</a:t>
            </a:r>
            <a:endParaRPr sz="1266" dirty="0">
              <a:latin typeface="HK Grotesk Regular"/>
              <a:ea typeface="HK Grotesk Regular"/>
              <a:cs typeface="HK Grotesk Regular"/>
              <a:sym typeface="HK Grotesk Regular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D9717CB9-A74F-42F8-980E-2A8F80BFD430}"/>
              </a:ext>
            </a:extLst>
          </p:cNvPr>
          <p:cNvGrpSpPr/>
          <p:nvPr/>
        </p:nvGrpSpPr>
        <p:grpSpPr>
          <a:xfrm>
            <a:off x="3429001" y="487068"/>
            <a:ext cx="8259392" cy="1203787"/>
            <a:chOff x="3429001" y="487068"/>
            <a:chExt cx="8259392" cy="1203787"/>
          </a:xfrm>
        </p:grpSpPr>
        <p:sp>
          <p:nvSpPr>
            <p:cNvPr id="827" name="ZoneTexte 15"/>
            <p:cNvSpPr/>
            <p:nvPr/>
          </p:nvSpPr>
          <p:spPr>
            <a:xfrm>
              <a:off x="3429001" y="943525"/>
              <a:ext cx="4553900" cy="525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ECD9E"/>
                </a:gs>
                <a:gs pos="100000">
                  <a:srgbClr val="FAEEDF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1300480">
                <a:defRPr sz="2000" b="0">
                  <a:latin typeface="HK Grotesk Bold"/>
                  <a:ea typeface="HK Grotesk Bold"/>
                  <a:cs typeface="HK Grotesk Bold"/>
                  <a:sym typeface="HK Grotesk Bold"/>
                </a:defRPr>
              </a:lvl1pPr>
            </a:lstStyle>
            <a:p>
              <a:pPr algn="r"/>
              <a:r>
                <a:rPr sz="1406" dirty="0"/>
                <a:t>Deployment of 13 antennas in Gansu (China)</a:t>
              </a:r>
              <a:r>
                <a:rPr lang="en-US" sz="1406" dirty="0"/>
                <a:t>, to be completed by 70 more in 2024,  and 200 more later </a:t>
              </a:r>
              <a:endParaRPr sz="1406" dirty="0"/>
            </a:p>
          </p:txBody>
        </p:sp>
        <p:grpSp>
          <p:nvGrpSpPr>
            <p:cNvPr id="849" name="Group"/>
            <p:cNvGrpSpPr/>
            <p:nvPr/>
          </p:nvGrpSpPr>
          <p:grpSpPr>
            <a:xfrm>
              <a:off x="8241564" y="825251"/>
              <a:ext cx="1949253" cy="701012"/>
              <a:chOff x="0" y="0"/>
              <a:chExt cx="2772269" cy="996992"/>
            </a:xfrm>
          </p:grpSpPr>
          <p:sp>
            <p:nvSpPr>
              <p:cNvPr id="847" name="Oval"/>
              <p:cNvSpPr/>
              <p:nvPr/>
            </p:nvSpPr>
            <p:spPr>
              <a:xfrm>
                <a:off x="0" y="41728"/>
                <a:ext cx="2363306" cy="913537"/>
              </a:xfrm>
              <a:prstGeom prst="wedgeEllipseCallout">
                <a:avLst>
                  <a:gd name="adj1" fmla="val 4244"/>
                  <a:gd name="adj2" fmla="val 545"/>
                </a:avLst>
              </a:prstGeom>
              <a:gradFill flip="none" rotWithShape="1">
                <a:gsLst>
                  <a:gs pos="0">
                    <a:srgbClr val="672025"/>
                  </a:gs>
                  <a:gs pos="100000">
                    <a:srgbClr val="A98184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12735"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547"/>
              </a:p>
            </p:txBody>
          </p:sp>
          <p:sp>
            <p:nvSpPr>
              <p:cNvPr id="848" name="deployed  2 month ago!"/>
              <p:cNvSpPr txBox="1"/>
              <p:nvPr/>
            </p:nvSpPr>
            <p:spPr>
              <a:xfrm>
                <a:off x="80670" y="0"/>
                <a:ext cx="2691599" cy="9969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9050" tIns="19050" rIns="19050" bIns="19050" numCol="1" anchor="ctr">
                <a:noAutofit/>
              </a:bodyPr>
              <a:lstStyle/>
              <a:p>
                <a:pPr defTabSz="412735">
                  <a:defRPr sz="2200" b="0">
                    <a:solidFill>
                      <a:srgbClr val="FDFFFF"/>
                    </a:solidFill>
                    <a:latin typeface="HK Grotesk Bold"/>
                    <a:ea typeface="HK Grotesk Bold"/>
                    <a:cs typeface="HK Grotesk Bold"/>
                    <a:sym typeface="HK Grotesk Bold"/>
                  </a:defRPr>
                </a:pPr>
                <a:r>
                  <a:rPr lang="fr-FR" sz="1400" dirty="0"/>
                  <a:t>D</a:t>
                </a:r>
                <a:r>
                  <a:rPr sz="1400" dirty="0" err="1"/>
                  <a:t>eployed</a:t>
                </a:r>
                <a:r>
                  <a:rPr lang="en-US" sz="1400" dirty="0"/>
                  <a:t> Feb 2023</a:t>
                </a:r>
                <a:endParaRPr sz="1400" dirty="0"/>
              </a:p>
            </p:txBody>
          </p:sp>
        </p:grpSp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7014843C-9E17-4278-9BE0-359323B8C4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00" r="7330"/>
            <a:stretch/>
          </p:blipFill>
          <p:spPr>
            <a:xfrm>
              <a:off x="10058311" y="487068"/>
              <a:ext cx="1630082" cy="1203787"/>
            </a:xfrm>
            <a:prstGeom prst="rect">
              <a:avLst/>
            </a:prstGeom>
          </p:spPr>
        </p:pic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E275A9FC-A415-431A-A644-EB3115CD8652}"/>
              </a:ext>
            </a:extLst>
          </p:cNvPr>
          <p:cNvGrpSpPr/>
          <p:nvPr/>
        </p:nvGrpSpPr>
        <p:grpSpPr>
          <a:xfrm>
            <a:off x="4288312" y="1796601"/>
            <a:ext cx="7404207" cy="1172424"/>
            <a:chOff x="4288312" y="1796601"/>
            <a:chExt cx="7404207" cy="1172424"/>
          </a:xfrm>
        </p:grpSpPr>
        <p:sp>
          <p:nvSpPr>
            <p:cNvPr id="829" name="ZoneTexte 15"/>
            <p:cNvSpPr/>
            <p:nvPr/>
          </p:nvSpPr>
          <p:spPr>
            <a:xfrm>
              <a:off x="4288312" y="2074033"/>
              <a:ext cx="4119778" cy="525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ECD9E"/>
                </a:gs>
                <a:gs pos="100000">
                  <a:srgbClr val="FAEEDF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defTabSz="914367">
                <a:defRPr sz="2000" b="0">
                  <a:latin typeface="HK Grotesk Bold"/>
                  <a:ea typeface="HK Grotesk Bold"/>
                  <a:cs typeface="HK Grotesk Bold"/>
                  <a:sym typeface="HK Grotesk Bold"/>
                </a:defRPr>
              </a:pPr>
              <a:r>
                <a:rPr sz="1406" dirty="0"/>
                <a:t>Deployment of 10 antennas on the Auger site in </a:t>
              </a:r>
              <a:r>
                <a:rPr sz="1406" dirty="0" err="1"/>
                <a:t>Malargüe</a:t>
              </a:r>
              <a:r>
                <a:rPr sz="1406" dirty="0"/>
                <a:t>, Argentina</a:t>
              </a:r>
              <a:r>
                <a:rPr lang="en-US" sz="1406" dirty="0"/>
                <a:t> (</a:t>
              </a:r>
              <a:r>
                <a:rPr sz="1406" dirty="0"/>
                <a:t>cross-calibration</a:t>
              </a:r>
              <a:r>
                <a:rPr lang="en-US" sz="1406" dirty="0"/>
                <a:t>)</a:t>
              </a:r>
              <a:endParaRPr sz="1406" dirty="0"/>
            </a:p>
          </p:txBody>
        </p:sp>
        <p:grpSp>
          <p:nvGrpSpPr>
            <p:cNvPr id="855" name="Group"/>
            <p:cNvGrpSpPr/>
            <p:nvPr/>
          </p:nvGrpSpPr>
          <p:grpSpPr>
            <a:xfrm>
              <a:off x="7920714" y="1983195"/>
              <a:ext cx="2203794" cy="701012"/>
              <a:chOff x="0" y="11969"/>
              <a:chExt cx="2712567" cy="996992"/>
            </a:xfrm>
          </p:grpSpPr>
          <p:sp>
            <p:nvSpPr>
              <p:cNvPr id="853" name="Oval"/>
              <p:cNvSpPr/>
              <p:nvPr/>
            </p:nvSpPr>
            <p:spPr>
              <a:xfrm>
                <a:off x="0" y="41728"/>
                <a:ext cx="2363306" cy="913537"/>
              </a:xfrm>
              <a:prstGeom prst="wedgeEllipseCallout">
                <a:avLst>
                  <a:gd name="adj1" fmla="val 4244"/>
                  <a:gd name="adj2" fmla="val 545"/>
                </a:avLst>
              </a:prstGeom>
              <a:gradFill flip="none" rotWithShape="1">
                <a:gsLst>
                  <a:gs pos="0">
                    <a:srgbClr val="672025"/>
                  </a:gs>
                  <a:gs pos="100000">
                    <a:srgbClr val="A98184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12735"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547"/>
              </a:p>
            </p:txBody>
          </p:sp>
          <p:sp>
            <p:nvSpPr>
              <p:cNvPr id="854" name="deployed  3 weeks ago!"/>
              <p:cNvSpPr txBox="1"/>
              <p:nvPr/>
            </p:nvSpPr>
            <p:spPr>
              <a:xfrm>
                <a:off x="240609" y="11969"/>
                <a:ext cx="2471958" cy="9969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9050" tIns="19050" rIns="19050" bIns="19050" numCol="1" anchor="ctr">
                <a:noAutofit/>
              </a:bodyPr>
              <a:lstStyle/>
              <a:p>
                <a:pPr defTabSz="412735">
                  <a:defRPr sz="2200" b="0">
                    <a:solidFill>
                      <a:srgbClr val="FDFFFF"/>
                    </a:solidFill>
                    <a:latin typeface="HK Grotesk Bold"/>
                    <a:ea typeface="HK Grotesk Bold"/>
                    <a:cs typeface="HK Grotesk Bold"/>
                    <a:sym typeface="HK Grotesk Bold"/>
                  </a:defRPr>
                </a:pPr>
                <a:r>
                  <a:rPr lang="fr-FR" sz="1400" dirty="0"/>
                  <a:t>D</a:t>
                </a:r>
                <a:r>
                  <a:rPr sz="1400" dirty="0" err="1"/>
                  <a:t>eployed</a:t>
                </a:r>
                <a:r>
                  <a:rPr lang="en-US" sz="1400" dirty="0"/>
                  <a:t> Aug 2023</a:t>
                </a:r>
                <a:endParaRPr sz="1400" dirty="0"/>
              </a:p>
            </p:txBody>
          </p:sp>
        </p:grpSp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8E0A86AD-509F-45FC-A532-89048CD5B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062438" y="1796601"/>
              <a:ext cx="1630081" cy="1172424"/>
            </a:xfrm>
            <a:prstGeom prst="rect">
              <a:avLst/>
            </a:prstGeom>
          </p:spPr>
        </p:pic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58A62489-4D55-4F1D-9EDB-142E81F83C0A}"/>
              </a:ext>
            </a:extLst>
          </p:cNvPr>
          <p:cNvGrpSpPr/>
          <p:nvPr/>
        </p:nvGrpSpPr>
        <p:grpSpPr>
          <a:xfrm>
            <a:off x="4628355" y="3067566"/>
            <a:ext cx="6768016" cy="1039641"/>
            <a:chOff x="4628355" y="3067566"/>
            <a:chExt cx="6768016" cy="1039641"/>
          </a:xfrm>
        </p:grpSpPr>
        <p:sp>
          <p:nvSpPr>
            <p:cNvPr id="828" name="ZoneTexte 15"/>
            <p:cNvSpPr/>
            <p:nvPr/>
          </p:nvSpPr>
          <p:spPr>
            <a:xfrm>
              <a:off x="4628355" y="3324880"/>
              <a:ext cx="3292359" cy="525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CBAD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defTabSz="914367">
                <a:defRPr sz="2000" b="0">
                  <a:latin typeface="HK Grotesk Bold"/>
                  <a:ea typeface="HK Grotesk Bold"/>
                  <a:cs typeface="HK Grotesk Bold"/>
                  <a:sym typeface="HK Grotesk Bold"/>
                </a:defRPr>
              </a:pPr>
              <a:r>
                <a:rPr sz="1406" dirty="0"/>
                <a:t>Deployment of 4 antennas in </a:t>
              </a:r>
              <a:r>
                <a:rPr sz="1406" dirty="0" err="1"/>
                <a:t>Nançay</a:t>
              </a:r>
              <a:r>
                <a:rPr sz="1406" dirty="0"/>
                <a:t> radio observatory (France)</a:t>
              </a:r>
              <a:r>
                <a:rPr lang="en-US" sz="1406" dirty="0"/>
                <a:t> for </a:t>
              </a:r>
              <a:r>
                <a:rPr sz="1406" dirty="0"/>
                <a:t>trigger test</a:t>
              </a:r>
            </a:p>
          </p:txBody>
        </p:sp>
        <p:grpSp>
          <p:nvGrpSpPr>
            <p:cNvPr id="852" name="Group"/>
            <p:cNvGrpSpPr/>
            <p:nvPr/>
          </p:nvGrpSpPr>
          <p:grpSpPr>
            <a:xfrm>
              <a:off x="8116194" y="3185812"/>
              <a:ext cx="1661701" cy="701012"/>
              <a:chOff x="0" y="0"/>
              <a:chExt cx="2363306" cy="996992"/>
            </a:xfrm>
          </p:grpSpPr>
          <p:sp>
            <p:nvSpPr>
              <p:cNvPr id="850" name="Oval"/>
              <p:cNvSpPr/>
              <p:nvPr/>
            </p:nvSpPr>
            <p:spPr>
              <a:xfrm>
                <a:off x="0" y="41728"/>
                <a:ext cx="2363306" cy="913537"/>
              </a:xfrm>
              <a:prstGeom prst="wedgeEllipseCallout">
                <a:avLst>
                  <a:gd name="adj1" fmla="val 4244"/>
                  <a:gd name="adj2" fmla="val 545"/>
                </a:avLst>
              </a:prstGeom>
              <a:gradFill flip="none" rotWithShape="1">
                <a:gsLst>
                  <a:gs pos="0">
                    <a:srgbClr val="672025"/>
                  </a:gs>
                  <a:gs pos="100000">
                    <a:srgbClr val="A98184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12735"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547"/>
              </a:p>
            </p:txBody>
          </p:sp>
          <p:sp>
            <p:nvSpPr>
              <p:cNvPr id="851" name="deployed  6 months ago!"/>
              <p:cNvSpPr txBox="1"/>
              <p:nvPr/>
            </p:nvSpPr>
            <p:spPr>
              <a:xfrm>
                <a:off x="80670" y="0"/>
                <a:ext cx="2242430" cy="9969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9050" tIns="19050" rIns="19050" bIns="19050" numCol="1" anchor="ctr">
                <a:noAutofit/>
              </a:bodyPr>
              <a:lstStyle/>
              <a:p>
                <a:pPr defTabSz="412735">
                  <a:defRPr sz="2200" b="0">
                    <a:solidFill>
                      <a:srgbClr val="FDFFFF"/>
                    </a:solidFill>
                    <a:latin typeface="HK Grotesk Bold"/>
                    <a:ea typeface="HK Grotesk Bold"/>
                    <a:cs typeface="HK Grotesk Bold"/>
                    <a:sym typeface="HK Grotesk Bold"/>
                  </a:defRPr>
                </a:pPr>
                <a:r>
                  <a:rPr lang="en-US" sz="1400" dirty="0"/>
                  <a:t>D</a:t>
                </a:r>
                <a:r>
                  <a:rPr sz="1400" dirty="0"/>
                  <a:t>eployed </a:t>
                </a:r>
                <a:r>
                  <a:rPr lang="en-US" sz="1400" dirty="0"/>
                  <a:t>Oct 2022</a:t>
                </a:r>
                <a:endParaRPr sz="1400" dirty="0"/>
              </a:p>
            </p:txBody>
          </p:sp>
        </p:grp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969F29AD-DB21-4628-8A8B-0A9B811408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55" r="20133"/>
            <a:stretch/>
          </p:blipFill>
          <p:spPr>
            <a:xfrm rot="5400000">
              <a:off x="10369014" y="3079850"/>
              <a:ext cx="1039641" cy="1015073"/>
            </a:xfrm>
            <a:prstGeom prst="rect">
              <a:avLst/>
            </a:prstGeom>
          </p:spPr>
        </p:pic>
      </p:grpSp>
      <p:grpSp>
        <p:nvGrpSpPr>
          <p:cNvPr id="42" name="Group">
            <a:extLst>
              <a:ext uri="{FF2B5EF4-FFF2-40B4-BE49-F238E27FC236}">
                <a16:creationId xmlns:a16="http://schemas.microsoft.com/office/drawing/2014/main" id="{2A506D41-7150-43D7-A98F-6FBDA1D3CE25}"/>
              </a:ext>
            </a:extLst>
          </p:cNvPr>
          <p:cNvGrpSpPr/>
          <p:nvPr/>
        </p:nvGrpSpPr>
        <p:grpSpPr>
          <a:xfrm>
            <a:off x="336202" y="56751"/>
            <a:ext cx="503155" cy="556602"/>
            <a:chOff x="0" y="1434"/>
            <a:chExt cx="528782" cy="544237"/>
          </a:xfrm>
        </p:grpSpPr>
        <p:sp>
          <p:nvSpPr>
            <p:cNvPr id="43" name="Triangle">
              <a:extLst>
                <a:ext uri="{FF2B5EF4-FFF2-40B4-BE49-F238E27FC236}">
                  <a16:creationId xmlns:a16="http://schemas.microsoft.com/office/drawing/2014/main" id="{4C4EE841-44C9-4427-B577-C1EAA7F40C77}"/>
                </a:ext>
              </a:extLst>
            </p:cNvPr>
            <p:cNvSpPr/>
            <p:nvPr/>
          </p:nvSpPr>
          <p:spPr>
            <a:xfrm rot="786350">
              <a:off x="130128" y="274943"/>
              <a:ext cx="209832" cy="250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345"/>
                  </a:lnTo>
                  <a:lnTo>
                    <a:pt x="11010" y="0"/>
                  </a:lnTo>
                  <a:close/>
                </a:path>
              </a:pathLst>
            </a:custGeom>
            <a:noFill/>
            <a:ln w="12700" cap="flat">
              <a:solidFill>
                <a:srgbClr val="7F170E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4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12"/>
            </a:p>
          </p:txBody>
        </p:sp>
        <p:sp>
          <p:nvSpPr>
            <p:cNvPr id="44" name="Triangle">
              <a:extLst>
                <a:ext uri="{FF2B5EF4-FFF2-40B4-BE49-F238E27FC236}">
                  <a16:creationId xmlns:a16="http://schemas.microsoft.com/office/drawing/2014/main" id="{8E8A43BF-4A2C-4B19-90BF-7B8C6C48183E}"/>
                </a:ext>
              </a:extLst>
            </p:cNvPr>
            <p:cNvSpPr/>
            <p:nvPr/>
          </p:nvSpPr>
          <p:spPr>
            <a:xfrm rot="786350">
              <a:off x="192809" y="21827"/>
              <a:ext cx="209831" cy="260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60"/>
                  </a:moveTo>
                  <a:lnTo>
                    <a:pt x="21600" y="0"/>
                  </a:lnTo>
                  <a:lnTo>
                    <a:pt x="10597" y="21600"/>
                  </a:lnTo>
                  <a:close/>
                </a:path>
              </a:pathLst>
            </a:custGeom>
            <a:noFill/>
            <a:ln w="12700" cap="flat">
              <a:solidFill>
                <a:srgbClr val="7F170E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4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12"/>
            </a:p>
          </p:txBody>
        </p:sp>
        <p:sp>
          <p:nvSpPr>
            <p:cNvPr id="45" name="Triangle">
              <a:extLst>
                <a:ext uri="{FF2B5EF4-FFF2-40B4-BE49-F238E27FC236}">
                  <a16:creationId xmlns:a16="http://schemas.microsoft.com/office/drawing/2014/main" id="{84F36BCE-E7D0-4EFE-9C73-9D29C40E1BB7}"/>
                </a:ext>
              </a:extLst>
            </p:cNvPr>
            <p:cNvSpPr/>
            <p:nvPr/>
          </p:nvSpPr>
          <p:spPr>
            <a:xfrm rot="16986341">
              <a:off x="279622" y="181028"/>
              <a:ext cx="214451" cy="241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348"/>
                  </a:moveTo>
                  <a:lnTo>
                    <a:pt x="21600" y="21600"/>
                  </a:lnTo>
                  <a:lnTo>
                    <a:pt x="10585" y="0"/>
                  </a:lnTo>
                  <a:close/>
                </a:path>
              </a:pathLst>
            </a:custGeom>
            <a:noFill/>
            <a:ln w="12700" cap="flat">
              <a:solidFill>
                <a:srgbClr val="7F170E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4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12"/>
            </a:p>
          </p:txBody>
        </p:sp>
        <p:sp>
          <p:nvSpPr>
            <p:cNvPr id="46" name="Triangle">
              <a:extLst>
                <a:ext uri="{FF2B5EF4-FFF2-40B4-BE49-F238E27FC236}">
                  <a16:creationId xmlns:a16="http://schemas.microsoft.com/office/drawing/2014/main" id="{E38DC40E-4506-4C3E-BA02-4F92EE6D7334}"/>
                </a:ext>
              </a:extLst>
            </p:cNvPr>
            <p:cNvSpPr/>
            <p:nvPr/>
          </p:nvSpPr>
          <p:spPr>
            <a:xfrm rot="16986341">
              <a:off x="37534" y="127162"/>
              <a:ext cx="214450" cy="24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55"/>
                  </a:lnTo>
                  <a:lnTo>
                    <a:pt x="11011" y="21600"/>
                  </a:lnTo>
                  <a:close/>
                </a:path>
              </a:pathLst>
            </a:custGeom>
            <a:noFill/>
            <a:ln w="12700" cap="flat">
              <a:solidFill>
                <a:srgbClr val="7F170E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4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12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">
            <a:extLst>
              <a:ext uri="{FF2B5EF4-FFF2-40B4-BE49-F238E27FC236}">
                <a16:creationId xmlns:a16="http://schemas.microsoft.com/office/drawing/2014/main" id="{4D2EA0C2-C66F-45D9-B270-4B587F5F85FF}"/>
              </a:ext>
            </a:extLst>
          </p:cNvPr>
          <p:cNvSpPr/>
          <p:nvPr/>
        </p:nvSpPr>
        <p:spPr>
          <a:xfrm rot="5400000">
            <a:off x="2209330" y="-1354478"/>
            <a:ext cx="2561610" cy="6858749"/>
          </a:xfrm>
          <a:prstGeom prst="rect">
            <a:avLst/>
          </a:prstGeom>
          <a:gradFill>
            <a:gsLst>
              <a:gs pos="0">
                <a:srgbClr val="EECD9E">
                  <a:alpha val="83208"/>
                </a:srgbClr>
              </a:gs>
              <a:gs pos="100000">
                <a:srgbClr val="FAEEDF">
                  <a:alpha val="83208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E8C79A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grpSp>
        <p:nvGrpSpPr>
          <p:cNvPr id="889" name="Group"/>
          <p:cNvGrpSpPr/>
          <p:nvPr/>
        </p:nvGrpSpPr>
        <p:grpSpPr>
          <a:xfrm>
            <a:off x="357211" y="152746"/>
            <a:ext cx="371801" cy="382668"/>
            <a:chOff x="0" y="1434"/>
            <a:chExt cx="528782" cy="544237"/>
          </a:xfrm>
        </p:grpSpPr>
        <p:sp>
          <p:nvSpPr>
            <p:cNvPr id="885" name="Triangle"/>
            <p:cNvSpPr/>
            <p:nvPr/>
          </p:nvSpPr>
          <p:spPr>
            <a:xfrm rot="786350">
              <a:off x="130128" y="274943"/>
              <a:ext cx="209832" cy="250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345"/>
                  </a:lnTo>
                  <a:lnTo>
                    <a:pt x="11010" y="0"/>
                  </a:lnTo>
                  <a:close/>
                </a:path>
              </a:pathLst>
            </a:custGeom>
            <a:noFill/>
            <a:ln w="12700" cap="flat">
              <a:solidFill>
                <a:srgbClr val="7F170E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4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12"/>
            </a:p>
          </p:txBody>
        </p:sp>
        <p:sp>
          <p:nvSpPr>
            <p:cNvPr id="886" name="Triangle"/>
            <p:cNvSpPr/>
            <p:nvPr/>
          </p:nvSpPr>
          <p:spPr>
            <a:xfrm rot="786350">
              <a:off x="192809" y="21827"/>
              <a:ext cx="209831" cy="260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60"/>
                  </a:moveTo>
                  <a:lnTo>
                    <a:pt x="21600" y="0"/>
                  </a:lnTo>
                  <a:lnTo>
                    <a:pt x="10597" y="21600"/>
                  </a:lnTo>
                  <a:close/>
                </a:path>
              </a:pathLst>
            </a:custGeom>
            <a:noFill/>
            <a:ln w="12700" cap="flat">
              <a:solidFill>
                <a:srgbClr val="7F170E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4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12"/>
            </a:p>
          </p:txBody>
        </p:sp>
        <p:sp>
          <p:nvSpPr>
            <p:cNvPr id="887" name="Triangle"/>
            <p:cNvSpPr/>
            <p:nvPr/>
          </p:nvSpPr>
          <p:spPr>
            <a:xfrm rot="16986341">
              <a:off x="279622" y="181028"/>
              <a:ext cx="214451" cy="241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348"/>
                  </a:moveTo>
                  <a:lnTo>
                    <a:pt x="21600" y="21600"/>
                  </a:lnTo>
                  <a:lnTo>
                    <a:pt x="10585" y="0"/>
                  </a:lnTo>
                  <a:close/>
                </a:path>
              </a:pathLst>
            </a:custGeom>
            <a:noFill/>
            <a:ln w="12700" cap="flat">
              <a:solidFill>
                <a:srgbClr val="7F170E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4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12"/>
            </a:p>
          </p:txBody>
        </p:sp>
        <p:sp>
          <p:nvSpPr>
            <p:cNvPr id="888" name="Triangle"/>
            <p:cNvSpPr/>
            <p:nvPr/>
          </p:nvSpPr>
          <p:spPr>
            <a:xfrm rot="16986341">
              <a:off x="37534" y="127162"/>
              <a:ext cx="214450" cy="24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55"/>
                  </a:lnTo>
                  <a:lnTo>
                    <a:pt x="11011" y="21600"/>
                  </a:lnTo>
                  <a:close/>
                </a:path>
              </a:pathLst>
            </a:custGeom>
            <a:noFill/>
            <a:ln w="12700" cap="flat">
              <a:solidFill>
                <a:srgbClr val="7F170E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4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12"/>
            </a:p>
          </p:txBody>
        </p:sp>
      </p:grpSp>
      <p:sp>
        <p:nvSpPr>
          <p:cNvPr id="890" name="GRANDProto13 in Xiao Dushan"/>
          <p:cNvSpPr txBox="1"/>
          <p:nvPr/>
        </p:nvSpPr>
        <p:spPr>
          <a:xfrm>
            <a:off x="898206" y="85747"/>
            <a:ext cx="4965515" cy="626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>
              <a:defRPr sz="2800" b="0">
                <a:solidFill>
                  <a:srgbClr val="484848"/>
                </a:solidFill>
                <a:latin typeface="HK Grotesk SemiBold"/>
                <a:ea typeface="HK Grotesk SemiBold"/>
                <a:cs typeface="HK Grotesk SemiBold"/>
                <a:sym typeface="HK Grotesk SemiBold"/>
              </a:defRPr>
            </a:pPr>
            <a:r>
              <a:rPr sz="3600" dirty="0">
                <a:latin typeface="+mj-lt"/>
              </a:rPr>
              <a:t>GRAND</a:t>
            </a:r>
            <a:r>
              <a:rPr lang="en-US" sz="3600" dirty="0">
                <a:latin typeface="+mj-lt"/>
              </a:rPr>
              <a:t> @</a:t>
            </a:r>
            <a:r>
              <a:rPr sz="3600" dirty="0">
                <a:solidFill>
                  <a:srgbClr val="7F170E"/>
                </a:solidFill>
                <a:latin typeface="+mj-lt"/>
              </a:rPr>
              <a:t> </a:t>
            </a:r>
            <a:r>
              <a:rPr lang="en-US" sz="3600" dirty="0">
                <a:solidFill>
                  <a:srgbClr val="7F170E"/>
                </a:solidFill>
                <a:latin typeface="+mj-lt"/>
              </a:rPr>
              <a:t>Auger</a:t>
            </a:r>
            <a:endParaRPr sz="3600" dirty="0">
              <a:solidFill>
                <a:srgbClr val="7F170E"/>
              </a:solidFill>
              <a:latin typeface="+mj-lt"/>
            </a:endParaRP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01BC10CB-0A36-4703-8B22-E3026DB9B68E}"/>
              </a:ext>
            </a:extLst>
          </p:cNvPr>
          <p:cNvSpPr txBox="1">
            <a:spLocks/>
          </p:cNvSpPr>
          <p:nvPr/>
        </p:nvSpPr>
        <p:spPr>
          <a:xfrm>
            <a:off x="0" y="914402"/>
            <a:ext cx="6711696" cy="257903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10 GRAND detection units at location of AERA antennas, using Auger infrastructure.</a:t>
            </a:r>
          </a:p>
          <a:p>
            <a:r>
              <a:rPr lang="en-US" dirty="0"/>
              <a:t>Run autonomously &amp; offline comparison with Auger data</a:t>
            </a:r>
          </a:p>
          <a:p>
            <a:r>
              <a:rPr lang="en-US" dirty="0"/>
              <a:t>Expected rate: </a:t>
            </a:r>
            <a:r>
              <a:rPr lang="en-US" b="1" dirty="0"/>
              <a:t>~1 EAS/day in </a:t>
            </a:r>
            <a:r>
              <a:rPr lang="en-US" b="1" dirty="0" err="1"/>
              <a:t>coinc</a:t>
            </a:r>
            <a:r>
              <a:rPr lang="en-US" b="1" dirty="0"/>
              <a:t> with Auger</a:t>
            </a:r>
          </a:p>
          <a:p>
            <a:r>
              <a:rPr lang="en-US" dirty="0"/>
              <a:t>Present status: commissioning</a:t>
            </a:r>
          </a:p>
          <a:p>
            <a:endParaRPr lang="fr-FR" dirty="0"/>
          </a:p>
          <a:p>
            <a:pPr>
              <a:buFont typeface="Wingdings"/>
              <a:buChar char="è"/>
            </a:pPr>
            <a:endParaRPr lang="fr-FR" b="1" dirty="0"/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AA0B7D7-4077-4F48-9BDC-9E2A01E75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4695" y="147301"/>
            <a:ext cx="4875602" cy="334613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EA66974-3C1D-4D43-8821-E42F06F9A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657" y="3493433"/>
            <a:ext cx="6400038" cy="321518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68FCEB9-3CED-4A5A-AD8C-D7D9BFDD1B41}"/>
              </a:ext>
            </a:extLst>
          </p:cNvPr>
          <p:cNvSpPr txBox="1"/>
          <p:nvPr/>
        </p:nvSpPr>
        <p:spPr>
          <a:xfrm>
            <a:off x="2075688" y="4306702"/>
            <a:ext cx="7185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AERA </a:t>
            </a:r>
          </a:p>
          <a:p>
            <a:r>
              <a:rPr lang="fr-FR" sz="1400" dirty="0"/>
              <a:t>beacon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B077137-17F9-4F21-9720-25F3978DA7ED}"/>
              </a:ext>
            </a:extLst>
          </p:cNvPr>
          <p:cNvSpPr txBox="1"/>
          <p:nvPr/>
        </p:nvSpPr>
        <p:spPr>
          <a:xfrm>
            <a:off x="2893329" y="4260535"/>
            <a:ext cx="420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FM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25C7C35-5D48-4F84-9FD2-21B18CA5910C}"/>
              </a:ext>
            </a:extLst>
          </p:cNvPr>
          <p:cNvSpPr txBox="1"/>
          <p:nvPr/>
        </p:nvSpPr>
        <p:spPr>
          <a:xfrm>
            <a:off x="3542004" y="4462272"/>
            <a:ext cx="1395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Plane / satellite </a:t>
            </a:r>
            <a:r>
              <a:rPr lang="fr-FR" sz="1400" dirty="0" err="1"/>
              <a:t>comms</a:t>
            </a:r>
            <a:endParaRPr lang="fr-FR" sz="14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0BC3265-D91C-4BA7-8715-D350ACEAE322}"/>
              </a:ext>
            </a:extLst>
          </p:cNvPr>
          <p:cNvSpPr txBox="1"/>
          <p:nvPr/>
        </p:nvSpPr>
        <p:spPr>
          <a:xfrm>
            <a:off x="5440680" y="4169095"/>
            <a:ext cx="894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TV carrier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86960183-3C1B-4A01-9D45-910CD11A9B63}"/>
              </a:ext>
            </a:extLst>
          </p:cNvPr>
          <p:cNvGrpSpPr/>
          <p:nvPr/>
        </p:nvGrpSpPr>
        <p:grpSpPr>
          <a:xfrm>
            <a:off x="6965540" y="3355700"/>
            <a:ext cx="4655653" cy="3259583"/>
            <a:chOff x="6965540" y="3355700"/>
            <a:chExt cx="4655653" cy="3259583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8D38BA44-7F4B-437A-BEB8-337C3E46F3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658"/>
            <a:stretch/>
          </p:blipFill>
          <p:spPr>
            <a:xfrm>
              <a:off x="6965540" y="3355700"/>
              <a:ext cx="4655653" cy="3259583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28D8CDAF-B9A3-4BB8-BFD5-4358EE8CC80E}"/>
                </a:ext>
              </a:extLst>
            </p:cNvPr>
            <p:cNvSpPr txBox="1"/>
            <p:nvPr/>
          </p:nvSpPr>
          <p:spPr>
            <a:xfrm>
              <a:off x="6965540" y="5968952"/>
              <a:ext cx="42504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FFFF00"/>
                  </a:solidFill>
                </a:rPr>
                <a:t>Fred Magnard  &amp; Marion </a:t>
              </a:r>
              <a:r>
                <a:rPr lang="fr-FR" dirty="0" err="1">
                  <a:solidFill>
                    <a:srgbClr val="FFFF00"/>
                  </a:solidFill>
                </a:rPr>
                <a:t>Guelfand</a:t>
              </a:r>
              <a:r>
                <a:rPr lang="fr-FR" dirty="0">
                  <a:solidFill>
                    <a:srgbClr val="FFFF00"/>
                  </a:solidFill>
                </a:rPr>
                <a:t> on G@A</a:t>
              </a:r>
            </a:p>
            <a:p>
              <a:r>
                <a:rPr lang="fr-FR" dirty="0">
                  <a:solidFill>
                    <a:srgbClr val="FFFF00"/>
                  </a:solidFill>
                </a:rPr>
                <a:t>August 2023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812595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9" name="Group"/>
          <p:cNvGrpSpPr/>
          <p:nvPr/>
        </p:nvGrpSpPr>
        <p:grpSpPr>
          <a:xfrm>
            <a:off x="357211" y="152746"/>
            <a:ext cx="371801" cy="382668"/>
            <a:chOff x="0" y="1434"/>
            <a:chExt cx="528782" cy="544237"/>
          </a:xfrm>
        </p:grpSpPr>
        <p:sp>
          <p:nvSpPr>
            <p:cNvPr id="885" name="Triangle"/>
            <p:cNvSpPr/>
            <p:nvPr/>
          </p:nvSpPr>
          <p:spPr>
            <a:xfrm rot="786350">
              <a:off x="130128" y="274943"/>
              <a:ext cx="209832" cy="250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345"/>
                  </a:lnTo>
                  <a:lnTo>
                    <a:pt x="11010" y="0"/>
                  </a:lnTo>
                  <a:close/>
                </a:path>
              </a:pathLst>
            </a:custGeom>
            <a:noFill/>
            <a:ln w="12700" cap="flat">
              <a:solidFill>
                <a:srgbClr val="7F170E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4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12"/>
            </a:p>
          </p:txBody>
        </p:sp>
        <p:sp>
          <p:nvSpPr>
            <p:cNvPr id="886" name="Triangle"/>
            <p:cNvSpPr/>
            <p:nvPr/>
          </p:nvSpPr>
          <p:spPr>
            <a:xfrm rot="786350">
              <a:off x="192809" y="21827"/>
              <a:ext cx="209831" cy="260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60"/>
                  </a:moveTo>
                  <a:lnTo>
                    <a:pt x="21600" y="0"/>
                  </a:lnTo>
                  <a:lnTo>
                    <a:pt x="10597" y="21600"/>
                  </a:lnTo>
                  <a:close/>
                </a:path>
              </a:pathLst>
            </a:custGeom>
            <a:noFill/>
            <a:ln w="12700" cap="flat">
              <a:solidFill>
                <a:srgbClr val="7F170E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4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12"/>
            </a:p>
          </p:txBody>
        </p:sp>
        <p:sp>
          <p:nvSpPr>
            <p:cNvPr id="887" name="Triangle"/>
            <p:cNvSpPr/>
            <p:nvPr/>
          </p:nvSpPr>
          <p:spPr>
            <a:xfrm rot="16986341">
              <a:off x="279622" y="181028"/>
              <a:ext cx="214451" cy="241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348"/>
                  </a:moveTo>
                  <a:lnTo>
                    <a:pt x="21600" y="21600"/>
                  </a:lnTo>
                  <a:lnTo>
                    <a:pt x="10585" y="0"/>
                  </a:lnTo>
                  <a:close/>
                </a:path>
              </a:pathLst>
            </a:custGeom>
            <a:noFill/>
            <a:ln w="12700" cap="flat">
              <a:solidFill>
                <a:srgbClr val="7F170E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4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12"/>
            </a:p>
          </p:txBody>
        </p:sp>
        <p:sp>
          <p:nvSpPr>
            <p:cNvPr id="888" name="Triangle"/>
            <p:cNvSpPr/>
            <p:nvPr/>
          </p:nvSpPr>
          <p:spPr>
            <a:xfrm rot="16986341">
              <a:off x="37534" y="127162"/>
              <a:ext cx="214450" cy="24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55"/>
                  </a:lnTo>
                  <a:lnTo>
                    <a:pt x="11011" y="21600"/>
                  </a:lnTo>
                  <a:close/>
                </a:path>
              </a:pathLst>
            </a:custGeom>
            <a:noFill/>
            <a:ln w="12700" cap="flat">
              <a:solidFill>
                <a:srgbClr val="7F170E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400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12"/>
            </a:p>
          </p:txBody>
        </p:sp>
      </p:grpSp>
      <p:sp>
        <p:nvSpPr>
          <p:cNvPr id="890" name="GRANDProto13 in Xiao Dushan"/>
          <p:cNvSpPr txBox="1"/>
          <p:nvPr/>
        </p:nvSpPr>
        <p:spPr>
          <a:xfrm>
            <a:off x="898206" y="147301"/>
            <a:ext cx="4965515" cy="503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>
              <a:defRPr sz="2800" b="0">
                <a:solidFill>
                  <a:srgbClr val="484848"/>
                </a:solidFill>
                <a:latin typeface="HK Grotesk SemiBold"/>
                <a:ea typeface="HK Grotesk SemiBold"/>
                <a:cs typeface="HK Grotesk SemiBold"/>
                <a:sym typeface="HK Grotesk SemiBold"/>
              </a:defRPr>
            </a:pPr>
            <a:r>
              <a:rPr sz="2800" dirty="0">
                <a:latin typeface="+mj-lt"/>
              </a:rPr>
              <a:t>GRANDProto</a:t>
            </a:r>
            <a:r>
              <a:rPr lang="en-US" sz="2800" dirty="0">
                <a:latin typeface="+mj-lt"/>
              </a:rPr>
              <a:t>300</a:t>
            </a:r>
            <a:r>
              <a:rPr sz="2800" dirty="0">
                <a:solidFill>
                  <a:srgbClr val="7F170E"/>
                </a:solidFill>
                <a:latin typeface="+mj-lt"/>
              </a:rPr>
              <a:t> in </a:t>
            </a:r>
            <a:r>
              <a:rPr sz="2800" dirty="0" err="1">
                <a:solidFill>
                  <a:srgbClr val="7F170E"/>
                </a:solidFill>
                <a:latin typeface="+mj-lt"/>
              </a:rPr>
              <a:t>XiaoDu</a:t>
            </a:r>
            <a:r>
              <a:rPr lang="en-US" sz="2800" dirty="0" err="1">
                <a:solidFill>
                  <a:srgbClr val="7F170E"/>
                </a:solidFill>
                <a:latin typeface="+mj-lt"/>
              </a:rPr>
              <a:t>S</a:t>
            </a:r>
            <a:r>
              <a:rPr sz="2800" dirty="0" err="1">
                <a:solidFill>
                  <a:srgbClr val="7F170E"/>
                </a:solidFill>
                <a:latin typeface="+mj-lt"/>
              </a:rPr>
              <a:t>han</a:t>
            </a:r>
            <a:endParaRPr sz="2800" dirty="0">
              <a:solidFill>
                <a:srgbClr val="7F170E"/>
              </a:solidFill>
              <a:latin typeface="+mj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EA2BA75-FB6B-4FE0-BF72-CE48CA8776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08" t="18964" r="58542" b="25370"/>
          <a:stretch/>
        </p:blipFill>
        <p:spPr>
          <a:xfrm>
            <a:off x="495571" y="877641"/>
            <a:ext cx="5075712" cy="290617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D0BEF09-E212-4EEF-B947-9236FFCE97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8" y="135024"/>
            <a:ext cx="5629154" cy="316639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D2BD270-9904-4494-8BDD-21CEDF2BD646}"/>
              </a:ext>
            </a:extLst>
          </p:cNvPr>
          <p:cNvSpPr txBox="1"/>
          <p:nvPr/>
        </p:nvSpPr>
        <p:spPr>
          <a:xfrm>
            <a:off x="6032914" y="214146"/>
            <a:ext cx="1681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The Gobi </a:t>
            </a:r>
            <a:r>
              <a:rPr lang="fr-FR" dirty="0" err="1"/>
              <a:t>desert</a:t>
            </a:r>
            <a:endParaRPr lang="fr-FR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5ABB7697-0770-495F-A189-9A43E4DDB986}"/>
              </a:ext>
            </a:extLst>
          </p:cNvPr>
          <p:cNvGrpSpPr/>
          <p:nvPr/>
        </p:nvGrpSpPr>
        <p:grpSpPr>
          <a:xfrm>
            <a:off x="1459330" y="1572768"/>
            <a:ext cx="5513873" cy="4402740"/>
            <a:chOff x="1422754" y="1792224"/>
            <a:chExt cx="5513873" cy="440274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389D284-0DB6-4424-B3EC-26A67FEBC3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586" t="20538" r="58368" b="25116"/>
            <a:stretch/>
          </p:blipFill>
          <p:spPr>
            <a:xfrm>
              <a:off x="1422754" y="3092531"/>
              <a:ext cx="5513873" cy="3102433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950402B5-3FAD-4E6F-83E1-1CCB7633F05E}"/>
                </a:ext>
              </a:extLst>
            </p:cNvPr>
            <p:cNvCxnSpPr>
              <a:cxnSpLocks/>
            </p:cNvCxnSpPr>
            <p:nvPr/>
          </p:nvCxnSpPr>
          <p:spPr>
            <a:xfrm>
              <a:off x="2066544" y="1792224"/>
              <a:ext cx="4754880" cy="130030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EE13D1F6-076B-427E-83C2-EDA7BBCB7C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22754" y="1792224"/>
              <a:ext cx="643790" cy="130030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7B9EB127-4737-4098-A2A6-42F51EC32664}"/>
              </a:ext>
            </a:extLst>
          </p:cNvPr>
          <p:cNvGrpSpPr/>
          <p:nvPr/>
        </p:nvGrpSpPr>
        <p:grpSpPr>
          <a:xfrm>
            <a:off x="3835400" y="4310819"/>
            <a:ext cx="8068733" cy="2493209"/>
            <a:chOff x="4123267" y="4340506"/>
            <a:chExt cx="8068733" cy="2493209"/>
          </a:xfrm>
        </p:grpSpPr>
        <p:sp>
          <p:nvSpPr>
            <p:cNvPr id="20" name="ZoneTexte 9">
              <a:extLst>
                <a:ext uri="{FF2B5EF4-FFF2-40B4-BE49-F238E27FC236}">
                  <a16:creationId xmlns:a16="http://schemas.microsoft.com/office/drawing/2014/main" id="{BF25E165-E146-4A24-97F8-54287173A1D3}"/>
                </a:ext>
              </a:extLst>
            </p:cNvPr>
            <p:cNvSpPr txBox="1"/>
            <p:nvPr/>
          </p:nvSpPr>
          <p:spPr>
            <a:xfrm>
              <a:off x="9069688" y="5675058"/>
              <a:ext cx="3122312" cy="1047918"/>
            </a:xfrm>
            <a:prstGeom prst="rect">
              <a:avLst/>
            </a:prstGeom>
            <a:gradFill flip="none" rotWithShape="1">
              <a:gsLst>
                <a:gs pos="0">
                  <a:srgbClr val="EECD9E"/>
                </a:gs>
                <a:gs pos="100000">
                  <a:srgbClr val="FAEEDF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67">
                <a:defRPr sz="1800" b="0">
                  <a:latin typeface="HK Grotesk Bold"/>
                  <a:ea typeface="HK Grotesk Bold"/>
                  <a:cs typeface="HK Grotesk Bold"/>
                  <a:sym typeface="HK Grotesk Bold"/>
                </a:defRPr>
              </a:pPr>
              <a:r>
                <a:rPr lang="en-US" sz="1266" dirty="0"/>
                <a:t>GP300</a:t>
              </a:r>
              <a:r>
                <a:rPr sz="1266" dirty="0"/>
                <a:t>: </a:t>
              </a:r>
              <a:r>
                <a:rPr lang="en-US" sz="1266" dirty="0">
                  <a:latin typeface="HK Grotesk Regular"/>
                  <a:sym typeface="HK Grotesk Regular"/>
                </a:rPr>
                <a:t>~30</a:t>
              </a:r>
              <a:r>
                <a:rPr sz="1266" dirty="0">
                  <a:latin typeface="HK Grotesk Regular"/>
                  <a:ea typeface="HK Grotesk Regular"/>
                  <a:cs typeface="HK Grotesk Regular"/>
                  <a:sym typeface="HK Grotesk Regular"/>
                </a:rPr>
                <a:t>0 antennas, 200km², 1km step size with denser infill</a:t>
              </a:r>
            </a:p>
            <a:p>
              <a:pPr defTabSz="914367">
                <a:defRPr sz="1800" b="0">
                  <a:latin typeface="HK Grotesk Regular"/>
                  <a:ea typeface="HK Grotesk Regular"/>
                  <a:cs typeface="HK Grotesk Regular"/>
                  <a:sym typeface="HK Grotesk Regular"/>
                </a:defRPr>
              </a:pPr>
              <a:r>
                <a:rPr sz="1266" dirty="0" err="1"/>
                <a:t>Erange</a:t>
              </a:r>
              <a:r>
                <a:rPr sz="1266" dirty="0"/>
                <a:t> = 10</a:t>
              </a:r>
              <a:r>
                <a:rPr sz="1266" baseline="30444" dirty="0"/>
                <a:t>16.5</a:t>
              </a:r>
              <a:r>
                <a:rPr sz="1266" dirty="0"/>
                <a:t>-10</a:t>
              </a:r>
              <a:r>
                <a:rPr sz="1266" baseline="30444" dirty="0"/>
                <a:t>18</a:t>
              </a:r>
              <a:r>
                <a:rPr sz="1266" dirty="0"/>
                <a:t>eV</a:t>
              </a:r>
              <a:endParaRPr lang="en-US" sz="1266" dirty="0"/>
            </a:p>
            <a:p>
              <a:pPr defTabSz="914367">
                <a:defRPr sz="1800" b="0">
                  <a:latin typeface="HK Grotesk Regular"/>
                  <a:ea typeface="HK Grotesk Regular"/>
                  <a:cs typeface="HK Grotesk Regular"/>
                  <a:sym typeface="HK Grotesk Regular"/>
                </a:defRPr>
              </a:pPr>
              <a:r>
                <a:rPr lang="fr-FR" sz="1266" dirty="0"/>
                <a:t>AT </a:t>
              </a:r>
              <a:r>
                <a:rPr lang="fr-FR" sz="1266" dirty="0" err="1"/>
                <a:t>present</a:t>
              </a:r>
              <a:r>
                <a:rPr lang="fr-FR" sz="1266" dirty="0"/>
                <a:t> 13 </a:t>
              </a:r>
              <a:r>
                <a:rPr lang="fr-FR" sz="1266" dirty="0" err="1"/>
                <a:t>antennas</a:t>
              </a:r>
              <a:endParaRPr lang="fr-FR" sz="1266" dirty="0"/>
            </a:p>
            <a:p>
              <a:pPr defTabSz="914367">
                <a:defRPr sz="1800" b="0">
                  <a:latin typeface="HK Grotesk Regular"/>
                  <a:ea typeface="HK Grotesk Regular"/>
                  <a:cs typeface="HK Grotesk Regular"/>
                  <a:sym typeface="HK Grotesk Regular"/>
                </a:defRPr>
              </a:pPr>
              <a:r>
                <a:rPr lang="fr-FR" sz="1266" dirty="0"/>
                <a:t>Plan for 80 at </a:t>
              </a:r>
              <a:r>
                <a:rPr lang="fr-FR" sz="1266" dirty="0" err="1"/>
                <a:t>summer</a:t>
              </a:r>
              <a:r>
                <a:rPr lang="fr-FR" sz="1266" dirty="0"/>
                <a:t> 2024</a:t>
              </a:r>
              <a:endParaRPr sz="1266" dirty="0"/>
            </a:p>
          </p:txBody>
        </p:sp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E7689A83-E671-4C92-9881-AB9F4118CB23}"/>
                </a:ext>
              </a:extLst>
            </p:cNvPr>
            <p:cNvGrpSpPr/>
            <p:nvPr/>
          </p:nvGrpSpPr>
          <p:grpSpPr>
            <a:xfrm>
              <a:off x="4123267" y="4340506"/>
              <a:ext cx="4946589" cy="2493209"/>
              <a:chOff x="4123267" y="4340506"/>
              <a:chExt cx="4946589" cy="2493209"/>
            </a:xfrm>
          </p:grpSpPr>
          <p:cxnSp>
            <p:nvCxnSpPr>
              <p:cNvPr id="38" name="Connecteur droit 37">
                <a:extLst>
                  <a:ext uri="{FF2B5EF4-FFF2-40B4-BE49-F238E27FC236}">
                    <a16:creationId xmlns:a16="http://schemas.microsoft.com/office/drawing/2014/main" id="{3D8A2E0B-A678-4B5E-8153-FCB3B78337A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123267" y="4635554"/>
                <a:ext cx="1028193" cy="2198161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cteur droit 41">
                <a:extLst>
                  <a:ext uri="{FF2B5EF4-FFF2-40B4-BE49-F238E27FC236}">
                    <a16:creationId xmlns:a16="http://schemas.microsoft.com/office/drawing/2014/main" id="{60B85418-E673-4921-B571-0BB37EB1329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84134" y="4340506"/>
                <a:ext cx="867326" cy="11347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" name="Image 1">
                <a:extLst>
                  <a:ext uri="{FF2B5EF4-FFF2-40B4-BE49-F238E27FC236}">
                    <a16:creationId xmlns:a16="http://schemas.microsoft.com/office/drawing/2014/main" id="{9CBDA1E8-ADA3-4ED5-B16D-CC2D20A308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4558"/>
              <a:stretch/>
            </p:blipFill>
            <p:spPr>
              <a:xfrm>
                <a:off x="5151460" y="4340506"/>
                <a:ext cx="3918396" cy="2493208"/>
              </a:xfrm>
              <a:prstGeom prst="rect">
                <a:avLst/>
              </a:prstGeom>
              <a:ln w="38100">
                <a:solidFill>
                  <a:srgbClr val="FF0000"/>
                </a:solidFill>
              </a:ln>
            </p:spPr>
          </p:pic>
        </p:grp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AD19CE8F-3C52-41F8-A650-3ED5A0456A1C}"/>
              </a:ext>
            </a:extLst>
          </p:cNvPr>
          <p:cNvGrpSpPr/>
          <p:nvPr/>
        </p:nvGrpSpPr>
        <p:grpSpPr>
          <a:xfrm>
            <a:off x="7506183" y="2925287"/>
            <a:ext cx="4560425" cy="2493208"/>
            <a:chOff x="7506183" y="2925287"/>
            <a:chExt cx="4560425" cy="2493208"/>
          </a:xfrm>
        </p:grpSpPr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0A5C8BDC-9854-45BA-A660-23FBE73EE7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0" t="17647" r="10233" b="10132"/>
            <a:stretch/>
          </p:blipFill>
          <p:spPr>
            <a:xfrm>
              <a:off x="7506183" y="2925287"/>
              <a:ext cx="4560425" cy="2493208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5255E8C5-92B5-435E-BC00-6FAEDAF365A5}"/>
                </a:ext>
              </a:extLst>
            </p:cNvPr>
            <p:cNvSpPr txBox="1"/>
            <p:nvPr/>
          </p:nvSpPr>
          <p:spPr>
            <a:xfrm>
              <a:off x="7571372" y="2927429"/>
              <a:ext cx="3507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The DAQ room (and living </a:t>
              </a:r>
              <a:r>
                <a:rPr lang="fr-FR" dirty="0" err="1"/>
                <a:t>quarters</a:t>
              </a:r>
              <a:r>
                <a:rPr lang="fr-FR" dirty="0"/>
                <a:t>)</a:t>
              </a:r>
            </a:p>
          </p:txBody>
        </p:sp>
      </p:grpSp>
      <p:sp>
        <p:nvSpPr>
          <p:cNvPr id="31" name="Étoile : 5 branches 30">
            <a:extLst>
              <a:ext uri="{FF2B5EF4-FFF2-40B4-BE49-F238E27FC236}">
                <a16:creationId xmlns:a16="http://schemas.microsoft.com/office/drawing/2014/main" id="{296ED1BF-F454-4BE2-AF20-2DF32ADCEDA0}"/>
              </a:ext>
            </a:extLst>
          </p:cNvPr>
          <p:cNvSpPr/>
          <p:nvPr/>
        </p:nvSpPr>
        <p:spPr>
          <a:xfrm>
            <a:off x="2002536" y="1399032"/>
            <a:ext cx="256032" cy="27727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2869</TotalTime>
  <Words>1174</Words>
  <Application>Microsoft Office PowerPoint</Application>
  <PresentationFormat>Grand écran</PresentationFormat>
  <Paragraphs>188</Paragraphs>
  <Slides>13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31" baseType="lpstr">
      <vt:lpstr>Yu Gothic UI</vt:lpstr>
      <vt:lpstr>Arial</vt:lpstr>
      <vt:lpstr>Calibri</vt:lpstr>
      <vt:lpstr>Calibri Light</vt:lpstr>
      <vt:lpstr>Gill Sans</vt:lpstr>
      <vt:lpstr>Gill Sans Light</vt:lpstr>
      <vt:lpstr>Helvetica</vt:lpstr>
      <vt:lpstr>Helvetica Neue Light</vt:lpstr>
      <vt:lpstr>Helvetica Neue Medium</vt:lpstr>
      <vt:lpstr>HK Grotesk Bold</vt:lpstr>
      <vt:lpstr>HK Grotesk Bold Italic</vt:lpstr>
      <vt:lpstr>HK Grotesk Italic</vt:lpstr>
      <vt:lpstr>HK Grotesk Regular</vt:lpstr>
      <vt:lpstr>HK Grotesk SemiBold</vt:lpstr>
      <vt:lpstr>Symbol</vt:lpstr>
      <vt:lpstr>Times Roman</vt:lpstr>
      <vt:lpstr>Wingdings</vt:lpstr>
      <vt:lpstr>Thème Office</vt:lpstr>
      <vt:lpstr>The Giant Radio Array for Neutrino Detection:  an overview</vt:lpstr>
      <vt:lpstr>GRAND in a nutshell</vt:lpstr>
      <vt:lpstr>GRAND proposal</vt:lpstr>
      <vt:lpstr>Improving n sensitivity?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R&amp;D for GRAND10k</vt:lpstr>
      <vt:lpstr>The GRAND200k detector (design freezed in 2030?)</vt:lpstr>
      <vt:lpstr>(Personnal) 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Giant Radio Array for Neutrino Detection  An overview</dc:title>
  <dc:creator>Olivier Martineau</dc:creator>
  <cp:lastModifiedBy>Olivier Martineau</cp:lastModifiedBy>
  <cp:revision>164</cp:revision>
  <dcterms:created xsi:type="dcterms:W3CDTF">2024-01-05T11:50:09Z</dcterms:created>
  <dcterms:modified xsi:type="dcterms:W3CDTF">2024-01-09T23:23:59Z</dcterms:modified>
</cp:coreProperties>
</file>