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8" r:id="rId5"/>
    <p:sldMasterId id="2147483682" r:id="rId6"/>
    <p:sldMasterId id="2147483662" r:id="rId7"/>
  </p:sldMasterIdLst>
  <p:notesMasterIdLst>
    <p:notesMasterId r:id="rId19"/>
  </p:notesMasterIdLst>
  <p:handoutMasterIdLst>
    <p:handoutMasterId r:id="rId20"/>
  </p:handoutMasterIdLst>
  <p:sldIdLst>
    <p:sldId id="256" r:id="rId8"/>
    <p:sldId id="261" r:id="rId9"/>
    <p:sldId id="257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59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09B"/>
    <a:srgbClr val="00608E"/>
    <a:srgbClr val="17467A"/>
    <a:srgbClr val="005191"/>
    <a:srgbClr val="055992"/>
    <a:srgbClr val="017394"/>
    <a:srgbClr val="44C39D"/>
    <a:srgbClr val="020251"/>
    <a:srgbClr val="00B99A"/>
    <a:srgbClr val="017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312" autoAdjust="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1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946F89-3C8B-A74E-BE19-BACA2AE1CA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694FE-5F46-2648-BCB3-488879180D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253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2194E-DFCA-4BBD-A85C-BE14FE4AC49E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C0918-2127-494D-BCD3-BC383FA1C4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2271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C0918-2127-494D-BCD3-BC383FA1C45B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8974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Global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storage</a:t>
            </a:r>
            <a:r>
              <a:rPr lang="fr-FR" baseline="0" dirty="0" smtClean="0"/>
              <a:t> + index par forcement dans le main DCC (WP à part)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C0918-2127-494D-BCD3-BC383FA1C45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7034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Expliciter les fonctionnalités disponibles par jalons majeurs (proto, </a:t>
            </a:r>
            <a:r>
              <a:rPr lang="fr-FR" baseline="0" dirty="0" err="1" smtClean="0"/>
              <a:t>exp</a:t>
            </a:r>
            <a:r>
              <a:rPr lang="fr-FR" baseline="0" dirty="0" smtClean="0"/>
              <a:t>)</a:t>
            </a:r>
          </a:p>
          <a:p>
            <a:r>
              <a:rPr lang="fr-FR" baseline="0" dirty="0" smtClean="0"/>
              <a:t>Security + </a:t>
            </a:r>
            <a:r>
              <a:rPr lang="fr-FR" baseline="0" dirty="0" err="1" smtClean="0"/>
              <a:t>quality</a:t>
            </a:r>
            <a:r>
              <a:rPr lang="fr-FR" baseline="0" dirty="0" smtClean="0"/>
              <a:t> guides dès la V0 du SDK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C0918-2127-494D-BCD3-BC383FA1C45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535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 se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A9035F44-8A02-46B4-B47F-F4E60E9896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64282" y="3247804"/>
            <a:ext cx="2263441" cy="323165"/>
          </a:xfrm>
        </p:spPr>
        <p:txBody>
          <a:bodyPr wrap="none">
            <a:spAutoFit/>
          </a:bodyPr>
          <a:lstStyle>
            <a:lvl1pPr marL="0" indent="0" algn="ctr">
              <a:buNone/>
              <a:defRPr sz="2100" cap="all" baseline="0">
                <a:solidFill>
                  <a:schemeClr val="accent1"/>
                </a:solidFill>
                <a:latin typeface="Arial MT Std Extra Bold Cond" panose="020B0906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Référence dossier</a:t>
            </a:r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E6565DA9-72C1-4A7D-AE76-7F62DFD56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1563" y="1221388"/>
            <a:ext cx="9688875" cy="1828193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 de la</a:t>
            </a:r>
            <a:br>
              <a:rPr lang="fr-FR" dirty="0"/>
            </a:br>
            <a:r>
              <a:rPr lang="fr-FR" dirty="0"/>
              <a:t>présentation</a:t>
            </a:r>
            <a:br>
              <a:rPr lang="fr-FR" dirty="0"/>
            </a:br>
            <a:r>
              <a:rPr lang="fr-FR" dirty="0" err="1"/>
              <a:t>lorem</a:t>
            </a:r>
            <a:r>
              <a:rPr lang="fr-FR" dirty="0"/>
              <a:t> ipsum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0B40BE5-0338-447F-B124-9529F25F7B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44516" y="3902872"/>
            <a:ext cx="302968" cy="21544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Lieu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ACFB15F9-D5BF-40F2-8666-C9A09BA438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44669" y="4270969"/>
            <a:ext cx="2702663" cy="215444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Prénom Nom, Fonction de l’intervenant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ACFB15F9-D5BF-40F2-8666-C9A09BA438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16463" y="3687428"/>
            <a:ext cx="359074" cy="215444"/>
          </a:xfrm>
        </p:spPr>
        <p:txBody>
          <a:bodyPr/>
          <a:lstStyle>
            <a:lvl1pPr>
              <a:defRPr b="1"/>
            </a:lvl1pPr>
          </a:lstStyle>
          <a:p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6145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2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BFD8773-D6B2-411F-8580-010C32E63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4267200" cy="6572250"/>
          </a:xfrm>
          <a:solidFill>
            <a:schemeClr val="bg1">
              <a:lumMod val="95000"/>
            </a:schemeClr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331FCD1-E250-4EF9-9754-DC1E7A6B6F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83071" y="161925"/>
            <a:ext cx="5431350" cy="276225"/>
          </a:xfrm>
        </p:spPr>
        <p:txBody>
          <a:bodyPr anchor="ctr" anchorCtr="0">
            <a:noAutofit/>
          </a:bodyPr>
          <a:lstStyle>
            <a:lvl1pPr>
              <a:defRPr sz="1400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C714140-CB00-4327-8652-2CA76C0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8000" y="710857"/>
            <a:ext cx="7222050" cy="290849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CA4E216-1134-467D-ADE8-4AC3039CDE2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608000" y="1885949"/>
            <a:ext cx="7222050" cy="384016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3850" indent="0">
              <a:spcBef>
                <a:spcPts val="0"/>
              </a:spcBef>
              <a:buFontTx/>
              <a:buNone/>
              <a:defRPr sz="1400" b="0">
                <a:latin typeface="Arial MT Std Light" panose="020B0302030403020204" pitchFamily="34" charset="0"/>
              </a:defRPr>
            </a:lvl2pPr>
          </a:lstStyle>
          <a:p>
            <a:pPr lvl="0"/>
            <a:r>
              <a:rPr lang="fr-FR" dirty="0"/>
              <a:t>Titre 1</a:t>
            </a:r>
          </a:p>
          <a:p>
            <a:pPr lvl="0"/>
            <a:r>
              <a:rPr lang="fr-FR" dirty="0"/>
              <a:t>Titre 2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3624D890-2D50-4DB4-87A1-F6A2F0C51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5546" y="6626632"/>
            <a:ext cx="242053" cy="1846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174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+ fond dégrad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2067832-BFDC-48EB-99EE-6F76E68FED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67000">
                <a:schemeClr val="accent2"/>
              </a:gs>
              <a:gs pos="35000">
                <a:srgbClr val="005191"/>
              </a:gs>
              <a:gs pos="0">
                <a:srgbClr val="02025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681D8DD-5FCB-450D-95F1-48BC8C3A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A78DC-7637-4109-BBDD-413DC6068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C6F09A8-1E7A-4227-AC62-BB5DFF5A11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61925"/>
            <a:ext cx="8601075" cy="276225"/>
          </a:xfrm>
        </p:spPr>
        <p:txBody>
          <a:bodyPr anchor="ctr" anchorCtr="0">
            <a:noAutofit/>
          </a:bodyPr>
          <a:lstStyle>
            <a:lvl1pPr>
              <a:defRPr sz="14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9E0E8E1-8776-4E1E-9E25-D90821B48FC1}"/>
              </a:ext>
            </a:extLst>
          </p:cNvPr>
          <p:cNvCxnSpPr>
            <a:cxnSpLocks/>
          </p:cNvCxnSpPr>
          <p:nvPr userDrawn="1"/>
        </p:nvCxnSpPr>
        <p:spPr>
          <a:xfrm>
            <a:off x="359999" y="592670"/>
            <a:ext cx="1147200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F54370C-3C83-44EF-AED9-26116E411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F83CF46-8F60-4033-A89F-BF70ABE27E5F}"/>
              </a:ext>
            </a:extLst>
          </p:cNvPr>
          <p:cNvCxnSpPr/>
          <p:nvPr userDrawn="1"/>
        </p:nvCxnSpPr>
        <p:spPr>
          <a:xfrm>
            <a:off x="11353800" y="6648718"/>
            <a:ext cx="0" cy="14049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563" y="66635"/>
            <a:ext cx="984071" cy="47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3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droite + fo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F706EE2-CE13-4715-B6F8-83FF7D0471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01693A4-7E39-4586-AE6C-D7EDEDA7012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67000">
                <a:schemeClr val="accent2">
                  <a:alpha val="80000"/>
                </a:schemeClr>
              </a:gs>
              <a:gs pos="35000">
                <a:srgbClr val="005191">
                  <a:alpha val="80000"/>
                </a:srgbClr>
              </a:gs>
              <a:gs pos="0">
                <a:srgbClr val="020251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B75A0A25-8756-4511-A62F-A1E0AC3F20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8001" y="161925"/>
            <a:ext cx="5431350" cy="276225"/>
          </a:xfrm>
        </p:spPr>
        <p:txBody>
          <a:bodyPr anchor="ctr" anchorCtr="0">
            <a:noAutofit/>
          </a:bodyPr>
          <a:lstStyle>
            <a:lvl1pPr>
              <a:defRPr sz="14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7FCEFED8-BA22-4820-926E-0E5AC163A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000" y="710857"/>
            <a:ext cx="543240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19A34B22-BAAD-4596-A0C2-B643045A4A4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08000" y="1330325"/>
            <a:ext cx="709822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0BDDA6F-6D73-4F96-81E5-423C8B139C67}"/>
              </a:ext>
            </a:extLst>
          </p:cNvPr>
          <p:cNvCxnSpPr>
            <a:cxnSpLocks/>
          </p:cNvCxnSpPr>
          <p:nvPr userDrawn="1"/>
        </p:nvCxnSpPr>
        <p:spPr>
          <a:xfrm>
            <a:off x="4105275" y="592670"/>
            <a:ext cx="76009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7225033C-1F46-4D5B-AF8F-00550E3DA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CD7EEDD6-109B-4725-9839-B01316D07E96}"/>
              </a:ext>
            </a:extLst>
          </p:cNvPr>
          <p:cNvCxnSpPr/>
          <p:nvPr userDrawn="1"/>
        </p:nvCxnSpPr>
        <p:spPr>
          <a:xfrm>
            <a:off x="11353800" y="6648718"/>
            <a:ext cx="0" cy="14049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154" y="58812"/>
            <a:ext cx="984071" cy="47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9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F4B1AF-3C2B-471A-B0CB-68D5A7E54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6D91DB-5D9A-4CC3-8095-F75DEEC3D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0" y="1349375"/>
            <a:ext cx="4932000" cy="43200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120A064-31D4-42AE-907A-264DBC27F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900" y="1349375"/>
            <a:ext cx="4932000" cy="43200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F725E42-E135-4BB9-A7E6-8DD140B24F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81049" y="1514475"/>
            <a:ext cx="238088" cy="4068000"/>
          </a:xfrm>
          <a:prstGeom prst="rect">
            <a:avLst/>
          </a:prstGeom>
        </p:spPr>
      </p:pic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BC50BAE0-AE32-4D4E-A6B6-B0375453F6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60000" y="161925"/>
            <a:ext cx="7920000" cy="276225"/>
          </a:xfrm>
        </p:spPr>
        <p:txBody>
          <a:bodyPr anchor="ctr" anchorCtr="0">
            <a:noAutofit/>
          </a:bodyPr>
          <a:lstStyle>
            <a:lvl1pPr>
              <a:defRPr sz="1400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BE74D151-8A07-43F8-855E-4AEDCEFB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536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BFD8773-D6B2-411F-8580-010C32E63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4267200" cy="6572250"/>
          </a:xfrm>
          <a:solidFill>
            <a:schemeClr val="bg1">
              <a:lumMod val="95000"/>
            </a:schemeClr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331FCD1-E250-4EF9-9754-DC1E7A6B6F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902" y="161925"/>
            <a:ext cx="5431350" cy="276225"/>
          </a:xfrm>
        </p:spPr>
        <p:txBody>
          <a:bodyPr anchor="ctr" anchorCtr="0">
            <a:noAutofit/>
          </a:bodyPr>
          <a:lstStyle>
            <a:lvl1pPr>
              <a:defRPr sz="1400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C714140-CB00-4327-8652-2CA76C0D3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000" y="710857"/>
            <a:ext cx="5432400" cy="33239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5DF29D38-7158-4649-AD5B-919F941E18D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08000" y="1330325"/>
            <a:ext cx="7098225" cy="43513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A3AAF6A6-744D-4077-9457-8076575F7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76320"/>
            <a:ext cx="984071" cy="47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2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6B65E-EFEC-405D-81AF-86465BCFB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10857"/>
            <a:ext cx="11472001" cy="290849"/>
          </a:xfrm>
        </p:spPr>
        <p:txBody>
          <a:bodyPr/>
          <a:lstStyle>
            <a:lvl1pPr>
              <a:defRPr sz="21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0BAE0C10-DBBF-418C-B4FB-037453E9F1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60000" y="161925"/>
            <a:ext cx="7920000" cy="276225"/>
          </a:xfrm>
        </p:spPr>
        <p:txBody>
          <a:bodyPr anchor="ctr" anchorCtr="0">
            <a:noAutofit/>
          </a:bodyPr>
          <a:lstStyle>
            <a:lvl1pPr>
              <a:defRPr sz="1400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CF10CCD7-E80C-45A6-9244-EEE6992B6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903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D4AE20AA-BB0A-4E74-94B5-C36D025FF4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60000" y="161925"/>
            <a:ext cx="7920000" cy="276225"/>
          </a:xfrm>
        </p:spPr>
        <p:txBody>
          <a:bodyPr anchor="ctr" anchorCtr="0">
            <a:noAutofit/>
          </a:bodyPr>
          <a:lstStyle>
            <a:lvl1pPr>
              <a:defRPr sz="1400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77901D-18B9-408F-9D22-17BCDFE8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605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6B65E-EFEC-405D-81AF-86465BCFB5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1563" y="1396657"/>
            <a:ext cx="9688875" cy="304699"/>
          </a:xfrm>
        </p:spPr>
        <p:txBody>
          <a:bodyPr/>
          <a:lstStyle>
            <a:lvl1pPr algn="ctr">
              <a:defRPr sz="2200" cap="all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Remerciements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0D40B16-9E8C-44A6-8A30-86223F37A9F5}"/>
              </a:ext>
            </a:extLst>
          </p:cNvPr>
          <p:cNvCxnSpPr>
            <a:cxnSpLocks/>
          </p:cNvCxnSpPr>
          <p:nvPr userDrawn="1"/>
        </p:nvCxnSpPr>
        <p:spPr>
          <a:xfrm>
            <a:off x="359999" y="592670"/>
            <a:ext cx="972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569048E8-B1C0-47BD-A569-E529BAC60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6626632"/>
            <a:ext cx="242053" cy="18466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E8E38585-9166-4372-9E5B-C0D60337A045}"/>
              </a:ext>
            </a:extLst>
          </p:cNvPr>
          <p:cNvCxnSpPr/>
          <p:nvPr userDrawn="1"/>
        </p:nvCxnSpPr>
        <p:spPr>
          <a:xfrm>
            <a:off x="11353800" y="6648718"/>
            <a:ext cx="0" cy="14049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8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 avec 3 logos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7B051257-98FB-47D1-AD92-00FFD55086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95374" y="4583490"/>
            <a:ext cx="1171938" cy="761134"/>
          </a:xfrm>
        </p:spPr>
        <p:txBody>
          <a:bodyPr/>
          <a:lstStyle/>
          <a:p>
            <a:endParaRPr lang="fr-FR"/>
          </a:p>
        </p:txBody>
      </p:sp>
      <p:sp>
        <p:nvSpPr>
          <p:cNvPr id="13" name="Espace réservé pour une image  4">
            <a:extLst>
              <a:ext uri="{FF2B5EF4-FFF2-40B4-BE49-F238E27FC236}">
                <a16:creationId xmlns:a16="http://schemas.microsoft.com/office/drawing/2014/main" id="{047A7C21-80BF-4B88-9BBD-7BF2004817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5740" y="4583490"/>
            <a:ext cx="1171938" cy="761134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Espace réservé pour une image  4">
            <a:extLst>
              <a:ext uri="{FF2B5EF4-FFF2-40B4-BE49-F238E27FC236}">
                <a16:creationId xmlns:a16="http://schemas.microsoft.com/office/drawing/2014/main" id="{757F82D7-D55E-4D03-8981-8D57F63ADB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56000" y="4583490"/>
            <a:ext cx="1171938" cy="761134"/>
          </a:xfrm>
        </p:spPr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E6B65E-EFEC-405D-81AF-86465BCFB5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1563" y="1396657"/>
            <a:ext cx="9688875" cy="304699"/>
          </a:xfrm>
        </p:spPr>
        <p:txBody>
          <a:bodyPr/>
          <a:lstStyle>
            <a:lvl1pPr algn="ctr">
              <a:defRPr sz="2200" cap="all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Remerciements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A2C86A3-3D45-450B-AF19-ED30AAF410D5}"/>
              </a:ext>
            </a:extLst>
          </p:cNvPr>
          <p:cNvCxnSpPr>
            <a:cxnSpLocks/>
          </p:cNvCxnSpPr>
          <p:nvPr userDrawn="1"/>
        </p:nvCxnSpPr>
        <p:spPr>
          <a:xfrm>
            <a:off x="359999" y="592670"/>
            <a:ext cx="972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02FCA550-E61C-4836-85F0-F564BE718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6626632"/>
            <a:ext cx="242053" cy="18466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06B8F946-BE36-42A5-9F83-3DD7CDE19F20}"/>
              </a:ext>
            </a:extLst>
          </p:cNvPr>
          <p:cNvCxnSpPr/>
          <p:nvPr userDrawn="1"/>
        </p:nvCxnSpPr>
        <p:spPr>
          <a:xfrm>
            <a:off x="11353800" y="6648718"/>
            <a:ext cx="0" cy="14049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04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 avec 1 logo parten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091E16AC-6E81-43AE-AF77-622249D7C6F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03825" y="4706938"/>
            <a:ext cx="1784350" cy="1158875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E6565DA9-72C1-4A7D-AE76-7F62DFD56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1563" y="1221388"/>
            <a:ext cx="9688875" cy="1828193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 de la</a:t>
            </a:r>
            <a:br>
              <a:rPr lang="fr-FR" dirty="0"/>
            </a:br>
            <a:r>
              <a:rPr lang="fr-FR" dirty="0"/>
              <a:t>présentation</a:t>
            </a:r>
            <a:br>
              <a:rPr lang="fr-FR" dirty="0"/>
            </a:br>
            <a:r>
              <a:rPr lang="fr-FR" dirty="0" err="1"/>
              <a:t>lorem</a:t>
            </a:r>
            <a:r>
              <a:rPr lang="fr-FR" dirty="0"/>
              <a:t> ipsum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829F0960-CBD4-456B-BD47-21C6E44981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64282" y="3247804"/>
            <a:ext cx="2263441" cy="323165"/>
          </a:xfrm>
        </p:spPr>
        <p:txBody>
          <a:bodyPr wrap="none">
            <a:spAutoFit/>
          </a:bodyPr>
          <a:lstStyle>
            <a:lvl1pPr marL="0" indent="0" algn="ctr">
              <a:buNone/>
              <a:defRPr sz="2100" cap="all" baseline="0">
                <a:solidFill>
                  <a:schemeClr val="accent1"/>
                </a:solidFill>
                <a:latin typeface="Arial MT Std Extra Bold Cond" panose="020B0906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Référence dossier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38CF1F92-9B75-4E25-A346-D077D6F952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44516" y="3902872"/>
            <a:ext cx="302968" cy="21544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Lieu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3B1701F7-784D-46BA-8D85-769A15CE2C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44669" y="4270969"/>
            <a:ext cx="2702663" cy="215444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Prénom Nom, Fonction de l’intervenant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ACFB15F9-D5BF-40F2-8666-C9A09BA43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16463" y="3687428"/>
            <a:ext cx="359074" cy="215444"/>
          </a:xfrm>
        </p:spPr>
        <p:txBody>
          <a:bodyPr/>
          <a:lstStyle>
            <a:lvl1pPr>
              <a:defRPr b="1"/>
            </a:lvl1pPr>
          </a:lstStyle>
          <a:p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17374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 avec 3 logos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4">
            <a:extLst>
              <a:ext uri="{FF2B5EF4-FFF2-40B4-BE49-F238E27FC236}">
                <a16:creationId xmlns:a16="http://schemas.microsoft.com/office/drawing/2014/main" id="{88568475-D0A2-426E-BB81-6EA864EC55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09665" y="4792357"/>
            <a:ext cx="1171938" cy="761134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16" name="Espace réservé pour une image  4">
            <a:extLst>
              <a:ext uri="{FF2B5EF4-FFF2-40B4-BE49-F238E27FC236}">
                <a16:creationId xmlns:a16="http://schemas.microsoft.com/office/drawing/2014/main" id="{E1874CC0-3FC8-449F-9A47-A271E79930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10031" y="4792357"/>
            <a:ext cx="1171938" cy="761134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17" name="Espace réservé pour une image  4">
            <a:extLst>
              <a:ext uri="{FF2B5EF4-FFF2-40B4-BE49-F238E27FC236}">
                <a16:creationId xmlns:a16="http://schemas.microsoft.com/office/drawing/2014/main" id="{69E89F92-460D-49BC-8E61-84D7C088FB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70291" y="4792357"/>
            <a:ext cx="1171938" cy="761134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E6565DA9-72C1-4A7D-AE76-7F62DFD56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1563" y="1221388"/>
            <a:ext cx="9688875" cy="1828193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 de la</a:t>
            </a:r>
            <a:br>
              <a:rPr lang="fr-FR" dirty="0"/>
            </a:br>
            <a:r>
              <a:rPr lang="fr-FR" dirty="0"/>
              <a:t>présentation</a:t>
            </a:r>
            <a:br>
              <a:rPr lang="fr-FR" dirty="0"/>
            </a:br>
            <a:r>
              <a:rPr lang="fr-FR" dirty="0" err="1"/>
              <a:t>lorem</a:t>
            </a:r>
            <a:r>
              <a:rPr lang="fr-FR" dirty="0"/>
              <a:t> ipsum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78F1BEC1-BFC0-4E23-B9AE-B9CF658971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64282" y="3247804"/>
            <a:ext cx="2263441" cy="323165"/>
          </a:xfrm>
        </p:spPr>
        <p:txBody>
          <a:bodyPr wrap="none">
            <a:spAutoFit/>
          </a:bodyPr>
          <a:lstStyle>
            <a:lvl1pPr marL="0" indent="0" algn="ctr">
              <a:buNone/>
              <a:defRPr sz="2100" cap="all" baseline="0">
                <a:solidFill>
                  <a:schemeClr val="accent1"/>
                </a:solidFill>
                <a:latin typeface="Arial MT Std Extra Bold Cond" panose="020B0906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Référence dossier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324769AC-81AA-4F8C-BF75-14C22B315B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44516" y="3902872"/>
            <a:ext cx="302968" cy="21544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Lieu</a:t>
            </a:r>
          </a:p>
        </p:txBody>
      </p: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8E03375C-FD45-4574-AA7E-0317C89199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44669" y="4270969"/>
            <a:ext cx="2702663" cy="215444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Prénom Nom, Fonction de l’intervenant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ACFB15F9-D5BF-40F2-8666-C9A09BA438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16463" y="3687428"/>
            <a:ext cx="359074" cy="215444"/>
          </a:xfrm>
        </p:spPr>
        <p:txBody>
          <a:bodyPr/>
          <a:lstStyle>
            <a:lvl1pPr>
              <a:defRPr b="1"/>
            </a:lvl1pPr>
          </a:lstStyle>
          <a:p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29746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 se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1A6312-8835-4E31-8F70-FBD0E3ABD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C6A2834B-471C-4F69-9C29-4C8188116C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8" y="3279939"/>
            <a:ext cx="6096001" cy="261610"/>
          </a:xfrm>
        </p:spPr>
        <p:txBody>
          <a:bodyPr anchor="ctr" anchorCtr="0"/>
          <a:lstStyle>
            <a:lvl1pPr marL="0" indent="0" algn="ctr">
              <a:buNone/>
              <a:defRPr sz="1700" baseline="0">
                <a:latin typeface="Arial MT Std Extra Bold Cond" panose="020B0906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présentation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AD0A97A-81D5-47E5-BFC2-8EAEBBA0DF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3629025"/>
            <a:ext cx="6096000" cy="215444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F9642905-C31A-41C6-8B69-F14B173FCD35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0" y="0"/>
            <a:ext cx="6095998" cy="6858000"/>
          </a:xfrm>
          <a:solidFill>
            <a:schemeClr val="bg1">
              <a:lumMod val="95000"/>
            </a:schemeClr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300" y="95250"/>
            <a:ext cx="1065603" cy="612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300" y="167250"/>
            <a:ext cx="521997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5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 + 1 logo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4">
            <a:extLst>
              <a:ext uri="{FF2B5EF4-FFF2-40B4-BE49-F238E27FC236}">
                <a16:creationId xmlns:a16="http://schemas.microsoft.com/office/drawing/2014/main" id="{F20B399D-A684-4EF1-BFD5-9C2A62FCEB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51823" y="4185522"/>
            <a:ext cx="1784350" cy="1158875"/>
          </a:xfrm>
        </p:spPr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61A6312-8835-4E31-8F70-FBD0E3ABD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C6A2834B-471C-4F69-9C29-4C8188116C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8" y="3279939"/>
            <a:ext cx="6096001" cy="261610"/>
          </a:xfrm>
        </p:spPr>
        <p:txBody>
          <a:bodyPr anchor="ctr" anchorCtr="0"/>
          <a:lstStyle>
            <a:lvl1pPr marL="0" indent="0" algn="ctr">
              <a:buNone/>
              <a:defRPr sz="1700" baseline="0">
                <a:latin typeface="Arial MT Std Extra Bold Cond" panose="020B0906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présentation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AD0A97A-81D5-47E5-BFC2-8EAEBBA0DF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3629025"/>
            <a:ext cx="6096000" cy="215444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F9642905-C31A-41C6-8B69-F14B173FCD35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0" y="0"/>
            <a:ext cx="6095998" cy="6858000"/>
          </a:xfrm>
          <a:solidFill>
            <a:schemeClr val="bg1">
              <a:lumMod val="95000"/>
            </a:schemeClr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300" y="95250"/>
            <a:ext cx="1065603" cy="612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300" y="167250"/>
            <a:ext cx="521997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7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 + 3 logos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4">
            <a:extLst>
              <a:ext uri="{FF2B5EF4-FFF2-40B4-BE49-F238E27FC236}">
                <a16:creationId xmlns:a16="http://schemas.microsoft.com/office/drawing/2014/main" id="{BCAE0AC3-3AD1-45CC-B8DE-CEFD7DC6327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27873" y="4384393"/>
            <a:ext cx="1171938" cy="761134"/>
          </a:xfrm>
        </p:spPr>
        <p:txBody>
          <a:bodyPr/>
          <a:lstStyle/>
          <a:p>
            <a:endParaRPr lang="fr-FR"/>
          </a:p>
        </p:txBody>
      </p:sp>
      <p:sp>
        <p:nvSpPr>
          <p:cNvPr id="14" name="Espace réservé pour une image  4">
            <a:extLst>
              <a:ext uri="{FF2B5EF4-FFF2-40B4-BE49-F238E27FC236}">
                <a16:creationId xmlns:a16="http://schemas.microsoft.com/office/drawing/2014/main" id="{84333F62-BE85-4EFD-B930-BDC531708F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28239" y="4384393"/>
            <a:ext cx="1171938" cy="761134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Espace réservé pour une image  4">
            <a:extLst>
              <a:ext uri="{FF2B5EF4-FFF2-40B4-BE49-F238E27FC236}">
                <a16:creationId xmlns:a16="http://schemas.microsoft.com/office/drawing/2014/main" id="{2F017C8B-246A-402C-915F-A0ECF37459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088499" y="4384393"/>
            <a:ext cx="1171938" cy="761134"/>
          </a:xfrm>
        </p:spPr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61A6312-8835-4E31-8F70-FBD0E3ABD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C6A2834B-471C-4F69-9C29-4C8188116C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8" y="3279939"/>
            <a:ext cx="6096001" cy="261610"/>
          </a:xfrm>
        </p:spPr>
        <p:txBody>
          <a:bodyPr anchor="ctr" anchorCtr="0"/>
          <a:lstStyle>
            <a:lvl1pPr marL="0" indent="0" algn="ctr">
              <a:buNone/>
              <a:defRPr sz="1700" baseline="0">
                <a:latin typeface="Arial MT Std Extra Bold Cond" panose="020B0906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présentation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AD0A97A-81D5-47E5-BFC2-8EAEBBA0DF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3629025"/>
            <a:ext cx="6096000" cy="215444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F9642905-C31A-41C6-8B69-F14B173FCD35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0" y="0"/>
            <a:ext cx="6095998" cy="6858000"/>
          </a:xfrm>
          <a:solidFill>
            <a:schemeClr val="bg1">
              <a:lumMod val="95000"/>
            </a:schemeClr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300" y="95250"/>
            <a:ext cx="1065603" cy="612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300" y="167250"/>
            <a:ext cx="521997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63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2">
            <a:extLst>
              <a:ext uri="{FF2B5EF4-FFF2-40B4-BE49-F238E27FC236}">
                <a16:creationId xmlns:a16="http://schemas.microsoft.com/office/drawing/2014/main" id="{C6A2834B-471C-4F69-9C29-4C8188116C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38499" y="3565689"/>
            <a:ext cx="2951129" cy="338554"/>
          </a:xfrm>
        </p:spPr>
        <p:txBody>
          <a:bodyPr anchor="t" anchorCtr="0"/>
          <a:lstStyle>
            <a:lvl1pPr marL="0" indent="0" algn="l">
              <a:buNone/>
              <a:defRPr sz="2200" baseline="0">
                <a:solidFill>
                  <a:schemeClr val="bg1"/>
                </a:solidFill>
                <a:latin typeface="Arial MT Std Extra Bold Cond" panose="020B0906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du chapitre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8E4FC56-8F82-4C91-95CD-8C28C6BD5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9" y="3009937"/>
            <a:ext cx="7115175" cy="55399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7AF8B26-ABF4-4C6D-AA25-D7ECE43838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639964" y="-649367"/>
            <a:ext cx="3651642" cy="7632859"/>
          </a:xfrm>
        </p:spPr>
        <p:txBody>
          <a:bodyPr/>
          <a:lstStyle/>
          <a:p>
            <a:pPr lvl="0"/>
            <a:r>
              <a:rPr lang="fr-F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1619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1D8DD-5FCB-450D-95F1-48BC8C3A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A78DC-7637-4109-BBDD-413DC6068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D6202B63-E625-4774-AFF8-E26F52A8CE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60000" y="171259"/>
            <a:ext cx="7920000" cy="276225"/>
          </a:xfrm>
        </p:spPr>
        <p:txBody>
          <a:bodyPr anchor="ctr" anchorCtr="0">
            <a:noAutofit/>
          </a:bodyPr>
          <a:lstStyle>
            <a:lvl1pPr>
              <a:defRPr sz="1400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29C28CA-FCF4-455C-AB4E-BD49AF7A8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5546" y="6626632"/>
            <a:ext cx="242053" cy="1846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313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1D8DD-5FCB-450D-95F1-48BC8C3A69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10857"/>
            <a:ext cx="11479575" cy="290849"/>
          </a:xfrm>
        </p:spPr>
        <p:txBody>
          <a:bodyPr/>
          <a:lstStyle>
            <a:lvl1pPr>
              <a:defRPr sz="2100"/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A78DC-7637-4109-BBDD-413DC606863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08000" y="1885949"/>
            <a:ext cx="7231575" cy="384016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3850" indent="0">
              <a:spcBef>
                <a:spcPts val="0"/>
              </a:spcBef>
              <a:buFontTx/>
              <a:buNone/>
              <a:defRPr sz="1400" b="0">
                <a:latin typeface="Arial MT Std Light" panose="020B0302030403020204" pitchFamily="34" charset="0"/>
              </a:defRPr>
            </a:lvl2pPr>
          </a:lstStyle>
          <a:p>
            <a:pPr lvl="0"/>
            <a:r>
              <a:rPr lang="fr-FR" dirty="0"/>
              <a:t>Titre 1</a:t>
            </a:r>
          </a:p>
          <a:p>
            <a:pPr lvl="0"/>
            <a:r>
              <a:rPr lang="fr-FR" dirty="0"/>
              <a:t>Titre 2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05B55D58-252C-4A26-97F9-98D78228AE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60000" y="161925"/>
            <a:ext cx="7920000" cy="276225"/>
          </a:xfrm>
        </p:spPr>
        <p:txBody>
          <a:bodyPr anchor="ctr" anchorCtr="0">
            <a:noAutofit/>
          </a:bodyPr>
          <a:lstStyle>
            <a:lvl1pPr>
              <a:defRPr sz="1400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EF7DD7EC-824B-4239-B9F9-268D654BD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5546" y="6626632"/>
            <a:ext cx="242053" cy="1846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538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62F45DC-63E1-4EBC-95E6-773028F53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563" y="1221388"/>
            <a:ext cx="9688875" cy="182819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fr-FR" dirty="0"/>
              <a:t>Titre de la</a:t>
            </a:r>
            <a:br>
              <a:rPr lang="fr-FR" dirty="0"/>
            </a:br>
            <a:r>
              <a:rPr lang="fr-FR" dirty="0"/>
              <a:t>présentation</a:t>
            </a:r>
            <a:br>
              <a:rPr lang="fr-FR" dirty="0"/>
            </a:br>
            <a:r>
              <a:rPr lang="fr-FR" dirty="0"/>
              <a:t>Lorem Ipsum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B30519-CF86-4456-A8A0-1EDAF7870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2912" y="3910282"/>
            <a:ext cx="306174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lvl="0"/>
            <a:r>
              <a:rPr lang="fr-FR" dirty="0"/>
              <a:t>Lieu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0" y="0"/>
            <a:ext cx="1880478" cy="108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72000"/>
            <a:ext cx="93214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7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7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kern="1200" cap="all" baseline="0">
          <a:solidFill>
            <a:schemeClr val="accent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1400" kern="1200">
          <a:solidFill>
            <a:schemeClr val="accent1"/>
          </a:solidFill>
          <a:latin typeface="Arial MT Std Light" panose="020B0302030403020204" pitchFamily="34" charset="0"/>
          <a:ea typeface="+mn-ea"/>
          <a:cs typeface="+mn-cs"/>
        </a:defRPr>
      </a:lvl1pPr>
      <a:lvl2pPr marL="361950" indent="-35242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v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143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Ø"/>
        <a:defRPr sz="1600" kern="1200">
          <a:solidFill>
            <a:schemeClr val="bg2"/>
          </a:solidFill>
          <a:latin typeface="+mn-lt"/>
          <a:ea typeface="+mn-ea"/>
          <a:cs typeface="+mn-cs"/>
        </a:defRPr>
      </a:lvl3pPr>
      <a:lvl4pPr marL="1524000" indent="-2286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Courier New" panose="02070309020205020404" pitchFamily="49" charset="0"/>
        <a:buChar char="o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1971675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62F45DC-63E1-4EBC-95E6-773028F53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815886"/>
            <a:ext cx="6096000" cy="290849"/>
          </a:xfrm>
          <a:prstGeom prst="rect">
            <a:avLst/>
          </a:prstGeom>
        </p:spPr>
        <p:txBody>
          <a:bodyPr vert="horz" wrap="square" lIns="360000" tIns="0" rIns="360000" bIns="0" rtlCol="0" anchor="b" anchorCtr="0">
            <a:spAutoFit/>
          </a:bodyPr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B30519-CF86-4456-A8A0-1EDAF7870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3631673"/>
            <a:ext cx="60960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fr-FR" dirty="0"/>
              <a:t>Texte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0" y="0"/>
            <a:ext cx="1880478" cy="108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72000"/>
            <a:ext cx="93214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100" b="0" kern="1200" cap="all" baseline="0">
          <a:solidFill>
            <a:schemeClr val="accent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1200" kern="1200" cap="all" baseline="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61950" indent="-35242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v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143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Ø"/>
        <a:defRPr sz="1600" kern="1200">
          <a:solidFill>
            <a:schemeClr val="bg2"/>
          </a:solidFill>
          <a:latin typeface="+mn-lt"/>
          <a:ea typeface="+mn-ea"/>
          <a:cs typeface="+mn-cs"/>
        </a:defRPr>
      </a:lvl3pPr>
      <a:lvl4pPr marL="1524000" indent="-2286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Courier New" panose="02070309020205020404" pitchFamily="49" charset="0"/>
        <a:buChar char="o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1971675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BB7EDC-2534-4611-95D5-5BE5203126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67000">
                <a:schemeClr val="accent2"/>
              </a:gs>
              <a:gs pos="35000">
                <a:srgbClr val="005191"/>
              </a:gs>
              <a:gs pos="0">
                <a:srgbClr val="02025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62F45DC-63E1-4EBC-95E6-773028F53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9" y="3009937"/>
            <a:ext cx="7115175" cy="5539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fr-FR" dirty="0"/>
              <a:t>Titre du chapitre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B30519-CF86-4456-A8A0-1EDAF7870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635191" y="-663654"/>
            <a:ext cx="3180358" cy="7632859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lvl="0"/>
            <a:r>
              <a:rPr lang="fr-FR" dirty="0"/>
              <a:t>3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463" y="199985"/>
            <a:ext cx="984071" cy="47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6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 cap="all" baseline="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49600" b="1" kern="1200" cap="all" baseline="0">
          <a:solidFill>
            <a:schemeClr val="bg1">
              <a:alpha val="30000"/>
            </a:schemeClr>
          </a:solidFill>
          <a:latin typeface="Arial MT Std Extra Bold Cond" panose="020B0906030403020204" pitchFamily="34" charset="0"/>
          <a:ea typeface="+mn-ea"/>
          <a:cs typeface="+mn-cs"/>
        </a:defRPr>
      </a:lvl1pPr>
      <a:lvl2pPr marL="361950" indent="-35242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v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143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Ø"/>
        <a:defRPr sz="1600" kern="1200">
          <a:solidFill>
            <a:schemeClr val="bg2"/>
          </a:solidFill>
          <a:latin typeface="+mn-lt"/>
          <a:ea typeface="+mn-ea"/>
          <a:cs typeface="+mn-cs"/>
        </a:defRPr>
      </a:lvl3pPr>
      <a:lvl4pPr marL="1524000" indent="-2286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Courier New" panose="02070309020205020404" pitchFamily="49" charset="0"/>
        <a:buChar char="o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1971675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189B0E-4232-4851-A5E1-1A78B7400FE9}"/>
              </a:ext>
            </a:extLst>
          </p:cNvPr>
          <p:cNvSpPr/>
          <p:nvPr userDrawn="1"/>
        </p:nvSpPr>
        <p:spPr>
          <a:xfrm>
            <a:off x="0" y="6572250"/>
            <a:ext cx="12192000" cy="285750"/>
          </a:xfrm>
          <a:prstGeom prst="rect">
            <a:avLst/>
          </a:prstGeom>
          <a:gradFill flip="none" rotWithShape="1">
            <a:gsLst>
              <a:gs pos="100000">
                <a:srgbClr val="44C39D"/>
              </a:gs>
              <a:gs pos="48000">
                <a:srgbClr val="005191"/>
              </a:gs>
              <a:gs pos="0">
                <a:srgbClr val="02025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62F45DC-63E1-4EBC-95E6-773028F53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10857"/>
            <a:ext cx="11472001" cy="2908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B30519-CF86-4456-A8A0-1EDAF7870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999" y="1374775"/>
            <a:ext cx="11472001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AF5E90D5-963E-4737-97EC-DBB9CEB6E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5546" y="6626632"/>
            <a:ext cx="242053" cy="1846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6E2C537-AF8C-4840-8150-E91E662A791C}"/>
              </a:ext>
            </a:extLst>
          </p:cNvPr>
          <p:cNvCxnSpPr/>
          <p:nvPr userDrawn="1"/>
        </p:nvCxnSpPr>
        <p:spPr>
          <a:xfrm>
            <a:off x="11353800" y="6648718"/>
            <a:ext cx="0" cy="14049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0"/>
            <a:ext cx="1065603" cy="6120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2000"/>
            <a:ext cx="521997" cy="504000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CF15A00-D01B-4BCF-ABFD-235FCA9AC8A4}"/>
              </a:ext>
            </a:extLst>
          </p:cNvPr>
          <p:cNvCxnSpPr/>
          <p:nvPr userDrawn="1"/>
        </p:nvCxnSpPr>
        <p:spPr>
          <a:xfrm>
            <a:off x="359999" y="592670"/>
            <a:ext cx="972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77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70" r:id="rId6"/>
    <p:sldLayoutId id="2147483673" r:id="rId7"/>
    <p:sldLayoutId id="2147483671" r:id="rId8"/>
    <p:sldLayoutId id="2147483672" r:id="rId9"/>
    <p:sldLayoutId id="2147483674" r:id="rId10"/>
    <p:sldLayoutId id="214748367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100" b="0" kern="1200">
          <a:solidFill>
            <a:schemeClr val="accent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Arial MT Std Light" panose="020B0302030403020204" pitchFamily="34" charset="0"/>
          <a:ea typeface="+mn-ea"/>
          <a:cs typeface="+mn-cs"/>
        </a:defRPr>
      </a:lvl1pPr>
      <a:lvl2pPr marL="361950" indent="-35242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v"/>
        <a:defRPr sz="1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76325" indent="-3143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Ø"/>
        <a:defRPr sz="16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24000" indent="-2286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Courier New" panose="02070309020205020404" pitchFamily="49" charset="0"/>
        <a:buChar char="o"/>
        <a:defRPr sz="14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971675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ous-titre 20"/>
          <p:cNvSpPr>
            <a:spLocks noGrp="1"/>
          </p:cNvSpPr>
          <p:nvPr>
            <p:ph type="subTitle" idx="1"/>
          </p:nvPr>
        </p:nvSpPr>
        <p:spPr>
          <a:xfrm>
            <a:off x="5119678" y="3247804"/>
            <a:ext cx="1952650" cy="369332"/>
          </a:xfrm>
        </p:spPr>
        <p:txBody>
          <a:bodyPr/>
          <a:lstStyle/>
          <a:p>
            <a:r>
              <a:rPr lang="fr-FR" sz="2400" dirty="0" smtClean="0"/>
              <a:t>DDPC </a:t>
            </a:r>
            <a:r>
              <a:rPr lang="en-GB" sz="2400" dirty="0" smtClean="0"/>
              <a:t>overview</a:t>
            </a:r>
            <a:endParaRPr lang="en-GB" sz="2400" dirty="0"/>
          </a:p>
        </p:txBody>
      </p:sp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1251563" y="2384784"/>
            <a:ext cx="9688875" cy="664797"/>
          </a:xfrm>
        </p:spPr>
        <p:txBody>
          <a:bodyPr/>
          <a:lstStyle/>
          <a:p>
            <a:r>
              <a:rPr lang="fr-FR" sz="4800" dirty="0" smtClean="0"/>
              <a:t>LISA</a:t>
            </a:r>
            <a:endParaRPr lang="fr-FR" sz="4800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5916463" y="3902872"/>
            <a:ext cx="359074" cy="246221"/>
          </a:xfrm>
        </p:spPr>
        <p:txBody>
          <a:bodyPr/>
          <a:lstStyle/>
          <a:p>
            <a:r>
              <a:rPr lang="fr-FR" sz="1600" dirty="0" smtClean="0"/>
              <a:t>APC</a:t>
            </a:r>
            <a:endParaRPr lang="fr-FR" sz="1600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5459612" y="4270969"/>
            <a:ext cx="1272785" cy="246221"/>
          </a:xfrm>
        </p:spPr>
        <p:txBody>
          <a:bodyPr/>
          <a:lstStyle/>
          <a:p>
            <a:r>
              <a:rPr lang="fr-FR" sz="1600" dirty="0" smtClean="0"/>
              <a:t>Bastien Barthet</a:t>
            </a:r>
            <a:endParaRPr lang="fr-FR" sz="1600" dirty="0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2"/>
          </p:nvPr>
        </p:nvSpPr>
        <p:spPr>
          <a:xfrm>
            <a:off x="5570216" y="3638268"/>
            <a:ext cx="1051570" cy="246221"/>
          </a:xfrm>
        </p:spPr>
        <p:txBody>
          <a:bodyPr/>
          <a:lstStyle/>
          <a:p>
            <a:r>
              <a:rPr lang="fr-FR" sz="1600" dirty="0" smtClean="0"/>
              <a:t>21/11/2023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23113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966196" y="5620413"/>
            <a:ext cx="3134973" cy="131466"/>
          </a:xfrm>
          <a:prstGeom prst="rect">
            <a:avLst/>
          </a:prstGeom>
          <a:solidFill>
            <a:srgbClr val="00AB8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US" kern="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10849" y="5947311"/>
            <a:ext cx="1490320" cy="131466"/>
          </a:xfrm>
          <a:prstGeom prst="rect">
            <a:avLst/>
          </a:prstGeom>
          <a:solidFill>
            <a:srgbClr val="00AB8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US" kern="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32067" y="1587150"/>
            <a:ext cx="5034130" cy="131466"/>
          </a:xfrm>
          <a:prstGeom prst="rect">
            <a:avLst/>
          </a:prstGeom>
          <a:solidFill>
            <a:srgbClr val="4B5050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US" kern="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32067" y="1898888"/>
            <a:ext cx="8169102" cy="131466"/>
          </a:xfrm>
          <a:prstGeom prst="rect">
            <a:avLst/>
          </a:prstGeom>
          <a:solidFill>
            <a:srgbClr val="4B5050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US" kern="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24517" y="3594623"/>
            <a:ext cx="1941680" cy="131466"/>
          </a:xfrm>
          <a:prstGeom prst="rect">
            <a:avLst/>
          </a:prstGeom>
          <a:solidFill>
            <a:srgbClr val="4B5050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US" kern="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32067" y="3304729"/>
            <a:ext cx="1516234" cy="131466"/>
          </a:xfrm>
          <a:prstGeom prst="rect">
            <a:avLst/>
          </a:prstGeom>
          <a:solidFill>
            <a:srgbClr val="4B5050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US" kern="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159488" y="3311886"/>
            <a:ext cx="1941681" cy="131466"/>
          </a:xfrm>
          <a:prstGeom prst="rect">
            <a:avLst/>
          </a:prstGeom>
          <a:solidFill>
            <a:srgbClr val="4B5050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US" kern="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32067" y="2956071"/>
            <a:ext cx="1516234" cy="131466"/>
          </a:xfrm>
          <a:prstGeom prst="rect">
            <a:avLst/>
          </a:prstGeom>
          <a:solidFill>
            <a:srgbClr val="4B5050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US" kern="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24517" y="2956071"/>
            <a:ext cx="1941680" cy="131466"/>
          </a:xfrm>
          <a:prstGeom prst="rect">
            <a:avLst/>
          </a:prstGeom>
          <a:solidFill>
            <a:srgbClr val="4B5050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US" kern="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98712" y="1236149"/>
            <a:ext cx="9702459" cy="131466"/>
          </a:xfrm>
          <a:prstGeom prst="rect">
            <a:avLst/>
          </a:prstGeom>
          <a:solidFill>
            <a:srgbClr val="4B5050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US" kern="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98711" y="1588671"/>
            <a:ext cx="1487487" cy="133256"/>
          </a:xfrm>
          <a:prstGeom prst="rect">
            <a:avLst/>
          </a:prstGeom>
          <a:solidFill>
            <a:srgbClr val="00AB8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US" kern="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98713" y="1900397"/>
            <a:ext cx="1487487" cy="131466"/>
          </a:xfrm>
          <a:prstGeom prst="rect">
            <a:avLst/>
          </a:prstGeom>
          <a:solidFill>
            <a:srgbClr val="00AB8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US" kern="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98713" y="2266309"/>
            <a:ext cx="9702458" cy="131466"/>
          </a:xfrm>
          <a:prstGeom prst="rect">
            <a:avLst/>
          </a:prstGeom>
          <a:solidFill>
            <a:srgbClr val="4B5050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US" kern="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98712" y="2624970"/>
            <a:ext cx="1487487" cy="131466"/>
          </a:xfrm>
          <a:prstGeom prst="rect">
            <a:avLst/>
          </a:prstGeom>
          <a:solidFill>
            <a:srgbClr val="00AB8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US" kern="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86198" y="3594623"/>
            <a:ext cx="1968502" cy="131466"/>
          </a:xfrm>
          <a:prstGeom prst="rect">
            <a:avLst/>
          </a:prstGeom>
          <a:solidFill>
            <a:srgbClr val="00AB8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US" kern="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024518" y="3959607"/>
            <a:ext cx="1941681" cy="131466"/>
          </a:xfrm>
          <a:prstGeom prst="rect">
            <a:avLst/>
          </a:prstGeom>
          <a:solidFill>
            <a:srgbClr val="4B5050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/>
            <a:endParaRPr lang="en-US" kern="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610849" y="6317971"/>
            <a:ext cx="1490320" cy="131466"/>
          </a:xfrm>
          <a:prstGeom prst="rect">
            <a:avLst/>
          </a:prstGeom>
          <a:solidFill>
            <a:srgbClr val="00AB8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US" kern="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98712" y="2948859"/>
            <a:ext cx="1487487" cy="131466"/>
          </a:xfrm>
          <a:prstGeom prst="rect">
            <a:avLst/>
          </a:prstGeom>
          <a:solidFill>
            <a:srgbClr val="00AB8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US" kern="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98712" y="3304729"/>
            <a:ext cx="1487487" cy="131466"/>
          </a:xfrm>
          <a:prstGeom prst="rect">
            <a:avLst/>
          </a:prstGeom>
          <a:solidFill>
            <a:srgbClr val="00AB8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US" kern="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024517" y="4315423"/>
            <a:ext cx="1941681" cy="131466"/>
          </a:xfrm>
          <a:prstGeom prst="rect">
            <a:avLst/>
          </a:prstGeom>
          <a:solidFill>
            <a:srgbClr val="00AB8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US" kern="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24517" y="4671239"/>
            <a:ext cx="1941681" cy="131466"/>
          </a:xfrm>
          <a:prstGeom prst="rect">
            <a:avLst/>
          </a:prstGeom>
          <a:solidFill>
            <a:srgbClr val="00AB8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US" kern="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024517" y="4985015"/>
            <a:ext cx="1941681" cy="131466"/>
          </a:xfrm>
          <a:prstGeom prst="rect">
            <a:avLst/>
          </a:prstGeom>
          <a:solidFill>
            <a:srgbClr val="00AB8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US" kern="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159489" y="3959607"/>
            <a:ext cx="1941681" cy="131466"/>
          </a:xfrm>
          <a:prstGeom prst="rect">
            <a:avLst/>
          </a:prstGeom>
          <a:solidFill>
            <a:srgbClr val="4B5050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/>
            <a:endParaRPr lang="en-US" kern="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966197" y="5298800"/>
            <a:ext cx="3134973" cy="131466"/>
          </a:xfrm>
          <a:prstGeom prst="rect">
            <a:avLst/>
          </a:prstGeom>
          <a:solidFill>
            <a:srgbClr val="00AB8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US" kern="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AE94ED5-9E95-1C49-90FB-7E1423FB8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C832-BA88-44B2-B74D-EBDA7A9ACE5F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8FDA42D4-6DD3-1C48-9168-3574BE3A1694}"/>
              </a:ext>
            </a:extLst>
          </p:cNvPr>
          <p:cNvSpPr txBox="1">
            <a:spLocks/>
          </p:cNvSpPr>
          <p:nvPr/>
        </p:nvSpPr>
        <p:spPr>
          <a:xfrm>
            <a:off x="2160000" y="161925"/>
            <a:ext cx="7920000" cy="2762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1950" indent="-352425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76325" indent="-3143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24000" indent="-22860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71675" indent="-2286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DDPC OVERWIEW – NOVEMBER 2023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8CBCF6C-E94A-F946-95CB-4AE9EE69A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895" y="642385"/>
            <a:ext cx="10670651" cy="304699"/>
          </a:xfrm>
        </p:spPr>
        <p:txBody>
          <a:bodyPr/>
          <a:lstStyle/>
          <a:p>
            <a:pPr algn="l"/>
            <a:r>
              <a:rPr lang="fr-FR" dirty="0" smtClean="0"/>
              <a:t>PLANNING</a:t>
            </a:r>
            <a:endParaRPr lang="en-GB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964827"/>
              </p:ext>
            </p:extLst>
          </p:nvPr>
        </p:nvGraphicFramePr>
        <p:xfrm>
          <a:off x="364895" y="794734"/>
          <a:ext cx="11725270" cy="5761198"/>
        </p:xfrm>
        <a:graphic>
          <a:graphicData uri="http://schemas.openxmlformats.org/drawingml/2006/table">
            <a:tbl>
              <a:tblPr firstRow="1" bandRow="1"/>
              <a:tblGrid>
                <a:gridCol w="1960820">
                  <a:extLst>
                    <a:ext uri="{9D8B030D-6E8A-4147-A177-3AD203B41FA5}">
                      <a16:colId xmlns:a16="http://schemas.microsoft.com/office/drawing/2014/main" val="1203845728"/>
                    </a:ext>
                  </a:extLst>
                </a:gridCol>
                <a:gridCol w="390578">
                  <a:extLst>
                    <a:ext uri="{9D8B030D-6E8A-4147-A177-3AD203B41FA5}">
                      <a16:colId xmlns:a16="http://schemas.microsoft.com/office/drawing/2014/main" val="1339611095"/>
                    </a:ext>
                  </a:extLst>
                </a:gridCol>
                <a:gridCol w="390578">
                  <a:extLst>
                    <a:ext uri="{9D8B030D-6E8A-4147-A177-3AD203B41FA5}">
                      <a16:colId xmlns:a16="http://schemas.microsoft.com/office/drawing/2014/main" val="1652139501"/>
                    </a:ext>
                  </a:extLst>
                </a:gridCol>
                <a:gridCol w="390578">
                  <a:extLst>
                    <a:ext uri="{9D8B030D-6E8A-4147-A177-3AD203B41FA5}">
                      <a16:colId xmlns:a16="http://schemas.microsoft.com/office/drawing/2014/main" val="541413632"/>
                    </a:ext>
                  </a:extLst>
                </a:gridCol>
                <a:gridCol w="390578">
                  <a:extLst>
                    <a:ext uri="{9D8B030D-6E8A-4147-A177-3AD203B41FA5}">
                      <a16:colId xmlns:a16="http://schemas.microsoft.com/office/drawing/2014/main" val="3433655691"/>
                    </a:ext>
                  </a:extLst>
                </a:gridCol>
                <a:gridCol w="390578">
                  <a:extLst>
                    <a:ext uri="{9D8B030D-6E8A-4147-A177-3AD203B41FA5}">
                      <a16:colId xmlns:a16="http://schemas.microsoft.com/office/drawing/2014/main" val="612089437"/>
                    </a:ext>
                  </a:extLst>
                </a:gridCol>
                <a:gridCol w="390578">
                  <a:extLst>
                    <a:ext uri="{9D8B030D-6E8A-4147-A177-3AD203B41FA5}">
                      <a16:colId xmlns:a16="http://schemas.microsoft.com/office/drawing/2014/main" val="3065842207"/>
                    </a:ext>
                  </a:extLst>
                </a:gridCol>
                <a:gridCol w="390578">
                  <a:extLst>
                    <a:ext uri="{9D8B030D-6E8A-4147-A177-3AD203B41FA5}">
                      <a16:colId xmlns:a16="http://schemas.microsoft.com/office/drawing/2014/main" val="3314333455"/>
                    </a:ext>
                  </a:extLst>
                </a:gridCol>
                <a:gridCol w="390578">
                  <a:extLst>
                    <a:ext uri="{9D8B030D-6E8A-4147-A177-3AD203B41FA5}">
                      <a16:colId xmlns:a16="http://schemas.microsoft.com/office/drawing/2014/main" val="593893076"/>
                    </a:ext>
                  </a:extLst>
                </a:gridCol>
                <a:gridCol w="390578">
                  <a:extLst>
                    <a:ext uri="{9D8B030D-6E8A-4147-A177-3AD203B41FA5}">
                      <a16:colId xmlns:a16="http://schemas.microsoft.com/office/drawing/2014/main" val="1628864932"/>
                    </a:ext>
                  </a:extLst>
                </a:gridCol>
                <a:gridCol w="390578">
                  <a:extLst>
                    <a:ext uri="{9D8B030D-6E8A-4147-A177-3AD203B41FA5}">
                      <a16:colId xmlns:a16="http://schemas.microsoft.com/office/drawing/2014/main" val="2857276268"/>
                    </a:ext>
                  </a:extLst>
                </a:gridCol>
                <a:gridCol w="390578">
                  <a:extLst>
                    <a:ext uri="{9D8B030D-6E8A-4147-A177-3AD203B41FA5}">
                      <a16:colId xmlns:a16="http://schemas.microsoft.com/office/drawing/2014/main" val="4014325347"/>
                    </a:ext>
                  </a:extLst>
                </a:gridCol>
                <a:gridCol w="390578">
                  <a:extLst>
                    <a:ext uri="{9D8B030D-6E8A-4147-A177-3AD203B41FA5}">
                      <a16:colId xmlns:a16="http://schemas.microsoft.com/office/drawing/2014/main" val="4019272743"/>
                    </a:ext>
                  </a:extLst>
                </a:gridCol>
                <a:gridCol w="390578">
                  <a:extLst>
                    <a:ext uri="{9D8B030D-6E8A-4147-A177-3AD203B41FA5}">
                      <a16:colId xmlns:a16="http://schemas.microsoft.com/office/drawing/2014/main" val="696837630"/>
                    </a:ext>
                  </a:extLst>
                </a:gridCol>
                <a:gridCol w="390578">
                  <a:extLst>
                    <a:ext uri="{9D8B030D-6E8A-4147-A177-3AD203B41FA5}">
                      <a16:colId xmlns:a16="http://schemas.microsoft.com/office/drawing/2014/main" val="2766360632"/>
                    </a:ext>
                  </a:extLst>
                </a:gridCol>
                <a:gridCol w="390578">
                  <a:extLst>
                    <a:ext uri="{9D8B030D-6E8A-4147-A177-3AD203B41FA5}">
                      <a16:colId xmlns:a16="http://schemas.microsoft.com/office/drawing/2014/main" val="1432120981"/>
                    </a:ext>
                  </a:extLst>
                </a:gridCol>
                <a:gridCol w="390578">
                  <a:extLst>
                    <a:ext uri="{9D8B030D-6E8A-4147-A177-3AD203B41FA5}">
                      <a16:colId xmlns:a16="http://schemas.microsoft.com/office/drawing/2014/main" val="1575160227"/>
                    </a:ext>
                  </a:extLst>
                </a:gridCol>
                <a:gridCol w="390578">
                  <a:extLst>
                    <a:ext uri="{9D8B030D-6E8A-4147-A177-3AD203B41FA5}">
                      <a16:colId xmlns:a16="http://schemas.microsoft.com/office/drawing/2014/main" val="462040872"/>
                    </a:ext>
                  </a:extLst>
                </a:gridCol>
                <a:gridCol w="390578">
                  <a:extLst>
                    <a:ext uri="{9D8B030D-6E8A-4147-A177-3AD203B41FA5}">
                      <a16:colId xmlns:a16="http://schemas.microsoft.com/office/drawing/2014/main" val="497259684"/>
                    </a:ext>
                  </a:extLst>
                </a:gridCol>
                <a:gridCol w="390578">
                  <a:extLst>
                    <a:ext uri="{9D8B030D-6E8A-4147-A177-3AD203B41FA5}">
                      <a16:colId xmlns:a16="http://schemas.microsoft.com/office/drawing/2014/main" val="2255161429"/>
                    </a:ext>
                  </a:extLst>
                </a:gridCol>
                <a:gridCol w="390578">
                  <a:extLst>
                    <a:ext uri="{9D8B030D-6E8A-4147-A177-3AD203B41FA5}">
                      <a16:colId xmlns:a16="http://schemas.microsoft.com/office/drawing/2014/main" val="2092416889"/>
                    </a:ext>
                  </a:extLst>
                </a:gridCol>
                <a:gridCol w="390578">
                  <a:extLst>
                    <a:ext uri="{9D8B030D-6E8A-4147-A177-3AD203B41FA5}">
                      <a16:colId xmlns:a16="http://schemas.microsoft.com/office/drawing/2014/main" val="1513487311"/>
                    </a:ext>
                  </a:extLst>
                </a:gridCol>
                <a:gridCol w="390578">
                  <a:extLst>
                    <a:ext uri="{9D8B030D-6E8A-4147-A177-3AD203B41FA5}">
                      <a16:colId xmlns:a16="http://schemas.microsoft.com/office/drawing/2014/main" val="1313417600"/>
                    </a:ext>
                  </a:extLst>
                </a:gridCol>
                <a:gridCol w="390578">
                  <a:extLst>
                    <a:ext uri="{9D8B030D-6E8A-4147-A177-3AD203B41FA5}">
                      <a16:colId xmlns:a16="http://schemas.microsoft.com/office/drawing/2014/main" val="3793646396"/>
                    </a:ext>
                  </a:extLst>
                </a:gridCol>
                <a:gridCol w="390578">
                  <a:extLst>
                    <a:ext uri="{9D8B030D-6E8A-4147-A177-3AD203B41FA5}">
                      <a16:colId xmlns:a16="http://schemas.microsoft.com/office/drawing/2014/main" val="3717033280"/>
                    </a:ext>
                  </a:extLst>
                </a:gridCol>
                <a:gridCol w="390578">
                  <a:extLst>
                    <a:ext uri="{9D8B030D-6E8A-4147-A177-3AD203B41FA5}">
                      <a16:colId xmlns:a16="http://schemas.microsoft.com/office/drawing/2014/main" val="576760691"/>
                    </a:ext>
                  </a:extLst>
                </a:gridCol>
              </a:tblGrid>
              <a:tr h="33889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100" b="0" dirty="0">
                        <a:solidFill>
                          <a:srgbClr val="242D7A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b="1" dirty="0" smtClean="0">
                          <a:solidFill>
                            <a:srgbClr val="242D7A"/>
                          </a:solidFill>
                          <a:latin typeface="Century Gothic" panose="020B0502020202020204" pitchFamily="34" charset="0"/>
                        </a:rPr>
                        <a:t>2024</a:t>
                      </a:r>
                      <a:endParaRPr lang="en-US" sz="1000" b="1" dirty="0">
                        <a:solidFill>
                          <a:srgbClr val="242D7A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b="1" dirty="0" smtClean="0">
                          <a:solidFill>
                            <a:srgbClr val="242D7A"/>
                          </a:solidFill>
                          <a:latin typeface="Century Gothic" panose="020B0502020202020204" pitchFamily="34" charset="0"/>
                        </a:rPr>
                        <a:t>Q2</a:t>
                      </a:r>
                      <a:endParaRPr lang="en-US" sz="1000" b="1" dirty="0">
                        <a:solidFill>
                          <a:srgbClr val="242D7A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b="1" dirty="0" smtClean="0">
                          <a:solidFill>
                            <a:srgbClr val="242D7A"/>
                          </a:solidFill>
                          <a:latin typeface="Century Gothic" panose="020B0502020202020204" pitchFamily="34" charset="0"/>
                        </a:rPr>
                        <a:t>Q3</a:t>
                      </a:r>
                      <a:endParaRPr lang="en-US" sz="1000" b="1" dirty="0">
                        <a:solidFill>
                          <a:srgbClr val="242D7A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b="1" dirty="0" smtClean="0">
                          <a:solidFill>
                            <a:srgbClr val="242D7A"/>
                          </a:solidFill>
                          <a:latin typeface="Century Gothic" panose="020B0502020202020204" pitchFamily="34" charset="0"/>
                        </a:rPr>
                        <a:t>Q4</a:t>
                      </a:r>
                      <a:endParaRPr lang="en-US" sz="1000" b="1" dirty="0">
                        <a:solidFill>
                          <a:srgbClr val="242D7A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b="1" dirty="0" smtClean="0">
                          <a:solidFill>
                            <a:srgbClr val="242D7A"/>
                          </a:solidFill>
                          <a:latin typeface="Century Gothic" panose="020B0502020202020204" pitchFamily="34" charset="0"/>
                        </a:rPr>
                        <a:t>2025</a:t>
                      </a:r>
                      <a:endParaRPr lang="en-US" sz="1000" b="1" dirty="0">
                        <a:solidFill>
                          <a:srgbClr val="242D7A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b="1" dirty="0" smtClean="0">
                          <a:solidFill>
                            <a:srgbClr val="242D7A"/>
                          </a:solidFill>
                          <a:latin typeface="Century Gothic" panose="020B0502020202020204" pitchFamily="34" charset="0"/>
                        </a:rPr>
                        <a:t>Q2</a:t>
                      </a:r>
                      <a:endParaRPr lang="en-US" sz="1000" b="1" dirty="0">
                        <a:solidFill>
                          <a:srgbClr val="242D7A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b="1" dirty="0" smtClean="0">
                          <a:solidFill>
                            <a:srgbClr val="242D7A"/>
                          </a:solidFill>
                          <a:latin typeface="Century Gothic" panose="020B0502020202020204" pitchFamily="34" charset="0"/>
                        </a:rPr>
                        <a:t>Q3</a:t>
                      </a:r>
                      <a:endParaRPr lang="en-US" sz="1000" b="1" dirty="0">
                        <a:solidFill>
                          <a:srgbClr val="242D7A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b="1" dirty="0" smtClean="0">
                          <a:solidFill>
                            <a:srgbClr val="242D7A"/>
                          </a:solidFill>
                          <a:latin typeface="Century Gothic" panose="020B0502020202020204" pitchFamily="34" charset="0"/>
                        </a:rPr>
                        <a:t>Q4</a:t>
                      </a:r>
                      <a:endParaRPr lang="en-US" sz="1000" b="1" dirty="0">
                        <a:solidFill>
                          <a:srgbClr val="242D7A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b="1" dirty="0" smtClean="0">
                          <a:solidFill>
                            <a:srgbClr val="242D7A"/>
                          </a:solidFill>
                          <a:latin typeface="Century Gothic" panose="020B0502020202020204" pitchFamily="34" charset="0"/>
                        </a:rPr>
                        <a:t>2026</a:t>
                      </a:r>
                      <a:endParaRPr lang="en-US" sz="1000" b="1" dirty="0">
                        <a:solidFill>
                          <a:srgbClr val="242D7A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b="1" dirty="0" smtClean="0">
                          <a:solidFill>
                            <a:srgbClr val="242D7A"/>
                          </a:solidFill>
                          <a:latin typeface="Century Gothic" panose="020B0502020202020204" pitchFamily="34" charset="0"/>
                        </a:rPr>
                        <a:t>Q2</a:t>
                      </a:r>
                      <a:endParaRPr lang="en-US" sz="1000" b="1" dirty="0">
                        <a:solidFill>
                          <a:srgbClr val="242D7A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b="1" dirty="0" smtClean="0">
                          <a:solidFill>
                            <a:srgbClr val="242D7A"/>
                          </a:solidFill>
                          <a:latin typeface="Century Gothic" panose="020B0502020202020204" pitchFamily="34" charset="0"/>
                        </a:rPr>
                        <a:t>Q3</a:t>
                      </a:r>
                      <a:endParaRPr lang="en-US" sz="1000" b="1" dirty="0">
                        <a:solidFill>
                          <a:srgbClr val="242D7A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242D7A"/>
                          </a:solidFill>
                          <a:latin typeface="Century Gothic" panose="020B0502020202020204" pitchFamily="34" charset="0"/>
                        </a:rPr>
                        <a:t>Q4</a:t>
                      </a:r>
                      <a:endParaRPr lang="en-US" sz="1000" b="1" dirty="0">
                        <a:solidFill>
                          <a:srgbClr val="242D7A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242D7A"/>
                          </a:solidFill>
                          <a:latin typeface="Century Gothic" panose="020B0502020202020204" pitchFamily="34" charset="0"/>
                        </a:rPr>
                        <a:t>2027</a:t>
                      </a:r>
                      <a:endParaRPr lang="en-US" sz="1000" b="1" dirty="0">
                        <a:solidFill>
                          <a:srgbClr val="242D7A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242D7A"/>
                          </a:solidFill>
                          <a:latin typeface="Century Gothic" panose="020B0502020202020204" pitchFamily="34" charset="0"/>
                        </a:rPr>
                        <a:t>Q2</a:t>
                      </a:r>
                      <a:endParaRPr lang="en-US" sz="1000" b="1" dirty="0">
                        <a:solidFill>
                          <a:srgbClr val="242D7A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242D7A"/>
                          </a:solidFill>
                          <a:latin typeface="Century Gothic" panose="020B0502020202020204" pitchFamily="34" charset="0"/>
                        </a:rPr>
                        <a:t>Q3</a:t>
                      </a:r>
                      <a:endParaRPr lang="en-US" sz="1000" b="1" dirty="0">
                        <a:solidFill>
                          <a:srgbClr val="242D7A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242D7A"/>
                          </a:solidFill>
                          <a:latin typeface="Century Gothic" panose="020B0502020202020204" pitchFamily="34" charset="0"/>
                        </a:rPr>
                        <a:t>Q4</a:t>
                      </a:r>
                      <a:endParaRPr lang="en-US" sz="1000" b="1" dirty="0">
                        <a:solidFill>
                          <a:srgbClr val="242D7A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242D7A"/>
                          </a:solidFill>
                          <a:latin typeface="Century Gothic" panose="020B0502020202020204" pitchFamily="34" charset="0"/>
                        </a:rPr>
                        <a:t>2028</a:t>
                      </a:r>
                      <a:endParaRPr lang="en-US" sz="1000" b="1" dirty="0">
                        <a:solidFill>
                          <a:srgbClr val="242D7A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242D7A"/>
                          </a:solidFill>
                          <a:latin typeface="Century Gothic" panose="020B0502020202020204" pitchFamily="34" charset="0"/>
                        </a:rPr>
                        <a:t>Q2</a:t>
                      </a:r>
                      <a:endParaRPr lang="en-US" sz="1000" b="1" dirty="0">
                        <a:solidFill>
                          <a:srgbClr val="242D7A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242D7A"/>
                          </a:solidFill>
                          <a:latin typeface="Century Gothic" panose="020B0502020202020204" pitchFamily="34" charset="0"/>
                        </a:rPr>
                        <a:t>Q3</a:t>
                      </a:r>
                      <a:endParaRPr lang="en-US" sz="1000" b="1" dirty="0">
                        <a:solidFill>
                          <a:srgbClr val="242D7A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242D7A"/>
                          </a:solidFill>
                          <a:latin typeface="Century Gothic" panose="020B0502020202020204" pitchFamily="34" charset="0"/>
                        </a:rPr>
                        <a:t>Q4</a:t>
                      </a:r>
                      <a:endParaRPr lang="en-US" sz="1000" b="1" dirty="0">
                        <a:solidFill>
                          <a:srgbClr val="242D7A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242D7A"/>
                          </a:solidFill>
                          <a:latin typeface="Century Gothic" panose="020B0502020202020204" pitchFamily="34" charset="0"/>
                        </a:rPr>
                        <a:t>2029</a:t>
                      </a:r>
                      <a:endParaRPr lang="en-US" sz="1000" b="1" dirty="0">
                        <a:solidFill>
                          <a:srgbClr val="242D7A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242D7A"/>
                          </a:solidFill>
                          <a:latin typeface="Century Gothic" panose="020B0502020202020204" pitchFamily="34" charset="0"/>
                        </a:rPr>
                        <a:t>Q2</a:t>
                      </a:r>
                      <a:endParaRPr lang="en-US" sz="1000" b="1" dirty="0">
                        <a:solidFill>
                          <a:srgbClr val="242D7A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242D7A"/>
                          </a:solidFill>
                          <a:latin typeface="Century Gothic" panose="020B0502020202020204" pitchFamily="34" charset="0"/>
                        </a:rPr>
                        <a:t>Q3</a:t>
                      </a:r>
                      <a:endParaRPr lang="en-US" sz="1000" b="1" dirty="0">
                        <a:solidFill>
                          <a:srgbClr val="242D7A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242D7A"/>
                          </a:solidFill>
                          <a:latin typeface="Century Gothic" panose="020B0502020202020204" pitchFamily="34" charset="0"/>
                        </a:rPr>
                        <a:t>Q4</a:t>
                      </a:r>
                      <a:endParaRPr lang="en-US" sz="1000" b="1" dirty="0">
                        <a:solidFill>
                          <a:srgbClr val="242D7A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00" b="1" dirty="0" smtClean="0">
                          <a:solidFill>
                            <a:srgbClr val="242D7A"/>
                          </a:solidFill>
                          <a:latin typeface="Century Gothic" panose="020B0502020202020204" pitchFamily="34" charset="0"/>
                        </a:rPr>
                        <a:t>2030</a:t>
                      </a:r>
                      <a:endParaRPr lang="en-US" sz="1000" b="1" dirty="0">
                        <a:solidFill>
                          <a:srgbClr val="242D7A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486299"/>
                  </a:ext>
                </a:extLst>
              </a:tr>
              <a:tr h="33889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100" b="1" dirty="0" smtClean="0">
                          <a:solidFill>
                            <a:srgbClr val="242D7A"/>
                          </a:solidFill>
                          <a:latin typeface="Century Gothic" panose="020B0502020202020204" pitchFamily="34" charset="0"/>
                        </a:rPr>
                        <a:t>System coordination, Design and Operations</a:t>
                      </a:r>
                      <a:r>
                        <a:rPr lang="en-US" sz="1100" b="1" dirty="0" smtClean="0">
                          <a:solidFill>
                            <a:srgbClr val="242D7A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endParaRPr lang="en-US" sz="1100" b="1" dirty="0">
                        <a:solidFill>
                          <a:srgbClr val="242D7A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4384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242A75"/>
                          </a:solidFill>
                          <a:latin typeface="Century Gothic" panose="020B0502020202020204" pitchFamily="34" charset="0"/>
                        </a:rPr>
                        <a:t>V0</a:t>
                      </a:r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rgbClr val="242A75"/>
                          </a:solidFill>
                          <a:latin typeface="Century Gothic" panose="020B0502020202020204" pitchFamily="34" charset="0"/>
                        </a:rPr>
                        <a:t>V1</a:t>
                      </a:r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314738"/>
                  </a:ext>
                </a:extLst>
              </a:tr>
              <a:tr h="33889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100" b="0" i="1" dirty="0" smtClean="0">
                          <a:solidFill>
                            <a:srgbClr val="242D7A"/>
                          </a:solidFill>
                          <a:latin typeface="Century Gothic" panose="020B0502020202020204" pitchFamily="34" charset="0"/>
                        </a:rPr>
                        <a:t>DDPC Architecture design</a:t>
                      </a:r>
                      <a:endParaRPr lang="en-US" sz="1100" b="0" i="1" dirty="0">
                        <a:solidFill>
                          <a:srgbClr val="242D7A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4384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rgbClr val="242A75"/>
                          </a:solidFill>
                          <a:latin typeface="Century Gothic" panose="020B0502020202020204" pitchFamily="34" charset="0"/>
                        </a:rPr>
                        <a:t>V0</a:t>
                      </a:r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242A75"/>
                          </a:solidFill>
                          <a:latin typeface="Century Gothic" panose="020B0502020202020204" pitchFamily="34" charset="0"/>
                        </a:rPr>
                        <a:t>V1</a:t>
                      </a:r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019378"/>
                  </a:ext>
                </a:extLst>
              </a:tr>
              <a:tr h="33889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GB" sz="1100" b="0" i="1" kern="1200" dirty="0" smtClean="0">
                          <a:solidFill>
                            <a:srgbClr val="242D7A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Data Model for System &amp; Scientist coordination</a:t>
                      </a:r>
                      <a:endParaRPr lang="en-US" sz="1100" b="1" dirty="0">
                        <a:solidFill>
                          <a:srgbClr val="242D7A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4384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rgbClr val="242A75"/>
                          </a:solidFill>
                          <a:latin typeface="Century Gothic" panose="020B0502020202020204" pitchFamily="34" charset="0"/>
                        </a:rPr>
                        <a:t>V0</a:t>
                      </a:r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242A75"/>
                          </a:solidFill>
                          <a:latin typeface="Century Gothic" panose="020B0502020202020204" pitchFamily="34" charset="0"/>
                        </a:rPr>
                        <a:t>V1</a:t>
                      </a:r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168136"/>
                  </a:ext>
                </a:extLst>
              </a:tr>
              <a:tr h="33889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100" b="1" dirty="0" err="1" smtClean="0">
                          <a:solidFill>
                            <a:srgbClr val="242D7A"/>
                          </a:solidFill>
                          <a:latin typeface="Century Gothic" panose="020B0502020202020204" pitchFamily="34" charset="0"/>
                        </a:rPr>
                        <a:t>DevSecOPS</a:t>
                      </a:r>
                      <a:r>
                        <a:rPr lang="en-US" sz="1100" b="1" dirty="0" smtClean="0">
                          <a:solidFill>
                            <a:srgbClr val="242D7A"/>
                          </a:solidFill>
                          <a:latin typeface="Century Gothic" panose="020B0502020202020204" pitchFamily="34" charset="0"/>
                        </a:rPr>
                        <a:t> &amp; Deployment	 </a:t>
                      </a:r>
                      <a:endParaRPr lang="en-US" sz="1100" b="1" dirty="0">
                        <a:solidFill>
                          <a:srgbClr val="242D7A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4384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242A75"/>
                          </a:solidFill>
                          <a:latin typeface="Century Gothic" panose="020B0502020202020204" pitchFamily="34" charset="0"/>
                        </a:rPr>
                        <a:t>V0</a:t>
                      </a:r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rgbClr val="242A75"/>
                          </a:solidFill>
                          <a:latin typeface="Century Gothic" panose="020B0502020202020204" pitchFamily="34" charset="0"/>
                        </a:rPr>
                        <a:t>V1</a:t>
                      </a:r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34842"/>
                  </a:ext>
                </a:extLst>
              </a:tr>
              <a:tr h="33889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it-IT" sz="1100" b="0" i="1" dirty="0" smtClean="0">
                          <a:solidFill>
                            <a:srgbClr val="242D7A"/>
                          </a:solidFill>
                          <a:latin typeface="Century Gothic" panose="020B0502020202020204" pitchFamily="34" charset="0"/>
                        </a:rPr>
                        <a:t>Define &amp; code CI/CD pipeline steps</a:t>
                      </a:r>
                    </a:p>
                  </a:txBody>
                  <a:tcPr marL="24384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rgbClr val="242A75"/>
                          </a:solidFill>
                          <a:latin typeface="Century Gothic" panose="020B0502020202020204" pitchFamily="34" charset="0"/>
                        </a:rPr>
                        <a:t>V0</a:t>
                      </a:r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580812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242D7A"/>
                          </a:solidFill>
                          <a:latin typeface="Century Gothic" panose="020B0502020202020204" pitchFamily="34" charset="0"/>
                        </a:rPr>
                        <a:t>SDK</a:t>
                      </a:r>
                      <a:endParaRPr lang="en-US" sz="1100" b="1" dirty="0">
                        <a:solidFill>
                          <a:srgbClr val="242D7A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4384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242A75"/>
                          </a:solidFill>
                          <a:latin typeface="Century Gothic" panose="020B0502020202020204" pitchFamily="34" charset="0"/>
                        </a:rPr>
                        <a:t>V0</a:t>
                      </a:r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242A75"/>
                          </a:solidFill>
                          <a:latin typeface="Century Gothic" panose="020B0502020202020204" pitchFamily="34" charset="0"/>
                        </a:rPr>
                        <a:t>V1</a:t>
                      </a:r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095756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242D7A"/>
                          </a:solidFill>
                          <a:latin typeface="Century Gothic" panose="020B0502020202020204" pitchFamily="34" charset="0"/>
                        </a:rPr>
                        <a:t>DCC Pipeline Runner</a:t>
                      </a:r>
                      <a:endParaRPr lang="en-US" sz="1100" b="1" dirty="0">
                        <a:solidFill>
                          <a:srgbClr val="242D7A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4384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242A75"/>
                          </a:solidFill>
                          <a:latin typeface="Century Gothic" panose="020B0502020202020204" pitchFamily="34" charset="0"/>
                        </a:rPr>
                        <a:t>V0</a:t>
                      </a:r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242A75"/>
                          </a:solidFill>
                          <a:latin typeface="Century Gothic" panose="020B0502020202020204" pitchFamily="34" charset="0"/>
                        </a:rPr>
                        <a:t>V1</a:t>
                      </a:r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154939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242D7A"/>
                          </a:solidFill>
                          <a:latin typeface="Century Gothic" panose="020B0502020202020204" pitchFamily="34" charset="0"/>
                        </a:rPr>
                        <a:t>Prototyping Lab</a:t>
                      </a:r>
                      <a:endParaRPr lang="en-US" sz="1100" b="1" dirty="0">
                        <a:solidFill>
                          <a:srgbClr val="242D7A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4384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242A75"/>
                          </a:solidFill>
                          <a:latin typeface="Century Gothic" panose="020B0502020202020204" pitchFamily="34" charset="0"/>
                        </a:rPr>
                        <a:t>V0</a:t>
                      </a:r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242A75"/>
                          </a:solidFill>
                          <a:latin typeface="Century Gothic" panose="020B0502020202020204" pitchFamily="34" charset="0"/>
                        </a:rPr>
                        <a:t>V1</a:t>
                      </a:r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714038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242D7A"/>
                          </a:solidFill>
                          <a:latin typeface="Century Gothic" panose="020B0502020202020204" pitchFamily="34" charset="0"/>
                        </a:rPr>
                        <a:t>Data Storage	</a:t>
                      </a:r>
                      <a:endParaRPr lang="en-US" sz="1100" b="1" dirty="0">
                        <a:solidFill>
                          <a:srgbClr val="242D7A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4384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242A75"/>
                          </a:solidFill>
                          <a:latin typeface="Century Gothic" panose="020B0502020202020204" pitchFamily="34" charset="0"/>
                        </a:rPr>
                        <a:t>V0</a:t>
                      </a:r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242A75"/>
                          </a:solidFill>
                          <a:latin typeface="Century Gothic" panose="020B0502020202020204" pitchFamily="34" charset="0"/>
                        </a:rPr>
                        <a:t>V1</a:t>
                      </a:r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860378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pPr algn="r"/>
                      <a:r>
                        <a:rPr lang="en-US" sz="1100" b="0" i="1" dirty="0" smtClean="0">
                          <a:solidFill>
                            <a:srgbClr val="242D7A"/>
                          </a:solidFill>
                          <a:latin typeface="Century Gothic" panose="020B0502020202020204" pitchFamily="34" charset="0"/>
                        </a:rPr>
                        <a:t>default data storage solution</a:t>
                      </a:r>
                      <a:endParaRPr lang="en-US" sz="1100" b="0" i="1" dirty="0">
                        <a:solidFill>
                          <a:srgbClr val="242D7A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4384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808900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pPr algn="r"/>
                      <a:r>
                        <a:rPr lang="en-US" sz="1100" b="0" i="1" dirty="0" smtClean="0">
                          <a:solidFill>
                            <a:srgbClr val="242D7A"/>
                          </a:solidFill>
                          <a:latin typeface="Century Gothic" panose="020B0502020202020204" pitchFamily="34" charset="0"/>
                        </a:rPr>
                        <a:t>metadata storage solution  (index) </a:t>
                      </a:r>
                      <a:endParaRPr lang="en-US" sz="1100" b="0" i="1" dirty="0">
                        <a:solidFill>
                          <a:srgbClr val="242D7A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4384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763470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pPr algn="r"/>
                      <a:r>
                        <a:rPr lang="en-US" sz="1100" b="0" i="1" dirty="0" smtClean="0">
                          <a:solidFill>
                            <a:srgbClr val="242D7A"/>
                          </a:solidFill>
                          <a:latin typeface="Century Gothic" panose="020B0502020202020204" pitchFamily="34" charset="0"/>
                        </a:rPr>
                        <a:t>common access library</a:t>
                      </a:r>
                      <a:endParaRPr lang="en-US" sz="1100" b="0" i="1" dirty="0">
                        <a:solidFill>
                          <a:srgbClr val="242D7A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4384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778425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242D7A"/>
                          </a:solidFill>
                          <a:latin typeface="Century Gothic" panose="020B0502020202020204" pitchFamily="34" charset="0"/>
                        </a:rPr>
                        <a:t>Data Exchange Facility	</a:t>
                      </a:r>
                      <a:endParaRPr lang="en-US" sz="1100" b="1" dirty="0">
                        <a:solidFill>
                          <a:srgbClr val="242D7A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4384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242A75"/>
                          </a:solidFill>
                          <a:latin typeface="Century Gothic" panose="020B0502020202020204" pitchFamily="34" charset="0"/>
                        </a:rPr>
                        <a:t>V1</a:t>
                      </a:r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651849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242D7A"/>
                          </a:solidFill>
                          <a:latin typeface="Century Gothic" panose="020B0502020202020204" pitchFamily="34" charset="0"/>
                        </a:rPr>
                        <a:t>Main DCC Specific Software Components</a:t>
                      </a:r>
                      <a:endParaRPr lang="en-US" sz="1100" b="1" dirty="0">
                        <a:solidFill>
                          <a:srgbClr val="242D7A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4384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242A75"/>
                          </a:solidFill>
                          <a:latin typeface="Century Gothic" panose="020B0502020202020204" pitchFamily="34" charset="0"/>
                        </a:rPr>
                        <a:t>V1</a:t>
                      </a:r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330893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242D7A"/>
                          </a:solidFill>
                          <a:latin typeface="Century Gothic" panose="020B0502020202020204" pitchFamily="34" charset="0"/>
                        </a:rPr>
                        <a:t>DCCs installation and configuration	</a:t>
                      </a:r>
                      <a:endParaRPr lang="en-US" sz="1100" b="1" dirty="0">
                        <a:solidFill>
                          <a:srgbClr val="242D7A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4384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242A75"/>
                          </a:solidFill>
                          <a:latin typeface="Century Gothic" panose="020B0502020202020204" pitchFamily="34" charset="0"/>
                        </a:rPr>
                        <a:t>V1</a:t>
                      </a:r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045540"/>
                  </a:ext>
                </a:extLst>
              </a:tr>
              <a:tr h="33889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100" b="1" dirty="0" smtClean="0">
                          <a:solidFill>
                            <a:srgbClr val="242D7A"/>
                          </a:solidFill>
                          <a:latin typeface="Century Gothic" panose="020B0502020202020204" pitchFamily="34" charset="0"/>
                        </a:rPr>
                        <a:t>Expertise Lab</a:t>
                      </a:r>
                      <a:endParaRPr lang="en-US" sz="1100" b="1" dirty="0">
                        <a:solidFill>
                          <a:srgbClr val="242D7A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4384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b="1" dirty="0" smtClean="0">
                          <a:solidFill>
                            <a:srgbClr val="242A75"/>
                          </a:solidFill>
                          <a:latin typeface="Century Gothic" panose="020B0502020202020204" pitchFamily="34" charset="0"/>
                        </a:rPr>
                        <a:t>V1</a:t>
                      </a:r>
                      <a:endParaRPr lang="en-US" sz="1100" b="1" dirty="0">
                        <a:solidFill>
                          <a:srgbClr val="242A75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CE1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AAAF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782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29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5B9592-BDAF-DA44-B979-8EB4B87A6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563" y="1396657"/>
            <a:ext cx="9688875" cy="1329595"/>
          </a:xfrm>
        </p:spPr>
        <p:txBody>
          <a:bodyPr/>
          <a:lstStyle/>
          <a:p>
            <a:r>
              <a:rPr lang="en-GB" sz="3200" dirty="0" smtClean="0"/>
              <a:t>Thank you for your attention</a:t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Any Questions ?</a:t>
            </a:r>
            <a:endParaRPr lang="en-GB" sz="32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EA98143-1604-DD45-A19E-B84E24C15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C832-BA88-44B2-B74D-EBDA7A9ACE5F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10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AE94ED5-9E95-1C49-90FB-7E1423FB8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C832-BA88-44B2-B74D-EBDA7A9ACE5F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463039" y="879565"/>
            <a:ext cx="904820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800" b="1" dirty="0" smtClean="0">
                <a:solidFill>
                  <a:schemeClr val="tx2"/>
                </a:solidFill>
              </a:rPr>
              <a:t>DDPC Global Overview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800" b="1" dirty="0" smtClean="0">
                <a:solidFill>
                  <a:schemeClr val="tx2"/>
                </a:solidFill>
              </a:rPr>
              <a:t>Inner DDPC communications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800" b="1" dirty="0" smtClean="0">
                <a:solidFill>
                  <a:schemeClr val="tx2"/>
                </a:solidFill>
              </a:rPr>
              <a:t>Main DCC Specific Software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800" b="1" dirty="0" smtClean="0">
                <a:solidFill>
                  <a:schemeClr val="tx2"/>
                </a:solidFill>
              </a:rPr>
              <a:t>Pipeline Runner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800" b="1" dirty="0" smtClean="0">
                <a:solidFill>
                  <a:schemeClr val="tx2"/>
                </a:solidFill>
              </a:rPr>
              <a:t>Storage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800" b="1" dirty="0" smtClean="0">
                <a:solidFill>
                  <a:schemeClr val="tx2"/>
                </a:solidFill>
              </a:rPr>
              <a:t>Prototyping Lab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800" b="1" dirty="0" smtClean="0">
                <a:solidFill>
                  <a:schemeClr val="tx2"/>
                </a:solidFill>
              </a:rPr>
              <a:t>SDK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800" b="1" dirty="0" smtClean="0">
                <a:solidFill>
                  <a:schemeClr val="tx2"/>
                </a:solidFill>
              </a:rPr>
              <a:t>Planning</a:t>
            </a:r>
            <a:endParaRPr lang="en-GB" sz="2800" dirty="0"/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8FDA42D4-6DD3-1C48-9168-3574BE3A1694}"/>
              </a:ext>
            </a:extLst>
          </p:cNvPr>
          <p:cNvSpPr txBox="1">
            <a:spLocks/>
          </p:cNvSpPr>
          <p:nvPr/>
        </p:nvSpPr>
        <p:spPr>
          <a:xfrm>
            <a:off x="2160000" y="161925"/>
            <a:ext cx="7920000" cy="2762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1950" indent="-352425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76325" indent="-3143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24000" indent="-22860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71675" indent="-2286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DDPC OVERWIEW – NOVEMBER 2023</a:t>
            </a:r>
          </a:p>
        </p:txBody>
      </p:sp>
    </p:spTree>
    <p:extLst>
      <p:ext uri="{BB962C8B-B14F-4D97-AF65-F5344CB8AC3E}">
        <p14:creationId xmlns:p14="http://schemas.microsoft.com/office/powerpoint/2010/main" val="32355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CBCF6C-E94A-F946-95CB-4AE9EE69A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DDPC Global Overview</a:t>
            </a:r>
            <a:endParaRPr lang="en-GB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FDA42D4-6DD3-1C48-9168-3574BE3A16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DDPC OVERWIEW </a:t>
            </a:r>
            <a:r>
              <a:rPr lang="en-US" dirty="0" smtClean="0"/>
              <a:t>– </a:t>
            </a:r>
            <a:r>
              <a:rPr lang="en-US" dirty="0" smtClean="0"/>
              <a:t>NOVEMBER 2023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1B6AB0-1B86-1E4B-9CFE-3B109ED69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1037" y="6626632"/>
            <a:ext cx="86562" cy="184666"/>
          </a:xfrm>
        </p:spPr>
        <p:txBody>
          <a:bodyPr/>
          <a:lstStyle/>
          <a:p>
            <a:fld id="{1F15C832-BA88-44B2-B74D-EBDA7A9ACE5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301" y="867265"/>
            <a:ext cx="7497736" cy="524367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60000" y="1341120"/>
            <a:ext cx="379722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1"/>
                </a:solidFill>
              </a:rPr>
              <a:t>1 interaction with the SOC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1"/>
                </a:solidFill>
              </a:rPr>
              <a:t>1 entry point : Data Exchange facility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1"/>
                </a:solidFill>
              </a:rPr>
              <a:t>In charge of the security of both exchanges and accesses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1"/>
                </a:solidFill>
              </a:rPr>
              <a:t>Holds :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i="1" dirty="0" smtClean="0"/>
              <a:t>Storage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i="1" dirty="0" smtClean="0"/>
              <a:t>Processing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i="1" dirty="0" smtClean="0"/>
              <a:t>Monitoring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i="1" dirty="0" smtClean="0"/>
              <a:t>Labs</a:t>
            </a:r>
          </a:p>
        </p:txBody>
      </p:sp>
    </p:spTree>
    <p:extLst>
      <p:ext uri="{BB962C8B-B14F-4D97-AF65-F5344CB8AC3E}">
        <p14:creationId xmlns:p14="http://schemas.microsoft.com/office/powerpoint/2010/main" val="305789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CBCF6C-E94A-F946-95CB-4AE9EE69A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Inner DDPC communications</a:t>
            </a:r>
            <a:endParaRPr lang="en-GB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FDA42D4-6DD3-1C48-9168-3574BE3A16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DDPC OVERWIEW – NOVEMBER 2023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1B6AB0-1B86-1E4B-9CFE-3B109ED69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1037" y="6626632"/>
            <a:ext cx="86562" cy="184666"/>
          </a:xfrm>
        </p:spPr>
        <p:txBody>
          <a:bodyPr/>
          <a:lstStyle/>
          <a:p>
            <a:fld id="{1F15C832-BA88-44B2-B74D-EBDA7A9ACE5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360000" y="1035238"/>
            <a:ext cx="6191629" cy="5443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/>
                </a:solidFill>
              </a:rPr>
              <a:t>Main DCC content :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i="1" dirty="0" smtClean="0"/>
              <a:t>Pipeline Manager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i="1" dirty="0" smtClean="0"/>
              <a:t>Own DCC (optional)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i="1" dirty="0" smtClean="0"/>
              <a:t>Global Index + Global Storage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/>
                </a:solidFill>
              </a:rPr>
              <a:t>Main DCC interfaces :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i="1" dirty="0" smtClean="0"/>
              <a:t>Send processing requests to a DCC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/>
                </a:solidFill>
              </a:rPr>
              <a:t>Each DCC content :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i="1" dirty="0" smtClean="0"/>
              <a:t>Own Pipeline Runner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i="1" dirty="0" smtClean="0"/>
              <a:t>Own Local Storage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/>
                </a:solidFill>
              </a:rPr>
              <a:t>Each DCC interfaces :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i="1" dirty="0" smtClean="0"/>
              <a:t>Register its processing capabilities to the Main DCC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i="1" dirty="0" smtClean="0"/>
              <a:t>Search/index data from/to the Global Index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i="1" dirty="0" smtClean="0"/>
              <a:t>Push/Pull Data to/from the Global Storage</a:t>
            </a:r>
            <a:endParaRPr lang="en-GB" i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13" y="710857"/>
            <a:ext cx="3732578" cy="565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6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AE94ED5-9E95-1C49-90FB-7E1423FB8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C832-BA88-44B2-B74D-EBDA7A9ACE5F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744608" y="1288263"/>
            <a:ext cx="71723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chemeClr val="tx2"/>
                </a:solidFill>
              </a:rPr>
              <a:t>Knows </a:t>
            </a:r>
            <a:r>
              <a:rPr lang="en-GB" sz="2800" b="1" dirty="0">
                <a:solidFill>
                  <a:schemeClr val="tx2"/>
                </a:solidFill>
              </a:rPr>
              <a:t>DCCs processing </a:t>
            </a:r>
            <a:r>
              <a:rPr lang="en-GB" sz="2800" b="1" dirty="0" smtClean="0">
                <a:solidFill>
                  <a:schemeClr val="tx2"/>
                </a:solidFill>
              </a:rPr>
              <a:t>capabilities</a:t>
            </a:r>
          </a:p>
          <a:p>
            <a:pPr marL="457200" indent="-45720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chemeClr val="tx2"/>
                </a:solidFill>
              </a:rPr>
              <a:t>Sends </a:t>
            </a:r>
            <a:r>
              <a:rPr lang="en-GB" sz="2800" b="1" dirty="0">
                <a:solidFill>
                  <a:schemeClr val="tx2"/>
                </a:solidFill>
              </a:rPr>
              <a:t>Processing Requests </a:t>
            </a:r>
            <a:endParaRPr lang="en-GB" sz="2800" b="1" dirty="0" smtClean="0">
              <a:solidFill>
                <a:schemeClr val="tx2"/>
              </a:solidFill>
            </a:endParaRPr>
          </a:p>
          <a:p>
            <a:pPr marL="457200" indent="-45720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chemeClr val="tx2"/>
                </a:solidFill>
              </a:rPr>
              <a:t>Monitors </a:t>
            </a:r>
            <a:r>
              <a:rPr lang="en-GB" sz="2800" b="1" dirty="0">
                <a:solidFill>
                  <a:schemeClr val="tx2"/>
                </a:solidFill>
              </a:rPr>
              <a:t>Pipeline Processing </a:t>
            </a: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8FDA42D4-6DD3-1C48-9168-3574BE3A1694}"/>
              </a:ext>
            </a:extLst>
          </p:cNvPr>
          <p:cNvSpPr txBox="1">
            <a:spLocks/>
          </p:cNvSpPr>
          <p:nvPr/>
        </p:nvSpPr>
        <p:spPr>
          <a:xfrm>
            <a:off x="2160000" y="161925"/>
            <a:ext cx="7920000" cy="2762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1950" indent="-352425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76325" indent="-3143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24000" indent="-22860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71675" indent="-2286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DDPC OVERWIEW – NOVEMBER 2023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8CBCF6C-E94A-F946-95CB-4AE9EE69A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10857"/>
            <a:ext cx="11479575" cy="304699"/>
          </a:xfrm>
        </p:spPr>
        <p:txBody>
          <a:bodyPr/>
          <a:lstStyle/>
          <a:p>
            <a:pPr algn="l"/>
            <a:r>
              <a:rPr lang="fr-FR" dirty="0"/>
              <a:t>Main DCC </a:t>
            </a:r>
            <a:r>
              <a:rPr lang="fr-FR" dirty="0" err="1"/>
              <a:t>Specific</a:t>
            </a:r>
            <a:r>
              <a:rPr lang="fr-FR" dirty="0"/>
              <a:t> Software</a:t>
            </a:r>
            <a:endParaRPr lang="en-US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4F2C7303-EA34-48FB-B77D-D146D2909582}"/>
              </a:ext>
            </a:extLst>
          </p:cNvPr>
          <p:cNvGrpSpPr>
            <a:grpSpLocks noChangeAspect="1"/>
          </p:cNvGrpSpPr>
          <p:nvPr/>
        </p:nvGrpSpPr>
        <p:grpSpPr>
          <a:xfrm>
            <a:off x="1980264" y="1966989"/>
            <a:ext cx="549548" cy="402687"/>
            <a:chOff x="5100637" y="5491162"/>
            <a:chExt cx="736600" cy="539750"/>
          </a:xfrm>
          <a:solidFill>
            <a:schemeClr val="bg2">
              <a:lumMod val="10000"/>
            </a:schemeClr>
          </a:solidFill>
        </p:grpSpPr>
        <p:sp>
          <p:nvSpPr>
            <p:cNvPr id="9" name="Freeform 30">
              <a:extLst>
                <a:ext uri="{FF2B5EF4-FFF2-40B4-BE49-F238E27FC236}">
                  <a16:creationId xmlns:a16="http://schemas.microsoft.com/office/drawing/2014/main" id="{DA5DE60E-6BF1-4D7E-8E3D-221374D4E1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00637" y="5491162"/>
              <a:ext cx="736600" cy="539750"/>
            </a:xfrm>
            <a:custGeom>
              <a:avLst/>
              <a:gdLst>
                <a:gd name="T0" fmla="*/ 334 w 340"/>
                <a:gd name="T1" fmla="*/ 23 h 249"/>
                <a:gd name="T2" fmla="*/ 312 w 340"/>
                <a:gd name="T3" fmla="*/ 23 h 249"/>
                <a:gd name="T4" fmla="*/ 311 w 340"/>
                <a:gd name="T5" fmla="*/ 23 h 249"/>
                <a:gd name="T6" fmla="*/ 311 w 340"/>
                <a:gd name="T7" fmla="*/ 5 h 249"/>
                <a:gd name="T8" fmla="*/ 306 w 340"/>
                <a:gd name="T9" fmla="*/ 0 h 249"/>
                <a:gd name="T10" fmla="*/ 170 w 340"/>
                <a:gd name="T11" fmla="*/ 25 h 249"/>
                <a:gd name="T12" fmla="*/ 34 w 340"/>
                <a:gd name="T13" fmla="*/ 0 h 249"/>
                <a:gd name="T14" fmla="*/ 28 w 340"/>
                <a:gd name="T15" fmla="*/ 5 h 249"/>
                <a:gd name="T16" fmla="*/ 28 w 340"/>
                <a:gd name="T17" fmla="*/ 23 h 249"/>
                <a:gd name="T18" fmla="*/ 28 w 340"/>
                <a:gd name="T19" fmla="*/ 23 h 249"/>
                <a:gd name="T20" fmla="*/ 5 w 340"/>
                <a:gd name="T21" fmla="*/ 23 h 249"/>
                <a:gd name="T22" fmla="*/ 0 w 340"/>
                <a:gd name="T23" fmla="*/ 28 h 249"/>
                <a:gd name="T24" fmla="*/ 0 w 340"/>
                <a:gd name="T25" fmla="*/ 243 h 249"/>
                <a:gd name="T26" fmla="*/ 5 w 340"/>
                <a:gd name="T27" fmla="*/ 249 h 249"/>
                <a:gd name="T28" fmla="*/ 103 w 340"/>
                <a:gd name="T29" fmla="*/ 249 h 249"/>
                <a:gd name="T30" fmla="*/ 109 w 340"/>
                <a:gd name="T31" fmla="*/ 243 h 249"/>
                <a:gd name="T32" fmla="*/ 103 w 340"/>
                <a:gd name="T33" fmla="*/ 238 h 249"/>
                <a:gd name="T34" fmla="*/ 11 w 340"/>
                <a:gd name="T35" fmla="*/ 238 h 249"/>
                <a:gd name="T36" fmla="*/ 11 w 340"/>
                <a:gd name="T37" fmla="*/ 34 h 249"/>
                <a:gd name="T38" fmla="*/ 28 w 340"/>
                <a:gd name="T39" fmla="*/ 34 h 249"/>
                <a:gd name="T40" fmla="*/ 28 w 340"/>
                <a:gd name="T41" fmla="*/ 34 h 249"/>
                <a:gd name="T42" fmla="*/ 28 w 340"/>
                <a:gd name="T43" fmla="*/ 211 h 249"/>
                <a:gd name="T44" fmla="*/ 34 w 340"/>
                <a:gd name="T45" fmla="*/ 217 h 249"/>
                <a:gd name="T46" fmla="*/ 166 w 340"/>
                <a:gd name="T47" fmla="*/ 242 h 249"/>
                <a:gd name="T48" fmla="*/ 167 w 340"/>
                <a:gd name="T49" fmla="*/ 243 h 249"/>
                <a:gd name="T50" fmla="*/ 167 w 340"/>
                <a:gd name="T51" fmla="*/ 243 h 249"/>
                <a:gd name="T52" fmla="*/ 168 w 340"/>
                <a:gd name="T53" fmla="*/ 243 h 249"/>
                <a:gd name="T54" fmla="*/ 170 w 340"/>
                <a:gd name="T55" fmla="*/ 243 h 249"/>
                <a:gd name="T56" fmla="*/ 170 w 340"/>
                <a:gd name="T57" fmla="*/ 243 h 249"/>
                <a:gd name="T58" fmla="*/ 170 w 340"/>
                <a:gd name="T59" fmla="*/ 243 h 249"/>
                <a:gd name="T60" fmla="*/ 170 w 340"/>
                <a:gd name="T61" fmla="*/ 243 h 249"/>
                <a:gd name="T62" fmla="*/ 172 w 340"/>
                <a:gd name="T63" fmla="*/ 243 h 249"/>
                <a:gd name="T64" fmla="*/ 172 w 340"/>
                <a:gd name="T65" fmla="*/ 243 h 249"/>
                <a:gd name="T66" fmla="*/ 172 w 340"/>
                <a:gd name="T67" fmla="*/ 243 h 249"/>
                <a:gd name="T68" fmla="*/ 173 w 340"/>
                <a:gd name="T69" fmla="*/ 242 h 249"/>
                <a:gd name="T70" fmla="*/ 306 w 340"/>
                <a:gd name="T71" fmla="*/ 217 h 249"/>
                <a:gd name="T72" fmla="*/ 311 w 340"/>
                <a:gd name="T73" fmla="*/ 211 h 249"/>
                <a:gd name="T74" fmla="*/ 311 w 340"/>
                <a:gd name="T75" fmla="*/ 34 h 249"/>
                <a:gd name="T76" fmla="*/ 312 w 340"/>
                <a:gd name="T77" fmla="*/ 34 h 249"/>
                <a:gd name="T78" fmla="*/ 328 w 340"/>
                <a:gd name="T79" fmla="*/ 34 h 249"/>
                <a:gd name="T80" fmla="*/ 328 w 340"/>
                <a:gd name="T81" fmla="*/ 238 h 249"/>
                <a:gd name="T82" fmla="*/ 225 w 340"/>
                <a:gd name="T83" fmla="*/ 238 h 249"/>
                <a:gd name="T84" fmla="*/ 220 w 340"/>
                <a:gd name="T85" fmla="*/ 243 h 249"/>
                <a:gd name="T86" fmla="*/ 225 w 340"/>
                <a:gd name="T87" fmla="*/ 249 h 249"/>
                <a:gd name="T88" fmla="*/ 334 w 340"/>
                <a:gd name="T89" fmla="*/ 249 h 249"/>
                <a:gd name="T90" fmla="*/ 340 w 340"/>
                <a:gd name="T91" fmla="*/ 243 h 249"/>
                <a:gd name="T92" fmla="*/ 340 w 340"/>
                <a:gd name="T93" fmla="*/ 28 h 249"/>
                <a:gd name="T94" fmla="*/ 334 w 340"/>
                <a:gd name="T95" fmla="*/ 23 h 249"/>
                <a:gd name="T96" fmla="*/ 39 w 340"/>
                <a:gd name="T97" fmla="*/ 11 h 249"/>
                <a:gd name="T98" fmla="*/ 164 w 340"/>
                <a:gd name="T99" fmla="*/ 35 h 249"/>
                <a:gd name="T100" fmla="*/ 164 w 340"/>
                <a:gd name="T101" fmla="*/ 228 h 249"/>
                <a:gd name="T102" fmla="*/ 39 w 340"/>
                <a:gd name="T103" fmla="*/ 206 h 249"/>
                <a:gd name="T104" fmla="*/ 39 w 340"/>
                <a:gd name="T105" fmla="*/ 11 h 249"/>
                <a:gd name="T106" fmla="*/ 300 w 340"/>
                <a:gd name="T107" fmla="*/ 206 h 249"/>
                <a:gd name="T108" fmla="*/ 175 w 340"/>
                <a:gd name="T109" fmla="*/ 228 h 249"/>
                <a:gd name="T110" fmla="*/ 175 w 340"/>
                <a:gd name="T111" fmla="*/ 35 h 249"/>
                <a:gd name="T112" fmla="*/ 300 w 340"/>
                <a:gd name="T113" fmla="*/ 11 h 249"/>
                <a:gd name="T114" fmla="*/ 300 w 340"/>
                <a:gd name="T115" fmla="*/ 20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0" h="249">
                  <a:moveTo>
                    <a:pt x="334" y="23"/>
                  </a:moveTo>
                  <a:cubicBezTo>
                    <a:pt x="312" y="23"/>
                    <a:pt x="312" y="23"/>
                    <a:pt x="312" y="23"/>
                  </a:cubicBezTo>
                  <a:cubicBezTo>
                    <a:pt x="312" y="23"/>
                    <a:pt x="312" y="23"/>
                    <a:pt x="311" y="23"/>
                  </a:cubicBezTo>
                  <a:cubicBezTo>
                    <a:pt x="311" y="5"/>
                    <a:pt x="311" y="5"/>
                    <a:pt x="311" y="5"/>
                  </a:cubicBezTo>
                  <a:cubicBezTo>
                    <a:pt x="311" y="2"/>
                    <a:pt x="309" y="0"/>
                    <a:pt x="306" y="0"/>
                  </a:cubicBezTo>
                  <a:cubicBezTo>
                    <a:pt x="221" y="0"/>
                    <a:pt x="181" y="19"/>
                    <a:pt x="170" y="25"/>
                  </a:cubicBezTo>
                  <a:cubicBezTo>
                    <a:pt x="159" y="19"/>
                    <a:pt x="119" y="0"/>
                    <a:pt x="34" y="0"/>
                  </a:cubicBezTo>
                  <a:cubicBezTo>
                    <a:pt x="30" y="0"/>
                    <a:pt x="28" y="2"/>
                    <a:pt x="28" y="5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2" y="23"/>
                    <a:pt x="0" y="25"/>
                    <a:pt x="0" y="28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0" y="246"/>
                    <a:pt x="2" y="249"/>
                    <a:pt x="5" y="249"/>
                  </a:cubicBezTo>
                  <a:cubicBezTo>
                    <a:pt x="103" y="249"/>
                    <a:pt x="103" y="249"/>
                    <a:pt x="103" y="249"/>
                  </a:cubicBezTo>
                  <a:cubicBezTo>
                    <a:pt x="106" y="249"/>
                    <a:pt x="109" y="246"/>
                    <a:pt x="109" y="243"/>
                  </a:cubicBezTo>
                  <a:cubicBezTo>
                    <a:pt x="109" y="240"/>
                    <a:pt x="106" y="238"/>
                    <a:pt x="103" y="238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211"/>
                    <a:pt x="28" y="211"/>
                    <a:pt x="28" y="211"/>
                  </a:cubicBezTo>
                  <a:cubicBezTo>
                    <a:pt x="28" y="214"/>
                    <a:pt x="30" y="217"/>
                    <a:pt x="34" y="217"/>
                  </a:cubicBezTo>
                  <a:cubicBezTo>
                    <a:pt x="130" y="217"/>
                    <a:pt x="166" y="242"/>
                    <a:pt x="166" y="242"/>
                  </a:cubicBezTo>
                  <a:cubicBezTo>
                    <a:pt x="167" y="242"/>
                    <a:pt x="167" y="243"/>
                    <a:pt x="167" y="243"/>
                  </a:cubicBezTo>
                  <a:cubicBezTo>
                    <a:pt x="167" y="243"/>
                    <a:pt x="167" y="243"/>
                    <a:pt x="167" y="243"/>
                  </a:cubicBezTo>
                  <a:cubicBezTo>
                    <a:pt x="167" y="243"/>
                    <a:pt x="168" y="243"/>
                    <a:pt x="168" y="243"/>
                  </a:cubicBezTo>
                  <a:cubicBezTo>
                    <a:pt x="168" y="243"/>
                    <a:pt x="169" y="243"/>
                    <a:pt x="170" y="243"/>
                  </a:cubicBezTo>
                  <a:cubicBezTo>
                    <a:pt x="170" y="243"/>
                    <a:pt x="170" y="243"/>
                    <a:pt x="170" y="243"/>
                  </a:cubicBezTo>
                  <a:cubicBezTo>
                    <a:pt x="170" y="243"/>
                    <a:pt x="170" y="243"/>
                    <a:pt x="170" y="243"/>
                  </a:cubicBezTo>
                  <a:cubicBezTo>
                    <a:pt x="170" y="243"/>
                    <a:pt x="170" y="243"/>
                    <a:pt x="170" y="243"/>
                  </a:cubicBezTo>
                  <a:cubicBezTo>
                    <a:pt x="170" y="243"/>
                    <a:pt x="171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3" y="243"/>
                    <a:pt x="173" y="242"/>
                    <a:pt x="173" y="242"/>
                  </a:cubicBezTo>
                  <a:cubicBezTo>
                    <a:pt x="173" y="242"/>
                    <a:pt x="210" y="217"/>
                    <a:pt x="306" y="217"/>
                  </a:cubicBezTo>
                  <a:cubicBezTo>
                    <a:pt x="309" y="217"/>
                    <a:pt x="311" y="214"/>
                    <a:pt x="311" y="211"/>
                  </a:cubicBezTo>
                  <a:cubicBezTo>
                    <a:pt x="311" y="34"/>
                    <a:pt x="311" y="34"/>
                    <a:pt x="311" y="34"/>
                  </a:cubicBezTo>
                  <a:cubicBezTo>
                    <a:pt x="312" y="34"/>
                    <a:pt x="312" y="34"/>
                    <a:pt x="312" y="34"/>
                  </a:cubicBezTo>
                  <a:cubicBezTo>
                    <a:pt x="328" y="34"/>
                    <a:pt x="328" y="34"/>
                    <a:pt x="328" y="34"/>
                  </a:cubicBezTo>
                  <a:cubicBezTo>
                    <a:pt x="328" y="238"/>
                    <a:pt x="328" y="238"/>
                    <a:pt x="328" y="238"/>
                  </a:cubicBezTo>
                  <a:cubicBezTo>
                    <a:pt x="225" y="238"/>
                    <a:pt x="225" y="238"/>
                    <a:pt x="225" y="238"/>
                  </a:cubicBezTo>
                  <a:cubicBezTo>
                    <a:pt x="222" y="238"/>
                    <a:pt x="220" y="240"/>
                    <a:pt x="220" y="243"/>
                  </a:cubicBezTo>
                  <a:cubicBezTo>
                    <a:pt x="220" y="246"/>
                    <a:pt x="222" y="249"/>
                    <a:pt x="225" y="249"/>
                  </a:cubicBezTo>
                  <a:cubicBezTo>
                    <a:pt x="334" y="249"/>
                    <a:pt x="334" y="249"/>
                    <a:pt x="334" y="249"/>
                  </a:cubicBezTo>
                  <a:cubicBezTo>
                    <a:pt x="337" y="249"/>
                    <a:pt x="340" y="246"/>
                    <a:pt x="340" y="243"/>
                  </a:cubicBezTo>
                  <a:cubicBezTo>
                    <a:pt x="340" y="28"/>
                    <a:pt x="340" y="28"/>
                    <a:pt x="340" y="28"/>
                  </a:cubicBezTo>
                  <a:cubicBezTo>
                    <a:pt x="340" y="25"/>
                    <a:pt x="337" y="23"/>
                    <a:pt x="334" y="23"/>
                  </a:cubicBezTo>
                  <a:close/>
                  <a:moveTo>
                    <a:pt x="39" y="11"/>
                  </a:moveTo>
                  <a:cubicBezTo>
                    <a:pt x="118" y="12"/>
                    <a:pt x="155" y="30"/>
                    <a:pt x="164" y="35"/>
                  </a:cubicBezTo>
                  <a:cubicBezTo>
                    <a:pt x="164" y="228"/>
                    <a:pt x="164" y="228"/>
                    <a:pt x="164" y="228"/>
                  </a:cubicBezTo>
                  <a:cubicBezTo>
                    <a:pt x="148" y="221"/>
                    <a:pt x="110" y="207"/>
                    <a:pt x="39" y="206"/>
                  </a:cubicBezTo>
                  <a:lnTo>
                    <a:pt x="39" y="11"/>
                  </a:lnTo>
                  <a:close/>
                  <a:moveTo>
                    <a:pt x="300" y="206"/>
                  </a:moveTo>
                  <a:cubicBezTo>
                    <a:pt x="229" y="207"/>
                    <a:pt x="191" y="221"/>
                    <a:pt x="175" y="228"/>
                  </a:cubicBezTo>
                  <a:cubicBezTo>
                    <a:pt x="175" y="35"/>
                    <a:pt x="175" y="35"/>
                    <a:pt x="175" y="35"/>
                  </a:cubicBezTo>
                  <a:cubicBezTo>
                    <a:pt x="184" y="30"/>
                    <a:pt x="221" y="12"/>
                    <a:pt x="300" y="11"/>
                  </a:cubicBezTo>
                  <a:lnTo>
                    <a:pt x="300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333" dirty="0">
                <a:solidFill>
                  <a:srgbClr val="676767"/>
                </a:solidFill>
                <a:latin typeface="Century Gothic"/>
                <a:cs typeface="Arial" panose="020B0604020202020204" pitchFamily="34" charset="0"/>
              </a:endParaRPr>
            </a:p>
          </p:txBody>
        </p:sp>
        <p:sp>
          <p:nvSpPr>
            <p:cNvPr id="10" name="Freeform 31">
              <a:extLst>
                <a:ext uri="{FF2B5EF4-FFF2-40B4-BE49-F238E27FC236}">
                  <a16:creationId xmlns:a16="http://schemas.microsoft.com/office/drawing/2014/main" id="{B17A15CC-68D2-404C-84CA-3A5C22B0B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8750" y="5600699"/>
              <a:ext cx="176213" cy="50800"/>
            </a:xfrm>
            <a:custGeom>
              <a:avLst/>
              <a:gdLst>
                <a:gd name="T0" fmla="*/ 5 w 81"/>
                <a:gd name="T1" fmla="*/ 12 h 24"/>
                <a:gd name="T2" fmla="*/ 74 w 81"/>
                <a:gd name="T3" fmla="*/ 23 h 24"/>
                <a:gd name="T4" fmla="*/ 75 w 81"/>
                <a:gd name="T5" fmla="*/ 24 h 24"/>
                <a:gd name="T6" fmla="*/ 81 w 81"/>
                <a:gd name="T7" fmla="*/ 20 h 24"/>
                <a:gd name="T8" fmla="*/ 77 w 81"/>
                <a:gd name="T9" fmla="*/ 13 h 24"/>
                <a:gd name="T10" fmla="*/ 6 w 81"/>
                <a:gd name="T11" fmla="*/ 1 h 24"/>
                <a:gd name="T12" fmla="*/ 0 w 81"/>
                <a:gd name="T13" fmla="*/ 6 h 24"/>
                <a:gd name="T14" fmla="*/ 5 w 81"/>
                <a:gd name="T1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24">
                  <a:moveTo>
                    <a:pt x="5" y="12"/>
                  </a:moveTo>
                  <a:cubicBezTo>
                    <a:pt x="31" y="13"/>
                    <a:pt x="54" y="17"/>
                    <a:pt x="74" y="23"/>
                  </a:cubicBezTo>
                  <a:cubicBezTo>
                    <a:pt x="74" y="24"/>
                    <a:pt x="75" y="24"/>
                    <a:pt x="75" y="24"/>
                  </a:cubicBezTo>
                  <a:cubicBezTo>
                    <a:pt x="78" y="24"/>
                    <a:pt x="80" y="22"/>
                    <a:pt x="81" y="20"/>
                  </a:cubicBezTo>
                  <a:cubicBezTo>
                    <a:pt x="81" y="17"/>
                    <a:pt x="80" y="14"/>
                    <a:pt x="77" y="13"/>
                  </a:cubicBezTo>
                  <a:cubicBezTo>
                    <a:pt x="57" y="7"/>
                    <a:pt x="33" y="2"/>
                    <a:pt x="6" y="1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2" y="11"/>
                    <a:pt x="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333" dirty="0">
                <a:solidFill>
                  <a:srgbClr val="676767"/>
                </a:solidFill>
                <a:latin typeface="Century Gothic"/>
                <a:cs typeface="Arial" panose="020B0604020202020204" pitchFamily="34" charset="0"/>
              </a:endParaRPr>
            </a:p>
          </p:txBody>
        </p:sp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id="{D3349376-FD31-4D8E-AC9C-123514665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8750" y="5675312"/>
              <a:ext cx="176213" cy="50800"/>
            </a:xfrm>
            <a:custGeom>
              <a:avLst/>
              <a:gdLst>
                <a:gd name="T0" fmla="*/ 77 w 81"/>
                <a:gd name="T1" fmla="*/ 12 h 23"/>
                <a:gd name="T2" fmla="*/ 6 w 81"/>
                <a:gd name="T3" fmla="*/ 0 h 23"/>
                <a:gd name="T4" fmla="*/ 0 w 81"/>
                <a:gd name="T5" fmla="*/ 5 h 23"/>
                <a:gd name="T6" fmla="*/ 5 w 81"/>
                <a:gd name="T7" fmla="*/ 11 h 23"/>
                <a:gd name="T8" fmla="*/ 74 w 81"/>
                <a:gd name="T9" fmla="*/ 23 h 23"/>
                <a:gd name="T10" fmla="*/ 75 w 81"/>
                <a:gd name="T11" fmla="*/ 23 h 23"/>
                <a:gd name="T12" fmla="*/ 81 w 81"/>
                <a:gd name="T13" fmla="*/ 19 h 23"/>
                <a:gd name="T14" fmla="*/ 77 w 81"/>
                <a:gd name="T15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23">
                  <a:moveTo>
                    <a:pt x="77" y="12"/>
                  </a:moveTo>
                  <a:cubicBezTo>
                    <a:pt x="57" y="6"/>
                    <a:pt x="33" y="2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2" y="11"/>
                    <a:pt x="5" y="11"/>
                  </a:cubicBezTo>
                  <a:cubicBezTo>
                    <a:pt x="31" y="13"/>
                    <a:pt x="54" y="17"/>
                    <a:pt x="74" y="23"/>
                  </a:cubicBezTo>
                  <a:cubicBezTo>
                    <a:pt x="74" y="23"/>
                    <a:pt x="75" y="23"/>
                    <a:pt x="75" y="23"/>
                  </a:cubicBezTo>
                  <a:cubicBezTo>
                    <a:pt x="78" y="23"/>
                    <a:pt x="80" y="22"/>
                    <a:pt x="81" y="19"/>
                  </a:cubicBezTo>
                  <a:cubicBezTo>
                    <a:pt x="81" y="16"/>
                    <a:pt x="80" y="13"/>
                    <a:pt x="7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333" dirty="0">
                <a:solidFill>
                  <a:srgbClr val="676767"/>
                </a:solidFill>
                <a:latin typeface="Century Gothic"/>
                <a:cs typeface="Arial" panose="020B0604020202020204" pitchFamily="34" charset="0"/>
              </a:endParaRPr>
            </a:p>
          </p:txBody>
        </p:sp>
        <p:sp>
          <p:nvSpPr>
            <p:cNvPr id="12" name="Freeform 33">
              <a:extLst>
                <a:ext uri="{FF2B5EF4-FFF2-40B4-BE49-F238E27FC236}">
                  <a16:creationId xmlns:a16="http://schemas.microsoft.com/office/drawing/2014/main" id="{6B848351-C806-4A0C-A0DE-F66B2C46E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8750" y="5749924"/>
              <a:ext cx="176213" cy="50800"/>
            </a:xfrm>
            <a:custGeom>
              <a:avLst/>
              <a:gdLst>
                <a:gd name="T0" fmla="*/ 77 w 81"/>
                <a:gd name="T1" fmla="*/ 13 h 24"/>
                <a:gd name="T2" fmla="*/ 6 w 81"/>
                <a:gd name="T3" fmla="*/ 1 h 24"/>
                <a:gd name="T4" fmla="*/ 0 w 81"/>
                <a:gd name="T5" fmla="*/ 6 h 24"/>
                <a:gd name="T6" fmla="*/ 5 w 81"/>
                <a:gd name="T7" fmla="*/ 12 h 24"/>
                <a:gd name="T8" fmla="*/ 74 w 81"/>
                <a:gd name="T9" fmla="*/ 23 h 24"/>
                <a:gd name="T10" fmla="*/ 75 w 81"/>
                <a:gd name="T11" fmla="*/ 24 h 24"/>
                <a:gd name="T12" fmla="*/ 81 w 81"/>
                <a:gd name="T13" fmla="*/ 20 h 24"/>
                <a:gd name="T14" fmla="*/ 77 w 81"/>
                <a:gd name="T15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24">
                  <a:moveTo>
                    <a:pt x="77" y="13"/>
                  </a:moveTo>
                  <a:cubicBezTo>
                    <a:pt x="57" y="7"/>
                    <a:pt x="33" y="2"/>
                    <a:pt x="6" y="1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2" y="11"/>
                    <a:pt x="5" y="12"/>
                  </a:cubicBezTo>
                  <a:cubicBezTo>
                    <a:pt x="31" y="13"/>
                    <a:pt x="54" y="17"/>
                    <a:pt x="74" y="23"/>
                  </a:cubicBezTo>
                  <a:cubicBezTo>
                    <a:pt x="74" y="24"/>
                    <a:pt x="75" y="24"/>
                    <a:pt x="75" y="24"/>
                  </a:cubicBezTo>
                  <a:cubicBezTo>
                    <a:pt x="78" y="24"/>
                    <a:pt x="80" y="22"/>
                    <a:pt x="81" y="20"/>
                  </a:cubicBezTo>
                  <a:cubicBezTo>
                    <a:pt x="81" y="17"/>
                    <a:pt x="80" y="14"/>
                    <a:pt x="7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333" dirty="0">
                <a:solidFill>
                  <a:srgbClr val="676767"/>
                </a:solidFill>
                <a:latin typeface="Century Gothic"/>
                <a:cs typeface="Arial" panose="020B0604020202020204" pitchFamily="34" charset="0"/>
              </a:endParaRPr>
            </a:p>
          </p:txBody>
        </p:sp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id="{B079D1A2-EB7D-42BA-A2DB-70BE0B606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8750" y="5824537"/>
              <a:ext cx="176213" cy="50800"/>
            </a:xfrm>
            <a:custGeom>
              <a:avLst/>
              <a:gdLst>
                <a:gd name="T0" fmla="*/ 77 w 81"/>
                <a:gd name="T1" fmla="*/ 12 h 23"/>
                <a:gd name="T2" fmla="*/ 6 w 81"/>
                <a:gd name="T3" fmla="*/ 0 h 23"/>
                <a:gd name="T4" fmla="*/ 0 w 81"/>
                <a:gd name="T5" fmla="*/ 5 h 23"/>
                <a:gd name="T6" fmla="*/ 5 w 81"/>
                <a:gd name="T7" fmla="*/ 11 h 23"/>
                <a:gd name="T8" fmla="*/ 74 w 81"/>
                <a:gd name="T9" fmla="*/ 23 h 23"/>
                <a:gd name="T10" fmla="*/ 75 w 81"/>
                <a:gd name="T11" fmla="*/ 23 h 23"/>
                <a:gd name="T12" fmla="*/ 81 w 81"/>
                <a:gd name="T13" fmla="*/ 19 h 23"/>
                <a:gd name="T14" fmla="*/ 77 w 81"/>
                <a:gd name="T15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23">
                  <a:moveTo>
                    <a:pt x="77" y="12"/>
                  </a:moveTo>
                  <a:cubicBezTo>
                    <a:pt x="57" y="6"/>
                    <a:pt x="33" y="2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2" y="11"/>
                    <a:pt x="5" y="11"/>
                  </a:cubicBezTo>
                  <a:cubicBezTo>
                    <a:pt x="31" y="13"/>
                    <a:pt x="54" y="17"/>
                    <a:pt x="74" y="23"/>
                  </a:cubicBezTo>
                  <a:cubicBezTo>
                    <a:pt x="74" y="23"/>
                    <a:pt x="75" y="23"/>
                    <a:pt x="75" y="23"/>
                  </a:cubicBezTo>
                  <a:cubicBezTo>
                    <a:pt x="78" y="23"/>
                    <a:pt x="80" y="22"/>
                    <a:pt x="81" y="19"/>
                  </a:cubicBezTo>
                  <a:cubicBezTo>
                    <a:pt x="81" y="16"/>
                    <a:pt x="80" y="13"/>
                    <a:pt x="7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333" dirty="0">
                <a:solidFill>
                  <a:srgbClr val="676767"/>
                </a:solidFill>
                <a:latin typeface="Century Gothic"/>
                <a:cs typeface="Arial" panose="020B0604020202020204" pitchFamily="34" charset="0"/>
              </a:endParaRPr>
            </a:p>
          </p:txBody>
        </p:sp>
        <p:sp>
          <p:nvSpPr>
            <p:cNvPr id="14" name="Freeform 35">
              <a:extLst>
                <a:ext uri="{FF2B5EF4-FFF2-40B4-BE49-F238E27FC236}">
                  <a16:creationId xmlns:a16="http://schemas.microsoft.com/office/drawing/2014/main" id="{EF4FC15A-0B83-4FBC-B5C7-92A46B775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9737" y="5600699"/>
              <a:ext cx="177800" cy="50800"/>
            </a:xfrm>
            <a:custGeom>
              <a:avLst/>
              <a:gdLst>
                <a:gd name="T0" fmla="*/ 6 w 82"/>
                <a:gd name="T1" fmla="*/ 24 h 24"/>
                <a:gd name="T2" fmla="*/ 8 w 82"/>
                <a:gd name="T3" fmla="*/ 23 h 24"/>
                <a:gd name="T4" fmla="*/ 76 w 82"/>
                <a:gd name="T5" fmla="*/ 12 h 24"/>
                <a:gd name="T6" fmla="*/ 82 w 82"/>
                <a:gd name="T7" fmla="*/ 6 h 24"/>
                <a:gd name="T8" fmla="*/ 76 w 82"/>
                <a:gd name="T9" fmla="*/ 1 h 24"/>
                <a:gd name="T10" fmla="*/ 4 w 82"/>
                <a:gd name="T11" fmla="*/ 13 h 24"/>
                <a:gd name="T12" fmla="*/ 1 w 82"/>
                <a:gd name="T13" fmla="*/ 20 h 24"/>
                <a:gd name="T14" fmla="*/ 6 w 82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24">
                  <a:moveTo>
                    <a:pt x="6" y="24"/>
                  </a:moveTo>
                  <a:cubicBezTo>
                    <a:pt x="7" y="24"/>
                    <a:pt x="7" y="24"/>
                    <a:pt x="8" y="23"/>
                  </a:cubicBezTo>
                  <a:cubicBezTo>
                    <a:pt x="27" y="17"/>
                    <a:pt x="50" y="13"/>
                    <a:pt x="76" y="12"/>
                  </a:cubicBezTo>
                  <a:cubicBezTo>
                    <a:pt x="80" y="11"/>
                    <a:pt x="82" y="9"/>
                    <a:pt x="82" y="6"/>
                  </a:cubicBezTo>
                  <a:cubicBezTo>
                    <a:pt x="81" y="3"/>
                    <a:pt x="79" y="0"/>
                    <a:pt x="76" y="1"/>
                  </a:cubicBezTo>
                  <a:cubicBezTo>
                    <a:pt x="49" y="2"/>
                    <a:pt x="25" y="7"/>
                    <a:pt x="4" y="13"/>
                  </a:cubicBezTo>
                  <a:cubicBezTo>
                    <a:pt x="2" y="14"/>
                    <a:pt x="0" y="17"/>
                    <a:pt x="1" y="20"/>
                  </a:cubicBezTo>
                  <a:cubicBezTo>
                    <a:pt x="2" y="22"/>
                    <a:pt x="4" y="24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333" dirty="0">
                <a:solidFill>
                  <a:srgbClr val="676767"/>
                </a:solidFill>
                <a:latin typeface="Century Gothic"/>
                <a:cs typeface="Arial" panose="020B0604020202020204" pitchFamily="34" charset="0"/>
              </a:endParaRPr>
            </a:p>
          </p:txBody>
        </p:sp>
        <p:sp>
          <p:nvSpPr>
            <p:cNvPr id="15" name="Freeform 36">
              <a:extLst>
                <a:ext uri="{FF2B5EF4-FFF2-40B4-BE49-F238E27FC236}">
                  <a16:creationId xmlns:a16="http://schemas.microsoft.com/office/drawing/2014/main" id="{2DEEC9D4-AD0A-420E-93C0-4AC020C88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9737" y="5675312"/>
              <a:ext cx="177800" cy="50800"/>
            </a:xfrm>
            <a:custGeom>
              <a:avLst/>
              <a:gdLst>
                <a:gd name="T0" fmla="*/ 6 w 82"/>
                <a:gd name="T1" fmla="*/ 23 h 23"/>
                <a:gd name="T2" fmla="*/ 8 w 82"/>
                <a:gd name="T3" fmla="*/ 23 h 23"/>
                <a:gd name="T4" fmla="*/ 76 w 82"/>
                <a:gd name="T5" fmla="*/ 11 h 23"/>
                <a:gd name="T6" fmla="*/ 82 w 82"/>
                <a:gd name="T7" fmla="*/ 5 h 23"/>
                <a:gd name="T8" fmla="*/ 76 w 82"/>
                <a:gd name="T9" fmla="*/ 0 h 23"/>
                <a:gd name="T10" fmla="*/ 4 w 82"/>
                <a:gd name="T11" fmla="*/ 12 h 23"/>
                <a:gd name="T12" fmla="*/ 1 w 82"/>
                <a:gd name="T13" fmla="*/ 19 h 23"/>
                <a:gd name="T14" fmla="*/ 6 w 82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23">
                  <a:moveTo>
                    <a:pt x="6" y="23"/>
                  </a:moveTo>
                  <a:cubicBezTo>
                    <a:pt x="7" y="23"/>
                    <a:pt x="7" y="23"/>
                    <a:pt x="8" y="23"/>
                  </a:cubicBezTo>
                  <a:cubicBezTo>
                    <a:pt x="27" y="17"/>
                    <a:pt x="50" y="13"/>
                    <a:pt x="76" y="11"/>
                  </a:cubicBezTo>
                  <a:cubicBezTo>
                    <a:pt x="80" y="11"/>
                    <a:pt x="82" y="8"/>
                    <a:pt x="82" y="5"/>
                  </a:cubicBezTo>
                  <a:cubicBezTo>
                    <a:pt x="81" y="2"/>
                    <a:pt x="79" y="0"/>
                    <a:pt x="76" y="0"/>
                  </a:cubicBezTo>
                  <a:cubicBezTo>
                    <a:pt x="49" y="2"/>
                    <a:pt x="25" y="6"/>
                    <a:pt x="4" y="12"/>
                  </a:cubicBezTo>
                  <a:cubicBezTo>
                    <a:pt x="2" y="13"/>
                    <a:pt x="0" y="16"/>
                    <a:pt x="1" y="19"/>
                  </a:cubicBezTo>
                  <a:cubicBezTo>
                    <a:pt x="2" y="22"/>
                    <a:pt x="4" y="23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333" dirty="0">
                <a:solidFill>
                  <a:srgbClr val="676767"/>
                </a:solidFill>
                <a:latin typeface="Century Gothic"/>
                <a:cs typeface="Arial" panose="020B0604020202020204" pitchFamily="34" charset="0"/>
              </a:endParaRPr>
            </a:p>
          </p:txBody>
        </p:sp>
        <p:sp>
          <p:nvSpPr>
            <p:cNvPr id="16" name="Freeform 37">
              <a:extLst>
                <a:ext uri="{FF2B5EF4-FFF2-40B4-BE49-F238E27FC236}">
                  <a16:creationId xmlns:a16="http://schemas.microsoft.com/office/drawing/2014/main" id="{B8A059D1-8255-42C8-BBBB-96E52CA48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9737" y="5749924"/>
              <a:ext cx="177800" cy="50800"/>
            </a:xfrm>
            <a:custGeom>
              <a:avLst/>
              <a:gdLst>
                <a:gd name="T0" fmla="*/ 6 w 82"/>
                <a:gd name="T1" fmla="*/ 24 h 24"/>
                <a:gd name="T2" fmla="*/ 8 w 82"/>
                <a:gd name="T3" fmla="*/ 23 h 24"/>
                <a:gd name="T4" fmla="*/ 76 w 82"/>
                <a:gd name="T5" fmla="*/ 12 h 24"/>
                <a:gd name="T6" fmla="*/ 82 w 82"/>
                <a:gd name="T7" fmla="*/ 6 h 24"/>
                <a:gd name="T8" fmla="*/ 76 w 82"/>
                <a:gd name="T9" fmla="*/ 1 h 24"/>
                <a:gd name="T10" fmla="*/ 4 w 82"/>
                <a:gd name="T11" fmla="*/ 13 h 24"/>
                <a:gd name="T12" fmla="*/ 1 w 82"/>
                <a:gd name="T13" fmla="*/ 20 h 24"/>
                <a:gd name="T14" fmla="*/ 6 w 82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24">
                  <a:moveTo>
                    <a:pt x="6" y="24"/>
                  </a:moveTo>
                  <a:cubicBezTo>
                    <a:pt x="7" y="24"/>
                    <a:pt x="7" y="24"/>
                    <a:pt x="8" y="23"/>
                  </a:cubicBezTo>
                  <a:cubicBezTo>
                    <a:pt x="27" y="17"/>
                    <a:pt x="50" y="13"/>
                    <a:pt x="76" y="12"/>
                  </a:cubicBezTo>
                  <a:cubicBezTo>
                    <a:pt x="80" y="11"/>
                    <a:pt x="82" y="9"/>
                    <a:pt x="82" y="6"/>
                  </a:cubicBezTo>
                  <a:cubicBezTo>
                    <a:pt x="81" y="3"/>
                    <a:pt x="79" y="0"/>
                    <a:pt x="76" y="1"/>
                  </a:cubicBezTo>
                  <a:cubicBezTo>
                    <a:pt x="49" y="2"/>
                    <a:pt x="25" y="7"/>
                    <a:pt x="4" y="13"/>
                  </a:cubicBezTo>
                  <a:cubicBezTo>
                    <a:pt x="2" y="14"/>
                    <a:pt x="0" y="17"/>
                    <a:pt x="1" y="20"/>
                  </a:cubicBezTo>
                  <a:cubicBezTo>
                    <a:pt x="2" y="22"/>
                    <a:pt x="4" y="24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333" dirty="0">
                <a:solidFill>
                  <a:srgbClr val="676767"/>
                </a:solidFill>
                <a:latin typeface="Century Gothic"/>
                <a:cs typeface="Arial" panose="020B0604020202020204" pitchFamily="34" charset="0"/>
              </a:endParaRPr>
            </a:p>
          </p:txBody>
        </p:sp>
        <p:sp>
          <p:nvSpPr>
            <p:cNvPr id="17" name="Freeform 38">
              <a:extLst>
                <a:ext uri="{FF2B5EF4-FFF2-40B4-BE49-F238E27FC236}">
                  <a16:creationId xmlns:a16="http://schemas.microsoft.com/office/drawing/2014/main" id="{7DB3D6BD-4A3A-480D-9DB8-F4FB2DB5B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9737" y="5824537"/>
              <a:ext cx="177800" cy="50800"/>
            </a:xfrm>
            <a:custGeom>
              <a:avLst/>
              <a:gdLst>
                <a:gd name="T0" fmla="*/ 76 w 82"/>
                <a:gd name="T1" fmla="*/ 0 h 23"/>
                <a:gd name="T2" fmla="*/ 4 w 82"/>
                <a:gd name="T3" fmla="*/ 12 h 23"/>
                <a:gd name="T4" fmla="*/ 1 w 82"/>
                <a:gd name="T5" fmla="*/ 19 h 23"/>
                <a:gd name="T6" fmla="*/ 6 w 82"/>
                <a:gd name="T7" fmla="*/ 23 h 23"/>
                <a:gd name="T8" fmla="*/ 8 w 82"/>
                <a:gd name="T9" fmla="*/ 23 h 23"/>
                <a:gd name="T10" fmla="*/ 76 w 82"/>
                <a:gd name="T11" fmla="*/ 11 h 23"/>
                <a:gd name="T12" fmla="*/ 82 w 82"/>
                <a:gd name="T13" fmla="*/ 5 h 23"/>
                <a:gd name="T14" fmla="*/ 76 w 82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23">
                  <a:moveTo>
                    <a:pt x="76" y="0"/>
                  </a:moveTo>
                  <a:cubicBezTo>
                    <a:pt x="49" y="2"/>
                    <a:pt x="25" y="6"/>
                    <a:pt x="4" y="12"/>
                  </a:cubicBezTo>
                  <a:cubicBezTo>
                    <a:pt x="2" y="13"/>
                    <a:pt x="0" y="16"/>
                    <a:pt x="1" y="19"/>
                  </a:cubicBezTo>
                  <a:cubicBezTo>
                    <a:pt x="2" y="22"/>
                    <a:pt x="4" y="23"/>
                    <a:pt x="6" y="23"/>
                  </a:cubicBezTo>
                  <a:cubicBezTo>
                    <a:pt x="7" y="23"/>
                    <a:pt x="7" y="23"/>
                    <a:pt x="8" y="23"/>
                  </a:cubicBezTo>
                  <a:cubicBezTo>
                    <a:pt x="27" y="17"/>
                    <a:pt x="50" y="13"/>
                    <a:pt x="76" y="11"/>
                  </a:cubicBezTo>
                  <a:cubicBezTo>
                    <a:pt x="80" y="11"/>
                    <a:pt x="82" y="8"/>
                    <a:pt x="82" y="5"/>
                  </a:cubicBezTo>
                  <a:cubicBezTo>
                    <a:pt x="81" y="2"/>
                    <a:pt x="79" y="0"/>
                    <a:pt x="7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333" dirty="0">
                <a:solidFill>
                  <a:srgbClr val="676767"/>
                </a:solidFill>
                <a:latin typeface="Century Gothic"/>
                <a:cs typeface="Arial" panose="020B0604020202020204" pitchFamily="34" charset="0"/>
              </a:endParaRPr>
            </a:p>
          </p:txBody>
        </p:sp>
      </p:grpSp>
      <p:sp>
        <p:nvSpPr>
          <p:cNvPr id="18" name="Freeform 5"/>
          <p:cNvSpPr>
            <a:spLocks noChangeAspect="1" noEditPoints="1"/>
          </p:cNvSpPr>
          <p:nvPr/>
        </p:nvSpPr>
        <p:spPr bwMode="auto">
          <a:xfrm>
            <a:off x="1937793" y="3161525"/>
            <a:ext cx="592019" cy="555153"/>
          </a:xfrm>
          <a:custGeom>
            <a:avLst/>
            <a:gdLst>
              <a:gd name="T0" fmla="*/ 6 w 400"/>
              <a:gd name="T1" fmla="*/ 193 h 373"/>
              <a:gd name="T2" fmla="*/ 6 w 400"/>
              <a:gd name="T3" fmla="*/ 171 h 373"/>
              <a:gd name="T4" fmla="*/ 10 w 400"/>
              <a:gd name="T5" fmla="*/ 168 h 373"/>
              <a:gd name="T6" fmla="*/ 90 w 400"/>
              <a:gd name="T7" fmla="*/ 130 h 373"/>
              <a:gd name="T8" fmla="*/ 100 w 400"/>
              <a:gd name="T9" fmla="*/ 128 h 373"/>
              <a:gd name="T10" fmla="*/ 112 w 400"/>
              <a:gd name="T11" fmla="*/ 146 h 373"/>
              <a:gd name="T12" fmla="*/ 110 w 400"/>
              <a:gd name="T13" fmla="*/ 159 h 373"/>
              <a:gd name="T14" fmla="*/ 109 w 400"/>
              <a:gd name="T15" fmla="*/ 165 h 373"/>
              <a:gd name="T16" fmla="*/ 109 w 400"/>
              <a:gd name="T17" fmla="*/ 166 h 373"/>
              <a:gd name="T18" fmla="*/ 108 w 400"/>
              <a:gd name="T19" fmla="*/ 168 h 373"/>
              <a:gd name="T20" fmla="*/ 183 w 400"/>
              <a:gd name="T21" fmla="*/ 209 h 373"/>
              <a:gd name="T22" fmla="*/ 152 w 400"/>
              <a:gd name="T23" fmla="*/ 267 h 373"/>
              <a:gd name="T24" fmla="*/ 98 w 400"/>
              <a:gd name="T25" fmla="*/ 228 h 373"/>
              <a:gd name="T26" fmla="*/ 98 w 400"/>
              <a:gd name="T27" fmla="*/ 228 h 373"/>
              <a:gd name="T28" fmla="*/ 96 w 400"/>
              <a:gd name="T29" fmla="*/ 235 h 373"/>
              <a:gd name="T30" fmla="*/ 94 w 400"/>
              <a:gd name="T31" fmla="*/ 248 h 373"/>
              <a:gd name="T32" fmla="*/ 83 w 400"/>
              <a:gd name="T33" fmla="*/ 260 h 373"/>
              <a:gd name="T34" fmla="*/ 79 w 400"/>
              <a:gd name="T35" fmla="*/ 261 h 373"/>
              <a:gd name="T36" fmla="*/ 68 w 400"/>
              <a:gd name="T37" fmla="*/ 256 h 373"/>
              <a:gd name="T38" fmla="*/ 6 w 400"/>
              <a:gd name="T39" fmla="*/ 193 h 373"/>
              <a:gd name="T40" fmla="*/ 200 w 400"/>
              <a:gd name="T41" fmla="*/ 190 h 373"/>
              <a:gd name="T42" fmla="*/ 230 w 400"/>
              <a:gd name="T43" fmla="*/ 166 h 373"/>
              <a:gd name="T44" fmla="*/ 230 w 400"/>
              <a:gd name="T45" fmla="*/ 105 h 373"/>
              <a:gd name="T46" fmla="*/ 251 w 400"/>
              <a:gd name="T47" fmla="*/ 105 h 373"/>
              <a:gd name="T48" fmla="*/ 267 w 400"/>
              <a:gd name="T49" fmla="*/ 90 h 373"/>
              <a:gd name="T50" fmla="*/ 264 w 400"/>
              <a:gd name="T51" fmla="*/ 81 h 373"/>
              <a:gd name="T52" fmla="*/ 212 w 400"/>
              <a:gd name="T53" fmla="*/ 9 h 373"/>
              <a:gd name="T54" fmla="*/ 191 w 400"/>
              <a:gd name="T55" fmla="*/ 5 h 373"/>
              <a:gd name="T56" fmla="*/ 187 w 400"/>
              <a:gd name="T57" fmla="*/ 9 h 373"/>
              <a:gd name="T58" fmla="*/ 136 w 400"/>
              <a:gd name="T59" fmla="*/ 81 h 373"/>
              <a:gd name="T60" fmla="*/ 139 w 400"/>
              <a:gd name="T61" fmla="*/ 102 h 373"/>
              <a:gd name="T62" fmla="*/ 148 w 400"/>
              <a:gd name="T63" fmla="*/ 105 h 373"/>
              <a:gd name="T64" fmla="*/ 169 w 400"/>
              <a:gd name="T65" fmla="*/ 105 h 373"/>
              <a:gd name="T66" fmla="*/ 169 w 400"/>
              <a:gd name="T67" fmla="*/ 166 h 373"/>
              <a:gd name="T68" fmla="*/ 200 w 400"/>
              <a:gd name="T69" fmla="*/ 190 h 373"/>
              <a:gd name="T70" fmla="*/ 390 w 400"/>
              <a:gd name="T71" fmla="*/ 168 h 373"/>
              <a:gd name="T72" fmla="*/ 310 w 400"/>
              <a:gd name="T73" fmla="*/ 130 h 373"/>
              <a:gd name="T74" fmla="*/ 300 w 400"/>
              <a:gd name="T75" fmla="*/ 128 h 373"/>
              <a:gd name="T76" fmla="*/ 291 w 400"/>
              <a:gd name="T77" fmla="*/ 134 h 373"/>
              <a:gd name="T78" fmla="*/ 288 w 400"/>
              <a:gd name="T79" fmla="*/ 147 h 373"/>
              <a:gd name="T80" fmla="*/ 290 w 400"/>
              <a:gd name="T81" fmla="*/ 159 h 373"/>
              <a:gd name="T82" fmla="*/ 291 w 400"/>
              <a:gd name="T83" fmla="*/ 165 h 373"/>
              <a:gd name="T84" fmla="*/ 291 w 400"/>
              <a:gd name="T85" fmla="*/ 166 h 373"/>
              <a:gd name="T86" fmla="*/ 292 w 400"/>
              <a:gd name="T87" fmla="*/ 168 h 373"/>
              <a:gd name="T88" fmla="*/ 170 w 400"/>
              <a:gd name="T89" fmla="*/ 323 h 373"/>
              <a:gd name="T90" fmla="*/ 170 w 400"/>
              <a:gd name="T91" fmla="*/ 357 h 373"/>
              <a:gd name="T92" fmla="*/ 185 w 400"/>
              <a:gd name="T93" fmla="*/ 373 h 373"/>
              <a:gd name="T94" fmla="*/ 215 w 400"/>
              <a:gd name="T95" fmla="*/ 373 h 373"/>
              <a:gd name="T96" fmla="*/ 231 w 400"/>
              <a:gd name="T97" fmla="*/ 357 h 373"/>
              <a:gd name="T98" fmla="*/ 231 w 400"/>
              <a:gd name="T99" fmla="*/ 323 h 373"/>
              <a:gd name="T100" fmla="*/ 302 w 400"/>
              <a:gd name="T101" fmla="*/ 228 h 373"/>
              <a:gd name="T102" fmla="*/ 302 w 400"/>
              <a:gd name="T103" fmla="*/ 228 h 373"/>
              <a:gd name="T104" fmla="*/ 304 w 400"/>
              <a:gd name="T105" fmla="*/ 235 h 373"/>
              <a:gd name="T106" fmla="*/ 306 w 400"/>
              <a:gd name="T107" fmla="*/ 247 h 373"/>
              <a:gd name="T108" fmla="*/ 314 w 400"/>
              <a:gd name="T109" fmla="*/ 259 h 373"/>
              <a:gd name="T110" fmla="*/ 321 w 400"/>
              <a:gd name="T111" fmla="*/ 261 h 373"/>
              <a:gd name="T112" fmla="*/ 332 w 400"/>
              <a:gd name="T113" fmla="*/ 256 h 373"/>
              <a:gd name="T114" fmla="*/ 394 w 400"/>
              <a:gd name="T115" fmla="*/ 193 h 373"/>
              <a:gd name="T116" fmla="*/ 394 w 400"/>
              <a:gd name="T117" fmla="*/ 171 h 373"/>
              <a:gd name="T118" fmla="*/ 390 w 400"/>
              <a:gd name="T119" fmla="*/ 168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00" h="373">
                <a:moveTo>
                  <a:pt x="6" y="193"/>
                </a:moveTo>
                <a:cubicBezTo>
                  <a:pt x="0" y="186"/>
                  <a:pt x="0" y="177"/>
                  <a:pt x="6" y="171"/>
                </a:cubicBezTo>
                <a:cubicBezTo>
                  <a:pt x="7" y="169"/>
                  <a:pt x="9" y="168"/>
                  <a:pt x="10" y="168"/>
                </a:cubicBezTo>
                <a:cubicBezTo>
                  <a:pt x="90" y="130"/>
                  <a:pt x="90" y="130"/>
                  <a:pt x="90" y="130"/>
                </a:cubicBezTo>
                <a:cubicBezTo>
                  <a:pt x="93" y="128"/>
                  <a:pt x="96" y="128"/>
                  <a:pt x="100" y="128"/>
                </a:cubicBezTo>
                <a:cubicBezTo>
                  <a:pt x="108" y="130"/>
                  <a:pt x="114" y="138"/>
                  <a:pt x="112" y="146"/>
                </a:cubicBezTo>
                <a:cubicBezTo>
                  <a:pt x="110" y="159"/>
                  <a:pt x="110" y="159"/>
                  <a:pt x="110" y="159"/>
                </a:cubicBezTo>
                <a:cubicBezTo>
                  <a:pt x="109" y="165"/>
                  <a:pt x="109" y="165"/>
                  <a:pt x="109" y="165"/>
                </a:cubicBezTo>
                <a:cubicBezTo>
                  <a:pt x="109" y="166"/>
                  <a:pt x="109" y="166"/>
                  <a:pt x="109" y="166"/>
                </a:cubicBezTo>
                <a:cubicBezTo>
                  <a:pt x="108" y="168"/>
                  <a:pt x="108" y="168"/>
                  <a:pt x="108" y="168"/>
                </a:cubicBezTo>
                <a:cubicBezTo>
                  <a:pt x="136" y="174"/>
                  <a:pt x="162" y="189"/>
                  <a:pt x="183" y="209"/>
                </a:cubicBezTo>
                <a:cubicBezTo>
                  <a:pt x="169" y="227"/>
                  <a:pt x="159" y="246"/>
                  <a:pt x="152" y="267"/>
                </a:cubicBezTo>
                <a:cubicBezTo>
                  <a:pt x="139" y="248"/>
                  <a:pt x="120" y="234"/>
                  <a:pt x="98" y="228"/>
                </a:cubicBezTo>
                <a:cubicBezTo>
                  <a:pt x="98" y="228"/>
                  <a:pt x="98" y="228"/>
                  <a:pt x="98" y="228"/>
                </a:cubicBezTo>
                <a:cubicBezTo>
                  <a:pt x="96" y="235"/>
                  <a:pt x="96" y="235"/>
                  <a:pt x="96" y="235"/>
                </a:cubicBezTo>
                <a:cubicBezTo>
                  <a:pt x="94" y="248"/>
                  <a:pt x="94" y="248"/>
                  <a:pt x="94" y="248"/>
                </a:cubicBezTo>
                <a:cubicBezTo>
                  <a:pt x="93" y="254"/>
                  <a:pt x="89" y="258"/>
                  <a:pt x="83" y="260"/>
                </a:cubicBezTo>
                <a:cubicBezTo>
                  <a:pt x="82" y="260"/>
                  <a:pt x="80" y="261"/>
                  <a:pt x="79" y="261"/>
                </a:cubicBezTo>
                <a:cubicBezTo>
                  <a:pt x="75" y="261"/>
                  <a:pt x="71" y="259"/>
                  <a:pt x="68" y="256"/>
                </a:cubicBezTo>
                <a:lnTo>
                  <a:pt x="6" y="193"/>
                </a:lnTo>
                <a:close/>
                <a:moveTo>
                  <a:pt x="200" y="190"/>
                </a:moveTo>
                <a:cubicBezTo>
                  <a:pt x="209" y="181"/>
                  <a:pt x="219" y="173"/>
                  <a:pt x="230" y="166"/>
                </a:cubicBezTo>
                <a:cubicBezTo>
                  <a:pt x="230" y="105"/>
                  <a:pt x="230" y="105"/>
                  <a:pt x="230" y="105"/>
                </a:cubicBezTo>
                <a:cubicBezTo>
                  <a:pt x="251" y="105"/>
                  <a:pt x="251" y="105"/>
                  <a:pt x="251" y="105"/>
                </a:cubicBezTo>
                <a:cubicBezTo>
                  <a:pt x="260" y="105"/>
                  <a:pt x="267" y="98"/>
                  <a:pt x="267" y="90"/>
                </a:cubicBezTo>
                <a:cubicBezTo>
                  <a:pt x="267" y="87"/>
                  <a:pt x="266" y="83"/>
                  <a:pt x="264" y="81"/>
                </a:cubicBezTo>
                <a:cubicBezTo>
                  <a:pt x="212" y="9"/>
                  <a:pt x="212" y="9"/>
                  <a:pt x="212" y="9"/>
                </a:cubicBezTo>
                <a:cubicBezTo>
                  <a:pt x="207" y="2"/>
                  <a:pt x="198" y="0"/>
                  <a:pt x="191" y="5"/>
                </a:cubicBezTo>
                <a:cubicBezTo>
                  <a:pt x="189" y="6"/>
                  <a:pt x="188" y="7"/>
                  <a:pt x="187" y="9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131" y="88"/>
                  <a:pt x="132" y="97"/>
                  <a:pt x="139" y="102"/>
                </a:cubicBezTo>
                <a:cubicBezTo>
                  <a:pt x="142" y="104"/>
                  <a:pt x="145" y="105"/>
                  <a:pt x="148" y="105"/>
                </a:cubicBezTo>
                <a:cubicBezTo>
                  <a:pt x="169" y="105"/>
                  <a:pt x="169" y="105"/>
                  <a:pt x="169" y="105"/>
                </a:cubicBezTo>
                <a:cubicBezTo>
                  <a:pt x="169" y="166"/>
                  <a:pt x="169" y="166"/>
                  <a:pt x="169" y="166"/>
                </a:cubicBezTo>
                <a:cubicBezTo>
                  <a:pt x="180" y="173"/>
                  <a:pt x="191" y="181"/>
                  <a:pt x="200" y="190"/>
                </a:cubicBezTo>
                <a:close/>
                <a:moveTo>
                  <a:pt x="390" y="168"/>
                </a:moveTo>
                <a:cubicBezTo>
                  <a:pt x="310" y="130"/>
                  <a:pt x="310" y="130"/>
                  <a:pt x="310" y="130"/>
                </a:cubicBezTo>
                <a:cubicBezTo>
                  <a:pt x="307" y="128"/>
                  <a:pt x="304" y="128"/>
                  <a:pt x="300" y="128"/>
                </a:cubicBezTo>
                <a:cubicBezTo>
                  <a:pt x="297" y="129"/>
                  <a:pt x="293" y="131"/>
                  <a:pt x="291" y="134"/>
                </a:cubicBezTo>
                <a:cubicBezTo>
                  <a:pt x="288" y="138"/>
                  <a:pt x="287" y="143"/>
                  <a:pt x="288" y="147"/>
                </a:cubicBezTo>
                <a:cubicBezTo>
                  <a:pt x="290" y="159"/>
                  <a:pt x="290" y="159"/>
                  <a:pt x="290" y="159"/>
                </a:cubicBezTo>
                <a:cubicBezTo>
                  <a:pt x="291" y="165"/>
                  <a:pt x="291" y="165"/>
                  <a:pt x="291" y="165"/>
                </a:cubicBezTo>
                <a:cubicBezTo>
                  <a:pt x="291" y="166"/>
                  <a:pt x="291" y="166"/>
                  <a:pt x="291" y="166"/>
                </a:cubicBezTo>
                <a:cubicBezTo>
                  <a:pt x="292" y="168"/>
                  <a:pt x="292" y="168"/>
                  <a:pt x="292" y="168"/>
                </a:cubicBezTo>
                <a:cubicBezTo>
                  <a:pt x="220" y="185"/>
                  <a:pt x="170" y="249"/>
                  <a:pt x="170" y="323"/>
                </a:cubicBezTo>
                <a:cubicBezTo>
                  <a:pt x="170" y="357"/>
                  <a:pt x="170" y="357"/>
                  <a:pt x="170" y="357"/>
                </a:cubicBezTo>
                <a:cubicBezTo>
                  <a:pt x="170" y="366"/>
                  <a:pt x="177" y="373"/>
                  <a:pt x="185" y="373"/>
                </a:cubicBezTo>
                <a:cubicBezTo>
                  <a:pt x="215" y="373"/>
                  <a:pt x="215" y="373"/>
                  <a:pt x="215" y="373"/>
                </a:cubicBezTo>
                <a:cubicBezTo>
                  <a:pt x="224" y="373"/>
                  <a:pt x="231" y="366"/>
                  <a:pt x="231" y="357"/>
                </a:cubicBezTo>
                <a:cubicBezTo>
                  <a:pt x="231" y="323"/>
                  <a:pt x="231" y="323"/>
                  <a:pt x="231" y="323"/>
                </a:cubicBezTo>
                <a:cubicBezTo>
                  <a:pt x="231" y="279"/>
                  <a:pt x="260" y="240"/>
                  <a:pt x="302" y="228"/>
                </a:cubicBezTo>
                <a:cubicBezTo>
                  <a:pt x="302" y="228"/>
                  <a:pt x="302" y="228"/>
                  <a:pt x="302" y="228"/>
                </a:cubicBezTo>
                <a:cubicBezTo>
                  <a:pt x="304" y="235"/>
                  <a:pt x="304" y="235"/>
                  <a:pt x="304" y="235"/>
                </a:cubicBezTo>
                <a:cubicBezTo>
                  <a:pt x="306" y="247"/>
                  <a:pt x="306" y="247"/>
                  <a:pt x="306" y="247"/>
                </a:cubicBezTo>
                <a:cubicBezTo>
                  <a:pt x="307" y="252"/>
                  <a:pt x="310" y="257"/>
                  <a:pt x="314" y="259"/>
                </a:cubicBezTo>
                <a:cubicBezTo>
                  <a:pt x="316" y="260"/>
                  <a:pt x="319" y="261"/>
                  <a:pt x="321" y="261"/>
                </a:cubicBezTo>
                <a:cubicBezTo>
                  <a:pt x="325" y="261"/>
                  <a:pt x="329" y="259"/>
                  <a:pt x="332" y="256"/>
                </a:cubicBezTo>
                <a:cubicBezTo>
                  <a:pt x="394" y="193"/>
                  <a:pt x="394" y="193"/>
                  <a:pt x="394" y="193"/>
                </a:cubicBezTo>
                <a:cubicBezTo>
                  <a:pt x="400" y="186"/>
                  <a:pt x="400" y="177"/>
                  <a:pt x="394" y="171"/>
                </a:cubicBezTo>
                <a:cubicBezTo>
                  <a:pt x="393" y="169"/>
                  <a:pt x="391" y="168"/>
                  <a:pt x="390" y="168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333" dirty="0">
              <a:solidFill>
                <a:srgbClr val="676767"/>
              </a:solidFill>
              <a:latin typeface="Century Gothic"/>
              <a:cs typeface="Arial" panose="020B0604020202020204" pitchFamily="34" charset="0"/>
            </a:endParaRPr>
          </a:p>
        </p:txBody>
      </p:sp>
      <p:grpSp>
        <p:nvGrpSpPr>
          <p:cNvPr id="19" name="Groupe 18"/>
          <p:cNvGrpSpPr>
            <a:grpSpLocks noChangeAspect="1"/>
          </p:cNvGrpSpPr>
          <p:nvPr/>
        </p:nvGrpSpPr>
        <p:grpSpPr>
          <a:xfrm>
            <a:off x="1924044" y="4515645"/>
            <a:ext cx="661988" cy="474663"/>
            <a:chOff x="1852613" y="3963988"/>
            <a:chExt cx="661988" cy="474663"/>
          </a:xfrm>
          <a:solidFill>
            <a:schemeClr val="bg2">
              <a:lumMod val="10000"/>
            </a:schemeClr>
          </a:solidFill>
        </p:grpSpPr>
        <p:sp>
          <p:nvSpPr>
            <p:cNvPr id="20" name="Freeform 31"/>
            <p:cNvSpPr>
              <a:spLocks noEditPoints="1"/>
            </p:cNvSpPr>
            <p:nvPr/>
          </p:nvSpPr>
          <p:spPr bwMode="auto">
            <a:xfrm>
              <a:off x="1852613" y="3963988"/>
              <a:ext cx="661988" cy="474663"/>
            </a:xfrm>
            <a:custGeom>
              <a:avLst/>
              <a:gdLst>
                <a:gd name="T0" fmla="*/ 152 w 306"/>
                <a:gd name="T1" fmla="*/ 219 h 219"/>
                <a:gd name="T2" fmla="*/ 0 w 306"/>
                <a:gd name="T3" fmla="*/ 111 h 219"/>
                <a:gd name="T4" fmla="*/ 152 w 306"/>
                <a:gd name="T5" fmla="*/ 0 h 219"/>
                <a:gd name="T6" fmla="*/ 306 w 306"/>
                <a:gd name="T7" fmla="*/ 104 h 219"/>
                <a:gd name="T8" fmla="*/ 152 w 306"/>
                <a:gd name="T9" fmla="*/ 219 h 219"/>
                <a:gd name="T10" fmla="*/ 152 w 306"/>
                <a:gd name="T11" fmla="*/ 12 h 219"/>
                <a:gd name="T12" fmla="*/ 12 w 306"/>
                <a:gd name="T13" fmla="*/ 111 h 219"/>
                <a:gd name="T14" fmla="*/ 152 w 306"/>
                <a:gd name="T15" fmla="*/ 207 h 219"/>
                <a:gd name="T16" fmla="*/ 294 w 306"/>
                <a:gd name="T17" fmla="*/ 104 h 219"/>
                <a:gd name="T18" fmla="*/ 152 w 306"/>
                <a:gd name="T19" fmla="*/ 12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6" h="219">
                  <a:moveTo>
                    <a:pt x="152" y="219"/>
                  </a:moveTo>
                  <a:cubicBezTo>
                    <a:pt x="53" y="219"/>
                    <a:pt x="0" y="128"/>
                    <a:pt x="0" y="111"/>
                  </a:cubicBezTo>
                  <a:cubicBezTo>
                    <a:pt x="0" y="93"/>
                    <a:pt x="53" y="0"/>
                    <a:pt x="152" y="0"/>
                  </a:cubicBezTo>
                  <a:cubicBezTo>
                    <a:pt x="240" y="0"/>
                    <a:pt x="306" y="80"/>
                    <a:pt x="306" y="104"/>
                  </a:cubicBezTo>
                  <a:cubicBezTo>
                    <a:pt x="306" y="126"/>
                    <a:pt x="254" y="219"/>
                    <a:pt x="152" y="219"/>
                  </a:cubicBezTo>
                  <a:close/>
                  <a:moveTo>
                    <a:pt x="152" y="12"/>
                  </a:moveTo>
                  <a:cubicBezTo>
                    <a:pt x="59" y="12"/>
                    <a:pt x="13" y="99"/>
                    <a:pt x="12" y="111"/>
                  </a:cubicBezTo>
                  <a:cubicBezTo>
                    <a:pt x="13" y="122"/>
                    <a:pt x="59" y="207"/>
                    <a:pt x="152" y="207"/>
                  </a:cubicBezTo>
                  <a:cubicBezTo>
                    <a:pt x="246" y="207"/>
                    <a:pt x="294" y="122"/>
                    <a:pt x="294" y="104"/>
                  </a:cubicBezTo>
                  <a:cubicBezTo>
                    <a:pt x="294" y="89"/>
                    <a:pt x="237" y="12"/>
                    <a:pt x="152" y="12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333" dirty="0">
                <a:solidFill>
                  <a:srgbClr val="676767"/>
                </a:solidFill>
                <a:latin typeface="Century Gothic"/>
                <a:cs typeface="Arial" panose="020B0604020202020204" pitchFamily="34" charset="0"/>
              </a:endParaRPr>
            </a:p>
          </p:txBody>
        </p:sp>
        <p:sp>
          <p:nvSpPr>
            <p:cNvPr id="21" name="Freeform 32"/>
            <p:cNvSpPr>
              <a:spLocks noEditPoints="1"/>
            </p:cNvSpPr>
            <p:nvPr/>
          </p:nvSpPr>
          <p:spPr bwMode="auto">
            <a:xfrm>
              <a:off x="2028826" y="4046538"/>
              <a:ext cx="311150" cy="309563"/>
            </a:xfrm>
            <a:custGeom>
              <a:avLst/>
              <a:gdLst>
                <a:gd name="T0" fmla="*/ 72 w 144"/>
                <a:gd name="T1" fmla="*/ 0 h 143"/>
                <a:gd name="T2" fmla="*/ 0 w 144"/>
                <a:gd name="T3" fmla="*/ 72 h 143"/>
                <a:gd name="T4" fmla="*/ 72 w 144"/>
                <a:gd name="T5" fmla="*/ 143 h 143"/>
                <a:gd name="T6" fmla="*/ 144 w 144"/>
                <a:gd name="T7" fmla="*/ 72 h 143"/>
                <a:gd name="T8" fmla="*/ 72 w 144"/>
                <a:gd name="T9" fmla="*/ 0 h 143"/>
                <a:gd name="T10" fmla="*/ 46 w 144"/>
                <a:gd name="T11" fmla="*/ 68 h 143"/>
                <a:gd name="T12" fmla="*/ 23 w 144"/>
                <a:gd name="T13" fmla="*/ 45 h 143"/>
                <a:gd name="T14" fmla="*/ 46 w 144"/>
                <a:gd name="T15" fmla="*/ 22 h 143"/>
                <a:gd name="T16" fmla="*/ 69 w 144"/>
                <a:gd name="T17" fmla="*/ 45 h 143"/>
                <a:gd name="T18" fmla="*/ 46 w 144"/>
                <a:gd name="T19" fmla="*/ 6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43">
                  <a:moveTo>
                    <a:pt x="72" y="0"/>
                  </a:moveTo>
                  <a:cubicBezTo>
                    <a:pt x="32" y="0"/>
                    <a:pt x="0" y="32"/>
                    <a:pt x="0" y="72"/>
                  </a:cubicBezTo>
                  <a:cubicBezTo>
                    <a:pt x="0" y="111"/>
                    <a:pt x="32" y="143"/>
                    <a:pt x="72" y="143"/>
                  </a:cubicBezTo>
                  <a:cubicBezTo>
                    <a:pt x="111" y="143"/>
                    <a:pt x="144" y="111"/>
                    <a:pt x="144" y="72"/>
                  </a:cubicBezTo>
                  <a:cubicBezTo>
                    <a:pt x="144" y="32"/>
                    <a:pt x="111" y="0"/>
                    <a:pt x="72" y="0"/>
                  </a:cubicBezTo>
                  <a:close/>
                  <a:moveTo>
                    <a:pt x="46" y="68"/>
                  </a:moveTo>
                  <a:cubicBezTo>
                    <a:pt x="33" y="68"/>
                    <a:pt x="23" y="58"/>
                    <a:pt x="23" y="45"/>
                  </a:cubicBezTo>
                  <a:cubicBezTo>
                    <a:pt x="23" y="32"/>
                    <a:pt x="33" y="22"/>
                    <a:pt x="46" y="22"/>
                  </a:cubicBezTo>
                  <a:cubicBezTo>
                    <a:pt x="59" y="22"/>
                    <a:pt x="69" y="32"/>
                    <a:pt x="69" y="45"/>
                  </a:cubicBezTo>
                  <a:cubicBezTo>
                    <a:pt x="69" y="58"/>
                    <a:pt x="59" y="68"/>
                    <a:pt x="46" y="68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333" dirty="0">
                <a:solidFill>
                  <a:srgbClr val="676767"/>
                </a:solidFill>
                <a:latin typeface="Century Gothic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530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CBCF6C-E94A-F946-95CB-4AE9EE69A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Pipeline Runner</a:t>
            </a:r>
            <a:endParaRPr lang="en-GB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FDA42D4-6DD3-1C48-9168-3574BE3A16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DDPC OVERWIEW – NOVEMBER 2023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1B6AB0-1B86-1E4B-9CFE-3B109ED69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1037" y="6626632"/>
            <a:ext cx="86562" cy="184666"/>
          </a:xfrm>
        </p:spPr>
        <p:txBody>
          <a:bodyPr/>
          <a:lstStyle/>
          <a:p>
            <a:fld id="{1F15C832-BA88-44B2-B74D-EBDA7A9ACE5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228022" y="1054192"/>
            <a:ext cx="4533220" cy="5443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/>
                </a:solidFill>
              </a:rPr>
              <a:t>Reactive Design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i="1" dirty="0" smtClean="0"/>
              <a:t>Each Element </a:t>
            </a:r>
            <a:r>
              <a:rPr lang="en-GB" b="1" i="1" dirty="0" smtClean="0"/>
              <a:t>gets</a:t>
            </a:r>
            <a:r>
              <a:rPr lang="en-GB" i="1" dirty="0" smtClean="0"/>
              <a:t> a processing event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i="1" dirty="0" smtClean="0"/>
              <a:t>Each Element </a:t>
            </a:r>
            <a:r>
              <a:rPr lang="en-GB" b="1" i="1" dirty="0" smtClean="0"/>
              <a:t>reacts</a:t>
            </a:r>
            <a:r>
              <a:rPr lang="en-GB" i="1" dirty="0" smtClean="0"/>
              <a:t> to a processing event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i="1" dirty="0" smtClean="0"/>
              <a:t>Each Element </a:t>
            </a:r>
            <a:r>
              <a:rPr lang="en-GB" b="1" i="1" dirty="0" smtClean="0"/>
              <a:t>sends</a:t>
            </a:r>
            <a:r>
              <a:rPr lang="en-GB" i="1" dirty="0" smtClean="0"/>
              <a:t> a processing event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/>
                </a:solidFill>
              </a:rPr>
              <a:t>Business Rules Engine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b="1" i="1" dirty="0" smtClean="0"/>
              <a:t>Reacts</a:t>
            </a:r>
            <a:r>
              <a:rPr lang="en-GB" i="1" dirty="0" smtClean="0"/>
              <a:t> to processing events (processing modules completion)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i="1" dirty="0" smtClean="0"/>
              <a:t>Contains the pipeline </a:t>
            </a:r>
            <a:r>
              <a:rPr lang="en-GB" b="1" i="1" dirty="0" smtClean="0"/>
              <a:t>orchestration logic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/>
                </a:solidFill>
              </a:rPr>
              <a:t>Processing Module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b="1" i="1" dirty="0" smtClean="0"/>
              <a:t>Reacts</a:t>
            </a:r>
            <a:r>
              <a:rPr lang="en-GB" i="1" dirty="0" smtClean="0"/>
              <a:t> to processing events (processing task to perform)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i="1" dirty="0" smtClean="0"/>
              <a:t>Contains the </a:t>
            </a:r>
            <a:r>
              <a:rPr lang="en-GB" b="1" i="1" dirty="0" smtClean="0"/>
              <a:t>scientific algorithm implementation</a:t>
            </a:r>
            <a:endParaRPr lang="en-GB" b="1" i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890" y="1573719"/>
            <a:ext cx="7116041" cy="384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28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AE94ED5-9E95-1C49-90FB-7E1423FB8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625004" y="1398147"/>
            <a:ext cx="926528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/>
                </a:solidFill>
              </a:rPr>
              <a:t>Global Storage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400" dirty="0"/>
              <a:t>Data exchange and persistence feature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400" dirty="0"/>
              <a:t>Object Storage Technology (in 2023)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400" b="1" dirty="0">
                <a:solidFill>
                  <a:srgbClr val="7030A0"/>
                </a:solidFill>
              </a:rPr>
              <a:t>Only accessed by specific Modules (Ingestion and Dispatch)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/>
                </a:solidFill>
              </a:rPr>
              <a:t>Local Storage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400" b="1" dirty="0" err="1"/>
              <a:t>Posix</a:t>
            </a:r>
            <a:r>
              <a:rPr lang="en-GB" sz="2400" dirty="0"/>
              <a:t> storage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400" dirty="0"/>
              <a:t>Accessed by each Processing module (algorithm)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/>
                </a:solidFill>
              </a:rPr>
              <a:t>Global Index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400" dirty="0"/>
              <a:t>Both global and local data indexation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/>
                </a:solidFill>
              </a:rPr>
              <a:t>CO2 footprint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400" b="1" dirty="0"/>
              <a:t>Global Storage </a:t>
            </a:r>
            <a:r>
              <a:rPr lang="en-GB" sz="2400" dirty="0"/>
              <a:t>use for pertinent results persistence only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400" dirty="0"/>
              <a:t>Prefer </a:t>
            </a:r>
            <a:r>
              <a:rPr lang="en-GB" sz="2400" b="1" dirty="0"/>
              <a:t>Local Storage </a:t>
            </a:r>
            <a:r>
              <a:rPr lang="en-GB" sz="2400" dirty="0"/>
              <a:t>for intermediate/temporary Data</a:t>
            </a:r>
            <a:endParaRPr lang="en-GB" sz="2400" dirty="0"/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8FDA42D4-6DD3-1C48-9168-3574BE3A1694}"/>
              </a:ext>
            </a:extLst>
          </p:cNvPr>
          <p:cNvSpPr txBox="1">
            <a:spLocks/>
          </p:cNvSpPr>
          <p:nvPr/>
        </p:nvSpPr>
        <p:spPr>
          <a:xfrm>
            <a:off x="2160000" y="161925"/>
            <a:ext cx="7920000" cy="2762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1950" indent="-352425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76325" indent="-3143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24000" indent="-22860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71675" indent="-2286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DDPC OVERWIEW – NOVEMBER 2023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8CBCF6C-E94A-F946-95CB-4AE9EE69A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924" y="805127"/>
            <a:ext cx="10670651" cy="304699"/>
          </a:xfrm>
        </p:spPr>
        <p:txBody>
          <a:bodyPr/>
          <a:lstStyle/>
          <a:p>
            <a:pPr algn="l"/>
            <a:r>
              <a:rPr lang="en-GB" dirty="0" smtClean="0"/>
              <a:t>STORAGE</a:t>
            </a:r>
            <a:endParaRPr lang="en-GB" dirty="0"/>
          </a:p>
        </p:txBody>
      </p:sp>
      <p:sp>
        <p:nvSpPr>
          <p:cNvPr id="22" name="Freeform 5"/>
          <p:cNvSpPr>
            <a:spLocks noChangeAspect="1" noEditPoints="1"/>
          </p:cNvSpPr>
          <p:nvPr/>
        </p:nvSpPr>
        <p:spPr bwMode="auto">
          <a:xfrm>
            <a:off x="547747" y="710857"/>
            <a:ext cx="393524" cy="534712"/>
          </a:xfrm>
          <a:custGeom>
            <a:avLst/>
            <a:gdLst>
              <a:gd name="T0" fmla="*/ 69 w 288"/>
              <a:gd name="T1" fmla="*/ 17 h 392"/>
              <a:gd name="T2" fmla="*/ 36 w 288"/>
              <a:gd name="T3" fmla="*/ 232 h 392"/>
              <a:gd name="T4" fmla="*/ 136 w 288"/>
              <a:gd name="T5" fmla="*/ 296 h 392"/>
              <a:gd name="T6" fmla="*/ 117 w 288"/>
              <a:gd name="T7" fmla="*/ 356 h 392"/>
              <a:gd name="T8" fmla="*/ 0 w 288"/>
              <a:gd name="T9" fmla="*/ 372 h 392"/>
              <a:gd name="T10" fmla="*/ 144 w 288"/>
              <a:gd name="T11" fmla="*/ 392 h 392"/>
              <a:gd name="T12" fmla="*/ 288 w 288"/>
              <a:gd name="T13" fmla="*/ 372 h 392"/>
              <a:gd name="T14" fmla="*/ 171 w 288"/>
              <a:gd name="T15" fmla="*/ 356 h 392"/>
              <a:gd name="T16" fmla="*/ 152 w 288"/>
              <a:gd name="T17" fmla="*/ 296 h 392"/>
              <a:gd name="T18" fmla="*/ 252 w 288"/>
              <a:gd name="T19" fmla="*/ 232 h 392"/>
              <a:gd name="T20" fmla="*/ 219 w 288"/>
              <a:gd name="T21" fmla="*/ 17 h 392"/>
              <a:gd name="T22" fmla="*/ 144 w 288"/>
              <a:gd name="T23" fmla="*/ 16 h 392"/>
              <a:gd name="T24" fmla="*/ 236 w 288"/>
              <a:gd name="T25" fmla="*/ 64 h 392"/>
              <a:gd name="T26" fmla="*/ 144 w 288"/>
              <a:gd name="T27" fmla="*/ 112 h 392"/>
              <a:gd name="T28" fmla="*/ 52 w 288"/>
              <a:gd name="T29" fmla="*/ 64 h 392"/>
              <a:gd name="T30" fmla="*/ 144 w 288"/>
              <a:gd name="T31" fmla="*/ 16 h 392"/>
              <a:gd name="T32" fmla="*/ 69 w 288"/>
              <a:gd name="T33" fmla="*/ 110 h 392"/>
              <a:gd name="T34" fmla="*/ 219 w 288"/>
              <a:gd name="T35" fmla="*/ 110 h 392"/>
              <a:gd name="T36" fmla="*/ 236 w 288"/>
              <a:gd name="T37" fmla="*/ 120 h 392"/>
              <a:gd name="T38" fmla="*/ 144 w 288"/>
              <a:gd name="T39" fmla="*/ 168 h 392"/>
              <a:gd name="T40" fmla="*/ 52 w 288"/>
              <a:gd name="T41" fmla="*/ 120 h 392"/>
              <a:gd name="T42" fmla="*/ 52 w 288"/>
              <a:gd name="T43" fmla="*/ 154 h 392"/>
              <a:gd name="T44" fmla="*/ 144 w 288"/>
              <a:gd name="T45" fmla="*/ 184 h 392"/>
              <a:gd name="T46" fmla="*/ 236 w 288"/>
              <a:gd name="T47" fmla="*/ 154 h 392"/>
              <a:gd name="T48" fmla="*/ 211 w 288"/>
              <a:gd name="T49" fmla="*/ 209 h 392"/>
              <a:gd name="T50" fmla="*/ 77 w 288"/>
              <a:gd name="T51" fmla="*/ 209 h 392"/>
              <a:gd name="T52" fmla="*/ 52 w 288"/>
              <a:gd name="T53" fmla="*/ 154 h 392"/>
              <a:gd name="T54" fmla="*/ 69 w 288"/>
              <a:gd name="T55" fmla="*/ 223 h 392"/>
              <a:gd name="T56" fmla="*/ 219 w 288"/>
              <a:gd name="T57" fmla="*/ 223 h 392"/>
              <a:gd name="T58" fmla="*/ 236 w 288"/>
              <a:gd name="T59" fmla="*/ 232 h 392"/>
              <a:gd name="T60" fmla="*/ 144 w 288"/>
              <a:gd name="T61" fmla="*/ 280 h 392"/>
              <a:gd name="T62" fmla="*/ 52 w 288"/>
              <a:gd name="T63" fmla="*/ 232 h 392"/>
              <a:gd name="T64" fmla="*/ 144 w 288"/>
              <a:gd name="T65" fmla="*/ 352 h 392"/>
              <a:gd name="T66" fmla="*/ 144 w 288"/>
              <a:gd name="T67" fmla="*/ 376 h 392"/>
              <a:gd name="T68" fmla="*/ 144 w 288"/>
              <a:gd name="T69" fmla="*/ 352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88" h="392">
                <a:moveTo>
                  <a:pt x="144" y="0"/>
                </a:moveTo>
                <a:cubicBezTo>
                  <a:pt x="115" y="0"/>
                  <a:pt x="89" y="6"/>
                  <a:pt x="69" y="17"/>
                </a:cubicBezTo>
                <a:cubicBezTo>
                  <a:pt x="50" y="28"/>
                  <a:pt x="36" y="45"/>
                  <a:pt x="36" y="64"/>
                </a:cubicBezTo>
                <a:cubicBezTo>
                  <a:pt x="36" y="232"/>
                  <a:pt x="36" y="232"/>
                  <a:pt x="36" y="232"/>
                </a:cubicBezTo>
                <a:cubicBezTo>
                  <a:pt x="36" y="251"/>
                  <a:pt x="50" y="268"/>
                  <a:pt x="69" y="279"/>
                </a:cubicBezTo>
                <a:cubicBezTo>
                  <a:pt x="87" y="288"/>
                  <a:pt x="110" y="295"/>
                  <a:pt x="136" y="296"/>
                </a:cubicBezTo>
                <a:cubicBezTo>
                  <a:pt x="136" y="337"/>
                  <a:pt x="136" y="337"/>
                  <a:pt x="136" y="337"/>
                </a:cubicBezTo>
                <a:cubicBezTo>
                  <a:pt x="127" y="340"/>
                  <a:pt x="120" y="347"/>
                  <a:pt x="117" y="356"/>
                </a:cubicBezTo>
                <a:cubicBezTo>
                  <a:pt x="0" y="356"/>
                  <a:pt x="0" y="356"/>
                  <a:pt x="0" y="356"/>
                </a:cubicBezTo>
                <a:cubicBezTo>
                  <a:pt x="0" y="372"/>
                  <a:pt x="0" y="372"/>
                  <a:pt x="0" y="372"/>
                </a:cubicBezTo>
                <a:cubicBezTo>
                  <a:pt x="117" y="372"/>
                  <a:pt x="117" y="372"/>
                  <a:pt x="117" y="372"/>
                </a:cubicBezTo>
                <a:cubicBezTo>
                  <a:pt x="121" y="384"/>
                  <a:pt x="131" y="392"/>
                  <a:pt x="144" y="392"/>
                </a:cubicBezTo>
                <a:cubicBezTo>
                  <a:pt x="157" y="392"/>
                  <a:pt x="167" y="384"/>
                  <a:pt x="171" y="372"/>
                </a:cubicBezTo>
                <a:cubicBezTo>
                  <a:pt x="288" y="372"/>
                  <a:pt x="288" y="372"/>
                  <a:pt x="288" y="372"/>
                </a:cubicBezTo>
                <a:cubicBezTo>
                  <a:pt x="288" y="356"/>
                  <a:pt x="288" y="356"/>
                  <a:pt x="288" y="356"/>
                </a:cubicBezTo>
                <a:cubicBezTo>
                  <a:pt x="171" y="356"/>
                  <a:pt x="171" y="356"/>
                  <a:pt x="171" y="356"/>
                </a:cubicBezTo>
                <a:cubicBezTo>
                  <a:pt x="168" y="347"/>
                  <a:pt x="161" y="340"/>
                  <a:pt x="152" y="337"/>
                </a:cubicBezTo>
                <a:cubicBezTo>
                  <a:pt x="152" y="296"/>
                  <a:pt x="152" y="296"/>
                  <a:pt x="152" y="296"/>
                </a:cubicBezTo>
                <a:cubicBezTo>
                  <a:pt x="178" y="295"/>
                  <a:pt x="201" y="288"/>
                  <a:pt x="219" y="279"/>
                </a:cubicBezTo>
                <a:cubicBezTo>
                  <a:pt x="238" y="268"/>
                  <a:pt x="252" y="251"/>
                  <a:pt x="252" y="232"/>
                </a:cubicBezTo>
                <a:cubicBezTo>
                  <a:pt x="252" y="64"/>
                  <a:pt x="252" y="64"/>
                  <a:pt x="252" y="64"/>
                </a:cubicBezTo>
                <a:cubicBezTo>
                  <a:pt x="252" y="45"/>
                  <a:pt x="238" y="28"/>
                  <a:pt x="219" y="17"/>
                </a:cubicBezTo>
                <a:cubicBezTo>
                  <a:pt x="199" y="6"/>
                  <a:pt x="173" y="0"/>
                  <a:pt x="144" y="0"/>
                </a:cubicBezTo>
                <a:close/>
                <a:moveTo>
                  <a:pt x="144" y="16"/>
                </a:moveTo>
                <a:cubicBezTo>
                  <a:pt x="170" y="16"/>
                  <a:pt x="194" y="22"/>
                  <a:pt x="211" y="31"/>
                </a:cubicBezTo>
                <a:cubicBezTo>
                  <a:pt x="227" y="41"/>
                  <a:pt x="236" y="52"/>
                  <a:pt x="236" y="64"/>
                </a:cubicBezTo>
                <a:cubicBezTo>
                  <a:pt x="236" y="76"/>
                  <a:pt x="227" y="87"/>
                  <a:pt x="211" y="97"/>
                </a:cubicBezTo>
                <a:cubicBezTo>
                  <a:pt x="194" y="106"/>
                  <a:pt x="170" y="112"/>
                  <a:pt x="144" y="112"/>
                </a:cubicBezTo>
                <a:cubicBezTo>
                  <a:pt x="118" y="112"/>
                  <a:pt x="94" y="106"/>
                  <a:pt x="77" y="97"/>
                </a:cubicBezTo>
                <a:cubicBezTo>
                  <a:pt x="61" y="87"/>
                  <a:pt x="52" y="76"/>
                  <a:pt x="52" y="64"/>
                </a:cubicBezTo>
                <a:cubicBezTo>
                  <a:pt x="52" y="52"/>
                  <a:pt x="61" y="41"/>
                  <a:pt x="77" y="31"/>
                </a:cubicBezTo>
                <a:cubicBezTo>
                  <a:pt x="94" y="22"/>
                  <a:pt x="118" y="16"/>
                  <a:pt x="144" y="16"/>
                </a:cubicBezTo>
                <a:close/>
                <a:moveTo>
                  <a:pt x="52" y="98"/>
                </a:moveTo>
                <a:cubicBezTo>
                  <a:pt x="57" y="103"/>
                  <a:pt x="63" y="107"/>
                  <a:pt x="69" y="110"/>
                </a:cubicBezTo>
                <a:cubicBezTo>
                  <a:pt x="89" y="121"/>
                  <a:pt x="115" y="128"/>
                  <a:pt x="144" y="128"/>
                </a:cubicBezTo>
                <a:cubicBezTo>
                  <a:pt x="173" y="128"/>
                  <a:pt x="199" y="121"/>
                  <a:pt x="219" y="110"/>
                </a:cubicBezTo>
                <a:cubicBezTo>
                  <a:pt x="225" y="107"/>
                  <a:pt x="231" y="103"/>
                  <a:pt x="236" y="98"/>
                </a:cubicBezTo>
                <a:cubicBezTo>
                  <a:pt x="236" y="120"/>
                  <a:pt x="236" y="120"/>
                  <a:pt x="236" y="120"/>
                </a:cubicBezTo>
                <a:cubicBezTo>
                  <a:pt x="236" y="132"/>
                  <a:pt x="227" y="143"/>
                  <a:pt x="211" y="153"/>
                </a:cubicBezTo>
                <a:cubicBezTo>
                  <a:pt x="194" y="162"/>
                  <a:pt x="170" y="168"/>
                  <a:pt x="144" y="168"/>
                </a:cubicBezTo>
                <a:cubicBezTo>
                  <a:pt x="118" y="168"/>
                  <a:pt x="94" y="162"/>
                  <a:pt x="77" y="153"/>
                </a:cubicBezTo>
                <a:cubicBezTo>
                  <a:pt x="61" y="143"/>
                  <a:pt x="52" y="132"/>
                  <a:pt x="52" y="120"/>
                </a:cubicBezTo>
                <a:lnTo>
                  <a:pt x="52" y="98"/>
                </a:lnTo>
                <a:close/>
                <a:moveTo>
                  <a:pt x="52" y="154"/>
                </a:moveTo>
                <a:cubicBezTo>
                  <a:pt x="57" y="159"/>
                  <a:pt x="63" y="163"/>
                  <a:pt x="69" y="166"/>
                </a:cubicBezTo>
                <a:cubicBezTo>
                  <a:pt x="89" y="177"/>
                  <a:pt x="115" y="184"/>
                  <a:pt x="144" y="184"/>
                </a:cubicBezTo>
                <a:cubicBezTo>
                  <a:pt x="173" y="184"/>
                  <a:pt x="199" y="177"/>
                  <a:pt x="219" y="166"/>
                </a:cubicBezTo>
                <a:cubicBezTo>
                  <a:pt x="225" y="163"/>
                  <a:pt x="231" y="159"/>
                  <a:pt x="236" y="154"/>
                </a:cubicBezTo>
                <a:cubicBezTo>
                  <a:pt x="236" y="176"/>
                  <a:pt x="236" y="176"/>
                  <a:pt x="236" y="176"/>
                </a:cubicBezTo>
                <a:cubicBezTo>
                  <a:pt x="236" y="188"/>
                  <a:pt x="227" y="199"/>
                  <a:pt x="211" y="209"/>
                </a:cubicBezTo>
                <a:cubicBezTo>
                  <a:pt x="194" y="218"/>
                  <a:pt x="170" y="224"/>
                  <a:pt x="144" y="224"/>
                </a:cubicBezTo>
                <a:cubicBezTo>
                  <a:pt x="118" y="224"/>
                  <a:pt x="94" y="218"/>
                  <a:pt x="77" y="209"/>
                </a:cubicBezTo>
                <a:cubicBezTo>
                  <a:pt x="61" y="199"/>
                  <a:pt x="52" y="188"/>
                  <a:pt x="52" y="176"/>
                </a:cubicBezTo>
                <a:lnTo>
                  <a:pt x="52" y="154"/>
                </a:lnTo>
                <a:close/>
                <a:moveTo>
                  <a:pt x="52" y="210"/>
                </a:moveTo>
                <a:cubicBezTo>
                  <a:pt x="57" y="215"/>
                  <a:pt x="63" y="219"/>
                  <a:pt x="69" y="223"/>
                </a:cubicBezTo>
                <a:cubicBezTo>
                  <a:pt x="89" y="233"/>
                  <a:pt x="115" y="240"/>
                  <a:pt x="144" y="240"/>
                </a:cubicBezTo>
                <a:cubicBezTo>
                  <a:pt x="173" y="240"/>
                  <a:pt x="199" y="233"/>
                  <a:pt x="219" y="223"/>
                </a:cubicBezTo>
                <a:cubicBezTo>
                  <a:pt x="225" y="219"/>
                  <a:pt x="231" y="215"/>
                  <a:pt x="236" y="210"/>
                </a:cubicBezTo>
                <a:cubicBezTo>
                  <a:pt x="236" y="232"/>
                  <a:pt x="236" y="232"/>
                  <a:pt x="236" y="232"/>
                </a:cubicBezTo>
                <a:cubicBezTo>
                  <a:pt x="236" y="244"/>
                  <a:pt x="227" y="255"/>
                  <a:pt x="211" y="265"/>
                </a:cubicBezTo>
                <a:cubicBezTo>
                  <a:pt x="194" y="274"/>
                  <a:pt x="170" y="280"/>
                  <a:pt x="144" y="280"/>
                </a:cubicBezTo>
                <a:cubicBezTo>
                  <a:pt x="118" y="280"/>
                  <a:pt x="94" y="274"/>
                  <a:pt x="77" y="265"/>
                </a:cubicBezTo>
                <a:cubicBezTo>
                  <a:pt x="61" y="255"/>
                  <a:pt x="52" y="244"/>
                  <a:pt x="52" y="232"/>
                </a:cubicBezTo>
                <a:cubicBezTo>
                  <a:pt x="52" y="210"/>
                  <a:pt x="52" y="210"/>
                  <a:pt x="52" y="210"/>
                </a:cubicBezTo>
                <a:close/>
                <a:moveTo>
                  <a:pt x="144" y="352"/>
                </a:moveTo>
                <a:cubicBezTo>
                  <a:pt x="151" y="352"/>
                  <a:pt x="156" y="357"/>
                  <a:pt x="156" y="364"/>
                </a:cubicBezTo>
                <a:cubicBezTo>
                  <a:pt x="156" y="371"/>
                  <a:pt x="151" y="376"/>
                  <a:pt x="144" y="376"/>
                </a:cubicBezTo>
                <a:cubicBezTo>
                  <a:pt x="137" y="376"/>
                  <a:pt x="132" y="371"/>
                  <a:pt x="132" y="364"/>
                </a:cubicBezTo>
                <a:cubicBezTo>
                  <a:pt x="132" y="357"/>
                  <a:pt x="137" y="352"/>
                  <a:pt x="144" y="352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400" dirty="0">
              <a:solidFill>
                <a:srgbClr val="676767"/>
              </a:solidFill>
              <a:latin typeface="Century Gothic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21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AE94ED5-9E95-1C49-90FB-7E1423FB8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C832-BA88-44B2-B74D-EBDA7A9ACE5F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524000" y="1398147"/>
            <a:ext cx="92521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1"/>
                </a:solidFill>
              </a:rPr>
              <a:t>Local Processing capabilities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 smtClean="0"/>
              <a:t>Able to execute a Pipeline on a laptop Prototyping instance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1"/>
                </a:solidFill>
              </a:rPr>
              <a:t>Prototyping Tools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 smtClean="0"/>
              <a:t>Pipelines 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GB" dirty="0" smtClean="0"/>
              <a:t>development, test and execution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 smtClean="0"/>
              <a:t>Data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GB" dirty="0" smtClean="0"/>
              <a:t>visualization, analysis, management, and simulation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1"/>
                </a:solidFill>
              </a:rPr>
              <a:t>Extended Processing capabilities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 smtClean="0"/>
              <a:t>User can send a Pipeline processing request to a Prototyping Lab instance (then executed on an HPC like cluster)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7030A0"/>
                </a:solidFill>
              </a:rPr>
              <a:t>Large scale Processing capabilities ?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 smtClean="0"/>
              <a:t>User can send a Pipeline processing request to a DDPC like infrastructure (executed on the most capable cluster)</a:t>
            </a:r>
            <a:endParaRPr lang="en-GB" sz="2000" dirty="0"/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8FDA42D4-6DD3-1C48-9168-3574BE3A1694}"/>
              </a:ext>
            </a:extLst>
          </p:cNvPr>
          <p:cNvSpPr txBox="1">
            <a:spLocks/>
          </p:cNvSpPr>
          <p:nvPr/>
        </p:nvSpPr>
        <p:spPr>
          <a:xfrm>
            <a:off x="2160000" y="161925"/>
            <a:ext cx="7920000" cy="2762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1950" indent="-352425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76325" indent="-3143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24000" indent="-22860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71675" indent="-2286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DDPC OVERWIEW – NOVEMBER 2023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8CBCF6C-E94A-F946-95CB-4AE9EE69A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924" y="805127"/>
            <a:ext cx="10670651" cy="304699"/>
          </a:xfrm>
        </p:spPr>
        <p:txBody>
          <a:bodyPr/>
          <a:lstStyle/>
          <a:p>
            <a:pPr algn="l"/>
            <a:r>
              <a:rPr lang="en-GB" dirty="0" smtClean="0"/>
              <a:t>Prototyping Lab</a:t>
            </a:r>
            <a:endParaRPr lang="en-GB" dirty="0"/>
          </a:p>
        </p:txBody>
      </p:sp>
      <p:grpSp>
        <p:nvGrpSpPr>
          <p:cNvPr id="8" name="Groupe 7"/>
          <p:cNvGrpSpPr>
            <a:grpSpLocks noChangeAspect="1"/>
          </p:cNvGrpSpPr>
          <p:nvPr/>
        </p:nvGrpSpPr>
        <p:grpSpPr>
          <a:xfrm>
            <a:off x="548989" y="705508"/>
            <a:ext cx="442371" cy="463121"/>
            <a:chOff x="2970213" y="4057651"/>
            <a:chExt cx="744538" cy="779463"/>
          </a:xfrm>
          <a:solidFill>
            <a:schemeClr val="bg2">
              <a:lumMod val="10000"/>
            </a:schemeClr>
          </a:solidFill>
        </p:grpSpPr>
        <p:sp>
          <p:nvSpPr>
            <p:cNvPr id="9" name="Freeform 49"/>
            <p:cNvSpPr>
              <a:spLocks noEditPoints="1"/>
            </p:cNvSpPr>
            <p:nvPr/>
          </p:nvSpPr>
          <p:spPr bwMode="auto">
            <a:xfrm>
              <a:off x="2970213" y="4057651"/>
              <a:ext cx="744538" cy="779463"/>
            </a:xfrm>
            <a:custGeom>
              <a:avLst/>
              <a:gdLst>
                <a:gd name="T0" fmla="*/ 340 w 344"/>
                <a:gd name="T1" fmla="*/ 319 h 358"/>
                <a:gd name="T2" fmla="*/ 224 w 344"/>
                <a:gd name="T3" fmla="*/ 103 h 358"/>
                <a:gd name="T4" fmla="*/ 224 w 344"/>
                <a:gd name="T5" fmla="*/ 36 h 358"/>
                <a:gd name="T6" fmla="*/ 241 w 344"/>
                <a:gd name="T7" fmla="*/ 18 h 358"/>
                <a:gd name="T8" fmla="*/ 223 w 344"/>
                <a:gd name="T9" fmla="*/ 0 h 358"/>
                <a:gd name="T10" fmla="*/ 121 w 344"/>
                <a:gd name="T11" fmla="*/ 0 h 358"/>
                <a:gd name="T12" fmla="*/ 103 w 344"/>
                <a:gd name="T13" fmla="*/ 18 h 358"/>
                <a:gd name="T14" fmla="*/ 120 w 344"/>
                <a:gd name="T15" fmla="*/ 36 h 358"/>
                <a:gd name="T16" fmla="*/ 120 w 344"/>
                <a:gd name="T17" fmla="*/ 103 h 358"/>
                <a:gd name="T18" fmla="*/ 4 w 344"/>
                <a:gd name="T19" fmla="*/ 319 h 358"/>
                <a:gd name="T20" fmla="*/ 4 w 344"/>
                <a:gd name="T21" fmla="*/ 319 h 358"/>
                <a:gd name="T22" fmla="*/ 6 w 344"/>
                <a:gd name="T23" fmla="*/ 345 h 358"/>
                <a:gd name="T24" fmla="*/ 29 w 344"/>
                <a:gd name="T25" fmla="*/ 358 h 358"/>
                <a:gd name="T26" fmla="*/ 315 w 344"/>
                <a:gd name="T27" fmla="*/ 358 h 358"/>
                <a:gd name="T28" fmla="*/ 338 w 344"/>
                <a:gd name="T29" fmla="*/ 345 h 358"/>
                <a:gd name="T30" fmla="*/ 340 w 344"/>
                <a:gd name="T31" fmla="*/ 319 h 358"/>
                <a:gd name="T32" fmla="*/ 116 w 344"/>
                <a:gd name="T33" fmla="*/ 18 h 358"/>
                <a:gd name="T34" fmla="*/ 121 w 344"/>
                <a:gd name="T35" fmla="*/ 13 h 358"/>
                <a:gd name="T36" fmla="*/ 223 w 344"/>
                <a:gd name="T37" fmla="*/ 13 h 358"/>
                <a:gd name="T38" fmla="*/ 228 w 344"/>
                <a:gd name="T39" fmla="*/ 18 h 358"/>
                <a:gd name="T40" fmla="*/ 223 w 344"/>
                <a:gd name="T41" fmla="*/ 24 h 358"/>
                <a:gd name="T42" fmla="*/ 121 w 344"/>
                <a:gd name="T43" fmla="*/ 24 h 358"/>
                <a:gd name="T44" fmla="*/ 116 w 344"/>
                <a:gd name="T45" fmla="*/ 18 h 358"/>
                <a:gd name="T46" fmla="*/ 327 w 344"/>
                <a:gd name="T47" fmla="*/ 338 h 358"/>
                <a:gd name="T48" fmla="*/ 315 w 344"/>
                <a:gd name="T49" fmla="*/ 345 h 358"/>
                <a:gd name="T50" fmla="*/ 29 w 344"/>
                <a:gd name="T51" fmla="*/ 345 h 358"/>
                <a:gd name="T52" fmla="*/ 17 w 344"/>
                <a:gd name="T53" fmla="*/ 338 h 358"/>
                <a:gd name="T54" fmla="*/ 15 w 344"/>
                <a:gd name="T55" fmla="*/ 325 h 358"/>
                <a:gd name="T56" fmla="*/ 132 w 344"/>
                <a:gd name="T57" fmla="*/ 106 h 358"/>
                <a:gd name="T58" fmla="*/ 132 w 344"/>
                <a:gd name="T59" fmla="*/ 36 h 358"/>
                <a:gd name="T60" fmla="*/ 212 w 344"/>
                <a:gd name="T61" fmla="*/ 36 h 358"/>
                <a:gd name="T62" fmla="*/ 212 w 344"/>
                <a:gd name="T63" fmla="*/ 106 h 358"/>
                <a:gd name="T64" fmla="*/ 329 w 344"/>
                <a:gd name="T65" fmla="*/ 325 h 358"/>
                <a:gd name="T66" fmla="*/ 327 w 344"/>
                <a:gd name="T67" fmla="*/ 33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4" h="358">
                  <a:moveTo>
                    <a:pt x="340" y="319"/>
                  </a:moveTo>
                  <a:cubicBezTo>
                    <a:pt x="224" y="103"/>
                    <a:pt x="224" y="103"/>
                    <a:pt x="224" y="103"/>
                  </a:cubicBezTo>
                  <a:cubicBezTo>
                    <a:pt x="224" y="36"/>
                    <a:pt x="224" y="36"/>
                    <a:pt x="224" y="36"/>
                  </a:cubicBezTo>
                  <a:cubicBezTo>
                    <a:pt x="234" y="36"/>
                    <a:pt x="241" y="28"/>
                    <a:pt x="241" y="18"/>
                  </a:cubicBezTo>
                  <a:cubicBezTo>
                    <a:pt x="241" y="8"/>
                    <a:pt x="233" y="0"/>
                    <a:pt x="223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11" y="0"/>
                    <a:pt x="103" y="8"/>
                    <a:pt x="103" y="18"/>
                  </a:cubicBezTo>
                  <a:cubicBezTo>
                    <a:pt x="103" y="28"/>
                    <a:pt x="110" y="36"/>
                    <a:pt x="120" y="36"/>
                  </a:cubicBezTo>
                  <a:cubicBezTo>
                    <a:pt x="120" y="103"/>
                    <a:pt x="120" y="103"/>
                    <a:pt x="120" y="103"/>
                  </a:cubicBezTo>
                  <a:cubicBezTo>
                    <a:pt x="4" y="319"/>
                    <a:pt x="4" y="319"/>
                    <a:pt x="4" y="319"/>
                  </a:cubicBezTo>
                  <a:cubicBezTo>
                    <a:pt x="4" y="319"/>
                    <a:pt x="4" y="319"/>
                    <a:pt x="4" y="319"/>
                  </a:cubicBezTo>
                  <a:cubicBezTo>
                    <a:pt x="0" y="328"/>
                    <a:pt x="1" y="338"/>
                    <a:pt x="6" y="345"/>
                  </a:cubicBezTo>
                  <a:cubicBezTo>
                    <a:pt x="11" y="353"/>
                    <a:pt x="20" y="358"/>
                    <a:pt x="29" y="358"/>
                  </a:cubicBezTo>
                  <a:cubicBezTo>
                    <a:pt x="315" y="358"/>
                    <a:pt x="315" y="358"/>
                    <a:pt x="315" y="358"/>
                  </a:cubicBezTo>
                  <a:cubicBezTo>
                    <a:pt x="324" y="358"/>
                    <a:pt x="333" y="353"/>
                    <a:pt x="338" y="345"/>
                  </a:cubicBezTo>
                  <a:cubicBezTo>
                    <a:pt x="343" y="338"/>
                    <a:pt x="344" y="328"/>
                    <a:pt x="340" y="319"/>
                  </a:cubicBezTo>
                  <a:close/>
                  <a:moveTo>
                    <a:pt x="116" y="18"/>
                  </a:moveTo>
                  <a:cubicBezTo>
                    <a:pt x="116" y="15"/>
                    <a:pt x="118" y="13"/>
                    <a:pt x="121" y="13"/>
                  </a:cubicBezTo>
                  <a:cubicBezTo>
                    <a:pt x="223" y="13"/>
                    <a:pt x="223" y="13"/>
                    <a:pt x="223" y="13"/>
                  </a:cubicBezTo>
                  <a:cubicBezTo>
                    <a:pt x="226" y="13"/>
                    <a:pt x="228" y="15"/>
                    <a:pt x="228" y="18"/>
                  </a:cubicBezTo>
                  <a:cubicBezTo>
                    <a:pt x="228" y="21"/>
                    <a:pt x="226" y="24"/>
                    <a:pt x="223" y="24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18" y="24"/>
                    <a:pt x="116" y="21"/>
                    <a:pt x="116" y="18"/>
                  </a:cubicBezTo>
                  <a:close/>
                  <a:moveTo>
                    <a:pt x="327" y="338"/>
                  </a:moveTo>
                  <a:cubicBezTo>
                    <a:pt x="325" y="343"/>
                    <a:pt x="320" y="345"/>
                    <a:pt x="315" y="345"/>
                  </a:cubicBezTo>
                  <a:cubicBezTo>
                    <a:pt x="29" y="345"/>
                    <a:pt x="29" y="345"/>
                    <a:pt x="29" y="345"/>
                  </a:cubicBezTo>
                  <a:cubicBezTo>
                    <a:pt x="24" y="345"/>
                    <a:pt x="19" y="343"/>
                    <a:pt x="17" y="338"/>
                  </a:cubicBezTo>
                  <a:cubicBezTo>
                    <a:pt x="14" y="334"/>
                    <a:pt x="13" y="329"/>
                    <a:pt x="15" y="325"/>
                  </a:cubicBezTo>
                  <a:cubicBezTo>
                    <a:pt x="132" y="106"/>
                    <a:pt x="132" y="106"/>
                    <a:pt x="132" y="106"/>
                  </a:cubicBezTo>
                  <a:cubicBezTo>
                    <a:pt x="132" y="36"/>
                    <a:pt x="132" y="36"/>
                    <a:pt x="132" y="36"/>
                  </a:cubicBezTo>
                  <a:cubicBezTo>
                    <a:pt x="212" y="36"/>
                    <a:pt x="212" y="36"/>
                    <a:pt x="212" y="36"/>
                  </a:cubicBezTo>
                  <a:cubicBezTo>
                    <a:pt x="212" y="106"/>
                    <a:pt x="212" y="106"/>
                    <a:pt x="212" y="106"/>
                  </a:cubicBezTo>
                  <a:cubicBezTo>
                    <a:pt x="329" y="325"/>
                    <a:pt x="329" y="325"/>
                    <a:pt x="329" y="325"/>
                  </a:cubicBezTo>
                  <a:cubicBezTo>
                    <a:pt x="331" y="329"/>
                    <a:pt x="330" y="334"/>
                    <a:pt x="327" y="33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200" dirty="0">
                <a:solidFill>
                  <a:srgbClr val="676767"/>
                </a:solidFill>
                <a:latin typeface="Century Gothic"/>
                <a:cs typeface="Arial" panose="020B0604020202020204" pitchFamily="34" charset="0"/>
              </a:endParaRPr>
            </a:p>
          </p:txBody>
        </p:sp>
        <p:sp>
          <p:nvSpPr>
            <p:cNvPr id="10" name="Freeform 50"/>
            <p:cNvSpPr>
              <a:spLocks noEditPoints="1"/>
            </p:cNvSpPr>
            <p:nvPr/>
          </p:nvSpPr>
          <p:spPr bwMode="auto">
            <a:xfrm>
              <a:off x="3067051" y="4502151"/>
              <a:ext cx="550863" cy="274638"/>
            </a:xfrm>
            <a:custGeom>
              <a:avLst/>
              <a:gdLst>
                <a:gd name="T0" fmla="*/ 212 w 254"/>
                <a:gd name="T1" fmla="*/ 28 h 126"/>
                <a:gd name="T2" fmla="*/ 139 w 254"/>
                <a:gd name="T3" fmla="*/ 17 h 126"/>
                <a:gd name="T4" fmla="*/ 84 w 254"/>
                <a:gd name="T5" fmla="*/ 1 h 126"/>
                <a:gd name="T6" fmla="*/ 42 w 254"/>
                <a:gd name="T7" fmla="*/ 28 h 126"/>
                <a:gd name="T8" fmla="*/ 2 w 254"/>
                <a:gd name="T9" fmla="*/ 103 h 126"/>
                <a:gd name="T10" fmla="*/ 3 w 254"/>
                <a:gd name="T11" fmla="*/ 119 h 126"/>
                <a:gd name="T12" fmla="*/ 17 w 254"/>
                <a:gd name="T13" fmla="*/ 126 h 126"/>
                <a:gd name="T14" fmla="*/ 127 w 254"/>
                <a:gd name="T15" fmla="*/ 126 h 126"/>
                <a:gd name="T16" fmla="*/ 237 w 254"/>
                <a:gd name="T17" fmla="*/ 126 h 126"/>
                <a:gd name="T18" fmla="*/ 251 w 254"/>
                <a:gd name="T19" fmla="*/ 119 h 126"/>
                <a:gd name="T20" fmla="*/ 252 w 254"/>
                <a:gd name="T21" fmla="*/ 103 h 126"/>
                <a:gd name="T22" fmla="*/ 212 w 254"/>
                <a:gd name="T23" fmla="*/ 28 h 126"/>
                <a:gd name="T24" fmla="*/ 62 w 254"/>
                <a:gd name="T25" fmla="*/ 95 h 126"/>
                <a:gd name="T26" fmla="*/ 52 w 254"/>
                <a:gd name="T27" fmla="*/ 85 h 126"/>
                <a:gd name="T28" fmla="*/ 62 w 254"/>
                <a:gd name="T29" fmla="*/ 75 h 126"/>
                <a:gd name="T30" fmla="*/ 72 w 254"/>
                <a:gd name="T31" fmla="*/ 85 h 126"/>
                <a:gd name="T32" fmla="*/ 62 w 254"/>
                <a:gd name="T33" fmla="*/ 95 h 126"/>
                <a:gd name="T34" fmla="*/ 144 w 254"/>
                <a:gd name="T35" fmla="*/ 87 h 126"/>
                <a:gd name="T36" fmla="*/ 127 w 254"/>
                <a:gd name="T37" fmla="*/ 70 h 126"/>
                <a:gd name="T38" fmla="*/ 144 w 254"/>
                <a:gd name="T39" fmla="*/ 54 h 126"/>
                <a:gd name="T40" fmla="*/ 160 w 254"/>
                <a:gd name="T41" fmla="*/ 70 h 126"/>
                <a:gd name="T42" fmla="*/ 144 w 254"/>
                <a:gd name="T43" fmla="*/ 8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4" h="126">
                  <a:moveTo>
                    <a:pt x="212" y="28"/>
                  </a:moveTo>
                  <a:cubicBezTo>
                    <a:pt x="190" y="0"/>
                    <a:pt x="159" y="17"/>
                    <a:pt x="139" y="17"/>
                  </a:cubicBezTo>
                  <a:cubicBezTo>
                    <a:pt x="119" y="17"/>
                    <a:pt x="110" y="1"/>
                    <a:pt x="84" y="1"/>
                  </a:cubicBezTo>
                  <a:cubicBezTo>
                    <a:pt x="58" y="1"/>
                    <a:pt x="42" y="28"/>
                    <a:pt x="42" y="28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0" y="108"/>
                    <a:pt x="0" y="114"/>
                    <a:pt x="3" y="119"/>
                  </a:cubicBezTo>
                  <a:cubicBezTo>
                    <a:pt x="6" y="123"/>
                    <a:pt x="11" y="126"/>
                    <a:pt x="17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237" y="126"/>
                    <a:pt x="237" y="126"/>
                    <a:pt x="237" y="126"/>
                  </a:cubicBezTo>
                  <a:cubicBezTo>
                    <a:pt x="243" y="126"/>
                    <a:pt x="248" y="123"/>
                    <a:pt x="251" y="119"/>
                  </a:cubicBezTo>
                  <a:cubicBezTo>
                    <a:pt x="254" y="114"/>
                    <a:pt x="254" y="108"/>
                    <a:pt x="252" y="103"/>
                  </a:cubicBezTo>
                  <a:lnTo>
                    <a:pt x="212" y="28"/>
                  </a:lnTo>
                  <a:close/>
                  <a:moveTo>
                    <a:pt x="62" y="95"/>
                  </a:moveTo>
                  <a:cubicBezTo>
                    <a:pt x="57" y="95"/>
                    <a:pt x="52" y="91"/>
                    <a:pt x="52" y="85"/>
                  </a:cubicBezTo>
                  <a:cubicBezTo>
                    <a:pt x="52" y="79"/>
                    <a:pt x="57" y="75"/>
                    <a:pt x="62" y="75"/>
                  </a:cubicBezTo>
                  <a:cubicBezTo>
                    <a:pt x="68" y="75"/>
                    <a:pt x="72" y="79"/>
                    <a:pt x="72" y="85"/>
                  </a:cubicBezTo>
                  <a:cubicBezTo>
                    <a:pt x="72" y="91"/>
                    <a:pt x="68" y="95"/>
                    <a:pt x="62" y="95"/>
                  </a:cubicBezTo>
                  <a:close/>
                  <a:moveTo>
                    <a:pt x="144" y="87"/>
                  </a:moveTo>
                  <a:cubicBezTo>
                    <a:pt x="134" y="87"/>
                    <a:pt x="127" y="79"/>
                    <a:pt x="127" y="70"/>
                  </a:cubicBezTo>
                  <a:cubicBezTo>
                    <a:pt x="127" y="61"/>
                    <a:pt x="134" y="54"/>
                    <a:pt x="144" y="54"/>
                  </a:cubicBezTo>
                  <a:cubicBezTo>
                    <a:pt x="153" y="54"/>
                    <a:pt x="160" y="61"/>
                    <a:pt x="160" y="70"/>
                  </a:cubicBezTo>
                  <a:cubicBezTo>
                    <a:pt x="160" y="79"/>
                    <a:pt x="153" y="87"/>
                    <a:pt x="144" y="8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200" dirty="0">
                <a:solidFill>
                  <a:srgbClr val="676767"/>
                </a:solidFill>
                <a:latin typeface="Century Gothic"/>
                <a:cs typeface="Arial" panose="020B0604020202020204" pitchFamily="34" charset="0"/>
              </a:endParaRPr>
            </a:p>
          </p:txBody>
        </p:sp>
        <p:sp>
          <p:nvSpPr>
            <p:cNvPr id="11" name="Freeform 51"/>
            <p:cNvSpPr>
              <a:spLocks noEditPoints="1"/>
            </p:cNvSpPr>
            <p:nvPr/>
          </p:nvSpPr>
          <p:spPr bwMode="auto">
            <a:xfrm>
              <a:off x="3254376" y="4411664"/>
              <a:ext cx="71438" cy="71438"/>
            </a:xfrm>
            <a:custGeom>
              <a:avLst/>
              <a:gdLst>
                <a:gd name="T0" fmla="*/ 17 w 33"/>
                <a:gd name="T1" fmla="*/ 33 h 33"/>
                <a:gd name="T2" fmla="*/ 33 w 33"/>
                <a:gd name="T3" fmla="*/ 16 h 33"/>
                <a:gd name="T4" fmla="*/ 17 w 33"/>
                <a:gd name="T5" fmla="*/ 0 h 33"/>
                <a:gd name="T6" fmla="*/ 0 w 33"/>
                <a:gd name="T7" fmla="*/ 16 h 33"/>
                <a:gd name="T8" fmla="*/ 17 w 33"/>
                <a:gd name="T9" fmla="*/ 33 h 33"/>
                <a:gd name="T10" fmla="*/ 17 w 33"/>
                <a:gd name="T11" fmla="*/ 8 h 33"/>
                <a:gd name="T12" fmla="*/ 25 w 33"/>
                <a:gd name="T13" fmla="*/ 16 h 33"/>
                <a:gd name="T14" fmla="*/ 17 w 33"/>
                <a:gd name="T15" fmla="*/ 24 h 33"/>
                <a:gd name="T16" fmla="*/ 9 w 33"/>
                <a:gd name="T17" fmla="*/ 16 h 33"/>
                <a:gd name="T18" fmla="*/ 17 w 33"/>
                <a:gd name="T19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3">
                  <a:moveTo>
                    <a:pt x="17" y="33"/>
                  </a:moveTo>
                  <a:cubicBezTo>
                    <a:pt x="26" y="33"/>
                    <a:pt x="33" y="25"/>
                    <a:pt x="33" y="16"/>
                  </a:cubicBezTo>
                  <a:cubicBezTo>
                    <a:pt x="33" y="7"/>
                    <a:pt x="26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3"/>
                    <a:pt x="17" y="33"/>
                  </a:cubicBezTo>
                  <a:close/>
                  <a:moveTo>
                    <a:pt x="17" y="8"/>
                  </a:moveTo>
                  <a:cubicBezTo>
                    <a:pt x="21" y="8"/>
                    <a:pt x="25" y="12"/>
                    <a:pt x="25" y="16"/>
                  </a:cubicBezTo>
                  <a:cubicBezTo>
                    <a:pt x="25" y="20"/>
                    <a:pt x="21" y="24"/>
                    <a:pt x="17" y="24"/>
                  </a:cubicBezTo>
                  <a:cubicBezTo>
                    <a:pt x="12" y="24"/>
                    <a:pt x="9" y="20"/>
                    <a:pt x="9" y="16"/>
                  </a:cubicBezTo>
                  <a:cubicBezTo>
                    <a:pt x="9" y="12"/>
                    <a:pt x="12" y="8"/>
                    <a:pt x="17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200" dirty="0">
                <a:solidFill>
                  <a:srgbClr val="676767"/>
                </a:solidFill>
                <a:latin typeface="Century Gothic"/>
                <a:cs typeface="Arial" panose="020B0604020202020204" pitchFamily="34" charset="0"/>
              </a:endParaRPr>
            </a:p>
          </p:txBody>
        </p:sp>
        <p:sp>
          <p:nvSpPr>
            <p:cNvPr id="12" name="Freeform 52"/>
            <p:cNvSpPr>
              <a:spLocks noEditPoints="1"/>
            </p:cNvSpPr>
            <p:nvPr/>
          </p:nvSpPr>
          <p:spPr bwMode="auto">
            <a:xfrm>
              <a:off x="3333751" y="4319589"/>
              <a:ext cx="80963" cy="80963"/>
            </a:xfrm>
            <a:custGeom>
              <a:avLst/>
              <a:gdLst>
                <a:gd name="T0" fmla="*/ 18 w 37"/>
                <a:gd name="T1" fmla="*/ 37 h 37"/>
                <a:gd name="T2" fmla="*/ 37 w 37"/>
                <a:gd name="T3" fmla="*/ 18 h 37"/>
                <a:gd name="T4" fmla="*/ 18 w 37"/>
                <a:gd name="T5" fmla="*/ 0 h 37"/>
                <a:gd name="T6" fmla="*/ 0 w 37"/>
                <a:gd name="T7" fmla="*/ 18 h 37"/>
                <a:gd name="T8" fmla="*/ 18 w 37"/>
                <a:gd name="T9" fmla="*/ 37 h 37"/>
                <a:gd name="T10" fmla="*/ 18 w 37"/>
                <a:gd name="T11" fmla="*/ 8 h 37"/>
                <a:gd name="T12" fmla="*/ 29 w 37"/>
                <a:gd name="T13" fmla="*/ 18 h 37"/>
                <a:gd name="T14" fmla="*/ 18 w 37"/>
                <a:gd name="T15" fmla="*/ 29 h 37"/>
                <a:gd name="T16" fmla="*/ 8 w 37"/>
                <a:gd name="T17" fmla="*/ 18 h 37"/>
                <a:gd name="T18" fmla="*/ 18 w 37"/>
                <a:gd name="T19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7">
                  <a:moveTo>
                    <a:pt x="18" y="37"/>
                  </a:moveTo>
                  <a:cubicBezTo>
                    <a:pt x="29" y="37"/>
                    <a:pt x="37" y="29"/>
                    <a:pt x="37" y="18"/>
                  </a:cubicBezTo>
                  <a:cubicBezTo>
                    <a:pt x="37" y="8"/>
                    <a:pt x="29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9"/>
                    <a:pt x="8" y="37"/>
                    <a:pt x="18" y="37"/>
                  </a:cubicBezTo>
                  <a:close/>
                  <a:moveTo>
                    <a:pt x="18" y="8"/>
                  </a:moveTo>
                  <a:cubicBezTo>
                    <a:pt x="24" y="8"/>
                    <a:pt x="29" y="13"/>
                    <a:pt x="29" y="18"/>
                  </a:cubicBezTo>
                  <a:cubicBezTo>
                    <a:pt x="29" y="24"/>
                    <a:pt x="24" y="29"/>
                    <a:pt x="18" y="29"/>
                  </a:cubicBezTo>
                  <a:cubicBezTo>
                    <a:pt x="13" y="29"/>
                    <a:pt x="8" y="24"/>
                    <a:pt x="8" y="18"/>
                  </a:cubicBezTo>
                  <a:cubicBezTo>
                    <a:pt x="8" y="13"/>
                    <a:pt x="13" y="8"/>
                    <a:pt x="18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200" dirty="0">
                <a:solidFill>
                  <a:srgbClr val="676767"/>
                </a:solidFill>
                <a:latin typeface="Century Gothic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43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AE94ED5-9E95-1C49-90FB-7E1423FB8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C832-BA88-44B2-B74D-EBDA7A9ACE5F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524000" y="1221166"/>
            <a:ext cx="925215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accent1"/>
                </a:solidFill>
              </a:rPr>
              <a:t>Framework Access Layer	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400" b="1" dirty="0" err="1" smtClean="0"/>
              <a:t>ProcessingEvent</a:t>
            </a:r>
            <a:r>
              <a:rPr lang="en-GB" sz="2400" dirty="0" smtClean="0"/>
              <a:t> management (event bus communication)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400" b="1" dirty="0" smtClean="0"/>
              <a:t>Dataset</a:t>
            </a:r>
            <a:r>
              <a:rPr lang="en-GB" sz="2400" dirty="0" smtClean="0"/>
              <a:t> payload management (Ingestion &amp; Dispatch Modules)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err="1" smtClean="0">
                <a:solidFill>
                  <a:schemeClr val="accent1"/>
                </a:solidFill>
              </a:rPr>
              <a:t>Algo</a:t>
            </a:r>
            <a:r>
              <a:rPr lang="en-GB" sz="3200" dirty="0" smtClean="0">
                <a:solidFill>
                  <a:schemeClr val="accent1"/>
                </a:solidFill>
              </a:rPr>
              <a:t> Control Interface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400" b="1" dirty="0" smtClean="0"/>
              <a:t>Algorithm</a:t>
            </a:r>
            <a:r>
              <a:rPr lang="en-GB" sz="2400" dirty="0" smtClean="0"/>
              <a:t> execution (start, stop)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accent1"/>
                </a:solidFill>
              </a:rPr>
              <a:t>Data Management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400" dirty="0" smtClean="0"/>
              <a:t>Libraries based on the Data Model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accent1"/>
                </a:solidFill>
              </a:rPr>
              <a:t>Development Best Practices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400" dirty="0" smtClean="0"/>
              <a:t>SDK available for </a:t>
            </a:r>
            <a:r>
              <a:rPr lang="en-GB" sz="2400" b="1" dirty="0" smtClean="0"/>
              <a:t>Python</a:t>
            </a:r>
            <a:r>
              <a:rPr lang="en-GB" sz="2400" dirty="0" smtClean="0"/>
              <a:t> and </a:t>
            </a:r>
            <a:r>
              <a:rPr lang="en-GB" sz="2400" b="1" dirty="0" smtClean="0">
                <a:solidFill>
                  <a:srgbClr val="7030A0"/>
                </a:solidFill>
              </a:rPr>
              <a:t>C/C++ (??)</a:t>
            </a:r>
            <a:r>
              <a:rPr lang="en-GB" sz="2400" b="1" dirty="0" smtClean="0">
                <a:solidFill>
                  <a:schemeClr val="accent1"/>
                </a:solidFill>
              </a:rPr>
              <a:t> </a:t>
            </a:r>
            <a:r>
              <a:rPr lang="en-GB" sz="2400" dirty="0" smtClean="0"/>
              <a:t>languages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400" b="1" dirty="0" smtClean="0"/>
              <a:t>Containers</a:t>
            </a:r>
            <a:r>
              <a:rPr lang="en-GB" sz="2400" dirty="0" smtClean="0"/>
              <a:t> usage </a:t>
            </a:r>
            <a:r>
              <a:rPr lang="en-GB" sz="2400" dirty="0" smtClean="0">
                <a:sym typeface="Wingdings" panose="05000000000000000000" pitchFamily="2" charset="2"/>
              </a:rPr>
              <a:t> more development opportunities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400" dirty="0" smtClean="0">
                <a:sym typeface="Wingdings" panose="05000000000000000000" pitchFamily="2" charset="2"/>
              </a:rPr>
              <a:t>Build operations, Quality and Security checks supported by the </a:t>
            </a:r>
            <a:r>
              <a:rPr lang="en-GB" sz="2400" b="1" dirty="0" err="1" smtClean="0">
                <a:sym typeface="Wingdings" panose="05000000000000000000" pitchFamily="2" charset="2"/>
              </a:rPr>
              <a:t>DevSecOps</a:t>
            </a:r>
            <a:r>
              <a:rPr lang="en-GB" sz="2400" dirty="0" smtClean="0">
                <a:sym typeface="Wingdings" panose="05000000000000000000" pitchFamily="2" charset="2"/>
              </a:rPr>
              <a:t> activities</a:t>
            </a:r>
            <a:endParaRPr lang="en-GB" sz="2400" dirty="0"/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8FDA42D4-6DD3-1C48-9168-3574BE3A1694}"/>
              </a:ext>
            </a:extLst>
          </p:cNvPr>
          <p:cNvSpPr txBox="1">
            <a:spLocks/>
          </p:cNvSpPr>
          <p:nvPr/>
        </p:nvSpPr>
        <p:spPr>
          <a:xfrm>
            <a:off x="2160000" y="161925"/>
            <a:ext cx="7920000" cy="2762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1950" indent="-352425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76325" indent="-3143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24000" indent="-22860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71675" indent="-2286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DDPC OVERWIEW – NOVEMBER 2023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8CBCF6C-E94A-F946-95CB-4AE9EE69A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924" y="805127"/>
            <a:ext cx="10670651" cy="304699"/>
          </a:xfrm>
        </p:spPr>
        <p:txBody>
          <a:bodyPr/>
          <a:lstStyle/>
          <a:p>
            <a:pPr algn="l"/>
            <a:r>
              <a:rPr lang="fr-FR" dirty="0" smtClean="0"/>
              <a:t>SDK</a:t>
            </a:r>
            <a:endParaRPr lang="en-GB" dirty="0"/>
          </a:p>
        </p:txBody>
      </p:sp>
      <p:sp>
        <p:nvSpPr>
          <p:cNvPr id="13" name="Freeform 73">
            <a:extLst>
              <a:ext uri="{FF2B5EF4-FFF2-40B4-BE49-F238E27FC236}">
                <a16:creationId xmlns:a16="http://schemas.microsoft.com/office/drawing/2014/main" id="{49C61E93-F1EB-4CA1-8463-E5DA3AC24AA4}"/>
              </a:ext>
            </a:extLst>
          </p:cNvPr>
          <p:cNvSpPr>
            <a:spLocks noEditPoints="1"/>
          </p:cNvSpPr>
          <p:nvPr/>
        </p:nvSpPr>
        <p:spPr bwMode="auto">
          <a:xfrm>
            <a:off x="495872" y="680821"/>
            <a:ext cx="484777" cy="484777"/>
          </a:xfrm>
          <a:custGeom>
            <a:avLst/>
            <a:gdLst>
              <a:gd name="T0" fmla="*/ 60 w 163"/>
              <a:gd name="T1" fmla="*/ 11 h 162"/>
              <a:gd name="T2" fmla="*/ 54 w 163"/>
              <a:gd name="T3" fmla="*/ 23 h 162"/>
              <a:gd name="T4" fmla="*/ 32 w 163"/>
              <a:gd name="T5" fmla="*/ 16 h 162"/>
              <a:gd name="T6" fmla="*/ 17 w 163"/>
              <a:gd name="T7" fmla="*/ 47 h 162"/>
              <a:gd name="T8" fmla="*/ 21 w 163"/>
              <a:gd name="T9" fmla="*/ 59 h 162"/>
              <a:gd name="T10" fmla="*/ 0 w 163"/>
              <a:gd name="T11" fmla="*/ 70 h 162"/>
              <a:gd name="T12" fmla="*/ 11 w 163"/>
              <a:gd name="T13" fmla="*/ 103 h 162"/>
              <a:gd name="T14" fmla="*/ 23 w 163"/>
              <a:gd name="T15" fmla="*/ 109 h 162"/>
              <a:gd name="T16" fmla="*/ 17 w 163"/>
              <a:gd name="T17" fmla="*/ 131 h 162"/>
              <a:gd name="T18" fmla="*/ 47 w 163"/>
              <a:gd name="T19" fmla="*/ 146 h 162"/>
              <a:gd name="T20" fmla="*/ 60 w 163"/>
              <a:gd name="T21" fmla="*/ 142 h 162"/>
              <a:gd name="T22" fmla="*/ 71 w 163"/>
              <a:gd name="T23" fmla="*/ 162 h 162"/>
              <a:gd name="T24" fmla="*/ 103 w 163"/>
              <a:gd name="T25" fmla="*/ 151 h 162"/>
              <a:gd name="T26" fmla="*/ 109 w 163"/>
              <a:gd name="T27" fmla="*/ 139 h 162"/>
              <a:gd name="T28" fmla="*/ 131 w 163"/>
              <a:gd name="T29" fmla="*/ 146 h 162"/>
              <a:gd name="T30" fmla="*/ 147 w 163"/>
              <a:gd name="T31" fmla="*/ 115 h 162"/>
              <a:gd name="T32" fmla="*/ 143 w 163"/>
              <a:gd name="T33" fmla="*/ 103 h 162"/>
              <a:gd name="T34" fmla="*/ 163 w 163"/>
              <a:gd name="T35" fmla="*/ 92 h 162"/>
              <a:gd name="T36" fmla="*/ 152 w 163"/>
              <a:gd name="T37" fmla="*/ 59 h 162"/>
              <a:gd name="T38" fmla="*/ 140 w 163"/>
              <a:gd name="T39" fmla="*/ 53 h 162"/>
              <a:gd name="T40" fmla="*/ 147 w 163"/>
              <a:gd name="T41" fmla="*/ 31 h 162"/>
              <a:gd name="T42" fmla="*/ 116 w 163"/>
              <a:gd name="T43" fmla="*/ 16 h 162"/>
              <a:gd name="T44" fmla="*/ 103 w 163"/>
              <a:gd name="T45" fmla="*/ 20 h 162"/>
              <a:gd name="T46" fmla="*/ 92 w 163"/>
              <a:gd name="T47" fmla="*/ 0 h 162"/>
              <a:gd name="T48" fmla="*/ 71 w 163"/>
              <a:gd name="T49" fmla="*/ 7 h 162"/>
              <a:gd name="T50" fmla="*/ 96 w 163"/>
              <a:gd name="T51" fmla="*/ 11 h 162"/>
              <a:gd name="T52" fmla="*/ 99 w 163"/>
              <a:gd name="T53" fmla="*/ 26 h 162"/>
              <a:gd name="T54" fmla="*/ 113 w 163"/>
              <a:gd name="T55" fmla="*/ 29 h 162"/>
              <a:gd name="T56" fmla="*/ 126 w 163"/>
              <a:gd name="T57" fmla="*/ 21 h 162"/>
              <a:gd name="T58" fmla="*/ 142 w 163"/>
              <a:gd name="T59" fmla="*/ 41 h 162"/>
              <a:gd name="T60" fmla="*/ 133 w 163"/>
              <a:gd name="T61" fmla="*/ 54 h 162"/>
              <a:gd name="T62" fmla="*/ 140 w 163"/>
              <a:gd name="T63" fmla="*/ 67 h 162"/>
              <a:gd name="T64" fmla="*/ 156 w 163"/>
              <a:gd name="T65" fmla="*/ 70 h 162"/>
              <a:gd name="T66" fmla="*/ 152 w 163"/>
              <a:gd name="T67" fmla="*/ 95 h 162"/>
              <a:gd name="T68" fmla="*/ 137 w 163"/>
              <a:gd name="T69" fmla="*/ 98 h 162"/>
              <a:gd name="T70" fmla="*/ 133 w 163"/>
              <a:gd name="T71" fmla="*/ 112 h 162"/>
              <a:gd name="T72" fmla="*/ 142 w 163"/>
              <a:gd name="T73" fmla="*/ 126 h 162"/>
              <a:gd name="T74" fmla="*/ 121 w 163"/>
              <a:gd name="T75" fmla="*/ 141 h 162"/>
              <a:gd name="T76" fmla="*/ 109 w 163"/>
              <a:gd name="T77" fmla="*/ 132 h 162"/>
              <a:gd name="T78" fmla="*/ 96 w 163"/>
              <a:gd name="T79" fmla="*/ 140 h 162"/>
              <a:gd name="T80" fmla="*/ 92 w 163"/>
              <a:gd name="T81" fmla="*/ 155 h 162"/>
              <a:gd name="T82" fmla="*/ 67 w 163"/>
              <a:gd name="T83" fmla="*/ 151 h 162"/>
              <a:gd name="T84" fmla="*/ 65 w 163"/>
              <a:gd name="T85" fmla="*/ 136 h 162"/>
              <a:gd name="T86" fmla="*/ 50 w 163"/>
              <a:gd name="T87" fmla="*/ 133 h 162"/>
              <a:gd name="T88" fmla="*/ 37 w 163"/>
              <a:gd name="T89" fmla="*/ 141 h 162"/>
              <a:gd name="T90" fmla="*/ 22 w 163"/>
              <a:gd name="T91" fmla="*/ 121 h 162"/>
              <a:gd name="T92" fmla="*/ 31 w 163"/>
              <a:gd name="T93" fmla="*/ 108 h 162"/>
              <a:gd name="T94" fmla="*/ 23 w 163"/>
              <a:gd name="T95" fmla="*/ 95 h 162"/>
              <a:gd name="T96" fmla="*/ 8 w 163"/>
              <a:gd name="T97" fmla="*/ 92 h 162"/>
              <a:gd name="T98" fmla="*/ 11 w 163"/>
              <a:gd name="T99" fmla="*/ 67 h 162"/>
              <a:gd name="T100" fmla="*/ 26 w 163"/>
              <a:gd name="T101" fmla="*/ 64 h 162"/>
              <a:gd name="T102" fmla="*/ 30 w 163"/>
              <a:gd name="T103" fmla="*/ 50 h 162"/>
              <a:gd name="T104" fmla="*/ 22 w 163"/>
              <a:gd name="T105" fmla="*/ 36 h 162"/>
              <a:gd name="T106" fmla="*/ 42 w 163"/>
              <a:gd name="T107" fmla="*/ 21 h 162"/>
              <a:gd name="T108" fmla="*/ 55 w 163"/>
              <a:gd name="T109" fmla="*/ 30 h 162"/>
              <a:gd name="T110" fmla="*/ 67 w 163"/>
              <a:gd name="T111" fmla="*/ 22 h 162"/>
              <a:gd name="T112" fmla="*/ 71 w 163"/>
              <a:gd name="T113" fmla="*/ 7 h 162"/>
              <a:gd name="T114" fmla="*/ 44 w 163"/>
              <a:gd name="T115" fmla="*/ 81 h 162"/>
              <a:gd name="T116" fmla="*/ 120 w 163"/>
              <a:gd name="T117" fmla="*/ 81 h 162"/>
              <a:gd name="T118" fmla="*/ 82 w 163"/>
              <a:gd name="T119" fmla="*/ 50 h 162"/>
              <a:gd name="T120" fmla="*/ 82 w 163"/>
              <a:gd name="T121" fmla="*/ 112 h 162"/>
              <a:gd name="T122" fmla="*/ 82 w 163"/>
              <a:gd name="T123" fmla="*/ 50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3" h="162">
                <a:moveTo>
                  <a:pt x="71" y="0"/>
                </a:moveTo>
                <a:cubicBezTo>
                  <a:pt x="65" y="0"/>
                  <a:pt x="60" y="5"/>
                  <a:pt x="60" y="11"/>
                </a:cubicBezTo>
                <a:cubicBezTo>
                  <a:pt x="60" y="20"/>
                  <a:pt x="60" y="20"/>
                  <a:pt x="60" y="20"/>
                </a:cubicBezTo>
                <a:cubicBezTo>
                  <a:pt x="58" y="21"/>
                  <a:pt x="56" y="22"/>
                  <a:pt x="54" y="23"/>
                </a:cubicBezTo>
                <a:cubicBezTo>
                  <a:pt x="47" y="16"/>
                  <a:pt x="47" y="16"/>
                  <a:pt x="47" y="16"/>
                </a:cubicBezTo>
                <a:cubicBezTo>
                  <a:pt x="43" y="12"/>
                  <a:pt x="36" y="12"/>
                  <a:pt x="32" y="16"/>
                </a:cubicBezTo>
                <a:cubicBezTo>
                  <a:pt x="17" y="31"/>
                  <a:pt x="17" y="31"/>
                  <a:pt x="17" y="31"/>
                </a:cubicBezTo>
                <a:cubicBezTo>
                  <a:pt x="12" y="35"/>
                  <a:pt x="12" y="42"/>
                  <a:pt x="17" y="47"/>
                </a:cubicBezTo>
                <a:cubicBezTo>
                  <a:pt x="23" y="53"/>
                  <a:pt x="23" y="53"/>
                  <a:pt x="23" y="53"/>
                </a:cubicBezTo>
                <a:cubicBezTo>
                  <a:pt x="22" y="55"/>
                  <a:pt x="21" y="57"/>
                  <a:pt x="21" y="59"/>
                </a:cubicBezTo>
                <a:cubicBezTo>
                  <a:pt x="11" y="59"/>
                  <a:pt x="11" y="59"/>
                  <a:pt x="11" y="59"/>
                </a:cubicBezTo>
                <a:cubicBezTo>
                  <a:pt x="5" y="59"/>
                  <a:pt x="0" y="64"/>
                  <a:pt x="0" y="70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98"/>
                  <a:pt x="5" y="103"/>
                  <a:pt x="11" y="103"/>
                </a:cubicBezTo>
                <a:cubicBezTo>
                  <a:pt x="21" y="103"/>
                  <a:pt x="21" y="103"/>
                  <a:pt x="21" y="103"/>
                </a:cubicBezTo>
                <a:cubicBezTo>
                  <a:pt x="21" y="105"/>
                  <a:pt x="22" y="107"/>
                  <a:pt x="23" y="109"/>
                </a:cubicBezTo>
                <a:cubicBezTo>
                  <a:pt x="17" y="115"/>
                  <a:pt x="17" y="115"/>
                  <a:pt x="17" y="115"/>
                </a:cubicBezTo>
                <a:cubicBezTo>
                  <a:pt x="12" y="120"/>
                  <a:pt x="12" y="127"/>
                  <a:pt x="17" y="131"/>
                </a:cubicBezTo>
                <a:cubicBezTo>
                  <a:pt x="32" y="146"/>
                  <a:pt x="32" y="146"/>
                  <a:pt x="32" y="146"/>
                </a:cubicBezTo>
                <a:cubicBezTo>
                  <a:pt x="36" y="150"/>
                  <a:pt x="43" y="150"/>
                  <a:pt x="47" y="146"/>
                </a:cubicBezTo>
                <a:cubicBezTo>
                  <a:pt x="54" y="139"/>
                  <a:pt x="54" y="139"/>
                  <a:pt x="54" y="139"/>
                </a:cubicBezTo>
                <a:cubicBezTo>
                  <a:pt x="56" y="140"/>
                  <a:pt x="58" y="141"/>
                  <a:pt x="60" y="142"/>
                </a:cubicBezTo>
                <a:cubicBezTo>
                  <a:pt x="60" y="151"/>
                  <a:pt x="60" y="151"/>
                  <a:pt x="60" y="151"/>
                </a:cubicBezTo>
                <a:cubicBezTo>
                  <a:pt x="60" y="157"/>
                  <a:pt x="65" y="162"/>
                  <a:pt x="71" y="162"/>
                </a:cubicBezTo>
                <a:cubicBezTo>
                  <a:pt x="92" y="162"/>
                  <a:pt x="92" y="162"/>
                  <a:pt x="92" y="162"/>
                </a:cubicBezTo>
                <a:cubicBezTo>
                  <a:pt x="98" y="162"/>
                  <a:pt x="103" y="157"/>
                  <a:pt x="103" y="151"/>
                </a:cubicBezTo>
                <a:cubicBezTo>
                  <a:pt x="103" y="142"/>
                  <a:pt x="103" y="142"/>
                  <a:pt x="103" y="142"/>
                </a:cubicBezTo>
                <a:cubicBezTo>
                  <a:pt x="105" y="141"/>
                  <a:pt x="107" y="140"/>
                  <a:pt x="109" y="139"/>
                </a:cubicBezTo>
                <a:cubicBezTo>
                  <a:pt x="116" y="146"/>
                  <a:pt x="116" y="146"/>
                  <a:pt x="116" y="146"/>
                </a:cubicBezTo>
                <a:cubicBezTo>
                  <a:pt x="120" y="150"/>
                  <a:pt x="127" y="150"/>
                  <a:pt x="131" y="146"/>
                </a:cubicBezTo>
                <a:cubicBezTo>
                  <a:pt x="147" y="131"/>
                  <a:pt x="147" y="131"/>
                  <a:pt x="147" y="131"/>
                </a:cubicBezTo>
                <a:cubicBezTo>
                  <a:pt x="151" y="127"/>
                  <a:pt x="151" y="120"/>
                  <a:pt x="147" y="115"/>
                </a:cubicBezTo>
                <a:cubicBezTo>
                  <a:pt x="140" y="109"/>
                  <a:pt x="140" y="109"/>
                  <a:pt x="140" y="109"/>
                </a:cubicBezTo>
                <a:cubicBezTo>
                  <a:pt x="141" y="107"/>
                  <a:pt x="142" y="105"/>
                  <a:pt x="143" y="103"/>
                </a:cubicBezTo>
                <a:cubicBezTo>
                  <a:pt x="152" y="103"/>
                  <a:pt x="152" y="103"/>
                  <a:pt x="152" y="103"/>
                </a:cubicBezTo>
                <a:cubicBezTo>
                  <a:pt x="158" y="103"/>
                  <a:pt x="163" y="98"/>
                  <a:pt x="163" y="92"/>
                </a:cubicBezTo>
                <a:cubicBezTo>
                  <a:pt x="163" y="70"/>
                  <a:pt x="163" y="70"/>
                  <a:pt x="163" y="70"/>
                </a:cubicBezTo>
                <a:cubicBezTo>
                  <a:pt x="163" y="64"/>
                  <a:pt x="158" y="59"/>
                  <a:pt x="152" y="59"/>
                </a:cubicBezTo>
                <a:cubicBezTo>
                  <a:pt x="143" y="59"/>
                  <a:pt x="143" y="59"/>
                  <a:pt x="143" y="59"/>
                </a:cubicBezTo>
                <a:cubicBezTo>
                  <a:pt x="142" y="57"/>
                  <a:pt x="141" y="55"/>
                  <a:pt x="140" y="53"/>
                </a:cubicBezTo>
                <a:cubicBezTo>
                  <a:pt x="147" y="47"/>
                  <a:pt x="147" y="47"/>
                  <a:pt x="147" y="47"/>
                </a:cubicBezTo>
                <a:cubicBezTo>
                  <a:pt x="151" y="42"/>
                  <a:pt x="151" y="35"/>
                  <a:pt x="147" y="31"/>
                </a:cubicBezTo>
                <a:cubicBezTo>
                  <a:pt x="131" y="16"/>
                  <a:pt x="131" y="16"/>
                  <a:pt x="131" y="16"/>
                </a:cubicBezTo>
                <a:cubicBezTo>
                  <a:pt x="127" y="12"/>
                  <a:pt x="120" y="12"/>
                  <a:pt x="116" y="16"/>
                </a:cubicBezTo>
                <a:cubicBezTo>
                  <a:pt x="109" y="23"/>
                  <a:pt x="109" y="23"/>
                  <a:pt x="109" y="23"/>
                </a:cubicBezTo>
                <a:cubicBezTo>
                  <a:pt x="107" y="22"/>
                  <a:pt x="105" y="21"/>
                  <a:pt x="103" y="20"/>
                </a:cubicBezTo>
                <a:cubicBezTo>
                  <a:pt x="103" y="11"/>
                  <a:pt x="103" y="11"/>
                  <a:pt x="103" y="11"/>
                </a:cubicBezTo>
                <a:cubicBezTo>
                  <a:pt x="103" y="5"/>
                  <a:pt x="98" y="0"/>
                  <a:pt x="92" y="0"/>
                </a:cubicBezTo>
                <a:lnTo>
                  <a:pt x="71" y="0"/>
                </a:lnTo>
                <a:close/>
                <a:moveTo>
                  <a:pt x="71" y="7"/>
                </a:moveTo>
                <a:cubicBezTo>
                  <a:pt x="92" y="7"/>
                  <a:pt x="92" y="7"/>
                  <a:pt x="92" y="7"/>
                </a:cubicBezTo>
                <a:cubicBezTo>
                  <a:pt x="95" y="7"/>
                  <a:pt x="96" y="9"/>
                  <a:pt x="96" y="11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24"/>
                  <a:pt x="97" y="25"/>
                  <a:pt x="99" y="26"/>
                </a:cubicBezTo>
                <a:cubicBezTo>
                  <a:pt x="102" y="27"/>
                  <a:pt x="105" y="28"/>
                  <a:pt x="109" y="30"/>
                </a:cubicBezTo>
                <a:cubicBezTo>
                  <a:pt x="110" y="31"/>
                  <a:pt x="112" y="30"/>
                  <a:pt x="113" y="29"/>
                </a:cubicBezTo>
                <a:cubicBezTo>
                  <a:pt x="121" y="21"/>
                  <a:pt x="121" y="21"/>
                  <a:pt x="121" y="21"/>
                </a:cubicBezTo>
                <a:cubicBezTo>
                  <a:pt x="123" y="20"/>
                  <a:pt x="125" y="20"/>
                  <a:pt x="126" y="21"/>
                </a:cubicBezTo>
                <a:cubicBezTo>
                  <a:pt x="142" y="36"/>
                  <a:pt x="142" y="36"/>
                  <a:pt x="142" y="36"/>
                </a:cubicBezTo>
                <a:cubicBezTo>
                  <a:pt x="143" y="38"/>
                  <a:pt x="143" y="40"/>
                  <a:pt x="142" y="41"/>
                </a:cubicBezTo>
                <a:cubicBezTo>
                  <a:pt x="133" y="50"/>
                  <a:pt x="133" y="50"/>
                  <a:pt x="133" y="50"/>
                </a:cubicBezTo>
                <a:cubicBezTo>
                  <a:pt x="132" y="51"/>
                  <a:pt x="132" y="53"/>
                  <a:pt x="133" y="54"/>
                </a:cubicBezTo>
                <a:cubicBezTo>
                  <a:pt x="134" y="57"/>
                  <a:pt x="136" y="60"/>
                  <a:pt x="137" y="64"/>
                </a:cubicBezTo>
                <a:cubicBezTo>
                  <a:pt x="137" y="66"/>
                  <a:pt x="139" y="67"/>
                  <a:pt x="140" y="67"/>
                </a:cubicBezTo>
                <a:cubicBezTo>
                  <a:pt x="152" y="67"/>
                  <a:pt x="152" y="67"/>
                  <a:pt x="152" y="67"/>
                </a:cubicBezTo>
                <a:cubicBezTo>
                  <a:pt x="154" y="67"/>
                  <a:pt x="156" y="68"/>
                  <a:pt x="156" y="70"/>
                </a:cubicBezTo>
                <a:cubicBezTo>
                  <a:pt x="156" y="92"/>
                  <a:pt x="156" y="92"/>
                  <a:pt x="156" y="92"/>
                </a:cubicBezTo>
                <a:cubicBezTo>
                  <a:pt x="156" y="94"/>
                  <a:pt x="154" y="95"/>
                  <a:pt x="152" y="95"/>
                </a:cubicBezTo>
                <a:cubicBezTo>
                  <a:pt x="140" y="95"/>
                  <a:pt x="140" y="95"/>
                  <a:pt x="140" y="95"/>
                </a:cubicBezTo>
                <a:cubicBezTo>
                  <a:pt x="139" y="95"/>
                  <a:pt x="137" y="96"/>
                  <a:pt x="137" y="98"/>
                </a:cubicBezTo>
                <a:cubicBezTo>
                  <a:pt x="136" y="101"/>
                  <a:pt x="134" y="105"/>
                  <a:pt x="133" y="108"/>
                </a:cubicBezTo>
                <a:cubicBezTo>
                  <a:pt x="132" y="109"/>
                  <a:pt x="132" y="111"/>
                  <a:pt x="133" y="112"/>
                </a:cubicBezTo>
                <a:cubicBezTo>
                  <a:pt x="142" y="121"/>
                  <a:pt x="142" y="121"/>
                  <a:pt x="142" y="121"/>
                </a:cubicBezTo>
                <a:cubicBezTo>
                  <a:pt x="143" y="122"/>
                  <a:pt x="143" y="124"/>
                  <a:pt x="142" y="126"/>
                </a:cubicBezTo>
                <a:cubicBezTo>
                  <a:pt x="126" y="141"/>
                  <a:pt x="126" y="141"/>
                  <a:pt x="126" y="141"/>
                </a:cubicBezTo>
                <a:cubicBezTo>
                  <a:pt x="125" y="142"/>
                  <a:pt x="123" y="142"/>
                  <a:pt x="121" y="141"/>
                </a:cubicBezTo>
                <a:cubicBezTo>
                  <a:pt x="113" y="133"/>
                  <a:pt x="113" y="133"/>
                  <a:pt x="113" y="133"/>
                </a:cubicBezTo>
                <a:cubicBezTo>
                  <a:pt x="112" y="132"/>
                  <a:pt x="110" y="131"/>
                  <a:pt x="109" y="132"/>
                </a:cubicBezTo>
                <a:cubicBezTo>
                  <a:pt x="105" y="134"/>
                  <a:pt x="102" y="135"/>
                  <a:pt x="99" y="136"/>
                </a:cubicBezTo>
                <a:cubicBezTo>
                  <a:pt x="97" y="137"/>
                  <a:pt x="96" y="138"/>
                  <a:pt x="96" y="140"/>
                </a:cubicBezTo>
                <a:cubicBezTo>
                  <a:pt x="96" y="151"/>
                  <a:pt x="96" y="151"/>
                  <a:pt x="96" y="151"/>
                </a:cubicBezTo>
                <a:cubicBezTo>
                  <a:pt x="96" y="153"/>
                  <a:pt x="95" y="155"/>
                  <a:pt x="92" y="155"/>
                </a:cubicBezTo>
                <a:cubicBezTo>
                  <a:pt x="71" y="155"/>
                  <a:pt x="71" y="155"/>
                  <a:pt x="71" y="155"/>
                </a:cubicBezTo>
                <a:cubicBezTo>
                  <a:pt x="69" y="155"/>
                  <a:pt x="67" y="153"/>
                  <a:pt x="67" y="151"/>
                </a:cubicBezTo>
                <a:cubicBezTo>
                  <a:pt x="67" y="140"/>
                  <a:pt x="67" y="140"/>
                  <a:pt x="67" y="140"/>
                </a:cubicBezTo>
                <a:cubicBezTo>
                  <a:pt x="67" y="138"/>
                  <a:pt x="66" y="137"/>
                  <a:pt x="65" y="136"/>
                </a:cubicBezTo>
                <a:cubicBezTo>
                  <a:pt x="61" y="135"/>
                  <a:pt x="58" y="134"/>
                  <a:pt x="55" y="132"/>
                </a:cubicBezTo>
                <a:cubicBezTo>
                  <a:pt x="53" y="131"/>
                  <a:pt x="52" y="132"/>
                  <a:pt x="50" y="133"/>
                </a:cubicBezTo>
                <a:cubicBezTo>
                  <a:pt x="42" y="141"/>
                  <a:pt x="42" y="141"/>
                  <a:pt x="42" y="141"/>
                </a:cubicBezTo>
                <a:cubicBezTo>
                  <a:pt x="41" y="142"/>
                  <a:pt x="38" y="142"/>
                  <a:pt x="37" y="141"/>
                </a:cubicBezTo>
                <a:cubicBezTo>
                  <a:pt x="22" y="126"/>
                  <a:pt x="22" y="126"/>
                  <a:pt x="22" y="126"/>
                </a:cubicBezTo>
                <a:cubicBezTo>
                  <a:pt x="20" y="124"/>
                  <a:pt x="20" y="122"/>
                  <a:pt x="22" y="121"/>
                </a:cubicBezTo>
                <a:cubicBezTo>
                  <a:pt x="30" y="112"/>
                  <a:pt x="30" y="112"/>
                  <a:pt x="30" y="112"/>
                </a:cubicBezTo>
                <a:cubicBezTo>
                  <a:pt x="31" y="111"/>
                  <a:pt x="31" y="109"/>
                  <a:pt x="31" y="108"/>
                </a:cubicBezTo>
                <a:cubicBezTo>
                  <a:pt x="29" y="105"/>
                  <a:pt x="28" y="101"/>
                  <a:pt x="26" y="98"/>
                </a:cubicBezTo>
                <a:cubicBezTo>
                  <a:pt x="26" y="96"/>
                  <a:pt x="25" y="95"/>
                  <a:pt x="23" y="95"/>
                </a:cubicBezTo>
                <a:cubicBezTo>
                  <a:pt x="11" y="95"/>
                  <a:pt x="11" y="95"/>
                  <a:pt x="11" y="95"/>
                </a:cubicBezTo>
                <a:cubicBezTo>
                  <a:pt x="9" y="95"/>
                  <a:pt x="8" y="94"/>
                  <a:pt x="8" y="92"/>
                </a:cubicBezTo>
                <a:cubicBezTo>
                  <a:pt x="8" y="70"/>
                  <a:pt x="8" y="70"/>
                  <a:pt x="8" y="70"/>
                </a:cubicBezTo>
                <a:cubicBezTo>
                  <a:pt x="8" y="68"/>
                  <a:pt x="9" y="67"/>
                  <a:pt x="11" y="67"/>
                </a:cubicBezTo>
                <a:cubicBezTo>
                  <a:pt x="23" y="67"/>
                  <a:pt x="23" y="67"/>
                  <a:pt x="23" y="67"/>
                </a:cubicBezTo>
                <a:cubicBezTo>
                  <a:pt x="25" y="67"/>
                  <a:pt x="26" y="66"/>
                  <a:pt x="26" y="64"/>
                </a:cubicBezTo>
                <a:cubicBezTo>
                  <a:pt x="28" y="60"/>
                  <a:pt x="29" y="57"/>
                  <a:pt x="31" y="54"/>
                </a:cubicBezTo>
                <a:cubicBezTo>
                  <a:pt x="31" y="53"/>
                  <a:pt x="31" y="51"/>
                  <a:pt x="30" y="50"/>
                </a:cubicBezTo>
                <a:cubicBezTo>
                  <a:pt x="22" y="41"/>
                  <a:pt x="22" y="41"/>
                  <a:pt x="22" y="41"/>
                </a:cubicBezTo>
                <a:cubicBezTo>
                  <a:pt x="20" y="40"/>
                  <a:pt x="20" y="38"/>
                  <a:pt x="22" y="36"/>
                </a:cubicBezTo>
                <a:cubicBezTo>
                  <a:pt x="37" y="21"/>
                  <a:pt x="37" y="21"/>
                  <a:pt x="37" y="21"/>
                </a:cubicBezTo>
                <a:cubicBezTo>
                  <a:pt x="38" y="20"/>
                  <a:pt x="41" y="20"/>
                  <a:pt x="42" y="21"/>
                </a:cubicBezTo>
                <a:cubicBezTo>
                  <a:pt x="50" y="29"/>
                  <a:pt x="50" y="29"/>
                  <a:pt x="50" y="29"/>
                </a:cubicBezTo>
                <a:cubicBezTo>
                  <a:pt x="52" y="30"/>
                  <a:pt x="53" y="31"/>
                  <a:pt x="55" y="30"/>
                </a:cubicBezTo>
                <a:cubicBezTo>
                  <a:pt x="58" y="28"/>
                  <a:pt x="61" y="27"/>
                  <a:pt x="65" y="26"/>
                </a:cubicBezTo>
                <a:cubicBezTo>
                  <a:pt x="66" y="25"/>
                  <a:pt x="67" y="24"/>
                  <a:pt x="67" y="22"/>
                </a:cubicBezTo>
                <a:cubicBezTo>
                  <a:pt x="67" y="11"/>
                  <a:pt x="67" y="11"/>
                  <a:pt x="67" y="11"/>
                </a:cubicBezTo>
                <a:cubicBezTo>
                  <a:pt x="67" y="9"/>
                  <a:pt x="69" y="7"/>
                  <a:pt x="71" y="7"/>
                </a:cubicBezTo>
                <a:close/>
                <a:moveTo>
                  <a:pt x="82" y="43"/>
                </a:moveTo>
                <a:cubicBezTo>
                  <a:pt x="61" y="43"/>
                  <a:pt x="44" y="60"/>
                  <a:pt x="44" y="81"/>
                </a:cubicBezTo>
                <a:cubicBezTo>
                  <a:pt x="44" y="102"/>
                  <a:pt x="61" y="119"/>
                  <a:pt x="82" y="119"/>
                </a:cubicBezTo>
                <a:cubicBezTo>
                  <a:pt x="103" y="119"/>
                  <a:pt x="120" y="102"/>
                  <a:pt x="120" y="81"/>
                </a:cubicBezTo>
                <a:cubicBezTo>
                  <a:pt x="120" y="60"/>
                  <a:pt x="103" y="43"/>
                  <a:pt x="82" y="43"/>
                </a:cubicBezTo>
                <a:close/>
                <a:moveTo>
                  <a:pt x="82" y="50"/>
                </a:moveTo>
                <a:cubicBezTo>
                  <a:pt x="99" y="50"/>
                  <a:pt x="112" y="64"/>
                  <a:pt x="112" y="81"/>
                </a:cubicBezTo>
                <a:cubicBezTo>
                  <a:pt x="112" y="98"/>
                  <a:pt x="99" y="112"/>
                  <a:pt x="82" y="112"/>
                </a:cubicBezTo>
                <a:cubicBezTo>
                  <a:pt x="65" y="112"/>
                  <a:pt x="51" y="98"/>
                  <a:pt x="51" y="81"/>
                </a:cubicBezTo>
                <a:cubicBezTo>
                  <a:pt x="51" y="64"/>
                  <a:pt x="65" y="50"/>
                  <a:pt x="82" y="5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067" dirty="0" smtClean="0">
              <a:solidFill>
                <a:srgbClr val="676767"/>
              </a:solidFill>
              <a:latin typeface="Century Gothic"/>
              <a:cs typeface="Arial" panose="020B0604020202020204" pitchFamily="34" charset="0"/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067" dirty="0">
              <a:solidFill>
                <a:srgbClr val="676767"/>
              </a:solidFill>
              <a:latin typeface="Century Gothic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34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uvertures sans photo">
  <a:themeElements>
    <a:clrScheme name="cnes2">
      <a:dk1>
        <a:srgbClr val="000000"/>
      </a:dk1>
      <a:lt1>
        <a:sysClr val="window" lastClr="FFFFFF"/>
      </a:lt1>
      <a:dk2>
        <a:srgbClr val="020251"/>
      </a:dk2>
      <a:lt2>
        <a:srgbClr val="646464"/>
      </a:lt2>
      <a:accent1>
        <a:srgbClr val="005191"/>
      </a:accent1>
      <a:accent2>
        <a:srgbClr val="44C39D"/>
      </a:accent2>
      <a:accent3>
        <a:srgbClr val="FF4A54"/>
      </a:accent3>
      <a:accent4>
        <a:srgbClr val="7FEDB3"/>
      </a:accent4>
      <a:accent5>
        <a:srgbClr val="68DFE3"/>
      </a:accent5>
      <a:accent6>
        <a:srgbClr val="FBDD62"/>
      </a:accent6>
      <a:hlink>
        <a:srgbClr val="9AA0FF"/>
      </a:hlink>
      <a:folHlink>
        <a:srgbClr val="FEAC5B"/>
      </a:folHlink>
    </a:clrScheme>
    <a:fontScheme name="cnes Arial">
      <a:majorFont>
        <a:latin typeface="Arial MT Std Extra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MARQUE 2020.pptx" id="{DD4F556C-475F-4C41-A970-27909699C96D}" vid="{EC9804AB-0397-4B48-99F5-CDBCE0560053}"/>
    </a:ext>
  </a:extLst>
</a:theme>
</file>

<file path=ppt/theme/theme2.xml><?xml version="1.0" encoding="utf-8"?>
<a:theme xmlns:a="http://schemas.openxmlformats.org/drawingml/2006/main" name="Couvertures avec photo gauche">
  <a:themeElements>
    <a:clrScheme name="cnes2">
      <a:dk1>
        <a:srgbClr val="000000"/>
      </a:dk1>
      <a:lt1>
        <a:sysClr val="window" lastClr="FFFFFF"/>
      </a:lt1>
      <a:dk2>
        <a:srgbClr val="020251"/>
      </a:dk2>
      <a:lt2>
        <a:srgbClr val="646464"/>
      </a:lt2>
      <a:accent1>
        <a:srgbClr val="005191"/>
      </a:accent1>
      <a:accent2>
        <a:srgbClr val="44C39D"/>
      </a:accent2>
      <a:accent3>
        <a:srgbClr val="FF4A54"/>
      </a:accent3>
      <a:accent4>
        <a:srgbClr val="7FEDB3"/>
      </a:accent4>
      <a:accent5>
        <a:srgbClr val="68DFE3"/>
      </a:accent5>
      <a:accent6>
        <a:srgbClr val="FBDD62"/>
      </a:accent6>
      <a:hlink>
        <a:srgbClr val="9AA0FF"/>
      </a:hlink>
      <a:folHlink>
        <a:srgbClr val="FEAC5B"/>
      </a:folHlink>
    </a:clrScheme>
    <a:fontScheme name="cnes">
      <a:majorFont>
        <a:latin typeface="CNES Poster"/>
        <a:ea typeface=""/>
        <a:cs typeface=""/>
      </a:majorFont>
      <a:minorFont>
        <a:latin typeface="CNES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MARQUE 2020.pptx" id="{DD4F556C-475F-4C41-A970-27909699C96D}" vid="{718E99DC-3A3F-454F-9215-26C74F9CEA3F}"/>
    </a:ext>
  </a:extLst>
</a:theme>
</file>

<file path=ppt/theme/theme3.xml><?xml version="1.0" encoding="utf-8"?>
<a:theme xmlns:a="http://schemas.openxmlformats.org/drawingml/2006/main" name="Intercalaires">
  <a:themeElements>
    <a:clrScheme name="cnes2">
      <a:dk1>
        <a:srgbClr val="000000"/>
      </a:dk1>
      <a:lt1>
        <a:sysClr val="window" lastClr="FFFFFF"/>
      </a:lt1>
      <a:dk2>
        <a:srgbClr val="020251"/>
      </a:dk2>
      <a:lt2>
        <a:srgbClr val="646464"/>
      </a:lt2>
      <a:accent1>
        <a:srgbClr val="005191"/>
      </a:accent1>
      <a:accent2>
        <a:srgbClr val="44C39D"/>
      </a:accent2>
      <a:accent3>
        <a:srgbClr val="FF4A54"/>
      </a:accent3>
      <a:accent4>
        <a:srgbClr val="7FEDB3"/>
      </a:accent4>
      <a:accent5>
        <a:srgbClr val="68DFE3"/>
      </a:accent5>
      <a:accent6>
        <a:srgbClr val="FBDD62"/>
      </a:accent6>
      <a:hlink>
        <a:srgbClr val="9AA0FF"/>
      </a:hlink>
      <a:folHlink>
        <a:srgbClr val="FEAC5B"/>
      </a:folHlink>
    </a:clrScheme>
    <a:fontScheme name="cnes">
      <a:majorFont>
        <a:latin typeface="CNES Poster"/>
        <a:ea typeface=""/>
        <a:cs typeface=""/>
      </a:majorFont>
      <a:minorFont>
        <a:latin typeface="CNES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MARQUE 2020.pptx" id="{DD4F556C-475F-4C41-A970-27909699C96D}" vid="{58B9B411-9A12-4AFD-91B8-5785EFB32E65}"/>
    </a:ext>
  </a:extLst>
</a:theme>
</file>

<file path=ppt/theme/theme4.xml><?xml version="1.0" encoding="utf-8"?>
<a:theme xmlns:a="http://schemas.openxmlformats.org/drawingml/2006/main" name="Contenu">
  <a:themeElements>
    <a:clrScheme name="cnes2">
      <a:dk1>
        <a:srgbClr val="000000"/>
      </a:dk1>
      <a:lt1>
        <a:sysClr val="window" lastClr="FFFFFF"/>
      </a:lt1>
      <a:dk2>
        <a:srgbClr val="020251"/>
      </a:dk2>
      <a:lt2>
        <a:srgbClr val="646464"/>
      </a:lt2>
      <a:accent1>
        <a:srgbClr val="005191"/>
      </a:accent1>
      <a:accent2>
        <a:srgbClr val="44C39D"/>
      </a:accent2>
      <a:accent3>
        <a:srgbClr val="FF4A54"/>
      </a:accent3>
      <a:accent4>
        <a:srgbClr val="7FEDB3"/>
      </a:accent4>
      <a:accent5>
        <a:srgbClr val="68DFE3"/>
      </a:accent5>
      <a:accent6>
        <a:srgbClr val="FBDD62"/>
      </a:accent6>
      <a:hlink>
        <a:srgbClr val="9AA0FF"/>
      </a:hlink>
      <a:folHlink>
        <a:srgbClr val="FEAC5B"/>
      </a:folHlink>
    </a:clrScheme>
    <a:fontScheme name="cnes">
      <a:majorFont>
        <a:latin typeface="CNES Poster"/>
        <a:ea typeface=""/>
        <a:cs typeface=""/>
      </a:majorFont>
      <a:minorFont>
        <a:latin typeface="CNES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MARQUE 2020.pptx" id="{DD4F556C-475F-4C41-A970-27909699C96D}" vid="{6351E9F1-307A-4872-AC59-DBC89A15DFD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Formulaires CNES" ma:contentTypeID="0x01010000DC6006A7BDDE4C8FF96CE1CE05F6EF002240421B177A4145A68A1D0509C7E11F" ma:contentTypeVersion="37" ma:contentTypeDescription="" ma:contentTypeScope="" ma:versionID="ea30cc480ded4210dd0d1ed87c595d23">
  <xsd:schema xmlns:xsd="http://www.w3.org/2001/XMLSchema" xmlns:xs="http://www.w3.org/2001/XMLSchema" xmlns:p="http://schemas.microsoft.com/office/2006/metadata/properties" xmlns:ns1="http://schemas.microsoft.com/sharepoint/v3" xmlns:ns2="c04198d5-9d41-4f87-9c9b-25c9d99d68b2" xmlns:ns3="d98edb7b-4b69-42c3-ba31-f9a07c1e3c46" xmlns:ns4="1480e229-d1f0-4dea-859f-b8c45efabb7a" xmlns:ns5="http://schemas.microsoft.com/sharepoint/v4" targetNamespace="http://schemas.microsoft.com/office/2006/metadata/properties" ma:root="true" ma:fieldsID="e8c9f286900141f7e64b1b1263004edf" ns1:_="" ns2:_="" ns3:_="" ns4:_="" ns5:_="">
    <xsd:import namespace="http://schemas.microsoft.com/sharepoint/v3"/>
    <xsd:import namespace="c04198d5-9d41-4f87-9c9b-25c9d99d68b2"/>
    <xsd:import namespace="d98edb7b-4b69-42c3-ba31-f9a07c1e3c46"/>
    <xsd:import namespace="1480e229-d1f0-4dea-859f-b8c45efabb7a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Nature"/>
                <xsd:element ref="ns3:Thème_x0020_LL"/>
                <xsd:element ref="ns3:Services_x0020_Pratiques" minOccurs="0"/>
                <xsd:element ref="ns3:RespForm"/>
                <xsd:element ref="ns3:RespTheme" minOccurs="0"/>
                <xsd:element ref="ns3:Cible"/>
                <xsd:element ref="ns4:TaxCatchAll" minOccurs="0"/>
                <xsd:element ref="ns4:TaxCatchAllLabel" minOccurs="0"/>
                <xsd:element ref="ns3:cfCentres0" minOccurs="0"/>
                <xsd:element ref="ns1:DocumentSetDescription" minOccurs="0"/>
                <xsd:element ref="ns5:IconOverlay" minOccurs="0"/>
                <xsd:element ref="ns2:Sous_x002d_Them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17" nillable="true" ma:displayName="Description" ma:description="Description de l’ensemble de documents" ma:hidden="true" ma:internalName="DocumentSetDescription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4198d5-9d41-4f87-9c9b-25c9d99d68b2" elementFormDefault="qualified">
    <xsd:import namespace="http://schemas.microsoft.com/office/2006/documentManagement/types"/>
    <xsd:import namespace="http://schemas.microsoft.com/office/infopath/2007/PartnerControls"/>
    <xsd:element name="Nature" ma:index="2" ma:displayName="Nature" ma:default="Formulaire" ma:format="RadioButtons" ma:internalName="Nature">
      <xsd:simpleType>
        <xsd:restriction base="dms:Choice">
          <xsd:enumeration value="Formulaire"/>
          <xsd:enumeration value="Modèle"/>
        </xsd:restriction>
      </xsd:simpleType>
    </xsd:element>
    <xsd:element name="Sous_x002d_Themes" ma:index="20" nillable="true" ma:displayName="Sous-Themes-RH" ma:format="Dropdown" ma:internalName="Sous_x002d_Themes">
      <xsd:simpleType>
        <xsd:restriction base="dms:Choice">
          <xsd:enumeration value="RH - Accords et réglementation"/>
          <xsd:enumeration value="RH - Carrière"/>
          <xsd:enumeration value="RH - Missions et remboursements de frais"/>
          <xsd:enumeration value="RH - Protection sociale"/>
          <xsd:enumeration value="RH - Rémunération"/>
          <xsd:enumeration value="RH - Temps de travail"/>
          <xsd:enumeration value="RH - Santé au travai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8edb7b-4b69-42c3-ba31-f9a07c1e3c46" elementFormDefault="qualified">
    <xsd:import namespace="http://schemas.microsoft.com/office/2006/documentManagement/types"/>
    <xsd:import namespace="http://schemas.microsoft.com/office/infopath/2007/PartnerControls"/>
    <xsd:element name="Thème_x0020_LL" ma:index="3" ma:displayName="Thème" ma:format="Dropdown" ma:internalName="Th_x00e8_me_x0020_LL">
      <xsd:simpleType>
        <xsd:restriction base="dms:Choice">
          <xsd:enumeration value="Z-archives"/>
          <xsd:enumeration value="Achats/recettes"/>
          <xsd:enumeration value="Actions R&amp;T"/>
          <xsd:enumeration value="ADHS"/>
          <xsd:enumeration value="Bureautique"/>
          <xsd:enumeration value="Conseil Administration"/>
          <xsd:enumeration value="Documentation Archives"/>
          <xsd:enumeration value="Gestion Finance"/>
          <xsd:enumeration value="Logistique, moyens généraux - Toulouse"/>
          <xsd:enumeration value="Logistique, moyens généraux - Kourou"/>
          <xsd:enumeration value="Logistique, moyens généraux, sécurité d'accès - Paris Daumesnil"/>
          <xsd:enumeration value="Logistique, moyens généraux, sécurité d'accès - Paris Les Halles"/>
          <xsd:enumeration value="Management des affaires et des projets"/>
          <xsd:enumeration value="Opérations"/>
          <xsd:enumeration value="Qualité"/>
          <xsd:enumeration value="Reach"/>
          <xsd:enumeration value="Représentation"/>
          <xsd:enumeration value="Ressources Humaines"/>
          <xsd:enumeration value="Sécurité du travail Ergonomie Environnement"/>
          <xsd:enumeration value="SSI"/>
          <xsd:enumeration value="Sûreté Accès - Toulouse"/>
          <xsd:enumeration value="Sûreté Accès - Kourou"/>
          <xsd:enumeration value="Système d'information"/>
          <xsd:enumeration value="Veille et Rayonnement"/>
        </xsd:restriction>
      </xsd:simpleType>
    </xsd:element>
    <xsd:element name="Services_x0020_Pratiques" ma:index="4" nillable="true" ma:displayName="Thématique" ma:internalName="Services_x0020_Pratiques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urrier&amp;Colis"/>
                    <xsd:enumeration value="Dépannage, réparation, installation"/>
                    <xsd:enumeration value="Déplacement&amp;missions"/>
                    <xsd:enumeration value="Espace de travail"/>
                    <xsd:enumeration value="Informatique"/>
                    <xsd:enumeration value="Imprimerie&amp;média"/>
                    <xsd:enumeration value="Prestations de services"/>
                    <xsd:enumeration value="Prêt"/>
                    <xsd:enumeration value="Prévention&amp;santé"/>
                    <xsd:enumeration value="Protection&amp;sécurité"/>
                    <xsd:enumeration value="Réunions, rencontres&amp;événements"/>
                    <xsd:enumeration value="Téléphonie"/>
                    <xsd:enumeration value="----"/>
                    <xsd:enumeration value="RH Carrière"/>
                    <xsd:enumeration value="RH Temps de travail"/>
                    <xsd:enumeration value="RH Rémunération"/>
                    <xsd:enumeration value="RH Protection sociale"/>
                    <xsd:enumeration value="RH Santé au travail"/>
                    <xsd:enumeration value="RH Missions&amp;remboursement de frais"/>
                    <xsd:enumeration value="RH Accord&amp;réglementation"/>
                    <xsd:enumeration value="Management"/>
                    <xsd:enumeration value="Projet"/>
                  </xsd:restriction>
                </xsd:simpleType>
              </xsd:element>
            </xsd:sequence>
          </xsd:extension>
        </xsd:complexContent>
      </xsd:complexType>
    </xsd:element>
    <xsd:element name="RespForm" ma:index="5" ma:displayName="Responsable du formulaire" ma:description="Responsable du formulaire" ma:list="UserInfo" ma:SharePointGroup="0" ma:internalName="RespForm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spTheme" ma:index="6" nillable="true" ma:displayName="Correspondant de thème" ma:description="Correspondant de thème" ma:list="UserInfo" ma:SharePointGroup="41" ma:internalName="Responsable_x0020_de_x0020_th_x00e8_m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ible" ma:index="8" ma:displayName="Cible" ma:format="Dropdown" ma:internalName="Cible" ma:readOnly="false">
      <xsd:simpleType>
        <xsd:restriction base="dms:Choice">
          <xsd:enumeration value="Manager-C/Projet"/>
          <xsd:enumeration value="Secrétaire"/>
          <xsd:enumeration value="Salariés CNES"/>
          <xsd:enumeration value="Tout public"/>
        </xsd:restriction>
      </xsd:simpleType>
    </xsd:element>
    <xsd:element name="cfCentres0" ma:index="13" ma:taxonomy="true" ma:internalName="cfCentres0" ma:taxonomyFieldName="cfCentres" ma:displayName="Centres - Etablissements" ma:readOnly="false" ma:fieldId="{cfae7dbf-fc1c-4884-b2c3-5ccd83607b77}" ma:taxonomyMulti="true" ma:sspId="43899476-92d5-47bd-aa4b-8ef5a50c3054" ma:termSetId="28451ea1-9d87-422f-b714-f82e1d7878b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80e229-d1f0-4dea-859f-b8c45efabb7a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bfb6061-b2cf-40ef-b5f8-aa9297de9445}" ma:internalName="TaxCatchAll" ma:showField="CatchAllData" ma:web="d98edb7b-4b69-42c3-ba31-f9a07c1e3c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5bfb6061-b2cf-40ef-b5f8-aa9297de9445}" ma:internalName="TaxCatchAllLabel" ma:readOnly="true" ma:showField="CatchAllDataLabel" ma:web="d98edb7b-4b69-42c3-ba31-f9a07c1e3c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ème_x0020_LL xmlns="d98edb7b-4b69-42c3-ba31-f9a07c1e3c46">Bureautique</Thème_x0020_LL>
    <TaxCatchAll xmlns="1480e229-d1f0-4dea-859f-b8c45efabb7a">
      <Value>69</Value>
      <Value>26</Value>
      <Value>2</Value>
      <Value>70</Value>
    </TaxCatchAll>
    <RespForm xmlns="d98edb7b-4b69-42c3-ba31-f9a07c1e3c46">
      <UserInfo>
        <DisplayName>i:0#.w|cnesnet\medaillee</DisplayName>
        <AccountId>1243</AccountId>
        <AccountType/>
      </UserInfo>
    </RespForm>
    <RespTheme xmlns="d98edb7b-4b69-42c3-ba31-f9a07c1e3c46">
      <UserInfo>
        <DisplayName/>
        <AccountId xsi:nil="true"/>
        <AccountType/>
      </UserInfo>
    </RespTheme>
    <IconOverlay xmlns="http://schemas.microsoft.com/sharepoint/v4" xsi:nil="true"/>
    <Nature xmlns="c04198d5-9d41-4f87-9c9b-25c9d99d68b2">Modèle</Nature>
    <DocumentSetDescription xmlns="http://schemas.microsoft.com/sharepoint/v3" xsi:nil="true"/>
    <Services_x0020_Pratiques xmlns="d98edb7b-4b69-42c3-ba31-f9a07c1e3c46"/>
    <Cible xmlns="d98edb7b-4b69-42c3-ba31-f9a07c1e3c46">Tout public</Cible>
    <Sous_x002d_Themes xmlns="c04198d5-9d41-4f87-9c9b-25c9d99d68b2" xsi:nil="true"/>
    <cfCentres0 xmlns="d98edb7b-4b69-42c3-ba31-f9a07c1e3c46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Kourou</TermName>
          <TermId xmlns="http://schemas.microsoft.com/office/infopath/2007/PartnerControls">10e6e4f8-5444-4c46-91d9-1d88f2248fca</TermId>
        </TermInfo>
        <TermInfo xmlns="http://schemas.microsoft.com/office/infopath/2007/PartnerControls">
          <TermName xmlns="http://schemas.microsoft.com/office/infopath/2007/PartnerControls">Toulouse</TermName>
          <TermId xmlns="http://schemas.microsoft.com/office/infopath/2007/PartnerControls">4631c293-d816-4767-8a32-a2fe4467ee72</TermId>
        </TermInfo>
        <TermInfo xmlns="http://schemas.microsoft.com/office/infopath/2007/PartnerControls">
          <TermName xmlns="http://schemas.microsoft.com/office/infopath/2007/PartnerControls">Paris Les Halles</TermName>
          <TermId xmlns="http://schemas.microsoft.com/office/infopath/2007/PartnerControls">ac11b732-fa5b-4b48-9b0a-94483da40da8</TermId>
        </TermInfo>
        <TermInfo xmlns="http://schemas.microsoft.com/office/infopath/2007/PartnerControls">
          <TermName xmlns="http://schemas.microsoft.com/office/infopath/2007/PartnerControls">Paris Daumesnil</TermName>
          <TermId xmlns="http://schemas.microsoft.com/office/infopath/2007/PartnerControls">5c469bbc-298c-4750-9426-367d4f27ccf3</TermId>
        </TermInfo>
      </Terms>
    </cfCentres0>
  </documentManagement>
</p:properties>
</file>

<file path=customXml/itemProps1.xml><?xml version="1.0" encoding="utf-8"?>
<ds:datastoreItem xmlns:ds="http://schemas.openxmlformats.org/officeDocument/2006/customXml" ds:itemID="{5B55DC6F-A0B3-4F44-B95F-5053F5956F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6263CC-5999-415F-90E7-84F1B9ADC8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04198d5-9d41-4f87-9c9b-25c9d99d68b2"/>
    <ds:schemaRef ds:uri="d98edb7b-4b69-42c3-ba31-f9a07c1e3c46"/>
    <ds:schemaRef ds:uri="1480e229-d1f0-4dea-859f-b8c45efabb7a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787F54-8D9D-4530-9CCD-E7E1651F5B8A}">
  <ds:schemaRefs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schemas.microsoft.com/sharepoint/v4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terms/"/>
    <ds:schemaRef ds:uri="1480e229-d1f0-4dea-859f-b8c45efabb7a"/>
    <ds:schemaRef ds:uri="d98edb7b-4b69-42c3-ba31-f9a07c1e3c46"/>
    <ds:schemaRef ds:uri="c04198d5-9d41-4f87-9c9b-25c9d99d68b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MARQUE 2020</Template>
  <TotalTime>103</TotalTime>
  <Words>617</Words>
  <Application>Microsoft Office PowerPoint</Application>
  <PresentationFormat>Grand écran</PresentationFormat>
  <Paragraphs>177</Paragraphs>
  <Slides>11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11</vt:i4>
      </vt:variant>
    </vt:vector>
  </HeadingPairs>
  <TitlesOfParts>
    <vt:vector size="25" baseType="lpstr">
      <vt:lpstr>Arial</vt:lpstr>
      <vt:lpstr>Arial Black</vt:lpstr>
      <vt:lpstr>Arial MT Std Extra Bold Cond</vt:lpstr>
      <vt:lpstr>Arial MT Std Light</vt:lpstr>
      <vt:lpstr>Calibri</vt:lpstr>
      <vt:lpstr>Century Gothic</vt:lpstr>
      <vt:lpstr>CNES Poster</vt:lpstr>
      <vt:lpstr>CNES Sans</vt:lpstr>
      <vt:lpstr>Courier New</vt:lpstr>
      <vt:lpstr>Wingdings</vt:lpstr>
      <vt:lpstr>Couvertures sans photo</vt:lpstr>
      <vt:lpstr>Couvertures avec photo gauche</vt:lpstr>
      <vt:lpstr>Intercalaires</vt:lpstr>
      <vt:lpstr>Contenu</vt:lpstr>
      <vt:lpstr>LISA</vt:lpstr>
      <vt:lpstr>Présentation PowerPoint</vt:lpstr>
      <vt:lpstr>DDPC Global Overview</vt:lpstr>
      <vt:lpstr>Inner DDPC communications</vt:lpstr>
      <vt:lpstr>Main DCC Specific Software</vt:lpstr>
      <vt:lpstr>Pipeline Runner</vt:lpstr>
      <vt:lpstr>STORAGE</vt:lpstr>
      <vt:lpstr>Prototyping Lab</vt:lpstr>
      <vt:lpstr>SDK</vt:lpstr>
      <vt:lpstr>PLANNING</vt:lpstr>
      <vt:lpstr>Thank you for your attention  Any Questions ?</vt:lpstr>
    </vt:vector>
  </TitlesOfParts>
  <Company>CNES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Favot Laurent (CAPGEMINI TECHNOLOGY SERVICES)</dc:creator>
  <cp:lastModifiedBy>Barthet Bastien (THALES SERVICES NUMERIQUES)</cp:lastModifiedBy>
  <cp:revision>26</cp:revision>
  <dcterms:created xsi:type="dcterms:W3CDTF">2021-02-01T09:08:09Z</dcterms:created>
  <dcterms:modified xsi:type="dcterms:W3CDTF">2023-11-20T17:00:40Z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0x01010000DC6006A7BDDE4C8FF96CE1CE05F6EF002240421B177A4145A68A1D0509C7E11F</vt:lpwstr>
  </property>
  <property fmtid="{D5CDD505-2E9C-101B-9397-08002B2CF9AE}" pid="3" name="cfCentres">
    <vt:lpwstr>26;#Kourou|10e6e4f8-5444-4c46-91d9-1d88f2248fca;#2;#Toulouse|4631c293-d816-4767-8a32-a2fe4467ee72;#70;#Paris Les Halles|ac11b732-fa5b-4b48-9b0a-94483da40da8;#69;#Paris Daumesnil|5c469bbc-298c-4750-9426-367d4f27ccf3</vt:lpwstr>
  </property>
</Properties>
</file>