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0" r:id="rId4"/>
    <p:sldId id="258" r:id="rId5"/>
    <p:sldId id="271" r:id="rId6"/>
    <p:sldId id="272" r:id="rId7"/>
    <p:sldId id="273" r:id="rId8"/>
    <p:sldId id="277" r:id="rId9"/>
    <p:sldId id="274" r:id="rId10"/>
    <p:sldId id="260" r:id="rId11"/>
    <p:sldId id="261" r:id="rId12"/>
    <p:sldId id="262" r:id="rId13"/>
    <p:sldId id="265" r:id="rId14"/>
    <p:sldId id="266" r:id="rId15"/>
    <p:sldId id="263" r:id="rId16"/>
    <p:sldId id="267" r:id="rId17"/>
    <p:sldId id="269" r:id="rId18"/>
    <p:sldId id="276" r:id="rId19"/>
    <p:sldId id="275" r:id="rId20"/>
    <p:sldId id="259" r:id="rId21"/>
    <p:sldId id="268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0AD9B"/>
    <a:srgbClr val="00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E1FEE2-00AE-47CC-AD6B-4DF1207957F7}" v="14" dt="2023-12-04T11:13:49.13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71"/>
    <p:restoredTop sz="94720"/>
  </p:normalViewPr>
  <p:slideViewPr>
    <p:cSldViewPr snapToGrid="0">
      <p:cViewPr varScale="1">
        <p:scale>
          <a:sx n="101" d="100"/>
          <a:sy n="101" d="100"/>
        </p:scale>
        <p:origin x="2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eu Guigue" clId="Web-{0EE1FEE2-00AE-47CC-AD6B-4DF1207957F7}"/>
    <pc:docChg chg="modSld">
      <pc:chgData name="Mathieu Guigue" userId="" providerId="" clId="Web-{0EE1FEE2-00AE-47CC-AD6B-4DF1207957F7}" dt="2023-12-04T11:13:46.591" v="12" actId="20577"/>
      <pc:docMkLst>
        <pc:docMk/>
      </pc:docMkLst>
      <pc:sldChg chg="modSp">
        <pc:chgData name="Mathieu Guigue" userId="" providerId="" clId="Web-{0EE1FEE2-00AE-47CC-AD6B-4DF1207957F7}" dt="2023-12-04T11:13:46.591" v="12" actId="20577"/>
        <pc:sldMkLst>
          <pc:docMk/>
          <pc:sldMk cId="375079198" sldId="270"/>
        </pc:sldMkLst>
        <pc:spChg chg="mod">
          <ac:chgData name="Mathieu Guigue" userId="" providerId="" clId="Web-{0EE1FEE2-00AE-47CC-AD6B-4DF1207957F7}" dt="2023-12-04T11:13:46.591" v="12" actId="20577"/>
          <ac:spMkLst>
            <pc:docMk/>
            <pc:sldMk cId="375079198" sldId="270"/>
            <ac:spMk id="2" creationId="{A2273BBA-8FB2-2D6E-FB37-FBEB528562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5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inspirehep.net</a:t>
            </a:r>
            <a:r>
              <a:rPr lang="en-US" dirty="0"/>
              <a:t>/</a:t>
            </a:r>
            <a:r>
              <a:rPr lang="en-US" dirty="0" err="1"/>
              <a:t>literature?sort</a:t>
            </a:r>
            <a:r>
              <a:rPr lang="en-US" dirty="0"/>
              <a:t>=</a:t>
            </a:r>
            <a:r>
              <a:rPr lang="en-US" dirty="0" err="1"/>
              <a:t>mostrecent&amp;size</a:t>
            </a:r>
            <a:r>
              <a:rPr lang="en-US" dirty="0"/>
              <a:t>=250&amp;page=1&amp;q=%28collaboration%3ANA61%2FSHINE%20and%20author%3Apopov%29%20or%20%28collaboration%3AT2K%20and%20author%3Agiganti%29%20or%20%28collaboration%3AHyper-Kamiokande%20and%20author%3Amellet%29%20or%20author%3AM.%20Guigue&amp;earliest_date=2018--2023&amp;ui-citation-summary=</a:t>
            </a:r>
            <a:r>
              <a:rPr lang="en-US" dirty="0" err="1"/>
              <a:t>true&amp;ui-exclude-self-citations</a:t>
            </a:r>
            <a:r>
              <a:rPr lang="en-US" dirty="0"/>
              <a:t>=true</a:t>
            </a:r>
          </a:p>
          <a:p>
            <a:endParaRPr lang="en-US" dirty="0"/>
          </a:p>
          <a:p>
            <a:r>
              <a:rPr lang="en-US" dirty="0"/>
              <a:t>-&gt; doesn’t include Marco’s!</a:t>
            </a:r>
          </a:p>
        </p:txBody>
      </p:sp>
    </p:spTree>
    <p:extLst>
      <p:ext uri="{BB962C8B-B14F-4D97-AF65-F5344CB8AC3E}">
        <p14:creationId xmlns:p14="http://schemas.microsoft.com/office/powerpoint/2010/main" val="259122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6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context slides: will explain the contributions later</a:t>
            </a:r>
          </a:p>
        </p:txBody>
      </p:sp>
    </p:spTree>
    <p:extLst>
      <p:ext uri="{BB962C8B-B14F-4D97-AF65-F5344CB8AC3E}">
        <p14:creationId xmlns:p14="http://schemas.microsoft.com/office/powerpoint/2010/main" val="1393572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8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769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22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9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50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53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16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8309" y="11258965"/>
            <a:ext cx="3991235" cy="2221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4" y="11327058"/>
            <a:ext cx="5031645" cy="2021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3583" y="11453480"/>
            <a:ext cx="3449133" cy="191595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>
            <a:lvl1pPr algn="ctr">
              <a:defRPr sz="5400"/>
            </a:lvl1pPr>
            <a:lvl2pPr algn="ctr">
              <a:defRPr sz="5400"/>
            </a:lvl2pPr>
            <a:lvl3pPr algn="ctr">
              <a:defRPr sz="5400"/>
            </a:lvl3pPr>
            <a:lvl4pPr algn="ctr">
              <a:defRPr sz="5400"/>
            </a:lvl4pPr>
            <a:lvl5pPr algn="ctr">
              <a:defRPr sz="5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73AE2C-C6A6-624C-0121-55146872B8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81461" y="11846609"/>
            <a:ext cx="3143060" cy="169545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mage"/>
          <p:cNvSpPr>
            <a:spLocks noGrp="1"/>
          </p:cNvSpPr>
          <p:nvPr>
            <p:ph type="pic" idx="21"/>
          </p:nvPr>
        </p:nvSpPr>
        <p:spPr>
          <a:xfrm>
            <a:off x="8861063" y="1909907"/>
            <a:ext cx="16536277" cy="110241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7300" y="2247134"/>
            <a:ext cx="10907200" cy="1070392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"/><Relationship Id="rId5" Type="http://schemas.openxmlformats.org/officeDocument/2006/relationships/image" Target="../media/image1.ti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67300" y="2247134"/>
            <a:ext cx="22449400" cy="1070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9071" y="13044214"/>
            <a:ext cx="453239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1159" y="47715"/>
            <a:ext cx="2852432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/>
          <p:cNvSpPr txBox="1"/>
          <p:nvPr/>
        </p:nvSpPr>
        <p:spPr>
          <a:xfrm>
            <a:off x="6796676" y="13044213"/>
            <a:ext cx="11125455" cy="46105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4077766" y="194402"/>
            <a:ext cx="17359524" cy="142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/>
              <a:t>Title Text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5438C090-E0BA-3D57-AAE5-DEFBB3C570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0409" y="132636"/>
            <a:ext cx="3674977" cy="147633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Segoe Print" panose="02000800000000000000" pitchFamily="2" charset="0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Segoe UI" panose="020B0502040204020203" pitchFamily="34" charset="0"/>
          <a:ea typeface="Helvetica Neue"/>
          <a:cs typeface="Segoe UI" panose="020B0502040204020203" pitchFamily="34" charset="0"/>
          <a:sym typeface="Helvetica Neue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Segoe UI" panose="020B0502040204020203" pitchFamily="34" charset="0"/>
          <a:ea typeface="Helvetica Neue"/>
          <a:cs typeface="Segoe UI" panose="020B0502040204020203" pitchFamily="34" charset="0"/>
          <a:sym typeface="Helvetica Neue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Segoe UI" panose="020B0502040204020203" pitchFamily="34" charset="0"/>
          <a:ea typeface="Helvetica Neue"/>
          <a:cs typeface="Segoe UI" panose="020B0502040204020203" pitchFamily="34" charset="0"/>
          <a:sym typeface="Helvetica Neue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Segoe UI" panose="020B0502040204020203" pitchFamily="34" charset="0"/>
          <a:ea typeface="Helvetica Neue"/>
          <a:cs typeface="Segoe UI" panose="020B0502040204020203" pitchFamily="34" charset="0"/>
          <a:sym typeface="Helvetica Neue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Segoe UI" panose="020B0502040204020203" pitchFamily="34" charset="0"/>
          <a:ea typeface="Helvetica Neue"/>
          <a:cs typeface="Segoe UI" panose="020B0502040204020203" pitchFamily="34" charset="0"/>
          <a:sym typeface="Helvetica Neue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1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8.jpe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5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5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82.jpeg"/><Relationship Id="rId10" Type="http://schemas.openxmlformats.org/officeDocument/2006/relationships/image" Target="../media/image74.png"/><Relationship Id="rId19" Type="http://schemas.openxmlformats.org/officeDocument/2006/relationships/image" Target="../media/image80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8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80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41.tif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5.png"/><Relationship Id="rId2" Type="http://schemas.openxmlformats.org/officeDocument/2006/relationships/image" Target="../media/image67.jpeg"/><Relationship Id="rId16" Type="http://schemas.openxmlformats.org/officeDocument/2006/relationships/image" Target="../media/image95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6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21.tif"/><Relationship Id="rId17" Type="http://schemas.openxmlformats.org/officeDocument/2006/relationships/image" Target="../media/image200.png"/><Relationship Id="rId25" Type="http://schemas.openxmlformats.org/officeDocument/2006/relationships/image" Target="../media/image29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23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tif"/><Relationship Id="rId14" Type="http://schemas.openxmlformats.org/officeDocument/2006/relationships/image" Target="../media/image23.png"/><Relationship Id="rId22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7" Type="http://schemas.openxmlformats.org/officeDocument/2006/relationships/image" Target="../media/image4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>
                <a:latin typeface="Segoe Print" panose="02000800000000000000" pitchFamily="2" charset="0"/>
              </a:rPr>
              <a:t>Neutrino group: </a:t>
            </a:r>
            <a:br>
              <a:rPr lang="fr-FR" dirty="0">
                <a:latin typeface="Segoe Print" panose="02000800000000000000" pitchFamily="2" charset="0"/>
              </a:rPr>
            </a:br>
            <a:r>
              <a:rPr lang="fr-FR" dirty="0">
                <a:latin typeface="Segoe Print" panose="02000800000000000000" pitchFamily="2" charset="0"/>
              </a:rPr>
              <a:t>contributions and prospects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49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HCERES Evaluation, 2017-2022</a:t>
            </a:r>
            <a:br>
              <a:rPr lang="en-US" dirty="0"/>
            </a:br>
            <a:r>
              <a:rPr lang="en-US" dirty="0"/>
              <a:t>December 5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E721DEA-55EE-6B0A-85B4-F25C1987DF43}"/>
              </a:ext>
            </a:extLst>
          </p:cNvPr>
          <p:cNvGrpSpPr/>
          <p:nvPr/>
        </p:nvGrpSpPr>
        <p:grpSpPr>
          <a:xfrm>
            <a:off x="1310602" y="4605768"/>
            <a:ext cx="20317497" cy="1284044"/>
            <a:chOff x="1310602" y="1728097"/>
            <a:chExt cx="20317497" cy="1284044"/>
          </a:xfrm>
          <a:noFill/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67AA353-0A63-0BC7-AF4B-6904B2D838C9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1791425" y="2292356"/>
              <a:ext cx="0" cy="719785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2018">
              <a:extLst>
                <a:ext uri="{FF2B5EF4-FFF2-40B4-BE49-F238E27FC236}">
                  <a16:creationId xmlns:a16="http://schemas.microsoft.com/office/drawing/2014/main" id="{026CFE56-153A-5B2E-1E4E-410820AC1255}"/>
                </a:ext>
              </a:extLst>
            </p:cNvPr>
            <p:cNvSpPr txBox="1"/>
            <p:nvPr/>
          </p:nvSpPr>
          <p:spPr>
            <a:xfrm>
              <a:off x="1310602" y="1731906"/>
              <a:ext cx="961645" cy="560450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35" name="‘19">
              <a:extLst>
                <a:ext uri="{FF2B5EF4-FFF2-40B4-BE49-F238E27FC236}">
                  <a16:creationId xmlns:a16="http://schemas.microsoft.com/office/drawing/2014/main" id="{B12D57D9-76E9-D6FF-5267-788FB2F19AF7}"/>
                </a:ext>
              </a:extLst>
            </p:cNvPr>
            <p:cNvSpPr txBox="1"/>
            <p:nvPr/>
          </p:nvSpPr>
          <p:spPr>
            <a:xfrm>
              <a:off x="3566940" y="1731906"/>
              <a:ext cx="643891" cy="560450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>
                  <a:solidFill>
                    <a:schemeClr val="tx1"/>
                  </a:solidFill>
                </a:rPr>
                <a:t>‘19</a:t>
              </a:r>
            </a:p>
          </p:txBody>
        </p:sp>
        <p:sp>
          <p:nvSpPr>
            <p:cNvPr id="36" name="‘20">
              <a:extLst>
                <a:ext uri="{FF2B5EF4-FFF2-40B4-BE49-F238E27FC236}">
                  <a16:creationId xmlns:a16="http://schemas.microsoft.com/office/drawing/2014/main" id="{A621A00B-B2E1-00A7-EFD7-C6E90D8C193B}"/>
                </a:ext>
              </a:extLst>
            </p:cNvPr>
            <p:cNvSpPr txBox="1"/>
            <p:nvPr/>
          </p:nvSpPr>
          <p:spPr>
            <a:xfrm>
              <a:off x="5505524" y="1731906"/>
              <a:ext cx="643891" cy="560450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>
                  <a:solidFill>
                    <a:schemeClr val="tx1"/>
                  </a:solidFill>
                </a:rPr>
                <a:t>‘20</a:t>
              </a:r>
            </a:p>
          </p:txBody>
        </p:sp>
        <p:sp>
          <p:nvSpPr>
            <p:cNvPr id="37" name="‘21">
              <a:extLst>
                <a:ext uri="{FF2B5EF4-FFF2-40B4-BE49-F238E27FC236}">
                  <a16:creationId xmlns:a16="http://schemas.microsoft.com/office/drawing/2014/main" id="{7B5A6242-378B-8A95-AC78-622C7A74F984}"/>
                </a:ext>
              </a:extLst>
            </p:cNvPr>
            <p:cNvSpPr txBox="1"/>
            <p:nvPr/>
          </p:nvSpPr>
          <p:spPr>
            <a:xfrm>
              <a:off x="7444108" y="1731906"/>
              <a:ext cx="643891" cy="560450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tx1"/>
                  </a:solidFill>
                </a:rPr>
                <a:t>‘21</a:t>
              </a:r>
            </a:p>
          </p:txBody>
        </p:sp>
        <p:sp>
          <p:nvSpPr>
            <p:cNvPr id="38" name="‘22">
              <a:extLst>
                <a:ext uri="{FF2B5EF4-FFF2-40B4-BE49-F238E27FC236}">
                  <a16:creationId xmlns:a16="http://schemas.microsoft.com/office/drawing/2014/main" id="{59776FBA-1B0A-1A4B-4B3C-780ABC0F7588}"/>
                </a:ext>
              </a:extLst>
            </p:cNvPr>
            <p:cNvSpPr txBox="1"/>
            <p:nvPr/>
          </p:nvSpPr>
          <p:spPr>
            <a:xfrm>
              <a:off x="9382692" y="1731906"/>
              <a:ext cx="643891" cy="560450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>
                  <a:solidFill>
                    <a:schemeClr val="tx1"/>
                  </a:solidFill>
                </a:rPr>
                <a:t>‘22</a:t>
              </a:r>
            </a:p>
          </p:txBody>
        </p:sp>
        <p:sp>
          <p:nvSpPr>
            <p:cNvPr id="39" name="‘23">
              <a:extLst>
                <a:ext uri="{FF2B5EF4-FFF2-40B4-BE49-F238E27FC236}">
                  <a16:creationId xmlns:a16="http://schemas.microsoft.com/office/drawing/2014/main" id="{E18C6A98-1210-296E-A4CB-E39396F2966B}"/>
                </a:ext>
              </a:extLst>
            </p:cNvPr>
            <p:cNvSpPr txBox="1"/>
            <p:nvPr/>
          </p:nvSpPr>
          <p:spPr>
            <a:xfrm>
              <a:off x="11321276" y="1731906"/>
              <a:ext cx="643891" cy="560450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tx1"/>
                  </a:solidFill>
                </a:rPr>
                <a:t>‘23</a:t>
              </a:r>
            </a:p>
          </p:txBody>
        </p:sp>
        <p:sp>
          <p:nvSpPr>
            <p:cNvPr id="40" name="‘24">
              <a:extLst>
                <a:ext uri="{FF2B5EF4-FFF2-40B4-BE49-F238E27FC236}">
                  <a16:creationId xmlns:a16="http://schemas.microsoft.com/office/drawing/2014/main" id="{BE438E35-A94A-2E39-3751-978A5916ED03}"/>
                </a:ext>
              </a:extLst>
            </p:cNvPr>
            <p:cNvSpPr txBox="1"/>
            <p:nvPr/>
          </p:nvSpPr>
          <p:spPr>
            <a:xfrm>
              <a:off x="13259860" y="1731906"/>
              <a:ext cx="643891" cy="560450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tx1"/>
                  </a:solidFill>
                </a:rPr>
                <a:t>‘24</a:t>
              </a:r>
            </a:p>
          </p:txBody>
        </p:sp>
        <p:sp>
          <p:nvSpPr>
            <p:cNvPr id="41" name="‘24">
              <a:extLst>
                <a:ext uri="{FF2B5EF4-FFF2-40B4-BE49-F238E27FC236}">
                  <a16:creationId xmlns:a16="http://schemas.microsoft.com/office/drawing/2014/main" id="{07339453-1344-48BF-1864-A3C90791DE52}"/>
                </a:ext>
              </a:extLst>
            </p:cNvPr>
            <p:cNvSpPr txBox="1"/>
            <p:nvPr/>
          </p:nvSpPr>
          <p:spPr>
            <a:xfrm>
              <a:off x="15198444" y="1730003"/>
              <a:ext cx="636393" cy="564257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tx1"/>
                  </a:solidFill>
                </a:rPr>
                <a:t>‘2</a:t>
              </a:r>
              <a:r>
                <a:rPr lang="fr-FR" dirty="0">
                  <a:solidFill>
                    <a:schemeClr val="tx1"/>
                  </a:solidFill>
                </a:rPr>
                <a:t>5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42" name="‘24">
              <a:extLst>
                <a:ext uri="{FF2B5EF4-FFF2-40B4-BE49-F238E27FC236}">
                  <a16:creationId xmlns:a16="http://schemas.microsoft.com/office/drawing/2014/main" id="{C15FC89F-2F6E-5529-9E87-C4EDA2489759}"/>
                </a:ext>
              </a:extLst>
            </p:cNvPr>
            <p:cNvSpPr txBox="1"/>
            <p:nvPr/>
          </p:nvSpPr>
          <p:spPr>
            <a:xfrm>
              <a:off x="17129530" y="1728099"/>
              <a:ext cx="636393" cy="564257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tx1"/>
                  </a:solidFill>
                </a:rPr>
                <a:t>‘2</a:t>
              </a:r>
              <a:r>
                <a:rPr lang="fr-FR" dirty="0">
                  <a:solidFill>
                    <a:schemeClr val="tx1"/>
                  </a:solidFill>
                </a:rPr>
                <a:t>6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43" name="‘24">
              <a:extLst>
                <a:ext uri="{FF2B5EF4-FFF2-40B4-BE49-F238E27FC236}">
                  <a16:creationId xmlns:a16="http://schemas.microsoft.com/office/drawing/2014/main" id="{49942EBB-66D3-CB82-F075-EFDF28395AE8}"/>
                </a:ext>
              </a:extLst>
            </p:cNvPr>
            <p:cNvSpPr txBox="1"/>
            <p:nvPr/>
          </p:nvSpPr>
          <p:spPr>
            <a:xfrm>
              <a:off x="19060616" y="1728097"/>
              <a:ext cx="636393" cy="564257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tx1"/>
                  </a:solidFill>
                </a:rPr>
                <a:t>‘2</a:t>
              </a:r>
              <a:r>
                <a:rPr lang="fr-FR" dirty="0">
                  <a:solidFill>
                    <a:schemeClr val="tx1"/>
                  </a:solidFill>
                </a:rPr>
                <a:t>7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44" name="‘24">
              <a:extLst>
                <a:ext uri="{FF2B5EF4-FFF2-40B4-BE49-F238E27FC236}">
                  <a16:creationId xmlns:a16="http://schemas.microsoft.com/office/drawing/2014/main" id="{8CBE4BEF-7F70-6FBA-3E6E-0DF0129C6CAA}"/>
                </a:ext>
              </a:extLst>
            </p:cNvPr>
            <p:cNvSpPr txBox="1"/>
            <p:nvPr/>
          </p:nvSpPr>
          <p:spPr>
            <a:xfrm>
              <a:off x="20991706" y="1728098"/>
              <a:ext cx="636393" cy="564257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tx1"/>
                  </a:solidFill>
                </a:rPr>
                <a:t>‘2</a:t>
              </a:r>
              <a:r>
                <a:rPr lang="fr-FR" dirty="0">
                  <a:solidFill>
                    <a:schemeClr val="tx1"/>
                  </a:solidFill>
                </a:rPr>
                <a:t>8</a:t>
              </a:r>
              <a:endParaRPr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CFD061B-DE1C-A050-27B3-1D351A028F67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5827470" y="2292356"/>
              <a:ext cx="8554" cy="719785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817315E-03BB-2DAB-3B00-99A72F3E3D94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9704638" y="2292356"/>
              <a:ext cx="0" cy="719785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05143D4-91F5-A93D-8792-6256C89C60FB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>
              <a:off x="3888886" y="2292356"/>
              <a:ext cx="0" cy="719785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97B33A0-5D45-0F12-83AB-DDEC608C6CF8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7766054" y="2292356"/>
              <a:ext cx="0" cy="719785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2A6F90-1220-E94A-D725-02F6004C0A91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11643222" y="2292356"/>
              <a:ext cx="0" cy="719785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F615119-0BCC-60FF-E3F5-CEC30DF9DF2A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13581806" y="2292356"/>
              <a:ext cx="0" cy="719785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F7F7F7E-7436-508E-B75A-C3EB07C58BCA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15516641" y="2294260"/>
              <a:ext cx="0" cy="717881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9FD56C8-94E4-6BB7-4C0D-914A1A2EF4A6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>
              <a:off x="17447727" y="2292356"/>
              <a:ext cx="0" cy="719785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1BE9CDE-C17B-5A7B-6A19-02B9DB96A6A5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19378813" y="2292354"/>
              <a:ext cx="0" cy="719787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63DACCE-7E12-B2A6-725B-689C57A9B27D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>
              <a:off x="21309903" y="2292355"/>
              <a:ext cx="0" cy="719786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  <p:sp>
        <p:nvSpPr>
          <p:cNvPr id="106" name="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From</a:t>
            </a:r>
            <a:r>
              <a:rPr lang="fr-FR" dirty="0">
                <a:latin typeface="Segoe Print" panose="02000800000000000000" pitchFamily="2" charset="0"/>
              </a:rPr>
              <a:t> T2K to HK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107" name="Arrow"/>
          <p:cNvSpPr/>
          <p:nvPr/>
        </p:nvSpPr>
        <p:spPr>
          <a:xfrm>
            <a:off x="1543063" y="5029201"/>
            <a:ext cx="11233137" cy="3098801"/>
          </a:xfrm>
          <a:prstGeom prst="rightArrow">
            <a:avLst>
              <a:gd name="adj1" fmla="val 48000"/>
              <a:gd name="adj2" fmla="val 6400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6000" dirty="0">
                <a:solidFill>
                  <a:schemeClr val="bg1"/>
                </a:solidFill>
              </a:rPr>
              <a:t>T2K-I</a:t>
            </a:r>
            <a:endParaRPr sz="6000" dirty="0">
              <a:solidFill>
                <a:schemeClr val="bg1"/>
              </a:solidFill>
            </a:endParaRPr>
          </a:p>
        </p:txBody>
      </p:sp>
      <p:sp>
        <p:nvSpPr>
          <p:cNvPr id="108" name="Arrow"/>
          <p:cNvSpPr/>
          <p:nvPr/>
        </p:nvSpPr>
        <p:spPr>
          <a:xfrm>
            <a:off x="18624171" y="5029200"/>
            <a:ext cx="4512578" cy="3098801"/>
          </a:xfrm>
          <a:prstGeom prst="rightArrow">
            <a:avLst>
              <a:gd name="adj1" fmla="val 60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6000" dirty="0"/>
              <a:t>HK</a:t>
            </a:r>
            <a:endParaRPr dirty="0"/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F5B89A7A-5540-8806-E323-B03A4207B132}"/>
              </a:ext>
            </a:extLst>
          </p:cNvPr>
          <p:cNvSpPr/>
          <p:nvPr/>
        </p:nvSpPr>
        <p:spPr>
          <a:xfrm>
            <a:off x="12776200" y="5029200"/>
            <a:ext cx="5847971" cy="3098801"/>
          </a:xfrm>
          <a:prstGeom prst="rightArrow">
            <a:avLst>
              <a:gd name="adj1" fmla="val 56000"/>
              <a:gd name="adj2" fmla="val 6400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6000" dirty="0">
                <a:solidFill>
                  <a:schemeClr val="bg1"/>
                </a:solidFill>
              </a:rPr>
              <a:t>T2K-II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2018"/>
          <p:cNvSpPr txBox="1"/>
          <p:nvPr/>
        </p:nvSpPr>
        <p:spPr>
          <a:xfrm>
            <a:off x="1310602" y="1731906"/>
            <a:ext cx="9616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110" name="‘19"/>
          <p:cNvSpPr txBox="1"/>
          <p:nvPr/>
        </p:nvSpPr>
        <p:spPr>
          <a:xfrm>
            <a:off x="356694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‘19</a:t>
            </a:r>
          </a:p>
        </p:txBody>
      </p:sp>
      <p:sp>
        <p:nvSpPr>
          <p:cNvPr id="111" name="‘20"/>
          <p:cNvSpPr txBox="1"/>
          <p:nvPr/>
        </p:nvSpPr>
        <p:spPr>
          <a:xfrm>
            <a:off x="5505524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‘20</a:t>
            </a:r>
          </a:p>
        </p:txBody>
      </p:sp>
      <p:sp>
        <p:nvSpPr>
          <p:cNvPr id="112" name="‘21"/>
          <p:cNvSpPr txBox="1"/>
          <p:nvPr/>
        </p:nvSpPr>
        <p:spPr>
          <a:xfrm>
            <a:off x="7444108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‘21</a:t>
            </a:r>
          </a:p>
        </p:txBody>
      </p:sp>
      <p:sp>
        <p:nvSpPr>
          <p:cNvPr id="113" name="‘22"/>
          <p:cNvSpPr txBox="1"/>
          <p:nvPr/>
        </p:nvSpPr>
        <p:spPr>
          <a:xfrm>
            <a:off x="9382692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‘22</a:t>
            </a:r>
          </a:p>
        </p:txBody>
      </p:sp>
      <p:sp>
        <p:nvSpPr>
          <p:cNvPr id="114" name="‘23"/>
          <p:cNvSpPr txBox="1"/>
          <p:nvPr/>
        </p:nvSpPr>
        <p:spPr>
          <a:xfrm>
            <a:off x="11321276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‘23</a:t>
            </a:r>
          </a:p>
        </p:txBody>
      </p:sp>
      <p:sp>
        <p:nvSpPr>
          <p:cNvPr id="115" name="‘24"/>
          <p:cNvSpPr txBox="1"/>
          <p:nvPr/>
        </p:nvSpPr>
        <p:spPr>
          <a:xfrm>
            <a:off x="1325986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‘24</a:t>
            </a:r>
          </a:p>
        </p:txBody>
      </p:sp>
      <p:sp>
        <p:nvSpPr>
          <p:cNvPr id="2" name="‘24">
            <a:extLst>
              <a:ext uri="{FF2B5EF4-FFF2-40B4-BE49-F238E27FC236}">
                <a16:creationId xmlns:a16="http://schemas.microsoft.com/office/drawing/2014/main" id="{C8CC4B5E-CC01-C50B-2B6E-8A4F8A75A09C}"/>
              </a:ext>
            </a:extLst>
          </p:cNvPr>
          <p:cNvSpPr txBox="1"/>
          <p:nvPr/>
        </p:nvSpPr>
        <p:spPr>
          <a:xfrm>
            <a:off x="15198444" y="1730003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‘24">
            <a:extLst>
              <a:ext uri="{FF2B5EF4-FFF2-40B4-BE49-F238E27FC236}">
                <a16:creationId xmlns:a16="http://schemas.microsoft.com/office/drawing/2014/main" id="{75FB3306-5D6A-4A4A-ACCB-DFBDB02A807F}"/>
              </a:ext>
            </a:extLst>
          </p:cNvPr>
          <p:cNvSpPr txBox="1"/>
          <p:nvPr/>
        </p:nvSpPr>
        <p:spPr>
          <a:xfrm>
            <a:off x="17129530" y="1728099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‘24">
            <a:extLst>
              <a:ext uri="{FF2B5EF4-FFF2-40B4-BE49-F238E27FC236}">
                <a16:creationId xmlns:a16="http://schemas.microsoft.com/office/drawing/2014/main" id="{6CB0601F-18D7-285E-03DD-944CFCB5A1EB}"/>
              </a:ext>
            </a:extLst>
          </p:cNvPr>
          <p:cNvSpPr txBox="1"/>
          <p:nvPr/>
        </p:nvSpPr>
        <p:spPr>
          <a:xfrm>
            <a:off x="19060616" y="1728097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" name="‘24">
            <a:extLst>
              <a:ext uri="{FF2B5EF4-FFF2-40B4-BE49-F238E27FC236}">
                <a16:creationId xmlns:a16="http://schemas.microsoft.com/office/drawing/2014/main" id="{68B8AFE6-6294-C0A5-543C-24146F8B42F8}"/>
              </a:ext>
            </a:extLst>
          </p:cNvPr>
          <p:cNvSpPr txBox="1"/>
          <p:nvPr/>
        </p:nvSpPr>
        <p:spPr>
          <a:xfrm>
            <a:off x="20991706" y="1728098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8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50F334-1915-6451-F154-EEA2F7E810E0}"/>
              </a:ext>
            </a:extLst>
          </p:cNvPr>
          <p:cNvGrpSpPr/>
          <p:nvPr/>
        </p:nvGrpSpPr>
        <p:grpSpPr>
          <a:xfrm>
            <a:off x="1788460" y="2292354"/>
            <a:ext cx="19521443" cy="9581399"/>
            <a:chOff x="1788460" y="2292354"/>
            <a:chExt cx="19521443" cy="958139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7B3974C-C769-7CF7-100D-343839371C4D}"/>
                </a:ext>
              </a:extLst>
            </p:cNvPr>
            <p:cNvCxnSpPr>
              <a:stCxn id="109" idx="2"/>
            </p:cNvCxnSpPr>
            <p:nvPr/>
          </p:nvCxnSpPr>
          <p:spPr>
            <a:xfrm flipH="1">
              <a:off x="1788460" y="2292356"/>
              <a:ext cx="2965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E476EC-02C9-DA47-8F23-035B527E705B}"/>
                </a:ext>
              </a:extLst>
            </p:cNvPr>
            <p:cNvCxnSpPr>
              <a:cxnSpLocks/>
              <a:stCxn id="111" idx="2"/>
            </p:cNvCxnSpPr>
            <p:nvPr/>
          </p:nvCxnSpPr>
          <p:spPr>
            <a:xfrm flipH="1">
              <a:off x="5827469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6C0F4DC-115E-66D8-3954-16CF5776685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>
              <a:off x="9704638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BE018D6-CBCE-F181-418F-1A34EECDE22B}"/>
                </a:ext>
              </a:extLst>
            </p:cNvPr>
            <p:cNvCxnSpPr>
              <a:cxnSpLocks/>
              <a:stCxn id="110" idx="2"/>
            </p:cNvCxnSpPr>
            <p:nvPr/>
          </p:nvCxnSpPr>
          <p:spPr>
            <a:xfrm flipH="1">
              <a:off x="388888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F0AB159-D749-3EC4-27B5-56D683A21076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766053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60FE80-2786-35B6-9BEE-9920431C33C4}"/>
                </a:ext>
              </a:extLst>
            </p:cNvPr>
            <p:cNvCxnSpPr>
              <a:cxnSpLocks/>
              <a:stCxn id="114" idx="2"/>
            </p:cNvCxnSpPr>
            <p:nvPr/>
          </p:nvCxnSpPr>
          <p:spPr>
            <a:xfrm>
              <a:off x="11643222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4E280F-2058-E636-D79F-E2B4062D5971}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 flipH="1">
              <a:off x="1358180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D54273E-B6A3-85C8-6EBF-8C15586AF0A6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15516641" y="2294260"/>
              <a:ext cx="0" cy="9579493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3721E8-BB76-71CB-0314-2446ADEE50D2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17447727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505FF22-0743-4EDF-4249-69577A13288A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19378813" y="2292354"/>
              <a:ext cx="0" cy="9581399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EDA3E1D-06F4-364C-2D9B-AE6A5BEC1C00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21309903" y="2292355"/>
              <a:ext cx="0" cy="9581398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106" name="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From</a:t>
            </a:r>
            <a:r>
              <a:rPr lang="fr-FR" dirty="0">
                <a:latin typeface="Segoe Print" panose="02000800000000000000" pitchFamily="2" charset="0"/>
              </a:rPr>
              <a:t> T2K to HK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107" name="Arrow"/>
          <p:cNvSpPr/>
          <p:nvPr/>
        </p:nvSpPr>
        <p:spPr>
          <a:xfrm>
            <a:off x="1543063" y="2163295"/>
            <a:ext cx="11233137" cy="1270001"/>
          </a:xfrm>
          <a:prstGeom prst="rightArrow">
            <a:avLst>
              <a:gd name="adj1" fmla="val 48000"/>
              <a:gd name="adj2" fmla="val 6400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9E42AE-FCF5-4231-A679-E1172769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30" y="4647869"/>
            <a:ext cx="4164998" cy="485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B64A3B2-56E8-233C-4741-097F7DFF7456}"/>
              </a:ext>
            </a:extLst>
          </p:cNvPr>
          <p:cNvGrpSpPr/>
          <p:nvPr/>
        </p:nvGrpSpPr>
        <p:grpSpPr>
          <a:xfrm rot="1307953">
            <a:off x="6023714" y="3568228"/>
            <a:ext cx="2973019" cy="590838"/>
            <a:chOff x="5906755" y="3137878"/>
            <a:chExt cx="2973019" cy="590838"/>
          </a:xfrm>
        </p:grpSpPr>
        <p:sp>
          <p:nvSpPr>
            <p:cNvPr id="53" name="5-point Star 52">
              <a:extLst>
                <a:ext uri="{FF2B5EF4-FFF2-40B4-BE49-F238E27FC236}">
                  <a16:creationId xmlns:a16="http://schemas.microsoft.com/office/drawing/2014/main" id="{8763C3EA-1CAC-C505-88DD-081F2236AE52}"/>
                </a:ext>
              </a:extLst>
            </p:cNvPr>
            <p:cNvSpPr/>
            <p:nvPr/>
          </p:nvSpPr>
          <p:spPr>
            <a:xfrm rot="20292047">
              <a:off x="5906755" y="3137878"/>
              <a:ext cx="590838" cy="590838"/>
            </a:xfrm>
            <a:prstGeom prst="star5">
              <a:avLst/>
            </a:prstGeom>
            <a:ln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A895700-CB61-AD37-309F-86CFCB9BDCEF}"/>
                </a:ext>
              </a:extLst>
            </p:cNvPr>
            <p:cNvSpPr txBox="1"/>
            <p:nvPr/>
          </p:nvSpPr>
          <p:spPr>
            <a:xfrm>
              <a:off x="6403134" y="3153041"/>
              <a:ext cx="247664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1" i="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Nature cover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1350484-EA4E-4D04-C01B-5446C07A0B26}"/>
              </a:ext>
            </a:extLst>
          </p:cNvPr>
          <p:cNvGrpSpPr/>
          <p:nvPr/>
        </p:nvGrpSpPr>
        <p:grpSpPr>
          <a:xfrm rot="1155501">
            <a:off x="10190858" y="3808160"/>
            <a:ext cx="4873323" cy="751313"/>
            <a:chOff x="10625800" y="3124585"/>
            <a:chExt cx="4873323" cy="75131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71F2C7EC-07B1-5747-070B-BB913CD229EA}"/>
                </a:ext>
              </a:extLst>
            </p:cNvPr>
            <p:cNvSpPr/>
            <p:nvPr/>
          </p:nvSpPr>
          <p:spPr>
            <a:xfrm rot="20444499">
              <a:off x="10625800" y="3124585"/>
              <a:ext cx="691729" cy="691729"/>
            </a:xfrm>
            <a:prstGeom prst="star5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BB43A81-4311-1F36-1AD7-2FA740EFAE78}"/>
                </a:ext>
              </a:extLst>
            </p:cNvPr>
            <p:cNvSpPr txBox="1"/>
            <p:nvPr/>
          </p:nvSpPr>
          <p:spPr>
            <a:xfrm>
              <a:off x="11167574" y="3311641"/>
              <a:ext cx="4331549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1" i="0" u="none" strike="noStrike" cap="none" spc="0" normalizeH="0" baseline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Last T2K-I run (run 12)</a:t>
              </a:r>
            </a:p>
          </p:txBody>
        </p:sp>
      </p:grpSp>
      <p:pic>
        <p:nvPicPr>
          <p:cNvPr id="8" name="Picture 7" descr="A graph of a graph of events&#10;&#10;Description automatically generated with medium confidence">
            <a:extLst>
              <a:ext uri="{FF2B5EF4-FFF2-40B4-BE49-F238E27FC236}">
                <a16:creationId xmlns:a16="http://schemas.microsoft.com/office/drawing/2014/main" id="{6BE974BC-F86B-67A2-4828-4B575A191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92" y="3584796"/>
            <a:ext cx="3962318" cy="5682728"/>
          </a:xfrm>
          <a:prstGeom prst="rect">
            <a:avLst/>
          </a:prstGeom>
        </p:spPr>
      </p:pic>
      <p:pic>
        <p:nvPicPr>
          <p:cNvPr id="3076" name="Picture 4" descr="T2K results constrain possible values of the leptonic CP-violating phase »  APPEC">
            <a:extLst>
              <a:ext uri="{FF2B5EF4-FFF2-40B4-BE49-F238E27FC236}">
                <a16:creationId xmlns:a16="http://schemas.microsoft.com/office/drawing/2014/main" id="{888C959E-81E0-A834-4675-806E41D6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424" y="8229618"/>
            <a:ext cx="10845047" cy="51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EAE78-C0C0-3DE5-DB35-8A3A4D3CA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3249" y="2872706"/>
            <a:ext cx="7703578" cy="5307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409EB0-4AD0-7EC8-7AC5-3D00DCF37F6F}"/>
              </a:ext>
            </a:extLst>
          </p:cNvPr>
          <p:cNvSpPr txBox="1"/>
          <p:nvPr/>
        </p:nvSpPr>
        <p:spPr>
          <a:xfrm>
            <a:off x="9041184" y="12308625"/>
            <a:ext cx="5847966" cy="7797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Hints of CP violation!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13D660-1484-6022-29DF-179877083549}"/>
              </a:ext>
            </a:extLst>
          </p:cNvPr>
          <p:cNvSpPr txBox="1"/>
          <p:nvPr/>
        </p:nvSpPr>
        <p:spPr>
          <a:xfrm>
            <a:off x="17282699" y="2329726"/>
            <a:ext cx="5847966" cy="53347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Latest oscillation analysis results!</a:t>
            </a:r>
          </a:p>
        </p:txBody>
      </p:sp>
    </p:spTree>
    <p:extLst>
      <p:ext uri="{BB962C8B-B14F-4D97-AF65-F5344CB8AC3E}">
        <p14:creationId xmlns:p14="http://schemas.microsoft.com/office/powerpoint/2010/main" val="4077478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018">
            <a:extLst>
              <a:ext uri="{FF2B5EF4-FFF2-40B4-BE49-F238E27FC236}">
                <a16:creationId xmlns:a16="http://schemas.microsoft.com/office/drawing/2014/main" id="{3FF58E7A-76CF-30DD-38CC-51B7F9DA0A52}"/>
              </a:ext>
            </a:extLst>
          </p:cNvPr>
          <p:cNvSpPr txBox="1"/>
          <p:nvPr/>
        </p:nvSpPr>
        <p:spPr>
          <a:xfrm>
            <a:off x="1310602" y="1731906"/>
            <a:ext cx="9616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8" name="‘19">
            <a:extLst>
              <a:ext uri="{FF2B5EF4-FFF2-40B4-BE49-F238E27FC236}">
                <a16:creationId xmlns:a16="http://schemas.microsoft.com/office/drawing/2014/main" id="{0D439FBA-945D-9849-4663-C59A87D3AE9A}"/>
              </a:ext>
            </a:extLst>
          </p:cNvPr>
          <p:cNvSpPr txBox="1"/>
          <p:nvPr/>
        </p:nvSpPr>
        <p:spPr>
          <a:xfrm>
            <a:off x="356694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‘19</a:t>
            </a:r>
          </a:p>
        </p:txBody>
      </p:sp>
      <p:sp>
        <p:nvSpPr>
          <p:cNvPr id="9" name="‘20">
            <a:extLst>
              <a:ext uri="{FF2B5EF4-FFF2-40B4-BE49-F238E27FC236}">
                <a16:creationId xmlns:a16="http://schemas.microsoft.com/office/drawing/2014/main" id="{C8301286-9683-7A48-2137-0CDAE5AD6B19}"/>
              </a:ext>
            </a:extLst>
          </p:cNvPr>
          <p:cNvSpPr txBox="1"/>
          <p:nvPr/>
        </p:nvSpPr>
        <p:spPr>
          <a:xfrm>
            <a:off x="5505524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‘20</a:t>
            </a:r>
          </a:p>
        </p:txBody>
      </p:sp>
      <p:sp>
        <p:nvSpPr>
          <p:cNvPr id="10" name="‘21">
            <a:extLst>
              <a:ext uri="{FF2B5EF4-FFF2-40B4-BE49-F238E27FC236}">
                <a16:creationId xmlns:a16="http://schemas.microsoft.com/office/drawing/2014/main" id="{64A0A2D6-A6F4-D521-0577-19838B1AB708}"/>
              </a:ext>
            </a:extLst>
          </p:cNvPr>
          <p:cNvSpPr txBox="1"/>
          <p:nvPr/>
        </p:nvSpPr>
        <p:spPr>
          <a:xfrm>
            <a:off x="7444108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‘21</a:t>
            </a:r>
          </a:p>
        </p:txBody>
      </p:sp>
      <p:sp>
        <p:nvSpPr>
          <p:cNvPr id="13" name="‘22">
            <a:extLst>
              <a:ext uri="{FF2B5EF4-FFF2-40B4-BE49-F238E27FC236}">
                <a16:creationId xmlns:a16="http://schemas.microsoft.com/office/drawing/2014/main" id="{C1ABB934-070E-707B-8515-D5A11A07995F}"/>
              </a:ext>
            </a:extLst>
          </p:cNvPr>
          <p:cNvSpPr txBox="1"/>
          <p:nvPr/>
        </p:nvSpPr>
        <p:spPr>
          <a:xfrm>
            <a:off x="9382692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‘22</a:t>
            </a:r>
          </a:p>
        </p:txBody>
      </p:sp>
      <p:sp>
        <p:nvSpPr>
          <p:cNvPr id="14" name="‘23">
            <a:extLst>
              <a:ext uri="{FF2B5EF4-FFF2-40B4-BE49-F238E27FC236}">
                <a16:creationId xmlns:a16="http://schemas.microsoft.com/office/drawing/2014/main" id="{D7DE079B-2AD8-796D-7CB7-CCF10F1553BD}"/>
              </a:ext>
            </a:extLst>
          </p:cNvPr>
          <p:cNvSpPr txBox="1"/>
          <p:nvPr/>
        </p:nvSpPr>
        <p:spPr>
          <a:xfrm>
            <a:off x="11321276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‘23</a:t>
            </a:r>
          </a:p>
        </p:txBody>
      </p:sp>
      <p:sp>
        <p:nvSpPr>
          <p:cNvPr id="16" name="‘24">
            <a:extLst>
              <a:ext uri="{FF2B5EF4-FFF2-40B4-BE49-F238E27FC236}">
                <a16:creationId xmlns:a16="http://schemas.microsoft.com/office/drawing/2014/main" id="{199ED6F3-B2E3-10C7-C2A7-FCCBD15A3658}"/>
              </a:ext>
            </a:extLst>
          </p:cNvPr>
          <p:cNvSpPr txBox="1"/>
          <p:nvPr/>
        </p:nvSpPr>
        <p:spPr>
          <a:xfrm>
            <a:off x="1325986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‘24</a:t>
            </a:r>
          </a:p>
        </p:txBody>
      </p:sp>
      <p:sp>
        <p:nvSpPr>
          <p:cNvPr id="17" name="‘24">
            <a:extLst>
              <a:ext uri="{FF2B5EF4-FFF2-40B4-BE49-F238E27FC236}">
                <a16:creationId xmlns:a16="http://schemas.microsoft.com/office/drawing/2014/main" id="{C7934681-0223-4077-D0F3-928DAA2848B7}"/>
              </a:ext>
            </a:extLst>
          </p:cNvPr>
          <p:cNvSpPr txBox="1"/>
          <p:nvPr/>
        </p:nvSpPr>
        <p:spPr>
          <a:xfrm>
            <a:off x="15198444" y="1730003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" name="‘24">
            <a:extLst>
              <a:ext uri="{FF2B5EF4-FFF2-40B4-BE49-F238E27FC236}">
                <a16:creationId xmlns:a16="http://schemas.microsoft.com/office/drawing/2014/main" id="{89F16D10-8D28-EB27-B992-7489EBB1593A}"/>
              </a:ext>
            </a:extLst>
          </p:cNvPr>
          <p:cNvSpPr txBox="1"/>
          <p:nvPr/>
        </p:nvSpPr>
        <p:spPr>
          <a:xfrm>
            <a:off x="17129530" y="1728099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" name="‘24">
            <a:extLst>
              <a:ext uri="{FF2B5EF4-FFF2-40B4-BE49-F238E27FC236}">
                <a16:creationId xmlns:a16="http://schemas.microsoft.com/office/drawing/2014/main" id="{5280EC76-A275-A6E8-A3E4-C33A8EB0B4E7}"/>
              </a:ext>
            </a:extLst>
          </p:cNvPr>
          <p:cNvSpPr txBox="1"/>
          <p:nvPr/>
        </p:nvSpPr>
        <p:spPr>
          <a:xfrm>
            <a:off x="19060616" y="1728097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2" name="‘24">
            <a:extLst>
              <a:ext uri="{FF2B5EF4-FFF2-40B4-BE49-F238E27FC236}">
                <a16:creationId xmlns:a16="http://schemas.microsoft.com/office/drawing/2014/main" id="{CF37D560-BC2E-4720-A387-A545AC4E5DA9}"/>
              </a:ext>
            </a:extLst>
          </p:cNvPr>
          <p:cNvSpPr txBox="1"/>
          <p:nvPr/>
        </p:nvSpPr>
        <p:spPr>
          <a:xfrm>
            <a:off x="20991706" y="1728098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8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954D26-744D-FFBB-E172-39DFF44CED46}"/>
              </a:ext>
            </a:extLst>
          </p:cNvPr>
          <p:cNvGrpSpPr/>
          <p:nvPr/>
        </p:nvGrpSpPr>
        <p:grpSpPr>
          <a:xfrm>
            <a:off x="1788460" y="2292354"/>
            <a:ext cx="19521443" cy="9581399"/>
            <a:chOff x="1788460" y="2292354"/>
            <a:chExt cx="19521443" cy="958139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8C27EA-A87B-C7A2-082C-711C4CA97F1B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1788460" y="2292356"/>
              <a:ext cx="2965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D73BF64-9E1F-C234-D186-0C997541180D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5827469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D9CDCB-1145-6DC0-F5E6-EF367A5618D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9704638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091A21-0A3B-D379-56D2-7E0E5350243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388888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33D4B9-4F90-D1C6-53AD-A84ED3B65B7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7766053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3041090-FB31-6CAA-7BE4-6B8519CF62F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1643222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2D5D78-2F3A-5E86-F4F6-532E630C5B07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358180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5C13A9-58F1-5AB8-0597-BA2FBC89153D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15516641" y="2294260"/>
              <a:ext cx="0" cy="9579493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10CCF2-50F1-ED66-CE84-98C0BEFCF0AF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17447727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898F20-B6D7-AE1E-162B-8B5F173A8F55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9378813" y="2292354"/>
              <a:ext cx="0" cy="9581399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C3F0AD-B0E9-E880-A707-64B4E77D946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1309903" y="2292355"/>
              <a:ext cx="0" cy="9581398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06" name="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From</a:t>
            </a:r>
            <a:r>
              <a:rPr lang="fr-FR" dirty="0">
                <a:latin typeface="Segoe Print" panose="02000800000000000000" pitchFamily="2" charset="0"/>
              </a:rPr>
              <a:t> T2K to HK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107" name="Arrow"/>
          <p:cNvSpPr/>
          <p:nvPr/>
        </p:nvSpPr>
        <p:spPr>
          <a:xfrm>
            <a:off x="1543063" y="2163295"/>
            <a:ext cx="11233137" cy="1270001"/>
          </a:xfrm>
          <a:prstGeom prst="rightArrow">
            <a:avLst>
              <a:gd name="adj1" fmla="val 48000"/>
              <a:gd name="adj2" fmla="val 6400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F5B89A7A-5540-8806-E323-B03A4207B132}"/>
              </a:ext>
            </a:extLst>
          </p:cNvPr>
          <p:cNvSpPr/>
          <p:nvPr/>
        </p:nvSpPr>
        <p:spPr>
          <a:xfrm>
            <a:off x="12776200" y="3164400"/>
            <a:ext cx="5847971" cy="1270001"/>
          </a:xfrm>
          <a:prstGeom prst="rightArrow">
            <a:avLst>
              <a:gd name="adj1" fmla="val 56000"/>
              <a:gd name="adj2" fmla="val 6400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3586BFC-1244-AFB1-4ACE-DA8A9ABBB86B}"/>
              </a:ext>
            </a:extLst>
          </p:cNvPr>
          <p:cNvSpPr/>
          <p:nvPr/>
        </p:nvSpPr>
        <p:spPr>
          <a:xfrm>
            <a:off x="872943" y="3435494"/>
            <a:ext cx="11885972" cy="720000"/>
          </a:xfrm>
          <a:prstGeom prst="rect">
            <a:avLst/>
          </a:prstGeom>
          <a:solidFill>
            <a:srgbClr val="10AD9B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Preparation to T2K-II</a:t>
            </a:r>
          </a:p>
        </p:txBody>
      </p:sp>
      <p:sp>
        <p:nvSpPr>
          <p:cNvPr id="41" name="5-point Star 40">
            <a:extLst>
              <a:ext uri="{FF2B5EF4-FFF2-40B4-BE49-F238E27FC236}">
                <a16:creationId xmlns:a16="http://schemas.microsoft.com/office/drawing/2014/main" id="{774AC471-26D5-6FEF-B649-73058799B1EA}"/>
              </a:ext>
            </a:extLst>
          </p:cNvPr>
          <p:cNvSpPr/>
          <p:nvPr/>
        </p:nvSpPr>
        <p:spPr>
          <a:xfrm>
            <a:off x="9320178" y="4221935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7CB960-274A-F4D4-D84B-27D45A8DE183}"/>
              </a:ext>
            </a:extLst>
          </p:cNvPr>
          <p:cNvSpPr txBox="1"/>
          <p:nvPr/>
        </p:nvSpPr>
        <p:spPr>
          <a:xfrm rot="1335312">
            <a:off x="9621566" y="5461913"/>
            <a:ext cx="5098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72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cooling plates produced</a:t>
            </a:r>
          </a:p>
        </p:txBody>
      </p:sp>
      <p:sp>
        <p:nvSpPr>
          <p:cNvPr id="46" name="5-point Star 45">
            <a:extLst>
              <a:ext uri="{FF2B5EF4-FFF2-40B4-BE49-F238E27FC236}">
                <a16:creationId xmlns:a16="http://schemas.microsoft.com/office/drawing/2014/main" id="{F584AEB1-6AAF-519A-F83F-47BFB1065967}"/>
              </a:ext>
            </a:extLst>
          </p:cNvPr>
          <p:cNvSpPr/>
          <p:nvPr/>
        </p:nvSpPr>
        <p:spPr>
          <a:xfrm>
            <a:off x="826109" y="4205027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200D09-5BF8-0D47-44AA-8AA06070854F}"/>
              </a:ext>
            </a:extLst>
          </p:cNvPr>
          <p:cNvSpPr txBox="1"/>
          <p:nvPr/>
        </p:nvSpPr>
        <p:spPr>
          <a:xfrm rot="1304447">
            <a:off x="1248698" y="4986598"/>
            <a:ext cx="347154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June’18 CS-IN2P3</a:t>
            </a:r>
          </a:p>
        </p:txBody>
      </p:sp>
      <p:grpSp>
        <p:nvGrpSpPr>
          <p:cNvPr id="58" name="Group">
            <a:extLst>
              <a:ext uri="{FF2B5EF4-FFF2-40B4-BE49-F238E27FC236}">
                <a16:creationId xmlns:a16="http://schemas.microsoft.com/office/drawing/2014/main" id="{45F8A940-9D05-8FB0-A640-327D2E0AB1DB}"/>
              </a:ext>
            </a:extLst>
          </p:cNvPr>
          <p:cNvGrpSpPr/>
          <p:nvPr/>
        </p:nvGrpSpPr>
        <p:grpSpPr>
          <a:xfrm>
            <a:off x="198410" y="8848446"/>
            <a:ext cx="7012487" cy="4729640"/>
            <a:chOff x="-40115" y="-2"/>
            <a:chExt cx="8948052" cy="6035100"/>
          </a:xfrm>
        </p:grpSpPr>
        <p:grpSp>
          <p:nvGrpSpPr>
            <p:cNvPr id="59" name="Group">
              <a:extLst>
                <a:ext uri="{FF2B5EF4-FFF2-40B4-BE49-F238E27FC236}">
                  <a16:creationId xmlns:a16="http://schemas.microsoft.com/office/drawing/2014/main" id="{1EFE965E-2B21-D833-5FCB-76F8EC5FC002}"/>
                </a:ext>
              </a:extLst>
            </p:cNvPr>
            <p:cNvGrpSpPr/>
            <p:nvPr/>
          </p:nvGrpSpPr>
          <p:grpSpPr>
            <a:xfrm>
              <a:off x="-1" y="-2"/>
              <a:ext cx="8907938" cy="6035100"/>
              <a:chOff x="0" y="-1"/>
              <a:chExt cx="8907935" cy="6035098"/>
            </a:xfrm>
          </p:grpSpPr>
          <p:pic>
            <p:nvPicPr>
              <p:cNvPr id="62" name="page5image43673344.jpeg" descr="page5image43673344.jpeg">
                <a:extLst>
                  <a:ext uri="{FF2B5EF4-FFF2-40B4-BE49-F238E27FC236}">
                    <a16:creationId xmlns:a16="http://schemas.microsoft.com/office/drawing/2014/main" id="{6B0DC1AF-263A-52D1-89BF-C865CD750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945993"/>
                <a:ext cx="8871833" cy="45786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" name="High-Angle TPC">
                <a:extLst>
                  <a:ext uri="{FF2B5EF4-FFF2-40B4-BE49-F238E27FC236}">
                    <a16:creationId xmlns:a16="http://schemas.microsoft.com/office/drawing/2014/main" id="{EB0ADF90-4465-D94F-4295-F8EF2EBF4E06}"/>
                  </a:ext>
                </a:extLst>
              </p:cNvPr>
              <p:cNvSpPr txBox="1"/>
              <p:nvPr/>
            </p:nvSpPr>
            <p:spPr>
              <a:xfrm>
                <a:off x="711824" y="656562"/>
                <a:ext cx="2419268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High-Angle TPC</a:t>
                </a:r>
              </a:p>
            </p:txBody>
          </p:sp>
          <p:sp>
            <p:nvSpPr>
              <p:cNvPr id="64" name="High-Angle TPC">
                <a:extLst>
                  <a:ext uri="{FF2B5EF4-FFF2-40B4-BE49-F238E27FC236}">
                    <a16:creationId xmlns:a16="http://schemas.microsoft.com/office/drawing/2014/main" id="{BE74581F-CAA1-DA1B-4F6E-A370E8ABA210}"/>
                  </a:ext>
                </a:extLst>
              </p:cNvPr>
              <p:cNvSpPr txBox="1"/>
              <p:nvPr/>
            </p:nvSpPr>
            <p:spPr>
              <a:xfrm>
                <a:off x="2922157" y="5486678"/>
                <a:ext cx="241926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High-Angle TPC</a:t>
                </a:r>
              </a:p>
            </p:txBody>
          </p:sp>
          <p:sp>
            <p:nvSpPr>
              <p:cNvPr id="65" name="SuperFGD">
                <a:extLst>
                  <a:ext uri="{FF2B5EF4-FFF2-40B4-BE49-F238E27FC236}">
                    <a16:creationId xmlns:a16="http://schemas.microsoft.com/office/drawing/2014/main" id="{4BAF27F9-57F9-B175-F56B-83CB4D34FCD6}"/>
                  </a:ext>
                </a:extLst>
              </p:cNvPr>
              <p:cNvSpPr txBox="1"/>
              <p:nvPr/>
            </p:nvSpPr>
            <p:spPr>
              <a:xfrm>
                <a:off x="530834" y="5213456"/>
                <a:ext cx="1583570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 err="1"/>
                  <a:t>SuperFGD</a:t>
                </a:r>
                <a:endParaRPr sz="1600" dirty="0"/>
              </a:p>
            </p:txBody>
          </p:sp>
          <p:pic>
            <p:nvPicPr>
              <p:cNvPr id="66" name="Line Line" descr="Line Line">
                <a:extLst>
                  <a:ext uri="{FF2B5EF4-FFF2-40B4-BE49-F238E27FC236}">
                    <a16:creationId xmlns:a16="http://schemas.microsoft.com/office/drawing/2014/main" id="{E1133499-1880-5775-FF28-CD35B91094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926907">
                <a:off x="3195272" y="4775316"/>
                <a:ext cx="1305794" cy="352234"/>
              </a:xfrm>
              <a:prstGeom prst="rect">
                <a:avLst/>
              </a:prstGeom>
              <a:effectLst/>
            </p:spPr>
          </p:pic>
          <p:pic>
            <p:nvPicPr>
              <p:cNvPr id="67" name="Line Line" descr="Line Line">
                <a:extLst>
                  <a:ext uri="{FF2B5EF4-FFF2-40B4-BE49-F238E27FC236}">
                    <a16:creationId xmlns:a16="http://schemas.microsoft.com/office/drawing/2014/main" id="{CE200114-4A05-77A6-DB51-DD8031678341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295045">
                <a:off x="1183864" y="4332176"/>
                <a:ext cx="2422521" cy="352235"/>
              </a:xfrm>
              <a:prstGeom prst="rect">
                <a:avLst/>
              </a:prstGeom>
              <a:effectLst/>
            </p:spPr>
          </p:pic>
          <p:pic>
            <p:nvPicPr>
              <p:cNvPr id="68" name="Line Line" descr="Line Line">
                <a:extLst>
                  <a:ext uri="{FF2B5EF4-FFF2-40B4-BE49-F238E27FC236}">
                    <a16:creationId xmlns:a16="http://schemas.microsoft.com/office/drawing/2014/main" id="{4B2EC86F-B229-8E50-7FC4-3D8BD64A059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382726">
                <a:off x="1472869" y="1764777"/>
                <a:ext cx="2681850" cy="352235"/>
              </a:xfrm>
              <a:prstGeom prst="rect">
                <a:avLst/>
              </a:prstGeom>
              <a:effectLst/>
            </p:spPr>
          </p:pic>
          <p:sp>
            <p:nvSpPr>
              <p:cNvPr id="69" name="TOF">
                <a:extLst>
                  <a:ext uri="{FF2B5EF4-FFF2-40B4-BE49-F238E27FC236}">
                    <a16:creationId xmlns:a16="http://schemas.microsoft.com/office/drawing/2014/main" id="{232E244B-7A66-0F72-7BA9-DA015BD4FD1E}"/>
                  </a:ext>
                </a:extLst>
              </p:cNvPr>
              <p:cNvSpPr txBox="1"/>
              <p:nvPr/>
            </p:nvSpPr>
            <p:spPr>
              <a:xfrm>
                <a:off x="3433529" y="215675"/>
                <a:ext cx="683941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TOF</a:t>
                </a:r>
                <a:endParaRPr dirty="0"/>
              </a:p>
            </p:txBody>
          </p:sp>
          <p:pic>
            <p:nvPicPr>
              <p:cNvPr id="70" name="Line Line" descr="Line Line">
                <a:extLst>
                  <a:ext uri="{FF2B5EF4-FFF2-40B4-BE49-F238E27FC236}">
                    <a16:creationId xmlns:a16="http://schemas.microsoft.com/office/drawing/2014/main" id="{70E42D5C-91E1-54CF-7A73-0957CB9AF24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864703">
                <a:off x="3360605" y="977646"/>
                <a:ext cx="1200566" cy="352234"/>
              </a:xfrm>
              <a:prstGeom prst="rect">
                <a:avLst/>
              </a:prstGeom>
              <a:effectLst/>
            </p:spPr>
          </p:pic>
          <p:sp>
            <p:nvSpPr>
              <p:cNvPr id="71" name="TPC1">
                <a:extLst>
                  <a:ext uri="{FF2B5EF4-FFF2-40B4-BE49-F238E27FC236}">
                    <a16:creationId xmlns:a16="http://schemas.microsoft.com/office/drawing/2014/main" id="{515FCA07-74C8-71AC-0747-18D5CFF44B2F}"/>
                  </a:ext>
                </a:extLst>
              </p:cNvPr>
              <p:cNvSpPr txBox="1"/>
              <p:nvPr/>
            </p:nvSpPr>
            <p:spPr>
              <a:xfrm>
                <a:off x="4117090" y="530048"/>
                <a:ext cx="866202" cy="4313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/>
                  <a:t>TPC1</a:t>
                </a:r>
              </a:p>
            </p:txBody>
          </p:sp>
          <p:sp>
            <p:nvSpPr>
              <p:cNvPr id="72" name="TPC2">
                <a:extLst>
                  <a:ext uri="{FF2B5EF4-FFF2-40B4-BE49-F238E27FC236}">
                    <a16:creationId xmlns:a16="http://schemas.microsoft.com/office/drawing/2014/main" id="{6208A23D-B8E1-EB61-D080-7782950A1E6B}"/>
                  </a:ext>
                </a:extLst>
              </p:cNvPr>
              <p:cNvSpPr txBox="1"/>
              <p:nvPr/>
            </p:nvSpPr>
            <p:spPr>
              <a:xfrm>
                <a:off x="5132802" y="215675"/>
                <a:ext cx="866202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TPC2</a:t>
                </a:r>
              </a:p>
            </p:txBody>
          </p:sp>
          <p:sp>
            <p:nvSpPr>
              <p:cNvPr id="73" name="TPC3">
                <a:extLst>
                  <a:ext uri="{FF2B5EF4-FFF2-40B4-BE49-F238E27FC236}">
                    <a16:creationId xmlns:a16="http://schemas.microsoft.com/office/drawing/2014/main" id="{26DD89D2-F9FE-58EB-94EA-DD51B5BA41C7}"/>
                  </a:ext>
                </a:extLst>
              </p:cNvPr>
              <p:cNvSpPr txBox="1"/>
              <p:nvPr/>
            </p:nvSpPr>
            <p:spPr>
              <a:xfrm>
                <a:off x="6263784" y="-1"/>
                <a:ext cx="866203" cy="4313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TPC3</a:t>
                </a:r>
              </a:p>
            </p:txBody>
          </p:sp>
          <p:sp>
            <p:nvSpPr>
              <p:cNvPr id="74" name="FGD1">
                <a:extLst>
                  <a:ext uri="{FF2B5EF4-FFF2-40B4-BE49-F238E27FC236}">
                    <a16:creationId xmlns:a16="http://schemas.microsoft.com/office/drawing/2014/main" id="{07FC5745-8D0F-EE1C-115A-734BFA58DD37}"/>
                  </a:ext>
                </a:extLst>
              </p:cNvPr>
              <p:cNvSpPr txBox="1"/>
              <p:nvPr/>
            </p:nvSpPr>
            <p:spPr>
              <a:xfrm>
                <a:off x="5875927" y="4521834"/>
                <a:ext cx="88894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FGD1</a:t>
                </a:r>
              </a:p>
            </p:txBody>
          </p:sp>
          <p:sp>
            <p:nvSpPr>
              <p:cNvPr id="75" name="FGD1">
                <a:extLst>
                  <a:ext uri="{FF2B5EF4-FFF2-40B4-BE49-F238E27FC236}">
                    <a16:creationId xmlns:a16="http://schemas.microsoft.com/office/drawing/2014/main" id="{070502A5-5AC1-C339-9419-797786EE4C5A}"/>
                  </a:ext>
                </a:extLst>
              </p:cNvPr>
              <p:cNvSpPr txBox="1"/>
              <p:nvPr/>
            </p:nvSpPr>
            <p:spPr>
              <a:xfrm>
                <a:off x="6881160" y="4122862"/>
                <a:ext cx="88894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FGD</a:t>
                </a:r>
                <a:r>
                  <a:rPr lang="fr-FR" sz="1600" dirty="0"/>
                  <a:t>2</a:t>
                </a:r>
                <a:endParaRPr sz="1600" dirty="0"/>
              </a:p>
            </p:txBody>
          </p:sp>
          <p:sp>
            <p:nvSpPr>
              <p:cNvPr id="76" name="Upstream Ecal">
                <a:extLst>
                  <a:ext uri="{FF2B5EF4-FFF2-40B4-BE49-F238E27FC236}">
                    <a16:creationId xmlns:a16="http://schemas.microsoft.com/office/drawing/2014/main" id="{E13DDF8C-D2F0-F20E-E13A-A67FA749BC24}"/>
                  </a:ext>
                </a:extLst>
              </p:cNvPr>
              <p:cNvSpPr txBox="1"/>
              <p:nvPr/>
            </p:nvSpPr>
            <p:spPr>
              <a:xfrm>
                <a:off x="393411" y="5625765"/>
                <a:ext cx="2536327" cy="40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Upstream </a:t>
                </a:r>
                <a:r>
                  <a:rPr sz="1600" dirty="0" err="1"/>
                  <a:t>Ecal</a:t>
                </a:r>
                <a:endParaRPr sz="1600" dirty="0"/>
              </a:p>
            </p:txBody>
          </p:sp>
          <p:pic>
            <p:nvPicPr>
              <p:cNvPr id="77" name="Line Line" descr="Line Line">
                <a:extLst>
                  <a:ext uri="{FF2B5EF4-FFF2-40B4-BE49-F238E27FC236}">
                    <a16:creationId xmlns:a16="http://schemas.microsoft.com/office/drawing/2014/main" id="{04F73A56-CD6D-8C8F-C4D6-B4CEADB77349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5627096" y="4011191"/>
                <a:ext cx="858807" cy="352235"/>
              </a:xfrm>
              <a:prstGeom prst="rect">
                <a:avLst/>
              </a:prstGeom>
              <a:effectLst/>
            </p:spPr>
          </p:pic>
          <p:pic>
            <p:nvPicPr>
              <p:cNvPr id="78" name="Line Line" descr="Line Line">
                <a:extLst>
                  <a:ext uri="{FF2B5EF4-FFF2-40B4-BE49-F238E27FC236}">
                    <a16:creationId xmlns:a16="http://schemas.microsoft.com/office/drawing/2014/main" id="{DBA17E9B-2003-0C70-A473-E081FDAC6E91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6668083" y="3633178"/>
                <a:ext cx="858808" cy="352235"/>
              </a:xfrm>
              <a:prstGeom prst="rect">
                <a:avLst/>
              </a:prstGeom>
              <a:effectLst/>
            </p:spPr>
          </p:pic>
          <p:pic>
            <p:nvPicPr>
              <p:cNvPr id="79" name="Line Line" descr="Line Line">
                <a:extLst>
                  <a:ext uri="{FF2B5EF4-FFF2-40B4-BE49-F238E27FC236}">
                    <a16:creationId xmlns:a16="http://schemas.microsoft.com/office/drawing/2014/main" id="{1B51404C-C5BB-D5C4-9959-BDA2067BA3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949799">
                <a:off x="4259820" y="1145224"/>
                <a:ext cx="931882" cy="352234"/>
              </a:xfrm>
              <a:prstGeom prst="rect">
                <a:avLst/>
              </a:prstGeom>
              <a:effectLst/>
            </p:spPr>
          </p:pic>
          <p:pic>
            <p:nvPicPr>
              <p:cNvPr id="80" name="Line Line" descr="Line Line">
                <a:extLst>
                  <a:ext uri="{FF2B5EF4-FFF2-40B4-BE49-F238E27FC236}">
                    <a16:creationId xmlns:a16="http://schemas.microsoft.com/office/drawing/2014/main" id="{64301EC3-B735-B213-67AC-6263F76DEE0E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507321">
                <a:off x="5339846" y="878268"/>
                <a:ext cx="886257" cy="352235"/>
              </a:xfrm>
              <a:prstGeom prst="rect">
                <a:avLst/>
              </a:prstGeom>
              <a:effectLst/>
            </p:spPr>
          </p:pic>
          <p:pic>
            <p:nvPicPr>
              <p:cNvPr id="81" name="Line Line" descr="Line Line">
                <a:extLst>
                  <a:ext uri="{FF2B5EF4-FFF2-40B4-BE49-F238E27FC236}">
                    <a16:creationId xmlns:a16="http://schemas.microsoft.com/office/drawing/2014/main" id="{5C9907EC-41BA-6BB0-79E0-57B41A5E7355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192969">
                <a:off x="6489090" y="807934"/>
                <a:ext cx="908591" cy="352235"/>
              </a:xfrm>
              <a:prstGeom prst="rect">
                <a:avLst/>
              </a:prstGeom>
              <a:effectLst/>
            </p:spPr>
          </p:pic>
          <p:pic>
            <p:nvPicPr>
              <p:cNvPr id="82" name="Line Line" descr="Line Line">
                <a:extLst>
                  <a:ext uri="{FF2B5EF4-FFF2-40B4-BE49-F238E27FC236}">
                    <a16:creationId xmlns:a16="http://schemas.microsoft.com/office/drawing/2014/main" id="{B1618A7B-D299-9EA4-F195-68038FDB737A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7041406">
                <a:off x="1933498" y="5039944"/>
                <a:ext cx="1121011" cy="352235"/>
              </a:xfrm>
              <a:prstGeom prst="rect">
                <a:avLst/>
              </a:prstGeom>
              <a:effectLst/>
            </p:spPr>
          </p:pic>
          <p:sp>
            <p:nvSpPr>
              <p:cNvPr id="83" name="Downstream  Ecal">
                <a:extLst>
                  <a:ext uri="{FF2B5EF4-FFF2-40B4-BE49-F238E27FC236}">
                    <a16:creationId xmlns:a16="http://schemas.microsoft.com/office/drawing/2014/main" id="{D43D3192-AB54-A303-37FE-EF3A1CCEDF8D}"/>
                  </a:ext>
                </a:extLst>
              </p:cNvPr>
              <p:cNvSpPr txBox="1"/>
              <p:nvPr/>
            </p:nvSpPr>
            <p:spPr>
              <a:xfrm>
                <a:off x="6881160" y="4561613"/>
                <a:ext cx="2026775" cy="8051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/>
                </a:pPr>
                <a:r>
                  <a:rPr sz="1800" dirty="0"/>
                  <a:t>Downstream </a:t>
                </a:r>
                <a:br>
                  <a:rPr sz="1800" dirty="0"/>
                </a:br>
                <a:r>
                  <a:rPr sz="1800" dirty="0" err="1"/>
                  <a:t>Ecal</a:t>
                </a:r>
                <a:endParaRPr sz="1800" dirty="0"/>
              </a:p>
            </p:txBody>
          </p:sp>
          <p:pic>
            <p:nvPicPr>
              <p:cNvPr id="84" name="Line Line" descr="Line Line">
                <a:extLst>
                  <a:ext uri="{FF2B5EF4-FFF2-40B4-BE49-F238E27FC236}">
                    <a16:creationId xmlns:a16="http://schemas.microsoft.com/office/drawing/2014/main" id="{AF1652DF-3E3F-8147-33F6-E4B91BC6B236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7030574">
                <a:off x="7214892" y="3674315"/>
                <a:ext cx="1580904" cy="352235"/>
              </a:xfrm>
              <a:prstGeom prst="rect">
                <a:avLst/>
              </a:prstGeom>
              <a:effectLst/>
            </p:spPr>
          </p:pic>
        </p:grpSp>
        <p:sp>
          <p:nvSpPr>
            <p:cNvPr id="60" name="Line">
              <a:extLst>
                <a:ext uri="{FF2B5EF4-FFF2-40B4-BE49-F238E27FC236}">
                  <a16:creationId xmlns:a16="http://schemas.microsoft.com/office/drawing/2014/main" id="{F457316F-9F00-4B13-5FF7-2B68E85EBFFE}"/>
                </a:ext>
              </a:extLst>
            </p:cNvPr>
            <p:cNvSpPr/>
            <p:nvPr/>
          </p:nvSpPr>
          <p:spPr>
            <a:xfrm flipV="1">
              <a:off x="7074" y="4402707"/>
              <a:ext cx="1066091" cy="189837"/>
            </a:xfrm>
            <a:prstGeom prst="line">
              <a:avLst/>
            </a:prstGeom>
            <a:noFill/>
            <a:ln w="152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Equation">
                  <a:extLst>
                    <a:ext uri="{FF2B5EF4-FFF2-40B4-BE49-F238E27FC236}">
                      <a16:creationId xmlns:a16="http://schemas.microsoft.com/office/drawing/2014/main" id="{477EAFBF-3436-6F13-A8C5-0032E58E3B8B}"/>
                    </a:ext>
                  </a:extLst>
                </p:cNvPr>
                <p:cNvSpPr txBox="1"/>
                <p:nvPr/>
              </p:nvSpPr>
              <p:spPr>
                <a:xfrm>
                  <a:off x="-40115" y="4740231"/>
                  <a:ext cx="356089" cy="393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sz="3700">
                    <a:solidFill>
                      <a:srgbClr val="0076BA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Equation">
                  <a:extLst>
                    <a:ext uri="{FF2B5EF4-FFF2-40B4-BE49-F238E27FC236}">
                      <a16:creationId xmlns:a16="http://schemas.microsoft.com/office/drawing/2014/main" id="{477EAFBF-3436-6F13-A8C5-0032E58E3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115" y="4740231"/>
                  <a:ext cx="356089" cy="393096"/>
                </a:xfrm>
                <a:prstGeom prst="rect">
                  <a:avLst/>
                </a:prstGeom>
                <a:blipFill>
                  <a:blip r:embed="rId14"/>
                  <a:stretch>
                    <a:fillRect l="-39130" r="-91304" b="-136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Group">
            <a:extLst>
              <a:ext uri="{FF2B5EF4-FFF2-40B4-BE49-F238E27FC236}">
                <a16:creationId xmlns:a16="http://schemas.microsoft.com/office/drawing/2014/main" id="{57A8E94F-A806-171D-F4D8-651016F0BEB6}"/>
              </a:ext>
            </a:extLst>
          </p:cNvPr>
          <p:cNvGrpSpPr/>
          <p:nvPr/>
        </p:nvGrpSpPr>
        <p:grpSpPr>
          <a:xfrm>
            <a:off x="18755251" y="5022098"/>
            <a:ext cx="4515550" cy="3386663"/>
            <a:chOff x="1" y="0"/>
            <a:chExt cx="5567417" cy="417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0" name="106DEB04-12BA-4C0C-86B3-68AD4C944181.jpeg" descr="106DEB04-12BA-4C0C-86B3-68AD4C944181.jpeg">
              <a:extLst>
                <a:ext uri="{FF2B5EF4-FFF2-40B4-BE49-F238E27FC236}">
                  <a16:creationId xmlns:a16="http://schemas.microsoft.com/office/drawing/2014/main" id="{7CE29AF1-9E70-5F91-54BD-559C8614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" y="0"/>
              <a:ext cx="5567417" cy="417556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88" name="Tests au LPNHE et à Ouestronic">
              <a:extLst>
                <a:ext uri="{FF2B5EF4-FFF2-40B4-BE49-F238E27FC236}">
                  <a16:creationId xmlns:a16="http://schemas.microsoft.com/office/drawing/2014/main" id="{7D5CA500-C5E7-6EA3-3143-9669A0748216}"/>
                </a:ext>
              </a:extLst>
            </p:cNvPr>
            <p:cNvSpPr txBox="1"/>
            <p:nvPr/>
          </p:nvSpPr>
          <p:spPr>
            <a:xfrm>
              <a:off x="2368874" y="188002"/>
              <a:ext cx="2962642" cy="1037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2400" dirty="0"/>
                <a:t>Tests </a:t>
              </a:r>
              <a:r>
                <a:rPr lang="fr-FR" sz="2400" dirty="0"/>
                <a:t>at</a:t>
              </a:r>
              <a:r>
                <a:rPr sz="2400" dirty="0"/>
                <a:t> LPNHE</a:t>
              </a:r>
              <a:br>
                <a:rPr sz="2400" dirty="0"/>
              </a:br>
              <a:r>
                <a:rPr lang="fr-FR" sz="2400" dirty="0"/>
                <a:t>and </a:t>
              </a:r>
              <a:r>
                <a:rPr sz="2400" dirty="0" err="1"/>
                <a:t>Ouestronic</a:t>
              </a:r>
              <a:endParaRPr sz="2400" dirty="0"/>
            </a:p>
          </p:txBody>
        </p:sp>
      </p:grpSp>
      <p:grpSp>
        <p:nvGrpSpPr>
          <p:cNvPr id="92" name="Group">
            <a:extLst>
              <a:ext uri="{FF2B5EF4-FFF2-40B4-BE49-F238E27FC236}">
                <a16:creationId xmlns:a16="http://schemas.microsoft.com/office/drawing/2014/main" id="{A801F8CB-976B-492C-A589-419AEAECFD61}"/>
              </a:ext>
            </a:extLst>
          </p:cNvPr>
          <p:cNvGrpSpPr/>
          <p:nvPr/>
        </p:nvGrpSpPr>
        <p:grpSpPr>
          <a:xfrm>
            <a:off x="7444108" y="6468533"/>
            <a:ext cx="6416999" cy="3918973"/>
            <a:chOff x="0" y="0"/>
            <a:chExt cx="7391400" cy="4610100"/>
          </a:xfrm>
        </p:grpSpPr>
        <p:pic>
          <p:nvPicPr>
            <p:cNvPr id="97" name="Image" descr="Image">
              <a:extLst>
                <a:ext uri="{FF2B5EF4-FFF2-40B4-BE49-F238E27FC236}">
                  <a16:creationId xmlns:a16="http://schemas.microsoft.com/office/drawing/2014/main" id="{E670CE78-28CB-F00F-E508-D7E1DBE9D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7391400" cy="46101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5" name="Carte de lecture des HA-TPC">
              <a:extLst>
                <a:ext uri="{FF2B5EF4-FFF2-40B4-BE49-F238E27FC236}">
                  <a16:creationId xmlns:a16="http://schemas.microsoft.com/office/drawing/2014/main" id="{E4DC168B-81B2-3C59-BF30-2FA752C61288}"/>
                </a:ext>
              </a:extLst>
            </p:cNvPr>
            <p:cNvSpPr txBox="1"/>
            <p:nvPr/>
          </p:nvSpPr>
          <p:spPr>
            <a:xfrm>
              <a:off x="2488480" y="390079"/>
              <a:ext cx="3942094" cy="555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lang="fr-FR" sz="2400" dirty="0"/>
                <a:t>HA-TPC </a:t>
              </a:r>
              <a:r>
                <a:rPr lang="fr-FR" sz="2400" dirty="0" err="1"/>
                <a:t>readout</a:t>
              </a:r>
              <a:r>
                <a:rPr lang="fr-FR" sz="2400" dirty="0"/>
                <a:t> </a:t>
              </a:r>
              <a:r>
                <a:rPr lang="fr-FR" sz="2400" dirty="0" err="1"/>
                <a:t>cards</a:t>
              </a:r>
              <a:endParaRPr sz="24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F4CA8A-0276-B439-57B8-18F1994E6E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649409" y="12825523"/>
            <a:ext cx="990600" cy="50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DDB0F-610B-1D4E-B202-3AA5E7BC0336}"/>
              </a:ext>
            </a:extLst>
          </p:cNvPr>
          <p:cNvSpPr txBox="1"/>
          <p:nvPr/>
        </p:nvSpPr>
        <p:spPr>
          <a:xfrm>
            <a:off x="17765923" y="12809056"/>
            <a:ext cx="53407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ND280 upgrade poster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A004D-40CA-D6C9-A061-81A0CA40496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614" t="5562" r="7640" b="9760"/>
          <a:stretch/>
        </p:blipFill>
        <p:spPr>
          <a:xfrm>
            <a:off x="14576581" y="7922934"/>
            <a:ext cx="6264261" cy="455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rte de lecture des HA-TPC">
            <a:extLst>
              <a:ext uri="{FF2B5EF4-FFF2-40B4-BE49-F238E27FC236}">
                <a16:creationId xmlns:a16="http://schemas.microsoft.com/office/drawing/2014/main" id="{FA31B46B-EDC7-981E-8A82-A5885F3A335D}"/>
              </a:ext>
            </a:extLst>
          </p:cNvPr>
          <p:cNvSpPr txBox="1"/>
          <p:nvPr/>
        </p:nvSpPr>
        <p:spPr>
          <a:xfrm>
            <a:off x="15441535" y="8379258"/>
            <a:ext cx="5272277" cy="4719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r>
              <a:rPr lang="fr-FR" sz="2400" dirty="0"/>
              <a:t>Bottom HA-TPC </a:t>
            </a:r>
            <a:r>
              <a:rPr lang="fr-FR" sz="2400" dirty="0" err="1"/>
              <a:t>fully</a:t>
            </a:r>
            <a:r>
              <a:rPr lang="fr-FR" sz="2400" dirty="0"/>
              <a:t> </a:t>
            </a:r>
            <a:r>
              <a:rPr lang="fr-FR" sz="2400" dirty="0" err="1"/>
              <a:t>instrumented</a:t>
            </a:r>
            <a:r>
              <a:rPr lang="fr-FR" sz="2400" dirty="0"/>
              <a:t>!</a:t>
            </a:r>
            <a:endParaRPr sz="2400" dirty="0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F033B448-01CA-E3AE-5AE1-9F9CA68569F6}"/>
              </a:ext>
            </a:extLst>
          </p:cNvPr>
          <p:cNvSpPr/>
          <p:nvPr/>
        </p:nvSpPr>
        <p:spPr>
          <a:xfrm>
            <a:off x="10476910" y="4213582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688396-72D2-7C66-7D89-520E42095DE0}"/>
              </a:ext>
            </a:extLst>
          </p:cNvPr>
          <p:cNvSpPr txBox="1"/>
          <p:nvPr/>
        </p:nvSpPr>
        <p:spPr>
          <a:xfrm rot="1335312">
            <a:off x="10979483" y="4827432"/>
            <a:ext cx="433103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84 HA-TPC</a:t>
            </a:r>
            <a:r>
              <a:rPr kumimoji="0" lang="en-US" sz="3000" b="1" i="0" u="none" strike="noStrike" cap="none" spc="0" normalizeH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readout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ards produced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B9E50633-992A-A0DC-E2C1-81ABD03930E5}"/>
              </a:ext>
            </a:extLst>
          </p:cNvPr>
          <p:cNvSpPr/>
          <p:nvPr/>
        </p:nvSpPr>
        <p:spPr>
          <a:xfrm>
            <a:off x="7090694" y="4205027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3ADBA-280A-3FFB-20BA-0789DEC476EB}"/>
              </a:ext>
            </a:extLst>
          </p:cNvPr>
          <p:cNvSpPr txBox="1"/>
          <p:nvPr/>
        </p:nvSpPr>
        <p:spPr>
          <a:xfrm rot="1304447">
            <a:off x="7513283" y="4986598"/>
            <a:ext cx="347154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Oct’21 CS-IN2P3</a:t>
            </a:r>
          </a:p>
        </p:txBody>
      </p:sp>
    </p:spTree>
    <p:extLst>
      <p:ext uri="{BB962C8B-B14F-4D97-AF65-F5344CB8AC3E}">
        <p14:creationId xmlns:p14="http://schemas.microsoft.com/office/powerpoint/2010/main" val="4193818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41" grpId="0" animBg="1"/>
      <p:bldP spid="51" grpId="0"/>
      <p:bldP spid="46" grpId="0" animBg="1"/>
      <p:bldP spid="52" grpId="0"/>
      <p:bldP spid="4" grpId="0"/>
      <p:bldP spid="15" grpId="0" animBg="1"/>
      <p:bldP spid="18" grpId="0" animBg="1"/>
      <p:bldP spid="21" grpId="0"/>
      <p:bldP spid="2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018">
            <a:extLst>
              <a:ext uri="{FF2B5EF4-FFF2-40B4-BE49-F238E27FC236}">
                <a16:creationId xmlns:a16="http://schemas.microsoft.com/office/drawing/2014/main" id="{3FF58E7A-76CF-30DD-38CC-51B7F9DA0A52}"/>
              </a:ext>
            </a:extLst>
          </p:cNvPr>
          <p:cNvSpPr txBox="1"/>
          <p:nvPr/>
        </p:nvSpPr>
        <p:spPr>
          <a:xfrm>
            <a:off x="1310602" y="1731906"/>
            <a:ext cx="9616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8" name="‘19">
            <a:extLst>
              <a:ext uri="{FF2B5EF4-FFF2-40B4-BE49-F238E27FC236}">
                <a16:creationId xmlns:a16="http://schemas.microsoft.com/office/drawing/2014/main" id="{0D439FBA-945D-9849-4663-C59A87D3AE9A}"/>
              </a:ext>
            </a:extLst>
          </p:cNvPr>
          <p:cNvSpPr txBox="1"/>
          <p:nvPr/>
        </p:nvSpPr>
        <p:spPr>
          <a:xfrm>
            <a:off x="356694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‘19</a:t>
            </a:r>
          </a:p>
        </p:txBody>
      </p:sp>
      <p:sp>
        <p:nvSpPr>
          <p:cNvPr id="9" name="‘20">
            <a:extLst>
              <a:ext uri="{FF2B5EF4-FFF2-40B4-BE49-F238E27FC236}">
                <a16:creationId xmlns:a16="http://schemas.microsoft.com/office/drawing/2014/main" id="{C8301286-9683-7A48-2137-0CDAE5AD6B19}"/>
              </a:ext>
            </a:extLst>
          </p:cNvPr>
          <p:cNvSpPr txBox="1"/>
          <p:nvPr/>
        </p:nvSpPr>
        <p:spPr>
          <a:xfrm>
            <a:off x="5505524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‘20</a:t>
            </a:r>
          </a:p>
        </p:txBody>
      </p:sp>
      <p:sp>
        <p:nvSpPr>
          <p:cNvPr id="10" name="‘21">
            <a:extLst>
              <a:ext uri="{FF2B5EF4-FFF2-40B4-BE49-F238E27FC236}">
                <a16:creationId xmlns:a16="http://schemas.microsoft.com/office/drawing/2014/main" id="{64A0A2D6-A6F4-D521-0577-19838B1AB708}"/>
              </a:ext>
            </a:extLst>
          </p:cNvPr>
          <p:cNvSpPr txBox="1"/>
          <p:nvPr/>
        </p:nvSpPr>
        <p:spPr>
          <a:xfrm>
            <a:off x="7444108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‘21</a:t>
            </a:r>
          </a:p>
        </p:txBody>
      </p:sp>
      <p:sp>
        <p:nvSpPr>
          <p:cNvPr id="13" name="‘22">
            <a:extLst>
              <a:ext uri="{FF2B5EF4-FFF2-40B4-BE49-F238E27FC236}">
                <a16:creationId xmlns:a16="http://schemas.microsoft.com/office/drawing/2014/main" id="{C1ABB934-070E-707B-8515-D5A11A07995F}"/>
              </a:ext>
            </a:extLst>
          </p:cNvPr>
          <p:cNvSpPr txBox="1"/>
          <p:nvPr/>
        </p:nvSpPr>
        <p:spPr>
          <a:xfrm>
            <a:off x="9382692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‘22</a:t>
            </a:r>
          </a:p>
        </p:txBody>
      </p:sp>
      <p:sp>
        <p:nvSpPr>
          <p:cNvPr id="14" name="‘23">
            <a:extLst>
              <a:ext uri="{FF2B5EF4-FFF2-40B4-BE49-F238E27FC236}">
                <a16:creationId xmlns:a16="http://schemas.microsoft.com/office/drawing/2014/main" id="{D7DE079B-2AD8-796D-7CB7-CCF10F1553BD}"/>
              </a:ext>
            </a:extLst>
          </p:cNvPr>
          <p:cNvSpPr txBox="1"/>
          <p:nvPr/>
        </p:nvSpPr>
        <p:spPr>
          <a:xfrm>
            <a:off x="11321276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‘23</a:t>
            </a:r>
          </a:p>
        </p:txBody>
      </p:sp>
      <p:sp>
        <p:nvSpPr>
          <p:cNvPr id="16" name="‘24">
            <a:extLst>
              <a:ext uri="{FF2B5EF4-FFF2-40B4-BE49-F238E27FC236}">
                <a16:creationId xmlns:a16="http://schemas.microsoft.com/office/drawing/2014/main" id="{199ED6F3-B2E3-10C7-C2A7-FCCBD15A3658}"/>
              </a:ext>
            </a:extLst>
          </p:cNvPr>
          <p:cNvSpPr txBox="1"/>
          <p:nvPr/>
        </p:nvSpPr>
        <p:spPr>
          <a:xfrm>
            <a:off x="1325986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‘24</a:t>
            </a:r>
          </a:p>
        </p:txBody>
      </p:sp>
      <p:sp>
        <p:nvSpPr>
          <p:cNvPr id="17" name="‘24">
            <a:extLst>
              <a:ext uri="{FF2B5EF4-FFF2-40B4-BE49-F238E27FC236}">
                <a16:creationId xmlns:a16="http://schemas.microsoft.com/office/drawing/2014/main" id="{C7934681-0223-4077-D0F3-928DAA2848B7}"/>
              </a:ext>
            </a:extLst>
          </p:cNvPr>
          <p:cNvSpPr txBox="1"/>
          <p:nvPr/>
        </p:nvSpPr>
        <p:spPr>
          <a:xfrm>
            <a:off x="15198444" y="1730003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" name="‘24">
            <a:extLst>
              <a:ext uri="{FF2B5EF4-FFF2-40B4-BE49-F238E27FC236}">
                <a16:creationId xmlns:a16="http://schemas.microsoft.com/office/drawing/2014/main" id="{89F16D10-8D28-EB27-B992-7489EBB1593A}"/>
              </a:ext>
            </a:extLst>
          </p:cNvPr>
          <p:cNvSpPr txBox="1"/>
          <p:nvPr/>
        </p:nvSpPr>
        <p:spPr>
          <a:xfrm>
            <a:off x="17129530" y="1728099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" name="‘24">
            <a:extLst>
              <a:ext uri="{FF2B5EF4-FFF2-40B4-BE49-F238E27FC236}">
                <a16:creationId xmlns:a16="http://schemas.microsoft.com/office/drawing/2014/main" id="{5280EC76-A275-A6E8-A3E4-C33A8EB0B4E7}"/>
              </a:ext>
            </a:extLst>
          </p:cNvPr>
          <p:cNvSpPr txBox="1"/>
          <p:nvPr/>
        </p:nvSpPr>
        <p:spPr>
          <a:xfrm>
            <a:off x="19060616" y="1728097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2" name="‘24">
            <a:extLst>
              <a:ext uri="{FF2B5EF4-FFF2-40B4-BE49-F238E27FC236}">
                <a16:creationId xmlns:a16="http://schemas.microsoft.com/office/drawing/2014/main" id="{CF37D560-BC2E-4720-A387-A545AC4E5DA9}"/>
              </a:ext>
            </a:extLst>
          </p:cNvPr>
          <p:cNvSpPr txBox="1"/>
          <p:nvPr/>
        </p:nvSpPr>
        <p:spPr>
          <a:xfrm>
            <a:off x="20991706" y="1728098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8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954D26-744D-FFBB-E172-39DFF44CED46}"/>
              </a:ext>
            </a:extLst>
          </p:cNvPr>
          <p:cNvGrpSpPr/>
          <p:nvPr/>
        </p:nvGrpSpPr>
        <p:grpSpPr>
          <a:xfrm>
            <a:off x="1788460" y="2292354"/>
            <a:ext cx="19521443" cy="9581399"/>
            <a:chOff x="1788460" y="2292354"/>
            <a:chExt cx="19521443" cy="958139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8C27EA-A87B-C7A2-082C-711C4CA97F1B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1788460" y="2292356"/>
              <a:ext cx="2965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D73BF64-9E1F-C234-D186-0C997541180D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5827469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D9CDCB-1145-6DC0-F5E6-EF367A5618D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9704638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091A21-0A3B-D379-56D2-7E0E5350243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388888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33D4B9-4F90-D1C6-53AD-A84ED3B65B7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7766053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3041090-FB31-6CAA-7BE4-6B8519CF62F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1643222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2D5D78-2F3A-5E86-F4F6-532E630C5B07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358180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5C13A9-58F1-5AB8-0597-BA2FBC89153D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15516641" y="2294260"/>
              <a:ext cx="0" cy="9579493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10CCF2-50F1-ED66-CE84-98C0BEFCF0AF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17447727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898F20-B6D7-AE1E-162B-8B5F173A8F55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9378813" y="2292354"/>
              <a:ext cx="0" cy="9581399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C3F0AD-B0E9-E880-A707-64B4E77D946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1309903" y="2292355"/>
              <a:ext cx="0" cy="9581398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106" name="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From</a:t>
            </a:r>
            <a:r>
              <a:rPr lang="fr-FR" dirty="0">
                <a:latin typeface="Segoe Print" panose="02000800000000000000" pitchFamily="2" charset="0"/>
              </a:rPr>
              <a:t> T2K to HK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107" name="Arrow"/>
          <p:cNvSpPr/>
          <p:nvPr/>
        </p:nvSpPr>
        <p:spPr>
          <a:xfrm>
            <a:off x="1543063" y="2163295"/>
            <a:ext cx="11233137" cy="1270001"/>
          </a:xfrm>
          <a:prstGeom prst="rightArrow">
            <a:avLst>
              <a:gd name="adj1" fmla="val 48000"/>
              <a:gd name="adj2" fmla="val 6400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F5B89A7A-5540-8806-E323-B03A4207B132}"/>
              </a:ext>
            </a:extLst>
          </p:cNvPr>
          <p:cNvSpPr/>
          <p:nvPr/>
        </p:nvSpPr>
        <p:spPr>
          <a:xfrm>
            <a:off x="12776200" y="3164400"/>
            <a:ext cx="5847971" cy="1270001"/>
          </a:xfrm>
          <a:prstGeom prst="rightArrow">
            <a:avLst>
              <a:gd name="adj1" fmla="val 56000"/>
              <a:gd name="adj2" fmla="val 6400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3586BFC-1244-AFB1-4ACE-DA8A9ABBB86B}"/>
              </a:ext>
            </a:extLst>
          </p:cNvPr>
          <p:cNvSpPr/>
          <p:nvPr/>
        </p:nvSpPr>
        <p:spPr>
          <a:xfrm>
            <a:off x="872943" y="3435494"/>
            <a:ext cx="11885972" cy="720000"/>
          </a:xfrm>
          <a:prstGeom prst="rect">
            <a:avLst/>
          </a:prstGeom>
          <a:solidFill>
            <a:srgbClr val="10AD9B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Preparation to T2K-II</a:t>
            </a:r>
          </a:p>
        </p:txBody>
      </p:sp>
      <p:sp>
        <p:nvSpPr>
          <p:cNvPr id="46" name="5-point Star 45">
            <a:extLst>
              <a:ext uri="{FF2B5EF4-FFF2-40B4-BE49-F238E27FC236}">
                <a16:creationId xmlns:a16="http://schemas.microsoft.com/office/drawing/2014/main" id="{F584AEB1-6AAF-519A-F83F-47BFB1065967}"/>
              </a:ext>
            </a:extLst>
          </p:cNvPr>
          <p:cNvSpPr/>
          <p:nvPr/>
        </p:nvSpPr>
        <p:spPr>
          <a:xfrm>
            <a:off x="826109" y="4205027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58" name="Group">
            <a:extLst>
              <a:ext uri="{FF2B5EF4-FFF2-40B4-BE49-F238E27FC236}">
                <a16:creationId xmlns:a16="http://schemas.microsoft.com/office/drawing/2014/main" id="{45F8A940-9D05-8FB0-A640-327D2E0AB1DB}"/>
              </a:ext>
            </a:extLst>
          </p:cNvPr>
          <p:cNvGrpSpPr/>
          <p:nvPr/>
        </p:nvGrpSpPr>
        <p:grpSpPr>
          <a:xfrm>
            <a:off x="198410" y="8848446"/>
            <a:ext cx="7012487" cy="4729640"/>
            <a:chOff x="-40115" y="-2"/>
            <a:chExt cx="8948052" cy="6035100"/>
          </a:xfrm>
        </p:grpSpPr>
        <p:grpSp>
          <p:nvGrpSpPr>
            <p:cNvPr id="59" name="Group">
              <a:extLst>
                <a:ext uri="{FF2B5EF4-FFF2-40B4-BE49-F238E27FC236}">
                  <a16:creationId xmlns:a16="http://schemas.microsoft.com/office/drawing/2014/main" id="{1EFE965E-2B21-D833-5FCB-76F8EC5FC002}"/>
                </a:ext>
              </a:extLst>
            </p:cNvPr>
            <p:cNvGrpSpPr/>
            <p:nvPr/>
          </p:nvGrpSpPr>
          <p:grpSpPr>
            <a:xfrm>
              <a:off x="-1" y="-2"/>
              <a:ext cx="8907938" cy="6035100"/>
              <a:chOff x="0" y="-1"/>
              <a:chExt cx="8907935" cy="6035098"/>
            </a:xfrm>
          </p:grpSpPr>
          <p:pic>
            <p:nvPicPr>
              <p:cNvPr id="62" name="page5image43673344.jpeg" descr="page5image43673344.jpeg">
                <a:extLst>
                  <a:ext uri="{FF2B5EF4-FFF2-40B4-BE49-F238E27FC236}">
                    <a16:creationId xmlns:a16="http://schemas.microsoft.com/office/drawing/2014/main" id="{6B0DC1AF-263A-52D1-89BF-C865CD750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945993"/>
                <a:ext cx="8871833" cy="45786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" name="High-Angle TPC">
                <a:extLst>
                  <a:ext uri="{FF2B5EF4-FFF2-40B4-BE49-F238E27FC236}">
                    <a16:creationId xmlns:a16="http://schemas.microsoft.com/office/drawing/2014/main" id="{EB0ADF90-4465-D94F-4295-F8EF2EBF4E06}"/>
                  </a:ext>
                </a:extLst>
              </p:cNvPr>
              <p:cNvSpPr txBox="1"/>
              <p:nvPr/>
            </p:nvSpPr>
            <p:spPr>
              <a:xfrm>
                <a:off x="711824" y="656562"/>
                <a:ext cx="2419268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High-Angle TPC</a:t>
                </a:r>
              </a:p>
            </p:txBody>
          </p:sp>
          <p:sp>
            <p:nvSpPr>
              <p:cNvPr id="64" name="High-Angle TPC">
                <a:extLst>
                  <a:ext uri="{FF2B5EF4-FFF2-40B4-BE49-F238E27FC236}">
                    <a16:creationId xmlns:a16="http://schemas.microsoft.com/office/drawing/2014/main" id="{BE74581F-CAA1-DA1B-4F6E-A370E8ABA210}"/>
                  </a:ext>
                </a:extLst>
              </p:cNvPr>
              <p:cNvSpPr txBox="1"/>
              <p:nvPr/>
            </p:nvSpPr>
            <p:spPr>
              <a:xfrm>
                <a:off x="2922157" y="5486678"/>
                <a:ext cx="241926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High-Angle TPC</a:t>
                </a:r>
              </a:p>
            </p:txBody>
          </p:sp>
          <p:sp>
            <p:nvSpPr>
              <p:cNvPr id="65" name="SuperFGD">
                <a:extLst>
                  <a:ext uri="{FF2B5EF4-FFF2-40B4-BE49-F238E27FC236}">
                    <a16:creationId xmlns:a16="http://schemas.microsoft.com/office/drawing/2014/main" id="{4BAF27F9-57F9-B175-F56B-83CB4D34FCD6}"/>
                  </a:ext>
                </a:extLst>
              </p:cNvPr>
              <p:cNvSpPr txBox="1"/>
              <p:nvPr/>
            </p:nvSpPr>
            <p:spPr>
              <a:xfrm>
                <a:off x="530834" y="5213456"/>
                <a:ext cx="1583570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 err="1"/>
                  <a:t>SuperFGD</a:t>
                </a:r>
                <a:endParaRPr sz="1600" dirty="0"/>
              </a:p>
            </p:txBody>
          </p:sp>
          <p:pic>
            <p:nvPicPr>
              <p:cNvPr id="66" name="Line Line" descr="Line Line">
                <a:extLst>
                  <a:ext uri="{FF2B5EF4-FFF2-40B4-BE49-F238E27FC236}">
                    <a16:creationId xmlns:a16="http://schemas.microsoft.com/office/drawing/2014/main" id="{E1133499-1880-5775-FF28-CD35B91094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926907">
                <a:off x="3195272" y="4775316"/>
                <a:ext cx="1305794" cy="352234"/>
              </a:xfrm>
              <a:prstGeom prst="rect">
                <a:avLst/>
              </a:prstGeom>
              <a:effectLst/>
            </p:spPr>
          </p:pic>
          <p:pic>
            <p:nvPicPr>
              <p:cNvPr id="67" name="Line Line" descr="Line Line">
                <a:extLst>
                  <a:ext uri="{FF2B5EF4-FFF2-40B4-BE49-F238E27FC236}">
                    <a16:creationId xmlns:a16="http://schemas.microsoft.com/office/drawing/2014/main" id="{CE200114-4A05-77A6-DB51-DD8031678341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295045">
                <a:off x="1183864" y="4332176"/>
                <a:ext cx="2422521" cy="352235"/>
              </a:xfrm>
              <a:prstGeom prst="rect">
                <a:avLst/>
              </a:prstGeom>
              <a:effectLst/>
            </p:spPr>
          </p:pic>
          <p:pic>
            <p:nvPicPr>
              <p:cNvPr id="68" name="Line Line" descr="Line Line">
                <a:extLst>
                  <a:ext uri="{FF2B5EF4-FFF2-40B4-BE49-F238E27FC236}">
                    <a16:creationId xmlns:a16="http://schemas.microsoft.com/office/drawing/2014/main" id="{4B2EC86F-B229-8E50-7FC4-3D8BD64A059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382726">
                <a:off x="1472869" y="1764777"/>
                <a:ext cx="2681850" cy="352235"/>
              </a:xfrm>
              <a:prstGeom prst="rect">
                <a:avLst/>
              </a:prstGeom>
              <a:effectLst/>
            </p:spPr>
          </p:pic>
          <p:sp>
            <p:nvSpPr>
              <p:cNvPr id="69" name="TOF">
                <a:extLst>
                  <a:ext uri="{FF2B5EF4-FFF2-40B4-BE49-F238E27FC236}">
                    <a16:creationId xmlns:a16="http://schemas.microsoft.com/office/drawing/2014/main" id="{232E244B-7A66-0F72-7BA9-DA015BD4FD1E}"/>
                  </a:ext>
                </a:extLst>
              </p:cNvPr>
              <p:cNvSpPr txBox="1"/>
              <p:nvPr/>
            </p:nvSpPr>
            <p:spPr>
              <a:xfrm>
                <a:off x="3433529" y="215675"/>
                <a:ext cx="683941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TOF</a:t>
                </a:r>
                <a:endParaRPr dirty="0"/>
              </a:p>
            </p:txBody>
          </p:sp>
          <p:pic>
            <p:nvPicPr>
              <p:cNvPr id="70" name="Line Line" descr="Line Line">
                <a:extLst>
                  <a:ext uri="{FF2B5EF4-FFF2-40B4-BE49-F238E27FC236}">
                    <a16:creationId xmlns:a16="http://schemas.microsoft.com/office/drawing/2014/main" id="{70E42D5C-91E1-54CF-7A73-0957CB9AF24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864703">
                <a:off x="3360605" y="977646"/>
                <a:ext cx="1200566" cy="352234"/>
              </a:xfrm>
              <a:prstGeom prst="rect">
                <a:avLst/>
              </a:prstGeom>
              <a:effectLst/>
            </p:spPr>
          </p:pic>
          <p:sp>
            <p:nvSpPr>
              <p:cNvPr id="71" name="TPC1">
                <a:extLst>
                  <a:ext uri="{FF2B5EF4-FFF2-40B4-BE49-F238E27FC236}">
                    <a16:creationId xmlns:a16="http://schemas.microsoft.com/office/drawing/2014/main" id="{515FCA07-74C8-71AC-0747-18D5CFF44B2F}"/>
                  </a:ext>
                </a:extLst>
              </p:cNvPr>
              <p:cNvSpPr txBox="1"/>
              <p:nvPr/>
            </p:nvSpPr>
            <p:spPr>
              <a:xfrm>
                <a:off x="4117090" y="530048"/>
                <a:ext cx="866202" cy="4313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/>
                  <a:t>TPC1</a:t>
                </a:r>
              </a:p>
            </p:txBody>
          </p:sp>
          <p:sp>
            <p:nvSpPr>
              <p:cNvPr id="72" name="TPC2">
                <a:extLst>
                  <a:ext uri="{FF2B5EF4-FFF2-40B4-BE49-F238E27FC236}">
                    <a16:creationId xmlns:a16="http://schemas.microsoft.com/office/drawing/2014/main" id="{6208A23D-B8E1-EB61-D080-7782950A1E6B}"/>
                  </a:ext>
                </a:extLst>
              </p:cNvPr>
              <p:cNvSpPr txBox="1"/>
              <p:nvPr/>
            </p:nvSpPr>
            <p:spPr>
              <a:xfrm>
                <a:off x="5132802" y="215675"/>
                <a:ext cx="866202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TPC2</a:t>
                </a:r>
              </a:p>
            </p:txBody>
          </p:sp>
          <p:sp>
            <p:nvSpPr>
              <p:cNvPr id="73" name="TPC3">
                <a:extLst>
                  <a:ext uri="{FF2B5EF4-FFF2-40B4-BE49-F238E27FC236}">
                    <a16:creationId xmlns:a16="http://schemas.microsoft.com/office/drawing/2014/main" id="{26DD89D2-F9FE-58EB-94EA-DD51B5BA41C7}"/>
                  </a:ext>
                </a:extLst>
              </p:cNvPr>
              <p:cNvSpPr txBox="1"/>
              <p:nvPr/>
            </p:nvSpPr>
            <p:spPr>
              <a:xfrm>
                <a:off x="6263784" y="-1"/>
                <a:ext cx="866203" cy="4313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TPC3</a:t>
                </a:r>
              </a:p>
            </p:txBody>
          </p:sp>
          <p:sp>
            <p:nvSpPr>
              <p:cNvPr id="74" name="FGD1">
                <a:extLst>
                  <a:ext uri="{FF2B5EF4-FFF2-40B4-BE49-F238E27FC236}">
                    <a16:creationId xmlns:a16="http://schemas.microsoft.com/office/drawing/2014/main" id="{07FC5745-8D0F-EE1C-115A-734BFA58DD37}"/>
                  </a:ext>
                </a:extLst>
              </p:cNvPr>
              <p:cNvSpPr txBox="1"/>
              <p:nvPr/>
            </p:nvSpPr>
            <p:spPr>
              <a:xfrm>
                <a:off x="5875927" y="4521834"/>
                <a:ext cx="88894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FGD1</a:t>
                </a:r>
              </a:p>
            </p:txBody>
          </p:sp>
          <p:sp>
            <p:nvSpPr>
              <p:cNvPr id="75" name="FGD1">
                <a:extLst>
                  <a:ext uri="{FF2B5EF4-FFF2-40B4-BE49-F238E27FC236}">
                    <a16:creationId xmlns:a16="http://schemas.microsoft.com/office/drawing/2014/main" id="{070502A5-5AC1-C339-9419-797786EE4C5A}"/>
                  </a:ext>
                </a:extLst>
              </p:cNvPr>
              <p:cNvSpPr txBox="1"/>
              <p:nvPr/>
            </p:nvSpPr>
            <p:spPr>
              <a:xfrm>
                <a:off x="6881160" y="4122862"/>
                <a:ext cx="88894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FGD</a:t>
                </a:r>
                <a:r>
                  <a:rPr lang="fr-FR" sz="1600" dirty="0"/>
                  <a:t>2</a:t>
                </a:r>
                <a:endParaRPr sz="1600" dirty="0"/>
              </a:p>
            </p:txBody>
          </p:sp>
          <p:sp>
            <p:nvSpPr>
              <p:cNvPr id="76" name="Upstream Ecal">
                <a:extLst>
                  <a:ext uri="{FF2B5EF4-FFF2-40B4-BE49-F238E27FC236}">
                    <a16:creationId xmlns:a16="http://schemas.microsoft.com/office/drawing/2014/main" id="{E13DDF8C-D2F0-F20E-E13A-A67FA749BC24}"/>
                  </a:ext>
                </a:extLst>
              </p:cNvPr>
              <p:cNvSpPr txBox="1"/>
              <p:nvPr/>
            </p:nvSpPr>
            <p:spPr>
              <a:xfrm>
                <a:off x="393411" y="5625765"/>
                <a:ext cx="2536327" cy="40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Upstream </a:t>
                </a:r>
                <a:r>
                  <a:rPr sz="1600" dirty="0" err="1"/>
                  <a:t>Ecal</a:t>
                </a:r>
                <a:endParaRPr sz="1600" dirty="0"/>
              </a:p>
            </p:txBody>
          </p:sp>
          <p:pic>
            <p:nvPicPr>
              <p:cNvPr id="77" name="Line Line" descr="Line Line">
                <a:extLst>
                  <a:ext uri="{FF2B5EF4-FFF2-40B4-BE49-F238E27FC236}">
                    <a16:creationId xmlns:a16="http://schemas.microsoft.com/office/drawing/2014/main" id="{04F73A56-CD6D-8C8F-C4D6-B4CEADB77349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5627096" y="4011191"/>
                <a:ext cx="858807" cy="352235"/>
              </a:xfrm>
              <a:prstGeom prst="rect">
                <a:avLst/>
              </a:prstGeom>
              <a:effectLst/>
            </p:spPr>
          </p:pic>
          <p:pic>
            <p:nvPicPr>
              <p:cNvPr id="78" name="Line Line" descr="Line Line">
                <a:extLst>
                  <a:ext uri="{FF2B5EF4-FFF2-40B4-BE49-F238E27FC236}">
                    <a16:creationId xmlns:a16="http://schemas.microsoft.com/office/drawing/2014/main" id="{DBA17E9B-2003-0C70-A473-E081FDAC6E91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6668083" y="3633178"/>
                <a:ext cx="858808" cy="352235"/>
              </a:xfrm>
              <a:prstGeom prst="rect">
                <a:avLst/>
              </a:prstGeom>
              <a:effectLst/>
            </p:spPr>
          </p:pic>
          <p:pic>
            <p:nvPicPr>
              <p:cNvPr id="79" name="Line Line" descr="Line Line">
                <a:extLst>
                  <a:ext uri="{FF2B5EF4-FFF2-40B4-BE49-F238E27FC236}">
                    <a16:creationId xmlns:a16="http://schemas.microsoft.com/office/drawing/2014/main" id="{1B51404C-C5BB-D5C4-9959-BDA2067BA3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949799">
                <a:off x="4259820" y="1145224"/>
                <a:ext cx="931882" cy="352234"/>
              </a:xfrm>
              <a:prstGeom prst="rect">
                <a:avLst/>
              </a:prstGeom>
              <a:effectLst/>
            </p:spPr>
          </p:pic>
          <p:pic>
            <p:nvPicPr>
              <p:cNvPr id="80" name="Line Line" descr="Line Line">
                <a:extLst>
                  <a:ext uri="{FF2B5EF4-FFF2-40B4-BE49-F238E27FC236}">
                    <a16:creationId xmlns:a16="http://schemas.microsoft.com/office/drawing/2014/main" id="{64301EC3-B735-B213-67AC-6263F76DEE0E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507321">
                <a:off x="5339846" y="878268"/>
                <a:ext cx="886257" cy="352235"/>
              </a:xfrm>
              <a:prstGeom prst="rect">
                <a:avLst/>
              </a:prstGeom>
              <a:effectLst/>
            </p:spPr>
          </p:pic>
          <p:pic>
            <p:nvPicPr>
              <p:cNvPr id="81" name="Line Line" descr="Line Line">
                <a:extLst>
                  <a:ext uri="{FF2B5EF4-FFF2-40B4-BE49-F238E27FC236}">
                    <a16:creationId xmlns:a16="http://schemas.microsoft.com/office/drawing/2014/main" id="{5C9907EC-41BA-6BB0-79E0-57B41A5E7355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192969">
                <a:off x="6489090" y="807934"/>
                <a:ext cx="908591" cy="352235"/>
              </a:xfrm>
              <a:prstGeom prst="rect">
                <a:avLst/>
              </a:prstGeom>
              <a:effectLst/>
            </p:spPr>
          </p:pic>
          <p:pic>
            <p:nvPicPr>
              <p:cNvPr id="82" name="Line Line" descr="Line Line">
                <a:extLst>
                  <a:ext uri="{FF2B5EF4-FFF2-40B4-BE49-F238E27FC236}">
                    <a16:creationId xmlns:a16="http://schemas.microsoft.com/office/drawing/2014/main" id="{B1618A7B-D299-9EA4-F195-68038FDB737A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7041406">
                <a:off x="1933498" y="5039944"/>
                <a:ext cx="1121011" cy="352235"/>
              </a:xfrm>
              <a:prstGeom prst="rect">
                <a:avLst/>
              </a:prstGeom>
              <a:effectLst/>
            </p:spPr>
          </p:pic>
          <p:sp>
            <p:nvSpPr>
              <p:cNvPr id="83" name="Downstream  Ecal">
                <a:extLst>
                  <a:ext uri="{FF2B5EF4-FFF2-40B4-BE49-F238E27FC236}">
                    <a16:creationId xmlns:a16="http://schemas.microsoft.com/office/drawing/2014/main" id="{D43D3192-AB54-A303-37FE-EF3A1CCEDF8D}"/>
                  </a:ext>
                </a:extLst>
              </p:cNvPr>
              <p:cNvSpPr txBox="1"/>
              <p:nvPr/>
            </p:nvSpPr>
            <p:spPr>
              <a:xfrm>
                <a:off x="6881160" y="4561613"/>
                <a:ext cx="2026775" cy="8051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/>
                </a:pPr>
                <a:r>
                  <a:rPr sz="1800" dirty="0"/>
                  <a:t>Downstream </a:t>
                </a:r>
                <a:br>
                  <a:rPr sz="1800" dirty="0"/>
                </a:br>
                <a:r>
                  <a:rPr sz="1800" dirty="0" err="1"/>
                  <a:t>Ecal</a:t>
                </a:r>
                <a:endParaRPr sz="1800" dirty="0"/>
              </a:p>
            </p:txBody>
          </p:sp>
          <p:pic>
            <p:nvPicPr>
              <p:cNvPr id="84" name="Line Line" descr="Line Line">
                <a:extLst>
                  <a:ext uri="{FF2B5EF4-FFF2-40B4-BE49-F238E27FC236}">
                    <a16:creationId xmlns:a16="http://schemas.microsoft.com/office/drawing/2014/main" id="{AF1652DF-3E3F-8147-33F6-E4B91BC6B236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7030574">
                <a:off x="7214892" y="3674315"/>
                <a:ext cx="1580904" cy="352235"/>
              </a:xfrm>
              <a:prstGeom prst="rect">
                <a:avLst/>
              </a:prstGeom>
              <a:effectLst/>
            </p:spPr>
          </p:pic>
        </p:grpSp>
        <p:sp>
          <p:nvSpPr>
            <p:cNvPr id="60" name="Line">
              <a:extLst>
                <a:ext uri="{FF2B5EF4-FFF2-40B4-BE49-F238E27FC236}">
                  <a16:creationId xmlns:a16="http://schemas.microsoft.com/office/drawing/2014/main" id="{F457316F-9F00-4B13-5FF7-2B68E85EBFFE}"/>
                </a:ext>
              </a:extLst>
            </p:cNvPr>
            <p:cNvSpPr/>
            <p:nvPr/>
          </p:nvSpPr>
          <p:spPr>
            <a:xfrm flipV="1">
              <a:off x="7074" y="4402707"/>
              <a:ext cx="1066091" cy="189837"/>
            </a:xfrm>
            <a:prstGeom prst="line">
              <a:avLst/>
            </a:prstGeom>
            <a:noFill/>
            <a:ln w="152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Equation">
                  <a:extLst>
                    <a:ext uri="{FF2B5EF4-FFF2-40B4-BE49-F238E27FC236}">
                      <a16:creationId xmlns:a16="http://schemas.microsoft.com/office/drawing/2014/main" id="{477EAFBF-3436-6F13-A8C5-0032E58E3B8B}"/>
                    </a:ext>
                  </a:extLst>
                </p:cNvPr>
                <p:cNvSpPr txBox="1"/>
                <p:nvPr/>
              </p:nvSpPr>
              <p:spPr>
                <a:xfrm>
                  <a:off x="-40115" y="4740231"/>
                  <a:ext cx="356089" cy="393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sz="3700">
                    <a:solidFill>
                      <a:srgbClr val="0076BA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Equation">
                  <a:extLst>
                    <a:ext uri="{FF2B5EF4-FFF2-40B4-BE49-F238E27FC236}">
                      <a16:creationId xmlns:a16="http://schemas.microsoft.com/office/drawing/2014/main" id="{477EAFBF-3436-6F13-A8C5-0032E58E3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115" y="4740231"/>
                  <a:ext cx="356089" cy="393096"/>
                </a:xfrm>
                <a:prstGeom prst="rect">
                  <a:avLst/>
                </a:prstGeom>
                <a:blipFill>
                  <a:blip r:embed="rId14"/>
                  <a:stretch>
                    <a:fillRect l="-39130" r="-91304" b="-136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" name="Group">
            <a:extLst>
              <a:ext uri="{FF2B5EF4-FFF2-40B4-BE49-F238E27FC236}">
                <a16:creationId xmlns:a16="http://schemas.microsoft.com/office/drawing/2014/main" id="{754CEE38-325A-72A4-04B0-EC09F47107CB}"/>
              </a:ext>
            </a:extLst>
          </p:cNvPr>
          <p:cNvGrpSpPr/>
          <p:nvPr/>
        </p:nvGrpSpPr>
        <p:grpSpPr>
          <a:xfrm>
            <a:off x="7100487" y="5962111"/>
            <a:ext cx="6849011" cy="4022908"/>
            <a:chOff x="-127000" y="-88900"/>
            <a:chExt cx="7532002" cy="4424076"/>
          </a:xfrm>
        </p:grpSpPr>
        <p:grpSp>
          <p:nvGrpSpPr>
            <p:cNvPr id="100" name="PXL_20211105_093057991.jpeg">
              <a:extLst>
                <a:ext uri="{FF2B5EF4-FFF2-40B4-BE49-F238E27FC236}">
                  <a16:creationId xmlns:a16="http://schemas.microsoft.com/office/drawing/2014/main" id="{08C99B86-3833-3F7F-EAD1-D0B8D0B1E9CD}"/>
                </a:ext>
              </a:extLst>
            </p:cNvPr>
            <p:cNvGrpSpPr/>
            <p:nvPr/>
          </p:nvGrpSpPr>
          <p:grpSpPr>
            <a:xfrm>
              <a:off x="-127000" y="-88900"/>
              <a:ext cx="7532002" cy="4424076"/>
              <a:chOff x="0" y="0"/>
              <a:chExt cx="7532001" cy="4424075"/>
            </a:xfrm>
          </p:grpSpPr>
          <p:pic>
            <p:nvPicPr>
              <p:cNvPr id="104" name="PXL_20211105_093057991.jpeg" descr="PXL_20211105_093057991.jpeg">
                <a:extLst>
                  <a:ext uri="{FF2B5EF4-FFF2-40B4-BE49-F238E27FC236}">
                    <a16:creationId xmlns:a16="http://schemas.microsoft.com/office/drawing/2014/main" id="{6CE3CF87-39E7-46CB-4EE7-A968443E9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7000" y="88900"/>
                <a:ext cx="7278002" cy="409387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16" name="PXL_20211105_093057991.jpeg" descr="PXL_20211105_093057991.jpeg">
                <a:extLst>
                  <a:ext uri="{FF2B5EF4-FFF2-40B4-BE49-F238E27FC236}">
                    <a16:creationId xmlns:a16="http://schemas.microsoft.com/office/drawing/2014/main" id="{4DC9D59F-C3E1-B553-405F-9D4F81B386F9}"/>
                  </a:ext>
                </a:extLst>
              </p:cNvPr>
              <p:cNvPicPr>
                <a:picLocks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7532002" cy="4424076"/>
              </a:xfrm>
              <a:prstGeom prst="rect">
                <a:avLst/>
              </a:prstGeom>
              <a:effectLst/>
            </p:spPr>
          </p:pic>
        </p:grpSp>
        <p:sp>
          <p:nvSpPr>
            <p:cNvPr id="102" name="DESY/CERN test beam 2019/2021">
              <a:extLst>
                <a:ext uri="{FF2B5EF4-FFF2-40B4-BE49-F238E27FC236}">
                  <a16:creationId xmlns:a16="http://schemas.microsoft.com/office/drawing/2014/main" id="{B347C173-4C2D-6FD0-000A-98C20B95C9DC}"/>
                </a:ext>
              </a:extLst>
            </p:cNvPr>
            <p:cNvSpPr txBox="1"/>
            <p:nvPr/>
          </p:nvSpPr>
          <p:spPr>
            <a:xfrm>
              <a:off x="1970565" y="3357458"/>
              <a:ext cx="4220278" cy="5866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2800" dirty="0"/>
                <a:t>CERN test beam 2021</a:t>
              </a:r>
            </a:p>
          </p:txBody>
        </p:sp>
      </p:grpSp>
      <p:grpSp>
        <p:nvGrpSpPr>
          <p:cNvPr id="117" name="Group">
            <a:extLst>
              <a:ext uri="{FF2B5EF4-FFF2-40B4-BE49-F238E27FC236}">
                <a16:creationId xmlns:a16="http://schemas.microsoft.com/office/drawing/2014/main" id="{9F55D814-FFF4-42CA-B920-B3E82AAD9C49}"/>
              </a:ext>
            </a:extLst>
          </p:cNvPr>
          <p:cNvGrpSpPr/>
          <p:nvPr/>
        </p:nvGrpSpPr>
        <p:grpSpPr>
          <a:xfrm>
            <a:off x="8308914" y="10002384"/>
            <a:ext cx="6221573" cy="3727207"/>
            <a:chOff x="-127000" y="-88900"/>
            <a:chExt cx="7252307" cy="4344696"/>
          </a:xfrm>
        </p:grpSpPr>
        <p:grpSp>
          <p:nvGrpSpPr>
            <p:cNvPr id="118" name="Image">
              <a:extLst>
                <a:ext uri="{FF2B5EF4-FFF2-40B4-BE49-F238E27FC236}">
                  <a16:creationId xmlns:a16="http://schemas.microsoft.com/office/drawing/2014/main" id="{DAD6B34C-6FEF-02C7-759E-1DA89E5EF542}"/>
                </a:ext>
              </a:extLst>
            </p:cNvPr>
            <p:cNvGrpSpPr/>
            <p:nvPr/>
          </p:nvGrpSpPr>
          <p:grpSpPr>
            <a:xfrm>
              <a:off x="-127000" y="-88900"/>
              <a:ext cx="7252307" cy="4344696"/>
              <a:chOff x="0" y="0"/>
              <a:chExt cx="7252306" cy="4344695"/>
            </a:xfrm>
          </p:grpSpPr>
          <p:pic>
            <p:nvPicPr>
              <p:cNvPr id="122" name="Image" descr="Image">
                <a:extLst>
                  <a:ext uri="{FF2B5EF4-FFF2-40B4-BE49-F238E27FC236}">
                    <a16:creationId xmlns:a16="http://schemas.microsoft.com/office/drawing/2014/main" id="{CF1E37A5-E2E6-D065-9F73-13984CA06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7000" y="88900"/>
                <a:ext cx="6998307" cy="401449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3" name="Image" descr="Image">
                <a:extLst>
                  <a:ext uri="{FF2B5EF4-FFF2-40B4-BE49-F238E27FC236}">
                    <a16:creationId xmlns:a16="http://schemas.microsoft.com/office/drawing/2014/main" id="{153BBBD5-8919-DEA5-5B91-2D97CAF09E61}"/>
                  </a:ext>
                </a:extLst>
              </p:cNvPr>
              <p:cNvPicPr>
                <a:picLocks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7252307" cy="4344696"/>
              </a:xfrm>
              <a:prstGeom prst="rect">
                <a:avLst/>
              </a:prstGeom>
              <a:effectLst/>
            </p:spPr>
          </p:pic>
        </p:grpSp>
        <p:sp>
          <p:nvSpPr>
            <p:cNvPr id="120" name="Logiciel d’acquisition">
              <a:extLst>
                <a:ext uri="{FF2B5EF4-FFF2-40B4-BE49-F238E27FC236}">
                  <a16:creationId xmlns:a16="http://schemas.microsoft.com/office/drawing/2014/main" id="{49023036-651B-79B3-6CF2-EFB4F9759EF8}"/>
                </a:ext>
              </a:extLst>
            </p:cNvPr>
            <p:cNvSpPr txBox="1"/>
            <p:nvPr/>
          </p:nvSpPr>
          <p:spPr>
            <a:xfrm>
              <a:off x="1052896" y="3234695"/>
              <a:ext cx="4296911" cy="6298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lang="fr-FR" sz="2800" dirty="0"/>
                <a:t>DAQ system </a:t>
              </a:r>
              <a:r>
                <a:rPr lang="fr-FR" sz="2800" dirty="0" err="1"/>
                <a:t>ready</a:t>
              </a:r>
              <a:r>
                <a:rPr lang="fr-FR" sz="2800" dirty="0"/>
                <a:t>!</a:t>
              </a:r>
              <a:endParaRPr sz="2800" dirty="0"/>
            </a:p>
          </p:txBody>
        </p:sp>
      </p:grpSp>
      <p:sp>
        <p:nvSpPr>
          <p:cNvPr id="3" name="5-point Star 2">
            <a:extLst>
              <a:ext uri="{FF2B5EF4-FFF2-40B4-BE49-F238E27FC236}">
                <a16:creationId xmlns:a16="http://schemas.microsoft.com/office/drawing/2014/main" id="{450264CE-0D9E-A7F2-9876-BB854363F805}"/>
              </a:ext>
            </a:extLst>
          </p:cNvPr>
          <p:cNvSpPr/>
          <p:nvPr/>
        </p:nvSpPr>
        <p:spPr>
          <a:xfrm>
            <a:off x="11423005" y="4157302"/>
            <a:ext cx="590838" cy="590838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BEA4C-4BB8-A9D1-6426-8EF6E60E1896}"/>
              </a:ext>
            </a:extLst>
          </p:cNvPr>
          <p:cNvSpPr txBox="1"/>
          <p:nvPr/>
        </p:nvSpPr>
        <p:spPr>
          <a:xfrm rot="1335312">
            <a:off x="11888207" y="5179892"/>
            <a:ext cx="433103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Cosmics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at CERN</a:t>
            </a: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0863712C-A08E-ED0B-1ABF-1472690D2AA8}"/>
              </a:ext>
            </a:extLst>
          </p:cNvPr>
          <p:cNvSpPr/>
          <p:nvPr/>
        </p:nvSpPr>
        <p:spPr>
          <a:xfrm>
            <a:off x="8250350" y="4245371"/>
            <a:ext cx="590838" cy="590838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AB415-2BDA-2F13-BECB-90BD78CE0C42}"/>
              </a:ext>
            </a:extLst>
          </p:cNvPr>
          <p:cNvSpPr txBox="1"/>
          <p:nvPr/>
        </p:nvSpPr>
        <p:spPr>
          <a:xfrm rot="1335312">
            <a:off x="8654277" y="5281447"/>
            <a:ext cx="433103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CERN test beam</a:t>
            </a: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CB7880AD-68B9-1CA7-FE33-1CA9945166A3}"/>
              </a:ext>
            </a:extLst>
          </p:cNvPr>
          <p:cNvSpPr/>
          <p:nvPr/>
        </p:nvSpPr>
        <p:spPr>
          <a:xfrm>
            <a:off x="4792257" y="4245372"/>
            <a:ext cx="590838" cy="590838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9629F-1152-D08B-3511-1C8050456B3F}"/>
              </a:ext>
            </a:extLst>
          </p:cNvPr>
          <p:cNvSpPr txBox="1"/>
          <p:nvPr/>
        </p:nvSpPr>
        <p:spPr>
          <a:xfrm rot="1335312">
            <a:off x="5196184" y="5281448"/>
            <a:ext cx="433103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DESY test beam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675A0A7-8340-D871-7AE6-1AAFAE9190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49409" y="12825523"/>
            <a:ext cx="990600" cy="50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FDADAD5-1C99-B319-DBFD-EDFF15CB9012}"/>
              </a:ext>
            </a:extLst>
          </p:cNvPr>
          <p:cNvSpPr txBox="1"/>
          <p:nvPr/>
        </p:nvSpPr>
        <p:spPr>
          <a:xfrm>
            <a:off x="17765923" y="12809056"/>
            <a:ext cx="53407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ND280 upgrade poster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5-point Star 35">
            <a:extLst>
              <a:ext uri="{FF2B5EF4-FFF2-40B4-BE49-F238E27FC236}">
                <a16:creationId xmlns:a16="http://schemas.microsoft.com/office/drawing/2014/main" id="{6F399664-DA12-3D49-4B93-1AA7A2B08D21}"/>
              </a:ext>
            </a:extLst>
          </p:cNvPr>
          <p:cNvSpPr/>
          <p:nvPr/>
        </p:nvSpPr>
        <p:spPr>
          <a:xfrm>
            <a:off x="9320178" y="4221935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4AE8C29F-E384-6B4E-8E87-6E984C5692C3}"/>
              </a:ext>
            </a:extLst>
          </p:cNvPr>
          <p:cNvSpPr/>
          <p:nvPr/>
        </p:nvSpPr>
        <p:spPr>
          <a:xfrm>
            <a:off x="10476910" y="4213582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C25500DA-DB1B-CA80-58CA-0756E7DBF791}"/>
              </a:ext>
            </a:extLst>
          </p:cNvPr>
          <p:cNvSpPr/>
          <p:nvPr/>
        </p:nvSpPr>
        <p:spPr>
          <a:xfrm>
            <a:off x="7090694" y="4205027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72F665-F31B-8887-9D87-9885F46AF9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784019" y="6361087"/>
            <a:ext cx="9464524" cy="56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018">
            <a:extLst>
              <a:ext uri="{FF2B5EF4-FFF2-40B4-BE49-F238E27FC236}">
                <a16:creationId xmlns:a16="http://schemas.microsoft.com/office/drawing/2014/main" id="{3FF58E7A-76CF-30DD-38CC-51B7F9DA0A52}"/>
              </a:ext>
            </a:extLst>
          </p:cNvPr>
          <p:cNvSpPr txBox="1"/>
          <p:nvPr/>
        </p:nvSpPr>
        <p:spPr>
          <a:xfrm>
            <a:off x="1310602" y="1731906"/>
            <a:ext cx="9616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8" name="‘19">
            <a:extLst>
              <a:ext uri="{FF2B5EF4-FFF2-40B4-BE49-F238E27FC236}">
                <a16:creationId xmlns:a16="http://schemas.microsoft.com/office/drawing/2014/main" id="{0D439FBA-945D-9849-4663-C59A87D3AE9A}"/>
              </a:ext>
            </a:extLst>
          </p:cNvPr>
          <p:cNvSpPr txBox="1"/>
          <p:nvPr/>
        </p:nvSpPr>
        <p:spPr>
          <a:xfrm>
            <a:off x="356694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‘19</a:t>
            </a:r>
          </a:p>
        </p:txBody>
      </p:sp>
      <p:sp>
        <p:nvSpPr>
          <p:cNvPr id="9" name="‘20">
            <a:extLst>
              <a:ext uri="{FF2B5EF4-FFF2-40B4-BE49-F238E27FC236}">
                <a16:creationId xmlns:a16="http://schemas.microsoft.com/office/drawing/2014/main" id="{C8301286-9683-7A48-2137-0CDAE5AD6B19}"/>
              </a:ext>
            </a:extLst>
          </p:cNvPr>
          <p:cNvSpPr txBox="1"/>
          <p:nvPr/>
        </p:nvSpPr>
        <p:spPr>
          <a:xfrm>
            <a:off x="5505524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‘20</a:t>
            </a:r>
          </a:p>
        </p:txBody>
      </p:sp>
      <p:sp>
        <p:nvSpPr>
          <p:cNvPr id="10" name="‘21">
            <a:extLst>
              <a:ext uri="{FF2B5EF4-FFF2-40B4-BE49-F238E27FC236}">
                <a16:creationId xmlns:a16="http://schemas.microsoft.com/office/drawing/2014/main" id="{64A0A2D6-A6F4-D521-0577-19838B1AB708}"/>
              </a:ext>
            </a:extLst>
          </p:cNvPr>
          <p:cNvSpPr txBox="1"/>
          <p:nvPr/>
        </p:nvSpPr>
        <p:spPr>
          <a:xfrm>
            <a:off x="7444108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‘21</a:t>
            </a:r>
          </a:p>
        </p:txBody>
      </p:sp>
      <p:sp>
        <p:nvSpPr>
          <p:cNvPr id="13" name="‘22">
            <a:extLst>
              <a:ext uri="{FF2B5EF4-FFF2-40B4-BE49-F238E27FC236}">
                <a16:creationId xmlns:a16="http://schemas.microsoft.com/office/drawing/2014/main" id="{C1ABB934-070E-707B-8515-D5A11A07995F}"/>
              </a:ext>
            </a:extLst>
          </p:cNvPr>
          <p:cNvSpPr txBox="1"/>
          <p:nvPr/>
        </p:nvSpPr>
        <p:spPr>
          <a:xfrm>
            <a:off x="9382692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‘22</a:t>
            </a:r>
          </a:p>
        </p:txBody>
      </p:sp>
      <p:sp>
        <p:nvSpPr>
          <p:cNvPr id="14" name="‘23">
            <a:extLst>
              <a:ext uri="{FF2B5EF4-FFF2-40B4-BE49-F238E27FC236}">
                <a16:creationId xmlns:a16="http://schemas.microsoft.com/office/drawing/2014/main" id="{D7DE079B-2AD8-796D-7CB7-CCF10F1553BD}"/>
              </a:ext>
            </a:extLst>
          </p:cNvPr>
          <p:cNvSpPr txBox="1"/>
          <p:nvPr/>
        </p:nvSpPr>
        <p:spPr>
          <a:xfrm>
            <a:off x="11321276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‘23</a:t>
            </a:r>
          </a:p>
        </p:txBody>
      </p:sp>
      <p:sp>
        <p:nvSpPr>
          <p:cNvPr id="16" name="‘24">
            <a:extLst>
              <a:ext uri="{FF2B5EF4-FFF2-40B4-BE49-F238E27FC236}">
                <a16:creationId xmlns:a16="http://schemas.microsoft.com/office/drawing/2014/main" id="{199ED6F3-B2E3-10C7-C2A7-FCCBD15A3658}"/>
              </a:ext>
            </a:extLst>
          </p:cNvPr>
          <p:cNvSpPr txBox="1"/>
          <p:nvPr/>
        </p:nvSpPr>
        <p:spPr>
          <a:xfrm>
            <a:off x="1325986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‘24</a:t>
            </a:r>
          </a:p>
        </p:txBody>
      </p:sp>
      <p:sp>
        <p:nvSpPr>
          <p:cNvPr id="17" name="‘24">
            <a:extLst>
              <a:ext uri="{FF2B5EF4-FFF2-40B4-BE49-F238E27FC236}">
                <a16:creationId xmlns:a16="http://schemas.microsoft.com/office/drawing/2014/main" id="{C7934681-0223-4077-D0F3-928DAA2848B7}"/>
              </a:ext>
            </a:extLst>
          </p:cNvPr>
          <p:cNvSpPr txBox="1"/>
          <p:nvPr/>
        </p:nvSpPr>
        <p:spPr>
          <a:xfrm>
            <a:off x="15198444" y="1730003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" name="‘24">
            <a:extLst>
              <a:ext uri="{FF2B5EF4-FFF2-40B4-BE49-F238E27FC236}">
                <a16:creationId xmlns:a16="http://schemas.microsoft.com/office/drawing/2014/main" id="{89F16D10-8D28-EB27-B992-7489EBB1593A}"/>
              </a:ext>
            </a:extLst>
          </p:cNvPr>
          <p:cNvSpPr txBox="1"/>
          <p:nvPr/>
        </p:nvSpPr>
        <p:spPr>
          <a:xfrm>
            <a:off x="17129530" y="1728099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" name="‘24">
            <a:extLst>
              <a:ext uri="{FF2B5EF4-FFF2-40B4-BE49-F238E27FC236}">
                <a16:creationId xmlns:a16="http://schemas.microsoft.com/office/drawing/2014/main" id="{5280EC76-A275-A6E8-A3E4-C33A8EB0B4E7}"/>
              </a:ext>
            </a:extLst>
          </p:cNvPr>
          <p:cNvSpPr txBox="1"/>
          <p:nvPr/>
        </p:nvSpPr>
        <p:spPr>
          <a:xfrm>
            <a:off x="19060616" y="1728097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2" name="‘24">
            <a:extLst>
              <a:ext uri="{FF2B5EF4-FFF2-40B4-BE49-F238E27FC236}">
                <a16:creationId xmlns:a16="http://schemas.microsoft.com/office/drawing/2014/main" id="{CF37D560-BC2E-4720-A387-A545AC4E5DA9}"/>
              </a:ext>
            </a:extLst>
          </p:cNvPr>
          <p:cNvSpPr txBox="1"/>
          <p:nvPr/>
        </p:nvSpPr>
        <p:spPr>
          <a:xfrm>
            <a:off x="20991706" y="1728098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8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954D26-744D-FFBB-E172-39DFF44CED46}"/>
              </a:ext>
            </a:extLst>
          </p:cNvPr>
          <p:cNvGrpSpPr/>
          <p:nvPr/>
        </p:nvGrpSpPr>
        <p:grpSpPr>
          <a:xfrm>
            <a:off x="1788460" y="2292354"/>
            <a:ext cx="19521443" cy="9581399"/>
            <a:chOff x="1788460" y="2292354"/>
            <a:chExt cx="19521443" cy="958139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8C27EA-A87B-C7A2-082C-711C4CA97F1B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1788460" y="2292356"/>
              <a:ext cx="2965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D73BF64-9E1F-C234-D186-0C997541180D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5827469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D9CDCB-1145-6DC0-F5E6-EF367A5618D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9704638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091A21-0A3B-D379-56D2-7E0E5350243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388888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33D4B9-4F90-D1C6-53AD-A84ED3B65B7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7766053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3041090-FB31-6CAA-7BE4-6B8519CF62F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1643222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2D5D78-2F3A-5E86-F4F6-532E630C5B07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358180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5C13A9-58F1-5AB8-0597-BA2FBC89153D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15516641" y="2294260"/>
              <a:ext cx="0" cy="9579493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10CCF2-50F1-ED66-CE84-98C0BEFCF0AF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17447727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898F20-B6D7-AE1E-162B-8B5F173A8F55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9378813" y="2292354"/>
              <a:ext cx="0" cy="9581399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C3F0AD-B0E9-E880-A707-64B4E77D946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1309903" y="2292355"/>
              <a:ext cx="0" cy="9581398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106" name="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From</a:t>
            </a:r>
            <a:r>
              <a:rPr lang="fr-FR" dirty="0">
                <a:latin typeface="Segoe Print" panose="02000800000000000000" pitchFamily="2" charset="0"/>
              </a:rPr>
              <a:t> T2K to HK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107" name="Arrow"/>
          <p:cNvSpPr/>
          <p:nvPr/>
        </p:nvSpPr>
        <p:spPr>
          <a:xfrm>
            <a:off x="1543063" y="2163295"/>
            <a:ext cx="11233137" cy="1270001"/>
          </a:xfrm>
          <a:prstGeom prst="rightArrow">
            <a:avLst>
              <a:gd name="adj1" fmla="val 48000"/>
              <a:gd name="adj2" fmla="val 6400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F5B89A7A-5540-8806-E323-B03A4207B132}"/>
              </a:ext>
            </a:extLst>
          </p:cNvPr>
          <p:cNvSpPr/>
          <p:nvPr/>
        </p:nvSpPr>
        <p:spPr>
          <a:xfrm>
            <a:off x="12776200" y="3164400"/>
            <a:ext cx="5847971" cy="1270001"/>
          </a:xfrm>
          <a:prstGeom prst="rightArrow">
            <a:avLst>
              <a:gd name="adj1" fmla="val 56000"/>
              <a:gd name="adj2" fmla="val 6400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3586BFC-1244-AFB1-4ACE-DA8A9ABBB86B}"/>
              </a:ext>
            </a:extLst>
          </p:cNvPr>
          <p:cNvSpPr/>
          <p:nvPr/>
        </p:nvSpPr>
        <p:spPr>
          <a:xfrm>
            <a:off x="872943" y="3435494"/>
            <a:ext cx="11885972" cy="720000"/>
          </a:xfrm>
          <a:prstGeom prst="rect">
            <a:avLst/>
          </a:prstGeom>
          <a:solidFill>
            <a:srgbClr val="10AD9B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Preparation to T2K-II</a:t>
            </a:r>
          </a:p>
        </p:txBody>
      </p:sp>
      <p:sp>
        <p:nvSpPr>
          <p:cNvPr id="46" name="5-point Star 45">
            <a:extLst>
              <a:ext uri="{FF2B5EF4-FFF2-40B4-BE49-F238E27FC236}">
                <a16:creationId xmlns:a16="http://schemas.microsoft.com/office/drawing/2014/main" id="{F584AEB1-6AAF-519A-F83F-47BFB1065967}"/>
              </a:ext>
            </a:extLst>
          </p:cNvPr>
          <p:cNvSpPr/>
          <p:nvPr/>
        </p:nvSpPr>
        <p:spPr>
          <a:xfrm>
            <a:off x="826109" y="4205027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58" name="Group">
            <a:extLst>
              <a:ext uri="{FF2B5EF4-FFF2-40B4-BE49-F238E27FC236}">
                <a16:creationId xmlns:a16="http://schemas.microsoft.com/office/drawing/2014/main" id="{45F8A940-9D05-8FB0-A640-327D2E0AB1DB}"/>
              </a:ext>
            </a:extLst>
          </p:cNvPr>
          <p:cNvGrpSpPr/>
          <p:nvPr/>
        </p:nvGrpSpPr>
        <p:grpSpPr>
          <a:xfrm>
            <a:off x="198410" y="8848446"/>
            <a:ext cx="7012487" cy="4729640"/>
            <a:chOff x="-40115" y="-2"/>
            <a:chExt cx="8948052" cy="6035100"/>
          </a:xfrm>
        </p:grpSpPr>
        <p:grpSp>
          <p:nvGrpSpPr>
            <p:cNvPr id="59" name="Group">
              <a:extLst>
                <a:ext uri="{FF2B5EF4-FFF2-40B4-BE49-F238E27FC236}">
                  <a16:creationId xmlns:a16="http://schemas.microsoft.com/office/drawing/2014/main" id="{1EFE965E-2B21-D833-5FCB-76F8EC5FC002}"/>
                </a:ext>
              </a:extLst>
            </p:cNvPr>
            <p:cNvGrpSpPr/>
            <p:nvPr/>
          </p:nvGrpSpPr>
          <p:grpSpPr>
            <a:xfrm>
              <a:off x="-1" y="-2"/>
              <a:ext cx="8907938" cy="6035100"/>
              <a:chOff x="0" y="-1"/>
              <a:chExt cx="8907935" cy="6035098"/>
            </a:xfrm>
          </p:grpSpPr>
          <p:pic>
            <p:nvPicPr>
              <p:cNvPr id="62" name="page5image43673344.jpeg" descr="page5image43673344.jpeg">
                <a:extLst>
                  <a:ext uri="{FF2B5EF4-FFF2-40B4-BE49-F238E27FC236}">
                    <a16:creationId xmlns:a16="http://schemas.microsoft.com/office/drawing/2014/main" id="{6B0DC1AF-263A-52D1-89BF-C865CD750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945993"/>
                <a:ext cx="8871833" cy="45786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" name="High-Angle TPC">
                <a:extLst>
                  <a:ext uri="{FF2B5EF4-FFF2-40B4-BE49-F238E27FC236}">
                    <a16:creationId xmlns:a16="http://schemas.microsoft.com/office/drawing/2014/main" id="{EB0ADF90-4465-D94F-4295-F8EF2EBF4E06}"/>
                  </a:ext>
                </a:extLst>
              </p:cNvPr>
              <p:cNvSpPr txBox="1"/>
              <p:nvPr/>
            </p:nvSpPr>
            <p:spPr>
              <a:xfrm>
                <a:off x="711824" y="656562"/>
                <a:ext cx="2419268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High-Angle TPC</a:t>
                </a:r>
              </a:p>
            </p:txBody>
          </p:sp>
          <p:sp>
            <p:nvSpPr>
              <p:cNvPr id="64" name="High-Angle TPC">
                <a:extLst>
                  <a:ext uri="{FF2B5EF4-FFF2-40B4-BE49-F238E27FC236}">
                    <a16:creationId xmlns:a16="http://schemas.microsoft.com/office/drawing/2014/main" id="{BE74581F-CAA1-DA1B-4F6E-A370E8ABA210}"/>
                  </a:ext>
                </a:extLst>
              </p:cNvPr>
              <p:cNvSpPr txBox="1"/>
              <p:nvPr/>
            </p:nvSpPr>
            <p:spPr>
              <a:xfrm>
                <a:off x="2922157" y="5486678"/>
                <a:ext cx="241926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High-Angle TPC</a:t>
                </a:r>
              </a:p>
            </p:txBody>
          </p:sp>
          <p:sp>
            <p:nvSpPr>
              <p:cNvPr id="65" name="SuperFGD">
                <a:extLst>
                  <a:ext uri="{FF2B5EF4-FFF2-40B4-BE49-F238E27FC236}">
                    <a16:creationId xmlns:a16="http://schemas.microsoft.com/office/drawing/2014/main" id="{4BAF27F9-57F9-B175-F56B-83CB4D34FCD6}"/>
                  </a:ext>
                </a:extLst>
              </p:cNvPr>
              <p:cNvSpPr txBox="1"/>
              <p:nvPr/>
            </p:nvSpPr>
            <p:spPr>
              <a:xfrm>
                <a:off x="530834" y="5213456"/>
                <a:ext cx="1583570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 err="1"/>
                  <a:t>SuperFGD</a:t>
                </a:r>
                <a:endParaRPr sz="1600" dirty="0"/>
              </a:p>
            </p:txBody>
          </p:sp>
          <p:pic>
            <p:nvPicPr>
              <p:cNvPr id="66" name="Line Line" descr="Line Line">
                <a:extLst>
                  <a:ext uri="{FF2B5EF4-FFF2-40B4-BE49-F238E27FC236}">
                    <a16:creationId xmlns:a16="http://schemas.microsoft.com/office/drawing/2014/main" id="{E1133499-1880-5775-FF28-CD35B91094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926907">
                <a:off x="3195272" y="4775316"/>
                <a:ext cx="1305794" cy="352234"/>
              </a:xfrm>
              <a:prstGeom prst="rect">
                <a:avLst/>
              </a:prstGeom>
              <a:effectLst/>
            </p:spPr>
          </p:pic>
          <p:pic>
            <p:nvPicPr>
              <p:cNvPr id="67" name="Line Line" descr="Line Line">
                <a:extLst>
                  <a:ext uri="{FF2B5EF4-FFF2-40B4-BE49-F238E27FC236}">
                    <a16:creationId xmlns:a16="http://schemas.microsoft.com/office/drawing/2014/main" id="{CE200114-4A05-77A6-DB51-DD8031678341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295045">
                <a:off x="1183864" y="4332176"/>
                <a:ext cx="2422521" cy="352235"/>
              </a:xfrm>
              <a:prstGeom prst="rect">
                <a:avLst/>
              </a:prstGeom>
              <a:effectLst/>
            </p:spPr>
          </p:pic>
          <p:pic>
            <p:nvPicPr>
              <p:cNvPr id="68" name="Line Line" descr="Line Line">
                <a:extLst>
                  <a:ext uri="{FF2B5EF4-FFF2-40B4-BE49-F238E27FC236}">
                    <a16:creationId xmlns:a16="http://schemas.microsoft.com/office/drawing/2014/main" id="{4B2EC86F-B229-8E50-7FC4-3D8BD64A059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382726">
                <a:off x="1472869" y="1764777"/>
                <a:ext cx="2681850" cy="352235"/>
              </a:xfrm>
              <a:prstGeom prst="rect">
                <a:avLst/>
              </a:prstGeom>
              <a:effectLst/>
            </p:spPr>
          </p:pic>
          <p:sp>
            <p:nvSpPr>
              <p:cNvPr id="69" name="TOF">
                <a:extLst>
                  <a:ext uri="{FF2B5EF4-FFF2-40B4-BE49-F238E27FC236}">
                    <a16:creationId xmlns:a16="http://schemas.microsoft.com/office/drawing/2014/main" id="{232E244B-7A66-0F72-7BA9-DA015BD4FD1E}"/>
                  </a:ext>
                </a:extLst>
              </p:cNvPr>
              <p:cNvSpPr txBox="1"/>
              <p:nvPr/>
            </p:nvSpPr>
            <p:spPr>
              <a:xfrm>
                <a:off x="3433529" y="215675"/>
                <a:ext cx="683941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rPr sz="1600" dirty="0"/>
                  <a:t>TOF</a:t>
                </a:r>
                <a:endParaRPr dirty="0"/>
              </a:p>
            </p:txBody>
          </p:sp>
          <p:pic>
            <p:nvPicPr>
              <p:cNvPr id="70" name="Line Line" descr="Line Line">
                <a:extLst>
                  <a:ext uri="{FF2B5EF4-FFF2-40B4-BE49-F238E27FC236}">
                    <a16:creationId xmlns:a16="http://schemas.microsoft.com/office/drawing/2014/main" id="{70E42D5C-91E1-54CF-7A73-0957CB9AF24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864703">
                <a:off x="3360605" y="977646"/>
                <a:ext cx="1200566" cy="352234"/>
              </a:xfrm>
              <a:prstGeom prst="rect">
                <a:avLst/>
              </a:prstGeom>
              <a:effectLst/>
            </p:spPr>
          </p:pic>
          <p:sp>
            <p:nvSpPr>
              <p:cNvPr id="71" name="TPC1">
                <a:extLst>
                  <a:ext uri="{FF2B5EF4-FFF2-40B4-BE49-F238E27FC236}">
                    <a16:creationId xmlns:a16="http://schemas.microsoft.com/office/drawing/2014/main" id="{515FCA07-74C8-71AC-0747-18D5CFF44B2F}"/>
                  </a:ext>
                </a:extLst>
              </p:cNvPr>
              <p:cNvSpPr txBox="1"/>
              <p:nvPr/>
            </p:nvSpPr>
            <p:spPr>
              <a:xfrm>
                <a:off x="4117090" y="530048"/>
                <a:ext cx="866202" cy="4313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/>
                  <a:t>TPC1</a:t>
                </a:r>
              </a:p>
            </p:txBody>
          </p:sp>
          <p:sp>
            <p:nvSpPr>
              <p:cNvPr id="72" name="TPC2">
                <a:extLst>
                  <a:ext uri="{FF2B5EF4-FFF2-40B4-BE49-F238E27FC236}">
                    <a16:creationId xmlns:a16="http://schemas.microsoft.com/office/drawing/2014/main" id="{6208A23D-B8E1-EB61-D080-7782950A1E6B}"/>
                  </a:ext>
                </a:extLst>
              </p:cNvPr>
              <p:cNvSpPr txBox="1"/>
              <p:nvPr/>
            </p:nvSpPr>
            <p:spPr>
              <a:xfrm>
                <a:off x="5132802" y="215675"/>
                <a:ext cx="866202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TPC2</a:t>
                </a:r>
              </a:p>
            </p:txBody>
          </p:sp>
          <p:sp>
            <p:nvSpPr>
              <p:cNvPr id="73" name="TPC3">
                <a:extLst>
                  <a:ext uri="{FF2B5EF4-FFF2-40B4-BE49-F238E27FC236}">
                    <a16:creationId xmlns:a16="http://schemas.microsoft.com/office/drawing/2014/main" id="{26DD89D2-F9FE-58EB-94EA-DD51B5BA41C7}"/>
                  </a:ext>
                </a:extLst>
              </p:cNvPr>
              <p:cNvSpPr txBox="1"/>
              <p:nvPr/>
            </p:nvSpPr>
            <p:spPr>
              <a:xfrm>
                <a:off x="6263784" y="-1"/>
                <a:ext cx="866203" cy="4313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TPC3</a:t>
                </a:r>
              </a:p>
            </p:txBody>
          </p:sp>
          <p:sp>
            <p:nvSpPr>
              <p:cNvPr id="74" name="FGD1">
                <a:extLst>
                  <a:ext uri="{FF2B5EF4-FFF2-40B4-BE49-F238E27FC236}">
                    <a16:creationId xmlns:a16="http://schemas.microsoft.com/office/drawing/2014/main" id="{07FC5745-8D0F-EE1C-115A-734BFA58DD37}"/>
                  </a:ext>
                </a:extLst>
              </p:cNvPr>
              <p:cNvSpPr txBox="1"/>
              <p:nvPr/>
            </p:nvSpPr>
            <p:spPr>
              <a:xfrm>
                <a:off x="5875927" y="4521834"/>
                <a:ext cx="88894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FGD1</a:t>
                </a:r>
              </a:p>
            </p:txBody>
          </p:sp>
          <p:sp>
            <p:nvSpPr>
              <p:cNvPr id="75" name="FGD1">
                <a:extLst>
                  <a:ext uri="{FF2B5EF4-FFF2-40B4-BE49-F238E27FC236}">
                    <a16:creationId xmlns:a16="http://schemas.microsoft.com/office/drawing/2014/main" id="{070502A5-5AC1-C339-9419-797786EE4C5A}"/>
                  </a:ext>
                </a:extLst>
              </p:cNvPr>
              <p:cNvSpPr txBox="1"/>
              <p:nvPr/>
            </p:nvSpPr>
            <p:spPr>
              <a:xfrm>
                <a:off x="6881160" y="4122862"/>
                <a:ext cx="888947" cy="43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FGD</a:t>
                </a:r>
                <a:r>
                  <a:rPr lang="fr-FR" sz="1600" dirty="0"/>
                  <a:t>2</a:t>
                </a:r>
                <a:endParaRPr sz="1600" dirty="0"/>
              </a:p>
            </p:txBody>
          </p:sp>
          <p:sp>
            <p:nvSpPr>
              <p:cNvPr id="76" name="Upstream Ecal">
                <a:extLst>
                  <a:ext uri="{FF2B5EF4-FFF2-40B4-BE49-F238E27FC236}">
                    <a16:creationId xmlns:a16="http://schemas.microsoft.com/office/drawing/2014/main" id="{E13DDF8C-D2F0-F20E-E13A-A67FA749BC24}"/>
                  </a:ext>
                </a:extLst>
              </p:cNvPr>
              <p:cNvSpPr txBox="1"/>
              <p:nvPr/>
            </p:nvSpPr>
            <p:spPr>
              <a:xfrm>
                <a:off x="393411" y="5625765"/>
                <a:ext cx="2536327" cy="40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sz="1600" dirty="0"/>
                  <a:t>Upstream </a:t>
                </a:r>
                <a:r>
                  <a:rPr sz="1600" dirty="0" err="1"/>
                  <a:t>Ecal</a:t>
                </a:r>
                <a:endParaRPr sz="1600" dirty="0"/>
              </a:p>
            </p:txBody>
          </p:sp>
          <p:pic>
            <p:nvPicPr>
              <p:cNvPr id="77" name="Line Line" descr="Line Line">
                <a:extLst>
                  <a:ext uri="{FF2B5EF4-FFF2-40B4-BE49-F238E27FC236}">
                    <a16:creationId xmlns:a16="http://schemas.microsoft.com/office/drawing/2014/main" id="{04F73A56-CD6D-8C8F-C4D6-B4CEADB77349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5627096" y="4011191"/>
                <a:ext cx="858807" cy="352235"/>
              </a:xfrm>
              <a:prstGeom prst="rect">
                <a:avLst/>
              </a:prstGeom>
              <a:effectLst/>
            </p:spPr>
          </p:pic>
          <p:pic>
            <p:nvPicPr>
              <p:cNvPr id="78" name="Line Line" descr="Line Line">
                <a:extLst>
                  <a:ext uri="{FF2B5EF4-FFF2-40B4-BE49-F238E27FC236}">
                    <a16:creationId xmlns:a16="http://schemas.microsoft.com/office/drawing/2014/main" id="{DBA17E9B-2003-0C70-A473-E081FDAC6E91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6668083" y="3633178"/>
                <a:ext cx="858808" cy="352235"/>
              </a:xfrm>
              <a:prstGeom prst="rect">
                <a:avLst/>
              </a:prstGeom>
              <a:effectLst/>
            </p:spPr>
          </p:pic>
          <p:pic>
            <p:nvPicPr>
              <p:cNvPr id="79" name="Line Line" descr="Line Line">
                <a:extLst>
                  <a:ext uri="{FF2B5EF4-FFF2-40B4-BE49-F238E27FC236}">
                    <a16:creationId xmlns:a16="http://schemas.microsoft.com/office/drawing/2014/main" id="{1B51404C-C5BB-D5C4-9959-BDA2067BA3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949799">
                <a:off x="4259820" y="1145224"/>
                <a:ext cx="931882" cy="352234"/>
              </a:xfrm>
              <a:prstGeom prst="rect">
                <a:avLst/>
              </a:prstGeom>
              <a:effectLst/>
            </p:spPr>
          </p:pic>
          <p:pic>
            <p:nvPicPr>
              <p:cNvPr id="80" name="Line Line" descr="Line Line">
                <a:extLst>
                  <a:ext uri="{FF2B5EF4-FFF2-40B4-BE49-F238E27FC236}">
                    <a16:creationId xmlns:a16="http://schemas.microsoft.com/office/drawing/2014/main" id="{64301EC3-B735-B213-67AC-6263F76DEE0E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507321">
                <a:off x="5339846" y="878268"/>
                <a:ext cx="886257" cy="352235"/>
              </a:xfrm>
              <a:prstGeom prst="rect">
                <a:avLst/>
              </a:prstGeom>
              <a:effectLst/>
            </p:spPr>
          </p:pic>
          <p:pic>
            <p:nvPicPr>
              <p:cNvPr id="81" name="Line Line" descr="Line Line">
                <a:extLst>
                  <a:ext uri="{FF2B5EF4-FFF2-40B4-BE49-F238E27FC236}">
                    <a16:creationId xmlns:a16="http://schemas.microsoft.com/office/drawing/2014/main" id="{5C9907EC-41BA-6BB0-79E0-57B41A5E7355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192969">
                <a:off x="6489090" y="807934"/>
                <a:ext cx="908591" cy="352235"/>
              </a:xfrm>
              <a:prstGeom prst="rect">
                <a:avLst/>
              </a:prstGeom>
              <a:effectLst/>
            </p:spPr>
          </p:pic>
          <p:pic>
            <p:nvPicPr>
              <p:cNvPr id="82" name="Line Line" descr="Line Line">
                <a:extLst>
                  <a:ext uri="{FF2B5EF4-FFF2-40B4-BE49-F238E27FC236}">
                    <a16:creationId xmlns:a16="http://schemas.microsoft.com/office/drawing/2014/main" id="{B1618A7B-D299-9EA4-F195-68038FDB737A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7041406">
                <a:off x="1933498" y="5039944"/>
                <a:ext cx="1121011" cy="352235"/>
              </a:xfrm>
              <a:prstGeom prst="rect">
                <a:avLst/>
              </a:prstGeom>
              <a:effectLst/>
            </p:spPr>
          </p:pic>
          <p:sp>
            <p:nvSpPr>
              <p:cNvPr id="83" name="Downstream  Ecal">
                <a:extLst>
                  <a:ext uri="{FF2B5EF4-FFF2-40B4-BE49-F238E27FC236}">
                    <a16:creationId xmlns:a16="http://schemas.microsoft.com/office/drawing/2014/main" id="{D43D3192-AB54-A303-37FE-EF3A1CCEDF8D}"/>
                  </a:ext>
                </a:extLst>
              </p:cNvPr>
              <p:cNvSpPr txBox="1"/>
              <p:nvPr/>
            </p:nvSpPr>
            <p:spPr>
              <a:xfrm>
                <a:off x="6881160" y="4561613"/>
                <a:ext cx="2026775" cy="8051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/>
                </a:pPr>
                <a:r>
                  <a:rPr sz="1800" dirty="0"/>
                  <a:t>Downstream </a:t>
                </a:r>
                <a:br>
                  <a:rPr sz="1800" dirty="0"/>
                </a:br>
                <a:r>
                  <a:rPr sz="1800" dirty="0" err="1"/>
                  <a:t>Ecal</a:t>
                </a:r>
                <a:endParaRPr sz="1800" dirty="0"/>
              </a:p>
            </p:txBody>
          </p:sp>
          <p:pic>
            <p:nvPicPr>
              <p:cNvPr id="84" name="Line Line" descr="Line Line">
                <a:extLst>
                  <a:ext uri="{FF2B5EF4-FFF2-40B4-BE49-F238E27FC236}">
                    <a16:creationId xmlns:a16="http://schemas.microsoft.com/office/drawing/2014/main" id="{AF1652DF-3E3F-8147-33F6-E4B91BC6B236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7030574">
                <a:off x="7214892" y="3674315"/>
                <a:ext cx="1580904" cy="352235"/>
              </a:xfrm>
              <a:prstGeom prst="rect">
                <a:avLst/>
              </a:prstGeom>
              <a:effectLst/>
            </p:spPr>
          </p:pic>
        </p:grpSp>
        <p:sp>
          <p:nvSpPr>
            <p:cNvPr id="60" name="Line">
              <a:extLst>
                <a:ext uri="{FF2B5EF4-FFF2-40B4-BE49-F238E27FC236}">
                  <a16:creationId xmlns:a16="http://schemas.microsoft.com/office/drawing/2014/main" id="{F457316F-9F00-4B13-5FF7-2B68E85EBFFE}"/>
                </a:ext>
              </a:extLst>
            </p:cNvPr>
            <p:cNvSpPr/>
            <p:nvPr/>
          </p:nvSpPr>
          <p:spPr>
            <a:xfrm flipV="1">
              <a:off x="7074" y="4402707"/>
              <a:ext cx="1066091" cy="189837"/>
            </a:xfrm>
            <a:prstGeom prst="line">
              <a:avLst/>
            </a:prstGeom>
            <a:noFill/>
            <a:ln w="152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Equation">
                  <a:extLst>
                    <a:ext uri="{FF2B5EF4-FFF2-40B4-BE49-F238E27FC236}">
                      <a16:creationId xmlns:a16="http://schemas.microsoft.com/office/drawing/2014/main" id="{477EAFBF-3436-6F13-A8C5-0032E58E3B8B}"/>
                    </a:ext>
                  </a:extLst>
                </p:cNvPr>
                <p:cNvSpPr txBox="1"/>
                <p:nvPr/>
              </p:nvSpPr>
              <p:spPr>
                <a:xfrm>
                  <a:off x="-40115" y="4740231"/>
                  <a:ext cx="356089" cy="393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sz="37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sz="3700">
                    <a:solidFill>
                      <a:srgbClr val="0076BA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Equation">
                  <a:extLst>
                    <a:ext uri="{FF2B5EF4-FFF2-40B4-BE49-F238E27FC236}">
                      <a16:creationId xmlns:a16="http://schemas.microsoft.com/office/drawing/2014/main" id="{477EAFBF-3436-6F13-A8C5-0032E58E3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115" y="4740231"/>
                  <a:ext cx="356089" cy="393096"/>
                </a:xfrm>
                <a:prstGeom prst="rect">
                  <a:avLst/>
                </a:prstGeom>
                <a:blipFill>
                  <a:blip r:embed="rId14"/>
                  <a:stretch>
                    <a:fillRect l="-39130" r="-91304" b="-136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5-point Star 2">
            <a:extLst>
              <a:ext uri="{FF2B5EF4-FFF2-40B4-BE49-F238E27FC236}">
                <a16:creationId xmlns:a16="http://schemas.microsoft.com/office/drawing/2014/main" id="{450264CE-0D9E-A7F2-9876-BB854363F805}"/>
              </a:ext>
            </a:extLst>
          </p:cNvPr>
          <p:cNvSpPr/>
          <p:nvPr/>
        </p:nvSpPr>
        <p:spPr>
          <a:xfrm>
            <a:off x="11423005" y="4157302"/>
            <a:ext cx="590838" cy="590838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0863712C-A08E-ED0B-1ABF-1472690D2AA8}"/>
              </a:ext>
            </a:extLst>
          </p:cNvPr>
          <p:cNvSpPr/>
          <p:nvPr/>
        </p:nvSpPr>
        <p:spPr>
          <a:xfrm>
            <a:off x="8250350" y="4245371"/>
            <a:ext cx="590838" cy="590838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CB7880AD-68B9-1CA7-FE33-1CA9945166A3}"/>
              </a:ext>
            </a:extLst>
          </p:cNvPr>
          <p:cNvSpPr/>
          <p:nvPr/>
        </p:nvSpPr>
        <p:spPr>
          <a:xfrm>
            <a:off x="4792257" y="4245372"/>
            <a:ext cx="590838" cy="590838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6FBFCFF7-3112-756E-3C74-CE9C39B15750}"/>
              </a:ext>
            </a:extLst>
          </p:cNvPr>
          <p:cNvSpPr/>
          <p:nvPr/>
        </p:nvSpPr>
        <p:spPr>
          <a:xfrm>
            <a:off x="12397701" y="4159994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EC94811-65E8-0495-7DFB-7EA90FD5BC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49409" y="12825523"/>
            <a:ext cx="990600" cy="508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4782AE-C7C1-0F64-416C-A38C764DCD84}"/>
              </a:ext>
            </a:extLst>
          </p:cNvPr>
          <p:cNvSpPr txBox="1"/>
          <p:nvPr/>
        </p:nvSpPr>
        <p:spPr>
          <a:xfrm>
            <a:off x="17765923" y="12809056"/>
            <a:ext cx="53407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ND280 upgrade poster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" name="5-point Star 41">
            <a:extLst>
              <a:ext uri="{FF2B5EF4-FFF2-40B4-BE49-F238E27FC236}">
                <a16:creationId xmlns:a16="http://schemas.microsoft.com/office/drawing/2014/main" id="{D019C514-9105-3DAF-8C1F-9BE36A4C40E2}"/>
              </a:ext>
            </a:extLst>
          </p:cNvPr>
          <p:cNvSpPr/>
          <p:nvPr/>
        </p:nvSpPr>
        <p:spPr>
          <a:xfrm>
            <a:off x="10476910" y="4213582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id="{2FE4343B-D60A-36AD-AAE3-357B9E7B8EF3}"/>
              </a:ext>
            </a:extLst>
          </p:cNvPr>
          <p:cNvSpPr/>
          <p:nvPr/>
        </p:nvSpPr>
        <p:spPr>
          <a:xfrm>
            <a:off x="9320178" y="4221935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F9BFB1-1D6D-B90D-B603-3802230D466B}"/>
              </a:ext>
            </a:extLst>
          </p:cNvPr>
          <p:cNvGrpSpPr/>
          <p:nvPr/>
        </p:nvGrpSpPr>
        <p:grpSpPr>
          <a:xfrm>
            <a:off x="7576453" y="7576708"/>
            <a:ext cx="7772400" cy="5819126"/>
            <a:chOff x="7673614" y="6522153"/>
            <a:chExt cx="7772400" cy="5819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97FFABE-5D93-83DB-C714-08480843F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73614" y="6522153"/>
              <a:ext cx="7772400" cy="58191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B0A5ED-E907-E6AC-5006-282A3393F01C}"/>
                </a:ext>
              </a:extLst>
            </p:cNvPr>
            <p:cNvSpPr txBox="1"/>
            <p:nvPr/>
          </p:nvSpPr>
          <p:spPr>
            <a:xfrm>
              <a:off x="12027365" y="11383921"/>
              <a:ext cx="1129701" cy="41036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HA-TPC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E63527-EB85-DE7E-3F6C-A5771E131E0C}"/>
                </a:ext>
              </a:extLst>
            </p:cNvPr>
            <p:cNvSpPr txBox="1"/>
            <p:nvPr/>
          </p:nvSpPr>
          <p:spPr>
            <a:xfrm>
              <a:off x="12307029" y="9812489"/>
              <a:ext cx="949084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SFGD</a:t>
              </a:r>
            </a:p>
          </p:txBody>
        </p:sp>
      </p:grp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305339EE-F40B-4EDC-8070-D00B02256234}"/>
              </a:ext>
            </a:extLst>
          </p:cNvPr>
          <p:cNvSpPr/>
          <p:nvPr/>
        </p:nvSpPr>
        <p:spPr>
          <a:xfrm>
            <a:off x="14252363" y="4155494"/>
            <a:ext cx="590838" cy="590838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30A17-4863-622A-122E-15A45D948CB0}"/>
              </a:ext>
            </a:extLst>
          </p:cNvPr>
          <p:cNvSpPr txBox="1"/>
          <p:nvPr/>
        </p:nvSpPr>
        <p:spPr>
          <a:xfrm rot="2040731">
            <a:off x="14338302" y="5665108"/>
            <a:ext cx="533920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Data taking with </a:t>
            </a:r>
            <a:b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full upgrade</a:t>
            </a:r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36C57662-A675-8824-41AF-B66FEFE3638C}"/>
              </a:ext>
            </a:extLst>
          </p:cNvPr>
          <p:cNvSpPr/>
          <p:nvPr/>
        </p:nvSpPr>
        <p:spPr>
          <a:xfrm>
            <a:off x="12986183" y="4173388"/>
            <a:ext cx="590838" cy="590838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97256A-AFB3-EABF-A7CD-2175B8F59C74}"/>
              </a:ext>
            </a:extLst>
          </p:cNvPr>
          <p:cNvSpPr txBox="1"/>
          <p:nvPr/>
        </p:nvSpPr>
        <p:spPr>
          <a:xfrm rot="2040731">
            <a:off x="13110976" y="6003079"/>
            <a:ext cx="533920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First upgrade data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21143-39FF-AC5F-C9E0-31B608C853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62383" y="6533454"/>
            <a:ext cx="9111104" cy="64383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B75741B-84A2-C755-ED6F-5EC2C37E2824}"/>
              </a:ext>
            </a:extLst>
          </p:cNvPr>
          <p:cNvSpPr txBox="1"/>
          <p:nvPr/>
        </p:nvSpPr>
        <p:spPr>
          <a:xfrm rot="2040731">
            <a:off x="12008668" y="5665106"/>
            <a:ext cx="433103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ND280 upgrade installation at J-PARC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E1D01F-5B62-8C58-A577-0807DBA72C75}"/>
              </a:ext>
            </a:extLst>
          </p:cNvPr>
          <p:cNvSpPr txBox="1"/>
          <p:nvPr/>
        </p:nvSpPr>
        <p:spPr>
          <a:xfrm>
            <a:off x="17775307" y="5799758"/>
            <a:ext cx="5847966" cy="145680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First neutrino event in the SFGD!!</a:t>
            </a:r>
          </a:p>
        </p:txBody>
      </p:sp>
      <p:sp>
        <p:nvSpPr>
          <p:cNvPr id="48" name="Logiciel d’acquisition">
            <a:extLst>
              <a:ext uri="{FF2B5EF4-FFF2-40B4-BE49-F238E27FC236}">
                <a16:creationId xmlns:a16="http://schemas.microsoft.com/office/drawing/2014/main" id="{19077CDE-16FD-0F88-209C-2C78FF5367DC}"/>
              </a:ext>
            </a:extLst>
          </p:cNvPr>
          <p:cNvSpPr txBox="1"/>
          <p:nvPr/>
        </p:nvSpPr>
        <p:spPr>
          <a:xfrm>
            <a:off x="10691143" y="7773647"/>
            <a:ext cx="4398324" cy="8436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r>
              <a:rPr lang="fr-FR" sz="2800" dirty="0"/>
              <a:t>Detectors </a:t>
            </a:r>
            <a:r>
              <a:rPr lang="fr-FR" sz="2800" dirty="0" err="1"/>
              <a:t>installed</a:t>
            </a:r>
            <a:r>
              <a:rPr lang="fr-FR" sz="2800" dirty="0"/>
              <a:t> in the ND280 pit</a:t>
            </a:r>
            <a:endParaRPr sz="2800" dirty="0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379C0958-D332-BF8C-A6CC-05317F5E870F}"/>
              </a:ext>
            </a:extLst>
          </p:cNvPr>
          <p:cNvSpPr/>
          <p:nvPr/>
        </p:nvSpPr>
        <p:spPr>
          <a:xfrm>
            <a:off x="7090694" y="4205027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99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018">
            <a:extLst>
              <a:ext uri="{FF2B5EF4-FFF2-40B4-BE49-F238E27FC236}">
                <a16:creationId xmlns:a16="http://schemas.microsoft.com/office/drawing/2014/main" id="{3FF58E7A-76CF-30DD-38CC-51B7F9DA0A52}"/>
              </a:ext>
            </a:extLst>
          </p:cNvPr>
          <p:cNvSpPr txBox="1"/>
          <p:nvPr/>
        </p:nvSpPr>
        <p:spPr>
          <a:xfrm>
            <a:off x="1310602" y="1731906"/>
            <a:ext cx="9616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8" name="‘19">
            <a:extLst>
              <a:ext uri="{FF2B5EF4-FFF2-40B4-BE49-F238E27FC236}">
                <a16:creationId xmlns:a16="http://schemas.microsoft.com/office/drawing/2014/main" id="{0D439FBA-945D-9849-4663-C59A87D3AE9A}"/>
              </a:ext>
            </a:extLst>
          </p:cNvPr>
          <p:cNvSpPr txBox="1"/>
          <p:nvPr/>
        </p:nvSpPr>
        <p:spPr>
          <a:xfrm>
            <a:off x="356694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‘19</a:t>
            </a:r>
          </a:p>
        </p:txBody>
      </p:sp>
      <p:sp>
        <p:nvSpPr>
          <p:cNvPr id="9" name="‘20">
            <a:extLst>
              <a:ext uri="{FF2B5EF4-FFF2-40B4-BE49-F238E27FC236}">
                <a16:creationId xmlns:a16="http://schemas.microsoft.com/office/drawing/2014/main" id="{C8301286-9683-7A48-2137-0CDAE5AD6B19}"/>
              </a:ext>
            </a:extLst>
          </p:cNvPr>
          <p:cNvSpPr txBox="1"/>
          <p:nvPr/>
        </p:nvSpPr>
        <p:spPr>
          <a:xfrm>
            <a:off x="5505524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‘20</a:t>
            </a:r>
          </a:p>
        </p:txBody>
      </p:sp>
      <p:sp>
        <p:nvSpPr>
          <p:cNvPr id="10" name="‘21">
            <a:extLst>
              <a:ext uri="{FF2B5EF4-FFF2-40B4-BE49-F238E27FC236}">
                <a16:creationId xmlns:a16="http://schemas.microsoft.com/office/drawing/2014/main" id="{64A0A2D6-A6F4-D521-0577-19838B1AB708}"/>
              </a:ext>
            </a:extLst>
          </p:cNvPr>
          <p:cNvSpPr txBox="1"/>
          <p:nvPr/>
        </p:nvSpPr>
        <p:spPr>
          <a:xfrm>
            <a:off x="7444108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‘21</a:t>
            </a:r>
          </a:p>
        </p:txBody>
      </p:sp>
      <p:sp>
        <p:nvSpPr>
          <p:cNvPr id="13" name="‘22">
            <a:extLst>
              <a:ext uri="{FF2B5EF4-FFF2-40B4-BE49-F238E27FC236}">
                <a16:creationId xmlns:a16="http://schemas.microsoft.com/office/drawing/2014/main" id="{C1ABB934-070E-707B-8515-D5A11A07995F}"/>
              </a:ext>
            </a:extLst>
          </p:cNvPr>
          <p:cNvSpPr txBox="1"/>
          <p:nvPr/>
        </p:nvSpPr>
        <p:spPr>
          <a:xfrm>
            <a:off x="9382692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‘22</a:t>
            </a:r>
          </a:p>
        </p:txBody>
      </p:sp>
      <p:sp>
        <p:nvSpPr>
          <p:cNvPr id="14" name="‘23">
            <a:extLst>
              <a:ext uri="{FF2B5EF4-FFF2-40B4-BE49-F238E27FC236}">
                <a16:creationId xmlns:a16="http://schemas.microsoft.com/office/drawing/2014/main" id="{D7DE079B-2AD8-796D-7CB7-CCF10F1553BD}"/>
              </a:ext>
            </a:extLst>
          </p:cNvPr>
          <p:cNvSpPr txBox="1"/>
          <p:nvPr/>
        </p:nvSpPr>
        <p:spPr>
          <a:xfrm>
            <a:off x="11321276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‘23</a:t>
            </a:r>
          </a:p>
        </p:txBody>
      </p:sp>
      <p:sp>
        <p:nvSpPr>
          <p:cNvPr id="16" name="‘24">
            <a:extLst>
              <a:ext uri="{FF2B5EF4-FFF2-40B4-BE49-F238E27FC236}">
                <a16:creationId xmlns:a16="http://schemas.microsoft.com/office/drawing/2014/main" id="{199ED6F3-B2E3-10C7-C2A7-FCCBD15A3658}"/>
              </a:ext>
            </a:extLst>
          </p:cNvPr>
          <p:cNvSpPr txBox="1"/>
          <p:nvPr/>
        </p:nvSpPr>
        <p:spPr>
          <a:xfrm>
            <a:off x="1325986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‘24</a:t>
            </a:r>
          </a:p>
        </p:txBody>
      </p:sp>
      <p:sp>
        <p:nvSpPr>
          <p:cNvPr id="17" name="‘24">
            <a:extLst>
              <a:ext uri="{FF2B5EF4-FFF2-40B4-BE49-F238E27FC236}">
                <a16:creationId xmlns:a16="http://schemas.microsoft.com/office/drawing/2014/main" id="{C7934681-0223-4077-D0F3-928DAA2848B7}"/>
              </a:ext>
            </a:extLst>
          </p:cNvPr>
          <p:cNvSpPr txBox="1"/>
          <p:nvPr/>
        </p:nvSpPr>
        <p:spPr>
          <a:xfrm>
            <a:off x="15198444" y="1730003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" name="‘24">
            <a:extLst>
              <a:ext uri="{FF2B5EF4-FFF2-40B4-BE49-F238E27FC236}">
                <a16:creationId xmlns:a16="http://schemas.microsoft.com/office/drawing/2014/main" id="{89F16D10-8D28-EB27-B992-7489EBB1593A}"/>
              </a:ext>
            </a:extLst>
          </p:cNvPr>
          <p:cNvSpPr txBox="1"/>
          <p:nvPr/>
        </p:nvSpPr>
        <p:spPr>
          <a:xfrm>
            <a:off x="17129530" y="1728099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" name="‘24">
            <a:extLst>
              <a:ext uri="{FF2B5EF4-FFF2-40B4-BE49-F238E27FC236}">
                <a16:creationId xmlns:a16="http://schemas.microsoft.com/office/drawing/2014/main" id="{5280EC76-A275-A6E8-A3E4-C33A8EB0B4E7}"/>
              </a:ext>
            </a:extLst>
          </p:cNvPr>
          <p:cNvSpPr txBox="1"/>
          <p:nvPr/>
        </p:nvSpPr>
        <p:spPr>
          <a:xfrm>
            <a:off x="19060616" y="1728097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2" name="‘24">
            <a:extLst>
              <a:ext uri="{FF2B5EF4-FFF2-40B4-BE49-F238E27FC236}">
                <a16:creationId xmlns:a16="http://schemas.microsoft.com/office/drawing/2014/main" id="{CF37D560-BC2E-4720-A387-A545AC4E5DA9}"/>
              </a:ext>
            </a:extLst>
          </p:cNvPr>
          <p:cNvSpPr txBox="1"/>
          <p:nvPr/>
        </p:nvSpPr>
        <p:spPr>
          <a:xfrm>
            <a:off x="20991706" y="1728098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8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954D26-744D-FFBB-E172-39DFF44CED46}"/>
              </a:ext>
            </a:extLst>
          </p:cNvPr>
          <p:cNvGrpSpPr/>
          <p:nvPr/>
        </p:nvGrpSpPr>
        <p:grpSpPr>
          <a:xfrm>
            <a:off x="1788460" y="2292354"/>
            <a:ext cx="19521443" cy="9581399"/>
            <a:chOff x="1788460" y="2292354"/>
            <a:chExt cx="19521443" cy="958139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8C27EA-A87B-C7A2-082C-711C4CA97F1B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1788460" y="2292356"/>
              <a:ext cx="2965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D73BF64-9E1F-C234-D186-0C997541180D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5827469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D9CDCB-1145-6DC0-F5E6-EF367A5618D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9704638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091A21-0A3B-D379-56D2-7E0E5350243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388888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33D4B9-4F90-D1C6-53AD-A84ED3B65B7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7766053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3041090-FB31-6CAA-7BE4-6B8519CF62F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1643222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2D5D78-2F3A-5E86-F4F6-532E630C5B07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358180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5C13A9-58F1-5AB8-0597-BA2FBC89153D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15516641" y="2294260"/>
              <a:ext cx="0" cy="9579493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10CCF2-50F1-ED66-CE84-98C0BEFCF0AF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17447727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898F20-B6D7-AE1E-162B-8B5F173A8F55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9378813" y="2292354"/>
              <a:ext cx="0" cy="9581399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C3F0AD-B0E9-E880-A707-64B4E77D946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1309903" y="2292355"/>
              <a:ext cx="0" cy="9581398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106" name="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From</a:t>
            </a:r>
            <a:r>
              <a:rPr lang="fr-FR" dirty="0">
                <a:latin typeface="Segoe Print" panose="02000800000000000000" pitchFamily="2" charset="0"/>
              </a:rPr>
              <a:t> T2K to HK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107" name="Arrow"/>
          <p:cNvSpPr/>
          <p:nvPr/>
        </p:nvSpPr>
        <p:spPr>
          <a:xfrm>
            <a:off x="1543063" y="2163295"/>
            <a:ext cx="11233137" cy="1270001"/>
          </a:xfrm>
          <a:prstGeom prst="rightArrow">
            <a:avLst>
              <a:gd name="adj1" fmla="val 48000"/>
              <a:gd name="adj2" fmla="val 6400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F5B89A7A-5540-8806-E323-B03A4207B132}"/>
              </a:ext>
            </a:extLst>
          </p:cNvPr>
          <p:cNvSpPr/>
          <p:nvPr/>
        </p:nvSpPr>
        <p:spPr>
          <a:xfrm>
            <a:off x="12776200" y="3164400"/>
            <a:ext cx="5847971" cy="1270001"/>
          </a:xfrm>
          <a:prstGeom prst="rightArrow">
            <a:avLst>
              <a:gd name="adj1" fmla="val 56000"/>
              <a:gd name="adj2" fmla="val 6400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T2K-II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020BD6-CEBE-F4F6-75FD-525E9B61C324}"/>
              </a:ext>
            </a:extLst>
          </p:cNvPr>
          <p:cNvGrpSpPr/>
          <p:nvPr/>
        </p:nvGrpSpPr>
        <p:grpSpPr>
          <a:xfrm>
            <a:off x="4077766" y="4076680"/>
            <a:ext cx="19058980" cy="1520363"/>
            <a:chOff x="4077766" y="7964722"/>
            <a:chExt cx="19058980" cy="1520363"/>
          </a:xfrm>
        </p:grpSpPr>
        <p:sp>
          <p:nvSpPr>
            <p:cNvPr id="108" name="Arrow"/>
            <p:cNvSpPr/>
            <p:nvPr/>
          </p:nvSpPr>
          <p:spPr>
            <a:xfrm>
              <a:off x="18624168" y="7964722"/>
              <a:ext cx="4512578" cy="1520363"/>
            </a:xfrm>
            <a:prstGeom prst="rightArrow">
              <a:avLst>
                <a:gd name="adj1" fmla="val 48000"/>
                <a:gd name="adj2" fmla="val 64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FR" dirty="0"/>
                <a:t>HK</a:t>
              </a:r>
              <a:endParaRPr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F01C39-D403-A01A-E7AA-65E0D68A9A1A}"/>
                </a:ext>
              </a:extLst>
            </p:cNvPr>
            <p:cNvSpPr/>
            <p:nvPr/>
          </p:nvSpPr>
          <p:spPr>
            <a:xfrm>
              <a:off x="4077766" y="8364903"/>
              <a:ext cx="14546403" cy="720000"/>
            </a:xfrm>
            <a:prstGeom prst="rect">
              <a:avLst/>
            </a:prstGeom>
            <a:solidFill>
              <a:srgbClr val="00B0F0">
                <a:alpha val="5098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Preparation to HK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F7351F-B7EA-8940-5CDB-76F4501C76FF}"/>
              </a:ext>
            </a:extLst>
          </p:cNvPr>
          <p:cNvSpPr/>
          <p:nvPr/>
        </p:nvSpPr>
        <p:spPr>
          <a:xfrm>
            <a:off x="872943" y="3435494"/>
            <a:ext cx="11885972" cy="720000"/>
          </a:xfrm>
          <a:prstGeom prst="rect">
            <a:avLst/>
          </a:prstGeom>
          <a:solidFill>
            <a:srgbClr val="10AD9B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Preparation to T2K-II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44F1DFD1-9833-0F7C-CD4E-E9799BFBB543}"/>
              </a:ext>
            </a:extLst>
          </p:cNvPr>
          <p:cNvSpPr/>
          <p:nvPr/>
        </p:nvSpPr>
        <p:spPr>
          <a:xfrm>
            <a:off x="4919157" y="5280819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7A9220-A9E0-CB4D-6614-3ECE704D1425}"/>
              </a:ext>
            </a:extLst>
          </p:cNvPr>
          <p:cNvSpPr txBox="1"/>
          <p:nvPr/>
        </p:nvSpPr>
        <p:spPr>
          <a:xfrm rot="1304447">
            <a:off x="5341746" y="6062390"/>
            <a:ext cx="347154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Oct’19 CS-LPNHE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71CE684D-11B1-6F86-70E9-A7C22FE98C98}"/>
              </a:ext>
            </a:extLst>
          </p:cNvPr>
          <p:cNvSpPr/>
          <p:nvPr/>
        </p:nvSpPr>
        <p:spPr>
          <a:xfrm>
            <a:off x="10963170" y="5244374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87EFB-B35D-D589-CE55-AC96416E5E56}"/>
              </a:ext>
            </a:extLst>
          </p:cNvPr>
          <p:cNvSpPr txBox="1"/>
          <p:nvPr/>
        </p:nvSpPr>
        <p:spPr>
          <a:xfrm rot="1304447">
            <a:off x="11385759" y="6025945"/>
            <a:ext cx="347154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Oct’22 CS-IN2P3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171ABCA5-E1AD-F3CC-78CD-41AC1024E4A8}"/>
              </a:ext>
            </a:extLst>
          </p:cNvPr>
          <p:cNvSpPr/>
          <p:nvPr/>
        </p:nvSpPr>
        <p:spPr>
          <a:xfrm>
            <a:off x="8928168" y="5196863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B9EA30-D749-C9FB-8C40-9EF8DB47BB97}"/>
              </a:ext>
            </a:extLst>
          </p:cNvPr>
          <p:cNvSpPr txBox="1"/>
          <p:nvPr/>
        </p:nvSpPr>
        <p:spPr>
          <a:xfrm rot="1304447">
            <a:off x="9350757" y="5978434"/>
            <a:ext cx="347154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Oct’21 CS-IN2P3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1D9CF8ED-16BD-25EF-1CF1-BE30F65BEBE9}"/>
              </a:ext>
            </a:extLst>
          </p:cNvPr>
          <p:cNvGrpSpPr/>
          <p:nvPr/>
        </p:nvGrpSpPr>
        <p:grpSpPr>
          <a:xfrm>
            <a:off x="1025530" y="7667844"/>
            <a:ext cx="8147797" cy="5082872"/>
            <a:chOff x="-127000" y="-223701"/>
            <a:chExt cx="8147796" cy="5082871"/>
          </a:xfrm>
        </p:grpSpPr>
        <p:grpSp>
          <p:nvGrpSpPr>
            <p:cNvPr id="21" name="HKceremony-grounbreaking-wm.jpeg">
              <a:extLst>
                <a:ext uri="{FF2B5EF4-FFF2-40B4-BE49-F238E27FC236}">
                  <a16:creationId xmlns:a16="http://schemas.microsoft.com/office/drawing/2014/main" id="{75BD9C7D-B4D9-3F30-8482-68ABFED17EDB}"/>
                </a:ext>
              </a:extLst>
            </p:cNvPr>
            <p:cNvGrpSpPr/>
            <p:nvPr/>
          </p:nvGrpSpPr>
          <p:grpSpPr>
            <a:xfrm>
              <a:off x="-127000" y="-88900"/>
              <a:ext cx="8147797" cy="4948071"/>
              <a:chOff x="0" y="0"/>
              <a:chExt cx="8147796" cy="4948070"/>
            </a:xfrm>
          </p:grpSpPr>
          <p:pic>
            <p:nvPicPr>
              <p:cNvPr id="33" name="HKceremony-grounbreaking-wm.jpeg" descr="HKceremony-grounbreaking-wm.jpeg">
                <a:extLst>
                  <a:ext uri="{FF2B5EF4-FFF2-40B4-BE49-F238E27FC236}">
                    <a16:creationId xmlns:a16="http://schemas.microsoft.com/office/drawing/2014/main" id="{C3D5ABB5-85E0-76C6-CC0C-3C9E2CEEA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000" y="88900"/>
                <a:ext cx="7893797" cy="461787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6" name="HKceremony-grounbreaking-wm.jpeg" descr="HKceremony-grounbreaking-wm.jpeg">
                <a:extLst>
                  <a:ext uri="{FF2B5EF4-FFF2-40B4-BE49-F238E27FC236}">
                    <a16:creationId xmlns:a16="http://schemas.microsoft.com/office/drawing/2014/main" id="{5314C7BB-05A9-9097-A5F9-1E38470450E7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8147797" cy="4948071"/>
              </a:xfrm>
              <a:prstGeom prst="rect">
                <a:avLst/>
              </a:prstGeom>
              <a:effectLst/>
            </p:spPr>
          </p:pic>
        </p:grpSp>
        <p:grpSp>
          <p:nvGrpSpPr>
            <p:cNvPr id="24" name="Groundbreaking ceremony  (May 2021)">
              <a:extLst>
                <a:ext uri="{FF2B5EF4-FFF2-40B4-BE49-F238E27FC236}">
                  <a16:creationId xmlns:a16="http://schemas.microsoft.com/office/drawing/2014/main" id="{E5EE311B-B99C-A6F9-C40B-C73B53919F38}"/>
                </a:ext>
              </a:extLst>
            </p:cNvPr>
            <p:cNvGrpSpPr/>
            <p:nvPr/>
          </p:nvGrpSpPr>
          <p:grpSpPr>
            <a:xfrm>
              <a:off x="129052" y="-223702"/>
              <a:ext cx="3855545" cy="1644999"/>
              <a:chOff x="0" y="0"/>
              <a:chExt cx="3855543" cy="1644997"/>
            </a:xfrm>
          </p:grpSpPr>
          <p:sp>
            <p:nvSpPr>
              <p:cNvPr id="27" name="Groundbreaking ceremony  (May 2021)">
                <a:extLst>
                  <a:ext uri="{FF2B5EF4-FFF2-40B4-BE49-F238E27FC236}">
                    <a16:creationId xmlns:a16="http://schemas.microsoft.com/office/drawing/2014/main" id="{3740B896-3674-4639-6053-626CEE3F15D3}"/>
                  </a:ext>
                </a:extLst>
              </p:cNvPr>
              <p:cNvSpPr txBox="1"/>
              <p:nvPr/>
            </p:nvSpPr>
            <p:spPr>
              <a:xfrm>
                <a:off x="12699" y="355600"/>
                <a:ext cx="3830145" cy="11750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 b="0">
                    <a:latin typeface="Noteworthy Bold"/>
                    <a:ea typeface="Noteworthy Bold"/>
                    <a:cs typeface="Noteworthy Bold"/>
                    <a:sym typeface="Noteworthy Bold"/>
                  </a:defRPr>
                </a:pPr>
                <a:r>
                  <a:t>Groundbreaking ceremony </a:t>
                </a:r>
                <a:br/>
                <a:r>
                  <a:t>(May 2021)</a:t>
                </a:r>
              </a:p>
            </p:txBody>
          </p:sp>
          <p:pic>
            <p:nvPicPr>
              <p:cNvPr id="30" name="Groundbreaking ceremony  (May 2021) Groundbreaking ceremony  (May 2021)" descr="Groundbreaking ceremony  (May 2021) Groundbreaking ceremony  (May 2021)">
                <a:extLst>
                  <a:ext uri="{FF2B5EF4-FFF2-40B4-BE49-F238E27FC236}">
                    <a16:creationId xmlns:a16="http://schemas.microsoft.com/office/drawing/2014/main" id="{D468487F-57ED-C145-2F62-560EB5ABD081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" y="0"/>
                <a:ext cx="3855545" cy="16449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F22B7EC7-1CF9-FBF8-949B-5D2D15285B64}"/>
              </a:ext>
            </a:extLst>
          </p:cNvPr>
          <p:cNvGrpSpPr/>
          <p:nvPr/>
        </p:nvGrpSpPr>
        <p:grpSpPr>
          <a:xfrm>
            <a:off x="19159012" y="7511899"/>
            <a:ext cx="4955855" cy="4080040"/>
            <a:chOff x="-127000" y="-244845"/>
            <a:chExt cx="4955854" cy="4080038"/>
          </a:xfrm>
        </p:grpSpPr>
        <p:grpSp>
          <p:nvGrpSpPr>
            <p:cNvPr id="41" name="Image">
              <a:extLst>
                <a:ext uri="{FF2B5EF4-FFF2-40B4-BE49-F238E27FC236}">
                  <a16:creationId xmlns:a16="http://schemas.microsoft.com/office/drawing/2014/main" id="{70F2CC14-CC39-5B34-A87B-F4EB5722C00F}"/>
                </a:ext>
              </a:extLst>
            </p:cNvPr>
            <p:cNvGrpSpPr/>
            <p:nvPr/>
          </p:nvGrpSpPr>
          <p:grpSpPr>
            <a:xfrm>
              <a:off x="-127000" y="-88900"/>
              <a:ext cx="4955855" cy="3924094"/>
              <a:chOff x="0" y="0"/>
              <a:chExt cx="4955854" cy="3924093"/>
            </a:xfrm>
          </p:grpSpPr>
          <p:pic>
            <p:nvPicPr>
              <p:cNvPr id="47" name="Image" descr="Image">
                <a:extLst>
                  <a:ext uri="{FF2B5EF4-FFF2-40B4-BE49-F238E27FC236}">
                    <a16:creationId xmlns:a16="http://schemas.microsoft.com/office/drawing/2014/main" id="{BC0624F9-1FA3-24C4-C256-CBD4D38E8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000" y="88900"/>
                <a:ext cx="4701855" cy="359389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8" name="Image" descr="Image">
                <a:extLst>
                  <a:ext uri="{FF2B5EF4-FFF2-40B4-BE49-F238E27FC236}">
                    <a16:creationId xmlns:a16="http://schemas.microsoft.com/office/drawing/2014/main" id="{3B922627-A7C7-479B-3F0C-4CE208EC8465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955855" cy="3924094"/>
              </a:xfrm>
              <a:prstGeom prst="rect">
                <a:avLst/>
              </a:prstGeom>
              <a:effectLst/>
            </p:spPr>
          </p:pic>
        </p:grpSp>
        <p:grpSp>
          <p:nvGrpSpPr>
            <p:cNvPr id="42" name="First light in 2027">
              <a:extLst>
                <a:ext uri="{FF2B5EF4-FFF2-40B4-BE49-F238E27FC236}">
                  <a16:creationId xmlns:a16="http://schemas.microsoft.com/office/drawing/2014/main" id="{214ABC78-E213-2261-2CE8-0F004BED927B}"/>
                </a:ext>
              </a:extLst>
            </p:cNvPr>
            <p:cNvGrpSpPr/>
            <p:nvPr/>
          </p:nvGrpSpPr>
          <p:grpSpPr>
            <a:xfrm>
              <a:off x="1342032" y="-244846"/>
              <a:ext cx="3204529" cy="1200786"/>
              <a:chOff x="0" y="0"/>
              <a:chExt cx="3204527" cy="1200785"/>
            </a:xfrm>
          </p:grpSpPr>
          <p:sp>
            <p:nvSpPr>
              <p:cNvPr id="43" name="First light in 2027">
                <a:extLst>
                  <a:ext uri="{FF2B5EF4-FFF2-40B4-BE49-F238E27FC236}">
                    <a16:creationId xmlns:a16="http://schemas.microsoft.com/office/drawing/2014/main" id="{50BBC98A-3DF8-07F4-0CAF-42FE53E41D51}"/>
                  </a:ext>
                </a:extLst>
              </p:cNvPr>
              <p:cNvSpPr txBox="1"/>
              <p:nvPr/>
            </p:nvSpPr>
            <p:spPr>
              <a:xfrm>
                <a:off x="12700" y="355600"/>
                <a:ext cx="3179128" cy="7308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0">
                    <a:latin typeface="Noteworthy Bold"/>
                    <a:ea typeface="Noteworthy Bold"/>
                    <a:cs typeface="Noteworthy Bold"/>
                    <a:sym typeface="Noteworthy Bold"/>
                  </a:defRPr>
                </a:lvl1pPr>
              </a:lstStyle>
              <a:p>
                <a:r>
                  <a:t>First light in 2027</a:t>
                </a:r>
              </a:p>
            </p:txBody>
          </p:sp>
          <p:pic>
            <p:nvPicPr>
              <p:cNvPr id="46" name="First light in 2027 First light in 2027" descr="First light in 2027 First light in 2027">
                <a:extLst>
                  <a:ext uri="{FF2B5EF4-FFF2-40B4-BE49-F238E27FC236}">
                    <a16:creationId xmlns:a16="http://schemas.microsoft.com/office/drawing/2014/main" id="{0AB36913-A51F-0A05-30FD-A0F34564344D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3204528" cy="1200786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50" name="5-point Star 49">
            <a:extLst>
              <a:ext uri="{FF2B5EF4-FFF2-40B4-BE49-F238E27FC236}">
                <a16:creationId xmlns:a16="http://schemas.microsoft.com/office/drawing/2014/main" id="{170834FB-EDBB-0F0D-4561-CCF8082029C0}"/>
              </a:ext>
            </a:extLst>
          </p:cNvPr>
          <p:cNvSpPr/>
          <p:nvPr/>
        </p:nvSpPr>
        <p:spPr>
          <a:xfrm>
            <a:off x="19318262" y="5228692"/>
            <a:ext cx="691729" cy="691729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A83EB9-1CE3-897E-F79E-75F90C37087E}"/>
              </a:ext>
            </a:extLst>
          </p:cNvPr>
          <p:cNvSpPr txBox="1"/>
          <p:nvPr/>
        </p:nvSpPr>
        <p:spPr>
          <a:xfrm rot="1155501">
            <a:off x="19728752" y="6161358"/>
            <a:ext cx="46440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Physics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dataking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in 2027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5-point Star 52">
            <a:extLst>
              <a:ext uri="{FF2B5EF4-FFF2-40B4-BE49-F238E27FC236}">
                <a16:creationId xmlns:a16="http://schemas.microsoft.com/office/drawing/2014/main" id="{4B850A28-154E-BCC6-51B4-967FD556ED24}"/>
              </a:ext>
            </a:extLst>
          </p:cNvPr>
          <p:cNvSpPr/>
          <p:nvPr/>
        </p:nvSpPr>
        <p:spPr>
          <a:xfrm>
            <a:off x="18226502" y="5256417"/>
            <a:ext cx="691729" cy="691729"/>
          </a:xfrm>
          <a:prstGeom prst="star5">
            <a:avLst>
              <a:gd name="adj" fmla="val 17482"/>
              <a:gd name="hf" fmla="val 105146"/>
              <a:gd name="vf" fmla="val 11055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80D6D4-496E-312D-AFDC-9E03C6D50739}"/>
              </a:ext>
            </a:extLst>
          </p:cNvPr>
          <p:cNvSpPr txBox="1"/>
          <p:nvPr/>
        </p:nvSpPr>
        <p:spPr>
          <a:xfrm rot="1155501">
            <a:off x="18641367" y="6236095"/>
            <a:ext cx="353643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Aug’26: Far detector filling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5-point Star 48">
            <a:extLst>
              <a:ext uri="{FF2B5EF4-FFF2-40B4-BE49-F238E27FC236}">
                <a16:creationId xmlns:a16="http://schemas.microsoft.com/office/drawing/2014/main" id="{2F116D00-0AC0-163E-4BF6-14F1AA298A26}"/>
              </a:ext>
            </a:extLst>
          </p:cNvPr>
          <p:cNvSpPr/>
          <p:nvPr/>
        </p:nvSpPr>
        <p:spPr>
          <a:xfrm>
            <a:off x="8036021" y="5184762"/>
            <a:ext cx="691729" cy="691729"/>
          </a:xfrm>
          <a:prstGeom prst="star5">
            <a:avLst>
              <a:gd name="adj" fmla="val 17482"/>
              <a:gd name="hf" fmla="val 105146"/>
              <a:gd name="vf" fmla="val 11055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CAAA11-B7E6-5357-E336-4B192D7BA4AD}"/>
              </a:ext>
            </a:extLst>
          </p:cNvPr>
          <p:cNvSpPr txBox="1"/>
          <p:nvPr/>
        </p:nvSpPr>
        <p:spPr>
          <a:xfrm rot="1289728">
            <a:off x="8455630" y="6441821"/>
            <a:ext cx="51431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May’21: Excavation started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4" name="Picture 63" descr="A group of people in a round building&#10;&#10;Description automatically generated">
            <a:extLst>
              <a:ext uri="{FF2B5EF4-FFF2-40B4-BE49-F238E27FC236}">
                <a16:creationId xmlns:a16="http://schemas.microsoft.com/office/drawing/2014/main" id="{74ABB5F0-46CE-9167-8ACC-EBE0D04EB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58" y="7911719"/>
            <a:ext cx="7772400" cy="437304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DDF15E8-EE80-752C-D04B-6A4FDA351FCE}"/>
              </a:ext>
            </a:extLst>
          </p:cNvPr>
          <p:cNvSpPr txBox="1"/>
          <p:nvPr/>
        </p:nvSpPr>
        <p:spPr>
          <a:xfrm>
            <a:off x="11618033" y="8132054"/>
            <a:ext cx="4911804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Dome excavation completed!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A66A95CA-95F5-9D3F-5E46-6B55202D52AE}"/>
              </a:ext>
            </a:extLst>
          </p:cNvPr>
          <p:cNvSpPr/>
          <p:nvPr/>
        </p:nvSpPr>
        <p:spPr>
          <a:xfrm>
            <a:off x="15922778" y="5220135"/>
            <a:ext cx="691729" cy="691729"/>
          </a:xfrm>
          <a:prstGeom prst="star5">
            <a:avLst>
              <a:gd name="adj" fmla="val 17482"/>
              <a:gd name="hf" fmla="val 105146"/>
              <a:gd name="vf" fmla="val 11055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8D02960-93A3-3107-D6A3-6BF3EDC6CA57}"/>
              </a:ext>
            </a:extLst>
          </p:cNvPr>
          <p:cNvSpPr txBox="1"/>
          <p:nvPr/>
        </p:nvSpPr>
        <p:spPr>
          <a:xfrm rot="1155501">
            <a:off x="15901074" y="6289614"/>
            <a:ext cx="376795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July’25: Excavation finished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5-point Star 66">
            <a:extLst>
              <a:ext uri="{FF2B5EF4-FFF2-40B4-BE49-F238E27FC236}">
                <a16:creationId xmlns:a16="http://schemas.microsoft.com/office/drawing/2014/main" id="{40D206A5-8755-4FC4-9C9B-2AC2C2B7331E}"/>
              </a:ext>
            </a:extLst>
          </p:cNvPr>
          <p:cNvSpPr/>
          <p:nvPr/>
        </p:nvSpPr>
        <p:spPr>
          <a:xfrm>
            <a:off x="12035110" y="5199988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944D3D-51E1-8BF3-CBBD-4E2FB3CE9E51}"/>
              </a:ext>
            </a:extLst>
          </p:cNvPr>
          <p:cNvSpPr txBox="1"/>
          <p:nvPr/>
        </p:nvSpPr>
        <p:spPr>
          <a:xfrm rot="1304447">
            <a:off x="12492290" y="6104350"/>
            <a:ext cx="383885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Apr’23 IN2P3 KDP2</a:t>
            </a:r>
          </a:p>
        </p:txBody>
      </p:sp>
    </p:spTree>
    <p:extLst>
      <p:ext uri="{BB962C8B-B14F-4D97-AF65-F5344CB8AC3E}">
        <p14:creationId xmlns:p14="http://schemas.microsoft.com/office/powerpoint/2010/main" val="2879485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11" grpId="0"/>
      <p:bldP spid="12" grpId="0" animBg="1"/>
      <p:bldP spid="15" grpId="0"/>
      <p:bldP spid="50" grpId="0" animBg="1"/>
      <p:bldP spid="51" grpId="0"/>
      <p:bldP spid="53" grpId="0" animBg="1"/>
      <p:bldP spid="54" grpId="0"/>
      <p:bldP spid="49" grpId="0" animBg="1"/>
      <p:bldP spid="55" grpId="0"/>
      <p:bldP spid="60" grpId="0" animBg="1"/>
      <p:bldP spid="65" grpId="0" animBg="1"/>
      <p:bldP spid="66" grpId="0"/>
      <p:bldP spid="67" grpId="0" animBg="1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018">
            <a:extLst>
              <a:ext uri="{FF2B5EF4-FFF2-40B4-BE49-F238E27FC236}">
                <a16:creationId xmlns:a16="http://schemas.microsoft.com/office/drawing/2014/main" id="{3FF58E7A-76CF-30DD-38CC-51B7F9DA0A52}"/>
              </a:ext>
            </a:extLst>
          </p:cNvPr>
          <p:cNvSpPr txBox="1"/>
          <p:nvPr/>
        </p:nvSpPr>
        <p:spPr>
          <a:xfrm>
            <a:off x="1310602" y="1731906"/>
            <a:ext cx="9616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8" name="‘19">
            <a:extLst>
              <a:ext uri="{FF2B5EF4-FFF2-40B4-BE49-F238E27FC236}">
                <a16:creationId xmlns:a16="http://schemas.microsoft.com/office/drawing/2014/main" id="{0D439FBA-945D-9849-4663-C59A87D3AE9A}"/>
              </a:ext>
            </a:extLst>
          </p:cNvPr>
          <p:cNvSpPr txBox="1"/>
          <p:nvPr/>
        </p:nvSpPr>
        <p:spPr>
          <a:xfrm>
            <a:off x="356694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‘19</a:t>
            </a:r>
          </a:p>
        </p:txBody>
      </p:sp>
      <p:sp>
        <p:nvSpPr>
          <p:cNvPr id="9" name="‘20">
            <a:extLst>
              <a:ext uri="{FF2B5EF4-FFF2-40B4-BE49-F238E27FC236}">
                <a16:creationId xmlns:a16="http://schemas.microsoft.com/office/drawing/2014/main" id="{C8301286-9683-7A48-2137-0CDAE5AD6B19}"/>
              </a:ext>
            </a:extLst>
          </p:cNvPr>
          <p:cNvSpPr txBox="1"/>
          <p:nvPr/>
        </p:nvSpPr>
        <p:spPr>
          <a:xfrm>
            <a:off x="5505524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‘20</a:t>
            </a:r>
          </a:p>
        </p:txBody>
      </p:sp>
      <p:sp>
        <p:nvSpPr>
          <p:cNvPr id="10" name="‘21">
            <a:extLst>
              <a:ext uri="{FF2B5EF4-FFF2-40B4-BE49-F238E27FC236}">
                <a16:creationId xmlns:a16="http://schemas.microsoft.com/office/drawing/2014/main" id="{64A0A2D6-A6F4-D521-0577-19838B1AB708}"/>
              </a:ext>
            </a:extLst>
          </p:cNvPr>
          <p:cNvSpPr txBox="1"/>
          <p:nvPr/>
        </p:nvSpPr>
        <p:spPr>
          <a:xfrm>
            <a:off x="7444108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‘21</a:t>
            </a:r>
          </a:p>
        </p:txBody>
      </p:sp>
      <p:sp>
        <p:nvSpPr>
          <p:cNvPr id="13" name="‘22">
            <a:extLst>
              <a:ext uri="{FF2B5EF4-FFF2-40B4-BE49-F238E27FC236}">
                <a16:creationId xmlns:a16="http://schemas.microsoft.com/office/drawing/2014/main" id="{C1ABB934-070E-707B-8515-D5A11A07995F}"/>
              </a:ext>
            </a:extLst>
          </p:cNvPr>
          <p:cNvSpPr txBox="1"/>
          <p:nvPr/>
        </p:nvSpPr>
        <p:spPr>
          <a:xfrm>
            <a:off x="9382692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‘22</a:t>
            </a:r>
          </a:p>
        </p:txBody>
      </p:sp>
      <p:sp>
        <p:nvSpPr>
          <p:cNvPr id="14" name="‘23">
            <a:extLst>
              <a:ext uri="{FF2B5EF4-FFF2-40B4-BE49-F238E27FC236}">
                <a16:creationId xmlns:a16="http://schemas.microsoft.com/office/drawing/2014/main" id="{D7DE079B-2AD8-796D-7CB7-CCF10F1553BD}"/>
              </a:ext>
            </a:extLst>
          </p:cNvPr>
          <p:cNvSpPr txBox="1"/>
          <p:nvPr/>
        </p:nvSpPr>
        <p:spPr>
          <a:xfrm>
            <a:off x="11321276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‘23</a:t>
            </a:r>
          </a:p>
        </p:txBody>
      </p:sp>
      <p:sp>
        <p:nvSpPr>
          <p:cNvPr id="16" name="‘24">
            <a:extLst>
              <a:ext uri="{FF2B5EF4-FFF2-40B4-BE49-F238E27FC236}">
                <a16:creationId xmlns:a16="http://schemas.microsoft.com/office/drawing/2014/main" id="{199ED6F3-B2E3-10C7-C2A7-FCCBD15A3658}"/>
              </a:ext>
            </a:extLst>
          </p:cNvPr>
          <p:cNvSpPr txBox="1"/>
          <p:nvPr/>
        </p:nvSpPr>
        <p:spPr>
          <a:xfrm>
            <a:off x="1325986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‘24</a:t>
            </a:r>
          </a:p>
        </p:txBody>
      </p:sp>
      <p:sp>
        <p:nvSpPr>
          <p:cNvPr id="17" name="‘24">
            <a:extLst>
              <a:ext uri="{FF2B5EF4-FFF2-40B4-BE49-F238E27FC236}">
                <a16:creationId xmlns:a16="http://schemas.microsoft.com/office/drawing/2014/main" id="{C7934681-0223-4077-D0F3-928DAA2848B7}"/>
              </a:ext>
            </a:extLst>
          </p:cNvPr>
          <p:cNvSpPr txBox="1"/>
          <p:nvPr/>
        </p:nvSpPr>
        <p:spPr>
          <a:xfrm>
            <a:off x="15198444" y="1730003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" name="‘24">
            <a:extLst>
              <a:ext uri="{FF2B5EF4-FFF2-40B4-BE49-F238E27FC236}">
                <a16:creationId xmlns:a16="http://schemas.microsoft.com/office/drawing/2014/main" id="{89F16D10-8D28-EB27-B992-7489EBB1593A}"/>
              </a:ext>
            </a:extLst>
          </p:cNvPr>
          <p:cNvSpPr txBox="1"/>
          <p:nvPr/>
        </p:nvSpPr>
        <p:spPr>
          <a:xfrm>
            <a:off x="17129530" y="1728099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" name="‘24">
            <a:extLst>
              <a:ext uri="{FF2B5EF4-FFF2-40B4-BE49-F238E27FC236}">
                <a16:creationId xmlns:a16="http://schemas.microsoft.com/office/drawing/2014/main" id="{5280EC76-A275-A6E8-A3E4-C33A8EB0B4E7}"/>
              </a:ext>
            </a:extLst>
          </p:cNvPr>
          <p:cNvSpPr txBox="1"/>
          <p:nvPr/>
        </p:nvSpPr>
        <p:spPr>
          <a:xfrm>
            <a:off x="19060616" y="1728097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2" name="‘24">
            <a:extLst>
              <a:ext uri="{FF2B5EF4-FFF2-40B4-BE49-F238E27FC236}">
                <a16:creationId xmlns:a16="http://schemas.microsoft.com/office/drawing/2014/main" id="{CF37D560-BC2E-4720-A387-A545AC4E5DA9}"/>
              </a:ext>
            </a:extLst>
          </p:cNvPr>
          <p:cNvSpPr txBox="1"/>
          <p:nvPr/>
        </p:nvSpPr>
        <p:spPr>
          <a:xfrm>
            <a:off x="20991706" y="1728098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8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954D26-744D-FFBB-E172-39DFF44CED46}"/>
              </a:ext>
            </a:extLst>
          </p:cNvPr>
          <p:cNvGrpSpPr/>
          <p:nvPr/>
        </p:nvGrpSpPr>
        <p:grpSpPr>
          <a:xfrm>
            <a:off x="1788460" y="2292354"/>
            <a:ext cx="19521443" cy="9581399"/>
            <a:chOff x="1788460" y="2292354"/>
            <a:chExt cx="19521443" cy="958139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8C27EA-A87B-C7A2-082C-711C4CA97F1B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1788460" y="2292356"/>
              <a:ext cx="2965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D73BF64-9E1F-C234-D186-0C997541180D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5827469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D9CDCB-1145-6DC0-F5E6-EF367A5618D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9704638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091A21-0A3B-D379-56D2-7E0E5350243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388888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33D4B9-4F90-D1C6-53AD-A84ED3B65B7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7766053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3041090-FB31-6CAA-7BE4-6B8519CF62F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1643222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2D5D78-2F3A-5E86-F4F6-532E630C5B07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358180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5C13A9-58F1-5AB8-0597-BA2FBC89153D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15516641" y="2294260"/>
              <a:ext cx="0" cy="9579493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10CCF2-50F1-ED66-CE84-98C0BEFCF0AF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17447727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898F20-B6D7-AE1E-162B-8B5F173A8F55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9378813" y="2292354"/>
              <a:ext cx="0" cy="9581399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C3F0AD-B0E9-E880-A707-64B4E77D946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1309903" y="2292355"/>
              <a:ext cx="0" cy="9581398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106" name="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From</a:t>
            </a:r>
            <a:r>
              <a:rPr lang="fr-FR" dirty="0">
                <a:latin typeface="Segoe Print" panose="02000800000000000000" pitchFamily="2" charset="0"/>
              </a:rPr>
              <a:t> T2K to HK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107" name="Arrow"/>
          <p:cNvSpPr/>
          <p:nvPr/>
        </p:nvSpPr>
        <p:spPr>
          <a:xfrm>
            <a:off x="1543063" y="2163295"/>
            <a:ext cx="11233137" cy="1270001"/>
          </a:xfrm>
          <a:prstGeom prst="rightArrow">
            <a:avLst>
              <a:gd name="adj1" fmla="val 48000"/>
              <a:gd name="adj2" fmla="val 6400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F5B89A7A-5540-8806-E323-B03A4207B132}"/>
              </a:ext>
            </a:extLst>
          </p:cNvPr>
          <p:cNvSpPr/>
          <p:nvPr/>
        </p:nvSpPr>
        <p:spPr>
          <a:xfrm>
            <a:off x="12776200" y="3164400"/>
            <a:ext cx="5847971" cy="1270001"/>
          </a:xfrm>
          <a:prstGeom prst="rightArrow">
            <a:avLst>
              <a:gd name="adj1" fmla="val 56000"/>
              <a:gd name="adj2" fmla="val 6400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T2K-II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020BD6-CEBE-F4F6-75FD-525E9B61C324}"/>
              </a:ext>
            </a:extLst>
          </p:cNvPr>
          <p:cNvGrpSpPr/>
          <p:nvPr/>
        </p:nvGrpSpPr>
        <p:grpSpPr>
          <a:xfrm>
            <a:off x="4077766" y="4076680"/>
            <a:ext cx="19058980" cy="1520363"/>
            <a:chOff x="4077766" y="7964722"/>
            <a:chExt cx="19058980" cy="1520363"/>
          </a:xfrm>
        </p:grpSpPr>
        <p:sp>
          <p:nvSpPr>
            <p:cNvPr id="108" name="Arrow"/>
            <p:cNvSpPr/>
            <p:nvPr/>
          </p:nvSpPr>
          <p:spPr>
            <a:xfrm>
              <a:off x="18624168" y="7964722"/>
              <a:ext cx="4512578" cy="1520363"/>
            </a:xfrm>
            <a:prstGeom prst="rightArrow">
              <a:avLst>
                <a:gd name="adj1" fmla="val 48000"/>
                <a:gd name="adj2" fmla="val 64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FR" dirty="0"/>
                <a:t>HK</a:t>
              </a:r>
              <a:endParaRPr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F01C39-D403-A01A-E7AA-65E0D68A9A1A}"/>
                </a:ext>
              </a:extLst>
            </p:cNvPr>
            <p:cNvSpPr/>
            <p:nvPr/>
          </p:nvSpPr>
          <p:spPr>
            <a:xfrm>
              <a:off x="4077766" y="8364903"/>
              <a:ext cx="14546403" cy="720000"/>
            </a:xfrm>
            <a:prstGeom prst="rect">
              <a:avLst/>
            </a:prstGeom>
            <a:solidFill>
              <a:srgbClr val="00B0F0">
                <a:alpha val="5098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Preparation to HK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F7351F-B7EA-8940-5CDB-76F4501C76FF}"/>
              </a:ext>
            </a:extLst>
          </p:cNvPr>
          <p:cNvSpPr/>
          <p:nvPr/>
        </p:nvSpPr>
        <p:spPr>
          <a:xfrm>
            <a:off x="872943" y="3435494"/>
            <a:ext cx="11885972" cy="720000"/>
          </a:xfrm>
          <a:prstGeom prst="rect">
            <a:avLst/>
          </a:prstGeom>
          <a:solidFill>
            <a:srgbClr val="10AD9B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Preparation to T2K-II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44F1DFD1-9833-0F7C-CD4E-E9799BFBB543}"/>
              </a:ext>
            </a:extLst>
          </p:cNvPr>
          <p:cNvSpPr/>
          <p:nvPr/>
        </p:nvSpPr>
        <p:spPr>
          <a:xfrm>
            <a:off x="4919157" y="5280819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71CE684D-11B1-6F86-70E9-A7C22FE98C98}"/>
              </a:ext>
            </a:extLst>
          </p:cNvPr>
          <p:cNvSpPr/>
          <p:nvPr/>
        </p:nvSpPr>
        <p:spPr>
          <a:xfrm>
            <a:off x="10963170" y="5244374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171ABCA5-E1AD-F3CC-78CD-41AC1024E4A8}"/>
              </a:ext>
            </a:extLst>
          </p:cNvPr>
          <p:cNvSpPr/>
          <p:nvPr/>
        </p:nvSpPr>
        <p:spPr>
          <a:xfrm>
            <a:off x="8928168" y="5196863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0" name="5-point Star 49">
            <a:extLst>
              <a:ext uri="{FF2B5EF4-FFF2-40B4-BE49-F238E27FC236}">
                <a16:creationId xmlns:a16="http://schemas.microsoft.com/office/drawing/2014/main" id="{170834FB-EDBB-0F0D-4561-CCF8082029C0}"/>
              </a:ext>
            </a:extLst>
          </p:cNvPr>
          <p:cNvSpPr/>
          <p:nvPr/>
        </p:nvSpPr>
        <p:spPr>
          <a:xfrm>
            <a:off x="19318262" y="5228692"/>
            <a:ext cx="691729" cy="691729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9" name="5-point Star 48">
            <a:extLst>
              <a:ext uri="{FF2B5EF4-FFF2-40B4-BE49-F238E27FC236}">
                <a16:creationId xmlns:a16="http://schemas.microsoft.com/office/drawing/2014/main" id="{B0495DB1-49F0-FBDB-6FA0-3E7D21F5069F}"/>
              </a:ext>
            </a:extLst>
          </p:cNvPr>
          <p:cNvSpPr/>
          <p:nvPr/>
        </p:nvSpPr>
        <p:spPr>
          <a:xfrm>
            <a:off x="16142408" y="5240607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45F115-A583-1CD2-0A6F-FD15D1CC0129}"/>
              </a:ext>
            </a:extLst>
          </p:cNvPr>
          <p:cNvSpPr txBox="1"/>
          <p:nvPr/>
        </p:nvSpPr>
        <p:spPr>
          <a:xfrm rot="1335312">
            <a:off x="16588869" y="6127647"/>
            <a:ext cx="483420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Cards productions for </a:t>
            </a:r>
            <a:b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time distribution system</a:t>
            </a:r>
          </a:p>
        </p:txBody>
      </p:sp>
      <p:sp>
        <p:nvSpPr>
          <p:cNvPr id="54" name="5-point Star 53">
            <a:extLst>
              <a:ext uri="{FF2B5EF4-FFF2-40B4-BE49-F238E27FC236}">
                <a16:creationId xmlns:a16="http://schemas.microsoft.com/office/drawing/2014/main" id="{DB48B152-32CC-C2A7-9C47-994EB56E652C}"/>
              </a:ext>
            </a:extLst>
          </p:cNvPr>
          <p:cNvSpPr/>
          <p:nvPr/>
        </p:nvSpPr>
        <p:spPr>
          <a:xfrm>
            <a:off x="13329284" y="5249854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871BAD4-542F-786B-0F61-CC25867938D2}"/>
              </a:ext>
            </a:extLst>
          </p:cNvPr>
          <p:cNvSpPr txBox="1"/>
          <p:nvPr/>
        </p:nvSpPr>
        <p:spPr>
          <a:xfrm rot="1335312">
            <a:off x="13775745" y="6136894"/>
            <a:ext cx="483420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Vertical slice test </a:t>
            </a:r>
            <a:b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 CERN</a:t>
            </a:r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42318274-2F67-F69D-3F7F-64E3399269AD}"/>
              </a:ext>
            </a:extLst>
          </p:cNvPr>
          <p:cNvSpPr/>
          <p:nvPr/>
        </p:nvSpPr>
        <p:spPr>
          <a:xfrm>
            <a:off x="18226502" y="5256417"/>
            <a:ext cx="691729" cy="691729"/>
          </a:xfrm>
          <a:prstGeom prst="star5">
            <a:avLst>
              <a:gd name="adj" fmla="val 17482"/>
              <a:gd name="hf" fmla="val 105146"/>
              <a:gd name="vf" fmla="val 11055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0EF5803-7CD6-083A-7C4D-B94E84509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9409" y="12825523"/>
            <a:ext cx="990600" cy="508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230EE24-D21F-AF2C-9738-47F753F82FB2}"/>
              </a:ext>
            </a:extLst>
          </p:cNvPr>
          <p:cNvSpPr txBox="1"/>
          <p:nvPr/>
        </p:nvSpPr>
        <p:spPr>
          <a:xfrm>
            <a:off x="17765923" y="12809056"/>
            <a:ext cx="53407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HK timing system poster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6A6A1019-609A-78B1-C196-3AEF1C748BA5}"/>
              </a:ext>
            </a:extLst>
          </p:cNvPr>
          <p:cNvSpPr/>
          <p:nvPr/>
        </p:nvSpPr>
        <p:spPr>
          <a:xfrm>
            <a:off x="8036021" y="5184762"/>
            <a:ext cx="691729" cy="691729"/>
          </a:xfrm>
          <a:prstGeom prst="star5">
            <a:avLst>
              <a:gd name="adj" fmla="val 17482"/>
              <a:gd name="hf" fmla="val 105146"/>
              <a:gd name="vf" fmla="val 11055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21FBF7-BFC9-A03C-37FC-BD47F5AE304A}"/>
              </a:ext>
            </a:extLst>
          </p:cNvPr>
          <p:cNvGrpSpPr/>
          <p:nvPr/>
        </p:nvGrpSpPr>
        <p:grpSpPr>
          <a:xfrm>
            <a:off x="10136884" y="7824568"/>
            <a:ext cx="6584067" cy="5000955"/>
            <a:chOff x="3232309" y="7903879"/>
            <a:chExt cx="6584067" cy="50009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B90F3A-7D89-6B25-E16F-FC782A4D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309" y="7903879"/>
              <a:ext cx="6584067" cy="50009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6FEB6A-E1CC-4831-5DA0-D2A0C25C152A}"/>
                </a:ext>
              </a:extLst>
            </p:cNvPr>
            <p:cNvSpPr txBox="1"/>
            <p:nvPr/>
          </p:nvSpPr>
          <p:spPr>
            <a:xfrm>
              <a:off x="3959021" y="9220794"/>
              <a:ext cx="5605895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/>
                <a:t>First-stage &lt;-&gt; second-stage tests</a:t>
              </a:r>
              <a:endPara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4" name="AutoShape 4">
            <a:extLst>
              <a:ext uri="{FF2B5EF4-FFF2-40B4-BE49-F238E27FC236}">
                <a16:creationId xmlns:a16="http://schemas.microsoft.com/office/drawing/2014/main" id="{CFCC9F42-FA32-C227-753E-C3C80461C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9" descr="A close-up of a computer&#10;&#10;Description automatically generated">
            <a:extLst>
              <a:ext uri="{FF2B5EF4-FFF2-40B4-BE49-F238E27FC236}">
                <a16:creationId xmlns:a16="http://schemas.microsoft.com/office/drawing/2014/main" id="{81779B1A-7B4C-6C3A-5901-77F40AFBA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413475" y="7975849"/>
            <a:ext cx="5910699" cy="44330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30559F4-8677-1571-EA76-4CE08D488E40}"/>
              </a:ext>
            </a:extLst>
          </p:cNvPr>
          <p:cNvSpPr txBox="1"/>
          <p:nvPr/>
        </p:nvSpPr>
        <p:spPr>
          <a:xfrm>
            <a:off x="17937929" y="11833049"/>
            <a:ext cx="4558246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Vertical slice test at CERN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F76B35-4A54-AB93-B3B4-E543AB90905F}"/>
              </a:ext>
            </a:extLst>
          </p:cNvPr>
          <p:cNvSpPr txBox="1"/>
          <p:nvPr/>
        </p:nvSpPr>
        <p:spPr>
          <a:xfrm rot="1335312">
            <a:off x="12626175" y="6545014"/>
            <a:ext cx="483420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GNSS </a:t>
            </a:r>
            <a:r>
              <a:rPr kumimoji="0" lang="en-US" sz="3000" b="1" i="0" u="none" strike="noStrike" cap="none" spc="0" normalizeH="0" baseline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campagn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in Japan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7A1B0F5-0994-80F2-0F21-8012B656B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95" y="5783588"/>
            <a:ext cx="4206541" cy="72333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F243D6-9C76-88F8-2663-675B10DBE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504" y="7599752"/>
            <a:ext cx="5196571" cy="382389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9736E5B-4E45-9456-52EE-6F3ADA8C7F7B}"/>
              </a:ext>
            </a:extLst>
          </p:cNvPr>
          <p:cNvSpPr txBox="1"/>
          <p:nvPr/>
        </p:nvSpPr>
        <p:spPr>
          <a:xfrm>
            <a:off x="1195789" y="6090086"/>
            <a:ext cx="2967946" cy="8412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First GNSS tests </a:t>
            </a:r>
            <a:br>
              <a:rPr lang="en-US" sz="2400" dirty="0"/>
            </a:br>
            <a:r>
              <a:rPr lang="en-US" sz="2400" dirty="0"/>
              <a:t>at Kamioka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78C091-0F40-C2C7-F189-DEC67C3362F9}"/>
              </a:ext>
            </a:extLst>
          </p:cNvPr>
          <p:cNvSpPr txBox="1"/>
          <p:nvPr/>
        </p:nvSpPr>
        <p:spPr>
          <a:xfrm>
            <a:off x="8693445" y="8014056"/>
            <a:ext cx="806255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1759A010-4AA2-7587-2B21-D224655BD8B7}"/>
              </a:ext>
            </a:extLst>
          </p:cNvPr>
          <p:cNvSpPr/>
          <p:nvPr/>
        </p:nvSpPr>
        <p:spPr>
          <a:xfrm>
            <a:off x="15922778" y="5220135"/>
            <a:ext cx="691729" cy="691729"/>
          </a:xfrm>
          <a:prstGeom prst="star5">
            <a:avLst>
              <a:gd name="adj" fmla="val 17482"/>
              <a:gd name="hf" fmla="val 105146"/>
              <a:gd name="vf" fmla="val 11055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DDDA97ED-5592-D925-6E7C-A6CCE4833C14}"/>
              </a:ext>
            </a:extLst>
          </p:cNvPr>
          <p:cNvSpPr/>
          <p:nvPr/>
        </p:nvSpPr>
        <p:spPr>
          <a:xfrm>
            <a:off x="12035110" y="5199988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A041FE01-FA05-F7D8-007C-FD217B773B25}"/>
              </a:ext>
            </a:extLst>
          </p:cNvPr>
          <p:cNvSpPr/>
          <p:nvPr/>
        </p:nvSpPr>
        <p:spPr>
          <a:xfrm>
            <a:off x="12339860" y="5279137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742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ouble-click to edit"/>
          <p:cNvSpPr txBox="1">
            <a:spLocks noGrp="1"/>
          </p:cNvSpPr>
          <p:nvPr>
            <p:ph type="body" idx="1"/>
          </p:nvPr>
        </p:nvSpPr>
        <p:spPr>
          <a:xfrm>
            <a:off x="967300" y="2247134"/>
            <a:ext cx="22260690" cy="1070392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Grants and fundings:</a:t>
            </a:r>
          </a:p>
          <a:p>
            <a:r>
              <a:rPr lang="en-US" dirty="0"/>
              <a:t>- MSCA-RISE JENNIFER2 (2019-2025): Travels for T2K-II and HK preparation</a:t>
            </a:r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/>
              <a:t>- ANR JCJC SUNCORE (CG, 2019-2023): ND280 Upgrade, SK+T2K joint analysis</a:t>
            </a:r>
          </a:p>
          <a:p>
            <a:r>
              <a:rPr lang="en-US" dirty="0"/>
              <a:t>- Emergence SU MULTIPLY (MG, 2019-2021): R&amp;D for HK</a:t>
            </a:r>
          </a:p>
          <a:p>
            <a:pPr algn="l"/>
            <a:r>
              <a:rPr lang="en-US" dirty="0"/>
              <a:t>- ANR JCJC BERTHA (MG, 2022-2026): HK Timing R&amp;D, WCTE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101+ publications: 15 with direct contributions (corresponding author/paper committee):</a:t>
            </a:r>
          </a:p>
          <a:p>
            <a:r>
              <a:rPr lang="en-US" dirty="0"/>
              <a:t>- Nature 580 339 (2020) </a:t>
            </a:r>
            <a:r>
              <a:rPr lang="en-US" i="1" dirty="0"/>
              <a:t>“Constraint on the matter–antimatter symmetry-violating phase in neutrino oscillations”</a:t>
            </a:r>
          </a:p>
          <a:p>
            <a:r>
              <a:rPr lang="en-US" dirty="0"/>
              <a:t>- NIMA </a:t>
            </a:r>
            <a:r>
              <a:rPr lang="en-FR" dirty="0"/>
              <a:t>1052 168248 (2023) </a:t>
            </a:r>
            <a:r>
              <a:rPr lang="en-US" i="1" dirty="0"/>
              <a:t>“Analysis of test beam data taken with a prototype of TPC with resistive Micromegas for the T2K Near Detector upgrade”</a:t>
            </a:r>
          </a:p>
          <a:p>
            <a:r>
              <a:rPr lang="en-US" dirty="0"/>
              <a:t>- NIMA 1025 166109 (2022) </a:t>
            </a:r>
            <a:r>
              <a:rPr lang="en-US" i="1" dirty="0"/>
              <a:t>“Characterization of resistive Micromegas detectors for the upgrade of the T2K Near Detector Time Projection Chambers” </a:t>
            </a:r>
          </a:p>
          <a:p>
            <a:r>
              <a:rPr lang="en-US" dirty="0"/>
              <a:t>- Symmetry 13(9) 1625 (2021) </a:t>
            </a:r>
            <a:r>
              <a:rPr lang="en-US" i="1" dirty="0"/>
              <a:t>“A New Generation of Neutrino Cross Section Experiments: Challenges and Opportunities”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Presentations in national and international conferences and workshops: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- Neutrino: SB (2018), LM (2020)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- NuTel21: MG, SS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- NuPhys21: CG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- Rencontres de Blois 2021: AB, SS</a:t>
            </a:r>
          </a:p>
          <a:p>
            <a:r>
              <a:rPr lang="en-US" dirty="0">
                <a:solidFill>
                  <a:schemeClr val="tx1"/>
                </a:solidFill>
              </a:rPr>
              <a:t>- ICHEP22: VY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NuFact</a:t>
            </a:r>
            <a:r>
              <a:rPr lang="en-US" dirty="0">
                <a:solidFill>
                  <a:schemeClr val="tx1"/>
                </a:solidFill>
              </a:rPr>
              <a:t>: VN (2021), LM (2022), CD (2023)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- NNN23: CD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- Rencontres du Vietnam: SB (2017), VN (2022)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- GDR/IRN Neutrinos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53" name="Neutrino group memb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6000" dirty="0">
                <a:latin typeface="Segoe Print" panose="02000800000000000000" pitchFamily="2" charset="0"/>
              </a:rPr>
              <a:t>Grants, publications and communications</a:t>
            </a:r>
            <a:endParaRPr sz="6000" dirty="0"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922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ouble-click to edit"/>
          <p:cNvSpPr txBox="1">
            <a:spLocks noGrp="1"/>
          </p:cNvSpPr>
          <p:nvPr>
            <p:ph type="body" idx="1"/>
          </p:nvPr>
        </p:nvSpPr>
        <p:spPr>
          <a:xfrm>
            <a:off x="967298" y="2247134"/>
            <a:ext cx="12378311" cy="1070392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T2K:</a:t>
            </a:r>
          </a:p>
          <a:p>
            <a:pPr algn="l"/>
            <a:r>
              <a:rPr lang="en-US" sz="4000" dirty="0"/>
              <a:t>  T2K Executive committee (CG) </a:t>
            </a:r>
            <a:br>
              <a:rPr lang="en-US" sz="4000" dirty="0"/>
            </a:br>
            <a:r>
              <a:rPr lang="en-US" sz="4000" dirty="0"/>
              <a:t>  T2K Institutional Board (JD)</a:t>
            </a:r>
          </a:p>
          <a:p>
            <a:pPr algn="l"/>
            <a:r>
              <a:rPr lang="en-US" sz="4000" dirty="0"/>
              <a:t>  ND280 Upgrade coordinator (CG)</a:t>
            </a:r>
          </a:p>
          <a:p>
            <a:pPr algn="l"/>
            <a:r>
              <a:rPr lang="en-US" sz="4000" dirty="0"/>
              <a:t>  ND280 G4 coordinator (BP)</a:t>
            </a:r>
          </a:p>
          <a:p>
            <a:pPr algn="l"/>
            <a:r>
              <a:rPr lang="en-US" sz="4000" dirty="0"/>
              <a:t>  ND280 </a:t>
            </a:r>
            <a:r>
              <a:rPr lang="en-US" sz="4000" dirty="0" err="1"/>
              <a:t>Sim&amp;Reconstruction</a:t>
            </a:r>
            <a:r>
              <a:rPr lang="en-US" sz="4000" dirty="0"/>
              <a:t> convener (MG)</a:t>
            </a:r>
          </a:p>
          <a:p>
            <a:pPr algn="l"/>
            <a:r>
              <a:rPr lang="en-US" sz="4000" dirty="0">
                <a:solidFill>
                  <a:srgbClr val="FF0000"/>
                </a:solidFill>
              </a:rPr>
              <a:t>Hyper-Kamiokande:</a:t>
            </a:r>
          </a:p>
          <a:p>
            <a:pPr algn="l"/>
            <a:r>
              <a:rPr lang="en-US" sz="4000" dirty="0"/>
              <a:t>  HK Institutional Board (CG)</a:t>
            </a:r>
          </a:p>
          <a:p>
            <a:pPr algn="l"/>
            <a:r>
              <a:rPr lang="en-US" sz="4000" dirty="0"/>
              <a:t>  Timing system WG Coordinator (SR)</a:t>
            </a:r>
          </a:p>
          <a:p>
            <a:pPr algn="l"/>
            <a:r>
              <a:rPr lang="en-US" sz="4000" dirty="0"/>
              <a:t>  HK-ND280 coordinator (CG)</a:t>
            </a:r>
          </a:p>
          <a:p>
            <a:pPr algn="l"/>
            <a:r>
              <a:rPr lang="en-US" sz="4000" dirty="0"/>
              <a:t>  CERN electronics assembly technical coordinator (SR)</a:t>
            </a:r>
          </a:p>
          <a:p>
            <a:pPr algn="l"/>
            <a:r>
              <a:rPr lang="en-US" sz="4000" dirty="0"/>
              <a:t>  Distributed computing convener (MG)</a:t>
            </a:r>
          </a:p>
          <a:p>
            <a:pPr algn="l"/>
            <a:r>
              <a:rPr lang="en-US" sz="4000" dirty="0">
                <a:solidFill>
                  <a:srgbClr val="FF0000"/>
                </a:solidFill>
              </a:rPr>
              <a:t>NA61/SHINE:</a:t>
            </a:r>
          </a:p>
          <a:p>
            <a:pPr algn="l"/>
            <a:r>
              <a:rPr lang="en-US" sz="4000" dirty="0"/>
              <a:t>  Resources coordinator (BP)</a:t>
            </a:r>
          </a:p>
          <a:p>
            <a:pPr algn="l"/>
            <a:r>
              <a:rPr lang="en-US" sz="4000" dirty="0"/>
              <a:t>  Analysis coordinator (BP)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53" name="Neutrino group memb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>
                <a:latin typeface="Segoe Print" panose="02000800000000000000" pitchFamily="2" charset="0"/>
              </a:rPr>
              <a:t>Scientific life coordination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9E102-981D-5E13-A7AF-F86F902FE5E1}"/>
              </a:ext>
            </a:extLst>
          </p:cNvPr>
          <p:cNvSpPr txBox="1"/>
          <p:nvPr/>
        </p:nvSpPr>
        <p:spPr>
          <a:xfrm>
            <a:off x="13345609" y="2247134"/>
            <a:ext cx="12193928" cy="9941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4000" b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LPNHE: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LPNHE Scientific Council (CG 2019-)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LPNHE Lab Council (LM 2022, MG 2022-)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LPNHE Seminars (MG 2019-2021)</a:t>
            </a:r>
          </a:p>
          <a:p>
            <a:pPr algn="l"/>
            <a:r>
              <a:rPr lang="en-US" sz="4000" b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IN2P3: </a:t>
            </a:r>
            <a:endParaRPr lang="en-US" sz="4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sz="4000" b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T2K National Representative (CG)</a:t>
            </a:r>
            <a:b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NA61 National Representative (BP)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HK National Technical Coordinator (SR)</a:t>
            </a:r>
          </a:p>
          <a:p>
            <a:pPr algn="l"/>
            <a:r>
              <a:rPr lang="en-US" sz="4000" b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Sorbonne Université: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“UFR de Physique” Council (MG 2022-)</a:t>
            </a:r>
          </a:p>
          <a:p>
            <a:pPr algn="l"/>
            <a:r>
              <a:rPr lang="en-US" sz="4000" b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National/international-level scientific expertise: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6 peer-reviewed publications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1 SNF (Switzerland), 1 UK-RI, 1 Sonata (Poland)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2 ANR proposals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1 European Master</a:t>
            </a:r>
          </a:p>
          <a:p>
            <a:pPr algn="l"/>
            <a:r>
              <a:rPr lang="en-US" sz="4000" b="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669208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ouble-click to edit"/>
          <p:cNvSpPr txBox="1">
            <a:spLocks noGrp="1"/>
          </p:cNvSpPr>
          <p:nvPr>
            <p:ph type="body" idx="1"/>
          </p:nvPr>
        </p:nvSpPr>
        <p:spPr>
          <a:xfrm>
            <a:off x="967300" y="2247134"/>
            <a:ext cx="15076876" cy="1070392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/>
            <a:r>
              <a:rPr lang="en-US" dirty="0" err="1"/>
              <a:t>Organisation</a:t>
            </a:r>
            <a:r>
              <a:rPr lang="en-US" dirty="0"/>
              <a:t> of the Ecole de Gif </a:t>
            </a:r>
            <a:r>
              <a:rPr lang="en-US" dirty="0" err="1"/>
              <a:t>dedictated</a:t>
            </a:r>
            <a:r>
              <a:rPr lang="en-US" dirty="0"/>
              <a:t> to Neutrino physics</a:t>
            </a:r>
          </a:p>
          <a:p>
            <a:pPr algn="l"/>
            <a:r>
              <a:rPr lang="en-US" dirty="0"/>
              <a:t>   September 5th-9th, 2022, at LPNHE</a:t>
            </a:r>
          </a:p>
          <a:p>
            <a:pPr algn="l"/>
            <a:r>
              <a:rPr lang="en-US" dirty="0"/>
              <a:t>   Covering history, theoretical and experimental neutrino physics</a:t>
            </a:r>
          </a:p>
          <a:p>
            <a:pPr algn="l"/>
            <a:r>
              <a:rPr lang="en-US" dirty="0"/>
              <a:t>   Local organization committee: JD, CG, MG, BP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Organisation</a:t>
            </a:r>
            <a:r>
              <a:rPr lang="en-US" dirty="0"/>
              <a:t> of the CP2023 workshop at Les </a:t>
            </a:r>
            <a:r>
              <a:rPr lang="en-US" dirty="0" err="1"/>
              <a:t>Houches</a:t>
            </a:r>
            <a:endParaRPr lang="en-US" dirty="0"/>
          </a:p>
          <a:p>
            <a:pPr algn="l"/>
            <a:r>
              <a:rPr lang="en-US" dirty="0"/>
              <a:t>   February 12</a:t>
            </a:r>
            <a:r>
              <a:rPr lang="en-US" baseline="30000" dirty="0"/>
              <a:t>th</a:t>
            </a:r>
            <a:r>
              <a:rPr lang="en-US" dirty="0"/>
              <a:t>-17</a:t>
            </a:r>
            <a:r>
              <a:rPr lang="en-US" baseline="30000" dirty="0"/>
              <a:t>th</a:t>
            </a:r>
            <a:r>
              <a:rPr lang="en-US" dirty="0"/>
              <a:t>, 2023, at the Ecole des </a:t>
            </a:r>
            <a:r>
              <a:rPr lang="en-US" dirty="0" err="1"/>
              <a:t>Houches</a:t>
            </a:r>
            <a:endParaRPr lang="en-US" dirty="0"/>
          </a:p>
          <a:p>
            <a:pPr algn="l"/>
            <a:r>
              <a:rPr lang="en-US" dirty="0"/>
              <a:t>   Bringing together colliders, neutrino and EDM communities</a:t>
            </a:r>
          </a:p>
          <a:p>
            <a:pPr algn="l"/>
            <a:r>
              <a:rPr lang="en-US" dirty="0"/>
              <a:t>   Organizational committee: MG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Rencontres de </a:t>
            </a:r>
            <a:r>
              <a:rPr lang="en-US" dirty="0" err="1"/>
              <a:t>Moriond</a:t>
            </a:r>
            <a:r>
              <a:rPr lang="en-US" dirty="0"/>
              <a:t>, Vietnam, de Blois (JD)</a:t>
            </a:r>
          </a:p>
          <a:p>
            <a:pPr algn="l"/>
            <a:endParaRPr lang="en-US" dirty="0"/>
          </a:p>
          <a:p>
            <a:r>
              <a:rPr lang="en-US" dirty="0" err="1"/>
              <a:t>NuSTEC</a:t>
            </a:r>
            <a:r>
              <a:rPr lang="en-US" dirty="0"/>
              <a:t> Committee member (MM, 2015-)</a:t>
            </a:r>
          </a:p>
          <a:p>
            <a:pPr algn="l"/>
            <a:r>
              <a:rPr lang="en-US" dirty="0" err="1"/>
              <a:t>NuFact</a:t>
            </a:r>
            <a:r>
              <a:rPr lang="en-US" dirty="0"/>
              <a:t> Scientific Program Committee (MM, 2018-) </a:t>
            </a:r>
          </a:p>
          <a:p>
            <a:pPr algn="l"/>
            <a:r>
              <a:rPr lang="en-US" dirty="0"/>
              <a:t>NNN23 conference’ scientific committee member (BP, 2023)</a:t>
            </a:r>
          </a:p>
          <a:p>
            <a:r>
              <a:rPr lang="en-US" dirty="0"/>
              <a:t>IRN Neutrino organization (CG, 2019-)</a:t>
            </a:r>
          </a:p>
          <a:p>
            <a:endParaRPr lang="en-US" dirty="0"/>
          </a:p>
          <a:p>
            <a:r>
              <a:rPr lang="en-US" dirty="0"/>
              <a:t>Teaching at IPSA and Sorbonne Université (CD, MM, LM, MG, UV)</a:t>
            </a:r>
          </a:p>
          <a:p>
            <a:r>
              <a:rPr lang="en-US" dirty="0"/>
              <a:t>   Nuclear physics, experimental </a:t>
            </a:r>
            <a:r>
              <a:rPr lang="en-US"/>
              <a:t>and numerical </a:t>
            </a:r>
            <a:r>
              <a:rPr lang="en-US" dirty="0"/>
              <a:t>physics…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53" name="Neutrino group memb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Teaching</a:t>
            </a:r>
            <a:r>
              <a:rPr lang="fr-FR" dirty="0">
                <a:latin typeface="Segoe Print" panose="02000800000000000000" pitchFamily="2" charset="0"/>
              </a:rPr>
              <a:t> and </a:t>
            </a:r>
            <a:r>
              <a:rPr lang="fr-FR" dirty="0" err="1">
                <a:latin typeface="Segoe Print" panose="02000800000000000000" pitchFamily="2" charset="0"/>
              </a:rPr>
              <a:t>outreach</a:t>
            </a:r>
            <a:endParaRPr dirty="0">
              <a:latin typeface="Segoe Print" panose="020008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DAC58-660A-67AE-8417-A7C3308B55F9}"/>
              </a:ext>
            </a:extLst>
          </p:cNvPr>
          <p:cNvGrpSpPr/>
          <p:nvPr/>
        </p:nvGrpSpPr>
        <p:grpSpPr>
          <a:xfrm>
            <a:off x="15483226" y="8280193"/>
            <a:ext cx="8592060" cy="4833034"/>
            <a:chOff x="16002000" y="1828800"/>
            <a:chExt cx="7772400" cy="4371975"/>
          </a:xfrm>
        </p:grpSpPr>
        <p:pic>
          <p:nvPicPr>
            <p:cNvPr id="3" name="Picture 2" descr="A group of people standing in the snow&#10;&#10;Description automatically generated">
              <a:extLst>
                <a:ext uri="{FF2B5EF4-FFF2-40B4-BE49-F238E27FC236}">
                  <a16:creationId xmlns:a16="http://schemas.microsoft.com/office/drawing/2014/main" id="{544E630E-8C32-22EF-3A27-82B6EDC5D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0" y="1828800"/>
              <a:ext cx="7772400" cy="43719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F1305A-16D2-E67D-1D47-795D5ADEF916}"/>
                </a:ext>
              </a:extLst>
            </p:cNvPr>
            <p:cNvSpPr txBox="1"/>
            <p:nvPr/>
          </p:nvSpPr>
          <p:spPr>
            <a:xfrm>
              <a:off x="19322234" y="1828800"/>
              <a:ext cx="4193456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CP2023@Les </a:t>
              </a:r>
              <a:r>
                <a:rPr kumimoji="0" lang="en-US" sz="3000" b="1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Houches</a:t>
              </a:r>
              <a:endPara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026" name="Picture 2" descr="Affiche">
            <a:extLst>
              <a:ext uri="{FF2B5EF4-FFF2-40B4-BE49-F238E27FC236}">
                <a16:creationId xmlns:a16="http://schemas.microsoft.com/office/drawing/2014/main" id="{C39AB4F6-08B2-20B1-0864-FFB21C67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860" y="1544540"/>
            <a:ext cx="4712944" cy="66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0967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Double-click to edit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/>
              <a:p>
                <a:pPr algn="l"/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6 Staffs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 DR: Boris Popov (group head), Marco Zito (lab head)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 CR: Claudio </a:t>
                </a:r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Giganti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(HDR)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 IR: Stefano Russo (HDR)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 PR: Marco Martini (IPSA/HDR)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 MCF: Mathieu </a:t>
                </a:r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Guigue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(SU) </a:t>
                </a:r>
              </a:p>
              <a:p>
                <a:pPr algn="l"/>
                <a:endParaRPr lang="en-US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/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Emeriti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Pierre </a:t>
                </a:r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Billoir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, Alain Blondel, Jacques </a:t>
                </a:r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Dumarchez</a:t>
                </a:r>
                <a:endParaRPr lang="en-US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/>
                <a:endParaRPr lang="en-US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/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 Postdocs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Gonzalo Diaz Lopez (ANR BERTHA, 2023-)</a:t>
                </a:r>
                <a:b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William Saenz-Arevalo (ANR SUNCORE+BERTHA , 2023-)</a:t>
                </a:r>
              </a:p>
              <a:p>
                <a:pPr algn="l"/>
                <a:endParaRPr lang="en-US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/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4 PhD students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Claire </a:t>
                </a:r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Dalmazzone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(2022-2025) [AMX grant, HK OA sensitivity + NA61/SHINE hadron production for T2K-II/HK]</a:t>
                </a:r>
              </a:p>
              <a:p>
                <a:pPr algn="l"/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Ulysse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Virginet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(2022-2025) [IPI grant, ND280-up reconstruction and systematics]</a:t>
                </a:r>
              </a:p>
              <a:p>
                <a:pPr algn="l"/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Anaelle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Chalumeau (2023-2026) [</a:t>
                </a:r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Step’Up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grant, ND280-up reconstruction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cross-sections measurements]</a:t>
                </a:r>
              </a:p>
              <a:p>
                <a:pPr algn="l"/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Lavinia Russo (2023-2026) [CNRS grant, ND280-up event selection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cross-sections + oscillation analysis]</a:t>
                </a:r>
              </a:p>
              <a:p>
                <a:pPr algn="l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/>
                <a:r>
                  <a:rPr lang="en-US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ITA: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Swarna </a:t>
                </a:r>
                <a:r>
                  <a:rPr lang="en-US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Bassava</a:t>
                </a:r>
                <a:r>
                  <a:rPr lang="en-US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, 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Bernard Caraco, Julien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Coridian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, Patrick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Ghislain</a:t>
                </a: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 Sebastien Lefevre</a:t>
                </a: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 Yann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Orain</a:t>
                </a: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 Jean-Marc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Parraud</a:t>
                </a: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 Eric Pierre</a:t>
                </a: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 Diego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Terront</a:t>
                </a: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 Francois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Toussenel</a:t>
                </a: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 Vincent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Voisin</a:t>
                </a:r>
                <a:endParaRPr lang="en-US" dirty="0">
                  <a:solidFill>
                    <a:srgbClr val="00000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51" name="Double-click to edit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962" t="-1303" b="-2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53" name="Neutrino group memb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Segoe Print" panose="02000800000000000000" pitchFamily="2" charset="0"/>
              </a:rPr>
              <a:t>Neutrino group members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FF2EE5-9437-5260-46C6-2D1CCC063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11117" r="11874" b="11098"/>
          <a:stretch/>
        </p:blipFill>
        <p:spPr bwMode="auto">
          <a:xfrm>
            <a:off x="13405449" y="1877930"/>
            <a:ext cx="10459160" cy="69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103" name="Neutrino group activ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>
                <a:latin typeface="Segoe Print" panose="02000800000000000000" pitchFamily="2" charset="0"/>
                <a:cs typeface="Aldhabi" panose="020F0502020204030204" pitchFamily="34" charset="0"/>
              </a:rPr>
              <a:t>Neutrino group activities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6C674F9D-364D-2C95-DA7F-7F073DF0A269}"/>
              </a:ext>
            </a:extLst>
          </p:cNvPr>
          <p:cNvGrpSpPr/>
          <p:nvPr/>
        </p:nvGrpSpPr>
        <p:grpSpPr>
          <a:xfrm>
            <a:off x="8326318" y="1513371"/>
            <a:ext cx="6800243" cy="4607142"/>
            <a:chOff x="0" y="0"/>
            <a:chExt cx="6800242" cy="4607141"/>
          </a:xfrm>
        </p:grpSpPr>
        <p:pic>
          <p:nvPicPr>
            <p:cNvPr id="3" name="page5image43673344.jpeg" descr="page5image43673344.jpeg">
              <a:extLst>
                <a:ext uri="{FF2B5EF4-FFF2-40B4-BE49-F238E27FC236}">
                  <a16:creationId xmlns:a16="http://schemas.microsoft.com/office/drawing/2014/main" id="{0B5C5727-8031-D729-5254-AA7CAE8C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722163"/>
              <a:ext cx="6772682" cy="3495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High-Angle TPC">
              <a:extLst>
                <a:ext uri="{FF2B5EF4-FFF2-40B4-BE49-F238E27FC236}">
                  <a16:creationId xmlns:a16="http://schemas.microsoft.com/office/drawing/2014/main" id="{25B5D770-9FDE-38BB-5982-3B54886B9D15}"/>
                </a:ext>
              </a:extLst>
            </p:cNvPr>
            <p:cNvSpPr txBox="1"/>
            <p:nvPr/>
          </p:nvSpPr>
          <p:spPr>
            <a:xfrm>
              <a:off x="543400" y="501214"/>
              <a:ext cx="1846849" cy="32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High-Angle TPC</a:t>
              </a:r>
            </a:p>
          </p:txBody>
        </p:sp>
        <p:sp>
          <p:nvSpPr>
            <p:cNvPr id="5" name="High-Angle TPC">
              <a:extLst>
                <a:ext uri="{FF2B5EF4-FFF2-40B4-BE49-F238E27FC236}">
                  <a16:creationId xmlns:a16="http://schemas.microsoft.com/office/drawing/2014/main" id="{F9086C9A-4328-AAF6-147A-9642FE2C26C1}"/>
                </a:ext>
              </a:extLst>
            </p:cNvPr>
            <p:cNvSpPr txBox="1"/>
            <p:nvPr/>
          </p:nvSpPr>
          <p:spPr>
            <a:xfrm>
              <a:off x="2230749" y="4188484"/>
              <a:ext cx="1846849" cy="32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High-Angle TPC</a:t>
              </a:r>
            </a:p>
          </p:txBody>
        </p:sp>
        <p:sp>
          <p:nvSpPr>
            <p:cNvPr id="6" name="SuperFGD">
              <a:extLst>
                <a:ext uri="{FF2B5EF4-FFF2-40B4-BE49-F238E27FC236}">
                  <a16:creationId xmlns:a16="http://schemas.microsoft.com/office/drawing/2014/main" id="{29ED9D2C-BC54-42A0-0FF8-665F9B8B45F0}"/>
                </a:ext>
              </a:extLst>
            </p:cNvPr>
            <p:cNvSpPr txBox="1"/>
            <p:nvPr/>
          </p:nvSpPr>
          <p:spPr>
            <a:xfrm>
              <a:off x="405234" y="3979909"/>
              <a:ext cx="1208884" cy="32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SuperFGD</a:t>
              </a:r>
            </a:p>
          </p:txBody>
        </p:sp>
        <p:pic>
          <p:nvPicPr>
            <p:cNvPr id="7" name="Line Line" descr="Line Line">
              <a:extLst>
                <a:ext uri="{FF2B5EF4-FFF2-40B4-BE49-F238E27FC236}">
                  <a16:creationId xmlns:a16="http://schemas.microsoft.com/office/drawing/2014/main" id="{66120409-1FD6-2293-EE60-23926149779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926907">
              <a:off x="2430171" y="3603753"/>
              <a:ext cx="1014862" cy="352234"/>
            </a:xfrm>
            <a:prstGeom prst="rect">
              <a:avLst/>
            </a:prstGeom>
            <a:effectLst/>
          </p:spPr>
        </p:pic>
        <p:pic>
          <p:nvPicPr>
            <p:cNvPr id="8" name="Line Line" descr="Line Line">
              <a:extLst>
                <a:ext uri="{FF2B5EF4-FFF2-40B4-BE49-F238E27FC236}">
                  <a16:creationId xmlns:a16="http://schemas.microsoft.com/office/drawing/2014/main" id="{86FB9B33-D072-9595-9B71-A03066A43D0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295045">
              <a:off x="894700" y="3265430"/>
              <a:ext cx="1867362" cy="352234"/>
            </a:xfrm>
            <a:prstGeom prst="rect">
              <a:avLst/>
            </a:prstGeom>
            <a:effectLst/>
          </p:spPr>
        </p:pic>
        <p:pic>
          <p:nvPicPr>
            <p:cNvPr id="9" name="Line Line" descr="Line Line">
              <a:extLst>
                <a:ext uri="{FF2B5EF4-FFF2-40B4-BE49-F238E27FC236}">
                  <a16:creationId xmlns:a16="http://schemas.microsoft.com/office/drawing/2014/main" id="{9F73E77F-A5A4-D95A-F297-7D9DAE863E0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82726">
              <a:off x="1115399" y="1305500"/>
              <a:ext cx="2065331" cy="352234"/>
            </a:xfrm>
            <a:prstGeom prst="rect">
              <a:avLst/>
            </a:prstGeom>
            <a:effectLst/>
          </p:spPr>
        </p:pic>
        <p:sp>
          <p:nvSpPr>
            <p:cNvPr id="10" name="TOF">
              <a:extLst>
                <a:ext uri="{FF2B5EF4-FFF2-40B4-BE49-F238E27FC236}">
                  <a16:creationId xmlns:a16="http://schemas.microsoft.com/office/drawing/2014/main" id="{B85543F7-29D2-E713-904D-9C7C18DA9F05}"/>
                </a:ext>
              </a:extLst>
            </p:cNvPr>
            <p:cNvSpPr txBox="1"/>
            <p:nvPr/>
          </p:nvSpPr>
          <p:spPr>
            <a:xfrm>
              <a:off x="2621127" y="164644"/>
              <a:ext cx="522115" cy="32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TOF</a:t>
              </a:r>
            </a:p>
          </p:txBody>
        </p:sp>
        <p:pic>
          <p:nvPicPr>
            <p:cNvPr id="11" name="Line Line" descr="Line Line">
              <a:extLst>
                <a:ext uri="{FF2B5EF4-FFF2-40B4-BE49-F238E27FC236}">
                  <a16:creationId xmlns:a16="http://schemas.microsoft.com/office/drawing/2014/main" id="{FE6E5235-BE96-1FFE-CB89-F0439F6A0F96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864703">
              <a:off x="2556496" y="704630"/>
              <a:ext cx="934532" cy="352235"/>
            </a:xfrm>
            <a:prstGeom prst="rect">
              <a:avLst/>
            </a:prstGeom>
            <a:effectLst/>
          </p:spPr>
        </p:pic>
        <p:sp>
          <p:nvSpPr>
            <p:cNvPr id="12" name="TPC1">
              <a:extLst>
                <a:ext uri="{FF2B5EF4-FFF2-40B4-BE49-F238E27FC236}">
                  <a16:creationId xmlns:a16="http://schemas.microsoft.com/office/drawing/2014/main" id="{FB609F5D-79A2-08BE-2F8E-A40566425EBA}"/>
                </a:ext>
              </a:extLst>
            </p:cNvPr>
            <p:cNvSpPr txBox="1"/>
            <p:nvPr/>
          </p:nvSpPr>
          <p:spPr>
            <a:xfrm>
              <a:off x="3142952" y="404634"/>
              <a:ext cx="661252" cy="32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/>
              </a:lvl1pPr>
            </a:lstStyle>
            <a:p>
              <a:r>
                <a:t>TPC1</a:t>
              </a:r>
            </a:p>
          </p:txBody>
        </p:sp>
        <p:sp>
          <p:nvSpPr>
            <p:cNvPr id="13" name="TPC2">
              <a:extLst>
                <a:ext uri="{FF2B5EF4-FFF2-40B4-BE49-F238E27FC236}">
                  <a16:creationId xmlns:a16="http://schemas.microsoft.com/office/drawing/2014/main" id="{6AE3ABAE-6585-1B88-26BD-D69FFA91AE47}"/>
                </a:ext>
              </a:extLst>
            </p:cNvPr>
            <p:cNvSpPr txBox="1"/>
            <p:nvPr/>
          </p:nvSpPr>
          <p:spPr>
            <a:xfrm>
              <a:off x="3918338" y="164644"/>
              <a:ext cx="661252" cy="32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/>
              </a:lvl1pPr>
            </a:lstStyle>
            <a:p>
              <a:r>
                <a:t>TPC2</a:t>
              </a:r>
            </a:p>
          </p:txBody>
        </p:sp>
        <p:sp>
          <p:nvSpPr>
            <p:cNvPr id="14" name="TPC3">
              <a:extLst>
                <a:ext uri="{FF2B5EF4-FFF2-40B4-BE49-F238E27FC236}">
                  <a16:creationId xmlns:a16="http://schemas.microsoft.com/office/drawing/2014/main" id="{50DE5FDC-3097-D4A5-15EA-128B959E72CA}"/>
                </a:ext>
              </a:extLst>
            </p:cNvPr>
            <p:cNvSpPr txBox="1"/>
            <p:nvPr/>
          </p:nvSpPr>
          <p:spPr>
            <a:xfrm>
              <a:off x="4781720" y="0"/>
              <a:ext cx="661252" cy="32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/>
              </a:lvl1pPr>
            </a:lstStyle>
            <a:p>
              <a:r>
                <a:t>TPC3</a:t>
              </a:r>
            </a:p>
          </p:txBody>
        </p:sp>
        <p:sp>
          <p:nvSpPr>
            <p:cNvPr id="15" name="FGD1">
              <a:extLst>
                <a:ext uri="{FF2B5EF4-FFF2-40B4-BE49-F238E27FC236}">
                  <a16:creationId xmlns:a16="http://schemas.microsoft.com/office/drawing/2014/main" id="{94F3567E-6632-476E-6F2F-7BA9D8A62946}"/>
                </a:ext>
              </a:extLst>
            </p:cNvPr>
            <p:cNvSpPr txBox="1"/>
            <p:nvPr/>
          </p:nvSpPr>
          <p:spPr>
            <a:xfrm>
              <a:off x="4485633" y="3451929"/>
              <a:ext cx="678615" cy="32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/>
              </a:lvl1pPr>
            </a:lstStyle>
            <a:p>
              <a:r>
                <a:t>FGD1</a:t>
              </a:r>
            </a:p>
          </p:txBody>
        </p:sp>
        <p:sp>
          <p:nvSpPr>
            <p:cNvPr id="16" name="FGD1">
              <a:extLst>
                <a:ext uri="{FF2B5EF4-FFF2-40B4-BE49-F238E27FC236}">
                  <a16:creationId xmlns:a16="http://schemas.microsoft.com/office/drawing/2014/main" id="{5E72FE5D-BB57-CCA2-C6E7-60FBB59886B2}"/>
                </a:ext>
              </a:extLst>
            </p:cNvPr>
            <p:cNvSpPr txBox="1"/>
            <p:nvPr/>
          </p:nvSpPr>
          <p:spPr>
            <a:xfrm>
              <a:off x="5253019" y="3147358"/>
              <a:ext cx="678615" cy="329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/>
              </a:lvl1pPr>
            </a:lstStyle>
            <a:p>
              <a:r>
                <a:t>FGD1</a:t>
              </a:r>
            </a:p>
          </p:txBody>
        </p:sp>
        <p:sp>
          <p:nvSpPr>
            <p:cNvPr id="17" name="Upstream Ecal">
              <a:extLst>
                <a:ext uri="{FF2B5EF4-FFF2-40B4-BE49-F238E27FC236}">
                  <a16:creationId xmlns:a16="http://schemas.microsoft.com/office/drawing/2014/main" id="{D60973C7-3396-B7D3-90FD-AA980DA1DBAC}"/>
                </a:ext>
              </a:extLst>
            </p:cNvPr>
            <p:cNvSpPr txBox="1"/>
            <p:nvPr/>
          </p:nvSpPr>
          <p:spPr>
            <a:xfrm>
              <a:off x="300326" y="4294661"/>
              <a:ext cx="1936211" cy="312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/>
              </a:lvl1pPr>
            </a:lstStyle>
            <a:p>
              <a:r>
                <a:t>Upstream Ecal</a:t>
              </a:r>
            </a:p>
          </p:txBody>
        </p:sp>
        <p:pic>
          <p:nvPicPr>
            <p:cNvPr id="18" name="Line Line" descr="Line Line">
              <a:extLst>
                <a:ext uri="{FF2B5EF4-FFF2-40B4-BE49-F238E27FC236}">
                  <a16:creationId xmlns:a16="http://schemas.microsoft.com/office/drawing/2014/main" id="{7FC11D74-C50B-5623-2F86-FDABE07CDEF3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4286603" y="3020438"/>
              <a:ext cx="673636" cy="352235"/>
            </a:xfrm>
            <a:prstGeom prst="rect">
              <a:avLst/>
            </a:prstGeom>
            <a:effectLst/>
          </p:spPr>
        </p:pic>
        <p:pic>
          <p:nvPicPr>
            <p:cNvPr id="19" name="Line Line" descr="Line Line">
              <a:extLst>
                <a:ext uri="{FF2B5EF4-FFF2-40B4-BE49-F238E27FC236}">
                  <a16:creationId xmlns:a16="http://schemas.microsoft.com/office/drawing/2014/main" id="{33F8E5C2-8644-A108-A442-3384B3BBD312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5081284" y="2731867"/>
              <a:ext cx="673636" cy="352234"/>
            </a:xfrm>
            <a:prstGeom prst="rect">
              <a:avLst/>
            </a:prstGeom>
            <a:effectLst/>
          </p:spPr>
        </p:pic>
        <p:pic>
          <p:nvPicPr>
            <p:cNvPr id="20" name="Line Line" descr="Line Line">
              <a:extLst>
                <a:ext uri="{FF2B5EF4-FFF2-40B4-BE49-F238E27FC236}">
                  <a16:creationId xmlns:a16="http://schemas.microsoft.com/office/drawing/2014/main" id="{8AD11848-B43D-CA60-5A7D-C29288877493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949799">
              <a:off x="3242950" y="832559"/>
              <a:ext cx="729421" cy="352235"/>
            </a:xfrm>
            <a:prstGeom prst="rect">
              <a:avLst/>
            </a:prstGeom>
            <a:effectLst/>
          </p:spPr>
        </p:pic>
        <p:pic>
          <p:nvPicPr>
            <p:cNvPr id="21" name="Line Line" descr="Line Line">
              <a:extLst>
                <a:ext uri="{FF2B5EF4-FFF2-40B4-BE49-F238E27FC236}">
                  <a16:creationId xmlns:a16="http://schemas.microsoft.com/office/drawing/2014/main" id="{126A50C1-89DA-5413-AAEA-B353617DB76C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507321">
              <a:off x="4067436" y="628777"/>
              <a:ext cx="694591" cy="352234"/>
            </a:xfrm>
            <a:prstGeom prst="rect">
              <a:avLst/>
            </a:prstGeom>
            <a:effectLst/>
          </p:spPr>
        </p:pic>
        <p:pic>
          <p:nvPicPr>
            <p:cNvPr id="22" name="Line Line" descr="Line Line">
              <a:extLst>
                <a:ext uri="{FF2B5EF4-FFF2-40B4-BE49-F238E27FC236}">
                  <a16:creationId xmlns:a16="http://schemas.microsoft.com/office/drawing/2014/main" id="{97A28698-F0F9-8386-A2F7-7C0DFC13EAF2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4192969">
              <a:off x="4944758" y="575079"/>
              <a:ext cx="711640" cy="352235"/>
            </a:xfrm>
            <a:prstGeom prst="rect">
              <a:avLst/>
            </a:prstGeom>
            <a:effectLst/>
          </p:spPr>
        </p:pic>
        <p:pic>
          <p:nvPicPr>
            <p:cNvPr id="23" name="Line Line" descr="Line Line">
              <a:extLst>
                <a:ext uri="{FF2B5EF4-FFF2-40B4-BE49-F238E27FC236}">
                  <a16:creationId xmlns:a16="http://schemas.microsoft.com/office/drawing/2014/main" id="{011EBCB6-7BA9-E913-B0F3-FB5102B6C2FF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041406">
              <a:off x="1466943" y="3805765"/>
              <a:ext cx="873801" cy="352235"/>
            </a:xfrm>
            <a:prstGeom prst="rect">
              <a:avLst/>
            </a:prstGeom>
            <a:effectLst/>
          </p:spPr>
        </p:pic>
        <p:sp>
          <p:nvSpPr>
            <p:cNvPr id="24" name="Downstream  Ecal">
              <a:extLst>
                <a:ext uri="{FF2B5EF4-FFF2-40B4-BE49-F238E27FC236}">
                  <a16:creationId xmlns:a16="http://schemas.microsoft.com/office/drawing/2014/main" id="{44943713-EC05-F52B-E728-1529970FD631}"/>
                </a:ext>
              </a:extLst>
            </p:cNvPr>
            <p:cNvSpPr txBox="1"/>
            <p:nvPr/>
          </p:nvSpPr>
          <p:spPr>
            <a:xfrm>
              <a:off x="5253019" y="3482297"/>
              <a:ext cx="1547224" cy="614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600"/>
              </a:pPr>
              <a:r>
                <a:t>Downstream </a:t>
              </a:r>
              <a:br/>
              <a:r>
                <a:t>Ecal</a:t>
              </a:r>
            </a:p>
          </p:txBody>
        </p:sp>
        <p:pic>
          <p:nvPicPr>
            <p:cNvPr id="25" name="Line Line" descr="Line Line">
              <a:extLst>
                <a:ext uri="{FF2B5EF4-FFF2-40B4-BE49-F238E27FC236}">
                  <a16:creationId xmlns:a16="http://schemas.microsoft.com/office/drawing/2014/main" id="{CC887EAE-24DF-BA35-1696-1A26B3BB1035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7030574">
              <a:off x="5498716" y="2763256"/>
              <a:ext cx="1224878" cy="352235"/>
            </a:xfrm>
            <a:prstGeom prst="rect">
              <a:avLst/>
            </a:prstGeom>
            <a:effectLst/>
          </p:spPr>
        </p:pic>
      </p:grp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9624817E-F8A6-CCFF-5268-57A4452A36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8050" y="1665799"/>
            <a:ext cx="6239271" cy="1549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14B759B7-0C6D-5378-526A-559DE37912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0819" y="3186157"/>
            <a:ext cx="3013735" cy="211370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nalyses…">
                <a:extLst>
                  <a:ext uri="{FF2B5EF4-FFF2-40B4-BE49-F238E27FC236}">
                    <a16:creationId xmlns:a16="http://schemas.microsoft.com/office/drawing/2014/main" id="{E636EDC4-0A0A-9042-08B9-127D19B51EA1}"/>
                  </a:ext>
                </a:extLst>
              </p:cNvPr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8965020" y="6543739"/>
                <a:ext cx="6800243" cy="650047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l" defTabSz="784225">
                  <a:defRPr sz="3609"/>
                </a:pPr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Analyses</a:t>
                </a:r>
              </a:p>
              <a:p>
                <a:pPr algn="l" defTabSz="784225">
                  <a:defRPr sz="3609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Beam neutrino oscillation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 defTabSz="784225">
                  <a:defRPr sz="3609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Joint T2K-SK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analysis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 defTabSz="784225">
                  <a:defRPr sz="3609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Neutrinos cross-sections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 defTabSz="784225">
                  <a:defRPr sz="3609"/>
                </a:pP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 defTabSz="784225">
                  <a:defRPr sz="3609"/>
                </a:pPr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ND280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upgrade</a:t>
                </a:r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(HA-TPCs)</a:t>
                </a:r>
              </a:p>
              <a:p>
                <a:pPr algn="l" defTabSz="784225">
                  <a:defRPr sz="3609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Readout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electronics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 defTabSz="784225">
                  <a:defRPr sz="3609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Acquisition system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 defTabSz="784225">
                  <a:defRPr sz="3609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Simulation &amp; reconstruction</a:t>
                </a:r>
                <a:endParaRPr lang="fr-FR"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 defTabSz="784225">
                  <a:defRPr sz="3609"/>
                </a:pPr>
                <a:endParaRPr lang="en-FR" sz="3600" dirty="0"/>
              </a:p>
              <a:p>
                <a:pPr defTabSz="784225">
                  <a:defRPr sz="3609"/>
                </a:pPr>
                <a14:m>
                  <m:oMath xmlns:m="http://schemas.openxmlformats.org/officeDocument/2006/math">
                    <m:r>
                      <a:rPr lang="en-GB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3200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sz="3600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Installation at J-PARC!</a:t>
                </a:r>
                <a:endParaRPr lang="en-GB" sz="32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8" name="Analyses…">
                <a:extLst>
                  <a:ext uri="{FF2B5EF4-FFF2-40B4-BE49-F238E27FC236}">
                    <a16:creationId xmlns:a16="http://schemas.microsoft.com/office/drawing/2014/main" id="{E636EDC4-0A0A-9042-08B9-127D19B51EA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8965020" y="6543739"/>
                <a:ext cx="6800243" cy="6500475"/>
              </a:xfrm>
              <a:prstGeom prst="rect">
                <a:avLst/>
              </a:prstGeom>
              <a:blipFill>
                <a:blip r:embed="rId15"/>
                <a:stretch>
                  <a:fillRect l="-3358" t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nalyse d’oscillation des…">
                <a:extLst>
                  <a:ext uri="{FF2B5EF4-FFF2-40B4-BE49-F238E27FC236}">
                    <a16:creationId xmlns:a16="http://schemas.microsoft.com/office/drawing/2014/main" id="{ACC07082-C97F-38EB-CB36-1B5D9E46D106}"/>
                  </a:ext>
                </a:extLst>
              </p:cNvPr>
              <p:cNvSpPr txBox="1"/>
              <p:nvPr/>
            </p:nvSpPr>
            <p:spPr>
              <a:xfrm>
                <a:off x="16208556" y="6540081"/>
                <a:ext cx="7449019" cy="60184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/>
              <a:p>
                <a:pPr algn="l">
                  <a:defRPr sz="3800" b="0"/>
                </a:pP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HK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physics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analyses</a:t>
                </a:r>
              </a:p>
              <a:p>
                <a:pPr algn="l">
                  <a:defRPr sz="3800" b="0"/>
                </a:pPr>
                <a14:m>
                  <m:oMath xmlns:m="http://schemas.openxmlformats.org/officeDocument/2006/math">
                    <m:r>
                      <a:rPr lang="en-F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Far detector reconstruction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Neutrino oscillation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sensitivities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Timing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generation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and distribution for HK far detector and J-PARC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accelerator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R&amp;D</a:t>
                </a:r>
              </a:p>
              <a:p>
                <a:pPr algn="l">
                  <a:defRPr sz="3800" b="0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Validation @ LPNHE</a:t>
                </a:r>
                <a:endParaRPr lang="fr-FR"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:endParaRPr lang="en-FR"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14:m>
                  <m:oMath xmlns:m="http://schemas.openxmlformats.org/officeDocument/2006/math">
                    <m:r>
                      <a:rPr lang="en-GB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3600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sz="4000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Getting</a:t>
                </a:r>
                <a:r>
                  <a:rPr lang="en-GB" sz="4000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sz="4000" dirty="0" err="1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ready</a:t>
                </a:r>
                <a:r>
                  <a:rPr lang="en-GB" sz="4000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for installation!</a:t>
                </a:r>
                <a:endParaRPr lang="en-GB" sz="36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9" name="Analyse d’oscillation des…">
                <a:extLst>
                  <a:ext uri="{FF2B5EF4-FFF2-40B4-BE49-F238E27FC236}">
                    <a16:creationId xmlns:a16="http://schemas.microsoft.com/office/drawing/2014/main" id="{ACC07082-C97F-38EB-CB36-1B5D9E46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8556" y="6540081"/>
                <a:ext cx="7449019" cy="6018492"/>
              </a:xfrm>
              <a:prstGeom prst="rect">
                <a:avLst/>
              </a:prstGeom>
              <a:blipFill>
                <a:blip r:embed="rId16"/>
                <a:stretch>
                  <a:fillRect l="-3066" t="-1688" r="-681" b="-73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ordination de l’analyse…">
                <a:extLst>
                  <a:ext uri="{FF2B5EF4-FFF2-40B4-BE49-F238E27FC236}">
                    <a16:creationId xmlns:a16="http://schemas.microsoft.com/office/drawing/2014/main" id="{6CD12507-B793-1AB1-00C7-53525BDA8AA6}"/>
                  </a:ext>
                </a:extLst>
              </p:cNvPr>
              <p:cNvSpPr txBox="1"/>
              <p:nvPr/>
            </p:nvSpPr>
            <p:spPr>
              <a:xfrm>
                <a:off x="620354" y="6474078"/>
                <a:ext cx="8184271" cy="60111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algn="l">
                  <a:defRPr sz="3800" b="0"/>
                </a:pP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Analysis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coordination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Hadrons production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measurements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Neutrino flux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predictions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Major detector upgrade</a:t>
                </a: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:endParaRPr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New data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taking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fr-FR" sz="36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campaign</a:t>
                </a:r>
                <a:r>
                  <a:rPr lang="fr-FR" sz="36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in 2022</a:t>
                </a:r>
              </a:p>
              <a:p>
                <a:pPr algn="l">
                  <a:defRPr sz="3800" b="0"/>
                </a:pPr>
                <a:endParaRPr lang="fr-FR" sz="36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l">
                  <a:defRPr sz="3800" b="0"/>
                </a:pPr>
                <a14:m>
                  <m:oMath xmlns:m="http://schemas.openxmlformats.org/officeDocument/2006/math">
                    <m:r>
                      <a:rPr lang="en-GB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3600" dirty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Analysis in progress</a:t>
                </a:r>
              </a:p>
            </p:txBody>
          </p:sp>
        </mc:Choice>
        <mc:Fallback xmlns="">
          <p:sp>
            <p:nvSpPr>
              <p:cNvPr id="30" name="Coordination de l’analyse…">
                <a:extLst>
                  <a:ext uri="{FF2B5EF4-FFF2-40B4-BE49-F238E27FC236}">
                    <a16:creationId xmlns:a16="http://schemas.microsoft.com/office/drawing/2014/main" id="{6CD12507-B793-1AB1-00C7-53525BDA8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54" y="6474078"/>
                <a:ext cx="8184271" cy="6011177"/>
              </a:xfrm>
              <a:prstGeom prst="rect">
                <a:avLst/>
              </a:prstGeom>
              <a:blipFill>
                <a:blip r:embed="rId17"/>
                <a:stretch>
                  <a:fillRect l="-2632" t="-14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">
            <a:extLst>
              <a:ext uri="{FF2B5EF4-FFF2-40B4-BE49-F238E27FC236}">
                <a16:creationId xmlns:a16="http://schemas.microsoft.com/office/drawing/2014/main" id="{4B38C0C1-4973-0D28-C90C-82B970B3FDB9}"/>
              </a:ext>
            </a:extLst>
          </p:cNvPr>
          <p:cNvGrpSpPr/>
          <p:nvPr/>
        </p:nvGrpSpPr>
        <p:grpSpPr>
          <a:xfrm>
            <a:off x="17174924" y="1513371"/>
            <a:ext cx="5222584" cy="4873302"/>
            <a:chOff x="0" y="0"/>
            <a:chExt cx="5222583" cy="4873301"/>
          </a:xfrm>
        </p:grpSpPr>
        <p:pic>
          <p:nvPicPr>
            <p:cNvPr id="32" name="Image" descr="Image">
              <a:extLst>
                <a:ext uri="{FF2B5EF4-FFF2-40B4-BE49-F238E27FC236}">
                  <a16:creationId xmlns:a16="http://schemas.microsoft.com/office/drawing/2014/main" id="{EB1F0E50-10A7-B2BC-4BCB-30C0ECBA8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24323" t="5532" r="19657"/>
            <a:stretch>
              <a:fillRect/>
            </a:stretch>
          </p:blipFill>
          <p:spPr>
            <a:xfrm>
              <a:off x="0" y="0"/>
              <a:ext cx="5222584" cy="4873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" descr="Image">
              <a:extLst>
                <a:ext uri="{FF2B5EF4-FFF2-40B4-BE49-F238E27FC236}">
                  <a16:creationId xmlns:a16="http://schemas.microsoft.com/office/drawing/2014/main" id="{B25EE675-598A-CF42-A6EF-B2D76F72A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898" y="3537081"/>
              <a:ext cx="4015734" cy="1158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" name="t2k_logo_medium.png" descr="t2k_logo_medium.png">
            <a:extLst>
              <a:ext uri="{FF2B5EF4-FFF2-40B4-BE49-F238E27FC236}">
                <a16:creationId xmlns:a16="http://schemas.microsoft.com/office/drawing/2014/main" id="{D6636530-3422-AF44-72AA-09FDF21F19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044727" y="5263730"/>
            <a:ext cx="2387440" cy="119372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4511C1-5A11-C3D2-D43A-55B9729080BA}"/>
              </a:ext>
            </a:extLst>
          </p:cNvPr>
          <p:cNvSpPr txBox="1"/>
          <p:nvPr/>
        </p:nvSpPr>
        <p:spPr>
          <a:xfrm>
            <a:off x="6034522" y="12643807"/>
            <a:ext cx="121920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784225">
              <a:defRPr sz="3609"/>
            </a:pPr>
            <a:r>
              <a:rPr lang="en-GB" sz="6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Exciting times ahead of us!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018">
            <a:extLst>
              <a:ext uri="{FF2B5EF4-FFF2-40B4-BE49-F238E27FC236}">
                <a16:creationId xmlns:a16="http://schemas.microsoft.com/office/drawing/2014/main" id="{3FF58E7A-76CF-30DD-38CC-51B7F9DA0A52}"/>
              </a:ext>
            </a:extLst>
          </p:cNvPr>
          <p:cNvSpPr txBox="1"/>
          <p:nvPr/>
        </p:nvSpPr>
        <p:spPr>
          <a:xfrm>
            <a:off x="1310602" y="1731906"/>
            <a:ext cx="9616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8" name="‘19">
            <a:extLst>
              <a:ext uri="{FF2B5EF4-FFF2-40B4-BE49-F238E27FC236}">
                <a16:creationId xmlns:a16="http://schemas.microsoft.com/office/drawing/2014/main" id="{0D439FBA-945D-9849-4663-C59A87D3AE9A}"/>
              </a:ext>
            </a:extLst>
          </p:cNvPr>
          <p:cNvSpPr txBox="1"/>
          <p:nvPr/>
        </p:nvSpPr>
        <p:spPr>
          <a:xfrm>
            <a:off x="356694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‘19</a:t>
            </a:r>
          </a:p>
        </p:txBody>
      </p:sp>
      <p:sp>
        <p:nvSpPr>
          <p:cNvPr id="9" name="‘20">
            <a:extLst>
              <a:ext uri="{FF2B5EF4-FFF2-40B4-BE49-F238E27FC236}">
                <a16:creationId xmlns:a16="http://schemas.microsoft.com/office/drawing/2014/main" id="{C8301286-9683-7A48-2137-0CDAE5AD6B19}"/>
              </a:ext>
            </a:extLst>
          </p:cNvPr>
          <p:cNvSpPr txBox="1"/>
          <p:nvPr/>
        </p:nvSpPr>
        <p:spPr>
          <a:xfrm>
            <a:off x="5505524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‘20</a:t>
            </a:r>
          </a:p>
        </p:txBody>
      </p:sp>
      <p:sp>
        <p:nvSpPr>
          <p:cNvPr id="10" name="‘21">
            <a:extLst>
              <a:ext uri="{FF2B5EF4-FFF2-40B4-BE49-F238E27FC236}">
                <a16:creationId xmlns:a16="http://schemas.microsoft.com/office/drawing/2014/main" id="{64A0A2D6-A6F4-D521-0577-19838B1AB708}"/>
              </a:ext>
            </a:extLst>
          </p:cNvPr>
          <p:cNvSpPr txBox="1"/>
          <p:nvPr/>
        </p:nvSpPr>
        <p:spPr>
          <a:xfrm>
            <a:off x="7444108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‘21</a:t>
            </a:r>
          </a:p>
        </p:txBody>
      </p:sp>
      <p:sp>
        <p:nvSpPr>
          <p:cNvPr id="13" name="‘22">
            <a:extLst>
              <a:ext uri="{FF2B5EF4-FFF2-40B4-BE49-F238E27FC236}">
                <a16:creationId xmlns:a16="http://schemas.microsoft.com/office/drawing/2014/main" id="{C1ABB934-070E-707B-8515-D5A11A07995F}"/>
              </a:ext>
            </a:extLst>
          </p:cNvPr>
          <p:cNvSpPr txBox="1"/>
          <p:nvPr/>
        </p:nvSpPr>
        <p:spPr>
          <a:xfrm>
            <a:off x="9382692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‘22</a:t>
            </a:r>
          </a:p>
        </p:txBody>
      </p:sp>
      <p:sp>
        <p:nvSpPr>
          <p:cNvPr id="14" name="‘23">
            <a:extLst>
              <a:ext uri="{FF2B5EF4-FFF2-40B4-BE49-F238E27FC236}">
                <a16:creationId xmlns:a16="http://schemas.microsoft.com/office/drawing/2014/main" id="{D7DE079B-2AD8-796D-7CB7-CCF10F1553BD}"/>
              </a:ext>
            </a:extLst>
          </p:cNvPr>
          <p:cNvSpPr txBox="1"/>
          <p:nvPr/>
        </p:nvSpPr>
        <p:spPr>
          <a:xfrm>
            <a:off x="11321276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solidFill>
                  <a:schemeClr val="tx1"/>
                </a:solidFill>
              </a:rPr>
              <a:t>‘23</a:t>
            </a:r>
          </a:p>
        </p:txBody>
      </p:sp>
      <p:sp>
        <p:nvSpPr>
          <p:cNvPr id="16" name="‘24">
            <a:extLst>
              <a:ext uri="{FF2B5EF4-FFF2-40B4-BE49-F238E27FC236}">
                <a16:creationId xmlns:a16="http://schemas.microsoft.com/office/drawing/2014/main" id="{199ED6F3-B2E3-10C7-C2A7-FCCBD15A3658}"/>
              </a:ext>
            </a:extLst>
          </p:cNvPr>
          <p:cNvSpPr txBox="1"/>
          <p:nvPr/>
        </p:nvSpPr>
        <p:spPr>
          <a:xfrm>
            <a:off x="13259860" y="1731906"/>
            <a:ext cx="6438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‘24</a:t>
            </a:r>
          </a:p>
        </p:txBody>
      </p:sp>
      <p:sp>
        <p:nvSpPr>
          <p:cNvPr id="17" name="‘24">
            <a:extLst>
              <a:ext uri="{FF2B5EF4-FFF2-40B4-BE49-F238E27FC236}">
                <a16:creationId xmlns:a16="http://schemas.microsoft.com/office/drawing/2014/main" id="{C7934681-0223-4077-D0F3-928DAA2848B7}"/>
              </a:ext>
            </a:extLst>
          </p:cNvPr>
          <p:cNvSpPr txBox="1"/>
          <p:nvPr/>
        </p:nvSpPr>
        <p:spPr>
          <a:xfrm>
            <a:off x="15198444" y="1730003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" name="‘24">
            <a:extLst>
              <a:ext uri="{FF2B5EF4-FFF2-40B4-BE49-F238E27FC236}">
                <a16:creationId xmlns:a16="http://schemas.microsoft.com/office/drawing/2014/main" id="{89F16D10-8D28-EB27-B992-7489EBB1593A}"/>
              </a:ext>
            </a:extLst>
          </p:cNvPr>
          <p:cNvSpPr txBox="1"/>
          <p:nvPr/>
        </p:nvSpPr>
        <p:spPr>
          <a:xfrm>
            <a:off x="17129530" y="1728099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" name="‘24">
            <a:extLst>
              <a:ext uri="{FF2B5EF4-FFF2-40B4-BE49-F238E27FC236}">
                <a16:creationId xmlns:a16="http://schemas.microsoft.com/office/drawing/2014/main" id="{5280EC76-A275-A6E8-A3E4-C33A8EB0B4E7}"/>
              </a:ext>
            </a:extLst>
          </p:cNvPr>
          <p:cNvSpPr txBox="1"/>
          <p:nvPr/>
        </p:nvSpPr>
        <p:spPr>
          <a:xfrm>
            <a:off x="19060616" y="1728097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2" name="‘24">
            <a:extLst>
              <a:ext uri="{FF2B5EF4-FFF2-40B4-BE49-F238E27FC236}">
                <a16:creationId xmlns:a16="http://schemas.microsoft.com/office/drawing/2014/main" id="{CF37D560-BC2E-4720-A387-A545AC4E5DA9}"/>
              </a:ext>
            </a:extLst>
          </p:cNvPr>
          <p:cNvSpPr txBox="1"/>
          <p:nvPr/>
        </p:nvSpPr>
        <p:spPr>
          <a:xfrm>
            <a:off x="20991706" y="1728098"/>
            <a:ext cx="63639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tx1"/>
                </a:solidFill>
              </a:rPr>
              <a:t>‘2</a:t>
            </a:r>
            <a:r>
              <a:rPr lang="fr-FR" dirty="0">
                <a:solidFill>
                  <a:schemeClr val="tx1"/>
                </a:solidFill>
              </a:rPr>
              <a:t>8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954D26-744D-FFBB-E172-39DFF44CED46}"/>
              </a:ext>
            </a:extLst>
          </p:cNvPr>
          <p:cNvGrpSpPr/>
          <p:nvPr/>
        </p:nvGrpSpPr>
        <p:grpSpPr>
          <a:xfrm>
            <a:off x="1788460" y="2292354"/>
            <a:ext cx="19521443" cy="9581399"/>
            <a:chOff x="1788460" y="2292354"/>
            <a:chExt cx="19521443" cy="958139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8C27EA-A87B-C7A2-082C-711C4CA97F1B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1788460" y="2292356"/>
              <a:ext cx="2965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D73BF64-9E1F-C234-D186-0C997541180D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5827469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D9CDCB-1145-6DC0-F5E6-EF367A5618D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9704638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091A21-0A3B-D379-56D2-7E0E5350243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388888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33D4B9-4F90-D1C6-53AD-A84ED3B65B7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7766053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3041090-FB31-6CAA-7BE4-6B8519CF62F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1643222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2D5D78-2F3A-5E86-F4F6-532E630C5B07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3581805" y="2292356"/>
              <a:ext cx="1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5C13A9-58F1-5AB8-0597-BA2FBC89153D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15516641" y="2294260"/>
              <a:ext cx="0" cy="9579493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10CCF2-50F1-ED66-CE84-98C0BEFCF0AF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17447727" y="2292356"/>
              <a:ext cx="0" cy="9581397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898F20-B6D7-AE1E-162B-8B5F173A8F55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9378813" y="2292354"/>
              <a:ext cx="0" cy="9581399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C3F0AD-B0E9-E880-A707-64B4E77D946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1309903" y="2292355"/>
              <a:ext cx="0" cy="9581398"/>
            </a:xfrm>
            <a:prstGeom prst="line">
              <a:avLst/>
            </a:prstGeom>
            <a:noFill/>
            <a:ln w="25400" cap="flat">
              <a:solidFill>
                <a:schemeClr val="tx2">
                  <a:lumMod val="40000"/>
                  <a:lumOff val="6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106" name="Timel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latin typeface="Segoe Print" panose="02000800000000000000" pitchFamily="2" charset="0"/>
              </a:rPr>
              <a:t>From</a:t>
            </a:r>
            <a:r>
              <a:rPr lang="fr-FR" dirty="0">
                <a:latin typeface="Segoe Print" panose="02000800000000000000" pitchFamily="2" charset="0"/>
              </a:rPr>
              <a:t> T2K to HK</a:t>
            </a:r>
            <a:endParaRPr dirty="0">
              <a:latin typeface="Segoe Print" panose="02000800000000000000" pitchFamily="2" charset="0"/>
            </a:endParaRPr>
          </a:p>
        </p:txBody>
      </p:sp>
      <p:sp>
        <p:nvSpPr>
          <p:cNvPr id="107" name="Arrow"/>
          <p:cNvSpPr/>
          <p:nvPr/>
        </p:nvSpPr>
        <p:spPr>
          <a:xfrm>
            <a:off x="1543063" y="2163295"/>
            <a:ext cx="11233137" cy="1270001"/>
          </a:xfrm>
          <a:prstGeom prst="rightArrow">
            <a:avLst>
              <a:gd name="adj1" fmla="val 48000"/>
              <a:gd name="adj2" fmla="val 6400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F5B89A7A-5540-8806-E323-B03A4207B132}"/>
              </a:ext>
            </a:extLst>
          </p:cNvPr>
          <p:cNvSpPr/>
          <p:nvPr/>
        </p:nvSpPr>
        <p:spPr>
          <a:xfrm>
            <a:off x="12776200" y="3164400"/>
            <a:ext cx="5847971" cy="1270001"/>
          </a:xfrm>
          <a:prstGeom prst="rightArrow">
            <a:avLst>
              <a:gd name="adj1" fmla="val 56000"/>
              <a:gd name="adj2" fmla="val 6400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>
                <a:solidFill>
                  <a:schemeClr val="bg1"/>
                </a:solidFill>
              </a:rPr>
              <a:t>T2K-II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020BD6-CEBE-F4F6-75FD-525E9B61C324}"/>
              </a:ext>
            </a:extLst>
          </p:cNvPr>
          <p:cNvGrpSpPr/>
          <p:nvPr/>
        </p:nvGrpSpPr>
        <p:grpSpPr>
          <a:xfrm>
            <a:off x="4077766" y="4076680"/>
            <a:ext cx="19058980" cy="1520363"/>
            <a:chOff x="4077766" y="7964722"/>
            <a:chExt cx="19058980" cy="1520363"/>
          </a:xfrm>
        </p:grpSpPr>
        <p:sp>
          <p:nvSpPr>
            <p:cNvPr id="108" name="Arrow"/>
            <p:cNvSpPr/>
            <p:nvPr/>
          </p:nvSpPr>
          <p:spPr>
            <a:xfrm>
              <a:off x="18624168" y="7964722"/>
              <a:ext cx="4512578" cy="1520363"/>
            </a:xfrm>
            <a:prstGeom prst="rightArrow">
              <a:avLst>
                <a:gd name="adj1" fmla="val 48000"/>
                <a:gd name="adj2" fmla="val 64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fr-FR" dirty="0"/>
                <a:t>HK</a:t>
              </a:r>
              <a:endParaRPr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F01C39-D403-A01A-E7AA-65E0D68A9A1A}"/>
                </a:ext>
              </a:extLst>
            </p:cNvPr>
            <p:cNvSpPr/>
            <p:nvPr/>
          </p:nvSpPr>
          <p:spPr>
            <a:xfrm>
              <a:off x="4077766" y="8364903"/>
              <a:ext cx="14546403" cy="720000"/>
            </a:xfrm>
            <a:prstGeom prst="rect">
              <a:avLst/>
            </a:prstGeom>
            <a:solidFill>
              <a:srgbClr val="00B0F0">
                <a:alpha val="5098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Preparation to HK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F7351F-B7EA-8940-5CDB-76F4501C76FF}"/>
              </a:ext>
            </a:extLst>
          </p:cNvPr>
          <p:cNvSpPr/>
          <p:nvPr/>
        </p:nvSpPr>
        <p:spPr>
          <a:xfrm>
            <a:off x="872943" y="3435494"/>
            <a:ext cx="11885972" cy="720000"/>
          </a:xfrm>
          <a:prstGeom prst="rect">
            <a:avLst/>
          </a:prstGeom>
          <a:solidFill>
            <a:srgbClr val="10AD9B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Preparation to T2K-II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44F1DFD1-9833-0F7C-CD4E-E9799BFBB543}"/>
              </a:ext>
            </a:extLst>
          </p:cNvPr>
          <p:cNvSpPr/>
          <p:nvPr/>
        </p:nvSpPr>
        <p:spPr>
          <a:xfrm>
            <a:off x="4919157" y="5280819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71CE684D-11B1-6F86-70E9-A7C22FE98C98}"/>
              </a:ext>
            </a:extLst>
          </p:cNvPr>
          <p:cNvSpPr/>
          <p:nvPr/>
        </p:nvSpPr>
        <p:spPr>
          <a:xfrm>
            <a:off x="10963170" y="5244374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171ABCA5-E1AD-F3CC-78CD-41AC1024E4A8}"/>
              </a:ext>
            </a:extLst>
          </p:cNvPr>
          <p:cNvSpPr/>
          <p:nvPr/>
        </p:nvSpPr>
        <p:spPr>
          <a:xfrm>
            <a:off x="8928168" y="5196863"/>
            <a:ext cx="590838" cy="590838"/>
          </a:xfrm>
          <a:prstGeom prst="star5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0" name="5-point Star 49">
            <a:extLst>
              <a:ext uri="{FF2B5EF4-FFF2-40B4-BE49-F238E27FC236}">
                <a16:creationId xmlns:a16="http://schemas.microsoft.com/office/drawing/2014/main" id="{170834FB-EDBB-0F0D-4561-CCF8082029C0}"/>
              </a:ext>
            </a:extLst>
          </p:cNvPr>
          <p:cNvSpPr/>
          <p:nvPr/>
        </p:nvSpPr>
        <p:spPr>
          <a:xfrm>
            <a:off x="19318262" y="5228692"/>
            <a:ext cx="691729" cy="691729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9" name="5-point Star 48">
            <a:extLst>
              <a:ext uri="{FF2B5EF4-FFF2-40B4-BE49-F238E27FC236}">
                <a16:creationId xmlns:a16="http://schemas.microsoft.com/office/drawing/2014/main" id="{B0495DB1-49F0-FBDB-6FA0-3E7D21F5069F}"/>
              </a:ext>
            </a:extLst>
          </p:cNvPr>
          <p:cNvSpPr/>
          <p:nvPr/>
        </p:nvSpPr>
        <p:spPr>
          <a:xfrm>
            <a:off x="16142408" y="5240607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A727FEBE-595A-38B7-AB15-2448D5D4CA53}"/>
              </a:ext>
            </a:extLst>
          </p:cNvPr>
          <p:cNvSpPr/>
          <p:nvPr/>
        </p:nvSpPr>
        <p:spPr>
          <a:xfrm>
            <a:off x="13964443" y="5237432"/>
            <a:ext cx="691729" cy="691729"/>
          </a:xfrm>
          <a:prstGeom prst="star5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4CB66-CBB1-5C77-95A0-A59A8650D74F}"/>
              </a:ext>
            </a:extLst>
          </p:cNvPr>
          <p:cNvSpPr txBox="1"/>
          <p:nvPr/>
        </p:nvSpPr>
        <p:spPr>
          <a:xfrm rot="1155501">
            <a:off x="14516505" y="6141099"/>
            <a:ext cx="419489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taking WCTE 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F4A17A6B-14CA-0A9F-4F54-498B1BF51850}"/>
              </a:ext>
            </a:extLst>
          </p:cNvPr>
          <p:cNvSpPr/>
          <p:nvPr/>
        </p:nvSpPr>
        <p:spPr>
          <a:xfrm>
            <a:off x="13329284" y="5249854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459CD8FE-88DA-BED9-DCF9-87D84AE4F015}"/>
              </a:ext>
            </a:extLst>
          </p:cNvPr>
          <p:cNvSpPr/>
          <p:nvPr/>
        </p:nvSpPr>
        <p:spPr>
          <a:xfrm>
            <a:off x="18226502" y="5256417"/>
            <a:ext cx="691729" cy="691729"/>
          </a:xfrm>
          <a:prstGeom prst="star5">
            <a:avLst>
              <a:gd name="adj" fmla="val 17482"/>
              <a:gd name="hf" fmla="val 105146"/>
              <a:gd name="vf" fmla="val 11055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E92F484-36D4-8965-99E1-35AAAA3F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9409" y="12825523"/>
            <a:ext cx="990600" cy="50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57B48D-EE0E-3C7C-5AF0-57FDD18DD4CB}"/>
              </a:ext>
            </a:extLst>
          </p:cNvPr>
          <p:cNvSpPr txBox="1"/>
          <p:nvPr/>
        </p:nvSpPr>
        <p:spPr>
          <a:xfrm>
            <a:off x="17765923" y="12809056"/>
            <a:ext cx="53407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HK physics poster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51E79E42-85F1-6762-186B-887BEA07F9A3}"/>
              </a:ext>
            </a:extLst>
          </p:cNvPr>
          <p:cNvSpPr/>
          <p:nvPr/>
        </p:nvSpPr>
        <p:spPr>
          <a:xfrm>
            <a:off x="8036021" y="5184762"/>
            <a:ext cx="691729" cy="691729"/>
          </a:xfrm>
          <a:prstGeom prst="star5">
            <a:avLst>
              <a:gd name="adj" fmla="val 17482"/>
              <a:gd name="hf" fmla="val 105146"/>
              <a:gd name="vf" fmla="val 110557"/>
            </a:avLst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5C877BF3-AF70-AD19-0244-F5628FBE7990}"/>
              </a:ext>
            </a:extLst>
          </p:cNvPr>
          <p:cNvSpPr/>
          <p:nvPr/>
        </p:nvSpPr>
        <p:spPr>
          <a:xfrm>
            <a:off x="12339860" y="5279137"/>
            <a:ext cx="590838" cy="590838"/>
          </a:xfrm>
          <a:prstGeom prst="star5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F3212F2-2C77-EAE9-8076-32D09827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867" y="6465358"/>
            <a:ext cx="6028352" cy="64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273BBA-8FB2-2D6E-FB37-FBEB52856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300" y="2247134"/>
            <a:ext cx="18296884" cy="10703921"/>
          </a:xfrm>
        </p:spPr>
        <p:txBody>
          <a:bodyPr lIns="50800" tIns="50800" rIns="50800" bIns="50800" anchor="t">
            <a:norm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Postdocs (ANR SUNCORE, Emergence SU)</a:t>
            </a:r>
          </a:p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Adrien Blanchet (Jan,2020 - Oct,2022) → T2K postdoc @ Geneva Univ</a:t>
            </a:r>
          </a:p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Sergey Suvorov (Oct,2020 - Oct,2022) → private company</a:t>
            </a:r>
          </a:p>
          <a:p>
            <a:pPr algn="l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PhD students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- Simon Bienstock (2015-2018) [STEP’UP grant, Near and Far detector analysis]</a:t>
            </a:r>
          </a:p>
          <a:p>
            <a:r>
              <a:rPr lang="en-US" dirty="0">
                <a:latin typeface="Segoe UI"/>
                <a:cs typeface="Segoe UI"/>
              </a:rPr>
              <a:t>→ Ministry of Defense...</a:t>
            </a:r>
            <a:endParaRPr lang="en-US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 Viet Nguyen (2019-2022) [CNRS grant, sensitivity studies with ND280-upgrade]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→ T2K postdoc @ LLR</a:t>
            </a:r>
          </a:p>
          <a:p>
            <a:pPr algn="l"/>
            <a:r>
              <a:rPr lang="en-US" dirty="0">
                <a:latin typeface="Segoe UI"/>
                <a:cs typeface="Segoe UI"/>
              </a:rPr>
              <a:t>- Lucile Mellet (2020-2023) [STEP'UP grant, T2K oscillation analysis + R&amp;D timing HK] → T2K/DUNE postdoc @ Michigan State University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Segoe UI"/>
              <a:cs typeface="Segoe UI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Uladzislava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Yevarouskaya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(2020-2023) [CNRS grant, HA-TPC for ND280-upgrade] </a:t>
            </a:r>
            <a:b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→ T2K/DUNE postdoc @ Stony Brook</a:t>
            </a:r>
          </a:p>
          <a:p>
            <a:pPr algn="l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Recent HDR</a:t>
            </a:r>
          </a:p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 Marco Martini (2020)</a:t>
            </a:r>
          </a:p>
          <a:p>
            <a:pPr algn="l"/>
            <a:r>
              <a:rPr lang="en-US" dirty="0"/>
              <a:t>-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Stefano Russo (2021)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75175A-48C0-19C9-B5DE-060A19F9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Print" panose="02000800000000000000" pitchFamily="2" charset="0"/>
              </a:rPr>
              <a:t>Evolution since last HCERES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D49CC3-4F89-A195-87F4-E393ABAAD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864" y="5701287"/>
            <a:ext cx="2555036" cy="25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photo for Adrien Blanchet">
            <a:extLst>
              <a:ext uri="{FF2B5EF4-FFF2-40B4-BE49-F238E27FC236}">
                <a16:creationId xmlns:a16="http://schemas.microsoft.com/office/drawing/2014/main" id="{0BF1B314-CE9E-EBAC-E4A9-AAAEFFE2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603" y="1706135"/>
            <a:ext cx="2437161" cy="243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10AA0-04D0-A785-AB1C-5FAC83BB6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8708" y="2346246"/>
            <a:ext cx="2351847" cy="3378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B409A-BFC3-9851-E976-07B83A5FE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09" t="14777" r="47322" b="66658"/>
          <a:stretch/>
        </p:blipFill>
        <p:spPr>
          <a:xfrm>
            <a:off x="21241146" y="9156356"/>
            <a:ext cx="2175554" cy="3022977"/>
          </a:xfrm>
          <a:prstGeom prst="rect">
            <a:avLst/>
          </a:prstGeom>
        </p:spPr>
      </p:pic>
      <p:pic>
        <p:nvPicPr>
          <p:cNvPr id="9" name="Picture 8" descr="A person with brown hair and a body of water&#10;&#10;Description automatically generated">
            <a:extLst>
              <a:ext uri="{FF2B5EF4-FFF2-40B4-BE49-F238E27FC236}">
                <a16:creationId xmlns:a16="http://schemas.microsoft.com/office/drawing/2014/main" id="{9077A6FC-84AA-31D1-2A50-2A5FDB6AD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603" y="8453461"/>
            <a:ext cx="2823976" cy="271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1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creenshot 2023-09-17 at 18.53.25.png" descr="Screenshot 2023-09-17 at 18.53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216" y="2221197"/>
            <a:ext cx="15095595" cy="975119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57" name="Tokai-To-(Super-Hyper-)KamiokaN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775969">
              <a:defRPr sz="7896"/>
            </a:lvl1pPr>
          </a:lstStyle>
          <a:p>
            <a:r>
              <a:rPr sz="6600" dirty="0">
                <a:latin typeface="Segoe Print" panose="02000800000000000000" pitchFamily="2" charset="0"/>
              </a:rPr>
              <a:t>Tokai-To-(Super</a:t>
            </a:r>
            <a:r>
              <a:rPr lang="fr-FR" sz="6600" dirty="0">
                <a:latin typeface="Segoe Print" panose="02000800000000000000" pitchFamily="2" charset="0"/>
              </a:rPr>
              <a:t>/</a:t>
            </a:r>
            <a:r>
              <a:rPr sz="6600" dirty="0">
                <a:latin typeface="Segoe Print" panose="02000800000000000000" pitchFamily="2" charset="0"/>
              </a:rPr>
              <a:t>Hyper-)</a:t>
            </a:r>
            <a:r>
              <a:rPr sz="6600" dirty="0" err="1">
                <a:latin typeface="Segoe Print" panose="02000800000000000000" pitchFamily="2" charset="0"/>
              </a:rPr>
              <a:t>KamiokaNDE</a:t>
            </a:r>
            <a:r>
              <a:rPr sz="6600" dirty="0">
                <a:latin typeface="Segoe Print" panose="02000800000000000000" pitchFamily="2" charset="0"/>
              </a:rPr>
              <a:t> </a:t>
            </a:r>
          </a:p>
        </p:txBody>
      </p:sp>
      <p:sp>
        <p:nvSpPr>
          <p:cNvPr id="58" name="Oval"/>
          <p:cNvSpPr/>
          <p:nvPr/>
        </p:nvSpPr>
        <p:spPr>
          <a:xfrm>
            <a:off x="17952504" y="6802599"/>
            <a:ext cx="627501" cy="588387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" name="Cylinder"/>
          <p:cNvSpPr/>
          <p:nvPr/>
        </p:nvSpPr>
        <p:spPr>
          <a:xfrm>
            <a:off x="6401913" y="6780353"/>
            <a:ext cx="784813" cy="1036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0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547588">
            <a:off x="6953953" y="6965045"/>
            <a:ext cx="11065344" cy="510740"/>
          </a:xfrm>
          <a:prstGeom prst="rect">
            <a:avLst/>
          </a:prstGeom>
        </p:spPr>
      </p:pic>
      <p:grpSp>
        <p:nvGrpSpPr>
          <p:cNvPr id="64" name="Image"/>
          <p:cNvGrpSpPr/>
          <p:nvPr/>
        </p:nvGrpSpPr>
        <p:grpSpPr>
          <a:xfrm>
            <a:off x="2633632" y="5716042"/>
            <a:ext cx="3386139" cy="3164683"/>
            <a:chOff x="0" y="0"/>
            <a:chExt cx="3386137" cy="3164681"/>
          </a:xfrm>
        </p:grpSpPr>
        <p:pic>
          <p:nvPicPr>
            <p:cNvPr id="63" name="Image" descr="Image"/>
            <p:cNvPicPr>
              <a:picLocks noChangeAspect="1"/>
            </p:cNvPicPr>
            <p:nvPr/>
          </p:nvPicPr>
          <p:blipFill>
            <a:blip r:embed="rId4"/>
            <a:srcRect l="24323" t="5532" r="19657"/>
            <a:stretch>
              <a:fillRect/>
            </a:stretch>
          </p:blipFill>
          <p:spPr>
            <a:xfrm>
              <a:off x="38100" y="38100"/>
              <a:ext cx="3309758" cy="30884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386138" cy="3164682"/>
            </a:xfrm>
            <a:prstGeom prst="rect">
              <a:avLst/>
            </a:prstGeom>
            <a:effectLst/>
          </p:spPr>
        </p:pic>
      </p:grpSp>
      <p:sp>
        <p:nvSpPr>
          <p:cNvPr id="68" name="295 km @ 2.5° Off Axis"/>
          <p:cNvSpPr txBox="1"/>
          <p:nvPr/>
        </p:nvSpPr>
        <p:spPr>
          <a:xfrm rot="21549135">
            <a:off x="8542497" y="6990645"/>
            <a:ext cx="8419241" cy="1148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t>295 km @ 2.5° Off Axis</a:t>
            </a:r>
          </a:p>
        </p:txBody>
      </p:sp>
      <p:grpSp>
        <p:nvGrpSpPr>
          <p:cNvPr id="71" name="Image"/>
          <p:cNvGrpSpPr/>
          <p:nvPr/>
        </p:nvGrpSpPr>
        <p:grpSpPr>
          <a:xfrm>
            <a:off x="575151" y="1737414"/>
            <a:ext cx="2790033" cy="2666604"/>
            <a:chOff x="0" y="0"/>
            <a:chExt cx="2790031" cy="2666603"/>
          </a:xfrm>
        </p:grpSpPr>
        <p:pic>
          <p:nvPicPr>
            <p:cNvPr id="70" name="Image" descr="Image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8100" y="38100"/>
              <a:ext cx="2713756" cy="2590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" name="Image" descr="Imag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790032" cy="2666604"/>
            </a:xfrm>
            <a:prstGeom prst="rect">
              <a:avLst/>
            </a:prstGeom>
            <a:effectLst/>
          </p:spPr>
        </p:pic>
      </p:grpSp>
      <p:pic>
        <p:nvPicPr>
          <p:cNvPr id="96" name="Connection Line" descr="Connection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792867" y="4340517"/>
            <a:ext cx="904266" cy="1896235"/>
          </a:xfrm>
          <a:prstGeom prst="rect">
            <a:avLst/>
          </a:prstGeom>
        </p:spPr>
      </p:pic>
      <p:grpSp>
        <p:nvGrpSpPr>
          <p:cNvPr id="75" name="Image"/>
          <p:cNvGrpSpPr/>
          <p:nvPr/>
        </p:nvGrpSpPr>
        <p:grpSpPr>
          <a:xfrm>
            <a:off x="427945" y="10192749"/>
            <a:ext cx="2652713" cy="2198689"/>
            <a:chOff x="0" y="0"/>
            <a:chExt cx="2652712" cy="2198687"/>
          </a:xfrm>
        </p:grpSpPr>
        <p:pic>
          <p:nvPicPr>
            <p:cNvPr id="74" name="Image" descr="Image"/>
            <p:cNvPicPr>
              <a:picLocks noChangeAspect="1"/>
            </p:cNvPicPr>
            <p:nvPr/>
          </p:nvPicPr>
          <p:blipFill>
            <a:blip r:embed="rId9"/>
            <a:srcRect l="27267" t="26768" r="27267" b="26768"/>
            <a:stretch>
              <a:fillRect/>
            </a:stretch>
          </p:blipFill>
          <p:spPr>
            <a:xfrm>
              <a:off x="38100" y="38100"/>
              <a:ext cx="2576598" cy="21225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" name="Image" descr="Imag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652713" cy="2198688"/>
            </a:xfrm>
            <a:prstGeom prst="rect">
              <a:avLst/>
            </a:prstGeom>
            <a:effectLst/>
          </p:spPr>
        </p:pic>
      </p:grpSp>
      <p:pic>
        <p:nvPicPr>
          <p:cNvPr id="98" name="Connection Line" descr="Connection 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489382" y="8396310"/>
            <a:ext cx="1207751" cy="1859940"/>
          </a:xfrm>
          <a:prstGeom prst="rect">
            <a:avLst/>
          </a:prstGeom>
        </p:spPr>
      </p:pic>
      <p:grpSp>
        <p:nvGrpSpPr>
          <p:cNvPr id="79" name="Image"/>
          <p:cNvGrpSpPr/>
          <p:nvPr/>
        </p:nvGrpSpPr>
        <p:grpSpPr>
          <a:xfrm>
            <a:off x="18769570" y="4553783"/>
            <a:ext cx="4814492" cy="2418161"/>
            <a:chOff x="0" y="0"/>
            <a:chExt cx="4814490" cy="2418159"/>
          </a:xfrm>
        </p:grpSpPr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38100" y="38100"/>
              <a:ext cx="4738150" cy="2342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" name="Image" descr="Image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4814491" cy="2418160"/>
            </a:xfrm>
            <a:prstGeom prst="rect">
              <a:avLst/>
            </a:prstGeom>
            <a:effectLst/>
          </p:spPr>
        </p:pic>
      </p:grpSp>
      <p:grpSp>
        <p:nvGrpSpPr>
          <p:cNvPr id="85" name="Group"/>
          <p:cNvGrpSpPr/>
          <p:nvPr/>
        </p:nvGrpSpPr>
        <p:grpSpPr>
          <a:xfrm>
            <a:off x="16721691" y="7385438"/>
            <a:ext cx="1699529" cy="979720"/>
            <a:chOff x="0" y="623650"/>
            <a:chExt cx="1699528" cy="979718"/>
          </a:xfrm>
        </p:grpSpPr>
        <p:grpSp>
          <p:nvGrpSpPr>
            <p:cNvPr id="82" name="Rectangle"/>
            <p:cNvGrpSpPr/>
            <p:nvPr/>
          </p:nvGrpSpPr>
          <p:grpSpPr>
            <a:xfrm>
              <a:off x="0" y="666274"/>
              <a:ext cx="1699528" cy="937094"/>
              <a:chOff x="0" y="475627"/>
              <a:chExt cx="1699527" cy="937093"/>
            </a:xfrm>
          </p:grpSpPr>
          <p:sp>
            <p:nvSpPr>
              <p:cNvPr id="81" name="Rectangle"/>
              <p:cNvSpPr/>
              <p:nvPr/>
            </p:nvSpPr>
            <p:spPr>
              <a:xfrm>
                <a:off x="63500" y="548616"/>
                <a:ext cx="1572527" cy="800604"/>
              </a:xfrm>
              <a:prstGeom prst="rect">
                <a:avLst/>
              </a:prstGeom>
              <a:solidFill>
                <a:srgbClr val="FFFFFF">
                  <a:alpha val="70081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80" name="Rectangle Rectangle" descr="Rectangle Rectangle"/>
              <p:cNvPicPr>
                <a:picLocks/>
              </p:cNvPicPr>
              <p:nvPr/>
            </p:nvPicPr>
            <p:blipFill>
              <a:blip r:embed="rId14">
                <a:alphaModFix amt="70081"/>
              </a:blip>
              <a:stretch>
                <a:fillRect/>
              </a:stretch>
            </p:blipFill>
            <p:spPr>
              <a:xfrm>
                <a:off x="0" y="475627"/>
                <a:ext cx="1699527" cy="937093"/>
              </a:xfrm>
              <a:prstGeom prst="rect">
                <a:avLst/>
              </a:prstGeom>
              <a:effectLst/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"/>
                <p:cNvSpPr txBox="1"/>
                <p:nvPr/>
              </p:nvSpPr>
              <p:spPr>
                <a:xfrm>
                  <a:off x="61454" y="623650"/>
                  <a:ext cx="1610300" cy="9370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4000" b="0">
                      <a:solidFill>
                        <a:schemeClr val="accent5">
                          <a:hueOff val="-82419"/>
                          <a:satOff val="-9513"/>
                          <a:lumOff val="-16343"/>
                        </a:schemeClr>
                      </a:solidFill>
                    </a:defRPr>
                  </a:pPr>
                  <a:r>
                    <a:rPr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sz="48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sz="48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a14:m>
                  <a:endParaRPr dirty="0">
                    <a:solidFill>
                      <a:srgbClr val="EE220C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54" y="623650"/>
                  <a:ext cx="1610300" cy="937094"/>
                </a:xfrm>
                <a:prstGeom prst="rect">
                  <a:avLst/>
                </a:prstGeom>
                <a:blipFill>
                  <a:blip r:embed="rId15"/>
                  <a:stretch>
                    <a:fillRect b="-933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"/>
          <p:cNvGrpSpPr/>
          <p:nvPr/>
        </p:nvGrpSpPr>
        <p:grpSpPr>
          <a:xfrm>
            <a:off x="736266" y="4765537"/>
            <a:ext cx="1003711" cy="1009133"/>
            <a:chOff x="-63500" y="0"/>
            <a:chExt cx="1003709" cy="1009131"/>
          </a:xfrm>
        </p:grpSpPr>
        <p:grpSp>
          <p:nvGrpSpPr>
            <p:cNvPr id="88" name="Rectangle"/>
            <p:cNvGrpSpPr/>
            <p:nvPr/>
          </p:nvGrpSpPr>
          <p:grpSpPr>
            <a:xfrm>
              <a:off x="-63500" y="72038"/>
              <a:ext cx="1003710" cy="937094"/>
              <a:chOff x="0" y="0"/>
              <a:chExt cx="1003709" cy="937092"/>
            </a:xfrm>
          </p:grpSpPr>
          <p:sp>
            <p:nvSpPr>
              <p:cNvPr id="87" name="Rectangle"/>
              <p:cNvSpPr/>
              <p:nvPr/>
            </p:nvSpPr>
            <p:spPr>
              <a:xfrm>
                <a:off x="63500" y="63500"/>
                <a:ext cx="876710" cy="810093"/>
              </a:xfrm>
              <a:prstGeom prst="rect">
                <a:avLst/>
              </a:prstGeom>
              <a:solidFill>
                <a:srgbClr val="FFFFFF">
                  <a:alpha val="77407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86" name="Rectangle Rectangle" descr="Rectangle Rectangle"/>
              <p:cNvPicPr>
                <a:picLocks/>
              </p:cNvPicPr>
              <p:nvPr/>
            </p:nvPicPr>
            <p:blipFill>
              <a:blip r:embed="rId16">
                <a:alphaModFix amt="77407"/>
              </a:blip>
              <a:stretch>
                <a:fillRect/>
              </a:stretch>
            </p:blipFill>
            <p:spPr>
              <a:xfrm>
                <a:off x="0" y="0"/>
                <a:ext cx="1003710" cy="937093"/>
              </a:xfrm>
              <a:prstGeom prst="rect">
                <a:avLst/>
              </a:prstGeom>
              <a:effectLst/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"/>
                <p:cNvSpPr txBox="1"/>
                <p:nvPr/>
              </p:nvSpPr>
              <p:spPr>
                <a:xfrm>
                  <a:off x="80447" y="-1"/>
                  <a:ext cx="715816" cy="8525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4000">
                      <a:solidFill>
                        <a:schemeClr val="accent4">
                          <a:hueOff val="-1081314"/>
                          <a:satOff val="4338"/>
                          <a:lumOff val="-8931"/>
                        </a:schemeClr>
                      </a:solidFill>
                    </a:defRPr>
                  </a:pPr>
                  <a: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48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endParaRPr>
                    <a:solidFill>
                      <a:srgbClr val="FF93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47" y="-1"/>
                  <a:ext cx="715816" cy="852572"/>
                </a:xfrm>
                <a:prstGeom prst="rect">
                  <a:avLst/>
                </a:prstGeom>
                <a:blipFill>
                  <a:blip r:embed="rId20"/>
                  <a:stretch>
                    <a:fillRect r="-10526" b="-588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5" name="Group"/>
          <p:cNvGrpSpPr/>
          <p:nvPr/>
        </p:nvGrpSpPr>
        <p:grpSpPr>
          <a:xfrm>
            <a:off x="594298" y="8473427"/>
            <a:ext cx="1003711" cy="996433"/>
            <a:chOff x="-63500" y="0"/>
            <a:chExt cx="1003709" cy="996431"/>
          </a:xfrm>
        </p:grpSpPr>
        <p:grpSp>
          <p:nvGrpSpPr>
            <p:cNvPr id="93" name="Rectangle"/>
            <p:cNvGrpSpPr/>
            <p:nvPr/>
          </p:nvGrpSpPr>
          <p:grpSpPr>
            <a:xfrm>
              <a:off x="-63500" y="59338"/>
              <a:ext cx="1003710" cy="937094"/>
              <a:chOff x="0" y="0"/>
              <a:chExt cx="1003709" cy="937092"/>
            </a:xfrm>
          </p:grpSpPr>
          <p:sp>
            <p:nvSpPr>
              <p:cNvPr id="92" name="Rectangle"/>
              <p:cNvSpPr/>
              <p:nvPr/>
            </p:nvSpPr>
            <p:spPr>
              <a:xfrm>
                <a:off x="63500" y="63500"/>
                <a:ext cx="876710" cy="810093"/>
              </a:xfrm>
              <a:prstGeom prst="rect">
                <a:avLst/>
              </a:prstGeom>
              <a:solidFill>
                <a:srgbClr val="FFFFFF">
                  <a:alpha val="72095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91" name="Rectangle Rectangle" descr="Rectangle Rectangle"/>
              <p:cNvPicPr>
                <a:picLocks/>
              </p:cNvPicPr>
              <p:nvPr/>
            </p:nvPicPr>
            <p:blipFill>
              <a:blip r:embed="rId21">
                <a:alphaModFix amt="72095"/>
              </a:blip>
              <a:stretch>
                <a:fillRect/>
              </a:stretch>
            </p:blipFill>
            <p:spPr>
              <a:xfrm>
                <a:off x="0" y="0"/>
                <a:ext cx="1003710" cy="937093"/>
              </a:xfrm>
              <a:prstGeom prst="rect">
                <a:avLst/>
              </a:prstGeom>
              <a:effectLst/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"/>
                <p:cNvSpPr txBox="1"/>
                <p:nvPr/>
              </p:nvSpPr>
              <p:spPr>
                <a:xfrm>
                  <a:off x="69667" y="-1"/>
                  <a:ext cx="737376" cy="8525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4000">
                      <a:solidFill>
                        <a:schemeClr val="accent3">
                          <a:hueOff val="362282"/>
                          <a:satOff val="31803"/>
                          <a:lumOff val="-18242"/>
                        </a:schemeClr>
                      </a:solidFill>
                    </a:defRPr>
                  </a:pPr>
                  <a: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1CB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sz="4800" i="1">
                                  <a:solidFill>
                                    <a:srgbClr val="1CB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sz="4800" i="1">
                                  <a:solidFill>
                                    <a:srgbClr val="1CB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sz="4800" i="1">
                              <a:solidFill>
                                <a:srgbClr val="1CB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endParaRPr>
                    <a:solidFill>
                      <a:srgbClr val="1DB100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67" y="-1"/>
                  <a:ext cx="737376" cy="852572"/>
                </a:xfrm>
                <a:prstGeom prst="rect">
                  <a:avLst/>
                </a:prstGeom>
                <a:blipFill>
                  <a:blip r:embed="rId22"/>
                  <a:stretch>
                    <a:fillRect r="-10169" b="-735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">
            <a:extLst>
              <a:ext uri="{FF2B5EF4-FFF2-40B4-BE49-F238E27FC236}">
                <a16:creationId xmlns:a16="http://schemas.microsoft.com/office/drawing/2014/main" id="{A7094162-B0F1-CDF8-385A-C0E7975C6572}"/>
              </a:ext>
            </a:extLst>
          </p:cNvPr>
          <p:cNvGrpSpPr/>
          <p:nvPr/>
        </p:nvGrpSpPr>
        <p:grpSpPr>
          <a:xfrm>
            <a:off x="7364949" y="7296344"/>
            <a:ext cx="1600304" cy="1584382"/>
            <a:chOff x="35725" y="-1"/>
            <a:chExt cx="1600303" cy="1584380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57886687-F7DB-72EC-6089-050415B856AD}"/>
                </a:ext>
              </a:extLst>
            </p:cNvPr>
            <p:cNvSpPr/>
            <p:nvPr/>
          </p:nvSpPr>
          <p:spPr>
            <a:xfrm>
              <a:off x="63500" y="254147"/>
              <a:ext cx="1572528" cy="1285721"/>
            </a:xfrm>
            <a:prstGeom prst="rect">
              <a:avLst/>
            </a:prstGeom>
            <a:solidFill>
              <a:srgbClr val="FFFFFF">
                <a:alpha val="70081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">
                  <a:extLst>
                    <a:ext uri="{FF2B5EF4-FFF2-40B4-BE49-F238E27FC236}">
                      <a16:creationId xmlns:a16="http://schemas.microsoft.com/office/drawing/2014/main" id="{6434FFBD-CAF1-BB10-FB13-99F3008D89E7}"/>
                    </a:ext>
                  </a:extLst>
                </p:cNvPr>
                <p:cNvSpPr txBox="1"/>
                <p:nvPr/>
              </p:nvSpPr>
              <p:spPr>
                <a:xfrm>
                  <a:off x="35725" y="-1"/>
                  <a:ext cx="1538849" cy="8525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4000">
                      <a:solidFill>
                        <a:schemeClr val="accent5">
                          <a:hueOff val="-82419"/>
                          <a:satOff val="-9513"/>
                          <a:lumOff val="-16343"/>
                        </a:schemeClr>
                      </a:solidFill>
                    </a:defRPr>
                  </a:pPr>
                  <a: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sz="48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sz="48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endParaRPr>
                    <a:solidFill>
                      <a:srgbClr val="EE220C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25" y="-1"/>
                  <a:ext cx="1538849" cy="852572"/>
                </a:xfrm>
                <a:prstGeom prst="rect">
                  <a:avLst/>
                </a:prstGeom>
                <a:blipFill>
                  <a:blip r:embed="rId17"/>
                  <a:stretch>
                    <a:fillRect b="-588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">
                  <a:extLst>
                    <a:ext uri="{FF2B5EF4-FFF2-40B4-BE49-F238E27FC236}">
                      <a16:creationId xmlns:a16="http://schemas.microsoft.com/office/drawing/2014/main" id="{F29CC0C6-3FE0-C185-851A-F6DC7026B1E9}"/>
                    </a:ext>
                  </a:extLst>
                </p:cNvPr>
                <p:cNvSpPr txBox="1"/>
                <p:nvPr/>
              </p:nvSpPr>
              <p:spPr>
                <a:xfrm>
                  <a:off x="109639" y="683749"/>
                  <a:ext cx="1452384" cy="9006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4000" b="0">
                      <a:solidFill>
                        <a:schemeClr val="accent5">
                          <a:hueOff val="-82419"/>
                          <a:satOff val="-9513"/>
                          <a:lumOff val="-16343"/>
                        </a:schemeClr>
                      </a:solidFill>
                    </a:defRPr>
                  </a:pPr>
                  <a:r>
                    <a:rPr lang="ar-AE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ar-AE"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ar-AE"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ar-AE" sz="48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ar-AE" sz="48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ar-AE" sz="4800" i="1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a14:m>
                  <a:endParaRPr dirty="0">
                    <a:solidFill>
                      <a:srgbClr val="EE220C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">
                  <a:extLst>
                    <a:ext uri="{FF2B5EF4-FFF2-40B4-BE49-F238E27FC236}">
                      <a16:creationId xmlns:a16="http://schemas.microsoft.com/office/drawing/2014/main" id="{F29CC0C6-3FE0-C185-851A-F6DC7026B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39" y="683749"/>
                  <a:ext cx="1452384" cy="900630"/>
                </a:xfrm>
                <a:prstGeom prst="rect">
                  <a:avLst/>
                </a:prstGeom>
                <a:blipFill>
                  <a:blip r:embed="rId23"/>
                  <a:stretch>
                    <a:fillRect l="-17241" t="-1389" r="-3448" b="-16667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682674-74F8-4D16-9E4F-AD5E97F9550D}"/>
              </a:ext>
            </a:extLst>
          </p:cNvPr>
          <p:cNvGrpSpPr/>
          <p:nvPr/>
        </p:nvGrpSpPr>
        <p:grpSpPr>
          <a:xfrm>
            <a:off x="18717522" y="7668010"/>
            <a:ext cx="5008680" cy="2666605"/>
            <a:chOff x="18365124" y="9908623"/>
            <a:chExt cx="5008680" cy="26666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19699B-5E89-7292-AC68-C4B024E0E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8421219" y="9962165"/>
              <a:ext cx="4952585" cy="2555887"/>
            </a:xfrm>
            <a:prstGeom prst="rect">
              <a:avLst/>
            </a:prstGeom>
          </p:spPr>
        </p:pic>
        <p:pic>
          <p:nvPicPr>
            <p:cNvPr id="65" name="Image" descr="Image"/>
            <p:cNvPicPr>
              <a:picLocks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8365124" y="9908623"/>
              <a:ext cx="5008680" cy="2666605"/>
            </a:xfrm>
            <a:prstGeom prst="rect">
              <a:avLst/>
            </a:prstGeom>
            <a:effectLst/>
          </p:spPr>
        </p:pic>
      </p:grpSp>
      <p:pic>
        <p:nvPicPr>
          <p:cNvPr id="11" name="Rectangle Rectangle" descr="Rectangle Rectangle">
            <a:extLst>
              <a:ext uri="{FF2B5EF4-FFF2-40B4-BE49-F238E27FC236}">
                <a16:creationId xmlns:a16="http://schemas.microsoft.com/office/drawing/2014/main" id="{C105C715-2BD4-86D7-E1F2-638362BC600B}"/>
              </a:ext>
            </a:extLst>
          </p:cNvPr>
          <p:cNvPicPr>
            <a:picLocks/>
          </p:cNvPicPr>
          <p:nvPr/>
        </p:nvPicPr>
        <p:blipFill>
          <a:blip r:embed="rId14">
            <a:alphaModFix amt="70081"/>
          </a:blip>
          <a:stretch>
            <a:fillRect/>
          </a:stretch>
        </p:blipFill>
        <p:spPr>
          <a:xfrm>
            <a:off x="7329224" y="7493314"/>
            <a:ext cx="1699529" cy="1387412"/>
          </a:xfrm>
          <a:prstGeom prst="rect">
            <a:avLst/>
          </a:prstGeom>
          <a:effectLst/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82779-1DF8-6D52-5E60-FFB97B16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18" y="1373289"/>
            <a:ext cx="22175563" cy="3693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CEB693B-E14E-CC7D-A59F-FD6DF33BBFE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67300" y="4847573"/>
                <a:ext cx="13625522" cy="8103482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  <a:effectLst/>
                  </a:rPr>
                  <a:t>Measurement of hadron production cross-sections using a thin carbon target and a T2K replica target</a:t>
                </a:r>
              </a:p>
              <a:p>
                <a:r>
                  <a:rPr lang="en-GB" dirty="0">
                    <a:solidFill>
                      <a:srgbClr val="000000"/>
                    </a:solidFill>
                    <a:effectLst/>
                  </a:rPr>
                  <a:t>    Measurement of charged hadron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effectLst/>
                  </a:rPr>
                  <a:t>) spectra</a:t>
                </a:r>
              </a:p>
              <a:p>
                <a:r>
                  <a:rPr lang="en-GB" dirty="0">
                    <a:solidFill>
                      <a:srgbClr val="000000"/>
                    </a:solidFill>
                    <a:effectLst/>
                  </a:rPr>
                  <a:t>    Constraints on neutrino and anti-neutrino fluxes</a:t>
                </a:r>
              </a:p>
              <a:p>
                <a:r>
                  <a:rPr lang="en-GB" dirty="0">
                    <a:solidFill>
                      <a:srgbClr val="000000"/>
                    </a:solidFill>
                    <a:effectLst/>
                  </a:rPr>
                  <a:t>    Reduction of flux errors from 25% to 10% using thin target</a:t>
                </a:r>
              </a:p>
              <a:p>
                <a:r>
                  <a:rPr lang="en-GB" dirty="0"/>
                  <a:t>Reduction down to 5% using T2K replica target measurements</a:t>
                </a:r>
                <a:endParaRPr lang="en-GB" dirty="0">
                  <a:solidFill>
                    <a:srgbClr val="000000"/>
                  </a:solidFill>
                  <a:effectLst/>
                </a:endParaRPr>
              </a:p>
              <a:p>
                <a:endParaRPr lang="en-GB" dirty="0">
                  <a:solidFill>
                    <a:srgbClr val="000000"/>
                  </a:solidFill>
                  <a:effectLst/>
                </a:endParaRPr>
              </a:p>
              <a:p>
                <a:pPr algn="l">
                  <a:defRPr sz="3800" b="0"/>
                </a:pPr>
                <a:r>
                  <a:rPr lang="fr-FR" sz="4000" dirty="0"/>
                  <a:t>Major detector upgrade</a:t>
                </a:r>
              </a:p>
              <a:p>
                <a:pPr algn="l">
                  <a:defRPr sz="3800" b="0"/>
                </a:pPr>
                <a:r>
                  <a:rPr lang="fr-FR" sz="4000" dirty="0"/>
                  <a:t>New data </a:t>
                </a:r>
                <a:r>
                  <a:rPr lang="fr-FR" sz="4000" dirty="0" err="1"/>
                  <a:t>taking</a:t>
                </a:r>
                <a:r>
                  <a:rPr lang="fr-FR" sz="4000" dirty="0"/>
                  <a:t> </a:t>
                </a:r>
                <a:r>
                  <a:rPr lang="fr-FR" sz="4000" dirty="0" err="1"/>
                  <a:t>campaign</a:t>
                </a:r>
                <a:r>
                  <a:rPr lang="fr-FR" sz="4000" dirty="0"/>
                  <a:t> in 2022 </a:t>
                </a:r>
                <a:r>
                  <a:rPr lang="fr-FR" sz="4000" dirty="0" err="1"/>
                  <a:t>with</a:t>
                </a:r>
                <a:r>
                  <a:rPr lang="fr-FR" sz="4000" dirty="0"/>
                  <a:t> T2K </a:t>
                </a:r>
                <a:r>
                  <a:rPr lang="fr-FR" sz="4000" dirty="0" err="1"/>
                  <a:t>replica</a:t>
                </a:r>
                <a:r>
                  <a:rPr lang="fr-FR" sz="4000" dirty="0"/>
                  <a:t> </a:t>
                </a:r>
                <a:r>
                  <a:rPr lang="fr-FR" sz="4000" dirty="0" err="1"/>
                  <a:t>target</a:t>
                </a:r>
                <a:br>
                  <a:rPr lang="fr-FR" sz="4000" dirty="0"/>
                </a:br>
                <a:r>
                  <a:rPr lang="fr-FR" sz="4000" dirty="0"/>
                  <a:t>(</a:t>
                </a:r>
                <a:r>
                  <a:rPr lang="fr-FR" sz="4000" dirty="0" err="1"/>
                  <a:t>collected</a:t>
                </a:r>
                <a:r>
                  <a:rPr lang="fr-FR" sz="4000" dirty="0"/>
                  <a:t> 180M </a:t>
                </a:r>
                <a:r>
                  <a:rPr lang="fr-FR" sz="4000" dirty="0" err="1"/>
                  <a:t>events</a:t>
                </a:r>
                <a:r>
                  <a:rPr lang="fr-FR" sz="4000" dirty="0"/>
                  <a:t> – x18 </a:t>
                </a:r>
                <a:r>
                  <a:rPr lang="fr-FR" sz="4000" dirty="0" err="1"/>
                  <a:t>wrt</a:t>
                </a:r>
                <a:r>
                  <a:rPr lang="fr-FR" sz="4000" dirty="0"/>
                  <a:t> </a:t>
                </a:r>
                <a:r>
                  <a:rPr lang="fr-FR" sz="4000" dirty="0" err="1"/>
                  <a:t>current</a:t>
                </a:r>
                <a:r>
                  <a:rPr lang="fr-FR" sz="4000" dirty="0"/>
                  <a:t> </a:t>
                </a:r>
                <a:r>
                  <a:rPr lang="fr-FR" sz="4000" dirty="0" err="1"/>
                  <a:t>statistics</a:t>
                </a:r>
                <a:r>
                  <a:rPr lang="fr-FR" sz="4000" dirty="0"/>
                  <a:t>)</a:t>
                </a:r>
                <a:br>
                  <a:rPr lang="en-GB" dirty="0">
                    <a:solidFill>
                      <a:srgbClr val="000000"/>
                    </a:solidFill>
                    <a:effectLst/>
                  </a:rPr>
                </a:br>
                <a:endParaRPr lang="en-GB" dirty="0">
                  <a:solidFill>
                    <a:srgbClr val="000000"/>
                  </a:solidFill>
                  <a:effectLst/>
                </a:endParaRPr>
              </a:p>
              <a:p>
                <a:r>
                  <a:rPr lang="en-GB" b="1" dirty="0"/>
                  <a:t>Contributions: </a:t>
                </a:r>
                <a:r>
                  <a:rPr lang="en-GB" b="1" dirty="0">
                    <a:solidFill>
                      <a:srgbClr val="000000"/>
                    </a:solidFill>
                    <a:effectLst/>
                  </a:rPr>
                  <a:t>data analysis (Claire </a:t>
                </a:r>
                <a:r>
                  <a:rPr lang="en-GB" b="1" dirty="0" err="1">
                    <a:solidFill>
                      <a:srgbClr val="000000"/>
                    </a:solidFill>
                    <a:effectLst/>
                  </a:rPr>
                  <a:t>Dalmazzone</a:t>
                </a:r>
                <a:r>
                  <a:rPr lang="en-GB" b="1" dirty="0">
                    <a:solidFill>
                      <a:srgbClr val="000000"/>
                    </a:solidFill>
                    <a:effectLst/>
                  </a:rPr>
                  <a:t>)</a:t>
                </a:r>
                <a:endParaRPr lang="en-GB" dirty="0">
                  <a:solidFill>
                    <a:srgbClr val="000000"/>
                  </a:solidFill>
                  <a:effectLst/>
                </a:endParaRPr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CEB693B-E14E-CC7D-A59F-FD6DF33BBF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67300" y="4847573"/>
                <a:ext cx="13625522" cy="8103482"/>
              </a:xfrm>
              <a:blipFill>
                <a:blip r:embed="rId3"/>
                <a:stretch>
                  <a:fillRect l="-1862" t="-1250" r="-1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9B4B4F6-2D2C-8CD2-59B0-4D1F0738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Hadrons measurements with NA61/SHINE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A13D8F4-7B89-368E-A910-A0C3820E53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CF967-F082-1DC5-CAB5-3A35EC796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722" y="6118105"/>
            <a:ext cx="10089278" cy="68329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24EFD7-244D-D179-9D7F-781727BFB736}"/>
              </a:ext>
            </a:extLst>
          </p:cNvPr>
          <p:cNvCxnSpPr>
            <a:cxnSpLocks/>
          </p:cNvCxnSpPr>
          <p:nvPr/>
        </p:nvCxnSpPr>
        <p:spPr>
          <a:xfrm>
            <a:off x="18395716" y="10381443"/>
            <a:ext cx="0" cy="763885"/>
          </a:xfrm>
          <a:prstGeom prst="straightConnector1">
            <a:avLst/>
          </a:prstGeom>
          <a:noFill/>
          <a:ln w="98425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97020D-675B-CC7A-2B6C-9B25FA18E7DB}"/>
              </a:ext>
            </a:extLst>
          </p:cNvPr>
          <p:cNvCxnSpPr>
            <a:cxnSpLocks/>
          </p:cNvCxnSpPr>
          <p:nvPr/>
        </p:nvCxnSpPr>
        <p:spPr>
          <a:xfrm>
            <a:off x="17236901" y="10381443"/>
            <a:ext cx="0" cy="591357"/>
          </a:xfrm>
          <a:prstGeom prst="straightConnector1">
            <a:avLst/>
          </a:prstGeom>
          <a:noFill/>
          <a:ln w="98425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A0BD50-FF3F-406D-67C1-14A815A12A35}"/>
              </a:ext>
            </a:extLst>
          </p:cNvPr>
          <p:cNvCxnSpPr>
            <a:cxnSpLocks/>
          </p:cNvCxnSpPr>
          <p:nvPr/>
        </p:nvCxnSpPr>
        <p:spPr>
          <a:xfrm>
            <a:off x="19600539" y="10208915"/>
            <a:ext cx="0" cy="591357"/>
          </a:xfrm>
          <a:prstGeom prst="straightConnector1">
            <a:avLst/>
          </a:prstGeom>
          <a:noFill/>
          <a:ln w="98425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0812100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CEB693B-E14E-CC7D-A59F-FD6DF33BBFE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67299" y="1929008"/>
                <a:ext cx="13162059" cy="11022047"/>
              </a:xfrm>
            </p:spPr>
            <p:txBody>
              <a:bodyPr>
                <a:normAutofit/>
              </a:bodyPr>
              <a:lstStyle/>
              <a:p>
                <a:r>
                  <a:rPr lang="en-GB" sz="3600" dirty="0">
                    <a:solidFill>
                      <a:srgbClr val="000000"/>
                    </a:solidFill>
                    <a:effectLst/>
                  </a:rPr>
                  <a:t>J-PARC main ring upgrades on-going</a:t>
                </a:r>
              </a:p>
              <a:p>
                <a:r>
                  <a:rPr lang="en-GB" sz="3600" dirty="0">
                    <a:solidFill>
                      <a:srgbClr val="000000"/>
                    </a:solidFill>
                    <a:effectLst/>
                  </a:rPr>
                  <a:t>- 2x more pulse per second (1 pulse every 2.5 s </a:t>
                </a:r>
                <a14:m>
                  <m:oMath xmlns:m="http://schemas.openxmlformats.org/officeDocument/2006/math">
                    <m:r>
                      <a:rPr lang="fr-FR" sz="3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3600" dirty="0">
                    <a:solidFill>
                      <a:srgbClr val="000000"/>
                    </a:solidFill>
                    <a:effectLst/>
                  </a:rPr>
                  <a:t> 1.3 s)</a:t>
                </a:r>
              </a:p>
              <a:p>
                <a:r>
                  <a:rPr lang="en-GB" sz="3600" dirty="0">
                    <a:solidFill>
                      <a:srgbClr val="000000"/>
                    </a:solidFill>
                    <a:effectLst/>
                  </a:rPr>
                  <a:t>- Increase power from 515 kW to up to 1.3 MW</a:t>
                </a:r>
              </a:p>
              <a:p>
                <a14:m>
                  <m:oMath xmlns:m="http://schemas.openxmlformats.org/officeDocument/2006/math">
                    <m:r>
                      <a:rPr lang="fr-FR" sz="36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3600" dirty="0">
                    <a:solidFill>
                      <a:srgbClr val="FF0000"/>
                    </a:solidFill>
                    <a:effectLst/>
                  </a:rPr>
                  <a:t> 2.7x more statistics</a:t>
                </a:r>
              </a:p>
              <a:p>
                <a:endParaRPr lang="en-GB" sz="3600" dirty="0"/>
              </a:p>
              <a:p>
                <a:r>
                  <a:rPr lang="en-GB" sz="3600" dirty="0">
                    <a:solidFill>
                      <a:srgbClr val="000000"/>
                    </a:solidFill>
                    <a:effectLst/>
                  </a:rPr>
                  <a:t>Upgrade of the magnetized Near Detector@280m (ND280)</a:t>
                </a:r>
              </a:p>
              <a:p>
                <a:r>
                  <a:rPr lang="en-GB" sz="3600" dirty="0"/>
                  <a:t>- </a:t>
                </a:r>
                <a:r>
                  <a:rPr lang="en-GB" sz="3600" dirty="0" err="1"/>
                  <a:t>SuperFGD</a:t>
                </a:r>
                <a:r>
                  <a:rPr lang="en-GB" sz="3600" dirty="0"/>
                  <a:t> (SFGD) </a:t>
                </a:r>
                <a14:m>
                  <m:oMath xmlns:m="http://schemas.openxmlformats.org/officeDocument/2006/math">
                    <m:r>
                      <a:rPr lang="fr-FR" sz="3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360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fr-FR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600" dirty="0"/>
                  <a:t>1</a:t>
                </a:r>
                <a14:m>
                  <m:oMath xmlns:m="http://schemas.openxmlformats.org/officeDocument/2006/math">
                    <m:r>
                      <a:rPr lang="fr-FR" sz="3600" b="0" i="0" dirty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FR" sz="3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600" b="0" i="0" dirty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fr-FR" sz="36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3600" dirty="0"/>
                  <a:t> scintillator cubes</a:t>
                </a:r>
              </a:p>
              <a:p>
                <a:r>
                  <a:rPr lang="en-GB" sz="3600" b="1" dirty="0"/>
                  <a:t>- High-Angle TPCs (HATs) with Resistive </a:t>
                </a:r>
                <a:r>
                  <a:rPr lang="en-GB" sz="3600" b="1" dirty="0" err="1"/>
                  <a:t>MicroMegas</a:t>
                </a:r>
                <a:endParaRPr lang="en-GB" sz="3600" b="1" dirty="0"/>
              </a:p>
              <a:p>
                <a:r>
                  <a:rPr lang="en-GB" sz="3600" dirty="0"/>
                  <a:t>- Time-Of-Flight detector (TOF)</a:t>
                </a:r>
              </a:p>
              <a:p>
                <a14:m>
                  <m:oMath xmlns:m="http://schemas.openxmlformats.org/officeDocument/2006/math">
                    <m:r>
                      <a:rPr lang="fr-FR" sz="36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3600" dirty="0">
                    <a:solidFill>
                      <a:srgbClr val="FF0000"/>
                    </a:solidFill>
                    <a:effectLst/>
                  </a:rPr>
                  <a:t> Better constraints on cross-sections</a:t>
                </a:r>
              </a:p>
              <a:p>
                <a14:m>
                  <m:oMath xmlns:m="http://schemas.openxmlformats.org/officeDocument/2006/math">
                    <m:r>
                      <a:rPr lang="fr-FR" sz="36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3600" dirty="0">
                    <a:solidFill>
                      <a:srgbClr val="FF0000"/>
                    </a:solidFill>
                    <a:effectLst/>
                  </a:rPr>
                  <a:t> Increase of target mass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3600" dirty="0">
                    <a:solidFill>
                      <a:srgbClr val="FF0000"/>
                    </a:solidFill>
                  </a:rPr>
                  <a:t> Statistical power increase</a:t>
                </a:r>
              </a:p>
              <a:p>
                <a:endParaRPr lang="en-GB" sz="3600" dirty="0">
                  <a:solidFill>
                    <a:srgbClr val="FF0000"/>
                  </a:solidFill>
                  <a:effectLst/>
                </a:endParaRPr>
              </a:p>
              <a:p>
                <a:endParaRPr lang="en-GB" sz="3600" dirty="0">
                  <a:solidFill>
                    <a:srgbClr val="FF0000"/>
                  </a:solidFill>
                  <a:effectLst/>
                </a:endParaRPr>
              </a:p>
              <a:p>
                <a:endParaRPr lang="en-GB" sz="3600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CEB693B-E14E-CC7D-A59F-FD6DF33BBF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67299" y="1929008"/>
                <a:ext cx="13162059" cy="11022047"/>
              </a:xfrm>
              <a:blipFill>
                <a:blip r:embed="rId3"/>
                <a:stretch>
                  <a:fillRect l="-1736" t="-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9B4B4F6-2D2C-8CD2-59B0-4D1F0738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J-PARC and ND280 upgrades for T2K-II/HK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C9D1C5F3-D8FF-E872-353F-514036B09DC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F7D67-766D-427D-5867-D76CED7A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69241"/>
            <a:ext cx="8339321" cy="5663937"/>
          </a:xfrm>
          <a:prstGeom prst="rect">
            <a:avLst/>
          </a:prstGeom>
        </p:spPr>
      </p:pic>
      <p:pic>
        <p:nvPicPr>
          <p:cNvPr id="5" name="Picture 4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680F2205-F45C-28E8-F998-83EBC7237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045" y="7594139"/>
            <a:ext cx="8950926" cy="5898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1ECAC-90DC-2E3B-894D-B61613288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9766" y="12855421"/>
            <a:ext cx="1549400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EF166-4E7B-5F6E-72F1-4D7817A06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9594050" y="12855421"/>
            <a:ext cx="1549400" cy="330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0DF25E-9EF5-07FC-94D1-C65B1EB52CF3}"/>
              </a:ext>
            </a:extLst>
          </p:cNvPr>
          <p:cNvSpPr txBox="1"/>
          <p:nvPr/>
        </p:nvSpPr>
        <p:spPr>
          <a:xfrm>
            <a:off x="16186732" y="12968922"/>
            <a:ext cx="195566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Backward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69AB70-5025-A395-C122-1059ACCE1CD2}"/>
              </a:ext>
            </a:extLst>
          </p:cNvPr>
          <p:cNvSpPr txBox="1"/>
          <p:nvPr/>
        </p:nvSpPr>
        <p:spPr>
          <a:xfrm>
            <a:off x="18971923" y="12968921"/>
            <a:ext cx="163346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97693A-4809-A8BD-30BD-7F21B6798865}"/>
                  </a:ext>
                </a:extLst>
              </p:cNvPr>
              <p:cNvSpPr txBox="1"/>
              <p:nvPr/>
            </p:nvSpPr>
            <p:spPr>
              <a:xfrm>
                <a:off x="21302796" y="12829393"/>
                <a:ext cx="1830694" cy="56425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True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3000" b="0" i="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cos</m:t>
                    </m:r>
                    <m:r>
                      <a:rPr kumimoji="0" lang="fr-FR" sz="3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𝜃</m:t>
                    </m:r>
                    <m:r>
                      <a:rPr kumimoji="0" lang="fr-FR" sz="3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 </m:t>
                    </m:r>
                  </m:oMath>
                </a14:m>
                <a:endPara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97693A-4809-A8BD-30BD-7F21B6798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2796" y="12829393"/>
                <a:ext cx="1830694" cy="564257"/>
              </a:xfrm>
              <a:prstGeom prst="rect">
                <a:avLst/>
              </a:prstGeom>
              <a:blipFill>
                <a:blip r:embed="rId7"/>
                <a:stretch>
                  <a:fillRect l="-9655" t="-11111" r="-7586" b="-3111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ED69A02A-0EAE-EFFA-E278-A1AB8CD4BB97}"/>
              </a:ext>
            </a:extLst>
          </p:cNvPr>
          <p:cNvSpPr txBox="1"/>
          <p:nvPr/>
        </p:nvSpPr>
        <p:spPr>
          <a:xfrm rot="16200000">
            <a:off x="13505615" y="8227357"/>
            <a:ext cx="1761701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Efficiency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E7DBEA-54BB-EFA9-C203-CE56BAD125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4120" y="1730604"/>
            <a:ext cx="8308046" cy="5823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727F26-E8A5-AF13-945C-A84872346F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9321" y="11786992"/>
            <a:ext cx="6296071" cy="1782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13FC63-971C-2CD4-63B8-1608ECF4E4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8611" y="8581549"/>
            <a:ext cx="5495726" cy="30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200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EE078CB-76A4-67D9-111A-8476F9AF6E7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290148" y="2247134"/>
                <a:ext cx="16017886" cy="411447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Water Cherenkov detector covered with 20k photo-multipliers</a:t>
                </a:r>
              </a:p>
              <a:p>
                <a:r>
                  <a:rPr lang="en-US" dirty="0"/>
                  <a:t>- Neutrino interacts with water (hydrogen and oxygen)</a:t>
                </a:r>
              </a:p>
              <a:p>
                <a:r>
                  <a:rPr lang="en-US" dirty="0"/>
                  <a:t>- Reconstruction of light rings produced by charged particles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Need for time synchronization between photo-multipliers</a:t>
                </a:r>
              </a:p>
              <a:p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Need for time synchronization with J-PARC accelerator and UTC for</a:t>
                </a:r>
                <a:br>
                  <a:rPr lang="en-US" b="1" dirty="0"/>
                </a:br>
                <a:r>
                  <a:rPr lang="en-US" b="1" dirty="0"/>
                  <a:t>    multi-messenger astrophysics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EE078CB-76A4-67D9-111A-8476F9AF6E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90148" y="2247134"/>
                <a:ext cx="16017886" cy="4114479"/>
              </a:xfrm>
              <a:blipFill>
                <a:blip r:embed="rId2"/>
                <a:stretch>
                  <a:fillRect l="-1585" t="-4000" r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44CE7A9-5E9A-78ED-9B73-C1DC1041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Hyper-Kamiokande</a:t>
            </a: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A7431E55-C750-4B7F-5ABB-9F4D25232F39}"/>
              </a:ext>
            </a:extLst>
          </p:cNvPr>
          <p:cNvGrpSpPr/>
          <p:nvPr/>
        </p:nvGrpSpPr>
        <p:grpSpPr>
          <a:xfrm>
            <a:off x="120870" y="1981714"/>
            <a:ext cx="6996772" cy="6025104"/>
            <a:chOff x="0" y="0"/>
            <a:chExt cx="6996770" cy="6025103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5AA8D447-9726-0EA3-7D54-B1997C3E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612" r="16009"/>
            <a:stretch>
              <a:fillRect/>
            </a:stretch>
          </p:blipFill>
          <p:spPr>
            <a:xfrm>
              <a:off x="887559" y="24400"/>
              <a:ext cx="5908744" cy="5158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Hyper Kamiokande">
              <a:extLst>
                <a:ext uri="{FF2B5EF4-FFF2-40B4-BE49-F238E27FC236}">
                  <a16:creationId xmlns:a16="http://schemas.microsoft.com/office/drawing/2014/main" id="{2F1CFE0B-1DE9-6285-56FB-A71C03FA886E}"/>
                </a:ext>
              </a:extLst>
            </p:cNvPr>
            <p:cNvSpPr txBox="1"/>
            <p:nvPr/>
          </p:nvSpPr>
          <p:spPr>
            <a:xfrm>
              <a:off x="1589601" y="-1"/>
              <a:ext cx="5407170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FFFF"/>
                  </a:solidFill>
                </a:defRPr>
              </a:lvl1pPr>
            </a:lstStyle>
            <a:p>
              <a:r>
                <a:t>Hyper Kamiokande</a:t>
              </a:r>
            </a:p>
          </p:txBody>
        </p:sp>
        <p:sp>
          <p:nvSpPr>
            <p:cNvPr id="7" name="74 m">
              <a:extLst>
                <a:ext uri="{FF2B5EF4-FFF2-40B4-BE49-F238E27FC236}">
                  <a16:creationId xmlns:a16="http://schemas.microsoft.com/office/drawing/2014/main" id="{9A823752-8435-6AEB-43C2-67CFB27059AE}"/>
                </a:ext>
              </a:extLst>
            </p:cNvPr>
            <p:cNvSpPr txBox="1"/>
            <p:nvPr/>
          </p:nvSpPr>
          <p:spPr>
            <a:xfrm>
              <a:off x="2956232" y="5340970"/>
              <a:ext cx="1251510" cy="68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dirty="0"/>
                <a:t>74 m</a:t>
              </a:r>
            </a:p>
          </p:txBody>
        </p:sp>
        <p:pic>
          <p:nvPicPr>
            <p:cNvPr id="8" name="Line Line" descr="Line Line">
              <a:extLst>
                <a:ext uri="{FF2B5EF4-FFF2-40B4-BE49-F238E27FC236}">
                  <a16:creationId xmlns:a16="http://schemas.microsoft.com/office/drawing/2014/main" id="{7209990C-9010-2C49-C6BF-7D242187A5E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9708" y="5183011"/>
              <a:ext cx="4244558" cy="405645"/>
            </a:xfrm>
            <a:prstGeom prst="rect">
              <a:avLst/>
            </a:prstGeom>
            <a:effectLst/>
          </p:spPr>
        </p:pic>
        <p:sp>
          <p:nvSpPr>
            <p:cNvPr id="9" name="60 m">
              <a:extLst>
                <a:ext uri="{FF2B5EF4-FFF2-40B4-BE49-F238E27FC236}">
                  <a16:creationId xmlns:a16="http://schemas.microsoft.com/office/drawing/2014/main" id="{2E22B850-8F95-9971-ED09-25D77952D861}"/>
                </a:ext>
              </a:extLst>
            </p:cNvPr>
            <p:cNvSpPr txBox="1"/>
            <p:nvPr/>
          </p:nvSpPr>
          <p:spPr>
            <a:xfrm rot="16160002">
              <a:off x="-276431" y="2628170"/>
              <a:ext cx="1251510" cy="68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dirty="0"/>
                <a:t>60 m</a:t>
              </a:r>
            </a:p>
          </p:txBody>
        </p:sp>
        <p:pic>
          <p:nvPicPr>
            <p:cNvPr id="10" name="Line Line" descr="Line Line">
              <a:extLst>
                <a:ext uri="{FF2B5EF4-FFF2-40B4-BE49-F238E27FC236}">
                  <a16:creationId xmlns:a16="http://schemas.microsoft.com/office/drawing/2014/main" id="{3E1AE857-0E29-3BC2-BDB0-79BA653516B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-1695416" y="2727981"/>
              <a:ext cx="4786117" cy="405645"/>
            </a:xfrm>
            <a:prstGeom prst="rect">
              <a:avLst/>
            </a:prstGeom>
            <a:effectLst/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54F257-CC2B-EEAE-7BC5-C966F3E60B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919"/>
          <a:stretch/>
        </p:blipFill>
        <p:spPr>
          <a:xfrm>
            <a:off x="83316" y="8134357"/>
            <a:ext cx="7120579" cy="5060501"/>
          </a:xfrm>
          <a:prstGeom prst="rect">
            <a:avLst/>
          </a:prstGeom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1AE7CAD-2F28-4C8C-FFAD-86D80FED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26"/>
          <a:stretch>
            <a:fillRect/>
          </a:stretch>
        </p:blipFill>
        <p:spPr>
          <a:xfrm>
            <a:off x="9496113" y="6361613"/>
            <a:ext cx="13082373" cy="667734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7E9FE1-2E33-DB68-D14C-F9968B11ECD1}"/>
              </a:ext>
            </a:extLst>
          </p:cNvPr>
          <p:cNvSpPr txBox="1"/>
          <p:nvPr/>
        </p:nvSpPr>
        <p:spPr>
          <a:xfrm>
            <a:off x="12937705" y="6939028"/>
            <a:ext cx="170559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CAVERN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4F39B-2C14-6568-3409-17D39D02990E}"/>
              </a:ext>
            </a:extLst>
          </p:cNvPr>
          <p:cNvSpPr txBox="1"/>
          <p:nvPr/>
        </p:nvSpPr>
        <p:spPr>
          <a:xfrm rot="20096595">
            <a:off x="8415908" y="8221862"/>
            <a:ext cx="182261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OUTSIDE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C40DCE-BC0F-84A4-53A1-846F88DCBDB6}"/>
              </a:ext>
            </a:extLst>
          </p:cNvPr>
          <p:cNvSpPr txBox="1"/>
          <p:nvPr/>
        </p:nvSpPr>
        <p:spPr>
          <a:xfrm>
            <a:off x="21259395" y="6798177"/>
            <a:ext cx="204863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IN-WATER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42C086C8-31B3-FAC9-FB96-60BB097D057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86860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F01FA8-A94C-43BD-88BE-1B8AE39B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ND280 and Cherenkov Reconstruction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2BE6B-5B3B-8863-2AE6-3F628B4A9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075" y="5431048"/>
            <a:ext cx="9715982" cy="158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47D6C-2565-BA9D-A2D6-57B470AA3904}"/>
              </a:ext>
            </a:extLst>
          </p:cNvPr>
          <p:cNvSpPr txBox="1"/>
          <p:nvPr/>
        </p:nvSpPr>
        <p:spPr>
          <a:xfrm>
            <a:off x="17658279" y="12904583"/>
            <a:ext cx="278644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G. Diaz Lopez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11">
                <a:extLst>
                  <a:ext uri="{FF2B5EF4-FFF2-40B4-BE49-F238E27FC236}">
                    <a16:creationId xmlns:a16="http://schemas.microsoft.com/office/drawing/2014/main" id="{044B5B00-E590-C430-12FD-FD32EFDE61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29066" y="1617105"/>
                <a:ext cx="11430001" cy="47667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marL="0" marR="0" indent="0" algn="l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Segoe UI" panose="020B0502040204020203" pitchFamily="34" charset="0"/>
                    <a:ea typeface="Helvetica Neue"/>
                    <a:cs typeface="Segoe UI" panose="020B0502040204020203" pitchFamily="34" charset="0"/>
                    <a:sym typeface="Helvetica Neue"/>
                  </a:defRPr>
                </a:lvl1pPr>
                <a:lvl2pPr marL="0" marR="0" indent="0" algn="l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Segoe UI" panose="020B0502040204020203" pitchFamily="34" charset="0"/>
                    <a:ea typeface="Helvetica Neue"/>
                    <a:cs typeface="Segoe UI" panose="020B0502040204020203" pitchFamily="34" charset="0"/>
                    <a:sym typeface="Helvetica Neue"/>
                  </a:defRPr>
                </a:lvl2pPr>
                <a:lvl3pPr marL="0" marR="0" indent="0" algn="l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Segoe UI" panose="020B0502040204020203" pitchFamily="34" charset="0"/>
                    <a:ea typeface="Helvetica Neue"/>
                    <a:cs typeface="Segoe UI" panose="020B0502040204020203" pitchFamily="34" charset="0"/>
                    <a:sym typeface="Helvetica Neue"/>
                  </a:defRPr>
                </a:lvl3pPr>
                <a:lvl4pPr marL="0" marR="0" indent="0" algn="l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Segoe UI" panose="020B0502040204020203" pitchFamily="34" charset="0"/>
                    <a:ea typeface="Helvetica Neue"/>
                    <a:cs typeface="Segoe UI" panose="020B0502040204020203" pitchFamily="34" charset="0"/>
                    <a:sym typeface="Helvetica Neue"/>
                  </a:defRPr>
                </a:lvl4pPr>
                <a:lvl5pPr marL="0" marR="0" indent="0" algn="l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Segoe UI" panose="020B0502040204020203" pitchFamily="34" charset="0"/>
                    <a:ea typeface="Helvetica Neue"/>
                    <a:cs typeface="Segoe UI" panose="020B0502040204020203" pitchFamily="34" charset="0"/>
                    <a:sym typeface="Helvetica Neue"/>
                  </a:defRPr>
                </a:lvl5pPr>
                <a:lvl6pPr marL="0" marR="0" indent="0" algn="ctr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0" algn="ctr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0" algn="ctr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0" algn="ctr" defTabSz="82550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hangingPunct="1"/>
                <a:r>
                  <a:rPr lang="en-US" b="1" dirty="0"/>
                  <a:t>Improvement of HK FD reconstruction</a:t>
                </a:r>
              </a:p>
              <a:p>
                <a:pPr hangingPunct="1"/>
                <a:r>
                  <a:rPr lang="en-US" dirty="0"/>
                  <a:t> </a:t>
                </a:r>
                <a:r>
                  <a:rPr lang="en-US" sz="3200" dirty="0"/>
                  <a:t>Based on hit vs unhit PMT likelihood maximization</a:t>
                </a:r>
              </a:p>
              <a:p>
                <a:pPr hangingPunct="1"/>
                <a:r>
                  <a:rPr lang="en-US" sz="3200" dirty="0"/>
                  <a:t> Existing algorithm is 15+ years old</a:t>
                </a:r>
              </a:p>
              <a:p>
                <a:pPr hangingPunct="1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 Requires tuning for each detector geometry</a:t>
                </a:r>
              </a:p>
              <a:p>
                <a:pPr hangingPunct="1"/>
                <a:r>
                  <a:rPr lang="en-US" sz="3200" dirty="0"/>
                  <a:t> Improvement of algorithm performances</a:t>
                </a:r>
              </a:p>
              <a:p>
                <a:pPr hangingPunct="1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 Development of new algorithms for HK</a:t>
                </a:r>
                <a:r>
                  <a:rPr lang="en-US" sz="3200" b="1" dirty="0"/>
                  <a:t> </a:t>
                </a:r>
                <a:endParaRPr lang="en-US" sz="3200" dirty="0"/>
              </a:p>
              <a:p>
                <a:pPr hangingPunct="1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 Validation against test beam experiment (WCTE)</a:t>
                </a:r>
              </a:p>
              <a:p>
                <a:pPr hangingPunct="1"/>
                <a:endParaRPr lang="en-US" dirty="0"/>
              </a:p>
            </p:txBody>
          </p:sp>
        </mc:Choice>
        <mc:Fallback xmlns="">
          <p:sp>
            <p:nvSpPr>
              <p:cNvPr id="7" name="Text Placeholder 11">
                <a:extLst>
                  <a:ext uri="{FF2B5EF4-FFF2-40B4-BE49-F238E27FC236}">
                    <a16:creationId xmlns:a16="http://schemas.microsoft.com/office/drawing/2014/main" id="{044B5B00-E590-C430-12FD-FD32EFDE6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9066" y="1617105"/>
                <a:ext cx="11430001" cy="4766762"/>
              </a:xfrm>
              <a:prstGeom prst="rect">
                <a:avLst/>
              </a:prstGeom>
              <a:blipFill>
                <a:blip r:embed="rId3"/>
                <a:stretch>
                  <a:fillRect l="-2109" t="-212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">
            <a:extLst>
              <a:ext uri="{FF2B5EF4-FFF2-40B4-BE49-F238E27FC236}">
                <a16:creationId xmlns:a16="http://schemas.microsoft.com/office/drawing/2014/main" id="{07CDBF82-84F2-BF6A-D524-F0E36F5EAB8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B9D35F-B00F-36AD-40E0-BB89AEA1CF58}"/>
              </a:ext>
            </a:extLst>
          </p:cNvPr>
          <p:cNvGrpSpPr/>
          <p:nvPr/>
        </p:nvGrpSpPr>
        <p:grpSpPr>
          <a:xfrm>
            <a:off x="11684789" y="10327081"/>
            <a:ext cx="5830863" cy="3367047"/>
            <a:chOff x="17826711" y="7467511"/>
            <a:chExt cx="5830863" cy="33670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2504C-B5FE-EA25-06E9-D8A5033B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26711" y="7467511"/>
              <a:ext cx="5830863" cy="33670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09736AD-EFE7-EF72-3288-585E571E7C4C}"/>
                    </a:ext>
                  </a:extLst>
                </p:cNvPr>
                <p:cNvSpPr txBox="1"/>
                <p:nvPr/>
              </p:nvSpPr>
              <p:spPr>
                <a:xfrm>
                  <a:off x="20742142" y="8586777"/>
                  <a:ext cx="641137" cy="56425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fr-FR" sz="3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Helvetica Neue"/>
                                <a:cs typeface="Helvetica Neue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kumimoji="0" lang="fr-FR" sz="3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Helvetica Neue"/>
                                <a:cs typeface="Helvetica Neue"/>
                                <a:sym typeface="Helvetica Neue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US" sz="30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09736AD-EFE7-EF72-3288-585E571E7C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42142" y="8586777"/>
                  <a:ext cx="641137" cy="564257"/>
                </a:xfrm>
                <a:prstGeom prst="rect">
                  <a:avLst/>
                </a:prstGeom>
                <a:blipFill>
                  <a:blip r:embed="rId5"/>
                  <a:stretch>
                    <a:fillRect l="-588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B75E1-CEB2-50B7-C3A3-7B632864850D}"/>
              </a:ext>
            </a:extLst>
          </p:cNvPr>
          <p:cNvGrpSpPr/>
          <p:nvPr/>
        </p:nvGrpSpPr>
        <p:grpSpPr>
          <a:xfrm>
            <a:off x="11684789" y="7069207"/>
            <a:ext cx="5889641" cy="3394030"/>
            <a:chOff x="11835714" y="7445164"/>
            <a:chExt cx="5889641" cy="33940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B6DCC1-3BFA-E7EA-E449-0388ACD6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35714" y="7445164"/>
              <a:ext cx="5889641" cy="33940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8C453C7-C096-21E2-E178-24403A1C3B47}"/>
                    </a:ext>
                  </a:extLst>
                </p:cNvPr>
                <p:cNvSpPr txBox="1"/>
                <p:nvPr/>
              </p:nvSpPr>
              <p:spPr>
                <a:xfrm>
                  <a:off x="15872936" y="9663143"/>
                  <a:ext cx="674800" cy="56425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fr-FR" sz="3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Helvetica Neue"/>
                                <a:cs typeface="Helvetica Neue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kumimoji="0" lang="fr-FR" sz="3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Helvetica Neue"/>
                                <a:cs typeface="Helvetica Neue"/>
                                <a:sym typeface="Helvetica Neue"/>
                              </a:rPr>
                              <m:t>𝝁</m:t>
                            </m:r>
                          </m:e>
                          <m:sup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US" sz="30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8C453C7-C096-21E2-E178-24403A1C3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72936" y="9663143"/>
                  <a:ext cx="674800" cy="564257"/>
                </a:xfrm>
                <a:prstGeom prst="rect">
                  <a:avLst/>
                </a:prstGeom>
                <a:blipFill>
                  <a:blip r:embed="rId7"/>
                  <a:stretch>
                    <a:fillRect l="-10909" b="-1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F17D7A-B597-6027-E470-A68041F456D9}"/>
              </a:ext>
            </a:extLst>
          </p:cNvPr>
          <p:cNvSpPr txBox="1">
            <a:spLocks/>
          </p:cNvSpPr>
          <p:nvPr/>
        </p:nvSpPr>
        <p:spPr>
          <a:xfrm>
            <a:off x="524933" y="1617105"/>
            <a:ext cx="10944739" cy="47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5pPr>
            <a:lvl6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b="1" dirty="0"/>
              <a:t>Development of ND280 HA-TPC </a:t>
            </a:r>
            <a:r>
              <a:rPr lang="en-US" b="1" dirty="0" err="1"/>
              <a:t>sim&amp;recon</a:t>
            </a:r>
            <a:endParaRPr lang="en-US" b="1" dirty="0"/>
          </a:p>
          <a:p>
            <a:pPr hangingPunct="1"/>
            <a:r>
              <a:rPr lang="en-US" sz="3200" dirty="0"/>
              <a:t> Strong contributions from the group</a:t>
            </a:r>
          </a:p>
          <a:p>
            <a:pPr hangingPunct="1"/>
            <a:r>
              <a:rPr lang="en-US" sz="3200" dirty="0"/>
              <a:t> Novel reconstruction methods including the detector’s unique physics (charge spreading…)</a:t>
            </a:r>
          </a:p>
          <a:p>
            <a:pPr hangingPunct="1"/>
            <a:r>
              <a:rPr lang="en-US" sz="3200" dirty="0"/>
              <a:t> Performances characterization (peer-reviewed papers)</a:t>
            </a:r>
          </a:p>
          <a:p>
            <a:pPr hangingPunct="1"/>
            <a:r>
              <a:rPr lang="en-US" dirty="0"/>
              <a:t> </a:t>
            </a:r>
          </a:p>
          <a:p>
            <a:pPr hangingPunct="1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28048-BC5A-FF0A-4AE4-2862E6E0B4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514" y="8080099"/>
            <a:ext cx="6028043" cy="4190925"/>
          </a:xfrm>
          <a:prstGeom prst="rect">
            <a:avLst/>
          </a:prstGeom>
        </p:spPr>
      </p:pic>
      <p:pic>
        <p:nvPicPr>
          <p:cNvPr id="19" name="Picture 18" descr="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98CE9388-667A-3355-D23C-96794FE542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" r="8715"/>
          <a:stretch/>
        </p:blipFill>
        <p:spPr>
          <a:xfrm>
            <a:off x="6492457" y="8201275"/>
            <a:ext cx="5438624" cy="53039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2E9AF8-2057-E7DD-AB19-639F6EA91EB0}"/>
              </a:ext>
            </a:extLst>
          </p:cNvPr>
          <p:cNvSpPr txBox="1"/>
          <p:nvPr/>
        </p:nvSpPr>
        <p:spPr>
          <a:xfrm rot="16200000">
            <a:off x="-541312" y="9191289"/>
            <a:ext cx="2359620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Momentum resolution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BAA7B-AE26-DC21-E178-67FBD52F813F}"/>
              </a:ext>
            </a:extLst>
          </p:cNvPr>
          <p:cNvSpPr txBox="1"/>
          <p:nvPr/>
        </p:nvSpPr>
        <p:spPr>
          <a:xfrm rot="16200000">
            <a:off x="-579411" y="9191290"/>
            <a:ext cx="2359620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Momentum resolution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267F12-6BE7-EA74-6B8F-7E392313ACB7}"/>
              </a:ext>
            </a:extLst>
          </p:cNvPr>
          <p:cNvSpPr txBox="1"/>
          <p:nvPr/>
        </p:nvSpPr>
        <p:spPr>
          <a:xfrm rot="16200000">
            <a:off x="5154800" y="9258533"/>
            <a:ext cx="2359620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Momentum resolution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E1B17E-7ADF-588F-1224-EEA925FA91E3}"/>
              </a:ext>
            </a:extLst>
          </p:cNvPr>
          <p:cNvSpPr txBox="1"/>
          <p:nvPr/>
        </p:nvSpPr>
        <p:spPr>
          <a:xfrm>
            <a:off x="3525594" y="11057562"/>
            <a:ext cx="24830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logQ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method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6D616E-56D6-54E2-231F-F7972681181B}"/>
              </a:ext>
            </a:extLst>
          </p:cNvPr>
          <p:cNvSpPr txBox="1"/>
          <p:nvPr/>
        </p:nvSpPr>
        <p:spPr>
          <a:xfrm>
            <a:off x="7118481" y="11791832"/>
            <a:ext cx="465993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Full waveform fit method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3AC344-2D51-C244-0969-0D34AB7B13C2}"/>
              </a:ext>
            </a:extLst>
          </p:cNvPr>
          <p:cNvCxnSpPr/>
          <p:nvPr/>
        </p:nvCxnSpPr>
        <p:spPr>
          <a:xfrm>
            <a:off x="1146616" y="9263298"/>
            <a:ext cx="4926227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15A9E76-C547-9712-5DC8-254354DC48C0}"/>
              </a:ext>
            </a:extLst>
          </p:cNvPr>
          <p:cNvSpPr txBox="1"/>
          <p:nvPr/>
        </p:nvSpPr>
        <p:spPr>
          <a:xfrm>
            <a:off x="1229217" y="9212366"/>
            <a:ext cx="188032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Target: 10%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4EBB37-1562-8B3E-E661-FE6D798DF814}"/>
              </a:ext>
            </a:extLst>
          </p:cNvPr>
          <p:cNvSpPr txBox="1"/>
          <p:nvPr/>
        </p:nvSpPr>
        <p:spPr>
          <a:xfrm>
            <a:off x="6029236" y="11040161"/>
            <a:ext cx="205024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x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 better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1CB19B7-07B5-09EE-7798-4CC0783D9F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808" y="4722684"/>
            <a:ext cx="4635642" cy="35090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E3B295-7CC5-FC5F-E869-FA072A8EC1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1685" y="4253083"/>
            <a:ext cx="4195562" cy="416452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CF003EF-CDA7-6555-DFE4-1B753CB11CEF}"/>
              </a:ext>
            </a:extLst>
          </p:cNvPr>
          <p:cNvSpPr txBox="1"/>
          <p:nvPr/>
        </p:nvSpPr>
        <p:spPr>
          <a:xfrm>
            <a:off x="8293933" y="5261962"/>
            <a:ext cx="272991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PID via </a:t>
            </a:r>
            <a:b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Machine Learning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8AD303-1868-D921-350E-62D5A05890E8}"/>
              </a:ext>
            </a:extLst>
          </p:cNvPr>
          <p:cNvSpPr txBox="1"/>
          <p:nvPr/>
        </p:nvSpPr>
        <p:spPr>
          <a:xfrm>
            <a:off x="88727" y="12534050"/>
            <a:ext cx="14458378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P. </a:t>
            </a:r>
            <a:r>
              <a:rPr lang="en-US" sz="2800" b="0" dirty="0" err="1">
                <a:solidFill>
                  <a:schemeClr val="accent6">
                    <a:lumMod val="75000"/>
                  </a:schemeClr>
                </a:solidFill>
              </a:rPr>
              <a:t>Billoir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, A. Chalumeau, L. Russo, W. Saenz, </a:t>
            </a:r>
            <a:b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S. Suvorov, U. </a:t>
            </a:r>
            <a:r>
              <a:rPr lang="en-US" sz="2800" b="0" dirty="0" err="1">
                <a:solidFill>
                  <a:schemeClr val="accent6">
                    <a:lumMod val="75000"/>
                  </a:schemeClr>
                </a:solidFill>
              </a:rPr>
              <a:t>Virginet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, V. </a:t>
            </a:r>
            <a:r>
              <a:rPr lang="en-US" sz="2800" b="0" dirty="0" err="1">
                <a:solidFill>
                  <a:schemeClr val="accent6">
                    <a:lumMod val="75000"/>
                  </a:schemeClr>
                </a:solidFill>
              </a:rPr>
              <a:t>Yevarouskaya</a:t>
            </a:r>
            <a:endParaRPr lang="en-US" sz="28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ED5A1DB-2781-9E69-7BD2-62E5A78995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22774" y="7332134"/>
            <a:ext cx="5114610" cy="5447476"/>
          </a:xfrm>
          <a:prstGeom prst="rect">
            <a:avLst/>
          </a:prstGeom>
        </p:spPr>
      </p:pic>
      <p:sp>
        <p:nvSpPr>
          <p:cNvPr id="38" name="Down Arrow 37">
            <a:extLst>
              <a:ext uri="{FF2B5EF4-FFF2-40B4-BE49-F238E27FC236}">
                <a16:creationId xmlns:a16="http://schemas.microsoft.com/office/drawing/2014/main" id="{BB9FA982-9CF2-2F93-4642-F2679150480C}"/>
              </a:ext>
            </a:extLst>
          </p:cNvPr>
          <p:cNvSpPr/>
          <p:nvPr/>
        </p:nvSpPr>
        <p:spPr>
          <a:xfrm rot="16560353">
            <a:off x="5774484" y="7770143"/>
            <a:ext cx="572267" cy="5861940"/>
          </a:xfrm>
          <a:prstGeom prst="downArrow">
            <a:avLst>
              <a:gd name="adj1" fmla="val 50000"/>
              <a:gd name="adj2" fmla="val 48642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694121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6DEE41-669E-6D08-9A81-A07389EF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analyses highlights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BB4B0-BCAF-DB5E-C7D3-87E7702BB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2935" y="3132203"/>
            <a:ext cx="6069919" cy="4181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6DCE5-B307-477A-F89B-CB445A4E9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546" y="8168390"/>
            <a:ext cx="7772400" cy="478511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92A55A-B0CE-8089-4798-9A3F8EDC0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19" y="1795914"/>
            <a:ext cx="14552222" cy="1293271"/>
          </a:xfrm>
        </p:spPr>
        <p:txBody>
          <a:bodyPr/>
          <a:lstStyle/>
          <a:p>
            <a:r>
              <a:rPr lang="en-US" b="1" dirty="0"/>
              <a:t>Gundam:</a:t>
            </a:r>
            <a:r>
              <a:rPr lang="en-US" dirty="0"/>
              <a:t> New Near Detector fitter developed at LPNHE</a:t>
            </a:r>
          </a:p>
          <a:p>
            <a:r>
              <a:rPr lang="en-US" sz="3200" dirty="0"/>
              <a:t>Studies of ND280 upgrade sensitivity and future constraints</a:t>
            </a:r>
          </a:p>
          <a:p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CA22CA-3566-AA23-2A91-69605131C955}"/>
              </a:ext>
            </a:extLst>
          </p:cNvPr>
          <p:cNvSpPr txBox="1">
            <a:spLocks/>
          </p:cNvSpPr>
          <p:nvPr/>
        </p:nvSpPr>
        <p:spPr>
          <a:xfrm>
            <a:off x="15161741" y="7415328"/>
            <a:ext cx="8888706" cy="129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5pPr>
            <a:lvl6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b="1" dirty="0"/>
              <a:t>New sensitivity studies for HK LBNO</a:t>
            </a:r>
            <a:endParaRPr lang="en-US"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305507FB-678D-FE66-75DE-B7B5A1962A4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373805" y="13044214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C26025-6AFD-B215-96D3-EC3521818204}"/>
              </a:ext>
            </a:extLst>
          </p:cNvPr>
          <p:cNvSpPr txBox="1"/>
          <p:nvPr/>
        </p:nvSpPr>
        <p:spPr>
          <a:xfrm>
            <a:off x="1151238" y="6420098"/>
            <a:ext cx="1218994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A. Blanchet, V. Nguyen, S. Suvorov, V. </a:t>
            </a:r>
            <a:r>
              <a:rPr lang="en-US" sz="2800" b="0" dirty="0" err="1">
                <a:solidFill>
                  <a:schemeClr val="accent6">
                    <a:lumMod val="75000"/>
                  </a:schemeClr>
                </a:solidFill>
              </a:rPr>
              <a:t>Yevarouskaya</a:t>
            </a:r>
            <a:endParaRPr lang="en-US" sz="28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E59AD-9180-E7BD-0A4E-A9A78EB7F56D}"/>
              </a:ext>
            </a:extLst>
          </p:cNvPr>
          <p:cNvSpPr txBox="1"/>
          <p:nvPr/>
        </p:nvSpPr>
        <p:spPr>
          <a:xfrm>
            <a:off x="15703459" y="12998378"/>
            <a:ext cx="278644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C. </a:t>
            </a:r>
            <a:r>
              <a:rPr lang="en-US" sz="2800" b="0" dirty="0" err="1">
                <a:solidFill>
                  <a:schemeClr val="accent6">
                    <a:lumMod val="75000"/>
                  </a:schemeClr>
                </a:solidFill>
              </a:rPr>
              <a:t>Dalmazzone</a:t>
            </a:r>
            <a:endParaRPr lang="en-US" sz="28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4FAB715-D3A5-8006-D72C-8E6CB7A643B8}"/>
              </a:ext>
            </a:extLst>
          </p:cNvPr>
          <p:cNvSpPr txBox="1">
            <a:spLocks/>
          </p:cNvSpPr>
          <p:nvPr/>
        </p:nvSpPr>
        <p:spPr>
          <a:xfrm>
            <a:off x="13551284" y="1832644"/>
            <a:ext cx="14552222" cy="129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5pPr>
            <a:lvl6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b="1" dirty="0"/>
              <a:t>Contributions to T2K LBNO analyses (P-Theta)</a:t>
            </a:r>
          </a:p>
          <a:p>
            <a:pPr hangingPunct="1"/>
            <a:r>
              <a:rPr lang="en-US" dirty="0"/>
              <a:t>Extraction of neutrinos oscillation parameters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34B7C-B3BF-B21F-E922-4058F11C7D14}"/>
              </a:ext>
            </a:extLst>
          </p:cNvPr>
          <p:cNvSpPr txBox="1"/>
          <p:nvPr/>
        </p:nvSpPr>
        <p:spPr>
          <a:xfrm>
            <a:off x="22264350" y="6832027"/>
            <a:ext cx="278644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L. </a:t>
            </a:r>
            <a:r>
              <a:rPr lang="en-US" sz="2800" b="0" dirty="0" err="1">
                <a:solidFill>
                  <a:schemeClr val="accent6">
                    <a:lumMod val="75000"/>
                  </a:schemeClr>
                </a:solidFill>
              </a:rPr>
              <a:t>Mellet</a:t>
            </a:r>
            <a:endParaRPr lang="en-US" sz="28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737F0F1-1A91-EBB2-2C97-B18B4AA5F6D3}"/>
              </a:ext>
            </a:extLst>
          </p:cNvPr>
          <p:cNvSpPr txBox="1">
            <a:spLocks/>
          </p:cNvSpPr>
          <p:nvPr/>
        </p:nvSpPr>
        <p:spPr>
          <a:xfrm>
            <a:off x="675422" y="6875119"/>
            <a:ext cx="14552222" cy="129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Segoe UI" panose="020B0502040204020203" pitchFamily="34" charset="0"/>
                <a:ea typeface="Helvetica Neue"/>
                <a:cs typeface="Segoe UI" panose="020B0502040204020203" pitchFamily="34" charset="0"/>
                <a:sym typeface="Helvetica Neue"/>
              </a:defRPr>
            </a:lvl5pPr>
            <a:lvl6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b="1" dirty="0"/>
              <a:t>Neutrino cross-sections modelling</a:t>
            </a:r>
          </a:p>
          <a:p>
            <a:pPr hangingPunct="1"/>
            <a:r>
              <a:rPr lang="en-US" dirty="0"/>
              <a:t>Understand outgoing particles’ kinematics and constrain x-sections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CA4FEA-BE3C-FD05-BB7A-C7F3015BA593}"/>
              </a:ext>
            </a:extLst>
          </p:cNvPr>
          <p:cNvGrpSpPr/>
          <p:nvPr/>
        </p:nvGrpSpPr>
        <p:grpSpPr>
          <a:xfrm>
            <a:off x="726425" y="8223301"/>
            <a:ext cx="5699775" cy="4775077"/>
            <a:chOff x="726425" y="8223301"/>
            <a:chExt cx="5699775" cy="477507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2AE23ED-D8CC-D8BB-F202-071CB4DF2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375" t="24801" r="31888" b="13601"/>
            <a:stretch/>
          </p:blipFill>
          <p:spPr>
            <a:xfrm>
              <a:off x="726425" y="8266489"/>
              <a:ext cx="5699775" cy="473188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040E50B-8853-6641-1610-A2BCAC47C229}"/>
                    </a:ext>
                  </a:extLst>
                </p:cNvPr>
                <p:cNvSpPr/>
                <p:nvPr/>
              </p:nvSpPr>
              <p:spPr>
                <a:xfrm>
                  <a:off x="726425" y="8223301"/>
                  <a:ext cx="2029317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175</m:t>
                        </m:r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MeV</m:t>
                        </m:r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040E50B-8853-6641-1610-A2BCAC47C2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" y="8223301"/>
                  <a:ext cx="2029317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AA48D49-9A3D-C671-EEC3-35D03F973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500" y="8168390"/>
            <a:ext cx="7005212" cy="50266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7E0941-9487-1D43-0394-95EBD8B55731}"/>
              </a:ext>
            </a:extLst>
          </p:cNvPr>
          <p:cNvSpPr txBox="1"/>
          <p:nvPr/>
        </p:nvSpPr>
        <p:spPr>
          <a:xfrm>
            <a:off x="1151238" y="12988331"/>
            <a:ext cx="1218994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M. Martini, V. Nguyen, U. </a:t>
            </a:r>
            <a:r>
              <a:rPr lang="en-US" sz="2800" b="0" dirty="0" err="1">
                <a:solidFill>
                  <a:schemeClr val="accent6">
                    <a:lumMod val="75000"/>
                  </a:schemeClr>
                </a:solidFill>
              </a:rPr>
              <a:t>Virginet</a:t>
            </a:r>
            <a:endParaRPr lang="en-US" sz="28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57BA40-841A-1BE6-1A0D-D0B6F510D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4183" y="2976779"/>
            <a:ext cx="4818385" cy="34357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AF5635-0378-1BFE-40A6-F0913261C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8831" y="2926835"/>
            <a:ext cx="5151954" cy="35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205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alk_HK_HCERES" id="{C682C287-93AE-F541-AAF1-ACD521D6FB87}" vid="{A57D0C26-4B72-B148-B4CE-10136E2F6C6E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6082</TotalTime>
  <Words>2237</Words>
  <Application>Microsoft Office PowerPoint</Application>
  <PresentationFormat>Custom</PresentationFormat>
  <Paragraphs>469</Paragraphs>
  <Slides>21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White</vt:lpstr>
      <vt:lpstr>Neutrino group:  contributions and prospects</vt:lpstr>
      <vt:lpstr>Neutrino group members</vt:lpstr>
      <vt:lpstr>Evolution since last HCERES</vt:lpstr>
      <vt:lpstr>Tokai-To-(Super/Hyper-)KamiokaNDE </vt:lpstr>
      <vt:lpstr>Hadrons measurements with NA61/SHINE</vt:lpstr>
      <vt:lpstr>J-PARC and ND280 upgrades for T2K-II/HK</vt:lpstr>
      <vt:lpstr>Hyper-Kamiokande</vt:lpstr>
      <vt:lpstr>ND280 and Cherenkov Reconstruction</vt:lpstr>
      <vt:lpstr>Physics analyses highlights</vt:lpstr>
      <vt:lpstr>From T2K to HK</vt:lpstr>
      <vt:lpstr>From T2K to HK</vt:lpstr>
      <vt:lpstr>From T2K to HK</vt:lpstr>
      <vt:lpstr>From T2K to HK</vt:lpstr>
      <vt:lpstr>From T2K to HK</vt:lpstr>
      <vt:lpstr>From T2K to HK</vt:lpstr>
      <vt:lpstr>From T2K to HK</vt:lpstr>
      <vt:lpstr>Grants, publications and communications</vt:lpstr>
      <vt:lpstr>Scientific life coordination</vt:lpstr>
      <vt:lpstr>Teaching and outreach</vt:lpstr>
      <vt:lpstr>Neutrino group activities</vt:lpstr>
      <vt:lpstr>From T2K to HK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Mathieu Guigue</cp:lastModifiedBy>
  <cp:revision>394</cp:revision>
  <dcterms:modified xsi:type="dcterms:W3CDTF">2023-12-04T11:13:51Z</dcterms:modified>
</cp:coreProperties>
</file>