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478" r:id="rId2"/>
    <p:sldId id="480" r:id="rId3"/>
    <p:sldId id="259" r:id="rId4"/>
    <p:sldId id="359" r:id="rId5"/>
    <p:sldId id="481" r:id="rId6"/>
    <p:sldId id="482" r:id="rId7"/>
    <p:sldId id="456" r:id="rId8"/>
    <p:sldId id="446" r:id="rId9"/>
    <p:sldId id="468" r:id="rId10"/>
    <p:sldId id="484" r:id="rId11"/>
    <p:sldId id="448" r:id="rId12"/>
    <p:sldId id="485" r:id="rId13"/>
    <p:sldId id="410" r:id="rId14"/>
    <p:sldId id="470" r:id="rId15"/>
    <p:sldId id="486" r:id="rId16"/>
    <p:sldId id="440" r:id="rId17"/>
    <p:sldId id="488" r:id="rId18"/>
    <p:sldId id="429" r:id="rId19"/>
    <p:sldId id="469" r:id="rId20"/>
    <p:sldId id="487" r:id="rId21"/>
    <p:sldId id="491" r:id="rId22"/>
    <p:sldId id="493" r:id="rId23"/>
    <p:sldId id="490" r:id="rId24"/>
    <p:sldId id="492" r:id="rId25"/>
    <p:sldId id="437" r:id="rId26"/>
    <p:sldId id="438" r:id="rId27"/>
    <p:sldId id="262" r:id="rId28"/>
    <p:sldId id="494" r:id="rId29"/>
    <p:sldId id="495" r:id="rId30"/>
    <p:sldId id="496" r:id="rId31"/>
    <p:sldId id="474" r:id="rId32"/>
    <p:sldId id="471" r:id="rId33"/>
    <p:sldId id="473" r:id="rId34"/>
    <p:sldId id="257" r:id="rId35"/>
    <p:sldId id="476" r:id="rId36"/>
    <p:sldId id="475" r:id="rId37"/>
    <p:sldId id="477" r:id="rId38"/>
    <p:sldId id="409" r:id="rId39"/>
    <p:sldId id="261" r:id="rId40"/>
    <p:sldId id="489" r:id="rId41"/>
    <p:sldId id="426" r:id="rId42"/>
    <p:sldId id="465" r:id="rId43"/>
    <p:sldId id="266" r:id="rId44"/>
    <p:sldId id="369" r:id="rId45"/>
    <p:sldId id="26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3BFF"/>
    <a:srgbClr val="8AF6FF"/>
    <a:srgbClr val="2927FF"/>
    <a:srgbClr val="FF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73"/>
    <p:restoredTop sz="89740"/>
  </p:normalViewPr>
  <p:slideViewPr>
    <p:cSldViewPr snapToGrid="0">
      <p:cViewPr varScale="1">
        <p:scale>
          <a:sx n="107" d="100"/>
          <a:sy n="107" d="100"/>
        </p:scale>
        <p:origin x="1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2C912-64FD-2A41-967E-DCAB4205799F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81A2D-9A96-3E49-AD03-C770F702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1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morning……..</a:t>
            </a:r>
            <a:r>
              <a:rPr lang="en-US" dirty="0" err="1"/>
              <a:t>i</a:t>
            </a:r>
            <a:r>
              <a:rPr lang="en-US" dirty="0"/>
              <a:t> have heard of this conference on shapes and symmetries for many years but it is my first time attending!</a:t>
            </a:r>
          </a:p>
          <a:p>
            <a:r>
              <a:rPr lang="en-US" dirty="0"/>
              <a:t>We heard Yuri tells us all about the new ideas he has about high precision measurements with stored radioactive ions and I will talk about</a:t>
            </a:r>
          </a:p>
          <a:p>
            <a:r>
              <a:rPr lang="en-US" dirty="0"/>
              <a:t>My talk is about An open question in  nuclear structure physics for decades…..</a:t>
            </a:r>
          </a:p>
          <a:p>
            <a:r>
              <a:rPr lang="en-US" dirty="0"/>
              <a:t>do deformed nuclei sustain vibrational motion built on the rotational excitations that we observe?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2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2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Intrinsic state of the IBM Hamiltonian…a form of boson condensate…a superposition of monopole and </a:t>
            </a:r>
            <a:r>
              <a:rPr lang="en-US" dirty="0" err="1"/>
              <a:t>quandrupole</a:t>
            </a:r>
            <a:r>
              <a:rPr lang="en-US" dirty="0"/>
              <a:t> bosons.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0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</a:t>
            </a:r>
            <a:r>
              <a:rPr lang="en-US" baseline="0" dirty="0" err="1"/>
              <a:t>cgs</a:t>
            </a:r>
            <a:r>
              <a:rPr lang="en-US" baseline="0" dirty="0"/>
              <a:t> 16</a:t>
            </a:r>
            <a:r>
              <a:rPr lang="mr-IN" baseline="0" dirty="0"/>
              <a:t>…</a:t>
            </a:r>
            <a:r>
              <a:rPr lang="en-US" dirty="0"/>
              <a:t>I am going to talk about low</a:t>
            </a:r>
            <a:r>
              <a:rPr lang="en-US" baseline="0" dirty="0"/>
              <a:t> lying oscillations of deformed nuclei</a:t>
            </a:r>
            <a:r>
              <a:rPr lang="mr-IN" baseline="0" dirty="0"/>
              <a:t>…</a:t>
            </a:r>
            <a:r>
              <a:rPr lang="en-US" baseline="0" dirty="0"/>
              <a:t>…. One of my favorite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71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Band mixing calculation…..Energy of double beta to beta </a:t>
            </a:r>
            <a:r>
              <a:rPr lang="mr-IN" dirty="0"/>
              <a:t>…</a:t>
            </a:r>
            <a:r>
              <a:rPr lang="en-US" dirty="0"/>
              <a:t>.1.47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13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154Gd</a:t>
            </a:r>
            <a:r>
              <a:rPr lang="mr-IN" dirty="0"/>
              <a:t>…</a:t>
            </a:r>
            <a:r>
              <a:rPr lang="en-US" dirty="0"/>
              <a:t>.Jose-</a:t>
            </a:r>
            <a:r>
              <a:rPr lang="en-US" dirty="0" err="1"/>
              <a:t>enrigque</a:t>
            </a:r>
            <a:r>
              <a:rPr lang="en-US" baseline="0" dirty="0"/>
              <a:t> </a:t>
            </a:r>
            <a:r>
              <a:rPr lang="en-US" baseline="0" dirty="0" err="1"/>
              <a:t>arcia-Romos</a:t>
            </a:r>
            <a:r>
              <a:rPr lang="mr-IN" baseline="0" dirty="0"/>
              <a:t>…</a:t>
            </a:r>
            <a:r>
              <a:rPr lang="en-US" baseline="0" dirty="0"/>
              <a:t>.shape coexistence and quantum phase transitions</a:t>
            </a:r>
            <a:r>
              <a:rPr lang="mr-IN" baseline="0" dirty="0"/>
              <a:t>…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9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heard a lot of talk about coexistence this week…..How could we tell a vibration from coexistence….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59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Biggest region of deformation….rare earth…</a:t>
            </a:r>
          </a:p>
          <a:p>
            <a:r>
              <a:rPr lang="en-US" dirty="0"/>
              <a:t>Lowest lying shape oscillation possible on the ground state….are quadrupole in nature….in deformed nuclei….aligned along the symmetry axis and one perpendicular to it</a:t>
            </a:r>
          </a:p>
          <a:p>
            <a:r>
              <a:rPr lang="en-US" dirty="0"/>
              <a:t>Question unanswered due to lack of data….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6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Collectivity….100’s of </a:t>
            </a:r>
            <a:r>
              <a:rPr lang="en-US" dirty="0" err="1"/>
              <a:t>W.u</a:t>
            </a:r>
            <a:r>
              <a:rPr lang="en-US" dirty="0"/>
              <a:t>. for rotational….1-10 </a:t>
            </a:r>
            <a:r>
              <a:rPr lang="en-US" dirty="0" err="1"/>
              <a:t>W.u</a:t>
            </a:r>
            <a:r>
              <a:rPr lang="en-US" dirty="0"/>
              <a:t>. for the oscillations or vibrations….10’s </a:t>
            </a:r>
            <a:r>
              <a:rPr lang="en-US" dirty="0" err="1"/>
              <a:t>W.u</a:t>
            </a:r>
            <a:r>
              <a:rPr lang="en-US" dirty="0"/>
              <a:t> for GQR or DGR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4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</a:t>
            </a:r>
            <a:r>
              <a:rPr lang="en-US" baseline="0" dirty="0" err="1"/>
              <a:t>cgs</a:t>
            </a:r>
            <a:r>
              <a:rPr lang="en-US" baseline="0" dirty="0"/>
              <a:t> 16</a:t>
            </a:r>
            <a:r>
              <a:rPr lang="mr-IN" baseline="0" dirty="0"/>
              <a:t>…</a:t>
            </a:r>
            <a:r>
              <a:rPr lang="en-US" dirty="0"/>
              <a:t>I am going to talk about low</a:t>
            </a:r>
            <a:r>
              <a:rPr lang="en-US" baseline="0" dirty="0"/>
              <a:t> lying oscillations of deformed nuclei</a:t>
            </a:r>
            <a:r>
              <a:rPr lang="mr-IN" baseline="0" dirty="0"/>
              <a:t>…</a:t>
            </a:r>
            <a:r>
              <a:rPr lang="en-US" baseline="0" dirty="0"/>
              <a:t>…. One of my favorite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C1AB-2CC3-2445-98A7-796E43E15F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6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81A2D-9A96-3E49-AD03-C770F702A0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3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7FD58-69EB-F7AC-BB9C-1455DDAA4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AFB44-17B8-7826-B56A-9928332ED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CCAF9-BE8F-7FCA-CABD-79D97C909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6116-FDBB-EC12-C8A0-3B9796B2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44DC9-4917-44A3-12F1-4EAC3720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8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2915-5765-861A-5167-60081071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3C659-8F4F-E2FB-547D-420BD6E1A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50202-6785-2435-8FC9-EF42D344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C82E2-EA81-D5DF-95C9-926A7F9A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EC448-36A5-CAC3-0CCB-71E9AB87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12C9DC-01F3-B9A5-288A-BE8221226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CC04F-2B07-6997-BBE2-170C0CC2C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07F7F-4FFC-DCA9-3F25-51B74D68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8E4E-0420-6796-715D-893EBAD3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83635-35A2-13A3-8639-10ABABA0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EC6E2-54E1-4C2C-5D35-FF9EA746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11C02-988C-27C0-136B-A532DAA2E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F2E77-5943-759D-7F64-0242D4C8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3C016-0721-B08C-D8E8-2BA3C9E0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778C-701C-328B-F44A-5230AF3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6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9281-6980-C240-B2B6-BD19FC87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6ABE7-013F-C425-ADC8-1051B4C38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DA90-1934-CE33-2E5D-0D93D89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CFEB4-496C-AF4E-0F88-679C4C10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746F3-CA3E-E5E3-D6E2-D2BFDE63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0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018C0-776F-C82F-E97B-71562A27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EC15-ADFE-9ACB-6C3C-E253E5CB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7F115-502E-FBE0-3545-FB907099B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AB0CC-E73B-04EE-D939-D0D2AB9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F153A-2F47-4F08-3CF1-9711C2E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BAD3A-5FDE-C91E-ADEF-3E8BA43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68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0A6C-4C15-223D-4B67-3687E7B5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BB8FF-7163-0662-0DA4-5CE58A789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2313E-DAE2-9E6E-5E5A-C82E63C4A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0D23AA-5AEB-6746-A7C4-90B751CA3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8C6DA-41E3-4BF7-46EB-C6D90BDA7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8D44A-2714-FFED-B80B-CF9E1A95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0665F-869E-E4FB-57E7-17829ABB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F88B3-7956-2E72-12F8-1F830467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967B-1741-6CCC-9862-8853B5BC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CB958-2C4D-4587-4530-31F873B4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B4806-EC69-2BD0-76B0-3EEC9C932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BDE6F-6C05-109F-4006-28DCE882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8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9E242-6E5C-4A4A-3F8E-CD77FCA9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70775-A442-7A81-9F07-7E4F1C39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8E784-E05A-628E-4B01-CE35EBBE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6502-941B-06DA-B7E4-DF3D3DC9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3B0F6-4566-0E3F-1D2D-1E53376C9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EBD9A-649C-A430-0D1F-23E193FD9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6C8BC-F089-74F8-7A0C-9606F1CC0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BDA0F-E877-7C45-4D1B-360CDD0C9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D6BAD-D857-B8E1-6854-15CBD6BC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3267-99AE-5BD5-1867-5F235701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9D500-E265-0F0C-F43C-F8EEFBAED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32477-411C-4190-A03C-F5DA7F0CE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9EDB7-7333-9DF7-306E-917A48F9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30FCB-D5C1-97D4-95F7-08603FEF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95C38-426C-6C95-636D-F8F6AA84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B98ACC-FDD2-710F-32D6-3770343B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997AB-7A6E-56B7-5EBA-BB1497773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DB848-4366-9380-1D4E-90BD5FE8D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26D666-1ECB-224F-84CF-29F5659E709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694F-3089-C44C-44A9-E4B5EEED5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33D52-D0CE-5E1B-39A4-FA70E1005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B8B0D4-766A-0944-A04D-4027BBFF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4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hyperlink" Target="https://doi.org/10.1051/epjconf/202430102001" TargetMode="Externa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4719B-6DF8-3CF2-D230-AE9F2B04A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899" y="4714719"/>
            <a:ext cx="9108521" cy="2143281"/>
          </a:xfrm>
          <a:prstGeom prst="rect">
            <a:avLst/>
          </a:prstGeom>
          <a:effectLst>
            <a:softEdge rad="319221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48DED1-FBB3-BAB9-0F26-7810C3BCAD7F}"/>
              </a:ext>
            </a:extLst>
          </p:cNvPr>
          <p:cNvSpPr txBox="1"/>
          <p:nvPr/>
        </p:nvSpPr>
        <p:spPr>
          <a:xfrm>
            <a:off x="768627" y="589242"/>
            <a:ext cx="1091927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Vibrations or Coexistence?</a:t>
            </a:r>
          </a:p>
          <a:p>
            <a:r>
              <a:rPr lang="en-US" sz="4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Nature of 0</a:t>
            </a:r>
            <a:r>
              <a:rPr lang="en-US" sz="480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4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States in </a:t>
            </a:r>
            <a:r>
              <a:rPr lang="en-US" sz="4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Deformed</a:t>
            </a:r>
            <a:r>
              <a:rPr lang="en-US" sz="4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Nuclei</a:t>
            </a:r>
          </a:p>
          <a:p>
            <a:endParaRPr lang="en-US" sz="4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 </a:t>
            </a:r>
            <a:r>
              <a:rPr lang="en-US" sz="44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Aprahamian</a:t>
            </a:r>
            <a:endParaRPr lang="en-US" sz="4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for Structure &amp; Nuclear Astrophysics</a:t>
            </a:r>
          </a:p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Notre Dame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F4C35-E378-2EA7-F210-397BF9EAD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0" y="4916557"/>
            <a:ext cx="1695354" cy="1698182"/>
          </a:xfrm>
          <a:prstGeom prst="rect">
            <a:avLst/>
          </a:prstGeom>
        </p:spPr>
      </p:pic>
      <p:pic>
        <p:nvPicPr>
          <p:cNvPr id="8" name="Picture 2" descr="http://isnap.nd.edu/graphics/isnaplogo_l.jpg">
            <a:extLst>
              <a:ext uri="{FF2B5EF4-FFF2-40B4-BE49-F238E27FC236}">
                <a16:creationId xmlns:a16="http://schemas.microsoft.com/office/drawing/2014/main" id="{AA051FA6-F406-E5B6-0C41-ED661FEF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346">
            <a:off x="7911831" y="2326016"/>
            <a:ext cx="4126745" cy="1729303"/>
          </a:xfrm>
          <a:prstGeom prst="rect">
            <a:avLst/>
          </a:prstGeom>
          <a:noFill/>
          <a:effectLst>
            <a:softEdge rad="5373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05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9DC172-A41D-33FD-CD14-E23B98F85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2CBDB4-7BBE-5555-F1C5-D445604101D1}"/>
              </a:ext>
            </a:extLst>
          </p:cNvPr>
          <p:cNvSpPr txBox="1"/>
          <p:nvPr/>
        </p:nvSpPr>
        <p:spPr>
          <a:xfrm>
            <a:off x="9872870" y="4982817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186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209982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378BD-48B0-68C5-706F-389B776B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3" t="-14523" r="183" b="14523"/>
          <a:stretch/>
        </p:blipFill>
        <p:spPr>
          <a:xfrm>
            <a:off x="3931" y="-815653"/>
            <a:ext cx="5336276" cy="6975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055E7-9156-34F0-217E-2E36A6EC970E}"/>
              </a:ext>
            </a:extLst>
          </p:cNvPr>
          <p:cNvSpPr txBox="1"/>
          <p:nvPr/>
        </p:nvSpPr>
        <p:spPr>
          <a:xfrm>
            <a:off x="4456492" y="394433"/>
            <a:ext cx="8279752" cy="4772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signatures of shape coexistence</a:t>
            </a:r>
            <a:endParaRPr lang="en-US" sz="3200" b="1" dirty="0"/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spectra</a:t>
            </a: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transition probabilities</a:t>
            </a: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moments</a:t>
            </a: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E0 transitions</a:t>
            </a:r>
          </a:p>
          <a:p>
            <a:pPr marL="1257300" lvl="2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mechanisms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6EC11-4B0E-60AA-2869-28DBE4265739}"/>
              </a:ext>
            </a:extLst>
          </p:cNvPr>
          <p:cNvSpPr txBox="1"/>
          <p:nvPr/>
        </p:nvSpPr>
        <p:spPr>
          <a:xfrm>
            <a:off x="218544" y="6353513"/>
            <a:ext cx="490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S. Leoni, JPPNP Vol. 139, 10419,  Nov.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7B0D9-6E07-E7D5-D378-D2857E36F76F}"/>
              </a:ext>
            </a:extLst>
          </p:cNvPr>
          <p:cNvSpPr txBox="1"/>
          <p:nvPr/>
        </p:nvSpPr>
        <p:spPr>
          <a:xfrm>
            <a:off x="5125593" y="5375392"/>
            <a:ext cx="7191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rxs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E0s, lifetimes etc.. </a:t>
            </a:r>
          </a:p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Rev.  Mod. Phys. 83, 1467, 2011: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Heyde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Wood</a:t>
            </a:r>
          </a:p>
        </p:txBody>
      </p:sp>
    </p:spTree>
    <p:extLst>
      <p:ext uri="{BB962C8B-B14F-4D97-AF65-F5344CB8AC3E}">
        <p14:creationId xmlns:p14="http://schemas.microsoft.com/office/powerpoint/2010/main" val="407177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BB263933-A385-D64C-6262-EC52F3156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33" y="1775058"/>
            <a:ext cx="7390655" cy="4281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CF8C41-025D-DB3C-D39C-67A802442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93" y="-115033"/>
            <a:ext cx="10024534" cy="2330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44932-A402-1A11-6FB7-D4DC0CB058AB}"/>
              </a:ext>
            </a:extLst>
          </p:cNvPr>
          <p:cNvSpPr txBox="1"/>
          <p:nvPr/>
        </p:nvSpPr>
        <p:spPr>
          <a:xfrm>
            <a:off x="1786148" y="6149250"/>
            <a:ext cx="9225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0</a:t>
            </a:r>
            <a:r>
              <a:rPr lang="en-US" sz="2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states observed in the Z=50-82 Region of Nuclei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92B30-8925-7C4B-A109-83752A7E37D0}"/>
              </a:ext>
            </a:extLst>
          </p:cNvPr>
          <p:cNvSpPr txBox="1"/>
          <p:nvPr/>
        </p:nvSpPr>
        <p:spPr>
          <a:xfrm>
            <a:off x="2669212" y="3244334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Z=60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0EA3C-0B82-59AD-6E62-3CE4F20CF6E3}"/>
              </a:ext>
            </a:extLst>
          </p:cNvPr>
          <p:cNvSpPr txBox="1"/>
          <p:nvPr/>
        </p:nvSpPr>
        <p:spPr>
          <a:xfrm>
            <a:off x="8812696" y="3173896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Z=80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40594-5701-9D61-D343-152D183870C1}"/>
              </a:ext>
            </a:extLst>
          </p:cNvPr>
          <p:cNvSpPr txBox="1"/>
          <p:nvPr/>
        </p:nvSpPr>
        <p:spPr>
          <a:xfrm>
            <a:off x="4749803" y="1954059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Z=64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BFC78-0290-07F0-F824-9FF51D793A3A}"/>
              </a:ext>
            </a:extLst>
          </p:cNvPr>
          <p:cNvSpPr txBox="1"/>
          <p:nvPr/>
        </p:nvSpPr>
        <p:spPr>
          <a:xfrm>
            <a:off x="10174662" y="5035642"/>
            <a:ext cx="167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3BFF"/>
                </a:solidFill>
              </a:rPr>
              <a:t>(</a:t>
            </a:r>
            <a:r>
              <a:rPr lang="en-US" dirty="0" err="1">
                <a:solidFill>
                  <a:srgbClr val="423BFF"/>
                </a:solidFill>
              </a:rPr>
              <a:t>p,t</a:t>
            </a:r>
            <a:r>
              <a:rPr lang="en-US" dirty="0">
                <a:solidFill>
                  <a:srgbClr val="423BFF"/>
                </a:solidFill>
              </a:rPr>
              <a:t>) TU Munich</a:t>
            </a:r>
          </a:p>
        </p:txBody>
      </p:sp>
    </p:spTree>
    <p:extLst>
      <p:ext uri="{BB962C8B-B14F-4D97-AF65-F5344CB8AC3E}">
        <p14:creationId xmlns:p14="http://schemas.microsoft.com/office/powerpoint/2010/main" val="17448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2" descr="Displaying IMG_20160311_19222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0726" y="774701"/>
            <a:ext cx="973054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Lifetime Measurements</a:t>
            </a:r>
            <a:r>
              <a:rPr lang="mr-IN" sz="2800" dirty="0">
                <a:solidFill>
                  <a:srgbClr val="FF0000"/>
                </a:solidFill>
              </a:rPr>
              <a:t>…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3200" dirty="0">
                <a:solidFill>
                  <a:srgbClr val="000090"/>
                </a:solidFill>
              </a:rPr>
              <a:t>	</a:t>
            </a:r>
            <a:endParaRPr lang="en-US" sz="3200" b="1" dirty="0">
              <a:solidFill>
                <a:srgbClr val="0000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Electromagnetic Moments</a:t>
            </a:r>
            <a:r>
              <a:rPr lang="en-US" sz="3200" b="1" dirty="0">
                <a:solidFill>
                  <a:srgbClr val="000090"/>
                </a:solidFill>
              </a:rPr>
              <a:t>….</a:t>
            </a:r>
          </a:p>
          <a:p>
            <a:endParaRPr lang="en-US" sz="3200" b="1" dirty="0">
              <a:solidFill>
                <a:srgbClr val="00009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Transfer Reactions… </a:t>
            </a:r>
            <a:r>
              <a:rPr lang="en-US" sz="3200" b="1" dirty="0">
                <a:solidFill>
                  <a:srgbClr val="000090"/>
                </a:solidFill>
              </a:rPr>
              <a:t>(</a:t>
            </a:r>
            <a:r>
              <a:rPr lang="en-US" sz="3200" b="1" dirty="0" err="1">
                <a:solidFill>
                  <a:srgbClr val="000090"/>
                </a:solidFill>
              </a:rPr>
              <a:t>p,t</a:t>
            </a:r>
            <a:r>
              <a:rPr lang="en-US" sz="3200" b="1" dirty="0">
                <a:solidFill>
                  <a:srgbClr val="000090"/>
                </a:solidFill>
              </a:rPr>
              <a:t>) and (</a:t>
            </a:r>
            <a:r>
              <a:rPr lang="en-US" sz="3200" b="1" dirty="0" err="1">
                <a:solidFill>
                  <a:srgbClr val="000090"/>
                </a:solidFill>
              </a:rPr>
              <a:t>t,p</a:t>
            </a:r>
            <a:r>
              <a:rPr lang="en-US" sz="3200" b="1" dirty="0">
                <a:solidFill>
                  <a:srgbClr val="000090"/>
                </a:solidFill>
              </a:rPr>
              <a:t>)</a:t>
            </a:r>
          </a:p>
          <a:p>
            <a:endParaRPr lang="en-US" sz="3200" b="1" dirty="0">
              <a:solidFill>
                <a:srgbClr val="00009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E0 components J -&gt;J transitions… </a:t>
            </a:r>
            <a:r>
              <a:rPr lang="en-US" sz="3200" b="1" dirty="0" err="1">
                <a:solidFill>
                  <a:srgbClr val="002060"/>
                </a:solidFill>
              </a:rPr>
              <a:t>fIReball</a:t>
            </a:r>
            <a:r>
              <a:rPr lang="en-US" sz="3200" b="1" dirty="0">
                <a:solidFill>
                  <a:srgbClr val="002060"/>
                </a:solidFill>
              </a:rPr>
              <a:t> at ND</a:t>
            </a:r>
          </a:p>
          <a:p>
            <a:endParaRPr lang="en-US" sz="3200" b="1" dirty="0">
              <a:solidFill>
                <a:srgbClr val="000090"/>
              </a:solidFill>
            </a:endParaRPr>
          </a:p>
          <a:p>
            <a:r>
              <a:rPr lang="en-US" sz="3200" b="1" dirty="0">
                <a:solidFill>
                  <a:srgbClr val="FF0000"/>
                </a:solidFill>
              </a:rPr>
              <a:t>Theoretical comparisons… </a:t>
            </a:r>
          </a:p>
          <a:p>
            <a:pPr lvl="2"/>
            <a:r>
              <a:rPr lang="en-US" sz="3200" b="1" dirty="0">
                <a:solidFill>
                  <a:srgbClr val="000090"/>
                </a:solidFill>
              </a:rPr>
              <a:t>HFB theory extended by GC method</a:t>
            </a:r>
          </a:p>
          <a:p>
            <a:pPr lvl="2"/>
            <a:r>
              <a:rPr lang="en-US" sz="3200" b="1" dirty="0">
                <a:solidFill>
                  <a:srgbClr val="000090"/>
                </a:solidFill>
              </a:rPr>
              <a:t>IBA</a:t>
            </a:r>
          </a:p>
          <a:p>
            <a:r>
              <a:rPr lang="en-US" sz="3200" b="1" dirty="0">
                <a:solidFill>
                  <a:srgbClr val="000090"/>
                </a:solidFill>
              </a:rPr>
              <a:t>					</a:t>
            </a:r>
          </a:p>
          <a:p>
            <a:endParaRPr lang="en-US" sz="3200" b="1" dirty="0">
              <a:solidFill>
                <a:srgbClr val="000090"/>
              </a:solidFill>
            </a:endParaRPr>
          </a:p>
          <a:p>
            <a:endParaRPr lang="en-US" sz="3200" b="1" dirty="0">
              <a:solidFill>
                <a:srgbClr val="000090"/>
              </a:solidFill>
            </a:endParaRPr>
          </a:p>
          <a:p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991008-6C73-124D-AA15-1007B94CA3F1}"/>
              </a:ext>
            </a:extLst>
          </p:cNvPr>
          <p:cNvSpPr txBox="1"/>
          <p:nvPr/>
        </p:nvSpPr>
        <p:spPr>
          <a:xfrm>
            <a:off x="5994400" y="673101"/>
            <a:ext cx="32642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GRID, ILL Grenoble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DSAM, U Kentucky</a:t>
            </a:r>
          </a:p>
        </p:txBody>
      </p:sp>
    </p:spTree>
    <p:extLst>
      <p:ext uri="{BB962C8B-B14F-4D97-AF65-F5344CB8AC3E}">
        <p14:creationId xmlns:p14="http://schemas.microsoft.com/office/powerpoint/2010/main" val="46665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5398A-CBDB-AB41-CFAF-9154612457C8}"/>
              </a:ext>
            </a:extLst>
          </p:cNvPr>
          <p:cNvSpPr txBox="1"/>
          <p:nvPr/>
        </p:nvSpPr>
        <p:spPr>
          <a:xfrm>
            <a:off x="431247" y="-159026"/>
            <a:ext cx="113295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4000" dirty="0">
                <a:solidFill>
                  <a:srgbClr val="FF0000"/>
                </a:solidFill>
              </a:rPr>
              <a:t>2-proton and 2-neutron separation energies:</a:t>
            </a:r>
          </a:p>
          <a:p>
            <a:endParaRPr lang="en-US" sz="4000" dirty="0"/>
          </a:p>
          <a:p>
            <a:r>
              <a:rPr lang="en-US" sz="2800" dirty="0"/>
              <a:t>2</a:t>
            </a:r>
            <a:r>
              <a:rPr lang="el-GR" sz="2800" dirty="0">
                <a:cs typeface="Arial" panose="020B0604020202020204" pitchFamily="34" charset="0"/>
              </a:rPr>
              <a:t>Δ</a:t>
            </a:r>
            <a:r>
              <a:rPr lang="en-US" sz="2800" dirty="0">
                <a:cs typeface="Arial" panose="020B0604020202020204" pitchFamily="34" charset="0"/>
              </a:rPr>
              <a:t>p = 8 [16E(N, Z) - </a:t>
            </a:r>
            <a:r>
              <a:rPr lang="pt-BR" sz="2800" dirty="0">
                <a:cs typeface="Arial" panose="020B0604020202020204" pitchFamily="34" charset="0"/>
              </a:rPr>
              <a:t>9E(N, Z + 1) + E(N, Z + 3) - 9E(N, Z - 1) + E(N, Z - 3)</a:t>
            </a:r>
            <a:r>
              <a:rPr lang="en-US" sz="2800" dirty="0">
                <a:cs typeface="Arial" panose="020B0604020202020204" pitchFamily="34" charset="0"/>
              </a:rPr>
              <a:t>]</a:t>
            </a:r>
          </a:p>
          <a:p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/>
              <a:t>2</a:t>
            </a:r>
            <a:r>
              <a:rPr lang="el-GR" sz="2800" dirty="0">
                <a:cs typeface="Arial" panose="020B0604020202020204" pitchFamily="34" charset="0"/>
              </a:rPr>
              <a:t>Δ</a:t>
            </a:r>
            <a:r>
              <a:rPr lang="en-US" sz="2800" dirty="0">
                <a:cs typeface="Arial" panose="020B0604020202020204" pitchFamily="34" charset="0"/>
              </a:rPr>
              <a:t>n =</a:t>
            </a:r>
            <a:r>
              <a:rPr lang="pt-BR" sz="2800" dirty="0">
                <a:cs typeface="Arial" panose="020B0604020202020204" pitchFamily="34" charset="0"/>
              </a:rPr>
              <a:t> 8 [16E(N, Z) - 9E(N + 1, Z) + E(N + 3, Z) - 9E(N - 1, Z) + E(N - 3, Z)]</a:t>
            </a:r>
          </a:p>
          <a:p>
            <a:endParaRPr lang="pt-BR" sz="40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B7240-7C79-1BC3-9ACE-560458FAA926}"/>
              </a:ext>
            </a:extLst>
          </p:cNvPr>
          <p:cNvSpPr txBox="1"/>
          <p:nvPr/>
        </p:nvSpPr>
        <p:spPr>
          <a:xfrm>
            <a:off x="431247" y="3684868"/>
            <a:ext cx="1060809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DelaRoche</a:t>
            </a:r>
            <a:r>
              <a:rPr lang="en-US" sz="3200" dirty="0">
                <a:solidFill>
                  <a:srgbClr val="FF0000"/>
                </a:solidFill>
              </a:rPr>
              <a:t> et al.: Phys. Rev. C 81, 014303 (2010)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2800" dirty="0"/>
              <a:t>HFB theory extended by generator coordinate method and </a:t>
            </a:r>
          </a:p>
          <a:p>
            <a:r>
              <a:rPr lang="en-US" sz="2800" dirty="0"/>
              <a:t>mapped onto a five-dimensional collective quadrupole Hamiltonian.</a:t>
            </a:r>
          </a:p>
          <a:p>
            <a:r>
              <a:rPr lang="en-US" sz="2800" dirty="0">
                <a:solidFill>
                  <a:srgbClr val="2927FF"/>
                </a:solidFill>
              </a:rPr>
              <a:t>Identified the first 0</a:t>
            </a:r>
            <a:r>
              <a:rPr lang="en-US" sz="2800" baseline="30000" dirty="0">
                <a:solidFill>
                  <a:srgbClr val="2927FF"/>
                </a:solidFill>
              </a:rPr>
              <a:t>+</a:t>
            </a:r>
            <a:r>
              <a:rPr lang="en-US" sz="2800" dirty="0">
                <a:solidFill>
                  <a:srgbClr val="2927FF"/>
                </a:solidFill>
              </a:rPr>
              <a:t> as </a:t>
            </a:r>
            <a:r>
              <a:rPr lang="en-US" sz="2800" dirty="0">
                <a:solidFill>
                  <a:srgbClr val="2927FF"/>
                </a:solidFill>
                <a:latin typeface="Symbol" pitchFamily="2" charset="2"/>
              </a:rPr>
              <a:t>b</a:t>
            </a:r>
            <a:r>
              <a:rPr lang="en-US" sz="2800" dirty="0">
                <a:solidFill>
                  <a:srgbClr val="2927FF"/>
                </a:solidFill>
              </a:rPr>
              <a:t> or as coexistence minimum</a:t>
            </a:r>
          </a:p>
        </p:txBody>
      </p:sp>
    </p:spTree>
    <p:extLst>
      <p:ext uri="{BB962C8B-B14F-4D97-AF65-F5344CB8AC3E}">
        <p14:creationId xmlns:p14="http://schemas.microsoft.com/office/powerpoint/2010/main" val="377954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445A65-33B1-5DD5-4FD7-D6A1BB48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15" y="0"/>
            <a:ext cx="11707831" cy="6564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EE820-8C1B-24AB-5148-2D8A9A029AF4}"/>
              </a:ext>
            </a:extLst>
          </p:cNvPr>
          <p:cNvSpPr txBox="1"/>
          <p:nvPr/>
        </p:nvSpPr>
        <p:spPr>
          <a:xfrm>
            <a:off x="2023110" y="172775"/>
            <a:ext cx="286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Example 1:</a:t>
            </a:r>
          </a:p>
        </p:txBody>
      </p:sp>
    </p:spTree>
    <p:extLst>
      <p:ext uri="{BB962C8B-B14F-4D97-AF65-F5344CB8AC3E}">
        <p14:creationId xmlns:p14="http://schemas.microsoft.com/office/powerpoint/2010/main" val="159683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C151D-3532-684E-8C26-29BE7F9DC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9" y="2108689"/>
            <a:ext cx="6381750" cy="4299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9DD0A-24E1-CD4B-9D1A-E8EF114D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77" y="199293"/>
            <a:ext cx="4748823" cy="1750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7CC1A-9E2D-FB47-9129-2C235809A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742" y="640861"/>
            <a:ext cx="5245100" cy="604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60EBB-D3E3-AC43-B404-2788FA605EE6}"/>
              </a:ext>
            </a:extLst>
          </p:cNvPr>
          <p:cNvSpPr txBox="1"/>
          <p:nvPr/>
        </p:nvSpPr>
        <p:spPr>
          <a:xfrm>
            <a:off x="4732122" y="117404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2.78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1FED82-49A2-A240-B24B-7CDE4E259A4C}"/>
              </a:ext>
            </a:extLst>
          </p:cNvPr>
          <p:cNvSpPr txBox="1"/>
          <p:nvPr/>
        </p:nvSpPr>
        <p:spPr>
          <a:xfrm>
            <a:off x="4732122" y="1472089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5.0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AC1AE-717D-EC45-899B-846FA926075E}"/>
              </a:ext>
            </a:extLst>
          </p:cNvPr>
          <p:cNvSpPr txBox="1"/>
          <p:nvPr/>
        </p:nvSpPr>
        <p:spPr>
          <a:xfrm>
            <a:off x="5711248" y="56086"/>
            <a:ext cx="568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156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Gd: First K=0</a:t>
            </a:r>
            <a:r>
              <a:rPr lang="en-US" sz="320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below the K=2</a:t>
            </a:r>
            <a:r>
              <a:rPr lang="en-US" sz="32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DA4E2-E82D-9123-0FE3-730E98DE017D}"/>
              </a:ext>
            </a:extLst>
          </p:cNvPr>
          <p:cNvSpPr txBox="1"/>
          <p:nvPr/>
        </p:nvSpPr>
        <p:spPr>
          <a:xfrm>
            <a:off x="1007164" y="304850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10% </a:t>
            </a:r>
            <a:r>
              <a:rPr lang="en-US" dirty="0" err="1">
                <a:solidFill>
                  <a:srgbClr val="FF0000"/>
                </a:solidFill>
              </a:rPr>
              <a:t>t,p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C5D3D-CE23-9949-5BF3-83035316E964}"/>
              </a:ext>
            </a:extLst>
          </p:cNvPr>
          <p:cNvSpPr txBox="1"/>
          <p:nvPr/>
        </p:nvSpPr>
        <p:spPr>
          <a:xfrm>
            <a:off x="2024559" y="3059668"/>
            <a:ext cx="92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17% </a:t>
            </a:r>
            <a:r>
              <a:rPr lang="en-US" dirty="0" err="1">
                <a:solidFill>
                  <a:srgbClr val="FF0000"/>
                </a:solidFill>
              </a:rPr>
              <a:t>p,t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4616E8-6FE5-543A-F9F0-82C350C47C46}"/>
              </a:ext>
            </a:extLst>
          </p:cNvPr>
          <p:cNvSpPr txBox="1"/>
          <p:nvPr/>
        </p:nvSpPr>
        <p:spPr>
          <a:xfrm>
            <a:off x="5711248" y="1950011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gg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AC175-067E-5024-B00D-C44A8236D60D}"/>
              </a:ext>
            </a:extLst>
          </p:cNvPr>
          <p:cNvSpPr txBox="1"/>
          <p:nvPr/>
        </p:nvSpPr>
        <p:spPr>
          <a:xfrm>
            <a:off x="4732122" y="274009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gg</a:t>
            </a:r>
          </a:p>
        </p:txBody>
      </p:sp>
    </p:spTree>
    <p:extLst>
      <p:ext uri="{BB962C8B-B14F-4D97-AF65-F5344CB8AC3E}">
        <p14:creationId xmlns:p14="http://schemas.microsoft.com/office/powerpoint/2010/main" val="26960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856EA-B41F-2651-3C48-233F7A36B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64028" y="312178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44592-3A89-1012-9C45-D22882EAA3C6}"/>
              </a:ext>
            </a:extLst>
          </p:cNvPr>
          <p:cNvSpPr txBox="1"/>
          <p:nvPr/>
        </p:nvSpPr>
        <p:spPr>
          <a:xfrm>
            <a:off x="1666130" y="13839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3.01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B3CEE-B03E-EC12-2BD4-E4065DB34719}"/>
              </a:ext>
            </a:extLst>
          </p:cNvPr>
          <p:cNvSpPr txBox="1"/>
          <p:nvPr/>
        </p:nvSpPr>
        <p:spPr>
          <a:xfrm>
            <a:off x="6983289" y="439799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3.3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478A5-5A43-E0D4-2110-0B5CC77D4234}"/>
              </a:ext>
            </a:extLst>
          </p:cNvPr>
          <p:cNvSpPr txBox="1"/>
          <p:nvPr/>
        </p:nvSpPr>
        <p:spPr>
          <a:xfrm>
            <a:off x="6983289" y="13839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3.24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CF41D-2524-EFC0-FB3C-DF5B33E2B4BF}"/>
              </a:ext>
            </a:extLst>
          </p:cNvPr>
          <p:cNvSpPr txBox="1"/>
          <p:nvPr/>
        </p:nvSpPr>
        <p:spPr>
          <a:xfrm>
            <a:off x="1652671" y="439799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3.29</a:t>
            </a:r>
          </a:p>
        </p:txBody>
      </p:sp>
    </p:spTree>
    <p:extLst>
      <p:ext uri="{BB962C8B-B14F-4D97-AF65-F5344CB8AC3E}">
        <p14:creationId xmlns:p14="http://schemas.microsoft.com/office/powerpoint/2010/main" val="2308971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97" y="1590041"/>
            <a:ext cx="6197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144436" y="1447800"/>
            <a:ext cx="7237564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1144436" y="1590041"/>
            <a:ext cx="6216484" cy="10159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" descr="Displaying IMG_20160311_19222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21627" y="833862"/>
            <a:ext cx="798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800" dirty="0">
                <a:solidFill>
                  <a:srgbClr val="FF0000"/>
                </a:solidFill>
                <a:latin typeface="Century Gothic"/>
                <a:cs typeface="Century Gothic"/>
              </a:rPr>
              <a:t>Intrinsic Quadrupole Moments: </a:t>
            </a:r>
            <a:r>
              <a:rPr lang="en-US" b="1" spc="8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156</a:t>
            </a:r>
            <a:r>
              <a:rPr lang="en-US" b="1" spc="800" dirty="0">
                <a:solidFill>
                  <a:srgbClr val="FF0000"/>
                </a:solidFill>
                <a:latin typeface="Century Gothic"/>
                <a:cs typeface="Century Gothic"/>
              </a:rPr>
              <a:t>Gd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95" y="2326053"/>
            <a:ext cx="6832600" cy="97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B1370-582E-434E-8870-B4F6B68CB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079" y="1631508"/>
            <a:ext cx="4762579" cy="4564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8E59A3-1D7C-DE35-4DA8-2D1677303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627" y="6159500"/>
            <a:ext cx="10439400" cy="33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10830-51EC-2C6B-4807-8425A2F86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362" r="48131" b="23185"/>
          <a:stretch/>
        </p:blipFill>
        <p:spPr>
          <a:xfrm>
            <a:off x="1107395" y="3554048"/>
            <a:ext cx="4314326" cy="306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46C26-D757-D7F7-78F6-3891BA3FEBB3}"/>
              </a:ext>
            </a:extLst>
          </p:cNvPr>
          <p:cNvSpPr txBox="1"/>
          <p:nvPr/>
        </p:nvSpPr>
        <p:spPr>
          <a:xfrm>
            <a:off x="3652260" y="3369382"/>
            <a:ext cx="15642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Mikhailov plot</a:t>
            </a:r>
          </a:p>
        </p:txBody>
      </p:sp>
    </p:spTree>
    <p:extLst>
      <p:ext uri="{BB962C8B-B14F-4D97-AF65-F5344CB8AC3E}">
        <p14:creationId xmlns:p14="http://schemas.microsoft.com/office/powerpoint/2010/main" val="237639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3A1CF-65DD-90B1-C4EA-06F28255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0"/>
            <a:ext cx="12164102" cy="7222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87D5C-9A47-8E3F-324D-6AE94492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759" y="291547"/>
            <a:ext cx="5897217" cy="1610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8D192C-4A7F-FC45-4703-C1907C12A607}"/>
              </a:ext>
            </a:extLst>
          </p:cNvPr>
          <p:cNvSpPr txBox="1"/>
          <p:nvPr/>
        </p:nvSpPr>
        <p:spPr>
          <a:xfrm>
            <a:off x="0" y="92765"/>
            <a:ext cx="2864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Example 2:</a:t>
            </a:r>
          </a:p>
        </p:txBody>
      </p:sp>
    </p:spTree>
    <p:extLst>
      <p:ext uri="{BB962C8B-B14F-4D97-AF65-F5344CB8AC3E}">
        <p14:creationId xmlns:p14="http://schemas.microsoft.com/office/powerpoint/2010/main" val="221348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98D08-36A0-03FE-B0E9-51ACAE12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7" y="1907765"/>
            <a:ext cx="9528313" cy="45497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590FD0-A52B-4FF5-7CEB-FE5800F655BB}"/>
              </a:ext>
            </a:extLst>
          </p:cNvPr>
          <p:cNvGrpSpPr/>
          <p:nvPr/>
        </p:nvGrpSpPr>
        <p:grpSpPr>
          <a:xfrm>
            <a:off x="1981240" y="2148711"/>
            <a:ext cx="1540806" cy="1015670"/>
            <a:chOff x="2431387" y="2447273"/>
            <a:chExt cx="1540806" cy="10156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8F25A7-1595-4E47-AE0D-FEDE0EFD5244}"/>
                </a:ext>
              </a:extLst>
            </p:cNvPr>
            <p:cNvSpPr txBox="1"/>
            <p:nvPr/>
          </p:nvSpPr>
          <p:spPr>
            <a:xfrm>
              <a:off x="2431387" y="2447273"/>
              <a:ext cx="15408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Z=50-82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C10C7D-F797-879E-6283-73F434CE6B07}"/>
                </a:ext>
              </a:extLst>
            </p:cNvPr>
            <p:cNvSpPr txBox="1"/>
            <p:nvPr/>
          </p:nvSpPr>
          <p:spPr>
            <a:xfrm>
              <a:off x="2431387" y="3001278"/>
              <a:ext cx="7393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400" baseline="30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en-US" sz="2400" baseline="-25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g.s</a:t>
              </a:r>
              <a:r>
                <a:rPr lang="en-US" sz="3200" baseline="-25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3C8B11-E8BF-5CD9-709D-314222960630}"/>
              </a:ext>
            </a:extLst>
          </p:cNvPr>
          <p:cNvGrpSpPr/>
          <p:nvPr/>
        </p:nvGrpSpPr>
        <p:grpSpPr>
          <a:xfrm>
            <a:off x="6147148" y="2148711"/>
            <a:ext cx="1906291" cy="2062103"/>
            <a:chOff x="6566238" y="2536308"/>
            <a:chExt cx="1906291" cy="20621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B13451-9062-5246-A3E7-3B94227AA6C5}"/>
                </a:ext>
              </a:extLst>
            </p:cNvPr>
            <p:cNvSpPr txBox="1"/>
            <p:nvPr/>
          </p:nvSpPr>
          <p:spPr>
            <a:xfrm>
              <a:off x="6566238" y="2536308"/>
              <a:ext cx="1540806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Z=50-82</a:t>
              </a:r>
            </a:p>
            <a:p>
              <a:endParaRPr lang="en-US" sz="3200" dirty="0">
                <a:solidFill>
                  <a:srgbClr val="423B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423B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423B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C7C334-D9D8-D47A-8585-9A37CBB45477}"/>
                </a:ext>
              </a:extLst>
            </p:cNvPr>
            <p:cNvSpPr txBox="1"/>
            <p:nvPr/>
          </p:nvSpPr>
          <p:spPr>
            <a:xfrm>
              <a:off x="6566238" y="3090313"/>
              <a:ext cx="19062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R= 4</a:t>
              </a:r>
              <a:r>
                <a:rPr lang="en-US" sz="2400" baseline="30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en-US" sz="2400" baseline="-25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aseline="-25000" dirty="0" err="1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g.s.</a:t>
              </a:r>
              <a:r>
                <a:rPr lang="en-US" sz="2400" baseline="-25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/2</a:t>
              </a:r>
              <a:r>
                <a:rPr lang="en-US" sz="2400" baseline="30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en-US" sz="2400" baseline="-25000" dirty="0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aseline="-25000" dirty="0" err="1">
                  <a:solidFill>
                    <a:srgbClr val="423B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g.s.</a:t>
              </a:r>
              <a:endParaRPr lang="en-US" sz="2400" baseline="30000" dirty="0">
                <a:solidFill>
                  <a:srgbClr val="423B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1DFB61-756C-0E1C-4CD6-7E4A3B5C9D57}"/>
              </a:ext>
            </a:extLst>
          </p:cNvPr>
          <p:cNvSpPr txBox="1"/>
          <p:nvPr/>
        </p:nvSpPr>
        <p:spPr>
          <a:xfrm>
            <a:off x="914400" y="617982"/>
            <a:ext cx="1092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Do Deformed nuclei sustain low-lying vibrational excitations?</a:t>
            </a:r>
          </a:p>
        </p:txBody>
      </p:sp>
    </p:spTree>
    <p:extLst>
      <p:ext uri="{BB962C8B-B14F-4D97-AF65-F5344CB8AC3E}">
        <p14:creationId xmlns:p14="http://schemas.microsoft.com/office/powerpoint/2010/main" val="341209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C83C1-D307-C653-DF4F-44DD95F09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1" r="3152"/>
          <a:stretch/>
        </p:blipFill>
        <p:spPr>
          <a:xfrm>
            <a:off x="192166" y="1282"/>
            <a:ext cx="11807667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50EBEB-DFD4-7CC4-365B-315408D9EA0D}"/>
              </a:ext>
            </a:extLst>
          </p:cNvPr>
          <p:cNvSpPr txBox="1"/>
          <p:nvPr/>
        </p:nvSpPr>
        <p:spPr>
          <a:xfrm>
            <a:off x="2765886" y="131860"/>
            <a:ext cx="971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Dy</a:t>
            </a:r>
          </a:p>
        </p:txBody>
      </p:sp>
    </p:spTree>
    <p:extLst>
      <p:ext uri="{BB962C8B-B14F-4D97-AF65-F5344CB8AC3E}">
        <p14:creationId xmlns:p14="http://schemas.microsoft.com/office/powerpoint/2010/main" val="435552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B84A8-2CBF-D9CE-1B9D-EC2C5A3B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0" y="-37454"/>
            <a:ext cx="11925300" cy="7397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973AE-2B6B-7CD5-23DC-B222515FE3E4}"/>
              </a:ext>
            </a:extLst>
          </p:cNvPr>
          <p:cNvSpPr txBox="1"/>
          <p:nvPr/>
        </p:nvSpPr>
        <p:spPr>
          <a:xfrm>
            <a:off x="1193800" y="79354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2.93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83C09-F329-9D12-BC44-CE262BD48AF3}"/>
              </a:ext>
            </a:extLst>
          </p:cNvPr>
          <p:cNvSpPr txBox="1"/>
          <p:nvPr/>
        </p:nvSpPr>
        <p:spPr>
          <a:xfrm>
            <a:off x="6680200" y="717034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21D7F-7454-49BF-373A-BC63218A2B49}"/>
              </a:ext>
            </a:extLst>
          </p:cNvPr>
          <p:cNvSpPr txBox="1"/>
          <p:nvPr/>
        </p:nvSpPr>
        <p:spPr>
          <a:xfrm>
            <a:off x="1193800" y="366141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CDB23-D8A9-57B0-6CF6-B5B92A588315}"/>
              </a:ext>
            </a:extLst>
          </p:cNvPr>
          <p:cNvSpPr txBox="1"/>
          <p:nvPr/>
        </p:nvSpPr>
        <p:spPr>
          <a:xfrm>
            <a:off x="1222789" y="412307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3.27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5A1C6-98C5-15EF-9BA5-7EED28284D69}"/>
              </a:ext>
            </a:extLst>
          </p:cNvPr>
          <p:cNvSpPr txBox="1"/>
          <p:nvPr/>
        </p:nvSpPr>
        <p:spPr>
          <a:xfrm>
            <a:off x="6680200" y="389224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baseline="-25000" dirty="0">
                <a:solidFill>
                  <a:srgbClr val="C00000"/>
                </a:solidFill>
              </a:rPr>
              <a:t>4/2</a:t>
            </a:r>
            <a:r>
              <a:rPr lang="en-US" dirty="0">
                <a:solidFill>
                  <a:srgbClr val="C0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3.29</a:t>
            </a:r>
          </a:p>
        </p:txBody>
      </p:sp>
    </p:spTree>
    <p:extLst>
      <p:ext uri="{BB962C8B-B14F-4D97-AF65-F5344CB8AC3E}">
        <p14:creationId xmlns:p14="http://schemas.microsoft.com/office/powerpoint/2010/main" val="3214049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9295F-05B2-45FA-6EEA-DE6C47BDD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37" y="774701"/>
            <a:ext cx="1125829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1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1BB3D3-9F43-B904-4EA2-5436CDAC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03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E9609-186D-6C9D-BE82-DB87C002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21111"/>
          <a:stretch/>
        </p:blipFill>
        <p:spPr>
          <a:xfrm>
            <a:off x="46936" y="1158746"/>
            <a:ext cx="12145064" cy="45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4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96585-6792-D341-8210-54593F69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88" y="1105678"/>
            <a:ext cx="10006787" cy="54561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DF95C7-4566-044B-B73C-57B48BD69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349" y="0"/>
            <a:ext cx="8358808" cy="200140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29E0645-D191-B344-8651-76D3E3CD89AC}"/>
              </a:ext>
            </a:extLst>
          </p:cNvPr>
          <p:cNvSpPr/>
          <p:nvPr/>
        </p:nvSpPr>
        <p:spPr>
          <a:xfrm>
            <a:off x="7779731" y="2336451"/>
            <a:ext cx="496110" cy="311285"/>
          </a:xfrm>
          <a:prstGeom prst="ellipse">
            <a:avLst/>
          </a:prstGeom>
          <a:solidFill>
            <a:srgbClr val="7EFF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E9E45-D01D-833E-4C45-90A9D2313F61}"/>
              </a:ext>
            </a:extLst>
          </p:cNvPr>
          <p:cNvSpPr txBox="1"/>
          <p:nvPr/>
        </p:nvSpPr>
        <p:spPr>
          <a:xfrm>
            <a:off x="60497" y="459347"/>
            <a:ext cx="2246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Example 3</a:t>
            </a:r>
          </a:p>
        </p:txBody>
      </p:sp>
    </p:spTree>
    <p:extLst>
      <p:ext uri="{BB962C8B-B14F-4D97-AF65-F5344CB8AC3E}">
        <p14:creationId xmlns:p14="http://schemas.microsoft.com/office/powerpoint/2010/main" val="417126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62D7D-DFB5-4043-AD30-01E4554FE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0" y="0"/>
            <a:ext cx="10977779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C19A0C-F676-0743-9F49-B7CB630C8BB2}"/>
              </a:ext>
            </a:extLst>
          </p:cNvPr>
          <p:cNvCxnSpPr/>
          <p:nvPr/>
        </p:nvCxnSpPr>
        <p:spPr>
          <a:xfrm>
            <a:off x="8278238" y="1887166"/>
            <a:ext cx="758757" cy="0"/>
          </a:xfrm>
          <a:prstGeom prst="line">
            <a:avLst/>
          </a:prstGeom>
          <a:ln w="76200">
            <a:solidFill>
              <a:srgbClr val="7EF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CBCB68-A042-D440-834D-70F91271EF2F}"/>
              </a:ext>
            </a:extLst>
          </p:cNvPr>
          <p:cNvCxnSpPr/>
          <p:nvPr/>
        </p:nvCxnSpPr>
        <p:spPr>
          <a:xfrm>
            <a:off x="6319737" y="1582366"/>
            <a:ext cx="758757" cy="0"/>
          </a:xfrm>
          <a:prstGeom prst="line">
            <a:avLst/>
          </a:prstGeom>
          <a:ln w="76200">
            <a:solidFill>
              <a:srgbClr val="7EF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7FC2BB-12D5-0A4B-A21D-F232E477003B}"/>
              </a:ext>
            </a:extLst>
          </p:cNvPr>
          <p:cNvSpPr txBox="1"/>
          <p:nvPr/>
        </p:nvSpPr>
        <p:spPr>
          <a:xfrm>
            <a:off x="5922963" y="1213034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  <a:r>
              <a:rPr lang="en-US" dirty="0"/>
              <a:t>: 8.8 </a:t>
            </a:r>
            <a:r>
              <a:rPr lang="en-US" dirty="0" err="1"/>
              <a:t>W.u</a:t>
            </a:r>
            <a:r>
              <a:rPr lang="en-US" dirty="0"/>
              <a:t>. to </a:t>
            </a:r>
            <a:r>
              <a:rPr lang="en-US" dirty="0" err="1"/>
              <a:t>g.s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89267-9B09-0B47-8308-72FDEAE3E497}"/>
              </a:ext>
            </a:extLst>
          </p:cNvPr>
          <p:cNvSpPr txBox="1"/>
          <p:nvPr/>
        </p:nvSpPr>
        <p:spPr>
          <a:xfrm>
            <a:off x="7982084" y="1517834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  <a:r>
              <a:rPr lang="en-US" dirty="0"/>
              <a:t>: 4.7 </a:t>
            </a:r>
            <a:r>
              <a:rPr lang="en-US" dirty="0" err="1"/>
              <a:t>W.u</a:t>
            </a:r>
            <a:r>
              <a:rPr lang="en-US" dirty="0"/>
              <a:t>. to </a:t>
            </a:r>
            <a:r>
              <a:rPr lang="en-US" dirty="0" err="1"/>
              <a:t>g.s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3F6D8-0839-5B4C-AA2D-53DA33987E3D}"/>
              </a:ext>
            </a:extLst>
          </p:cNvPr>
          <p:cNvSpPr txBox="1"/>
          <p:nvPr/>
        </p:nvSpPr>
        <p:spPr>
          <a:xfrm>
            <a:off x="3370591" y="50553"/>
            <a:ext cx="7704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DeLaRoche</a:t>
            </a:r>
            <a:r>
              <a:rPr lang="en-US" dirty="0">
                <a:solidFill>
                  <a:srgbClr val="C00000"/>
                </a:solidFill>
              </a:rPr>
              <a:t> et al.:</a:t>
            </a:r>
          </a:p>
          <a:p>
            <a:r>
              <a:rPr lang="en-US" dirty="0">
                <a:solidFill>
                  <a:srgbClr val="C00000"/>
                </a:solidFill>
              </a:rPr>
              <a:t>H-F-B theory extended by generator coordinate method and mapped onto a five</a:t>
            </a:r>
          </a:p>
          <a:p>
            <a:r>
              <a:rPr lang="en-US" dirty="0">
                <a:solidFill>
                  <a:srgbClr val="C00000"/>
                </a:solidFill>
              </a:rPr>
              <a:t>Dimensional collective quadrupole Hamiltonian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710013-3BDE-134F-914F-4A7EB76F9274}"/>
              </a:ext>
            </a:extLst>
          </p:cNvPr>
          <p:cNvCxnSpPr/>
          <p:nvPr/>
        </p:nvCxnSpPr>
        <p:spPr>
          <a:xfrm>
            <a:off x="227731" y="645269"/>
            <a:ext cx="758757" cy="0"/>
          </a:xfrm>
          <a:prstGeom prst="line">
            <a:avLst/>
          </a:prstGeom>
          <a:ln w="76200">
            <a:solidFill>
              <a:srgbClr val="7EF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1D7A80-1260-934E-999C-DB368529CD71}"/>
              </a:ext>
            </a:extLst>
          </p:cNvPr>
          <p:cNvSpPr txBox="1"/>
          <p:nvPr/>
        </p:nvSpPr>
        <p:spPr>
          <a:xfrm>
            <a:off x="0" y="275937"/>
            <a:ext cx="138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coll. 0+</a:t>
            </a:r>
          </a:p>
        </p:txBody>
      </p:sp>
    </p:spTree>
    <p:extLst>
      <p:ext uri="{BB962C8B-B14F-4D97-AF65-F5344CB8AC3E}">
        <p14:creationId xmlns:p14="http://schemas.microsoft.com/office/powerpoint/2010/main" val="1532432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37C62AD-1EDD-0B7D-7C6B-4019B9BD9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940334"/>
              </p:ext>
            </p:extLst>
          </p:nvPr>
        </p:nvGraphicFramePr>
        <p:xfrm>
          <a:off x="0" y="359988"/>
          <a:ext cx="11680091" cy="639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1402471" imgH="11715482" progId="Acrobat.Document.DC">
                  <p:embed/>
                </p:oleObj>
              </mc:Choice>
              <mc:Fallback>
                <p:oleObj name="Acrobat Document" r:id="rId2" imgW="21402471" imgH="11715482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37C62AD-1EDD-0B7D-7C6B-4019B9BD99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59988"/>
                        <a:ext cx="11680091" cy="639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99F126-031D-D532-1D8D-CD0A4F9D62A5}"/>
              </a:ext>
            </a:extLst>
          </p:cNvPr>
          <p:cNvSpPr txBox="1"/>
          <p:nvPr/>
        </p:nvSpPr>
        <p:spPr>
          <a:xfrm>
            <a:off x="511909" y="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Er</a:t>
            </a:r>
          </a:p>
        </p:txBody>
      </p:sp>
    </p:spTree>
    <p:extLst>
      <p:ext uri="{BB962C8B-B14F-4D97-AF65-F5344CB8AC3E}">
        <p14:creationId xmlns:p14="http://schemas.microsoft.com/office/powerpoint/2010/main" val="500782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44773-8024-8A9E-410E-3C161C0CB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90340"/>
            <a:ext cx="10941050" cy="67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A0FC2-7FD1-8CD0-410C-C0801AFFA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4" y="622300"/>
            <a:ext cx="1194547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1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7" y="1580707"/>
            <a:ext cx="8258520" cy="443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ur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18" r="51960" b="9943"/>
          <a:stretch/>
        </p:blipFill>
        <p:spPr>
          <a:xfrm>
            <a:off x="7910506" y="1298948"/>
            <a:ext cx="929342" cy="444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rved Down Arrow 5"/>
          <p:cNvSpPr/>
          <p:nvPr/>
        </p:nvSpPr>
        <p:spPr>
          <a:xfrm rot="20372165">
            <a:off x="3651695" y="1530272"/>
            <a:ext cx="4881894" cy="64234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377" y="5929783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HARTREE-FOCK-BOGOLIUBOV RESULTS  BASED ON THE GOGNY FORCE</a:t>
            </a:r>
          </a:p>
        </p:txBody>
      </p:sp>
      <p:pic>
        <p:nvPicPr>
          <p:cNvPr id="12" name="Google Shape;124;p16" descr="Screenshot 2015-03-23 10.23.15.png">
            <a:extLst>
              <a:ext uri="{FF2B5EF4-FFF2-40B4-BE49-F238E27FC236}">
                <a16:creationId xmlns:a16="http://schemas.microsoft.com/office/drawing/2014/main" id="{FB076FEE-74BF-F944-88F0-1555F566D8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590800" cy="1711569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8F65EA9-DCFD-94C4-4AD0-498C6005D044}"/>
              </a:ext>
            </a:extLst>
          </p:cNvPr>
          <p:cNvGrpSpPr/>
          <p:nvPr/>
        </p:nvGrpSpPr>
        <p:grpSpPr>
          <a:xfrm>
            <a:off x="8116397" y="1638618"/>
            <a:ext cx="4448053" cy="4645108"/>
            <a:chOff x="8699493" y="1626102"/>
            <a:chExt cx="4448053" cy="46451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0F7324-104E-7257-3C25-0825DE7A8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926" r="1" b="19951"/>
            <a:stretch/>
          </p:blipFill>
          <p:spPr>
            <a:xfrm>
              <a:off x="9925877" y="1626102"/>
              <a:ext cx="3221669" cy="42657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D234BF-EADB-F75A-0830-398519446131}"/>
                </a:ext>
              </a:extLst>
            </p:cNvPr>
            <p:cNvSpPr txBox="1"/>
            <p:nvPr/>
          </p:nvSpPr>
          <p:spPr>
            <a:xfrm>
              <a:off x="8699493" y="5932656"/>
              <a:ext cx="4075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Delaroche et al. Phys. Rev. C 81, 014303 (2010)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99FB34-88F9-7474-6A9C-28F11CDEFF5D}"/>
              </a:ext>
            </a:extLst>
          </p:cNvPr>
          <p:cNvSpPr txBox="1"/>
          <p:nvPr/>
        </p:nvSpPr>
        <p:spPr>
          <a:xfrm>
            <a:off x="2590800" y="198410"/>
            <a:ext cx="9413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of vibrations vs. coexistence? </a:t>
            </a:r>
          </a:p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you differentiate between coexistence and vibrations?</a:t>
            </a:r>
          </a:p>
        </p:txBody>
      </p:sp>
    </p:spTree>
    <p:extLst>
      <p:ext uri="{BB962C8B-B14F-4D97-AF65-F5344CB8AC3E}">
        <p14:creationId xmlns:p14="http://schemas.microsoft.com/office/powerpoint/2010/main" val="35472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51879-B0FA-BA03-6494-EEDF114F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524"/>
            <a:ext cx="9740900" cy="67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5AF77-84C9-43F3-93EB-181725C91ED6}"/>
              </a:ext>
            </a:extLst>
          </p:cNvPr>
          <p:cNvSpPr txBox="1"/>
          <p:nvPr/>
        </p:nvSpPr>
        <p:spPr>
          <a:xfrm>
            <a:off x="913510" y="739141"/>
            <a:ext cx="2889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E355"/>
                </a:solidFill>
              </a:rPr>
              <a:t>Upgrading to</a:t>
            </a:r>
            <a:endParaRPr lang="en-US" dirty="0">
              <a:solidFill>
                <a:srgbClr val="FFE35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873CE-F749-4B1E-8B4E-A2D935B3BC21}"/>
              </a:ext>
            </a:extLst>
          </p:cNvPr>
          <p:cNvSpPr txBox="1"/>
          <p:nvPr/>
        </p:nvSpPr>
        <p:spPr>
          <a:xfrm>
            <a:off x="852402" y="1485867"/>
            <a:ext cx="7095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b="1" u="sng" dirty="0">
                <a:solidFill>
                  <a:srgbClr val="D39F10"/>
                </a:solidFill>
              </a:rPr>
              <a:t>f</a:t>
            </a:r>
            <a:r>
              <a:rPr lang="en-US" sz="2000" dirty="0"/>
              <a:t>abulous” </a:t>
            </a:r>
            <a:r>
              <a:rPr lang="en-US" sz="2000" b="1" u="sng" dirty="0">
                <a:solidFill>
                  <a:srgbClr val="D39F10"/>
                </a:solidFill>
              </a:rPr>
              <a:t>I</a:t>
            </a:r>
            <a:r>
              <a:rPr lang="en-US" sz="2000" dirty="0"/>
              <a:t>nternal </a:t>
            </a:r>
            <a:r>
              <a:rPr lang="en-US" sz="2000" dirty="0" err="1"/>
              <a:t>conve</a:t>
            </a:r>
            <a:r>
              <a:rPr lang="en-US" sz="2000" b="1" u="sng" dirty="0" err="1">
                <a:solidFill>
                  <a:srgbClr val="D39F10"/>
                </a:solidFill>
              </a:rPr>
              <a:t>R</a:t>
            </a:r>
            <a:r>
              <a:rPr lang="en-US" sz="2000" dirty="0" err="1"/>
              <a:t>sion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D39F10"/>
                </a:solidFill>
              </a:rPr>
              <a:t>E</a:t>
            </a:r>
            <a:r>
              <a:rPr lang="en-US" sz="2000" dirty="0"/>
              <a:t>lectron </a:t>
            </a:r>
            <a:r>
              <a:rPr lang="en-US" sz="2000" b="1" u="sng" dirty="0">
                <a:solidFill>
                  <a:srgbClr val="D39F10"/>
                </a:solidFill>
              </a:rPr>
              <a:t>Ball</a:t>
            </a:r>
            <a:r>
              <a:rPr lang="en-US" sz="2000" dirty="0"/>
              <a:t>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Improve efficiency </a:t>
            </a:r>
            <a:r>
              <a:rPr lang="en-US" sz="2000" dirty="0"/>
              <a:t>and detect across wider energy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Replace current set of </a:t>
            </a:r>
            <a:r>
              <a:rPr lang="en-US" sz="2000" b="1" dirty="0"/>
              <a:t>Si(Li) detectors </a:t>
            </a:r>
            <a:r>
              <a:rPr lang="en-US" sz="2000" dirty="0"/>
              <a:t>with new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Optimize magnet shapes for </a:t>
            </a:r>
            <a:r>
              <a:rPr lang="en-US" sz="2000" dirty="0" err="1"/>
              <a:t>ooptimum</a:t>
            </a:r>
            <a:r>
              <a:rPr lang="en-US" sz="2000" dirty="0"/>
              <a:t> electron trajectories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 a combination </a:t>
            </a:r>
            <a:r>
              <a:rPr lang="en-US" sz="2000" dirty="0">
                <a:solidFill>
                  <a:srgbClr val="FF0000"/>
                </a:solidFill>
              </a:rPr>
              <a:t>of </a:t>
            </a:r>
            <a:r>
              <a:rPr lang="en-US" sz="2000" dirty="0" err="1">
                <a:solidFill>
                  <a:srgbClr val="FF0000"/>
                </a:solidFill>
              </a:rPr>
              <a:t>FreeCAD</a:t>
            </a:r>
            <a:r>
              <a:rPr lang="en-US" sz="2000" dirty="0">
                <a:solidFill>
                  <a:srgbClr val="FF0000"/>
                </a:solidFill>
              </a:rPr>
              <a:t>, COMSOL, and Geant4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53284E7-5382-4872-BAAC-122F886E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74" y="3666556"/>
            <a:ext cx="3389493" cy="23906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BDFF8979-76A6-4BA1-AAFE-6B19BE0E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06" y="966207"/>
            <a:ext cx="3389493" cy="2539441"/>
          </a:xfrm>
          <a:prstGeom prst="rect">
            <a:avLst/>
          </a:prstGeom>
          <a:ln>
            <a:noFill/>
          </a:ln>
        </p:spPr>
      </p:pic>
      <p:pic>
        <p:nvPicPr>
          <p:cNvPr id="18" name="Picture 2" descr="http://isnap.nd.edu/graphics/isnaplogo_l.jpg">
            <a:extLst>
              <a:ext uri="{FF2B5EF4-FFF2-40B4-BE49-F238E27FC236}">
                <a16:creationId xmlns:a16="http://schemas.microsoft.com/office/drawing/2014/main" id="{D944C5D0-1D3A-475F-8D4D-E9DB4B13A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7" r="14585" b="14901"/>
          <a:stretch/>
        </p:blipFill>
        <p:spPr bwMode="auto">
          <a:xfrm>
            <a:off x="10483398" y="0"/>
            <a:ext cx="1708602" cy="634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SF Logo | NSF - National Science Foundation">
            <a:extLst>
              <a:ext uri="{FF2B5EF4-FFF2-40B4-BE49-F238E27FC236}">
                <a16:creationId xmlns:a16="http://schemas.microsoft.com/office/drawing/2014/main" id="{D2EE8BCB-1900-4413-AC53-633CE388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205" y="6230007"/>
            <a:ext cx="624795" cy="62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A5B92A9-23AE-409A-A387-5A0C6BDB7BBA}"/>
              </a:ext>
            </a:extLst>
          </p:cNvPr>
          <p:cNvGrpSpPr/>
          <p:nvPr/>
        </p:nvGrpSpPr>
        <p:grpSpPr>
          <a:xfrm>
            <a:off x="722451" y="3740917"/>
            <a:ext cx="6586667" cy="2230116"/>
            <a:chOff x="901907" y="3682771"/>
            <a:chExt cx="6586667" cy="2230116"/>
          </a:xfrm>
        </p:grpSpPr>
        <p:pic>
          <p:nvPicPr>
            <p:cNvPr id="1028" name="Picture 4" descr="COMSOL">
              <a:extLst>
                <a:ext uri="{FF2B5EF4-FFF2-40B4-BE49-F238E27FC236}">
                  <a16:creationId xmlns:a16="http://schemas.microsoft.com/office/drawing/2014/main" id="{B3A021ED-2F47-48D9-88D7-FE7F8031B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83" b="16501"/>
            <a:stretch/>
          </p:blipFill>
          <p:spPr bwMode="auto">
            <a:xfrm>
              <a:off x="1612263" y="5208398"/>
              <a:ext cx="3536046" cy="70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1056425-2B60-4D5D-94A2-30580C2C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79855" y="3948854"/>
              <a:ext cx="3208719" cy="899003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A79BD7E4-C61D-4F90-B2B7-E25234B0E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907" y="3682771"/>
              <a:ext cx="1394541" cy="1447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A42D2C1-78C1-4C7E-831F-15106640C9E8}"/>
                </a:ext>
              </a:extLst>
            </p:cNvPr>
            <p:cNvSpPr/>
            <p:nvPr/>
          </p:nvSpPr>
          <p:spPr bwMode="auto">
            <a:xfrm>
              <a:off x="2279085" y="4182114"/>
              <a:ext cx="1926256" cy="330356"/>
            </a:xfrm>
            <a:prstGeom prst="rightArrow">
              <a:avLst/>
            </a:prstGeom>
            <a:solidFill>
              <a:srgbClr val="D39F1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dwardian Script ITC" pitchFamily="66" charset="0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A809BA12-F1D3-48FA-BC57-E54460D6CDFB}"/>
                </a:ext>
              </a:extLst>
            </p:cNvPr>
            <p:cNvSpPr/>
            <p:nvPr/>
          </p:nvSpPr>
          <p:spPr bwMode="auto">
            <a:xfrm rot="18734396">
              <a:off x="4480201" y="4927168"/>
              <a:ext cx="445329" cy="350703"/>
            </a:xfrm>
            <a:prstGeom prst="rightArrow">
              <a:avLst/>
            </a:prstGeom>
            <a:solidFill>
              <a:srgbClr val="D39F1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dwardian Script ITC" pitchFamily="66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84D6435D-C0CF-4397-B0F8-A915E22E7969}"/>
                </a:ext>
              </a:extLst>
            </p:cNvPr>
            <p:cNvSpPr/>
            <p:nvPr/>
          </p:nvSpPr>
          <p:spPr bwMode="auto">
            <a:xfrm rot="2908769">
              <a:off x="1886754" y="4982821"/>
              <a:ext cx="445329" cy="350703"/>
            </a:xfrm>
            <a:prstGeom prst="rightArrow">
              <a:avLst/>
            </a:prstGeom>
            <a:solidFill>
              <a:srgbClr val="D39F1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dwardian Script ITC" pitchFamily="66" charset="0"/>
              </a:endParaRPr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39439F8-74AF-F259-52A9-899B2345E7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10599"/>
          <a:stretch/>
        </p:blipFill>
        <p:spPr>
          <a:xfrm>
            <a:off x="0" y="6230007"/>
            <a:ext cx="1805770" cy="627993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4FD45DC-F7D8-E44E-A0CD-9D466B74D4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10599"/>
          <a:stretch/>
        </p:blipFill>
        <p:spPr>
          <a:xfrm>
            <a:off x="3802955" y="559079"/>
            <a:ext cx="3328776" cy="1157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EE4C01-1AE2-177D-3184-555729159A6D}"/>
              </a:ext>
            </a:extLst>
          </p:cNvPr>
          <p:cNvSpPr txBox="1"/>
          <p:nvPr/>
        </p:nvSpPr>
        <p:spPr>
          <a:xfrm>
            <a:off x="107638" y="76074"/>
            <a:ext cx="4348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E0 measurements:</a:t>
            </a:r>
          </a:p>
        </p:txBody>
      </p:sp>
    </p:spTree>
    <p:extLst>
      <p:ext uri="{BB962C8B-B14F-4D97-AF65-F5344CB8AC3E}">
        <p14:creationId xmlns:p14="http://schemas.microsoft.com/office/powerpoint/2010/main" val="161534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energy and energy&#10;&#10;Description automatically generated">
            <a:extLst>
              <a:ext uri="{FF2B5EF4-FFF2-40B4-BE49-F238E27FC236}">
                <a16:creationId xmlns:a16="http://schemas.microsoft.com/office/drawing/2014/main" id="{087A56F0-C93C-47D4-7D78-92A263F0E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1" y="1334358"/>
            <a:ext cx="8272404" cy="4300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52102B-07F5-CE90-CC80-09E6D8837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2" t="2672" r="6885" b="1788"/>
          <a:stretch/>
        </p:blipFill>
        <p:spPr>
          <a:xfrm>
            <a:off x="9293750" y="1533647"/>
            <a:ext cx="2040584" cy="39445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8143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 and energy&#10;&#10;Description automatically generated">
            <a:extLst>
              <a:ext uri="{FF2B5EF4-FFF2-40B4-BE49-F238E27FC236}">
                <a16:creationId xmlns:a16="http://schemas.microsoft.com/office/drawing/2014/main" id="{322A4AA2-4D34-BD9C-2F76-521516F4D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1" y="1533647"/>
            <a:ext cx="8272404" cy="4300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5C98B0-1B10-C2B2-8510-12A0C4E6B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8" t="2059" r="6556" b="1067"/>
          <a:stretch/>
        </p:blipFill>
        <p:spPr>
          <a:xfrm>
            <a:off x="9229839" y="1719394"/>
            <a:ext cx="2168000" cy="3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58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B587D14-B2EC-9B79-FD72-CF334EDE52C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10689" y="1935226"/>
              <a:ext cx="7635714" cy="2987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9843">
                      <a:extLst>
                        <a:ext uri="{9D8B030D-6E8A-4147-A177-3AD203B41FA5}">
                          <a16:colId xmlns:a16="http://schemas.microsoft.com/office/drawing/2014/main" val="1129075271"/>
                        </a:ext>
                      </a:extLst>
                    </a:gridCol>
                    <a:gridCol w="1152036">
                      <a:extLst>
                        <a:ext uri="{9D8B030D-6E8A-4147-A177-3AD203B41FA5}">
                          <a16:colId xmlns:a16="http://schemas.microsoft.com/office/drawing/2014/main" val="4219965000"/>
                        </a:ext>
                      </a:extLst>
                    </a:gridCol>
                    <a:gridCol w="1165604">
                      <a:extLst>
                        <a:ext uri="{9D8B030D-6E8A-4147-A177-3AD203B41FA5}">
                          <a16:colId xmlns:a16="http://schemas.microsoft.com/office/drawing/2014/main" val="369952401"/>
                        </a:ext>
                      </a:extLst>
                    </a:gridCol>
                    <a:gridCol w="1150160">
                      <a:extLst>
                        <a:ext uri="{9D8B030D-6E8A-4147-A177-3AD203B41FA5}">
                          <a16:colId xmlns:a16="http://schemas.microsoft.com/office/drawing/2014/main" val="3162450334"/>
                        </a:ext>
                      </a:extLst>
                    </a:gridCol>
                    <a:gridCol w="1356711">
                      <a:extLst>
                        <a:ext uri="{9D8B030D-6E8A-4147-A177-3AD203B41FA5}">
                          <a16:colId xmlns:a16="http://schemas.microsoft.com/office/drawing/2014/main" val="884826158"/>
                        </a:ext>
                      </a:extLst>
                    </a:gridCol>
                    <a:gridCol w="1391360">
                      <a:extLst>
                        <a:ext uri="{9D8B030D-6E8A-4147-A177-3AD203B41FA5}">
                          <a16:colId xmlns:a16="http://schemas.microsoft.com/office/drawing/2014/main" val="761403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  <a:r>
                            <a:rPr lang="el-GR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γ</a:t>
                          </a:r>
                          <a:r>
                            <a:rPr lang="en-US" dirty="0"/>
                            <a:t> (keV)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𝐉</m:t>
                                    </m:r>
                                  </m:e>
                                  <m:sub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𝐢</m:t>
                                    </m:r>
                                  </m:sub>
                                  <m:sup>
                                    <m:r>
                                      <a:rPr lang="el-GR" b="1" i="0" smtClean="0">
                                        <a:latin typeface="Cambria Math" panose="02040503050406030204" pitchFamily="18" charset="0"/>
                                      </a:rPr>
                                      <m:t>𝛑</m:t>
                                    </m:r>
                                  </m:sup>
                                </m:sSubSup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𝐉</m:t>
                                    </m:r>
                                  </m:e>
                                  <m:sub>
                                    <m:r>
                                      <a:rPr lang="en-US" b="1" i="0" smtClean="0"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</m:sub>
                                  <m:sup>
                                    <m:r>
                                      <a:rPr lang="el-GR" b="1" i="0" smtClean="0">
                                        <a:latin typeface="Cambria Math" panose="02040503050406030204" pitchFamily="18" charset="0"/>
                                      </a:rPr>
                                      <m:t>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b="1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K/(L+M)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Theory (E2)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Theory (M1)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3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296.532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3.65(75)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3.38(6)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5.81(11)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90922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199.219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2.93(69)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2.40(5)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5.75(12)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72014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3.87(139)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39810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296.532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3.89(27)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3.38(6)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5.81(11)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994962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3.91(80)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527727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latin typeface="Cambria Math" panose="02040503050406030204" pitchFamily="18" charset="0"/>
                                      </a:rPr>
                                      <m:t>gs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e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199.219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2.92(16)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2.40(5)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5.75(12)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774987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4.04(91)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3335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B587D14-B2EC-9B79-FD72-CF334EDE52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66920426"/>
                  </p:ext>
                </p:extLst>
              </p:nvPr>
            </p:nvGraphicFramePr>
            <p:xfrm>
              <a:off x="4010689" y="1935226"/>
              <a:ext cx="7635714" cy="2987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19843">
                      <a:extLst>
                        <a:ext uri="{9D8B030D-6E8A-4147-A177-3AD203B41FA5}">
                          <a16:colId xmlns:a16="http://schemas.microsoft.com/office/drawing/2014/main" val="1129075271"/>
                        </a:ext>
                      </a:extLst>
                    </a:gridCol>
                    <a:gridCol w="1152036">
                      <a:extLst>
                        <a:ext uri="{9D8B030D-6E8A-4147-A177-3AD203B41FA5}">
                          <a16:colId xmlns:a16="http://schemas.microsoft.com/office/drawing/2014/main" val="4219965000"/>
                        </a:ext>
                      </a:extLst>
                    </a:gridCol>
                    <a:gridCol w="1165604">
                      <a:extLst>
                        <a:ext uri="{9D8B030D-6E8A-4147-A177-3AD203B41FA5}">
                          <a16:colId xmlns:a16="http://schemas.microsoft.com/office/drawing/2014/main" val="369952401"/>
                        </a:ext>
                      </a:extLst>
                    </a:gridCol>
                    <a:gridCol w="1150160">
                      <a:extLst>
                        <a:ext uri="{9D8B030D-6E8A-4147-A177-3AD203B41FA5}">
                          <a16:colId xmlns:a16="http://schemas.microsoft.com/office/drawing/2014/main" val="3162450334"/>
                        </a:ext>
                      </a:extLst>
                    </a:gridCol>
                    <a:gridCol w="1356711">
                      <a:extLst>
                        <a:ext uri="{9D8B030D-6E8A-4147-A177-3AD203B41FA5}">
                          <a16:colId xmlns:a16="http://schemas.microsoft.com/office/drawing/2014/main" val="884826158"/>
                        </a:ext>
                      </a:extLst>
                    </a:gridCol>
                    <a:gridCol w="1391360">
                      <a:extLst>
                        <a:ext uri="{9D8B030D-6E8A-4147-A177-3AD203B41FA5}">
                          <a16:colId xmlns:a16="http://schemas.microsoft.com/office/drawing/2014/main" val="76140365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  <a:r>
                            <a:rPr lang="el-GR" baseline="-25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γ</a:t>
                          </a:r>
                          <a:r>
                            <a:rPr lang="en-US" dirty="0"/>
                            <a:t> (keV)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6557" r="-335417" b="-731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K/(L+M)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Theory (E2)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Theory (M1)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3906"/>
                      </a:ext>
                    </a:extLst>
                  </a:tr>
                  <a:tr h="3916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9" t="-101563" r="-439914" b="-5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296.532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101563" r="-335417" b="-5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3.65(75)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3.38(6)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5.81(11)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490922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9" t="-105738" r="-439914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199.219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211475" r="-335417" b="-5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2.93(69)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2.40(5)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5.75(12)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72014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311475" r="-335417" b="-4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3.87(139)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39810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9" t="-205738" r="-439914" b="-1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296.532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411475" r="-335417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3.89(27)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3.38(6)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5.81(11)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994962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511475" r="-335417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3.91(80)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527727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9" t="-305738" r="-439914" b="-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199.219 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611475" r="-335417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2.92(16)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2.40(5)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5.75(12)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774987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380.417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0313" t="-711475" r="-335417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4.04(91)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3.97(8)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5.87(10)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333506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29AD934-14C4-2D12-A217-B9BF95FAF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8" t="2059" r="6556" b="1067"/>
          <a:stretch/>
        </p:blipFill>
        <p:spPr>
          <a:xfrm>
            <a:off x="2226695" y="1935226"/>
            <a:ext cx="1648419" cy="2987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15E05-1FD9-E878-FE88-C2179AE76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2" t="2672" r="6885" b="1788"/>
          <a:stretch/>
        </p:blipFill>
        <p:spPr>
          <a:xfrm>
            <a:off x="545597" y="1935226"/>
            <a:ext cx="1545524" cy="29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36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2CF2C-1D47-5381-BF19-CED59005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72" r="11420"/>
          <a:stretch/>
        </p:blipFill>
        <p:spPr>
          <a:xfrm>
            <a:off x="140582" y="437321"/>
            <a:ext cx="10010583" cy="1263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CEA7F1-AF4F-CB96-2184-E6CAC2E98A03}"/>
              </a:ext>
            </a:extLst>
          </p:cNvPr>
          <p:cNvSpPr txBox="1"/>
          <p:nvPr/>
        </p:nvSpPr>
        <p:spPr>
          <a:xfrm>
            <a:off x="616226" y="67989"/>
            <a:ext cx="10147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phase transitions can be studied by varying the control parameter E over the range 0&lt;</a:t>
            </a:r>
            <a:r>
              <a:rPr lang="en-US" dirty="0">
                <a:latin typeface="Symbol" pitchFamily="2" charset="2"/>
              </a:rPr>
              <a:t>e</a:t>
            </a:r>
            <a:r>
              <a:rPr lang="en-US" dirty="0"/>
              <a:t>&lt;1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BD22C-02D8-FF19-4EA2-A00ADAB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9" y="1648747"/>
            <a:ext cx="10409582" cy="4885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2AB8E-E909-EAA7-1A4A-BDFBAA59AB5D}"/>
              </a:ext>
            </a:extLst>
          </p:cNvPr>
          <p:cNvSpPr txBox="1"/>
          <p:nvPr/>
        </p:nvSpPr>
        <p:spPr>
          <a:xfrm>
            <a:off x="2620524" y="5959014"/>
            <a:ext cx="7739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Symbol" pitchFamily="2" charset="2"/>
              <a:buChar char="b"/>
            </a:pPr>
            <a:r>
              <a:rPr lang="en-US" sz="4800" dirty="0">
                <a:solidFill>
                  <a:srgbClr val="FF0000"/>
                </a:solidFill>
              </a:rPr>
              <a:t>and </a:t>
            </a:r>
            <a:r>
              <a:rPr lang="en-US" sz="4800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4800" dirty="0">
                <a:solidFill>
                  <a:srgbClr val="FF0000"/>
                </a:solidFill>
              </a:rPr>
              <a:t> vibrations in the IBM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40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8553C-D31D-A12D-113E-F0ADF7318340}"/>
              </a:ext>
            </a:extLst>
          </p:cNvPr>
          <p:cNvSpPr txBox="1"/>
          <p:nvPr/>
        </p:nvSpPr>
        <p:spPr>
          <a:xfrm>
            <a:off x="1003759" y="388689"/>
            <a:ext cx="1023363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Symbol" pitchFamily="2" charset="2"/>
              <a:buChar char="b"/>
            </a:pPr>
            <a:r>
              <a:rPr lang="en-US" sz="4800" dirty="0">
                <a:solidFill>
                  <a:srgbClr val="FF0000"/>
                </a:solidFill>
              </a:rPr>
              <a:t>and </a:t>
            </a:r>
            <a:r>
              <a:rPr lang="en-US" sz="4800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4800" dirty="0">
                <a:solidFill>
                  <a:srgbClr val="FF0000"/>
                </a:solidFill>
              </a:rPr>
              <a:t> vibrations in the IBM</a:t>
            </a:r>
          </a:p>
          <a:p>
            <a:endParaRPr lang="en-US" sz="4800" dirty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Intrinsic IBM automatically leads to this result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BA08B-D49D-2648-73BD-6560C9D0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4243"/>
            <a:ext cx="12277036" cy="669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B49AA-6AE6-80F2-832B-05926F63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91" y="3429000"/>
            <a:ext cx="8647044" cy="325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F8829-3D3F-3C0B-F41E-9AA47C5D3A60}"/>
              </a:ext>
            </a:extLst>
          </p:cNvPr>
          <p:cNvSpPr txBox="1"/>
          <p:nvPr/>
        </p:nvSpPr>
        <p:spPr>
          <a:xfrm>
            <a:off x="3034748" y="6162261"/>
            <a:ext cx="350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Roelof</a:t>
            </a:r>
            <a:r>
              <a:rPr lang="en-US" dirty="0"/>
              <a:t> </a:t>
            </a:r>
            <a:r>
              <a:rPr lang="en-US" dirty="0" err="1"/>
              <a:t>Bijker</a:t>
            </a:r>
            <a:r>
              <a:rPr lang="en-US" dirty="0"/>
              <a:t> and Javier Mas Ruiz: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BC3C4-CA61-1586-BAA3-AB6F9BCC9614}"/>
              </a:ext>
            </a:extLst>
          </p:cNvPr>
          <p:cNvSpPr txBox="1"/>
          <p:nvPr/>
        </p:nvSpPr>
        <p:spPr>
          <a:xfrm>
            <a:off x="6344478" y="6162261"/>
            <a:ext cx="6142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DOI: </a:t>
            </a:r>
            <a:r>
              <a:rPr lang="en-US" b="0" i="0" u="none" strike="noStrike" dirty="0">
                <a:solidFill>
                  <a:srgbClr val="484848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5"/>
              </a:rPr>
              <a:t>https://doi.org/10.1051/epjconf/202430102001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6F193-CD26-B582-82CC-B85608F60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923" y="5055104"/>
            <a:ext cx="4049113" cy="10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2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C2CFA-90B8-C950-C48E-2233203153F9}"/>
              </a:ext>
            </a:extLst>
          </p:cNvPr>
          <p:cNvSpPr txBox="1"/>
          <p:nvPr/>
        </p:nvSpPr>
        <p:spPr>
          <a:xfrm>
            <a:off x="4293704" y="477079"/>
            <a:ext cx="2912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2927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B7494-443A-F9FC-0F95-402B6F869418}"/>
              </a:ext>
            </a:extLst>
          </p:cNvPr>
          <p:cNvSpPr txBox="1"/>
          <p:nvPr/>
        </p:nvSpPr>
        <p:spPr>
          <a:xfrm>
            <a:off x="808382" y="1550505"/>
            <a:ext cx="109127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Coexistence dominates over the entire chart of nuclides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There are regions of high deformation where the first 0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is a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vibration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not the minimum of a coexisting shape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If we accept the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cs typeface="Calibri" panose="020F0502020204030204" pitchFamily="34" charset="0"/>
              </a:rPr>
              <a:t>g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oscillation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on the ground state, do we have to 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accept the </a:t>
            </a:r>
            <a:r>
              <a:rPr lang="en-US" sz="3200" dirty="0">
                <a:solidFill>
                  <a:srgbClr val="FF0000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 well?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E0 measurements will help further crystalize this aspect.</a:t>
            </a:r>
          </a:p>
        </p:txBody>
      </p:sp>
    </p:spTree>
    <p:extLst>
      <p:ext uri="{BB962C8B-B14F-4D97-AF65-F5344CB8AC3E}">
        <p14:creationId xmlns:p14="http://schemas.microsoft.com/office/powerpoint/2010/main" val="2426882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isnap.nd.edu/graphics/isnaplogo_l.jpg"/>
          <p:cNvPicPr>
            <a:picLocks noChangeAspect="1" noChangeArrowheads="1"/>
          </p:cNvPicPr>
          <p:nvPr/>
        </p:nvPicPr>
        <p:blipFill>
          <a:blip r:embed="rId3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586">
            <a:off x="67418" y="79801"/>
            <a:ext cx="3224315" cy="13511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158240" y="1447800"/>
            <a:ext cx="9930842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1158240" y="1644581"/>
            <a:ext cx="62026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" descr="Displaying IMG_20160311_192229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942964"/>
            <a:ext cx="762000" cy="76327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42557" y="1813404"/>
            <a:ext cx="1055187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GRID					(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n,n’</a:t>
            </a:r>
            <a:r>
              <a:rPr lang="en-US" sz="2800" dirty="0" err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)			IBA </a:t>
            </a:r>
          </a:p>
          <a:p>
            <a:r>
              <a:rPr lang="en-US" sz="2000" dirty="0"/>
              <a:t>ILL Grenoble	</a:t>
            </a:r>
            <a:r>
              <a:rPr lang="en-US" sz="2000" dirty="0">
                <a:solidFill>
                  <a:srgbClr val="9933FF"/>
                </a:solidFill>
              </a:rPr>
              <a:t>H. Boerner		</a:t>
            </a:r>
            <a:r>
              <a:rPr lang="en-US" sz="2000" dirty="0"/>
              <a:t>Univ of Kentucky    		</a:t>
            </a:r>
            <a:r>
              <a:rPr lang="en-US" sz="2000" dirty="0" err="1"/>
              <a:t>Roelof</a:t>
            </a:r>
            <a:r>
              <a:rPr lang="en-US" sz="2000" dirty="0"/>
              <a:t> </a:t>
            </a:r>
            <a:r>
              <a:rPr lang="en-US" sz="2000" dirty="0" err="1"/>
              <a:t>Bijker</a:t>
            </a:r>
            <a:endParaRPr lang="en-US" sz="2000" dirty="0"/>
          </a:p>
          <a:p>
            <a:r>
              <a:rPr lang="en-US" sz="2000" dirty="0"/>
              <a:t>						   </a:t>
            </a:r>
            <a:r>
              <a:rPr lang="en-US" sz="2000" dirty="0">
                <a:solidFill>
                  <a:srgbClr val="9933FF"/>
                </a:solidFill>
              </a:rPr>
              <a:t>B.P. Crider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M. </a:t>
            </a:r>
            <a:r>
              <a:rPr lang="en-US" sz="2000" dirty="0" err="1">
                <a:solidFill>
                  <a:srgbClr val="9933FF"/>
                </a:solidFill>
              </a:rPr>
              <a:t>Jentschel</a:t>
            </a:r>
            <a:r>
              <a:rPr lang="en-US" sz="2000" dirty="0">
                <a:solidFill>
                  <a:srgbClr val="9933FF"/>
                </a:solidFill>
              </a:rPr>
              <a:t>			   M. Lowe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	   		   E. E. Peters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			   F.M. </a:t>
            </a:r>
            <a:r>
              <a:rPr lang="en-US" sz="2000" dirty="0" err="1">
                <a:solidFill>
                  <a:srgbClr val="9933FF"/>
                </a:solidFill>
              </a:rPr>
              <a:t>Prados</a:t>
            </a:r>
            <a:r>
              <a:rPr lang="en-US" sz="2000" dirty="0">
                <a:solidFill>
                  <a:srgbClr val="9933FF"/>
                </a:solidFill>
              </a:rPr>
              <a:t>-Estevez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			   T. J. Ross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    			   Z. Tully</a:t>
            </a:r>
          </a:p>
          <a:p>
            <a:r>
              <a:rPr lang="en-US" sz="2000" dirty="0"/>
              <a:t>Univ. of Brighton	            </a:t>
            </a:r>
            <a:r>
              <a:rPr lang="en-US" sz="2000" dirty="0">
                <a:solidFill>
                  <a:srgbClr val="9933FF"/>
                </a:solidFill>
              </a:rPr>
              <a:t>A.M. Bruce		   S.W. Yates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   				 </a:t>
            </a:r>
          </a:p>
          <a:p>
            <a:r>
              <a:rPr lang="en-US" sz="2000" dirty="0">
                <a:solidFill>
                  <a:srgbClr val="9933FF"/>
                </a:solidFill>
              </a:rPr>
              <a:t>______________________________________________________________________</a:t>
            </a:r>
          </a:p>
          <a:p>
            <a:r>
              <a:rPr lang="en-US" sz="2000" dirty="0"/>
              <a:t>Univ. of South Carolina A&amp;T  	</a:t>
            </a:r>
            <a:r>
              <a:rPr lang="en-US" sz="2000" dirty="0">
                <a:solidFill>
                  <a:srgbClr val="E323FF"/>
                </a:solidFill>
              </a:rPr>
              <a:t>S.R. </a:t>
            </a:r>
            <a:r>
              <a:rPr lang="en-US" sz="2000" dirty="0" err="1">
                <a:solidFill>
                  <a:srgbClr val="E323FF"/>
                </a:solidFill>
              </a:rPr>
              <a:t>Lesher</a:t>
            </a:r>
            <a:endParaRPr lang="en-US" sz="2000" dirty="0"/>
          </a:p>
          <a:p>
            <a:r>
              <a:rPr lang="en-US" sz="2000" dirty="0"/>
              <a:t>Notre Dame	</a:t>
            </a:r>
            <a:r>
              <a:rPr lang="en-US" sz="2000" dirty="0">
                <a:solidFill>
                  <a:srgbClr val="9933FF"/>
                </a:solidFill>
              </a:rPr>
              <a:t> 		K. Lee</a:t>
            </a:r>
          </a:p>
          <a:p>
            <a:r>
              <a:rPr lang="en-US" sz="2000" dirty="0">
                <a:solidFill>
                  <a:srgbClr val="9933FF"/>
                </a:solidFill>
              </a:rPr>
              <a:t>				A</a:t>
            </a:r>
            <a:r>
              <a:rPr lang="en-US" sz="2000" baseline="30000" dirty="0">
                <a:solidFill>
                  <a:srgbClr val="9933FF"/>
                </a:solidFill>
              </a:rPr>
              <a:t>2</a:t>
            </a:r>
          </a:p>
          <a:p>
            <a:endParaRPr lang="en-US" sz="2000" dirty="0">
              <a:solidFill>
                <a:srgbClr val="9933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F346D-2608-1DEE-E1D9-86BAEC53ECD1}"/>
              </a:ext>
            </a:extLst>
          </p:cNvPr>
          <p:cNvSpPr txBox="1"/>
          <p:nvPr/>
        </p:nvSpPr>
        <p:spPr>
          <a:xfrm>
            <a:off x="2453385" y="451777"/>
            <a:ext cx="8635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anose="030F0902030302020204" pitchFamily="66" charset="0"/>
              </a:rPr>
              <a:t>Thank you for your attention!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3DEE2-D801-941C-518B-7CF12750D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661" y="5400261"/>
            <a:ext cx="5954481" cy="1401119"/>
          </a:xfrm>
          <a:prstGeom prst="rect">
            <a:avLst/>
          </a:prstGeom>
          <a:effectLst>
            <a:softEdge rad="319221"/>
          </a:effectLst>
        </p:spPr>
      </p:pic>
    </p:spTree>
    <p:extLst>
      <p:ext uri="{BB962C8B-B14F-4D97-AF65-F5344CB8AC3E}">
        <p14:creationId xmlns:p14="http://schemas.microsoft.com/office/powerpoint/2010/main" val="197720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320425-A573-26AE-C5A8-CBA141D781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532346"/>
              </p:ext>
            </p:extLst>
          </p:nvPr>
        </p:nvGraphicFramePr>
        <p:xfrm>
          <a:off x="273442" y="450574"/>
          <a:ext cx="11324980" cy="6208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74243" imgH="12487179" progId="Acrobat.Document.DC">
                  <p:embed/>
                </p:oleObj>
              </mc:Choice>
              <mc:Fallback>
                <p:oleObj name="Acrobat Document" r:id="rId2" imgW="22774243" imgH="1248717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320425-A573-26AE-C5A8-CBA141D781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442" y="450574"/>
                        <a:ext cx="11324980" cy="6208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870A03-61B9-0962-70B1-3EAA47B71872}"/>
              </a:ext>
            </a:extLst>
          </p:cNvPr>
          <p:cNvSpPr txBox="1"/>
          <p:nvPr/>
        </p:nvSpPr>
        <p:spPr>
          <a:xfrm>
            <a:off x="2186300" y="26317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Gd</a:t>
            </a:r>
          </a:p>
        </p:txBody>
      </p:sp>
    </p:spTree>
    <p:extLst>
      <p:ext uri="{BB962C8B-B14F-4D97-AF65-F5344CB8AC3E}">
        <p14:creationId xmlns:p14="http://schemas.microsoft.com/office/powerpoint/2010/main" val="172551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91" y="0"/>
            <a:ext cx="9144000" cy="6844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7608" y="609600"/>
            <a:ext cx="957714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0724"/>
                </a:solidFill>
              </a:rPr>
              <a:t>K=0</a:t>
            </a:r>
            <a:r>
              <a:rPr lang="en-US" sz="3200" b="1" baseline="30000" dirty="0">
                <a:solidFill>
                  <a:srgbClr val="FC0724"/>
                </a:solidFill>
              </a:rPr>
              <a:t>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609600"/>
            <a:ext cx="116570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0724"/>
                </a:solidFill>
              </a:rPr>
              <a:t>K=2</a:t>
            </a:r>
            <a:r>
              <a:rPr lang="en-US" sz="3200" b="1" baseline="30000" dirty="0">
                <a:solidFill>
                  <a:srgbClr val="FC0724"/>
                </a:solidFill>
              </a:rPr>
              <a:t>+</a:t>
            </a:r>
            <a:r>
              <a:rPr lang="en-US" sz="3200" b="1" baseline="-25000" dirty="0">
                <a:solidFill>
                  <a:srgbClr val="FC0724"/>
                </a:solidFill>
                <a:latin typeface="Symbol" pitchFamily="2" charset="2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C81B6-F1AF-ADC7-7544-CEE418E1FF40}"/>
              </a:ext>
            </a:extLst>
          </p:cNvPr>
          <p:cNvSpPr txBox="1"/>
          <p:nvPr/>
        </p:nvSpPr>
        <p:spPr>
          <a:xfrm>
            <a:off x="10206990" y="5349240"/>
            <a:ext cx="1673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Data from</a:t>
            </a:r>
          </a:p>
          <a:p>
            <a:r>
              <a:rPr lang="en-US" dirty="0">
                <a:solidFill>
                  <a:srgbClr val="FF0000"/>
                </a:solidFill>
              </a:rPr>
              <a:t>TU Munich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4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FBD67-83D0-8BBE-CBB8-B80F8B89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27" y="115450"/>
            <a:ext cx="8432724" cy="63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27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032126" y="950913"/>
            <a:ext cx="44759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Nature of K=0+ excitations in deformed nuclei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57721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5181600" y="2057400"/>
            <a:ext cx="9144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848600" y="1371600"/>
            <a:ext cx="152400" cy="1143000"/>
          </a:xfrm>
          <a:prstGeom prst="downArrow">
            <a:avLst>
              <a:gd name="adj1" fmla="val 50000"/>
              <a:gd name="adj2" fmla="val 1875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953001" y="2300288"/>
            <a:ext cx="3005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----------------------------------------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953001" y="2514600"/>
            <a:ext cx="3076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-----------------------------------------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8077200" y="1371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7467600" y="1371600"/>
            <a:ext cx="9144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 flipH="1">
            <a:off x="4343400" y="2514600"/>
            <a:ext cx="76200" cy="2743200"/>
          </a:xfrm>
          <a:prstGeom prst="downArrow">
            <a:avLst>
              <a:gd name="adj1" fmla="val 50000"/>
              <a:gd name="adj2" fmla="val 90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114800" y="2514600"/>
            <a:ext cx="9144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794126" y="5065713"/>
            <a:ext cx="8723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 ---------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479925" y="3694113"/>
            <a:ext cx="1310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0.3-1.5 W.u.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8366125" y="1865313"/>
            <a:ext cx="1310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1.3-5.7 W.u.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5000" y="6324600"/>
            <a:ext cx="4471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Aprahamian, Phys. Rev. C65, 031301R (2002)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3581400"/>
            <a:ext cx="34194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5 Band Mixing Calculation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0+ </a:t>
            </a:r>
            <a:r>
              <a:rPr lang="en-US" sz="2400" dirty="0" err="1">
                <a:solidFill>
                  <a:srgbClr val="0000FF"/>
                </a:solidFill>
              </a:rPr>
              <a:t>g.s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2+ K=2</a:t>
            </a:r>
          </a:p>
          <a:p>
            <a:r>
              <a:rPr lang="en-US" sz="2400" dirty="0">
                <a:solidFill>
                  <a:srgbClr val="0000FF"/>
                </a:solidFill>
              </a:rPr>
              <a:t>0+ 1199.4</a:t>
            </a:r>
          </a:p>
          <a:p>
            <a:r>
              <a:rPr lang="en-US" sz="2400" dirty="0">
                <a:solidFill>
                  <a:srgbClr val="0000FF"/>
                </a:solidFill>
              </a:rPr>
              <a:t>0+ 1434.2</a:t>
            </a:r>
          </a:p>
          <a:p>
            <a:r>
              <a:rPr lang="en-US" sz="2400" dirty="0">
                <a:solidFill>
                  <a:srgbClr val="0000FF"/>
                </a:solidFill>
              </a:rPr>
              <a:t>0+ 1772.2 </a:t>
            </a:r>
            <a:r>
              <a:rPr lang="en-US" sz="2400" dirty="0" err="1">
                <a:solidFill>
                  <a:srgbClr val="0000FF"/>
                </a:solidFill>
              </a:rPr>
              <a:t>keV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973" y="97909"/>
            <a:ext cx="555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GRID Measurements: E</a:t>
            </a:r>
            <a:r>
              <a:rPr lang="en-US" sz="2800" baseline="-25000" dirty="0">
                <a:solidFill>
                  <a:srgbClr val="0000FF"/>
                </a:solidFill>
              </a:rPr>
              <a:t>1772</a:t>
            </a:r>
            <a:r>
              <a:rPr lang="en-US" sz="2800" dirty="0">
                <a:solidFill>
                  <a:srgbClr val="0000FF"/>
                </a:solidFill>
              </a:rPr>
              <a:t>/E</a:t>
            </a:r>
            <a:r>
              <a:rPr lang="en-US" sz="2800" baseline="-25000" dirty="0">
                <a:solidFill>
                  <a:srgbClr val="0000FF"/>
                </a:solidFill>
              </a:rPr>
              <a:t>1199</a:t>
            </a:r>
            <a:r>
              <a:rPr lang="en-US" sz="2800" dirty="0">
                <a:solidFill>
                  <a:srgbClr val="0000FF"/>
                </a:solidFill>
              </a:rPr>
              <a:t>= 1.5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709F2-5CA1-9FA0-3FA2-F89F2BA7B22E}"/>
              </a:ext>
            </a:extLst>
          </p:cNvPr>
          <p:cNvSpPr txBox="1"/>
          <p:nvPr/>
        </p:nvSpPr>
        <p:spPr>
          <a:xfrm>
            <a:off x="229117" y="658525"/>
            <a:ext cx="2133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Example 4: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2BE61-64C9-3011-A7A1-F208672996B9}"/>
              </a:ext>
            </a:extLst>
          </p:cNvPr>
          <p:cNvSpPr txBox="1"/>
          <p:nvPr/>
        </p:nvSpPr>
        <p:spPr>
          <a:xfrm>
            <a:off x="6413631" y="1108355"/>
            <a:ext cx="79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3% </a:t>
            </a:r>
            <a:r>
              <a:rPr lang="en-US" dirty="0" err="1">
                <a:solidFill>
                  <a:srgbClr val="FF0000"/>
                </a:solidFill>
              </a:rPr>
              <a:t>p,t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A0B3E-BDC2-9F6D-BA5B-BEEEF2184BE4}"/>
              </a:ext>
            </a:extLst>
          </p:cNvPr>
          <p:cNvSpPr txBox="1"/>
          <p:nvPr/>
        </p:nvSpPr>
        <p:spPr>
          <a:xfrm>
            <a:off x="7582550" y="489466"/>
            <a:ext cx="79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5% </a:t>
            </a:r>
            <a:r>
              <a:rPr lang="en-US" dirty="0" err="1">
                <a:solidFill>
                  <a:srgbClr val="FF0000"/>
                </a:solidFill>
              </a:rPr>
              <a:t>p,t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C9214C2-4A89-85B7-B654-270B2ACFBE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8937" y="1017634"/>
          <a:ext cx="9854126" cy="535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87843" imgH="9401079" progId="Acrobat.Document.DC">
                  <p:embed/>
                </p:oleObj>
              </mc:Choice>
              <mc:Fallback>
                <p:oleObj name="Acrobat Document" r:id="rId2" imgW="17287843" imgH="940107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C9214C2-4A89-85B7-B654-270B2ACFB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68937" y="1017634"/>
                        <a:ext cx="9854126" cy="535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5B0F6B5-AF83-6FBD-8175-47A4AC1193C3}"/>
              </a:ext>
            </a:extLst>
          </p:cNvPr>
          <p:cNvSpPr txBox="1"/>
          <p:nvPr/>
        </p:nvSpPr>
        <p:spPr>
          <a:xfrm>
            <a:off x="360987" y="308344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Hf</a:t>
            </a:r>
          </a:p>
        </p:txBody>
      </p:sp>
    </p:spTree>
    <p:extLst>
      <p:ext uri="{BB962C8B-B14F-4D97-AF65-F5344CB8AC3E}">
        <p14:creationId xmlns:p14="http://schemas.microsoft.com/office/powerpoint/2010/main" val="971206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BF42E72-CF02-36E3-AC65-42C8B0CC85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4102" y="1174898"/>
          <a:ext cx="9244532" cy="5039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659271" imgH="10172432" progId="Acrobat.Document.DC">
                  <p:embed/>
                </p:oleObj>
              </mc:Choice>
              <mc:Fallback>
                <p:oleObj name="Acrobat Document" r:id="rId2" imgW="18659271" imgH="10172432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BF42E72-CF02-36E3-AC65-42C8B0CC8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4102" y="1174898"/>
                        <a:ext cx="9244532" cy="5039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DDE6F8-6007-774A-1792-8E8C52355983}"/>
              </a:ext>
            </a:extLst>
          </p:cNvPr>
          <p:cNvSpPr txBox="1"/>
          <p:nvPr/>
        </p:nvSpPr>
        <p:spPr>
          <a:xfrm>
            <a:off x="5380074" y="494414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214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2743200" y="3429000"/>
            <a:ext cx="914400" cy="0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657600" y="2438400"/>
            <a:ext cx="8382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5562600" y="2286000"/>
            <a:ext cx="762000" cy="0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6477000" y="1981200"/>
            <a:ext cx="8382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7924800" y="1905000"/>
            <a:ext cx="838200" cy="0"/>
          </a:xfrm>
          <a:prstGeom prst="line">
            <a:avLst/>
          </a:prstGeom>
          <a:noFill/>
          <a:ln w="57150">
            <a:solidFill>
              <a:srgbClr val="9933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8839200" y="1752600"/>
            <a:ext cx="8382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590800" y="838200"/>
            <a:ext cx="0" cy="426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524001" y="3657600"/>
            <a:ext cx="973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0.5 MeV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524001" y="838200"/>
            <a:ext cx="973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1.5 MeV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1524000" y="2286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1.0 MeV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2819401" y="35052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K=0</a:t>
            </a:r>
            <a:r>
              <a:rPr lang="en-US" baseline="30000"/>
              <a:t>+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3810001" y="25146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K=2</a:t>
            </a:r>
            <a:r>
              <a:rPr lang="en-US" baseline="30000"/>
              <a:t>+</a:t>
            </a: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5410200" y="838200"/>
            <a:ext cx="0" cy="426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7848600" y="838200"/>
            <a:ext cx="0" cy="426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2667000" y="4953001"/>
            <a:ext cx="1194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baseline="30000" dirty="0">
                <a:solidFill>
                  <a:srgbClr val="0099FF"/>
                </a:solidFill>
              </a:rPr>
              <a:t>154</a:t>
            </a:r>
            <a:r>
              <a:rPr lang="en-US" sz="3600" b="1" dirty="0">
                <a:solidFill>
                  <a:srgbClr val="0099FF"/>
                </a:solidFill>
              </a:rPr>
              <a:t>Gd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5562601" y="23622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K=0</a:t>
            </a:r>
            <a:r>
              <a:rPr lang="en-US" baseline="30000"/>
              <a:t>+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001001" y="19050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K=0</a:t>
            </a:r>
            <a:r>
              <a:rPr lang="en-US" baseline="30000"/>
              <a:t>+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8915401" y="18288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K=2</a:t>
            </a:r>
            <a:r>
              <a:rPr lang="en-US" baseline="30000"/>
              <a:t>+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6553201" y="2057400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K=2</a:t>
            </a:r>
            <a:r>
              <a:rPr lang="en-US" baseline="30000"/>
              <a:t>+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8001000" y="4953001"/>
            <a:ext cx="1194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baseline="30000" dirty="0">
                <a:solidFill>
                  <a:srgbClr val="0099FF"/>
                </a:solidFill>
              </a:rPr>
              <a:t>158</a:t>
            </a:r>
            <a:r>
              <a:rPr lang="en-US" sz="3600" b="1" dirty="0">
                <a:solidFill>
                  <a:srgbClr val="0099FF"/>
                </a:solidFill>
              </a:rPr>
              <a:t>Gd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5562600" y="4953001"/>
            <a:ext cx="1194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baseline="30000" dirty="0">
                <a:solidFill>
                  <a:srgbClr val="0099FF"/>
                </a:solidFill>
              </a:rPr>
              <a:t>156</a:t>
            </a:r>
            <a:r>
              <a:rPr lang="en-US" sz="3600" b="1" dirty="0">
                <a:solidFill>
                  <a:srgbClr val="0099FF"/>
                </a:solidFill>
              </a:rPr>
              <a:t>Gd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400" y="838201"/>
            <a:ext cx="848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N=90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9296" y="5715001"/>
            <a:ext cx="220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</a:t>
            </a:r>
            <a:r>
              <a:rPr lang="en-US" sz="2400" b="1" baseline="-25000" dirty="0" err="1"/>
              <a:t>ratio</a:t>
            </a:r>
            <a:r>
              <a:rPr lang="en-US" sz="2400" b="1" baseline="-25000" dirty="0"/>
              <a:t> </a:t>
            </a:r>
            <a:r>
              <a:rPr lang="en-US" sz="2400" b="1" dirty="0"/>
              <a:t>4</a:t>
            </a:r>
            <a:r>
              <a:rPr lang="en-US" sz="2400" b="1" baseline="30000" dirty="0"/>
              <a:t>+</a:t>
            </a:r>
            <a:r>
              <a:rPr lang="en-US" sz="2400" b="1" dirty="0"/>
              <a:t>/2</a:t>
            </a:r>
            <a:r>
              <a:rPr lang="en-US" sz="2400" b="1" baseline="30000" dirty="0"/>
              <a:t>+</a:t>
            </a:r>
            <a:r>
              <a:rPr lang="en-US" sz="2400" b="1" dirty="0"/>
              <a:t>= 3.01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4896" y="5715001"/>
            <a:ext cx="220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</a:t>
            </a:r>
            <a:r>
              <a:rPr lang="en-US" sz="2400" b="1" baseline="-25000" dirty="0" err="1"/>
              <a:t>ratio</a:t>
            </a:r>
            <a:r>
              <a:rPr lang="en-US" sz="2400" b="1" baseline="-25000" dirty="0"/>
              <a:t> </a:t>
            </a:r>
            <a:r>
              <a:rPr lang="en-US" sz="2400" b="1" dirty="0"/>
              <a:t>4</a:t>
            </a:r>
            <a:r>
              <a:rPr lang="en-US" sz="2400" b="1" baseline="30000" dirty="0"/>
              <a:t>+</a:t>
            </a:r>
            <a:r>
              <a:rPr lang="en-US" sz="2400" b="1" dirty="0"/>
              <a:t>/2</a:t>
            </a:r>
            <a:r>
              <a:rPr lang="en-US" sz="2400" b="1" baseline="30000" dirty="0"/>
              <a:t>+</a:t>
            </a:r>
            <a:r>
              <a:rPr lang="en-US" sz="2400" b="1" dirty="0"/>
              <a:t>= 3.27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01000" y="5715001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E</a:t>
            </a:r>
            <a:r>
              <a:rPr lang="en-US" sz="2400" b="1" baseline="-25000" dirty="0" err="1"/>
              <a:t>ratio</a:t>
            </a:r>
            <a:r>
              <a:rPr lang="en-US" sz="2400" b="1" baseline="-25000" dirty="0"/>
              <a:t> </a:t>
            </a:r>
            <a:r>
              <a:rPr lang="en-US" sz="2400" b="1" dirty="0"/>
              <a:t>4</a:t>
            </a:r>
            <a:r>
              <a:rPr lang="en-US" sz="2400" b="1" baseline="30000" dirty="0"/>
              <a:t>+</a:t>
            </a:r>
            <a:r>
              <a:rPr lang="en-US" sz="2400" b="1" dirty="0"/>
              <a:t>/2</a:t>
            </a:r>
            <a:r>
              <a:rPr lang="en-US" sz="2400" b="1" baseline="30000" dirty="0"/>
              <a:t>+</a:t>
            </a:r>
            <a:r>
              <a:rPr lang="en-US" sz="2400" b="1" dirty="0"/>
              <a:t>= 3.30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1" y="152400"/>
            <a:ext cx="2316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0724"/>
                </a:solidFill>
              </a:rPr>
              <a:t>GRID </a:t>
            </a:r>
          </a:p>
          <a:p>
            <a:r>
              <a:rPr lang="en-US" sz="3200" b="1" dirty="0">
                <a:solidFill>
                  <a:srgbClr val="FC0724"/>
                </a:solidFill>
              </a:rPr>
              <a:t>ILL Grenoble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08136" y="152400"/>
            <a:ext cx="2115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A421FF"/>
                </a:solidFill>
              </a:rPr>
              <a:t>DSAM (U KY)</a:t>
            </a:r>
          </a:p>
          <a:p>
            <a:r>
              <a:rPr lang="en-US" sz="2800" b="1" dirty="0" err="1">
                <a:solidFill>
                  <a:srgbClr val="A421FF"/>
                </a:solidFill>
              </a:rPr>
              <a:t>n,n’g</a:t>
            </a:r>
            <a:endParaRPr lang="en-US" sz="2800" b="1" dirty="0">
              <a:solidFill>
                <a:srgbClr val="A421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1" y="6273225"/>
            <a:ext cx="543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What is the first excited K=0+? </a:t>
            </a:r>
          </a:p>
        </p:txBody>
      </p:sp>
    </p:spTree>
    <p:extLst>
      <p:ext uri="{BB962C8B-B14F-4D97-AF65-F5344CB8AC3E}">
        <p14:creationId xmlns:p14="http://schemas.microsoft.com/office/powerpoint/2010/main" val="2313073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8E8874-73F4-FBC6-4B98-7D8F20C534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2076" y="1222744"/>
          <a:ext cx="9241053" cy="504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0031043" imgH="10944129" progId="Acrobat.Document.DC">
                  <p:embed/>
                </p:oleObj>
              </mc:Choice>
              <mc:Fallback>
                <p:oleObj name="Acrobat Document" r:id="rId2" imgW="20031043" imgH="1094412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88E8874-73F4-FBC6-4B98-7D8F20C53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32076" y="1222744"/>
                        <a:ext cx="9241053" cy="504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6C499B-C89A-3AAA-AC46-DB2C2F3BAD1A}"/>
              </a:ext>
            </a:extLst>
          </p:cNvPr>
          <p:cNvSpPr txBox="1"/>
          <p:nvPr/>
        </p:nvSpPr>
        <p:spPr>
          <a:xfrm>
            <a:off x="688360" y="299414"/>
            <a:ext cx="930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Yb</a:t>
            </a:r>
          </a:p>
        </p:txBody>
      </p:sp>
    </p:spTree>
    <p:extLst>
      <p:ext uri="{BB962C8B-B14F-4D97-AF65-F5344CB8AC3E}">
        <p14:creationId xmlns:p14="http://schemas.microsoft.com/office/powerpoint/2010/main" val="318468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5F00-BAE0-1AD6-9CD3-35DD45F4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34846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you expect from vibrations?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FA34-121C-2C10-C085-BBD02E7E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78" y="4682331"/>
            <a:ext cx="1165363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Same Deformation as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g.s.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moments of inertia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Intrinsic quadrupole moment from the band to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g.s.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band: 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36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Multiple phonons?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AF357-6268-09A4-6B0E-D65A01E141D7}"/>
              </a:ext>
            </a:extLst>
          </p:cNvPr>
          <p:cNvSpPr txBox="1"/>
          <p:nvPr/>
        </p:nvSpPr>
        <p:spPr>
          <a:xfrm>
            <a:off x="400878" y="412163"/>
            <a:ext cx="939218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Conjectures:</a:t>
            </a:r>
          </a:p>
          <a:p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Coexistence 0</a:t>
            </a:r>
            <a:r>
              <a:rPr lang="en-US" sz="3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states…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 vibrational collectivity in the low-lying spectra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Beta and Gamma vibrations</a:t>
            </a:r>
          </a:p>
          <a:p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825CB-BAB6-82C4-C7F3-1232E2E14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62"/>
          <a:stretch/>
        </p:blipFill>
        <p:spPr>
          <a:xfrm>
            <a:off x="998513" y="816756"/>
            <a:ext cx="9938749" cy="5203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3288A-34DA-D8AC-1E9E-23C92BE19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9" r="33793" b="51819"/>
          <a:stretch/>
        </p:blipFill>
        <p:spPr>
          <a:xfrm>
            <a:off x="2832100" y="6079932"/>
            <a:ext cx="6855239" cy="425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7A8E33-E4BF-11F1-2DC2-10C3C80B0803}"/>
              </a:ext>
            </a:extLst>
          </p:cNvPr>
          <p:cNvSpPr txBox="1"/>
          <p:nvPr/>
        </p:nvSpPr>
        <p:spPr>
          <a:xfrm>
            <a:off x="2146300" y="233993"/>
            <a:ext cx="732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E2, M1, and E1 strengths in nuclear spectroscopy</a:t>
            </a:r>
          </a:p>
        </p:txBody>
      </p:sp>
    </p:spTree>
    <p:extLst>
      <p:ext uri="{BB962C8B-B14F-4D97-AF65-F5344CB8AC3E}">
        <p14:creationId xmlns:p14="http://schemas.microsoft.com/office/powerpoint/2010/main" val="33420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2F3344AD-D8AF-FF84-6467-A81DBE6D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04" y="1982020"/>
            <a:ext cx="6715749" cy="4740530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765F193F-E3C6-AFCC-B886-675744AB4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738" y="1170449"/>
            <a:ext cx="104985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66"/>
                </a:solidFill>
                <a:latin typeface="AvantGarde" charset="0"/>
                <a:cs typeface="Arial" charset="0"/>
              </a:rPr>
              <a:t>What can we expect </a:t>
            </a:r>
            <a:r>
              <a:rPr lang="en-US" sz="3200" dirty="0">
                <a:solidFill>
                  <a:srgbClr val="FF0000"/>
                </a:solidFill>
                <a:latin typeface="AvantGarde" charset="0"/>
                <a:cs typeface="Arial" charset="0"/>
              </a:rPr>
              <a:t>to</a:t>
            </a:r>
            <a:r>
              <a:rPr lang="en-US" sz="3200" dirty="0">
                <a:solidFill>
                  <a:srgbClr val="FF0066"/>
                </a:solidFill>
                <a:latin typeface="AvantGarde" charset="0"/>
                <a:cs typeface="Arial" charset="0"/>
              </a:rPr>
              <a:t> see? Energies of phonons of Excitation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71B0E-6A70-297B-6292-3DA0C3B8247B}"/>
              </a:ext>
            </a:extLst>
          </p:cNvPr>
          <p:cNvSpPr txBox="1"/>
          <p:nvPr/>
        </p:nvSpPr>
        <p:spPr>
          <a:xfrm>
            <a:off x="639591" y="358878"/>
            <a:ext cx="1112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collective quadrupole vibration 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 on deformed ground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85942-6D41-0054-F6EE-08896B36C228}"/>
              </a:ext>
            </a:extLst>
          </p:cNvPr>
          <p:cNvSpPr txBox="1"/>
          <p:nvPr/>
        </p:nvSpPr>
        <p:spPr>
          <a:xfrm>
            <a:off x="675861" y="5380383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multiphonons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D6BFD-B7BB-7C89-CF38-628A345436B6}"/>
              </a:ext>
            </a:extLst>
          </p:cNvPr>
          <p:cNvSpPr txBox="1"/>
          <p:nvPr/>
        </p:nvSpPr>
        <p:spPr>
          <a:xfrm>
            <a:off x="6515100" y="3435866"/>
            <a:ext cx="29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pitchFamily="2" charset="2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CB9AA-6602-AED1-6CA6-1D62F1AA6077}"/>
              </a:ext>
            </a:extLst>
          </p:cNvPr>
          <p:cNvSpPr txBox="1"/>
          <p:nvPr/>
        </p:nvSpPr>
        <p:spPr>
          <a:xfrm>
            <a:off x="7804258" y="342900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6853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9049F-03DF-0C20-D85A-98CEC02F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33" y="234463"/>
            <a:ext cx="6310957" cy="6026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21737-2AB5-78D5-DC9F-51D92DAA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03" r="10483"/>
          <a:stretch/>
        </p:blipFill>
        <p:spPr>
          <a:xfrm>
            <a:off x="6955693" y="234463"/>
            <a:ext cx="4947138" cy="443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1F1C2-FEAD-2CDB-51AD-893A9A59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713" y="4225440"/>
            <a:ext cx="7077960" cy="26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23716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1" y="3352800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2371676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257800" y="3429001"/>
            <a:ext cx="614680" cy="3280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7801" y="3352800"/>
            <a:ext cx="44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28</a:t>
            </a:r>
          </a:p>
        </p:txBody>
      </p:sp>
      <p:sp>
        <p:nvSpPr>
          <p:cNvPr id="9" name="Oval 8"/>
          <p:cNvSpPr/>
          <p:nvPr/>
        </p:nvSpPr>
        <p:spPr>
          <a:xfrm>
            <a:off x="2362200" y="3429001"/>
            <a:ext cx="614680" cy="3280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08016" y="194370"/>
            <a:ext cx="35573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Shape Coexistence: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Near closed shells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O, </a:t>
            </a:r>
            <a:r>
              <a:rPr lang="en-US" sz="3200" dirty="0" err="1">
                <a:solidFill>
                  <a:srgbClr val="FF0000"/>
                </a:solidFill>
              </a:rPr>
              <a:t>Ca</a:t>
            </a:r>
            <a:r>
              <a:rPr lang="en-US" sz="3200" dirty="0">
                <a:solidFill>
                  <a:srgbClr val="FF0000"/>
                </a:solidFill>
              </a:rPr>
              <a:t>, Ni,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Zr</a:t>
            </a:r>
            <a:r>
              <a:rPr lang="en-US" sz="3200" dirty="0">
                <a:solidFill>
                  <a:srgbClr val="FF0000"/>
                </a:solidFill>
              </a:rPr>
              <a:t>, Mo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Cd, </a:t>
            </a:r>
            <a:r>
              <a:rPr lang="en-US" sz="3200" dirty="0" err="1">
                <a:solidFill>
                  <a:srgbClr val="FF0000"/>
                </a:solidFill>
              </a:rPr>
              <a:t>Sn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Hg,Pb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29000" y="2133600"/>
            <a:ext cx="2286000" cy="609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76600" y="3200400"/>
            <a:ext cx="2286000" cy="609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48000" y="1143000"/>
            <a:ext cx="2286000" cy="6096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24200" y="3124200"/>
            <a:ext cx="22860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52910"/>
            <a:ext cx="2997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15096</TotalTime>
  <Words>1517</Words>
  <Application>Microsoft Macintosh PowerPoint</Application>
  <PresentationFormat>Widescreen</PresentationFormat>
  <Paragraphs>270</Paragraphs>
  <Slides>45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Meiryo</vt:lpstr>
      <vt:lpstr>Aptos</vt:lpstr>
      <vt:lpstr>Aptos Display</vt:lpstr>
      <vt:lpstr>Arial</vt:lpstr>
      <vt:lpstr>AvantGarde</vt:lpstr>
      <vt:lpstr>Calibri</vt:lpstr>
      <vt:lpstr>Cambria Math</vt:lpstr>
      <vt:lpstr>Century Gothic</vt:lpstr>
      <vt:lpstr>Comic Sans MS</vt:lpstr>
      <vt:lpstr>Edwardian Script ITC</vt:lpstr>
      <vt:lpstr>Open Sans</vt:lpstr>
      <vt:lpstr>Symbol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What can you expect from vibrations?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 Aprahamian</dc:creator>
  <cp:lastModifiedBy>Ani Aprahamian</cp:lastModifiedBy>
  <cp:revision>31</cp:revision>
  <dcterms:created xsi:type="dcterms:W3CDTF">2024-09-06T12:23:02Z</dcterms:created>
  <dcterms:modified xsi:type="dcterms:W3CDTF">2024-11-07T08:01:51Z</dcterms:modified>
</cp:coreProperties>
</file>