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1" r:id="rId5"/>
    <p:sldId id="263" r:id="rId6"/>
    <p:sldId id="262" r:id="rId7"/>
    <p:sldId id="265" r:id="rId8"/>
    <p:sldId id="266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el" initials="M" lastIdx="13" clrIdx="0">
    <p:extLst>
      <p:ext uri="{19B8F6BF-5375-455C-9EA6-DF929625EA0E}">
        <p15:presenceInfo xmlns:p15="http://schemas.microsoft.com/office/powerpoint/2012/main" userId="S-1-5-21-2052111302-842925246-682003330-46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2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29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24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6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30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68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26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44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00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10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79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55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E6BF9-01AC-4F62-9540-A79325B784A7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4470B-BAFF-42E4-B829-024BB475B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13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in2p3.fr/lfederic/tiix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705" y="94525"/>
            <a:ext cx="4197292" cy="73160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70C0"/>
                </a:solidFill>
                <a:latin typeface="+mn-lt"/>
              </a:rPr>
              <a:t>TIIX - 2023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551681" y="1979828"/>
            <a:ext cx="7640320" cy="450379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 smtClean="0"/>
              <a:t>La surface allouée à TIIX est de 6,</a:t>
            </a:r>
            <a:r>
              <a:rPr lang="fr-FR" sz="2000" b="1" dirty="0" smtClean="0">
                <a:solidFill>
                  <a:srgbClr val="FF0000"/>
                </a:solidFill>
              </a:rPr>
              <a:t>4</a:t>
            </a:r>
            <a:r>
              <a:rPr lang="fr-FR" sz="2000" b="1" dirty="0" smtClean="0"/>
              <a:t> </a:t>
            </a:r>
            <a:r>
              <a:rPr lang="fr-FR" sz="2000" b="1" dirty="0"/>
              <a:t>x 5,4 </a:t>
            </a:r>
            <a:r>
              <a:rPr lang="fr-FR" sz="2000" b="1" dirty="0" smtClean="0"/>
              <a:t>mm</a:t>
            </a:r>
            <a:r>
              <a:rPr lang="fr-FR" sz="2000" b="1" baseline="30000" dirty="0" smtClean="0"/>
              <a:t>2</a:t>
            </a:r>
            <a:r>
              <a:rPr lang="fr-FR" sz="2000" b="1" dirty="0" smtClean="0"/>
              <a:t>. le nb de lignes de de colonnes dépendra de la taille du pixel. </a:t>
            </a:r>
            <a:endParaRPr lang="fr-FR" sz="2000" b="1" dirty="0"/>
          </a:p>
          <a:p>
            <a:r>
              <a:rPr lang="fr-FR" sz="2000" b="1" dirty="0"/>
              <a:t>      </a:t>
            </a:r>
            <a:r>
              <a:rPr lang="fr-FR" sz="1600" i="1" dirty="0" smtClean="0"/>
              <a:t>(m &amp; n  </a:t>
            </a:r>
            <a:r>
              <a:rPr lang="fr-FR" sz="1600" i="1" dirty="0"/>
              <a:t>nb de lignes </a:t>
            </a:r>
            <a:r>
              <a:rPr lang="fr-FR" sz="1600" i="1" dirty="0" smtClean="0"/>
              <a:t>et de </a:t>
            </a:r>
            <a:r>
              <a:rPr lang="fr-FR" sz="1600" i="1" dirty="0"/>
              <a:t>colonnes voir dessin)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000" b="1" i="1" baseline="30000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/>
              <a:t>Le FE </a:t>
            </a:r>
            <a:r>
              <a:rPr lang="fr-FR" sz="2000" b="1" i="1" dirty="0"/>
              <a:t>(</a:t>
            </a:r>
            <a:r>
              <a:rPr lang="fr-FR" sz="2000" i="1" dirty="0"/>
              <a:t>en vert dans le dessin</a:t>
            </a:r>
            <a:r>
              <a:rPr lang="fr-FR" sz="2000" b="1" i="1" dirty="0"/>
              <a:t>) </a:t>
            </a:r>
            <a:r>
              <a:rPr lang="fr-FR" sz="2000" b="1" dirty="0"/>
              <a:t>est à la charge de l’IPHC.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000" b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/>
              <a:t>Le Digital en Bleu est à la charge de </a:t>
            </a:r>
            <a:r>
              <a:rPr lang="fr-FR" sz="2000" b="1" dirty="0" smtClean="0"/>
              <a:t>l’IP2I </a:t>
            </a:r>
            <a:r>
              <a:rPr lang="fr-FR" sz="2000" i="1" dirty="0" smtClean="0"/>
              <a:t>( à voir dans les détails</a:t>
            </a:r>
            <a:r>
              <a:rPr lang="fr-FR" sz="2000" dirty="0" smtClean="0"/>
              <a:t>).</a:t>
            </a:r>
            <a:endParaRPr lang="fr-FR" sz="2000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fr-FR" sz="2000" b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/>
              <a:t>La taille </a:t>
            </a:r>
            <a:r>
              <a:rPr lang="fr-FR" sz="2000" b="1" dirty="0" smtClean="0"/>
              <a:t>actuelle du FE (pixel) </a:t>
            </a:r>
            <a:r>
              <a:rPr lang="fr-FR" sz="2000" b="1" dirty="0"/>
              <a:t>dans TIIMM1B est 16 x 41 um</a:t>
            </a:r>
            <a:r>
              <a:rPr lang="fr-FR" sz="2000" b="1" baseline="30000" dirty="0"/>
              <a:t>2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fr-FR" sz="2000" b="1" baseline="30000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/>
              <a:t>Pour mémoire et jusqu’à 30 </a:t>
            </a:r>
            <a:r>
              <a:rPr lang="fr-FR" sz="2000" b="1" dirty="0" err="1"/>
              <a:t>nA</a:t>
            </a:r>
            <a:r>
              <a:rPr lang="fr-FR" sz="2000" b="1" dirty="0"/>
              <a:t> minimum de consommation dans le FE on collecte une gamme de charges  </a:t>
            </a:r>
            <a:r>
              <a:rPr lang="fr-FR" sz="2000" b="1" dirty="0">
                <a:ea typeface="Microsoft YaHei" panose="020B0503020204020204" pitchFamily="34" charset="-122"/>
              </a:rPr>
              <a:t>Qin (1k e</a:t>
            </a:r>
            <a:r>
              <a:rPr lang="fr-FR" sz="2000" b="1" baseline="30000" dirty="0">
                <a:ea typeface="Microsoft YaHei" panose="020B0503020204020204" pitchFamily="34" charset="-122"/>
              </a:rPr>
              <a:t>-</a:t>
            </a:r>
            <a:r>
              <a:rPr lang="fr-FR" sz="2000" b="1" dirty="0">
                <a:ea typeface="Microsoft YaHei" panose="020B0503020204020204" pitchFamily="34" charset="-122"/>
              </a:rPr>
              <a:t> ~ 800 </a:t>
            </a:r>
            <a:r>
              <a:rPr lang="fr-FR" sz="2000" b="1" dirty="0" err="1">
                <a:ea typeface="Microsoft YaHei" panose="020B0503020204020204" pitchFamily="34" charset="-122"/>
              </a:rPr>
              <a:t>ke</a:t>
            </a:r>
            <a:r>
              <a:rPr lang="fr-FR" sz="2000" b="1" baseline="30000" dirty="0">
                <a:ea typeface="Microsoft YaHei" panose="020B0503020204020204" pitchFamily="34" charset="-122"/>
              </a:rPr>
              <a:t>-</a:t>
            </a:r>
            <a:r>
              <a:rPr lang="fr-FR" sz="2000" b="1" dirty="0">
                <a:ea typeface="Microsoft YaHei" panose="020B0503020204020204" pitchFamily="34" charset="-122"/>
              </a:rPr>
              <a:t>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fr-FR" sz="2000" b="1" dirty="0">
              <a:ea typeface="Microsoft YaHei" panose="020B0503020204020204" pitchFamily="34" charset="-122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>
                <a:ea typeface="Microsoft YaHei" panose="020B0503020204020204" pitchFamily="34" charset="-122"/>
              </a:rPr>
              <a:t>Techno TJ 180 nm </a:t>
            </a:r>
            <a:r>
              <a:rPr lang="fr-FR" sz="2000" b="1" dirty="0" smtClean="0">
                <a:ea typeface="Microsoft YaHei" panose="020B0503020204020204" pitchFamily="34" charset="-122"/>
              </a:rPr>
              <a:t>avec 25 </a:t>
            </a:r>
            <a:r>
              <a:rPr lang="fr-FR" sz="2000" b="1" dirty="0">
                <a:ea typeface="Microsoft YaHei" panose="020B0503020204020204" pitchFamily="34" charset="-122"/>
              </a:rPr>
              <a:t>um couche épi et le process modifié.</a:t>
            </a:r>
            <a:endParaRPr lang="fr-FR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0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5572462" y="1125133"/>
            <a:ext cx="486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>
                <a:solidFill>
                  <a:srgbClr val="0070C0"/>
                </a:solidFill>
              </a:rPr>
              <a:t>Quelques point à peu près fixes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5" y="828561"/>
            <a:ext cx="4298998" cy="601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3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613" y="931951"/>
            <a:ext cx="12049387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0000"/>
                </a:solidFill>
              </a:rPr>
              <a:t>ACTIONS du 22/06/2023</a:t>
            </a:r>
          </a:p>
          <a:p>
            <a:endParaRPr lang="fr-FR" dirty="0" smtClean="0">
              <a:solidFill>
                <a:srgbClr val="000000"/>
              </a:solidFill>
            </a:endParaRPr>
          </a:p>
          <a:p>
            <a:endParaRPr lang="fr-FR" dirty="0" smtClean="0">
              <a:solidFill>
                <a:srgbClr val="000000"/>
              </a:solidFill>
            </a:endParaRPr>
          </a:p>
          <a:p>
            <a:r>
              <a:rPr lang="fr-FR" dirty="0">
                <a:solidFill>
                  <a:srgbClr val="000000"/>
                </a:solidFill>
              </a:rPr>
              <a:t/>
            </a:r>
            <a:br>
              <a:rPr lang="fr-FR" dirty="0">
                <a:solidFill>
                  <a:srgbClr val="00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1. </a:t>
            </a:r>
            <a:r>
              <a:rPr lang="fr-FR" sz="2000" b="1" dirty="0" smtClean="0">
                <a:solidFill>
                  <a:srgbClr val="000000"/>
                </a:solidFill>
              </a:rPr>
              <a:t>RS vérifie </a:t>
            </a:r>
            <a:r>
              <a:rPr lang="fr-FR" sz="2000" b="1" dirty="0">
                <a:solidFill>
                  <a:srgbClr val="000000"/>
                </a:solidFill>
              </a:rPr>
              <a:t>quels librairies </a:t>
            </a:r>
            <a:r>
              <a:rPr lang="fr-FR" sz="2000" b="1" dirty="0" smtClean="0">
                <a:solidFill>
                  <a:srgbClr val="000000"/>
                </a:solidFill>
              </a:rPr>
              <a:t>utiliser :        </a:t>
            </a:r>
            <a:r>
              <a:rPr lang="fr-FR" sz="2000" b="1" i="1" dirty="0" smtClean="0">
                <a:solidFill>
                  <a:srgbClr val="000000"/>
                </a:solidFill>
              </a:rPr>
              <a:t>les mêmes qu’OBELIX avec WB.</a:t>
            </a:r>
          </a:p>
          <a:p>
            <a:r>
              <a:rPr lang="fr-FR" sz="2000" b="1" dirty="0">
                <a:solidFill>
                  <a:srgbClr val="000000"/>
                </a:solidFill>
              </a:rPr>
              <a:t/>
            </a:r>
            <a:br>
              <a:rPr lang="fr-FR" sz="2000" b="1" dirty="0">
                <a:solidFill>
                  <a:srgbClr val="000000"/>
                </a:solidFill>
              </a:rPr>
            </a:br>
            <a:r>
              <a:rPr lang="fr-FR" sz="2000" b="1" dirty="0">
                <a:solidFill>
                  <a:srgbClr val="000000"/>
                </a:solidFill>
              </a:rPr>
              <a:t>2. FM continue à regarder la possibilité d’avoir un serveur SOS au </a:t>
            </a:r>
            <a:r>
              <a:rPr lang="fr-FR" sz="2000" b="1" dirty="0" smtClean="0">
                <a:solidFill>
                  <a:srgbClr val="000000"/>
                </a:solidFill>
              </a:rPr>
              <a:t>CCIN2P3</a:t>
            </a:r>
          </a:p>
          <a:p>
            <a:r>
              <a:rPr lang="fr-FR" sz="2000" b="1" dirty="0">
                <a:solidFill>
                  <a:srgbClr val="000000"/>
                </a:solidFill>
              </a:rPr>
              <a:t/>
            </a:r>
            <a:br>
              <a:rPr lang="fr-FR" sz="2000" b="1" dirty="0">
                <a:solidFill>
                  <a:srgbClr val="000000"/>
                </a:solidFill>
              </a:rPr>
            </a:br>
            <a:r>
              <a:rPr lang="fr-FR" sz="2000" b="1" dirty="0">
                <a:solidFill>
                  <a:srgbClr val="000000"/>
                </a:solidFill>
              </a:rPr>
              <a:t>3. FM met en contact XC avec </a:t>
            </a:r>
            <a:r>
              <a:rPr lang="fr-FR" sz="2000" b="1" dirty="0" err="1">
                <a:solidFill>
                  <a:srgbClr val="000000"/>
                </a:solidFill>
              </a:rPr>
              <a:t>Xhao</a:t>
            </a:r>
            <a:r>
              <a:rPr lang="fr-FR" sz="2000" b="1" dirty="0">
                <a:solidFill>
                  <a:srgbClr val="000000"/>
                </a:solidFill>
              </a:rPr>
              <a:t> pour partager le code du </a:t>
            </a:r>
            <a:r>
              <a:rPr lang="fr-FR" sz="2000" b="1" dirty="0" err="1">
                <a:solidFill>
                  <a:srgbClr val="000000"/>
                </a:solidFill>
              </a:rPr>
              <a:t>Priority</a:t>
            </a:r>
            <a:r>
              <a:rPr lang="fr-FR" sz="2000" b="1" dirty="0">
                <a:solidFill>
                  <a:srgbClr val="000000"/>
                </a:solidFill>
              </a:rPr>
              <a:t> Encoder en </a:t>
            </a:r>
            <a:r>
              <a:rPr lang="fr-FR" sz="2000" b="1" dirty="0" smtClean="0">
                <a:solidFill>
                  <a:srgbClr val="000000"/>
                </a:solidFill>
              </a:rPr>
              <a:t>65nm</a:t>
            </a:r>
          </a:p>
          <a:p>
            <a:r>
              <a:rPr lang="fr-FR" sz="2000" b="1" dirty="0">
                <a:solidFill>
                  <a:srgbClr val="000000"/>
                </a:solidFill>
              </a:rPr>
              <a:t/>
            </a:r>
            <a:br>
              <a:rPr lang="fr-FR" sz="2000" b="1" dirty="0">
                <a:solidFill>
                  <a:srgbClr val="000000"/>
                </a:solidFill>
              </a:rPr>
            </a:br>
            <a:r>
              <a:rPr lang="fr-FR" sz="2000" b="1" dirty="0">
                <a:solidFill>
                  <a:srgbClr val="000000"/>
                </a:solidFill>
              </a:rPr>
              <a:t>4. RB vérifie auprès du service </a:t>
            </a:r>
            <a:r>
              <a:rPr lang="fr-FR" sz="2000" b="1" dirty="0" err="1">
                <a:solidFill>
                  <a:srgbClr val="000000"/>
                </a:solidFill>
              </a:rPr>
              <a:t>eDAQ</a:t>
            </a:r>
            <a:r>
              <a:rPr lang="fr-FR" sz="2000" b="1" dirty="0">
                <a:solidFill>
                  <a:srgbClr val="000000"/>
                </a:solidFill>
              </a:rPr>
              <a:t> @IP2I si disponibilité pour le développement de </a:t>
            </a:r>
            <a:r>
              <a:rPr lang="fr-FR" sz="2000" b="1" dirty="0" smtClean="0">
                <a:solidFill>
                  <a:srgbClr val="000000"/>
                </a:solidFill>
              </a:rPr>
              <a:t>2 cartes PCB</a:t>
            </a:r>
          </a:p>
          <a:p>
            <a:r>
              <a:rPr lang="fr-FR" sz="2000" b="1" dirty="0">
                <a:solidFill>
                  <a:srgbClr val="000000"/>
                </a:solidFill>
              </a:rPr>
              <a:t/>
            </a:r>
            <a:br>
              <a:rPr lang="fr-FR" sz="2000" b="1" dirty="0">
                <a:solidFill>
                  <a:srgbClr val="000000"/>
                </a:solidFill>
              </a:rPr>
            </a:br>
            <a:r>
              <a:rPr lang="fr-FR" sz="2000" b="1" dirty="0">
                <a:solidFill>
                  <a:srgbClr val="000000"/>
                </a:solidFill>
              </a:rPr>
              <a:t>5. FM propose des dates (début juillet) à LC et BN pour un meeting zoom et </a:t>
            </a:r>
            <a:r>
              <a:rPr lang="fr-FR" sz="2000" b="1" dirty="0" smtClean="0">
                <a:solidFill>
                  <a:srgbClr val="000000"/>
                </a:solidFill>
              </a:rPr>
              <a:t>leur expliquer </a:t>
            </a:r>
            <a:r>
              <a:rPr lang="fr-FR" sz="2000" b="1" dirty="0">
                <a:solidFill>
                  <a:srgbClr val="000000"/>
                </a:solidFill>
              </a:rPr>
              <a:t>les </a:t>
            </a:r>
            <a:r>
              <a:rPr lang="fr-FR" sz="2000" b="1" dirty="0" smtClean="0">
                <a:solidFill>
                  <a:srgbClr val="000000"/>
                </a:solidFill>
              </a:rPr>
              <a:t>scripts d’installation </a:t>
            </a:r>
            <a:r>
              <a:rPr lang="fr-FR" sz="2000" b="1" dirty="0">
                <a:solidFill>
                  <a:srgbClr val="000000"/>
                </a:solidFill>
              </a:rPr>
              <a:t>et utilisation du </a:t>
            </a:r>
            <a:r>
              <a:rPr lang="fr-FR" sz="2000" b="1" dirty="0" err="1" smtClean="0">
                <a:solidFill>
                  <a:srgbClr val="000000"/>
                </a:solidFill>
              </a:rPr>
              <a:t>FlowKit</a:t>
            </a:r>
            <a:r>
              <a:rPr lang="fr-FR" sz="2000" b="1" dirty="0" smtClean="0">
                <a:solidFill>
                  <a:srgbClr val="000000"/>
                </a:solidFill>
              </a:rPr>
              <a:t>.</a:t>
            </a:r>
          </a:p>
          <a:p>
            <a:r>
              <a:rPr lang="fr-FR" sz="2000" b="1" dirty="0">
                <a:solidFill>
                  <a:srgbClr val="000000"/>
                </a:solidFill>
              </a:rPr>
              <a:t/>
            </a:r>
            <a:br>
              <a:rPr lang="fr-FR" sz="2000" b="1" dirty="0">
                <a:solidFill>
                  <a:srgbClr val="000000"/>
                </a:solidFill>
              </a:rPr>
            </a:br>
            <a:r>
              <a:rPr lang="fr-FR" sz="2000" b="1" dirty="0">
                <a:solidFill>
                  <a:srgbClr val="000000"/>
                </a:solidFill>
              </a:rPr>
              <a:t>6. XC/LC partageront sur </a:t>
            </a:r>
            <a:r>
              <a:rPr lang="fr-FR" sz="2000" b="1" dirty="0" err="1">
                <a:solidFill>
                  <a:srgbClr val="000000"/>
                </a:solidFill>
              </a:rPr>
              <a:t>GitLab</a:t>
            </a:r>
            <a:r>
              <a:rPr lang="fr-FR" sz="2000" b="1" dirty="0">
                <a:solidFill>
                  <a:srgbClr val="000000"/>
                </a:solidFill>
              </a:rPr>
              <a:t> le code du PE ainsi que l’étude de faisabilité de </a:t>
            </a:r>
            <a:r>
              <a:rPr lang="fr-FR" sz="2000" b="1" dirty="0" smtClean="0">
                <a:solidFill>
                  <a:srgbClr val="000000"/>
                </a:solidFill>
              </a:rPr>
              <a:t>la mesure </a:t>
            </a:r>
            <a:r>
              <a:rPr lang="fr-FR" sz="2000" b="1" dirty="0">
                <a:solidFill>
                  <a:srgbClr val="000000"/>
                </a:solidFill>
              </a:rPr>
              <a:t>de TOA par lignes à retards</a:t>
            </a:r>
            <a:r>
              <a:rPr lang="fr-FR" sz="2000" b="1" dirty="0"/>
              <a:t> </a:t>
            </a:r>
            <a:br>
              <a:rPr lang="fr-FR" sz="2000" b="1" dirty="0"/>
            </a:b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73083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72705" y="94525"/>
            <a:ext cx="4197292" cy="731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>
                <a:solidFill>
                  <a:srgbClr val="0070C0"/>
                </a:solidFill>
                <a:latin typeface="+mn-lt"/>
              </a:rPr>
              <a:t>TIIX - 2023 </a:t>
            </a:r>
            <a:endParaRPr lang="fr-FR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97167" y="948687"/>
            <a:ext cx="10778913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/>
              <a:t>L’intégration sera digital on TOP. Qui s’en </a:t>
            </a:r>
            <a:r>
              <a:rPr lang="fr-FR" sz="2000" b="1" dirty="0" smtClean="0"/>
              <a:t>charge?</a:t>
            </a:r>
          </a:p>
          <a:p>
            <a:pPr>
              <a:buClr>
                <a:srgbClr val="0070C0"/>
              </a:buClr>
            </a:pPr>
            <a:r>
              <a:rPr lang="fr-FR" sz="2000" i="1" dirty="0" smtClean="0"/>
              <a:t>    Ce point est ouvert</a:t>
            </a:r>
            <a:r>
              <a:rPr lang="fr-FR" sz="2000" i="1" dirty="0"/>
              <a:t>, l’IP2I devait démarrer la description </a:t>
            </a:r>
            <a:r>
              <a:rPr lang="fr-FR" sz="2000" i="1" dirty="0" err="1"/>
              <a:t>Verilog</a:t>
            </a:r>
            <a:r>
              <a:rPr lang="fr-FR" sz="2000" i="1" dirty="0"/>
              <a:t> de l’ensemble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 smtClean="0"/>
              <a:t>TOA </a:t>
            </a:r>
            <a:r>
              <a:rPr lang="fr-FR" sz="2000" b="1" dirty="0"/>
              <a:t>et TOT ou juste TOT ? Nb de bites par pixel à sortir </a:t>
            </a:r>
            <a:r>
              <a:rPr lang="fr-FR" sz="2000" b="1" dirty="0" smtClean="0"/>
              <a:t>?</a:t>
            </a:r>
          </a:p>
          <a:p>
            <a:pPr>
              <a:buClr>
                <a:srgbClr val="0070C0"/>
              </a:buClr>
            </a:pPr>
            <a:r>
              <a:rPr lang="fr-FR" sz="2000" i="1" dirty="0" smtClean="0"/>
              <a:t>    Dans </a:t>
            </a:r>
            <a:r>
              <a:rPr lang="fr-FR" sz="2000" i="1" dirty="0"/>
              <a:t>le pixel on a le </a:t>
            </a:r>
            <a:r>
              <a:rPr lang="fr-FR" sz="2000" i="1" dirty="0" err="1"/>
              <a:t>Leading-Edge</a:t>
            </a:r>
            <a:r>
              <a:rPr lang="fr-FR" sz="2000" i="1" dirty="0"/>
              <a:t> et le </a:t>
            </a:r>
            <a:r>
              <a:rPr lang="fr-FR" sz="2000" i="1" dirty="0" err="1"/>
              <a:t>Trailing-Edge</a:t>
            </a:r>
            <a:r>
              <a:rPr lang="fr-FR" sz="2000" i="1" dirty="0"/>
              <a:t> pour l’instant à 7 </a:t>
            </a:r>
            <a:r>
              <a:rPr lang="fr-FR" sz="2000" i="1" dirty="0" smtClean="0"/>
              <a:t>bits, Si </a:t>
            </a:r>
            <a:r>
              <a:rPr lang="fr-FR" sz="2000" i="1" dirty="0"/>
              <a:t>on peut, il </a:t>
            </a:r>
            <a:r>
              <a:rPr lang="fr-FR" sz="2000" i="1" dirty="0" smtClean="0"/>
              <a:t>serait</a:t>
            </a:r>
          </a:p>
          <a:p>
            <a:pPr>
              <a:buClr>
                <a:srgbClr val="0070C0"/>
              </a:buClr>
            </a:pPr>
            <a:r>
              <a:rPr lang="fr-FR" sz="2000" i="1" dirty="0"/>
              <a:t> </a:t>
            </a:r>
            <a:r>
              <a:rPr lang="fr-FR" sz="2000" i="1" dirty="0" smtClean="0"/>
              <a:t>   </a:t>
            </a:r>
            <a:r>
              <a:rPr lang="fr-FR" sz="2000" i="1" dirty="0"/>
              <a:t>bénéfique de passer à 10 </a:t>
            </a:r>
            <a:r>
              <a:rPr lang="fr-FR" sz="2000" i="1" dirty="0" smtClean="0"/>
              <a:t>bits. Le </a:t>
            </a:r>
            <a:r>
              <a:rPr lang="fr-FR" sz="2000" i="1" dirty="0" err="1"/>
              <a:t>ToT</a:t>
            </a:r>
            <a:r>
              <a:rPr lang="fr-FR" sz="2000" i="1" dirty="0"/>
              <a:t> est calculé dans </a:t>
            </a:r>
            <a:r>
              <a:rPr lang="fr-FR" sz="2000" i="1" dirty="0" smtClean="0"/>
              <a:t>l’EOC, </a:t>
            </a:r>
            <a:r>
              <a:rPr lang="fr-FR" sz="2000" i="1" dirty="0"/>
              <a:t>on voudrait si possible sortir aussi le </a:t>
            </a:r>
            <a:r>
              <a:rPr lang="fr-FR" sz="2000" i="1" dirty="0" err="1"/>
              <a:t>ToA</a:t>
            </a:r>
            <a:endParaRPr lang="fr-FR" sz="2000" i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 smtClean="0"/>
              <a:t>La </a:t>
            </a:r>
            <a:r>
              <a:rPr lang="fr-FR" sz="2000" b="1" dirty="0"/>
              <a:t>vitesse de lecture de la matrice est elle contrainte </a:t>
            </a:r>
            <a:r>
              <a:rPr lang="fr-FR" sz="2000" b="1" dirty="0" smtClean="0"/>
              <a:t>? </a:t>
            </a:r>
          </a:p>
          <a:p>
            <a:pPr>
              <a:buClr>
                <a:srgbClr val="0070C0"/>
              </a:buClr>
            </a:pPr>
            <a:r>
              <a:rPr lang="fr-FR" sz="2000" b="1" i="1" dirty="0"/>
              <a:t> </a:t>
            </a:r>
            <a:r>
              <a:rPr lang="fr-FR" sz="2000" b="1" i="1" dirty="0" smtClean="0"/>
              <a:t>    </a:t>
            </a:r>
            <a:r>
              <a:rPr lang="fr-FR" sz="2000" i="1" dirty="0" smtClean="0"/>
              <a:t>on </a:t>
            </a:r>
            <a:r>
              <a:rPr lang="fr-FR" sz="2000" i="1" dirty="0"/>
              <a:t>vise </a:t>
            </a:r>
            <a:r>
              <a:rPr lang="fr-FR" sz="2000" i="1" dirty="0" smtClean="0"/>
              <a:t>une </a:t>
            </a:r>
            <a:r>
              <a:rPr lang="fr-FR" sz="2000" i="1" dirty="0"/>
              <a:t>frame rate à 5 kHz</a:t>
            </a:r>
            <a:endParaRPr lang="fr-FR" sz="2000" b="1" i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 smtClean="0"/>
              <a:t>La </a:t>
            </a:r>
            <a:r>
              <a:rPr lang="fr-FR" sz="2000" b="1" dirty="0"/>
              <a:t>vitesse de sorties des datas sérialisées par une ou plusieurs sorties en parallèle </a:t>
            </a:r>
            <a:r>
              <a:rPr lang="fr-FR" sz="2000" b="1" dirty="0" smtClean="0"/>
              <a:t>?</a:t>
            </a:r>
          </a:p>
          <a:p>
            <a:pPr>
              <a:buClr>
                <a:srgbClr val="0070C0"/>
              </a:buClr>
            </a:pPr>
            <a:r>
              <a:rPr lang="fr-FR" sz="2000" b="1" dirty="0" smtClean="0"/>
              <a:t>      </a:t>
            </a:r>
            <a:r>
              <a:rPr lang="fr-FR" sz="2000" i="1" dirty="0" smtClean="0"/>
              <a:t>(une, 2 ou 4 à 160 MHz ?)</a:t>
            </a:r>
            <a:endParaRPr lang="fr-FR" sz="2000" i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 smtClean="0"/>
              <a:t>Lecture </a:t>
            </a:r>
            <a:r>
              <a:rPr lang="fr-FR" sz="2000" b="1" dirty="0"/>
              <a:t>par gestions des </a:t>
            </a:r>
            <a:r>
              <a:rPr lang="en-ZA" sz="2000" b="1" dirty="0"/>
              <a:t>Tokens</a:t>
            </a:r>
            <a:r>
              <a:rPr lang="fr-FR" sz="2000" b="1" dirty="0"/>
              <a:t> (à la OBELIX) ou par priorité encodeur (à la MIMOSIS) </a:t>
            </a:r>
            <a:r>
              <a:rPr lang="fr-FR" sz="2000" b="1" dirty="0" smtClean="0"/>
              <a:t>?</a:t>
            </a:r>
          </a:p>
          <a:p>
            <a:pPr>
              <a:buClr>
                <a:srgbClr val="0070C0"/>
              </a:buClr>
            </a:pPr>
            <a:r>
              <a:rPr lang="fr-FR" sz="2000" i="1" dirty="0" smtClean="0"/>
              <a:t>    Ce point et le précèdent sont également ouverts.</a:t>
            </a:r>
            <a:endParaRPr lang="fr-FR" sz="2000" i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 smtClean="0"/>
              <a:t>La consommation totale est elle contrainte ? </a:t>
            </a:r>
          </a:p>
          <a:p>
            <a:pPr>
              <a:buClr>
                <a:srgbClr val="0070C0"/>
              </a:buClr>
            </a:pPr>
            <a:r>
              <a:rPr lang="fr-FR" sz="2000" i="1" dirty="0" smtClean="0"/>
              <a:t>    250 mW/ cm2 serait bien.</a:t>
            </a: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 smtClean="0"/>
              <a:t>Slow Control : </a:t>
            </a:r>
            <a:r>
              <a:rPr lang="fr-FR" sz="2000" i="1" dirty="0" smtClean="0"/>
              <a:t>I2C ou SPI ?</a:t>
            </a: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2000" b="1" dirty="0" smtClean="0"/>
              <a:t>Fréquence et jour de réunions, serveur SOS, ….</a:t>
            </a:r>
          </a:p>
          <a:p>
            <a:pPr>
              <a:buClr>
                <a:srgbClr val="0070C0"/>
              </a:buClr>
            </a:pPr>
            <a:r>
              <a:rPr lang="fr-FR" sz="2000" b="1" dirty="0"/>
              <a:t> </a:t>
            </a:r>
            <a:r>
              <a:rPr lang="fr-FR" sz="2000" b="1" dirty="0" smtClean="0"/>
              <a:t>    </a:t>
            </a:r>
            <a:r>
              <a:rPr lang="fr-FR" sz="2000" dirty="0" smtClean="0"/>
              <a:t>A discuter après.</a:t>
            </a:r>
            <a:endParaRPr lang="fr-FR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000" b="1" i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000" b="1" i="1" dirty="0"/>
          </a:p>
          <a:p>
            <a:endParaRPr lang="fr-FR" sz="2000" b="1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4901304" y="198717"/>
            <a:ext cx="4284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>
                <a:solidFill>
                  <a:srgbClr val="0070C0"/>
                </a:solidFill>
              </a:rPr>
              <a:t>Quelques questions en vrac</a:t>
            </a:r>
          </a:p>
        </p:txBody>
      </p:sp>
    </p:spTree>
    <p:extLst>
      <p:ext uri="{BB962C8B-B14F-4D97-AF65-F5344CB8AC3E}">
        <p14:creationId xmlns:p14="http://schemas.microsoft.com/office/powerpoint/2010/main" val="8301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31" y="557349"/>
            <a:ext cx="11773990" cy="579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009" y="919611"/>
            <a:ext cx="1031845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Actions (08/06/2023):</a:t>
            </a:r>
          </a:p>
          <a:p>
            <a:endParaRPr lang="fr-FR" b="1" dirty="0" smtClean="0"/>
          </a:p>
          <a:p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1. LC contacte Gregory pour avancer sur l’installation du PDK</a:t>
            </a:r>
            <a:r>
              <a:rPr lang="fr-FR" b="1" dirty="0" smtClean="0"/>
              <a:t>.</a:t>
            </a:r>
          </a:p>
          <a:p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2. FM continue à regarder la possibilité d’avoir un serveur SOS au CCIN2P3 et partagera</a:t>
            </a:r>
            <a:br>
              <a:rPr lang="fr-FR" b="1" dirty="0"/>
            </a:br>
            <a:r>
              <a:rPr lang="fr-FR" b="1" dirty="0" smtClean="0"/>
              <a:t>     avec </a:t>
            </a:r>
            <a:r>
              <a:rPr lang="fr-FR" b="1" dirty="0"/>
              <a:t>XC un exemple de code PE</a:t>
            </a:r>
            <a:r>
              <a:rPr lang="fr-FR" b="1" dirty="0" smtClean="0"/>
              <a:t>.</a:t>
            </a:r>
          </a:p>
          <a:p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3. RS présentera une description plus détaillée des blocs </a:t>
            </a:r>
            <a:r>
              <a:rPr lang="fr-FR" b="1" dirty="0" smtClean="0"/>
              <a:t>périphériques</a:t>
            </a:r>
          </a:p>
          <a:p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4. XC/LC partageront sur </a:t>
            </a:r>
            <a:r>
              <a:rPr lang="fr-FR" b="1" dirty="0" err="1"/>
              <a:t>GitLab</a:t>
            </a:r>
            <a:r>
              <a:rPr lang="fr-FR" b="1" dirty="0"/>
              <a:t> la comparaison des deux codes ; PE et </a:t>
            </a:r>
            <a:r>
              <a:rPr lang="fr-FR" b="1" dirty="0" err="1"/>
              <a:t>Tokens</a:t>
            </a:r>
            <a:r>
              <a:rPr lang="fr-FR" b="1" dirty="0"/>
              <a:t> ainsi que</a:t>
            </a:r>
            <a:br>
              <a:rPr lang="fr-FR" b="1" dirty="0"/>
            </a:br>
            <a:r>
              <a:rPr lang="fr-FR" b="1" dirty="0" smtClean="0"/>
              <a:t>     l’étude </a:t>
            </a:r>
            <a:r>
              <a:rPr lang="fr-FR" b="1" dirty="0"/>
              <a:t>de faisabilité de la mesure de TOA par lignes à retards</a:t>
            </a:r>
            <a:r>
              <a:rPr lang="fr-FR" b="1" dirty="0" smtClean="0"/>
              <a:t>.</a:t>
            </a:r>
          </a:p>
          <a:p>
            <a:r>
              <a:rPr lang="fr-FR" b="1" dirty="0"/>
              <a:t/>
            </a:r>
            <a:br>
              <a:rPr lang="fr-FR" b="1" dirty="0"/>
            </a:b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475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59" y="1468074"/>
            <a:ext cx="5821958" cy="428677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2004" y="352120"/>
            <a:ext cx="5053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PROPOSITION de mode Lecture en bas de colonnes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6266576" y="838899"/>
            <a:ext cx="5833145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32 bits/pixel: 7 bits pixel </a:t>
            </a:r>
            <a:r>
              <a:rPr lang="fr-FR" b="1" dirty="0" err="1" smtClean="0">
                <a:solidFill>
                  <a:srgbClr val="FF0000"/>
                </a:solidFill>
              </a:rPr>
              <a:t>addr</a:t>
            </a:r>
            <a:r>
              <a:rPr lang="fr-FR" b="1" dirty="0" smtClean="0">
                <a:solidFill>
                  <a:srgbClr val="FF0000"/>
                </a:solidFill>
              </a:rPr>
              <a:t> + 18 bits LE &amp; TE + 5 bits </a:t>
            </a:r>
            <a:r>
              <a:rPr lang="fr-FR" b="1" dirty="0" err="1" smtClean="0">
                <a:solidFill>
                  <a:srgbClr val="FF0000"/>
                </a:solidFill>
              </a:rPr>
              <a:t>col_addr</a:t>
            </a:r>
            <a:r>
              <a:rPr lang="fr-FR" b="1" dirty="0" smtClean="0">
                <a:solidFill>
                  <a:srgbClr val="FF0000"/>
                </a:solidFill>
              </a:rPr>
              <a:t> + 2 bits Free</a:t>
            </a:r>
          </a:p>
          <a:p>
            <a:pPr>
              <a:buClr>
                <a:srgbClr val="0070C0"/>
              </a:buClr>
            </a:pPr>
            <a:endParaRPr lang="fr-FR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À 160 MHz : 6,5 ns/bit.  32 x 6,5 ns = 208 ns/pixel</a:t>
            </a:r>
          </a:p>
          <a:p>
            <a:pPr>
              <a:buClr>
                <a:srgbClr val="0070C0"/>
              </a:buClr>
            </a:pPr>
            <a:endParaRPr lang="fr-FR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Pour 16 double colonne 96 x 2 x 16 x 208 ns = 639 us</a:t>
            </a:r>
          </a:p>
          <a:p>
            <a:pPr>
              <a:buClr>
                <a:srgbClr val="0070C0"/>
              </a:buClr>
            </a:pPr>
            <a:endParaRPr lang="fr-FR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5 KHz de fréquence de trames = 200 us/trame </a:t>
            </a:r>
          </a:p>
          <a:p>
            <a:pPr>
              <a:buClr>
                <a:srgbClr val="0070C0"/>
              </a:buClr>
            </a:pPr>
            <a:endParaRPr lang="fr-FR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Avec 3 sortie, on à ≈ 30% de taux d’occupation par trame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939093" y="4605556"/>
            <a:ext cx="46894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/>
              <a:t>Qui s’occupe de la DAQ ?</a:t>
            </a:r>
          </a:p>
          <a:p>
            <a:pPr>
              <a:buClr>
                <a:srgbClr val="0070C0"/>
              </a:buClr>
            </a:pPr>
            <a:r>
              <a:rPr lang="fr-FR" b="1" dirty="0"/>
              <a:t> </a:t>
            </a:r>
            <a:r>
              <a:rPr lang="fr-FR" b="1" dirty="0" smtClean="0"/>
              <a:t>     IPHC (KM) propose de le faire.</a:t>
            </a:r>
          </a:p>
          <a:p>
            <a:pPr>
              <a:buClr>
                <a:srgbClr val="0070C0"/>
              </a:buClr>
            </a:pPr>
            <a:endParaRPr lang="fr-FR" b="1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/>
              <a:t>Qui fait le PCB ?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fr-FR" b="1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err="1" smtClean="0"/>
              <a:t>GitLab</a:t>
            </a:r>
            <a:r>
              <a:rPr lang="fr-FR" b="1" dirty="0" smtClean="0"/>
              <a:t>: </a:t>
            </a:r>
            <a:r>
              <a:rPr lang="fr-FR" dirty="0">
                <a:hlinkClick r:id="rId3"/>
              </a:rPr>
              <a:t>https://gitlab.in2p3.fr/lfederic/tiix</a:t>
            </a:r>
            <a:endParaRPr lang="en-US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7477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7230" y="571224"/>
            <a:ext cx="106875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0000"/>
                </a:solidFill>
                <a:latin typeface="ArialMT"/>
              </a:rPr>
              <a:t>ACTIONS du 06/07</a:t>
            </a:r>
          </a:p>
          <a:p>
            <a:endParaRPr lang="fr-FR" dirty="0">
              <a:solidFill>
                <a:srgbClr val="000000"/>
              </a:solidFill>
              <a:latin typeface="ArialMT"/>
            </a:endParaRPr>
          </a:p>
          <a:p>
            <a:r>
              <a:rPr lang="fr-FR" dirty="0">
                <a:solidFill>
                  <a:srgbClr val="000000"/>
                </a:solidFill>
                <a:latin typeface="ArialMT"/>
              </a:rPr>
              <a:t/>
            </a:r>
            <a:br>
              <a:rPr lang="fr-FR" dirty="0">
                <a:solidFill>
                  <a:srgbClr val="000000"/>
                </a:solidFill>
                <a:latin typeface="ArialMT"/>
              </a:rPr>
            </a:br>
            <a:r>
              <a:rPr lang="fr-FR" sz="2000" b="1" dirty="0" smtClean="0">
                <a:solidFill>
                  <a:srgbClr val="000000"/>
                </a:solidFill>
              </a:rPr>
              <a:t>1. </a:t>
            </a:r>
            <a:r>
              <a:rPr lang="fr-FR" sz="2000" b="1" dirty="0" smtClean="0"/>
              <a:t>RS </a:t>
            </a:r>
            <a:r>
              <a:rPr lang="fr-FR" sz="2000" b="1" dirty="0"/>
              <a:t>partage les vues .</a:t>
            </a:r>
            <a:r>
              <a:rPr lang="fr-FR" sz="2000" b="1" dirty="0" err="1"/>
              <a:t>oa</a:t>
            </a:r>
            <a:r>
              <a:rPr lang="fr-FR" sz="2000" b="1" dirty="0"/>
              <a:t> de la partie </a:t>
            </a:r>
            <a:r>
              <a:rPr lang="fr-FR" sz="2000" b="1" dirty="0" smtClean="0"/>
              <a:t>analogique</a:t>
            </a:r>
          </a:p>
          <a:p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/>
              <a:t>2. FM continue à regarder la possibilité d’avoir un serveur SOS au </a:t>
            </a:r>
            <a:r>
              <a:rPr lang="fr-FR" sz="2000" b="1" dirty="0" smtClean="0"/>
              <a:t>CCIN2P3</a:t>
            </a:r>
          </a:p>
          <a:p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/>
              <a:t>3. FM met en contact XC avec </a:t>
            </a:r>
            <a:r>
              <a:rPr lang="fr-FR" sz="2000" b="1" dirty="0" err="1"/>
              <a:t>Xhao</a:t>
            </a:r>
            <a:r>
              <a:rPr lang="fr-FR" sz="2000" b="1" dirty="0"/>
              <a:t> pour partager le code du </a:t>
            </a:r>
            <a:r>
              <a:rPr lang="fr-FR" sz="2000" b="1" dirty="0" err="1"/>
              <a:t>Priority</a:t>
            </a:r>
            <a:r>
              <a:rPr lang="fr-FR" sz="2000" b="1" dirty="0"/>
              <a:t> Encoder en </a:t>
            </a:r>
            <a:r>
              <a:rPr lang="fr-FR" sz="2000" b="1" dirty="0" smtClean="0"/>
              <a:t>65nm</a:t>
            </a:r>
          </a:p>
          <a:p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/>
              <a:t>4. RS donnera la référence de la carte d’acquisition déjà disponible @</a:t>
            </a:r>
            <a:r>
              <a:rPr lang="fr-FR" sz="2000" b="1" dirty="0" smtClean="0"/>
              <a:t>IPHC</a:t>
            </a:r>
          </a:p>
          <a:p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/>
              <a:t>5. FM propose des dates (début juillet) à LC et BN pour un meeting zoom et </a:t>
            </a:r>
            <a:r>
              <a:rPr lang="fr-FR" sz="2000" b="1" dirty="0" smtClean="0"/>
              <a:t>leur</a:t>
            </a:r>
          </a:p>
          <a:p>
            <a:r>
              <a:rPr lang="fr-FR" sz="2000" b="1" dirty="0" smtClean="0"/>
              <a:t>expliquer </a:t>
            </a:r>
            <a:r>
              <a:rPr lang="fr-FR" sz="2000" b="1" dirty="0"/>
              <a:t>les scripts d’installation et utilisation du </a:t>
            </a:r>
            <a:r>
              <a:rPr lang="fr-FR" sz="2000" b="1" dirty="0" err="1" smtClean="0"/>
              <a:t>flowtool</a:t>
            </a:r>
            <a:endParaRPr lang="fr-FR" sz="2000" b="1" dirty="0" smtClean="0"/>
          </a:p>
          <a:p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/>
              <a:t>6. XC ajoute le buffer entre le </a:t>
            </a:r>
            <a:r>
              <a:rPr lang="fr-FR" sz="2000" b="1" dirty="0" err="1"/>
              <a:t>serializer</a:t>
            </a:r>
            <a:r>
              <a:rPr lang="fr-FR" sz="2000" b="1" dirty="0"/>
              <a:t> et </a:t>
            </a:r>
            <a:r>
              <a:rPr lang="fr-FR" sz="2000" b="1" dirty="0" smtClean="0"/>
              <a:t>l’EOC</a:t>
            </a:r>
          </a:p>
          <a:p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/>
              <a:t>7. RB confirme l’engagement de </a:t>
            </a:r>
            <a:r>
              <a:rPr lang="fr-FR" sz="2000" b="1" dirty="0" err="1"/>
              <a:t>eDAQ</a:t>
            </a:r>
            <a:r>
              <a:rPr lang="fr-FR" sz="2000" b="1" dirty="0"/>
              <a:t> pour les cartes.</a:t>
            </a:r>
          </a:p>
        </p:txBody>
      </p:sp>
    </p:spTree>
    <p:extLst>
      <p:ext uri="{BB962C8B-B14F-4D97-AF65-F5344CB8AC3E}">
        <p14:creationId xmlns:p14="http://schemas.microsoft.com/office/powerpoint/2010/main" val="262336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02004" y="352120"/>
            <a:ext cx="6422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PROPOSITION2 </a:t>
            </a:r>
            <a:r>
              <a:rPr lang="fr-FR" b="1" dirty="0" smtClean="0"/>
              <a:t>de mode Lecture en bas de </a:t>
            </a:r>
            <a:r>
              <a:rPr lang="fr-FR" b="1" dirty="0" smtClean="0"/>
              <a:t>colonnes (4 sorties //)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132513" y="1384183"/>
            <a:ext cx="8682606" cy="369331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32 bits/pixel: </a:t>
            </a:r>
            <a:r>
              <a:rPr lang="fr-FR" b="1" dirty="0" smtClean="0">
                <a:solidFill>
                  <a:srgbClr val="FF0000"/>
                </a:solidFill>
              </a:rPr>
              <a:t>10 </a:t>
            </a:r>
            <a:r>
              <a:rPr lang="fr-FR" b="1" dirty="0" smtClean="0">
                <a:solidFill>
                  <a:srgbClr val="FF0000"/>
                </a:solidFill>
              </a:rPr>
              <a:t>bits pixel </a:t>
            </a:r>
            <a:r>
              <a:rPr lang="fr-FR" b="1" dirty="0" err="1" smtClean="0">
                <a:solidFill>
                  <a:srgbClr val="FF0000"/>
                </a:solidFill>
              </a:rPr>
              <a:t>addr</a:t>
            </a:r>
            <a:r>
              <a:rPr lang="fr-FR" b="1" dirty="0" smtClean="0">
                <a:solidFill>
                  <a:srgbClr val="FF0000"/>
                </a:solidFill>
              </a:rPr>
              <a:t> + </a:t>
            </a:r>
            <a:r>
              <a:rPr lang="fr-FR" b="1" dirty="0" smtClean="0">
                <a:solidFill>
                  <a:srgbClr val="FF0000"/>
                </a:solidFill>
              </a:rPr>
              <a:t>10 </a:t>
            </a:r>
            <a:r>
              <a:rPr lang="fr-FR" b="1" dirty="0" smtClean="0">
                <a:solidFill>
                  <a:srgbClr val="FF0000"/>
                </a:solidFill>
              </a:rPr>
              <a:t>bits LE &amp; TE + </a:t>
            </a:r>
            <a:r>
              <a:rPr lang="fr-FR" b="1" dirty="0" smtClean="0">
                <a:solidFill>
                  <a:srgbClr val="FF0000"/>
                </a:solidFill>
              </a:rPr>
              <a:t>10 </a:t>
            </a:r>
            <a:r>
              <a:rPr lang="fr-FR" b="1" dirty="0" smtClean="0">
                <a:solidFill>
                  <a:srgbClr val="FF0000"/>
                </a:solidFill>
              </a:rPr>
              <a:t>bits </a:t>
            </a:r>
            <a:r>
              <a:rPr lang="fr-FR" b="1" dirty="0" err="1" smtClean="0">
                <a:solidFill>
                  <a:srgbClr val="FF0000"/>
                </a:solidFill>
              </a:rPr>
              <a:t>col_addr</a:t>
            </a:r>
            <a:r>
              <a:rPr lang="fr-FR" b="1" dirty="0" smtClean="0">
                <a:solidFill>
                  <a:srgbClr val="FF0000"/>
                </a:solidFill>
              </a:rPr>
              <a:t> + 2 bits </a:t>
            </a:r>
            <a:r>
              <a:rPr lang="fr-FR" b="1" dirty="0" smtClean="0">
                <a:solidFill>
                  <a:srgbClr val="FF0000"/>
                </a:solidFill>
              </a:rPr>
              <a:t>Free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fr-FR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Read </a:t>
            </a:r>
            <a:r>
              <a:rPr lang="fr-FR" b="1" dirty="0" err="1" smtClean="0">
                <a:solidFill>
                  <a:srgbClr val="FF0000"/>
                </a:solidFill>
              </a:rPr>
              <a:t>freq</a:t>
            </a:r>
            <a:r>
              <a:rPr lang="fr-FR" b="1" dirty="0" smtClean="0">
                <a:solidFill>
                  <a:srgbClr val="FF0000"/>
                </a:solidFill>
              </a:rPr>
              <a:t> 20MHz;  50ns x 32 bits = 1,6 us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fr-FR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Une colonne 128pix; 128  x 1,6 us = 204,8 us /col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fr-FR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Pour 128 colonne avec 4 sorties </a:t>
            </a:r>
            <a:r>
              <a:rPr lang="fr-FR" b="1" smtClean="0">
                <a:solidFill>
                  <a:srgbClr val="FF0000"/>
                </a:solidFill>
              </a:rPr>
              <a:t>32 col/sortie   </a:t>
            </a:r>
            <a:r>
              <a:rPr lang="fr-FR" b="1" dirty="0" smtClean="0">
                <a:solidFill>
                  <a:srgbClr val="FF0000"/>
                </a:solidFill>
              </a:rPr>
              <a:t>204,8 x 32 = 6,55 ms</a:t>
            </a:r>
            <a:endParaRPr lang="fr-FR" b="1" dirty="0" smtClean="0">
              <a:solidFill>
                <a:srgbClr val="FF0000"/>
              </a:solidFill>
            </a:endParaRPr>
          </a:p>
          <a:p>
            <a:pPr>
              <a:buClr>
                <a:srgbClr val="0070C0"/>
              </a:buClr>
            </a:pPr>
            <a:endParaRPr lang="fr-FR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5 </a:t>
            </a:r>
            <a:r>
              <a:rPr lang="fr-FR" b="1" dirty="0" smtClean="0">
                <a:solidFill>
                  <a:srgbClr val="FF0000"/>
                </a:solidFill>
              </a:rPr>
              <a:t>KHz de fréquence de trames = 200 us/trame </a:t>
            </a:r>
          </a:p>
          <a:p>
            <a:pPr>
              <a:buClr>
                <a:srgbClr val="0070C0"/>
              </a:buClr>
            </a:pPr>
            <a:endParaRPr lang="fr-FR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Avec </a:t>
            </a:r>
            <a:r>
              <a:rPr lang="fr-FR" b="1" dirty="0" smtClean="0">
                <a:solidFill>
                  <a:srgbClr val="FF0000"/>
                </a:solidFill>
              </a:rPr>
              <a:t>4 </a:t>
            </a:r>
            <a:r>
              <a:rPr lang="fr-FR" b="1" dirty="0" smtClean="0">
                <a:solidFill>
                  <a:srgbClr val="FF0000"/>
                </a:solidFill>
              </a:rPr>
              <a:t>sortie, on à ≈ </a:t>
            </a:r>
            <a:r>
              <a:rPr lang="fr-FR" b="1" dirty="0" smtClean="0">
                <a:solidFill>
                  <a:srgbClr val="FF0000"/>
                </a:solidFill>
              </a:rPr>
              <a:t>3% </a:t>
            </a:r>
            <a:r>
              <a:rPr lang="fr-FR" b="1" dirty="0" smtClean="0">
                <a:solidFill>
                  <a:srgbClr val="FF0000"/>
                </a:solidFill>
              </a:rPr>
              <a:t>de taux d’occupation par </a:t>
            </a:r>
            <a:r>
              <a:rPr lang="fr-FR" b="1" dirty="0" smtClean="0">
                <a:solidFill>
                  <a:srgbClr val="FF0000"/>
                </a:solidFill>
              </a:rPr>
              <a:t>trame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fr-FR" b="1" dirty="0">
              <a:solidFill>
                <a:srgbClr val="FF0000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Avec 16 sorties // on aura 12%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350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887</Words>
  <Application>Microsoft Office PowerPoint</Application>
  <PresentationFormat>Grand écran</PresentationFormat>
  <Paragraphs>89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Microsoft YaHei</vt:lpstr>
      <vt:lpstr>Arial</vt:lpstr>
      <vt:lpstr>ArialMT</vt:lpstr>
      <vt:lpstr>Calibri</vt:lpstr>
      <vt:lpstr>Calibri Light</vt:lpstr>
      <vt:lpstr>Wingdings</vt:lpstr>
      <vt:lpstr>Thème Office</vt:lpstr>
      <vt:lpstr>TIIX - 2023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IPHC IN2P3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TIIX - 2023</dc:title>
  <dc:creator>Rachid Sefri</dc:creator>
  <cp:lastModifiedBy>Sefri</cp:lastModifiedBy>
  <cp:revision>46</cp:revision>
  <dcterms:created xsi:type="dcterms:W3CDTF">2023-05-04T12:59:47Z</dcterms:created>
  <dcterms:modified xsi:type="dcterms:W3CDTF">2023-10-26T12:56:46Z</dcterms:modified>
</cp:coreProperties>
</file>