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18"/>
  </p:notesMasterIdLst>
  <p:sldIdLst>
    <p:sldId id="2111" r:id="rId5"/>
    <p:sldId id="2142" r:id="rId6"/>
    <p:sldId id="1155" r:id="rId7"/>
    <p:sldId id="2209" r:id="rId8"/>
    <p:sldId id="2211" r:id="rId9"/>
    <p:sldId id="2210" r:id="rId10"/>
    <p:sldId id="374" r:id="rId11"/>
    <p:sldId id="375" r:id="rId12"/>
    <p:sldId id="376" r:id="rId13"/>
    <p:sldId id="377" r:id="rId14"/>
    <p:sldId id="378" r:id="rId15"/>
    <p:sldId id="380" r:id="rId16"/>
    <p:sldId id="38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73B"/>
    <a:srgbClr val="A4A7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48613F-DDC7-45D5-BBBA-A8571F3EC5BD}" v="4" dt="2023-11-27T07:12:42.524"/>
    <p1510:client id="{DAD5004F-C924-4BC1-A4BF-A6494BB40FC0}" v="1" dt="2023-11-27T22:12:14.2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82" d="100"/>
          <a:sy n="82" d="100"/>
        </p:scale>
        <p:origin x="72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 Podadera Aliseda" userId="d5ad7aa1-6f8f-4782-bc5b-f9d10e4bc3ef" providerId="ADAL" clId="{DAD5004F-C924-4BC1-A4BF-A6494BB40FC0}"/>
    <pc:docChg chg="undo custSel modSld">
      <pc:chgData name="Ivan Podadera Aliseda" userId="d5ad7aa1-6f8f-4782-bc5b-f9d10e4bc3ef" providerId="ADAL" clId="{DAD5004F-C924-4BC1-A4BF-A6494BB40FC0}" dt="2023-11-28T06:35:42.420" v="43" actId="20577"/>
      <pc:docMkLst>
        <pc:docMk/>
      </pc:docMkLst>
      <pc:sldChg chg="addSp delSp modSp mod modClrScheme chgLayout">
        <pc:chgData name="Ivan Podadera Aliseda" userId="d5ad7aa1-6f8f-4782-bc5b-f9d10e4bc3ef" providerId="ADAL" clId="{DAD5004F-C924-4BC1-A4BF-A6494BB40FC0}" dt="2023-11-27T22:08:13.402" v="13" actId="20577"/>
        <pc:sldMkLst>
          <pc:docMk/>
          <pc:sldMk cId="3167058101" sldId="375"/>
        </pc:sldMkLst>
        <pc:spChg chg="mod ord">
          <ac:chgData name="Ivan Podadera Aliseda" userId="d5ad7aa1-6f8f-4782-bc5b-f9d10e4bc3ef" providerId="ADAL" clId="{DAD5004F-C924-4BC1-A4BF-A6494BB40FC0}" dt="2023-11-27T22:08:13.402" v="13" actId="20577"/>
          <ac:spMkLst>
            <pc:docMk/>
            <pc:sldMk cId="3167058101" sldId="375"/>
            <ac:spMk id="3" creationId="{00000000-0000-0000-0000-000000000000}"/>
          </ac:spMkLst>
        </pc:spChg>
        <pc:spChg chg="mod ord">
          <ac:chgData name="Ivan Podadera Aliseda" userId="d5ad7aa1-6f8f-4782-bc5b-f9d10e4bc3ef" providerId="ADAL" clId="{DAD5004F-C924-4BC1-A4BF-A6494BB40FC0}" dt="2023-11-27T22:08:04.109" v="2" actId="14100"/>
          <ac:spMkLst>
            <pc:docMk/>
            <pc:sldMk cId="3167058101" sldId="375"/>
            <ac:spMk id="4" creationId="{00000000-0000-0000-0000-000000000000}"/>
          </ac:spMkLst>
        </pc:spChg>
        <pc:spChg chg="add del mod ord">
          <ac:chgData name="Ivan Podadera Aliseda" userId="d5ad7aa1-6f8f-4782-bc5b-f9d10e4bc3ef" providerId="ADAL" clId="{DAD5004F-C924-4BC1-A4BF-A6494BB40FC0}" dt="2023-11-27T22:07:55.252" v="1" actId="478"/>
          <ac:spMkLst>
            <pc:docMk/>
            <pc:sldMk cId="3167058101" sldId="375"/>
            <ac:spMk id="6" creationId="{7C595136-B42A-0D4C-D525-E78984E9265E}"/>
          </ac:spMkLst>
        </pc:spChg>
      </pc:sldChg>
      <pc:sldChg chg="modSp mod">
        <pc:chgData name="Ivan Podadera Aliseda" userId="d5ad7aa1-6f8f-4782-bc5b-f9d10e4bc3ef" providerId="ADAL" clId="{DAD5004F-C924-4BC1-A4BF-A6494BB40FC0}" dt="2023-11-28T06:30:25.029" v="21" actId="20577"/>
        <pc:sldMkLst>
          <pc:docMk/>
          <pc:sldMk cId="154943680" sldId="2142"/>
        </pc:sldMkLst>
        <pc:spChg chg="mod">
          <ac:chgData name="Ivan Podadera Aliseda" userId="d5ad7aa1-6f8f-4782-bc5b-f9d10e4bc3ef" providerId="ADAL" clId="{DAD5004F-C924-4BC1-A4BF-A6494BB40FC0}" dt="2023-11-28T06:30:25.029" v="21" actId="20577"/>
          <ac:spMkLst>
            <pc:docMk/>
            <pc:sldMk cId="154943680" sldId="2142"/>
            <ac:spMk id="11" creationId="{F0C0606B-473D-F931-BE12-36CDBCE1F4A2}"/>
          </ac:spMkLst>
        </pc:spChg>
      </pc:sldChg>
      <pc:sldChg chg="addSp delSp modSp mod delAnim">
        <pc:chgData name="Ivan Podadera Aliseda" userId="d5ad7aa1-6f8f-4782-bc5b-f9d10e4bc3ef" providerId="ADAL" clId="{DAD5004F-C924-4BC1-A4BF-A6494BB40FC0}" dt="2023-11-28T06:35:42.420" v="43" actId="20577"/>
        <pc:sldMkLst>
          <pc:docMk/>
          <pc:sldMk cId="1581888158" sldId="2210"/>
        </pc:sldMkLst>
        <pc:spChg chg="mod">
          <ac:chgData name="Ivan Podadera Aliseda" userId="d5ad7aa1-6f8f-4782-bc5b-f9d10e4bc3ef" providerId="ADAL" clId="{DAD5004F-C924-4BC1-A4BF-A6494BB40FC0}" dt="2023-11-28T06:35:42.420" v="43" actId="20577"/>
          <ac:spMkLst>
            <pc:docMk/>
            <pc:sldMk cId="1581888158" sldId="2210"/>
            <ac:spMk id="5" creationId="{7E55EAD1-662C-7BBC-4AA5-D86E0F00DF76}"/>
          </ac:spMkLst>
        </pc:spChg>
        <pc:spChg chg="mod">
          <ac:chgData name="Ivan Podadera Aliseda" userId="d5ad7aa1-6f8f-4782-bc5b-f9d10e4bc3ef" providerId="ADAL" clId="{DAD5004F-C924-4BC1-A4BF-A6494BB40FC0}" dt="2023-11-27T22:12:19.896" v="18" actId="1076"/>
          <ac:spMkLst>
            <pc:docMk/>
            <pc:sldMk cId="1581888158" sldId="2210"/>
            <ac:spMk id="6" creationId="{EC7E2121-9604-781C-CBAE-38347D4B06F5}"/>
          </ac:spMkLst>
        </pc:spChg>
        <pc:picChg chg="mod">
          <ac:chgData name="Ivan Podadera Aliseda" userId="d5ad7aa1-6f8f-4782-bc5b-f9d10e4bc3ef" providerId="ADAL" clId="{DAD5004F-C924-4BC1-A4BF-A6494BB40FC0}" dt="2023-11-27T22:12:32.587" v="20" actId="1076"/>
          <ac:picMkLst>
            <pc:docMk/>
            <pc:sldMk cId="1581888158" sldId="2210"/>
            <ac:picMk id="2" creationId="{F8434F06-C607-620A-623A-A5539CC92EF4}"/>
          </ac:picMkLst>
        </pc:picChg>
        <pc:picChg chg="add mod ord">
          <ac:chgData name="Ivan Podadera Aliseda" userId="d5ad7aa1-6f8f-4782-bc5b-f9d10e4bc3ef" providerId="ADAL" clId="{DAD5004F-C924-4BC1-A4BF-A6494BB40FC0}" dt="2023-11-27T22:12:23.583" v="19" actId="1076"/>
          <ac:picMkLst>
            <pc:docMk/>
            <pc:sldMk cId="1581888158" sldId="2210"/>
            <ac:picMk id="3" creationId="{B5C172DF-3C53-AE87-4DE2-8F5BE73E545C}"/>
          </ac:picMkLst>
        </pc:picChg>
        <pc:picChg chg="del">
          <ac:chgData name="Ivan Podadera Aliseda" userId="d5ad7aa1-6f8f-4782-bc5b-f9d10e4bc3ef" providerId="ADAL" clId="{DAD5004F-C924-4BC1-A4BF-A6494BB40FC0}" dt="2023-11-27T22:12:11.036" v="14" actId="21"/>
          <ac:picMkLst>
            <pc:docMk/>
            <pc:sldMk cId="1581888158" sldId="2210"/>
            <ac:picMk id="38" creationId="{29A0EC6A-130C-9C6E-31B3-8CCFD17C3FE8}"/>
          </ac:picMkLst>
        </pc:picChg>
      </pc:sldChg>
      <pc:sldChg chg="modSp mod">
        <pc:chgData name="Ivan Podadera Aliseda" userId="d5ad7aa1-6f8f-4782-bc5b-f9d10e4bc3ef" providerId="ADAL" clId="{DAD5004F-C924-4BC1-A4BF-A6494BB40FC0}" dt="2023-11-28T06:34:33.156" v="33" actId="20577"/>
        <pc:sldMkLst>
          <pc:docMk/>
          <pc:sldMk cId="752379479" sldId="2211"/>
        </pc:sldMkLst>
        <pc:spChg chg="mod">
          <ac:chgData name="Ivan Podadera Aliseda" userId="d5ad7aa1-6f8f-4782-bc5b-f9d10e4bc3ef" providerId="ADAL" clId="{DAD5004F-C924-4BC1-A4BF-A6494BB40FC0}" dt="2023-11-28T06:33:30.481" v="25" actId="20577"/>
          <ac:spMkLst>
            <pc:docMk/>
            <pc:sldMk cId="752379479" sldId="2211"/>
            <ac:spMk id="5" creationId="{7E55EAD1-662C-7BBC-4AA5-D86E0F00DF76}"/>
          </ac:spMkLst>
        </pc:spChg>
        <pc:spChg chg="mod">
          <ac:chgData name="Ivan Podadera Aliseda" userId="d5ad7aa1-6f8f-4782-bc5b-f9d10e4bc3ef" providerId="ADAL" clId="{DAD5004F-C924-4BC1-A4BF-A6494BB40FC0}" dt="2023-11-28T06:33:40.982" v="29" actId="20577"/>
          <ac:spMkLst>
            <pc:docMk/>
            <pc:sldMk cId="752379479" sldId="2211"/>
            <ac:spMk id="27" creationId="{5CDD06D6-054E-9812-E1C6-32172DBE143A}"/>
          </ac:spMkLst>
        </pc:spChg>
        <pc:spChg chg="mod">
          <ac:chgData name="Ivan Podadera Aliseda" userId="d5ad7aa1-6f8f-4782-bc5b-f9d10e4bc3ef" providerId="ADAL" clId="{DAD5004F-C924-4BC1-A4BF-A6494BB40FC0}" dt="2023-11-28T06:34:33.156" v="33" actId="20577"/>
          <ac:spMkLst>
            <pc:docMk/>
            <pc:sldMk cId="752379479" sldId="2211"/>
            <ac:spMk id="28" creationId="{A51ECC9C-78DB-C736-88D4-0F41E9C18D1A}"/>
          </ac:spMkLst>
        </pc:spChg>
      </pc:sldChg>
    </pc:docChg>
  </pc:docChgLst>
  <pc:docChgLst>
    <pc:chgData name="Ivan Podadera Aliseda" userId="d5ad7aa1-6f8f-4782-bc5b-f9d10e4bc3ef" providerId="ADAL" clId="{3248613F-DDC7-45D5-BBBA-A8571F3EC5BD}"/>
    <pc:docChg chg="custSel addSld delSld modSld">
      <pc:chgData name="Ivan Podadera Aliseda" userId="d5ad7aa1-6f8f-4782-bc5b-f9d10e4bc3ef" providerId="ADAL" clId="{3248613F-DDC7-45D5-BBBA-A8571F3EC5BD}" dt="2023-11-27T07:12:55.714" v="228" actId="47"/>
      <pc:docMkLst>
        <pc:docMk/>
      </pc:docMkLst>
      <pc:sldChg chg="add">
        <pc:chgData name="Ivan Podadera Aliseda" userId="d5ad7aa1-6f8f-4782-bc5b-f9d10e4bc3ef" providerId="ADAL" clId="{3248613F-DDC7-45D5-BBBA-A8571F3EC5BD}" dt="2023-11-27T06:52:08.897" v="14"/>
        <pc:sldMkLst>
          <pc:docMk/>
          <pc:sldMk cId="4198783978" sldId="374"/>
        </pc:sldMkLst>
      </pc:sldChg>
      <pc:sldChg chg="modSp add">
        <pc:chgData name="Ivan Podadera Aliseda" userId="d5ad7aa1-6f8f-4782-bc5b-f9d10e4bc3ef" providerId="ADAL" clId="{3248613F-DDC7-45D5-BBBA-A8571F3EC5BD}" dt="2023-11-27T06:52:08.897" v="14"/>
        <pc:sldMkLst>
          <pc:docMk/>
          <pc:sldMk cId="3167058101" sldId="375"/>
        </pc:sldMkLst>
        <pc:spChg chg="mod">
          <ac:chgData name="Ivan Podadera Aliseda" userId="d5ad7aa1-6f8f-4782-bc5b-f9d10e4bc3ef" providerId="ADAL" clId="{3248613F-DDC7-45D5-BBBA-A8571F3EC5BD}" dt="2023-11-27T06:52:08.897" v="14"/>
          <ac:spMkLst>
            <pc:docMk/>
            <pc:sldMk cId="3167058101" sldId="375"/>
            <ac:spMk id="3" creationId="{00000000-0000-0000-0000-000000000000}"/>
          </ac:spMkLst>
        </pc:spChg>
      </pc:sldChg>
      <pc:sldChg chg="add">
        <pc:chgData name="Ivan Podadera Aliseda" userId="d5ad7aa1-6f8f-4782-bc5b-f9d10e4bc3ef" providerId="ADAL" clId="{3248613F-DDC7-45D5-BBBA-A8571F3EC5BD}" dt="2023-11-27T06:52:08.897" v="14"/>
        <pc:sldMkLst>
          <pc:docMk/>
          <pc:sldMk cId="3735095715" sldId="376"/>
        </pc:sldMkLst>
      </pc:sldChg>
      <pc:sldChg chg="add">
        <pc:chgData name="Ivan Podadera Aliseda" userId="d5ad7aa1-6f8f-4782-bc5b-f9d10e4bc3ef" providerId="ADAL" clId="{3248613F-DDC7-45D5-BBBA-A8571F3EC5BD}" dt="2023-11-27T06:52:08.897" v="14"/>
        <pc:sldMkLst>
          <pc:docMk/>
          <pc:sldMk cId="2505936220" sldId="377"/>
        </pc:sldMkLst>
      </pc:sldChg>
      <pc:sldChg chg="add">
        <pc:chgData name="Ivan Podadera Aliseda" userId="d5ad7aa1-6f8f-4782-bc5b-f9d10e4bc3ef" providerId="ADAL" clId="{3248613F-DDC7-45D5-BBBA-A8571F3EC5BD}" dt="2023-11-27T06:52:08.897" v="14"/>
        <pc:sldMkLst>
          <pc:docMk/>
          <pc:sldMk cId="2178225170" sldId="378"/>
        </pc:sldMkLst>
      </pc:sldChg>
      <pc:sldChg chg="add">
        <pc:chgData name="Ivan Podadera Aliseda" userId="d5ad7aa1-6f8f-4782-bc5b-f9d10e4bc3ef" providerId="ADAL" clId="{3248613F-DDC7-45D5-BBBA-A8571F3EC5BD}" dt="2023-11-27T06:52:08.897" v="14"/>
        <pc:sldMkLst>
          <pc:docMk/>
          <pc:sldMk cId="2479409199" sldId="380"/>
        </pc:sldMkLst>
      </pc:sldChg>
      <pc:sldChg chg="add">
        <pc:chgData name="Ivan Podadera Aliseda" userId="d5ad7aa1-6f8f-4782-bc5b-f9d10e4bc3ef" providerId="ADAL" clId="{3248613F-DDC7-45D5-BBBA-A8571F3EC5BD}" dt="2023-11-27T06:52:08.897" v="14"/>
        <pc:sldMkLst>
          <pc:docMk/>
          <pc:sldMk cId="4225248248" sldId="382"/>
        </pc:sldMkLst>
      </pc:sldChg>
      <pc:sldChg chg="del">
        <pc:chgData name="Ivan Podadera Aliseda" userId="d5ad7aa1-6f8f-4782-bc5b-f9d10e4bc3ef" providerId="ADAL" clId="{3248613F-DDC7-45D5-BBBA-A8571F3EC5BD}" dt="2023-11-27T07:08:32.914" v="165" actId="47"/>
        <pc:sldMkLst>
          <pc:docMk/>
          <pc:sldMk cId="1298684067" sldId="2102"/>
        </pc:sldMkLst>
      </pc:sldChg>
      <pc:sldChg chg="modSp mod">
        <pc:chgData name="Ivan Podadera Aliseda" userId="d5ad7aa1-6f8f-4782-bc5b-f9d10e4bc3ef" providerId="ADAL" clId="{3248613F-DDC7-45D5-BBBA-A8571F3EC5BD}" dt="2023-11-27T06:53:14.739" v="73" actId="20577"/>
        <pc:sldMkLst>
          <pc:docMk/>
          <pc:sldMk cId="1516613278" sldId="2111"/>
        </pc:sldMkLst>
        <pc:spChg chg="mod">
          <ac:chgData name="Ivan Podadera Aliseda" userId="d5ad7aa1-6f8f-4782-bc5b-f9d10e4bc3ef" providerId="ADAL" clId="{3248613F-DDC7-45D5-BBBA-A8571F3EC5BD}" dt="2023-11-27T06:53:14.739" v="73" actId="20577"/>
          <ac:spMkLst>
            <pc:docMk/>
            <pc:sldMk cId="1516613278" sldId="2111"/>
            <ac:spMk id="2" creationId="{00000000-0000-0000-0000-000000000000}"/>
          </ac:spMkLst>
        </pc:spChg>
      </pc:sldChg>
      <pc:sldChg chg="modSp mod">
        <pc:chgData name="Ivan Podadera Aliseda" userId="d5ad7aa1-6f8f-4782-bc5b-f9d10e4bc3ef" providerId="ADAL" clId="{3248613F-DDC7-45D5-BBBA-A8571F3EC5BD}" dt="2023-11-27T07:02:14.910" v="164" actId="20577"/>
        <pc:sldMkLst>
          <pc:docMk/>
          <pc:sldMk cId="154943680" sldId="2142"/>
        </pc:sldMkLst>
        <pc:spChg chg="mod">
          <ac:chgData name="Ivan Podadera Aliseda" userId="d5ad7aa1-6f8f-4782-bc5b-f9d10e4bc3ef" providerId="ADAL" clId="{3248613F-DDC7-45D5-BBBA-A8571F3EC5BD}" dt="2023-11-27T06:55:53.889" v="101" actId="20577"/>
          <ac:spMkLst>
            <pc:docMk/>
            <pc:sldMk cId="154943680" sldId="2142"/>
            <ac:spMk id="9" creationId="{4545BDB8-6017-E4A7-A7B8-534833639376}"/>
          </ac:spMkLst>
        </pc:spChg>
        <pc:spChg chg="mod">
          <ac:chgData name="Ivan Podadera Aliseda" userId="d5ad7aa1-6f8f-4782-bc5b-f9d10e4bc3ef" providerId="ADAL" clId="{3248613F-DDC7-45D5-BBBA-A8571F3EC5BD}" dt="2023-11-27T07:02:14.910" v="164" actId="20577"/>
          <ac:spMkLst>
            <pc:docMk/>
            <pc:sldMk cId="154943680" sldId="2142"/>
            <ac:spMk id="11" creationId="{F0C0606B-473D-F931-BE12-36CDBCE1F4A2}"/>
          </ac:spMkLst>
        </pc:spChg>
      </pc:sldChg>
      <pc:sldChg chg="modSp mod">
        <pc:chgData name="Ivan Podadera Aliseda" userId="d5ad7aa1-6f8f-4782-bc5b-f9d10e4bc3ef" providerId="ADAL" clId="{3248613F-DDC7-45D5-BBBA-A8571F3EC5BD}" dt="2023-11-27T06:54:06.221" v="87" actId="1076"/>
        <pc:sldMkLst>
          <pc:docMk/>
          <pc:sldMk cId="119174819" sldId="2209"/>
        </pc:sldMkLst>
        <pc:spChg chg="mod">
          <ac:chgData name="Ivan Podadera Aliseda" userId="d5ad7aa1-6f8f-4782-bc5b-f9d10e4bc3ef" providerId="ADAL" clId="{3248613F-DDC7-45D5-BBBA-A8571F3EC5BD}" dt="2023-11-27T06:54:06.221" v="87" actId="1076"/>
          <ac:spMkLst>
            <pc:docMk/>
            <pc:sldMk cId="119174819" sldId="2209"/>
            <ac:spMk id="7" creationId="{5EA9BE68-A3C2-0007-5D64-D562CCC9AC2E}"/>
          </ac:spMkLst>
        </pc:spChg>
      </pc:sldChg>
      <pc:sldChg chg="addSp delSp modSp mod">
        <pc:chgData name="Ivan Podadera Aliseda" userId="d5ad7aa1-6f8f-4782-bc5b-f9d10e4bc3ef" providerId="ADAL" clId="{3248613F-DDC7-45D5-BBBA-A8571F3EC5BD}" dt="2023-11-27T07:12:49.981" v="227" actId="1076"/>
        <pc:sldMkLst>
          <pc:docMk/>
          <pc:sldMk cId="1581888158" sldId="2210"/>
        </pc:sldMkLst>
        <pc:spChg chg="mod">
          <ac:chgData name="Ivan Podadera Aliseda" userId="d5ad7aa1-6f8f-4782-bc5b-f9d10e4bc3ef" providerId="ADAL" clId="{3248613F-DDC7-45D5-BBBA-A8571F3EC5BD}" dt="2023-11-27T06:51:08.804" v="13" actId="20577"/>
          <ac:spMkLst>
            <pc:docMk/>
            <pc:sldMk cId="1581888158" sldId="2210"/>
            <ac:spMk id="6" creationId="{EC7E2121-9604-781C-CBAE-38347D4B06F5}"/>
          </ac:spMkLst>
        </pc:spChg>
        <pc:picChg chg="add mod">
          <ac:chgData name="Ivan Podadera Aliseda" userId="d5ad7aa1-6f8f-4782-bc5b-f9d10e4bc3ef" providerId="ADAL" clId="{3248613F-DDC7-45D5-BBBA-A8571F3EC5BD}" dt="2023-11-27T07:12:49.981" v="227" actId="1076"/>
          <ac:picMkLst>
            <pc:docMk/>
            <pc:sldMk cId="1581888158" sldId="2210"/>
            <ac:picMk id="2" creationId="{F8434F06-C607-620A-623A-A5539CC92EF4}"/>
          </ac:picMkLst>
        </pc:picChg>
        <pc:picChg chg="del">
          <ac:chgData name="Ivan Podadera Aliseda" userId="d5ad7aa1-6f8f-4782-bc5b-f9d10e4bc3ef" providerId="ADAL" clId="{3248613F-DDC7-45D5-BBBA-A8571F3EC5BD}" dt="2023-11-27T07:11:25.992" v="166" actId="478"/>
          <ac:picMkLst>
            <pc:docMk/>
            <pc:sldMk cId="1581888158" sldId="2210"/>
            <ac:picMk id="49" creationId="{C3AD2BCE-D62F-6641-7FEF-5759E63440AF}"/>
          </ac:picMkLst>
        </pc:picChg>
      </pc:sldChg>
      <pc:sldChg chg="addSp delSp modSp new del mod">
        <pc:chgData name="Ivan Podadera Aliseda" userId="d5ad7aa1-6f8f-4782-bc5b-f9d10e4bc3ef" providerId="ADAL" clId="{3248613F-DDC7-45D5-BBBA-A8571F3EC5BD}" dt="2023-11-27T07:12:55.714" v="228" actId="47"/>
        <pc:sldMkLst>
          <pc:docMk/>
          <pc:sldMk cId="727880773" sldId="2212"/>
        </pc:sldMkLst>
        <pc:spChg chg="del">
          <ac:chgData name="Ivan Podadera Aliseda" userId="d5ad7aa1-6f8f-4782-bc5b-f9d10e4bc3ef" providerId="ADAL" clId="{3248613F-DDC7-45D5-BBBA-A8571F3EC5BD}" dt="2023-11-27T07:11:42.798" v="168" actId="478"/>
          <ac:spMkLst>
            <pc:docMk/>
            <pc:sldMk cId="727880773" sldId="2212"/>
            <ac:spMk id="2" creationId="{EB1E841F-0262-745E-4629-BC416B7ACD5A}"/>
          </ac:spMkLst>
        </pc:spChg>
        <pc:spChg chg="del">
          <ac:chgData name="Ivan Podadera Aliseda" userId="d5ad7aa1-6f8f-4782-bc5b-f9d10e4bc3ef" providerId="ADAL" clId="{3248613F-DDC7-45D5-BBBA-A8571F3EC5BD}" dt="2023-11-27T07:11:42.798" v="168" actId="478"/>
          <ac:spMkLst>
            <pc:docMk/>
            <pc:sldMk cId="727880773" sldId="2212"/>
            <ac:spMk id="3" creationId="{67DCB895-E996-C520-9F8D-D511EE52D219}"/>
          </ac:spMkLst>
        </pc:spChg>
        <pc:spChg chg="del">
          <ac:chgData name="Ivan Podadera Aliseda" userId="d5ad7aa1-6f8f-4782-bc5b-f9d10e4bc3ef" providerId="ADAL" clId="{3248613F-DDC7-45D5-BBBA-A8571F3EC5BD}" dt="2023-11-27T07:11:42.798" v="168" actId="478"/>
          <ac:spMkLst>
            <pc:docMk/>
            <pc:sldMk cId="727880773" sldId="2212"/>
            <ac:spMk id="4" creationId="{F42B0C43-852B-2C8C-BAF9-8C47950EC981}"/>
          </ac:spMkLst>
        </pc:spChg>
        <pc:spChg chg="add del mod">
          <ac:chgData name="Ivan Podadera Aliseda" userId="d5ad7aa1-6f8f-4782-bc5b-f9d10e4bc3ef" providerId="ADAL" clId="{3248613F-DDC7-45D5-BBBA-A8571F3EC5BD}" dt="2023-11-27T07:12:30.853" v="221" actId="21"/>
          <ac:spMkLst>
            <pc:docMk/>
            <pc:sldMk cId="727880773" sldId="2212"/>
            <ac:spMk id="9" creationId="{2754BE67-AF15-A7A3-01A9-215B9FF7239C}"/>
          </ac:spMkLst>
        </pc:spChg>
        <pc:spChg chg="add del mod">
          <ac:chgData name="Ivan Podadera Aliseda" userId="d5ad7aa1-6f8f-4782-bc5b-f9d10e4bc3ef" providerId="ADAL" clId="{3248613F-DDC7-45D5-BBBA-A8571F3EC5BD}" dt="2023-11-27T07:12:30.853" v="221" actId="21"/>
          <ac:spMkLst>
            <pc:docMk/>
            <pc:sldMk cId="727880773" sldId="2212"/>
            <ac:spMk id="10" creationId="{6BF6A04F-7798-8770-514F-444A6B513AC1}"/>
          </ac:spMkLst>
        </pc:spChg>
        <pc:spChg chg="add del mod">
          <ac:chgData name="Ivan Podadera Aliseda" userId="d5ad7aa1-6f8f-4782-bc5b-f9d10e4bc3ef" providerId="ADAL" clId="{3248613F-DDC7-45D5-BBBA-A8571F3EC5BD}" dt="2023-11-27T07:12:30.853" v="221" actId="21"/>
          <ac:spMkLst>
            <pc:docMk/>
            <pc:sldMk cId="727880773" sldId="2212"/>
            <ac:spMk id="11" creationId="{4012BAB8-AEA2-4254-9B9C-15AA34C23C76}"/>
          </ac:spMkLst>
        </pc:spChg>
        <pc:spChg chg="add del mod">
          <ac:chgData name="Ivan Podadera Aliseda" userId="d5ad7aa1-6f8f-4782-bc5b-f9d10e4bc3ef" providerId="ADAL" clId="{3248613F-DDC7-45D5-BBBA-A8571F3EC5BD}" dt="2023-11-27T07:12:25.874" v="220" actId="478"/>
          <ac:spMkLst>
            <pc:docMk/>
            <pc:sldMk cId="727880773" sldId="2212"/>
            <ac:spMk id="12" creationId="{C870A2DB-086E-F081-5D53-ABAD0043BE89}"/>
          </ac:spMkLst>
        </pc:spChg>
        <pc:picChg chg="add del mod">
          <ac:chgData name="Ivan Podadera Aliseda" userId="d5ad7aa1-6f8f-4782-bc5b-f9d10e4bc3ef" providerId="ADAL" clId="{3248613F-DDC7-45D5-BBBA-A8571F3EC5BD}" dt="2023-11-27T07:12:30.853" v="221" actId="21"/>
          <ac:picMkLst>
            <pc:docMk/>
            <pc:sldMk cId="727880773" sldId="2212"/>
            <ac:picMk id="5" creationId="{878FEED0-DF35-842C-30E5-C07D551CAC80}"/>
          </ac:picMkLst>
        </pc:picChg>
        <pc:picChg chg="add del mod">
          <ac:chgData name="Ivan Podadera Aliseda" userId="d5ad7aa1-6f8f-4782-bc5b-f9d10e4bc3ef" providerId="ADAL" clId="{3248613F-DDC7-45D5-BBBA-A8571F3EC5BD}" dt="2023-11-27T07:12:30.853" v="221" actId="21"/>
          <ac:picMkLst>
            <pc:docMk/>
            <pc:sldMk cId="727880773" sldId="2212"/>
            <ac:picMk id="6" creationId="{2D3591E0-717F-A428-2E95-EA3EB733765F}"/>
          </ac:picMkLst>
        </pc:picChg>
        <pc:picChg chg="add del mod">
          <ac:chgData name="Ivan Podadera Aliseda" userId="d5ad7aa1-6f8f-4782-bc5b-f9d10e4bc3ef" providerId="ADAL" clId="{3248613F-DDC7-45D5-BBBA-A8571F3EC5BD}" dt="2023-11-27T07:12:30.853" v="221" actId="21"/>
          <ac:picMkLst>
            <pc:docMk/>
            <pc:sldMk cId="727880773" sldId="2212"/>
            <ac:picMk id="7" creationId="{82FE5A60-634C-6134-2858-1FBE2A242E5E}"/>
          </ac:picMkLst>
        </pc:picChg>
        <pc:picChg chg="add del mod">
          <ac:chgData name="Ivan Podadera Aliseda" userId="d5ad7aa1-6f8f-4782-bc5b-f9d10e4bc3ef" providerId="ADAL" clId="{3248613F-DDC7-45D5-BBBA-A8571F3EC5BD}" dt="2023-11-27T07:12:30.853" v="221" actId="21"/>
          <ac:picMkLst>
            <pc:docMk/>
            <pc:sldMk cId="727880773" sldId="2212"/>
            <ac:picMk id="8" creationId="{4004414B-A775-C18B-7B9B-7DB46CBFB4EA}"/>
          </ac:picMkLst>
        </pc:picChg>
      </pc:sldChg>
      <pc:sldMasterChg chg="delSldLayout">
        <pc:chgData name="Ivan Podadera Aliseda" userId="d5ad7aa1-6f8f-4782-bc5b-f9d10e4bc3ef" providerId="ADAL" clId="{3248613F-DDC7-45D5-BBBA-A8571F3EC5BD}" dt="2023-11-27T07:08:32.914" v="165" actId="47"/>
        <pc:sldMasterMkLst>
          <pc:docMk/>
          <pc:sldMasterMk cId="1617231320" sldId="2147483706"/>
        </pc:sldMasterMkLst>
        <pc:sldLayoutChg chg="del">
          <pc:chgData name="Ivan Podadera Aliseda" userId="d5ad7aa1-6f8f-4782-bc5b-f9d10e4bc3ef" providerId="ADAL" clId="{3248613F-DDC7-45D5-BBBA-A8571F3EC5BD}" dt="2023-11-27T07:08:32.914" v="165" actId="47"/>
          <pc:sldLayoutMkLst>
            <pc:docMk/>
            <pc:sldMasterMk cId="1617231320" sldId="2147483706"/>
            <pc:sldLayoutMk cId="2376271322" sldId="214748371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299E9-DEE5-488D-9E81-58C0B1EF072C}" type="datetimeFigureOut">
              <a:rPr lang="en-GB" smtClean="0"/>
              <a:t>28/11/2023</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592FC6-90E5-4D28-8E65-5CB4479E57B8}" type="slidenum">
              <a:rPr lang="en-GB" smtClean="0"/>
              <a:t>‹Nº›</a:t>
            </a:fld>
            <a:endParaRPr lang="en-GB"/>
          </a:p>
        </p:txBody>
      </p:sp>
    </p:spTree>
    <p:extLst>
      <p:ext uri="{BB962C8B-B14F-4D97-AF65-F5344CB8AC3E}">
        <p14:creationId xmlns:p14="http://schemas.microsoft.com/office/powerpoint/2010/main" val="4127967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5E6B9611-48F0-4AB3-B59B-4E8CF4AFA5E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7264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6B9611-48F0-4AB3-B59B-4E8CF4AFA5E0}" type="slidenum">
              <a:rPr lang="en-GB" smtClean="0"/>
              <a:t>8</a:t>
            </a:fld>
            <a:endParaRPr lang="en-GB"/>
          </a:p>
        </p:txBody>
      </p:sp>
    </p:spTree>
    <p:extLst>
      <p:ext uri="{BB962C8B-B14F-4D97-AF65-F5344CB8AC3E}">
        <p14:creationId xmlns:p14="http://schemas.microsoft.com/office/powerpoint/2010/main" val="1669817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tiff"/><Relationship Id="rId18" Type="http://schemas.openxmlformats.org/officeDocument/2006/relationships/image" Target="../media/image23.png"/><Relationship Id="rId26" Type="http://schemas.openxmlformats.org/officeDocument/2006/relationships/image" Target="../media/image31.jpeg"/><Relationship Id="rId3" Type="http://schemas.openxmlformats.org/officeDocument/2006/relationships/image" Target="../media/image8.png"/><Relationship Id="rId21" Type="http://schemas.openxmlformats.org/officeDocument/2006/relationships/image" Target="../media/image26.gif"/><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image" Target="../media/image7.png"/><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emf"/><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5" Type="http://schemas.openxmlformats.org/officeDocument/2006/relationships/image" Target="../media/image10.png"/><Relationship Id="rId15" Type="http://schemas.openxmlformats.org/officeDocument/2006/relationships/image" Target="../media/image20.tiff"/><Relationship Id="rId23" Type="http://schemas.openxmlformats.org/officeDocument/2006/relationships/image" Target="../media/image28.png"/><Relationship Id="rId28" Type="http://schemas.openxmlformats.org/officeDocument/2006/relationships/image" Target="../media/image33.jpe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jpeg"/><Relationship Id="rId4" Type="http://schemas.openxmlformats.org/officeDocument/2006/relationships/image" Target="../media/image9.emf"/><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jpeg"/><Relationship Id="rId30" Type="http://schemas.openxmlformats.org/officeDocument/2006/relationships/image" Target="../media/image35.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Master" Target="../slideMasters/slideMaster1.xml"/><Relationship Id="rId5" Type="http://schemas.openxmlformats.org/officeDocument/2006/relationships/image" Target="../media/image40.emf"/><Relationship Id="rId4" Type="http://schemas.openxmlformats.org/officeDocument/2006/relationships/image" Target="../media/image39.emf"/></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7381" y="2348880"/>
            <a:ext cx="11329259" cy="1296144"/>
          </a:xfrm>
        </p:spPr>
        <p:txBody>
          <a:bodyPr>
            <a:noAutofit/>
          </a:bodyPr>
          <a:lstStyle>
            <a:lvl1pPr algn="l">
              <a:defRPr sz="3500" baseline="0">
                <a:latin typeface="Arial" panose="020B0604020202020204" pitchFamily="34" charset="0"/>
                <a:cs typeface="Arial" panose="020B0604020202020204" pitchFamily="34" charset="0"/>
              </a:defRPr>
            </a:lvl1pPr>
          </a:lstStyle>
          <a:p>
            <a:r>
              <a:rPr lang="en-GB" dirty="0"/>
              <a:t>Test title</a:t>
            </a:r>
          </a:p>
        </p:txBody>
      </p:sp>
      <p:sp>
        <p:nvSpPr>
          <p:cNvPr id="3" name="Subtitle 2"/>
          <p:cNvSpPr>
            <a:spLocks noGrp="1"/>
          </p:cNvSpPr>
          <p:nvPr>
            <p:ph type="subTitle" idx="1" hasCustomPrompt="1"/>
          </p:nvPr>
        </p:nvSpPr>
        <p:spPr>
          <a:xfrm>
            <a:off x="527381" y="4293096"/>
            <a:ext cx="5856651" cy="432048"/>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TEST 1</a:t>
            </a:r>
          </a:p>
        </p:txBody>
      </p:sp>
      <p:sp>
        <p:nvSpPr>
          <p:cNvPr id="5" name="AutoShape 2" descr="https://idw-online.de/pages/de/institutionlogo921"/>
          <p:cNvSpPr>
            <a:spLocks noChangeAspect="1" noChangeArrowheads="1"/>
          </p:cNvSpPr>
          <p:nvPr userDrawn="1"/>
        </p:nvSpPr>
        <p:spPr bwMode="auto">
          <a:xfrm>
            <a:off x="207437" y="-457199"/>
            <a:ext cx="14351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800">
              <a:solidFill>
                <a:prstClr val="black"/>
              </a:solidFill>
            </a:endParaRPr>
          </a:p>
        </p:txBody>
      </p:sp>
      <p:sp>
        <p:nvSpPr>
          <p:cNvPr id="6" name="Picture Placeholder 10"/>
          <p:cNvSpPr>
            <a:spLocks noGrp="1"/>
          </p:cNvSpPr>
          <p:nvPr>
            <p:ph type="pic" sz="quarter" idx="10" hasCustomPrompt="1"/>
          </p:nvPr>
        </p:nvSpPr>
        <p:spPr>
          <a:xfrm>
            <a:off x="527385" y="5691685"/>
            <a:ext cx="1727167" cy="905669"/>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
        <p:nvSpPr>
          <p:cNvPr id="7" name="Subtitle 2">
            <a:extLst>
              <a:ext uri="{FF2B5EF4-FFF2-40B4-BE49-F238E27FC236}">
                <a16:creationId xmlns:a16="http://schemas.microsoft.com/office/drawing/2014/main" id="{11E31D7D-2844-3C95-ABF6-8A635CBAC50B}"/>
              </a:ext>
            </a:extLst>
          </p:cNvPr>
          <p:cNvSpPr txBox="1">
            <a:spLocks/>
          </p:cNvSpPr>
          <p:nvPr userDrawn="1"/>
        </p:nvSpPr>
        <p:spPr>
          <a:xfrm>
            <a:off x="3215681" y="5259636"/>
            <a:ext cx="5856651" cy="432048"/>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2200" b="1" kern="1200" baseline="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Arial" panose="020B0604020202020204" pitchFamily="34" charset="0"/>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200"/>
              <a:t>TEST 1</a:t>
            </a:r>
            <a:endParaRPr lang="en-US" sz="2200" dirty="0"/>
          </a:p>
        </p:txBody>
      </p:sp>
    </p:spTree>
    <p:extLst>
      <p:ext uri="{BB962C8B-B14F-4D97-AF65-F5344CB8AC3E}">
        <p14:creationId xmlns:p14="http://schemas.microsoft.com/office/powerpoint/2010/main" val="3385535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6B7339E7-D9A9-DBAB-460C-E1138929C0C1}"/>
              </a:ext>
            </a:extLst>
          </p:cNvPr>
          <p:cNvSpPr/>
          <p:nvPr userDrawn="1"/>
        </p:nvSpPr>
        <p:spPr>
          <a:xfrm>
            <a:off x="0" y="0"/>
            <a:ext cx="12192000" cy="836712"/>
          </a:xfrm>
          <a:prstGeom prst="rect">
            <a:avLst/>
          </a:prstGeom>
          <a:solidFill>
            <a:srgbClr val="E3E3E3"/>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effectLst/>
            </a:endParaRPr>
          </a:p>
        </p:txBody>
      </p:sp>
      <p:sp>
        <p:nvSpPr>
          <p:cNvPr id="2" name="Title 1"/>
          <p:cNvSpPr>
            <a:spLocks noGrp="1"/>
          </p:cNvSpPr>
          <p:nvPr>
            <p:ph type="title"/>
          </p:nvPr>
        </p:nvSpPr>
        <p:spPr>
          <a:xfrm>
            <a:off x="2831638" y="-27384"/>
            <a:ext cx="6240693" cy="891216"/>
          </a:xfrm>
        </p:spPr>
        <p:txBody>
          <a:bodyPr>
            <a:noAutofit/>
          </a:bodyPr>
          <a:lstStyle>
            <a:lvl1pPr algn="l">
              <a:defRPr sz="2400" b="1">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1220755"/>
            <a:ext cx="10972800" cy="4896544"/>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4"/>
          <p:cNvSpPr>
            <a:spLocks noGrp="1"/>
          </p:cNvSpPr>
          <p:nvPr>
            <p:ph type="ftr" sz="quarter" idx="11"/>
          </p:nvPr>
        </p:nvSpPr>
        <p:spPr>
          <a:xfrm>
            <a:off x="1" y="6659592"/>
            <a:ext cx="12192000" cy="198408"/>
          </a:xfrm>
        </p:spPr>
        <p:txBody>
          <a:bodyPr/>
          <a:lstStyle>
            <a:lvl1pPr>
              <a:defRPr sz="800">
                <a:solidFill>
                  <a:schemeClr val="tx1"/>
                </a:solidFill>
                <a:latin typeface="Arial" panose="020B0604020202020204" pitchFamily="34" charset="0"/>
                <a:cs typeface="Arial" panose="020B0604020202020204" pitchFamily="34" charset="0"/>
              </a:defRPr>
            </a:lvl1pPr>
          </a:lstStyle>
          <a:p>
            <a:pPr algn="r"/>
            <a:r>
              <a:rPr lang="fr-FR">
                <a:solidFill>
                  <a:schemeClr val="bg1">
                    <a:lumMod val="50000"/>
                  </a:schemeClr>
                </a:solidFill>
              </a:rPr>
              <a:t>I. Podadera | KoM | DONES-ConP1 | 13/11/2023 | Page </a:t>
            </a:r>
            <a:fld id="{6203BD5C-96D7-4F47-93AF-93CFC211213B}" type="slidenum">
              <a:rPr lang="fr-FR" smtClean="0">
                <a:solidFill>
                  <a:schemeClr val="bg1">
                    <a:lumMod val="50000"/>
                  </a:schemeClr>
                </a:solidFill>
              </a:rPr>
              <a:pPr algn="r"/>
              <a:t>‹Nº›</a:t>
            </a:fld>
            <a:endParaRPr lang="en-GB" dirty="0">
              <a:solidFill>
                <a:schemeClr val="bg1">
                  <a:lumMod val="50000"/>
                </a:schemeClr>
              </a:solidFill>
            </a:endParaRPr>
          </a:p>
        </p:txBody>
      </p:sp>
      <p:pic>
        <p:nvPicPr>
          <p:cNvPr id="7" name="Imagen 6">
            <a:extLst>
              <a:ext uri="{FF2B5EF4-FFF2-40B4-BE49-F238E27FC236}">
                <a16:creationId xmlns:a16="http://schemas.microsoft.com/office/drawing/2014/main" id="{A0AD437A-B2A3-4051-8706-387ABA20E7B7}"/>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95" y="0"/>
            <a:ext cx="1939145" cy="836712"/>
          </a:xfrm>
          <a:prstGeom prst="rect">
            <a:avLst/>
          </a:prstGeom>
        </p:spPr>
      </p:pic>
      <p:pic>
        <p:nvPicPr>
          <p:cNvPr id="4" name="Picture 7" descr="A picture containing icon&#10;&#10;Description automatically generated">
            <a:extLst>
              <a:ext uri="{FF2B5EF4-FFF2-40B4-BE49-F238E27FC236}">
                <a16:creationId xmlns:a16="http://schemas.microsoft.com/office/drawing/2014/main" id="{B92FF9C0-2838-E0AB-1E77-9F75096DC1B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083636" y="36272"/>
            <a:ext cx="997527" cy="763904"/>
          </a:xfrm>
          <a:prstGeom prst="rect">
            <a:avLst/>
          </a:prstGeom>
        </p:spPr>
      </p:pic>
    </p:spTree>
    <p:extLst>
      <p:ext uri="{BB962C8B-B14F-4D97-AF65-F5344CB8AC3E}">
        <p14:creationId xmlns:p14="http://schemas.microsoft.com/office/powerpoint/2010/main" val="366833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959EB0-4BD7-4A01-AD92-ECD5E67075B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6E55BA13-F2DB-4277-BF99-1C200B23A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5CB6C5AF-CDED-4223-9F46-5885FCCF5A8A}"/>
              </a:ext>
            </a:extLst>
          </p:cNvPr>
          <p:cNvSpPr>
            <a:spLocks noGrp="1"/>
          </p:cNvSpPr>
          <p:nvPr>
            <p:ph type="dt" sz="half" idx="10"/>
          </p:nvPr>
        </p:nvSpPr>
        <p:spPr/>
        <p:txBody>
          <a:bodyPr/>
          <a:lstStyle/>
          <a:p>
            <a:fld id="{378D7023-ADD9-42E5-A523-CC2CD4A34777}" type="datetimeFigureOut">
              <a:rPr lang="en-GB" smtClean="0"/>
              <a:t>28/11/2023</a:t>
            </a:fld>
            <a:endParaRPr lang="en-GB"/>
          </a:p>
        </p:txBody>
      </p:sp>
      <p:sp>
        <p:nvSpPr>
          <p:cNvPr id="5" name="Marcador de pie de página 4">
            <a:extLst>
              <a:ext uri="{FF2B5EF4-FFF2-40B4-BE49-F238E27FC236}">
                <a16:creationId xmlns:a16="http://schemas.microsoft.com/office/drawing/2014/main" id="{702F84BA-1F80-4ACE-9720-681FC9242530}"/>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6155C1F4-6DA1-4055-9E7A-4E4575438582}"/>
              </a:ext>
            </a:extLst>
          </p:cNvPr>
          <p:cNvSpPr>
            <a:spLocks noGrp="1"/>
          </p:cNvSpPr>
          <p:nvPr>
            <p:ph type="sldNum" sz="quarter" idx="12"/>
          </p:nvPr>
        </p:nvSpPr>
        <p:spPr/>
        <p:txBody>
          <a:bodyPr/>
          <a:lstStyle/>
          <a:p>
            <a:fld id="{A1051622-E2F5-4346-8CBC-238A4DA7593E}" type="slidenum">
              <a:rPr lang="en-GB" smtClean="0"/>
              <a:t>‹Nº›</a:t>
            </a:fld>
            <a:endParaRPr lang="en-GB"/>
          </a:p>
        </p:txBody>
      </p:sp>
    </p:spTree>
    <p:extLst>
      <p:ext uri="{BB962C8B-B14F-4D97-AF65-F5344CB8AC3E}">
        <p14:creationId xmlns:p14="http://schemas.microsoft.com/office/powerpoint/2010/main" val="2663627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7381" y="2348880"/>
            <a:ext cx="11329259" cy="1296144"/>
          </a:xfrm>
        </p:spPr>
        <p:txBody>
          <a:bodyPr>
            <a:noAutofit/>
          </a:bodyPr>
          <a:lstStyle>
            <a:lvl1pPr algn="l">
              <a:defRPr sz="3500" baseline="0">
                <a:latin typeface="Arial" panose="020B0604020202020204" pitchFamily="34" charset="0"/>
                <a:cs typeface="Arial" panose="020B0604020202020204" pitchFamily="34" charset="0"/>
              </a:defRPr>
            </a:lvl1pPr>
          </a:lstStyle>
          <a:p>
            <a:r>
              <a:rPr lang="en-GB" dirty="0"/>
              <a:t>Test title</a:t>
            </a:r>
          </a:p>
        </p:txBody>
      </p:sp>
      <p:sp>
        <p:nvSpPr>
          <p:cNvPr id="3" name="Subtitle 2"/>
          <p:cNvSpPr>
            <a:spLocks noGrp="1"/>
          </p:cNvSpPr>
          <p:nvPr>
            <p:ph type="subTitle" idx="1" hasCustomPrompt="1"/>
          </p:nvPr>
        </p:nvSpPr>
        <p:spPr>
          <a:xfrm>
            <a:off x="527381" y="4293096"/>
            <a:ext cx="5856651" cy="432048"/>
          </a:xfrm>
        </p:spPr>
        <p:txBody>
          <a:bodyPr>
            <a:normAutofit/>
          </a:bodyPr>
          <a:lstStyle>
            <a:lvl1pPr marL="0" indent="0" algn="l">
              <a:buNone/>
              <a:defRPr sz="2200" b="1" baseline="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TEST 1</a:t>
            </a:r>
          </a:p>
        </p:txBody>
      </p:sp>
      <p:sp>
        <p:nvSpPr>
          <p:cNvPr id="6" name="Picture Placeholder 10"/>
          <p:cNvSpPr>
            <a:spLocks noGrp="1"/>
          </p:cNvSpPr>
          <p:nvPr>
            <p:ph type="pic" sz="quarter" idx="10" hasCustomPrompt="1"/>
          </p:nvPr>
        </p:nvSpPr>
        <p:spPr>
          <a:xfrm>
            <a:off x="527385" y="5691685"/>
            <a:ext cx="1727167" cy="905669"/>
          </a:xfrm>
        </p:spPr>
        <p:txBody>
          <a:bodyPr>
            <a:normAutofit/>
          </a:bodyPr>
          <a:lstStyle>
            <a:lvl1pPr marL="0" indent="0" algn="ctr">
              <a:buFontTx/>
              <a:buNone/>
              <a:defRPr sz="1800">
                <a:latin typeface="Arial" panose="020B0604020202020204" pitchFamily="34" charset="0"/>
                <a:cs typeface="Arial" panose="020B0604020202020204" pitchFamily="34" charset="0"/>
              </a:defRPr>
            </a:lvl1pPr>
          </a:lstStyle>
          <a:p>
            <a:r>
              <a:rPr lang="en-US" dirty="0"/>
              <a:t>Logo of presenter</a:t>
            </a:r>
            <a:endParaRPr lang="en-GB" dirty="0"/>
          </a:p>
        </p:txBody>
      </p:sp>
    </p:spTree>
    <p:extLst>
      <p:ext uri="{BB962C8B-B14F-4D97-AF65-F5344CB8AC3E}">
        <p14:creationId xmlns:p14="http://schemas.microsoft.com/office/powerpoint/2010/main" val="1617595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12776"/>
            <a:ext cx="10972800" cy="4896544"/>
          </a:xfrm>
        </p:spPr>
        <p:txBody>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marL="742950" indent="-28575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4"/>
          <p:cNvSpPr>
            <a:spLocks noGrp="1"/>
          </p:cNvSpPr>
          <p:nvPr>
            <p:ph type="ftr" sz="quarter" idx="11"/>
          </p:nvPr>
        </p:nvSpPr>
        <p:spPr>
          <a:xfrm>
            <a:off x="623392" y="6545238"/>
            <a:ext cx="10986971" cy="268139"/>
          </a:xfrm>
        </p:spPr>
        <p:txBody>
          <a:bodyPr/>
          <a:lstStyle>
            <a:lvl1pPr>
              <a:defRPr sz="1100">
                <a:solidFill>
                  <a:schemeClr val="tx1"/>
                </a:solidFill>
                <a:latin typeface="Arial" panose="020B0604020202020204" pitchFamily="34" charset="0"/>
                <a:cs typeface="Arial" panose="020B0604020202020204" pitchFamily="34" charset="0"/>
              </a:defRPr>
            </a:lvl1pPr>
          </a:lstStyle>
          <a:p>
            <a:pPr algn="r"/>
            <a:endParaRPr lang="en-GB" dirty="0"/>
          </a:p>
        </p:txBody>
      </p:sp>
    </p:spTree>
    <p:extLst>
      <p:ext uri="{BB962C8B-B14F-4D97-AF65-F5344CB8AC3E}">
        <p14:creationId xmlns:p14="http://schemas.microsoft.com/office/powerpoint/2010/main" val="734018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4"/>
          <p:cNvSpPr/>
          <p:nvPr userDrawn="1"/>
        </p:nvSpPr>
        <p:spPr>
          <a:xfrm>
            <a:off x="0" y="1"/>
            <a:ext cx="12192000" cy="79504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p>
        </p:txBody>
      </p:sp>
      <p:sp>
        <p:nvSpPr>
          <p:cNvPr id="2" name="Title 1"/>
          <p:cNvSpPr>
            <a:spLocks noGrp="1"/>
          </p:cNvSpPr>
          <p:nvPr>
            <p:ph type="title"/>
          </p:nvPr>
        </p:nvSpPr>
        <p:spPr>
          <a:xfrm>
            <a:off x="3155767" y="166687"/>
            <a:ext cx="6975500" cy="437515"/>
          </a:xfrm>
          <a:prstGeom prst="rect">
            <a:avLst/>
          </a:prstGeom>
        </p:spPr>
        <p:txBody>
          <a:bodyPr>
            <a:noAutofit/>
          </a:bodyPr>
          <a:lstStyle>
            <a:lvl1pPr algn="ctr">
              <a:lnSpc>
                <a:spcPts val="4267"/>
              </a:lnSpc>
              <a:defRPr sz="3733" b="1">
                <a:latin typeface="+mn-lt"/>
                <a:cs typeface="Arial" panose="020B0604020202020204" pitchFamily="34" charset="0"/>
              </a:defRPr>
            </a:lvl1pPr>
          </a:lstStyle>
          <a:p>
            <a:r>
              <a:rPr lang="en-US" dirty="0"/>
              <a:t>Click to edit Master title style</a:t>
            </a:r>
            <a:endParaRPr lang="en-GB" dirty="0"/>
          </a:p>
        </p:txBody>
      </p:sp>
      <p:pic>
        <p:nvPicPr>
          <p:cNvPr id="3" name="Picture 6" descr="Logo, company name&#10;&#10;Description automatically generated">
            <a:extLst>
              <a:ext uri="{FF2B5EF4-FFF2-40B4-BE49-F238E27FC236}">
                <a16:creationId xmlns:a16="http://schemas.microsoft.com/office/drawing/2014/main" id="{DF5FD266-FDEE-8B0E-0CD5-8C7117A120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34752" y="-8295"/>
            <a:ext cx="1657249" cy="725721"/>
          </a:xfrm>
          <a:prstGeom prst="rect">
            <a:avLst/>
          </a:prstGeom>
        </p:spPr>
      </p:pic>
      <p:pic>
        <p:nvPicPr>
          <p:cNvPr id="5" name="Picture 7" descr="A picture containing icon&#10;&#10;Description automatically generated">
            <a:extLst>
              <a:ext uri="{FF2B5EF4-FFF2-40B4-BE49-F238E27FC236}">
                <a16:creationId xmlns:a16="http://schemas.microsoft.com/office/drawing/2014/main" id="{591BEE06-F1F1-BE15-C8B2-85ED51DDE8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787" y="8457"/>
            <a:ext cx="974659" cy="746392"/>
          </a:xfrm>
          <a:prstGeom prst="rect">
            <a:avLst/>
          </a:prstGeom>
        </p:spPr>
      </p:pic>
    </p:spTree>
    <p:extLst>
      <p:ext uri="{BB962C8B-B14F-4D97-AF65-F5344CB8AC3E}">
        <p14:creationId xmlns:p14="http://schemas.microsoft.com/office/powerpoint/2010/main" val="663984165"/>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D1976C1-7C91-D62B-A0ED-7C3D87921C1A}"/>
              </a:ext>
            </a:extLst>
          </p:cNvPr>
          <p:cNvSpPr>
            <a:spLocks noGrp="1"/>
          </p:cNvSpPr>
          <p:nvPr>
            <p:ph type="dt" sz="half" idx="10"/>
          </p:nvPr>
        </p:nvSpPr>
        <p:spPr>
          <a:xfrm>
            <a:off x="10642157" y="6520259"/>
            <a:ext cx="1008112" cy="365125"/>
          </a:xfrm>
        </p:spPr>
        <p:txBody>
          <a:bodyPr/>
          <a:lstStyle/>
          <a:p>
            <a:pPr>
              <a:defRPr/>
            </a:pPr>
            <a:r>
              <a:rPr lang="en-US"/>
              <a:t>10/05/2023</a:t>
            </a:r>
            <a:endParaRPr lang="en-GB" dirty="0"/>
          </a:p>
        </p:txBody>
      </p:sp>
      <p:sp>
        <p:nvSpPr>
          <p:cNvPr id="4" name="Footer Placeholder 3">
            <a:extLst>
              <a:ext uri="{FF2B5EF4-FFF2-40B4-BE49-F238E27FC236}">
                <a16:creationId xmlns:a16="http://schemas.microsoft.com/office/drawing/2014/main" id="{4A2B3EE8-8242-6117-251E-DC1AD50F5033}"/>
              </a:ext>
            </a:extLst>
          </p:cNvPr>
          <p:cNvSpPr>
            <a:spLocks noGrp="1"/>
          </p:cNvSpPr>
          <p:nvPr>
            <p:ph type="ftr" sz="quarter" idx="11"/>
          </p:nvPr>
        </p:nvSpPr>
        <p:spPr>
          <a:xfrm>
            <a:off x="9106544" y="6520259"/>
            <a:ext cx="1800200" cy="365125"/>
          </a:xfrm>
        </p:spPr>
        <p:txBody>
          <a:bodyPr/>
          <a:lstStyle/>
          <a:p>
            <a:pPr>
              <a:defRPr/>
            </a:pPr>
            <a:r>
              <a:rPr lang="en-GB"/>
              <a:t>I. Podadera | IPAC’23 |</a:t>
            </a:r>
            <a:endParaRPr lang="en-GB" dirty="0"/>
          </a:p>
        </p:txBody>
      </p:sp>
      <p:sp>
        <p:nvSpPr>
          <p:cNvPr id="5" name="Slide Number Placeholder 4">
            <a:extLst>
              <a:ext uri="{FF2B5EF4-FFF2-40B4-BE49-F238E27FC236}">
                <a16:creationId xmlns:a16="http://schemas.microsoft.com/office/drawing/2014/main" id="{098F99DA-EABA-21AE-1960-EADE1AF042B1}"/>
              </a:ext>
            </a:extLst>
          </p:cNvPr>
          <p:cNvSpPr>
            <a:spLocks noGrp="1"/>
          </p:cNvSpPr>
          <p:nvPr>
            <p:ph type="sldNum" sz="quarter" idx="12"/>
          </p:nvPr>
        </p:nvSpPr>
        <p:spPr>
          <a:xfrm>
            <a:off x="11410800" y="6520259"/>
            <a:ext cx="805880" cy="365125"/>
          </a:xfrm>
        </p:spPr>
        <p:txBody>
          <a:bodyPr/>
          <a:lstStyle/>
          <a:p>
            <a:pPr>
              <a:defRPr/>
            </a:pPr>
            <a:r>
              <a:rPr lang="en-US" dirty="0"/>
              <a:t>| Page </a:t>
            </a:r>
            <a:fld id="{EA2BFE7A-63C3-4696-BA76-19E63631F2AF}" type="slidenum">
              <a:rPr lang="en-GB" smtClean="0"/>
              <a:pPr>
                <a:defRPr/>
              </a:pPr>
              <a:t>‹Nº›</a:t>
            </a:fld>
            <a:endParaRPr lang="en-GB" dirty="0"/>
          </a:p>
        </p:txBody>
      </p:sp>
      <p:sp>
        <p:nvSpPr>
          <p:cNvPr id="6" name="Rectangle 4">
            <a:extLst>
              <a:ext uri="{FF2B5EF4-FFF2-40B4-BE49-F238E27FC236}">
                <a16:creationId xmlns:a16="http://schemas.microsoft.com/office/drawing/2014/main" id="{584D030F-800C-7FE7-E543-10F1C6E06260}"/>
              </a:ext>
            </a:extLst>
          </p:cNvPr>
          <p:cNvSpPr/>
          <p:nvPr userDrawn="1"/>
        </p:nvSpPr>
        <p:spPr>
          <a:xfrm>
            <a:off x="0" y="0"/>
            <a:ext cx="12192000" cy="685800"/>
          </a:xfrm>
          <a:prstGeom prst="rect">
            <a:avLst/>
          </a:prstGeom>
          <a:solidFill>
            <a:srgbClr val="E3E3E3"/>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3" descr="EurofusionDisc.eps">
            <a:extLst>
              <a:ext uri="{FF2B5EF4-FFF2-40B4-BE49-F238E27FC236}">
                <a16:creationId xmlns:a16="http://schemas.microsoft.com/office/drawing/2014/main" id="{B9800F0D-5477-BAA5-7070-02D3E0622196}"/>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11207875" y="115888"/>
            <a:ext cx="545061" cy="5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image001">
            <a:extLst>
              <a:ext uri="{FF2B5EF4-FFF2-40B4-BE49-F238E27FC236}">
                <a16:creationId xmlns:a16="http://schemas.microsoft.com/office/drawing/2014/main" id="{D3A8535D-F58A-7662-3434-8F3D0A385828}"/>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191345" y="43946"/>
            <a:ext cx="1296143" cy="64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6B6EB94-DF2A-667C-6CF8-0691647C049D}"/>
              </a:ext>
            </a:extLst>
          </p:cNvPr>
          <p:cNvSpPr>
            <a:spLocks noGrp="1"/>
          </p:cNvSpPr>
          <p:nvPr>
            <p:ph type="title"/>
          </p:nvPr>
        </p:nvSpPr>
        <p:spPr>
          <a:xfrm>
            <a:off x="1328869" y="-679"/>
            <a:ext cx="9534263" cy="685800"/>
          </a:xfrm>
        </p:spPr>
        <p:txBody>
          <a:bodyPr/>
          <a:lstStyle>
            <a:lvl1pPr>
              <a:defRPr sz="3200" b="1"/>
            </a:lvl1pPr>
          </a:lstStyle>
          <a:p>
            <a:r>
              <a:rPr lang="en-US" dirty="0"/>
              <a:t>Click to edit Master title style</a:t>
            </a:r>
            <a:endParaRPr lang="LID4096" dirty="0"/>
          </a:p>
        </p:txBody>
      </p:sp>
    </p:spTree>
    <p:extLst>
      <p:ext uri="{BB962C8B-B14F-4D97-AF65-F5344CB8AC3E}">
        <p14:creationId xmlns:p14="http://schemas.microsoft.com/office/powerpoint/2010/main" val="211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07AFF6-1589-4A8C-B661-D4422768A354}"/>
              </a:ext>
            </a:extLst>
          </p:cNvPr>
          <p:cNvPicPr>
            <a:picLocks noChangeAspect="1"/>
          </p:cNvPicPr>
          <p:nvPr userDrawn="1"/>
        </p:nvPicPr>
        <p:blipFill>
          <a:blip r:embed="rId2">
            <a:clrChange>
              <a:clrFrom>
                <a:srgbClr val="000000">
                  <a:alpha val="0"/>
                </a:srgbClr>
              </a:clrFrom>
              <a:clrTo>
                <a:srgbClr val="000000">
                  <a:alpha val="0"/>
                </a:srgbClr>
              </a:clrTo>
            </a:clrChange>
            <a:alphaModFix amt="35000"/>
            <a:extLst>
              <a:ext uri="{28A0092B-C50C-407E-A947-70E740481C1C}">
                <a14:useLocalDpi xmlns:a14="http://schemas.microsoft.com/office/drawing/2010/main" val="0"/>
              </a:ext>
            </a:extLst>
          </a:blip>
          <a:stretch>
            <a:fillRect/>
          </a:stretch>
        </p:blipFill>
        <p:spPr>
          <a:xfrm>
            <a:off x="0" y="10128"/>
            <a:ext cx="12192000" cy="6856796"/>
          </a:xfrm>
          <a:prstGeom prst="rect">
            <a:avLst/>
          </a:prstGeom>
        </p:spPr>
      </p:pic>
      <p:pic>
        <p:nvPicPr>
          <p:cNvPr id="8" name="Picture 7">
            <a:extLst>
              <a:ext uri="{FF2B5EF4-FFF2-40B4-BE49-F238E27FC236}">
                <a16:creationId xmlns:a16="http://schemas.microsoft.com/office/drawing/2014/main" id="{4DBD824E-551C-4697-8557-C323AE7066B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30144" y="114285"/>
            <a:ext cx="1548681" cy="830750"/>
          </a:xfrm>
          <a:prstGeom prst="rect">
            <a:avLst/>
          </a:prstGeom>
        </p:spPr>
      </p:pic>
      <p:pic>
        <p:nvPicPr>
          <p:cNvPr id="9" name="Picture 8">
            <a:extLst>
              <a:ext uri="{FF2B5EF4-FFF2-40B4-BE49-F238E27FC236}">
                <a16:creationId xmlns:a16="http://schemas.microsoft.com/office/drawing/2014/main" id="{65DE53C5-9295-4AF1-BF7A-444C820B1897}"/>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9984432" y="113510"/>
            <a:ext cx="816342" cy="349127"/>
          </a:xfrm>
          <a:prstGeom prst="rect">
            <a:avLst/>
          </a:prstGeom>
        </p:spPr>
      </p:pic>
      <p:pic>
        <p:nvPicPr>
          <p:cNvPr id="10" name="Picture 9">
            <a:extLst>
              <a:ext uri="{FF2B5EF4-FFF2-40B4-BE49-F238E27FC236}">
                <a16:creationId xmlns:a16="http://schemas.microsoft.com/office/drawing/2014/main" id="{96D0864B-6C86-4240-A29F-3D34DDC9E658}"/>
              </a:ext>
            </a:extLst>
          </p:cNvPr>
          <p:cNvPicPr>
            <a:picLocks noChangeAspect="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92544" y="113510"/>
            <a:ext cx="937438" cy="352249"/>
          </a:xfrm>
          <a:prstGeom prst="rect">
            <a:avLst/>
          </a:prstGeom>
        </p:spPr>
      </p:pic>
      <p:pic>
        <p:nvPicPr>
          <p:cNvPr id="11" name="Picture 38">
            <a:extLst>
              <a:ext uri="{FF2B5EF4-FFF2-40B4-BE49-F238E27FC236}">
                <a16:creationId xmlns:a16="http://schemas.microsoft.com/office/drawing/2014/main" id="{6D6E0F3B-114C-4109-8057-9B5FEFE47602}"/>
              </a:ext>
            </a:extLst>
          </p:cNvPr>
          <p:cNvPicPr>
            <a:picLocks noChangeAspect="1" noChangeArrowheads="1"/>
          </p:cNvPicPr>
          <p:nvPr userDrawn="1"/>
        </p:nvPicPr>
        <p:blipFill>
          <a:blip r:embed="rId6" cstate="screen">
            <a:extLst>
              <a:ext uri="{28A0092B-C50C-407E-A947-70E740481C1C}">
                <a14:useLocalDpi xmlns:a14="http://schemas.microsoft.com/office/drawing/2010/main" val="0"/>
              </a:ext>
            </a:extLst>
          </a:blip>
          <a:srcRect/>
          <a:stretch>
            <a:fillRect/>
          </a:stretch>
        </p:blipFill>
        <p:spPr bwMode="auto">
          <a:xfrm>
            <a:off x="9585191" y="1130242"/>
            <a:ext cx="701333" cy="219121"/>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Enea.png">
            <a:extLst>
              <a:ext uri="{FF2B5EF4-FFF2-40B4-BE49-F238E27FC236}">
                <a16:creationId xmlns:a16="http://schemas.microsoft.com/office/drawing/2014/main" id="{5E7CA9B9-0DFD-4FB9-B70D-14184359C8D6}"/>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10392261" y="1130243"/>
            <a:ext cx="419078" cy="215944"/>
          </a:xfrm>
          <a:prstGeom prst="rect">
            <a:avLst/>
          </a:prstGeom>
        </p:spPr>
      </p:pic>
      <p:pic>
        <p:nvPicPr>
          <p:cNvPr id="13" name="Picture 4">
            <a:extLst>
              <a:ext uri="{FF2B5EF4-FFF2-40B4-BE49-F238E27FC236}">
                <a16:creationId xmlns:a16="http://schemas.microsoft.com/office/drawing/2014/main" id="{F16FC66C-3F33-44F3-A11F-3A6964D7D61E}"/>
              </a:ext>
            </a:extLst>
          </p:cNvPr>
          <p:cNvPicPr>
            <a:picLocks noChangeAspect="1" noChangeArrowheads="1"/>
          </p:cNvPicPr>
          <p:nvPr userDrawn="1"/>
        </p:nvPicPr>
        <p:blipFill>
          <a:blip r:embed="rId8" cstate="screen">
            <a:extLst>
              <a:ext uri="{28A0092B-C50C-407E-A947-70E740481C1C}">
                <a14:useLocalDpi xmlns:a14="http://schemas.microsoft.com/office/drawing/2010/main" val="0"/>
              </a:ext>
            </a:extLst>
          </a:blip>
          <a:srcRect/>
          <a:stretch>
            <a:fillRect/>
          </a:stretch>
        </p:blipFill>
        <p:spPr bwMode="auto">
          <a:xfrm>
            <a:off x="9769665" y="1814218"/>
            <a:ext cx="373164" cy="22386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9CB2549B-183B-47D0-ACDC-0933589425E3}"/>
              </a:ext>
            </a:extLst>
          </p:cNvPr>
          <p:cNvPicPr>
            <a:picLocks noChangeAspect="1" noChangeArrowheads="1"/>
          </p:cNvPicPr>
          <p:nvPr userDrawn="1"/>
        </p:nvPicPr>
        <p:blipFill>
          <a:blip r:embed="rId9" cstate="screen">
            <a:extLst>
              <a:ext uri="{28A0092B-C50C-407E-A947-70E740481C1C}">
                <a14:useLocalDpi xmlns:a14="http://schemas.microsoft.com/office/drawing/2010/main" val="0"/>
              </a:ext>
            </a:extLst>
          </a:blip>
          <a:srcRect/>
          <a:stretch>
            <a:fillRect/>
          </a:stretch>
        </p:blipFill>
        <p:spPr bwMode="auto">
          <a:xfrm>
            <a:off x="10250881" y="1806160"/>
            <a:ext cx="542567" cy="24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9">
            <a:extLst>
              <a:ext uri="{FF2B5EF4-FFF2-40B4-BE49-F238E27FC236}">
                <a16:creationId xmlns:a16="http://schemas.microsoft.com/office/drawing/2014/main" id="{BD164F52-91D5-4198-BA6D-70D48C34CA96}"/>
              </a:ext>
            </a:extLst>
          </p:cNvPr>
          <p:cNvPicPr>
            <a:picLocks noChangeAspect="1" noChangeArrowheads="1"/>
          </p:cNvPicPr>
          <p:nvPr userDrawn="1"/>
        </p:nvPicPr>
        <p:blipFill>
          <a:blip r:embed="rId10" cstate="screen">
            <a:extLst>
              <a:ext uri="{28A0092B-C50C-407E-A947-70E740481C1C}">
                <a14:useLocalDpi xmlns:a14="http://schemas.microsoft.com/office/drawing/2010/main" val="0"/>
              </a:ext>
            </a:extLst>
          </a:blip>
          <a:srcRect/>
          <a:stretch>
            <a:fillRect/>
          </a:stretch>
        </p:blipFill>
        <p:spPr bwMode="auto">
          <a:xfrm>
            <a:off x="10464790" y="1477727"/>
            <a:ext cx="324000" cy="22346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Image 65" descr="Kyoto University.png">
            <a:extLst>
              <a:ext uri="{FF2B5EF4-FFF2-40B4-BE49-F238E27FC236}">
                <a16:creationId xmlns:a16="http://schemas.microsoft.com/office/drawing/2014/main" id="{C37709B7-1C6C-453A-850D-001A3D665F94}"/>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00654" y="1084275"/>
            <a:ext cx="324000" cy="252000"/>
          </a:xfrm>
          <a:prstGeom prst="rect">
            <a:avLst/>
          </a:prstGeom>
        </p:spPr>
      </p:pic>
      <p:pic>
        <p:nvPicPr>
          <p:cNvPr id="17" name="Picture 16" descr="LHDorignal_R255G0B255_945x732">
            <a:extLst>
              <a:ext uri="{FF2B5EF4-FFF2-40B4-BE49-F238E27FC236}">
                <a16:creationId xmlns:a16="http://schemas.microsoft.com/office/drawing/2014/main" id="{AC8202EC-F001-44DC-88E0-95C8C292619E}"/>
              </a:ext>
            </a:extLst>
          </p:cNvPr>
          <p:cNvPicPr>
            <a:picLocks noChangeAspect="1"/>
          </p:cNvPicPr>
          <p:nvPr userDrawn="1"/>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1285642" y="1453747"/>
            <a:ext cx="418280" cy="252000"/>
          </a:xfrm>
          <a:prstGeom prst="rect">
            <a:avLst/>
          </a:prstGeom>
          <a:noFill/>
          <a:ln w="9525">
            <a:noFill/>
            <a:miter lim="800000"/>
            <a:headEnd/>
            <a:tailEnd/>
          </a:ln>
        </p:spPr>
      </p:pic>
      <p:pic>
        <p:nvPicPr>
          <p:cNvPr id="18" name="Picture 17">
            <a:extLst>
              <a:ext uri="{FF2B5EF4-FFF2-40B4-BE49-F238E27FC236}">
                <a16:creationId xmlns:a16="http://schemas.microsoft.com/office/drawing/2014/main" id="{9137E5D0-8164-4765-83CB-207CFE77226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582891" y="1471394"/>
            <a:ext cx="779989" cy="238223"/>
          </a:xfrm>
          <a:prstGeom prst="rect">
            <a:avLst/>
          </a:prstGeom>
        </p:spPr>
      </p:pic>
      <p:grpSp>
        <p:nvGrpSpPr>
          <p:cNvPr id="19" name="Group 18">
            <a:extLst>
              <a:ext uri="{FF2B5EF4-FFF2-40B4-BE49-F238E27FC236}">
                <a16:creationId xmlns:a16="http://schemas.microsoft.com/office/drawing/2014/main" id="{B296828B-83F0-4372-A764-336C0D7BEFBD}"/>
              </a:ext>
            </a:extLst>
          </p:cNvPr>
          <p:cNvGrpSpPr/>
          <p:nvPr userDrawn="1"/>
        </p:nvGrpSpPr>
        <p:grpSpPr>
          <a:xfrm>
            <a:off x="10899419" y="766920"/>
            <a:ext cx="1199664" cy="252000"/>
            <a:chOff x="10855796" y="639544"/>
            <a:chExt cx="1199664" cy="324000"/>
          </a:xfrm>
        </p:grpSpPr>
        <p:pic>
          <p:nvPicPr>
            <p:cNvPr id="20" name="Picture 19" descr="Logo JAEA.png">
              <a:extLst>
                <a:ext uri="{FF2B5EF4-FFF2-40B4-BE49-F238E27FC236}">
                  <a16:creationId xmlns:a16="http://schemas.microsoft.com/office/drawing/2014/main" id="{21BD7447-A63D-4F7E-930F-E9937465FB9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855796" y="639544"/>
              <a:ext cx="729597" cy="324000"/>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E8FDBB22-3B7A-4EC0-8574-0066A45E9CA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731460" y="639544"/>
              <a:ext cx="324000" cy="324000"/>
            </a:xfrm>
            <a:prstGeom prst="rect">
              <a:avLst/>
            </a:prstGeom>
          </p:spPr>
        </p:pic>
      </p:grpSp>
      <p:grpSp>
        <p:nvGrpSpPr>
          <p:cNvPr id="22" name="Group 21">
            <a:extLst>
              <a:ext uri="{FF2B5EF4-FFF2-40B4-BE49-F238E27FC236}">
                <a16:creationId xmlns:a16="http://schemas.microsoft.com/office/drawing/2014/main" id="{965B53C5-6BED-4594-916C-CC546A978A33}"/>
              </a:ext>
            </a:extLst>
          </p:cNvPr>
          <p:cNvGrpSpPr/>
          <p:nvPr userDrawn="1"/>
        </p:nvGrpSpPr>
        <p:grpSpPr>
          <a:xfrm>
            <a:off x="11712624" y="1772816"/>
            <a:ext cx="534466" cy="338396"/>
            <a:chOff x="11712624" y="1700808"/>
            <a:chExt cx="534466" cy="338396"/>
          </a:xfrm>
        </p:grpSpPr>
        <p:pic>
          <p:nvPicPr>
            <p:cNvPr id="23" name="Image 69" descr="Tohoku University.png">
              <a:extLst>
                <a:ext uri="{FF2B5EF4-FFF2-40B4-BE49-F238E27FC236}">
                  <a16:creationId xmlns:a16="http://schemas.microsoft.com/office/drawing/2014/main" id="{63C944FF-E327-4BB6-986E-D427F656F0D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820672" y="1700808"/>
              <a:ext cx="324000" cy="252000"/>
            </a:xfrm>
            <a:prstGeom prst="rect">
              <a:avLst/>
            </a:prstGeom>
          </p:spPr>
        </p:pic>
        <p:sp>
          <p:nvSpPr>
            <p:cNvPr id="24" name="TextBox 23">
              <a:extLst>
                <a:ext uri="{FF2B5EF4-FFF2-40B4-BE49-F238E27FC236}">
                  <a16:creationId xmlns:a16="http://schemas.microsoft.com/office/drawing/2014/main" id="{A404F6FF-1498-4FF2-8D4D-9A899B6274FE}"/>
                </a:ext>
              </a:extLst>
            </p:cNvPr>
            <p:cNvSpPr txBox="1"/>
            <p:nvPr userDrawn="1"/>
          </p:nvSpPr>
          <p:spPr>
            <a:xfrm>
              <a:off x="11712624" y="1922564"/>
              <a:ext cx="534466" cy="116640"/>
            </a:xfrm>
            <a:prstGeom prst="rect">
              <a:avLst/>
            </a:prstGeom>
            <a:noFill/>
          </p:spPr>
          <p:txBody>
            <a:bodyPr vert="horz" wrap="none"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400" b="1" dirty="0"/>
                <a:t>Tohoku </a:t>
              </a:r>
              <a:r>
                <a:rPr lang="en-GB" sz="400" b="1" dirty="0">
                  <a:solidFill>
                    <a:schemeClr val="tx1"/>
                  </a:solidFill>
                </a:rPr>
                <a:t>University</a:t>
              </a:r>
            </a:p>
          </p:txBody>
        </p:sp>
      </p:grpSp>
      <p:grpSp>
        <p:nvGrpSpPr>
          <p:cNvPr id="25" name="Group 24">
            <a:extLst>
              <a:ext uri="{FF2B5EF4-FFF2-40B4-BE49-F238E27FC236}">
                <a16:creationId xmlns:a16="http://schemas.microsoft.com/office/drawing/2014/main" id="{2AF96D9E-D4BB-4BF7-A5AE-B1B52989ECB8}"/>
              </a:ext>
            </a:extLst>
          </p:cNvPr>
          <p:cNvGrpSpPr/>
          <p:nvPr userDrawn="1"/>
        </p:nvGrpSpPr>
        <p:grpSpPr>
          <a:xfrm>
            <a:off x="10800335" y="1443850"/>
            <a:ext cx="534466" cy="334142"/>
            <a:chOff x="11269460" y="1340768"/>
            <a:chExt cx="534466" cy="334142"/>
          </a:xfrm>
        </p:grpSpPr>
        <p:pic>
          <p:nvPicPr>
            <p:cNvPr id="26" name="Image 68" descr="Osaka University.png">
              <a:extLst>
                <a:ext uri="{FF2B5EF4-FFF2-40B4-BE49-F238E27FC236}">
                  <a16:creationId xmlns:a16="http://schemas.microsoft.com/office/drawing/2014/main" id="{EE535A7A-7167-4D47-9F9D-017CEDA3F2E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374693" y="1340768"/>
              <a:ext cx="324000" cy="252000"/>
            </a:xfrm>
            <a:prstGeom prst="rect">
              <a:avLst/>
            </a:prstGeom>
          </p:spPr>
        </p:pic>
        <p:sp>
          <p:nvSpPr>
            <p:cNvPr id="27" name="TextBox 26">
              <a:extLst>
                <a:ext uri="{FF2B5EF4-FFF2-40B4-BE49-F238E27FC236}">
                  <a16:creationId xmlns:a16="http://schemas.microsoft.com/office/drawing/2014/main" id="{5476AF24-561E-4439-9D0F-F3CFB70F4A99}"/>
                </a:ext>
              </a:extLst>
            </p:cNvPr>
            <p:cNvSpPr txBox="1"/>
            <p:nvPr userDrawn="1"/>
          </p:nvSpPr>
          <p:spPr>
            <a:xfrm>
              <a:off x="11269460" y="1546606"/>
              <a:ext cx="534466" cy="128304"/>
            </a:xfrm>
            <a:prstGeom prst="rect">
              <a:avLst/>
            </a:prstGeom>
            <a:noFill/>
          </p:spPr>
          <p:txBody>
            <a:bodyPr vert="horz" wrap="none"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400" b="1" dirty="0"/>
                <a:t>Osaka </a:t>
              </a:r>
              <a:r>
                <a:rPr lang="en-GB" sz="400" b="1" dirty="0">
                  <a:solidFill>
                    <a:schemeClr val="tx1"/>
                  </a:solidFill>
                </a:rPr>
                <a:t>University</a:t>
              </a:r>
            </a:p>
          </p:txBody>
        </p:sp>
      </p:grpSp>
      <p:grpSp>
        <p:nvGrpSpPr>
          <p:cNvPr id="28" name="Group 27">
            <a:extLst>
              <a:ext uri="{FF2B5EF4-FFF2-40B4-BE49-F238E27FC236}">
                <a16:creationId xmlns:a16="http://schemas.microsoft.com/office/drawing/2014/main" id="{870349FA-FE94-4531-A055-20FB6AD52E00}"/>
              </a:ext>
            </a:extLst>
          </p:cNvPr>
          <p:cNvGrpSpPr/>
          <p:nvPr userDrawn="1"/>
        </p:nvGrpSpPr>
        <p:grpSpPr>
          <a:xfrm>
            <a:off x="11695144" y="1438674"/>
            <a:ext cx="534466" cy="334142"/>
            <a:chOff x="11671329" y="1340768"/>
            <a:chExt cx="534466" cy="334142"/>
          </a:xfrm>
        </p:grpSpPr>
        <p:pic>
          <p:nvPicPr>
            <p:cNvPr id="29" name="Image 70" descr="University of Tokyo.png">
              <a:extLst>
                <a:ext uri="{FF2B5EF4-FFF2-40B4-BE49-F238E27FC236}">
                  <a16:creationId xmlns:a16="http://schemas.microsoft.com/office/drawing/2014/main" id="{E7E80B08-410E-4E8C-A0D4-BA80B3814748}"/>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1771636" y="1340768"/>
              <a:ext cx="324000" cy="252000"/>
            </a:xfrm>
            <a:prstGeom prst="rect">
              <a:avLst/>
            </a:prstGeom>
          </p:spPr>
        </p:pic>
        <p:sp>
          <p:nvSpPr>
            <p:cNvPr id="30" name="TextBox 29">
              <a:extLst>
                <a:ext uri="{FF2B5EF4-FFF2-40B4-BE49-F238E27FC236}">
                  <a16:creationId xmlns:a16="http://schemas.microsoft.com/office/drawing/2014/main" id="{74A0B037-6702-4266-B377-DA88FACECA8C}"/>
                </a:ext>
              </a:extLst>
            </p:cNvPr>
            <p:cNvSpPr txBox="1"/>
            <p:nvPr userDrawn="1"/>
          </p:nvSpPr>
          <p:spPr>
            <a:xfrm>
              <a:off x="11671329" y="1546606"/>
              <a:ext cx="534466" cy="128304"/>
            </a:xfrm>
            <a:prstGeom prst="rect">
              <a:avLst/>
            </a:prstGeom>
            <a:noFill/>
          </p:spPr>
          <p:txBody>
            <a:bodyPr vert="horz" wrap="none"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400" b="1" dirty="0">
                  <a:solidFill>
                    <a:schemeClr val="tx1"/>
                  </a:solidFill>
                </a:rPr>
                <a:t>University of Tokyo</a:t>
              </a:r>
            </a:p>
          </p:txBody>
        </p:sp>
      </p:grpSp>
      <p:grpSp>
        <p:nvGrpSpPr>
          <p:cNvPr id="31" name="Group 30">
            <a:extLst>
              <a:ext uri="{FF2B5EF4-FFF2-40B4-BE49-F238E27FC236}">
                <a16:creationId xmlns:a16="http://schemas.microsoft.com/office/drawing/2014/main" id="{BA5A6994-F1F2-4DC8-870A-8BD305324553}"/>
              </a:ext>
            </a:extLst>
          </p:cNvPr>
          <p:cNvGrpSpPr/>
          <p:nvPr userDrawn="1"/>
        </p:nvGrpSpPr>
        <p:grpSpPr>
          <a:xfrm>
            <a:off x="11227549" y="1083072"/>
            <a:ext cx="534466" cy="329704"/>
            <a:chOff x="11271711" y="1700808"/>
            <a:chExt cx="534466" cy="329704"/>
          </a:xfrm>
        </p:grpSpPr>
        <p:pic>
          <p:nvPicPr>
            <p:cNvPr id="32" name="Image 67" descr="Nagoya University.png">
              <a:extLst>
                <a:ext uri="{FF2B5EF4-FFF2-40B4-BE49-F238E27FC236}">
                  <a16:creationId xmlns:a16="http://schemas.microsoft.com/office/drawing/2014/main" id="{BF7F8F47-56C3-4F48-84E8-7A162933BC1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1304119" y="1700808"/>
              <a:ext cx="472687" cy="252000"/>
            </a:xfrm>
            <a:prstGeom prst="rect">
              <a:avLst/>
            </a:prstGeom>
          </p:spPr>
        </p:pic>
        <p:sp>
          <p:nvSpPr>
            <p:cNvPr id="33" name="TextBox 32">
              <a:extLst>
                <a:ext uri="{FF2B5EF4-FFF2-40B4-BE49-F238E27FC236}">
                  <a16:creationId xmlns:a16="http://schemas.microsoft.com/office/drawing/2014/main" id="{E62A7CD0-3759-47A3-8B19-26F59D937E3D}"/>
                </a:ext>
              </a:extLst>
            </p:cNvPr>
            <p:cNvSpPr txBox="1"/>
            <p:nvPr userDrawn="1"/>
          </p:nvSpPr>
          <p:spPr>
            <a:xfrm>
              <a:off x="11271711" y="1902208"/>
              <a:ext cx="534466" cy="128304"/>
            </a:xfrm>
            <a:prstGeom prst="rect">
              <a:avLst/>
            </a:prstGeom>
            <a:noFill/>
          </p:spPr>
          <p:txBody>
            <a:bodyPr vert="horz" wrap="none"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400" b="1" dirty="0"/>
                <a:t>Nagoya </a:t>
              </a:r>
              <a:r>
                <a:rPr lang="en-GB" sz="400" b="1" dirty="0">
                  <a:solidFill>
                    <a:schemeClr val="tx1"/>
                  </a:solidFill>
                </a:rPr>
                <a:t>University</a:t>
              </a:r>
            </a:p>
          </p:txBody>
        </p:sp>
      </p:grpSp>
      <p:grpSp>
        <p:nvGrpSpPr>
          <p:cNvPr id="34" name="Group 33">
            <a:extLst>
              <a:ext uri="{FF2B5EF4-FFF2-40B4-BE49-F238E27FC236}">
                <a16:creationId xmlns:a16="http://schemas.microsoft.com/office/drawing/2014/main" id="{29F8AAC5-4B32-4C3A-A34F-BFB8EF957F84}"/>
              </a:ext>
            </a:extLst>
          </p:cNvPr>
          <p:cNvGrpSpPr/>
          <p:nvPr userDrawn="1"/>
        </p:nvGrpSpPr>
        <p:grpSpPr>
          <a:xfrm>
            <a:off x="10788789" y="1783693"/>
            <a:ext cx="534466" cy="379518"/>
            <a:chOff x="10822130" y="1700808"/>
            <a:chExt cx="534466" cy="379518"/>
          </a:xfrm>
        </p:grpSpPr>
        <p:pic>
          <p:nvPicPr>
            <p:cNvPr id="35" name="Picture 5">
              <a:extLst>
                <a:ext uri="{FF2B5EF4-FFF2-40B4-BE49-F238E27FC236}">
                  <a16:creationId xmlns:a16="http://schemas.microsoft.com/office/drawing/2014/main" id="{ED888594-C31C-419C-AC93-A9E7FCEAB0E8}"/>
                </a:ext>
              </a:extLst>
            </p:cNvPr>
            <p:cNvPicPr>
              <a:picLocks noChangeAspect="1" noChangeArrowheads="1"/>
            </p:cNvPicPr>
            <p:nvPr userDrawn="1"/>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l="30796" r="30796" b="36576"/>
            <a:stretch>
              <a:fillRect/>
            </a:stretch>
          </p:blipFill>
          <p:spPr bwMode="auto">
            <a:xfrm>
              <a:off x="10918474" y="1700808"/>
              <a:ext cx="341778" cy="252000"/>
            </a:xfrm>
            <a:prstGeom prst="rect">
              <a:avLst/>
            </a:prstGeom>
            <a:noFill/>
            <a:ln w="9525">
              <a:noFill/>
              <a:miter lim="800000"/>
              <a:headEnd/>
              <a:tailEnd/>
            </a:ln>
            <a:effectLst/>
          </p:spPr>
        </p:pic>
        <p:sp>
          <p:nvSpPr>
            <p:cNvPr id="36" name="TextBox 35">
              <a:extLst>
                <a:ext uri="{FF2B5EF4-FFF2-40B4-BE49-F238E27FC236}">
                  <a16:creationId xmlns:a16="http://schemas.microsoft.com/office/drawing/2014/main" id="{034E2227-EF31-4FC8-9BEB-11C94078BD02}"/>
                </a:ext>
              </a:extLst>
            </p:cNvPr>
            <p:cNvSpPr txBox="1"/>
            <p:nvPr userDrawn="1"/>
          </p:nvSpPr>
          <p:spPr>
            <a:xfrm>
              <a:off x="10822130" y="1905929"/>
              <a:ext cx="534466" cy="174397"/>
            </a:xfrm>
            <a:prstGeom prst="rect">
              <a:avLst/>
            </a:prstGeom>
            <a:noFill/>
          </p:spPr>
          <p:txBody>
            <a:bodyPr vert="horz" wrap="none"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400" b="1" dirty="0"/>
                <a:t>Hachinohe </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sz="400" b="1" dirty="0"/>
                <a:t>Institute of Technology</a:t>
              </a:r>
              <a:endParaRPr lang="en-GB" sz="400" b="1" dirty="0">
                <a:solidFill>
                  <a:schemeClr val="tx1"/>
                </a:solidFill>
              </a:endParaRPr>
            </a:p>
          </p:txBody>
        </p:sp>
      </p:grpSp>
      <p:grpSp>
        <p:nvGrpSpPr>
          <p:cNvPr id="37" name="Group 36">
            <a:extLst>
              <a:ext uri="{FF2B5EF4-FFF2-40B4-BE49-F238E27FC236}">
                <a16:creationId xmlns:a16="http://schemas.microsoft.com/office/drawing/2014/main" id="{BFB8F29E-FECB-44E0-A1BA-BED25222BA32}"/>
              </a:ext>
            </a:extLst>
          </p:cNvPr>
          <p:cNvGrpSpPr/>
          <p:nvPr userDrawn="1"/>
        </p:nvGrpSpPr>
        <p:grpSpPr>
          <a:xfrm>
            <a:off x="11281551" y="1772763"/>
            <a:ext cx="534466" cy="432101"/>
            <a:chOff x="11269460" y="2119688"/>
            <a:chExt cx="534466" cy="432101"/>
          </a:xfrm>
        </p:grpSpPr>
        <p:pic>
          <p:nvPicPr>
            <p:cNvPr id="38" name="Picture 2" descr="独立行政法人国立高等専門学校機構 八戸工業高等専門学校">
              <a:extLst>
                <a:ext uri="{FF2B5EF4-FFF2-40B4-BE49-F238E27FC236}">
                  <a16:creationId xmlns:a16="http://schemas.microsoft.com/office/drawing/2014/main" id="{EDC1247F-E997-4ACD-8DE9-BA028714FCD2}"/>
                </a:ext>
              </a:extLst>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t="18898" r="83784" b="21102"/>
            <a:stretch>
              <a:fillRect/>
            </a:stretch>
          </p:blipFill>
          <p:spPr bwMode="auto">
            <a:xfrm>
              <a:off x="11374693" y="2119688"/>
              <a:ext cx="324000" cy="252000"/>
            </a:xfrm>
            <a:prstGeom prst="rect">
              <a:avLst/>
            </a:prstGeom>
            <a:noFill/>
            <a:ln>
              <a:noFill/>
            </a:ln>
          </p:spPr>
        </p:pic>
        <p:sp>
          <p:nvSpPr>
            <p:cNvPr id="39" name="TextBox 38">
              <a:extLst>
                <a:ext uri="{FF2B5EF4-FFF2-40B4-BE49-F238E27FC236}">
                  <a16:creationId xmlns:a16="http://schemas.microsoft.com/office/drawing/2014/main" id="{4DA9B34A-756A-4683-A821-7335E4811910}"/>
                </a:ext>
              </a:extLst>
            </p:cNvPr>
            <p:cNvSpPr txBox="1"/>
            <p:nvPr userDrawn="1"/>
          </p:nvSpPr>
          <p:spPr>
            <a:xfrm>
              <a:off x="11269460" y="2343761"/>
              <a:ext cx="534466" cy="208028"/>
            </a:xfrm>
            <a:prstGeom prst="rect">
              <a:avLst/>
            </a:prstGeom>
            <a:noFill/>
          </p:spPr>
          <p:txBody>
            <a:bodyPr vert="horz" wrap="none"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350" b="1" dirty="0"/>
                <a:t>Hachinohe National </a:t>
              </a:r>
            </a:p>
            <a:p>
              <a:pPr marL="0" marR="0" lvl="0" indent="0" algn="ctr" defTabSz="1219170" rtl="0" eaLnBrk="1" fontAlgn="auto" latinLnBrk="0" hangingPunct="1">
                <a:lnSpc>
                  <a:spcPct val="100000"/>
                </a:lnSpc>
                <a:spcBef>
                  <a:spcPts val="0"/>
                </a:spcBef>
                <a:spcAft>
                  <a:spcPts val="0"/>
                </a:spcAft>
                <a:buClrTx/>
                <a:buSzTx/>
                <a:buFontTx/>
                <a:buNone/>
                <a:tabLst/>
                <a:defRPr/>
              </a:pPr>
              <a:r>
                <a:rPr lang="en-GB" sz="350" b="1" dirty="0"/>
                <a:t>College of technology</a:t>
              </a:r>
            </a:p>
          </p:txBody>
        </p:sp>
      </p:grpSp>
      <p:grpSp>
        <p:nvGrpSpPr>
          <p:cNvPr id="40" name="Group 39">
            <a:extLst>
              <a:ext uri="{FF2B5EF4-FFF2-40B4-BE49-F238E27FC236}">
                <a16:creationId xmlns:a16="http://schemas.microsoft.com/office/drawing/2014/main" id="{647CD78C-44BF-4376-84D3-0FC164EBB0B1}"/>
              </a:ext>
            </a:extLst>
          </p:cNvPr>
          <p:cNvGrpSpPr/>
          <p:nvPr userDrawn="1"/>
        </p:nvGrpSpPr>
        <p:grpSpPr>
          <a:xfrm>
            <a:off x="11687557" y="1075353"/>
            <a:ext cx="534466" cy="332177"/>
            <a:chOff x="11687557" y="1075353"/>
            <a:chExt cx="534466" cy="332177"/>
          </a:xfrm>
        </p:grpSpPr>
        <p:pic>
          <p:nvPicPr>
            <p:cNvPr id="41" name="Image 66" descr="Kyushu University.png">
              <a:extLst>
                <a:ext uri="{FF2B5EF4-FFF2-40B4-BE49-F238E27FC236}">
                  <a16:creationId xmlns:a16="http://schemas.microsoft.com/office/drawing/2014/main" id="{9A528C2E-315D-4BE9-902E-A84A5817D46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1794423" y="1075353"/>
              <a:ext cx="324000" cy="252000"/>
            </a:xfrm>
            <a:prstGeom prst="rect">
              <a:avLst/>
            </a:prstGeom>
          </p:spPr>
        </p:pic>
        <p:sp>
          <p:nvSpPr>
            <p:cNvPr id="42" name="TextBox 41">
              <a:extLst>
                <a:ext uri="{FF2B5EF4-FFF2-40B4-BE49-F238E27FC236}">
                  <a16:creationId xmlns:a16="http://schemas.microsoft.com/office/drawing/2014/main" id="{73DC4018-2B3D-4417-B42D-E4A71A2CA619}"/>
                </a:ext>
              </a:extLst>
            </p:cNvPr>
            <p:cNvSpPr txBox="1"/>
            <p:nvPr userDrawn="1"/>
          </p:nvSpPr>
          <p:spPr>
            <a:xfrm>
              <a:off x="11687557" y="1279226"/>
              <a:ext cx="534466" cy="128304"/>
            </a:xfrm>
            <a:prstGeom prst="rect">
              <a:avLst/>
            </a:prstGeom>
            <a:noFill/>
          </p:spPr>
          <p:txBody>
            <a:bodyPr vert="horz" wrap="none"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400" b="1" dirty="0"/>
                <a:t>Kyushu </a:t>
              </a:r>
              <a:r>
                <a:rPr lang="en-GB" sz="400" b="1" dirty="0">
                  <a:solidFill>
                    <a:schemeClr val="tx1"/>
                  </a:solidFill>
                </a:rPr>
                <a:t>University</a:t>
              </a:r>
            </a:p>
          </p:txBody>
        </p:sp>
      </p:grpSp>
      <p:pic>
        <p:nvPicPr>
          <p:cNvPr id="43" name="Picture 42">
            <a:extLst>
              <a:ext uri="{FF2B5EF4-FFF2-40B4-BE49-F238E27FC236}">
                <a16:creationId xmlns:a16="http://schemas.microsoft.com/office/drawing/2014/main" id="{B42D4275-89DF-4F0A-9DDD-EB7526A60D0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9579048" y="789824"/>
            <a:ext cx="886678" cy="248666"/>
          </a:xfrm>
          <a:prstGeom prst="rect">
            <a:avLst/>
          </a:prstGeom>
        </p:spPr>
      </p:pic>
      <p:pic>
        <p:nvPicPr>
          <p:cNvPr id="44" name="Picture 43">
            <a:extLst>
              <a:ext uri="{FF2B5EF4-FFF2-40B4-BE49-F238E27FC236}">
                <a16:creationId xmlns:a16="http://schemas.microsoft.com/office/drawing/2014/main" id="{0B484F7B-E044-4FD2-989C-AD99CE30582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0564810" y="791511"/>
            <a:ext cx="235525" cy="235525"/>
          </a:xfrm>
          <a:prstGeom prst="rect">
            <a:avLst/>
          </a:prstGeom>
          <a:ln>
            <a:solidFill>
              <a:schemeClr val="bg1"/>
            </a:solidFill>
          </a:ln>
        </p:spPr>
      </p:pic>
      <p:sp>
        <p:nvSpPr>
          <p:cNvPr id="101" name="Rectangle 100">
            <a:extLst>
              <a:ext uri="{FF2B5EF4-FFF2-40B4-BE49-F238E27FC236}">
                <a16:creationId xmlns:a16="http://schemas.microsoft.com/office/drawing/2014/main" id="{30CF7DD4-2CB0-6645-A3A0-3A89F82F07C0}"/>
              </a:ext>
            </a:extLst>
          </p:cNvPr>
          <p:cNvSpPr>
            <a:spLocks noChangeAspect="1"/>
          </p:cNvSpPr>
          <p:nvPr userDrawn="1"/>
        </p:nvSpPr>
        <p:spPr>
          <a:xfrm>
            <a:off x="24210" y="6123493"/>
            <a:ext cx="12140340" cy="492443"/>
          </a:xfrm>
          <a:prstGeom prst="rect">
            <a:avLst/>
          </a:prstGeom>
          <a:noFill/>
          <a:effectLst/>
        </p:spPr>
        <p:txBody>
          <a:bodyPr wrap="square" lIns="120000" tIns="0" bIns="0" rtlCol="0" anchor="ctr">
            <a:spAutoFit/>
          </a:bodyPr>
          <a:lstStyle/>
          <a:p>
            <a:pPr marL="0" algn="ctr"/>
            <a:r>
              <a:rPr lang="en-US" sz="3200" b="1" spc="0" dirty="0">
                <a:solidFill>
                  <a:srgbClr val="093C7D"/>
                </a:solidFill>
                <a:effectLst>
                  <a:outerShdw blurRad="50800" dist="38100" dir="2700000" algn="tl" rotWithShape="0">
                    <a:prstClr val="black">
                      <a:alpha val="40000"/>
                    </a:prstClr>
                  </a:outerShdw>
                </a:effectLst>
                <a:latin typeface="+mn-lt"/>
                <a:cs typeface="Gill Sans Nova Book" panose="020B0502020204020203" pitchFamily="34" charset="-128"/>
              </a:rPr>
              <a:t>IFMIF/EVEDA Project</a:t>
            </a:r>
          </a:p>
        </p:txBody>
      </p:sp>
      <p:sp>
        <p:nvSpPr>
          <p:cNvPr id="102" name="Rectangle 101">
            <a:extLst>
              <a:ext uri="{FF2B5EF4-FFF2-40B4-BE49-F238E27FC236}">
                <a16:creationId xmlns:a16="http://schemas.microsoft.com/office/drawing/2014/main" id="{3E2D6D94-E1E8-6442-ABCC-CD1498C8348C}"/>
              </a:ext>
            </a:extLst>
          </p:cNvPr>
          <p:cNvSpPr>
            <a:spLocks noChangeAspect="1"/>
          </p:cNvSpPr>
          <p:nvPr userDrawn="1"/>
        </p:nvSpPr>
        <p:spPr>
          <a:xfrm>
            <a:off x="4379684" y="4654297"/>
            <a:ext cx="3429392" cy="430887"/>
          </a:xfrm>
          <a:prstGeom prst="rect">
            <a:avLst/>
          </a:prstGeom>
          <a:noFill/>
        </p:spPr>
        <p:txBody>
          <a:bodyPr wrap="square" lIns="120000" tIns="0" bIns="0" rtlCol="0" anchor="ctr">
            <a:spAutoFit/>
          </a:bodyPr>
          <a:lstStyle/>
          <a:p>
            <a:pPr marL="0" algn="ctr"/>
            <a:r>
              <a:rPr lang="en-US" sz="2800" b="1" spc="0" dirty="0">
                <a:solidFill>
                  <a:schemeClr val="bg1"/>
                </a:solidFill>
                <a:effectLst>
                  <a:outerShdw blurRad="152400" dist="152400" dir="1920000" algn="tl" rotWithShape="0">
                    <a:schemeClr val="tx1">
                      <a:alpha val="91000"/>
                    </a:schemeClr>
                  </a:outerShdw>
                </a:effectLst>
                <a:latin typeface="+mn-lt"/>
                <a:cs typeface="Gill Sans Nova Book" panose="020B0502020204020203" pitchFamily="34" charset="-128"/>
              </a:rPr>
              <a:t>Accelerator Facility</a:t>
            </a:r>
          </a:p>
        </p:txBody>
      </p:sp>
      <p:grpSp>
        <p:nvGrpSpPr>
          <p:cNvPr id="45" name="Group 44">
            <a:extLst>
              <a:ext uri="{FF2B5EF4-FFF2-40B4-BE49-F238E27FC236}">
                <a16:creationId xmlns:a16="http://schemas.microsoft.com/office/drawing/2014/main" id="{7558DB69-CEBD-4B58-9341-40FF90F1274B}"/>
              </a:ext>
            </a:extLst>
          </p:cNvPr>
          <p:cNvGrpSpPr/>
          <p:nvPr userDrawn="1"/>
        </p:nvGrpSpPr>
        <p:grpSpPr>
          <a:xfrm>
            <a:off x="9259824" y="2898225"/>
            <a:ext cx="2308784" cy="2907039"/>
            <a:chOff x="5013096" y="2209573"/>
            <a:chExt cx="2308784" cy="2907039"/>
          </a:xfrm>
        </p:grpSpPr>
        <p:pic>
          <p:nvPicPr>
            <p:cNvPr id="46" name="Picture 3">
              <a:extLst>
                <a:ext uri="{FF2B5EF4-FFF2-40B4-BE49-F238E27FC236}">
                  <a16:creationId xmlns:a16="http://schemas.microsoft.com/office/drawing/2014/main" id="{EDE18C05-4186-4C0D-94D8-74F114D9735F}"/>
                </a:ext>
              </a:extLst>
            </p:cNvPr>
            <p:cNvPicPr>
              <a:picLocks noChangeAspect="1" noChangeArrowheads="1"/>
            </p:cNvPicPr>
            <p:nvPr userDrawn="1"/>
          </p:nvPicPr>
          <p:blipFill rotWithShape="1">
            <a:blip r:embed="rId25" cstate="screen">
              <a:extLst>
                <a:ext uri="{28A0092B-C50C-407E-A947-70E740481C1C}">
                  <a14:useLocalDpi xmlns:a14="http://schemas.microsoft.com/office/drawing/2010/main" val="0"/>
                </a:ext>
              </a:extLst>
            </a:blip>
            <a:srcRect/>
            <a:stretch/>
          </p:blipFill>
          <p:spPr bwMode="auto">
            <a:xfrm>
              <a:off x="5728218" y="2209573"/>
              <a:ext cx="1593662" cy="2438854"/>
            </a:xfrm>
            <a:prstGeom prst="rect">
              <a:avLst/>
            </a:prstGeom>
            <a:noFill/>
            <a:ln>
              <a:noFill/>
            </a:ln>
            <a:effectLst>
              <a:outerShdw dist="35921" dir="2700000" algn="ctr" rotWithShape="0">
                <a:schemeClr val="bg2"/>
              </a:outerShdw>
              <a:softEdge rad="762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 descr="Description: CIMG3231">
              <a:extLst>
                <a:ext uri="{FF2B5EF4-FFF2-40B4-BE49-F238E27FC236}">
                  <a16:creationId xmlns:a16="http://schemas.microsoft.com/office/drawing/2014/main" id="{2E42DB57-49F0-49BE-BC69-1918C82BF577}"/>
                </a:ext>
              </a:extLst>
            </p:cNvPr>
            <p:cNvPicPr>
              <a:picLocks noChangeAspect="1" noChangeArrowheads="1"/>
            </p:cNvPicPr>
            <p:nvPr userDrawn="1"/>
          </p:nvPicPr>
          <p:blipFill rotWithShape="1">
            <a:blip r:embed="rId26" cstate="screen">
              <a:extLst>
                <a:ext uri="{28A0092B-C50C-407E-A947-70E740481C1C}">
                  <a14:useLocalDpi xmlns:a14="http://schemas.microsoft.com/office/drawing/2010/main" val="0"/>
                </a:ext>
              </a:extLst>
            </a:blip>
            <a:srcRect/>
            <a:stretch/>
          </p:blipFill>
          <p:spPr bwMode="auto">
            <a:xfrm>
              <a:off x="5067017" y="3025547"/>
              <a:ext cx="1224136" cy="1884405"/>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E987F2E1-09D8-4862-8478-D637F1245617}"/>
                </a:ext>
              </a:extLst>
            </p:cNvPr>
            <p:cNvSpPr>
              <a:spLocks noChangeAspect="1"/>
            </p:cNvSpPr>
            <p:nvPr userDrawn="1"/>
          </p:nvSpPr>
          <p:spPr>
            <a:xfrm>
              <a:off x="5013096" y="4685725"/>
              <a:ext cx="2162569" cy="430887"/>
            </a:xfrm>
            <a:prstGeom prst="rect">
              <a:avLst/>
            </a:prstGeom>
            <a:noFill/>
          </p:spPr>
          <p:txBody>
            <a:bodyPr wrap="square" lIns="120000" tIns="0" bIns="0" rtlCol="0" anchor="ctr">
              <a:spAutoFit/>
            </a:bodyPr>
            <a:lstStyle/>
            <a:p>
              <a:pPr marL="0" algn="ctr"/>
              <a:r>
                <a:rPr lang="en-US" sz="2800" b="1" spc="0" dirty="0">
                  <a:solidFill>
                    <a:schemeClr val="bg1"/>
                  </a:solidFill>
                  <a:effectLst>
                    <a:outerShdw blurRad="152400" dist="152400" dir="1920000" algn="tl" rotWithShape="0">
                      <a:schemeClr val="tx1">
                        <a:alpha val="91000"/>
                      </a:schemeClr>
                    </a:outerShdw>
                  </a:effectLst>
                  <a:latin typeface="+mn-lt"/>
                  <a:cs typeface="Gill Sans Nova Book" panose="020B0502020204020203" pitchFamily="34" charset="-128"/>
                </a:rPr>
                <a:t>Test Facility</a:t>
              </a:r>
            </a:p>
          </p:txBody>
        </p:sp>
      </p:grpSp>
      <p:grpSp>
        <p:nvGrpSpPr>
          <p:cNvPr id="49" name="Group 48">
            <a:extLst>
              <a:ext uri="{FF2B5EF4-FFF2-40B4-BE49-F238E27FC236}">
                <a16:creationId xmlns:a16="http://schemas.microsoft.com/office/drawing/2014/main" id="{53CBFD11-62DC-46FE-B3B4-37CD01BF7F3F}"/>
              </a:ext>
            </a:extLst>
          </p:cNvPr>
          <p:cNvGrpSpPr/>
          <p:nvPr userDrawn="1"/>
        </p:nvGrpSpPr>
        <p:grpSpPr>
          <a:xfrm>
            <a:off x="182874" y="2790297"/>
            <a:ext cx="2870083" cy="2989738"/>
            <a:chOff x="182874" y="2247248"/>
            <a:chExt cx="3240324" cy="3375414"/>
          </a:xfrm>
        </p:grpSpPr>
        <p:pic>
          <p:nvPicPr>
            <p:cNvPr id="50" name="Picture 2">
              <a:extLst>
                <a:ext uri="{FF2B5EF4-FFF2-40B4-BE49-F238E27FC236}">
                  <a16:creationId xmlns:a16="http://schemas.microsoft.com/office/drawing/2014/main" id="{313C4850-833C-4A41-B0A8-E1C8553B3A61}"/>
                </a:ext>
              </a:extLst>
            </p:cNvPr>
            <p:cNvPicPr>
              <a:picLocks noChangeAspect="1" noChangeArrowheads="1"/>
            </p:cNvPicPr>
            <p:nvPr userDrawn="1"/>
          </p:nvPicPr>
          <p:blipFill>
            <a:blip r:embed="rId27" cstate="screen">
              <a:extLst>
                <a:ext uri="{28A0092B-C50C-407E-A947-70E740481C1C}">
                  <a14:useLocalDpi xmlns:a14="http://schemas.microsoft.com/office/drawing/2010/main" val="0"/>
                </a:ext>
              </a:extLst>
            </a:blip>
            <a:srcRect/>
            <a:stretch>
              <a:fillRect/>
            </a:stretch>
          </p:blipFill>
          <p:spPr bwMode="auto">
            <a:xfrm rot="20994850">
              <a:off x="810727" y="2960153"/>
              <a:ext cx="2089875" cy="2557579"/>
            </a:xfrm>
            <a:prstGeom prst="rect">
              <a:avLst/>
            </a:prstGeom>
            <a:noFill/>
            <a:ln>
              <a:noFill/>
            </a:ln>
            <a:effectLst>
              <a:softEdge rad="101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1">
              <a:extLst>
                <a:ext uri="{FF2B5EF4-FFF2-40B4-BE49-F238E27FC236}">
                  <a16:creationId xmlns:a16="http://schemas.microsoft.com/office/drawing/2014/main" id="{CB4BAD73-8B64-4B6A-85CC-0ECB593F6398}"/>
                </a:ext>
              </a:extLst>
            </p:cNvPr>
            <p:cNvPicPr>
              <a:picLocks noChangeAspect="1" noChangeArrowheads="1"/>
            </p:cNvPicPr>
            <p:nvPr userDrawn="1"/>
          </p:nvPicPr>
          <p:blipFill rotWithShape="1">
            <a:blip r:embed="rId28" cstate="screen">
              <a:extLst>
                <a:ext uri="{28A0092B-C50C-407E-A947-70E740481C1C}">
                  <a14:useLocalDpi xmlns:a14="http://schemas.microsoft.com/office/drawing/2010/main" val="0"/>
                </a:ext>
              </a:extLst>
            </a:blip>
            <a:srcRect/>
            <a:stretch/>
          </p:blipFill>
          <p:spPr bwMode="auto">
            <a:xfrm rot="20701240">
              <a:off x="182874" y="2330524"/>
              <a:ext cx="1447605" cy="1302549"/>
            </a:xfrm>
            <a:prstGeom prst="rect">
              <a:avLst/>
            </a:prstGeom>
            <a:noFill/>
            <a:ln w="38100">
              <a:solidFill>
                <a:srgbClr val="00B050"/>
              </a:solidFill>
              <a:miter lim="800000"/>
              <a:headEnd/>
              <a:tailEnd/>
            </a:ln>
            <a:effectLst>
              <a:softEdge rad="127000"/>
            </a:effectLst>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E6A7A4F1-55CF-4612-BC81-DA32E51B2867}"/>
                </a:ext>
              </a:extLst>
            </p:cNvPr>
            <p:cNvPicPr/>
            <p:nvPr userDrawn="1"/>
          </p:nvPicPr>
          <p:blipFill rotWithShape="1">
            <a:blip r:embed="rId29" cstate="screen">
              <a:extLst>
                <a:ext uri="{28A0092B-C50C-407E-A947-70E740481C1C}">
                  <a14:useLocalDpi xmlns:a14="http://schemas.microsoft.com/office/drawing/2010/main" val="0"/>
                </a:ext>
              </a:extLst>
            </a:blip>
            <a:srcRect l="4022" t="8115" r="36377" b="4377"/>
            <a:stretch/>
          </p:blipFill>
          <p:spPr bwMode="auto">
            <a:xfrm rot="442562">
              <a:off x="1885288" y="2247248"/>
              <a:ext cx="1537910" cy="1337675"/>
            </a:xfrm>
            <a:prstGeom prst="rect">
              <a:avLst/>
            </a:prstGeom>
            <a:noFill/>
            <a:ln>
              <a:noFill/>
            </a:ln>
            <a:effectLst>
              <a:softEdge rad="114300"/>
            </a:effectLst>
            <a:extLst>
              <a:ext uri="{53640926-AAD7-44D8-BBD7-CCE9431645EC}">
                <a14:shadowObscured xmlns:a14="http://schemas.microsoft.com/office/drawing/2010/main"/>
              </a:ext>
            </a:extLst>
          </p:spPr>
        </p:pic>
        <p:sp>
          <p:nvSpPr>
            <p:cNvPr id="53" name="Rectangle 52">
              <a:extLst>
                <a:ext uri="{FF2B5EF4-FFF2-40B4-BE49-F238E27FC236}">
                  <a16:creationId xmlns:a16="http://schemas.microsoft.com/office/drawing/2014/main" id="{9D283607-11B4-40EE-A5F6-67BAABD92E6B}"/>
                </a:ext>
              </a:extLst>
            </p:cNvPr>
            <p:cNvSpPr>
              <a:spLocks noChangeAspect="1"/>
            </p:cNvSpPr>
            <p:nvPr userDrawn="1"/>
          </p:nvSpPr>
          <p:spPr>
            <a:xfrm>
              <a:off x="517625" y="5191775"/>
              <a:ext cx="2900121" cy="430887"/>
            </a:xfrm>
            <a:prstGeom prst="rect">
              <a:avLst/>
            </a:prstGeom>
            <a:noFill/>
          </p:spPr>
          <p:txBody>
            <a:bodyPr wrap="square" lIns="120000" tIns="0" bIns="0" rtlCol="0" anchor="ctr">
              <a:spAutoFit/>
            </a:bodyPr>
            <a:lstStyle/>
            <a:p>
              <a:pPr marL="0" algn="ctr"/>
              <a:r>
                <a:rPr lang="en-US" sz="2800" b="1" spc="0" dirty="0">
                  <a:solidFill>
                    <a:schemeClr val="bg1"/>
                  </a:solidFill>
                  <a:effectLst>
                    <a:outerShdw blurRad="152400" dist="152400" dir="1920000" algn="tl" rotWithShape="0">
                      <a:schemeClr val="tx1">
                        <a:alpha val="91000"/>
                      </a:schemeClr>
                    </a:outerShdw>
                  </a:effectLst>
                  <a:latin typeface="+mn-lt"/>
                  <a:cs typeface="Gill Sans Nova Book" panose="020B0502020204020203" pitchFamily="34" charset="-128"/>
                </a:rPr>
                <a:t>Target Facility</a:t>
              </a:r>
            </a:p>
          </p:txBody>
        </p:sp>
      </p:grpSp>
      <p:grpSp>
        <p:nvGrpSpPr>
          <p:cNvPr id="54" name="Group 53">
            <a:extLst>
              <a:ext uri="{FF2B5EF4-FFF2-40B4-BE49-F238E27FC236}">
                <a16:creationId xmlns:a16="http://schemas.microsoft.com/office/drawing/2014/main" id="{19B7F367-E318-43A5-B30F-E196C27FA007}"/>
              </a:ext>
            </a:extLst>
          </p:cNvPr>
          <p:cNvGrpSpPr/>
          <p:nvPr userDrawn="1"/>
        </p:nvGrpSpPr>
        <p:grpSpPr>
          <a:xfrm>
            <a:off x="3252462" y="3067799"/>
            <a:ext cx="5683836" cy="1705830"/>
            <a:chOff x="1945282" y="2384270"/>
            <a:chExt cx="9144000" cy="2744293"/>
          </a:xfrm>
        </p:grpSpPr>
        <p:pic>
          <p:nvPicPr>
            <p:cNvPr id="55" name="Picture 54">
              <a:extLst>
                <a:ext uri="{FF2B5EF4-FFF2-40B4-BE49-F238E27FC236}">
                  <a16:creationId xmlns:a16="http://schemas.microsoft.com/office/drawing/2014/main" id="{04258F4F-638B-4EA0-85A4-3054D2407F2F}"/>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945282" y="2384270"/>
              <a:ext cx="9144000" cy="2744293"/>
            </a:xfrm>
            <a:prstGeom prst="rect">
              <a:avLst/>
            </a:prstGeom>
            <a:effectLst>
              <a:softEdge rad="127000"/>
            </a:effectLst>
          </p:spPr>
        </p:pic>
        <p:pic>
          <p:nvPicPr>
            <p:cNvPr id="56" name="Picture 55" descr="A picture containing building, outdoor&#10;&#10;Description automatically generated">
              <a:extLst>
                <a:ext uri="{FF2B5EF4-FFF2-40B4-BE49-F238E27FC236}">
                  <a16:creationId xmlns:a16="http://schemas.microsoft.com/office/drawing/2014/main" id="{7208B9E3-A9B0-4F4D-9C7D-39E0F6C83B31}"/>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945282" y="4053398"/>
              <a:ext cx="1061101" cy="1075165"/>
            </a:xfrm>
            <a:prstGeom prst="rect">
              <a:avLst/>
            </a:prstGeom>
            <a:effectLst>
              <a:softEdge rad="88900"/>
            </a:effectLst>
          </p:spPr>
        </p:pic>
      </p:grpSp>
    </p:spTree>
    <p:extLst>
      <p:ext uri="{BB962C8B-B14F-4D97-AF65-F5344CB8AC3E}">
        <p14:creationId xmlns:p14="http://schemas.microsoft.com/office/powerpoint/2010/main" val="3869344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3958D-A252-2745-8CBA-FFC3D30A5100}"/>
              </a:ext>
            </a:extLst>
          </p:cNvPr>
          <p:cNvSpPr/>
          <p:nvPr userDrawn="1"/>
        </p:nvSpPr>
        <p:spPr>
          <a:xfrm>
            <a:off x="0" y="6536377"/>
            <a:ext cx="12192000" cy="3490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mn-lt"/>
            </a:endParaRPr>
          </a:p>
        </p:txBody>
      </p:sp>
      <p:sp>
        <p:nvSpPr>
          <p:cNvPr id="3" name="Content Placeholder 2"/>
          <p:cNvSpPr>
            <a:spLocks noGrp="1"/>
          </p:cNvSpPr>
          <p:nvPr>
            <p:ph idx="1"/>
          </p:nvPr>
        </p:nvSpPr>
        <p:spPr>
          <a:xfrm>
            <a:off x="623392" y="1604797"/>
            <a:ext cx="10972800" cy="4525963"/>
          </a:xfrm>
          <a:prstGeom prst="rect">
            <a:avLst/>
          </a:prstGeom>
        </p:spPr>
        <p:txBody>
          <a:bodyPr/>
          <a:lstStyle>
            <a:lvl1pPr marL="0" indent="0" algn="ctr">
              <a:buFontTx/>
              <a:buNone/>
              <a:defRPr>
                <a:solidFill>
                  <a:srgbClr val="002060"/>
                </a:solidFill>
                <a:latin typeface="+mn-lt"/>
              </a:defRPr>
            </a:lvl1pPr>
            <a:lvl2pPr marL="457189" indent="0" algn="ctr">
              <a:buFontTx/>
              <a:buNone/>
              <a:defRPr>
                <a:solidFill>
                  <a:schemeClr val="tx1"/>
                </a:solidFill>
                <a:latin typeface="+mn-lt"/>
              </a:defRPr>
            </a:lvl2pPr>
            <a:lvl3pPr marL="1142971" indent="-228594">
              <a:buFontTx/>
              <a:buBlip>
                <a:blip r:embed="rId2"/>
              </a:buBlip>
              <a:defRPr/>
            </a:lvl3pPr>
          </a:lstStyle>
          <a:p>
            <a:pPr lvl="0"/>
            <a:r>
              <a:rPr lang="en-US" dirty="0"/>
              <a:t>Click to edit Master text styles</a:t>
            </a:r>
          </a:p>
          <a:p>
            <a:pPr lvl="1"/>
            <a:r>
              <a:rPr lang="en-US" dirty="0"/>
              <a:t>Second level</a:t>
            </a:r>
          </a:p>
        </p:txBody>
      </p:sp>
      <p:sp>
        <p:nvSpPr>
          <p:cNvPr id="12" name="Rectangle 11"/>
          <p:cNvSpPr/>
          <p:nvPr userDrawn="1"/>
        </p:nvSpPr>
        <p:spPr>
          <a:xfrm>
            <a:off x="11702123" y="6546830"/>
            <a:ext cx="489877" cy="338554"/>
          </a:xfrm>
          <a:prstGeom prst="rect">
            <a:avLst/>
          </a:prstGeom>
        </p:spPr>
        <p:txBody>
          <a:bodyPr wrap="square">
            <a:spAutoFit/>
          </a:bodyPr>
          <a:lstStyle/>
          <a:p>
            <a:fld id="{7EBF430C-C0B6-4172-B972-8EEC760DEA7F}" type="slidenum">
              <a:rPr lang="en-GB" sz="1600" b="0" cap="none" spc="0" smtClean="0">
                <a:ln w="0">
                  <a:noFill/>
                </a:ln>
                <a:solidFill>
                  <a:schemeClr val="bg1"/>
                </a:solidFill>
                <a:effectLst>
                  <a:outerShdw blurRad="38100" dist="19050" dir="2700000" algn="tl" rotWithShape="0">
                    <a:schemeClr val="dk1">
                      <a:alpha val="40000"/>
                    </a:schemeClr>
                  </a:outerShdw>
                </a:effectLst>
                <a:latin typeface="+mn-lt"/>
              </a:rPr>
              <a:pPr/>
              <a:t>‹Nº›</a:t>
            </a:fld>
            <a:endParaRPr lang="en-US" sz="1600" dirty="0">
              <a:ln w="0">
                <a:noFill/>
              </a:ln>
              <a:solidFill>
                <a:schemeClr val="bg1"/>
              </a:solidFill>
              <a:effectLst/>
              <a:latin typeface="+mn-lt"/>
            </a:endParaRPr>
          </a:p>
        </p:txBody>
      </p:sp>
      <p:pic>
        <p:nvPicPr>
          <p:cNvPr id="26" name="Picture 3">
            <a:extLst>
              <a:ext uri="{FF2B5EF4-FFF2-40B4-BE49-F238E27FC236}">
                <a16:creationId xmlns:a16="http://schemas.microsoft.com/office/drawing/2014/main" id="{04851FF3-F1F1-3C40-BB66-DD7636A889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2645" y="-3381"/>
            <a:ext cx="982795" cy="552061"/>
          </a:xfrm>
          <a:prstGeom prst="rect">
            <a:avLst/>
          </a:prstGeom>
          <a:solidFill>
            <a:schemeClr val="bg1"/>
          </a:solidFill>
          <a:ln>
            <a:noFill/>
          </a:ln>
        </p:spPr>
      </p:pic>
      <p:pic>
        <p:nvPicPr>
          <p:cNvPr id="28" name="Picture 2">
            <a:extLst>
              <a:ext uri="{FF2B5EF4-FFF2-40B4-BE49-F238E27FC236}">
                <a16:creationId xmlns:a16="http://schemas.microsoft.com/office/drawing/2014/main" id="{565568A8-CE64-0949-9203-244586F4980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216176" y="109176"/>
            <a:ext cx="915828" cy="345600"/>
          </a:xfrm>
          <a:prstGeom prst="rect">
            <a:avLst/>
          </a:prstGeom>
          <a:solidFill>
            <a:schemeClr val="bg1"/>
          </a:solidFill>
          <a:ln>
            <a:noFill/>
          </a:ln>
          <a:effectLst/>
        </p:spPr>
      </p:pic>
      <p:cxnSp>
        <p:nvCxnSpPr>
          <p:cNvPr id="16" name="Straight Connector 15">
            <a:extLst>
              <a:ext uri="{FF2B5EF4-FFF2-40B4-BE49-F238E27FC236}">
                <a16:creationId xmlns:a16="http://schemas.microsoft.com/office/drawing/2014/main" id="{1B072CCE-A606-7444-8064-B4976A3A4FE9}"/>
              </a:ext>
            </a:extLst>
          </p:cNvPr>
          <p:cNvCxnSpPr>
            <a:cxnSpLocks/>
          </p:cNvCxnSpPr>
          <p:nvPr userDrawn="1"/>
        </p:nvCxnSpPr>
        <p:spPr>
          <a:xfrm>
            <a:off x="0" y="589656"/>
            <a:ext cx="1219200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483EEF9D-506D-E646-A0F7-690E133DF409}"/>
              </a:ext>
            </a:extLst>
          </p:cNvPr>
          <p:cNvSpPr>
            <a:spLocks noGrp="1"/>
          </p:cNvSpPr>
          <p:nvPr>
            <p:ph type="dt" sz="half" idx="10"/>
          </p:nvPr>
        </p:nvSpPr>
        <p:spPr>
          <a:xfrm>
            <a:off x="10840" y="6546830"/>
            <a:ext cx="2844800" cy="338554"/>
          </a:xfrm>
          <a:prstGeom prst="rect">
            <a:avLst/>
          </a:prstGeom>
        </p:spPr>
        <p:txBody>
          <a:bodyPr wrap="square">
            <a:spAutoFit/>
          </a:bodyPr>
          <a:lstStyle>
            <a:lvl1pPr>
              <a:defRPr lang="en-GB" sz="1600" b="0" cap="none" spc="0" dirty="0">
                <a:ln w="0">
                  <a:noFill/>
                </a:ln>
                <a:solidFill>
                  <a:schemeClr val="bg1"/>
                </a:solidFill>
                <a:effectLst>
                  <a:outerShdw blurRad="38100" dist="19050" dir="2700000" algn="tl" rotWithShape="0">
                    <a:schemeClr val="dk1">
                      <a:alpha val="40000"/>
                    </a:schemeClr>
                  </a:outerShdw>
                </a:effectLst>
                <a:latin typeface="+mn-lt"/>
              </a:defRPr>
            </a:lvl1pPr>
          </a:lstStyle>
          <a:p>
            <a:r>
              <a:rPr lang="en-US" altLang="ja-JP"/>
              <a:t>Sep-2023</a:t>
            </a:r>
            <a:endParaRPr lang="en-US" dirty="0"/>
          </a:p>
        </p:txBody>
      </p:sp>
      <p:sp>
        <p:nvSpPr>
          <p:cNvPr id="20" name="Footer Placeholder 4">
            <a:extLst>
              <a:ext uri="{FF2B5EF4-FFF2-40B4-BE49-F238E27FC236}">
                <a16:creationId xmlns:a16="http://schemas.microsoft.com/office/drawing/2014/main" id="{6996A900-CB75-9041-8FEF-E0E4066A6C4C}"/>
              </a:ext>
            </a:extLst>
          </p:cNvPr>
          <p:cNvSpPr>
            <a:spLocks noGrp="1"/>
          </p:cNvSpPr>
          <p:nvPr>
            <p:ph type="ftr" sz="quarter" idx="11"/>
          </p:nvPr>
        </p:nvSpPr>
        <p:spPr>
          <a:xfrm>
            <a:off x="4165600" y="6546830"/>
            <a:ext cx="3860800" cy="338554"/>
          </a:xfrm>
          <a:prstGeom prst="rect">
            <a:avLst/>
          </a:prstGeom>
        </p:spPr>
        <p:txBody>
          <a:bodyPr wrap="square">
            <a:spAutoFit/>
          </a:bodyPr>
          <a:lstStyle>
            <a:lvl1pPr algn="ctr">
              <a:defRPr lang="en-US" sz="1600" b="0" cap="none" spc="0" dirty="0">
                <a:ln w="0">
                  <a:noFill/>
                </a:ln>
                <a:solidFill>
                  <a:schemeClr val="bg1"/>
                </a:solidFill>
                <a:effectLst>
                  <a:outerShdw blurRad="38100" dist="19050" dir="2700000" algn="tl" rotWithShape="0">
                    <a:schemeClr val="dk1">
                      <a:alpha val="40000"/>
                    </a:schemeClr>
                  </a:outerShdw>
                </a:effectLst>
                <a:latin typeface="+mn-lt"/>
              </a:defRPr>
            </a:lvl1pPr>
          </a:lstStyle>
          <a:p>
            <a:r>
              <a:rPr lang="en-US"/>
              <a:t>ISFNT15  |  IFMIF/EVEDA Achievements Overview</a:t>
            </a:r>
          </a:p>
        </p:txBody>
      </p:sp>
      <p:pic>
        <p:nvPicPr>
          <p:cNvPr id="13" name="Picture 12">
            <a:extLst>
              <a:ext uri="{FF2B5EF4-FFF2-40B4-BE49-F238E27FC236}">
                <a16:creationId xmlns:a16="http://schemas.microsoft.com/office/drawing/2014/main" id="{02C92607-D187-3346-B20E-0C25871E7C28}"/>
              </a:ext>
            </a:extLst>
          </p:cNvPr>
          <p:cNvPicPr>
            <a:picLocks noChangeAspect="1"/>
          </p:cNvPicPr>
          <p:nvPr userDrawn="1"/>
        </p:nvPicPr>
        <p:blipFill rotWithShape="1">
          <a:blip r:embed="rId5" cstate="print">
            <a:alphaModFix/>
            <a:extLst>
              <a:ext uri="{28A0092B-C50C-407E-A947-70E740481C1C}">
                <a14:useLocalDpi xmlns:a14="http://schemas.microsoft.com/office/drawing/2010/main" val="0"/>
              </a:ext>
            </a:extLst>
          </a:blip>
          <a:srcRect/>
          <a:stretch/>
        </p:blipFill>
        <p:spPr>
          <a:xfrm>
            <a:off x="10344472" y="109176"/>
            <a:ext cx="800097" cy="344696"/>
          </a:xfrm>
          <a:prstGeom prst="rect">
            <a:avLst/>
          </a:prstGeom>
          <a:solidFill>
            <a:schemeClr val="bg1"/>
          </a:solidFill>
        </p:spPr>
      </p:pic>
    </p:spTree>
    <p:extLst>
      <p:ext uri="{BB962C8B-B14F-4D97-AF65-F5344CB8AC3E}">
        <p14:creationId xmlns:p14="http://schemas.microsoft.com/office/powerpoint/2010/main" val="2303132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endParaRPr lang="en-GB"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GB"/>
              <a:t>I. Podadera | CNS/IFMIF-DONES | 30-3-2023 | Page ‹#›</a:t>
            </a:r>
            <a:endParaRPr lang="en-GB"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A6D9FA1-99C7-4910-8E32-B85D378B0060}" type="slidenum">
              <a:rPr lang="en-GB" smtClean="0"/>
              <a:pPr/>
              <a:t>‹Nº›</a:t>
            </a:fld>
            <a:endParaRPr lang="en-GB" dirty="0"/>
          </a:p>
        </p:txBody>
      </p:sp>
    </p:spTree>
    <p:extLst>
      <p:ext uri="{BB962C8B-B14F-4D97-AF65-F5344CB8AC3E}">
        <p14:creationId xmlns:p14="http://schemas.microsoft.com/office/powerpoint/2010/main" val="161723132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676" r:id="rId4"/>
    <p:sldLayoutId id="2147483678" r:id="rId5"/>
    <p:sldLayoutId id="2147483710" r:id="rId6"/>
    <p:sldLayoutId id="2147483711" r:id="rId7"/>
    <p:sldLayoutId id="2147483713" r:id="rId8"/>
    <p:sldLayoutId id="2147483714" r:id="rId9"/>
  </p:sldLayoutIdLst>
  <p:hf sldNum="0" hd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gif"/><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xml"/><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Aerial view of a large building&#10;&#10;Description automatically generated with medium confidence">
            <a:extLst>
              <a:ext uri="{FF2B5EF4-FFF2-40B4-BE49-F238E27FC236}">
                <a16:creationId xmlns:a16="http://schemas.microsoft.com/office/drawing/2014/main" id="{BF0A11DF-0994-1EF8-A7AA-5B0873368D81}"/>
              </a:ext>
            </a:extLst>
          </p:cNvPr>
          <p:cNvPicPr>
            <a:picLocks noChangeAspect="1"/>
          </p:cNvPicPr>
          <p:nvPr/>
        </p:nvPicPr>
        <p:blipFill>
          <a:blip r:embed="rId2" cstate="screen">
            <a:alphaModFix amt="50000"/>
            <a:extLst>
              <a:ext uri="{28A0092B-C50C-407E-A947-70E740481C1C}">
                <a14:useLocalDpi xmlns:a14="http://schemas.microsoft.com/office/drawing/2010/main" val="0"/>
              </a:ext>
            </a:extLst>
          </a:blip>
          <a:stretch>
            <a:fillRect/>
          </a:stretch>
        </p:blipFill>
        <p:spPr>
          <a:xfrm>
            <a:off x="29485" y="0"/>
            <a:ext cx="12192000" cy="6864031"/>
          </a:xfrm>
          <a:prstGeom prst="rect">
            <a:avLst/>
          </a:prstGeom>
          <a:effectLst>
            <a:glow rad="127000">
              <a:schemeClr val="bg1">
                <a:alpha val="46000"/>
              </a:schemeClr>
            </a:glow>
          </a:effectLst>
        </p:spPr>
      </p:pic>
      <p:sp>
        <p:nvSpPr>
          <p:cNvPr id="25" name="Rectángulo 24">
            <a:extLst>
              <a:ext uri="{FF2B5EF4-FFF2-40B4-BE49-F238E27FC236}">
                <a16:creationId xmlns:a16="http://schemas.microsoft.com/office/drawing/2014/main" id="{157AEDA9-ACE0-95C4-47B7-945FFCF27ACD}"/>
              </a:ext>
            </a:extLst>
          </p:cNvPr>
          <p:cNvSpPr/>
          <p:nvPr/>
        </p:nvSpPr>
        <p:spPr>
          <a:xfrm>
            <a:off x="13860" y="0"/>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s-ES" dirty="0">
              <a:solidFill>
                <a:prstClr val="white"/>
              </a:solidFill>
              <a:latin typeface="Calibri"/>
            </a:endParaRPr>
          </a:p>
        </p:txBody>
      </p:sp>
      <p:sp>
        <p:nvSpPr>
          <p:cNvPr id="2" name="Title 1"/>
          <p:cNvSpPr>
            <a:spLocks noGrp="1"/>
          </p:cNvSpPr>
          <p:nvPr>
            <p:ph type="ctrTitle"/>
          </p:nvPr>
        </p:nvSpPr>
        <p:spPr>
          <a:xfrm>
            <a:off x="1847528" y="3116591"/>
            <a:ext cx="8496944" cy="2507104"/>
          </a:xfrm>
        </p:spPr>
        <p:txBody>
          <a:bodyPr/>
          <a:lstStyle/>
          <a:p>
            <a:pPr algn="ctr"/>
            <a:r>
              <a:rPr lang="en-GB" sz="4000" b="1" dirty="0">
                <a:latin typeface="Calibri" panose="020F0502020204030204" pitchFamily="34" charset="0"/>
                <a:ea typeface="Calibri" panose="020F0502020204030204" pitchFamily="34" charset="0"/>
                <a:cs typeface="Times New Roman" panose="02020603050405020304" pitchFamily="18" charset="0"/>
              </a:rPr>
              <a:t>IFMIF-DONES @ ARTIFACT</a:t>
            </a:r>
            <a:br>
              <a:rPr lang="en-GB" sz="4000" b="1" dirty="0">
                <a:latin typeface="Calibri" panose="020F0502020204030204" pitchFamily="34" charset="0"/>
                <a:ea typeface="Calibri" panose="020F0502020204030204" pitchFamily="34" charset="0"/>
                <a:cs typeface="Times New Roman" panose="02020603050405020304" pitchFamily="18" charset="0"/>
              </a:rPr>
            </a:br>
            <a:r>
              <a:rPr lang="en-GB" sz="2000" b="1" dirty="0" err="1">
                <a:latin typeface="Calibri" panose="020F0502020204030204" pitchFamily="34" charset="0"/>
                <a:ea typeface="Calibri" panose="020F0502020204030204" pitchFamily="34" charset="0"/>
                <a:cs typeface="Times New Roman" panose="02020603050405020304" pitchFamily="18" charset="0"/>
              </a:rPr>
              <a:t>Artifact</a:t>
            </a:r>
            <a:r>
              <a:rPr lang="en-GB" sz="2000" b="1" dirty="0">
                <a:latin typeface="Calibri" panose="020F0502020204030204" pitchFamily="34" charset="0"/>
                <a:ea typeface="Calibri" panose="020F0502020204030204" pitchFamily="34" charset="0"/>
                <a:cs typeface="Times New Roman" panose="02020603050405020304" pitchFamily="18" charset="0"/>
              </a:rPr>
              <a:t> Preparatory meeting</a:t>
            </a:r>
            <a:br>
              <a:rPr lang="en-GB" sz="2000" b="1" dirty="0">
                <a:latin typeface="Calibri" panose="020F0502020204030204" pitchFamily="34" charset="0"/>
                <a:ea typeface="Calibri" panose="020F0502020204030204" pitchFamily="34" charset="0"/>
                <a:cs typeface="Times New Roman" panose="02020603050405020304" pitchFamily="18" charset="0"/>
              </a:rPr>
            </a:br>
            <a:r>
              <a:rPr lang="en-GB" sz="2000" b="1" dirty="0">
                <a:latin typeface="Calibri" panose="020F0502020204030204" pitchFamily="34" charset="0"/>
                <a:ea typeface="Calibri" panose="020F0502020204030204" pitchFamily="34" charset="0"/>
                <a:cs typeface="Times New Roman" panose="02020603050405020304" pitchFamily="18" charset="0"/>
              </a:rPr>
              <a:t>27-28 November 2023</a:t>
            </a:r>
            <a:br>
              <a:rPr lang="en-GB" sz="4000" b="1" dirty="0">
                <a:latin typeface="Calibri" panose="020F0502020204030204" pitchFamily="34" charset="0"/>
                <a:ea typeface="Calibri" panose="020F0502020204030204" pitchFamily="34" charset="0"/>
                <a:cs typeface="Times New Roman" panose="02020603050405020304" pitchFamily="18" charset="0"/>
              </a:rPr>
            </a:br>
            <a:br>
              <a:rPr lang="en-GB" sz="4000" b="1" dirty="0">
                <a:latin typeface="Calibri" panose="020F0502020204030204" pitchFamily="34" charset="0"/>
                <a:ea typeface="Calibri" panose="020F0502020204030204" pitchFamily="34" charset="0"/>
                <a:cs typeface="Times New Roman" panose="02020603050405020304" pitchFamily="18" charset="0"/>
              </a:rPr>
            </a:br>
            <a:br>
              <a:rPr lang="en-GB" sz="4000" b="1" dirty="0">
                <a:latin typeface="Calibri" panose="020F0502020204030204" pitchFamily="34" charset="0"/>
                <a:ea typeface="Calibri" panose="020F0502020204030204" pitchFamily="34" charset="0"/>
                <a:cs typeface="Times New Roman" panose="02020603050405020304" pitchFamily="18" charset="0"/>
              </a:rPr>
            </a:br>
            <a:r>
              <a:rPr lang="en-GB" sz="2000" b="1" dirty="0">
                <a:latin typeface="Calibri" panose="020F0502020204030204" pitchFamily="34" charset="0"/>
                <a:ea typeface="Calibri" panose="020F0502020204030204" pitchFamily="34" charset="0"/>
                <a:cs typeface="Times New Roman" panose="02020603050405020304" pitchFamily="18" charset="0"/>
              </a:rPr>
              <a:t>I. Podadera on behalf of IFMIF-DONES team</a:t>
            </a:r>
            <a:br>
              <a:rPr lang="en-GB" sz="4000" b="1" dirty="0">
                <a:latin typeface="Calibri" panose="020F0502020204030204" pitchFamily="34" charset="0"/>
                <a:ea typeface="Calibri" panose="020F0502020204030204" pitchFamily="34" charset="0"/>
                <a:cs typeface="Times New Roman" panose="02020603050405020304" pitchFamily="18" charset="0"/>
              </a:rPr>
            </a:br>
            <a:endParaRPr lang="en-US" sz="2400" dirty="0"/>
          </a:p>
        </p:txBody>
      </p:sp>
      <p:pic>
        <p:nvPicPr>
          <p:cNvPr id="26" name="Picture 7" descr="A picture containing icon&#10;&#10;Description automatically generated">
            <a:extLst>
              <a:ext uri="{FF2B5EF4-FFF2-40B4-BE49-F238E27FC236}">
                <a16:creationId xmlns:a16="http://schemas.microsoft.com/office/drawing/2014/main" id="{47031B4F-335D-FC1D-18D3-B46D757256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8009" y="196654"/>
            <a:ext cx="1616198" cy="1237681"/>
          </a:xfrm>
          <a:prstGeom prst="rect">
            <a:avLst/>
          </a:prstGeom>
        </p:spPr>
      </p:pic>
      <p:pic>
        <p:nvPicPr>
          <p:cNvPr id="6" name="Imagen 6">
            <a:extLst>
              <a:ext uri="{FF2B5EF4-FFF2-40B4-BE49-F238E27FC236}">
                <a16:creationId xmlns:a16="http://schemas.microsoft.com/office/drawing/2014/main" id="{59A3E15A-1927-4E98-A11B-16CAF90D10C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70960" y="109058"/>
            <a:ext cx="2868425" cy="1237682"/>
          </a:xfrm>
          <a:prstGeom prst="rect">
            <a:avLst/>
          </a:prstGeom>
        </p:spPr>
      </p:pic>
    </p:spTree>
    <p:extLst>
      <p:ext uri="{BB962C8B-B14F-4D97-AF65-F5344CB8AC3E}">
        <p14:creationId xmlns:p14="http://schemas.microsoft.com/office/powerpoint/2010/main" val="1516613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EF31C2-5D9E-462D-9010-B3D062498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1386497"/>
            <a:ext cx="12058929" cy="4910555"/>
          </a:xfrm>
          <a:prstGeom prst="rect">
            <a:avLst/>
          </a:prstGeom>
        </p:spPr>
      </p:pic>
      <p:sp>
        <p:nvSpPr>
          <p:cNvPr id="6" name="CuadroTexto 5">
            <a:extLst>
              <a:ext uri="{FF2B5EF4-FFF2-40B4-BE49-F238E27FC236}">
                <a16:creationId xmlns:a16="http://schemas.microsoft.com/office/drawing/2014/main" id="{AA5BEBD3-F86B-470A-BAD0-CBB49201CF1E}"/>
              </a:ext>
            </a:extLst>
          </p:cNvPr>
          <p:cNvSpPr txBox="1"/>
          <p:nvPr/>
        </p:nvSpPr>
        <p:spPr>
          <a:xfrm>
            <a:off x="1631504" y="0"/>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err="1">
                <a:solidFill>
                  <a:srgbClr val="0070C0"/>
                </a:solidFill>
                <a:ea typeface="Gill Sans Nova Book" panose="020B0502020204020203" pitchFamily="34" charset="-128"/>
                <a:cs typeface="Gill Sans Nova Book" panose="020B0502020204020203" pitchFamily="34" charset="-128"/>
              </a:rPr>
              <a:t>LIPAc</a:t>
            </a:r>
            <a:r>
              <a:rPr lang="en-US" sz="5333" b="1" dirty="0">
                <a:solidFill>
                  <a:srgbClr val="0070C0"/>
                </a:solidFill>
                <a:ea typeface="Gill Sans Nova Book" panose="020B0502020204020203" pitchFamily="34" charset="-128"/>
                <a:cs typeface="Gill Sans Nova Book" panose="020B0502020204020203" pitchFamily="34" charset="-128"/>
              </a:rPr>
              <a:t> Beam Commissioning</a:t>
            </a:r>
          </a:p>
        </p:txBody>
      </p:sp>
      <p:sp>
        <p:nvSpPr>
          <p:cNvPr id="7" name="TextBox 6">
            <a:extLst>
              <a:ext uri="{FF2B5EF4-FFF2-40B4-BE49-F238E27FC236}">
                <a16:creationId xmlns:a16="http://schemas.microsoft.com/office/drawing/2014/main" id="{A80D55BF-FB4E-D341-81E4-0CCA48412379}"/>
              </a:ext>
            </a:extLst>
          </p:cNvPr>
          <p:cNvSpPr txBox="1"/>
          <p:nvPr/>
        </p:nvSpPr>
        <p:spPr>
          <a:xfrm>
            <a:off x="772789" y="586593"/>
            <a:ext cx="7790186" cy="461665"/>
          </a:xfrm>
          <a:prstGeom prst="rect">
            <a:avLst/>
          </a:prstGeom>
          <a:noFill/>
        </p:spPr>
        <p:txBody>
          <a:bodyPr wrap="square" rtlCol="0">
            <a:spAutoFit/>
          </a:bodyPr>
          <a:lstStyle/>
          <a:p>
            <a:pPr algn="ctr"/>
            <a:r>
              <a:rPr lang="en-GB" dirty="0">
                <a:solidFill>
                  <a:srgbClr val="002060"/>
                </a:solidFill>
              </a:rPr>
              <a:t>5 Phases and 4 configurations</a:t>
            </a:r>
            <a:endParaRPr lang="en-US" dirty="0">
              <a:solidFill>
                <a:srgbClr val="002060"/>
              </a:solidFill>
            </a:endParaRPr>
          </a:p>
        </p:txBody>
      </p:sp>
      <p:sp>
        <p:nvSpPr>
          <p:cNvPr id="41" name="テキスト ボックス 10"/>
          <p:cNvSpPr txBox="1">
            <a:spLocks noChangeAspect="1"/>
          </p:cNvSpPr>
          <p:nvPr/>
        </p:nvSpPr>
        <p:spPr>
          <a:xfrm>
            <a:off x="5264098" y="1386497"/>
            <a:ext cx="2626553" cy="892552"/>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Phases-C</a:t>
            </a:r>
            <a:r>
              <a:rPr kumimoji="1" lang="en-US" altLang="ja-JP"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 and </a:t>
            </a:r>
            <a:r>
              <a:rPr kumimoji="1" lang="en-US" altLang="ja-JP"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D</a:t>
            </a:r>
          </a:p>
          <a:p>
            <a:pPr defTabSz="1219170">
              <a:defRPr/>
            </a:pPr>
            <a:r>
              <a:rPr kumimoji="1" lang="en-US" altLang="ja-JP" sz="1400" b="1" dirty="0">
                <a:solidFill>
                  <a:srgbClr val="FF0000"/>
                </a:solidFill>
                <a:latin typeface="Calibri"/>
                <a:ea typeface="ＭＳ Ｐゴシック" panose="020B0600070205080204" pitchFamily="50" charset="-128"/>
              </a:rPr>
              <a:t>Due to start in </a:t>
            </a:r>
            <a:r>
              <a:rPr kumimoji="1" lang="en-US" sz="1400" b="1" dirty="0">
                <a:solidFill>
                  <a:srgbClr val="FF0000"/>
                </a:solidFill>
                <a:latin typeface="Calibri"/>
                <a:ea typeface="ＭＳ Ｐゴシック" panose="020B0600070205080204" pitchFamily="50" charset="-128"/>
              </a:rPr>
              <a:t>2025/Q4</a:t>
            </a:r>
          </a:p>
          <a:p>
            <a:pPr defTabSz="1219170">
              <a:defRPr/>
            </a:pPr>
            <a:r>
              <a:rPr kumimoji="1" lang="en-US" altLang="ja-JP" sz="1400" b="1" dirty="0">
                <a:solidFill>
                  <a:srgbClr val="FF0000"/>
                </a:solidFill>
                <a:latin typeface="Calibri"/>
                <a:ea typeface="ＭＳ Ｐゴシック" panose="020B0600070205080204" pitchFamily="50" charset="-128"/>
              </a:rPr>
              <a:t>Expected completion in 2027/Q4</a:t>
            </a:r>
            <a:endParaRPr kumimoji="1" lang="ja-JP" altLang="en-US" sz="1400" b="1" dirty="0">
              <a:solidFill>
                <a:srgbClr val="FF0000"/>
              </a:solidFill>
              <a:latin typeface="Calibri"/>
              <a:ea typeface="ＭＳ Ｐゴシック" panose="020B0600070205080204" pitchFamily="50" charset="-128"/>
            </a:endParaRPr>
          </a:p>
        </p:txBody>
      </p:sp>
      <p:sp>
        <p:nvSpPr>
          <p:cNvPr id="42" name="正方形/長方形 56"/>
          <p:cNvSpPr>
            <a:spLocks noChangeAspect="1"/>
          </p:cNvSpPr>
          <p:nvPr/>
        </p:nvSpPr>
        <p:spPr>
          <a:xfrm>
            <a:off x="1005976" y="5104907"/>
            <a:ext cx="2765924" cy="400110"/>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1" lang="en-US" altLang="ja-JP" sz="2000" b="1" i="0"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Completed in Dec. 2017</a:t>
            </a:r>
            <a:endParaRPr kumimoji="1" lang="ja-JP" altLang="en-US" sz="2000" b="1" i="0"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sp>
        <p:nvSpPr>
          <p:cNvPr id="43" name="Rectangle 42"/>
          <p:cNvSpPr/>
          <p:nvPr/>
        </p:nvSpPr>
        <p:spPr>
          <a:xfrm>
            <a:off x="4522235" y="5104907"/>
            <a:ext cx="2721528" cy="400110"/>
          </a:xfrm>
          <a:prstGeom prst="rect">
            <a:avLst/>
          </a:prstGeom>
        </p:spPr>
        <p:txBody>
          <a:bodyPr wrap="square">
            <a:spAutoFit/>
          </a:bodyPr>
          <a:lstStyle/>
          <a:p>
            <a:r>
              <a:rPr kumimoji="1" lang="en-US" altLang="ja-JP" sz="2000" b="1" dirty="0">
                <a:solidFill>
                  <a:srgbClr val="00B050"/>
                </a:solidFill>
                <a:effectLst>
                  <a:outerShdw blurRad="38100" dist="38100" dir="2700000" algn="tl">
                    <a:srgbClr val="000000">
                      <a:alpha val="43137"/>
                    </a:srgbClr>
                  </a:outerShdw>
                </a:effectLst>
                <a:latin typeface="Calibri"/>
                <a:ea typeface="ＭＳ Ｐゴシック" panose="020B0600070205080204" pitchFamily="50" charset="-128"/>
              </a:rPr>
              <a:t>Completed in Aug. 2019</a:t>
            </a:r>
            <a:endParaRPr kumimoji="1" lang="ja-JP" altLang="en-US" sz="2000" b="1" dirty="0">
              <a:solidFill>
                <a:srgbClr val="00B050"/>
              </a:solidFill>
              <a:effectLst>
                <a:outerShdw blurRad="38100" dist="38100" dir="2700000" algn="tl">
                  <a:srgbClr val="000000">
                    <a:alpha val="43137"/>
                  </a:srgbClr>
                </a:outerShdw>
              </a:effectLst>
              <a:latin typeface="Calibri"/>
              <a:ea typeface="ＭＳ Ｐゴシック" panose="020B0600070205080204" pitchFamily="50" charset="-128"/>
            </a:endParaRPr>
          </a:p>
        </p:txBody>
      </p:sp>
      <p:sp>
        <p:nvSpPr>
          <p:cNvPr id="45" name="Rectangle 44"/>
          <p:cNvSpPr/>
          <p:nvPr/>
        </p:nvSpPr>
        <p:spPr>
          <a:xfrm>
            <a:off x="7005638" y="5632488"/>
            <a:ext cx="3824287" cy="954107"/>
          </a:xfrm>
          <a:prstGeom prst="rect">
            <a:avLst/>
          </a:prstGeom>
        </p:spPr>
        <p:txBody>
          <a:bodyPr wrap="square">
            <a:spAutoFit/>
          </a:bodyPr>
          <a:lstStyle/>
          <a:p>
            <a:pPr lvl="0">
              <a:defRPr/>
            </a:pPr>
            <a:r>
              <a:rPr kumimoji="1" lang="en-US" altLang="ja-JP" b="1" dirty="0">
                <a:solidFill>
                  <a:srgbClr val="FF9933"/>
                </a:solidFill>
                <a:effectLst>
                  <a:outerShdw blurRad="38100" dist="38100" dir="2700000" algn="tl">
                    <a:srgbClr val="000000">
                      <a:alpha val="43137"/>
                    </a:srgbClr>
                  </a:outerShdw>
                </a:effectLst>
                <a:ea typeface="ＭＳ Ｐゴシック" panose="020B0600070205080204" pitchFamily="50" charset="-128"/>
              </a:rPr>
              <a:t>Phase-B+ on going </a:t>
            </a:r>
          </a:p>
          <a:p>
            <a:pPr lvl="0">
              <a:defRPr/>
            </a:pPr>
            <a:r>
              <a:rPr kumimoji="1" lang="en-US" altLang="ja-JP" sz="1600" b="1" dirty="0">
                <a:solidFill>
                  <a:srgbClr val="FF9933"/>
                </a:solidFill>
                <a:ea typeface="ＭＳ Ｐゴシック" panose="020B0600070205080204" pitchFamily="50" charset="-128"/>
              </a:rPr>
              <a:t>Started in July 2021, </a:t>
            </a:r>
          </a:p>
          <a:p>
            <a:pPr lvl="0">
              <a:defRPr/>
            </a:pPr>
            <a:r>
              <a:rPr kumimoji="1" lang="en-US" altLang="ja-JP" sz="1600" b="1" dirty="0">
                <a:solidFill>
                  <a:srgbClr val="FF9933"/>
                </a:solidFill>
                <a:ea typeface="ＭＳ Ｐゴシック" panose="020B0600070205080204" pitchFamily="50" charset="-128"/>
              </a:rPr>
              <a:t>Expected completion 2024/Q2</a:t>
            </a:r>
            <a:endParaRPr kumimoji="1" lang="ja-JP" altLang="en-US" sz="1600" b="1" dirty="0">
              <a:solidFill>
                <a:srgbClr val="FF9933"/>
              </a:solidFill>
              <a:ea typeface="ＭＳ Ｐゴシック" panose="020B0600070205080204" pitchFamily="50" charset="-128"/>
            </a:endParaRPr>
          </a:p>
        </p:txBody>
      </p:sp>
      <p:sp>
        <p:nvSpPr>
          <p:cNvPr id="46" name="日付プレースホルダー 2"/>
          <p:cNvSpPr>
            <a:spLocks noGrp="1"/>
          </p:cNvSpPr>
          <p:nvPr>
            <p:ph type="dt" sz="half" idx="10"/>
          </p:nvPr>
        </p:nvSpPr>
        <p:spPr>
          <a:xfrm>
            <a:off x="10840" y="6546833"/>
            <a:ext cx="2844800" cy="338554"/>
          </a:xfrm>
        </p:spPr>
        <p:txBody>
          <a:bodyPr/>
          <a:lstStyle/>
          <a:p>
            <a:r>
              <a:rPr lang="en-US" altLang="ja-JP" dirty="0"/>
              <a:t>28 November 2023</a:t>
            </a:r>
            <a:endParaRPr lang="en-US" dirty="0"/>
          </a:p>
        </p:txBody>
      </p:sp>
      <p:sp>
        <p:nvSpPr>
          <p:cNvPr id="47" name="フッター プレースホルダー 3"/>
          <p:cNvSpPr>
            <a:spLocks noGrp="1"/>
          </p:cNvSpPr>
          <p:nvPr>
            <p:ph type="ftr" sz="quarter" idx="11"/>
          </p:nvPr>
        </p:nvSpPr>
        <p:spPr>
          <a:xfrm>
            <a:off x="3413106" y="6546833"/>
            <a:ext cx="5365788" cy="338554"/>
          </a:xfrm>
        </p:spPr>
        <p:txBody>
          <a:bodyPr/>
          <a:lstStyle/>
          <a:p>
            <a:r>
              <a:rPr lang="en-GB" dirty="0"/>
              <a:t>Applications and Perspectives with IFMIF-</a:t>
            </a:r>
            <a:r>
              <a:rPr lang="en-GB" dirty="0" err="1"/>
              <a:t>LIPAc</a:t>
            </a:r>
            <a:r>
              <a:rPr lang="en-GB" dirty="0"/>
              <a:t> </a:t>
            </a:r>
            <a:endParaRPr lang="en-US" dirty="0"/>
          </a:p>
        </p:txBody>
      </p:sp>
    </p:spTree>
    <p:extLst>
      <p:ext uri="{BB962C8B-B14F-4D97-AF65-F5344CB8AC3E}">
        <p14:creationId xmlns:p14="http://schemas.microsoft.com/office/powerpoint/2010/main" val="2505936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2"/>
          <p:cNvSpPr>
            <a:spLocks noGrp="1"/>
          </p:cNvSpPr>
          <p:nvPr>
            <p:ph type="dt" sz="half" idx="10"/>
          </p:nvPr>
        </p:nvSpPr>
        <p:spPr>
          <a:xfrm>
            <a:off x="10840" y="6546833"/>
            <a:ext cx="2844800" cy="338554"/>
          </a:xfrm>
        </p:spPr>
        <p:txBody>
          <a:bodyPr/>
          <a:lstStyle/>
          <a:p>
            <a:r>
              <a:rPr lang="en-US" altLang="ja-JP" dirty="0"/>
              <a:t>28 November 2023</a:t>
            </a:r>
            <a:endParaRPr lang="en-US" dirty="0"/>
          </a:p>
        </p:txBody>
      </p:sp>
      <p:sp>
        <p:nvSpPr>
          <p:cNvPr id="6" name="フッター プレースホルダー 3"/>
          <p:cNvSpPr>
            <a:spLocks noGrp="1"/>
          </p:cNvSpPr>
          <p:nvPr>
            <p:ph type="ftr" sz="quarter" idx="11"/>
          </p:nvPr>
        </p:nvSpPr>
        <p:spPr>
          <a:xfrm>
            <a:off x="3413106" y="6546833"/>
            <a:ext cx="5365788" cy="338554"/>
          </a:xfrm>
        </p:spPr>
        <p:txBody>
          <a:bodyPr/>
          <a:lstStyle/>
          <a:p>
            <a:r>
              <a:rPr lang="en-GB" dirty="0"/>
              <a:t>Applications and Perspectives with IFMIF-</a:t>
            </a:r>
            <a:r>
              <a:rPr lang="en-GB" dirty="0" err="1"/>
              <a:t>LIPAc</a:t>
            </a:r>
            <a:r>
              <a:rPr lang="en-GB" dirty="0"/>
              <a:t> </a:t>
            </a:r>
            <a:endParaRPr lang="en-US" dirty="0"/>
          </a:p>
        </p:txBody>
      </p:sp>
      <p:sp>
        <p:nvSpPr>
          <p:cNvPr id="7" name="CuadroTexto 5">
            <a:extLst>
              <a:ext uri="{FF2B5EF4-FFF2-40B4-BE49-F238E27FC236}">
                <a16:creationId xmlns:a16="http://schemas.microsoft.com/office/drawing/2014/main" id="{AA5BEBD3-F86B-470A-BAD0-CBB49201CF1E}"/>
              </a:ext>
            </a:extLst>
          </p:cNvPr>
          <p:cNvSpPr txBox="1"/>
          <p:nvPr/>
        </p:nvSpPr>
        <p:spPr>
          <a:xfrm>
            <a:off x="1474336" y="0"/>
            <a:ext cx="8928992" cy="586593"/>
          </a:xfrm>
          <a:prstGeom prst="rect">
            <a:avLst/>
          </a:prstGeom>
          <a:noFill/>
          <a:effectLst/>
        </p:spPr>
        <p:txBody>
          <a:bodyPr wrap="square" lIns="90000" tIns="72000" rIns="90000" bIns="0" rtlCol="0" anchor="ctr" anchorCtr="1">
            <a:normAutofit fontScale="62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 Example of operational parameters optimization </a:t>
            </a:r>
          </a:p>
        </p:txBody>
      </p:sp>
      <p:sp>
        <p:nvSpPr>
          <p:cNvPr id="12" name="Inhaltsplatzhalter 2"/>
          <p:cNvSpPr txBox="1">
            <a:spLocks/>
          </p:cNvSpPr>
          <p:nvPr/>
        </p:nvSpPr>
        <p:spPr>
          <a:xfrm>
            <a:off x="133772" y="586593"/>
            <a:ext cx="11924456" cy="2299482"/>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1" indent="-228600" algn="just" defTabSz="1219170">
              <a:spcBef>
                <a:spcPts val="600"/>
              </a:spcBef>
              <a:buFont typeface="Wingdings" panose="05000000000000000000" pitchFamily="2" charset="2"/>
              <a:buChar char="§"/>
            </a:pPr>
            <a:r>
              <a:rPr lang="en-GB" altLang="ja-JP" sz="2400" dirty="0">
                <a:solidFill>
                  <a:srgbClr val="003399"/>
                </a:solidFill>
              </a:rPr>
              <a:t>Studies on ML are starting on </a:t>
            </a:r>
            <a:r>
              <a:rPr lang="en-GB" altLang="ja-JP" sz="2400" dirty="0" err="1">
                <a:solidFill>
                  <a:srgbClr val="003399"/>
                </a:solidFill>
              </a:rPr>
              <a:t>LIPAc</a:t>
            </a:r>
            <a:r>
              <a:rPr lang="en-GB" altLang="ja-JP" sz="2400" dirty="0">
                <a:solidFill>
                  <a:srgbClr val="003399"/>
                </a:solidFill>
              </a:rPr>
              <a:t> in order to optimize tuning time of key subsystems, starting with the ECR ion source</a:t>
            </a:r>
          </a:p>
          <a:p>
            <a:pPr marL="285750" lvl="1" indent="-228600" algn="just" defTabSz="1219170">
              <a:spcBef>
                <a:spcPts val="600"/>
              </a:spcBef>
              <a:buFont typeface="Wingdings" panose="05000000000000000000" pitchFamily="2" charset="2"/>
              <a:buChar char="§"/>
            </a:pPr>
            <a:r>
              <a:rPr lang="en-GB" altLang="ja-JP" sz="2400" dirty="0">
                <a:solidFill>
                  <a:srgbClr val="003399"/>
                </a:solidFill>
              </a:rPr>
              <a:t>Tests have been done with Bayesian optimization of </a:t>
            </a:r>
            <a:r>
              <a:rPr lang="en-GB" altLang="ja-JP" sz="2400" dirty="0" err="1">
                <a:solidFill>
                  <a:srgbClr val="003399"/>
                </a:solidFill>
              </a:rPr>
              <a:t>LIPAc’s</a:t>
            </a:r>
            <a:r>
              <a:rPr lang="en-GB" altLang="ja-JP" sz="2400" dirty="0">
                <a:solidFill>
                  <a:srgbClr val="003399"/>
                </a:solidFill>
              </a:rPr>
              <a:t> injector starting</a:t>
            </a:r>
          </a:p>
          <a:p>
            <a:pPr marL="57150" lvl="1" algn="just" defTabSz="1219170">
              <a:spcBef>
                <a:spcPts val="600"/>
              </a:spcBef>
            </a:pPr>
            <a:r>
              <a:rPr lang="en-GB" altLang="ja-JP" sz="2400" dirty="0">
                <a:solidFill>
                  <a:srgbClr val="003399"/>
                </a:solidFill>
              </a:rPr>
              <a:t>With 2 parameters (ion source coils) </a:t>
            </a:r>
          </a:p>
          <a:p>
            <a:pPr marL="57150" lvl="1" algn="just" defTabSz="1219170">
              <a:spcBef>
                <a:spcPts val="600"/>
              </a:spcBef>
            </a:pPr>
            <a:r>
              <a:rPr lang="en-GB" altLang="ja-JP" sz="2800" u="sng" dirty="0">
                <a:solidFill>
                  <a:srgbClr val="003399"/>
                </a:solidFill>
              </a:rPr>
              <a:t>Target:</a:t>
            </a:r>
          </a:p>
          <a:p>
            <a:pPr marL="57150" lvl="1" algn="just" defTabSz="1219170">
              <a:spcBef>
                <a:spcPts val="600"/>
              </a:spcBef>
            </a:pPr>
            <a:r>
              <a:rPr lang="en-GB" altLang="ja-JP" sz="2400" dirty="0">
                <a:solidFill>
                  <a:srgbClr val="003399"/>
                </a:solidFill>
              </a:rPr>
              <a:t>Max beam current measured at faraday cup</a:t>
            </a:r>
          </a:p>
          <a:p>
            <a:pPr marL="57150" lvl="1" algn="just" defTabSz="1219170">
              <a:spcBef>
                <a:spcPts val="600"/>
              </a:spcBef>
            </a:pPr>
            <a:endParaRPr lang="en-GB" altLang="ja-JP" sz="2800" dirty="0">
              <a:solidFill>
                <a:srgbClr val="003399"/>
              </a:solidFill>
            </a:endParaRPr>
          </a:p>
        </p:txBody>
      </p:sp>
      <p:pic>
        <p:nvPicPr>
          <p:cNvPr id="8" name="Picture 7" descr="Diagram&#10;&#10;Description automatically generated">
            <a:extLst>
              <a:ext uri="{FF2B5EF4-FFF2-40B4-BE49-F238E27FC236}">
                <a16:creationId xmlns:a16="http://schemas.microsoft.com/office/drawing/2014/main" id="{D9391B82-80E7-2A07-4B7E-3BA42E332F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0" y="1901854"/>
            <a:ext cx="4905375" cy="4400822"/>
          </a:xfrm>
          <a:prstGeom prst="rect">
            <a:avLst/>
          </a:prstGeom>
        </p:spPr>
      </p:pic>
      <p:sp>
        <p:nvSpPr>
          <p:cNvPr id="9" name="Oval 8">
            <a:extLst>
              <a:ext uri="{FF2B5EF4-FFF2-40B4-BE49-F238E27FC236}">
                <a16:creationId xmlns:a16="http://schemas.microsoft.com/office/drawing/2014/main" id="{97F487FA-1E37-5621-3399-D40881D193C1}"/>
              </a:ext>
            </a:extLst>
          </p:cNvPr>
          <p:cNvSpPr/>
          <p:nvPr/>
        </p:nvSpPr>
        <p:spPr>
          <a:xfrm>
            <a:off x="6610729" y="2056932"/>
            <a:ext cx="1585782" cy="72008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ight Arrow 1"/>
          <p:cNvSpPr/>
          <p:nvPr/>
        </p:nvSpPr>
        <p:spPr>
          <a:xfrm>
            <a:off x="5629274" y="2161708"/>
            <a:ext cx="828675"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4">
            <a:extLst>
              <a:ext uri="{FF2B5EF4-FFF2-40B4-BE49-F238E27FC236}">
                <a16:creationId xmlns:a16="http://schemas.microsoft.com/office/drawing/2014/main" id="{38745B60-263C-8A03-1210-31FC375B4C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33772" y="4092273"/>
            <a:ext cx="6867142" cy="205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rot="5400000">
            <a:off x="3826342" y="3739225"/>
            <a:ext cx="828675" cy="3959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2"/>
          <p:cNvSpPr/>
          <p:nvPr/>
        </p:nvSpPr>
        <p:spPr>
          <a:xfrm>
            <a:off x="3962400" y="4595690"/>
            <a:ext cx="504825" cy="976435"/>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8225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2"/>
          <p:cNvSpPr>
            <a:spLocks noGrp="1"/>
          </p:cNvSpPr>
          <p:nvPr>
            <p:ph type="dt" sz="half" idx="10"/>
          </p:nvPr>
        </p:nvSpPr>
        <p:spPr>
          <a:xfrm>
            <a:off x="10840" y="6546833"/>
            <a:ext cx="2844800" cy="338554"/>
          </a:xfrm>
        </p:spPr>
        <p:txBody>
          <a:bodyPr/>
          <a:lstStyle/>
          <a:p>
            <a:r>
              <a:rPr lang="en-US" altLang="ja-JP" dirty="0"/>
              <a:t>28 November 2023</a:t>
            </a:r>
            <a:endParaRPr lang="en-US" dirty="0"/>
          </a:p>
        </p:txBody>
      </p:sp>
      <p:sp>
        <p:nvSpPr>
          <p:cNvPr id="6" name="フッター プレースホルダー 3"/>
          <p:cNvSpPr>
            <a:spLocks noGrp="1"/>
          </p:cNvSpPr>
          <p:nvPr>
            <p:ph type="ftr" sz="quarter" idx="11"/>
          </p:nvPr>
        </p:nvSpPr>
        <p:spPr>
          <a:xfrm>
            <a:off x="3413106" y="6546833"/>
            <a:ext cx="5365788" cy="338554"/>
          </a:xfrm>
        </p:spPr>
        <p:txBody>
          <a:bodyPr/>
          <a:lstStyle/>
          <a:p>
            <a:r>
              <a:rPr lang="en-GB" dirty="0"/>
              <a:t>Applications and Perspectives with IFMIF-</a:t>
            </a:r>
            <a:r>
              <a:rPr lang="en-GB" dirty="0" err="1"/>
              <a:t>LIPAc</a:t>
            </a:r>
            <a:r>
              <a:rPr lang="en-GB" dirty="0"/>
              <a:t> </a:t>
            </a:r>
            <a:endParaRPr lang="en-US" dirty="0"/>
          </a:p>
        </p:txBody>
      </p:sp>
      <p:sp>
        <p:nvSpPr>
          <p:cNvPr id="7" name="CuadroTexto 5">
            <a:extLst>
              <a:ext uri="{FF2B5EF4-FFF2-40B4-BE49-F238E27FC236}">
                <a16:creationId xmlns:a16="http://schemas.microsoft.com/office/drawing/2014/main" id="{AA5BEBD3-F86B-470A-BAD0-CBB49201CF1E}"/>
              </a:ext>
            </a:extLst>
          </p:cNvPr>
          <p:cNvSpPr txBox="1"/>
          <p:nvPr/>
        </p:nvSpPr>
        <p:spPr>
          <a:xfrm>
            <a:off x="1474336" y="0"/>
            <a:ext cx="8928992" cy="586593"/>
          </a:xfrm>
          <a:prstGeom prst="rect">
            <a:avLst/>
          </a:prstGeom>
          <a:noFill/>
          <a:effectLst/>
        </p:spPr>
        <p:txBody>
          <a:bodyPr wrap="square" lIns="90000" tIns="72000" rIns="90000" bIns="0" rtlCol="0" anchor="ctr" anchorCtr="1">
            <a:normAutofit fontScale="62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 Examples of operational parameters optimization </a:t>
            </a:r>
          </a:p>
        </p:txBody>
      </p:sp>
      <p:sp>
        <p:nvSpPr>
          <p:cNvPr id="12" name="Inhaltsplatzhalter 2"/>
          <p:cNvSpPr txBox="1">
            <a:spLocks/>
          </p:cNvSpPr>
          <p:nvPr/>
        </p:nvSpPr>
        <p:spPr>
          <a:xfrm>
            <a:off x="133772" y="577068"/>
            <a:ext cx="11924456" cy="2213758"/>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1" indent="-228600" algn="just" defTabSz="1219170">
              <a:spcBef>
                <a:spcPts val="600"/>
              </a:spcBef>
              <a:buFont typeface="Wingdings" panose="05000000000000000000" pitchFamily="2" charset="2"/>
              <a:buChar char="§"/>
            </a:pPr>
            <a:r>
              <a:rPr lang="en-GB" altLang="ja-JP" sz="2200" dirty="0">
                <a:solidFill>
                  <a:srgbClr val="003399"/>
                </a:solidFill>
              </a:rPr>
              <a:t>Tests with Bayesian optimization of </a:t>
            </a:r>
            <a:r>
              <a:rPr lang="en-GB" altLang="ja-JP" sz="2200" dirty="0" err="1">
                <a:solidFill>
                  <a:srgbClr val="003399"/>
                </a:solidFill>
              </a:rPr>
              <a:t>LIPAc’s</a:t>
            </a:r>
            <a:r>
              <a:rPr lang="en-GB" altLang="ja-JP" sz="2200" dirty="0">
                <a:solidFill>
                  <a:srgbClr val="003399"/>
                </a:solidFill>
              </a:rPr>
              <a:t> injector extended to 4 parameters</a:t>
            </a:r>
          </a:p>
          <a:p>
            <a:pPr marL="266700" lvl="1" algn="just" defTabSz="1219170">
              <a:spcBef>
                <a:spcPts val="600"/>
              </a:spcBef>
            </a:pPr>
            <a:r>
              <a:rPr lang="en-GB" altLang="ja-JP" sz="2200" dirty="0">
                <a:solidFill>
                  <a:srgbClr val="003399"/>
                </a:solidFill>
              </a:rPr>
              <a:t>RF power, gas flow, 2x RF tuners.</a:t>
            </a:r>
          </a:p>
          <a:p>
            <a:pPr marL="285750" lvl="1" indent="-228600" algn="just" defTabSz="1219170">
              <a:spcBef>
                <a:spcPts val="600"/>
              </a:spcBef>
              <a:buFont typeface="Wingdings" panose="05000000000000000000" pitchFamily="2" charset="2"/>
              <a:buChar char="§"/>
            </a:pPr>
            <a:r>
              <a:rPr lang="en-GB" altLang="ja-JP" sz="2200" dirty="0">
                <a:solidFill>
                  <a:srgbClr val="003399"/>
                </a:solidFill>
              </a:rPr>
              <a:t>Then 6 parameters RF power, Gas flow, 2 x RF tuners, 2 x Coils, optimizing Max(</a:t>
            </a:r>
            <a:r>
              <a:rPr lang="en-GB" altLang="ja-JP" sz="2200" dirty="0" err="1">
                <a:solidFill>
                  <a:srgbClr val="003399"/>
                </a:solidFill>
              </a:rPr>
              <a:t>Avg</a:t>
            </a:r>
            <a:r>
              <a:rPr lang="en-GB" altLang="ja-JP" sz="2200" dirty="0">
                <a:solidFill>
                  <a:srgbClr val="003399"/>
                </a:solidFill>
              </a:rPr>
              <a:t> I), (</a:t>
            </a:r>
            <a:r>
              <a:rPr lang="en-GB" altLang="ja-JP" sz="2200" dirty="0" err="1">
                <a:solidFill>
                  <a:srgbClr val="003399"/>
                </a:solidFill>
              </a:rPr>
              <a:t>Std</a:t>
            </a:r>
            <a:r>
              <a:rPr lang="en-GB" altLang="ja-JP" sz="2200" dirty="0">
                <a:solidFill>
                  <a:srgbClr val="003399"/>
                </a:solidFill>
              </a:rPr>
              <a:t> I &lt; 3mA), and the emittance ( &lt; 0.25  </a:t>
            </a:r>
            <a:r>
              <a:rPr lang="el-GR" altLang="ja-JP" sz="2200" dirty="0">
                <a:solidFill>
                  <a:srgbClr val="003399"/>
                </a:solidFill>
              </a:rPr>
              <a:t>π</a:t>
            </a:r>
            <a:r>
              <a:rPr lang="en-GB" altLang="ja-JP" sz="2200" dirty="0">
                <a:solidFill>
                  <a:srgbClr val="003399"/>
                </a:solidFill>
              </a:rPr>
              <a:t>.</a:t>
            </a:r>
            <a:r>
              <a:rPr lang="en-GB" altLang="ja-JP" sz="2200" dirty="0" err="1">
                <a:solidFill>
                  <a:srgbClr val="003399"/>
                </a:solidFill>
              </a:rPr>
              <a:t>mm.mrad</a:t>
            </a:r>
            <a:r>
              <a:rPr lang="en-GB" altLang="ja-JP" sz="2200" dirty="0">
                <a:solidFill>
                  <a:srgbClr val="003399"/>
                </a:solidFill>
              </a:rPr>
              <a:t>)</a:t>
            </a:r>
          </a:p>
        </p:txBody>
      </p:sp>
      <p:pic>
        <p:nvPicPr>
          <p:cNvPr id="13" name="Picture 12">
            <a:extLst>
              <a:ext uri="{FF2B5EF4-FFF2-40B4-BE49-F238E27FC236}">
                <a16:creationId xmlns:a16="http://schemas.microsoft.com/office/drawing/2014/main" id="{4211CDCC-3159-5F77-E866-039B8BE11AC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14449" y="2114550"/>
            <a:ext cx="9191625" cy="4155980"/>
          </a:xfrm>
          <a:prstGeom prst="rect">
            <a:avLst/>
          </a:prstGeom>
        </p:spPr>
      </p:pic>
      <p:sp>
        <p:nvSpPr>
          <p:cNvPr id="4" name="Rectangle 3"/>
          <p:cNvSpPr/>
          <p:nvPr/>
        </p:nvSpPr>
        <p:spPr>
          <a:xfrm>
            <a:off x="2762250" y="6208279"/>
            <a:ext cx="6096000" cy="338554"/>
          </a:xfrm>
          <a:prstGeom prst="rect">
            <a:avLst/>
          </a:prstGeom>
        </p:spPr>
        <p:txBody>
          <a:bodyPr>
            <a:spAutoFit/>
          </a:bodyPr>
          <a:lstStyle/>
          <a:p>
            <a:r>
              <a:rPr lang="en-US" sz="1600" dirty="0">
                <a:ea typeface="Gill Sans Nova Book" panose="020B0502020204020203" pitchFamily="34" charset="-128"/>
                <a:cs typeface="Gill Sans Nova Book" panose="020B0502020204020203" pitchFamily="34" charset="-128"/>
              </a:rPr>
              <a:t>6 Variables </a:t>
            </a:r>
            <a:r>
              <a:rPr lang="en-US" sz="1600" dirty="0">
                <a:ea typeface="Gill Sans Nova Book" panose="020B0502020204020203" pitchFamily="34" charset="-128"/>
                <a:cs typeface="Gill Sans Nova Book" panose="020B0502020204020203" pitchFamily="34" charset="-128"/>
                <a:sym typeface="Wingdings" panose="05000000000000000000" pitchFamily="2" charset="2"/>
              </a:rPr>
              <a:t> Max(</a:t>
            </a:r>
            <a:r>
              <a:rPr lang="en-US" sz="1600" dirty="0" err="1">
                <a:ea typeface="Gill Sans Nova Book" panose="020B0502020204020203" pitchFamily="34" charset="-128"/>
                <a:cs typeface="Gill Sans Nova Book" panose="020B0502020204020203" pitchFamily="34" charset="-128"/>
                <a:sym typeface="Wingdings" panose="05000000000000000000" pitchFamily="2" charset="2"/>
              </a:rPr>
              <a:t>Avg</a:t>
            </a:r>
            <a:r>
              <a:rPr lang="en-US" sz="1600" dirty="0">
                <a:ea typeface="Gill Sans Nova Book" panose="020B0502020204020203" pitchFamily="34" charset="-128"/>
                <a:cs typeface="Gill Sans Nova Book" panose="020B0502020204020203" pitchFamily="34" charset="-128"/>
                <a:sym typeface="Wingdings" panose="05000000000000000000" pitchFamily="2" charset="2"/>
              </a:rPr>
              <a:t> I) &amp; </a:t>
            </a:r>
            <a:r>
              <a:rPr lang="en-US" sz="1600" dirty="0" err="1">
                <a:ea typeface="Gill Sans Nova Book" panose="020B0502020204020203" pitchFamily="34" charset="-128"/>
                <a:cs typeface="Gill Sans Nova Book" panose="020B0502020204020203" pitchFamily="34" charset="-128"/>
                <a:sym typeface="Wingdings" panose="05000000000000000000" pitchFamily="2" charset="2"/>
              </a:rPr>
              <a:t>Std</a:t>
            </a:r>
            <a:r>
              <a:rPr lang="en-US" sz="1600" dirty="0">
                <a:ea typeface="Gill Sans Nova Book" panose="020B0502020204020203" pitchFamily="34" charset="-128"/>
                <a:cs typeface="Gill Sans Nova Book" panose="020B0502020204020203" pitchFamily="34" charset="-128"/>
                <a:sym typeface="Wingdings" panose="05000000000000000000" pitchFamily="2" charset="2"/>
              </a:rPr>
              <a:t> I &lt; 3mA &amp; Eps &lt; 0.25 </a:t>
            </a:r>
            <a:r>
              <a:rPr lang="el-GR" sz="1600" dirty="0">
                <a:ea typeface="Gill Sans Nova Book" panose="020B0502020204020203" pitchFamily="34" charset="-128"/>
                <a:cs typeface="Gill Sans Nova Book" panose="020B0502020204020203" pitchFamily="34" charset="-128"/>
                <a:sym typeface="Wingdings" panose="05000000000000000000" pitchFamily="2" charset="2"/>
              </a:rPr>
              <a:t>π</a:t>
            </a:r>
            <a:r>
              <a:rPr lang="en-US" sz="1600" dirty="0">
                <a:ea typeface="Gill Sans Nova Book" panose="020B0502020204020203" pitchFamily="34" charset="-128"/>
                <a:cs typeface="Gill Sans Nova Book" panose="020B0502020204020203" pitchFamily="34" charset="-128"/>
                <a:sym typeface="Wingdings" panose="05000000000000000000" pitchFamily="2" charset="2"/>
              </a:rPr>
              <a:t> mm </a:t>
            </a:r>
            <a:r>
              <a:rPr lang="en-US" sz="1600" dirty="0" err="1">
                <a:ea typeface="Gill Sans Nova Book" panose="020B0502020204020203" pitchFamily="34" charset="-128"/>
                <a:cs typeface="Gill Sans Nova Book" panose="020B0502020204020203" pitchFamily="34" charset="-128"/>
                <a:sym typeface="Wingdings" panose="05000000000000000000" pitchFamily="2" charset="2"/>
              </a:rPr>
              <a:t>mrad</a:t>
            </a:r>
            <a:endParaRPr lang="en-US" sz="1600" dirty="0">
              <a:ea typeface="Gill Sans Nova Book" panose="020B0502020204020203" pitchFamily="34" charset="-128"/>
              <a:cs typeface="Gill Sans Nova Book" panose="020B0502020204020203" pitchFamily="34" charset="-128"/>
            </a:endParaRPr>
          </a:p>
        </p:txBody>
      </p:sp>
      <p:sp>
        <p:nvSpPr>
          <p:cNvPr id="2" name="Rectangle 1"/>
          <p:cNvSpPr/>
          <p:nvPr/>
        </p:nvSpPr>
        <p:spPr>
          <a:xfrm>
            <a:off x="5362575" y="5377630"/>
            <a:ext cx="4448175" cy="461665"/>
          </a:xfrm>
          <a:prstGeom prst="rect">
            <a:avLst/>
          </a:prstGeom>
        </p:spPr>
        <p:txBody>
          <a:bodyPr wrap="square">
            <a:spAutoFit/>
          </a:bodyPr>
          <a:lstStyle/>
          <a:p>
            <a:r>
              <a:rPr lang="en-GB" sz="1200" dirty="0">
                <a:solidFill>
                  <a:srgbClr val="000000"/>
                </a:solidFill>
                <a:latin typeface="arial" panose="020B0604020202020204" pitchFamily="34" charset="0"/>
              </a:rPr>
              <a:t>T. Akagi et al, 2</a:t>
            </a:r>
            <a:r>
              <a:rPr lang="en-GB" sz="1200" baseline="30000" dirty="0">
                <a:solidFill>
                  <a:srgbClr val="000000"/>
                </a:solidFill>
                <a:latin typeface="arial" panose="020B0604020202020204" pitchFamily="34" charset="0"/>
              </a:rPr>
              <a:t>nd</a:t>
            </a:r>
            <a:r>
              <a:rPr lang="en-GB" sz="1200" dirty="0">
                <a:solidFill>
                  <a:srgbClr val="000000"/>
                </a:solidFill>
                <a:latin typeface="arial" panose="020B0604020202020204" pitchFamily="34" charset="0"/>
              </a:rPr>
              <a:t> Machine Learning for Accelerators Japan forum meeting, RIKEN, 27-29 Nov. 2023</a:t>
            </a:r>
            <a:endParaRPr lang="en-GB" sz="1200" dirty="0"/>
          </a:p>
        </p:txBody>
      </p:sp>
      <p:sp>
        <p:nvSpPr>
          <p:cNvPr id="3" name="Rectangle 1"/>
          <p:cNvSpPr/>
          <p:nvPr/>
        </p:nvSpPr>
        <p:spPr>
          <a:xfrm>
            <a:off x="5362575" y="5377630"/>
            <a:ext cx="4448175" cy="461665"/>
          </a:xfrm>
          <a:prstGeom prst="rect">
            <a:avLst/>
          </a:prstGeom>
        </p:spPr>
        <p:txBody>
          <a:bodyPr wrap="square">
            <a:spAutoFit/>
          </a:bodyPr>
          <a:lstStyle/>
          <a:p>
            <a:r>
              <a:rPr lang="en-GB" sz="1200" dirty="0">
                <a:solidFill>
                  <a:srgbClr val="000000"/>
                </a:solidFill>
                <a:latin typeface="arial" panose="020B0604020202020204" pitchFamily="34" charset="0"/>
              </a:rPr>
              <a:t>T. Akagi et al, 2</a:t>
            </a:r>
            <a:r>
              <a:rPr lang="en-GB" sz="1200" baseline="30000" dirty="0">
                <a:solidFill>
                  <a:srgbClr val="000000"/>
                </a:solidFill>
                <a:latin typeface="arial" panose="020B0604020202020204" pitchFamily="34" charset="0"/>
              </a:rPr>
              <a:t>nd</a:t>
            </a:r>
            <a:r>
              <a:rPr lang="en-GB" sz="1200" dirty="0">
                <a:solidFill>
                  <a:srgbClr val="000000"/>
                </a:solidFill>
                <a:latin typeface="arial" panose="020B0604020202020204" pitchFamily="34" charset="0"/>
              </a:rPr>
              <a:t> Machine Learning for Accelerators Japan forum meeting, RIKEN, 27-29 Nov. 2023</a:t>
            </a:r>
            <a:endParaRPr lang="en-GB" sz="1200" dirty="0"/>
          </a:p>
        </p:txBody>
      </p:sp>
    </p:spTree>
    <p:extLst>
      <p:ext uri="{BB962C8B-B14F-4D97-AF65-F5344CB8AC3E}">
        <p14:creationId xmlns:p14="http://schemas.microsoft.com/office/powerpoint/2010/main" val="247940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5">
            <a:extLst>
              <a:ext uri="{FF2B5EF4-FFF2-40B4-BE49-F238E27FC236}">
                <a16:creationId xmlns:a16="http://schemas.microsoft.com/office/drawing/2014/main" id="{F259D18A-7678-1028-0526-8EEADD04A0D0}"/>
              </a:ext>
            </a:extLst>
          </p:cNvPr>
          <p:cNvSpPr txBox="1"/>
          <p:nvPr/>
        </p:nvSpPr>
        <p:spPr>
          <a:xfrm>
            <a:off x="1199456" y="0"/>
            <a:ext cx="8928992" cy="586593"/>
          </a:xfrm>
          <a:prstGeom prst="rect">
            <a:avLst/>
          </a:prstGeom>
          <a:noFill/>
          <a:effectLst/>
        </p:spPr>
        <p:txBody>
          <a:bodyPr wrap="square" lIns="90000" tIns="72000" rIns="90000" bIns="0" rtlCol="0" anchor="ctr" anchorCtr="1">
            <a:normAutofit fontScale="77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ML-IA development approach</a:t>
            </a:r>
          </a:p>
        </p:txBody>
      </p:sp>
      <p:sp>
        <p:nvSpPr>
          <p:cNvPr id="11" name="日付プレースホルダー 2"/>
          <p:cNvSpPr>
            <a:spLocks noGrp="1"/>
          </p:cNvSpPr>
          <p:nvPr>
            <p:ph type="dt" sz="half" idx="10"/>
          </p:nvPr>
        </p:nvSpPr>
        <p:spPr>
          <a:xfrm>
            <a:off x="10840" y="6546833"/>
            <a:ext cx="2844800" cy="338554"/>
          </a:xfrm>
        </p:spPr>
        <p:txBody>
          <a:bodyPr/>
          <a:lstStyle/>
          <a:p>
            <a:r>
              <a:rPr lang="en-US" altLang="ja-JP" dirty="0"/>
              <a:t>28 November 2023</a:t>
            </a:r>
            <a:endParaRPr lang="en-US" dirty="0"/>
          </a:p>
        </p:txBody>
      </p:sp>
      <p:sp>
        <p:nvSpPr>
          <p:cNvPr id="12" name="フッター プレースホルダー 3"/>
          <p:cNvSpPr>
            <a:spLocks noGrp="1"/>
          </p:cNvSpPr>
          <p:nvPr>
            <p:ph type="ftr" sz="quarter" idx="11"/>
          </p:nvPr>
        </p:nvSpPr>
        <p:spPr>
          <a:xfrm>
            <a:off x="3413106" y="6546833"/>
            <a:ext cx="5365788" cy="338554"/>
          </a:xfrm>
        </p:spPr>
        <p:txBody>
          <a:bodyPr/>
          <a:lstStyle/>
          <a:p>
            <a:r>
              <a:rPr lang="en-GB" dirty="0"/>
              <a:t>Applications and Perspectives with IFMIF-</a:t>
            </a:r>
            <a:r>
              <a:rPr lang="en-GB" dirty="0" err="1"/>
              <a:t>LIPAc</a:t>
            </a:r>
            <a:r>
              <a:rPr lang="en-GB" dirty="0"/>
              <a:t> </a:t>
            </a:r>
            <a:endParaRPr lang="en-US" dirty="0"/>
          </a:p>
        </p:txBody>
      </p:sp>
      <p:sp>
        <p:nvSpPr>
          <p:cNvPr id="2" name="Rectangle 1"/>
          <p:cNvSpPr/>
          <p:nvPr/>
        </p:nvSpPr>
        <p:spPr>
          <a:xfrm>
            <a:off x="98847" y="3359041"/>
            <a:ext cx="11994306" cy="3062377"/>
          </a:xfrm>
          <a:prstGeom prst="rect">
            <a:avLst/>
          </a:prstGeom>
        </p:spPr>
        <p:txBody>
          <a:bodyPr wrap="square">
            <a:spAutoFit/>
          </a:bodyPr>
          <a:lstStyle/>
          <a:p>
            <a:pPr marL="0" lvl="1" defTabSz="914377">
              <a:spcBef>
                <a:spcPts val="1200"/>
              </a:spcBef>
              <a:defRPr/>
            </a:pPr>
            <a:r>
              <a:rPr lang="en-GB" sz="1400" dirty="0" err="1">
                <a:solidFill>
                  <a:srgbClr val="004886"/>
                </a:solidFill>
              </a:rPr>
              <a:t>LIPAc</a:t>
            </a:r>
            <a:r>
              <a:rPr lang="en-GB" sz="1400" dirty="0">
                <a:solidFill>
                  <a:srgbClr val="004886"/>
                </a:solidFill>
              </a:rPr>
              <a:t> not only the full scale </a:t>
            </a:r>
            <a:r>
              <a:rPr lang="en-GB" sz="1400" b="1" dirty="0">
                <a:solidFill>
                  <a:srgbClr val="004886"/>
                </a:solidFill>
              </a:rPr>
              <a:t>prototype of the IFMIF accelerator concept (DONES/A-FNS)</a:t>
            </a:r>
            <a:r>
              <a:rPr lang="en-GB" sz="1400" dirty="0">
                <a:solidFill>
                  <a:srgbClr val="004886"/>
                </a:solidFill>
              </a:rPr>
              <a:t>, but also the </a:t>
            </a:r>
            <a:r>
              <a:rPr lang="en-GB" sz="1400" b="1" dirty="0">
                <a:solidFill>
                  <a:srgbClr val="004886"/>
                </a:solidFill>
              </a:rPr>
              <a:t>ideal platform </a:t>
            </a:r>
            <a:r>
              <a:rPr lang="en-GB" sz="1400" dirty="0">
                <a:solidFill>
                  <a:srgbClr val="004886"/>
                </a:solidFill>
              </a:rPr>
              <a:t>to develop and test models for ML and AI.</a:t>
            </a:r>
          </a:p>
          <a:p>
            <a:pPr marL="0" lvl="1" defTabSz="914377">
              <a:defRPr/>
            </a:pPr>
            <a:r>
              <a:rPr lang="en-GB" sz="1400" b="1" dirty="0">
                <a:solidFill>
                  <a:srgbClr val="004886"/>
                </a:solidFill>
              </a:rPr>
              <a:t>Objectives: </a:t>
            </a:r>
          </a:p>
          <a:p>
            <a:pPr marL="0" lvl="1" defTabSz="914377">
              <a:spcBef>
                <a:spcPts val="300"/>
              </a:spcBef>
              <a:defRPr/>
            </a:pPr>
            <a:r>
              <a:rPr lang="en-GB" sz="1400" dirty="0">
                <a:solidFill>
                  <a:srgbClr val="004886"/>
                </a:solidFill>
              </a:rPr>
              <a:t>Streamline operations, improve maintenance efficiency, enhance performance, and support operators in maintaining the operability and safety. </a:t>
            </a:r>
            <a:r>
              <a:rPr lang="en-GB" sz="1400" dirty="0" err="1">
                <a:solidFill>
                  <a:srgbClr val="004886"/>
                </a:solidFill>
              </a:rPr>
              <a:t>LIPAc</a:t>
            </a:r>
            <a:r>
              <a:rPr lang="en-GB" sz="1400" dirty="0">
                <a:solidFill>
                  <a:srgbClr val="004886"/>
                </a:solidFill>
              </a:rPr>
              <a:t> will be used as a demonstrator for safe early developments and tests of ML/AI models for DONES/A-FNS.  </a:t>
            </a:r>
          </a:p>
          <a:p>
            <a:pPr marL="0" lvl="1" defTabSz="914377">
              <a:spcBef>
                <a:spcPts val="1200"/>
              </a:spcBef>
              <a:defRPr/>
            </a:pPr>
            <a:r>
              <a:rPr lang="en-GB" sz="1400" b="1" dirty="0">
                <a:solidFill>
                  <a:srgbClr val="004886"/>
                </a:solidFill>
              </a:rPr>
              <a:t>Approach: </a:t>
            </a:r>
          </a:p>
          <a:p>
            <a:pPr marL="285750" lvl="1" indent="-285750" defTabSz="914377">
              <a:spcBef>
                <a:spcPts val="300"/>
              </a:spcBef>
              <a:buFontTx/>
              <a:buChar char="-"/>
              <a:defRPr/>
            </a:pPr>
            <a:r>
              <a:rPr lang="en-GB" sz="1400" dirty="0">
                <a:solidFill>
                  <a:srgbClr val="004886"/>
                </a:solidFill>
              </a:rPr>
              <a:t>Prioritizes safety and focus on a deep understanding of each subsystems (injector, RFQ, SRF-</a:t>
            </a:r>
            <a:r>
              <a:rPr lang="en-GB" sz="1400" dirty="0" err="1">
                <a:solidFill>
                  <a:srgbClr val="004886"/>
                </a:solidFill>
              </a:rPr>
              <a:t>Linac</a:t>
            </a:r>
            <a:r>
              <a:rPr lang="en-GB" sz="1400" dirty="0">
                <a:solidFill>
                  <a:srgbClr val="004886"/>
                </a:solidFill>
              </a:rPr>
              <a:t>, etc.) before scaling up to the accelerator after completion of phase D. </a:t>
            </a:r>
          </a:p>
          <a:p>
            <a:pPr marL="285750" lvl="1" indent="-285750" defTabSz="914377">
              <a:spcBef>
                <a:spcPts val="300"/>
              </a:spcBef>
              <a:buFontTx/>
              <a:buChar char="-"/>
              <a:defRPr/>
            </a:pPr>
            <a:r>
              <a:rPr lang="en-GB" sz="1400" dirty="0">
                <a:solidFill>
                  <a:srgbClr val="004886"/>
                </a:solidFill>
              </a:rPr>
              <a:t>During the 1</a:t>
            </a:r>
            <a:r>
              <a:rPr lang="en-GB" sz="1400" baseline="30000" dirty="0">
                <a:solidFill>
                  <a:srgbClr val="004886"/>
                </a:solidFill>
              </a:rPr>
              <a:t>st</a:t>
            </a:r>
            <a:r>
              <a:rPr lang="en-GB" sz="1400" dirty="0">
                <a:solidFill>
                  <a:srgbClr val="004886"/>
                </a:solidFill>
              </a:rPr>
              <a:t> phase develop ML models targeting specific objectives for each subsystem (for performance optimization and predicting maintenance).</a:t>
            </a:r>
          </a:p>
          <a:p>
            <a:pPr marL="285750" lvl="1" indent="-285750" defTabSz="914377">
              <a:spcBef>
                <a:spcPts val="300"/>
              </a:spcBef>
              <a:buFontTx/>
              <a:buChar char="-"/>
              <a:defRPr/>
            </a:pPr>
            <a:r>
              <a:rPr lang="en-GB" sz="1400" dirty="0">
                <a:solidFill>
                  <a:srgbClr val="004886"/>
                </a:solidFill>
              </a:rPr>
              <a:t>Test these models extensively in simulations and controlled environments during operation.</a:t>
            </a:r>
          </a:p>
          <a:p>
            <a:pPr marL="285750" lvl="1" indent="-285750" defTabSz="914377">
              <a:spcBef>
                <a:spcPts val="300"/>
              </a:spcBef>
              <a:buFontTx/>
              <a:buChar char="-"/>
              <a:defRPr/>
            </a:pPr>
            <a:r>
              <a:rPr lang="en-GB" sz="1400" dirty="0">
                <a:solidFill>
                  <a:srgbClr val="004886"/>
                </a:solidFill>
              </a:rPr>
              <a:t>Holistic approach during the second phase: Progressive integration of machine learning models into each subsystem’s LCS, and monitor performance in real-time, ensuring that SAFETY and performance are maintained then improved.</a:t>
            </a:r>
          </a:p>
          <a:p>
            <a:pPr marL="285750" lvl="1" indent="-285750" defTabSz="914377">
              <a:spcBef>
                <a:spcPts val="300"/>
              </a:spcBef>
              <a:buFontTx/>
              <a:buChar char="-"/>
              <a:defRPr/>
            </a:pPr>
            <a:r>
              <a:rPr lang="en-GB" sz="1400" dirty="0">
                <a:solidFill>
                  <a:srgbClr val="004886"/>
                </a:solidFill>
              </a:rPr>
              <a:t>Full accelerator optimization: Optimize the overall performance, balancing individual subsystem optimizations with the global beam performance objectives.</a:t>
            </a:r>
          </a:p>
        </p:txBody>
      </p:sp>
      <p:sp>
        <p:nvSpPr>
          <p:cNvPr id="7" name="Rectangle 6"/>
          <p:cNvSpPr/>
          <p:nvPr/>
        </p:nvSpPr>
        <p:spPr>
          <a:xfrm>
            <a:off x="119335" y="609459"/>
            <a:ext cx="6462439" cy="338554"/>
          </a:xfrm>
          <a:prstGeom prst="rect">
            <a:avLst/>
          </a:prstGeom>
        </p:spPr>
        <p:txBody>
          <a:bodyPr wrap="square">
            <a:spAutoFit/>
          </a:bodyPr>
          <a:lstStyle/>
          <a:p>
            <a:pPr marL="0" lvl="1">
              <a:spcBef>
                <a:spcPts val="600"/>
              </a:spcBef>
              <a:defRPr/>
            </a:pPr>
            <a:r>
              <a:rPr lang="en-GB" altLang="ja-JP" sz="1600" b="1" dirty="0">
                <a:solidFill>
                  <a:srgbClr val="005398"/>
                </a:solidFill>
              </a:rPr>
              <a:t>Project Development timeline </a:t>
            </a:r>
            <a:r>
              <a:rPr lang="en-GB" altLang="ja-JP" sz="1600" dirty="0">
                <a:solidFill>
                  <a:srgbClr val="005398"/>
                </a:solidFill>
              </a:rPr>
              <a:t>(subject to approval beyond March 2028)</a:t>
            </a:r>
          </a:p>
        </p:txBody>
      </p:sp>
      <p:grpSp>
        <p:nvGrpSpPr>
          <p:cNvPr id="8" name="Group 7"/>
          <p:cNvGrpSpPr/>
          <p:nvPr/>
        </p:nvGrpSpPr>
        <p:grpSpPr>
          <a:xfrm>
            <a:off x="1821939" y="800160"/>
            <a:ext cx="3121933" cy="1882474"/>
            <a:chOff x="1835607" y="1027619"/>
            <a:chExt cx="2580111" cy="1897325"/>
          </a:xfrm>
        </p:grpSpPr>
        <p:sp>
          <p:nvSpPr>
            <p:cNvPr id="9" name="Chevron 8"/>
            <p:cNvSpPr/>
            <p:nvPr/>
          </p:nvSpPr>
          <p:spPr>
            <a:xfrm>
              <a:off x="1835607" y="1628800"/>
              <a:ext cx="2359369" cy="1296144"/>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1200" dirty="0"/>
                <a:t>SRF </a:t>
              </a:r>
              <a:r>
                <a:rPr lang="en-GB" sz="1200" dirty="0" err="1"/>
                <a:t>Linac</a:t>
              </a:r>
              <a:r>
                <a:rPr lang="en-GB" sz="1200" dirty="0"/>
                <a:t> assembly &amp; integration</a:t>
              </a:r>
            </a:p>
            <a:p>
              <a:r>
                <a:rPr lang="en-GB" sz="1200" dirty="0">
                  <a:solidFill>
                    <a:srgbClr val="FFFF00"/>
                  </a:solidFill>
                </a:rPr>
                <a:t>Data analysis, ML model development for selected subsystems</a:t>
              </a:r>
            </a:p>
          </p:txBody>
        </p:sp>
        <p:cxnSp>
          <p:nvCxnSpPr>
            <p:cNvPr id="10" name="Straight Arrow Connector 9"/>
            <p:cNvCxnSpPr/>
            <p:nvPr/>
          </p:nvCxnSpPr>
          <p:spPr>
            <a:xfrm>
              <a:off x="1941316" y="1412776"/>
              <a:ext cx="204706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47566" y="1027619"/>
              <a:ext cx="1368152" cy="360040"/>
            </a:xfrm>
            <a:prstGeom prst="rect">
              <a:avLst/>
            </a:prstGeom>
            <a:noFill/>
          </p:spPr>
          <p:txBody>
            <a:bodyPr wrap="none" rtlCol="0" anchor="t" anchorCtr="0">
              <a:noAutofit/>
            </a:bodyPr>
            <a:lstStyle/>
            <a:p>
              <a:pPr marL="0">
                <a:spcBef>
                  <a:spcPts val="600"/>
                </a:spcBef>
              </a:pPr>
              <a:r>
                <a:rPr lang="en-GB" sz="1800" b="1" dirty="0">
                  <a:solidFill>
                    <a:srgbClr val="FF9900"/>
                  </a:solidFill>
                </a:rPr>
                <a:t>2025/Q4</a:t>
              </a:r>
            </a:p>
          </p:txBody>
        </p:sp>
      </p:grpSp>
      <p:grpSp>
        <p:nvGrpSpPr>
          <p:cNvPr id="14" name="Group 13"/>
          <p:cNvGrpSpPr/>
          <p:nvPr/>
        </p:nvGrpSpPr>
        <p:grpSpPr>
          <a:xfrm>
            <a:off x="-69069" y="791694"/>
            <a:ext cx="2736304" cy="1890873"/>
            <a:chOff x="-72874" y="1019154"/>
            <a:chExt cx="2736304" cy="1905790"/>
          </a:xfrm>
        </p:grpSpPr>
        <p:sp>
          <p:nvSpPr>
            <p:cNvPr id="15" name="Pentagon 14"/>
            <p:cNvSpPr/>
            <p:nvPr/>
          </p:nvSpPr>
          <p:spPr>
            <a:xfrm>
              <a:off x="191344" y="1628800"/>
              <a:ext cx="2232248" cy="1296144"/>
            </a:xfrm>
            <a:prstGeom prst="homePlat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sz="1200" dirty="0"/>
                <a:t>Phase B+: validation at high DC of the complete </a:t>
              </a:r>
              <a:r>
                <a:rPr lang="en-GB" sz="1200" dirty="0" err="1"/>
                <a:t>LIPAc</a:t>
              </a:r>
              <a:r>
                <a:rPr lang="en-GB" sz="1200" dirty="0"/>
                <a:t> except the SRF </a:t>
              </a:r>
              <a:r>
                <a:rPr lang="en-GB" sz="1200" dirty="0" err="1"/>
                <a:t>Linac</a:t>
              </a:r>
              <a:r>
                <a:rPr lang="en-GB" sz="1200" dirty="0"/>
                <a:t>,</a:t>
              </a:r>
            </a:p>
            <a:p>
              <a:r>
                <a:rPr lang="en-GB" sz="1200" dirty="0">
                  <a:solidFill>
                    <a:srgbClr val="FFFF00"/>
                  </a:solidFill>
                </a:rPr>
                <a:t>Initialization phase. </a:t>
              </a:r>
            </a:p>
          </p:txBody>
        </p:sp>
        <p:cxnSp>
          <p:nvCxnSpPr>
            <p:cNvPr id="16" name="Straight Arrow Connector 15"/>
            <p:cNvCxnSpPr/>
            <p:nvPr/>
          </p:nvCxnSpPr>
          <p:spPr>
            <a:xfrm>
              <a:off x="191344" y="1412776"/>
              <a:ext cx="204706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874" y="1027619"/>
              <a:ext cx="1368152" cy="360040"/>
            </a:xfrm>
            <a:prstGeom prst="rect">
              <a:avLst/>
            </a:prstGeom>
            <a:noFill/>
          </p:spPr>
          <p:txBody>
            <a:bodyPr wrap="none" rtlCol="0" anchor="t" anchorCtr="0">
              <a:noAutofit/>
            </a:bodyPr>
            <a:lstStyle/>
            <a:p>
              <a:pPr marL="0">
                <a:spcBef>
                  <a:spcPts val="600"/>
                </a:spcBef>
              </a:pPr>
              <a:r>
                <a:rPr lang="en-GB" sz="1800" b="1" dirty="0">
                  <a:solidFill>
                    <a:srgbClr val="FF9900"/>
                  </a:solidFill>
                </a:rPr>
                <a:t>Now</a:t>
              </a:r>
            </a:p>
          </p:txBody>
        </p:sp>
        <p:sp>
          <p:nvSpPr>
            <p:cNvPr id="18" name="TextBox 17"/>
            <p:cNvSpPr txBox="1"/>
            <p:nvPr/>
          </p:nvSpPr>
          <p:spPr>
            <a:xfrm>
              <a:off x="1295278" y="1019154"/>
              <a:ext cx="1368152" cy="360040"/>
            </a:xfrm>
            <a:prstGeom prst="rect">
              <a:avLst/>
            </a:prstGeom>
            <a:noFill/>
          </p:spPr>
          <p:txBody>
            <a:bodyPr wrap="none" rtlCol="0" anchor="t" anchorCtr="0">
              <a:noAutofit/>
            </a:bodyPr>
            <a:lstStyle/>
            <a:p>
              <a:pPr marL="0">
                <a:spcBef>
                  <a:spcPts val="600"/>
                </a:spcBef>
              </a:pPr>
              <a:r>
                <a:rPr lang="en-GB" sz="1800" b="1" dirty="0">
                  <a:solidFill>
                    <a:srgbClr val="FF9900"/>
                  </a:solidFill>
                </a:rPr>
                <a:t>2024/Q2</a:t>
              </a:r>
            </a:p>
          </p:txBody>
        </p:sp>
      </p:grpSp>
      <p:grpSp>
        <p:nvGrpSpPr>
          <p:cNvPr id="19" name="Group 18"/>
          <p:cNvGrpSpPr/>
          <p:nvPr/>
        </p:nvGrpSpPr>
        <p:grpSpPr>
          <a:xfrm>
            <a:off x="4049965" y="800160"/>
            <a:ext cx="3189035" cy="1882474"/>
            <a:chOff x="3575721" y="1027619"/>
            <a:chExt cx="2524087" cy="1897325"/>
          </a:xfrm>
          <a:solidFill>
            <a:srgbClr val="0066FF"/>
          </a:solidFill>
        </p:grpSpPr>
        <p:sp>
          <p:nvSpPr>
            <p:cNvPr id="20" name="Chevron 19"/>
            <p:cNvSpPr/>
            <p:nvPr/>
          </p:nvSpPr>
          <p:spPr>
            <a:xfrm>
              <a:off x="3575721" y="1628800"/>
              <a:ext cx="2233446" cy="1296144"/>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1200" dirty="0"/>
                <a:t>Phase D: proof of the accelerator concept</a:t>
              </a:r>
            </a:p>
            <a:p>
              <a:r>
                <a:rPr lang="en-GB" sz="1200" dirty="0">
                  <a:solidFill>
                    <a:srgbClr val="FFFF00"/>
                  </a:solidFill>
                </a:rPr>
                <a:t>Data collection and analysis, model testing on selected subsystems</a:t>
              </a:r>
            </a:p>
          </p:txBody>
        </p:sp>
        <p:cxnSp>
          <p:nvCxnSpPr>
            <p:cNvPr id="21" name="Straight Arrow Connector 20"/>
            <p:cNvCxnSpPr/>
            <p:nvPr/>
          </p:nvCxnSpPr>
          <p:spPr>
            <a:xfrm>
              <a:off x="3831708" y="1414865"/>
              <a:ext cx="1755371" cy="0"/>
            </a:xfrm>
            <a:prstGeom prst="straightConnector1">
              <a:avLst/>
            </a:prstGeom>
            <a:grpFill/>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31656" y="1027619"/>
              <a:ext cx="1368152" cy="362129"/>
            </a:xfrm>
            <a:prstGeom prst="rect">
              <a:avLst/>
            </a:prstGeom>
            <a:noFill/>
          </p:spPr>
          <p:txBody>
            <a:bodyPr wrap="none" rtlCol="0" anchor="t" anchorCtr="0">
              <a:noAutofit/>
            </a:bodyPr>
            <a:lstStyle/>
            <a:p>
              <a:pPr marL="0">
                <a:spcBef>
                  <a:spcPts val="600"/>
                </a:spcBef>
              </a:pPr>
              <a:r>
                <a:rPr lang="en-GB" sz="1800" b="1" dirty="0">
                  <a:solidFill>
                    <a:srgbClr val="FF0000"/>
                  </a:solidFill>
                </a:rPr>
                <a:t>2027/Q4</a:t>
              </a:r>
            </a:p>
          </p:txBody>
        </p:sp>
      </p:grpSp>
      <p:grpSp>
        <p:nvGrpSpPr>
          <p:cNvPr id="23" name="Group 22"/>
          <p:cNvGrpSpPr/>
          <p:nvPr/>
        </p:nvGrpSpPr>
        <p:grpSpPr>
          <a:xfrm>
            <a:off x="6227165" y="808191"/>
            <a:ext cx="3276000" cy="1874508"/>
            <a:chOff x="5231904" y="1035649"/>
            <a:chExt cx="3168352" cy="1889295"/>
          </a:xfrm>
          <a:solidFill>
            <a:srgbClr val="0033CC"/>
          </a:solidFill>
        </p:grpSpPr>
        <p:sp>
          <p:nvSpPr>
            <p:cNvPr id="24" name="Chevron 23"/>
            <p:cNvSpPr/>
            <p:nvPr/>
          </p:nvSpPr>
          <p:spPr>
            <a:xfrm>
              <a:off x="5231904" y="1628800"/>
              <a:ext cx="3168352" cy="1296144"/>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0" rIns="0" bIns="0" numCol="1" spcCol="0" rtlCol="0" fromWordArt="0" anchor="ctr" anchorCtr="0" forceAA="0" compatLnSpc="1">
              <a:prstTxWarp prst="textNoShape">
                <a:avLst/>
              </a:prstTxWarp>
              <a:noAutofit/>
            </a:bodyPr>
            <a:lstStyle/>
            <a:p>
              <a:r>
                <a:rPr lang="en-GB" sz="1200" dirty="0"/>
                <a:t>Enhancement period: Demonstration of reliability and availability.</a:t>
              </a:r>
            </a:p>
            <a:p>
              <a:r>
                <a:rPr lang="en-GB" sz="1200" dirty="0">
                  <a:solidFill>
                    <a:srgbClr val="FFFF00"/>
                  </a:solidFill>
                </a:rPr>
                <a:t>Data Collection, model training, subsystem Integration and start real-time testing</a:t>
              </a:r>
            </a:p>
          </p:txBody>
        </p:sp>
        <p:cxnSp>
          <p:nvCxnSpPr>
            <p:cNvPr id="25" name="Straight Arrow Connector 24"/>
            <p:cNvCxnSpPr/>
            <p:nvPr/>
          </p:nvCxnSpPr>
          <p:spPr>
            <a:xfrm flipV="1">
              <a:off x="5449673" y="1412776"/>
              <a:ext cx="2715730" cy="562"/>
            </a:xfrm>
            <a:prstGeom prst="straightConnector1">
              <a:avLst/>
            </a:prstGeom>
            <a:grpFill/>
            <a:ln w="28575">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00344" y="1035649"/>
              <a:ext cx="967864" cy="360040"/>
            </a:xfrm>
            <a:prstGeom prst="rect">
              <a:avLst/>
            </a:prstGeom>
            <a:noFill/>
          </p:spPr>
          <p:txBody>
            <a:bodyPr wrap="none" rtlCol="0" anchor="t" anchorCtr="0">
              <a:noAutofit/>
            </a:bodyPr>
            <a:lstStyle/>
            <a:p>
              <a:pPr marL="0">
                <a:spcBef>
                  <a:spcPts val="600"/>
                </a:spcBef>
              </a:pPr>
              <a:r>
                <a:rPr lang="en-GB" sz="1800" b="1" dirty="0">
                  <a:solidFill>
                    <a:srgbClr val="FF9900"/>
                  </a:solidFill>
                </a:rPr>
                <a:t> 2030/Q4</a:t>
              </a:r>
            </a:p>
          </p:txBody>
        </p:sp>
      </p:grpSp>
      <p:grpSp>
        <p:nvGrpSpPr>
          <p:cNvPr id="27" name="Group 26"/>
          <p:cNvGrpSpPr/>
          <p:nvPr/>
        </p:nvGrpSpPr>
        <p:grpSpPr>
          <a:xfrm>
            <a:off x="8565246" y="800160"/>
            <a:ext cx="3528000" cy="1882474"/>
            <a:chOff x="7391936" y="1027619"/>
            <a:chExt cx="4424456" cy="1897325"/>
          </a:xfrm>
          <a:solidFill>
            <a:srgbClr val="800080"/>
          </a:solidFill>
        </p:grpSpPr>
        <p:sp>
          <p:nvSpPr>
            <p:cNvPr id="28" name="Chevron 27"/>
            <p:cNvSpPr/>
            <p:nvPr/>
          </p:nvSpPr>
          <p:spPr>
            <a:xfrm>
              <a:off x="7824192" y="1628800"/>
              <a:ext cx="3992200" cy="1296144"/>
            </a:xfrm>
            <a:prstGeom prst="chevron">
              <a:avLst/>
            </a:prstGeom>
            <a:grp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r>
                <a:rPr lang="en-GB" sz="1200" dirty="0"/>
                <a:t>Optimisation period: support for preparation of DONES/</a:t>
              </a:r>
            </a:p>
            <a:p>
              <a:r>
                <a:rPr lang="en-GB" sz="1200" dirty="0"/>
                <a:t>A-FNS commissioning and production phases</a:t>
              </a:r>
            </a:p>
            <a:p>
              <a:r>
                <a:rPr lang="en-GB" sz="1200" dirty="0">
                  <a:solidFill>
                    <a:srgbClr val="FFFF00"/>
                  </a:solidFill>
                </a:rPr>
                <a:t>Global cross-subsystem integration of ML solutions, operational tests</a:t>
              </a:r>
            </a:p>
          </p:txBody>
        </p:sp>
        <p:cxnSp>
          <p:nvCxnSpPr>
            <p:cNvPr id="29" name="Straight Arrow Connector 28"/>
            <p:cNvCxnSpPr/>
            <p:nvPr/>
          </p:nvCxnSpPr>
          <p:spPr>
            <a:xfrm flipV="1">
              <a:off x="7391936" y="1403952"/>
              <a:ext cx="4248680" cy="8824"/>
            </a:xfrm>
            <a:prstGeom prst="straightConnector1">
              <a:avLst/>
            </a:prstGeom>
            <a:grpFill/>
            <a:ln w="28575">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776520" y="1027619"/>
              <a:ext cx="724324" cy="360040"/>
            </a:xfrm>
            <a:prstGeom prst="rect">
              <a:avLst/>
            </a:prstGeom>
            <a:noFill/>
          </p:spPr>
          <p:txBody>
            <a:bodyPr wrap="none" rtlCol="0" anchor="t" anchorCtr="0">
              <a:noAutofit/>
            </a:bodyPr>
            <a:lstStyle/>
            <a:p>
              <a:pPr marL="0">
                <a:spcBef>
                  <a:spcPts val="600"/>
                </a:spcBef>
              </a:pPr>
              <a:r>
                <a:rPr lang="en-GB" sz="1800" b="1" dirty="0">
                  <a:solidFill>
                    <a:srgbClr val="FF9900"/>
                  </a:solidFill>
                </a:rPr>
                <a:t>2033/Q4</a:t>
              </a:r>
            </a:p>
          </p:txBody>
        </p:sp>
      </p:grpSp>
      <p:sp>
        <p:nvSpPr>
          <p:cNvPr id="3" name="Right Arrow 2"/>
          <p:cNvSpPr/>
          <p:nvPr/>
        </p:nvSpPr>
        <p:spPr>
          <a:xfrm>
            <a:off x="219075" y="3158288"/>
            <a:ext cx="6176108" cy="267428"/>
          </a:xfrm>
          <a:prstGeom prst="rightArrow">
            <a:avLst/>
          </a:prstGeom>
          <a:solidFill>
            <a:srgbClr val="FFC0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ight Arrow 33"/>
          <p:cNvSpPr/>
          <p:nvPr/>
        </p:nvSpPr>
        <p:spPr>
          <a:xfrm>
            <a:off x="6395183" y="3158288"/>
            <a:ext cx="5718458" cy="267428"/>
          </a:xfrm>
          <a:prstGeom prst="rightArrow">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274127" y="2734750"/>
            <a:ext cx="6033233" cy="523220"/>
          </a:xfrm>
          <a:prstGeom prst="rect">
            <a:avLst/>
          </a:prstGeom>
          <a:noFill/>
        </p:spPr>
        <p:txBody>
          <a:bodyPr wrap="square" rtlCol="0">
            <a:spAutoFit/>
          </a:bodyPr>
          <a:lstStyle>
            <a:defPPr>
              <a:defRPr lang="en-US"/>
            </a:defPPr>
            <a:lvl1pPr>
              <a:defRPr sz="1400"/>
            </a:lvl1pPr>
          </a:lstStyle>
          <a:p>
            <a:r>
              <a:rPr lang="en-GB" b="1" dirty="0"/>
              <a:t>1</a:t>
            </a:r>
            <a:r>
              <a:rPr lang="en-GB" b="1" baseline="30000" dirty="0"/>
              <a:t>st</a:t>
            </a:r>
            <a:r>
              <a:rPr lang="en-GB" b="1" dirty="0"/>
              <a:t> phase: </a:t>
            </a:r>
            <a:r>
              <a:rPr lang="en-GB" dirty="0"/>
              <a:t>Initial model development and testing for individual subsystem targeting performance and/or predicting maintenance needs</a:t>
            </a:r>
          </a:p>
        </p:txBody>
      </p:sp>
      <p:sp>
        <p:nvSpPr>
          <p:cNvPr id="35" name="Rectangle 34"/>
          <p:cNvSpPr/>
          <p:nvPr/>
        </p:nvSpPr>
        <p:spPr>
          <a:xfrm>
            <a:off x="6362412" y="2757366"/>
            <a:ext cx="6009968" cy="523220"/>
          </a:xfrm>
          <a:prstGeom prst="rect">
            <a:avLst/>
          </a:prstGeom>
        </p:spPr>
        <p:txBody>
          <a:bodyPr wrap="square">
            <a:spAutoFit/>
          </a:bodyPr>
          <a:lstStyle/>
          <a:p>
            <a:r>
              <a:rPr lang="en-GB" sz="1400" b="1" dirty="0"/>
              <a:t>2</a:t>
            </a:r>
            <a:r>
              <a:rPr lang="en-GB" sz="1400" b="1" baseline="30000" dirty="0"/>
              <a:t>nd</a:t>
            </a:r>
            <a:r>
              <a:rPr lang="en-GB" sz="1400" b="1" dirty="0"/>
              <a:t> Phase: </a:t>
            </a:r>
            <a:r>
              <a:rPr lang="en-GB" sz="1400" dirty="0"/>
              <a:t>Real time and overall accelerator performance optimization and continuous improvement</a:t>
            </a:r>
          </a:p>
        </p:txBody>
      </p:sp>
    </p:spTree>
    <p:extLst>
      <p:ext uri="{BB962C8B-B14F-4D97-AF65-F5344CB8AC3E}">
        <p14:creationId xmlns:p14="http://schemas.microsoft.com/office/powerpoint/2010/main" val="4225248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B23F4D4-CBA1-30F3-A626-25DD8F824371}"/>
              </a:ext>
            </a:extLst>
          </p:cNvPr>
          <p:cNvGrpSpPr/>
          <p:nvPr/>
        </p:nvGrpSpPr>
        <p:grpSpPr>
          <a:xfrm>
            <a:off x="535039" y="881387"/>
            <a:ext cx="8345271" cy="5523944"/>
            <a:chOff x="335360" y="798161"/>
            <a:chExt cx="8438728" cy="6017407"/>
          </a:xfrm>
        </p:grpSpPr>
        <p:sp>
          <p:nvSpPr>
            <p:cNvPr id="13" name="Prostokąt zaokrąglony 5">
              <a:extLst>
                <a:ext uri="{FF2B5EF4-FFF2-40B4-BE49-F238E27FC236}">
                  <a16:creationId xmlns:a16="http://schemas.microsoft.com/office/drawing/2014/main" id="{14230791-5741-C5F6-9E6E-C95A802A72F6}"/>
                </a:ext>
              </a:extLst>
            </p:cNvPr>
            <p:cNvSpPr/>
            <p:nvPr/>
          </p:nvSpPr>
          <p:spPr>
            <a:xfrm>
              <a:off x="5963400" y="5529159"/>
              <a:ext cx="1267036" cy="3642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713" b="1" dirty="0">
                  <a:solidFill>
                    <a:schemeClr val="bg1">
                      <a:lumMod val="50000"/>
                    </a:schemeClr>
                  </a:solidFill>
                </a:rPr>
                <a:t>Heat removal by high velocity Li flux</a:t>
              </a:r>
              <a:endParaRPr lang="pl-PL" sz="713" b="1" dirty="0">
                <a:solidFill>
                  <a:schemeClr val="bg1">
                    <a:lumMod val="50000"/>
                  </a:schemeClr>
                </a:solidFill>
              </a:endParaRPr>
            </a:p>
          </p:txBody>
        </p:sp>
        <p:pic>
          <p:nvPicPr>
            <p:cNvPr id="12" name="Picture 11" descr="Diagram&#10;&#10;Description automatically generated">
              <a:extLst>
                <a:ext uri="{FF2B5EF4-FFF2-40B4-BE49-F238E27FC236}">
                  <a16:creationId xmlns:a16="http://schemas.microsoft.com/office/drawing/2014/main" id="{22D573B8-D8AC-8AA2-CC61-25055B338F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360" y="798161"/>
              <a:ext cx="8438728" cy="6017407"/>
            </a:xfrm>
            <a:prstGeom prst="rect">
              <a:avLst/>
            </a:prstGeom>
          </p:spPr>
        </p:pic>
        <p:sp>
          <p:nvSpPr>
            <p:cNvPr id="14" name="Prostokąt zaokrąglony 5">
              <a:extLst>
                <a:ext uri="{FF2B5EF4-FFF2-40B4-BE49-F238E27FC236}">
                  <a16:creationId xmlns:a16="http://schemas.microsoft.com/office/drawing/2014/main" id="{528CCD65-1FC4-DA42-33B8-78A9B853C8E5}"/>
                </a:ext>
              </a:extLst>
            </p:cNvPr>
            <p:cNvSpPr/>
            <p:nvPr/>
          </p:nvSpPr>
          <p:spPr>
            <a:xfrm>
              <a:off x="7199148" y="4588499"/>
              <a:ext cx="1151851" cy="2487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713" dirty="0">
                  <a:solidFill>
                    <a:schemeClr val="bg1">
                      <a:lumMod val="50000"/>
                    </a:schemeClr>
                  </a:solidFill>
                </a:rPr>
                <a:t>Stripping reaction</a:t>
              </a:r>
              <a:endParaRPr lang="pl-PL" sz="713" dirty="0">
                <a:solidFill>
                  <a:schemeClr val="bg1">
                    <a:lumMod val="50000"/>
                  </a:schemeClr>
                </a:solidFill>
              </a:endParaRPr>
            </a:p>
          </p:txBody>
        </p:sp>
        <p:sp>
          <p:nvSpPr>
            <p:cNvPr id="15" name="Rectangle 14">
              <a:extLst>
                <a:ext uri="{FF2B5EF4-FFF2-40B4-BE49-F238E27FC236}">
                  <a16:creationId xmlns:a16="http://schemas.microsoft.com/office/drawing/2014/main" id="{87794EA3-745B-5F5B-B2B0-1807E3D7E3D0}"/>
                </a:ext>
              </a:extLst>
            </p:cNvPr>
            <p:cNvSpPr/>
            <p:nvPr/>
          </p:nvSpPr>
          <p:spPr>
            <a:xfrm>
              <a:off x="7693968" y="4936481"/>
              <a:ext cx="6922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7" name="Prostokąt zaokrąglony 5">
              <a:extLst>
                <a:ext uri="{FF2B5EF4-FFF2-40B4-BE49-F238E27FC236}">
                  <a16:creationId xmlns:a16="http://schemas.microsoft.com/office/drawing/2014/main" id="{34A3EF74-208C-55A7-F30A-07E4124F7F95}"/>
                </a:ext>
              </a:extLst>
            </p:cNvPr>
            <p:cNvSpPr/>
            <p:nvPr/>
          </p:nvSpPr>
          <p:spPr>
            <a:xfrm>
              <a:off x="7567572" y="4869160"/>
              <a:ext cx="342420" cy="152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US" sz="375" dirty="0">
                  <a:solidFill>
                    <a:schemeClr val="bg1">
                      <a:lumMod val="50000"/>
                    </a:schemeClr>
                  </a:solidFill>
                </a:rPr>
                <a:t>15</a:t>
              </a:r>
              <a:endParaRPr lang="pl-PL" sz="375" dirty="0">
                <a:solidFill>
                  <a:schemeClr val="bg1">
                    <a:lumMod val="50000"/>
                  </a:schemeClr>
                </a:solidFill>
              </a:endParaRPr>
            </a:p>
          </p:txBody>
        </p:sp>
      </p:grpSp>
      <p:sp>
        <p:nvSpPr>
          <p:cNvPr id="5" name="Title 4">
            <a:extLst>
              <a:ext uri="{FF2B5EF4-FFF2-40B4-BE49-F238E27FC236}">
                <a16:creationId xmlns:a16="http://schemas.microsoft.com/office/drawing/2014/main" id="{E3AEF997-17D0-9534-678E-C5813D572722}"/>
              </a:ext>
            </a:extLst>
          </p:cNvPr>
          <p:cNvSpPr>
            <a:spLocks noGrp="1"/>
          </p:cNvSpPr>
          <p:nvPr>
            <p:ph type="title"/>
          </p:nvPr>
        </p:nvSpPr>
        <p:spPr/>
        <p:txBody>
          <a:bodyPr/>
          <a:lstStyle/>
          <a:p>
            <a:pPr algn="ctr"/>
            <a:r>
              <a:rPr lang="es-ES" sz="3200" dirty="0" err="1"/>
              <a:t>What</a:t>
            </a:r>
            <a:r>
              <a:rPr lang="es-ES" sz="3200" dirty="0"/>
              <a:t> </a:t>
            </a:r>
            <a:r>
              <a:rPr lang="es-ES" sz="3200" dirty="0" err="1"/>
              <a:t>is</a:t>
            </a:r>
            <a:r>
              <a:rPr lang="es-ES" sz="3200" dirty="0"/>
              <a:t> </a:t>
            </a:r>
            <a:r>
              <a:rPr lang="pl-PL" sz="3200" dirty="0"/>
              <a:t>IFMIF-DONES</a:t>
            </a:r>
            <a:r>
              <a:rPr lang="es-ES" sz="3200" dirty="0"/>
              <a:t>?</a:t>
            </a:r>
            <a:endParaRPr lang="pl-PL" sz="3200" dirty="0"/>
          </a:p>
        </p:txBody>
      </p:sp>
      <p:sp>
        <p:nvSpPr>
          <p:cNvPr id="9" name="Prostokąt zaokrąglony 5">
            <a:extLst>
              <a:ext uri="{FF2B5EF4-FFF2-40B4-BE49-F238E27FC236}">
                <a16:creationId xmlns:a16="http://schemas.microsoft.com/office/drawing/2014/main" id="{4545BDB8-6017-E4A7-A7B8-534833639376}"/>
              </a:ext>
            </a:extLst>
          </p:cNvPr>
          <p:cNvSpPr/>
          <p:nvPr/>
        </p:nvSpPr>
        <p:spPr>
          <a:xfrm>
            <a:off x="267262" y="4615519"/>
            <a:ext cx="5239153" cy="67875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1600" dirty="0">
                <a:solidFill>
                  <a:srgbClr val="002060"/>
                </a:solidFill>
              </a:rPr>
              <a:t>A neutron</a:t>
            </a:r>
            <a:r>
              <a:rPr lang="pl-PL" sz="1600" dirty="0">
                <a:solidFill>
                  <a:srgbClr val="002060"/>
                </a:solidFill>
              </a:rPr>
              <a:t> </a:t>
            </a:r>
            <a:r>
              <a:rPr lang="en-GB" sz="1600" dirty="0">
                <a:solidFill>
                  <a:srgbClr val="002060"/>
                </a:solidFill>
              </a:rPr>
              <a:t>source of </a:t>
            </a:r>
            <a:r>
              <a:rPr lang="pl-PL" sz="1600" dirty="0">
                <a:solidFill>
                  <a:srgbClr val="002060"/>
                </a:solidFill>
              </a:rPr>
              <a:t> </a:t>
            </a:r>
            <a:r>
              <a:rPr lang="pl-PL" sz="1600" dirty="0">
                <a:solidFill>
                  <a:srgbClr val="FF0000"/>
                </a:solidFill>
              </a:rPr>
              <a:t>~ </a:t>
            </a:r>
            <a:r>
              <a:rPr lang="en-GB" sz="1600" dirty="0">
                <a:solidFill>
                  <a:srgbClr val="FF0000"/>
                </a:solidFill>
              </a:rPr>
              <a:t>10</a:t>
            </a:r>
            <a:r>
              <a:rPr lang="en-GB" sz="1600" baseline="30000" dirty="0">
                <a:solidFill>
                  <a:srgbClr val="FF0000"/>
                </a:solidFill>
              </a:rPr>
              <a:t>17 </a:t>
            </a:r>
            <a:r>
              <a:rPr lang="en-GB" sz="1600" dirty="0">
                <a:solidFill>
                  <a:srgbClr val="FF0000"/>
                </a:solidFill>
              </a:rPr>
              <a:t>n/s </a:t>
            </a:r>
          </a:p>
          <a:p>
            <a:pPr algn="ctr">
              <a:buNone/>
            </a:pPr>
            <a:r>
              <a:rPr lang="en-GB" sz="1600" dirty="0">
                <a:solidFill>
                  <a:srgbClr val="002060"/>
                </a:solidFill>
              </a:rPr>
              <a:t>generated</a:t>
            </a:r>
            <a:r>
              <a:rPr lang="pl-PL" sz="1600" dirty="0">
                <a:solidFill>
                  <a:srgbClr val="002060"/>
                </a:solidFill>
              </a:rPr>
              <a:t> </a:t>
            </a:r>
            <a:r>
              <a:rPr lang="en-GB" sz="1600" dirty="0">
                <a:solidFill>
                  <a:srgbClr val="002060"/>
                </a:solidFill>
              </a:rPr>
              <a:t>with</a:t>
            </a:r>
            <a:r>
              <a:rPr lang="pl-PL" sz="1600" dirty="0">
                <a:solidFill>
                  <a:srgbClr val="002060"/>
                </a:solidFill>
              </a:rPr>
              <a:t> a neutron spectrum </a:t>
            </a:r>
            <a:r>
              <a:rPr lang="pl-PL" sz="1600" dirty="0" err="1">
                <a:solidFill>
                  <a:srgbClr val="002060"/>
                </a:solidFill>
              </a:rPr>
              <a:t>up</a:t>
            </a:r>
            <a:r>
              <a:rPr lang="pl-PL" sz="1600" dirty="0">
                <a:solidFill>
                  <a:srgbClr val="002060"/>
                </a:solidFill>
              </a:rPr>
              <a:t> to </a:t>
            </a:r>
            <a:r>
              <a:rPr lang="en-GB" sz="1600" dirty="0">
                <a:solidFill>
                  <a:srgbClr val="FF0000"/>
                </a:solidFill>
              </a:rPr>
              <a:t>55 MeV</a:t>
            </a:r>
            <a:r>
              <a:rPr lang="pl-PL" sz="1600" dirty="0">
                <a:solidFill>
                  <a:srgbClr val="FF0000"/>
                </a:solidFill>
              </a:rPr>
              <a:t> </a:t>
            </a:r>
            <a:r>
              <a:rPr lang="pl-PL" sz="1600" dirty="0" err="1">
                <a:solidFill>
                  <a:srgbClr val="002060"/>
                </a:solidFill>
              </a:rPr>
              <a:t>energy</a:t>
            </a:r>
            <a:endParaRPr lang="pl-PL" sz="1600" dirty="0">
              <a:solidFill>
                <a:srgbClr val="002060"/>
              </a:solidFill>
            </a:endParaRPr>
          </a:p>
        </p:txBody>
      </p:sp>
      <p:sp>
        <p:nvSpPr>
          <p:cNvPr id="11" name="Prostokąt zaokrąglony 5">
            <a:extLst>
              <a:ext uri="{FF2B5EF4-FFF2-40B4-BE49-F238E27FC236}">
                <a16:creationId xmlns:a16="http://schemas.microsoft.com/office/drawing/2014/main" id="{F0C0606B-473D-F931-BE12-36CDBCE1F4A2}"/>
              </a:ext>
            </a:extLst>
          </p:cNvPr>
          <p:cNvSpPr/>
          <p:nvPr/>
        </p:nvSpPr>
        <p:spPr>
          <a:xfrm>
            <a:off x="9330036" y="4341570"/>
            <a:ext cx="2122466" cy="1217191"/>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1400" b="1" dirty="0">
                <a:solidFill>
                  <a:srgbClr val="002060"/>
                </a:solidFill>
              </a:rPr>
              <a:t>High Flux Test Module:</a:t>
            </a:r>
          </a:p>
          <a:p>
            <a:pPr algn="ctr">
              <a:buNone/>
            </a:pPr>
            <a:r>
              <a:rPr lang="en-GB" sz="1200" dirty="0">
                <a:solidFill>
                  <a:srgbClr val="FF0000"/>
                </a:solidFill>
              </a:rPr>
              <a:t>20 dpa </a:t>
            </a:r>
            <a:r>
              <a:rPr lang="en-GB" sz="1200" dirty="0">
                <a:solidFill>
                  <a:srgbClr val="002060"/>
                </a:solidFill>
              </a:rPr>
              <a:t>in &lt;2.5 y in </a:t>
            </a:r>
            <a:r>
              <a:rPr lang="en-GB" sz="1200" dirty="0">
                <a:solidFill>
                  <a:srgbClr val="FF0000"/>
                </a:solidFill>
              </a:rPr>
              <a:t>0.1 l</a:t>
            </a:r>
            <a:endParaRPr lang="en-GB" sz="1200" dirty="0">
              <a:solidFill>
                <a:srgbClr val="002060"/>
              </a:solidFill>
            </a:endParaRPr>
          </a:p>
          <a:p>
            <a:pPr algn="ctr">
              <a:buNone/>
            </a:pPr>
            <a:r>
              <a:rPr lang="en-GB" sz="1200" dirty="0">
                <a:solidFill>
                  <a:srgbClr val="FF0000"/>
                </a:solidFill>
              </a:rPr>
              <a:t>50 dpa </a:t>
            </a:r>
            <a:r>
              <a:rPr lang="en-GB" sz="1200" dirty="0">
                <a:solidFill>
                  <a:srgbClr val="002060"/>
                </a:solidFill>
              </a:rPr>
              <a:t>in &lt;3 y in </a:t>
            </a:r>
            <a:r>
              <a:rPr lang="en-GB" sz="1200" dirty="0">
                <a:solidFill>
                  <a:srgbClr val="FF0000"/>
                </a:solidFill>
              </a:rPr>
              <a:t>0.3 l</a:t>
            </a:r>
            <a:endParaRPr lang="en-GB" sz="1200" dirty="0">
              <a:solidFill>
                <a:srgbClr val="002060"/>
              </a:solidFill>
            </a:endParaRPr>
          </a:p>
          <a:p>
            <a:pPr algn="ctr">
              <a:buNone/>
            </a:pPr>
            <a:endParaRPr lang="en-GB" sz="1200" dirty="0">
              <a:solidFill>
                <a:srgbClr val="002060"/>
              </a:solidFill>
            </a:endParaRPr>
          </a:p>
          <a:p>
            <a:pPr algn="ctr">
              <a:buNone/>
            </a:pPr>
            <a:r>
              <a:rPr lang="en-GB" sz="1200" dirty="0">
                <a:solidFill>
                  <a:srgbClr val="002060"/>
                </a:solidFill>
              </a:rPr>
              <a:t>Controlled Temperature:</a:t>
            </a:r>
          </a:p>
          <a:p>
            <a:pPr algn="ctr">
              <a:buNone/>
            </a:pPr>
            <a:r>
              <a:rPr lang="en-GB" sz="1200" dirty="0">
                <a:solidFill>
                  <a:srgbClr val="002060"/>
                </a:solidFill>
              </a:rPr>
              <a:t>250 &lt; T &lt; 550 ºC</a:t>
            </a:r>
          </a:p>
        </p:txBody>
      </p:sp>
      <p:pic>
        <p:nvPicPr>
          <p:cNvPr id="3" name="Imagen 2">
            <a:extLst>
              <a:ext uri="{FF2B5EF4-FFF2-40B4-BE49-F238E27FC236}">
                <a16:creationId xmlns:a16="http://schemas.microsoft.com/office/drawing/2014/main" id="{E7E404B9-E8DD-42BC-E6A1-A4E475B9B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0310" y="2129488"/>
            <a:ext cx="3021918" cy="2069576"/>
          </a:xfrm>
          <a:prstGeom prst="rect">
            <a:avLst/>
          </a:prstGeom>
        </p:spPr>
      </p:pic>
      <p:sp>
        <p:nvSpPr>
          <p:cNvPr id="16" name="TextBox 15">
            <a:extLst>
              <a:ext uri="{FF2B5EF4-FFF2-40B4-BE49-F238E27FC236}">
                <a16:creationId xmlns:a16="http://schemas.microsoft.com/office/drawing/2014/main" id="{7106B267-6BEA-9792-7EAE-6C8D455C2BEB}"/>
              </a:ext>
            </a:extLst>
          </p:cNvPr>
          <p:cNvSpPr txBox="1"/>
          <p:nvPr/>
        </p:nvSpPr>
        <p:spPr>
          <a:xfrm>
            <a:off x="0" y="819105"/>
            <a:ext cx="12192000" cy="830997"/>
          </a:xfrm>
          <a:prstGeom prst="rect">
            <a:avLst/>
          </a:prstGeom>
          <a:noFill/>
        </p:spPr>
        <p:txBody>
          <a:bodyPr wrap="square">
            <a:spAutoFit/>
          </a:bodyPr>
          <a:lstStyle/>
          <a:p>
            <a:pPr algn="ctr"/>
            <a:r>
              <a:rPr lang="es-ES" sz="2400" b="1" dirty="0">
                <a:solidFill>
                  <a:schemeClr val="tx2"/>
                </a:solidFill>
              </a:rPr>
              <a:t>A</a:t>
            </a:r>
            <a:r>
              <a:rPr lang="pl-PL" sz="2400" b="1" dirty="0">
                <a:solidFill>
                  <a:schemeClr val="tx2"/>
                </a:solidFill>
              </a:rPr>
              <a:t>n accelerator based </a:t>
            </a:r>
            <a:r>
              <a:rPr lang="es-ES" sz="2400" b="1" dirty="0">
                <a:solidFill>
                  <a:schemeClr val="tx2"/>
                </a:solidFill>
              </a:rPr>
              <a:t> </a:t>
            </a:r>
            <a:r>
              <a:rPr lang="es-ES" sz="2400" b="1" dirty="0" err="1">
                <a:solidFill>
                  <a:schemeClr val="tx2"/>
                </a:solidFill>
              </a:rPr>
              <a:t>fusion-like</a:t>
            </a:r>
            <a:r>
              <a:rPr lang="es-ES" sz="2400" b="1" dirty="0">
                <a:solidFill>
                  <a:schemeClr val="tx2"/>
                </a:solidFill>
              </a:rPr>
              <a:t> </a:t>
            </a:r>
            <a:r>
              <a:rPr lang="es-ES" sz="2400" b="1" dirty="0" err="1">
                <a:solidFill>
                  <a:schemeClr val="tx2"/>
                </a:solidFill>
              </a:rPr>
              <a:t>neutron</a:t>
            </a:r>
            <a:r>
              <a:rPr lang="es-ES" sz="2400" b="1" dirty="0">
                <a:solidFill>
                  <a:schemeClr val="tx2"/>
                </a:solidFill>
              </a:rPr>
              <a:t> </a:t>
            </a:r>
            <a:r>
              <a:rPr lang="es-ES" sz="2400" b="1" dirty="0" err="1">
                <a:solidFill>
                  <a:schemeClr val="tx2"/>
                </a:solidFill>
              </a:rPr>
              <a:t>source</a:t>
            </a:r>
            <a:r>
              <a:rPr lang="es-ES" sz="2400" b="1" dirty="0">
                <a:solidFill>
                  <a:schemeClr val="tx2"/>
                </a:solidFill>
              </a:rPr>
              <a:t> </a:t>
            </a:r>
          </a:p>
          <a:p>
            <a:pPr algn="ctr"/>
            <a:r>
              <a:rPr lang="es-ES" sz="2400" b="1" dirty="0" err="1">
                <a:solidFill>
                  <a:schemeClr val="tx2"/>
                </a:solidFill>
              </a:rPr>
              <a:t>to</a:t>
            </a:r>
            <a:r>
              <a:rPr lang="es-ES" sz="2400" b="1" dirty="0">
                <a:solidFill>
                  <a:schemeClr val="tx2"/>
                </a:solidFill>
              </a:rPr>
              <a:t> be </a:t>
            </a:r>
            <a:r>
              <a:rPr lang="es-ES" sz="2400" b="1" dirty="0" err="1">
                <a:solidFill>
                  <a:schemeClr val="tx2"/>
                </a:solidFill>
              </a:rPr>
              <a:t>used</a:t>
            </a:r>
            <a:r>
              <a:rPr lang="es-ES" sz="2400" b="1" dirty="0">
                <a:solidFill>
                  <a:schemeClr val="tx2"/>
                </a:solidFill>
              </a:rPr>
              <a:t> </a:t>
            </a:r>
            <a:r>
              <a:rPr lang="es-ES" sz="2400" b="1" dirty="0" err="1">
                <a:solidFill>
                  <a:schemeClr val="tx2"/>
                </a:solidFill>
              </a:rPr>
              <a:t>for</a:t>
            </a:r>
            <a:r>
              <a:rPr lang="es-ES" sz="2400" b="1" dirty="0">
                <a:solidFill>
                  <a:schemeClr val="tx2"/>
                </a:solidFill>
              </a:rPr>
              <a:t> </a:t>
            </a:r>
            <a:r>
              <a:rPr lang="es-ES" sz="2400" b="1" dirty="0" err="1">
                <a:solidFill>
                  <a:schemeClr val="tx2"/>
                </a:solidFill>
              </a:rPr>
              <a:t>the</a:t>
            </a:r>
            <a:r>
              <a:rPr lang="es-ES" sz="2400" b="1" dirty="0">
                <a:solidFill>
                  <a:schemeClr val="tx2"/>
                </a:solidFill>
              </a:rPr>
              <a:t> </a:t>
            </a:r>
            <a:r>
              <a:rPr lang="es-ES" sz="2400" b="1" dirty="0" err="1">
                <a:solidFill>
                  <a:schemeClr val="tx2"/>
                </a:solidFill>
              </a:rPr>
              <a:t>qualification</a:t>
            </a:r>
            <a:r>
              <a:rPr lang="es-ES" sz="2400" b="1" dirty="0">
                <a:solidFill>
                  <a:schemeClr val="tx2"/>
                </a:solidFill>
              </a:rPr>
              <a:t> </a:t>
            </a:r>
            <a:r>
              <a:rPr lang="es-ES" sz="2400" b="1" dirty="0" err="1">
                <a:solidFill>
                  <a:schemeClr val="tx2"/>
                </a:solidFill>
              </a:rPr>
              <a:t>of</a:t>
            </a:r>
            <a:r>
              <a:rPr lang="es-ES" sz="2400" b="1" dirty="0">
                <a:solidFill>
                  <a:schemeClr val="tx2"/>
                </a:solidFill>
              </a:rPr>
              <a:t> </a:t>
            </a:r>
            <a:r>
              <a:rPr lang="es-ES" sz="2400" b="1" dirty="0" err="1">
                <a:solidFill>
                  <a:schemeClr val="tx2"/>
                </a:solidFill>
              </a:rPr>
              <a:t>the</a:t>
            </a:r>
            <a:r>
              <a:rPr lang="es-ES" sz="2400" b="1" dirty="0">
                <a:solidFill>
                  <a:schemeClr val="tx2"/>
                </a:solidFill>
              </a:rPr>
              <a:t> </a:t>
            </a:r>
            <a:r>
              <a:rPr lang="es-ES" sz="2400" b="1" dirty="0" err="1">
                <a:solidFill>
                  <a:schemeClr val="tx2"/>
                </a:solidFill>
              </a:rPr>
              <a:t>materials</a:t>
            </a:r>
            <a:r>
              <a:rPr lang="es-ES" sz="2400" b="1" dirty="0">
                <a:solidFill>
                  <a:schemeClr val="tx2"/>
                </a:solidFill>
              </a:rPr>
              <a:t> </a:t>
            </a:r>
            <a:r>
              <a:rPr lang="es-ES" sz="2400" b="1" dirty="0" err="1">
                <a:solidFill>
                  <a:schemeClr val="tx2"/>
                </a:solidFill>
              </a:rPr>
              <a:t>to</a:t>
            </a:r>
            <a:r>
              <a:rPr lang="es-ES" sz="2400" b="1" dirty="0">
                <a:solidFill>
                  <a:schemeClr val="tx2"/>
                </a:solidFill>
              </a:rPr>
              <a:t> be </a:t>
            </a:r>
            <a:r>
              <a:rPr lang="es-ES" sz="2400" b="1" dirty="0" err="1">
                <a:solidFill>
                  <a:schemeClr val="tx2"/>
                </a:solidFill>
              </a:rPr>
              <a:t>used</a:t>
            </a:r>
            <a:r>
              <a:rPr lang="es-ES" sz="2400" b="1" dirty="0">
                <a:solidFill>
                  <a:schemeClr val="tx2"/>
                </a:solidFill>
              </a:rPr>
              <a:t> in </a:t>
            </a:r>
            <a:r>
              <a:rPr lang="es-ES" sz="2400" b="1" dirty="0" err="1">
                <a:solidFill>
                  <a:schemeClr val="tx2"/>
                </a:solidFill>
              </a:rPr>
              <a:t>the</a:t>
            </a:r>
            <a:r>
              <a:rPr lang="es-ES" sz="2400" b="1" dirty="0">
                <a:solidFill>
                  <a:schemeClr val="tx2"/>
                </a:solidFill>
              </a:rPr>
              <a:t> DEMO Reactor</a:t>
            </a:r>
            <a:endParaRPr lang="en-GB" sz="2400" dirty="0">
              <a:solidFill>
                <a:schemeClr val="tx2"/>
              </a:solidFill>
            </a:endParaRPr>
          </a:p>
        </p:txBody>
      </p:sp>
      <p:pic>
        <p:nvPicPr>
          <p:cNvPr id="2" name="Imagen 117">
            <a:extLst>
              <a:ext uri="{FF2B5EF4-FFF2-40B4-BE49-F238E27FC236}">
                <a16:creationId xmlns:a16="http://schemas.microsoft.com/office/drawing/2014/main" id="{30DAC1EB-D55B-8A69-E8C1-AD1C850262D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5611739"/>
            <a:ext cx="1847593" cy="1263344"/>
          </a:xfrm>
          <a:prstGeom prst="rect">
            <a:avLst/>
          </a:prstGeom>
        </p:spPr>
      </p:pic>
      <p:pic>
        <p:nvPicPr>
          <p:cNvPr id="10" name="Imagen 9">
            <a:extLst>
              <a:ext uri="{FF2B5EF4-FFF2-40B4-BE49-F238E27FC236}">
                <a16:creationId xmlns:a16="http://schemas.microsoft.com/office/drawing/2014/main" id="{0BAF1BDD-D1CA-B088-DD3C-815B8401DF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7593" y="5623041"/>
            <a:ext cx="1990545" cy="1234959"/>
          </a:xfrm>
          <a:prstGeom prst="rect">
            <a:avLst/>
          </a:prstGeom>
        </p:spPr>
      </p:pic>
      <p:sp>
        <p:nvSpPr>
          <p:cNvPr id="21" name="Marcador de pie de página 2">
            <a:extLst>
              <a:ext uri="{FF2B5EF4-FFF2-40B4-BE49-F238E27FC236}">
                <a16:creationId xmlns:a16="http://schemas.microsoft.com/office/drawing/2014/main" id="{57BFC870-9133-5898-E8C3-3BBD631A7BE2}"/>
              </a:ext>
            </a:extLst>
          </p:cNvPr>
          <p:cNvSpPr txBox="1">
            <a:spLocks/>
          </p:cNvSpPr>
          <p:nvPr/>
        </p:nvSpPr>
        <p:spPr>
          <a:xfrm>
            <a:off x="1205029" y="6685472"/>
            <a:ext cx="10986971" cy="17252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800" dirty="0">
                <a:solidFill>
                  <a:schemeClr val="bg1">
                    <a:lumMod val="50000"/>
                  </a:schemeClr>
                </a:solidFill>
                <a:latin typeface="Arial" panose="020B0604020202020204" pitchFamily="34" charset="0"/>
                <a:cs typeface="Arial" panose="020B0604020202020204" pitchFamily="34" charset="0"/>
              </a:rPr>
              <a:t>I. Podadera | ARTIFACT </a:t>
            </a:r>
            <a:r>
              <a:rPr lang="fr-FR" sz="800" dirty="0" err="1">
                <a:solidFill>
                  <a:schemeClr val="bg1">
                    <a:lumMod val="50000"/>
                  </a:schemeClr>
                </a:solidFill>
                <a:latin typeface="Arial" panose="020B0604020202020204" pitchFamily="34" charset="0"/>
                <a:cs typeface="Arial" panose="020B0604020202020204" pitchFamily="34" charset="0"/>
              </a:rPr>
              <a:t>PreP</a:t>
            </a:r>
            <a:r>
              <a:rPr lang="fr-FR" sz="800" dirty="0">
                <a:solidFill>
                  <a:schemeClr val="bg1">
                    <a:lumMod val="50000"/>
                  </a:schemeClr>
                </a:solidFill>
                <a:latin typeface="Arial" panose="020B0604020202020204" pitchFamily="34" charset="0"/>
                <a:cs typeface="Arial" panose="020B0604020202020204" pitchFamily="34" charset="0"/>
              </a:rPr>
              <a:t> Meeting | 28/11/2023 | Page </a:t>
            </a:r>
            <a:fld id="{5A77D20A-BD6E-4EA7-8399-6FBE1FA9E517}" type="slidenum">
              <a:rPr lang="fr-FR" sz="800" smtClean="0">
                <a:solidFill>
                  <a:schemeClr val="bg1">
                    <a:lumMod val="50000"/>
                  </a:schemeClr>
                </a:solidFill>
                <a:latin typeface="Arial" panose="020B0604020202020204" pitchFamily="34" charset="0"/>
                <a:cs typeface="Arial" panose="020B0604020202020204" pitchFamily="34" charset="0"/>
              </a:rPr>
              <a:pPr algn="r"/>
              <a:t>2</a:t>
            </a:fld>
            <a:endParaRPr lang="en-GB" sz="8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943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B2129F-465F-D741-BAB5-7CAB7AA65EB3}"/>
              </a:ext>
            </a:extLst>
          </p:cNvPr>
          <p:cNvSpPr>
            <a:spLocks noGrp="1"/>
          </p:cNvSpPr>
          <p:nvPr>
            <p:ph type="title"/>
          </p:nvPr>
        </p:nvSpPr>
        <p:spPr>
          <a:xfrm>
            <a:off x="0" y="0"/>
            <a:ext cx="12192000" cy="843982"/>
          </a:xfrm>
        </p:spPr>
        <p:txBody>
          <a:bodyPr/>
          <a:lstStyle/>
          <a:p>
            <a:pPr algn="ctr"/>
            <a:r>
              <a:rPr lang="en-GB" sz="3200" dirty="0"/>
              <a:t>IFMIF-DONES: An ESFRI facility</a:t>
            </a:r>
            <a:endParaRPr lang="es-ES" dirty="0"/>
          </a:p>
        </p:txBody>
      </p:sp>
      <p:pic>
        <p:nvPicPr>
          <p:cNvPr id="5" name="Marcador de contenido 4">
            <a:extLst>
              <a:ext uri="{FF2B5EF4-FFF2-40B4-BE49-F238E27FC236}">
                <a16:creationId xmlns:a16="http://schemas.microsoft.com/office/drawing/2014/main" id="{50078017-3DAB-1648-AE46-085F3CD332F7}"/>
              </a:ext>
            </a:extLst>
          </p:cNvPr>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a:stretch/>
        </p:blipFill>
        <p:spPr>
          <a:xfrm>
            <a:off x="635719" y="2440376"/>
            <a:ext cx="3628081" cy="1761745"/>
          </a:xfrm>
        </p:spPr>
      </p:pic>
      <p:sp>
        <p:nvSpPr>
          <p:cNvPr id="10" name="Prostokąt 15"/>
          <p:cNvSpPr/>
          <p:nvPr/>
        </p:nvSpPr>
        <p:spPr>
          <a:xfrm>
            <a:off x="527381" y="922976"/>
            <a:ext cx="11473955" cy="297454"/>
          </a:xfrm>
          <a:prstGeom prst="rect">
            <a:avLst/>
          </a:prstGeom>
          <a:solidFill>
            <a:schemeClr val="bg1"/>
          </a:solidFill>
          <a:ln>
            <a:solidFill>
              <a:schemeClr val="tx1"/>
            </a:solidFill>
          </a:ln>
        </p:spPr>
        <p:txBody>
          <a:bodyPr wrap="square">
            <a:spAutoFit/>
          </a:bodyPr>
          <a:lstStyle/>
          <a:p>
            <a:r>
              <a:rPr lang="en-US" sz="1333" i="1" dirty="0">
                <a:latin typeface="Book Antiqua" panose="02040602050305030304" pitchFamily="18" charset="0"/>
              </a:rPr>
              <a:t>(…) IFMIF-DONES will play a strategic role in the Energy</a:t>
            </a:r>
            <a:r>
              <a:rPr lang="pl-PL" sz="1333" i="1" dirty="0">
                <a:latin typeface="Book Antiqua" panose="02040602050305030304" pitchFamily="18" charset="0"/>
              </a:rPr>
              <a:t> </a:t>
            </a:r>
            <a:r>
              <a:rPr lang="en-US" sz="1333" i="1" dirty="0">
                <a:latin typeface="Book Antiqua" panose="02040602050305030304" pitchFamily="18" charset="0"/>
              </a:rPr>
              <a:t>domain for the implementations of  Nuclear fusion solutions to the massive production of energy</a:t>
            </a:r>
            <a:r>
              <a:rPr lang="pl-PL" sz="1333" i="1" dirty="0">
                <a:latin typeface="Book Antiqua" panose="02040602050305030304" pitchFamily="18" charset="0"/>
              </a:rPr>
              <a:t>.</a:t>
            </a:r>
            <a:endParaRPr lang="en-US" sz="1333" i="1" dirty="0">
              <a:latin typeface="Book Antiqua" panose="02040602050305030304" pitchFamily="18" charset="0"/>
            </a:endParaRPr>
          </a:p>
        </p:txBody>
      </p:sp>
      <p:pic>
        <p:nvPicPr>
          <p:cNvPr id="4" name="Imagen 3">
            <a:extLst>
              <a:ext uri="{FF2B5EF4-FFF2-40B4-BE49-F238E27FC236}">
                <a16:creationId xmlns:a16="http://schemas.microsoft.com/office/drawing/2014/main" id="{2E1933F3-F3E6-06AB-CBDA-E7080720411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91577" y="1370793"/>
            <a:ext cx="4025258" cy="5193905"/>
          </a:xfrm>
          <a:prstGeom prst="rect">
            <a:avLst/>
          </a:prstGeom>
        </p:spPr>
      </p:pic>
      <p:sp>
        <p:nvSpPr>
          <p:cNvPr id="9" name="CuadroTexto 8">
            <a:extLst>
              <a:ext uri="{FF2B5EF4-FFF2-40B4-BE49-F238E27FC236}">
                <a16:creationId xmlns:a16="http://schemas.microsoft.com/office/drawing/2014/main" id="{441FF091-CDD7-EB5B-D84F-6AA7722938AA}"/>
              </a:ext>
            </a:extLst>
          </p:cNvPr>
          <p:cNvSpPr txBox="1"/>
          <p:nvPr/>
        </p:nvSpPr>
        <p:spPr>
          <a:xfrm>
            <a:off x="75165" y="4746480"/>
            <a:ext cx="7827864" cy="1323439"/>
          </a:xfrm>
          <a:prstGeom prst="rect">
            <a:avLst/>
          </a:prstGeom>
          <a:noFill/>
        </p:spPr>
        <p:txBody>
          <a:bodyPr wrap="square">
            <a:spAutoFit/>
          </a:bodyPr>
          <a:lstStyle/>
          <a:p>
            <a:pPr algn="ctr"/>
            <a:r>
              <a:rPr lang="es-ES" sz="2000" dirty="0"/>
              <a:t>IFMIF-DONES </a:t>
            </a:r>
            <a:r>
              <a:rPr lang="es-ES" sz="2000" dirty="0" err="1"/>
              <a:t>was</a:t>
            </a:r>
            <a:r>
              <a:rPr lang="es-ES" sz="2000" dirty="0"/>
              <a:t> </a:t>
            </a:r>
            <a:r>
              <a:rPr lang="en-US" sz="2000" dirty="0">
                <a:latin typeface="Calibri" panose="020F0502020204030204" pitchFamily="34" charset="0"/>
              </a:rPr>
              <a:t>recognized in </a:t>
            </a:r>
            <a:r>
              <a:rPr lang="en-US" sz="2000" b="1" dirty="0">
                <a:latin typeface="Calibri" panose="020F0502020204030204" pitchFamily="34" charset="0"/>
              </a:rPr>
              <a:t>2018</a:t>
            </a:r>
            <a:r>
              <a:rPr lang="en-US" sz="2000" dirty="0">
                <a:latin typeface="Calibri" panose="020F0502020204030204" pitchFamily="34" charset="0"/>
              </a:rPr>
              <a:t> by the </a:t>
            </a:r>
          </a:p>
          <a:p>
            <a:pPr algn="ctr"/>
            <a:r>
              <a:rPr lang="en-US" sz="2000" b="1" dirty="0">
                <a:latin typeface="Calibri" panose="020F0502020204030204" pitchFamily="34" charset="0"/>
              </a:rPr>
              <a:t>ESFRI</a:t>
            </a:r>
            <a:r>
              <a:rPr lang="pl-PL" sz="2000" b="1" dirty="0">
                <a:latin typeface="Calibri" panose="020F0502020204030204" pitchFamily="34" charset="0"/>
              </a:rPr>
              <a:t> </a:t>
            </a:r>
            <a:r>
              <a:rPr lang="en-US" sz="2000" b="1" dirty="0">
                <a:latin typeface="Calibri" panose="020F0502020204030204" pitchFamily="34" charset="0"/>
              </a:rPr>
              <a:t>European Strategy Forum on Research Infrastructures </a:t>
            </a:r>
          </a:p>
          <a:p>
            <a:pPr algn="ctr"/>
            <a:r>
              <a:rPr lang="es-ES" sz="2000" dirty="0" err="1"/>
              <a:t>Included</a:t>
            </a:r>
            <a:r>
              <a:rPr lang="es-ES" sz="2000" dirty="0"/>
              <a:t> in </a:t>
            </a:r>
            <a:r>
              <a:rPr lang="es-ES" sz="2000" dirty="0" err="1"/>
              <a:t>the</a:t>
            </a:r>
            <a:r>
              <a:rPr lang="es-ES" sz="2000" dirty="0"/>
              <a:t> </a:t>
            </a:r>
            <a:r>
              <a:rPr lang="es-ES" sz="2000" b="1" dirty="0"/>
              <a:t>ESFRI 2018 </a:t>
            </a:r>
            <a:r>
              <a:rPr lang="es-ES" sz="2000" b="1" dirty="0" err="1"/>
              <a:t>Roadmap</a:t>
            </a:r>
            <a:r>
              <a:rPr lang="es-ES" sz="2000" b="1" dirty="0"/>
              <a:t> </a:t>
            </a:r>
            <a:br>
              <a:rPr lang="es-ES" sz="2000" dirty="0"/>
            </a:br>
            <a:r>
              <a:rPr lang="es-ES" sz="2000" dirty="0" err="1"/>
              <a:t>Continued</a:t>
            </a:r>
            <a:r>
              <a:rPr lang="es-ES" sz="2000" dirty="0"/>
              <a:t> in </a:t>
            </a:r>
            <a:r>
              <a:rPr lang="es-ES" sz="2000" b="1" dirty="0"/>
              <a:t>2021</a:t>
            </a:r>
          </a:p>
        </p:txBody>
      </p:sp>
      <p:pic>
        <p:nvPicPr>
          <p:cNvPr id="12" name="Imagen 11">
            <a:extLst>
              <a:ext uri="{FF2B5EF4-FFF2-40B4-BE49-F238E27FC236}">
                <a16:creationId xmlns:a16="http://schemas.microsoft.com/office/drawing/2014/main" id="{460BA33D-280D-D929-2E7E-859A0E187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759" y="3150283"/>
            <a:ext cx="4487865" cy="1440694"/>
          </a:xfrm>
          <a:prstGeom prst="rect">
            <a:avLst/>
          </a:prstGeom>
        </p:spPr>
      </p:pic>
      <p:sp>
        <p:nvSpPr>
          <p:cNvPr id="13" name="Marcador de pie de página 2">
            <a:extLst>
              <a:ext uri="{FF2B5EF4-FFF2-40B4-BE49-F238E27FC236}">
                <a16:creationId xmlns:a16="http://schemas.microsoft.com/office/drawing/2014/main" id="{D35134EE-5794-0EA9-3059-FCFE457A22D4}"/>
              </a:ext>
            </a:extLst>
          </p:cNvPr>
          <p:cNvSpPr>
            <a:spLocks noGrp="1"/>
          </p:cNvSpPr>
          <p:nvPr>
            <p:ph type="ftr" sz="quarter" idx="11"/>
          </p:nvPr>
        </p:nvSpPr>
        <p:spPr>
          <a:xfrm>
            <a:off x="1205029" y="6685472"/>
            <a:ext cx="10986971" cy="172528"/>
          </a:xfrm>
        </p:spPr>
        <p:txBody>
          <a:bodyPr/>
          <a:lstStyle/>
          <a:p>
            <a:pPr algn="r"/>
            <a:r>
              <a:rPr lang="fr-FR" sz="800" dirty="0">
                <a:solidFill>
                  <a:schemeClr val="bg1">
                    <a:lumMod val="50000"/>
                  </a:schemeClr>
                </a:solidFill>
              </a:rPr>
              <a:t>I. Podadera | </a:t>
            </a:r>
            <a:r>
              <a:rPr lang="fr-FR" dirty="0">
                <a:solidFill>
                  <a:schemeClr val="bg1">
                    <a:lumMod val="50000"/>
                  </a:schemeClr>
                </a:solidFill>
              </a:rPr>
              <a:t>ARTIFACT </a:t>
            </a:r>
            <a:r>
              <a:rPr lang="fr-FR" dirty="0" err="1">
                <a:solidFill>
                  <a:schemeClr val="bg1">
                    <a:lumMod val="50000"/>
                  </a:schemeClr>
                </a:solidFill>
              </a:rPr>
              <a:t>PreP</a:t>
            </a:r>
            <a:r>
              <a:rPr lang="fr-FR" dirty="0">
                <a:solidFill>
                  <a:schemeClr val="bg1">
                    <a:lumMod val="50000"/>
                  </a:schemeClr>
                </a:solidFill>
              </a:rPr>
              <a:t> Meeting</a:t>
            </a:r>
            <a:r>
              <a:rPr lang="fr-FR" sz="800" dirty="0">
                <a:solidFill>
                  <a:schemeClr val="bg1">
                    <a:lumMod val="50000"/>
                  </a:schemeClr>
                </a:solidFill>
              </a:rPr>
              <a:t> | </a:t>
            </a:r>
            <a:r>
              <a:rPr lang="fr-FR" dirty="0">
                <a:solidFill>
                  <a:schemeClr val="bg1">
                    <a:lumMod val="50000"/>
                  </a:schemeClr>
                </a:solidFill>
              </a:rPr>
              <a:t>28</a:t>
            </a:r>
            <a:r>
              <a:rPr lang="fr-FR" sz="800" dirty="0">
                <a:solidFill>
                  <a:schemeClr val="bg1">
                    <a:lumMod val="50000"/>
                  </a:schemeClr>
                </a:solidFill>
              </a:rPr>
              <a:t>/11/2023 | Page </a:t>
            </a:r>
            <a:fld id="{5A77D20A-BD6E-4EA7-8399-6FBE1FA9E517}" type="slidenum">
              <a:rPr lang="fr-FR">
                <a:solidFill>
                  <a:schemeClr val="bg1">
                    <a:lumMod val="50000"/>
                  </a:schemeClr>
                </a:solidFill>
              </a:rPr>
              <a:t>3</a:t>
            </a:fld>
            <a:endParaRPr lang="en-GB" sz="800" dirty="0">
              <a:solidFill>
                <a:schemeClr val="bg1">
                  <a:lumMod val="50000"/>
                </a:schemeClr>
              </a:solidFill>
            </a:endParaRPr>
          </a:p>
        </p:txBody>
      </p:sp>
      <p:sp>
        <p:nvSpPr>
          <p:cNvPr id="15" name="CuadroTexto 14">
            <a:extLst>
              <a:ext uri="{FF2B5EF4-FFF2-40B4-BE49-F238E27FC236}">
                <a16:creationId xmlns:a16="http://schemas.microsoft.com/office/drawing/2014/main" id="{27A1A885-55BD-8F44-6E5E-4C76534F7718}"/>
              </a:ext>
            </a:extLst>
          </p:cNvPr>
          <p:cNvSpPr txBox="1"/>
          <p:nvPr/>
        </p:nvSpPr>
        <p:spPr>
          <a:xfrm>
            <a:off x="380148" y="1299424"/>
            <a:ext cx="7440552" cy="1015663"/>
          </a:xfrm>
          <a:prstGeom prst="rect">
            <a:avLst/>
          </a:prstGeom>
          <a:noFill/>
        </p:spPr>
        <p:txBody>
          <a:bodyPr wrap="square">
            <a:spAutoFit/>
          </a:bodyPr>
          <a:lstStyle/>
          <a:p>
            <a:pPr algn="ctr"/>
            <a:r>
              <a:rPr lang="en-US" sz="2000" dirty="0">
                <a:solidFill>
                  <a:srgbClr val="FF0000"/>
                </a:solidFill>
                <a:latin typeface="Calibri" panose="020F0502020204030204" pitchFamily="34" charset="0"/>
              </a:rPr>
              <a:t>The key mission of the facility is the irradiation and qualification of materials for DEMO and fusion reactors but it has unique characteristics that must be available for other scientific purposes</a:t>
            </a:r>
          </a:p>
        </p:txBody>
      </p:sp>
    </p:spTree>
    <p:extLst>
      <p:ext uri="{BB962C8B-B14F-4D97-AF65-F5344CB8AC3E}">
        <p14:creationId xmlns:p14="http://schemas.microsoft.com/office/powerpoint/2010/main" val="3063672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5EAD1-662C-7BBC-4AA5-D86E0F00DF76}"/>
              </a:ext>
            </a:extLst>
          </p:cNvPr>
          <p:cNvSpPr>
            <a:spLocks noGrp="1"/>
          </p:cNvSpPr>
          <p:nvPr>
            <p:ph type="title"/>
          </p:nvPr>
        </p:nvSpPr>
        <p:spPr>
          <a:xfrm>
            <a:off x="0" y="-27384"/>
            <a:ext cx="12192000" cy="891216"/>
          </a:xfrm>
        </p:spPr>
        <p:txBody>
          <a:bodyPr/>
          <a:lstStyle/>
          <a:p>
            <a:pPr algn="ctr"/>
            <a:r>
              <a:rPr lang="en-GB" sz="3200" dirty="0"/>
              <a:t>IFMIF-DONES</a:t>
            </a:r>
          </a:p>
        </p:txBody>
      </p:sp>
      <p:pic>
        <p:nvPicPr>
          <p:cNvPr id="13" name="Picture 12" descr="A model of a building&#10;&#10;Description automatically generated with medium confidence">
            <a:extLst>
              <a:ext uri="{FF2B5EF4-FFF2-40B4-BE49-F238E27FC236}">
                <a16:creationId xmlns:a16="http://schemas.microsoft.com/office/drawing/2014/main" id="{CE248D6F-2AA3-8332-4826-A9C27C8E3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69" y="941848"/>
            <a:ext cx="10879594" cy="5614127"/>
          </a:xfrm>
          <a:prstGeom prst="rect">
            <a:avLst/>
          </a:prstGeom>
        </p:spPr>
      </p:pic>
      <p:sp>
        <p:nvSpPr>
          <p:cNvPr id="14" name="TextBox 13">
            <a:extLst>
              <a:ext uri="{FF2B5EF4-FFF2-40B4-BE49-F238E27FC236}">
                <a16:creationId xmlns:a16="http://schemas.microsoft.com/office/drawing/2014/main" id="{D72D132C-8930-FAA4-3E53-4CAA39DC03D3}"/>
              </a:ext>
            </a:extLst>
          </p:cNvPr>
          <p:cNvSpPr txBox="1"/>
          <p:nvPr/>
        </p:nvSpPr>
        <p:spPr>
          <a:xfrm rot="20957698">
            <a:off x="3890698" y="3504988"/>
            <a:ext cx="2267338" cy="338554"/>
          </a:xfrm>
          <a:prstGeom prst="rect">
            <a:avLst/>
          </a:prstGeom>
          <a:solidFill>
            <a:srgbClr val="C00000"/>
          </a:solidFill>
        </p:spPr>
        <p:txBody>
          <a:bodyPr wrap="square" rtlCol="0">
            <a:spAutoFit/>
          </a:bodyPr>
          <a:lstStyle/>
          <a:p>
            <a:pPr algn="ctr"/>
            <a:r>
              <a:rPr lang="en-GB" sz="1600" dirty="0">
                <a:solidFill>
                  <a:schemeClr val="bg1"/>
                </a:solidFill>
              </a:rPr>
              <a:t>Accelerator Vault</a:t>
            </a:r>
          </a:p>
        </p:txBody>
      </p:sp>
      <p:sp>
        <p:nvSpPr>
          <p:cNvPr id="15" name="TextBox 14">
            <a:extLst>
              <a:ext uri="{FF2B5EF4-FFF2-40B4-BE49-F238E27FC236}">
                <a16:creationId xmlns:a16="http://schemas.microsoft.com/office/drawing/2014/main" id="{B52CBF93-7239-8425-C894-E4E75677AD39}"/>
              </a:ext>
            </a:extLst>
          </p:cNvPr>
          <p:cNvSpPr txBox="1"/>
          <p:nvPr/>
        </p:nvSpPr>
        <p:spPr>
          <a:xfrm>
            <a:off x="7327846" y="4156067"/>
            <a:ext cx="1558211" cy="338554"/>
          </a:xfrm>
          <a:prstGeom prst="rect">
            <a:avLst/>
          </a:prstGeom>
          <a:solidFill>
            <a:srgbClr val="C00000"/>
          </a:solidFill>
        </p:spPr>
        <p:txBody>
          <a:bodyPr wrap="square" rtlCol="0">
            <a:spAutoFit/>
          </a:bodyPr>
          <a:lstStyle/>
          <a:p>
            <a:pPr algn="ctr"/>
            <a:r>
              <a:rPr lang="en-GB" sz="1600" dirty="0">
                <a:solidFill>
                  <a:schemeClr val="bg1"/>
                </a:solidFill>
              </a:rPr>
              <a:t>Lithium Systems</a:t>
            </a:r>
          </a:p>
        </p:txBody>
      </p:sp>
      <p:sp>
        <p:nvSpPr>
          <p:cNvPr id="16" name="TextBox 15">
            <a:extLst>
              <a:ext uri="{FF2B5EF4-FFF2-40B4-BE49-F238E27FC236}">
                <a16:creationId xmlns:a16="http://schemas.microsoft.com/office/drawing/2014/main" id="{B229BC7A-4435-1B67-8C7B-A177615FB88F}"/>
              </a:ext>
            </a:extLst>
          </p:cNvPr>
          <p:cNvSpPr txBox="1"/>
          <p:nvPr/>
        </p:nvSpPr>
        <p:spPr>
          <a:xfrm>
            <a:off x="8671452" y="1380463"/>
            <a:ext cx="900639" cy="584775"/>
          </a:xfrm>
          <a:prstGeom prst="rect">
            <a:avLst/>
          </a:prstGeom>
          <a:solidFill>
            <a:srgbClr val="C00000"/>
          </a:solidFill>
        </p:spPr>
        <p:txBody>
          <a:bodyPr wrap="square" rtlCol="0">
            <a:spAutoFit/>
          </a:bodyPr>
          <a:lstStyle/>
          <a:p>
            <a:pPr algn="ctr"/>
            <a:r>
              <a:rPr lang="en-GB" sz="1600" dirty="0">
                <a:solidFill>
                  <a:schemeClr val="bg1"/>
                </a:solidFill>
              </a:rPr>
              <a:t>Access Cell</a:t>
            </a:r>
          </a:p>
        </p:txBody>
      </p:sp>
      <p:sp>
        <p:nvSpPr>
          <p:cNvPr id="17" name="TextBox 16">
            <a:extLst>
              <a:ext uri="{FF2B5EF4-FFF2-40B4-BE49-F238E27FC236}">
                <a16:creationId xmlns:a16="http://schemas.microsoft.com/office/drawing/2014/main" id="{289EFDAE-5C57-3762-F98A-8AA80534B252}"/>
              </a:ext>
            </a:extLst>
          </p:cNvPr>
          <p:cNvSpPr txBox="1"/>
          <p:nvPr/>
        </p:nvSpPr>
        <p:spPr>
          <a:xfrm rot="21059889">
            <a:off x="3549363" y="2415908"/>
            <a:ext cx="1308426" cy="338554"/>
          </a:xfrm>
          <a:prstGeom prst="rect">
            <a:avLst/>
          </a:prstGeom>
          <a:solidFill>
            <a:srgbClr val="C00000"/>
          </a:solidFill>
        </p:spPr>
        <p:txBody>
          <a:bodyPr wrap="square" rtlCol="0">
            <a:spAutoFit/>
          </a:bodyPr>
          <a:lstStyle/>
          <a:p>
            <a:pPr algn="ctr"/>
            <a:r>
              <a:rPr lang="en-GB" sz="1600" dirty="0">
                <a:solidFill>
                  <a:schemeClr val="bg1"/>
                </a:solidFill>
              </a:rPr>
              <a:t>RF area</a:t>
            </a:r>
          </a:p>
        </p:txBody>
      </p:sp>
      <p:cxnSp>
        <p:nvCxnSpPr>
          <p:cNvPr id="18" name="Straight Arrow Connector 17">
            <a:extLst>
              <a:ext uri="{FF2B5EF4-FFF2-40B4-BE49-F238E27FC236}">
                <a16:creationId xmlns:a16="http://schemas.microsoft.com/office/drawing/2014/main" id="{F2DC1E91-5EF2-581A-3EFE-B92AC16D7EB3}"/>
              </a:ext>
            </a:extLst>
          </p:cNvPr>
          <p:cNvCxnSpPr/>
          <p:nvPr/>
        </p:nvCxnSpPr>
        <p:spPr>
          <a:xfrm flipH="1" flipV="1">
            <a:off x="8060300" y="3602836"/>
            <a:ext cx="65314" cy="55323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3023753-2B79-F2E2-7243-A4ACC5DDBFCF}"/>
              </a:ext>
            </a:extLst>
          </p:cNvPr>
          <p:cNvSpPr txBox="1"/>
          <p:nvPr/>
        </p:nvSpPr>
        <p:spPr>
          <a:xfrm>
            <a:off x="6318063" y="1672850"/>
            <a:ext cx="620434" cy="338554"/>
          </a:xfrm>
          <a:prstGeom prst="rect">
            <a:avLst/>
          </a:prstGeom>
          <a:solidFill>
            <a:srgbClr val="C00000"/>
          </a:solidFill>
        </p:spPr>
        <p:txBody>
          <a:bodyPr wrap="square" rtlCol="0">
            <a:spAutoFit/>
          </a:bodyPr>
          <a:lstStyle/>
          <a:p>
            <a:pPr algn="ctr"/>
            <a:r>
              <a:rPr lang="en-GB" sz="1600" dirty="0">
                <a:solidFill>
                  <a:schemeClr val="bg1"/>
                </a:solidFill>
              </a:rPr>
              <a:t>TIR</a:t>
            </a:r>
          </a:p>
        </p:txBody>
      </p:sp>
      <p:cxnSp>
        <p:nvCxnSpPr>
          <p:cNvPr id="20" name="Straight Arrow Connector 19">
            <a:extLst>
              <a:ext uri="{FF2B5EF4-FFF2-40B4-BE49-F238E27FC236}">
                <a16:creationId xmlns:a16="http://schemas.microsoft.com/office/drawing/2014/main" id="{6A89086A-EB96-A4B7-A33E-8EEFEFA074AD}"/>
              </a:ext>
            </a:extLst>
          </p:cNvPr>
          <p:cNvCxnSpPr>
            <a:cxnSpLocks/>
          </p:cNvCxnSpPr>
          <p:nvPr/>
        </p:nvCxnSpPr>
        <p:spPr>
          <a:xfrm>
            <a:off x="6726023" y="1965238"/>
            <a:ext cx="601823" cy="66095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E4824AF-50B5-7446-A3C2-A58D70D2BC06}"/>
              </a:ext>
            </a:extLst>
          </p:cNvPr>
          <p:cNvSpPr txBox="1"/>
          <p:nvPr/>
        </p:nvSpPr>
        <p:spPr>
          <a:xfrm rot="20957698">
            <a:off x="3034570" y="4383329"/>
            <a:ext cx="2267338" cy="584775"/>
          </a:xfrm>
          <a:prstGeom prst="rect">
            <a:avLst/>
          </a:prstGeom>
          <a:solidFill>
            <a:srgbClr val="C00000"/>
          </a:solidFill>
        </p:spPr>
        <p:txBody>
          <a:bodyPr wrap="square" rtlCol="0">
            <a:spAutoFit/>
          </a:bodyPr>
          <a:lstStyle/>
          <a:p>
            <a:pPr algn="ctr"/>
            <a:r>
              <a:rPr lang="en-GB" sz="1600" dirty="0">
                <a:solidFill>
                  <a:schemeClr val="bg1"/>
                </a:solidFill>
              </a:rPr>
              <a:t>Complementary experiments area</a:t>
            </a:r>
          </a:p>
        </p:txBody>
      </p:sp>
      <p:cxnSp>
        <p:nvCxnSpPr>
          <p:cNvPr id="22" name="Straight Arrow Connector 21">
            <a:extLst>
              <a:ext uri="{FF2B5EF4-FFF2-40B4-BE49-F238E27FC236}">
                <a16:creationId xmlns:a16="http://schemas.microsoft.com/office/drawing/2014/main" id="{8C1B795B-9DD9-C8A6-3D3F-753C925E0637}"/>
              </a:ext>
            </a:extLst>
          </p:cNvPr>
          <p:cNvCxnSpPr>
            <a:cxnSpLocks/>
          </p:cNvCxnSpPr>
          <p:nvPr/>
        </p:nvCxnSpPr>
        <p:spPr>
          <a:xfrm flipH="1">
            <a:off x="7994986" y="1965238"/>
            <a:ext cx="676466" cy="26556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A84FD4A-C10C-9040-A189-CA1B87E4C995}"/>
              </a:ext>
            </a:extLst>
          </p:cNvPr>
          <p:cNvSpPr txBox="1"/>
          <p:nvPr/>
        </p:nvSpPr>
        <p:spPr>
          <a:xfrm>
            <a:off x="9100892" y="2098022"/>
            <a:ext cx="2302015" cy="584775"/>
          </a:xfrm>
          <a:prstGeom prst="rect">
            <a:avLst/>
          </a:prstGeom>
          <a:solidFill>
            <a:srgbClr val="C00000"/>
          </a:solidFill>
        </p:spPr>
        <p:txBody>
          <a:bodyPr wrap="square" rtlCol="0">
            <a:spAutoFit/>
          </a:bodyPr>
          <a:lstStyle/>
          <a:p>
            <a:pPr algn="ctr"/>
            <a:r>
              <a:rPr lang="en-GB" sz="1600" dirty="0">
                <a:solidFill>
                  <a:schemeClr val="bg1"/>
                </a:solidFill>
              </a:rPr>
              <a:t>Test Cell </a:t>
            </a:r>
            <a:br>
              <a:rPr lang="en-GB" sz="1600" dirty="0">
                <a:solidFill>
                  <a:schemeClr val="bg1"/>
                </a:solidFill>
              </a:rPr>
            </a:br>
            <a:r>
              <a:rPr lang="en-GB" sz="1600" dirty="0">
                <a:solidFill>
                  <a:schemeClr val="bg1"/>
                </a:solidFill>
              </a:rPr>
              <a:t>(Target + Test Systems)</a:t>
            </a:r>
          </a:p>
        </p:txBody>
      </p:sp>
      <p:cxnSp>
        <p:nvCxnSpPr>
          <p:cNvPr id="24" name="Straight Arrow Connector 23">
            <a:extLst>
              <a:ext uri="{FF2B5EF4-FFF2-40B4-BE49-F238E27FC236}">
                <a16:creationId xmlns:a16="http://schemas.microsoft.com/office/drawing/2014/main" id="{B8257522-A50E-FC05-34A9-2EA1EEF4D600}"/>
              </a:ext>
            </a:extLst>
          </p:cNvPr>
          <p:cNvCxnSpPr>
            <a:cxnSpLocks/>
          </p:cNvCxnSpPr>
          <p:nvPr/>
        </p:nvCxnSpPr>
        <p:spPr>
          <a:xfrm flipH="1">
            <a:off x="7892349" y="2497158"/>
            <a:ext cx="1306286" cy="28924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9A5A898-C3FA-5417-A0D1-1A523E9DAFC0}"/>
              </a:ext>
            </a:extLst>
          </p:cNvPr>
          <p:cNvSpPr txBox="1"/>
          <p:nvPr/>
        </p:nvSpPr>
        <p:spPr>
          <a:xfrm>
            <a:off x="433761" y="1067885"/>
            <a:ext cx="2440070" cy="1015663"/>
          </a:xfrm>
          <a:prstGeom prst="rect">
            <a:avLst/>
          </a:prstGeom>
          <a:solidFill>
            <a:schemeClr val="accent1"/>
          </a:solidFill>
        </p:spPr>
        <p:txBody>
          <a:bodyPr wrap="square" rtlCol="0">
            <a:spAutoFit/>
          </a:bodyPr>
          <a:lstStyle/>
          <a:p>
            <a:pPr algn="ctr"/>
            <a:r>
              <a:rPr lang="en-GB" sz="2000" dirty="0">
                <a:solidFill>
                  <a:schemeClr val="bg1"/>
                </a:solidFill>
              </a:rPr>
              <a:t>70% Availability </a:t>
            </a:r>
          </a:p>
          <a:p>
            <a:pPr algn="ctr"/>
            <a:r>
              <a:rPr lang="en-GB" sz="2000" dirty="0">
                <a:solidFill>
                  <a:schemeClr val="bg1"/>
                </a:solidFill>
              </a:rPr>
              <a:t>30 years Operation</a:t>
            </a:r>
          </a:p>
          <a:p>
            <a:pPr algn="ctr"/>
            <a:r>
              <a:rPr lang="en-GB" sz="2000" dirty="0">
                <a:solidFill>
                  <a:schemeClr val="bg1"/>
                </a:solidFill>
              </a:rPr>
              <a:t>Extensive use of RH</a:t>
            </a:r>
          </a:p>
        </p:txBody>
      </p:sp>
      <p:sp>
        <p:nvSpPr>
          <p:cNvPr id="6" name="Marcador de pie de página 2">
            <a:extLst>
              <a:ext uri="{FF2B5EF4-FFF2-40B4-BE49-F238E27FC236}">
                <a16:creationId xmlns:a16="http://schemas.microsoft.com/office/drawing/2014/main" id="{2D030F80-753C-689D-05C5-C26CAD320CE8}"/>
              </a:ext>
            </a:extLst>
          </p:cNvPr>
          <p:cNvSpPr txBox="1">
            <a:spLocks/>
          </p:cNvSpPr>
          <p:nvPr/>
        </p:nvSpPr>
        <p:spPr>
          <a:xfrm>
            <a:off x="1205029" y="6685472"/>
            <a:ext cx="10986971" cy="17252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800" dirty="0">
                <a:solidFill>
                  <a:schemeClr val="bg1">
                    <a:lumMod val="50000"/>
                  </a:schemeClr>
                </a:solidFill>
                <a:latin typeface="Arial" panose="020B0604020202020204" pitchFamily="34" charset="0"/>
                <a:cs typeface="Arial" panose="020B0604020202020204" pitchFamily="34" charset="0"/>
              </a:rPr>
              <a:t>I. Podadera | ARTIFACT </a:t>
            </a:r>
            <a:r>
              <a:rPr lang="fr-FR" sz="800" dirty="0" err="1">
                <a:solidFill>
                  <a:schemeClr val="bg1">
                    <a:lumMod val="50000"/>
                  </a:schemeClr>
                </a:solidFill>
                <a:latin typeface="Arial" panose="020B0604020202020204" pitchFamily="34" charset="0"/>
                <a:cs typeface="Arial" panose="020B0604020202020204" pitchFamily="34" charset="0"/>
              </a:rPr>
              <a:t>PreP</a:t>
            </a:r>
            <a:r>
              <a:rPr lang="fr-FR" sz="800" dirty="0">
                <a:solidFill>
                  <a:schemeClr val="bg1">
                    <a:lumMod val="50000"/>
                  </a:schemeClr>
                </a:solidFill>
                <a:latin typeface="Arial" panose="020B0604020202020204" pitchFamily="34" charset="0"/>
                <a:cs typeface="Arial" panose="020B0604020202020204" pitchFamily="34" charset="0"/>
              </a:rPr>
              <a:t> Meeting | 28/11/2023 | Page </a:t>
            </a:r>
            <a:fld id="{5A77D20A-BD6E-4EA7-8399-6FBE1FA9E517}" type="slidenum">
              <a:rPr lang="fr-FR" sz="800" smtClean="0">
                <a:solidFill>
                  <a:schemeClr val="bg1">
                    <a:lumMod val="50000"/>
                  </a:schemeClr>
                </a:solidFill>
                <a:latin typeface="Arial" panose="020B0604020202020204" pitchFamily="34" charset="0"/>
                <a:cs typeface="Arial" panose="020B0604020202020204" pitchFamily="34" charset="0"/>
              </a:rPr>
              <a:pPr algn="r"/>
              <a:t>4</a:t>
            </a:fld>
            <a:endParaRPr lang="en-GB" sz="800" dirty="0">
              <a:solidFill>
                <a:schemeClr val="bg1">
                  <a:lumMod val="50000"/>
                </a:schemeClr>
              </a:solidFill>
              <a:latin typeface="Arial" panose="020B0604020202020204" pitchFamily="34" charset="0"/>
              <a:cs typeface="Arial" panose="020B0604020202020204" pitchFamily="34" charset="0"/>
            </a:endParaRPr>
          </a:p>
        </p:txBody>
      </p:sp>
      <p:sp>
        <p:nvSpPr>
          <p:cNvPr id="7" name="TextBox 24">
            <a:extLst>
              <a:ext uri="{FF2B5EF4-FFF2-40B4-BE49-F238E27FC236}">
                <a16:creationId xmlns:a16="http://schemas.microsoft.com/office/drawing/2014/main" id="{5EA9BE68-A3C2-0007-5D64-D562CCC9AC2E}"/>
              </a:ext>
            </a:extLst>
          </p:cNvPr>
          <p:cNvSpPr txBox="1"/>
          <p:nvPr/>
        </p:nvSpPr>
        <p:spPr>
          <a:xfrm>
            <a:off x="4912787" y="5665696"/>
            <a:ext cx="7004384" cy="830997"/>
          </a:xfrm>
          <a:prstGeom prst="rect">
            <a:avLst/>
          </a:prstGeom>
          <a:noFill/>
        </p:spPr>
        <p:txBody>
          <a:bodyPr wrap="square" rtlCol="0">
            <a:spAutoFit/>
          </a:bodyPr>
          <a:lstStyle/>
          <a:p>
            <a:r>
              <a:rPr lang="en-GB" sz="1600" b="1" dirty="0"/>
              <a:t>DONES Programme </a:t>
            </a:r>
            <a:r>
              <a:rPr lang="en-GB" sz="1600" dirty="0"/>
              <a:t>governed by a SC (03/2023-) formed by Members &amp; Observers</a:t>
            </a:r>
          </a:p>
          <a:p>
            <a:r>
              <a:rPr lang="en-GB" sz="1600" b="1" dirty="0"/>
              <a:t>Programme Team </a:t>
            </a:r>
            <a:r>
              <a:rPr lang="en-GB" sz="1600" dirty="0"/>
              <a:t>with IKC contributions from IA’s in charge of the Design</a:t>
            </a:r>
          </a:p>
          <a:p>
            <a:r>
              <a:rPr lang="en-GB" sz="1600" b="1" dirty="0"/>
              <a:t>IFMIF-DONES </a:t>
            </a:r>
            <a:r>
              <a:rPr lang="en-GB" sz="1600" b="1" dirty="0" err="1"/>
              <a:t>España</a:t>
            </a:r>
            <a:r>
              <a:rPr lang="en-GB" sz="1600" b="1" dirty="0"/>
              <a:t> </a:t>
            </a:r>
            <a:r>
              <a:rPr lang="en-GB" sz="1600" dirty="0"/>
              <a:t>is the host and operator of the facility</a:t>
            </a:r>
          </a:p>
        </p:txBody>
      </p:sp>
    </p:spTree>
    <p:extLst>
      <p:ext uri="{BB962C8B-B14F-4D97-AF65-F5344CB8AC3E}">
        <p14:creationId xmlns:p14="http://schemas.microsoft.com/office/powerpoint/2010/main" val="119174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55EAD1-662C-7BBC-4AA5-D86E0F00DF76}"/>
              </a:ext>
            </a:extLst>
          </p:cNvPr>
          <p:cNvSpPr>
            <a:spLocks noGrp="1"/>
          </p:cNvSpPr>
          <p:nvPr>
            <p:ph type="title"/>
          </p:nvPr>
        </p:nvSpPr>
        <p:spPr>
          <a:xfrm>
            <a:off x="0" y="-27384"/>
            <a:ext cx="12192000" cy="891216"/>
          </a:xfrm>
        </p:spPr>
        <p:txBody>
          <a:bodyPr/>
          <a:lstStyle/>
          <a:p>
            <a:pPr algn="ctr"/>
            <a:r>
              <a:rPr lang="en-GB" sz="3200" dirty="0"/>
              <a:t>AI Strategy in DONES</a:t>
            </a:r>
          </a:p>
        </p:txBody>
      </p:sp>
      <p:sp>
        <p:nvSpPr>
          <p:cNvPr id="6" name="CuadroTexto 4">
            <a:extLst>
              <a:ext uri="{FF2B5EF4-FFF2-40B4-BE49-F238E27FC236}">
                <a16:creationId xmlns:a16="http://schemas.microsoft.com/office/drawing/2014/main" id="{EC7E2121-9604-781C-CBAE-38347D4B06F5}"/>
              </a:ext>
            </a:extLst>
          </p:cNvPr>
          <p:cNvSpPr txBox="1"/>
          <p:nvPr/>
        </p:nvSpPr>
        <p:spPr>
          <a:xfrm>
            <a:off x="189721" y="894029"/>
            <a:ext cx="5203372" cy="461665"/>
          </a:xfrm>
          <a:prstGeom prst="rect">
            <a:avLst/>
          </a:prstGeom>
          <a:noFill/>
        </p:spPr>
        <p:txBody>
          <a:bodyPr wrap="square" rtlCol="0">
            <a:spAutoFit/>
          </a:bodyPr>
          <a:lstStyle/>
          <a:p>
            <a:r>
              <a:rPr lang="es-ES" sz="2400" b="1" dirty="0">
                <a:solidFill>
                  <a:schemeClr val="accent1"/>
                </a:solidFill>
              </a:rPr>
              <a:t>Data </a:t>
            </a:r>
            <a:r>
              <a:rPr lang="es-ES" sz="2400" b="1" dirty="0" err="1">
                <a:solidFill>
                  <a:schemeClr val="accent1"/>
                </a:solidFill>
              </a:rPr>
              <a:t>strategy</a:t>
            </a:r>
            <a:endParaRPr lang="es-ES" sz="2400" b="1" dirty="0">
              <a:solidFill>
                <a:schemeClr val="accent1"/>
              </a:solidFill>
            </a:endParaRPr>
          </a:p>
        </p:txBody>
      </p:sp>
      <p:sp>
        <p:nvSpPr>
          <p:cNvPr id="7" name="CuadroTexto 6">
            <a:extLst>
              <a:ext uri="{FF2B5EF4-FFF2-40B4-BE49-F238E27FC236}">
                <a16:creationId xmlns:a16="http://schemas.microsoft.com/office/drawing/2014/main" id="{BF3BA43C-107F-1235-5666-C683C5FFE956}"/>
              </a:ext>
            </a:extLst>
          </p:cNvPr>
          <p:cNvSpPr txBox="1"/>
          <p:nvPr/>
        </p:nvSpPr>
        <p:spPr>
          <a:xfrm>
            <a:off x="180886" y="1314840"/>
            <a:ext cx="6043128" cy="1323439"/>
          </a:xfrm>
          <a:prstGeom prst="rect">
            <a:avLst/>
          </a:prstGeom>
          <a:noFill/>
        </p:spPr>
        <p:txBody>
          <a:bodyPr wrap="square" rtlCol="0">
            <a:spAutoFit/>
          </a:bodyPr>
          <a:lstStyle/>
          <a:p>
            <a:pPr marL="457189" indent="-457189">
              <a:buAutoNum type="arabicPeriod"/>
            </a:pPr>
            <a:r>
              <a:rPr lang="es-ES" sz="2000" b="1" dirty="0"/>
              <a:t>Big data </a:t>
            </a:r>
            <a:r>
              <a:rPr lang="es-ES" sz="2000" dirty="0" err="1"/>
              <a:t>for</a:t>
            </a:r>
            <a:r>
              <a:rPr lang="es-ES" sz="2000" dirty="0"/>
              <a:t> data </a:t>
            </a:r>
            <a:r>
              <a:rPr lang="es-ES" sz="2000" dirty="0" err="1"/>
              <a:t>processing</a:t>
            </a:r>
            <a:endParaRPr lang="es-ES" sz="2000" dirty="0"/>
          </a:p>
          <a:p>
            <a:pPr marL="457189" indent="-457189">
              <a:buAutoNum type="arabicPeriod"/>
            </a:pPr>
            <a:r>
              <a:rPr lang="es-ES" sz="2000" b="1" dirty="0" err="1"/>
              <a:t>Cibersecurity</a:t>
            </a:r>
            <a:r>
              <a:rPr lang="es-ES" sz="2000" dirty="0"/>
              <a:t> and </a:t>
            </a:r>
            <a:r>
              <a:rPr lang="es-ES" sz="2000" dirty="0" err="1"/>
              <a:t>network</a:t>
            </a:r>
            <a:r>
              <a:rPr lang="es-ES" sz="2000" dirty="0"/>
              <a:t> status </a:t>
            </a:r>
            <a:r>
              <a:rPr lang="es-ES" sz="2000" dirty="0" err="1"/>
              <a:t>analysis</a:t>
            </a:r>
            <a:endParaRPr lang="es-ES" sz="2000" dirty="0"/>
          </a:p>
          <a:p>
            <a:pPr marL="457189" indent="-457189">
              <a:buFontTx/>
              <a:buAutoNum type="arabicPeriod"/>
            </a:pPr>
            <a:r>
              <a:rPr lang="es-ES" sz="2000" b="1" dirty="0"/>
              <a:t>TSN</a:t>
            </a:r>
            <a:r>
              <a:rPr lang="es-ES" sz="2000" dirty="0"/>
              <a:t> (Time Sensitive Network) + </a:t>
            </a:r>
            <a:r>
              <a:rPr lang="es-ES" sz="2000" b="1" dirty="0"/>
              <a:t>White </a:t>
            </a:r>
            <a:r>
              <a:rPr lang="es-ES" sz="2000" b="1" dirty="0" err="1"/>
              <a:t>Rabbit</a:t>
            </a:r>
            <a:endParaRPr lang="es-ES" sz="2000" b="1" dirty="0"/>
          </a:p>
          <a:p>
            <a:pPr marL="457189" indent="-457189">
              <a:buAutoNum type="arabicPeriod"/>
            </a:pPr>
            <a:endParaRPr lang="es-ES" sz="2000" dirty="0"/>
          </a:p>
        </p:txBody>
      </p:sp>
      <p:sp>
        <p:nvSpPr>
          <p:cNvPr id="27" name="CuadroTexto 4">
            <a:extLst>
              <a:ext uri="{FF2B5EF4-FFF2-40B4-BE49-F238E27FC236}">
                <a16:creationId xmlns:a16="http://schemas.microsoft.com/office/drawing/2014/main" id="{5CDD06D6-054E-9812-E1C6-32172DBE143A}"/>
              </a:ext>
            </a:extLst>
          </p:cNvPr>
          <p:cNvSpPr txBox="1"/>
          <p:nvPr/>
        </p:nvSpPr>
        <p:spPr>
          <a:xfrm>
            <a:off x="189721" y="2345649"/>
            <a:ext cx="5203372" cy="461665"/>
          </a:xfrm>
          <a:prstGeom prst="rect">
            <a:avLst/>
          </a:prstGeom>
          <a:noFill/>
        </p:spPr>
        <p:txBody>
          <a:bodyPr wrap="square" rtlCol="0">
            <a:spAutoFit/>
          </a:bodyPr>
          <a:lstStyle/>
          <a:p>
            <a:r>
              <a:rPr lang="es-ES" sz="2400" b="1" dirty="0" err="1">
                <a:solidFill>
                  <a:schemeClr val="accent1"/>
                </a:solidFill>
              </a:rPr>
              <a:t>Simulation</a:t>
            </a:r>
            <a:r>
              <a:rPr lang="es-ES" sz="2400" b="1" dirty="0">
                <a:solidFill>
                  <a:schemeClr val="accent1"/>
                </a:solidFill>
              </a:rPr>
              <a:t> </a:t>
            </a:r>
            <a:r>
              <a:rPr lang="es-ES" sz="2400" b="1" dirty="0" err="1">
                <a:solidFill>
                  <a:schemeClr val="accent1"/>
                </a:solidFill>
              </a:rPr>
              <a:t>strategy</a:t>
            </a:r>
            <a:r>
              <a:rPr lang="es-ES" sz="2400" b="1" dirty="0">
                <a:solidFill>
                  <a:schemeClr val="accent1"/>
                </a:solidFill>
              </a:rPr>
              <a:t> (</a:t>
            </a:r>
            <a:r>
              <a:rPr lang="es-ES" sz="2400" b="1" dirty="0" err="1">
                <a:solidFill>
                  <a:schemeClr val="accent1"/>
                </a:solidFill>
              </a:rPr>
              <a:t>enabling</a:t>
            </a:r>
            <a:r>
              <a:rPr lang="es-ES" sz="2400" b="1" dirty="0">
                <a:solidFill>
                  <a:schemeClr val="accent1"/>
                </a:solidFill>
              </a:rPr>
              <a:t> AI)</a:t>
            </a:r>
          </a:p>
        </p:txBody>
      </p:sp>
      <p:sp>
        <p:nvSpPr>
          <p:cNvPr id="28" name="CuadroTexto 27">
            <a:extLst>
              <a:ext uri="{FF2B5EF4-FFF2-40B4-BE49-F238E27FC236}">
                <a16:creationId xmlns:a16="http://schemas.microsoft.com/office/drawing/2014/main" id="{A51ECC9C-78DB-C736-88D4-0F41E9C18D1A}"/>
              </a:ext>
            </a:extLst>
          </p:cNvPr>
          <p:cNvSpPr txBox="1"/>
          <p:nvPr/>
        </p:nvSpPr>
        <p:spPr>
          <a:xfrm>
            <a:off x="189722" y="2807314"/>
            <a:ext cx="5820101" cy="1938992"/>
          </a:xfrm>
          <a:prstGeom prst="rect">
            <a:avLst/>
          </a:prstGeom>
          <a:noFill/>
        </p:spPr>
        <p:txBody>
          <a:bodyPr wrap="square" rtlCol="0">
            <a:spAutoFit/>
          </a:bodyPr>
          <a:lstStyle/>
          <a:p>
            <a:pPr marL="457189" indent="-457189">
              <a:buAutoNum type="arabicPeriod"/>
            </a:pPr>
            <a:r>
              <a:rPr lang="es-ES" sz="2000" dirty="0" err="1"/>
              <a:t>Advanced</a:t>
            </a:r>
            <a:r>
              <a:rPr lang="es-ES" sz="2000" dirty="0"/>
              <a:t> </a:t>
            </a:r>
            <a:r>
              <a:rPr lang="es-ES" sz="2000" b="1" dirty="0"/>
              <a:t>Digital Twin </a:t>
            </a:r>
            <a:r>
              <a:rPr lang="es-ES" sz="2000" dirty="0" err="1"/>
              <a:t>of</a:t>
            </a:r>
            <a:r>
              <a:rPr lang="es-ES" sz="2000" dirty="0"/>
              <a:t> </a:t>
            </a:r>
            <a:r>
              <a:rPr lang="es-ES" sz="2000" dirty="0" err="1"/>
              <a:t>the</a:t>
            </a:r>
            <a:r>
              <a:rPr lang="es-ES" sz="2000" dirty="0"/>
              <a:t> </a:t>
            </a:r>
            <a:r>
              <a:rPr lang="es-ES" sz="2000" dirty="0" err="1"/>
              <a:t>Facility</a:t>
            </a:r>
            <a:endParaRPr lang="es-ES" sz="2000" dirty="0"/>
          </a:p>
          <a:p>
            <a:pPr marL="457189" indent="-457189">
              <a:buAutoNum type="arabicPeriod"/>
            </a:pPr>
            <a:r>
              <a:rPr lang="es-ES" sz="2000" b="1" dirty="0" err="1"/>
              <a:t>Fusion</a:t>
            </a:r>
            <a:r>
              <a:rPr lang="es-ES" sz="2000" b="1" dirty="0"/>
              <a:t> </a:t>
            </a:r>
            <a:r>
              <a:rPr lang="es-ES" sz="2000" b="1" dirty="0" err="1"/>
              <a:t>materials</a:t>
            </a:r>
            <a:r>
              <a:rPr lang="es-ES" sz="2000" b="1" dirty="0"/>
              <a:t> </a:t>
            </a:r>
            <a:r>
              <a:rPr lang="es-ES" sz="2000" dirty="0" err="1"/>
              <a:t>Design</a:t>
            </a:r>
            <a:r>
              <a:rPr lang="es-ES" sz="2000" dirty="0"/>
              <a:t> and </a:t>
            </a:r>
            <a:r>
              <a:rPr lang="es-ES" sz="2000" dirty="0" err="1"/>
              <a:t>analysis</a:t>
            </a:r>
            <a:r>
              <a:rPr lang="es-ES" sz="2000" dirty="0"/>
              <a:t> (QS, ID, RL…)</a:t>
            </a:r>
          </a:p>
          <a:p>
            <a:pPr marL="457189" indent="-457189">
              <a:buAutoNum type="arabicPeriod"/>
            </a:pPr>
            <a:r>
              <a:rPr lang="es-ES" sz="2000" dirty="0"/>
              <a:t>AI </a:t>
            </a:r>
            <a:r>
              <a:rPr lang="es-ES" sz="2000" b="1" dirty="0"/>
              <a:t>Virtual </a:t>
            </a:r>
            <a:r>
              <a:rPr lang="es-ES" sz="2000" b="1" dirty="0" err="1"/>
              <a:t>Sensors</a:t>
            </a:r>
            <a:endParaRPr lang="es-ES" sz="2000" b="1" dirty="0"/>
          </a:p>
          <a:p>
            <a:pPr marL="457189" indent="-457189">
              <a:buAutoNum type="arabicPeriod"/>
            </a:pPr>
            <a:r>
              <a:rPr lang="es-ES" sz="2000" dirty="0" err="1"/>
              <a:t>Intelligent</a:t>
            </a:r>
            <a:r>
              <a:rPr lang="es-ES" sz="2000" dirty="0"/>
              <a:t> control </a:t>
            </a:r>
            <a:r>
              <a:rPr lang="es-ES" sz="2000" dirty="0" err="1"/>
              <a:t>of</a:t>
            </a:r>
            <a:r>
              <a:rPr lang="es-ES" sz="2000" dirty="0"/>
              <a:t> </a:t>
            </a:r>
            <a:r>
              <a:rPr lang="es-ES" sz="2000" dirty="0" err="1"/>
              <a:t>the</a:t>
            </a:r>
            <a:r>
              <a:rPr lang="es-ES" sz="2000" dirty="0"/>
              <a:t> </a:t>
            </a:r>
            <a:r>
              <a:rPr lang="es-ES" sz="2000" b="1" dirty="0" err="1"/>
              <a:t>electrical</a:t>
            </a:r>
            <a:r>
              <a:rPr lang="es-ES" sz="2000" b="1" dirty="0"/>
              <a:t> </a:t>
            </a:r>
            <a:r>
              <a:rPr lang="es-ES" sz="2000" b="1" dirty="0" err="1"/>
              <a:t>system</a:t>
            </a:r>
            <a:r>
              <a:rPr lang="es-ES" sz="2000" b="1" dirty="0"/>
              <a:t> </a:t>
            </a:r>
            <a:r>
              <a:rPr lang="es-ES" sz="2000" dirty="0"/>
              <a:t>load and </a:t>
            </a:r>
            <a:r>
              <a:rPr lang="es-ES" sz="2000" dirty="0" err="1"/>
              <a:t>power</a:t>
            </a:r>
            <a:r>
              <a:rPr lang="es-ES" sz="2000" dirty="0"/>
              <a:t> </a:t>
            </a:r>
            <a:r>
              <a:rPr lang="es-ES" sz="2000" dirty="0" err="1"/>
              <a:t>peaks</a:t>
            </a:r>
            <a:endParaRPr lang="es-ES" sz="2000" dirty="0"/>
          </a:p>
          <a:p>
            <a:pPr marL="457189" indent="-457189">
              <a:buAutoNum type="arabicPeriod"/>
            </a:pPr>
            <a:endParaRPr lang="es-ES" sz="2000" dirty="0"/>
          </a:p>
        </p:txBody>
      </p:sp>
      <p:sp>
        <p:nvSpPr>
          <p:cNvPr id="32" name="CuadroTexto 4">
            <a:extLst>
              <a:ext uri="{FF2B5EF4-FFF2-40B4-BE49-F238E27FC236}">
                <a16:creationId xmlns:a16="http://schemas.microsoft.com/office/drawing/2014/main" id="{9AE63B17-301B-452E-E601-6218ACA7631A}"/>
              </a:ext>
            </a:extLst>
          </p:cNvPr>
          <p:cNvSpPr txBox="1"/>
          <p:nvPr/>
        </p:nvSpPr>
        <p:spPr>
          <a:xfrm>
            <a:off x="6265850" y="934712"/>
            <a:ext cx="5203372" cy="461665"/>
          </a:xfrm>
          <a:prstGeom prst="rect">
            <a:avLst/>
          </a:prstGeom>
          <a:noFill/>
        </p:spPr>
        <p:txBody>
          <a:bodyPr wrap="square" rtlCol="0">
            <a:spAutoFit/>
          </a:bodyPr>
          <a:lstStyle/>
          <a:p>
            <a:r>
              <a:rPr lang="es-ES" sz="2400" b="1" dirty="0" err="1">
                <a:solidFill>
                  <a:schemeClr val="accent1"/>
                </a:solidFill>
              </a:rPr>
              <a:t>Analytical</a:t>
            </a:r>
            <a:r>
              <a:rPr lang="es-ES" sz="2400" b="1" dirty="0">
                <a:solidFill>
                  <a:schemeClr val="accent1"/>
                </a:solidFill>
              </a:rPr>
              <a:t> </a:t>
            </a:r>
            <a:r>
              <a:rPr lang="es-ES" sz="2400" b="1" dirty="0" err="1">
                <a:solidFill>
                  <a:schemeClr val="accent1"/>
                </a:solidFill>
              </a:rPr>
              <a:t>supervision</a:t>
            </a:r>
            <a:r>
              <a:rPr lang="es-ES" sz="2400" b="1" dirty="0">
                <a:solidFill>
                  <a:schemeClr val="accent1"/>
                </a:solidFill>
              </a:rPr>
              <a:t> </a:t>
            </a:r>
          </a:p>
        </p:txBody>
      </p:sp>
      <p:sp>
        <p:nvSpPr>
          <p:cNvPr id="33" name="CuadroTexto 32">
            <a:extLst>
              <a:ext uri="{FF2B5EF4-FFF2-40B4-BE49-F238E27FC236}">
                <a16:creationId xmlns:a16="http://schemas.microsoft.com/office/drawing/2014/main" id="{21F5850B-AD4C-D9FB-B57B-731696A2F969}"/>
              </a:ext>
            </a:extLst>
          </p:cNvPr>
          <p:cNvSpPr txBox="1"/>
          <p:nvPr/>
        </p:nvSpPr>
        <p:spPr>
          <a:xfrm>
            <a:off x="6265850" y="1467258"/>
            <a:ext cx="5736428" cy="1938992"/>
          </a:xfrm>
          <a:prstGeom prst="rect">
            <a:avLst/>
          </a:prstGeom>
          <a:noFill/>
        </p:spPr>
        <p:txBody>
          <a:bodyPr wrap="square" rtlCol="0">
            <a:spAutoFit/>
          </a:bodyPr>
          <a:lstStyle/>
          <a:p>
            <a:pPr marL="457189" indent="-457189">
              <a:buAutoNum type="arabicPeriod"/>
            </a:pPr>
            <a:r>
              <a:rPr lang="es-ES" sz="2000" b="1" dirty="0"/>
              <a:t>Predictive </a:t>
            </a:r>
            <a:r>
              <a:rPr lang="es-ES" sz="2000" b="1" dirty="0" err="1"/>
              <a:t>Maintenance</a:t>
            </a:r>
            <a:endParaRPr lang="es-ES" sz="2000" b="1" dirty="0"/>
          </a:p>
          <a:p>
            <a:pPr marL="457189" indent="-457189">
              <a:buAutoNum type="arabicPeriod"/>
            </a:pPr>
            <a:r>
              <a:rPr lang="es-ES" sz="2000" b="1" dirty="0" err="1"/>
              <a:t>Fault</a:t>
            </a:r>
            <a:r>
              <a:rPr lang="es-ES" sz="2000" b="1" dirty="0"/>
              <a:t> </a:t>
            </a:r>
            <a:r>
              <a:rPr lang="es-ES" sz="2000" b="1" dirty="0" err="1"/>
              <a:t>detection</a:t>
            </a:r>
            <a:endParaRPr lang="es-ES" sz="2000" b="1" dirty="0"/>
          </a:p>
          <a:p>
            <a:pPr marL="457189" indent="-457189">
              <a:buAutoNum type="arabicPeriod"/>
            </a:pPr>
            <a:r>
              <a:rPr lang="es-ES" sz="2000" b="1" dirty="0" err="1"/>
              <a:t>Facility</a:t>
            </a:r>
            <a:r>
              <a:rPr lang="es-ES" sz="2000" b="1" dirty="0"/>
              <a:t> </a:t>
            </a:r>
            <a:r>
              <a:rPr lang="es-ES" sz="2000" b="1" dirty="0" err="1"/>
              <a:t>states</a:t>
            </a:r>
            <a:r>
              <a:rPr lang="es-ES" sz="2000" b="1" dirty="0"/>
              <a:t> </a:t>
            </a:r>
            <a:r>
              <a:rPr lang="es-ES" sz="2000" dirty="0" err="1"/>
              <a:t>monitoring</a:t>
            </a:r>
            <a:endParaRPr lang="es-ES" sz="2000" dirty="0"/>
          </a:p>
          <a:p>
            <a:pPr marL="457189" indent="-457189">
              <a:buAutoNum type="arabicPeriod"/>
            </a:pPr>
            <a:r>
              <a:rPr lang="es-ES" sz="2000" b="1" dirty="0" err="1"/>
              <a:t>Engineering</a:t>
            </a:r>
            <a:r>
              <a:rPr lang="es-ES" sz="2000" b="1" dirty="0"/>
              <a:t> Support </a:t>
            </a:r>
            <a:r>
              <a:rPr lang="es-ES" sz="2000" dirty="0"/>
              <a:t>(data </a:t>
            </a:r>
            <a:r>
              <a:rPr lang="es-ES" sz="2000" dirty="0" err="1"/>
              <a:t>management</a:t>
            </a:r>
            <a:r>
              <a:rPr lang="es-ES" sz="2000" dirty="0"/>
              <a:t>)</a:t>
            </a:r>
          </a:p>
          <a:p>
            <a:pPr marL="457189" indent="-457189">
              <a:buAutoNum type="arabicPeriod"/>
            </a:pPr>
            <a:r>
              <a:rPr lang="es-ES" sz="2000" b="1" dirty="0" err="1"/>
              <a:t>Facility</a:t>
            </a:r>
            <a:r>
              <a:rPr lang="es-ES" sz="2000" b="1" dirty="0"/>
              <a:t> </a:t>
            </a:r>
            <a:r>
              <a:rPr lang="es-ES" sz="2000" b="1" dirty="0" err="1"/>
              <a:t>inspection</a:t>
            </a:r>
            <a:r>
              <a:rPr lang="es-ES" sz="2000" dirty="0"/>
              <a:t> (</a:t>
            </a:r>
            <a:r>
              <a:rPr lang="es-ES" sz="2000" dirty="0" err="1"/>
              <a:t>image</a:t>
            </a:r>
            <a:r>
              <a:rPr lang="es-ES" sz="2000" dirty="0"/>
              <a:t> </a:t>
            </a:r>
            <a:r>
              <a:rPr lang="es-ES" sz="2000" dirty="0" err="1"/>
              <a:t>recognizition</a:t>
            </a:r>
            <a:r>
              <a:rPr lang="es-ES" sz="2000" dirty="0"/>
              <a:t>, </a:t>
            </a:r>
            <a:r>
              <a:rPr lang="es-ES" sz="2000" dirty="0" err="1"/>
              <a:t>physical</a:t>
            </a:r>
            <a:r>
              <a:rPr lang="es-ES" sz="2000" dirty="0"/>
              <a:t> </a:t>
            </a:r>
            <a:r>
              <a:rPr lang="es-ES" sz="2000" dirty="0" err="1"/>
              <a:t>fault</a:t>
            </a:r>
            <a:r>
              <a:rPr lang="es-ES" sz="2000" dirty="0"/>
              <a:t> </a:t>
            </a:r>
            <a:r>
              <a:rPr lang="es-ES" sz="2000" dirty="0" err="1"/>
              <a:t>detection</a:t>
            </a:r>
            <a:r>
              <a:rPr lang="es-ES" sz="2000" dirty="0"/>
              <a:t>…)</a:t>
            </a:r>
          </a:p>
        </p:txBody>
      </p:sp>
      <p:sp>
        <p:nvSpPr>
          <p:cNvPr id="34" name="CuadroTexto 4">
            <a:extLst>
              <a:ext uri="{FF2B5EF4-FFF2-40B4-BE49-F238E27FC236}">
                <a16:creationId xmlns:a16="http://schemas.microsoft.com/office/drawing/2014/main" id="{D7903BA0-A4C2-B62C-14CE-A11C9FDAA110}"/>
              </a:ext>
            </a:extLst>
          </p:cNvPr>
          <p:cNvSpPr txBox="1"/>
          <p:nvPr/>
        </p:nvSpPr>
        <p:spPr>
          <a:xfrm>
            <a:off x="6182178" y="3380542"/>
            <a:ext cx="5203372" cy="461665"/>
          </a:xfrm>
          <a:prstGeom prst="rect">
            <a:avLst/>
          </a:prstGeom>
          <a:noFill/>
        </p:spPr>
        <p:txBody>
          <a:bodyPr wrap="square" rtlCol="0">
            <a:spAutoFit/>
          </a:bodyPr>
          <a:lstStyle/>
          <a:p>
            <a:r>
              <a:rPr lang="es-ES" sz="2400" b="1" dirty="0">
                <a:solidFill>
                  <a:schemeClr val="accent1"/>
                </a:solidFill>
              </a:rPr>
              <a:t>HMI</a:t>
            </a:r>
          </a:p>
        </p:txBody>
      </p:sp>
      <p:sp>
        <p:nvSpPr>
          <p:cNvPr id="35" name="CuadroTexto 34">
            <a:extLst>
              <a:ext uri="{FF2B5EF4-FFF2-40B4-BE49-F238E27FC236}">
                <a16:creationId xmlns:a16="http://schemas.microsoft.com/office/drawing/2014/main" id="{F7980868-4870-6BA1-1608-ED97629764B1}"/>
              </a:ext>
            </a:extLst>
          </p:cNvPr>
          <p:cNvSpPr txBox="1"/>
          <p:nvPr/>
        </p:nvSpPr>
        <p:spPr>
          <a:xfrm>
            <a:off x="6182178" y="3838123"/>
            <a:ext cx="5736428" cy="1938992"/>
          </a:xfrm>
          <a:prstGeom prst="rect">
            <a:avLst/>
          </a:prstGeom>
          <a:noFill/>
        </p:spPr>
        <p:txBody>
          <a:bodyPr wrap="square" rtlCol="0">
            <a:spAutoFit/>
          </a:bodyPr>
          <a:lstStyle/>
          <a:p>
            <a:pPr marL="457189" indent="-457189">
              <a:buAutoNum type="arabicPeriod"/>
            </a:pPr>
            <a:r>
              <a:rPr lang="es-ES" sz="2000" b="1" dirty="0" err="1"/>
              <a:t>Advanced</a:t>
            </a:r>
            <a:r>
              <a:rPr lang="es-ES" sz="2000" b="1" dirty="0"/>
              <a:t> </a:t>
            </a:r>
            <a:r>
              <a:rPr lang="es-ES" sz="2000" b="1" dirty="0" err="1"/>
              <a:t>communication</a:t>
            </a:r>
            <a:r>
              <a:rPr lang="es-ES" sz="2000" b="1" dirty="0"/>
              <a:t> </a:t>
            </a:r>
            <a:r>
              <a:rPr lang="es-ES" sz="2000" dirty="0"/>
              <a:t>(</a:t>
            </a:r>
            <a:r>
              <a:rPr lang="es-ES" sz="2000" dirty="0" err="1"/>
              <a:t>voice</a:t>
            </a:r>
            <a:r>
              <a:rPr lang="es-ES" sz="2000" dirty="0"/>
              <a:t>, </a:t>
            </a:r>
            <a:r>
              <a:rPr lang="es-ES" sz="2000" dirty="0" err="1"/>
              <a:t>image</a:t>
            </a:r>
            <a:r>
              <a:rPr lang="es-ES" sz="2000" dirty="0"/>
              <a:t>…)</a:t>
            </a:r>
          </a:p>
          <a:p>
            <a:pPr marL="457189" indent="-457189">
              <a:buAutoNum type="arabicPeriod"/>
            </a:pPr>
            <a:r>
              <a:rPr lang="es-ES" sz="2000" dirty="0" err="1"/>
              <a:t>Automatic</a:t>
            </a:r>
            <a:r>
              <a:rPr lang="es-ES" sz="2000" dirty="0"/>
              <a:t> </a:t>
            </a:r>
            <a:r>
              <a:rPr lang="es-ES" sz="2000" b="1" dirty="0"/>
              <a:t>OPI</a:t>
            </a:r>
            <a:r>
              <a:rPr lang="es-ES" sz="2000" dirty="0"/>
              <a:t> </a:t>
            </a:r>
            <a:r>
              <a:rPr lang="es-ES" sz="2000" dirty="0" err="1"/>
              <a:t>generation</a:t>
            </a:r>
            <a:endParaRPr lang="es-ES" sz="2000" dirty="0"/>
          </a:p>
          <a:p>
            <a:pPr marL="457189" indent="-457189">
              <a:buAutoNum type="arabicPeriod"/>
            </a:pPr>
            <a:r>
              <a:rPr lang="es-ES" sz="2000" b="1" dirty="0" err="1"/>
              <a:t>Visualization</a:t>
            </a:r>
            <a:r>
              <a:rPr lang="es-ES" sz="2000" dirty="0"/>
              <a:t> Support (</a:t>
            </a:r>
            <a:r>
              <a:rPr lang="es-ES" sz="2000" dirty="0" err="1"/>
              <a:t>scaled</a:t>
            </a:r>
            <a:r>
              <a:rPr lang="es-ES" sz="2000" dirty="0"/>
              <a:t> </a:t>
            </a:r>
            <a:r>
              <a:rPr lang="es-ES" sz="2000" dirty="0" err="1"/>
              <a:t>plots</a:t>
            </a:r>
            <a:r>
              <a:rPr lang="es-ES" sz="2000" dirty="0"/>
              <a:t>, </a:t>
            </a:r>
            <a:r>
              <a:rPr lang="es-ES" sz="2000" dirty="0" err="1"/>
              <a:t>signals</a:t>
            </a:r>
            <a:r>
              <a:rPr lang="es-ES" sz="2000" dirty="0"/>
              <a:t>, 3D </a:t>
            </a:r>
            <a:r>
              <a:rPr lang="es-ES" sz="2000" dirty="0" err="1"/>
              <a:t>drawings</a:t>
            </a:r>
            <a:r>
              <a:rPr lang="es-ES" sz="2000" dirty="0"/>
              <a:t>, </a:t>
            </a:r>
            <a:r>
              <a:rPr lang="es-ES" sz="2000" dirty="0" err="1"/>
              <a:t>event</a:t>
            </a:r>
            <a:r>
              <a:rPr lang="es-ES" sz="2000" dirty="0"/>
              <a:t> </a:t>
            </a:r>
            <a:r>
              <a:rPr lang="es-ES" sz="2000" dirty="0" err="1"/>
              <a:t>secuencing</a:t>
            </a:r>
            <a:r>
              <a:rPr lang="es-ES" sz="2000" dirty="0"/>
              <a:t>…)</a:t>
            </a:r>
          </a:p>
          <a:p>
            <a:pPr marL="457189" indent="-457189">
              <a:buAutoNum type="arabicPeriod"/>
            </a:pPr>
            <a:r>
              <a:rPr lang="es-ES" sz="2000" dirty="0"/>
              <a:t>Inmersive </a:t>
            </a:r>
            <a:r>
              <a:rPr lang="es-ES" sz="2000" b="1" dirty="0"/>
              <a:t>remote </a:t>
            </a:r>
            <a:r>
              <a:rPr lang="es-ES" sz="2000" b="1" dirty="0" err="1"/>
              <a:t>operation</a:t>
            </a:r>
            <a:endParaRPr lang="es-ES" sz="2000" b="1" dirty="0"/>
          </a:p>
          <a:p>
            <a:pPr marL="457189" indent="-457189">
              <a:buAutoNum type="arabicPeriod"/>
            </a:pPr>
            <a:r>
              <a:rPr lang="es-ES" sz="2000" b="1" dirty="0" err="1"/>
              <a:t>Facility</a:t>
            </a:r>
            <a:r>
              <a:rPr lang="es-ES" sz="2000" b="1" dirty="0"/>
              <a:t> </a:t>
            </a:r>
            <a:r>
              <a:rPr lang="es-ES" sz="2000" b="1" dirty="0" err="1"/>
              <a:t>inspection</a:t>
            </a:r>
            <a:r>
              <a:rPr lang="es-ES" sz="2000" b="1" dirty="0"/>
              <a:t> </a:t>
            </a:r>
            <a:r>
              <a:rPr lang="es-ES" sz="2000" dirty="0" err="1"/>
              <a:t>by</a:t>
            </a:r>
            <a:r>
              <a:rPr lang="es-ES" sz="2000" dirty="0"/>
              <a:t> </a:t>
            </a:r>
            <a:r>
              <a:rPr lang="es-ES" sz="2000" dirty="0" err="1"/>
              <a:t>scanning</a:t>
            </a:r>
            <a:r>
              <a:rPr lang="es-ES" sz="2000" dirty="0"/>
              <a:t> and data </a:t>
            </a:r>
            <a:r>
              <a:rPr lang="es-ES" sz="2000" dirty="0" err="1"/>
              <a:t>cloud</a:t>
            </a:r>
            <a:endParaRPr lang="es-ES" sz="2000" dirty="0"/>
          </a:p>
        </p:txBody>
      </p:sp>
      <p:sp>
        <p:nvSpPr>
          <p:cNvPr id="10" name="Marcador de pie de página 2">
            <a:extLst>
              <a:ext uri="{FF2B5EF4-FFF2-40B4-BE49-F238E27FC236}">
                <a16:creationId xmlns:a16="http://schemas.microsoft.com/office/drawing/2014/main" id="{C29977E9-39F2-97D5-7C48-EB42F1033A9B}"/>
              </a:ext>
            </a:extLst>
          </p:cNvPr>
          <p:cNvSpPr txBox="1">
            <a:spLocks/>
          </p:cNvSpPr>
          <p:nvPr/>
        </p:nvSpPr>
        <p:spPr>
          <a:xfrm>
            <a:off x="1205029" y="6685472"/>
            <a:ext cx="10986971" cy="17252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800" dirty="0">
                <a:solidFill>
                  <a:schemeClr val="bg1">
                    <a:lumMod val="50000"/>
                  </a:schemeClr>
                </a:solidFill>
                <a:latin typeface="Arial" panose="020B0604020202020204" pitchFamily="34" charset="0"/>
                <a:cs typeface="Arial" panose="020B0604020202020204" pitchFamily="34" charset="0"/>
              </a:rPr>
              <a:t>I. Podadera | ARTIFACT </a:t>
            </a:r>
            <a:r>
              <a:rPr lang="fr-FR" sz="800" dirty="0" err="1">
                <a:solidFill>
                  <a:schemeClr val="bg1">
                    <a:lumMod val="50000"/>
                  </a:schemeClr>
                </a:solidFill>
                <a:latin typeface="Arial" panose="020B0604020202020204" pitchFamily="34" charset="0"/>
                <a:cs typeface="Arial" panose="020B0604020202020204" pitchFamily="34" charset="0"/>
              </a:rPr>
              <a:t>PreP</a:t>
            </a:r>
            <a:r>
              <a:rPr lang="fr-FR" sz="800" dirty="0">
                <a:solidFill>
                  <a:schemeClr val="bg1">
                    <a:lumMod val="50000"/>
                  </a:schemeClr>
                </a:solidFill>
                <a:latin typeface="Arial" panose="020B0604020202020204" pitchFamily="34" charset="0"/>
                <a:cs typeface="Arial" panose="020B0604020202020204" pitchFamily="34" charset="0"/>
              </a:rPr>
              <a:t> Meeting | 28/11/2023 | Page </a:t>
            </a:r>
            <a:fld id="{5A77D20A-BD6E-4EA7-8399-6FBE1FA9E517}" type="slidenum">
              <a:rPr lang="fr-FR" sz="800" smtClean="0">
                <a:solidFill>
                  <a:schemeClr val="bg1">
                    <a:lumMod val="50000"/>
                  </a:schemeClr>
                </a:solidFill>
                <a:latin typeface="Arial" panose="020B0604020202020204" pitchFamily="34" charset="0"/>
                <a:cs typeface="Arial" panose="020B0604020202020204" pitchFamily="34" charset="0"/>
              </a:rPr>
              <a:pPr algn="r"/>
              <a:t>5</a:t>
            </a:fld>
            <a:endParaRPr lang="en-GB" sz="8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2379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5C172DF-3C53-AE87-4DE2-8F5BE73E545C}"/>
              </a:ext>
            </a:extLst>
          </p:cNvPr>
          <p:cNvPicPr>
            <a:picLocks noChangeAspect="1"/>
          </p:cNvPicPr>
          <p:nvPr/>
        </p:nvPicPr>
        <p:blipFill>
          <a:blip r:embed="rId2"/>
          <a:stretch>
            <a:fillRect/>
          </a:stretch>
        </p:blipFill>
        <p:spPr>
          <a:xfrm>
            <a:off x="7532757" y="4050198"/>
            <a:ext cx="4383404" cy="2462997"/>
          </a:xfrm>
          <a:prstGeom prst="rect">
            <a:avLst/>
          </a:prstGeom>
        </p:spPr>
      </p:pic>
      <p:sp>
        <p:nvSpPr>
          <p:cNvPr id="5" name="Title 4">
            <a:extLst>
              <a:ext uri="{FF2B5EF4-FFF2-40B4-BE49-F238E27FC236}">
                <a16:creationId xmlns:a16="http://schemas.microsoft.com/office/drawing/2014/main" id="{7E55EAD1-662C-7BBC-4AA5-D86E0F00DF76}"/>
              </a:ext>
            </a:extLst>
          </p:cNvPr>
          <p:cNvSpPr>
            <a:spLocks noGrp="1"/>
          </p:cNvSpPr>
          <p:nvPr>
            <p:ph type="title"/>
          </p:nvPr>
        </p:nvSpPr>
        <p:spPr>
          <a:xfrm>
            <a:off x="0" y="-27384"/>
            <a:ext cx="12192000" cy="891216"/>
          </a:xfrm>
        </p:spPr>
        <p:txBody>
          <a:bodyPr/>
          <a:lstStyle/>
          <a:p>
            <a:pPr algn="ctr"/>
            <a:r>
              <a:rPr lang="en-GB" sz="3200" dirty="0"/>
              <a:t>Proposals IFMIF-DONES @ ARTIFACT</a:t>
            </a:r>
          </a:p>
        </p:txBody>
      </p:sp>
      <p:sp>
        <p:nvSpPr>
          <p:cNvPr id="6" name="CuadroTexto 4">
            <a:extLst>
              <a:ext uri="{FF2B5EF4-FFF2-40B4-BE49-F238E27FC236}">
                <a16:creationId xmlns:a16="http://schemas.microsoft.com/office/drawing/2014/main" id="{EC7E2121-9604-781C-CBAE-38347D4B06F5}"/>
              </a:ext>
            </a:extLst>
          </p:cNvPr>
          <p:cNvSpPr txBox="1"/>
          <p:nvPr/>
        </p:nvSpPr>
        <p:spPr>
          <a:xfrm>
            <a:off x="203038" y="1053161"/>
            <a:ext cx="7329719" cy="6001643"/>
          </a:xfrm>
          <a:prstGeom prst="rect">
            <a:avLst/>
          </a:prstGeom>
          <a:noFill/>
        </p:spPr>
        <p:txBody>
          <a:bodyPr wrap="square" rtlCol="0">
            <a:spAutoFit/>
          </a:bodyPr>
          <a:lstStyle/>
          <a:p>
            <a:r>
              <a:rPr lang="es-ES" sz="2400" dirty="0" err="1"/>
              <a:t>Consolidating</a:t>
            </a:r>
            <a:r>
              <a:rPr lang="es-ES" sz="2400" dirty="0"/>
              <a:t> a </a:t>
            </a:r>
            <a:r>
              <a:rPr lang="es-ES" sz="2400" b="1" dirty="0">
                <a:solidFill>
                  <a:schemeClr val="accent1"/>
                </a:solidFill>
              </a:rPr>
              <a:t>Project data </a:t>
            </a:r>
            <a:r>
              <a:rPr lang="es-ES" sz="2400" b="1" dirty="0" err="1">
                <a:solidFill>
                  <a:schemeClr val="accent1"/>
                </a:solidFill>
              </a:rPr>
              <a:t>framework</a:t>
            </a:r>
            <a:r>
              <a:rPr lang="es-ES" sz="2400" b="1" dirty="0">
                <a:solidFill>
                  <a:schemeClr val="accent1"/>
                </a:solidFill>
              </a:rPr>
              <a:t> </a:t>
            </a:r>
            <a:r>
              <a:rPr lang="es-ES" sz="2400" dirty="0"/>
              <a:t>(IPR, DMP, Remote Access…) </a:t>
            </a:r>
            <a:r>
              <a:rPr lang="es-ES" sz="2400" dirty="0" err="1"/>
              <a:t>for</a:t>
            </a:r>
            <a:r>
              <a:rPr lang="es-ES" sz="2400" dirty="0"/>
              <a:t> IA </a:t>
            </a:r>
            <a:r>
              <a:rPr lang="es-ES" sz="2400" dirty="0">
                <a:sym typeface="Wingdings" panose="05000000000000000000" pitchFamily="2" charset="2"/>
              </a:rPr>
              <a:t> </a:t>
            </a:r>
            <a:r>
              <a:rPr lang="es-ES" sz="2400" b="1" dirty="0">
                <a:solidFill>
                  <a:srgbClr val="0070C0"/>
                </a:solidFill>
                <a:sym typeface="Wingdings" panose="05000000000000000000" pitchFamily="2" charset="2"/>
              </a:rPr>
              <a:t>WP4</a:t>
            </a:r>
            <a:r>
              <a:rPr lang="es-ES" sz="2400" dirty="0">
                <a:sym typeface="Wingdings" panose="05000000000000000000" pitchFamily="2" charset="2"/>
              </a:rPr>
              <a:t> and </a:t>
            </a:r>
            <a:r>
              <a:rPr lang="es-ES" sz="2400" b="1" dirty="0">
                <a:solidFill>
                  <a:srgbClr val="0070C0"/>
                </a:solidFill>
                <a:sym typeface="Wingdings" panose="05000000000000000000" pitchFamily="2" charset="2"/>
              </a:rPr>
              <a:t>WP5</a:t>
            </a:r>
            <a:endParaRPr lang="es-ES" sz="2400" b="1" dirty="0">
              <a:solidFill>
                <a:srgbClr val="0070C0"/>
              </a:solidFill>
            </a:endParaRPr>
          </a:p>
          <a:p>
            <a:endParaRPr lang="es-ES" sz="2400" dirty="0"/>
          </a:p>
          <a:p>
            <a:r>
              <a:rPr lang="es-ES" sz="2400" dirty="0" err="1"/>
              <a:t>Implementing</a:t>
            </a:r>
            <a:r>
              <a:rPr lang="es-ES" sz="2400" dirty="0"/>
              <a:t> </a:t>
            </a:r>
            <a:r>
              <a:rPr lang="es-ES" sz="2400" dirty="0" err="1"/>
              <a:t>common</a:t>
            </a:r>
            <a:r>
              <a:rPr lang="es-ES" sz="2400" dirty="0"/>
              <a:t> IA </a:t>
            </a:r>
            <a:r>
              <a:rPr lang="es-ES" sz="2400" dirty="0" err="1"/>
              <a:t>algorithms</a:t>
            </a:r>
            <a:r>
              <a:rPr lang="es-ES" sz="2400" dirty="0"/>
              <a:t> </a:t>
            </a:r>
            <a:r>
              <a:rPr lang="es-ES" sz="2400" dirty="0" err="1"/>
              <a:t>to</a:t>
            </a:r>
            <a:r>
              <a:rPr lang="es-ES" sz="2400" dirty="0"/>
              <a:t> </a:t>
            </a:r>
            <a:r>
              <a:rPr lang="es-ES" sz="2400" dirty="0" err="1"/>
              <a:t>enhance</a:t>
            </a:r>
            <a:r>
              <a:rPr lang="es-ES" sz="2400" dirty="0"/>
              <a:t> </a:t>
            </a:r>
            <a:r>
              <a:rPr lang="es-ES" sz="2400" b="1" dirty="0" err="1">
                <a:solidFill>
                  <a:schemeClr val="accent1"/>
                </a:solidFill>
              </a:rPr>
              <a:t>Simulations</a:t>
            </a:r>
            <a:r>
              <a:rPr lang="es-ES" sz="2400" b="1" dirty="0">
                <a:solidFill>
                  <a:schemeClr val="accent1"/>
                </a:solidFill>
              </a:rPr>
              <a:t> performance </a:t>
            </a:r>
            <a:r>
              <a:rPr lang="es-ES" sz="2400" dirty="0"/>
              <a:t>(Beam </a:t>
            </a:r>
            <a:r>
              <a:rPr lang="es-ES" sz="2400" dirty="0" err="1"/>
              <a:t>Physics</a:t>
            </a:r>
            <a:r>
              <a:rPr lang="es-ES" sz="2400" dirty="0"/>
              <a:t>, </a:t>
            </a:r>
            <a:r>
              <a:rPr lang="es-ES" sz="2400" dirty="0" err="1"/>
              <a:t>Neutronics</a:t>
            </a:r>
            <a:r>
              <a:rPr lang="es-ES" sz="2400" dirty="0"/>
              <a:t>,…) </a:t>
            </a:r>
            <a:r>
              <a:rPr lang="es-ES" sz="2400" dirty="0">
                <a:sym typeface="Wingdings" panose="05000000000000000000" pitchFamily="2" charset="2"/>
              </a:rPr>
              <a:t> </a:t>
            </a:r>
            <a:r>
              <a:rPr lang="es-ES" sz="2400" b="1" dirty="0">
                <a:solidFill>
                  <a:srgbClr val="0070C0"/>
                </a:solidFill>
                <a:sym typeface="Wingdings" panose="05000000000000000000" pitchFamily="2" charset="2"/>
              </a:rPr>
              <a:t>WP4</a:t>
            </a:r>
            <a:r>
              <a:rPr lang="es-ES" sz="2400" dirty="0">
                <a:sym typeface="Wingdings" panose="05000000000000000000" pitchFamily="2" charset="2"/>
              </a:rPr>
              <a:t> and </a:t>
            </a:r>
            <a:r>
              <a:rPr lang="es-ES" sz="2400" b="1" dirty="0">
                <a:solidFill>
                  <a:srgbClr val="0070C0"/>
                </a:solidFill>
                <a:sym typeface="Wingdings" panose="05000000000000000000" pitchFamily="2" charset="2"/>
              </a:rPr>
              <a:t>WP6</a:t>
            </a:r>
            <a:r>
              <a:rPr lang="es-ES" sz="2400" dirty="0">
                <a:sym typeface="Wingdings" panose="05000000000000000000" pitchFamily="2" charset="2"/>
              </a:rPr>
              <a:t> (</a:t>
            </a:r>
            <a:r>
              <a:rPr lang="es-ES" sz="2400" b="1" dirty="0">
                <a:solidFill>
                  <a:srgbClr val="0070C0"/>
                </a:solidFill>
                <a:sym typeface="Wingdings" panose="05000000000000000000" pitchFamily="2" charset="2"/>
              </a:rPr>
              <a:t>UGR</a:t>
            </a:r>
            <a:r>
              <a:rPr lang="es-ES" sz="2400" dirty="0">
                <a:sym typeface="Wingdings" panose="05000000000000000000" pitchFamily="2" charset="2"/>
              </a:rPr>
              <a:t>)</a:t>
            </a:r>
            <a:endParaRPr lang="es-ES" sz="2400" dirty="0"/>
          </a:p>
          <a:p>
            <a:endParaRPr lang="es-ES" sz="2400" dirty="0"/>
          </a:p>
          <a:p>
            <a:r>
              <a:rPr lang="es-ES" sz="2400" dirty="0" err="1"/>
              <a:t>Testing</a:t>
            </a:r>
            <a:r>
              <a:rPr lang="es-ES" sz="2400" dirty="0"/>
              <a:t> </a:t>
            </a:r>
            <a:r>
              <a:rPr lang="es-ES" sz="2400" dirty="0" err="1"/>
              <a:t>algorithms</a:t>
            </a:r>
            <a:r>
              <a:rPr lang="es-ES" sz="2400" dirty="0"/>
              <a:t> at real </a:t>
            </a:r>
            <a:r>
              <a:rPr lang="es-ES" sz="2400" b="1" dirty="0">
                <a:solidFill>
                  <a:schemeClr val="accent1"/>
                </a:solidFill>
              </a:rPr>
              <a:t>Test </a:t>
            </a:r>
            <a:r>
              <a:rPr lang="es-ES" sz="2400" b="1" dirty="0" err="1">
                <a:solidFill>
                  <a:schemeClr val="accent1"/>
                </a:solidFill>
              </a:rPr>
              <a:t>Benches</a:t>
            </a:r>
            <a:r>
              <a:rPr lang="es-ES" sz="2400" b="1" dirty="0">
                <a:solidFill>
                  <a:schemeClr val="accent1"/>
                </a:solidFill>
              </a:rPr>
              <a:t> </a:t>
            </a:r>
            <a:r>
              <a:rPr lang="es-ES" sz="2400" dirty="0"/>
              <a:t>(UGR LAB, </a:t>
            </a:r>
            <a:r>
              <a:rPr lang="es-ES" sz="2400" dirty="0" err="1"/>
              <a:t>Prototypes</a:t>
            </a:r>
            <a:r>
              <a:rPr lang="es-ES" sz="2400" dirty="0"/>
              <a:t>, </a:t>
            </a:r>
            <a:r>
              <a:rPr lang="es-ES" sz="2400" dirty="0" err="1"/>
              <a:t>LIPAc</a:t>
            </a:r>
            <a:r>
              <a:rPr lang="es-ES" sz="2400" dirty="0"/>
              <a:t> –</a:t>
            </a:r>
            <a:r>
              <a:rPr lang="es-ES" sz="2400" dirty="0" err="1"/>
              <a:t>see</a:t>
            </a:r>
            <a:r>
              <a:rPr lang="es-ES" sz="2400" dirty="0"/>
              <a:t> </a:t>
            </a:r>
            <a:r>
              <a:rPr lang="es-ES" sz="2400" dirty="0" err="1"/>
              <a:t>later</a:t>
            </a:r>
            <a:r>
              <a:rPr lang="es-ES" sz="2400" dirty="0"/>
              <a:t>-…) &amp; Virtual </a:t>
            </a:r>
            <a:r>
              <a:rPr lang="es-ES" sz="2400" dirty="0" err="1"/>
              <a:t>Developments</a:t>
            </a:r>
            <a:r>
              <a:rPr lang="es-ES" sz="2400" dirty="0"/>
              <a:t> </a:t>
            </a:r>
            <a:r>
              <a:rPr lang="es-ES" sz="2400" dirty="0">
                <a:sym typeface="Wingdings" panose="05000000000000000000" pitchFamily="2" charset="2"/>
              </a:rPr>
              <a:t> </a:t>
            </a:r>
            <a:r>
              <a:rPr lang="es-ES" sz="2400" b="1" dirty="0">
                <a:solidFill>
                  <a:srgbClr val="0070C0"/>
                </a:solidFill>
                <a:sym typeface="Wingdings" panose="05000000000000000000" pitchFamily="2" charset="2"/>
              </a:rPr>
              <a:t>WP7 </a:t>
            </a:r>
            <a:r>
              <a:rPr lang="es-ES" sz="2400" dirty="0">
                <a:sym typeface="Wingdings" panose="05000000000000000000" pitchFamily="2" charset="2"/>
              </a:rPr>
              <a:t>(</a:t>
            </a:r>
            <a:r>
              <a:rPr lang="es-ES" sz="2400" b="1" dirty="0">
                <a:solidFill>
                  <a:srgbClr val="0070C0"/>
                </a:solidFill>
                <a:sym typeface="Wingdings" panose="05000000000000000000" pitchFamily="2" charset="2"/>
              </a:rPr>
              <a:t>UGR</a:t>
            </a:r>
            <a:r>
              <a:rPr lang="es-ES" sz="2400" dirty="0">
                <a:sym typeface="Wingdings" panose="05000000000000000000" pitchFamily="2" charset="2"/>
              </a:rPr>
              <a:t>)</a:t>
            </a:r>
            <a:endParaRPr lang="es-ES" sz="2400" dirty="0"/>
          </a:p>
          <a:p>
            <a:endParaRPr lang="es-ES" sz="2400" dirty="0"/>
          </a:p>
          <a:p>
            <a:r>
              <a:rPr lang="es-ES" sz="2400" dirty="0" err="1"/>
              <a:t>Engaging</a:t>
            </a:r>
            <a:r>
              <a:rPr lang="es-ES" sz="2400" dirty="0"/>
              <a:t> </a:t>
            </a:r>
            <a:r>
              <a:rPr lang="es-ES" sz="2400" b="1" dirty="0" err="1">
                <a:solidFill>
                  <a:schemeClr val="accent1"/>
                </a:solidFill>
              </a:rPr>
              <a:t>Industry</a:t>
            </a:r>
            <a:r>
              <a:rPr lang="es-ES" sz="2400" dirty="0"/>
              <a:t> (H-IBERIA, IZERTIS, PLAIN CONCEPTS…) </a:t>
            </a:r>
            <a:r>
              <a:rPr lang="es-ES" sz="2400" dirty="0">
                <a:sym typeface="Wingdings" panose="05000000000000000000" pitchFamily="2" charset="2"/>
              </a:rPr>
              <a:t> </a:t>
            </a:r>
            <a:r>
              <a:rPr lang="es-ES" sz="2400" b="1" dirty="0">
                <a:solidFill>
                  <a:srgbClr val="0070C0"/>
                </a:solidFill>
                <a:sym typeface="Wingdings" panose="05000000000000000000" pitchFamily="2" charset="2"/>
              </a:rPr>
              <a:t>WP2</a:t>
            </a:r>
            <a:endParaRPr lang="es-ES" sz="2400" b="1" dirty="0">
              <a:solidFill>
                <a:srgbClr val="0070C0"/>
              </a:solidFill>
            </a:endParaRPr>
          </a:p>
          <a:p>
            <a:endParaRPr lang="es-ES" sz="2400" dirty="0"/>
          </a:p>
          <a:p>
            <a:r>
              <a:rPr lang="es-ES" sz="2400" dirty="0"/>
              <a:t>Training &amp; </a:t>
            </a:r>
            <a:r>
              <a:rPr lang="es-ES" sz="2400" dirty="0" err="1"/>
              <a:t>Knowledge</a:t>
            </a:r>
            <a:r>
              <a:rPr lang="es-ES" sz="2400" dirty="0"/>
              <a:t> transfer (</a:t>
            </a:r>
            <a:r>
              <a:rPr lang="es-ES" sz="2400" dirty="0" err="1"/>
              <a:t>Hackatons</a:t>
            </a:r>
            <a:r>
              <a:rPr lang="es-ES" sz="2400" dirty="0"/>
              <a:t>,…) </a:t>
            </a:r>
            <a:r>
              <a:rPr lang="es-ES" sz="2400" dirty="0">
                <a:sym typeface="Wingdings" panose="05000000000000000000" pitchFamily="2" charset="2"/>
              </a:rPr>
              <a:t> </a:t>
            </a:r>
            <a:r>
              <a:rPr lang="es-ES" sz="2400" b="1" dirty="0">
                <a:solidFill>
                  <a:srgbClr val="0070C0"/>
                </a:solidFill>
                <a:sym typeface="Wingdings" panose="05000000000000000000" pitchFamily="2" charset="2"/>
              </a:rPr>
              <a:t>WP3</a:t>
            </a:r>
            <a:endParaRPr lang="es-ES" sz="2400" dirty="0"/>
          </a:p>
          <a:p>
            <a:endParaRPr lang="es-ES" sz="2400" dirty="0"/>
          </a:p>
        </p:txBody>
      </p:sp>
      <p:sp>
        <p:nvSpPr>
          <p:cNvPr id="37" name="Marcador de pie de página 2">
            <a:extLst>
              <a:ext uri="{FF2B5EF4-FFF2-40B4-BE49-F238E27FC236}">
                <a16:creationId xmlns:a16="http://schemas.microsoft.com/office/drawing/2014/main" id="{3E706BFE-2504-30DF-1BE4-4C3A0A25CCC8}"/>
              </a:ext>
            </a:extLst>
          </p:cNvPr>
          <p:cNvSpPr txBox="1">
            <a:spLocks/>
          </p:cNvSpPr>
          <p:nvPr/>
        </p:nvSpPr>
        <p:spPr>
          <a:xfrm>
            <a:off x="1205029" y="6685472"/>
            <a:ext cx="10986971" cy="17252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fr-FR" sz="800" dirty="0">
                <a:solidFill>
                  <a:schemeClr val="bg1">
                    <a:lumMod val="50000"/>
                  </a:schemeClr>
                </a:solidFill>
                <a:latin typeface="Arial" panose="020B0604020202020204" pitchFamily="34" charset="0"/>
                <a:cs typeface="Arial" panose="020B0604020202020204" pitchFamily="34" charset="0"/>
              </a:rPr>
              <a:t>I. Podadera | ARTIFACT </a:t>
            </a:r>
            <a:r>
              <a:rPr lang="fr-FR" sz="800" dirty="0" err="1">
                <a:solidFill>
                  <a:schemeClr val="bg1">
                    <a:lumMod val="50000"/>
                  </a:schemeClr>
                </a:solidFill>
                <a:latin typeface="Arial" panose="020B0604020202020204" pitchFamily="34" charset="0"/>
                <a:cs typeface="Arial" panose="020B0604020202020204" pitchFamily="34" charset="0"/>
              </a:rPr>
              <a:t>PreP</a:t>
            </a:r>
            <a:r>
              <a:rPr lang="fr-FR" sz="800" dirty="0">
                <a:solidFill>
                  <a:schemeClr val="bg1">
                    <a:lumMod val="50000"/>
                  </a:schemeClr>
                </a:solidFill>
                <a:latin typeface="Arial" panose="020B0604020202020204" pitchFamily="34" charset="0"/>
                <a:cs typeface="Arial" panose="020B0604020202020204" pitchFamily="34" charset="0"/>
              </a:rPr>
              <a:t> Meeting | 28/11/2023 | Page </a:t>
            </a:r>
            <a:fld id="{5A77D20A-BD6E-4EA7-8399-6FBE1FA9E517}" type="slidenum">
              <a:rPr lang="fr-FR" sz="800" smtClean="0">
                <a:solidFill>
                  <a:schemeClr val="bg1">
                    <a:lumMod val="50000"/>
                  </a:schemeClr>
                </a:solidFill>
                <a:latin typeface="Arial" panose="020B0604020202020204" pitchFamily="34" charset="0"/>
                <a:cs typeface="Arial" panose="020B0604020202020204" pitchFamily="34" charset="0"/>
              </a:rPr>
              <a:pPr algn="r"/>
              <a:t>6</a:t>
            </a:fld>
            <a:endParaRPr lang="en-GB" sz="800" dirty="0">
              <a:solidFill>
                <a:schemeClr val="bg1">
                  <a:lumMod val="50000"/>
                </a:schemeClr>
              </a:solidFill>
              <a:latin typeface="Arial" panose="020B0604020202020204" pitchFamily="34" charset="0"/>
              <a:cs typeface="Arial" panose="020B0604020202020204" pitchFamily="34" charset="0"/>
            </a:endParaRPr>
          </a:p>
        </p:txBody>
      </p:sp>
      <p:pic>
        <p:nvPicPr>
          <p:cNvPr id="39" name="Picture 2" descr="Plain Concepts | Rediscover the meaning of technology.">
            <a:extLst>
              <a:ext uri="{FF2B5EF4-FFF2-40B4-BE49-F238E27FC236}">
                <a16:creationId xmlns:a16="http://schemas.microsoft.com/office/drawing/2014/main" id="{520D8A41-5525-145F-AB27-FF839D9FAB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2094" y="4150610"/>
            <a:ext cx="671484" cy="2463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LOGO-TECNALIA - Yon Garin | Fotógrafo Profesional para Empresas">
            <a:extLst>
              <a:ext uri="{FF2B5EF4-FFF2-40B4-BE49-F238E27FC236}">
                <a16:creationId xmlns:a16="http://schemas.microsoft.com/office/drawing/2014/main" id="{2F62CF78-1457-030D-1B6B-B4325A657E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8934" y="4001423"/>
            <a:ext cx="1034720" cy="58203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F8434F06-C607-620A-623A-A5539CC92EF4}"/>
              </a:ext>
            </a:extLst>
          </p:cNvPr>
          <p:cNvPicPr>
            <a:picLocks noChangeAspect="1"/>
          </p:cNvPicPr>
          <p:nvPr/>
        </p:nvPicPr>
        <p:blipFill>
          <a:blip r:embed="rId5"/>
          <a:stretch>
            <a:fillRect/>
          </a:stretch>
        </p:blipFill>
        <p:spPr>
          <a:xfrm>
            <a:off x="8223134" y="964244"/>
            <a:ext cx="3002650" cy="3006922"/>
          </a:xfrm>
          <a:prstGeom prst="rect">
            <a:avLst/>
          </a:prstGeom>
        </p:spPr>
      </p:pic>
    </p:spTree>
    <p:extLst>
      <p:ext uri="{BB962C8B-B14F-4D97-AF65-F5344CB8AC3E}">
        <p14:creationId xmlns:p14="http://schemas.microsoft.com/office/powerpoint/2010/main" val="158188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12">
            <a:extLst>
              <a:ext uri="{FF2B5EF4-FFF2-40B4-BE49-F238E27FC236}">
                <a16:creationId xmlns:a16="http://schemas.microsoft.com/office/drawing/2014/main" id="{48DA0015-A5C8-5A42-BCE8-ED44ED9C310A}"/>
              </a:ext>
            </a:extLst>
          </p:cNvPr>
          <p:cNvSpPr txBox="1"/>
          <p:nvPr/>
        </p:nvSpPr>
        <p:spPr>
          <a:xfrm>
            <a:off x="1279179" y="235932"/>
            <a:ext cx="8424936" cy="1200329"/>
          </a:xfrm>
          <a:prstGeom prst="rect">
            <a:avLst/>
          </a:prstGeom>
          <a:noFill/>
        </p:spPr>
        <p:txBody>
          <a:bodyPr wrap="square" lIns="192000" rIns="96000" rtlCol="0" anchor="ctr">
            <a:spAutoFit/>
          </a:bodyPr>
          <a:lstStyle>
            <a:defPPr>
              <a:defRPr lang="en-US"/>
            </a:defPPr>
            <a:lvl1pPr algn="ctr">
              <a:defRPr sz="4000" b="1">
                <a:ln>
                  <a:solidFill>
                    <a:srgbClr val="2E88C1"/>
                  </a:solidFill>
                </a:ln>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defRPr>
            </a:lvl1pPr>
          </a:lstStyle>
          <a:p>
            <a:r>
              <a:rPr lang="en-US" sz="3600" dirty="0"/>
              <a:t>Applications and Perspectives with </a:t>
            </a:r>
            <a:r>
              <a:rPr lang="en-US" sz="3600" dirty="0" err="1"/>
              <a:t>LIPAc</a:t>
            </a:r>
            <a:r>
              <a:rPr lang="en-US" sz="3600" dirty="0"/>
              <a:t> (Linear IFMIF Prototype Accelerator) </a:t>
            </a:r>
          </a:p>
        </p:txBody>
      </p:sp>
      <p:sp>
        <p:nvSpPr>
          <p:cNvPr id="7" name="CuadroTexto 17">
            <a:extLst>
              <a:ext uri="{FF2B5EF4-FFF2-40B4-BE49-F238E27FC236}">
                <a16:creationId xmlns:a16="http://schemas.microsoft.com/office/drawing/2014/main" id="{8C478438-05C1-C243-989F-67CCE0A39BEA}"/>
              </a:ext>
            </a:extLst>
          </p:cNvPr>
          <p:cNvSpPr txBox="1"/>
          <p:nvPr/>
        </p:nvSpPr>
        <p:spPr>
          <a:xfrm>
            <a:off x="1294135" y="1480022"/>
            <a:ext cx="8288015" cy="1323439"/>
          </a:xfrm>
          <a:prstGeom prst="rect">
            <a:avLst/>
          </a:prstGeom>
          <a:noFill/>
        </p:spPr>
        <p:txBody>
          <a:bodyPr wrap="square" lIns="192000" rtlCol="0" anchor="ctr">
            <a:spAutoFit/>
          </a:bodyPr>
          <a:lstStyle/>
          <a:p>
            <a:pPr algn="ctr"/>
            <a:r>
              <a:rPr lang="en-US" sz="2000" b="1" dirty="0">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rPr>
              <a:t>H. Dzitko, Y. Carin, K. Hasegawa, T. Akagi, F. Cismondi, A. De Franco, D. Gex, K. Kondo, K. Masuda, M. Sugimoto, and the </a:t>
            </a:r>
            <a:r>
              <a:rPr lang="en-US" sz="2000" b="1" dirty="0" err="1">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rPr>
              <a:t>LIPAc</a:t>
            </a:r>
            <a:r>
              <a:rPr lang="en-US" sz="2000" b="1" dirty="0">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rPr>
              <a:t> team</a:t>
            </a:r>
          </a:p>
          <a:p>
            <a:pPr algn="ctr"/>
            <a:endParaRPr lang="en-US" sz="2000" b="1" dirty="0">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endParaRPr>
          </a:p>
          <a:p>
            <a:pPr algn="ctr"/>
            <a:r>
              <a:rPr lang="en-US" sz="2000" b="1" dirty="0">
                <a:solidFill>
                  <a:srgbClr val="093C7D"/>
                </a:solidFill>
                <a:effectLst>
                  <a:outerShdw blurRad="50800" dist="38100" dir="2700000" algn="tl" rotWithShape="0">
                    <a:prstClr val="black">
                      <a:alpha val="40000"/>
                    </a:prstClr>
                  </a:outerShdw>
                </a:effectLst>
                <a:ea typeface="Gill Sans Nova Book" panose="020B0502020204020203" pitchFamily="34" charset="-128"/>
                <a:cs typeface="Gill Sans Nova Book" panose="020B0502020204020203" pitchFamily="34" charset="-128"/>
              </a:rPr>
              <a:t>Artifact preparation workshop, 27-28 November 2023, Paris</a:t>
            </a:r>
          </a:p>
        </p:txBody>
      </p:sp>
    </p:spTree>
    <p:extLst>
      <p:ext uri="{BB962C8B-B14F-4D97-AF65-F5344CB8AC3E}">
        <p14:creationId xmlns:p14="http://schemas.microsoft.com/office/powerpoint/2010/main" val="4198783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a:prstGeom prst="rect">
            <a:avLst/>
          </a:prstGeom>
        </p:spPr>
        <p:txBody>
          <a:bodyPr wrap="square">
            <a:spAutoFit/>
          </a:bodyPr>
          <a:lstStyle>
            <a:defPPr>
              <a:defRPr lang="en-US"/>
            </a:defPPr>
            <a:lvl1pPr marL="0" algn="l" defTabSz="1219170" rtl="0" eaLnBrk="1" latinLnBrk="0" hangingPunct="1">
              <a:defRPr lang="en-GB" sz="1600" b="0" kern="1200" cap="none" spc="0" dirty="0">
                <a:ln w="0">
                  <a:noFill/>
                </a:ln>
                <a:solidFill>
                  <a:schemeClr val="bg1"/>
                </a:solidFill>
                <a:effectLst>
                  <a:outerShdw blurRad="38100" dist="19050" dir="2700000" algn="tl" rotWithShape="0">
                    <a:schemeClr val="dk1">
                      <a:alpha val="40000"/>
                    </a:schemeClr>
                  </a:outerShdw>
                </a:effectLst>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ja-JP" dirty="0"/>
              <a:t>28 Nov 2023</a:t>
            </a:r>
            <a:endParaRPr lang="en-US" dirty="0"/>
          </a:p>
        </p:txBody>
      </p:sp>
      <p:sp>
        <p:nvSpPr>
          <p:cNvPr id="4" name="フッター プレースホルダー 3"/>
          <p:cNvSpPr>
            <a:spLocks noGrp="1"/>
          </p:cNvSpPr>
          <p:nvPr>
            <p:ph type="ftr" sz="quarter" idx="11"/>
          </p:nvPr>
        </p:nvSpPr>
        <p:spPr>
          <a:xfrm>
            <a:off x="4165600" y="6546830"/>
            <a:ext cx="4448444" cy="338554"/>
          </a:xfrm>
        </p:spPr>
        <p:txBody>
          <a:bodyPr/>
          <a:lstStyle/>
          <a:p>
            <a:r>
              <a:rPr lang="en-GB" dirty="0"/>
              <a:t>Applications and Perspectives with IFMIF-</a:t>
            </a:r>
            <a:r>
              <a:rPr lang="en-GB" dirty="0" err="1"/>
              <a:t>LIPAc</a:t>
            </a:r>
            <a:r>
              <a:rPr lang="en-GB" dirty="0"/>
              <a:t> </a:t>
            </a:r>
            <a:endParaRPr lang="en-US" dirty="0"/>
          </a:p>
        </p:txBody>
      </p:sp>
      <p:sp>
        <p:nvSpPr>
          <p:cNvPr id="15" name="Inhaltsplatzhalter 2"/>
          <p:cNvSpPr txBox="1">
            <a:spLocks/>
          </p:cNvSpPr>
          <p:nvPr/>
        </p:nvSpPr>
        <p:spPr>
          <a:xfrm>
            <a:off x="191344" y="548680"/>
            <a:ext cx="11449272" cy="1620837"/>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1" indent="-228600" algn="just" defTabSz="1219170">
              <a:buFont typeface="Wingdings" panose="05000000000000000000" pitchFamily="2" charset="2"/>
              <a:buChar char="§"/>
            </a:pPr>
            <a:r>
              <a:rPr lang="en-US" altLang="ja-JP" sz="2800" b="1" dirty="0">
                <a:solidFill>
                  <a:srgbClr val="003399"/>
                </a:solidFill>
              </a:rPr>
              <a:t>International Fusion Materials Irradiation Facility</a:t>
            </a:r>
            <a:r>
              <a:rPr lang="en-GB" altLang="ja-JP" sz="2800" b="1" dirty="0">
                <a:solidFill>
                  <a:srgbClr val="003399"/>
                </a:solidFill>
              </a:rPr>
              <a:t> (IFMIF)</a:t>
            </a:r>
          </a:p>
          <a:p>
            <a:pPr marL="342900" lvl="1" indent="-227013" algn="just" defTabSz="1219170">
              <a:buFont typeface="Courier New" panose="02070309020205020404" pitchFamily="49" charset="0"/>
              <a:buChar char="o"/>
            </a:pPr>
            <a:r>
              <a:rPr lang="en-GB" altLang="ja-JP" sz="2400" dirty="0"/>
              <a:t>Accelerator-based intense neutron source (</a:t>
            </a:r>
            <a:r>
              <a:rPr lang="en-GB" altLang="ja-JP" sz="2400" b="1" dirty="0"/>
              <a:t>D-Li, 40 MeV, 250 mA</a:t>
            </a:r>
            <a:r>
              <a:rPr lang="en-GB" altLang="ja-JP" sz="2400" dirty="0"/>
              <a:t>)</a:t>
            </a:r>
          </a:p>
          <a:p>
            <a:pPr marL="342900" lvl="1" indent="-227013" algn="just" defTabSz="1219170">
              <a:buFont typeface="Courier New" panose="02070309020205020404" pitchFamily="49" charset="0"/>
              <a:buChar char="o"/>
            </a:pPr>
            <a:r>
              <a:rPr lang="en-GB" altLang="ja-JP" sz="2400" dirty="0"/>
              <a:t>Subjecting candidate materials for fusion reactors to </a:t>
            </a:r>
            <a:r>
              <a:rPr lang="en-GB" altLang="ja-JP" sz="2400" b="1" dirty="0"/>
              <a:t>similar conditions (14.1MeV neutrons) </a:t>
            </a:r>
            <a:r>
              <a:rPr lang="en-GB" altLang="ja-JP" sz="2400" dirty="0"/>
              <a:t>expected to be experienced by a future fusion power plant (DEMO)</a:t>
            </a:r>
          </a:p>
        </p:txBody>
      </p:sp>
      <p:pic>
        <p:nvPicPr>
          <p:cNvPr id="19" name="Picture 2">
            <a:extLst>
              <a:ext uri="{FF2B5EF4-FFF2-40B4-BE49-F238E27FC236}">
                <a16:creationId xmlns:a16="http://schemas.microsoft.com/office/drawing/2014/main" id="{E0EA9C1D-B394-4AE5-8BA8-15348064C66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6417" y="5373216"/>
            <a:ext cx="3797625" cy="751688"/>
          </a:xfrm>
          <a:prstGeom prst="rect">
            <a:avLst/>
          </a:prstGeom>
          <a:noFill/>
          <a:ln w="9525">
            <a:noFill/>
            <a:miter lim="800000"/>
            <a:headEnd/>
            <a:tailEnd/>
          </a:ln>
        </p:spPr>
      </p:pic>
      <p:pic>
        <p:nvPicPr>
          <p:cNvPr id="20" name="Picture 2" descr="D:\Synop\synop ifmif-v05-nu.png">
            <a:extLst>
              <a:ext uri="{FF2B5EF4-FFF2-40B4-BE49-F238E27FC236}">
                <a16:creationId xmlns:a16="http://schemas.microsoft.com/office/drawing/2014/main" id="{41263055-F99D-4A6F-B148-756C486AA128}"/>
              </a:ext>
            </a:extLst>
          </p:cNvPr>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474" t="30206" r="-1405"/>
          <a:stretch>
            <a:fillRect/>
          </a:stretch>
        </p:blipFill>
        <p:spPr bwMode="auto">
          <a:xfrm>
            <a:off x="1367917" y="3928090"/>
            <a:ext cx="8118937" cy="894188"/>
          </a:xfrm>
          <a:prstGeom prst="rect">
            <a:avLst/>
          </a:prstGeom>
          <a:solidFill>
            <a:schemeClr val="bg1"/>
          </a:solidFill>
          <a:ln w="9525">
            <a:noFill/>
            <a:miter lim="800000"/>
            <a:headEnd/>
            <a:tailEnd/>
          </a:ln>
        </p:spPr>
      </p:pic>
      <p:pic>
        <p:nvPicPr>
          <p:cNvPr id="25" name="Image 24" descr="D:\Synop\synop ifmif-v05-nu.png">
            <a:extLst>
              <a:ext uri="{FF2B5EF4-FFF2-40B4-BE49-F238E27FC236}">
                <a16:creationId xmlns:a16="http://schemas.microsoft.com/office/drawing/2014/main" id="{037B71B9-5B7B-49F8-A7C9-FE8C5D960C82}"/>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479" b="30443"/>
          <a:stretch>
            <a:fillRect/>
          </a:stretch>
        </p:blipFill>
        <p:spPr bwMode="auto">
          <a:xfrm>
            <a:off x="1367917" y="3105153"/>
            <a:ext cx="8003155" cy="888844"/>
          </a:xfrm>
          <a:prstGeom prst="rect">
            <a:avLst/>
          </a:prstGeom>
          <a:noFill/>
          <a:ln w="9525">
            <a:noFill/>
            <a:miter lim="800000"/>
            <a:headEnd/>
            <a:tailEnd/>
          </a:ln>
        </p:spPr>
      </p:pic>
      <p:sp>
        <p:nvSpPr>
          <p:cNvPr id="26" name="ZoneTexte 21">
            <a:extLst>
              <a:ext uri="{FF2B5EF4-FFF2-40B4-BE49-F238E27FC236}">
                <a16:creationId xmlns:a16="http://schemas.microsoft.com/office/drawing/2014/main" id="{5942F0AC-1303-42A5-86F7-864917BD5113}"/>
              </a:ext>
            </a:extLst>
          </p:cNvPr>
          <p:cNvSpPr txBox="1"/>
          <p:nvPr/>
        </p:nvSpPr>
        <p:spPr>
          <a:xfrm>
            <a:off x="1315070" y="3722196"/>
            <a:ext cx="5458546" cy="461665"/>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fr-FR" sz="2400" b="1" kern="0" dirty="0">
                <a:ea typeface="+mn-ea"/>
              </a:rPr>
              <a:t>IFMIF: 40 MeV, 2 x 125 mA/CW, 2 x 5MW</a:t>
            </a:r>
            <a:endParaRPr kumimoji="0" lang="en-US" sz="2400" b="1" kern="0" dirty="0">
              <a:ea typeface="+mn-ea"/>
            </a:endParaRPr>
          </a:p>
        </p:txBody>
      </p:sp>
      <p:sp>
        <p:nvSpPr>
          <p:cNvPr id="27" name="ZoneTexte 33">
            <a:extLst>
              <a:ext uri="{FF2B5EF4-FFF2-40B4-BE49-F238E27FC236}">
                <a16:creationId xmlns:a16="http://schemas.microsoft.com/office/drawing/2014/main" id="{78925529-43AF-4905-835B-6D6538ADD7F5}"/>
              </a:ext>
            </a:extLst>
          </p:cNvPr>
          <p:cNvSpPr txBox="1"/>
          <p:nvPr/>
        </p:nvSpPr>
        <p:spPr>
          <a:xfrm>
            <a:off x="778734" y="2357553"/>
            <a:ext cx="1680268" cy="523220"/>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kumimoji="0" lang="fr-FR" sz="1400" kern="0" dirty="0">
                <a:solidFill>
                  <a:sysClr val="windowText" lastClr="000000"/>
                </a:solidFill>
                <a:ea typeface="+mn-ea"/>
              </a:rPr>
              <a:t>Deuteron ion source</a:t>
            </a:r>
          </a:p>
          <a:p>
            <a:pPr algn="ctr" fontAlgn="auto">
              <a:spcBef>
                <a:spcPts val="0"/>
              </a:spcBef>
              <a:spcAft>
                <a:spcPts val="0"/>
              </a:spcAft>
              <a:defRPr/>
            </a:pPr>
            <a:r>
              <a:rPr kumimoji="0" lang="fr-FR" sz="1400" kern="0" dirty="0">
                <a:solidFill>
                  <a:sysClr val="windowText" lastClr="000000"/>
                </a:solidFill>
                <a:ea typeface="+mn-ea"/>
              </a:rPr>
              <a:t>140 mA, 100 </a:t>
            </a:r>
            <a:r>
              <a:rPr kumimoji="0" lang="fr-FR" sz="1400" kern="0" dirty="0" err="1">
                <a:solidFill>
                  <a:sysClr val="windowText" lastClr="000000"/>
                </a:solidFill>
                <a:ea typeface="+mn-ea"/>
              </a:rPr>
              <a:t>keV</a:t>
            </a:r>
            <a:endParaRPr kumimoji="0" lang="fr-FR" sz="1400" kern="0" dirty="0">
              <a:solidFill>
                <a:sysClr val="windowText" lastClr="000000"/>
              </a:solidFill>
              <a:ea typeface="+mn-ea"/>
            </a:endParaRPr>
          </a:p>
        </p:txBody>
      </p:sp>
      <p:sp>
        <p:nvSpPr>
          <p:cNvPr id="28" name="ZoneTexte 34">
            <a:extLst>
              <a:ext uri="{FF2B5EF4-FFF2-40B4-BE49-F238E27FC236}">
                <a16:creationId xmlns:a16="http://schemas.microsoft.com/office/drawing/2014/main" id="{C44C52D0-1B19-4D59-82CC-96E9030DB255}"/>
              </a:ext>
            </a:extLst>
          </p:cNvPr>
          <p:cNvSpPr txBox="1"/>
          <p:nvPr/>
        </p:nvSpPr>
        <p:spPr>
          <a:xfrm>
            <a:off x="1991544" y="2996952"/>
            <a:ext cx="1337718" cy="379406"/>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fr-FR" sz="1600" kern="0" dirty="0">
                <a:solidFill>
                  <a:sysClr val="windowText" lastClr="000000"/>
                </a:solidFill>
                <a:ea typeface="+mn-ea"/>
              </a:rPr>
              <a:t>RFQ 5 MeV</a:t>
            </a:r>
          </a:p>
        </p:txBody>
      </p:sp>
      <p:sp>
        <p:nvSpPr>
          <p:cNvPr id="29" name="ZoneTexte 35">
            <a:extLst>
              <a:ext uri="{FF2B5EF4-FFF2-40B4-BE49-F238E27FC236}">
                <a16:creationId xmlns:a16="http://schemas.microsoft.com/office/drawing/2014/main" id="{DE587F1D-5987-4441-A1DF-18C89E81E8B5}"/>
              </a:ext>
            </a:extLst>
          </p:cNvPr>
          <p:cNvSpPr txBox="1"/>
          <p:nvPr/>
        </p:nvSpPr>
        <p:spPr>
          <a:xfrm>
            <a:off x="3229264" y="2336009"/>
            <a:ext cx="2661306" cy="523220"/>
          </a:xfrm>
          <a:prstGeom prst="rect">
            <a:avLst/>
          </a:prstGeom>
          <a:noFill/>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kumimoji="0" lang="en-US" sz="1400" kern="0">
                <a:solidFill>
                  <a:sysClr val="windowText" lastClr="000000"/>
                </a:solidFill>
                <a:ea typeface="+mn-ea"/>
              </a:rPr>
              <a:t>Superconducting RF Linac 40 MeV</a:t>
            </a:r>
          </a:p>
          <a:p>
            <a:pPr algn="ctr" fontAlgn="auto">
              <a:spcBef>
                <a:spcPts val="0"/>
              </a:spcBef>
              <a:spcAft>
                <a:spcPts val="0"/>
              </a:spcAft>
              <a:defRPr/>
            </a:pPr>
            <a:r>
              <a:rPr kumimoji="0" lang="en-US" sz="1400" kern="0">
                <a:solidFill>
                  <a:sysClr val="windowText" lastClr="000000"/>
                </a:solidFill>
                <a:ea typeface="+mn-ea"/>
              </a:rPr>
              <a:t>(Half Wave Resonators)</a:t>
            </a:r>
          </a:p>
        </p:txBody>
      </p:sp>
      <p:grpSp>
        <p:nvGrpSpPr>
          <p:cNvPr id="30" name="Groupe 2">
            <a:extLst>
              <a:ext uri="{FF2B5EF4-FFF2-40B4-BE49-F238E27FC236}">
                <a16:creationId xmlns:a16="http://schemas.microsoft.com/office/drawing/2014/main" id="{5BA63F0B-F6F3-4524-81FF-543CC4269848}"/>
              </a:ext>
            </a:extLst>
          </p:cNvPr>
          <p:cNvGrpSpPr>
            <a:grpSpLocks/>
          </p:cNvGrpSpPr>
          <p:nvPr/>
        </p:nvGrpSpPr>
        <p:grpSpPr bwMode="auto">
          <a:xfrm>
            <a:off x="7931233" y="2622433"/>
            <a:ext cx="3393100" cy="2834092"/>
            <a:chOff x="6063972" y="1880860"/>
            <a:chExt cx="3023592" cy="2526344"/>
          </a:xfrm>
        </p:grpSpPr>
        <p:sp>
          <p:nvSpPr>
            <p:cNvPr id="31" name="Oval 66">
              <a:extLst>
                <a:ext uri="{FF2B5EF4-FFF2-40B4-BE49-F238E27FC236}">
                  <a16:creationId xmlns:a16="http://schemas.microsoft.com/office/drawing/2014/main" id="{9710ED50-5F0A-4FAD-A8A8-0C6BF58193EE}"/>
                </a:ext>
              </a:extLst>
            </p:cNvPr>
            <p:cNvSpPr>
              <a:spLocks noChangeArrowheads="1"/>
            </p:cNvSpPr>
            <p:nvPr/>
          </p:nvSpPr>
          <p:spPr bwMode="auto">
            <a:xfrm>
              <a:off x="7248604" y="2349268"/>
              <a:ext cx="1799967" cy="1440160"/>
            </a:xfrm>
            <a:prstGeom prst="ellipse">
              <a:avLst/>
            </a:prstGeom>
            <a:solidFill>
              <a:srgbClr val="8064A2">
                <a:lumMod val="20000"/>
                <a:lumOff val="80000"/>
              </a:srgbClr>
            </a:solidFill>
            <a:ln w="9525">
              <a:solidFill>
                <a:srgbClr val="000000"/>
              </a:solidFill>
              <a:round/>
              <a:headEnd/>
              <a:tailEnd/>
            </a:ln>
          </p:spPr>
          <p:txBody>
            <a:bodyPr lIns="74295" tIns="8890" rIns="74295" bIns="889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kumimoji="0" lang="en-US" kern="0">
                <a:solidFill>
                  <a:sysClr val="windowText" lastClr="000000"/>
                </a:solidFill>
                <a:ea typeface="+mn-ea"/>
              </a:endParaRPr>
            </a:p>
          </p:txBody>
        </p:sp>
        <p:sp>
          <p:nvSpPr>
            <p:cNvPr id="32" name="AutoShape 71">
              <a:extLst>
                <a:ext uri="{FF2B5EF4-FFF2-40B4-BE49-F238E27FC236}">
                  <a16:creationId xmlns:a16="http://schemas.microsoft.com/office/drawing/2014/main" id="{41673F46-108E-4670-A786-E9B4DA07D5BB}"/>
                </a:ext>
              </a:extLst>
            </p:cNvPr>
            <p:cNvSpPr>
              <a:spLocks noChangeArrowheads="1"/>
            </p:cNvSpPr>
            <p:nvPr/>
          </p:nvSpPr>
          <p:spPr bwMode="auto">
            <a:xfrm>
              <a:off x="8148588" y="2528693"/>
              <a:ext cx="720622" cy="1079722"/>
            </a:xfrm>
            <a:prstGeom prst="flowChartDelay">
              <a:avLst/>
            </a:prstGeom>
            <a:solidFill>
              <a:srgbClr val="1F497D">
                <a:lumMod val="40000"/>
                <a:lumOff val="60000"/>
              </a:srgbClr>
            </a:solidFill>
            <a:ln w="9525">
              <a:noFill/>
              <a:miter lim="800000"/>
              <a:headEnd/>
              <a:tailEnd/>
            </a:ln>
          </p:spPr>
          <p:txBody>
            <a:bodyPr lIns="74295" tIns="8890" rIns="74295" bIns="889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en-US" b="1" kern="0">
                  <a:solidFill>
                    <a:sysClr val="windowText" lastClr="000000"/>
                  </a:solidFill>
                  <a:ea typeface="+mn-ea"/>
                </a:rPr>
                <a:t>L</a:t>
              </a:r>
            </a:p>
          </p:txBody>
        </p:sp>
        <p:sp>
          <p:nvSpPr>
            <p:cNvPr id="33" name="AutoShape 72">
              <a:extLst>
                <a:ext uri="{FF2B5EF4-FFF2-40B4-BE49-F238E27FC236}">
                  <a16:creationId xmlns:a16="http://schemas.microsoft.com/office/drawing/2014/main" id="{89033EEE-22BF-405F-8791-74CD53EE4844}"/>
                </a:ext>
              </a:extLst>
            </p:cNvPr>
            <p:cNvSpPr>
              <a:spLocks noChangeArrowheads="1"/>
            </p:cNvSpPr>
            <p:nvPr/>
          </p:nvSpPr>
          <p:spPr bwMode="auto">
            <a:xfrm>
              <a:off x="7788277" y="2674773"/>
              <a:ext cx="504753" cy="792325"/>
            </a:xfrm>
            <a:prstGeom prst="flowChartDelay">
              <a:avLst/>
            </a:prstGeom>
            <a:solidFill>
              <a:srgbClr val="1F497D">
                <a:lumMod val="60000"/>
                <a:lumOff val="40000"/>
              </a:srgbClr>
            </a:solidFill>
            <a:ln w="9525">
              <a:noFill/>
              <a:miter lim="800000"/>
              <a:headEnd/>
              <a:tailEnd/>
            </a:ln>
          </p:spPr>
          <p:txBody>
            <a:bodyPr lIns="74295" tIns="8890" rIns="74295" bIns="889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en-US" b="1" kern="0">
                  <a:solidFill>
                    <a:sysClr val="windowText" lastClr="000000"/>
                  </a:solidFill>
                  <a:ea typeface="+mn-ea"/>
                </a:rPr>
                <a:t>M</a:t>
              </a:r>
            </a:p>
          </p:txBody>
        </p:sp>
        <p:sp>
          <p:nvSpPr>
            <p:cNvPr id="34" name="AutoShape 73">
              <a:extLst>
                <a:ext uri="{FF2B5EF4-FFF2-40B4-BE49-F238E27FC236}">
                  <a16:creationId xmlns:a16="http://schemas.microsoft.com/office/drawing/2014/main" id="{DACED6C3-C4DA-438F-A7F7-54FFE51D740C}"/>
                </a:ext>
              </a:extLst>
            </p:cNvPr>
            <p:cNvSpPr>
              <a:spLocks noChangeArrowheads="1"/>
            </p:cNvSpPr>
            <p:nvPr/>
          </p:nvSpPr>
          <p:spPr bwMode="auto">
            <a:xfrm>
              <a:off x="7572408" y="2816089"/>
              <a:ext cx="252377" cy="504929"/>
            </a:xfrm>
            <a:prstGeom prst="flowChartDelay">
              <a:avLst/>
            </a:prstGeom>
            <a:solidFill>
              <a:srgbClr val="1F497D">
                <a:lumMod val="75000"/>
              </a:srgbClr>
            </a:solidFill>
            <a:ln w="9525">
              <a:noFill/>
              <a:miter lim="800000"/>
              <a:headEnd/>
              <a:tailEnd/>
            </a:ln>
          </p:spPr>
          <p:txBody>
            <a:bodyPr lIns="74295" tIns="8890" rIns="74295" bIns="8890" anchor="ctr" anchorCtr="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en-US" b="1" kern="0">
                  <a:solidFill>
                    <a:sysClr val="window" lastClr="FFFFFF"/>
                  </a:solidFill>
                  <a:ea typeface="+mn-ea"/>
                </a:rPr>
                <a:t>H</a:t>
              </a:r>
            </a:p>
          </p:txBody>
        </p:sp>
        <p:sp>
          <p:nvSpPr>
            <p:cNvPr id="35" name="AutoShape 224">
              <a:extLst>
                <a:ext uri="{FF2B5EF4-FFF2-40B4-BE49-F238E27FC236}">
                  <a16:creationId xmlns:a16="http://schemas.microsoft.com/office/drawing/2014/main" id="{5292B414-8517-4316-AE8D-B2A2261E2277}"/>
                </a:ext>
              </a:extLst>
            </p:cNvPr>
            <p:cNvSpPr>
              <a:spLocks noChangeAspect="1" noChangeArrowheads="1"/>
            </p:cNvSpPr>
            <p:nvPr/>
          </p:nvSpPr>
          <p:spPr bwMode="auto">
            <a:xfrm rot="5400000">
              <a:off x="6672274" y="2636816"/>
              <a:ext cx="863778" cy="863476"/>
            </a:xfrm>
            <a:custGeom>
              <a:avLst/>
              <a:gdLst>
                <a:gd name="T0" fmla="*/ 680 w 21600"/>
                <a:gd name="T1" fmla="*/ 0 h 21600"/>
                <a:gd name="T2" fmla="*/ 221 w 21600"/>
                <a:gd name="T3" fmla="*/ 269 h 21600"/>
                <a:gd name="T4" fmla="*/ 680 w 21600"/>
                <a:gd name="T5" fmla="*/ 128 h 21600"/>
                <a:gd name="T6" fmla="*/ 1139 w 21600"/>
                <a:gd name="T7" fmla="*/ 269 h 21600"/>
                <a:gd name="T8" fmla="*/ 0 60000 65536"/>
                <a:gd name="T9" fmla="*/ 0 60000 65536"/>
                <a:gd name="T10" fmla="*/ 0 60000 65536"/>
                <a:gd name="T11" fmla="*/ 0 60000 65536"/>
                <a:gd name="T12" fmla="*/ 1366 w 21600"/>
                <a:gd name="T13" fmla="*/ 0 h 21600"/>
                <a:gd name="T14" fmla="*/ 20234 w 21600"/>
                <a:gd name="T15" fmla="*/ 6528 h 21600"/>
              </a:gdLst>
              <a:ahLst/>
              <a:cxnLst>
                <a:cxn ang="T8">
                  <a:pos x="T0" y="T1"/>
                </a:cxn>
                <a:cxn ang="T9">
                  <a:pos x="T2" y="T3"/>
                </a:cxn>
                <a:cxn ang="T10">
                  <a:pos x="T4" y="T5"/>
                </a:cxn>
                <a:cxn ang="T11">
                  <a:pos x="T6" y="T7"/>
                </a:cxn>
              </a:cxnLst>
              <a:rect l="T12" t="T13" r="T14" b="T15"/>
              <a:pathLst>
                <a:path w="21600" h="21600">
                  <a:moveTo>
                    <a:pt x="4264" y="4946"/>
                  </a:moveTo>
                  <a:cubicBezTo>
                    <a:pt x="5928" y="3087"/>
                    <a:pt x="8305" y="2025"/>
                    <a:pt x="10800" y="2026"/>
                  </a:cubicBezTo>
                  <a:cubicBezTo>
                    <a:pt x="13294" y="2026"/>
                    <a:pt x="15671" y="3087"/>
                    <a:pt x="17335" y="4946"/>
                  </a:cubicBezTo>
                  <a:lnTo>
                    <a:pt x="18844" y="3594"/>
                  </a:lnTo>
                  <a:cubicBezTo>
                    <a:pt x="16796" y="1307"/>
                    <a:pt x="13870" y="-1"/>
                    <a:pt x="10799" y="0"/>
                  </a:cubicBezTo>
                  <a:cubicBezTo>
                    <a:pt x="7729" y="0"/>
                    <a:pt x="4803" y="1307"/>
                    <a:pt x="2755" y="3594"/>
                  </a:cubicBezTo>
                  <a:close/>
                </a:path>
              </a:pathLst>
            </a:custGeom>
            <a:solidFill>
              <a:srgbClr val="4BACC6"/>
            </a:solidFill>
            <a:ln w="0" cap="flat" cmpd="sng" algn="ctr">
              <a:solidFill>
                <a:sysClr val="windowText" lastClr="000000"/>
              </a:solidFill>
              <a:prstDash val="soli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kumimoji="0" lang="en-GB" altLang="ja-JP" kern="0">
                <a:solidFill>
                  <a:sysClr val="window" lastClr="FFFFFF"/>
                </a:solidFill>
                <a:latin typeface="Calibri"/>
                <a:ea typeface="ＭＳ Ｐゴシック"/>
              </a:endParaRPr>
            </a:p>
          </p:txBody>
        </p:sp>
        <p:cxnSp>
          <p:nvCxnSpPr>
            <p:cNvPr id="36" name="AutoShape 85">
              <a:extLst>
                <a:ext uri="{FF2B5EF4-FFF2-40B4-BE49-F238E27FC236}">
                  <a16:creationId xmlns:a16="http://schemas.microsoft.com/office/drawing/2014/main" id="{F1A41199-4198-4F98-9B0B-E5BFED6C3892}"/>
                </a:ext>
              </a:extLst>
            </p:cNvPr>
            <p:cNvCxnSpPr>
              <a:cxnSpLocks noChangeShapeType="1"/>
            </p:cNvCxnSpPr>
            <p:nvPr/>
          </p:nvCxnSpPr>
          <p:spPr bwMode="auto">
            <a:xfrm flipV="1">
              <a:off x="7956384" y="2204904"/>
              <a:ext cx="72000" cy="360000"/>
            </a:xfrm>
            <a:prstGeom prst="straightConnector1">
              <a:avLst/>
            </a:prstGeom>
            <a:noFill/>
            <a:ln w="9525">
              <a:solidFill>
                <a:srgbClr val="000000"/>
              </a:solidFill>
              <a:round/>
              <a:headEnd type="triangle" w="med" len="med"/>
              <a:tailEnd/>
            </a:ln>
          </p:spPr>
        </p:cxnSp>
        <p:sp>
          <p:nvSpPr>
            <p:cNvPr id="37" name="Rectangle 84">
              <a:extLst>
                <a:ext uri="{FF2B5EF4-FFF2-40B4-BE49-F238E27FC236}">
                  <a16:creationId xmlns:a16="http://schemas.microsoft.com/office/drawing/2014/main" id="{71B2C5FA-6FAD-4AA3-9E42-9EA0DFDEE101}"/>
                </a:ext>
              </a:extLst>
            </p:cNvPr>
            <p:cNvSpPr>
              <a:spLocks noChangeArrowheads="1"/>
            </p:cNvSpPr>
            <p:nvPr/>
          </p:nvSpPr>
          <p:spPr bwMode="auto">
            <a:xfrm>
              <a:off x="7264879" y="3831057"/>
              <a:ext cx="1822685" cy="576147"/>
            </a:xfrm>
            <a:prstGeom prst="rect">
              <a:avLst/>
            </a:prstGeom>
            <a:noFill/>
            <a:ln w="9525">
              <a:noFill/>
              <a:miter lim="800000"/>
              <a:headEnd/>
              <a:tailEnd/>
            </a:ln>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360000" fontAlgn="auto">
                <a:spcBef>
                  <a:spcPts val="0"/>
                </a:spcBef>
                <a:spcAft>
                  <a:spcPts val="0"/>
                </a:spcAft>
                <a:tabLst>
                  <a:tab pos="809625" algn="l"/>
                </a:tabLst>
                <a:defRPr/>
              </a:pPr>
              <a:r>
                <a:rPr kumimoji="0" lang="en-US" altLang="ja-JP" sz="1400" b="1" kern="0" dirty="0">
                  <a:solidFill>
                    <a:sysClr val="windowText" lastClr="000000"/>
                  </a:solidFill>
                  <a:ea typeface="+mn-ea"/>
                </a:rPr>
                <a:t>H</a:t>
              </a:r>
              <a:r>
                <a:rPr kumimoji="0" lang="en-US" altLang="ja-JP" sz="1400" kern="0" dirty="0">
                  <a:solidFill>
                    <a:sysClr val="windowText" lastClr="000000"/>
                  </a:solidFill>
                  <a:ea typeface="+mn-ea"/>
                </a:rPr>
                <a:t>igh	&gt; </a:t>
              </a:r>
              <a:r>
                <a:rPr kumimoji="0" lang="en-US" altLang="ja-JP" sz="1400" b="1" kern="0" dirty="0">
                  <a:solidFill>
                    <a:sysClr val="windowText" lastClr="000000"/>
                  </a:solidFill>
                  <a:ea typeface="+mn-ea"/>
                </a:rPr>
                <a:t>20 </a:t>
              </a:r>
              <a:r>
                <a:rPr kumimoji="0" lang="en-US" altLang="ja-JP" sz="1400" b="1" kern="0" dirty="0" err="1">
                  <a:solidFill>
                    <a:sysClr val="windowText" lastClr="000000"/>
                  </a:solidFill>
                  <a:ea typeface="+mn-ea"/>
                </a:rPr>
                <a:t>dpa</a:t>
              </a:r>
              <a:r>
                <a:rPr kumimoji="0" lang="en-US" altLang="ja-JP" sz="1400" b="1" kern="0" dirty="0">
                  <a:solidFill>
                    <a:sysClr val="windowText" lastClr="000000"/>
                  </a:solidFill>
                  <a:ea typeface="+mn-ea"/>
                </a:rPr>
                <a:t>/y, 0.5 L</a:t>
              </a:r>
            </a:p>
            <a:p>
              <a:pPr defTabSz="360000" fontAlgn="auto">
                <a:spcBef>
                  <a:spcPts val="0"/>
                </a:spcBef>
                <a:spcAft>
                  <a:spcPts val="0"/>
                </a:spcAft>
                <a:tabLst>
                  <a:tab pos="809625" algn="l"/>
                </a:tabLst>
                <a:defRPr/>
              </a:pPr>
              <a:r>
                <a:rPr kumimoji="0" lang="en-US" altLang="ja-JP" sz="1400" b="1" kern="0" dirty="0">
                  <a:solidFill>
                    <a:sysClr val="windowText" lastClr="000000"/>
                  </a:solidFill>
                  <a:ea typeface="+mn-ea"/>
                </a:rPr>
                <a:t>M</a:t>
              </a:r>
              <a:r>
                <a:rPr kumimoji="0" lang="en-US" altLang="ja-JP" sz="1400" kern="0" dirty="0">
                  <a:solidFill>
                    <a:sysClr val="windowText" lastClr="000000"/>
                  </a:solidFill>
                  <a:ea typeface="+mn-ea"/>
                </a:rPr>
                <a:t>edium	&gt;   1 </a:t>
              </a:r>
              <a:r>
                <a:rPr kumimoji="0" lang="en-US" altLang="ja-JP" sz="1400" kern="0" dirty="0" err="1">
                  <a:solidFill>
                    <a:sysClr val="windowText" lastClr="000000"/>
                  </a:solidFill>
                  <a:ea typeface="+mn-ea"/>
                </a:rPr>
                <a:t>dpa</a:t>
              </a:r>
              <a:r>
                <a:rPr kumimoji="0" lang="en-US" altLang="ja-JP" sz="1400" kern="0" dirty="0">
                  <a:solidFill>
                    <a:sysClr val="windowText" lastClr="000000"/>
                  </a:solidFill>
                  <a:ea typeface="+mn-ea"/>
                </a:rPr>
                <a:t>/y,    6 L</a:t>
              </a:r>
            </a:p>
            <a:p>
              <a:pPr defTabSz="360000" fontAlgn="auto">
                <a:spcBef>
                  <a:spcPts val="0"/>
                </a:spcBef>
                <a:spcAft>
                  <a:spcPts val="0"/>
                </a:spcAft>
                <a:tabLst>
                  <a:tab pos="809625" algn="l"/>
                </a:tabLst>
                <a:defRPr/>
              </a:pPr>
              <a:r>
                <a:rPr kumimoji="0" lang="en-US" altLang="ja-JP" sz="1400" b="1" kern="0" dirty="0">
                  <a:solidFill>
                    <a:sysClr val="windowText" lastClr="000000"/>
                  </a:solidFill>
                  <a:ea typeface="+mn-ea"/>
                </a:rPr>
                <a:t>L</a:t>
              </a:r>
              <a:r>
                <a:rPr kumimoji="0" lang="en-US" altLang="ja-JP" sz="1400" kern="0" dirty="0">
                  <a:solidFill>
                    <a:sysClr val="windowText" lastClr="000000"/>
                  </a:solidFill>
                  <a:ea typeface="+mn-ea"/>
                </a:rPr>
                <a:t>ow	&lt;   1 </a:t>
              </a:r>
              <a:r>
                <a:rPr kumimoji="0" lang="en-US" altLang="ja-JP" sz="1400" kern="0" dirty="0" err="1">
                  <a:solidFill>
                    <a:sysClr val="windowText" lastClr="000000"/>
                  </a:solidFill>
                  <a:ea typeface="+mn-ea"/>
                </a:rPr>
                <a:t>dpa</a:t>
              </a:r>
              <a:r>
                <a:rPr kumimoji="0" lang="en-US" altLang="ja-JP" sz="1400" kern="0" dirty="0">
                  <a:solidFill>
                    <a:sysClr val="windowText" lastClr="000000"/>
                  </a:solidFill>
                  <a:ea typeface="+mn-ea"/>
                </a:rPr>
                <a:t>/y, &gt; 8 L</a:t>
              </a:r>
              <a:endParaRPr kumimoji="0" lang="en-US" sz="1400" kern="0" dirty="0">
                <a:solidFill>
                  <a:sysClr val="windowText" lastClr="000000"/>
                </a:solidFill>
                <a:ea typeface="+mn-ea"/>
              </a:endParaRPr>
            </a:p>
          </p:txBody>
        </p:sp>
        <p:sp>
          <p:nvSpPr>
            <p:cNvPr id="38" name="Rectangle 75">
              <a:extLst>
                <a:ext uri="{FF2B5EF4-FFF2-40B4-BE49-F238E27FC236}">
                  <a16:creationId xmlns:a16="http://schemas.microsoft.com/office/drawing/2014/main" id="{1786A08A-3FD0-477C-8649-335622826169}"/>
                </a:ext>
              </a:extLst>
            </p:cNvPr>
            <p:cNvSpPr>
              <a:spLocks noChangeArrowheads="1"/>
            </p:cNvSpPr>
            <p:nvPr/>
          </p:nvSpPr>
          <p:spPr bwMode="auto">
            <a:xfrm>
              <a:off x="7751770" y="1880860"/>
              <a:ext cx="635655" cy="219484"/>
            </a:xfrm>
            <a:prstGeom prst="rect">
              <a:avLst/>
            </a:prstGeom>
            <a:noFill/>
            <a:ln w="9525">
              <a:noFill/>
              <a:miter lim="800000"/>
              <a:headEnd/>
              <a:tailEnd/>
            </a:ln>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1000"/>
                </a:spcAft>
                <a:defRPr/>
              </a:pPr>
              <a:r>
                <a:rPr kumimoji="0" lang="en-US" altLang="ja-JP" sz="1600" b="1" kern="0" dirty="0">
                  <a:solidFill>
                    <a:srgbClr val="000000"/>
                  </a:solidFill>
                  <a:ea typeface="+mn-ea"/>
                </a:rPr>
                <a:t>Test Cell</a:t>
              </a:r>
              <a:endParaRPr kumimoji="0" lang="en-US" sz="1600" b="1" kern="0" dirty="0">
                <a:solidFill>
                  <a:sysClr val="windowText" lastClr="000000"/>
                </a:solidFill>
                <a:ea typeface="+mn-ea"/>
              </a:endParaRPr>
            </a:p>
          </p:txBody>
        </p:sp>
        <p:sp>
          <p:nvSpPr>
            <p:cNvPr id="39" name="Rectangle 82">
              <a:extLst>
                <a:ext uri="{FF2B5EF4-FFF2-40B4-BE49-F238E27FC236}">
                  <a16:creationId xmlns:a16="http://schemas.microsoft.com/office/drawing/2014/main" id="{69FE6CA4-3767-4312-A2F3-1E59B2C9622F}"/>
                </a:ext>
              </a:extLst>
            </p:cNvPr>
            <p:cNvSpPr>
              <a:spLocks noChangeArrowheads="1"/>
            </p:cNvSpPr>
            <p:nvPr/>
          </p:nvSpPr>
          <p:spPr bwMode="auto">
            <a:xfrm>
              <a:off x="6180043" y="1884877"/>
              <a:ext cx="1102753" cy="219484"/>
            </a:xfrm>
            <a:prstGeom prst="rect">
              <a:avLst/>
            </a:prstGeom>
            <a:noFill/>
            <a:ln w="9525">
              <a:noFill/>
              <a:miter lim="800000"/>
              <a:headEnd/>
              <a:tailEnd/>
            </a:ln>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kumimoji="0" lang="en-US" altLang="ja-JP" sz="1600" b="1" kern="0" dirty="0">
                  <a:solidFill>
                    <a:srgbClr val="000000"/>
                  </a:solidFill>
                  <a:ea typeface="+mn-ea"/>
                </a:rPr>
                <a:t>Lithium Target</a:t>
              </a:r>
            </a:p>
          </p:txBody>
        </p:sp>
        <p:cxnSp>
          <p:nvCxnSpPr>
            <p:cNvPr id="40" name="AutoShape 86">
              <a:extLst>
                <a:ext uri="{FF2B5EF4-FFF2-40B4-BE49-F238E27FC236}">
                  <a16:creationId xmlns:a16="http://schemas.microsoft.com/office/drawing/2014/main" id="{F38F515D-D130-46C8-95CF-00308AE639FD}"/>
                </a:ext>
              </a:extLst>
            </p:cNvPr>
            <p:cNvCxnSpPr>
              <a:cxnSpLocks noChangeShapeType="1"/>
            </p:cNvCxnSpPr>
            <p:nvPr/>
          </p:nvCxnSpPr>
          <p:spPr bwMode="auto">
            <a:xfrm>
              <a:off x="7192879" y="2492896"/>
              <a:ext cx="144000" cy="252000"/>
            </a:xfrm>
            <a:prstGeom prst="straightConnector1">
              <a:avLst/>
            </a:prstGeom>
            <a:noFill/>
            <a:ln w="9525">
              <a:solidFill>
                <a:srgbClr val="000000"/>
              </a:solidFill>
              <a:round/>
              <a:headEnd/>
              <a:tailEnd type="triangle" w="med" len="med"/>
            </a:ln>
          </p:spPr>
        </p:cxnSp>
        <p:sp>
          <p:nvSpPr>
            <p:cNvPr id="41" name="Rectangle 77">
              <a:extLst>
                <a:ext uri="{FF2B5EF4-FFF2-40B4-BE49-F238E27FC236}">
                  <a16:creationId xmlns:a16="http://schemas.microsoft.com/office/drawing/2014/main" id="{4AE39AF2-73A9-4DCE-8B7F-39DAB19447F5}"/>
                </a:ext>
              </a:extLst>
            </p:cNvPr>
            <p:cNvSpPr>
              <a:spLocks noChangeArrowheads="1"/>
            </p:cNvSpPr>
            <p:nvPr/>
          </p:nvSpPr>
          <p:spPr bwMode="auto">
            <a:xfrm>
              <a:off x="6063972" y="2132607"/>
              <a:ext cx="1408438" cy="384098"/>
            </a:xfrm>
            <a:prstGeom prst="rect">
              <a:avLst/>
            </a:prstGeom>
            <a:noFill/>
            <a:ln w="9525">
              <a:noFill/>
              <a:miter lim="800000"/>
              <a:headEnd/>
              <a:tailEnd/>
            </a:ln>
          </p:spPr>
          <p:txBody>
            <a:bodyPr wrap="non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kumimoji="0" lang="en-US" altLang="ja-JP" sz="1400" i="1" kern="0" dirty="0">
                  <a:solidFill>
                    <a:srgbClr val="000000"/>
                  </a:solidFill>
                  <a:ea typeface="+mn-ea"/>
                </a:rPr>
                <a:t>Beam footprint shape</a:t>
              </a:r>
            </a:p>
            <a:p>
              <a:pPr algn="ctr" fontAlgn="auto">
                <a:spcBef>
                  <a:spcPts val="0"/>
                </a:spcBef>
                <a:spcAft>
                  <a:spcPts val="0"/>
                </a:spcAft>
                <a:defRPr/>
              </a:pPr>
              <a:r>
                <a:rPr kumimoji="0" lang="en-US" altLang="ja-JP" sz="1400" i="1" kern="0" dirty="0">
                  <a:solidFill>
                    <a:srgbClr val="000000"/>
                  </a:solidFill>
                  <a:ea typeface="+mn-ea"/>
                </a:rPr>
                <a:t>200 x 50 mm</a:t>
              </a:r>
              <a:r>
                <a:rPr kumimoji="0" lang="en-US" altLang="ja-JP" sz="1400" i="1" kern="0" baseline="30000" dirty="0">
                  <a:solidFill>
                    <a:srgbClr val="000000"/>
                  </a:solidFill>
                  <a:ea typeface="+mn-ea"/>
                </a:rPr>
                <a:t>2</a:t>
              </a:r>
              <a:endParaRPr kumimoji="0" lang="en-US" sz="1400" kern="0" dirty="0">
                <a:solidFill>
                  <a:sysClr val="windowText" lastClr="000000"/>
                </a:solidFill>
                <a:ea typeface="+mn-ea"/>
              </a:endParaRPr>
            </a:p>
          </p:txBody>
        </p:sp>
      </p:grpSp>
      <p:cxnSp>
        <p:nvCxnSpPr>
          <p:cNvPr id="42" name="Connecteur droit avec flèche 38">
            <a:extLst>
              <a:ext uri="{FF2B5EF4-FFF2-40B4-BE49-F238E27FC236}">
                <a16:creationId xmlns:a16="http://schemas.microsoft.com/office/drawing/2014/main" id="{061DDD5A-ADDB-4348-A4F7-94D02386CE29}"/>
              </a:ext>
            </a:extLst>
          </p:cNvPr>
          <p:cNvCxnSpPr>
            <a:cxnSpLocks noChangeShapeType="1"/>
          </p:cNvCxnSpPr>
          <p:nvPr/>
        </p:nvCxnSpPr>
        <p:spPr bwMode="auto">
          <a:xfrm flipV="1">
            <a:off x="1619073" y="2862903"/>
            <a:ext cx="0" cy="482719"/>
          </a:xfrm>
          <a:prstGeom prst="straightConnector1">
            <a:avLst/>
          </a:prstGeom>
          <a:noFill/>
          <a:ln w="19050" algn="ctr">
            <a:solidFill>
              <a:srgbClr val="4A7EBB"/>
            </a:solidFill>
            <a:round/>
            <a:headEnd type="arrow" w="med" len="med"/>
            <a:tailEnd/>
          </a:ln>
        </p:spPr>
      </p:cxnSp>
      <p:cxnSp>
        <p:nvCxnSpPr>
          <p:cNvPr id="43" name="Connecteur droit avec flèche 39">
            <a:extLst>
              <a:ext uri="{FF2B5EF4-FFF2-40B4-BE49-F238E27FC236}">
                <a16:creationId xmlns:a16="http://schemas.microsoft.com/office/drawing/2014/main" id="{BE71D891-4E73-4042-811A-59BE3CE6C888}"/>
              </a:ext>
            </a:extLst>
          </p:cNvPr>
          <p:cNvCxnSpPr>
            <a:cxnSpLocks noChangeShapeType="1"/>
          </p:cNvCxnSpPr>
          <p:nvPr/>
        </p:nvCxnSpPr>
        <p:spPr bwMode="auto">
          <a:xfrm flipV="1">
            <a:off x="4559917" y="2804122"/>
            <a:ext cx="0" cy="482718"/>
          </a:xfrm>
          <a:prstGeom prst="straightConnector1">
            <a:avLst/>
          </a:prstGeom>
          <a:noFill/>
          <a:ln w="19050" algn="ctr">
            <a:solidFill>
              <a:srgbClr val="4A7EBB"/>
            </a:solidFill>
            <a:round/>
            <a:headEnd type="arrow" w="med" len="med"/>
            <a:tailEnd/>
          </a:ln>
        </p:spPr>
      </p:cxnSp>
      <p:sp>
        <p:nvSpPr>
          <p:cNvPr id="44" name="ZoneTexte 21">
            <a:extLst>
              <a:ext uri="{FF2B5EF4-FFF2-40B4-BE49-F238E27FC236}">
                <a16:creationId xmlns:a16="http://schemas.microsoft.com/office/drawing/2014/main" id="{48F28B0D-2FFA-4626-859F-0D85A7008050}"/>
              </a:ext>
            </a:extLst>
          </p:cNvPr>
          <p:cNvSpPr txBox="1"/>
          <p:nvPr/>
        </p:nvSpPr>
        <p:spPr>
          <a:xfrm>
            <a:off x="1315070" y="6119037"/>
            <a:ext cx="10109522"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kumimoji="0" lang="en-US" sz="2400" b="1" kern="0" dirty="0">
                <a:solidFill>
                  <a:srgbClr val="FF0000"/>
                </a:solidFill>
                <a:ea typeface="+mn-ea"/>
              </a:rPr>
              <a:t>Linear IFMIF Prototype Accelerator (</a:t>
            </a:r>
            <a:r>
              <a:rPr kumimoji="0" lang="en-US" sz="2400" b="1" kern="0" dirty="0" err="1">
                <a:solidFill>
                  <a:srgbClr val="FF0000"/>
                </a:solidFill>
                <a:ea typeface="+mn-ea"/>
              </a:rPr>
              <a:t>LIPAc</a:t>
            </a:r>
            <a:r>
              <a:rPr kumimoji="0" lang="en-US" sz="2400" b="1" kern="0" dirty="0">
                <a:solidFill>
                  <a:srgbClr val="FF0000"/>
                </a:solidFill>
                <a:ea typeface="+mn-ea"/>
              </a:rPr>
              <a:t>): 9 MeV 125 mA Continuous Wave</a:t>
            </a:r>
          </a:p>
        </p:txBody>
      </p:sp>
      <p:sp>
        <p:nvSpPr>
          <p:cNvPr id="2" name="Rectangle 1">
            <a:extLst>
              <a:ext uri="{FF2B5EF4-FFF2-40B4-BE49-F238E27FC236}">
                <a16:creationId xmlns:a16="http://schemas.microsoft.com/office/drawing/2014/main" id="{2F14D1F9-9DA8-4A42-BCF4-2E9D8538DEFD}"/>
              </a:ext>
            </a:extLst>
          </p:cNvPr>
          <p:cNvSpPr/>
          <p:nvPr/>
        </p:nvSpPr>
        <p:spPr>
          <a:xfrm>
            <a:off x="1367917" y="4130866"/>
            <a:ext cx="2500819" cy="57052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EE93F98C-BF77-4E2D-936B-1FB490CC5661}"/>
              </a:ext>
            </a:extLst>
          </p:cNvPr>
          <p:cNvSpPr/>
          <p:nvPr/>
        </p:nvSpPr>
        <p:spPr>
          <a:xfrm>
            <a:off x="2471416" y="4725143"/>
            <a:ext cx="288032" cy="519063"/>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adroTexto 5">
            <a:extLst>
              <a:ext uri="{FF2B5EF4-FFF2-40B4-BE49-F238E27FC236}">
                <a16:creationId xmlns:a16="http://schemas.microsoft.com/office/drawing/2014/main" id="{AA5BEBD3-F86B-470A-BAD0-CBB49201CF1E}"/>
              </a:ext>
            </a:extLst>
          </p:cNvPr>
          <p:cNvSpPr txBox="1"/>
          <p:nvPr/>
        </p:nvSpPr>
        <p:spPr>
          <a:xfrm>
            <a:off x="1631504" y="0"/>
            <a:ext cx="8928992" cy="586593"/>
          </a:xfrm>
          <a:prstGeom prst="rect">
            <a:avLst/>
          </a:prstGeom>
          <a:noFill/>
          <a:effectLst/>
        </p:spPr>
        <p:txBody>
          <a:bodyPr wrap="square" lIns="90000" tIns="72000" rIns="90000" bIns="0" rtlCol="0" anchor="ctr" anchorCtr="1">
            <a:normAutofit fontScale="62500" lnSpcReduction="20000"/>
          </a:bodyPr>
          <a:lstStyle/>
          <a:p>
            <a:r>
              <a:rPr lang="en-US" sz="5333" b="1" dirty="0">
                <a:solidFill>
                  <a:srgbClr val="0070C0"/>
                </a:solidFill>
                <a:ea typeface="Gill Sans Nova Book" panose="020B0502020204020203" pitchFamily="34" charset="-128"/>
                <a:cs typeface="Gill Sans Nova Book" panose="020B0502020204020203" pitchFamily="34" charset="-128"/>
              </a:rPr>
              <a:t>Neutron Source for Fusion Energy Development</a:t>
            </a:r>
          </a:p>
        </p:txBody>
      </p:sp>
    </p:spTree>
    <p:extLst>
      <p:ext uri="{BB962C8B-B14F-4D97-AF65-F5344CB8AC3E}">
        <p14:creationId xmlns:p14="http://schemas.microsoft.com/office/powerpoint/2010/main" val="316705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F14427-A4B4-E74F-A0D6-456A41DF6B94}"/>
              </a:ext>
            </a:extLst>
          </p:cNvPr>
          <p:cNvSpPr txBox="1"/>
          <p:nvPr/>
        </p:nvSpPr>
        <p:spPr>
          <a:xfrm>
            <a:off x="10809767" y="326065"/>
            <a:ext cx="184731" cy="461665"/>
          </a:xfrm>
          <a:prstGeom prst="rect">
            <a:avLst/>
          </a:prstGeom>
          <a:noFill/>
        </p:spPr>
        <p:txBody>
          <a:bodyPr wrap="none" rtlCol="0">
            <a:spAutoFit/>
          </a:bodyPr>
          <a:lstStyle/>
          <a:p>
            <a:endParaRPr lang="fr-FR" dirty="0"/>
          </a:p>
        </p:txBody>
      </p:sp>
      <p:sp>
        <p:nvSpPr>
          <p:cNvPr id="57" name="CuadroTexto 5">
            <a:extLst>
              <a:ext uri="{FF2B5EF4-FFF2-40B4-BE49-F238E27FC236}">
                <a16:creationId xmlns:a16="http://schemas.microsoft.com/office/drawing/2014/main" id="{530372E8-C356-4ECB-A28F-EDFBDCEE4B30}"/>
              </a:ext>
            </a:extLst>
          </p:cNvPr>
          <p:cNvSpPr txBox="1"/>
          <p:nvPr/>
        </p:nvSpPr>
        <p:spPr>
          <a:xfrm>
            <a:off x="1631504" y="0"/>
            <a:ext cx="8928992" cy="586593"/>
          </a:xfrm>
          <a:prstGeom prst="rect">
            <a:avLst/>
          </a:prstGeom>
          <a:noFill/>
          <a:effectLst/>
        </p:spPr>
        <p:txBody>
          <a:bodyPr wrap="square" lIns="90000" tIns="72000" rIns="90000" bIns="0" rtlCol="0" anchor="ctr" anchorCtr="1">
            <a:normAutofit fontScale="70000" lnSpcReduction="20000"/>
          </a:bodyPr>
          <a:lstStyle/>
          <a:p>
            <a:r>
              <a:rPr lang="en-US" sz="5333" b="1" dirty="0" err="1">
                <a:solidFill>
                  <a:srgbClr val="0070C0"/>
                </a:solidFill>
                <a:ea typeface="Gill Sans Nova Book" panose="020B0502020204020203" pitchFamily="34" charset="-128"/>
                <a:cs typeface="Gill Sans Nova Book" panose="020B0502020204020203" pitchFamily="34" charset="-128"/>
              </a:rPr>
              <a:t>LIPAc</a:t>
            </a:r>
            <a:r>
              <a:rPr lang="en-US" sz="5333" b="1" dirty="0">
                <a:solidFill>
                  <a:srgbClr val="0070C0"/>
                </a:solidFill>
                <a:ea typeface="Gill Sans Nova Book" panose="020B0502020204020203" pitchFamily="34" charset="-128"/>
                <a:cs typeface="Gill Sans Nova Book" panose="020B0502020204020203" pitchFamily="34" charset="-128"/>
              </a:rPr>
              <a:t> Engineering Validation in Rokkasho</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826238"/>
            <a:ext cx="9010633" cy="440448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617" y="616274"/>
            <a:ext cx="3333751" cy="2915539"/>
          </a:xfrm>
          <a:prstGeom prst="rect">
            <a:avLst/>
          </a:prstGeom>
        </p:spPr>
      </p:pic>
      <p:pic>
        <p:nvPicPr>
          <p:cNvPr id="10" name="Picture 9">
            <a:extLst>
              <a:ext uri="{FF2B5EF4-FFF2-40B4-BE49-F238E27FC236}">
                <a16:creationId xmlns:a16="http://schemas.microsoft.com/office/drawing/2014/main" id="{AEBD967F-9ED4-4225-8635-64B61ACB0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7530" y="2989645"/>
            <a:ext cx="3414469" cy="3483975"/>
          </a:xfrm>
          <a:prstGeom prst="rect">
            <a:avLst/>
          </a:prstGeom>
        </p:spPr>
      </p:pic>
      <p:sp>
        <p:nvSpPr>
          <p:cNvPr id="13" name="TextBox 12">
            <a:extLst>
              <a:ext uri="{FF2B5EF4-FFF2-40B4-BE49-F238E27FC236}">
                <a16:creationId xmlns:a16="http://schemas.microsoft.com/office/drawing/2014/main" id="{A80D55BF-FB4E-D341-81E4-0CCA48412379}"/>
              </a:ext>
            </a:extLst>
          </p:cNvPr>
          <p:cNvSpPr txBox="1"/>
          <p:nvPr/>
        </p:nvSpPr>
        <p:spPr>
          <a:xfrm>
            <a:off x="332258" y="790230"/>
            <a:ext cx="7790186" cy="830997"/>
          </a:xfrm>
          <a:prstGeom prst="rect">
            <a:avLst/>
          </a:prstGeom>
          <a:noFill/>
        </p:spPr>
        <p:txBody>
          <a:bodyPr wrap="square" rtlCol="0">
            <a:spAutoFit/>
          </a:bodyPr>
          <a:lstStyle/>
          <a:p>
            <a:pPr algn="ctr"/>
            <a:r>
              <a:rPr lang="en-GB" dirty="0">
                <a:solidFill>
                  <a:srgbClr val="002060"/>
                </a:solidFill>
              </a:rPr>
              <a:t>Japan-Europe scientific collaboration based on in-kind contributions under the Broader Approach framework</a:t>
            </a:r>
            <a:endParaRPr lang="en-US" dirty="0">
              <a:solidFill>
                <a:srgbClr val="002060"/>
              </a:solidFill>
            </a:endParaRPr>
          </a:p>
        </p:txBody>
      </p:sp>
      <p:sp>
        <p:nvSpPr>
          <p:cNvPr id="101" name="日付プレースホルダー 2"/>
          <p:cNvSpPr>
            <a:spLocks noGrp="1"/>
          </p:cNvSpPr>
          <p:nvPr>
            <p:ph type="dt" sz="half" idx="10"/>
          </p:nvPr>
        </p:nvSpPr>
        <p:spPr>
          <a:xfrm>
            <a:off x="10840" y="6546833"/>
            <a:ext cx="2844800" cy="338554"/>
          </a:xfrm>
        </p:spPr>
        <p:txBody>
          <a:bodyPr/>
          <a:lstStyle/>
          <a:p>
            <a:r>
              <a:rPr lang="en-US" altLang="ja-JP" dirty="0"/>
              <a:t>28 November 2023</a:t>
            </a:r>
            <a:endParaRPr lang="en-US" dirty="0"/>
          </a:p>
        </p:txBody>
      </p:sp>
      <p:sp>
        <p:nvSpPr>
          <p:cNvPr id="102" name="フッター プレースホルダー 3"/>
          <p:cNvSpPr>
            <a:spLocks noGrp="1"/>
          </p:cNvSpPr>
          <p:nvPr>
            <p:ph type="ftr" sz="quarter" idx="11"/>
          </p:nvPr>
        </p:nvSpPr>
        <p:spPr>
          <a:xfrm>
            <a:off x="3413106" y="6546833"/>
            <a:ext cx="5365788" cy="338554"/>
          </a:xfrm>
        </p:spPr>
        <p:txBody>
          <a:bodyPr/>
          <a:lstStyle/>
          <a:p>
            <a:r>
              <a:rPr lang="en-GB" dirty="0"/>
              <a:t>Applications and Perspectives with IFMIF-</a:t>
            </a:r>
            <a:r>
              <a:rPr lang="en-GB" dirty="0" err="1"/>
              <a:t>LIPAc</a:t>
            </a:r>
            <a:r>
              <a:rPr lang="en-GB" dirty="0"/>
              <a:t> </a:t>
            </a:r>
            <a:endParaRPr lang="en-US" dirty="0"/>
          </a:p>
        </p:txBody>
      </p:sp>
    </p:spTree>
    <p:extLst>
      <p:ext uri="{BB962C8B-B14F-4D97-AF65-F5344CB8AC3E}">
        <p14:creationId xmlns:p14="http://schemas.microsoft.com/office/powerpoint/2010/main" val="3735095715"/>
      </p:ext>
    </p:extLst>
  </p:cSld>
  <p:clrMapOvr>
    <a:masterClrMapping/>
  </p:clrMapOvr>
</p:sld>
</file>

<file path=ppt/theme/theme1.xml><?xml version="1.0" encoding="utf-8"?>
<a:theme xmlns:a="http://schemas.openxmlformats.org/drawingml/2006/main" name="2_Office Theme">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917bfa0-56d0-4caf-bf8f-99c6857934b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08775B9F80BE674BABD96042823F5D4B" ma:contentTypeVersion="15" ma:contentTypeDescription="Crear nuevo documento." ma:contentTypeScope="" ma:versionID="6b5c9d58d60ab042b8509bc9662aea63">
  <xsd:schema xmlns:xsd="http://www.w3.org/2001/XMLSchema" xmlns:xs="http://www.w3.org/2001/XMLSchema" xmlns:p="http://schemas.microsoft.com/office/2006/metadata/properties" xmlns:ns3="c917bfa0-56d0-4caf-bf8f-99c6857934bd" xmlns:ns4="026a6518-005f-4296-b0c8-b55e0898ee25" targetNamespace="http://schemas.microsoft.com/office/2006/metadata/properties" ma:root="true" ma:fieldsID="4a0e2a5911e02979f499b813bf4056d2" ns3:_="" ns4:_="">
    <xsd:import namespace="c917bfa0-56d0-4caf-bf8f-99c6857934bd"/>
    <xsd:import namespace="026a6518-005f-4296-b0c8-b55e0898ee2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17bfa0-56d0-4caf-bf8f-99c6857934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6a6518-005f-4296-b0c8-b55e0898ee25"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element name="SharingHintHash" ma:index="21"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10E61E-5A70-4926-925B-FA185D917630}">
  <ds:schemaRefs>
    <ds:schemaRef ds:uri="http://schemas.microsoft.com/sharepoint/v3/contenttype/forms"/>
  </ds:schemaRefs>
</ds:datastoreItem>
</file>

<file path=customXml/itemProps2.xml><?xml version="1.0" encoding="utf-8"?>
<ds:datastoreItem xmlns:ds="http://schemas.openxmlformats.org/officeDocument/2006/customXml" ds:itemID="{3596BF86-24F4-42BA-95F7-C02FDEAEC3BF}">
  <ds:schemaRefs>
    <ds:schemaRef ds:uri="http://purl.org/dc/dcmitype/"/>
    <ds:schemaRef ds:uri="http://schemas.microsoft.com/office/2006/documentManagement/types"/>
    <ds:schemaRef ds:uri="http://purl.org/dc/elements/1.1/"/>
    <ds:schemaRef ds:uri="c917bfa0-56d0-4caf-bf8f-99c6857934bd"/>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026a6518-005f-4296-b0c8-b55e0898ee25"/>
  </ds:schemaRefs>
</ds:datastoreItem>
</file>

<file path=customXml/itemProps3.xml><?xml version="1.0" encoding="utf-8"?>
<ds:datastoreItem xmlns:ds="http://schemas.openxmlformats.org/officeDocument/2006/customXml" ds:itemID="{5CA8FB5D-4A96-4D19-B473-93725C40E9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17bfa0-56d0-4caf-bf8f-99c6857934bd"/>
    <ds:schemaRef ds:uri="026a6518-005f-4296-b0c8-b55e0898ee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42554</TotalTime>
  <Words>1407</Words>
  <Application>Microsoft Office PowerPoint</Application>
  <PresentationFormat>Panorámica</PresentationFormat>
  <Paragraphs>166</Paragraphs>
  <Slides>13</Slides>
  <Notes>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Arial</vt:lpstr>
      <vt:lpstr>Book Antiqua</vt:lpstr>
      <vt:lpstr>Calibri</vt:lpstr>
      <vt:lpstr>Courier New</vt:lpstr>
      <vt:lpstr>Wingdings</vt:lpstr>
      <vt:lpstr>2_Office Theme</vt:lpstr>
      <vt:lpstr>IFMIF-DONES @ ARTIFACT Artifact Preparatory meeting 27-28 November 2023   I. Podadera on behalf of IFMIF-DONES team </vt:lpstr>
      <vt:lpstr>What is IFMIF-DONES?</vt:lpstr>
      <vt:lpstr>IFMIF-DONES: An ESFRI facility</vt:lpstr>
      <vt:lpstr>IFMIF-DONES</vt:lpstr>
      <vt:lpstr>AI Strategy in DONES</vt:lpstr>
      <vt:lpstr>Proposals IFMIF-DONES @ ARTIFACT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Antonio Moreno Cortés</dc:creator>
  <cp:lastModifiedBy>Ivan Podadera</cp:lastModifiedBy>
  <cp:revision>55</cp:revision>
  <dcterms:created xsi:type="dcterms:W3CDTF">2021-09-16T11:40:21Z</dcterms:created>
  <dcterms:modified xsi:type="dcterms:W3CDTF">2023-11-28T06:35:45Z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0x01010008775B9F80BE674BABD96042823F5D4B</vt:lpwstr>
  </property>
</Properties>
</file>