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7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4D9754-E199-4FF0-9C00-0D2B74CB2CDC}" v="1900" dt="2023-11-27T09:46:34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37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0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FC04A-A6F0-4100-A5F6-92E191D02EF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25815CC-0C56-446E-B736-4C787113834B}">
      <dgm:prSet/>
      <dgm:spPr/>
      <dgm:t>
        <a:bodyPr/>
        <a:lstStyle/>
        <a:p>
          <a:r>
            <a:rPr lang="en-US"/>
            <a:t>T7.1 - Develop Infrastructure for ML Model Training and Deployment</a:t>
          </a:r>
        </a:p>
      </dgm:t>
    </dgm:pt>
    <dgm:pt modelId="{E2FA64B7-D2BA-4A06-BE48-EC7025F61CE4}" type="parTrans" cxnId="{972256BE-6D77-460D-ACC3-C3D18C573EEF}">
      <dgm:prSet/>
      <dgm:spPr/>
      <dgm:t>
        <a:bodyPr/>
        <a:lstStyle/>
        <a:p>
          <a:endParaRPr lang="en-US"/>
        </a:p>
      </dgm:t>
    </dgm:pt>
    <dgm:pt modelId="{D65A648F-ADD7-4B3D-887E-8ADE34378949}" type="sibTrans" cxnId="{972256BE-6D77-460D-ACC3-C3D18C573EEF}">
      <dgm:prSet/>
      <dgm:spPr/>
      <dgm:t>
        <a:bodyPr/>
        <a:lstStyle/>
        <a:p>
          <a:endParaRPr lang="en-US"/>
        </a:p>
      </dgm:t>
    </dgm:pt>
    <dgm:pt modelId="{4E37AFE3-05D8-4C6E-B4CE-C5BFF96543E9}">
      <dgm:prSet/>
      <dgm:spPr/>
      <dgm:t>
        <a:bodyPr/>
        <a:lstStyle/>
        <a:p>
          <a:r>
            <a:rPr lang="en-US"/>
            <a:t>T7.2 - Develop Infrastructure for Data Collection</a:t>
          </a:r>
        </a:p>
      </dgm:t>
    </dgm:pt>
    <dgm:pt modelId="{8D0B8662-5094-487B-9C48-67C5A84F9795}" type="parTrans" cxnId="{1F6B7462-85B2-4215-94FF-CF6CE8203886}">
      <dgm:prSet/>
      <dgm:spPr/>
      <dgm:t>
        <a:bodyPr/>
        <a:lstStyle/>
        <a:p>
          <a:endParaRPr lang="en-US"/>
        </a:p>
      </dgm:t>
    </dgm:pt>
    <dgm:pt modelId="{2AC76D65-5660-4347-BEB2-582712A2CE30}" type="sibTrans" cxnId="{1F6B7462-85B2-4215-94FF-CF6CE8203886}">
      <dgm:prSet/>
      <dgm:spPr/>
      <dgm:t>
        <a:bodyPr/>
        <a:lstStyle/>
        <a:p>
          <a:endParaRPr lang="en-US"/>
        </a:p>
      </dgm:t>
    </dgm:pt>
    <dgm:pt modelId="{58AE531D-D946-43D3-8D9D-23A26B59216A}">
      <dgm:prSet/>
      <dgm:spPr/>
      <dgm:t>
        <a:bodyPr/>
        <a:lstStyle/>
        <a:p>
          <a:r>
            <a:rPr lang="en-US"/>
            <a:t>T7.3 - Develop API for High-Level Machine Parameter Control</a:t>
          </a:r>
        </a:p>
      </dgm:t>
    </dgm:pt>
    <dgm:pt modelId="{0E5F6EAC-C370-492D-BEC6-C17E5DB7C0F5}" type="parTrans" cxnId="{7A839E48-3E23-4D13-ACED-96E15FA6ED07}">
      <dgm:prSet/>
      <dgm:spPr/>
      <dgm:t>
        <a:bodyPr/>
        <a:lstStyle/>
        <a:p>
          <a:endParaRPr lang="en-US"/>
        </a:p>
      </dgm:t>
    </dgm:pt>
    <dgm:pt modelId="{7C3B5C2B-8C13-451E-B728-E8BD70038477}" type="sibTrans" cxnId="{7A839E48-3E23-4D13-ACED-96E15FA6ED07}">
      <dgm:prSet/>
      <dgm:spPr/>
      <dgm:t>
        <a:bodyPr/>
        <a:lstStyle/>
        <a:p>
          <a:endParaRPr lang="en-US"/>
        </a:p>
      </dgm:t>
    </dgm:pt>
    <dgm:pt modelId="{BF00B856-3D9E-4916-9FD8-656066E0B713}">
      <dgm:prSet/>
      <dgm:spPr/>
      <dgm:t>
        <a:bodyPr/>
        <a:lstStyle/>
        <a:p>
          <a:r>
            <a:rPr lang="en-US"/>
            <a:t>T7.4 - Develop Generalized System for Passing Monitoring Data to Models</a:t>
          </a:r>
        </a:p>
      </dgm:t>
    </dgm:pt>
    <dgm:pt modelId="{8A9B89AA-1797-4980-95AD-ADBC409BBE4E}" type="parTrans" cxnId="{11522DAD-10F3-4CF0-B19C-68C4580B247A}">
      <dgm:prSet/>
      <dgm:spPr/>
      <dgm:t>
        <a:bodyPr/>
        <a:lstStyle/>
        <a:p>
          <a:endParaRPr lang="en-US"/>
        </a:p>
      </dgm:t>
    </dgm:pt>
    <dgm:pt modelId="{7C909B77-9FE2-492C-B504-A26FB5927149}" type="sibTrans" cxnId="{11522DAD-10F3-4CF0-B19C-68C4580B247A}">
      <dgm:prSet/>
      <dgm:spPr/>
      <dgm:t>
        <a:bodyPr/>
        <a:lstStyle/>
        <a:p>
          <a:endParaRPr lang="en-US"/>
        </a:p>
      </dgm:t>
    </dgm:pt>
    <dgm:pt modelId="{61437C11-6BE8-4EF2-B8D5-9DB5778CD2F3}">
      <dgm:prSet/>
      <dgm:spPr/>
      <dgm:t>
        <a:bodyPr/>
        <a:lstStyle/>
        <a:p>
          <a:r>
            <a:rPr lang="en-US"/>
            <a:t>T7.5 - Track Progress Across Other Work Packages and Provide Technical Input</a:t>
          </a:r>
        </a:p>
      </dgm:t>
    </dgm:pt>
    <dgm:pt modelId="{5D8EE49A-9C93-4EE9-818A-63E3AFE2E37A}" type="parTrans" cxnId="{9AF45D28-B808-4F29-A754-F31D16FC2164}">
      <dgm:prSet/>
      <dgm:spPr/>
      <dgm:t>
        <a:bodyPr/>
        <a:lstStyle/>
        <a:p>
          <a:endParaRPr lang="en-US"/>
        </a:p>
      </dgm:t>
    </dgm:pt>
    <dgm:pt modelId="{5D906A81-93A2-4B80-98CF-2DEF44AB6B0F}" type="sibTrans" cxnId="{9AF45D28-B808-4F29-A754-F31D16FC2164}">
      <dgm:prSet/>
      <dgm:spPr/>
      <dgm:t>
        <a:bodyPr/>
        <a:lstStyle/>
        <a:p>
          <a:endParaRPr lang="en-US"/>
        </a:p>
      </dgm:t>
    </dgm:pt>
    <dgm:pt modelId="{7280492C-B8F7-4F6A-8B11-094706172671}" type="pres">
      <dgm:prSet presAssocID="{419FC04A-A6F0-4100-A5F6-92E191D02EF4}" presName="root" presStyleCnt="0">
        <dgm:presLayoutVars>
          <dgm:dir/>
          <dgm:resizeHandles val="exact"/>
        </dgm:presLayoutVars>
      </dgm:prSet>
      <dgm:spPr/>
    </dgm:pt>
    <dgm:pt modelId="{A8E1FC5E-34A8-47D7-B496-C64D7373672A}" type="pres">
      <dgm:prSet presAssocID="{825815CC-0C56-446E-B736-4C787113834B}" presName="compNode" presStyleCnt="0"/>
      <dgm:spPr/>
    </dgm:pt>
    <dgm:pt modelId="{E8A3253B-E14E-478C-97FF-59F87101562D}" type="pres">
      <dgm:prSet presAssocID="{825815CC-0C56-446E-B736-4C787113834B}" presName="bgRect" presStyleLbl="bgShp" presStyleIdx="0" presStyleCnt="5"/>
      <dgm:spPr/>
    </dgm:pt>
    <dgm:pt modelId="{C7E53007-31EF-4C7D-86D2-179EF883FE3C}" type="pres">
      <dgm:prSet presAssocID="{825815CC-0C56-446E-B736-4C787113834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410F493C-A931-4FBA-8783-6B995D764C53}" type="pres">
      <dgm:prSet presAssocID="{825815CC-0C56-446E-B736-4C787113834B}" presName="spaceRect" presStyleCnt="0"/>
      <dgm:spPr/>
    </dgm:pt>
    <dgm:pt modelId="{38B83D70-3F10-4C21-820B-0F92DCB6D25C}" type="pres">
      <dgm:prSet presAssocID="{825815CC-0C56-446E-B736-4C787113834B}" presName="parTx" presStyleLbl="revTx" presStyleIdx="0" presStyleCnt="5">
        <dgm:presLayoutVars>
          <dgm:chMax val="0"/>
          <dgm:chPref val="0"/>
        </dgm:presLayoutVars>
      </dgm:prSet>
      <dgm:spPr/>
    </dgm:pt>
    <dgm:pt modelId="{D0265E95-8CED-48F4-B9FA-E4136D28EC3F}" type="pres">
      <dgm:prSet presAssocID="{D65A648F-ADD7-4B3D-887E-8ADE34378949}" presName="sibTrans" presStyleCnt="0"/>
      <dgm:spPr/>
    </dgm:pt>
    <dgm:pt modelId="{6790E9CB-5641-4218-93EB-DA20B66E7D10}" type="pres">
      <dgm:prSet presAssocID="{4E37AFE3-05D8-4C6E-B4CE-C5BFF96543E9}" presName="compNode" presStyleCnt="0"/>
      <dgm:spPr/>
    </dgm:pt>
    <dgm:pt modelId="{D35A994C-43F5-4CDF-BADA-024FEE651FB3}" type="pres">
      <dgm:prSet presAssocID="{4E37AFE3-05D8-4C6E-B4CE-C5BFF96543E9}" presName="bgRect" presStyleLbl="bgShp" presStyleIdx="1" presStyleCnt="5"/>
      <dgm:spPr/>
    </dgm:pt>
    <dgm:pt modelId="{215F1784-869D-4D5F-BCB1-6258AE35CEC4}" type="pres">
      <dgm:prSet presAssocID="{4E37AFE3-05D8-4C6E-B4CE-C5BFF96543E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5ACAD13C-5733-4B41-B72B-10ABC1DD71CE}" type="pres">
      <dgm:prSet presAssocID="{4E37AFE3-05D8-4C6E-B4CE-C5BFF96543E9}" presName="spaceRect" presStyleCnt="0"/>
      <dgm:spPr/>
    </dgm:pt>
    <dgm:pt modelId="{13467CB6-57D9-462E-842F-862B688FD42F}" type="pres">
      <dgm:prSet presAssocID="{4E37AFE3-05D8-4C6E-B4CE-C5BFF96543E9}" presName="parTx" presStyleLbl="revTx" presStyleIdx="1" presStyleCnt="5">
        <dgm:presLayoutVars>
          <dgm:chMax val="0"/>
          <dgm:chPref val="0"/>
        </dgm:presLayoutVars>
      </dgm:prSet>
      <dgm:spPr/>
    </dgm:pt>
    <dgm:pt modelId="{E1A9FB59-0D61-40A9-B4BC-34F5984BE133}" type="pres">
      <dgm:prSet presAssocID="{2AC76D65-5660-4347-BEB2-582712A2CE30}" presName="sibTrans" presStyleCnt="0"/>
      <dgm:spPr/>
    </dgm:pt>
    <dgm:pt modelId="{4AAF704C-D958-4E52-AA54-DEEC6BC15D6B}" type="pres">
      <dgm:prSet presAssocID="{58AE531D-D946-43D3-8D9D-23A26B59216A}" presName="compNode" presStyleCnt="0"/>
      <dgm:spPr/>
    </dgm:pt>
    <dgm:pt modelId="{94F5CCB3-5DF3-40E0-9C0A-F11F7799DD17}" type="pres">
      <dgm:prSet presAssocID="{58AE531D-D946-43D3-8D9D-23A26B59216A}" presName="bgRect" presStyleLbl="bgShp" presStyleIdx="2" presStyleCnt="5"/>
      <dgm:spPr/>
    </dgm:pt>
    <dgm:pt modelId="{AECFB3C9-AF2F-4FDD-BA6A-BB6FF5A323EE}" type="pres">
      <dgm:prSet presAssocID="{58AE531D-D946-43D3-8D9D-23A26B59216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3B27EFD6-EEA6-4C4B-A105-B8C107205F2E}" type="pres">
      <dgm:prSet presAssocID="{58AE531D-D946-43D3-8D9D-23A26B59216A}" presName="spaceRect" presStyleCnt="0"/>
      <dgm:spPr/>
    </dgm:pt>
    <dgm:pt modelId="{7FAE3572-BE5D-4D7D-AB08-FB43806EC034}" type="pres">
      <dgm:prSet presAssocID="{58AE531D-D946-43D3-8D9D-23A26B59216A}" presName="parTx" presStyleLbl="revTx" presStyleIdx="2" presStyleCnt="5">
        <dgm:presLayoutVars>
          <dgm:chMax val="0"/>
          <dgm:chPref val="0"/>
        </dgm:presLayoutVars>
      </dgm:prSet>
      <dgm:spPr/>
    </dgm:pt>
    <dgm:pt modelId="{A25AFF08-EFCF-4450-8647-4EEF3D9E51CF}" type="pres">
      <dgm:prSet presAssocID="{7C3B5C2B-8C13-451E-B728-E8BD70038477}" presName="sibTrans" presStyleCnt="0"/>
      <dgm:spPr/>
    </dgm:pt>
    <dgm:pt modelId="{D59010A0-F298-402C-9446-2357870CE3BE}" type="pres">
      <dgm:prSet presAssocID="{BF00B856-3D9E-4916-9FD8-656066E0B713}" presName="compNode" presStyleCnt="0"/>
      <dgm:spPr/>
    </dgm:pt>
    <dgm:pt modelId="{5C637342-C088-40E7-99CA-2C66DC1C6488}" type="pres">
      <dgm:prSet presAssocID="{BF00B856-3D9E-4916-9FD8-656066E0B713}" presName="bgRect" presStyleLbl="bgShp" presStyleIdx="3" presStyleCnt="5"/>
      <dgm:spPr/>
    </dgm:pt>
    <dgm:pt modelId="{A5EDD091-AFC3-462B-9666-1E9472034D00}" type="pres">
      <dgm:prSet presAssocID="{BF00B856-3D9E-4916-9FD8-656066E0B71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808467DD-2430-4D08-B2DE-6E342B67A757}" type="pres">
      <dgm:prSet presAssocID="{BF00B856-3D9E-4916-9FD8-656066E0B713}" presName="spaceRect" presStyleCnt="0"/>
      <dgm:spPr/>
    </dgm:pt>
    <dgm:pt modelId="{3D2F4EB9-045A-4D39-8DA8-F2D8B0534A47}" type="pres">
      <dgm:prSet presAssocID="{BF00B856-3D9E-4916-9FD8-656066E0B713}" presName="parTx" presStyleLbl="revTx" presStyleIdx="3" presStyleCnt="5">
        <dgm:presLayoutVars>
          <dgm:chMax val="0"/>
          <dgm:chPref val="0"/>
        </dgm:presLayoutVars>
      </dgm:prSet>
      <dgm:spPr/>
    </dgm:pt>
    <dgm:pt modelId="{9B876CDF-70EA-4D92-B6A2-4C18142A3BF5}" type="pres">
      <dgm:prSet presAssocID="{7C909B77-9FE2-492C-B504-A26FB5927149}" presName="sibTrans" presStyleCnt="0"/>
      <dgm:spPr/>
    </dgm:pt>
    <dgm:pt modelId="{8164E6CD-3978-4037-AB25-42C151F70314}" type="pres">
      <dgm:prSet presAssocID="{61437C11-6BE8-4EF2-B8D5-9DB5778CD2F3}" presName="compNode" presStyleCnt="0"/>
      <dgm:spPr/>
    </dgm:pt>
    <dgm:pt modelId="{52E77F85-6865-465E-B445-70E2B44F8772}" type="pres">
      <dgm:prSet presAssocID="{61437C11-6BE8-4EF2-B8D5-9DB5778CD2F3}" presName="bgRect" presStyleLbl="bgShp" presStyleIdx="4" presStyleCnt="5"/>
      <dgm:spPr/>
    </dgm:pt>
    <dgm:pt modelId="{B81FD2BA-79AC-44EC-B304-5358E76CC52B}" type="pres">
      <dgm:prSet presAssocID="{61437C11-6BE8-4EF2-B8D5-9DB5778CD2F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1C1E2EAE-347E-439C-813F-4ED865BB70A4}" type="pres">
      <dgm:prSet presAssocID="{61437C11-6BE8-4EF2-B8D5-9DB5778CD2F3}" presName="spaceRect" presStyleCnt="0"/>
      <dgm:spPr/>
    </dgm:pt>
    <dgm:pt modelId="{646E5714-1F10-47AE-B0A9-7E67C801913D}" type="pres">
      <dgm:prSet presAssocID="{61437C11-6BE8-4EF2-B8D5-9DB5778CD2F3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FED34524-266B-487E-BE31-47D0B2CB226E}" type="presOf" srcId="{4E37AFE3-05D8-4C6E-B4CE-C5BFF96543E9}" destId="{13467CB6-57D9-462E-842F-862B688FD42F}" srcOrd="0" destOrd="0" presId="urn:microsoft.com/office/officeart/2018/2/layout/IconVerticalSolidList"/>
    <dgm:cxn modelId="{18AA3E25-2FF1-4E1D-A537-2BB7875B0DC0}" type="presOf" srcId="{825815CC-0C56-446E-B736-4C787113834B}" destId="{38B83D70-3F10-4C21-820B-0F92DCB6D25C}" srcOrd="0" destOrd="0" presId="urn:microsoft.com/office/officeart/2018/2/layout/IconVerticalSolidList"/>
    <dgm:cxn modelId="{9AF45D28-B808-4F29-A754-F31D16FC2164}" srcId="{419FC04A-A6F0-4100-A5F6-92E191D02EF4}" destId="{61437C11-6BE8-4EF2-B8D5-9DB5778CD2F3}" srcOrd="4" destOrd="0" parTransId="{5D8EE49A-9C93-4EE9-818A-63E3AFE2E37A}" sibTransId="{5D906A81-93A2-4B80-98CF-2DEF44AB6B0F}"/>
    <dgm:cxn modelId="{9A8E4D2C-428C-4C53-BC3A-6F21C3AC1D4F}" type="presOf" srcId="{61437C11-6BE8-4EF2-B8D5-9DB5778CD2F3}" destId="{646E5714-1F10-47AE-B0A9-7E67C801913D}" srcOrd="0" destOrd="0" presId="urn:microsoft.com/office/officeart/2018/2/layout/IconVerticalSolidList"/>
    <dgm:cxn modelId="{1F6B7462-85B2-4215-94FF-CF6CE8203886}" srcId="{419FC04A-A6F0-4100-A5F6-92E191D02EF4}" destId="{4E37AFE3-05D8-4C6E-B4CE-C5BFF96543E9}" srcOrd="1" destOrd="0" parTransId="{8D0B8662-5094-487B-9C48-67C5A84F9795}" sibTransId="{2AC76D65-5660-4347-BEB2-582712A2CE30}"/>
    <dgm:cxn modelId="{7A839E48-3E23-4D13-ACED-96E15FA6ED07}" srcId="{419FC04A-A6F0-4100-A5F6-92E191D02EF4}" destId="{58AE531D-D946-43D3-8D9D-23A26B59216A}" srcOrd="2" destOrd="0" parTransId="{0E5F6EAC-C370-492D-BEC6-C17E5DB7C0F5}" sibTransId="{7C3B5C2B-8C13-451E-B728-E8BD70038477}"/>
    <dgm:cxn modelId="{DF5BFD56-195F-4C13-B6BD-FA7DAC96FD4B}" type="presOf" srcId="{419FC04A-A6F0-4100-A5F6-92E191D02EF4}" destId="{7280492C-B8F7-4F6A-8B11-094706172671}" srcOrd="0" destOrd="0" presId="urn:microsoft.com/office/officeart/2018/2/layout/IconVerticalSolidList"/>
    <dgm:cxn modelId="{A5E705A0-A876-497E-B8A6-887FD206601C}" type="presOf" srcId="{58AE531D-D946-43D3-8D9D-23A26B59216A}" destId="{7FAE3572-BE5D-4D7D-AB08-FB43806EC034}" srcOrd="0" destOrd="0" presId="urn:microsoft.com/office/officeart/2018/2/layout/IconVerticalSolidList"/>
    <dgm:cxn modelId="{F59E8EA2-B094-498A-8861-0309045CE493}" type="presOf" srcId="{BF00B856-3D9E-4916-9FD8-656066E0B713}" destId="{3D2F4EB9-045A-4D39-8DA8-F2D8B0534A47}" srcOrd="0" destOrd="0" presId="urn:microsoft.com/office/officeart/2018/2/layout/IconVerticalSolidList"/>
    <dgm:cxn modelId="{11522DAD-10F3-4CF0-B19C-68C4580B247A}" srcId="{419FC04A-A6F0-4100-A5F6-92E191D02EF4}" destId="{BF00B856-3D9E-4916-9FD8-656066E0B713}" srcOrd="3" destOrd="0" parTransId="{8A9B89AA-1797-4980-95AD-ADBC409BBE4E}" sibTransId="{7C909B77-9FE2-492C-B504-A26FB5927149}"/>
    <dgm:cxn modelId="{972256BE-6D77-460D-ACC3-C3D18C573EEF}" srcId="{419FC04A-A6F0-4100-A5F6-92E191D02EF4}" destId="{825815CC-0C56-446E-B736-4C787113834B}" srcOrd="0" destOrd="0" parTransId="{E2FA64B7-D2BA-4A06-BE48-EC7025F61CE4}" sibTransId="{D65A648F-ADD7-4B3D-887E-8ADE34378949}"/>
    <dgm:cxn modelId="{65BAE2F4-4C77-446F-A555-2B417175AB9D}" type="presParOf" srcId="{7280492C-B8F7-4F6A-8B11-094706172671}" destId="{A8E1FC5E-34A8-47D7-B496-C64D7373672A}" srcOrd="0" destOrd="0" presId="urn:microsoft.com/office/officeart/2018/2/layout/IconVerticalSolidList"/>
    <dgm:cxn modelId="{8DFD7F87-4E1B-4B9D-8BEF-57AFA440C8C2}" type="presParOf" srcId="{A8E1FC5E-34A8-47D7-B496-C64D7373672A}" destId="{E8A3253B-E14E-478C-97FF-59F87101562D}" srcOrd="0" destOrd="0" presId="urn:microsoft.com/office/officeart/2018/2/layout/IconVerticalSolidList"/>
    <dgm:cxn modelId="{E1A942D5-EC65-452C-8E8E-AF1AFCBCD5F0}" type="presParOf" srcId="{A8E1FC5E-34A8-47D7-B496-C64D7373672A}" destId="{C7E53007-31EF-4C7D-86D2-179EF883FE3C}" srcOrd="1" destOrd="0" presId="urn:microsoft.com/office/officeart/2018/2/layout/IconVerticalSolidList"/>
    <dgm:cxn modelId="{369627E7-16E7-4F95-A0F6-1C3634ADAB37}" type="presParOf" srcId="{A8E1FC5E-34A8-47D7-B496-C64D7373672A}" destId="{410F493C-A931-4FBA-8783-6B995D764C53}" srcOrd="2" destOrd="0" presId="urn:microsoft.com/office/officeart/2018/2/layout/IconVerticalSolidList"/>
    <dgm:cxn modelId="{8D61DAC9-C82B-456F-B840-F4E65E62CE4D}" type="presParOf" srcId="{A8E1FC5E-34A8-47D7-B496-C64D7373672A}" destId="{38B83D70-3F10-4C21-820B-0F92DCB6D25C}" srcOrd="3" destOrd="0" presId="urn:microsoft.com/office/officeart/2018/2/layout/IconVerticalSolidList"/>
    <dgm:cxn modelId="{81F30C41-A06E-46AA-89F2-9992B73D2953}" type="presParOf" srcId="{7280492C-B8F7-4F6A-8B11-094706172671}" destId="{D0265E95-8CED-48F4-B9FA-E4136D28EC3F}" srcOrd="1" destOrd="0" presId="urn:microsoft.com/office/officeart/2018/2/layout/IconVerticalSolidList"/>
    <dgm:cxn modelId="{A16F3E1F-54E8-4208-9081-AEBC66384C7A}" type="presParOf" srcId="{7280492C-B8F7-4F6A-8B11-094706172671}" destId="{6790E9CB-5641-4218-93EB-DA20B66E7D10}" srcOrd="2" destOrd="0" presId="urn:microsoft.com/office/officeart/2018/2/layout/IconVerticalSolidList"/>
    <dgm:cxn modelId="{90AD9FED-C68B-4EDE-8E44-7FE46A1CA22E}" type="presParOf" srcId="{6790E9CB-5641-4218-93EB-DA20B66E7D10}" destId="{D35A994C-43F5-4CDF-BADA-024FEE651FB3}" srcOrd="0" destOrd="0" presId="urn:microsoft.com/office/officeart/2018/2/layout/IconVerticalSolidList"/>
    <dgm:cxn modelId="{04B9B251-0E8C-4828-8EF6-D5EE168E6F1C}" type="presParOf" srcId="{6790E9CB-5641-4218-93EB-DA20B66E7D10}" destId="{215F1784-869D-4D5F-BCB1-6258AE35CEC4}" srcOrd="1" destOrd="0" presId="urn:microsoft.com/office/officeart/2018/2/layout/IconVerticalSolidList"/>
    <dgm:cxn modelId="{D38FBDAB-78C8-4C95-B587-2CCE846705BB}" type="presParOf" srcId="{6790E9CB-5641-4218-93EB-DA20B66E7D10}" destId="{5ACAD13C-5733-4B41-B72B-10ABC1DD71CE}" srcOrd="2" destOrd="0" presId="urn:microsoft.com/office/officeart/2018/2/layout/IconVerticalSolidList"/>
    <dgm:cxn modelId="{4AC53ACA-3C34-44BE-A327-C4A825CB6DED}" type="presParOf" srcId="{6790E9CB-5641-4218-93EB-DA20B66E7D10}" destId="{13467CB6-57D9-462E-842F-862B688FD42F}" srcOrd="3" destOrd="0" presId="urn:microsoft.com/office/officeart/2018/2/layout/IconVerticalSolidList"/>
    <dgm:cxn modelId="{50FAB4AD-A580-4B64-AF92-28C6505DFDEB}" type="presParOf" srcId="{7280492C-B8F7-4F6A-8B11-094706172671}" destId="{E1A9FB59-0D61-40A9-B4BC-34F5984BE133}" srcOrd="3" destOrd="0" presId="urn:microsoft.com/office/officeart/2018/2/layout/IconVerticalSolidList"/>
    <dgm:cxn modelId="{4DEEE4C3-09BC-4A91-995D-359C4DD06E16}" type="presParOf" srcId="{7280492C-B8F7-4F6A-8B11-094706172671}" destId="{4AAF704C-D958-4E52-AA54-DEEC6BC15D6B}" srcOrd="4" destOrd="0" presId="urn:microsoft.com/office/officeart/2018/2/layout/IconVerticalSolidList"/>
    <dgm:cxn modelId="{9F7532FE-2D2F-432B-A3A4-ECF25985E271}" type="presParOf" srcId="{4AAF704C-D958-4E52-AA54-DEEC6BC15D6B}" destId="{94F5CCB3-5DF3-40E0-9C0A-F11F7799DD17}" srcOrd="0" destOrd="0" presId="urn:microsoft.com/office/officeart/2018/2/layout/IconVerticalSolidList"/>
    <dgm:cxn modelId="{6BB8177A-BCED-41ED-8E37-EB0CCA557F3B}" type="presParOf" srcId="{4AAF704C-D958-4E52-AA54-DEEC6BC15D6B}" destId="{AECFB3C9-AF2F-4FDD-BA6A-BB6FF5A323EE}" srcOrd="1" destOrd="0" presId="urn:microsoft.com/office/officeart/2018/2/layout/IconVerticalSolidList"/>
    <dgm:cxn modelId="{B63A6594-DAD7-47B0-8CB9-B7861F41B695}" type="presParOf" srcId="{4AAF704C-D958-4E52-AA54-DEEC6BC15D6B}" destId="{3B27EFD6-EEA6-4C4B-A105-B8C107205F2E}" srcOrd="2" destOrd="0" presId="urn:microsoft.com/office/officeart/2018/2/layout/IconVerticalSolidList"/>
    <dgm:cxn modelId="{CD603451-5265-457E-A512-38C0FBB536AF}" type="presParOf" srcId="{4AAF704C-D958-4E52-AA54-DEEC6BC15D6B}" destId="{7FAE3572-BE5D-4D7D-AB08-FB43806EC034}" srcOrd="3" destOrd="0" presId="urn:microsoft.com/office/officeart/2018/2/layout/IconVerticalSolidList"/>
    <dgm:cxn modelId="{6C0AFDC4-83E9-47A6-9ECA-19519458B156}" type="presParOf" srcId="{7280492C-B8F7-4F6A-8B11-094706172671}" destId="{A25AFF08-EFCF-4450-8647-4EEF3D9E51CF}" srcOrd="5" destOrd="0" presId="urn:microsoft.com/office/officeart/2018/2/layout/IconVerticalSolidList"/>
    <dgm:cxn modelId="{83CEFD18-BFAA-4B81-A409-1951F6194B15}" type="presParOf" srcId="{7280492C-B8F7-4F6A-8B11-094706172671}" destId="{D59010A0-F298-402C-9446-2357870CE3BE}" srcOrd="6" destOrd="0" presId="urn:microsoft.com/office/officeart/2018/2/layout/IconVerticalSolidList"/>
    <dgm:cxn modelId="{941EB882-4257-42A9-993B-3D608892DD9E}" type="presParOf" srcId="{D59010A0-F298-402C-9446-2357870CE3BE}" destId="{5C637342-C088-40E7-99CA-2C66DC1C6488}" srcOrd="0" destOrd="0" presId="urn:microsoft.com/office/officeart/2018/2/layout/IconVerticalSolidList"/>
    <dgm:cxn modelId="{7412BD88-C6C0-4B6B-B3E6-8BDD018BC7C1}" type="presParOf" srcId="{D59010A0-F298-402C-9446-2357870CE3BE}" destId="{A5EDD091-AFC3-462B-9666-1E9472034D00}" srcOrd="1" destOrd="0" presId="urn:microsoft.com/office/officeart/2018/2/layout/IconVerticalSolidList"/>
    <dgm:cxn modelId="{60FE8611-9D16-4FA7-9FF0-5794170C9718}" type="presParOf" srcId="{D59010A0-F298-402C-9446-2357870CE3BE}" destId="{808467DD-2430-4D08-B2DE-6E342B67A757}" srcOrd="2" destOrd="0" presId="urn:microsoft.com/office/officeart/2018/2/layout/IconVerticalSolidList"/>
    <dgm:cxn modelId="{398BAE04-3F16-4C0B-A7BC-739F0B8C710B}" type="presParOf" srcId="{D59010A0-F298-402C-9446-2357870CE3BE}" destId="{3D2F4EB9-045A-4D39-8DA8-F2D8B0534A47}" srcOrd="3" destOrd="0" presId="urn:microsoft.com/office/officeart/2018/2/layout/IconVerticalSolidList"/>
    <dgm:cxn modelId="{B8D7A105-ED8F-4E97-B205-B40F85CB2EED}" type="presParOf" srcId="{7280492C-B8F7-4F6A-8B11-094706172671}" destId="{9B876CDF-70EA-4D92-B6A2-4C18142A3BF5}" srcOrd="7" destOrd="0" presId="urn:microsoft.com/office/officeart/2018/2/layout/IconVerticalSolidList"/>
    <dgm:cxn modelId="{480EA867-A1D5-4A82-9B5F-471C268D84C1}" type="presParOf" srcId="{7280492C-B8F7-4F6A-8B11-094706172671}" destId="{8164E6CD-3978-4037-AB25-42C151F70314}" srcOrd="8" destOrd="0" presId="urn:microsoft.com/office/officeart/2018/2/layout/IconVerticalSolidList"/>
    <dgm:cxn modelId="{C2D4443A-EC93-4037-B0CD-8340906FED8E}" type="presParOf" srcId="{8164E6CD-3978-4037-AB25-42C151F70314}" destId="{52E77F85-6865-465E-B445-70E2B44F8772}" srcOrd="0" destOrd="0" presId="urn:microsoft.com/office/officeart/2018/2/layout/IconVerticalSolidList"/>
    <dgm:cxn modelId="{16253136-DB1A-41C8-89E7-813158E1035D}" type="presParOf" srcId="{8164E6CD-3978-4037-AB25-42C151F70314}" destId="{B81FD2BA-79AC-44EC-B304-5358E76CC52B}" srcOrd="1" destOrd="0" presId="urn:microsoft.com/office/officeart/2018/2/layout/IconVerticalSolidList"/>
    <dgm:cxn modelId="{51503F5F-1EDE-492E-B37E-0B17A4171E1F}" type="presParOf" srcId="{8164E6CD-3978-4037-AB25-42C151F70314}" destId="{1C1E2EAE-347E-439C-813F-4ED865BB70A4}" srcOrd="2" destOrd="0" presId="urn:microsoft.com/office/officeart/2018/2/layout/IconVerticalSolidList"/>
    <dgm:cxn modelId="{9D15FA25-D644-4E26-952E-7100A982D277}" type="presParOf" srcId="{8164E6CD-3978-4037-AB25-42C151F70314}" destId="{646E5714-1F10-47AE-B0A9-7E67C801913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3253B-E14E-478C-97FF-59F87101562D}">
      <dsp:nvSpPr>
        <dsp:cNvPr id="0" name=""/>
        <dsp:cNvSpPr/>
      </dsp:nvSpPr>
      <dsp:spPr>
        <a:xfrm>
          <a:off x="0" y="4155"/>
          <a:ext cx="5889686" cy="8851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53007-31EF-4C7D-86D2-179EF883FE3C}">
      <dsp:nvSpPr>
        <dsp:cNvPr id="0" name=""/>
        <dsp:cNvSpPr/>
      </dsp:nvSpPr>
      <dsp:spPr>
        <a:xfrm>
          <a:off x="267759" y="203315"/>
          <a:ext cx="486835" cy="4868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83D70-3F10-4C21-820B-0F92DCB6D25C}">
      <dsp:nvSpPr>
        <dsp:cNvPr id="0" name=""/>
        <dsp:cNvSpPr/>
      </dsp:nvSpPr>
      <dsp:spPr>
        <a:xfrm>
          <a:off x="1022353" y="4155"/>
          <a:ext cx="4867332" cy="885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679" tIns="93679" rIns="93679" bIns="9367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T7.1 - Develop Infrastructure for ML Model Training and Deployment</a:t>
          </a:r>
        </a:p>
      </dsp:txBody>
      <dsp:txXfrm>
        <a:off x="1022353" y="4155"/>
        <a:ext cx="4867332" cy="885154"/>
      </dsp:txXfrm>
    </dsp:sp>
    <dsp:sp modelId="{D35A994C-43F5-4CDF-BADA-024FEE651FB3}">
      <dsp:nvSpPr>
        <dsp:cNvPr id="0" name=""/>
        <dsp:cNvSpPr/>
      </dsp:nvSpPr>
      <dsp:spPr>
        <a:xfrm>
          <a:off x="0" y="1110599"/>
          <a:ext cx="5889686" cy="8851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5F1784-869D-4D5F-BCB1-6258AE35CEC4}">
      <dsp:nvSpPr>
        <dsp:cNvPr id="0" name=""/>
        <dsp:cNvSpPr/>
      </dsp:nvSpPr>
      <dsp:spPr>
        <a:xfrm>
          <a:off x="267759" y="1309759"/>
          <a:ext cx="486835" cy="4868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67CB6-57D9-462E-842F-862B688FD42F}">
      <dsp:nvSpPr>
        <dsp:cNvPr id="0" name=""/>
        <dsp:cNvSpPr/>
      </dsp:nvSpPr>
      <dsp:spPr>
        <a:xfrm>
          <a:off x="1022353" y="1110599"/>
          <a:ext cx="4867332" cy="885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679" tIns="93679" rIns="93679" bIns="9367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T7.2 - Develop Infrastructure for Data Collection</a:t>
          </a:r>
        </a:p>
      </dsp:txBody>
      <dsp:txXfrm>
        <a:off x="1022353" y="1110599"/>
        <a:ext cx="4867332" cy="885154"/>
      </dsp:txXfrm>
    </dsp:sp>
    <dsp:sp modelId="{94F5CCB3-5DF3-40E0-9C0A-F11F7799DD17}">
      <dsp:nvSpPr>
        <dsp:cNvPr id="0" name=""/>
        <dsp:cNvSpPr/>
      </dsp:nvSpPr>
      <dsp:spPr>
        <a:xfrm>
          <a:off x="0" y="2217043"/>
          <a:ext cx="5889686" cy="8851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CFB3C9-AF2F-4FDD-BA6A-BB6FF5A323EE}">
      <dsp:nvSpPr>
        <dsp:cNvPr id="0" name=""/>
        <dsp:cNvSpPr/>
      </dsp:nvSpPr>
      <dsp:spPr>
        <a:xfrm>
          <a:off x="267759" y="2416202"/>
          <a:ext cx="486835" cy="4868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E3572-BE5D-4D7D-AB08-FB43806EC034}">
      <dsp:nvSpPr>
        <dsp:cNvPr id="0" name=""/>
        <dsp:cNvSpPr/>
      </dsp:nvSpPr>
      <dsp:spPr>
        <a:xfrm>
          <a:off x="1022353" y="2217043"/>
          <a:ext cx="4867332" cy="885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679" tIns="93679" rIns="93679" bIns="9367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T7.3 - Develop API for High-Level Machine Parameter Control</a:t>
          </a:r>
        </a:p>
      </dsp:txBody>
      <dsp:txXfrm>
        <a:off x="1022353" y="2217043"/>
        <a:ext cx="4867332" cy="885154"/>
      </dsp:txXfrm>
    </dsp:sp>
    <dsp:sp modelId="{5C637342-C088-40E7-99CA-2C66DC1C6488}">
      <dsp:nvSpPr>
        <dsp:cNvPr id="0" name=""/>
        <dsp:cNvSpPr/>
      </dsp:nvSpPr>
      <dsp:spPr>
        <a:xfrm>
          <a:off x="0" y="3323486"/>
          <a:ext cx="5889686" cy="8851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EDD091-AFC3-462B-9666-1E9472034D00}">
      <dsp:nvSpPr>
        <dsp:cNvPr id="0" name=""/>
        <dsp:cNvSpPr/>
      </dsp:nvSpPr>
      <dsp:spPr>
        <a:xfrm>
          <a:off x="267759" y="3522646"/>
          <a:ext cx="486835" cy="4868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F4EB9-045A-4D39-8DA8-F2D8B0534A47}">
      <dsp:nvSpPr>
        <dsp:cNvPr id="0" name=""/>
        <dsp:cNvSpPr/>
      </dsp:nvSpPr>
      <dsp:spPr>
        <a:xfrm>
          <a:off x="1022353" y="3323486"/>
          <a:ext cx="4867332" cy="885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679" tIns="93679" rIns="93679" bIns="9367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T7.4 - Develop Generalized System for Passing Monitoring Data to Models</a:t>
          </a:r>
        </a:p>
      </dsp:txBody>
      <dsp:txXfrm>
        <a:off x="1022353" y="3323486"/>
        <a:ext cx="4867332" cy="885154"/>
      </dsp:txXfrm>
    </dsp:sp>
    <dsp:sp modelId="{52E77F85-6865-465E-B445-70E2B44F8772}">
      <dsp:nvSpPr>
        <dsp:cNvPr id="0" name=""/>
        <dsp:cNvSpPr/>
      </dsp:nvSpPr>
      <dsp:spPr>
        <a:xfrm>
          <a:off x="0" y="4429930"/>
          <a:ext cx="5889686" cy="8851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1FD2BA-79AC-44EC-B304-5358E76CC52B}">
      <dsp:nvSpPr>
        <dsp:cNvPr id="0" name=""/>
        <dsp:cNvSpPr/>
      </dsp:nvSpPr>
      <dsp:spPr>
        <a:xfrm>
          <a:off x="267759" y="4629090"/>
          <a:ext cx="486835" cy="48683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6E5714-1F10-47AE-B0A9-7E67C801913D}">
      <dsp:nvSpPr>
        <dsp:cNvPr id="0" name=""/>
        <dsp:cNvSpPr/>
      </dsp:nvSpPr>
      <dsp:spPr>
        <a:xfrm>
          <a:off x="1022353" y="4429930"/>
          <a:ext cx="4867332" cy="885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679" tIns="93679" rIns="93679" bIns="9367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T7.5 - Track Progress Across Other Work Packages and Provide Technical Input</a:t>
          </a:r>
        </a:p>
      </dsp:txBody>
      <dsp:txXfrm>
        <a:off x="1022353" y="4429930"/>
        <a:ext cx="4867332" cy="885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18FA9B-3E06-41AF-BDF7-671079709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9B942-99CF-4AC4-9F77-E625D2C71C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D1D7FAE-1E06-4F8C-8B13-AE83947D37CA}" type="datetime1">
              <a:rPr lang="en-GB" smtClean="0"/>
              <a:t>27/11/2023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D4C1D-64AA-4DA1-8A75-FCF5ECA450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886DA9-2A38-4F39-B33B-4F7B5E444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775EF03-110B-4710-A708-FEF192761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321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FDDEDF6-FF44-4638-BB07-B63DE698F164}" type="datetime1">
              <a:rPr lang="en-GB" noProof="0" smtClean="0"/>
              <a:t>27/11/2023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Quarter level</a:t>
            </a:r>
          </a:p>
          <a:p>
            <a:pPr lvl="4" rtl="0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18CCA95-4F40-4CDD-BF1E-B8C9EB86EE73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66295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918CCA95-4F40-4CDD-BF1E-B8C9EB86EE7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8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rtlCol="0" anchor="t">
            <a:normAutofit/>
          </a:bodyPr>
          <a:lstStyle>
            <a:lvl1pPr algn="r">
              <a:defRPr sz="60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DD2CBF-DD1A-49F5-9C28-C03F4D74A285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 rtlCol="0"/>
          <a:lstStyle/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24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GB" sz="24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7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GB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A04A88-B56E-4F55-ADD5-10EE3162DD2B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17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GB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608751" y="970410"/>
            <a:ext cx="6466903" cy="5079534"/>
          </a:xfrm>
        </p:spPr>
        <p:txBody>
          <a:bodyPr vert="eaVert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6FFAA7-5064-4488-8B53-10886DEC73FE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6423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B201FC-9CBC-4C87-AE60-8563D1DE80CC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GB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GB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rtlCol="0" anchor="t">
            <a:normAutofit/>
          </a:bodyPr>
          <a:lstStyle>
            <a:lvl1pPr algn="r">
              <a:defRPr sz="32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773968" y="2268786"/>
            <a:ext cx="7791931" cy="878468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936C29-4211-4FAF-B3EB-A82EC47BEFFE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3646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605374" y="2052116"/>
            <a:ext cx="3891960" cy="399782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66636" y="2052114"/>
            <a:ext cx="3894222" cy="3997829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74910E-3833-41B3-AC2C-5793CCE0BBF0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GB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5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GB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609285" y="2052115"/>
            <a:ext cx="3896467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609285" y="2851331"/>
            <a:ext cx="3893623" cy="3071434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666634" y="2052115"/>
            <a:ext cx="3899798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666635" y="2851331"/>
            <a:ext cx="3899798" cy="3071434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439FFE-31BB-4765-90EC-0F07D802BDFE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2361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2E193C-7355-4818-A6F3-CD6C68EF57D0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GB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98390B-FAEC-4B87-A1FC-2864E4992899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246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GB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20154" y="805818"/>
            <a:ext cx="5446278" cy="5244126"/>
          </a:xfrm>
        </p:spPr>
        <p:txBody>
          <a:bodyPr rtlCol="0" anchor="ctr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70322" y="3186154"/>
            <a:ext cx="2664361" cy="2386397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7B0214-5A56-4176-89DC-7A389F9F9EA3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503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GB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rtlCol="0" anchor="b">
            <a:normAutofit/>
          </a:bodyPr>
          <a:lstStyle>
            <a:lvl1pPr algn="l">
              <a:defRPr sz="32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70322" y="3182928"/>
            <a:ext cx="3971874" cy="2386394"/>
          </a:xfrm>
        </p:spPr>
        <p:txBody>
          <a:bodyPr rtlCol="0"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6B2C1B-701C-4988-A67D-13495027ABCC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4670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  <a:p>
            <a:pPr lvl="5" rtl="0"/>
            <a:r>
              <a:rPr lang="en-GB" noProof="0"/>
              <a:t>Sixth level</a:t>
            </a:r>
          </a:p>
          <a:p>
            <a:pPr lvl="6" rtl="0"/>
            <a:r>
              <a:rPr lang="en-GB" noProof="0"/>
              <a:t>Seventh level</a:t>
            </a:r>
          </a:p>
          <a:p>
            <a:pPr lvl="7" rtl="0"/>
            <a:r>
              <a:rPr lang="en-GB" noProof="0"/>
              <a:t>Eigth level</a:t>
            </a:r>
          </a:p>
          <a:p>
            <a:pPr lvl="8" rtl="0"/>
            <a:r>
              <a:rPr lang="en-GB" noProof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/>
            <a:fld id="{0443D866-83F1-47B2-9EB7-665ED132AFB8}" type="datetime1">
              <a:rPr lang="en-GB" noProof="0" smtClean="0"/>
              <a:t>27/11/2023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00CBFCC-E1FF-473E-BF42-70E7405CF17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1758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r>
              <a:rPr lang="en-GB" dirty="0">
                <a:cs typeface="Arial"/>
              </a:rPr>
              <a:t>WP7 – Agile Accelerator Prototype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n-GB" dirty="0">
                <a:cs typeface="Arial"/>
              </a:rPr>
              <a:t>ARTIFACT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318C5-C29C-377D-1569-55B31AEED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Deliverables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60F2C-B459-8C55-E48D-D190C0F6E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en-US" dirty="0">
                <a:cs typeface="Arial"/>
              </a:rPr>
              <a:t>ML Model training and deployment infrastructure</a:t>
            </a:r>
          </a:p>
          <a:p>
            <a:pPr marL="344170" indent="-344170"/>
            <a:r>
              <a:rPr lang="en-US" dirty="0">
                <a:cs typeface="Arial"/>
              </a:rPr>
              <a:t>Data collection &amp; Storage infrastructure</a:t>
            </a:r>
          </a:p>
          <a:p>
            <a:pPr marL="344170" indent="-344170"/>
            <a:r>
              <a:rPr lang="en-US" dirty="0">
                <a:cs typeface="Arial"/>
              </a:rPr>
              <a:t>High-level Control API </a:t>
            </a:r>
          </a:p>
          <a:p>
            <a:pPr marL="344170" indent="-344170"/>
            <a:r>
              <a:rPr lang="en-US" dirty="0">
                <a:cs typeface="Arial"/>
              </a:rPr>
              <a:t>A </a:t>
            </a:r>
            <a:r>
              <a:rPr lang="en-US" dirty="0" err="1">
                <a:cs typeface="Arial"/>
              </a:rPr>
              <a:t>generalised</a:t>
            </a:r>
            <a:r>
              <a:rPr lang="en-US" dirty="0">
                <a:cs typeface="Arial"/>
              </a:rPr>
              <a:t> standard for data collection, feedback, and control through prototype facilities control systems</a:t>
            </a:r>
          </a:p>
        </p:txBody>
      </p:sp>
    </p:spTree>
    <p:extLst>
      <p:ext uri="{BB962C8B-B14F-4D97-AF65-F5344CB8AC3E}">
        <p14:creationId xmlns:p14="http://schemas.microsoft.com/office/powerpoint/2010/main" val="2663242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3DD5D-41CE-C7B3-3420-2077ACFF9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First Pass Budget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8B0FF-46FE-294B-F5B9-7CBA21E9E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en-US" dirty="0">
                <a:cs typeface="Arial"/>
              </a:rPr>
              <a:t>8 Research Fellows, 4 at INFN, 4 at STFC</a:t>
            </a:r>
          </a:p>
          <a:p>
            <a:pPr marL="795020" lvl="1" indent="-337820"/>
            <a:r>
              <a:rPr lang="en-US" dirty="0">
                <a:cs typeface="Arial"/>
              </a:rPr>
              <a:t>Approx 40,000 Euro each, for total of 320,000 Euro per year</a:t>
            </a:r>
          </a:p>
          <a:p>
            <a:pPr marL="344170" indent="-344170"/>
            <a:r>
              <a:rPr lang="en-US" dirty="0">
                <a:cs typeface="Arial"/>
              </a:rPr>
              <a:t>Hardware infrastructure estimate</a:t>
            </a:r>
          </a:p>
          <a:p>
            <a:pPr marL="795020" lvl="1" indent="-337820"/>
            <a:r>
              <a:rPr lang="en-US" dirty="0">
                <a:cs typeface="Arial"/>
              </a:rPr>
              <a:t>Assuming FPGA purchases, ML training machines, data storage infrastructure: 200,000 Euro per facility</a:t>
            </a:r>
          </a:p>
        </p:txBody>
      </p:sp>
    </p:spTree>
    <p:extLst>
      <p:ext uri="{BB962C8B-B14F-4D97-AF65-F5344CB8AC3E}">
        <p14:creationId xmlns:p14="http://schemas.microsoft.com/office/powerpoint/2010/main" val="410302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11B90-4B70-FAA8-FE0D-AF1F3E713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Primary Objective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B41E6-E47D-A0D0-A120-022BE19B7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ea typeface="+mn-lt"/>
                <a:cs typeface="+mn-lt"/>
              </a:rPr>
              <a:t>The objective of this work package is to demonstrate the feasibility of an agile smart accelerator prototype through the development and integration of tools and techniques from various work packages. </a:t>
            </a:r>
            <a:endParaRPr lang="en-US" sz="1800" b="1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800" b="1" dirty="0">
                <a:ea typeface="+mn-lt"/>
                <a:cs typeface="+mn-lt"/>
              </a:rPr>
              <a:t>This includes the creation of a robust infrastructure for ML model training and deployment, efficient data collection and storage, high-level machine parameter control via API, and real-time optimization through the integration of monitoring data. </a:t>
            </a:r>
            <a:endParaRPr lang="en-US" sz="1800" b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474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CC09F5-F601-AE99-654E-96C3C3D02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  <a:cs typeface="Arial"/>
              </a:rPr>
              <a:t>Tasks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1D91A8E-604E-B02C-BC00-4730575139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146174"/>
              </p:ext>
            </p:extLst>
          </p:nvPr>
        </p:nvGraphicFramePr>
        <p:xfrm>
          <a:off x="5507182" y="897534"/>
          <a:ext cx="5889686" cy="531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1085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AF78E-D28C-FE58-4A61-B58C69746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T7.1 Develop Infrastructure for ML Training and Deployment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0EAF2-EA09-D3DD-293D-5F4CF5643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4170" indent="-344170"/>
            <a:r>
              <a:rPr lang="en-US" dirty="0">
                <a:cs typeface="Arial"/>
              </a:rPr>
              <a:t>Collaboration with experts at the test facilities TEX(INFN) and CLARA(STFC) and WP4 to identify and understand specific </a:t>
            </a:r>
            <a:r>
              <a:rPr lang="en-US" dirty="0" err="1">
                <a:cs typeface="Arial"/>
              </a:rPr>
              <a:t>optimisation</a:t>
            </a:r>
            <a:r>
              <a:rPr lang="en-US" dirty="0">
                <a:cs typeface="Arial"/>
              </a:rPr>
              <a:t> needs</a:t>
            </a:r>
          </a:p>
          <a:p>
            <a:pPr marL="344170" indent="-344170"/>
            <a:r>
              <a:rPr lang="en-US" dirty="0">
                <a:cs typeface="Arial"/>
              </a:rPr>
              <a:t>Develop a modular training &amp; deployment system that aligns with the needs </a:t>
            </a:r>
          </a:p>
          <a:p>
            <a:pPr marL="344170" indent="-344170"/>
            <a:r>
              <a:rPr lang="en-US" dirty="0">
                <a:cs typeface="Arial"/>
              </a:rPr>
              <a:t>Build it!</a:t>
            </a:r>
          </a:p>
          <a:p>
            <a:pPr marL="344170" indent="-344170"/>
            <a:r>
              <a:rPr lang="en-US" dirty="0">
                <a:cs typeface="Arial"/>
              </a:rPr>
              <a:t>Test it!</a:t>
            </a:r>
          </a:p>
          <a:p>
            <a:pPr marL="344170" indent="-344170"/>
            <a:r>
              <a:rPr lang="en-US" dirty="0">
                <a:cs typeface="Arial"/>
              </a:rPr>
              <a:t>Document it!</a:t>
            </a:r>
          </a:p>
          <a:p>
            <a:pPr marL="344170" indent="-344170"/>
            <a:r>
              <a:rPr lang="en-US" dirty="0">
                <a:cs typeface="Arial"/>
              </a:rPr>
              <a:t>Show others how to use it!</a:t>
            </a:r>
          </a:p>
        </p:txBody>
      </p:sp>
    </p:spTree>
    <p:extLst>
      <p:ext uri="{BB962C8B-B14F-4D97-AF65-F5344CB8AC3E}">
        <p14:creationId xmlns:p14="http://schemas.microsoft.com/office/powerpoint/2010/main" val="1910305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E9402-5D9A-9BA7-626A-6A0371689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T7.2 Develop Infrastructure for Data Collection 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3C0A7-9017-2455-7BE0-D701E8047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en-US" dirty="0">
                <a:cs typeface="Arial"/>
              </a:rPr>
              <a:t>Collaborate with experts at the test facilities to identify data collection requirements</a:t>
            </a:r>
          </a:p>
          <a:p>
            <a:pPr marL="344170" indent="-344170"/>
            <a:r>
              <a:rPr lang="en-US" dirty="0">
                <a:cs typeface="Arial"/>
              </a:rPr>
              <a:t>Particularly identifying parameters that would make good </a:t>
            </a:r>
            <a:r>
              <a:rPr lang="en-US" dirty="0" err="1">
                <a:cs typeface="Arial"/>
              </a:rPr>
              <a:t>optimisation</a:t>
            </a:r>
            <a:r>
              <a:rPr lang="en-US" dirty="0">
                <a:cs typeface="Arial"/>
              </a:rPr>
              <a:t> targets and the data which influences them</a:t>
            </a:r>
          </a:p>
          <a:p>
            <a:pPr marL="344170" indent="-344170"/>
            <a:r>
              <a:rPr lang="en-US" dirty="0">
                <a:cs typeface="Arial"/>
              </a:rPr>
              <a:t>Design a data collection system that is both modular and capable of high repetition rate (1Khz-1Mhz) - This is the hard challenge</a:t>
            </a:r>
          </a:p>
          <a:p>
            <a:pPr marL="344170" indent="-344170"/>
            <a:r>
              <a:rPr lang="en-US" dirty="0">
                <a:cs typeface="Arial"/>
              </a:rPr>
              <a:t>Collaborate with Data Sharing WP to develop common standards and storage methods</a:t>
            </a:r>
          </a:p>
        </p:txBody>
      </p:sp>
    </p:spTree>
    <p:extLst>
      <p:ext uri="{BB962C8B-B14F-4D97-AF65-F5344CB8AC3E}">
        <p14:creationId xmlns:p14="http://schemas.microsoft.com/office/powerpoint/2010/main" val="1567192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CEB41-CEB5-1646-4126-9AD99821F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T7.3 Develop API for High-Level Machine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376D0-D58D-6B9D-DD50-23B3C901E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en-US" dirty="0">
                <a:cs typeface="Arial"/>
              </a:rPr>
              <a:t>Work with test facilities to identify control flows and needs</a:t>
            </a:r>
          </a:p>
          <a:p>
            <a:pPr marL="344170" indent="-344170"/>
            <a:r>
              <a:rPr lang="en-US" dirty="0">
                <a:cs typeface="Arial"/>
              </a:rPr>
              <a:t>Identify key parameters for high level control </a:t>
            </a:r>
          </a:p>
          <a:p>
            <a:pPr marL="344170" indent="-344170"/>
            <a:r>
              <a:rPr lang="en-US" dirty="0">
                <a:cs typeface="Arial"/>
              </a:rPr>
              <a:t>Design API – as general as possible with TEX &amp; CLARA as examples</a:t>
            </a:r>
          </a:p>
          <a:p>
            <a:pPr marL="344170" indent="-344170"/>
            <a:r>
              <a:rPr lang="en-US" dirty="0">
                <a:cs typeface="Arial"/>
              </a:rPr>
              <a:t>Building, Testing, Documentation, Training</a:t>
            </a:r>
          </a:p>
          <a:p>
            <a:pPr marL="344170" indent="-344170"/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9632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E96B3-703C-C7FB-EC45-3E2D9E57C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T7.4 Develop Generalized System for Passing Monitoring Data to Models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621E6-117A-D036-5062-7D14D8A0D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en-US" dirty="0">
                <a:cs typeface="Arial"/>
              </a:rPr>
              <a:t>One of the most difficult tasks!</a:t>
            </a:r>
            <a:endParaRPr lang="en-US" dirty="0"/>
          </a:p>
          <a:p>
            <a:pPr marL="344170" indent="-344170"/>
            <a:r>
              <a:rPr lang="en-US" dirty="0">
                <a:cs typeface="Arial"/>
              </a:rPr>
              <a:t>Requirements analysis using TEX &amp; CLARA as test cases</a:t>
            </a:r>
          </a:p>
          <a:p>
            <a:pPr marL="344170" indent="-344170"/>
            <a:r>
              <a:rPr lang="en-US" dirty="0">
                <a:cs typeface="Arial"/>
              </a:rPr>
              <a:t>Design a flexible system that can extract and pass data from a diverse set of sensors to a diverse set of models &amp; algorithms</a:t>
            </a:r>
          </a:p>
          <a:p>
            <a:pPr marL="344170" indent="-344170"/>
            <a:r>
              <a:rPr lang="en-US" dirty="0">
                <a:cs typeface="Arial"/>
              </a:rPr>
              <a:t>Collaborate with WP6 to format data optimally</a:t>
            </a:r>
          </a:p>
          <a:p>
            <a:pPr marL="344170" indent="-344170"/>
            <a:r>
              <a:rPr lang="en-US" dirty="0">
                <a:cs typeface="Arial"/>
              </a:rPr>
              <a:t>Build, Test, Document, Train</a:t>
            </a:r>
          </a:p>
        </p:txBody>
      </p:sp>
    </p:spTree>
    <p:extLst>
      <p:ext uri="{BB962C8B-B14F-4D97-AF65-F5344CB8AC3E}">
        <p14:creationId xmlns:p14="http://schemas.microsoft.com/office/powerpoint/2010/main" val="72844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50135-FC93-83E3-13EC-03D9642C8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T7.5 Track Progress Across Other WPs and Provide Technical Input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83B31-CE54-61DD-58AA-217C0CFD2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en-US" dirty="0">
                <a:cs typeface="Arial"/>
              </a:rPr>
              <a:t>Regularly check in with other WPs to understand their progress and provide technical expertise where required</a:t>
            </a:r>
          </a:p>
          <a:p>
            <a:pPr marL="344170" indent="-344170"/>
            <a:r>
              <a:rPr lang="en-US" dirty="0">
                <a:cs typeface="Arial"/>
              </a:rPr>
              <a:t>Identify potential dependencies and conflicts with other WPs</a:t>
            </a:r>
          </a:p>
          <a:p>
            <a:pPr marL="344170" indent="-344170"/>
            <a:r>
              <a:rPr lang="en-US" dirty="0">
                <a:cs typeface="Arial"/>
              </a:rPr>
              <a:t>Technical Input – conduct regular technical input sessions with other WPs to share expertise developed from tasks 1-4</a:t>
            </a:r>
          </a:p>
          <a:p>
            <a:pPr marL="344170" indent="-344170"/>
            <a:r>
              <a:rPr lang="en-US" dirty="0">
                <a:cs typeface="Arial"/>
              </a:rPr>
              <a:t>Document – keep comprehensive documentation on the technical input provided for </a:t>
            </a:r>
            <a:r>
              <a:rPr lang="en-US" dirty="0" err="1">
                <a:cs typeface="Arial"/>
              </a:rPr>
              <a:t>standardisation</a:t>
            </a:r>
          </a:p>
        </p:txBody>
      </p:sp>
    </p:spTree>
    <p:extLst>
      <p:ext uri="{BB962C8B-B14F-4D97-AF65-F5344CB8AC3E}">
        <p14:creationId xmlns:p14="http://schemas.microsoft.com/office/powerpoint/2010/main" val="2250152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80868-BD23-D5ED-8EB3-65C8FE91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Collaboration With Other WPs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10FC1-3F23-93F6-175F-38ECE1871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4170" indent="-344170"/>
            <a:r>
              <a:rPr lang="en-US" dirty="0">
                <a:cs typeface="Arial"/>
              </a:rPr>
              <a:t>Primary collaborations will be with WP6 Methods &amp; Tools</a:t>
            </a:r>
          </a:p>
          <a:p>
            <a:pPr marL="795020" lvl="1" indent="-337820"/>
            <a:r>
              <a:rPr lang="en-US" dirty="0">
                <a:cs typeface="Arial"/>
              </a:rPr>
              <a:t>Integration of algorithms &amp; proposed models with data collection methods &amp; ML model deployment</a:t>
            </a:r>
          </a:p>
          <a:p>
            <a:pPr marL="344170" indent="-344170"/>
            <a:r>
              <a:rPr lang="en-US" dirty="0">
                <a:cs typeface="Arial"/>
              </a:rPr>
              <a:t>WP4 AI Guidelines – Constant contact for refinement of training &amp; deployment infrastructure to match requirements</a:t>
            </a:r>
          </a:p>
          <a:p>
            <a:pPr marL="344170" indent="-344170"/>
            <a:r>
              <a:rPr lang="en-US" dirty="0">
                <a:cs typeface="Arial"/>
              </a:rPr>
              <a:t>WP5 Data – Strong influence on data collections &amp; storage infrastructure for </a:t>
            </a:r>
            <a:r>
              <a:rPr lang="en-US" dirty="0" err="1">
                <a:cs typeface="Arial"/>
              </a:rPr>
              <a:t>standardised</a:t>
            </a:r>
            <a:r>
              <a:rPr lang="en-US" dirty="0">
                <a:cs typeface="Arial"/>
              </a:rPr>
              <a:t> format &amp; optimal sharing</a:t>
            </a:r>
          </a:p>
          <a:p>
            <a:pPr marL="344170" indent="-344170"/>
            <a:r>
              <a:rPr lang="en-US" dirty="0">
                <a:cs typeface="Arial"/>
              </a:rPr>
              <a:t>All technical WPs</a:t>
            </a:r>
          </a:p>
          <a:p>
            <a:pPr marL="795020" lvl="1" indent="-337820"/>
            <a:r>
              <a:rPr lang="en-US" dirty="0">
                <a:cs typeface="Arial"/>
              </a:rPr>
              <a:t>Regular meetings to share technical expertise and evolving standards</a:t>
            </a:r>
          </a:p>
          <a:p>
            <a:pPr marL="795020" lvl="1" indent="-337820"/>
            <a:endParaRPr lang="en-US" dirty="0">
              <a:cs typeface="Arial"/>
            </a:endParaRPr>
          </a:p>
          <a:p>
            <a:pPr marL="344170" indent="-344170"/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78087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B0F2AC-8567-4D03-BFFC-653DB596C52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350455F8-10A0-4EEF-9BB1-9035E295B1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2F7BF6-CD39-4568-B8BD-EA8D252E1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0</TotalTime>
  <Words>1</Words>
  <Application>Microsoft Office PowerPoint</Application>
  <PresentationFormat>Widescreen</PresentationFormat>
  <Paragraphs>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Madison</vt:lpstr>
      <vt:lpstr>WP7 – Agile Accelerator Prototype</vt:lpstr>
      <vt:lpstr>Primary Objective</vt:lpstr>
      <vt:lpstr>Tasks</vt:lpstr>
      <vt:lpstr>T7.1 Develop Infrastructure for ML Training and Deployment </vt:lpstr>
      <vt:lpstr>T7.2 Develop Infrastructure for Data Collection  </vt:lpstr>
      <vt:lpstr>T7.3 Develop API for High-Level Machine Control</vt:lpstr>
      <vt:lpstr>T7.4 Develop Generalized System for Passing Monitoring Data to Models </vt:lpstr>
      <vt:lpstr>T7.5 Track Progress Across Other WPs and Provide Technical Input</vt:lpstr>
      <vt:lpstr>Collaboration With Other WPs</vt:lpstr>
      <vt:lpstr>Deliverables</vt:lpstr>
      <vt:lpstr>First Pass Budget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245</cp:revision>
  <dcterms:created xsi:type="dcterms:W3CDTF">2023-11-27T08:24:15Z</dcterms:created>
  <dcterms:modified xsi:type="dcterms:W3CDTF">2023-11-27T09:46:46Z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