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77" r:id="rId2"/>
    <p:sldId id="464" r:id="rId3"/>
    <p:sldId id="491" r:id="rId4"/>
    <p:sldId id="640" r:id="rId5"/>
    <p:sldId id="644" r:id="rId6"/>
    <p:sldId id="264" r:id="rId7"/>
    <p:sldId id="639" r:id="rId8"/>
    <p:sldId id="427" r:id="rId9"/>
    <p:sldId id="646" r:id="rId10"/>
    <p:sldId id="645" r:id="rId11"/>
    <p:sldId id="4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A50712-FDCC-5943-9C76-2B4BDEBBB758}">
          <p14:sldIdLst>
            <p14:sldId id="377"/>
            <p14:sldId id="464"/>
            <p14:sldId id="491"/>
            <p14:sldId id="640"/>
            <p14:sldId id="644"/>
            <p14:sldId id="264"/>
            <p14:sldId id="639"/>
            <p14:sldId id="427"/>
            <p14:sldId id="646"/>
            <p14:sldId id="645"/>
            <p14:sldId id="414"/>
          </p14:sldIdLst>
        </p14:section>
        <p14:section name="Extras" id="{005E7F12-37F6-2548-8C93-54FC9351D5F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Einstein-Cur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5"/>
    <a:srgbClr val="5FBB46"/>
    <a:srgbClr val="025BA8"/>
    <a:srgbClr val="4484C5"/>
    <a:srgbClr val="F2DCDB"/>
    <a:srgbClr val="B9D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75547" autoAdjust="0"/>
  </p:normalViewPr>
  <p:slideViewPr>
    <p:cSldViewPr>
      <p:cViewPr>
        <p:scale>
          <a:sx n="56" d="100"/>
          <a:sy n="56" d="100"/>
        </p:scale>
        <p:origin x="136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A4071B-CC5E-E745-BE04-51C7C3BE29F2}" type="datetimeFigureOut">
              <a:rPr lang="en-US" smtClean="0"/>
              <a:t>11/28/2023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24389-64DB-9742-9245-8DB62093FE07}" type="slidenum">
              <a:rPr lang="en-US" smtClean="0"/>
              <a:t>‹N°›</a:t>
            </a:fld>
            <a:endParaRPr lang="en-US"/>
          </a:p>
        </p:txBody>
      </p:sp>
    </p:spTree>
    <p:extLst>
      <p:ext uri="{BB962C8B-B14F-4D97-AF65-F5344CB8AC3E}">
        <p14:creationId xmlns:p14="http://schemas.microsoft.com/office/powerpoint/2010/main" val="34040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3BA80-57B3-49B9-AC0E-4F5008C8B089}" type="datetimeFigureOut">
              <a:rPr lang="en-US" smtClean="0"/>
              <a:t>11/28/2023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50617-1FA3-45FC-A030-A46FC7CAE6BB}" type="slidenum">
              <a:rPr lang="en-US" smtClean="0"/>
              <a:t>‹N°›</a:t>
            </a:fld>
            <a:endParaRPr lang="en-US"/>
          </a:p>
        </p:txBody>
      </p:sp>
    </p:spTree>
    <p:extLst>
      <p:ext uri="{BB962C8B-B14F-4D97-AF65-F5344CB8AC3E}">
        <p14:creationId xmlns:p14="http://schemas.microsoft.com/office/powerpoint/2010/main" val="9315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Thanks for the invitation.</a:t>
            </a:r>
          </a:p>
          <a:p>
            <a:endParaRPr lang="en-US" dirty="0"/>
          </a:p>
          <a:p>
            <a:r>
              <a:rPr lang="en-US" dirty="0"/>
              <a:t>Short presentation of the company: </a:t>
            </a:r>
          </a:p>
          <a:p>
            <a:r>
              <a:rPr lang="en-US" dirty="0"/>
              <a:t>- what do they do at </a:t>
            </a:r>
            <a:r>
              <a:rPr lang="en-US" dirty="0" err="1"/>
              <a:t>Radiasoft</a:t>
            </a:r>
            <a:r>
              <a:rPr lang="en-US" dirty="0"/>
              <a:t>, and what are their chore competency.</a:t>
            </a:r>
          </a:p>
          <a:p>
            <a:r>
              <a:rPr lang="en-US" dirty="0"/>
              <a:t>- examples of active use of ML for accelerators</a:t>
            </a:r>
          </a:p>
        </p:txBody>
      </p:sp>
      <p:sp>
        <p:nvSpPr>
          <p:cNvPr id="4" name="Slide Number Placeholder 3"/>
          <p:cNvSpPr>
            <a:spLocks noGrp="1"/>
          </p:cNvSpPr>
          <p:nvPr>
            <p:ph type="sldNum" sz="quarter" idx="10"/>
          </p:nvPr>
        </p:nvSpPr>
        <p:spPr/>
        <p:txBody>
          <a:bodyPr/>
          <a:lstStyle/>
          <a:p>
            <a:fld id="{08C50617-1FA3-45FC-A030-A46FC7CAE6BB}" type="slidenum">
              <a:rPr lang="en-US" smtClean="0"/>
              <a:t>1</a:t>
            </a:fld>
            <a:endParaRPr lang="en-US"/>
          </a:p>
        </p:txBody>
      </p:sp>
    </p:spTree>
    <p:extLst>
      <p:ext uri="{BB962C8B-B14F-4D97-AF65-F5344CB8AC3E}">
        <p14:creationId xmlns:p14="http://schemas.microsoft.com/office/powerpoint/2010/main" val="84242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Radiasoft</a:t>
            </a:r>
            <a:r>
              <a:rPr lang="en-US" dirty="0"/>
              <a:t> = small contract R&amp;D company, Boulder, Colorado, 2013</a:t>
            </a:r>
          </a:p>
          <a:p>
            <a:endParaRPr lang="en-US" dirty="0"/>
          </a:p>
          <a:p>
            <a:r>
              <a:rPr lang="en-US" dirty="0"/>
              <a:t>Staff: software developers (expertise: Java, Python, C++, Perl…)</a:t>
            </a:r>
          </a:p>
          <a:p>
            <a:r>
              <a:rPr lang="en-US" dirty="0"/>
              <a:t>Full time computational </a:t>
            </a:r>
            <a:r>
              <a:rPr lang="en-US" dirty="0" err="1"/>
              <a:t>scientiscs</a:t>
            </a:r>
            <a:endParaRPr lang="en-US" dirty="0"/>
          </a:p>
          <a:p>
            <a:r>
              <a:rPr lang="en-US" dirty="0"/>
              <a:t>Bio online.</a:t>
            </a:r>
          </a:p>
          <a:p>
            <a:endParaRPr lang="en-US" dirty="0"/>
          </a:p>
          <a:p>
            <a:r>
              <a:rPr lang="en-US" dirty="0"/>
              <a:t>3 services:</a:t>
            </a:r>
          </a:p>
          <a:p>
            <a:r>
              <a:rPr lang="en-US" dirty="0"/>
              <a:t>- Computational support (computational physics for accelerators and lasers</a:t>
            </a:r>
          </a:p>
          <a:p>
            <a:r>
              <a:rPr lang="en-US" dirty="0"/>
              <a:t>- User support (accelerator users, beamline scientists)</a:t>
            </a:r>
          </a:p>
          <a:p>
            <a:r>
              <a:rPr lang="en-US" dirty="0"/>
              <a:t>- Operational systems: embedded controls, ML on </a:t>
            </a:r>
            <a:r>
              <a:rPr lang="en-US" dirty="0" err="1"/>
              <a:t>fpga</a:t>
            </a:r>
            <a:r>
              <a:rPr lang="en-US" dirty="0"/>
              <a:t> for real-time analysis</a:t>
            </a:r>
          </a:p>
        </p:txBody>
      </p:sp>
      <p:sp>
        <p:nvSpPr>
          <p:cNvPr id="4" name="Slide Number Placeholder 3"/>
          <p:cNvSpPr>
            <a:spLocks noGrp="1"/>
          </p:cNvSpPr>
          <p:nvPr>
            <p:ph type="sldNum" sz="quarter" idx="5"/>
          </p:nvPr>
        </p:nvSpPr>
        <p:spPr/>
        <p:txBody>
          <a:bodyPr/>
          <a:lstStyle/>
          <a:p>
            <a:fld id="{08C50617-1FA3-45FC-A030-A46FC7CAE6BB}" type="slidenum">
              <a:rPr lang="en-US" smtClean="0"/>
              <a:t>2</a:t>
            </a:fld>
            <a:endParaRPr lang="en-US"/>
          </a:p>
        </p:txBody>
      </p:sp>
    </p:spTree>
    <p:extLst>
      <p:ext uri="{BB962C8B-B14F-4D97-AF65-F5344CB8AC3E}">
        <p14:creationId xmlns:p14="http://schemas.microsoft.com/office/powerpoint/2010/main" val="22586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US Particle Accelerator School</a:t>
            </a:r>
          </a:p>
          <a:p>
            <a:pPr marL="0" lvl="0" indent="0" algn="l" rtl="0">
              <a:spcBef>
                <a:spcPts val="0"/>
              </a:spcBef>
              <a:spcAft>
                <a:spcPts val="0"/>
              </a:spcAft>
              <a:buNone/>
            </a:pPr>
            <a:r>
              <a:rPr lang="en-US" dirty="0"/>
              <a:t>Monthly webinar (</a:t>
            </a:r>
            <a:r>
              <a:rPr lang="en-US" dirty="0" err="1"/>
              <a:t>Sirepo</a:t>
            </a:r>
            <a:r>
              <a:rPr lang="en-US" dirty="0"/>
              <a:t>, research…)</a:t>
            </a:r>
            <a:endParaRPr dirty="0"/>
          </a:p>
        </p:txBody>
      </p:sp>
      <p:sp>
        <p:nvSpPr>
          <p:cNvPr id="247" name="Google Shape;24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7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 at </a:t>
            </a:r>
            <a:r>
              <a:rPr lang="en-US" dirty="0" err="1"/>
              <a:t>Radiasoft</a:t>
            </a:r>
            <a:endParaRPr lang="en-US" dirty="0"/>
          </a:p>
          <a:p>
            <a:endParaRPr lang="en-US" dirty="0"/>
          </a:p>
          <a:p>
            <a:r>
              <a:rPr lang="en-US" dirty="0"/>
              <a:t>Pragmatic approach.</a:t>
            </a:r>
          </a:p>
          <a:p>
            <a:endParaRPr lang="en-US" dirty="0"/>
          </a:p>
          <a:p>
            <a:r>
              <a:rPr lang="en-US" dirty="0"/>
              <a:t>Client specific solution: understand the data to find the best solution (not necessarily ML). </a:t>
            </a:r>
          </a:p>
          <a:p>
            <a:r>
              <a:rPr lang="en-US" dirty="0"/>
              <a:t>Care about: real time performance, safety, security compliance.</a:t>
            </a:r>
          </a:p>
          <a:p>
            <a:endParaRPr lang="en-US" dirty="0"/>
          </a:p>
          <a:p>
            <a:endParaRPr lang="en-US" dirty="0"/>
          </a:p>
          <a:p>
            <a:endParaRPr lang="en-US" dirty="0"/>
          </a:p>
          <a:p>
            <a:r>
              <a:rPr lang="en-US" dirty="0"/>
              <a:t>JON:</a:t>
            </a:r>
          </a:p>
          <a:p>
            <a:r>
              <a:rPr lang="en-US" dirty="0"/>
              <a:t>Software perspective: ML ops a coordinated effort and a system that everyone is using for training and updating models, a templated effort </a:t>
            </a:r>
          </a:p>
          <a:p>
            <a:endParaRPr lang="en-US" dirty="0"/>
          </a:p>
          <a:p>
            <a:r>
              <a:rPr lang="en-US" dirty="0"/>
              <a:t>Josh: Provide client specific solutions, experience in investigating problems and </a:t>
            </a:r>
            <a:r>
              <a:rPr lang="en-US" dirty="0" err="1"/>
              <a:t>tieing</a:t>
            </a:r>
            <a:r>
              <a:rPr lang="en-US" dirty="0"/>
              <a:t> them to client needs. Advocate for overall solutions for ML and AI specifically in the accelerator and beamline control space. Try to stay on the cutting edge, build in-house knowledge to train ourselves and others. </a:t>
            </a:r>
          </a:p>
          <a:p>
            <a:endParaRPr lang="en-US" dirty="0"/>
          </a:p>
          <a:p>
            <a:r>
              <a:rPr lang="en-US" dirty="0"/>
              <a:t>Raven: Everyone finds their own approach, starting a model from scratch and play around to find a solution. Maybe this will change. Seems like there is an attempt to shift from </a:t>
            </a:r>
            <a:r>
              <a:rPr lang="en-US" dirty="0" err="1"/>
              <a:t>tensorflow</a:t>
            </a:r>
            <a:r>
              <a:rPr lang="en-US" dirty="0"/>
              <a:t> to </a:t>
            </a:r>
            <a:r>
              <a:rPr lang="en-US" dirty="0" err="1"/>
              <a:t>pytorch</a:t>
            </a:r>
            <a:r>
              <a:rPr lang="en-US" dirty="0"/>
              <a:t>. </a:t>
            </a:r>
          </a:p>
          <a:p>
            <a:endParaRPr lang="en-US" dirty="0"/>
          </a:p>
          <a:p>
            <a:r>
              <a:rPr lang="en-US" dirty="0"/>
              <a:t>Morgan: Finding tailored solutions. Models and tools for established and novel solutions. Not just models but also the tools. Live applications that have safety and security in mind. Holistic solutions and a platform for deploying them. Application and web-application deployment. </a:t>
            </a:r>
          </a:p>
          <a:p>
            <a:endParaRPr lang="en-US" dirty="0"/>
          </a:p>
          <a:p>
            <a:endParaRPr lang="en-US" dirty="0"/>
          </a:p>
          <a:p>
            <a:r>
              <a:rPr lang="en-US" dirty="0"/>
              <a:t>Data driven as opposed to solutions driven, have a solution that fits the data as opposed to focusing on a specific method. Not locked in to machine learning </a:t>
            </a:r>
          </a:p>
          <a:p>
            <a:endParaRPr lang="en-US" dirty="0"/>
          </a:p>
          <a:p>
            <a:endParaRPr lang="en-US" dirty="0"/>
          </a:p>
          <a:p>
            <a:r>
              <a:rPr lang="en-US" dirty="0"/>
              <a:t>Development of </a:t>
            </a:r>
            <a:r>
              <a:rPr lang="en-US" dirty="0" err="1"/>
              <a:t>RSLEarn</a:t>
            </a:r>
            <a:endParaRPr lang="en-US" dirty="0"/>
          </a:p>
          <a:p>
            <a:endParaRPr lang="en-US" dirty="0"/>
          </a:p>
          <a:p>
            <a:r>
              <a:rPr lang="en-US" dirty="0"/>
              <a:t>Development in both </a:t>
            </a:r>
            <a:r>
              <a:rPr lang="en-US" dirty="0" err="1"/>
              <a:t>tensorflow</a:t>
            </a:r>
            <a:r>
              <a:rPr lang="en-US" dirty="0"/>
              <a:t> and </a:t>
            </a:r>
            <a:r>
              <a:rPr lang="en-US" dirty="0" err="1"/>
              <a:t>pytorch</a:t>
            </a:r>
            <a:r>
              <a:rPr lang="en-US" dirty="0"/>
              <a:t> </a:t>
            </a:r>
          </a:p>
          <a:p>
            <a:endParaRPr lang="en-US" dirty="0"/>
          </a:p>
          <a:p>
            <a:r>
              <a:rPr lang="en-US" b="0" i="0" dirty="0">
                <a:solidFill>
                  <a:srgbClr val="1D1C1D"/>
                </a:solidFill>
                <a:effectLst/>
                <a:latin typeface="Slack-Lato"/>
              </a:rPr>
              <a:t>“Data analysis is key even before deciding on any sort of ML use. We spend considerable time analyzing and sanitizing datasets and data relationships” - not really any different than other places that do it right, </a:t>
            </a:r>
            <a:r>
              <a:rPr lang="en-US" b="0" i="0" dirty="0" err="1">
                <a:solidFill>
                  <a:srgbClr val="1D1C1D"/>
                </a:solidFill>
                <a:effectLst/>
                <a:latin typeface="Slack-Lato"/>
              </a:rPr>
              <a:t>i</a:t>
            </a:r>
            <a:r>
              <a:rPr lang="en-US" b="0" i="0" dirty="0">
                <a:solidFill>
                  <a:srgbClr val="1D1C1D"/>
                </a:solidFill>
                <a:effectLst/>
                <a:latin typeface="Slack-Lato"/>
              </a:rPr>
              <a:t> think, but </a:t>
            </a:r>
            <a:r>
              <a:rPr lang="en-US" b="0" i="0" dirty="0" err="1">
                <a:solidFill>
                  <a:srgbClr val="1D1C1D"/>
                </a:solidFill>
                <a:effectLst/>
                <a:latin typeface="Slack-Lato"/>
              </a:rPr>
              <a:t>i</a:t>
            </a:r>
            <a:r>
              <a:rPr lang="en-US" b="0" i="0" dirty="0">
                <a:solidFill>
                  <a:srgbClr val="1D1C1D"/>
                </a:solidFill>
                <a:effectLst/>
                <a:latin typeface="Slack-Lato"/>
              </a:rPr>
              <a:t> guess the key there is “…that do it right.”</a:t>
            </a:r>
            <a:endParaRPr lang="en-US" dirty="0"/>
          </a:p>
        </p:txBody>
      </p:sp>
      <p:sp>
        <p:nvSpPr>
          <p:cNvPr id="4" name="Slide Number Placeholder 3"/>
          <p:cNvSpPr>
            <a:spLocks noGrp="1"/>
          </p:cNvSpPr>
          <p:nvPr>
            <p:ph type="sldNum" sz="quarter" idx="5"/>
          </p:nvPr>
        </p:nvSpPr>
        <p:spPr/>
        <p:txBody>
          <a:bodyPr/>
          <a:lstStyle/>
          <a:p>
            <a:fld id="{08C50617-1FA3-45FC-A030-A46FC7CAE6BB}" type="slidenum">
              <a:rPr lang="en-US" smtClean="0"/>
              <a:t>4</a:t>
            </a:fld>
            <a:endParaRPr lang="en-US"/>
          </a:p>
        </p:txBody>
      </p:sp>
    </p:spTree>
    <p:extLst>
      <p:ext uri="{BB962C8B-B14F-4D97-AF65-F5344CB8AC3E}">
        <p14:creationId xmlns:p14="http://schemas.microsoft.com/office/powerpoint/2010/main" val="17733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different examples that illustrates the work of RS in ML. </a:t>
            </a:r>
          </a:p>
          <a:p>
            <a:r>
              <a:rPr lang="en-US" dirty="0"/>
              <a:t>Work on large experimental systems in the US.</a:t>
            </a:r>
          </a:p>
          <a:p>
            <a:endParaRPr lang="en-US" dirty="0"/>
          </a:p>
          <a:p>
            <a:r>
              <a:rPr lang="en-US" dirty="0"/>
              <a:t>1</a:t>
            </a:r>
            <a:r>
              <a:rPr lang="en-US" baseline="30000" dirty="0"/>
              <a:t>st</a:t>
            </a:r>
            <a:r>
              <a:rPr lang="en-US" dirty="0"/>
              <a:t> example: automation of data analysis</a:t>
            </a:r>
          </a:p>
          <a:p>
            <a:r>
              <a:rPr lang="en-US" dirty="0"/>
              <a:t>Oakridge National Lab, Spallation Neutron Source, TOPAZ is a high-resolution single-crystal diffractometer </a:t>
            </a:r>
          </a:p>
          <a:p>
            <a:pPr marL="228600" indent="-228600">
              <a:buAutoNum type="arabicParenR"/>
            </a:pPr>
            <a:r>
              <a:rPr lang="en-US" dirty="0"/>
              <a:t>Implementation of ML to improve the data.</a:t>
            </a:r>
          </a:p>
          <a:p>
            <a:pPr marL="0" indent="0">
              <a:buNone/>
            </a:pPr>
            <a:r>
              <a:rPr lang="en-US" dirty="0"/>
              <a:t>Goal: denoise the data, detection of Bragg peak.</a:t>
            </a:r>
          </a:p>
          <a:p>
            <a:pPr marL="0" indent="0">
              <a:buNone/>
            </a:pPr>
            <a:r>
              <a:rPr lang="en-US" dirty="0"/>
              <a:t>2) Work on visualization with Nvidia, in a near online manner.</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BF8AE49D-88F1-41E7-A50C-8E1E7925F300}" type="slidenum">
              <a:rPr lang="en-US" smtClean="0"/>
              <a:t>5</a:t>
            </a:fld>
            <a:endParaRPr lang="en-US"/>
          </a:p>
        </p:txBody>
      </p:sp>
    </p:spTree>
    <p:extLst>
      <p:ext uri="{BB962C8B-B14F-4D97-AF65-F5344CB8AC3E}">
        <p14:creationId xmlns:p14="http://schemas.microsoft.com/office/powerpoint/2010/main" val="106481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2483d43e5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2483d43e5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2</a:t>
            </a:r>
            <a:r>
              <a:rPr lang="en-US" baseline="30000" dirty="0"/>
              <a:t>nd</a:t>
            </a:r>
            <a:r>
              <a:rPr lang="en-US" dirty="0"/>
              <a:t> example: automated alignment, at SNS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Goal: make the experiment more efficient and compensate for thermal drifts during temperature scans.</a:t>
            </a:r>
          </a:p>
          <a:p>
            <a:pPr marL="0" lvl="0" indent="0" algn="l" rtl="0">
              <a:spcBef>
                <a:spcPts val="0"/>
              </a:spcBef>
              <a:spcAft>
                <a:spcPts val="0"/>
              </a:spcAft>
              <a:buNone/>
            </a:pPr>
            <a:r>
              <a:rPr lang="en-US" dirty="0"/>
              <a:t>Identify the position of the sample. It is a contouring problem.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Training data= expert feedback, to contour the sample</a:t>
            </a:r>
          </a:p>
          <a:p>
            <a:pPr marL="0" lvl="0" indent="0" algn="l" rtl="0">
              <a:spcBef>
                <a:spcPts val="0"/>
              </a:spcBef>
              <a:spcAft>
                <a:spcPts val="0"/>
              </a:spcAft>
              <a:buNone/>
            </a:pPr>
            <a:r>
              <a:rPr lang="en-US" dirty="0"/>
              <a:t>Train a conventional neural network, to predict the mask for a given input image.</a:t>
            </a:r>
          </a:p>
          <a:p>
            <a:pPr marL="0" lvl="0" indent="0" algn="l" rtl="0">
              <a:spcBef>
                <a:spcPts val="0"/>
              </a:spcBef>
              <a:spcAft>
                <a:spcPts val="0"/>
              </a:spcAft>
              <a:buNone/>
            </a:pPr>
            <a:r>
              <a:rPr lang="en-US" dirty="0"/>
              <a:t>Compute the center of mass.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Implementation in the control system, using an EPICS Space. Motors moves and rotates the sample for an optimal alignment.</a:t>
            </a:r>
          </a:p>
          <a:p>
            <a:pPr marL="0" lvl="0" indent="0" algn="l" rtl="0">
              <a:spcBef>
                <a:spcPts val="0"/>
              </a:spcBef>
              <a:spcAft>
                <a:spcPts val="0"/>
              </a:spcAft>
              <a:buNone/>
            </a:pPr>
            <a:endParaRPr dirty="0"/>
          </a:p>
        </p:txBody>
      </p:sp>
      <p:sp>
        <p:nvSpPr>
          <p:cNvPr id="343" name="Google Shape;343;g252483d43e5_0_1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3</a:t>
            </a:r>
            <a:r>
              <a:rPr lang="en-US" baseline="30000" dirty="0"/>
              <a:t>rd</a:t>
            </a:r>
            <a:r>
              <a:rPr lang="en-US" dirty="0"/>
              <a:t> example: Another example of noise reduction. For a neutron camera.</a:t>
            </a:r>
          </a:p>
          <a:p>
            <a:endParaRPr lang="en-US" dirty="0"/>
          </a:p>
          <a:p>
            <a:r>
              <a:rPr lang="en-US" dirty="0"/>
              <a:t>Speckle noise for neutron camera is always positive.</a:t>
            </a:r>
          </a:p>
          <a:p>
            <a:r>
              <a:rPr lang="en-US" dirty="0"/>
              <a:t>Fit an envelope on the lower side. Use that to </a:t>
            </a:r>
            <a:r>
              <a:rPr lang="en-US" dirty="0" err="1"/>
              <a:t>exstract</a:t>
            </a:r>
            <a:r>
              <a:rPr lang="en-US" dirty="0"/>
              <a:t> the noise, line by line, in the image.</a:t>
            </a:r>
          </a:p>
          <a:p>
            <a:r>
              <a:rPr lang="en-US" dirty="0"/>
              <a:t>Pb: it takes a lot of time to cycle </a:t>
            </a:r>
            <a:r>
              <a:rPr lang="en-US" dirty="0" err="1"/>
              <a:t>throught</a:t>
            </a:r>
            <a:r>
              <a:rPr lang="en-US" dirty="0"/>
              <a:t> the whole image. The goal is to run in real time.</a:t>
            </a:r>
          </a:p>
          <a:p>
            <a:endParaRPr lang="en-US" dirty="0"/>
          </a:p>
          <a:p>
            <a:r>
              <a:rPr lang="en-US" dirty="0"/>
              <a:t>Training offline of a Conventional Neural network, to reproduce the algorithm.</a:t>
            </a:r>
          </a:p>
          <a:p>
            <a:r>
              <a:rPr lang="en-US" dirty="0"/>
              <a:t>Red= baseline (800ms). Blue &lt;100ms. Fast enough for most applications.</a:t>
            </a:r>
          </a:p>
          <a:p>
            <a:endParaRPr lang="en-US" dirty="0"/>
          </a:p>
          <a:p>
            <a:r>
              <a:rPr lang="en-US" dirty="0"/>
              <a:t>Algorithm deployed on an EPICS IOC.</a:t>
            </a:r>
          </a:p>
        </p:txBody>
      </p:sp>
      <p:sp>
        <p:nvSpPr>
          <p:cNvPr id="4" name="Espace réservé du numéro de diapositive 3"/>
          <p:cNvSpPr>
            <a:spLocks noGrp="1"/>
          </p:cNvSpPr>
          <p:nvPr>
            <p:ph type="sldNum" sz="quarter" idx="5"/>
          </p:nvPr>
        </p:nvSpPr>
        <p:spPr/>
        <p:txBody>
          <a:bodyPr/>
          <a:lstStyle/>
          <a:p>
            <a:fld id="{08C50617-1FA3-45FC-A030-A46FC7CAE6BB}" type="slidenum">
              <a:rPr lang="en-US" smtClean="0"/>
              <a:t>7</a:t>
            </a:fld>
            <a:endParaRPr lang="en-US"/>
          </a:p>
        </p:txBody>
      </p:sp>
    </p:spTree>
    <p:extLst>
      <p:ext uri="{BB962C8B-B14F-4D97-AF65-F5344CB8AC3E}">
        <p14:creationId xmlns:p14="http://schemas.microsoft.com/office/powerpoint/2010/main" val="39081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4</a:t>
            </a:r>
            <a:r>
              <a:rPr lang="en-US" baseline="30000" dirty="0"/>
              <a:t>th</a:t>
            </a:r>
            <a:r>
              <a:rPr lang="en-US" dirty="0"/>
              <a:t> example: ML for anomaly detection, CEBAF injector.</a:t>
            </a:r>
          </a:p>
          <a:p>
            <a:endParaRPr lang="en-US" dirty="0"/>
          </a:p>
          <a:p>
            <a:r>
              <a:rPr lang="en-US" dirty="0"/>
              <a:t>Pb: After an alarm, diagnostics on the issue is time consuming for the operators. Lack on information on what caused the alarm.</a:t>
            </a:r>
          </a:p>
          <a:p>
            <a:endParaRPr lang="en-US" dirty="0"/>
          </a:p>
          <a:p>
            <a:r>
              <a:rPr lang="en-US" dirty="0"/>
              <a:t>Use inverse model to predict settings from any diagnostic data (vacuum gauges, beam diagnostics </a:t>
            </a:r>
            <a:r>
              <a:rPr lang="en-US" dirty="0" err="1"/>
              <a:t>etc</a:t>
            </a:r>
            <a:r>
              <a:rPr lang="en-US" dirty="0"/>
              <a:t>…)</a:t>
            </a:r>
          </a:p>
          <a:p>
            <a:r>
              <a:rPr lang="en-US" dirty="0"/>
              <a:t>Trained on data during normal operation. </a:t>
            </a:r>
          </a:p>
          <a:p>
            <a:r>
              <a:rPr lang="en-US" dirty="0"/>
              <a:t>Tested on data, where parameters are systematically varied.</a:t>
            </a:r>
          </a:p>
          <a:p>
            <a:endParaRPr lang="en-US" dirty="0"/>
          </a:p>
          <a:p>
            <a:r>
              <a:rPr lang="en-US" dirty="0"/>
              <a:t>Smart alarm can identify the same than the normal alarm, and 125 additional anomalies.</a:t>
            </a:r>
          </a:p>
          <a:p>
            <a:endParaRPr lang="en-US" dirty="0"/>
          </a:p>
        </p:txBody>
      </p:sp>
      <p:sp>
        <p:nvSpPr>
          <p:cNvPr id="4" name="Espace réservé du numéro de diapositive 3"/>
          <p:cNvSpPr>
            <a:spLocks noGrp="1"/>
          </p:cNvSpPr>
          <p:nvPr>
            <p:ph type="sldNum" sz="quarter" idx="5"/>
          </p:nvPr>
        </p:nvSpPr>
        <p:spPr/>
        <p:txBody>
          <a:bodyPr/>
          <a:lstStyle/>
          <a:p>
            <a:fld id="{08C50617-1FA3-45FC-A030-A46FC7CAE6BB}" type="slidenum">
              <a:rPr lang="en-US" smtClean="0"/>
              <a:t>8</a:t>
            </a:fld>
            <a:endParaRPr lang="en-US"/>
          </a:p>
        </p:txBody>
      </p:sp>
    </p:spTree>
    <p:extLst>
      <p:ext uri="{BB962C8B-B14F-4D97-AF65-F5344CB8AC3E}">
        <p14:creationId xmlns:p14="http://schemas.microsoft.com/office/powerpoint/2010/main" val="2159966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Last example: Control system for laser plasma acceleration</a:t>
            </a:r>
          </a:p>
          <a:p>
            <a:r>
              <a:rPr lang="en-US" dirty="0"/>
              <a:t>HTU Beamline at BELLA, at LBNL.</a:t>
            </a:r>
          </a:p>
          <a:p>
            <a:endParaRPr lang="en-US" dirty="0"/>
          </a:p>
          <a:p>
            <a:r>
              <a:rPr lang="en-US" dirty="0"/>
              <a:t>Step 1: Know the position of the laser beam</a:t>
            </a:r>
          </a:p>
          <a:p>
            <a:r>
              <a:rPr lang="en-US" dirty="0"/>
              <a:t>diagnostics available all the time, and destructive diagnostics available only part of the time.</a:t>
            </a:r>
          </a:p>
          <a:p>
            <a:r>
              <a:rPr lang="en-US" dirty="0"/>
              <a:t>ML model for online correction for a better correlation of the measurement with the ground truth.</a:t>
            </a:r>
          </a:p>
          <a:p>
            <a:r>
              <a:rPr lang="en-US" dirty="0"/>
              <a:t>Use of ML on an FPGA.</a:t>
            </a:r>
          </a:p>
          <a:p>
            <a:r>
              <a:rPr lang="en-US" dirty="0"/>
              <a:t>Obtain: better prediction of the position of the laser beam.</a:t>
            </a:r>
          </a:p>
          <a:p>
            <a:endParaRPr lang="en-US" dirty="0"/>
          </a:p>
          <a:p>
            <a:r>
              <a:rPr lang="en-US" dirty="0"/>
              <a:t>Step 2: Use the position in a PID</a:t>
            </a:r>
          </a:p>
          <a:p>
            <a:r>
              <a:rPr lang="en-US" dirty="0"/>
              <a:t>Better stabilization of the focal point.</a:t>
            </a:r>
            <a:endParaRPr lang="en-CH" dirty="0"/>
          </a:p>
        </p:txBody>
      </p:sp>
      <p:sp>
        <p:nvSpPr>
          <p:cNvPr id="4" name="Espace réservé du numéro de diapositive 3"/>
          <p:cNvSpPr>
            <a:spLocks noGrp="1"/>
          </p:cNvSpPr>
          <p:nvPr>
            <p:ph type="sldNum" sz="quarter" idx="5"/>
          </p:nvPr>
        </p:nvSpPr>
        <p:spPr/>
        <p:txBody>
          <a:bodyPr/>
          <a:lstStyle/>
          <a:p>
            <a:fld id="{08C50617-1FA3-45FC-A030-A46FC7CAE6BB}" type="slidenum">
              <a:rPr lang="en-US" smtClean="0"/>
              <a:t>9</a:t>
            </a:fld>
            <a:endParaRPr lang="en-US"/>
          </a:p>
        </p:txBody>
      </p:sp>
    </p:spTree>
    <p:extLst>
      <p:ext uri="{BB962C8B-B14F-4D97-AF65-F5344CB8AC3E}">
        <p14:creationId xmlns:p14="http://schemas.microsoft.com/office/powerpoint/2010/main" val="73727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388E2-693B-481F-9B0B-022217EFC111}" type="slidenum">
              <a:rPr lang="en-US" smtClean="0"/>
              <a:t>‹N°›</a:t>
            </a:fld>
            <a:endParaRPr lang="en-US"/>
          </a:p>
        </p:txBody>
      </p:sp>
      <p:sp>
        <p:nvSpPr>
          <p:cNvPr id="6" name="Title 5">
            <a:extLst>
              <a:ext uri="{FF2B5EF4-FFF2-40B4-BE49-F238E27FC236}">
                <a16:creationId xmlns:a16="http://schemas.microsoft.com/office/drawing/2014/main" id="{B757D143-10DA-564F-B9B0-8FA1687FA9D2}"/>
              </a:ext>
            </a:extLst>
          </p:cNvPr>
          <p:cNvSpPr>
            <a:spLocks noGrp="1"/>
          </p:cNvSpPr>
          <p:nvPr>
            <p:ph type="title"/>
          </p:nvPr>
        </p:nvSpPr>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476DF95F-0DA3-FB47-ADB0-3C2D5DDBE8A6}"/>
              </a:ext>
            </a:extLst>
          </p:cNvPr>
          <p:cNvSpPr>
            <a:spLocks noGrp="1"/>
          </p:cNvSpPr>
          <p:nvPr>
            <p:ph type="pic" sz="quarter" idx="13"/>
          </p:nvPr>
        </p:nvSpPr>
        <p:spPr>
          <a:xfrm>
            <a:off x="6299200" y="1600200"/>
            <a:ext cx="5283200" cy="4419600"/>
          </a:xfrm>
        </p:spPr>
        <p:txBody>
          <a:bodyPr/>
          <a:lstStyle/>
          <a:p>
            <a:endParaRPr lang="en-US"/>
          </a:p>
        </p:txBody>
      </p:sp>
    </p:spTree>
    <p:extLst>
      <p:ext uri="{BB962C8B-B14F-4D97-AF65-F5344CB8AC3E}">
        <p14:creationId xmlns:p14="http://schemas.microsoft.com/office/powerpoint/2010/main" val="277947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00800"/>
            <a:ext cx="12192000" cy="457201"/>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72800" y="6504801"/>
            <a:ext cx="914400" cy="292388"/>
          </a:xfrm>
          <a:prstGeom prst="rect">
            <a:avLst/>
          </a:prstGeom>
          <a:noFill/>
        </p:spPr>
        <p:txBody>
          <a:bodyPr wrap="square" rtlCol="0" anchor="t">
            <a:spAutoFit/>
          </a:bodyPr>
          <a:lstStyle/>
          <a:p>
            <a:pPr algn="r"/>
            <a:fld id="{2EE6E987-02F3-D44A-AF77-5C690A4AF2F3}" type="slidenum">
              <a:rPr lang="en-US" sz="1300" i="0" smtClean="0">
                <a:solidFill>
                  <a:schemeClr val="tx1">
                    <a:lumMod val="75000"/>
                    <a:lumOff val="25000"/>
                  </a:schemeClr>
                </a:solidFill>
                <a:latin typeface="Century Gothic" panose="020B0502020202020204" pitchFamily="34" charset="0"/>
                <a:cs typeface="Times New Roman" pitchFamily="18" charset="0"/>
              </a:rPr>
              <a:pPr algn="r"/>
              <a:t>‹N°›</a:t>
            </a:fld>
            <a:r>
              <a:rPr lang="en-US" sz="1300" i="0" dirty="0">
                <a:solidFill>
                  <a:schemeClr val="tx1">
                    <a:lumMod val="75000"/>
                    <a:lumOff val="25000"/>
                  </a:schemeClr>
                </a:solidFill>
                <a:latin typeface="Century Gothic" panose="020B0502020202020204" pitchFamily="34" charset="0"/>
                <a:cs typeface="Times New Roman" pitchFamily="18" charset="0"/>
              </a:rPr>
              <a:t>/10</a:t>
            </a:r>
          </a:p>
        </p:txBody>
      </p:sp>
      <p:sp>
        <p:nvSpPr>
          <p:cNvPr id="8" name="Footer Placeholder 3"/>
          <p:cNvSpPr>
            <a:spLocks noGrp="1"/>
          </p:cNvSpPr>
          <p:nvPr userDrawn="1"/>
        </p:nvSpPr>
        <p:spPr>
          <a:xfrm>
            <a:off x="3855698" y="6451600"/>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baseline="0" dirty="0">
                <a:solidFill>
                  <a:schemeClr val="tx1">
                    <a:lumMod val="75000"/>
                    <a:lumOff val="25000"/>
                  </a:schemeClr>
                </a:solidFill>
                <a:latin typeface="Century Gothic" panose="020B0502020202020204" pitchFamily="34" charset="0"/>
                <a:cs typeface="Times New Roman" pitchFamily="18" charset="0"/>
              </a:rPr>
              <a:t>Artifact Preparation Workshop</a:t>
            </a:r>
          </a:p>
        </p:txBody>
      </p:sp>
      <p:pic>
        <p:nvPicPr>
          <p:cNvPr id="5" name="Picture 4" descr="A picture containing clock, drawing&#10;&#10;Description automatically generated">
            <a:extLst>
              <a:ext uri="{FF2B5EF4-FFF2-40B4-BE49-F238E27FC236}">
                <a16:creationId xmlns:a16="http://schemas.microsoft.com/office/drawing/2014/main" id="{C2428063-B932-794D-96CD-ECA7A57798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77000"/>
            <a:ext cx="1682126" cy="285514"/>
          </a:xfrm>
          <a:prstGeom prst="rect">
            <a:avLst/>
          </a:prstGeom>
        </p:spPr>
      </p:pic>
    </p:spTree>
    <p:extLst>
      <p:ext uri="{BB962C8B-B14F-4D97-AF65-F5344CB8AC3E}">
        <p14:creationId xmlns:p14="http://schemas.microsoft.com/office/powerpoint/2010/main" val="235853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‹N°›</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C9168863-FAC7-6540-82C1-69D603A7C065}"/>
              </a:ext>
            </a:extLst>
          </p:cNvPr>
          <p:cNvSpPr>
            <a:spLocks noGrp="1"/>
          </p:cNvSpPr>
          <p:nvPr>
            <p:ph type="pic" sz="quarter" idx="10"/>
          </p:nvPr>
        </p:nvSpPr>
        <p:spPr>
          <a:xfrm>
            <a:off x="304800" y="2743200"/>
            <a:ext cx="11582400" cy="3429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D4A5C219-D9AD-554E-ABFD-48764284F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34935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05CA5"/>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marL="171450" indent="-171450" algn="r">
              <a:buFont typeface="Arial" panose="020B0604020202020204" pitchFamily="34" charset="0"/>
              <a:buChar char="•"/>
            </a:pP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marL="171450" indent="-171450" algn="r">
                <a:buFont typeface="Arial" panose="020B0604020202020204" pitchFamily="34" charset="0"/>
                <a:buChar char="•"/>
              </a:pPr>
              <a:t>‹N°›</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14" name="Picture Placeholder 13">
            <a:extLst>
              <a:ext uri="{FF2B5EF4-FFF2-40B4-BE49-F238E27FC236}">
                <a16:creationId xmlns:a16="http://schemas.microsoft.com/office/drawing/2014/main" id="{D6A7D506-5BBE-D048-938F-8D934A0A42A7}"/>
              </a:ext>
            </a:extLst>
          </p:cNvPr>
          <p:cNvSpPr>
            <a:spLocks noGrp="1"/>
          </p:cNvSpPr>
          <p:nvPr>
            <p:ph type="pic" sz="quarter" idx="10"/>
          </p:nvPr>
        </p:nvSpPr>
        <p:spPr>
          <a:xfrm>
            <a:off x="304800" y="2743200"/>
            <a:ext cx="5689600" cy="3505200"/>
          </a:xfrm>
        </p:spPr>
        <p:txBody>
          <a:bodyPr/>
          <a:lstStyle/>
          <a:p>
            <a:endParaRPr lang="en-US"/>
          </a:p>
        </p:txBody>
      </p:sp>
      <p:sp>
        <p:nvSpPr>
          <p:cNvPr id="16" name="Picture Placeholder 15">
            <a:extLst>
              <a:ext uri="{FF2B5EF4-FFF2-40B4-BE49-F238E27FC236}">
                <a16:creationId xmlns:a16="http://schemas.microsoft.com/office/drawing/2014/main" id="{723B36BD-4B44-5347-A41B-FC849E5911A9}"/>
              </a:ext>
            </a:extLst>
          </p:cNvPr>
          <p:cNvSpPr>
            <a:spLocks noGrp="1"/>
          </p:cNvSpPr>
          <p:nvPr>
            <p:ph type="pic" sz="quarter" idx="11"/>
          </p:nvPr>
        </p:nvSpPr>
        <p:spPr>
          <a:xfrm>
            <a:off x="6197600" y="2743200"/>
            <a:ext cx="5689600" cy="35052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A1259400-BF0C-2D4A-BCAE-18409AAB5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4719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56896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‹N°›</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0A892F78-55BA-4441-B7DE-0A39415666E2}"/>
              </a:ext>
            </a:extLst>
          </p:cNvPr>
          <p:cNvSpPr>
            <a:spLocks noGrp="1"/>
          </p:cNvSpPr>
          <p:nvPr>
            <p:ph type="pic" sz="quarter" idx="10"/>
          </p:nvPr>
        </p:nvSpPr>
        <p:spPr>
          <a:xfrm>
            <a:off x="6197600" y="914400"/>
            <a:ext cx="5689600" cy="5334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B45DF644-F4CD-8245-B099-9A6FDEDC2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1668672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88E2-693B-481F-9B0B-022217EFC111}" type="slidenum">
              <a:rPr lang="en-US" smtClean="0"/>
              <a:t>‹N°›</a:t>
            </a:fld>
            <a:endParaRPr lang="en-US"/>
          </a:p>
        </p:txBody>
      </p:sp>
    </p:spTree>
    <p:extLst>
      <p:ext uri="{BB962C8B-B14F-4D97-AF65-F5344CB8AC3E}">
        <p14:creationId xmlns:p14="http://schemas.microsoft.com/office/powerpoint/2010/main" val="4265885722"/>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1" r:id="rId3"/>
    <p:sldLayoutId id="2147483662" r:id="rId4"/>
    <p:sldLayoutId id="2147483660"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hyperlink" Target="mailto:jedelen@radiasoft.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irepo.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c/RadiaSof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radiasoft.net/resourc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nvSpPr>
        <p:spPr>
          <a:xfrm>
            <a:off x="800100" y="3632731"/>
            <a:ext cx="10591800" cy="2423600"/>
          </a:xfrm>
          <a:prstGeom prst="rect">
            <a:avLst/>
          </a:prstGeom>
        </p:spPr>
        <p:txBody>
          <a:bodyPr vert="horz" lIns="91440" tIns="45720" rIns="91440" bIns="45720" rtlCol="0" anchor="b"/>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dirty="0">
                <a:solidFill>
                  <a:srgbClr val="025BA8"/>
                </a:solidFill>
                <a:latin typeface="Gill Sans MT" panose="020B0502020104020203" pitchFamily="34" charset="77"/>
                <a:cs typeface="Times New Roman" pitchFamily="18" charset="0"/>
              </a:rPr>
              <a:t>November 28</a:t>
            </a:r>
            <a:r>
              <a:rPr lang="en-US" sz="1600" baseline="30000" dirty="0">
                <a:solidFill>
                  <a:srgbClr val="025BA8"/>
                </a:solidFill>
                <a:latin typeface="Gill Sans MT" panose="020B0502020104020203" pitchFamily="34" charset="77"/>
                <a:cs typeface="Times New Roman" pitchFamily="18" charset="0"/>
              </a:rPr>
              <a:t>th</a:t>
            </a:r>
            <a:r>
              <a:rPr lang="en-US" sz="1600" dirty="0">
                <a:solidFill>
                  <a:srgbClr val="025BA8"/>
                </a:solidFill>
                <a:latin typeface="Gill Sans MT" panose="020B0502020104020203" pitchFamily="34" charset="77"/>
                <a:cs typeface="Times New Roman" pitchFamily="18" charset="0"/>
              </a:rPr>
              <a:t> 2023</a:t>
            </a:r>
          </a:p>
          <a:p>
            <a:endParaRPr lang="en-US" b="1" dirty="0">
              <a:solidFill>
                <a:srgbClr val="B9D532"/>
              </a:solidFill>
              <a:latin typeface="Gill Sans MT" panose="020B0502020104020203" pitchFamily="34" charset="77"/>
              <a:cs typeface="Times New Roman" pitchFamily="18" charset="0"/>
            </a:endParaRPr>
          </a:p>
          <a:p>
            <a:r>
              <a:rPr lang="en-US" sz="2200" dirty="0">
                <a:solidFill>
                  <a:srgbClr val="5FBB46"/>
                </a:solidFill>
                <a:latin typeface="Gill Sans MT" panose="020B0502020104020203" pitchFamily="34" charset="77"/>
                <a:cs typeface="Times New Roman" pitchFamily="18" charset="0"/>
              </a:rPr>
              <a:t>Artifact Preparation Workshop</a:t>
            </a:r>
            <a:endParaRPr lang="en-US" sz="1400" b="1" dirty="0">
              <a:solidFill>
                <a:srgbClr val="5FBB46"/>
              </a:solidFill>
              <a:latin typeface="Gill Sans MT" panose="020B0502020104020203" pitchFamily="34" charset="77"/>
              <a:cs typeface="Times New Roman" pitchFamily="18" charset="0"/>
            </a:endParaRPr>
          </a:p>
          <a:p>
            <a:endParaRPr lang="en-US" sz="1400" b="1" dirty="0">
              <a:solidFill>
                <a:srgbClr val="B9D532"/>
              </a:solidFill>
              <a:latin typeface="Gill Sans MT" panose="020B0502020104020203" pitchFamily="34" charset="77"/>
              <a:cs typeface="Times New Roman" pitchFamily="18" charset="0"/>
            </a:endParaRPr>
          </a:p>
          <a:p>
            <a:endParaRPr lang="en-US" sz="1400" b="1" dirty="0">
              <a:solidFill>
                <a:srgbClr val="B9D532"/>
              </a:solidFill>
              <a:latin typeface="Gill Sans MT" panose="020B0502020104020203" pitchFamily="34" charset="77"/>
              <a:cs typeface="Times New Roman" pitchFamily="18" charset="0"/>
            </a:endParaRPr>
          </a:p>
          <a:p>
            <a:endParaRPr lang="en-US" sz="1400" b="1" dirty="0">
              <a:solidFill>
                <a:srgbClr val="B9D532"/>
              </a:solidFill>
              <a:latin typeface="Gill Sans MT" panose="020B0502020104020203" pitchFamily="34" charset="77"/>
              <a:cs typeface="Times New Roman" pitchFamily="18" charset="0"/>
            </a:endParaRPr>
          </a:p>
        </p:txBody>
      </p:sp>
      <p:sp>
        <p:nvSpPr>
          <p:cNvPr id="2" name="Title 1"/>
          <p:cNvSpPr>
            <a:spLocks noGrp="1"/>
          </p:cNvSpPr>
          <p:nvPr>
            <p:ph type="title"/>
          </p:nvPr>
        </p:nvSpPr>
        <p:spPr>
          <a:xfrm>
            <a:off x="1143000" y="1213647"/>
            <a:ext cx="10134600" cy="2308506"/>
          </a:xfrm>
        </p:spPr>
        <p:txBody>
          <a:bodyPr anchor="t">
            <a:noAutofit/>
          </a:bodyPr>
          <a:lstStyle/>
          <a:p>
            <a:pPr defTabSz="457200">
              <a:lnSpc>
                <a:spcPct val="150000"/>
              </a:lnSpc>
              <a:defRPr sz="5600">
                <a:latin typeface="Optima"/>
                <a:ea typeface="Optima"/>
                <a:cs typeface="Optima"/>
                <a:sym typeface="Optima"/>
              </a:defRPr>
            </a:pPr>
            <a:r>
              <a:rPr lang="en-US" sz="2800" b="1" dirty="0">
                <a:latin typeface="Gill Sans MT" panose="020B0502020104020203" pitchFamily="34" charset="77"/>
              </a:rPr>
              <a:t>Applications of Machine Learning for Improving Diagnostics and Controls</a:t>
            </a:r>
            <a:br>
              <a:rPr lang="en-US" sz="2000" i="1" dirty="0">
                <a:latin typeface="Gill Sans MT" panose="020B0502020104020203" pitchFamily="34" charset="77"/>
              </a:rPr>
            </a:br>
            <a:r>
              <a:rPr lang="en-US" sz="1800" i="1" dirty="0">
                <a:latin typeface="Gill Sans MT" panose="020B0502020104020203" pitchFamily="34" charset="77"/>
              </a:rPr>
              <a:t>Anne-Laure </a:t>
            </a:r>
            <a:r>
              <a:rPr lang="en-US" sz="1800" i="1" dirty="0" err="1">
                <a:latin typeface="Gill Sans MT" panose="020B0502020104020203" pitchFamily="34" charset="77"/>
              </a:rPr>
              <a:t>Lamure</a:t>
            </a:r>
            <a:r>
              <a:rPr lang="en-US" sz="1800" i="1" dirty="0">
                <a:latin typeface="Gill Sans MT" panose="020B0502020104020203" pitchFamily="34" charset="77"/>
              </a:rPr>
              <a:t> on behalf of RadiaSoft and their collaborators</a:t>
            </a:r>
            <a:br>
              <a:rPr lang="en-US" sz="2800" dirty="0">
                <a:latin typeface="Gill Sans MT" panose="020B0502020104020203" pitchFamily="34" charset="77"/>
              </a:rPr>
            </a:br>
            <a:endParaRPr lang="en-US" sz="1200" dirty="0">
              <a:latin typeface="Gill Sans MT" panose="020B0502020104020203" pitchFamily="34" charset="77"/>
            </a:endParaRPr>
          </a:p>
        </p:txBody>
      </p:sp>
      <p:sp>
        <p:nvSpPr>
          <p:cNvPr id="17" name="Rectangle 16"/>
          <p:cNvSpPr/>
          <p:nvPr/>
        </p:nvSpPr>
        <p:spPr>
          <a:xfrm>
            <a:off x="4165359" y="6325393"/>
            <a:ext cx="3556481" cy="307777"/>
          </a:xfrm>
          <a:prstGeom prst="rect">
            <a:avLst/>
          </a:prstGeom>
        </p:spPr>
        <p:txBody>
          <a:bodyPr wrap="square">
            <a:spAutoFit/>
          </a:bodyPr>
          <a:lstStyle/>
          <a:p>
            <a:r>
              <a:rPr lang="en-US" sz="1400" dirty="0">
                <a:latin typeface="Century Gothic" charset="0"/>
                <a:ea typeface="Century Gothic" charset="0"/>
                <a:cs typeface="Century Gothic" charset="0"/>
              </a:rPr>
              <a:t>Boulder, Colorado USA | </a:t>
            </a:r>
            <a:r>
              <a:rPr lang="en-US" sz="1400" dirty="0" err="1">
                <a:latin typeface="Century Gothic" charset="0"/>
                <a:ea typeface="Century Gothic" charset="0"/>
                <a:cs typeface="Century Gothic" charset="0"/>
              </a:rPr>
              <a:t>radiasoft.net</a:t>
            </a:r>
            <a:r>
              <a:rPr lang="en-US" sz="1400" dirty="0">
                <a:latin typeface="Century Gothic" charset="0"/>
                <a:ea typeface="Century Gothic" charset="0"/>
                <a:cs typeface="Century Gothic" charset="0"/>
              </a:rPr>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6271700"/>
            <a:ext cx="2133600" cy="415164"/>
          </a:xfrm>
          <a:prstGeom prst="rect">
            <a:avLst/>
          </a:prstGeom>
        </p:spPr>
      </p:pic>
      <p:sp>
        <p:nvSpPr>
          <p:cNvPr id="4" name="Slide Number Placeholder 3">
            <a:extLst>
              <a:ext uri="{FF2B5EF4-FFF2-40B4-BE49-F238E27FC236}">
                <a16:creationId xmlns:a16="http://schemas.microsoft.com/office/drawing/2014/main" id="{2A77ABA4-F899-3F47-83F6-B8762DC1332F}"/>
              </a:ext>
            </a:extLst>
          </p:cNvPr>
          <p:cNvSpPr>
            <a:spLocks noGrp="1"/>
          </p:cNvSpPr>
          <p:nvPr>
            <p:ph type="sldNum" sz="quarter" idx="12"/>
          </p:nvPr>
        </p:nvSpPr>
        <p:spPr>
          <a:xfrm>
            <a:off x="9525000" y="6306313"/>
            <a:ext cx="685800" cy="415163"/>
          </a:xfrm>
        </p:spPr>
        <p:txBody>
          <a:bodyPr/>
          <a:lstStyle/>
          <a:p>
            <a:fld id="{E53388E2-693B-481F-9B0B-022217EFC111}" type="slidenum">
              <a:rPr lang="en-US" smtClean="0"/>
              <a:t>1</a:t>
            </a:fld>
            <a:endParaRPr lang="en-US" dirty="0"/>
          </a:p>
        </p:txBody>
      </p:sp>
      <p:pic>
        <p:nvPicPr>
          <p:cNvPr id="5" name="Picture 4" descr="A close up of a sign&#10;&#10;Description automatically generated">
            <a:extLst>
              <a:ext uri="{FF2B5EF4-FFF2-40B4-BE49-F238E27FC236}">
                <a16:creationId xmlns:a16="http://schemas.microsoft.com/office/drawing/2014/main" id="{4620FC48-7C51-9A4C-A32C-CAD9E5616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1700" y="6277488"/>
            <a:ext cx="2133601" cy="355600"/>
          </a:xfrm>
          <a:prstGeom prst="rect">
            <a:avLst/>
          </a:prstGeom>
        </p:spPr>
      </p:pic>
    </p:spTree>
    <p:extLst>
      <p:ext uri="{BB962C8B-B14F-4D97-AF65-F5344CB8AC3E}">
        <p14:creationId xmlns:p14="http://schemas.microsoft.com/office/powerpoint/2010/main" val="138370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79B9-1153-B278-A277-9A0B59C93043}"/>
              </a:ext>
            </a:extLst>
          </p:cNvPr>
          <p:cNvSpPr>
            <a:spLocks noGrp="1"/>
          </p:cNvSpPr>
          <p:nvPr>
            <p:ph type="title"/>
          </p:nvPr>
        </p:nvSpPr>
        <p:spPr/>
        <p:txBody>
          <a:bodyPr/>
          <a:lstStyle/>
          <a:p>
            <a:pPr algn="l"/>
            <a:r>
              <a:rPr lang="en-US" dirty="0"/>
              <a:t>Contact Information</a:t>
            </a:r>
          </a:p>
        </p:txBody>
      </p:sp>
      <p:sp>
        <p:nvSpPr>
          <p:cNvPr id="3" name="Content Placeholder 2">
            <a:extLst>
              <a:ext uri="{FF2B5EF4-FFF2-40B4-BE49-F238E27FC236}">
                <a16:creationId xmlns:a16="http://schemas.microsoft.com/office/drawing/2014/main" id="{592B5662-2D6C-22AC-D7B9-FAFB73C859BC}"/>
              </a:ext>
            </a:extLst>
          </p:cNvPr>
          <p:cNvSpPr>
            <a:spLocks noGrp="1"/>
          </p:cNvSpPr>
          <p:nvPr>
            <p:ph idx="1"/>
          </p:nvPr>
        </p:nvSpPr>
        <p:spPr>
          <a:xfrm>
            <a:off x="4343400" y="2209800"/>
            <a:ext cx="4152900" cy="2438400"/>
          </a:xfrm>
        </p:spPr>
        <p:txBody>
          <a:bodyPr>
            <a:normAutofit/>
          </a:bodyPr>
          <a:lstStyle/>
          <a:p>
            <a:pPr marL="0" indent="0">
              <a:buNone/>
            </a:pPr>
            <a:r>
              <a:rPr lang="en-US" dirty="0"/>
              <a:t>Jonathan Edelen, President</a:t>
            </a:r>
          </a:p>
          <a:p>
            <a:pPr marL="0" indent="0">
              <a:buNone/>
            </a:pPr>
            <a:r>
              <a:rPr lang="en-US" dirty="0"/>
              <a:t>RadiaSoft LLC</a:t>
            </a:r>
          </a:p>
          <a:p>
            <a:pPr marL="0" indent="0">
              <a:buNone/>
            </a:pPr>
            <a:r>
              <a:rPr lang="en-US" dirty="0">
                <a:hlinkClick r:id="rId2"/>
              </a:rPr>
              <a:t>jedelen@radiasoft.net</a:t>
            </a:r>
            <a:endParaRPr lang="en-US" dirty="0"/>
          </a:p>
          <a:p>
            <a:endParaRPr lang="en-US" dirty="0"/>
          </a:p>
        </p:txBody>
      </p:sp>
    </p:spTree>
    <p:extLst>
      <p:ext uri="{BB962C8B-B14F-4D97-AF65-F5344CB8AC3E}">
        <p14:creationId xmlns:p14="http://schemas.microsoft.com/office/powerpoint/2010/main" val="175667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0257-FBA9-6F4D-ABD9-3129B0904B02}"/>
              </a:ext>
            </a:extLst>
          </p:cNvPr>
          <p:cNvSpPr>
            <a:spLocks noGrp="1"/>
          </p:cNvSpPr>
          <p:nvPr>
            <p:ph type="title"/>
          </p:nvPr>
        </p:nvSpPr>
        <p:spPr/>
        <p:txBody>
          <a:bodyPr anchor="ctr"/>
          <a:lstStyle/>
          <a:p>
            <a:r>
              <a:rPr lang="en-US" dirty="0"/>
              <a:t>Disclaimer</a:t>
            </a:r>
          </a:p>
        </p:txBody>
      </p:sp>
      <p:sp>
        <p:nvSpPr>
          <p:cNvPr id="3" name="Content Placeholder 2">
            <a:extLst>
              <a:ext uri="{FF2B5EF4-FFF2-40B4-BE49-F238E27FC236}">
                <a16:creationId xmlns:a16="http://schemas.microsoft.com/office/drawing/2014/main" id="{05FF7545-F192-504E-8EB2-C515A8212841}"/>
              </a:ext>
            </a:extLst>
          </p:cNvPr>
          <p:cNvSpPr>
            <a:spLocks noGrp="1"/>
          </p:cNvSpPr>
          <p:nvPr>
            <p:ph idx="1"/>
          </p:nvPr>
        </p:nvSpPr>
        <p:spPr>
          <a:xfrm>
            <a:off x="1257300" y="1485900"/>
            <a:ext cx="9677400" cy="3886200"/>
          </a:xfrm>
        </p:spPr>
        <p:txBody>
          <a:bodyPr>
            <a:normAutofit/>
          </a:bodyPr>
          <a:lstStyle/>
          <a:p>
            <a:pPr marL="0" indent="0" algn="just">
              <a:buNone/>
            </a:pPr>
            <a:r>
              <a:rPr lang="en-US" sz="2000" dirty="0">
                <a:solidFill>
                  <a:schemeClr val="tx1"/>
                </a:solidFill>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48344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CBCFF-0554-F503-25FD-2115387048BC}"/>
              </a:ext>
            </a:extLst>
          </p:cNvPr>
          <p:cNvSpPr>
            <a:spLocks noGrp="1"/>
          </p:cNvSpPr>
          <p:nvPr>
            <p:ph idx="1"/>
          </p:nvPr>
        </p:nvSpPr>
        <p:spPr>
          <a:xfrm>
            <a:off x="304800" y="1371600"/>
            <a:ext cx="4267200" cy="4953000"/>
          </a:xfrm>
        </p:spPr>
        <p:txBody>
          <a:bodyPr>
            <a:normAutofit fontScale="92500"/>
          </a:bodyPr>
          <a:lstStyle/>
          <a:p>
            <a:r>
              <a:rPr lang="en-US" dirty="0"/>
              <a:t>Diverse staff covering a wide range of scientific and software expertise</a:t>
            </a:r>
          </a:p>
          <a:p>
            <a:pPr lvl="1"/>
            <a:r>
              <a:rPr lang="en-US" dirty="0"/>
              <a:t>Seven full time software developers with expertise in Java, Python, C++, and Perl.</a:t>
            </a:r>
          </a:p>
          <a:p>
            <a:pPr lvl="1"/>
            <a:r>
              <a:rPr lang="en-US" dirty="0"/>
              <a:t>Eleven full time computational scientists and engineers with expertise in a variety of specialty disciplines, including: optics, controls, embedded systems, and computational modeling.</a:t>
            </a:r>
          </a:p>
          <a:p>
            <a:pPr lvl="1"/>
            <a:r>
              <a:rPr lang="en-US" dirty="0"/>
              <a:t>Three administrative staff and one marketing professional. </a:t>
            </a:r>
          </a:p>
          <a:p>
            <a:r>
              <a:rPr lang="en-US" dirty="0"/>
              <a:t>Regular contributions to more than 20 workshops and conferences annually </a:t>
            </a:r>
          </a:p>
          <a:p>
            <a:pPr lvl="1"/>
            <a:endParaRPr lang="en-US" dirty="0"/>
          </a:p>
          <a:p>
            <a:endParaRPr lang="en-US" dirty="0"/>
          </a:p>
          <a:p>
            <a:pPr marL="0" indent="0">
              <a:buNone/>
            </a:pPr>
            <a:endParaRPr lang="en-US" dirty="0"/>
          </a:p>
          <a:p>
            <a:pPr lvl="1"/>
            <a:endParaRPr lang="en-US" dirty="0"/>
          </a:p>
        </p:txBody>
      </p:sp>
      <p:grpSp>
        <p:nvGrpSpPr>
          <p:cNvPr id="30" name="Group 29">
            <a:extLst>
              <a:ext uri="{FF2B5EF4-FFF2-40B4-BE49-F238E27FC236}">
                <a16:creationId xmlns:a16="http://schemas.microsoft.com/office/drawing/2014/main" id="{B6AAD475-5B4C-5452-D422-C88B3DF60D10}"/>
              </a:ext>
            </a:extLst>
          </p:cNvPr>
          <p:cNvGrpSpPr/>
          <p:nvPr/>
        </p:nvGrpSpPr>
        <p:grpSpPr>
          <a:xfrm>
            <a:off x="4680854" y="1600200"/>
            <a:ext cx="7206346" cy="4191000"/>
            <a:chOff x="4680854" y="1371600"/>
            <a:chExt cx="7206346" cy="4191000"/>
          </a:xfrm>
        </p:grpSpPr>
        <p:sp>
          <p:nvSpPr>
            <p:cNvPr id="5" name="Rounded Rectangle 4">
              <a:extLst>
                <a:ext uri="{FF2B5EF4-FFF2-40B4-BE49-F238E27FC236}">
                  <a16:creationId xmlns:a16="http://schemas.microsoft.com/office/drawing/2014/main" id="{566C086B-534E-BA96-4673-B98CEE72E117}"/>
                </a:ext>
              </a:extLst>
            </p:cNvPr>
            <p:cNvSpPr/>
            <p:nvPr/>
          </p:nvSpPr>
          <p:spPr>
            <a:xfrm>
              <a:off x="4702625" y="1371600"/>
              <a:ext cx="2373086" cy="576944"/>
            </a:xfrm>
            <a:prstGeom prst="roundRect">
              <a:avLst>
                <a:gd name="adj" fmla="val 1190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Computational Support </a:t>
              </a:r>
            </a:p>
          </p:txBody>
        </p:sp>
        <p:sp>
          <p:nvSpPr>
            <p:cNvPr id="6" name="Rounded Rectangle 5">
              <a:extLst>
                <a:ext uri="{FF2B5EF4-FFF2-40B4-BE49-F238E27FC236}">
                  <a16:creationId xmlns:a16="http://schemas.microsoft.com/office/drawing/2014/main" id="{5AA2B40D-D8AB-E0C5-509E-D752456060E5}"/>
                </a:ext>
              </a:extLst>
            </p:cNvPr>
            <p:cNvSpPr/>
            <p:nvPr/>
          </p:nvSpPr>
          <p:spPr>
            <a:xfrm>
              <a:off x="7358740" y="1371600"/>
              <a:ext cx="2122715" cy="576944"/>
            </a:xfrm>
            <a:prstGeom prst="roundRect">
              <a:avLst>
                <a:gd name="adj" fmla="val 11905"/>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User Support</a:t>
              </a:r>
            </a:p>
          </p:txBody>
        </p:sp>
        <p:sp>
          <p:nvSpPr>
            <p:cNvPr id="7" name="Rounded Rectangle 6">
              <a:extLst>
                <a:ext uri="{FF2B5EF4-FFF2-40B4-BE49-F238E27FC236}">
                  <a16:creationId xmlns:a16="http://schemas.microsoft.com/office/drawing/2014/main" id="{A88FF462-B208-3CF8-1F66-0EE6FE64982B}"/>
                </a:ext>
              </a:extLst>
            </p:cNvPr>
            <p:cNvSpPr/>
            <p:nvPr/>
          </p:nvSpPr>
          <p:spPr>
            <a:xfrm>
              <a:off x="9764484" y="1371600"/>
              <a:ext cx="2122715" cy="576944"/>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Operational Systems</a:t>
              </a:r>
            </a:p>
          </p:txBody>
        </p:sp>
        <p:sp>
          <p:nvSpPr>
            <p:cNvPr id="8" name="Rounded Rectangle 7">
              <a:extLst>
                <a:ext uri="{FF2B5EF4-FFF2-40B4-BE49-F238E27FC236}">
                  <a16:creationId xmlns:a16="http://schemas.microsoft.com/office/drawing/2014/main" id="{AEA195D7-016C-F0F9-D4B5-FD9DE94C260F}"/>
                </a:ext>
              </a:extLst>
            </p:cNvPr>
            <p:cNvSpPr/>
            <p:nvPr/>
          </p:nvSpPr>
          <p:spPr>
            <a:xfrm>
              <a:off x="4702625" y="2122715"/>
              <a:ext cx="2373086" cy="838200"/>
            </a:xfrm>
            <a:prstGeom prst="roundRect">
              <a:avLst>
                <a:gd name="adj" fmla="val 1309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Sirepo: browser based computational gateway </a:t>
              </a:r>
            </a:p>
          </p:txBody>
        </p:sp>
        <p:sp>
          <p:nvSpPr>
            <p:cNvPr id="9" name="Rounded Rectangle 8">
              <a:extLst>
                <a:ext uri="{FF2B5EF4-FFF2-40B4-BE49-F238E27FC236}">
                  <a16:creationId xmlns:a16="http://schemas.microsoft.com/office/drawing/2014/main" id="{9E51B879-9776-F0B6-5810-1F33FC7FF3AF}"/>
                </a:ext>
              </a:extLst>
            </p:cNvPr>
            <p:cNvSpPr/>
            <p:nvPr/>
          </p:nvSpPr>
          <p:spPr>
            <a:xfrm>
              <a:off x="4702625" y="3135086"/>
              <a:ext cx="2373086" cy="838200"/>
            </a:xfrm>
            <a:prstGeom prst="roundRect">
              <a:avLst>
                <a:gd name="adj" fmla="val 1309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Jupyterhub</a:t>
              </a:r>
              <a:r>
                <a:rPr lang="en-US" sz="1600" dirty="0"/>
                <a:t>: customized computational environment</a:t>
              </a:r>
            </a:p>
          </p:txBody>
        </p:sp>
        <p:sp>
          <p:nvSpPr>
            <p:cNvPr id="11" name="Rounded Rectangle 10">
              <a:extLst>
                <a:ext uri="{FF2B5EF4-FFF2-40B4-BE49-F238E27FC236}">
                  <a16:creationId xmlns:a16="http://schemas.microsoft.com/office/drawing/2014/main" id="{F27A4139-A736-723E-3892-4D224298704B}"/>
                </a:ext>
              </a:extLst>
            </p:cNvPr>
            <p:cNvSpPr/>
            <p:nvPr/>
          </p:nvSpPr>
          <p:spPr>
            <a:xfrm>
              <a:off x="7358740" y="2122715"/>
              <a:ext cx="2122715" cy="838200"/>
            </a:xfrm>
            <a:prstGeom prst="roundRect">
              <a:avLst>
                <a:gd name="adj" fmla="val 13095"/>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Image processing: Sample identification and noise reduction</a:t>
              </a:r>
            </a:p>
          </p:txBody>
        </p:sp>
        <p:sp>
          <p:nvSpPr>
            <p:cNvPr id="12" name="Rounded Rectangle 11">
              <a:extLst>
                <a:ext uri="{FF2B5EF4-FFF2-40B4-BE49-F238E27FC236}">
                  <a16:creationId xmlns:a16="http://schemas.microsoft.com/office/drawing/2014/main" id="{852FF295-3D4D-259D-8DEF-0E01F783DD96}"/>
                </a:ext>
              </a:extLst>
            </p:cNvPr>
            <p:cNvSpPr/>
            <p:nvPr/>
          </p:nvSpPr>
          <p:spPr>
            <a:xfrm>
              <a:off x="7358740" y="3135086"/>
              <a:ext cx="2122715" cy="838200"/>
            </a:xfrm>
            <a:prstGeom prst="roundRect">
              <a:avLst>
                <a:gd name="adj" fmla="val 13095"/>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Data analysis and visualization workflows</a:t>
              </a:r>
            </a:p>
          </p:txBody>
        </p:sp>
        <p:sp>
          <p:nvSpPr>
            <p:cNvPr id="13" name="Rounded Rectangle 12">
              <a:extLst>
                <a:ext uri="{FF2B5EF4-FFF2-40B4-BE49-F238E27FC236}">
                  <a16:creationId xmlns:a16="http://schemas.microsoft.com/office/drawing/2014/main" id="{62CCE118-6274-F393-EFFC-0DBAEFF8BAFE}"/>
                </a:ext>
              </a:extLst>
            </p:cNvPr>
            <p:cNvSpPr/>
            <p:nvPr/>
          </p:nvSpPr>
          <p:spPr>
            <a:xfrm>
              <a:off x="9764484" y="2122715"/>
              <a:ext cx="2122715" cy="838200"/>
            </a:xfrm>
            <a:prstGeom prst="roundRect">
              <a:avLst>
                <a:gd name="adj" fmla="val 13095"/>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Embedded systems for edge AI and LLRF</a:t>
              </a:r>
            </a:p>
          </p:txBody>
        </p:sp>
        <p:sp>
          <p:nvSpPr>
            <p:cNvPr id="14" name="Rounded Rectangle 13">
              <a:extLst>
                <a:ext uri="{FF2B5EF4-FFF2-40B4-BE49-F238E27FC236}">
                  <a16:creationId xmlns:a16="http://schemas.microsoft.com/office/drawing/2014/main" id="{AD9FFAF5-4057-EB6B-3CAB-4A49B809D12D}"/>
                </a:ext>
              </a:extLst>
            </p:cNvPr>
            <p:cNvSpPr/>
            <p:nvPr/>
          </p:nvSpPr>
          <p:spPr>
            <a:xfrm>
              <a:off x="9764484" y="3135086"/>
              <a:ext cx="2122715" cy="838200"/>
            </a:xfrm>
            <a:prstGeom prst="roundRect">
              <a:avLst>
                <a:gd name="adj" fmla="val 13095"/>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twins and online modeling</a:t>
              </a:r>
            </a:p>
          </p:txBody>
        </p:sp>
        <p:sp>
          <p:nvSpPr>
            <p:cNvPr id="16" name="Rounded Rectangle 15">
              <a:extLst>
                <a:ext uri="{FF2B5EF4-FFF2-40B4-BE49-F238E27FC236}">
                  <a16:creationId xmlns:a16="http://schemas.microsoft.com/office/drawing/2014/main" id="{68978F87-02D6-9537-6616-9E967AD27DC4}"/>
                </a:ext>
              </a:extLst>
            </p:cNvPr>
            <p:cNvSpPr/>
            <p:nvPr/>
          </p:nvSpPr>
          <p:spPr>
            <a:xfrm>
              <a:off x="4680854" y="4147457"/>
              <a:ext cx="2373086" cy="838200"/>
            </a:xfrm>
            <a:prstGeom prst="roundRect">
              <a:avLst>
                <a:gd name="adj" fmla="val 13095"/>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Shielding design and radiation transport simulations</a:t>
              </a:r>
            </a:p>
          </p:txBody>
        </p:sp>
        <p:sp>
          <p:nvSpPr>
            <p:cNvPr id="17" name="Rounded Rectangle 16">
              <a:extLst>
                <a:ext uri="{FF2B5EF4-FFF2-40B4-BE49-F238E27FC236}">
                  <a16:creationId xmlns:a16="http://schemas.microsoft.com/office/drawing/2014/main" id="{47B8041C-0B33-4B04-4287-40CFD314B6D0}"/>
                </a:ext>
              </a:extLst>
            </p:cNvPr>
            <p:cNvSpPr/>
            <p:nvPr/>
          </p:nvSpPr>
          <p:spPr>
            <a:xfrm>
              <a:off x="4680854" y="5159828"/>
              <a:ext cx="7206346" cy="402772"/>
            </a:xfrm>
            <a:prstGeom prst="roundRect">
              <a:avLst>
                <a:gd name="adj" fmla="val 13095"/>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Contract R&amp;D / Engineering Services</a:t>
              </a:r>
            </a:p>
          </p:txBody>
        </p:sp>
      </p:grpSp>
      <p:pic>
        <p:nvPicPr>
          <p:cNvPr id="22" name="Picture 21" descr="A blue and black logo&#10;&#10;Description automatically generated">
            <a:extLst>
              <a:ext uri="{FF2B5EF4-FFF2-40B4-BE49-F238E27FC236}">
                <a16:creationId xmlns:a16="http://schemas.microsoft.com/office/drawing/2014/main" id="{0FA2119F-F7AE-DAE4-D7B2-67A0A1774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8808"/>
            <a:ext cx="4550225" cy="769183"/>
          </a:xfrm>
          <a:prstGeom prst="rect">
            <a:avLst/>
          </a:prstGeom>
        </p:spPr>
      </p:pic>
      <p:sp>
        <p:nvSpPr>
          <p:cNvPr id="25" name="TextBox 24">
            <a:extLst>
              <a:ext uri="{FF2B5EF4-FFF2-40B4-BE49-F238E27FC236}">
                <a16:creationId xmlns:a16="http://schemas.microsoft.com/office/drawing/2014/main" id="{86C39EE6-AFD0-8DD2-0CC3-90B190B36FD1}"/>
              </a:ext>
            </a:extLst>
          </p:cNvPr>
          <p:cNvSpPr txBox="1"/>
          <p:nvPr/>
        </p:nvSpPr>
        <p:spPr>
          <a:xfrm>
            <a:off x="4985654" y="315373"/>
            <a:ext cx="7206346" cy="707886"/>
          </a:xfrm>
          <a:prstGeom prst="rect">
            <a:avLst/>
          </a:prstGeom>
          <a:noFill/>
        </p:spPr>
        <p:txBody>
          <a:bodyPr wrap="square">
            <a:spAutoFit/>
          </a:bodyPr>
          <a:lstStyle/>
          <a:p>
            <a:r>
              <a:rPr lang="en-US" sz="2000" dirty="0"/>
              <a:t>RadiaSoft is an industry leader in high-level research &amp; design and scientific consulting for beamline physics and machine learning</a:t>
            </a:r>
          </a:p>
        </p:txBody>
      </p:sp>
      <p:pic>
        <p:nvPicPr>
          <p:cNvPr id="28" name="Google Shape;52;p2">
            <a:extLst>
              <a:ext uri="{FF2B5EF4-FFF2-40B4-BE49-F238E27FC236}">
                <a16:creationId xmlns:a16="http://schemas.microsoft.com/office/drawing/2014/main" id="{C0FD8D90-78DF-65E9-D582-4C190E57656C}"/>
              </a:ext>
            </a:extLst>
          </p:cNvPr>
          <p:cNvPicPr preferRelativeResize="0"/>
          <p:nvPr/>
        </p:nvPicPr>
        <p:blipFill rotWithShape="1">
          <a:blip r:embed="rId4">
            <a:alphaModFix/>
          </a:blip>
          <a:srcRect/>
          <a:stretch/>
        </p:blipFill>
        <p:spPr>
          <a:xfrm>
            <a:off x="8077200" y="4290848"/>
            <a:ext cx="2567567" cy="685800"/>
          </a:xfrm>
          <a:prstGeom prst="rect">
            <a:avLst/>
          </a:prstGeom>
          <a:noFill/>
          <a:ln>
            <a:noFill/>
          </a:ln>
        </p:spPr>
      </p:pic>
      <p:sp>
        <p:nvSpPr>
          <p:cNvPr id="29" name="Google Shape;54;p2">
            <a:extLst>
              <a:ext uri="{FF2B5EF4-FFF2-40B4-BE49-F238E27FC236}">
                <a16:creationId xmlns:a16="http://schemas.microsoft.com/office/drawing/2014/main" id="{FF04D095-3576-6426-E59B-565816D2192B}"/>
              </a:ext>
            </a:extLst>
          </p:cNvPr>
          <p:cNvSpPr txBox="1"/>
          <p:nvPr/>
        </p:nvSpPr>
        <p:spPr>
          <a:xfrm>
            <a:off x="8141783" y="4860590"/>
            <a:ext cx="2438400" cy="34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0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https://sirepo.com</a:t>
            </a:r>
            <a:r>
              <a:rPr lang="en-US" sz="2000" b="0" i="0" u="sng" strike="noStrike" cap="none" dirty="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0639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title"/>
          </p:nvPr>
        </p:nvSpPr>
        <p:spPr>
          <a:xfrm>
            <a:off x="304800" y="76200"/>
            <a:ext cx="115824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Gill Sans"/>
              <a:buNone/>
            </a:pPr>
            <a:r>
              <a:rPr lang="en-US" dirty="0">
                <a:solidFill>
                  <a:schemeClr val="tx1"/>
                </a:solidFill>
                <a:latin typeface="Gill Sans MT" panose="020B0502020104020203" pitchFamily="34" charset="77"/>
              </a:rPr>
              <a:t>Community Outreach &amp; Support</a:t>
            </a:r>
            <a:endParaRPr dirty="0"/>
          </a:p>
        </p:txBody>
      </p:sp>
      <p:pic>
        <p:nvPicPr>
          <p:cNvPr id="69" name="Google Shape;231;p8">
            <a:extLst>
              <a:ext uri="{FF2B5EF4-FFF2-40B4-BE49-F238E27FC236}">
                <a16:creationId xmlns:a16="http://schemas.microsoft.com/office/drawing/2014/main" id="{DD363E98-ADE3-FF4B-B5C0-A379E1C3F1DF}"/>
              </a:ext>
            </a:extLst>
          </p:cNvPr>
          <p:cNvPicPr preferRelativeResize="0"/>
          <p:nvPr/>
        </p:nvPicPr>
        <p:blipFill rotWithShape="1">
          <a:blip r:embed="rId3">
            <a:alphaModFix/>
          </a:blip>
          <a:srcRect/>
          <a:stretch/>
        </p:blipFill>
        <p:spPr>
          <a:xfrm>
            <a:off x="1521907" y="3505200"/>
            <a:ext cx="9146092" cy="2971802"/>
          </a:xfrm>
          <a:prstGeom prst="rect">
            <a:avLst/>
          </a:prstGeom>
          <a:noFill/>
          <a:ln>
            <a:noFill/>
          </a:ln>
        </p:spPr>
      </p:pic>
      <p:grpSp>
        <p:nvGrpSpPr>
          <p:cNvPr id="70" name="Google Shape;233;p8">
            <a:extLst>
              <a:ext uri="{FF2B5EF4-FFF2-40B4-BE49-F238E27FC236}">
                <a16:creationId xmlns:a16="http://schemas.microsoft.com/office/drawing/2014/main" id="{BC32418E-7809-AEA1-A009-789A26806A63}"/>
              </a:ext>
            </a:extLst>
          </p:cNvPr>
          <p:cNvGrpSpPr/>
          <p:nvPr/>
        </p:nvGrpSpPr>
        <p:grpSpPr>
          <a:xfrm>
            <a:off x="2498736" y="762000"/>
            <a:ext cx="7192433" cy="2134458"/>
            <a:chOff x="1600200" y="3238937"/>
            <a:chExt cx="7548733" cy="2818139"/>
          </a:xfrm>
        </p:grpSpPr>
        <p:sp>
          <p:nvSpPr>
            <p:cNvPr id="71" name="Google Shape;234;p8">
              <a:extLst>
                <a:ext uri="{FF2B5EF4-FFF2-40B4-BE49-F238E27FC236}">
                  <a16:creationId xmlns:a16="http://schemas.microsoft.com/office/drawing/2014/main" id="{FF7F3AC4-31A1-97CC-EA84-9FFC66A1FB39}"/>
                </a:ext>
              </a:extLst>
            </p:cNvPr>
            <p:cNvSpPr txBox="1"/>
            <p:nvPr/>
          </p:nvSpPr>
          <p:spPr>
            <a:xfrm>
              <a:off x="1605133" y="3238937"/>
              <a:ext cx="7543800" cy="348600"/>
            </a:xfrm>
            <a:prstGeom prst="rect">
              <a:avLst/>
            </a:prstGeom>
            <a:noFill/>
            <a:ln>
              <a:noFill/>
            </a:ln>
          </p:spPr>
          <p:txBody>
            <a:bodyPr spcFirstLastPara="1" wrap="square" lIns="91425" tIns="45700" rIns="91425" bIns="45700" anchor="t" anchorCtr="0">
              <a:noAutofit/>
            </a:bodyPr>
            <a:lstStyle/>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endParaRPr sz="1400" dirty="0">
                <a:solidFill>
                  <a:srgbClr val="D8D8D8"/>
                </a:solidFill>
                <a:latin typeface="Arial"/>
                <a:ea typeface="Arial"/>
                <a:cs typeface="Arial"/>
                <a:sym typeface="Arial"/>
              </a:endParaRPr>
            </a:p>
            <a:p>
              <a:pPr>
                <a:buClr>
                  <a:schemeClr val="dk1"/>
                </a:buClr>
                <a:buSzPts val="1400"/>
              </a:pPr>
              <a:r>
                <a:rPr lang="en-US" sz="1400" dirty="0" err="1">
                  <a:solidFill>
                    <a:schemeClr val="dk1"/>
                  </a:solidFill>
                  <a:latin typeface="Arial"/>
                  <a:ea typeface="Arial"/>
                  <a:cs typeface="Arial"/>
                  <a:sym typeface="Arial"/>
                </a:rPr>
                <a:t>RadiaSoft’s</a:t>
              </a:r>
              <a:r>
                <a:rPr lang="en-US" sz="1400" dirty="0">
                  <a:solidFill>
                    <a:schemeClr val="dk1"/>
                  </a:solidFill>
                  <a:latin typeface="Arial"/>
                  <a:ea typeface="Arial"/>
                  <a:cs typeface="Arial"/>
                  <a:sym typeface="Arial"/>
                </a:rPr>
                <a:t> educational blog is updated regularly, </a:t>
              </a:r>
              <a:r>
                <a:rPr lang="en-US" sz="14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https://www.radiasoft.net/resources</a:t>
              </a:r>
              <a:r>
                <a:rPr lang="en-US" sz="140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grpSp>
          <p:nvGrpSpPr>
            <p:cNvPr id="72" name="Google Shape;235;p8">
              <a:extLst>
                <a:ext uri="{FF2B5EF4-FFF2-40B4-BE49-F238E27FC236}">
                  <a16:creationId xmlns:a16="http://schemas.microsoft.com/office/drawing/2014/main" id="{5DD208ED-7B0A-46E9-E3B4-184E210EB1AD}"/>
                </a:ext>
              </a:extLst>
            </p:cNvPr>
            <p:cNvGrpSpPr/>
            <p:nvPr/>
          </p:nvGrpSpPr>
          <p:grpSpPr>
            <a:xfrm>
              <a:off x="1600200" y="3386309"/>
              <a:ext cx="7162801" cy="2670767"/>
              <a:chOff x="1600200" y="3386309"/>
              <a:chExt cx="7162801" cy="2670767"/>
            </a:xfrm>
          </p:grpSpPr>
          <p:pic>
            <p:nvPicPr>
              <p:cNvPr id="73" name="Google Shape;236;p8">
                <a:extLst>
                  <a:ext uri="{FF2B5EF4-FFF2-40B4-BE49-F238E27FC236}">
                    <a16:creationId xmlns:a16="http://schemas.microsoft.com/office/drawing/2014/main" id="{DF84E479-428C-5719-2561-5416052A268D}"/>
                  </a:ext>
                </a:extLst>
              </p:cNvPr>
              <p:cNvPicPr preferRelativeResize="0"/>
              <p:nvPr/>
            </p:nvPicPr>
            <p:blipFill rotWithShape="1">
              <a:blip r:embed="rId5">
                <a:alphaModFix/>
              </a:blip>
              <a:srcRect l="11323"/>
              <a:stretch/>
            </p:blipFill>
            <p:spPr>
              <a:xfrm>
                <a:off x="1600200" y="3386309"/>
                <a:ext cx="7162801" cy="2670767"/>
              </a:xfrm>
              <a:prstGeom prst="rect">
                <a:avLst/>
              </a:prstGeom>
              <a:noFill/>
              <a:ln>
                <a:noFill/>
              </a:ln>
            </p:spPr>
          </p:pic>
          <p:pic>
            <p:nvPicPr>
              <p:cNvPr id="74" name="Google Shape;237;p8">
                <a:extLst>
                  <a:ext uri="{FF2B5EF4-FFF2-40B4-BE49-F238E27FC236}">
                    <a16:creationId xmlns:a16="http://schemas.microsoft.com/office/drawing/2014/main" id="{8380E0DB-A3C5-674B-2992-6C61541BD66D}"/>
                  </a:ext>
                </a:extLst>
              </p:cNvPr>
              <p:cNvPicPr preferRelativeResize="0"/>
              <p:nvPr/>
            </p:nvPicPr>
            <p:blipFill rotWithShape="1">
              <a:blip r:embed="rId6">
                <a:alphaModFix/>
              </a:blip>
              <a:srcRect/>
              <a:stretch/>
            </p:blipFill>
            <p:spPr>
              <a:xfrm>
                <a:off x="7393852" y="3474286"/>
                <a:ext cx="1284058" cy="2518346"/>
              </a:xfrm>
              <a:prstGeom prst="rect">
                <a:avLst/>
              </a:prstGeom>
              <a:noFill/>
              <a:ln>
                <a:noFill/>
              </a:ln>
            </p:spPr>
          </p:pic>
        </p:grpSp>
      </p:grpSp>
      <p:sp>
        <p:nvSpPr>
          <p:cNvPr id="75" name="Google Shape;232;p8">
            <a:extLst>
              <a:ext uri="{FF2B5EF4-FFF2-40B4-BE49-F238E27FC236}">
                <a16:creationId xmlns:a16="http://schemas.microsoft.com/office/drawing/2014/main" id="{44EBDF6E-A0D1-85BE-397C-5751336CC678}"/>
              </a:ext>
            </a:extLst>
          </p:cNvPr>
          <p:cNvSpPr txBox="1"/>
          <p:nvPr/>
        </p:nvSpPr>
        <p:spPr>
          <a:xfrm>
            <a:off x="2286000" y="3202986"/>
            <a:ext cx="9144000" cy="348600"/>
          </a:xfrm>
          <a:prstGeom prst="rect">
            <a:avLst/>
          </a:prstGeom>
          <a:noFill/>
          <a:ln>
            <a:noFill/>
          </a:ln>
        </p:spPr>
        <p:txBody>
          <a:bodyPr spcFirstLastPara="1" wrap="square" lIns="91425" tIns="45700" rIns="91425" bIns="45700" anchor="t" anchorCtr="0">
            <a:noAutofit/>
          </a:bodyPr>
          <a:lstStyle/>
          <a:p>
            <a:pPr>
              <a:buClr>
                <a:schemeClr val="dk1"/>
              </a:buClr>
              <a:buSzPts val="1400"/>
            </a:pPr>
            <a:r>
              <a:rPr lang="en-US" sz="1400" dirty="0">
                <a:solidFill>
                  <a:schemeClr val="dk1"/>
                </a:solidFill>
                <a:latin typeface="Arial"/>
                <a:ea typeface="Arial"/>
                <a:cs typeface="Arial"/>
                <a:sym typeface="Arial"/>
              </a:rPr>
              <a:t>Our monthly webinar series is available on YouTube,  </a:t>
            </a:r>
            <a:r>
              <a:rPr lang="en-US" sz="14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https://www.youtube.com/c/RadiaSoft</a:t>
            </a:r>
            <a:r>
              <a:rPr lang="en-US" sz="1400" dirty="0">
                <a:solidFill>
                  <a:schemeClr val="dk1"/>
                </a:solidFill>
                <a:latin typeface="Arial"/>
                <a:ea typeface="Arial"/>
                <a:cs typeface="Arial"/>
                <a:sym typeface="Arial"/>
              </a:rPr>
              <a:t>  </a:t>
            </a: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3402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A624-9F6F-320D-F1AB-F58EDDABE1D8}"/>
              </a:ext>
            </a:extLst>
          </p:cNvPr>
          <p:cNvSpPr>
            <a:spLocks noGrp="1"/>
          </p:cNvSpPr>
          <p:nvPr>
            <p:ph type="title"/>
          </p:nvPr>
        </p:nvSpPr>
        <p:spPr/>
        <p:txBody>
          <a:bodyPr/>
          <a:lstStyle/>
          <a:p>
            <a:pPr algn="l"/>
            <a:r>
              <a:rPr lang="en-US" dirty="0"/>
              <a:t>Machine learning at RadiaSoft</a:t>
            </a:r>
          </a:p>
        </p:txBody>
      </p:sp>
      <p:pic>
        <p:nvPicPr>
          <p:cNvPr id="5" name="Picture 4" descr="A close-up of a black and white text&#10;&#10;Description automatically generated">
            <a:extLst>
              <a:ext uri="{FF2B5EF4-FFF2-40B4-BE49-F238E27FC236}">
                <a16:creationId xmlns:a16="http://schemas.microsoft.com/office/drawing/2014/main" id="{69373A67-4EB0-A2BD-1A90-5409BAA95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149" y="3810000"/>
            <a:ext cx="5320391" cy="181496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77897CB6-B8B8-AFC1-9C98-0F86B2CF7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868" y="5372035"/>
            <a:ext cx="2133601" cy="653266"/>
          </a:xfrm>
          <a:prstGeom prst="rect">
            <a:avLst/>
          </a:prstGeom>
        </p:spPr>
      </p:pic>
      <p:pic>
        <p:nvPicPr>
          <p:cNvPr id="7" name="Picture 6" descr="Logo&#10;&#10;Description automatically generated">
            <a:extLst>
              <a:ext uri="{FF2B5EF4-FFF2-40B4-BE49-F238E27FC236}">
                <a16:creationId xmlns:a16="http://schemas.microsoft.com/office/drawing/2014/main" id="{E4798223-60D4-AEB0-B675-4802C154B9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0996" y="3447665"/>
            <a:ext cx="1458510" cy="752348"/>
          </a:xfrm>
          <a:prstGeom prst="rect">
            <a:avLst/>
          </a:prstGeom>
        </p:spPr>
      </p:pic>
      <p:pic>
        <p:nvPicPr>
          <p:cNvPr id="8" name="Picture 2" descr="Logo Resources | SLAC National Accelerator Laboratory">
            <a:extLst>
              <a:ext uri="{FF2B5EF4-FFF2-40B4-BE49-F238E27FC236}">
                <a16:creationId xmlns:a16="http://schemas.microsoft.com/office/drawing/2014/main" id="{5ECD507A-55B9-3452-5A20-603ADFD3D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385" y="3958065"/>
            <a:ext cx="2880693" cy="483896"/>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88;g15f98d39a73_0_17">
            <a:extLst>
              <a:ext uri="{FF2B5EF4-FFF2-40B4-BE49-F238E27FC236}">
                <a16:creationId xmlns:a16="http://schemas.microsoft.com/office/drawing/2014/main" id="{35B88C5B-5DA2-6203-64C5-4AA4F79E1D27}"/>
              </a:ext>
            </a:extLst>
          </p:cNvPr>
          <p:cNvPicPr preferRelativeResize="0">
            <a:picLocks noChangeAspect="1"/>
          </p:cNvPicPr>
          <p:nvPr/>
        </p:nvPicPr>
        <p:blipFill>
          <a:blip r:embed="rId7">
            <a:alphaModFix/>
          </a:blip>
          <a:stretch>
            <a:fillRect/>
          </a:stretch>
        </p:blipFill>
        <p:spPr>
          <a:xfrm>
            <a:off x="901557" y="4568069"/>
            <a:ext cx="2658182" cy="830687"/>
          </a:xfrm>
          <a:prstGeom prst="rect">
            <a:avLst/>
          </a:prstGeom>
          <a:noFill/>
          <a:ln>
            <a:noFill/>
          </a:ln>
        </p:spPr>
      </p:pic>
      <p:pic>
        <p:nvPicPr>
          <p:cNvPr id="10" name="Google Shape;86;g15f98d39a73_0_17">
            <a:extLst>
              <a:ext uri="{FF2B5EF4-FFF2-40B4-BE49-F238E27FC236}">
                <a16:creationId xmlns:a16="http://schemas.microsoft.com/office/drawing/2014/main" id="{21D10EC6-C23C-B69D-7AD1-65148D3E4765}"/>
              </a:ext>
            </a:extLst>
          </p:cNvPr>
          <p:cNvPicPr preferRelativeResize="0">
            <a:picLocks noChangeAspect="1"/>
          </p:cNvPicPr>
          <p:nvPr/>
        </p:nvPicPr>
        <p:blipFill>
          <a:blip r:embed="rId8">
            <a:alphaModFix/>
          </a:blip>
          <a:stretch>
            <a:fillRect/>
          </a:stretch>
        </p:blipFill>
        <p:spPr>
          <a:xfrm>
            <a:off x="1095219" y="3234724"/>
            <a:ext cx="2270859" cy="485666"/>
          </a:xfrm>
          <a:prstGeom prst="rect">
            <a:avLst/>
          </a:prstGeom>
          <a:noFill/>
          <a:ln>
            <a:noFill/>
          </a:ln>
        </p:spPr>
      </p:pic>
      <p:pic>
        <p:nvPicPr>
          <p:cNvPr id="11" name="Google Shape;82;g15f98d39a73_0_17">
            <a:extLst>
              <a:ext uri="{FF2B5EF4-FFF2-40B4-BE49-F238E27FC236}">
                <a16:creationId xmlns:a16="http://schemas.microsoft.com/office/drawing/2014/main" id="{19464547-181A-06DD-B134-B18CEBA385C9}"/>
              </a:ext>
            </a:extLst>
          </p:cNvPr>
          <p:cNvPicPr preferRelativeResize="0">
            <a:picLocks noChangeAspect="1"/>
          </p:cNvPicPr>
          <p:nvPr/>
        </p:nvPicPr>
        <p:blipFill rotWithShape="1">
          <a:blip r:embed="rId9">
            <a:alphaModFix/>
          </a:blip>
          <a:srcRect t="24178" b="20222"/>
          <a:stretch/>
        </p:blipFill>
        <p:spPr>
          <a:xfrm>
            <a:off x="3657600" y="4352413"/>
            <a:ext cx="1859087" cy="1033642"/>
          </a:xfrm>
          <a:prstGeom prst="rect">
            <a:avLst/>
          </a:prstGeom>
          <a:noFill/>
          <a:ln>
            <a:noFill/>
          </a:ln>
        </p:spPr>
      </p:pic>
      <p:sp>
        <p:nvSpPr>
          <p:cNvPr id="15" name="Content Placeholder 2">
            <a:extLst>
              <a:ext uri="{FF2B5EF4-FFF2-40B4-BE49-F238E27FC236}">
                <a16:creationId xmlns:a16="http://schemas.microsoft.com/office/drawing/2014/main" id="{78D5B783-C4A8-CA30-0F02-37CB7C4233F9}"/>
              </a:ext>
            </a:extLst>
          </p:cNvPr>
          <p:cNvSpPr>
            <a:spLocks noGrp="1"/>
          </p:cNvSpPr>
          <p:nvPr>
            <p:ph idx="1"/>
          </p:nvPr>
        </p:nvSpPr>
        <p:spPr>
          <a:xfrm>
            <a:off x="304798" y="914399"/>
            <a:ext cx="11401817" cy="2194217"/>
          </a:xfrm>
        </p:spPr>
        <p:txBody>
          <a:bodyPr>
            <a:normAutofit fontScale="85000" lnSpcReduction="20000"/>
          </a:bodyPr>
          <a:lstStyle/>
          <a:p>
            <a:r>
              <a:rPr lang="en-US" sz="2400" dirty="0"/>
              <a:t>RadiaSoft provides client- specific, holistic solutions to data science and modeling problems </a:t>
            </a:r>
          </a:p>
          <a:p>
            <a:r>
              <a:rPr lang="en-US" sz="2400" dirty="0"/>
              <a:t>Our approach is to explore data, understand the problem, and establish the appropriate solutions </a:t>
            </a:r>
          </a:p>
          <a:p>
            <a:r>
              <a:rPr lang="en-US" sz="2400" dirty="0"/>
              <a:t>Develop in-house knowledge using state-of-the art methodologies through collaborations, workshop participation, and continuing education</a:t>
            </a:r>
          </a:p>
          <a:p>
            <a:r>
              <a:rPr lang="en-US" sz="2400" dirty="0"/>
              <a:t>Maintain a unified approach to development and deployment utilizing a common workflow</a:t>
            </a:r>
          </a:p>
          <a:p>
            <a:r>
              <a:rPr lang="en-US" sz="2400" dirty="0"/>
              <a:t>Support deployment in operational systems where real-time performance, integration with safety systems, and security compliance are required</a:t>
            </a:r>
          </a:p>
        </p:txBody>
      </p:sp>
    </p:spTree>
    <p:extLst>
      <p:ext uri="{BB962C8B-B14F-4D97-AF65-F5344CB8AC3E}">
        <p14:creationId xmlns:p14="http://schemas.microsoft.com/office/powerpoint/2010/main" val="45381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14;g16e6645703d_0_173" descr="Diagram&#10;&#10;Description automatically generated with medium confidence">
            <a:extLst>
              <a:ext uri="{FF2B5EF4-FFF2-40B4-BE49-F238E27FC236}">
                <a16:creationId xmlns:a16="http://schemas.microsoft.com/office/drawing/2014/main" id="{215239AA-2DA8-68BF-6DC3-D44E30F1CFF0}"/>
              </a:ext>
            </a:extLst>
          </p:cNvPr>
          <p:cNvPicPr preferRelativeResize="0"/>
          <p:nvPr/>
        </p:nvPicPr>
        <p:blipFill rotWithShape="1">
          <a:blip r:embed="rId3">
            <a:alphaModFix/>
          </a:blip>
          <a:srcRect/>
          <a:stretch/>
        </p:blipFill>
        <p:spPr>
          <a:xfrm>
            <a:off x="5976600" y="533650"/>
            <a:ext cx="2726407" cy="2441932"/>
          </a:xfrm>
          <a:prstGeom prst="rect">
            <a:avLst/>
          </a:prstGeom>
          <a:noFill/>
          <a:ln>
            <a:noFill/>
          </a:ln>
        </p:spPr>
      </p:pic>
      <p:sp>
        <p:nvSpPr>
          <p:cNvPr id="8" name="Google Shape;215;g16e6645703d_0_173">
            <a:extLst>
              <a:ext uri="{FF2B5EF4-FFF2-40B4-BE49-F238E27FC236}">
                <a16:creationId xmlns:a16="http://schemas.microsoft.com/office/drawing/2014/main" id="{F0D50336-9FD2-A8EA-9430-91BD71516795}"/>
              </a:ext>
            </a:extLst>
          </p:cNvPr>
          <p:cNvSpPr txBox="1">
            <a:spLocks noGrp="1"/>
          </p:cNvSpPr>
          <p:nvPr>
            <p:ph type="title"/>
          </p:nvPr>
        </p:nvSpPr>
        <p:spPr>
          <a:xfrm>
            <a:off x="304800" y="76200"/>
            <a:ext cx="11582400" cy="533400"/>
          </a:xfrm>
          <a:prstGeom prst="rect">
            <a:avLst/>
          </a:prstGeom>
          <a:noFill/>
          <a:ln>
            <a:noFill/>
          </a:ln>
        </p:spPr>
        <p:txBody>
          <a:bodyPr spcFirstLastPara="1" wrap="square" lIns="91425" tIns="45700" rIns="91425" bIns="45700" anchor="t" anchorCtr="0">
            <a:normAutofit fontScale="90000"/>
          </a:bodyPr>
          <a:lstStyle/>
          <a:p>
            <a:pPr marL="0" lvl="0" indent="0" rtl="0">
              <a:lnSpc>
                <a:spcPct val="100000"/>
              </a:lnSpc>
              <a:spcBef>
                <a:spcPts val="0"/>
              </a:spcBef>
              <a:spcAft>
                <a:spcPts val="0"/>
              </a:spcAft>
              <a:buSzPts val="2800"/>
              <a:buNone/>
            </a:pPr>
            <a:r>
              <a:rPr lang="en-US" dirty="0"/>
              <a:t>AI/ML automation of neutron scattering data analysis in TOPAZ experiments</a:t>
            </a:r>
          </a:p>
        </p:txBody>
      </p:sp>
      <p:sp>
        <p:nvSpPr>
          <p:cNvPr id="9" name="Google Shape;216;g16e6645703d_0_173">
            <a:extLst>
              <a:ext uri="{FF2B5EF4-FFF2-40B4-BE49-F238E27FC236}">
                <a16:creationId xmlns:a16="http://schemas.microsoft.com/office/drawing/2014/main" id="{F0800245-B518-6535-D370-40F512B5CB13}"/>
              </a:ext>
            </a:extLst>
          </p:cNvPr>
          <p:cNvSpPr txBox="1">
            <a:spLocks noGrp="1"/>
          </p:cNvSpPr>
          <p:nvPr>
            <p:ph type="body" idx="1"/>
          </p:nvPr>
        </p:nvSpPr>
        <p:spPr>
          <a:xfrm>
            <a:off x="122074" y="795955"/>
            <a:ext cx="6193971" cy="1363580"/>
          </a:xfrm>
          <a:prstGeom prst="rect">
            <a:avLst/>
          </a:prstGeom>
          <a:noFill/>
          <a:ln>
            <a:noFill/>
          </a:ln>
        </p:spPr>
        <p:txBody>
          <a:bodyPr spcFirstLastPara="1" wrap="square" lIns="91425" tIns="45700" rIns="91425" bIns="45700" anchor="t" anchorCtr="0">
            <a:normAutofit fontScale="92500"/>
          </a:bodyPr>
          <a:lstStyle/>
          <a:p>
            <a:pPr rtl="0" fontAlgn="base">
              <a:spcBef>
                <a:spcPts val="0"/>
              </a:spcBef>
              <a:spcAft>
                <a:spcPts val="0"/>
              </a:spcAft>
              <a:buFont typeface="Arial" panose="020B0604020202020204" pitchFamily="34" charset="0"/>
              <a:buChar char="•"/>
            </a:pPr>
            <a:r>
              <a:rPr lang="en-US" sz="2200" b="0" i="0" u="none" strike="noStrike" dirty="0">
                <a:solidFill>
                  <a:srgbClr val="025BA8"/>
                </a:solidFill>
                <a:effectLst/>
                <a:latin typeface="Gill Sans" panose="020B0502020104020203" pitchFamily="34" charset="-79"/>
                <a:cs typeface="Gill Sans" panose="020B0502020104020203" pitchFamily="34" charset="-79"/>
              </a:rPr>
              <a:t>TOPAZ is located at ORNL and receives neutrons from the Spallation Neutron Source (SNS)</a:t>
            </a:r>
            <a:endParaRPr lang="en-US" sz="1903" b="0" i="0" u="none" strike="noStrike" dirty="0">
              <a:solidFill>
                <a:srgbClr val="025BA8"/>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ill Sans" panose="020B0502020104020203" pitchFamily="34" charset="-79"/>
                <a:cs typeface="Gill Sans" panose="020B0502020104020203" pitchFamily="34" charset="-79"/>
              </a:rPr>
              <a:t>Scattered neutrons yield high precision data for volumetric sampling in reciprocal space</a:t>
            </a:r>
            <a:endParaRPr lang="en-US" sz="1557" b="0" i="0" u="none" strike="noStrike" dirty="0">
              <a:solidFill>
                <a:srgbClr val="000000"/>
              </a:solidFill>
              <a:effectLst/>
              <a:latin typeface="Arial" panose="020B0604020202020204" pitchFamily="34" charset="0"/>
            </a:endParaRPr>
          </a:p>
        </p:txBody>
      </p:sp>
      <p:pic>
        <p:nvPicPr>
          <p:cNvPr id="10" name="Google Shape;217;g16e6645703d_0_173">
            <a:extLst>
              <a:ext uri="{FF2B5EF4-FFF2-40B4-BE49-F238E27FC236}">
                <a16:creationId xmlns:a16="http://schemas.microsoft.com/office/drawing/2014/main" id="{AD299B22-79CC-354C-25A7-82198B6DC3DA}"/>
              </a:ext>
            </a:extLst>
          </p:cNvPr>
          <p:cNvPicPr preferRelativeResize="0"/>
          <p:nvPr/>
        </p:nvPicPr>
        <p:blipFill rotWithShape="1">
          <a:blip r:embed="rId4">
            <a:alphaModFix/>
          </a:blip>
          <a:srcRect/>
          <a:stretch/>
        </p:blipFill>
        <p:spPr>
          <a:xfrm>
            <a:off x="8637695" y="819393"/>
            <a:ext cx="3546485" cy="2092579"/>
          </a:xfrm>
          <a:prstGeom prst="rect">
            <a:avLst/>
          </a:prstGeom>
          <a:noFill/>
          <a:ln>
            <a:noFill/>
          </a:ln>
        </p:spPr>
      </p:pic>
      <p:sp>
        <p:nvSpPr>
          <p:cNvPr id="6" name="Google Shape;216;g16e6645703d_0_173">
            <a:extLst>
              <a:ext uri="{FF2B5EF4-FFF2-40B4-BE49-F238E27FC236}">
                <a16:creationId xmlns:a16="http://schemas.microsoft.com/office/drawing/2014/main" id="{AD1F6032-8CF1-1BD7-C681-1B229BF169A9}"/>
              </a:ext>
            </a:extLst>
          </p:cNvPr>
          <p:cNvSpPr txBox="1">
            <a:spLocks/>
          </p:cNvSpPr>
          <p:nvPr/>
        </p:nvSpPr>
        <p:spPr>
          <a:xfrm>
            <a:off x="-206623" y="5288606"/>
            <a:ext cx="5246753" cy="949196"/>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rgbClr val="025BA8"/>
              </a:buClr>
              <a:buSzPts val="2200"/>
              <a:buFont typeface="Arial"/>
              <a:buChar char="•"/>
              <a:defRPr sz="2200" b="0" i="0" u="none" strike="noStrike" cap="none">
                <a:solidFill>
                  <a:srgbClr val="025BA8"/>
                </a:solidFill>
                <a:latin typeface="Gill Sans"/>
                <a:ea typeface="Gill Sans"/>
                <a:cs typeface="Gill Sans"/>
                <a:sym typeface="Gill Sans"/>
              </a:defRPr>
            </a:lvl1pPr>
            <a:lvl2pPr marL="914400" marR="0" lvl="1"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rtl="0" fontAlgn="base">
              <a:spcBef>
                <a:spcPts val="0"/>
              </a:spcBef>
              <a:spcAft>
                <a:spcPts val="0"/>
              </a:spcAft>
              <a:buFont typeface="Arial" panose="020B0604020202020204" pitchFamily="34" charset="0"/>
              <a:buChar char="•"/>
            </a:pPr>
            <a:r>
              <a:rPr lang="en-US" sz="1800" b="0" i="0" u="none" strike="noStrike" dirty="0">
                <a:solidFill>
                  <a:srgbClr val="025BA8"/>
                </a:solidFill>
                <a:effectLst/>
                <a:latin typeface="Gill Sans" panose="020B0502020104020203" pitchFamily="34" charset="-79"/>
                <a:cs typeface="Gill Sans" panose="020B0502020104020203" pitchFamily="34" charset="-79"/>
              </a:rPr>
              <a:t>Live data stream, projected into reciprocal space</a:t>
            </a:r>
            <a:endParaRPr lang="en-US" sz="1903" b="0" i="0" u="none" strike="noStrike" dirty="0">
              <a:solidFill>
                <a:srgbClr val="025BA8"/>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Gill Sans" panose="020B0502020104020203" pitchFamily="34" charset="-79"/>
                <a:cs typeface="Gill Sans" panose="020B0502020104020203" pitchFamily="34" charset="-79"/>
              </a:rPr>
              <a:t>RadiaSoft software is deployed in the experimental hall</a:t>
            </a:r>
            <a:endParaRPr lang="en-US" sz="1557"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Gill Sans" panose="020B0502020104020203" pitchFamily="34" charset="-79"/>
                <a:cs typeface="Gill Sans" panose="020B0502020104020203" pitchFamily="34" charset="-79"/>
              </a:rPr>
              <a:t>Leveraged NVIDIA technology via team in Berlin</a:t>
            </a:r>
            <a:endParaRPr lang="en-US" sz="1557" b="0" i="0" u="none" strike="noStrike" dirty="0">
              <a:solidFill>
                <a:srgbClr val="000000"/>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53B0382C-6D0C-14BF-D8FC-EBE99AF3D1CA}"/>
              </a:ext>
            </a:extLst>
          </p:cNvPr>
          <p:cNvGrpSpPr/>
          <p:nvPr/>
        </p:nvGrpSpPr>
        <p:grpSpPr>
          <a:xfrm>
            <a:off x="5002030" y="3910514"/>
            <a:ext cx="7174437" cy="2444623"/>
            <a:chOff x="4935715" y="3879787"/>
            <a:chExt cx="7174437" cy="2444623"/>
          </a:xfrm>
        </p:grpSpPr>
        <p:sp>
          <p:nvSpPr>
            <p:cNvPr id="12" name="Google Shape;363;g252483d43e5_0_83">
              <a:extLst>
                <a:ext uri="{FF2B5EF4-FFF2-40B4-BE49-F238E27FC236}">
                  <a16:creationId xmlns:a16="http://schemas.microsoft.com/office/drawing/2014/main" id="{7DA22017-4950-C138-C94D-A4048D9825B8}"/>
                </a:ext>
              </a:extLst>
            </p:cNvPr>
            <p:cNvSpPr txBox="1"/>
            <p:nvPr/>
          </p:nvSpPr>
          <p:spPr>
            <a:xfrm>
              <a:off x="7894607" y="4382204"/>
              <a:ext cx="846900" cy="4617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050" b="0" i="0" u="none" strike="noStrike" cap="none">
                  <a:solidFill>
                    <a:srgbClr val="000000"/>
                  </a:solidFill>
                  <a:latin typeface="Calibri"/>
                  <a:ea typeface="Calibri"/>
                  <a:cs typeface="Calibri"/>
                  <a:sym typeface="Calibri"/>
                </a:rPr>
                <a:t>Subtract Noise</a:t>
              </a:r>
              <a:endParaRPr sz="1050" b="0" i="0" u="none" strike="noStrike" cap="none">
                <a:solidFill>
                  <a:srgbClr val="000000"/>
                </a:solidFill>
                <a:latin typeface="Calibri"/>
                <a:ea typeface="Calibri"/>
                <a:cs typeface="Calibri"/>
                <a:sym typeface="Calibri"/>
              </a:endParaRPr>
            </a:p>
          </p:txBody>
        </p:sp>
        <p:pic>
          <p:nvPicPr>
            <p:cNvPr id="13" name="Google Shape;364;g252483d43e5_0_83">
              <a:extLst>
                <a:ext uri="{FF2B5EF4-FFF2-40B4-BE49-F238E27FC236}">
                  <a16:creationId xmlns:a16="http://schemas.microsoft.com/office/drawing/2014/main" id="{1DAD9C7D-74F3-B123-4D50-EDB8696D3376}"/>
                </a:ext>
              </a:extLst>
            </p:cNvPr>
            <p:cNvPicPr preferRelativeResize="0"/>
            <p:nvPr/>
          </p:nvPicPr>
          <p:blipFill rotWithShape="1">
            <a:blip r:embed="rId5">
              <a:alphaModFix/>
            </a:blip>
            <a:srcRect/>
            <a:stretch/>
          </p:blipFill>
          <p:spPr>
            <a:xfrm>
              <a:off x="4935715" y="4081686"/>
              <a:ext cx="3148319" cy="2242724"/>
            </a:xfrm>
            <a:prstGeom prst="rect">
              <a:avLst/>
            </a:prstGeom>
            <a:noFill/>
            <a:ln>
              <a:noFill/>
            </a:ln>
          </p:spPr>
        </p:pic>
        <p:pic>
          <p:nvPicPr>
            <p:cNvPr id="14" name="Google Shape;365;g252483d43e5_0_83">
              <a:extLst>
                <a:ext uri="{FF2B5EF4-FFF2-40B4-BE49-F238E27FC236}">
                  <a16:creationId xmlns:a16="http://schemas.microsoft.com/office/drawing/2014/main" id="{43E57CA8-A5DF-07A0-82F3-918A184196F9}"/>
                </a:ext>
              </a:extLst>
            </p:cNvPr>
            <p:cNvPicPr preferRelativeResize="0"/>
            <p:nvPr/>
          </p:nvPicPr>
          <p:blipFill rotWithShape="1">
            <a:blip r:embed="rId6">
              <a:alphaModFix/>
            </a:blip>
            <a:srcRect/>
            <a:stretch/>
          </p:blipFill>
          <p:spPr>
            <a:xfrm>
              <a:off x="8577882" y="4158689"/>
              <a:ext cx="2842885" cy="1960239"/>
            </a:xfrm>
            <a:prstGeom prst="rect">
              <a:avLst/>
            </a:prstGeom>
            <a:noFill/>
            <a:ln>
              <a:noFill/>
            </a:ln>
          </p:spPr>
        </p:pic>
        <p:pic>
          <p:nvPicPr>
            <p:cNvPr id="16" name="Google Shape;366;g252483d43e5_0_83">
              <a:extLst>
                <a:ext uri="{FF2B5EF4-FFF2-40B4-BE49-F238E27FC236}">
                  <a16:creationId xmlns:a16="http://schemas.microsoft.com/office/drawing/2014/main" id="{687CB280-849D-D6F4-CD1A-C7B6C1FFCF81}"/>
                </a:ext>
              </a:extLst>
            </p:cNvPr>
            <p:cNvPicPr preferRelativeResize="0"/>
            <p:nvPr/>
          </p:nvPicPr>
          <p:blipFill rotWithShape="1">
            <a:blip r:embed="rId7">
              <a:alphaModFix/>
            </a:blip>
            <a:srcRect/>
            <a:stretch/>
          </p:blipFill>
          <p:spPr>
            <a:xfrm>
              <a:off x="11462350" y="4394466"/>
              <a:ext cx="537213" cy="1658246"/>
            </a:xfrm>
            <a:prstGeom prst="rect">
              <a:avLst/>
            </a:prstGeom>
            <a:noFill/>
            <a:ln>
              <a:noFill/>
            </a:ln>
          </p:spPr>
        </p:pic>
        <p:sp>
          <p:nvSpPr>
            <p:cNvPr id="17" name="Google Shape;367;g252483d43e5_0_83">
              <a:extLst>
                <a:ext uri="{FF2B5EF4-FFF2-40B4-BE49-F238E27FC236}">
                  <a16:creationId xmlns:a16="http://schemas.microsoft.com/office/drawing/2014/main" id="{47CC30D8-8142-7F1B-DD12-489D441CB5CC}"/>
                </a:ext>
              </a:extLst>
            </p:cNvPr>
            <p:cNvSpPr txBox="1"/>
            <p:nvPr/>
          </p:nvSpPr>
          <p:spPr>
            <a:xfrm>
              <a:off x="11351760" y="3879787"/>
              <a:ext cx="758392" cy="476993"/>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100" b="0" i="0" u="none" strike="noStrike" cap="none">
                  <a:solidFill>
                    <a:srgbClr val="000000"/>
                  </a:solidFill>
                  <a:latin typeface="Times New Roman"/>
                  <a:ea typeface="Times New Roman"/>
                  <a:cs typeface="Times New Roman"/>
                  <a:sym typeface="Times New Roman"/>
                </a:rPr>
                <a:t>Silicon Cluster ID</a:t>
              </a:r>
              <a:endParaRPr sz="1100" b="0" i="0" u="none" strike="noStrike" cap="none">
                <a:solidFill>
                  <a:srgbClr val="000000"/>
                </a:solidFill>
                <a:latin typeface="Times New Roman"/>
                <a:ea typeface="Times New Roman"/>
                <a:cs typeface="Times New Roman"/>
                <a:sym typeface="Times New Roman"/>
              </a:endParaRPr>
            </a:p>
          </p:txBody>
        </p:sp>
        <p:cxnSp>
          <p:nvCxnSpPr>
            <p:cNvPr id="18" name="Straight Arrow Connector 17">
              <a:extLst>
                <a:ext uri="{FF2B5EF4-FFF2-40B4-BE49-F238E27FC236}">
                  <a16:creationId xmlns:a16="http://schemas.microsoft.com/office/drawing/2014/main" id="{24E20AE9-9231-330A-54B4-F219DD5939D2}"/>
                </a:ext>
              </a:extLst>
            </p:cNvPr>
            <p:cNvCxnSpPr>
              <a:cxnSpLocks/>
            </p:cNvCxnSpPr>
            <p:nvPr/>
          </p:nvCxnSpPr>
          <p:spPr>
            <a:xfrm>
              <a:off x="7953899" y="4872210"/>
              <a:ext cx="817254" cy="0"/>
            </a:xfrm>
            <a:prstGeom prst="straightConnector1">
              <a:avLst/>
            </a:prstGeom>
            <a:ln w="31750" cap="flat">
              <a:solidFill>
                <a:schemeClr val="tx1"/>
              </a:solidFill>
              <a:headEnd w="lg" len="lg"/>
              <a:tailEnd type="triangle" w="lg" len="lg"/>
            </a:ln>
          </p:spPr>
          <p:style>
            <a:lnRef idx="1">
              <a:schemeClr val="dk1"/>
            </a:lnRef>
            <a:fillRef idx="0">
              <a:schemeClr val="dk1"/>
            </a:fillRef>
            <a:effectRef idx="0">
              <a:schemeClr val="dk1"/>
            </a:effectRef>
            <a:fontRef idx="minor">
              <a:schemeClr val="tx1"/>
            </a:fontRef>
          </p:style>
        </p:cxnSp>
      </p:grpSp>
      <p:pic>
        <p:nvPicPr>
          <p:cNvPr id="2" name="Picture 1" descr="A screenshot of a computer&#10;&#10;Description automatically generated with medium confidence">
            <a:extLst>
              <a:ext uri="{FF2B5EF4-FFF2-40B4-BE49-F238E27FC236}">
                <a16:creationId xmlns:a16="http://schemas.microsoft.com/office/drawing/2014/main" id="{95A0A4C5-9532-3E31-6178-5EA3E1AB99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333"/>
          <a:stretch/>
        </p:blipFill>
        <p:spPr>
          <a:xfrm>
            <a:off x="293561" y="2313158"/>
            <a:ext cx="4902748" cy="2793272"/>
          </a:xfrm>
          <a:prstGeom prst="rect">
            <a:avLst/>
          </a:prstGeom>
        </p:spPr>
      </p:pic>
      <p:sp>
        <p:nvSpPr>
          <p:cNvPr id="22" name="Google Shape;216;g16e6645703d_0_173">
            <a:extLst>
              <a:ext uri="{FF2B5EF4-FFF2-40B4-BE49-F238E27FC236}">
                <a16:creationId xmlns:a16="http://schemas.microsoft.com/office/drawing/2014/main" id="{A079D32B-46AF-6879-FC2B-635A14BC7052}"/>
              </a:ext>
            </a:extLst>
          </p:cNvPr>
          <p:cNvSpPr txBox="1">
            <a:spLocks/>
          </p:cNvSpPr>
          <p:nvPr/>
        </p:nvSpPr>
        <p:spPr>
          <a:xfrm>
            <a:off x="5259340" y="3161862"/>
            <a:ext cx="6865892" cy="949196"/>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rgbClr val="025BA8"/>
              </a:buClr>
              <a:buSzPts val="2200"/>
              <a:buFont typeface="Arial"/>
              <a:buChar char="•"/>
              <a:defRPr sz="2200" b="0" i="0" u="none" strike="noStrike" cap="none">
                <a:solidFill>
                  <a:srgbClr val="025BA8"/>
                </a:solidFill>
                <a:latin typeface="Gill Sans"/>
                <a:ea typeface="Gill Sans"/>
                <a:cs typeface="Gill Sans"/>
                <a:sym typeface="Gill Sans"/>
              </a:defRPr>
            </a:lvl1pPr>
            <a:lvl2pPr marL="914400" marR="0" lvl="1"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rtl="0" fontAlgn="base">
              <a:spcBef>
                <a:spcPts val="0"/>
              </a:spcBef>
              <a:spcAft>
                <a:spcPts val="0"/>
              </a:spcAft>
              <a:buFont typeface="Arial" panose="020B0604020202020204" pitchFamily="34" charset="0"/>
              <a:buChar char="•"/>
            </a:pPr>
            <a:r>
              <a:rPr lang="en-US" sz="1800" b="0" i="0" u="none" strike="noStrike" dirty="0">
                <a:solidFill>
                  <a:srgbClr val="025BA8"/>
                </a:solidFill>
                <a:effectLst/>
                <a:latin typeface="Gill Sans" panose="020B0502020104020203" pitchFamily="34" charset="-79"/>
                <a:cs typeface="Gill Sans" panose="020B0502020104020203" pitchFamily="34" charset="-79"/>
              </a:rPr>
              <a:t>Unsupervised ML for automated denoising &amp; Bragg peak detection</a:t>
            </a:r>
            <a:endParaRPr lang="en-US" sz="1760" b="0" i="0" u="none" strike="noStrike" dirty="0">
              <a:solidFill>
                <a:srgbClr val="025BA8"/>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Gill Sans" panose="020B0502020104020203" pitchFamily="34" charset="-79"/>
                <a:cs typeface="Gill Sans" panose="020B0502020104020203" pitchFamily="34" charset="-79"/>
              </a:rPr>
              <a:t>Using DBSCAN clustering algorithm to leverage legacy MANTID software</a:t>
            </a:r>
            <a:endParaRPr lang="en-US" sz="144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Gill Sans" panose="020B0502020104020203" pitchFamily="34" charset="-79"/>
                <a:cs typeface="Gill Sans" panose="020B0502020104020203" pitchFamily="34" charset="-79"/>
              </a:rPr>
              <a:t>Working with NVIDIA to generalize the implementation in </a:t>
            </a:r>
            <a:r>
              <a:rPr lang="en-US" sz="1600" b="0" i="0" u="none" strike="noStrike" dirty="0" err="1">
                <a:solidFill>
                  <a:srgbClr val="000000"/>
                </a:solidFill>
                <a:effectLst/>
                <a:latin typeface="Gill Sans" panose="020B0502020104020203" pitchFamily="34" charset="-79"/>
                <a:cs typeface="Gill Sans" panose="020B0502020104020203" pitchFamily="34" charset="-79"/>
              </a:rPr>
              <a:t>cuML</a:t>
            </a:r>
            <a:endParaRPr lang="en-US" sz="144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7906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52483d43e5_0_195"/>
          <p:cNvSpPr txBox="1">
            <a:spLocks noGrp="1"/>
          </p:cNvSpPr>
          <p:nvPr>
            <p:ph type="title"/>
          </p:nvPr>
        </p:nvSpPr>
        <p:spPr>
          <a:xfrm>
            <a:off x="304800" y="76200"/>
            <a:ext cx="11582400" cy="685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Automated Alignment</a:t>
            </a:r>
            <a:endParaRPr dirty="0"/>
          </a:p>
        </p:txBody>
      </p:sp>
      <p:grpSp>
        <p:nvGrpSpPr>
          <p:cNvPr id="2" name="Group 1">
            <a:extLst>
              <a:ext uri="{FF2B5EF4-FFF2-40B4-BE49-F238E27FC236}">
                <a16:creationId xmlns:a16="http://schemas.microsoft.com/office/drawing/2014/main" id="{25EAB06C-2C26-1DDE-8028-8E2333D65AC7}"/>
              </a:ext>
            </a:extLst>
          </p:cNvPr>
          <p:cNvGrpSpPr/>
          <p:nvPr/>
        </p:nvGrpSpPr>
        <p:grpSpPr>
          <a:xfrm>
            <a:off x="6036280" y="770101"/>
            <a:ext cx="5772712" cy="1846989"/>
            <a:chOff x="5995162" y="1020852"/>
            <a:chExt cx="5772712" cy="1846989"/>
          </a:xfrm>
        </p:grpSpPr>
        <p:pic>
          <p:nvPicPr>
            <p:cNvPr id="34" name="Google Shape;285;g22973beeb5a_0_0">
              <a:extLst>
                <a:ext uri="{FF2B5EF4-FFF2-40B4-BE49-F238E27FC236}">
                  <a16:creationId xmlns:a16="http://schemas.microsoft.com/office/drawing/2014/main" id="{F338186C-D662-80EE-BE43-453C01D5B7F2}"/>
                </a:ext>
              </a:extLst>
            </p:cNvPr>
            <p:cNvPicPr preferRelativeResize="0"/>
            <p:nvPr/>
          </p:nvPicPr>
          <p:blipFill rotWithShape="1">
            <a:blip r:embed="rId3">
              <a:alphaModFix/>
            </a:blip>
            <a:srcRect/>
            <a:stretch/>
          </p:blipFill>
          <p:spPr>
            <a:xfrm>
              <a:off x="5995162" y="1020852"/>
              <a:ext cx="1828800" cy="1828800"/>
            </a:xfrm>
            <a:prstGeom prst="rect">
              <a:avLst/>
            </a:prstGeom>
            <a:noFill/>
            <a:ln>
              <a:noFill/>
            </a:ln>
          </p:spPr>
        </p:pic>
        <p:pic>
          <p:nvPicPr>
            <p:cNvPr id="35" name="Google Shape;286;g22973beeb5a_0_0">
              <a:extLst>
                <a:ext uri="{FF2B5EF4-FFF2-40B4-BE49-F238E27FC236}">
                  <a16:creationId xmlns:a16="http://schemas.microsoft.com/office/drawing/2014/main" id="{D747E400-4B3C-17FC-AA98-59274888CAAD}"/>
                </a:ext>
              </a:extLst>
            </p:cNvPr>
            <p:cNvPicPr preferRelativeResize="0"/>
            <p:nvPr/>
          </p:nvPicPr>
          <p:blipFill rotWithShape="1">
            <a:blip r:embed="rId4">
              <a:alphaModFix/>
            </a:blip>
            <a:srcRect/>
            <a:stretch/>
          </p:blipFill>
          <p:spPr>
            <a:xfrm>
              <a:off x="7967118" y="1039041"/>
              <a:ext cx="1828800" cy="1828800"/>
            </a:xfrm>
            <a:prstGeom prst="rect">
              <a:avLst/>
            </a:prstGeom>
            <a:noFill/>
            <a:ln>
              <a:noFill/>
            </a:ln>
          </p:spPr>
        </p:pic>
        <p:pic>
          <p:nvPicPr>
            <p:cNvPr id="36" name="Google Shape;288;g22973beeb5a_0_0">
              <a:extLst>
                <a:ext uri="{FF2B5EF4-FFF2-40B4-BE49-F238E27FC236}">
                  <a16:creationId xmlns:a16="http://schemas.microsoft.com/office/drawing/2014/main" id="{FEC8E578-C07E-41FD-758A-7A5618F36712}"/>
                </a:ext>
              </a:extLst>
            </p:cNvPr>
            <p:cNvPicPr preferRelativeResize="0"/>
            <p:nvPr/>
          </p:nvPicPr>
          <p:blipFill rotWithShape="1">
            <a:blip r:embed="rId5">
              <a:alphaModFix/>
            </a:blip>
            <a:srcRect/>
            <a:stretch/>
          </p:blipFill>
          <p:spPr>
            <a:xfrm>
              <a:off x="9939074" y="1039041"/>
              <a:ext cx="1828800" cy="1828800"/>
            </a:xfrm>
            <a:prstGeom prst="rect">
              <a:avLst/>
            </a:prstGeom>
            <a:noFill/>
            <a:ln>
              <a:noFill/>
            </a:ln>
          </p:spPr>
        </p:pic>
        <p:sp>
          <p:nvSpPr>
            <p:cNvPr id="37" name="Google Shape;289;g22973beeb5a_0_0">
              <a:extLst>
                <a:ext uri="{FF2B5EF4-FFF2-40B4-BE49-F238E27FC236}">
                  <a16:creationId xmlns:a16="http://schemas.microsoft.com/office/drawing/2014/main" id="{A2DA4256-6C3D-FAB4-7D47-7A77EF48FC25}"/>
                </a:ext>
              </a:extLst>
            </p:cNvPr>
            <p:cNvSpPr txBox="1"/>
            <p:nvPr/>
          </p:nvSpPr>
          <p:spPr>
            <a:xfrm>
              <a:off x="6084003" y="1113663"/>
              <a:ext cx="82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Gill Sans"/>
                  <a:ea typeface="Gill Sans"/>
                  <a:cs typeface="Gill Sans"/>
                  <a:sym typeface="Gill Sans"/>
                </a:rPr>
                <a:t>Image</a:t>
              </a:r>
              <a:endParaRPr sz="1400" b="0" i="0" u="none" strike="noStrike" cap="none" dirty="0">
                <a:solidFill>
                  <a:srgbClr val="000000"/>
                </a:solidFill>
                <a:latin typeface="Arial"/>
                <a:ea typeface="Arial"/>
                <a:cs typeface="Arial"/>
                <a:sym typeface="Arial"/>
              </a:endParaRPr>
            </a:p>
          </p:txBody>
        </p:sp>
        <p:sp>
          <p:nvSpPr>
            <p:cNvPr id="38" name="Google Shape;282;g22973beeb5a_0_0">
              <a:extLst>
                <a:ext uri="{FF2B5EF4-FFF2-40B4-BE49-F238E27FC236}">
                  <a16:creationId xmlns:a16="http://schemas.microsoft.com/office/drawing/2014/main" id="{DFFE3FA1-50A1-F236-07B0-54C128B3D4DA}"/>
                </a:ext>
              </a:extLst>
            </p:cNvPr>
            <p:cNvSpPr txBox="1"/>
            <p:nvPr/>
          </p:nvSpPr>
          <p:spPr>
            <a:xfrm>
              <a:off x="8053795" y="1113663"/>
              <a:ext cx="82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Mask</a:t>
              </a:r>
              <a:endParaRPr sz="1400" b="0" i="0" u="none" strike="noStrike" cap="none" dirty="0">
                <a:solidFill>
                  <a:srgbClr val="000000"/>
                </a:solidFill>
                <a:latin typeface="Arial"/>
                <a:ea typeface="Arial"/>
                <a:cs typeface="Arial"/>
                <a:sym typeface="Arial"/>
              </a:endParaRPr>
            </a:p>
          </p:txBody>
        </p:sp>
        <p:sp>
          <p:nvSpPr>
            <p:cNvPr id="39" name="Google Shape;291;g22973beeb5a_0_0">
              <a:extLst>
                <a:ext uri="{FF2B5EF4-FFF2-40B4-BE49-F238E27FC236}">
                  <a16:creationId xmlns:a16="http://schemas.microsoft.com/office/drawing/2014/main" id="{0DD563FB-AAC4-12F5-C040-AFA95D84C478}"/>
                </a:ext>
              </a:extLst>
            </p:cNvPr>
            <p:cNvSpPr txBox="1"/>
            <p:nvPr/>
          </p:nvSpPr>
          <p:spPr>
            <a:xfrm>
              <a:off x="9982200" y="1113663"/>
              <a:ext cx="1158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Gill Sans"/>
                  <a:ea typeface="Gill Sans"/>
                  <a:cs typeface="Gill Sans"/>
                  <a:sym typeface="Gill Sans"/>
                </a:rPr>
                <a:t>Prediction</a:t>
              </a:r>
              <a:endParaRPr sz="1400" b="0" i="0" u="none" strike="noStrike" cap="none">
                <a:solidFill>
                  <a:srgbClr val="000000"/>
                </a:solidFill>
                <a:latin typeface="Arial"/>
                <a:ea typeface="Arial"/>
                <a:cs typeface="Arial"/>
                <a:sym typeface="Arial"/>
              </a:endParaRPr>
            </a:p>
          </p:txBody>
        </p:sp>
      </p:grpSp>
      <p:pic>
        <p:nvPicPr>
          <p:cNvPr id="40" name="Picture 39" descr="A diagram of a path&#10;&#10;Description automatically generated">
            <a:extLst>
              <a:ext uri="{FF2B5EF4-FFF2-40B4-BE49-F238E27FC236}">
                <a16:creationId xmlns:a16="http://schemas.microsoft.com/office/drawing/2014/main" id="{8B5587CB-B3F4-9F48-E833-95F295EE91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664" y="2922198"/>
            <a:ext cx="5814460" cy="3164754"/>
          </a:xfrm>
          <a:prstGeom prst="rect">
            <a:avLst/>
          </a:prstGeom>
        </p:spPr>
      </p:pic>
      <p:pic>
        <p:nvPicPr>
          <p:cNvPr id="42" name="Picture 41" descr="A diagram of a process&#10;&#10;Description automatically generated">
            <a:extLst>
              <a:ext uri="{FF2B5EF4-FFF2-40B4-BE49-F238E27FC236}">
                <a16:creationId xmlns:a16="http://schemas.microsoft.com/office/drawing/2014/main" id="{F8B0EFE5-C760-7547-2305-589B16262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4296929"/>
            <a:ext cx="6079322" cy="1790023"/>
          </a:xfrm>
          <a:prstGeom prst="rect">
            <a:avLst/>
          </a:prstGeom>
        </p:spPr>
      </p:pic>
      <p:sp>
        <p:nvSpPr>
          <p:cNvPr id="47" name="Content Placeholder 2">
            <a:extLst>
              <a:ext uri="{FF2B5EF4-FFF2-40B4-BE49-F238E27FC236}">
                <a16:creationId xmlns:a16="http://schemas.microsoft.com/office/drawing/2014/main" id="{AE5A1829-7BB4-4FEF-922C-3FDFC06923DC}"/>
              </a:ext>
            </a:extLst>
          </p:cNvPr>
          <p:cNvSpPr>
            <a:spLocks noGrp="1"/>
          </p:cNvSpPr>
          <p:nvPr>
            <p:ph idx="1"/>
          </p:nvPr>
        </p:nvSpPr>
        <p:spPr>
          <a:xfrm>
            <a:off x="304799" y="914399"/>
            <a:ext cx="5525710" cy="3505201"/>
          </a:xfrm>
        </p:spPr>
        <p:txBody>
          <a:bodyPr>
            <a:normAutofit fontScale="70000" lnSpcReduction="20000"/>
          </a:bodyPr>
          <a:lstStyle/>
          <a:p>
            <a:r>
              <a:rPr lang="en-US" dirty="0"/>
              <a:t>Automation of sample alignment makes experiments more efficient and compensates for thermal drift during temperature scans</a:t>
            </a:r>
          </a:p>
          <a:p>
            <a:pPr lvl="1"/>
            <a:r>
              <a:rPr lang="en-US" dirty="0"/>
              <a:t>Utilize image contouring to identify sample location in the environment</a:t>
            </a:r>
          </a:p>
          <a:p>
            <a:pPr lvl="1"/>
            <a:r>
              <a:rPr lang="en-US" dirty="0"/>
              <a:t>Contour images using expert feedback </a:t>
            </a:r>
          </a:p>
          <a:p>
            <a:pPr lvl="1"/>
            <a:r>
              <a:rPr lang="en-US" dirty="0"/>
              <a:t>Train Convolutional Neural Network to compute the sample mask </a:t>
            </a:r>
          </a:p>
          <a:p>
            <a:pPr lvl="1"/>
            <a:r>
              <a:rPr lang="en-US" dirty="0"/>
              <a:t>From sample mask compute center of mass</a:t>
            </a:r>
          </a:p>
          <a:p>
            <a:r>
              <a:rPr lang="en-US" dirty="0"/>
              <a:t>Implementation using Python based EPICS IOC</a:t>
            </a:r>
          </a:p>
          <a:p>
            <a:pPr lvl="1"/>
            <a:r>
              <a:rPr lang="en-US" dirty="0"/>
              <a:t>Optical image or neutron camera image (optical image shown in the top right) </a:t>
            </a:r>
          </a:p>
          <a:p>
            <a:pPr lvl="1"/>
            <a:r>
              <a:rPr lang="en-US" dirty="0"/>
              <a:t>U-Net computes sample center and serves up the mask to EPICS along with the sample offset from the beam </a:t>
            </a:r>
          </a:p>
          <a:p>
            <a:pPr lvl="1"/>
            <a:r>
              <a:rPr lang="en-US" dirty="0"/>
              <a:t>Motor software moves and rotates the sample for optimal alignment in the neutron beam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FE8C-B809-AC6A-4D7B-B4C5CD435444}"/>
              </a:ext>
            </a:extLst>
          </p:cNvPr>
          <p:cNvSpPr>
            <a:spLocks noGrp="1"/>
          </p:cNvSpPr>
          <p:nvPr>
            <p:ph type="title"/>
          </p:nvPr>
        </p:nvSpPr>
        <p:spPr/>
        <p:txBody>
          <a:bodyPr/>
          <a:lstStyle/>
          <a:p>
            <a:pPr algn="l"/>
            <a:r>
              <a:rPr lang="en-US" dirty="0"/>
              <a:t>Denoising </a:t>
            </a:r>
          </a:p>
        </p:txBody>
      </p:sp>
      <p:sp>
        <p:nvSpPr>
          <p:cNvPr id="3" name="Content Placeholder 2">
            <a:extLst>
              <a:ext uri="{FF2B5EF4-FFF2-40B4-BE49-F238E27FC236}">
                <a16:creationId xmlns:a16="http://schemas.microsoft.com/office/drawing/2014/main" id="{1B896AE0-6A9C-DD13-2D9C-F688C569D7BD}"/>
              </a:ext>
            </a:extLst>
          </p:cNvPr>
          <p:cNvSpPr>
            <a:spLocks noGrp="1"/>
          </p:cNvSpPr>
          <p:nvPr>
            <p:ph idx="1"/>
          </p:nvPr>
        </p:nvSpPr>
        <p:spPr>
          <a:xfrm>
            <a:off x="304798" y="914399"/>
            <a:ext cx="6918451" cy="3505201"/>
          </a:xfrm>
        </p:spPr>
        <p:txBody>
          <a:bodyPr>
            <a:normAutofit fontScale="85000" lnSpcReduction="20000"/>
          </a:bodyPr>
          <a:lstStyle/>
          <a:p>
            <a:r>
              <a:rPr lang="en-US" dirty="0"/>
              <a:t>Neutron camera noise is a challenge for sample alignment </a:t>
            </a:r>
          </a:p>
          <a:p>
            <a:pPr lvl="1"/>
            <a:r>
              <a:rPr lang="en-US" sz="1600" dirty="0"/>
              <a:t>Speckle noise is all positive. Inscribed envelope reconstructs the noiseless signal (top right)</a:t>
            </a:r>
          </a:p>
          <a:p>
            <a:pPr lvl="1"/>
            <a:r>
              <a:rPr lang="en-US" sz="1600" dirty="0"/>
              <a:t>Comparison of noisy neutron camera images and denoised images (middle right)</a:t>
            </a:r>
          </a:p>
          <a:p>
            <a:r>
              <a:rPr lang="en-US" sz="2100" dirty="0"/>
              <a:t>U-Net architecture utilized to train image-to-image reconstruction for algorithm speedup</a:t>
            </a:r>
          </a:p>
          <a:p>
            <a:pPr lvl="1"/>
            <a:r>
              <a:rPr lang="en-US" sz="1600" dirty="0"/>
              <a:t>Training data consisted of noisy images and denoised images</a:t>
            </a:r>
          </a:p>
          <a:p>
            <a:pPr lvl="1"/>
            <a:r>
              <a:rPr lang="en-US" sz="1600" dirty="0"/>
              <a:t>Comparison of execution time for neural network and baseline algorithm (bottom right)</a:t>
            </a:r>
          </a:p>
          <a:p>
            <a:r>
              <a:rPr lang="en-US" sz="2000" dirty="0"/>
              <a:t>Algorithm deployed on an EPICS IOC using a flexible framework developed in Python specifically for fast deployment. </a:t>
            </a:r>
          </a:p>
          <a:p>
            <a:pPr lvl="1"/>
            <a:r>
              <a:rPr lang="en-US" sz="1600" dirty="0"/>
              <a:t>The raw image is made available as a process variable in epics. </a:t>
            </a:r>
          </a:p>
          <a:p>
            <a:pPr lvl="1"/>
            <a:r>
              <a:rPr lang="en-US" sz="1600" dirty="0"/>
              <a:t>Our software loads the image, pre-processes it, applies the neural network, reprocesses it, and then serves the image to an epics PV that can be displayed in the user interface (bottom) </a:t>
            </a:r>
            <a:endParaRPr lang="en-US" dirty="0"/>
          </a:p>
        </p:txBody>
      </p:sp>
      <p:pic>
        <p:nvPicPr>
          <p:cNvPr id="5" name="Picture 4" descr="A graph showing a graph&#10;&#10;Description automatically generated with medium confidence">
            <a:extLst>
              <a:ext uri="{FF2B5EF4-FFF2-40B4-BE49-F238E27FC236}">
                <a16:creationId xmlns:a16="http://schemas.microsoft.com/office/drawing/2014/main" id="{87BE835A-CC73-669C-4B7E-AE108C16D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572" y="106845"/>
            <a:ext cx="4277027" cy="1984287"/>
          </a:xfrm>
          <a:prstGeom prst="rect">
            <a:avLst/>
          </a:prstGeom>
        </p:spPr>
      </p:pic>
      <p:pic>
        <p:nvPicPr>
          <p:cNvPr id="6" name="Picture 5" descr="A blurry image of a person&#10;&#10;Description automatically generated">
            <a:extLst>
              <a:ext uri="{FF2B5EF4-FFF2-40B4-BE49-F238E27FC236}">
                <a16:creationId xmlns:a16="http://schemas.microsoft.com/office/drawing/2014/main" id="{5839FAC1-3CD9-580B-4DDD-4230E50A18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8283"/>
          <a:stretch/>
        </p:blipFill>
        <p:spPr>
          <a:xfrm>
            <a:off x="7381572" y="2085390"/>
            <a:ext cx="4435349" cy="1724610"/>
          </a:xfrm>
          <a:prstGeom prst="rect">
            <a:avLst/>
          </a:prstGeom>
        </p:spPr>
      </p:pic>
      <p:pic>
        <p:nvPicPr>
          <p:cNvPr id="7" name="Picture 6" descr="A graph with red and blue lines&#10;&#10;Description automatically generated">
            <a:extLst>
              <a:ext uri="{FF2B5EF4-FFF2-40B4-BE49-F238E27FC236}">
                <a16:creationId xmlns:a16="http://schemas.microsoft.com/office/drawing/2014/main" id="{556DF4D2-872B-1A82-B6D5-3228813272F2}"/>
              </a:ext>
            </a:extLst>
          </p:cNvPr>
          <p:cNvPicPr>
            <a:picLocks noChangeAspect="1"/>
          </p:cNvPicPr>
          <p:nvPr/>
        </p:nvPicPr>
        <p:blipFill rotWithShape="1">
          <a:blip r:embed="rId5">
            <a:extLst>
              <a:ext uri="{28A0092B-C50C-407E-A947-70E740481C1C}">
                <a14:useLocalDpi xmlns:a14="http://schemas.microsoft.com/office/drawing/2010/main" val="0"/>
              </a:ext>
            </a:extLst>
          </a:blip>
          <a:srcRect l="6112" t="9628" r="7777" b="-101"/>
          <a:stretch/>
        </p:blipFill>
        <p:spPr>
          <a:xfrm>
            <a:off x="7123728" y="3858986"/>
            <a:ext cx="4786710" cy="25146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0105A8E-1403-493F-AC75-8F00002612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9842"/>
          <a:stretch/>
        </p:blipFill>
        <p:spPr>
          <a:xfrm>
            <a:off x="256589" y="4549488"/>
            <a:ext cx="3261253" cy="175259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6F1D12B8-7FFD-E078-A4BC-C2D9B93333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824"/>
          <a:stretch/>
        </p:blipFill>
        <p:spPr>
          <a:xfrm>
            <a:off x="3657600" y="4549489"/>
            <a:ext cx="3326370" cy="1752600"/>
          </a:xfrm>
          <a:prstGeom prst="rect">
            <a:avLst/>
          </a:prstGeom>
        </p:spPr>
      </p:pic>
    </p:spTree>
    <p:extLst>
      <p:ext uri="{BB962C8B-B14F-4D97-AF65-F5344CB8AC3E}">
        <p14:creationId xmlns:p14="http://schemas.microsoft.com/office/powerpoint/2010/main" val="294447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 Smart Alarm System for the CEBAF Injector</a:t>
            </a:r>
          </a:p>
        </p:txBody>
      </p:sp>
      <p:sp>
        <p:nvSpPr>
          <p:cNvPr id="3" name="Content Placeholder 2"/>
          <p:cNvSpPr>
            <a:spLocks noGrp="1"/>
          </p:cNvSpPr>
          <p:nvPr>
            <p:ph idx="1"/>
          </p:nvPr>
        </p:nvSpPr>
        <p:spPr>
          <a:xfrm>
            <a:off x="304800" y="914400"/>
            <a:ext cx="4926911" cy="3048000"/>
          </a:xfrm>
        </p:spPr>
        <p:txBody>
          <a:bodyPr>
            <a:normAutofit fontScale="77500" lnSpcReduction="20000"/>
          </a:bodyPr>
          <a:lstStyle/>
          <a:p>
            <a:r>
              <a:rPr lang="en-US" dirty="0"/>
              <a:t>Alarm systems typically alert operators when there is a problem with the beam </a:t>
            </a:r>
          </a:p>
          <a:p>
            <a:pPr lvl="1"/>
            <a:r>
              <a:rPr lang="en-US" dirty="0"/>
              <a:t>Often does not provide much information on what caused the alarm </a:t>
            </a:r>
          </a:p>
          <a:p>
            <a:pPr lvl="1"/>
            <a:r>
              <a:rPr lang="en-US" dirty="0"/>
              <a:t>Diagnosing the problems is time consuming for operators</a:t>
            </a:r>
          </a:p>
          <a:p>
            <a:r>
              <a:rPr lang="en-US" dirty="0"/>
              <a:t>Use machine learning inverse models to predict settings from diagnostic data</a:t>
            </a:r>
          </a:p>
          <a:p>
            <a:pPr lvl="1"/>
            <a:r>
              <a:rPr lang="en-US" dirty="0"/>
              <a:t>Trained on data during normal operation (bottom left)</a:t>
            </a:r>
          </a:p>
          <a:p>
            <a:pPr lvl="1"/>
            <a:r>
              <a:rPr lang="en-US" dirty="0"/>
              <a:t>Tested on data where parameters are systematically varied (bottom right) </a:t>
            </a:r>
          </a:p>
          <a:p>
            <a:pPr lvl="1"/>
            <a:r>
              <a:rPr lang="en-US" dirty="0"/>
              <a:t>ML model correctly identifies 125 additional anomalies as compared to conventional configuration file</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482" y="2725436"/>
            <a:ext cx="2238457" cy="3465130"/>
          </a:xfrm>
          <a:prstGeom prst="rect">
            <a:avLst/>
          </a:prstGeom>
        </p:spPr>
      </p:pic>
      <p:pic>
        <p:nvPicPr>
          <p:cNvPr id="5" name="Picture 4" descr="Chart, scatter chart&#10;&#10;Description automatically generated">
            <a:extLst>
              <a:ext uri="{FF2B5EF4-FFF2-40B4-BE49-F238E27FC236}">
                <a16:creationId xmlns:a16="http://schemas.microsoft.com/office/drawing/2014/main" id="{6818AE95-2BE8-A247-7827-644EC161B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886200"/>
            <a:ext cx="5148943" cy="2409517"/>
          </a:xfrm>
          <a:prstGeom prst="rect">
            <a:avLst/>
          </a:prstGeom>
        </p:spPr>
      </p:pic>
      <p:pic>
        <p:nvPicPr>
          <p:cNvPr id="7" name="Picture 6" descr="A screenshot of a graph&#10;&#10;Description automatically generated">
            <a:extLst>
              <a:ext uri="{FF2B5EF4-FFF2-40B4-BE49-F238E27FC236}">
                <a16:creationId xmlns:a16="http://schemas.microsoft.com/office/drawing/2014/main" id="{9C46CE3B-DEAE-86A2-E541-DA33EC7B0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0" y="2913966"/>
            <a:ext cx="3276600" cy="3276600"/>
          </a:xfrm>
          <a:prstGeom prst="rect">
            <a:avLst/>
          </a:prstGeom>
        </p:spPr>
      </p:pic>
      <p:pic>
        <p:nvPicPr>
          <p:cNvPr id="8" name="Picture 2" descr="Layout of the CEBAF Injector. | Download Scientific Diagram">
            <a:extLst>
              <a:ext uri="{FF2B5EF4-FFF2-40B4-BE49-F238E27FC236}">
                <a16:creationId xmlns:a16="http://schemas.microsoft.com/office/drawing/2014/main" id="{A6DECC4E-1DF7-7B04-F26F-817456F5B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9883" y="893786"/>
            <a:ext cx="6749460" cy="125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0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E5E0-B6EB-BEC0-74B1-00069AD9C2DB}"/>
              </a:ext>
            </a:extLst>
          </p:cNvPr>
          <p:cNvSpPr>
            <a:spLocks noGrp="1"/>
          </p:cNvSpPr>
          <p:nvPr>
            <p:ph type="title"/>
          </p:nvPr>
        </p:nvSpPr>
        <p:spPr/>
        <p:txBody>
          <a:bodyPr/>
          <a:lstStyle/>
          <a:p>
            <a:r>
              <a:rPr lang="en-US" sz="2800" b="1" strike="noStrike" spc="-1" dirty="0">
                <a:solidFill>
                  <a:schemeClr val="dk1"/>
                </a:solidFill>
                <a:latin typeface="Gill Sans"/>
                <a:ea typeface="Gill Sans"/>
              </a:rPr>
              <a:t>Laser Focal Position Correction Using FPGA-Based ML Models</a:t>
            </a:r>
            <a:endParaRPr lang="en-US" dirty="0"/>
          </a:p>
        </p:txBody>
      </p:sp>
      <p:pic>
        <p:nvPicPr>
          <p:cNvPr id="4" name="Google Shape;149;p7" descr="An schematic showing the BELLA facility equipment from the beam expander to a far-field camera. There is a near-field camera that looks at the beam before the high-power focus that is circled, as we want to use the beam expander and near-field camera for this experiment.">
            <a:extLst>
              <a:ext uri="{FF2B5EF4-FFF2-40B4-BE49-F238E27FC236}">
                <a16:creationId xmlns:a16="http://schemas.microsoft.com/office/drawing/2014/main" id="{33CDBDB4-0F58-451E-38DC-EC68349ABC4D}"/>
              </a:ext>
            </a:extLst>
          </p:cNvPr>
          <p:cNvPicPr/>
          <p:nvPr/>
        </p:nvPicPr>
        <p:blipFill>
          <a:blip r:embed="rId3"/>
          <a:stretch/>
        </p:blipFill>
        <p:spPr>
          <a:xfrm>
            <a:off x="7531200" y="685800"/>
            <a:ext cx="4343400" cy="2089080"/>
          </a:xfrm>
          <a:prstGeom prst="rect">
            <a:avLst/>
          </a:prstGeom>
          <a:ln w="0">
            <a:noFill/>
          </a:ln>
        </p:spPr>
      </p:pic>
      <p:sp>
        <p:nvSpPr>
          <p:cNvPr id="5" name="PlaceHolder 2">
            <a:extLst>
              <a:ext uri="{FF2B5EF4-FFF2-40B4-BE49-F238E27FC236}">
                <a16:creationId xmlns:a16="http://schemas.microsoft.com/office/drawing/2014/main" id="{45FC4833-C03F-2A37-2B85-0B174CA8194B}"/>
              </a:ext>
            </a:extLst>
          </p:cNvPr>
          <p:cNvSpPr txBox="1">
            <a:spLocks/>
          </p:cNvSpPr>
          <p:nvPr/>
        </p:nvSpPr>
        <p:spPr>
          <a:xfrm>
            <a:off x="122040" y="795960"/>
            <a:ext cx="7193160" cy="1363320"/>
          </a:xfrm>
          <a:prstGeom prst="rect">
            <a:avLst/>
          </a:prstGeom>
          <a:noFill/>
          <a:ln w="0">
            <a:noFill/>
          </a:ln>
        </p:spPr>
        <p:txBody>
          <a:bodyPr vert="horz" lIns="91440" tIns="45720" rIns="91440" bIns="45720" rtlCol="0" anchor="t">
            <a:normAutofit fontScale="89329" lnSpcReduction="20000"/>
          </a:bodyPr>
          <a:lstStyle>
            <a:lvl1pPr algn="ctr" defTabSz="914400" rtl="0" eaLnBrk="1" latinLnBrk="0" hangingPunct="1">
              <a:spcBef>
                <a:spcPct val="0"/>
              </a:spcBef>
              <a:buNone/>
              <a:defRPr sz="2800" b="1" i="0" kern="1200">
                <a:solidFill>
                  <a:schemeClr val="tx1"/>
                </a:solidFill>
                <a:latin typeface="Gill Sans MT" panose="020B0502020104020203" pitchFamily="34" charset="77"/>
                <a:ea typeface="+mj-ea"/>
                <a:cs typeface="Times New Roman" pitchFamily="18" charset="0"/>
              </a:defRPr>
            </a:lvl1pPr>
          </a:lstStyle>
          <a:p>
            <a:pPr marL="345960" indent="-344520">
              <a:buClr>
                <a:srgbClr val="025BA8"/>
              </a:buClr>
              <a:buSzPct val="86000"/>
              <a:buFont typeface="Arial"/>
              <a:buChar char="●"/>
            </a:pPr>
            <a:r>
              <a:rPr lang="en-US" sz="2400" b="0" spc="-1" dirty="0">
                <a:solidFill>
                  <a:schemeClr val="dk1"/>
                </a:solidFill>
                <a:latin typeface="Gill Sans"/>
                <a:ea typeface="Gill Sans"/>
              </a:rPr>
              <a:t>The HTU beamline is at the LBNL BELLA Center</a:t>
            </a:r>
            <a:endParaRPr lang="en-US" sz="2400" b="0" spc="-1" dirty="0">
              <a:solidFill>
                <a:srgbClr val="000000"/>
              </a:solidFill>
              <a:latin typeface="Arial"/>
            </a:endParaRPr>
          </a:p>
          <a:p>
            <a:pPr marL="568440" lvl="1" indent="-318960">
              <a:buClr>
                <a:srgbClr val="000000"/>
              </a:buClr>
              <a:buSzPct val="86000"/>
              <a:buFont typeface="Arial"/>
              <a:buChar char="○"/>
            </a:pPr>
            <a:r>
              <a:rPr lang="en-US" sz="2000" kern="0" spc="-1" dirty="0">
                <a:solidFill>
                  <a:schemeClr val="dk1"/>
                </a:solidFill>
                <a:latin typeface="Gill Sans"/>
                <a:ea typeface="Gill Sans"/>
              </a:rPr>
              <a:t>Electron acceleration using laser-driven plasmas</a:t>
            </a:r>
            <a:endParaRPr lang="en-US" sz="2000" kern="0" spc="-1" dirty="0">
              <a:solidFill>
                <a:srgbClr val="000000"/>
              </a:solidFill>
              <a:latin typeface="Arial"/>
            </a:endParaRPr>
          </a:p>
          <a:p>
            <a:pPr marL="568440" lvl="1" indent="-318960">
              <a:buClr>
                <a:srgbClr val="000000"/>
              </a:buClr>
              <a:buSzPct val="86000"/>
              <a:buFont typeface="Arial"/>
              <a:buChar char="○"/>
            </a:pPr>
            <a:r>
              <a:rPr lang="en-US" sz="2000" kern="0" spc="-1" dirty="0">
                <a:solidFill>
                  <a:schemeClr val="dk1"/>
                </a:solidFill>
                <a:latin typeface="Gill Sans"/>
                <a:ea typeface="Gill Sans"/>
              </a:rPr>
              <a:t>Highly sensitive to wavefront shape and focal position</a:t>
            </a:r>
            <a:endParaRPr lang="en-US" sz="2000" kern="0" spc="-1" dirty="0">
              <a:solidFill>
                <a:srgbClr val="000000"/>
              </a:solidFill>
              <a:latin typeface="Arial"/>
            </a:endParaRPr>
          </a:p>
          <a:p>
            <a:pPr marL="568440" lvl="1" indent="-318960">
              <a:buClr>
                <a:srgbClr val="000000"/>
              </a:buClr>
              <a:buSzPct val="86000"/>
              <a:buFont typeface="Arial"/>
              <a:buChar char="○"/>
            </a:pPr>
            <a:r>
              <a:rPr lang="en-US" sz="2000" kern="0" spc="-1" dirty="0">
                <a:solidFill>
                  <a:schemeClr val="dk1"/>
                </a:solidFill>
                <a:latin typeface="Gill Sans"/>
                <a:ea typeface="Gill Sans"/>
              </a:rPr>
              <a:t>Variation over time of laser focal position on several time scales affects performance (middle-left)</a:t>
            </a:r>
            <a:endParaRPr lang="en-US" sz="2000" kern="0" spc="-1" dirty="0">
              <a:solidFill>
                <a:srgbClr val="000000"/>
              </a:solidFill>
              <a:latin typeface="Arial"/>
            </a:endParaRPr>
          </a:p>
        </p:txBody>
      </p:sp>
      <p:pic>
        <p:nvPicPr>
          <p:cNvPr id="6" name="Picture 1" descr="A plot showing the fitted Zernike second moment (radius of curvature analogue) and a time-dependent decrease in average radius of curvature over time">
            <a:extLst>
              <a:ext uri="{FF2B5EF4-FFF2-40B4-BE49-F238E27FC236}">
                <a16:creationId xmlns:a16="http://schemas.microsoft.com/office/drawing/2014/main" id="{E4586FF3-CD66-9EA3-7D77-5634F2EFF69F}"/>
              </a:ext>
            </a:extLst>
          </p:cNvPr>
          <p:cNvPicPr/>
          <p:nvPr/>
        </p:nvPicPr>
        <p:blipFill>
          <a:blip r:embed="rId4"/>
          <a:stretch/>
        </p:blipFill>
        <p:spPr>
          <a:xfrm>
            <a:off x="190080" y="2251080"/>
            <a:ext cx="2772000" cy="1994040"/>
          </a:xfrm>
          <a:prstGeom prst="rect">
            <a:avLst/>
          </a:prstGeom>
          <a:ln w="0">
            <a:noFill/>
          </a:ln>
        </p:spPr>
      </p:pic>
      <p:pic>
        <p:nvPicPr>
          <p:cNvPr id="7" name="Picture 6" descr="A picture containing chart&#10;&#10;Description automatically generated">
            <a:extLst>
              <a:ext uri="{FF2B5EF4-FFF2-40B4-BE49-F238E27FC236}">
                <a16:creationId xmlns:a16="http://schemas.microsoft.com/office/drawing/2014/main" id="{CE3ABA4C-5607-8C38-1061-19FFE8B5748F}"/>
              </a:ext>
            </a:extLst>
          </p:cNvPr>
          <p:cNvPicPr/>
          <p:nvPr/>
        </p:nvPicPr>
        <p:blipFill>
          <a:blip r:embed="rId5"/>
          <a:stretch/>
        </p:blipFill>
        <p:spPr>
          <a:xfrm>
            <a:off x="9702000" y="4777560"/>
            <a:ext cx="2283840" cy="1606320"/>
          </a:xfrm>
          <a:prstGeom prst="rect">
            <a:avLst/>
          </a:prstGeom>
          <a:ln w="0">
            <a:noFill/>
          </a:ln>
        </p:spPr>
      </p:pic>
      <p:pic>
        <p:nvPicPr>
          <p:cNvPr id="8" name="Picture 9" descr="A picture containing text&#10;&#10;Description automatically generated">
            <a:extLst>
              <a:ext uri="{FF2B5EF4-FFF2-40B4-BE49-F238E27FC236}">
                <a16:creationId xmlns:a16="http://schemas.microsoft.com/office/drawing/2014/main" id="{DC58B3BC-2334-5B2E-31BB-FBCC83ECCBD2}"/>
              </a:ext>
            </a:extLst>
          </p:cNvPr>
          <p:cNvPicPr/>
          <p:nvPr/>
        </p:nvPicPr>
        <p:blipFill>
          <a:blip r:embed="rId6"/>
          <a:stretch/>
        </p:blipFill>
        <p:spPr>
          <a:xfrm>
            <a:off x="9700920" y="2873520"/>
            <a:ext cx="2286000" cy="1604520"/>
          </a:xfrm>
          <a:prstGeom prst="rect">
            <a:avLst/>
          </a:prstGeom>
          <a:ln w="0">
            <a:noFill/>
          </a:ln>
        </p:spPr>
      </p:pic>
      <p:pic>
        <p:nvPicPr>
          <p:cNvPr id="9" name="Picture 8">
            <a:extLst>
              <a:ext uri="{FF2B5EF4-FFF2-40B4-BE49-F238E27FC236}">
                <a16:creationId xmlns:a16="http://schemas.microsoft.com/office/drawing/2014/main" id="{EB07BB20-E7F7-4093-0152-9D5D733583C8}"/>
              </a:ext>
            </a:extLst>
          </p:cNvPr>
          <p:cNvPicPr/>
          <p:nvPr/>
        </p:nvPicPr>
        <p:blipFill>
          <a:blip r:embed="rId7"/>
          <a:stretch/>
        </p:blipFill>
        <p:spPr>
          <a:xfrm>
            <a:off x="118080" y="4270320"/>
            <a:ext cx="2971800" cy="2130480"/>
          </a:xfrm>
          <a:prstGeom prst="rect">
            <a:avLst/>
          </a:prstGeom>
          <a:ln w="0">
            <a:noFill/>
          </a:ln>
        </p:spPr>
      </p:pic>
      <p:sp>
        <p:nvSpPr>
          <p:cNvPr id="10" name="Google Shape;130;p 1">
            <a:extLst>
              <a:ext uri="{FF2B5EF4-FFF2-40B4-BE49-F238E27FC236}">
                <a16:creationId xmlns:a16="http://schemas.microsoft.com/office/drawing/2014/main" id="{7FBE609D-6D51-EEF9-B1A5-28FCB4EDF6DD}"/>
              </a:ext>
            </a:extLst>
          </p:cNvPr>
          <p:cNvSpPr/>
          <p:nvPr/>
        </p:nvSpPr>
        <p:spPr>
          <a:xfrm>
            <a:off x="2971800" y="2610000"/>
            <a:ext cx="6629400" cy="16002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2483" lnSpcReduction="10000"/>
          </a:bodyPr>
          <a:lstStyle/>
          <a:p>
            <a:pPr marL="289080" indent="-289080">
              <a:lnSpc>
                <a:spcPct val="100000"/>
              </a:lnSpc>
              <a:buClr>
                <a:srgbClr val="025BA8"/>
              </a:buClr>
              <a:buFont typeface="Arial"/>
              <a:buChar char="●"/>
            </a:pPr>
            <a:r>
              <a:rPr lang="en-US" sz="2100" b="0" strike="noStrike" spc="-1" dirty="0">
                <a:solidFill>
                  <a:srgbClr val="025BA8"/>
                </a:solidFill>
                <a:latin typeface="Gill Sans"/>
                <a:ea typeface="Gill Sans"/>
              </a:rPr>
              <a:t>ML Model developed for online corrections for better correlation of measurement with ground truth (bottom-right)</a:t>
            </a:r>
            <a:endParaRPr lang="en-US" sz="2100" b="0" strike="noStrike" spc="-1" dirty="0">
              <a:solidFill>
                <a:srgbClr val="000000"/>
              </a:solidFill>
              <a:latin typeface="Arial"/>
            </a:endParaRPr>
          </a:p>
          <a:p>
            <a:pPr marL="461880" lvl="1" indent="-220680">
              <a:lnSpc>
                <a:spcPct val="100000"/>
              </a:lnSpc>
              <a:buClr>
                <a:srgbClr val="000000"/>
              </a:buClr>
              <a:buFont typeface="Arial"/>
              <a:buChar char="○"/>
            </a:pPr>
            <a:r>
              <a:rPr lang="en-US" sz="2100" b="0" strike="noStrike" spc="-1" dirty="0">
                <a:solidFill>
                  <a:schemeClr val="dk1"/>
                </a:solidFill>
                <a:latin typeface="Gill Sans"/>
                <a:ea typeface="Gill Sans"/>
              </a:rPr>
              <a:t>Developed custom acquisition system using UDP broadcasts across multiple machines for online monitoring and correction</a:t>
            </a:r>
            <a:endParaRPr lang="en-US" sz="2100" b="0" strike="noStrike" spc="-1" dirty="0">
              <a:solidFill>
                <a:srgbClr val="000000"/>
              </a:solidFill>
              <a:latin typeface="Arial"/>
            </a:endParaRPr>
          </a:p>
          <a:p>
            <a:pPr marL="461880" lvl="1" indent="-220680">
              <a:lnSpc>
                <a:spcPct val="100000"/>
              </a:lnSpc>
              <a:buClr>
                <a:srgbClr val="000000"/>
              </a:buClr>
              <a:buFont typeface="Arial"/>
              <a:buChar char="○"/>
            </a:pPr>
            <a:r>
              <a:rPr lang="en-US" sz="2100" b="0" strike="noStrike" spc="-1" dirty="0">
                <a:solidFill>
                  <a:schemeClr val="dk1"/>
                </a:solidFill>
                <a:latin typeface="Gill Sans"/>
                <a:ea typeface="Gill Sans"/>
              </a:rPr>
              <a:t>FPGA-based </a:t>
            </a:r>
            <a:r>
              <a:rPr lang="en-US" sz="2100" b="0" strike="noStrike" spc="-1" dirty="0" err="1">
                <a:solidFill>
                  <a:schemeClr val="dk1"/>
                </a:solidFill>
                <a:latin typeface="Gill Sans"/>
                <a:ea typeface="Gill Sans"/>
              </a:rPr>
              <a:t>coaccelerator</a:t>
            </a:r>
            <a:r>
              <a:rPr lang="en-US" sz="2100" b="0" strike="noStrike" spc="-1" dirty="0">
                <a:solidFill>
                  <a:schemeClr val="dk1"/>
                </a:solidFill>
                <a:latin typeface="Gill Sans"/>
                <a:ea typeface="Gill Sans"/>
              </a:rPr>
              <a:t> integrated for higher fidelity and control</a:t>
            </a:r>
            <a:endParaRPr lang="en-US" sz="2100" b="0" strike="noStrike" spc="-1" dirty="0">
              <a:solidFill>
                <a:srgbClr val="000000"/>
              </a:solidFill>
              <a:latin typeface="Arial"/>
            </a:endParaRPr>
          </a:p>
        </p:txBody>
      </p:sp>
      <p:sp>
        <p:nvSpPr>
          <p:cNvPr id="11" name="Down Arrow 10">
            <a:extLst>
              <a:ext uri="{FF2B5EF4-FFF2-40B4-BE49-F238E27FC236}">
                <a16:creationId xmlns:a16="http://schemas.microsoft.com/office/drawing/2014/main" id="{D59D804D-1CC7-0AB1-F953-200B0C03B9AC}"/>
              </a:ext>
            </a:extLst>
          </p:cNvPr>
          <p:cNvSpPr/>
          <p:nvPr/>
        </p:nvSpPr>
        <p:spPr>
          <a:xfrm>
            <a:off x="10729800" y="4523400"/>
            <a:ext cx="228600" cy="228600"/>
          </a:xfrm>
          <a:prstGeom prst="downArrow">
            <a:avLst>
              <a:gd name="adj1" fmla="val 50000"/>
              <a:gd name="adj2" fmla="val 25000"/>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2" name="Google Shape;130;p 2">
            <a:extLst>
              <a:ext uri="{FF2B5EF4-FFF2-40B4-BE49-F238E27FC236}">
                <a16:creationId xmlns:a16="http://schemas.microsoft.com/office/drawing/2014/main" id="{C716ED72-0468-EF13-A09C-A9C9D1410A83}"/>
              </a:ext>
            </a:extLst>
          </p:cNvPr>
          <p:cNvSpPr/>
          <p:nvPr/>
        </p:nvSpPr>
        <p:spPr>
          <a:xfrm>
            <a:off x="2971800" y="4374000"/>
            <a:ext cx="6629400" cy="16002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9983" lnSpcReduction="20000"/>
          </a:bodyPr>
          <a:lstStyle/>
          <a:p>
            <a:pPr marL="289080" indent="-289080">
              <a:lnSpc>
                <a:spcPct val="100000"/>
              </a:lnSpc>
              <a:buClr>
                <a:srgbClr val="025BA8"/>
              </a:buClr>
              <a:buFont typeface="Arial"/>
              <a:buChar char="●"/>
            </a:pPr>
            <a:r>
              <a:rPr lang="en-US" sz="2100" b="0" strike="noStrike" spc="-1">
                <a:solidFill>
                  <a:srgbClr val="025BA8"/>
                </a:solidFill>
                <a:latin typeface="Gill Sans"/>
                <a:ea typeface="Gill Sans"/>
              </a:rPr>
              <a:t>Initial tests used traditional control methods (PID) along with device tuning (bottom-left)</a:t>
            </a:r>
            <a:endParaRPr lang="en-US" sz="2100" b="0" strike="noStrike" spc="-1">
              <a:solidFill>
                <a:srgbClr val="000000"/>
              </a:solidFill>
              <a:latin typeface="Arial"/>
            </a:endParaRPr>
          </a:p>
          <a:p>
            <a:pPr marL="461880" lvl="1" indent="-220680">
              <a:lnSpc>
                <a:spcPct val="100000"/>
              </a:lnSpc>
              <a:buClr>
                <a:srgbClr val="000000"/>
              </a:buClr>
              <a:buFont typeface="Arial"/>
              <a:buChar char="○"/>
            </a:pPr>
            <a:r>
              <a:rPr lang="en-US" sz="2100" b="0" strike="noStrike" spc="-1">
                <a:solidFill>
                  <a:schemeClr val="dk1"/>
                </a:solidFill>
                <a:latin typeface="Gill Sans"/>
                <a:ea typeface="Gill Sans"/>
              </a:rPr>
              <a:t>Showed immediate improvement in system performance, even before accounting for bad correlation of measurement</a:t>
            </a:r>
            <a:endParaRPr lang="en-US" sz="2100" b="0" strike="noStrike" spc="-1">
              <a:solidFill>
                <a:srgbClr val="000000"/>
              </a:solidFill>
              <a:latin typeface="Arial"/>
            </a:endParaRPr>
          </a:p>
          <a:p>
            <a:pPr marL="461880" lvl="1" indent="-220680">
              <a:lnSpc>
                <a:spcPct val="100000"/>
              </a:lnSpc>
              <a:buClr>
                <a:srgbClr val="000000"/>
              </a:buClr>
              <a:buFont typeface="Arial"/>
              <a:buChar char="○"/>
            </a:pPr>
            <a:r>
              <a:rPr lang="en-US" sz="2100" b="0" strike="noStrike" spc="-1">
                <a:solidFill>
                  <a:schemeClr val="dk1"/>
                </a:solidFill>
                <a:latin typeface="Gill Sans"/>
                <a:ea typeface="Gill Sans"/>
              </a:rPr>
              <a:t>Data collection models allow for offline characterization and analysis of new methods</a:t>
            </a:r>
            <a:endParaRPr lang="en-US" sz="2100" b="0" strike="noStrike" spc="-1">
              <a:solidFill>
                <a:srgbClr val="000000"/>
              </a:solidFill>
              <a:latin typeface="Arial"/>
            </a:endParaRPr>
          </a:p>
        </p:txBody>
      </p:sp>
    </p:spTree>
    <p:extLst>
      <p:ext uri="{BB962C8B-B14F-4D97-AF65-F5344CB8AC3E}">
        <p14:creationId xmlns:p14="http://schemas.microsoft.com/office/powerpoint/2010/main" val="225913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B5FE6C9-E5F1-7C4E-8B09-E3C3C4BCE79E}" vid="{65C4F854-89A2-9B44-97A2-3908CC7B5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0</TotalTime>
  <Words>1907</Words>
  <Application>Microsoft Office PowerPoint</Application>
  <PresentationFormat>Grand écran</PresentationFormat>
  <Paragraphs>206</Paragraphs>
  <Slides>11</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Century Gothic</vt:lpstr>
      <vt:lpstr>Gill Sans</vt:lpstr>
      <vt:lpstr>Gill Sans MT</vt:lpstr>
      <vt:lpstr>Slack-Lato</vt:lpstr>
      <vt:lpstr>Times New Roman</vt:lpstr>
      <vt:lpstr>Office Theme</vt:lpstr>
      <vt:lpstr>Applications of Machine Learning for Improving Diagnostics and Controls Anne-Laure Lamure on behalf of RadiaSoft and their collaborators </vt:lpstr>
      <vt:lpstr>Présentation PowerPoint</vt:lpstr>
      <vt:lpstr>Community Outreach &amp; Support</vt:lpstr>
      <vt:lpstr>Machine learning at RadiaSoft</vt:lpstr>
      <vt:lpstr>AI/ML automation of neutron scattering data analysis in TOPAZ experiments</vt:lpstr>
      <vt:lpstr>Automated Alignment</vt:lpstr>
      <vt:lpstr>Denoising </vt:lpstr>
      <vt:lpstr>A Smart Alarm System for the CEBAF Injector</vt:lpstr>
      <vt:lpstr>Laser Focal Position Correction Using FPGA-Based ML Models</vt:lpstr>
      <vt:lpstr>Contact Information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Modeling of Field Enhanced Thermionic Emission</dc:title>
  <dc:creator>Jonathan Edelen</dc:creator>
  <cp:lastModifiedBy>Anne-Laure Lamure</cp:lastModifiedBy>
  <cp:revision>758</cp:revision>
  <cp:lastPrinted>2019-02-27T20:28:06Z</cp:lastPrinted>
  <dcterms:created xsi:type="dcterms:W3CDTF">2019-07-13T16:43:49Z</dcterms:created>
  <dcterms:modified xsi:type="dcterms:W3CDTF">2023-11-28T13:50:22Z</dcterms:modified>
</cp:coreProperties>
</file>