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0"/>
  </p:notesMasterIdLst>
  <p:handoutMasterIdLst>
    <p:handoutMasterId r:id="rId21"/>
  </p:handoutMasterIdLst>
  <p:sldIdLst>
    <p:sldId id="256" r:id="rId3"/>
    <p:sldId id="262" r:id="rId4"/>
    <p:sldId id="1938" r:id="rId5"/>
    <p:sldId id="265" r:id="rId6"/>
    <p:sldId id="266" r:id="rId7"/>
    <p:sldId id="267" r:id="rId8"/>
    <p:sldId id="268" r:id="rId9"/>
    <p:sldId id="269" r:id="rId10"/>
    <p:sldId id="270" r:id="rId11"/>
    <p:sldId id="271" r:id="rId12"/>
    <p:sldId id="258" r:id="rId13"/>
    <p:sldId id="1939" r:id="rId14"/>
    <p:sldId id="1940" r:id="rId15"/>
    <p:sldId id="259" r:id="rId16"/>
    <p:sldId id="272" r:id="rId17"/>
    <p:sldId id="273" r:id="rId18"/>
    <p:sldId id="263"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3" autoAdjust="0"/>
    <p:restoredTop sz="94662"/>
  </p:normalViewPr>
  <p:slideViewPr>
    <p:cSldViewPr snapToGrid="0" snapToObjects="1">
      <p:cViewPr varScale="1">
        <p:scale>
          <a:sx n="111" d="100"/>
          <a:sy n="111" d="100"/>
        </p:scale>
        <p:origin x="232" y="53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DCB7DF9-0D02-4585-BB95-A274CDB043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D03439E-816E-4B73-9747-56E6950143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8F809-F363-4872-84C9-D7CD75B4F4FB}" type="datetimeFigureOut">
              <a:rPr lang="it-IT" smtClean="0"/>
              <a:t>01/12/23</a:t>
            </a:fld>
            <a:endParaRPr lang="it-IT"/>
          </a:p>
        </p:txBody>
      </p:sp>
      <p:sp>
        <p:nvSpPr>
          <p:cNvPr id="4" name="Segnaposto piè di pagina 3">
            <a:extLst>
              <a:ext uri="{FF2B5EF4-FFF2-40B4-BE49-F238E27FC236}">
                <a16:creationId xmlns:a16="http://schemas.microsoft.com/office/drawing/2014/main" id="{0F80F5E3-5A6B-4274-9F07-3F4DC527B0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D775B453-4FD3-4B45-9A4E-69A288F1E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9A301-FF2A-45E5-97E1-7B158FC8E93D}" type="slidenum">
              <a:rPr lang="it-IT" smtClean="0"/>
              <a:t>‹#›</a:t>
            </a:fld>
            <a:endParaRPr lang="it-IT"/>
          </a:p>
        </p:txBody>
      </p:sp>
    </p:spTree>
    <p:extLst>
      <p:ext uri="{BB962C8B-B14F-4D97-AF65-F5344CB8AC3E}">
        <p14:creationId xmlns:p14="http://schemas.microsoft.com/office/powerpoint/2010/main" val="3163951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46F7-DDA4-3648-BD7E-85E6D1DE148B}" type="datetimeFigureOut">
              <a:rPr lang="it-IT" smtClean="0"/>
              <a:t>01/12/23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490F3-ADF7-B042-987D-93AF3DA3A926}" type="slidenum">
              <a:rPr lang="it-IT" smtClean="0"/>
              <a:t>‹#›</a:t>
            </a:fld>
            <a:endParaRPr lang="it-IT"/>
          </a:p>
        </p:txBody>
      </p:sp>
    </p:spTree>
    <p:extLst>
      <p:ext uri="{BB962C8B-B14F-4D97-AF65-F5344CB8AC3E}">
        <p14:creationId xmlns:p14="http://schemas.microsoft.com/office/powerpoint/2010/main" val="234785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projectescape.eu/" TargetMode="External"/><Relationship Id="rId7" Type="http://schemas.openxmlformats.org/officeDocument/2006/relationships/hyperlink" Target="https://twitter.com/ESCAPE_EU" TargetMode="External"/><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hyperlink" Target="https://www.linkedin.com/company/projectescape/" TargetMode="Externa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76581" y="5417819"/>
            <a:ext cx="8497456" cy="62405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990601" y="6378090"/>
            <a:ext cx="9483436" cy="415498"/>
          </a:xfrm>
          <a:prstGeom prst="rect">
            <a:avLst/>
          </a:prstGeom>
        </p:spPr>
        <p:txBody>
          <a:bodyPr wrap="square">
            <a:spAutoFit/>
          </a:bodyPr>
          <a:lstStyle/>
          <a:p>
            <a:pPr algn="r"/>
            <a:r>
              <a:rPr lang="en-GB" sz="1050" dirty="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schemeClr val="bg1">
                  <a:lumMod val="95000"/>
                </a:schemeClr>
              </a:solidFill>
            </a:endParaRPr>
          </a:p>
        </p:txBody>
      </p:sp>
    </p:spTree>
    <p:extLst>
      <p:ext uri="{BB962C8B-B14F-4D97-AF65-F5344CB8AC3E}">
        <p14:creationId xmlns:p14="http://schemas.microsoft.com/office/powerpoint/2010/main" val="32588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p:txBody>
      </p:sp>
      <p:sp>
        <p:nvSpPr>
          <p:cNvPr id="4" name="Date Placeholder 3"/>
          <p:cNvSpPr>
            <a:spLocks noGrp="1"/>
          </p:cNvSpPr>
          <p:nvPr>
            <p:ph type="dt" sz="half" idx="10"/>
          </p:nvPr>
        </p:nvSpPr>
        <p:spPr/>
        <p:txBody>
          <a:bodyPr/>
          <a:lstStyle/>
          <a:p>
            <a:r>
              <a:rPr lang="fr-FR"/>
              <a:t>24/11/23</a:t>
            </a:r>
            <a:endParaRPr lang="it-IT"/>
          </a:p>
        </p:txBody>
      </p:sp>
      <p:sp>
        <p:nvSpPr>
          <p:cNvPr id="5" name="Footer Placeholder 4"/>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161657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p:txBody>
      </p:sp>
      <p:sp>
        <p:nvSpPr>
          <p:cNvPr id="4" name="Date Placeholder 3"/>
          <p:cNvSpPr>
            <a:spLocks noGrp="1"/>
          </p:cNvSpPr>
          <p:nvPr>
            <p:ph type="dt" sz="half" idx="10"/>
          </p:nvPr>
        </p:nvSpPr>
        <p:spPr/>
        <p:txBody>
          <a:bodyPr/>
          <a:lstStyle/>
          <a:p>
            <a:r>
              <a:rPr lang="fr-FR"/>
              <a:t>24/11/23</a:t>
            </a:r>
            <a:endParaRPr lang="it-IT"/>
          </a:p>
        </p:txBody>
      </p:sp>
      <p:sp>
        <p:nvSpPr>
          <p:cNvPr id="5" name="Footer Placeholder 4"/>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369355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102777B-9037-D988-3EE8-F9C178E7695D}"/>
              </a:ext>
            </a:extLst>
          </p:cNvPr>
          <p:cNvSpPr>
            <a:spLocks noGrp="1"/>
          </p:cNvSpPr>
          <p:nvPr>
            <p:ph type="title"/>
          </p:nvPr>
        </p:nvSpPr>
        <p:spPr>
          <a:xfrm>
            <a:off x="3154017" y="1546846"/>
            <a:ext cx="8631300" cy="2375798"/>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Fare clic per modificare lo stile del titolo dello schema</a:t>
            </a:r>
            <a:endParaRPr lang="en-US" dirty="0"/>
          </a:p>
        </p:txBody>
      </p:sp>
      <p:sp>
        <p:nvSpPr>
          <p:cNvPr id="7" name="Sottotitolo 2">
            <a:extLst>
              <a:ext uri="{FF2B5EF4-FFF2-40B4-BE49-F238E27FC236}">
                <a16:creationId xmlns:a16="http://schemas.microsoft.com/office/drawing/2014/main" id="{B3A0DD78-5233-64B4-7C82-DFA9E070E63B}"/>
              </a:ext>
            </a:extLst>
          </p:cNvPr>
          <p:cNvSpPr>
            <a:spLocks noGrp="1"/>
          </p:cNvSpPr>
          <p:nvPr>
            <p:ph type="subTitle" idx="1"/>
          </p:nvPr>
        </p:nvSpPr>
        <p:spPr>
          <a:xfrm>
            <a:off x="3154017" y="4225786"/>
            <a:ext cx="8631300" cy="1655762"/>
          </a:xfrm>
        </p:spPr>
        <p:txBody>
          <a:bodyPr/>
          <a:lstStyle>
            <a:lvl1pPr marL="0" indent="0" algn="ctr">
              <a:buNone/>
              <a:defRPr>
                <a:solidFill>
                  <a:schemeClr val="bg2"/>
                </a:solidFill>
              </a:defRPr>
            </a:lvl1pPr>
          </a:lstStyle>
          <a:p>
            <a:endParaRPr lang="it-IT" dirty="0"/>
          </a:p>
        </p:txBody>
      </p:sp>
      <p:pic>
        <p:nvPicPr>
          <p:cNvPr id="4" name="Immagine 3">
            <a:extLst>
              <a:ext uri="{FF2B5EF4-FFF2-40B4-BE49-F238E27FC236}">
                <a16:creationId xmlns:a16="http://schemas.microsoft.com/office/drawing/2014/main" id="{AF69A914-BA36-671C-C01D-0BCBD35D7701}"/>
              </a:ext>
            </a:extLst>
          </p:cNvPr>
          <p:cNvPicPr>
            <a:picLocks noChangeAspect="1"/>
          </p:cNvPicPr>
          <p:nvPr userDrawn="1"/>
        </p:nvPicPr>
        <p:blipFill>
          <a:blip r:embed="rId3"/>
          <a:stretch>
            <a:fillRect/>
          </a:stretch>
        </p:blipFill>
        <p:spPr>
          <a:xfrm>
            <a:off x="252896" y="6302237"/>
            <a:ext cx="432904" cy="324678"/>
          </a:xfrm>
          <a:prstGeom prst="rect">
            <a:avLst/>
          </a:prstGeom>
        </p:spPr>
      </p:pic>
      <p:sp>
        <p:nvSpPr>
          <p:cNvPr id="6" name="CasellaDiTesto 5">
            <a:extLst>
              <a:ext uri="{FF2B5EF4-FFF2-40B4-BE49-F238E27FC236}">
                <a16:creationId xmlns:a16="http://schemas.microsoft.com/office/drawing/2014/main" id="{929BC890-FDBA-17C4-A081-0FBF54C32CF7}"/>
              </a:ext>
            </a:extLst>
          </p:cNvPr>
          <p:cNvSpPr txBox="1"/>
          <p:nvPr userDrawn="1"/>
        </p:nvSpPr>
        <p:spPr>
          <a:xfrm>
            <a:off x="844826" y="6302237"/>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3404821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efaul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A3CAAE91-AD50-3142-95A3-D1DA430F14DC}" type="datetime1">
              <a:rPr lang="it-IT" smtClean="0"/>
              <a:t>01/12/23</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1103476"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sp>
        <p:nvSpPr>
          <p:cNvPr id="7" name="Title Placeholder 1">
            <a:extLst>
              <a:ext uri="{FF2B5EF4-FFF2-40B4-BE49-F238E27FC236}">
                <a16:creationId xmlns:a16="http://schemas.microsoft.com/office/drawing/2014/main" id="{0DAF8BF3-9D15-8AC2-75DB-445D4D28935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9" name="Text Placeholder 2">
            <a:extLst>
              <a:ext uri="{FF2B5EF4-FFF2-40B4-BE49-F238E27FC236}">
                <a16:creationId xmlns:a16="http://schemas.microsoft.com/office/drawing/2014/main" id="{1BE3AA2B-D62C-F2E1-9FB3-3B6628AA2A46}"/>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2" name="Immagine 1">
            <a:extLst>
              <a:ext uri="{FF2B5EF4-FFF2-40B4-BE49-F238E27FC236}">
                <a16:creationId xmlns:a16="http://schemas.microsoft.com/office/drawing/2014/main" id="{82A77A61-7A8F-A710-DDE1-247AEB16B835}"/>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08353A64-9124-F6B5-66E4-62CD19DC6AD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311452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g titl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6FD81B6-DA68-114A-B20B-31E3CEC17959}"/>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232AD14-A39A-854A-B341-6BFF3DBF3CAC}" type="datetime1">
              <a:rPr lang="it-IT" smtClean="0"/>
              <a:t>01/12/23</a:t>
            </a:fld>
            <a:endParaRPr lang="it-IT"/>
          </a:p>
        </p:txBody>
      </p:sp>
      <p:sp>
        <p:nvSpPr>
          <p:cNvPr id="13" name="Slide Number Placeholder 5">
            <a:extLst>
              <a:ext uri="{FF2B5EF4-FFF2-40B4-BE49-F238E27FC236}">
                <a16:creationId xmlns:a16="http://schemas.microsoft.com/office/drawing/2014/main" id="{02D015A9-2AD7-244C-B4A1-87AA057A4556}"/>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14" name="Title Placeholder 1">
            <a:extLst>
              <a:ext uri="{FF2B5EF4-FFF2-40B4-BE49-F238E27FC236}">
                <a16:creationId xmlns:a16="http://schemas.microsoft.com/office/drawing/2014/main" id="{A52C9722-CD2F-5460-7F63-985EF7B9D852}"/>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5" name="Text Placeholder 2">
            <a:extLst>
              <a:ext uri="{FF2B5EF4-FFF2-40B4-BE49-F238E27FC236}">
                <a16:creationId xmlns:a16="http://schemas.microsoft.com/office/drawing/2014/main" id="{B046E36B-7653-58BE-84BF-AE7D0DF8C785}"/>
              </a:ext>
            </a:extLst>
          </p:cNvPr>
          <p:cNvSpPr>
            <a:spLocks noGrp="1"/>
          </p:cNvSpPr>
          <p:nvPr>
            <p:ph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2" name="Immagine 1">
            <a:extLst>
              <a:ext uri="{FF2B5EF4-FFF2-40B4-BE49-F238E27FC236}">
                <a16:creationId xmlns:a16="http://schemas.microsoft.com/office/drawing/2014/main" id="{723811D6-605E-0DDC-80D3-CE1A0499E9C9}"/>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23C67B98-5D4C-4FE6-5D8B-C7558E1F5CE0}"/>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409394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8" name="Title Placeholder 1">
            <a:extLst>
              <a:ext uri="{FF2B5EF4-FFF2-40B4-BE49-F238E27FC236}">
                <a16:creationId xmlns:a16="http://schemas.microsoft.com/office/drawing/2014/main" id="{C3A45D85-78FF-138D-1C33-CC7DD95591E9}"/>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3" name="Date Placeholder 3">
            <a:extLst>
              <a:ext uri="{FF2B5EF4-FFF2-40B4-BE49-F238E27FC236}">
                <a16:creationId xmlns:a16="http://schemas.microsoft.com/office/drawing/2014/main" id="{C3577AB8-D9BF-79B7-E1BB-979E55F8E1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10EDCDC3-25EE-BE46-AC08-86028A4F2311}" type="datetime1">
              <a:rPr lang="it-IT" smtClean="0"/>
              <a:t>01/12/23</a:t>
            </a:fld>
            <a:endParaRPr lang="it-IT"/>
          </a:p>
        </p:txBody>
      </p:sp>
      <p:sp>
        <p:nvSpPr>
          <p:cNvPr id="15" name="Slide Number Placeholder 5">
            <a:extLst>
              <a:ext uri="{FF2B5EF4-FFF2-40B4-BE49-F238E27FC236}">
                <a16:creationId xmlns:a16="http://schemas.microsoft.com/office/drawing/2014/main" id="{CD58B1A9-C6B1-9D0A-DF7C-6B5CD7C64A6A}"/>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pic>
        <p:nvPicPr>
          <p:cNvPr id="2" name="Immagine 1">
            <a:extLst>
              <a:ext uri="{FF2B5EF4-FFF2-40B4-BE49-F238E27FC236}">
                <a16:creationId xmlns:a16="http://schemas.microsoft.com/office/drawing/2014/main" id="{D389B99A-C471-F34E-35E0-271CBCEFC123}"/>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507B406C-C0B7-A160-4F0E-2EC077C2FCA1}"/>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405683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E990A91-401C-5553-98D3-8EB1CB88F58C}"/>
              </a:ext>
            </a:extLst>
          </p:cNvPr>
          <p:cNvSpPr>
            <a:spLocks noGrp="1"/>
          </p:cNvSpPr>
          <p:nvPr>
            <p:ph type="title"/>
          </p:nvPr>
        </p:nvSpPr>
        <p:spPr>
          <a:xfrm>
            <a:off x="1103476" y="3071018"/>
            <a:ext cx="10069029" cy="1325563"/>
          </a:xfrm>
          <a:prstGeom prst="rect">
            <a:avLst/>
          </a:prstGeom>
        </p:spPr>
        <p:txBody>
          <a:bodyPr vert="horz" lIns="91440" tIns="45720" rIns="91440" bIns="45720" rtlCol="0" anchor="ctr">
            <a:normAutofit/>
          </a:bodyPr>
          <a:lstStyle>
            <a:lvl1pPr>
              <a:defRPr sz="4400">
                <a:solidFill>
                  <a:schemeClr val="bg1"/>
                </a:solidFill>
              </a:defRPr>
            </a:lvl1pPr>
          </a:lstStyle>
          <a:p>
            <a:r>
              <a:rPr lang="it-IT" dirty="0"/>
              <a:t>Fare clic per modificare lo stile del titolo dello schema</a:t>
            </a:r>
            <a:endParaRPr lang="en-US" dirty="0"/>
          </a:p>
        </p:txBody>
      </p:sp>
      <p:sp>
        <p:nvSpPr>
          <p:cNvPr id="9" name="Date Placeholder 3">
            <a:extLst>
              <a:ext uri="{FF2B5EF4-FFF2-40B4-BE49-F238E27FC236}">
                <a16:creationId xmlns:a16="http://schemas.microsoft.com/office/drawing/2014/main" id="{0274B401-D738-C446-A481-C2BCA4E44F3E}"/>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397D8953-4F4B-4C47-B689-1894E46BB86F}" type="datetime1">
              <a:rPr lang="it-IT" smtClean="0"/>
              <a:t>01/12/23</a:t>
            </a:fld>
            <a:endParaRPr lang="it-IT"/>
          </a:p>
        </p:txBody>
      </p:sp>
      <p:sp>
        <p:nvSpPr>
          <p:cNvPr id="13" name="Slide Number Placeholder 5">
            <a:extLst>
              <a:ext uri="{FF2B5EF4-FFF2-40B4-BE49-F238E27FC236}">
                <a16:creationId xmlns:a16="http://schemas.microsoft.com/office/drawing/2014/main" id="{AA370FB9-7947-EAE2-00D9-705D207254DD}"/>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pic>
        <p:nvPicPr>
          <p:cNvPr id="2" name="Immagine 1">
            <a:extLst>
              <a:ext uri="{FF2B5EF4-FFF2-40B4-BE49-F238E27FC236}">
                <a16:creationId xmlns:a16="http://schemas.microsoft.com/office/drawing/2014/main" id="{22A25D9A-0EFB-E6A3-6484-EF8F51E70F28}"/>
              </a:ext>
            </a:extLst>
          </p:cNvPr>
          <p:cNvPicPr>
            <a:picLocks noChangeAspect="1"/>
          </p:cNvPicPr>
          <p:nvPr userDrawn="1"/>
        </p:nvPicPr>
        <p:blipFill>
          <a:blip r:embed="rId3"/>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4D74A8BA-B393-4273-2E34-637A73D93042}"/>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75557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CB146C0-8E19-B5D7-5C0A-317F4860E281}"/>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76ECB076-05B0-BA42-B610-86994D31C585}" type="datetime1">
              <a:rPr lang="it-IT" smtClean="0"/>
              <a:t>01/12/23</a:t>
            </a:fld>
            <a:endParaRPr lang="it-IT"/>
          </a:p>
        </p:txBody>
      </p:sp>
      <p:sp>
        <p:nvSpPr>
          <p:cNvPr id="9" name="Slide Number Placeholder 5">
            <a:extLst>
              <a:ext uri="{FF2B5EF4-FFF2-40B4-BE49-F238E27FC236}">
                <a16:creationId xmlns:a16="http://schemas.microsoft.com/office/drawing/2014/main" id="{FABFFD2B-3453-662E-AA31-BB4028FFC9DB}"/>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pic>
        <p:nvPicPr>
          <p:cNvPr id="2" name="Immagine 1">
            <a:extLst>
              <a:ext uri="{FF2B5EF4-FFF2-40B4-BE49-F238E27FC236}">
                <a16:creationId xmlns:a16="http://schemas.microsoft.com/office/drawing/2014/main" id="{DFDE270C-B049-6630-BCAF-77ABF5858A1F}"/>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C4F273BB-FD37-79D8-5776-C4A636570E7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2642212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ouble conten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A5B6858-CC58-6942-8196-19807DFEA063}"/>
              </a:ext>
            </a:extLst>
          </p:cNvPr>
          <p:cNvSpPr>
            <a:spLocks noGrp="1"/>
          </p:cNvSpPr>
          <p:nvPr>
            <p:ph idx="1" hasCustomPrompt="1"/>
          </p:nvPr>
        </p:nvSpPr>
        <p:spPr>
          <a:xfrm>
            <a:off x="838200" y="1762539"/>
            <a:ext cx="5098774"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ext Placeholder 2">
            <a:extLst>
              <a:ext uri="{FF2B5EF4-FFF2-40B4-BE49-F238E27FC236}">
                <a16:creationId xmlns:a16="http://schemas.microsoft.com/office/drawing/2014/main" id="{22F7F928-25B3-CA40-8763-7CAAF6E01988}"/>
              </a:ext>
            </a:extLst>
          </p:cNvPr>
          <p:cNvSpPr>
            <a:spLocks noGrp="1"/>
          </p:cNvSpPr>
          <p:nvPr>
            <p:ph idx="13" hasCustomPrompt="1"/>
          </p:nvPr>
        </p:nvSpPr>
        <p:spPr>
          <a:xfrm>
            <a:off x="6102410" y="1762539"/>
            <a:ext cx="5240327" cy="3785523"/>
          </a:xfrm>
          <a:prstGeom prst="rect">
            <a:avLst/>
          </a:prstGeom>
        </p:spPr>
        <p:txBody>
          <a:bodyPr vert="horz" lIns="91440" tIns="45720" rIns="91440" bIns="45720" rtlCol="0">
            <a:normAutofit/>
          </a:bodyPr>
          <a:lstStyle>
            <a:lvl1pPr>
              <a:defRPr sz="2400">
                <a:solidFill>
                  <a:srgbClr val="323F24"/>
                </a:solidFill>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Title 1">
            <a:extLst>
              <a:ext uri="{FF2B5EF4-FFF2-40B4-BE49-F238E27FC236}">
                <a16:creationId xmlns:a16="http://schemas.microsoft.com/office/drawing/2014/main" id="{2FC61E61-1AC3-994C-B5EB-49CD1EECE03C}"/>
              </a:ext>
            </a:extLst>
          </p:cNvPr>
          <p:cNvSpPr txBox="1">
            <a:spLocks/>
          </p:cNvSpPr>
          <p:nvPr userDrawn="1"/>
        </p:nvSpPr>
        <p:spPr>
          <a:xfrm>
            <a:off x="3740863" y="188640"/>
            <a:ext cx="8332880" cy="418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lumMod val="85000"/>
                  </a:schemeClr>
                </a:solidFill>
                <a:latin typeface="Akzidenz-Grotesk BQ" pitchFamily="2" charset="77"/>
                <a:ea typeface="+mj-ea"/>
                <a:cs typeface="+mj-cs"/>
              </a:defRPr>
            </a:lvl1pPr>
          </a:lstStyle>
          <a:p>
            <a:pPr algn="r"/>
            <a:r>
              <a:rPr lang="it-IT" sz="1800" b="0" i="0" dirty="0">
                <a:solidFill>
                  <a:schemeClr val="bg1"/>
                </a:solidFill>
                <a:latin typeface="Akzidenz-Grotesk BQ" pitchFamily="2" charset="77"/>
              </a:rPr>
              <a:t>Title Here</a:t>
            </a:r>
            <a:endParaRPr lang="en-US" sz="1800" b="0" i="0" dirty="0">
              <a:solidFill>
                <a:schemeClr val="bg1"/>
              </a:solidFill>
              <a:latin typeface="Akzidenz-Grotesk BQ" pitchFamily="2" charset="77"/>
            </a:endParaRPr>
          </a:p>
        </p:txBody>
      </p:sp>
      <p:sp>
        <p:nvSpPr>
          <p:cNvPr id="12" name="Title Placeholder 1">
            <a:extLst>
              <a:ext uri="{FF2B5EF4-FFF2-40B4-BE49-F238E27FC236}">
                <a16:creationId xmlns:a16="http://schemas.microsoft.com/office/drawing/2014/main" id="{18535BA5-EC5A-D6AF-53F5-C484BE48D7C6}"/>
              </a:ext>
            </a:extLst>
          </p:cNvPr>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17" name="Date Placeholder 3">
            <a:extLst>
              <a:ext uri="{FF2B5EF4-FFF2-40B4-BE49-F238E27FC236}">
                <a16:creationId xmlns:a16="http://schemas.microsoft.com/office/drawing/2014/main" id="{C21AC948-E48B-18C6-5197-BFB01AEE12E4}"/>
              </a:ext>
            </a:extLst>
          </p:cNvPr>
          <p:cNvSpPr>
            <a:spLocks noGrp="1"/>
          </p:cNvSpPr>
          <p:nvPr>
            <p:ph type="dt" sz="half" idx="10"/>
          </p:nvPr>
        </p:nvSpPr>
        <p:spPr>
          <a:xfrm>
            <a:off x="10785287" y="6392392"/>
            <a:ext cx="1127053" cy="337898"/>
          </a:xfrm>
          <a:prstGeom prst="rect">
            <a:avLst/>
          </a:prstGeom>
        </p:spPr>
        <p:txBody>
          <a:bodyPr/>
          <a:lstStyle>
            <a:lvl1pPr>
              <a:defRPr>
                <a:solidFill>
                  <a:schemeClr val="bg1"/>
                </a:solidFill>
              </a:defRPr>
            </a:lvl1pPr>
          </a:lstStyle>
          <a:p>
            <a:fld id="{F850563A-E7D3-334C-BB19-8F031D22DAC6}" type="datetime1">
              <a:rPr lang="it-IT" smtClean="0"/>
              <a:t>01/12/23</a:t>
            </a:fld>
            <a:endParaRPr lang="it-IT"/>
          </a:p>
        </p:txBody>
      </p:sp>
      <p:sp>
        <p:nvSpPr>
          <p:cNvPr id="19" name="Slide Number Placeholder 5">
            <a:extLst>
              <a:ext uri="{FF2B5EF4-FFF2-40B4-BE49-F238E27FC236}">
                <a16:creationId xmlns:a16="http://schemas.microsoft.com/office/drawing/2014/main" id="{7958AAF7-040D-AC87-0DDC-342CB739E6D1}"/>
              </a:ext>
            </a:extLst>
          </p:cNvPr>
          <p:cNvSpPr>
            <a:spLocks noGrp="1"/>
          </p:cNvSpPr>
          <p:nvPr>
            <p:ph type="sldNum" sz="quarter" idx="12"/>
          </p:nvPr>
        </p:nvSpPr>
        <p:spPr>
          <a:xfrm>
            <a:off x="301768" y="6392392"/>
            <a:ext cx="981973" cy="337897"/>
          </a:xfrm>
          <a:prstGeom prst="rect">
            <a:avLst/>
          </a:prstGeom>
        </p:spPr>
        <p:txBody>
          <a:bodyPr/>
          <a:lstStyle>
            <a:lvl1pPr>
              <a:defRPr>
                <a:solidFill>
                  <a:schemeClr val="bg1"/>
                </a:solidFill>
              </a:defRPr>
            </a:lvl1pPr>
          </a:lstStyle>
          <a:p>
            <a:fld id="{345175DA-277F-B548-B500-1BF71FE23091}" type="slidenum">
              <a:rPr lang="it-IT" smtClean="0"/>
              <a:pPr/>
              <a:t>‹#›</a:t>
            </a:fld>
            <a:endParaRPr lang="it-IT"/>
          </a:p>
        </p:txBody>
      </p:sp>
      <p:pic>
        <p:nvPicPr>
          <p:cNvPr id="2" name="Immagine 1">
            <a:extLst>
              <a:ext uri="{FF2B5EF4-FFF2-40B4-BE49-F238E27FC236}">
                <a16:creationId xmlns:a16="http://schemas.microsoft.com/office/drawing/2014/main" id="{7728B58A-9786-A01B-1093-5FAE9EA48102}"/>
              </a:ext>
            </a:extLst>
          </p:cNvPr>
          <p:cNvPicPr>
            <a:picLocks noChangeAspect="1"/>
          </p:cNvPicPr>
          <p:nvPr userDrawn="1"/>
        </p:nvPicPr>
        <p:blipFill>
          <a:blip r:embed="rId2"/>
          <a:stretch>
            <a:fillRect/>
          </a:stretch>
        </p:blipFill>
        <p:spPr>
          <a:xfrm>
            <a:off x="3334027" y="6392392"/>
            <a:ext cx="432904" cy="324678"/>
          </a:xfrm>
          <a:prstGeom prst="rect">
            <a:avLst/>
          </a:prstGeom>
        </p:spPr>
      </p:pic>
      <p:sp>
        <p:nvSpPr>
          <p:cNvPr id="3" name="CasellaDiTesto 2">
            <a:extLst>
              <a:ext uri="{FF2B5EF4-FFF2-40B4-BE49-F238E27FC236}">
                <a16:creationId xmlns:a16="http://schemas.microsoft.com/office/drawing/2014/main" id="{FC90230B-633A-1149-0B3B-B1BD12F1E548}"/>
              </a:ext>
            </a:extLst>
          </p:cNvPr>
          <p:cNvSpPr txBox="1"/>
          <p:nvPr userDrawn="1"/>
        </p:nvSpPr>
        <p:spPr>
          <a:xfrm>
            <a:off x="3925957" y="6392392"/>
            <a:ext cx="5426765" cy="338554"/>
          </a:xfrm>
          <a:prstGeom prst="rect">
            <a:avLst/>
          </a:prstGeom>
          <a:noFill/>
        </p:spPr>
        <p:txBody>
          <a:bodyPr wrap="square" rtlCol="0">
            <a:spAutoFit/>
          </a:bodyPr>
          <a:lstStyle/>
          <a:p>
            <a:r>
              <a:rPr lang="it-IT" sz="800" b="0" i="0" u="none" strike="noStrike" kern="1200" dirty="0">
                <a:solidFill>
                  <a:schemeClr val="bg1"/>
                </a:solidFill>
                <a:effectLst/>
                <a:latin typeface="+mn-lt"/>
                <a:ea typeface="+mn-ea"/>
                <a:cs typeface="+mn-cs"/>
              </a:rPr>
              <a:t>ESCAPE -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Science Cluster of </a:t>
            </a:r>
            <a:r>
              <a:rPr lang="it-IT" sz="800" b="0" i="0" u="none" strike="noStrike" kern="1200" dirty="0" err="1">
                <a:solidFill>
                  <a:schemeClr val="bg1"/>
                </a:solidFill>
                <a:effectLst/>
                <a:latin typeface="+mn-lt"/>
                <a:ea typeface="+mn-ea"/>
                <a:cs typeface="+mn-cs"/>
              </a:rPr>
              <a:t>Astronomy</a:t>
            </a:r>
            <a:r>
              <a:rPr lang="it-IT" sz="800" b="0" i="0" u="none" strike="noStrike" kern="1200" dirty="0">
                <a:solidFill>
                  <a:schemeClr val="bg1"/>
                </a:solidFill>
                <a:effectLst/>
                <a:latin typeface="+mn-lt"/>
                <a:ea typeface="+mn-ea"/>
                <a:cs typeface="+mn-cs"/>
              </a:rPr>
              <a:t> &amp; </a:t>
            </a:r>
            <a:r>
              <a:rPr lang="it-IT" sz="800" b="0" i="0" u="none" strike="noStrike" kern="1200" dirty="0" err="1">
                <a:solidFill>
                  <a:schemeClr val="bg1"/>
                </a:solidFill>
                <a:effectLst/>
                <a:latin typeface="+mn-lt"/>
                <a:ea typeface="+mn-ea"/>
                <a:cs typeface="+mn-cs"/>
              </a:rPr>
              <a:t>Particle</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Physics</a:t>
            </a:r>
            <a:r>
              <a:rPr lang="it-IT" sz="800" b="0" i="0" u="none" strike="noStrike" kern="1200" dirty="0">
                <a:solidFill>
                  <a:schemeClr val="bg1"/>
                </a:solidFill>
                <a:effectLst/>
                <a:latin typeface="+mn-lt"/>
                <a:ea typeface="+mn-ea"/>
                <a:cs typeface="+mn-cs"/>
              </a:rPr>
              <a:t> ESFRI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Infrastructures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has</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received</a:t>
            </a:r>
            <a:r>
              <a:rPr lang="it-IT" sz="800" b="0" i="0" u="none" strike="noStrike" kern="1200" dirty="0">
                <a:solidFill>
                  <a:schemeClr val="bg1"/>
                </a:solidFill>
                <a:effectLst/>
                <a:latin typeface="+mn-lt"/>
                <a:ea typeface="+mn-ea"/>
                <a:cs typeface="+mn-cs"/>
              </a:rPr>
              <a:t> funding from the </a:t>
            </a:r>
            <a:r>
              <a:rPr lang="it-IT" sz="800" b="0" i="0" u="none" strike="noStrike" kern="1200" dirty="0" err="1">
                <a:solidFill>
                  <a:schemeClr val="bg1"/>
                </a:solidFill>
                <a:effectLst/>
                <a:latin typeface="+mn-lt"/>
                <a:ea typeface="+mn-ea"/>
                <a:cs typeface="+mn-cs"/>
              </a:rPr>
              <a:t>European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Union’s</a:t>
            </a:r>
            <a:r>
              <a:rPr lang="it-IT" sz="800" b="0" i="0" u="none" strike="noStrike" kern="1200" dirty="0">
                <a:solidFill>
                  <a:schemeClr val="bg1"/>
                </a:solidFill>
                <a:effectLst/>
                <a:latin typeface="+mn-lt"/>
                <a:ea typeface="+mn-ea"/>
                <a:cs typeface="+mn-cs"/>
              </a:rPr>
              <a:t> Horizon 2020 </a:t>
            </a:r>
            <a:r>
              <a:rPr lang="it-IT" sz="800" b="0" i="0" u="none" strike="noStrike" kern="1200" dirty="0" err="1">
                <a:solidFill>
                  <a:schemeClr val="bg1"/>
                </a:solidFill>
                <a:effectLst/>
                <a:latin typeface="+mn-lt"/>
                <a:ea typeface="+mn-ea"/>
                <a:cs typeface="+mn-cs"/>
              </a:rPr>
              <a:t>research</a:t>
            </a:r>
            <a:r>
              <a:rPr lang="it-IT" sz="800" b="0" i="0" u="none" strike="noStrike" kern="1200" dirty="0">
                <a:solidFill>
                  <a:schemeClr val="bg1"/>
                </a:solidFill>
                <a:effectLst/>
                <a:latin typeface="+mn-lt"/>
                <a:ea typeface="+mn-ea"/>
                <a:cs typeface="+mn-cs"/>
              </a:rPr>
              <a:t> and </a:t>
            </a:r>
            <a:r>
              <a:rPr lang="it-IT" sz="800" b="0" i="0" u="none" strike="noStrike" kern="1200" dirty="0" err="1">
                <a:solidFill>
                  <a:schemeClr val="bg1"/>
                </a:solidFill>
                <a:effectLst/>
                <a:latin typeface="+mn-lt"/>
                <a:ea typeface="+mn-ea"/>
                <a:cs typeface="+mn-cs"/>
              </a:rPr>
              <a:t>innovation</a:t>
            </a:r>
            <a:r>
              <a:rPr lang="it-IT" sz="800" b="0" i="0" u="none" strike="noStrike" kern="1200" dirty="0">
                <a:solidFill>
                  <a:schemeClr val="bg1"/>
                </a:solidFill>
                <a:effectLst/>
                <a:latin typeface="+mn-lt"/>
                <a:ea typeface="+mn-ea"/>
                <a:cs typeface="+mn-cs"/>
              </a:rPr>
              <a:t> </a:t>
            </a:r>
            <a:r>
              <a:rPr lang="it-IT" sz="800" b="0" i="0" u="none" strike="noStrike" kern="1200" dirty="0" err="1">
                <a:solidFill>
                  <a:schemeClr val="bg1"/>
                </a:solidFill>
                <a:effectLst/>
                <a:latin typeface="+mn-lt"/>
                <a:ea typeface="+mn-ea"/>
                <a:cs typeface="+mn-cs"/>
              </a:rPr>
              <a:t>programme</a:t>
            </a:r>
            <a:r>
              <a:rPr lang="it-IT" sz="800" b="0" i="0" u="none" strike="noStrike" kern="1200" dirty="0">
                <a:solidFill>
                  <a:schemeClr val="bg1"/>
                </a:solidFill>
                <a:effectLst/>
                <a:latin typeface="+mn-lt"/>
                <a:ea typeface="+mn-ea"/>
                <a:cs typeface="+mn-cs"/>
              </a:rPr>
              <a:t> under Grant Agreement no. 824064.</a:t>
            </a:r>
            <a:endParaRPr lang="it-IT" sz="800" dirty="0">
              <a:solidFill>
                <a:schemeClr val="bg1"/>
              </a:solidFill>
            </a:endParaRPr>
          </a:p>
        </p:txBody>
      </p:sp>
    </p:spTree>
    <p:extLst>
      <p:ext uri="{BB962C8B-B14F-4D97-AF65-F5344CB8AC3E}">
        <p14:creationId xmlns:p14="http://schemas.microsoft.com/office/powerpoint/2010/main" val="647343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8C8DAB5-C62A-8A6D-E217-C607A332ADB1}"/>
              </a:ext>
            </a:extLst>
          </p:cNvPr>
          <p:cNvSpPr>
            <a:spLocks noGrp="1"/>
          </p:cNvSpPr>
          <p:nvPr>
            <p:ph type="title" hasCustomPrompt="1"/>
          </p:nvPr>
        </p:nvSpPr>
        <p:spPr>
          <a:xfrm>
            <a:off x="1103476" y="3071018"/>
            <a:ext cx="10069029" cy="1325563"/>
          </a:xfrm>
          <a:prstGeom prst="rect">
            <a:avLst/>
          </a:prstGeom>
        </p:spPr>
        <p:txBody>
          <a:bodyPr vert="horz" lIns="91440" tIns="45720" rIns="91440" bIns="45720" rtlCol="0" anchor="ctr">
            <a:normAutofit/>
          </a:bodyPr>
          <a:lstStyle>
            <a:lvl1pPr algn="ctr">
              <a:defRPr sz="4400">
                <a:solidFill>
                  <a:schemeClr val="bg1"/>
                </a:solidFill>
              </a:defRPr>
            </a:lvl1pPr>
          </a:lstStyle>
          <a:p>
            <a:r>
              <a:rPr lang="it-IT" dirty="0"/>
              <a:t>THANKS!</a:t>
            </a:r>
            <a:endParaRPr lang="en-US" dirty="0"/>
          </a:p>
        </p:txBody>
      </p:sp>
      <p:pic>
        <p:nvPicPr>
          <p:cNvPr id="7" name="Immagine 6">
            <a:hlinkClick r:id="rId3"/>
            <a:extLst>
              <a:ext uri="{FF2B5EF4-FFF2-40B4-BE49-F238E27FC236}">
                <a16:creationId xmlns:a16="http://schemas.microsoft.com/office/drawing/2014/main" id="{7FFFF345-651B-39A9-FCDC-CFFE71A42BC6}"/>
              </a:ext>
            </a:extLst>
          </p:cNvPr>
          <p:cNvPicPr>
            <a:picLocks noChangeAspect="1"/>
          </p:cNvPicPr>
          <p:nvPr userDrawn="1"/>
        </p:nvPicPr>
        <p:blipFill>
          <a:blip r:embed="rId4"/>
          <a:stretch>
            <a:fillRect/>
          </a:stretch>
        </p:blipFill>
        <p:spPr>
          <a:xfrm>
            <a:off x="387627" y="6404665"/>
            <a:ext cx="2590800" cy="330200"/>
          </a:xfrm>
          <a:prstGeom prst="rect">
            <a:avLst/>
          </a:prstGeom>
        </p:spPr>
      </p:pic>
      <p:pic>
        <p:nvPicPr>
          <p:cNvPr id="9" name="Immagine 8">
            <a:hlinkClick r:id="rId5"/>
            <a:extLst>
              <a:ext uri="{FF2B5EF4-FFF2-40B4-BE49-F238E27FC236}">
                <a16:creationId xmlns:a16="http://schemas.microsoft.com/office/drawing/2014/main" id="{03E62B1B-1F45-2B70-3F12-44DAFA3B3679}"/>
              </a:ext>
            </a:extLst>
          </p:cNvPr>
          <p:cNvPicPr>
            <a:picLocks noChangeAspect="1"/>
          </p:cNvPicPr>
          <p:nvPr userDrawn="1"/>
        </p:nvPicPr>
        <p:blipFill>
          <a:blip r:embed="rId6"/>
          <a:stretch>
            <a:fillRect/>
          </a:stretch>
        </p:blipFill>
        <p:spPr>
          <a:xfrm>
            <a:off x="8070573" y="6411015"/>
            <a:ext cx="3733800" cy="317500"/>
          </a:xfrm>
          <a:prstGeom prst="rect">
            <a:avLst/>
          </a:prstGeom>
        </p:spPr>
      </p:pic>
      <p:pic>
        <p:nvPicPr>
          <p:cNvPr id="11" name="Immagine 10">
            <a:hlinkClick r:id="rId7"/>
            <a:extLst>
              <a:ext uri="{FF2B5EF4-FFF2-40B4-BE49-F238E27FC236}">
                <a16:creationId xmlns:a16="http://schemas.microsoft.com/office/drawing/2014/main" id="{3C8796AB-9E83-EBFD-CEE6-976E1F8198DE}"/>
              </a:ext>
            </a:extLst>
          </p:cNvPr>
          <p:cNvPicPr>
            <a:picLocks noChangeAspect="1"/>
          </p:cNvPicPr>
          <p:nvPr userDrawn="1"/>
        </p:nvPicPr>
        <p:blipFill>
          <a:blip r:embed="rId8"/>
          <a:stretch>
            <a:fillRect/>
          </a:stretch>
        </p:blipFill>
        <p:spPr>
          <a:xfrm>
            <a:off x="4298950" y="6499363"/>
            <a:ext cx="2451100" cy="292100"/>
          </a:xfrm>
          <a:prstGeom prst="rect">
            <a:avLst/>
          </a:prstGeom>
        </p:spPr>
      </p:pic>
    </p:spTree>
    <p:extLst>
      <p:ext uri="{BB962C8B-B14F-4D97-AF65-F5344CB8AC3E}">
        <p14:creationId xmlns:p14="http://schemas.microsoft.com/office/powerpoint/2010/main" val="381591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4" name="Date Placeholder 3"/>
          <p:cNvSpPr>
            <a:spLocks noGrp="1"/>
          </p:cNvSpPr>
          <p:nvPr>
            <p:ph type="dt" sz="half" idx="10"/>
          </p:nvPr>
        </p:nvSpPr>
        <p:spPr/>
        <p:txBody>
          <a:bodyPr/>
          <a:lstStyle/>
          <a:p>
            <a:r>
              <a:rPr lang="fr-FR"/>
              <a:t>24/11/23</a:t>
            </a:r>
            <a:endParaRPr lang="it-IT"/>
          </a:p>
        </p:txBody>
      </p:sp>
      <p:sp>
        <p:nvSpPr>
          <p:cNvPr id="5" name="Footer Placeholder 4"/>
          <p:cNvSpPr>
            <a:spLocks noGrp="1"/>
          </p:cNvSpPr>
          <p:nvPr>
            <p:ph type="ftr" sz="quarter" idx="11"/>
          </p:nvPr>
        </p:nvSpPr>
        <p:spPr/>
        <p:txBody>
          <a:bodyPr/>
          <a:lstStyle/>
          <a:p>
            <a:r>
              <a:rPr lang="it-IT"/>
              <a:t>Ian Bird; Updates at E-EB</a:t>
            </a:r>
            <a:endParaRPr lang="it-IT" dirty="0"/>
          </a:p>
        </p:txBody>
      </p:sp>
      <p:sp>
        <p:nvSpPr>
          <p:cNvPr id="6" name="Slide Number Placeholder 5"/>
          <p:cNvSpPr>
            <a:spLocks noGrp="1"/>
          </p:cNvSpPr>
          <p:nvPr>
            <p:ph type="sldNum" sz="quarter" idx="12"/>
          </p:nvPr>
        </p:nvSpPr>
        <p:spPr>
          <a:xfrm>
            <a:off x="6537601" y="6346704"/>
            <a:ext cx="731981"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a:t>
            </a:fld>
            <a:endParaRPr lang="it-IT" dirty="0"/>
          </a:p>
        </p:txBody>
      </p:sp>
    </p:spTree>
    <p:extLst>
      <p:ext uri="{BB962C8B-B14F-4D97-AF65-F5344CB8AC3E}">
        <p14:creationId xmlns:p14="http://schemas.microsoft.com/office/powerpoint/2010/main" val="2172737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76582" y="3221765"/>
            <a:ext cx="8497455" cy="1595705"/>
          </a:xfrm>
        </p:spPr>
        <p:txBody>
          <a:bodyPr anchor="b">
            <a:normAutofit/>
          </a:bodyPr>
          <a:lstStyle>
            <a:lvl1pPr algn="ct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76581" y="5417819"/>
            <a:ext cx="8497456" cy="62405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990601" y="6378090"/>
            <a:ext cx="9483436" cy="415498"/>
          </a:xfrm>
          <a:prstGeom prst="rect">
            <a:avLst/>
          </a:prstGeom>
        </p:spPr>
        <p:txBody>
          <a:bodyPr wrap="square">
            <a:spAutoFit/>
          </a:bodyPr>
          <a:lstStyle/>
          <a:p>
            <a:pPr algn="r"/>
            <a:r>
              <a:rPr lang="en-GB" sz="1050" dirty="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schemeClr val="bg1">
                  <a:lumMod val="95000"/>
                </a:schemeClr>
              </a:solidFill>
            </a:endParaRPr>
          </a:p>
        </p:txBody>
      </p:sp>
    </p:spTree>
    <p:extLst>
      <p:ext uri="{BB962C8B-B14F-4D97-AF65-F5344CB8AC3E}">
        <p14:creationId xmlns:p14="http://schemas.microsoft.com/office/powerpoint/2010/main" val="54193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fr-FR"/>
              <a:t>24/11/23</a:t>
            </a:r>
            <a:endParaRPr lang="it-IT"/>
          </a:p>
        </p:txBody>
      </p:sp>
      <p:sp>
        <p:nvSpPr>
          <p:cNvPr id="5" name="Footer Placeholder 4"/>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18738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p:txBody>
      </p:sp>
      <p:sp>
        <p:nvSpPr>
          <p:cNvPr id="5" name="Date Placeholder 4"/>
          <p:cNvSpPr>
            <a:spLocks noGrp="1"/>
          </p:cNvSpPr>
          <p:nvPr>
            <p:ph type="dt" sz="half" idx="10"/>
          </p:nvPr>
        </p:nvSpPr>
        <p:spPr/>
        <p:txBody>
          <a:bodyPr/>
          <a:lstStyle/>
          <a:p>
            <a:r>
              <a:rPr lang="fr-FR"/>
              <a:t>24/11/23</a:t>
            </a:r>
            <a:endParaRPr lang="it-IT"/>
          </a:p>
        </p:txBody>
      </p:sp>
      <p:sp>
        <p:nvSpPr>
          <p:cNvPr id="6" name="Footer Placeholder 5"/>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111748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p:txBody>
      </p:sp>
      <p:sp>
        <p:nvSpPr>
          <p:cNvPr id="7" name="Date Placeholder 6"/>
          <p:cNvSpPr>
            <a:spLocks noGrp="1"/>
          </p:cNvSpPr>
          <p:nvPr>
            <p:ph type="dt" sz="half" idx="10"/>
          </p:nvPr>
        </p:nvSpPr>
        <p:spPr/>
        <p:txBody>
          <a:bodyPr/>
          <a:lstStyle/>
          <a:p>
            <a:r>
              <a:rPr lang="fr-FR"/>
              <a:t>24/11/23</a:t>
            </a:r>
            <a:endParaRPr lang="it-IT"/>
          </a:p>
        </p:txBody>
      </p:sp>
      <p:sp>
        <p:nvSpPr>
          <p:cNvPr id="8" name="Footer Placeholder 7"/>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297332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fr-FR"/>
              <a:t>24/11/23</a:t>
            </a:r>
            <a:endParaRPr lang="it-IT"/>
          </a:p>
        </p:txBody>
      </p:sp>
      <p:sp>
        <p:nvSpPr>
          <p:cNvPr id="4" name="Footer Placeholder 3"/>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349168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24/11/23</a:t>
            </a:r>
            <a:endParaRPr lang="it-IT"/>
          </a:p>
        </p:txBody>
      </p:sp>
      <p:sp>
        <p:nvSpPr>
          <p:cNvPr id="3" name="Footer Placeholder 2"/>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196795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fr-FR"/>
              <a:t>24/11/23</a:t>
            </a:r>
            <a:endParaRPr lang="it-IT"/>
          </a:p>
        </p:txBody>
      </p:sp>
      <p:sp>
        <p:nvSpPr>
          <p:cNvPr id="6" name="Footer Placeholder 5"/>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357892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fr-FR"/>
              <a:t>24/11/23</a:t>
            </a:r>
            <a:endParaRPr lang="it-IT"/>
          </a:p>
        </p:txBody>
      </p:sp>
      <p:sp>
        <p:nvSpPr>
          <p:cNvPr id="6" name="Footer Placeholder 5"/>
          <p:cNvSpPr>
            <a:spLocks noGrp="1"/>
          </p:cNvSpPr>
          <p:nvPr>
            <p:ph type="ftr" sz="quarter" idx="11"/>
          </p:nvPr>
        </p:nvSpPr>
        <p:spPr/>
        <p:txBody>
          <a:bodyPr/>
          <a:lstStyle/>
          <a:p>
            <a:r>
              <a:rPr lang="it-IT"/>
              <a:t>Ian Bird; Updates at E-EB</a:t>
            </a:r>
          </a:p>
        </p:txBody>
      </p:sp>
    </p:spTree>
    <p:extLst>
      <p:ext uri="{BB962C8B-B14F-4D97-AF65-F5344CB8AC3E}">
        <p14:creationId xmlns:p14="http://schemas.microsoft.com/office/powerpoint/2010/main" val="329703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3269" y="160028"/>
            <a:ext cx="9720532"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38200" y="1358781"/>
            <a:ext cx="105156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842514" y="6356352"/>
            <a:ext cx="15613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24/11/23</a:t>
            </a:r>
            <a:endParaRPr lang="it-IT"/>
          </a:p>
        </p:txBody>
      </p:sp>
      <p:sp>
        <p:nvSpPr>
          <p:cNvPr id="5" name="Footer Placeholder 4"/>
          <p:cNvSpPr>
            <a:spLocks noGrp="1"/>
          </p:cNvSpPr>
          <p:nvPr>
            <p:ph type="ftr" sz="quarter" idx="3"/>
          </p:nvPr>
        </p:nvSpPr>
        <p:spPr>
          <a:xfrm>
            <a:off x="2610929" y="6356352"/>
            <a:ext cx="37381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Ian Bird; Updates at E-EB</a:t>
            </a:r>
            <a:endParaRPr lang="it-IT" dirty="0"/>
          </a:p>
        </p:txBody>
      </p:sp>
      <p:sp>
        <p:nvSpPr>
          <p:cNvPr id="7" name="Rettangolo 6">
            <a:extLst>
              <a:ext uri="{FF2B5EF4-FFF2-40B4-BE49-F238E27FC236}">
                <a16:creationId xmlns:a16="http://schemas.microsoft.com/office/drawing/2014/main" id="{DCE86EC0-9AA0-9445-A96A-DFDEC4EB036F}"/>
              </a:ext>
            </a:extLst>
          </p:cNvPr>
          <p:cNvSpPr/>
          <p:nvPr userDrawn="1"/>
        </p:nvSpPr>
        <p:spPr>
          <a:xfrm>
            <a:off x="6829494" y="6364235"/>
            <a:ext cx="3716383" cy="415498"/>
          </a:xfrm>
          <a:prstGeom prst="rect">
            <a:avLst/>
          </a:prstGeom>
        </p:spPr>
        <p:txBody>
          <a:bodyPr wrap="square">
            <a:spAutoFit/>
          </a:bodyPr>
          <a:lstStyle/>
          <a:p>
            <a:pPr algn="r"/>
            <a:r>
              <a:rPr lang="en-GB" sz="1050" dirty="0">
                <a:solidFill>
                  <a:schemeClr val="tx1"/>
                </a:solidFill>
              </a:rPr>
              <a:t>Funded by the European Union’s </a:t>
            </a:r>
          </a:p>
          <a:p>
            <a:pPr algn="r"/>
            <a:r>
              <a:rPr lang="en-US" sz="1050" dirty="0">
                <a:solidFill>
                  <a:schemeClr val="tx1"/>
                </a:solidFill>
              </a:rPr>
              <a:t>Horizon 2020 - Grant N° </a:t>
            </a:r>
            <a:r>
              <a:rPr lang="uk-UA" sz="1050" dirty="0">
                <a:solidFill>
                  <a:schemeClr val="tx1"/>
                </a:solidFill>
              </a:rPr>
              <a:t>824064</a:t>
            </a:r>
            <a:endParaRPr lang="en-GB" sz="1400" dirty="0">
              <a:solidFill>
                <a:schemeClr val="tx1"/>
              </a:solidFill>
            </a:endParaRPr>
          </a:p>
        </p:txBody>
      </p:sp>
      <p:pic>
        <p:nvPicPr>
          <p:cNvPr id="8" name="Immagine 7">
            <a:extLst>
              <a:ext uri="{FF2B5EF4-FFF2-40B4-BE49-F238E27FC236}">
                <a16:creationId xmlns:a16="http://schemas.microsoft.com/office/drawing/2014/main" id="{2E0477E6-C1AD-094D-A442-EF1BE2575039}"/>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10545877" y="6425157"/>
            <a:ext cx="608780" cy="293654"/>
          </a:xfrm>
          <a:prstGeom prst="rect">
            <a:avLst/>
          </a:prstGeom>
          <a:ln w="3175">
            <a:noFill/>
          </a:ln>
        </p:spPr>
      </p:pic>
    </p:spTree>
    <p:extLst>
      <p:ext uri="{BB962C8B-B14F-4D97-AF65-F5344CB8AC3E}">
        <p14:creationId xmlns:p14="http://schemas.microsoft.com/office/powerpoint/2010/main" val="1567622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558" y="0"/>
            <a:ext cx="10069029" cy="132556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819203" y="1903798"/>
            <a:ext cx="11085383" cy="407293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10916137" y="6477264"/>
            <a:ext cx="988450" cy="318524"/>
          </a:xfrm>
          <a:prstGeom prst="rect">
            <a:avLst/>
          </a:prstGeom>
        </p:spPr>
        <p:txBody>
          <a:bodyPr vert="horz" lIns="91440" tIns="45720" rIns="91440" bIns="45720" rtlCol="0" anchor="ctr"/>
          <a:lstStyle>
            <a:lvl1pPr algn="r">
              <a:defRPr sz="1200">
                <a:solidFill>
                  <a:schemeClr val="bg1"/>
                </a:solidFill>
              </a:defRPr>
            </a:lvl1pPr>
          </a:lstStyle>
          <a:p>
            <a:fld id="{01B19144-8E75-194A-858E-64FC43EC01A1}" type="datetime1">
              <a:rPr lang="it-IT" smtClean="0"/>
              <a:t>01/12/23</a:t>
            </a:fld>
            <a:endParaRPr lang="it-IT"/>
          </a:p>
        </p:txBody>
      </p:sp>
      <p:sp>
        <p:nvSpPr>
          <p:cNvPr id="5" name="Footer Placeholder 4"/>
          <p:cNvSpPr>
            <a:spLocks noGrp="1"/>
          </p:cNvSpPr>
          <p:nvPr>
            <p:ph type="ftr" sz="quarter" idx="3"/>
          </p:nvPr>
        </p:nvSpPr>
        <p:spPr>
          <a:xfrm>
            <a:off x="3204672" y="6476234"/>
            <a:ext cx="7777373" cy="297875"/>
          </a:xfrm>
          <a:prstGeom prst="rect">
            <a:avLst/>
          </a:prstGeom>
        </p:spPr>
        <p:txBody>
          <a:bodyPr vert="horz" lIns="91440" tIns="45720" rIns="91440" bIns="45720" rtlCol="0" anchor="ctr"/>
          <a:lstStyle>
            <a:lvl1pPr algn="ctr">
              <a:defRPr sz="1200">
                <a:solidFill>
                  <a:schemeClr val="bg1"/>
                </a:solidFill>
              </a:defRPr>
            </a:lvl1pPr>
          </a:lstStyle>
          <a:p>
            <a:endParaRPr lang="it-IT" dirty="0"/>
          </a:p>
        </p:txBody>
      </p:sp>
      <p:sp>
        <p:nvSpPr>
          <p:cNvPr id="6" name="Slide Number Placeholder 5"/>
          <p:cNvSpPr>
            <a:spLocks noGrp="1"/>
          </p:cNvSpPr>
          <p:nvPr>
            <p:ph type="sldNum" sz="quarter" idx="4"/>
          </p:nvPr>
        </p:nvSpPr>
        <p:spPr>
          <a:xfrm>
            <a:off x="293616" y="6476232"/>
            <a:ext cx="1051176" cy="297875"/>
          </a:xfrm>
          <a:prstGeom prst="rect">
            <a:avLst/>
          </a:prstGeom>
        </p:spPr>
        <p:txBody>
          <a:bodyPr vert="horz" lIns="91440" tIns="45720" rIns="91440" bIns="45720" rtlCol="0" anchor="ctr"/>
          <a:lstStyle>
            <a:lvl1pPr algn="l">
              <a:defRPr sz="1200">
                <a:solidFill>
                  <a:schemeClr val="bg1"/>
                </a:solidFill>
              </a:defRPr>
            </a:lvl1pPr>
          </a:lstStyle>
          <a:p>
            <a:fld id="{345175DA-277F-B548-B500-1BF71FE23091}" type="slidenum">
              <a:rPr lang="it-IT" smtClean="0"/>
              <a:pPr/>
              <a:t>‹#›</a:t>
            </a:fld>
            <a:endParaRPr lang="it-IT"/>
          </a:p>
        </p:txBody>
      </p:sp>
    </p:spTree>
    <p:extLst>
      <p:ext uri="{BB962C8B-B14F-4D97-AF65-F5344CB8AC3E}">
        <p14:creationId xmlns:p14="http://schemas.microsoft.com/office/powerpoint/2010/main" val="4221354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p:txStyles>
    <p:title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p:titleStyle>
    <p:bodyStyle>
      <a:lvl1pPr marL="228600" indent="-228600" algn="l" defTabSz="914400" rtl="0" eaLnBrk="1" latinLnBrk="0" hangingPunct="1">
        <a:lnSpc>
          <a:spcPct val="90000"/>
        </a:lnSpc>
        <a:spcBef>
          <a:spcPts val="1000"/>
        </a:spcBef>
        <a:buSzPct val="100000"/>
        <a:buFontTx/>
        <a:buBlip>
          <a:blip r:embed="rId12"/>
        </a:buBlip>
        <a:defRPr sz="2800" kern="1200">
          <a:solidFill>
            <a:srgbClr val="323F24"/>
          </a:solidFill>
          <a:latin typeface="+mn-lt"/>
          <a:ea typeface="+mn-ea"/>
          <a:cs typeface="+mn-cs"/>
        </a:defRPr>
      </a:lvl1pPr>
      <a:lvl2pPr marL="685800" indent="-228600" algn="l" defTabSz="914400" rtl="0" eaLnBrk="1" latinLnBrk="0" hangingPunct="1">
        <a:lnSpc>
          <a:spcPct val="90000"/>
        </a:lnSpc>
        <a:spcBef>
          <a:spcPts val="500"/>
        </a:spcBef>
        <a:buSzPct val="100000"/>
        <a:buFontTx/>
        <a:buBlip>
          <a:blip r:embed="rId12"/>
        </a:buBlip>
        <a:defRPr sz="2400" kern="1200">
          <a:solidFill>
            <a:srgbClr val="323F24"/>
          </a:solidFill>
          <a:latin typeface="+mn-lt"/>
          <a:ea typeface="+mn-ea"/>
          <a:cs typeface="+mn-cs"/>
        </a:defRPr>
      </a:lvl2pPr>
      <a:lvl3pPr marL="1143000" indent="-228600" algn="l" defTabSz="914400" rtl="0" eaLnBrk="1" latinLnBrk="0" hangingPunct="1">
        <a:lnSpc>
          <a:spcPct val="90000"/>
        </a:lnSpc>
        <a:spcBef>
          <a:spcPts val="500"/>
        </a:spcBef>
        <a:buSzPct val="100000"/>
        <a:buFontTx/>
        <a:buBlip>
          <a:blip r:embed="rId12"/>
        </a:buBlip>
        <a:defRPr sz="2000" kern="1200">
          <a:solidFill>
            <a:srgbClr val="323F24"/>
          </a:solidFill>
          <a:latin typeface="+mn-lt"/>
          <a:ea typeface="+mn-ea"/>
          <a:cs typeface="+mn-cs"/>
        </a:defRPr>
      </a:lvl3pPr>
      <a:lvl4pPr marL="1600200" indent="-228600" algn="l" defTabSz="914400" rtl="0" eaLnBrk="1" latinLnBrk="0" hangingPunct="1">
        <a:lnSpc>
          <a:spcPct val="90000"/>
        </a:lnSpc>
        <a:spcBef>
          <a:spcPts val="500"/>
        </a:spcBef>
        <a:buSzPct val="100000"/>
        <a:buFontTx/>
        <a:buBlip>
          <a:blip r:embed="rId12"/>
        </a:buBlip>
        <a:defRPr sz="1800" kern="1200">
          <a:solidFill>
            <a:srgbClr val="323F24"/>
          </a:solidFill>
          <a:latin typeface="+mn-lt"/>
          <a:ea typeface="+mn-ea"/>
          <a:cs typeface="+mn-cs"/>
        </a:defRPr>
      </a:lvl4pPr>
      <a:lvl5pPr marL="2057400" indent="-228600" algn="l" defTabSz="914400" rtl="0" eaLnBrk="1" latinLnBrk="0" hangingPunct="1">
        <a:lnSpc>
          <a:spcPct val="90000"/>
        </a:lnSpc>
        <a:spcBef>
          <a:spcPts val="500"/>
        </a:spcBef>
        <a:buSzPct val="100000"/>
        <a:buFontTx/>
        <a:buBlip>
          <a:blip r:embed="rId12"/>
        </a:buBlip>
        <a:defRPr sz="1800" kern="1200">
          <a:solidFill>
            <a:srgbClr val="323F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genda.infn.it/event/34738/timetabl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dico.in2p3.fr/event/3104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indico.in2p3.fr/event/3024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2251235" y="3505889"/>
            <a:ext cx="7827264" cy="1595705"/>
          </a:xfrm>
        </p:spPr>
        <p:txBody>
          <a:bodyPr/>
          <a:lstStyle/>
          <a:p>
            <a:r>
              <a:rPr lang="en-GB"/>
              <a:t>Strategy Board </a:t>
            </a:r>
            <a:br>
              <a:rPr lang="en-GB"/>
            </a:br>
            <a:r>
              <a:rPr lang="en-GB"/>
              <a:t>Updates from EB</a:t>
            </a:r>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2735867" y="5294293"/>
            <a:ext cx="6858000" cy="978508"/>
          </a:xfrm>
        </p:spPr>
        <p:txBody>
          <a:bodyPr/>
          <a:lstStyle/>
          <a:p>
            <a:r>
              <a:rPr lang="en-GB" dirty="0"/>
              <a:t>Ian Bird, LAPP</a:t>
            </a:r>
          </a:p>
          <a:p>
            <a:r>
              <a:rPr lang="en-GB" dirty="0"/>
              <a:t> 4</a:t>
            </a:r>
            <a:r>
              <a:rPr lang="en-GB" baseline="30000" dirty="0"/>
              <a:t>th</a:t>
            </a:r>
            <a:r>
              <a:rPr lang="en-GB" dirty="0"/>
              <a:t> December 2023</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4FBE75-CD8F-6548-9DAF-FA879D0A7A38}"/>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D91D58AB-3A2C-0B4C-9D72-3DF817334A98}"/>
              </a:ext>
            </a:extLst>
          </p:cNvPr>
          <p:cNvSpPr>
            <a:spLocks noGrp="1"/>
          </p:cNvSpPr>
          <p:nvPr>
            <p:ph type="ftr" sz="quarter" idx="11"/>
          </p:nvPr>
        </p:nvSpPr>
        <p:spPr/>
        <p:txBody>
          <a:bodyPr/>
          <a:lstStyle/>
          <a:p>
            <a:r>
              <a:rPr lang="it-IT"/>
              <a:t>Ian Bird; Updates at E-EB</a:t>
            </a:r>
            <a:endParaRPr lang="it-IT" dirty="0"/>
          </a:p>
        </p:txBody>
      </p:sp>
      <p:sp>
        <p:nvSpPr>
          <p:cNvPr id="2" name="Title 1">
            <a:extLst>
              <a:ext uri="{FF2B5EF4-FFF2-40B4-BE49-F238E27FC236}">
                <a16:creationId xmlns:a16="http://schemas.microsoft.com/office/drawing/2014/main" id="{611A4DF7-ACED-3643-B4B1-B192419E5907}"/>
              </a:ext>
            </a:extLst>
          </p:cNvPr>
          <p:cNvSpPr>
            <a:spLocks noGrp="1"/>
          </p:cNvSpPr>
          <p:nvPr>
            <p:ph type="title" idx="4294967295"/>
          </p:nvPr>
        </p:nvSpPr>
        <p:spPr>
          <a:xfrm>
            <a:off x="2319338" y="0"/>
            <a:ext cx="9720262" cy="799469"/>
          </a:xfrm>
        </p:spPr>
        <p:txBody>
          <a:bodyPr/>
          <a:lstStyle/>
          <a:p>
            <a:r>
              <a:rPr lang="en-GB" b="1" dirty="0">
                <a:latin typeface="+mn-lt"/>
              </a:rPr>
              <a:t>(Test) Science Projects status – EU </a:t>
            </a:r>
          </a:p>
        </p:txBody>
      </p:sp>
      <p:sp>
        <p:nvSpPr>
          <p:cNvPr id="6" name="Slide Number Placeholder 5">
            <a:extLst>
              <a:ext uri="{FF2B5EF4-FFF2-40B4-BE49-F238E27FC236}">
                <a16:creationId xmlns:a16="http://schemas.microsoft.com/office/drawing/2014/main" id="{359C5DD7-4181-8140-B4FC-777F421456BA}"/>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10</a:t>
            </a:fld>
            <a:endParaRPr lang="it-IT" dirty="0"/>
          </a:p>
        </p:txBody>
      </p:sp>
      <p:pic>
        <p:nvPicPr>
          <p:cNvPr id="7" name="Picture 6">
            <a:extLst>
              <a:ext uri="{FF2B5EF4-FFF2-40B4-BE49-F238E27FC236}">
                <a16:creationId xmlns:a16="http://schemas.microsoft.com/office/drawing/2014/main" id="{F436DA86-1A81-4744-ADE1-F8147E0E6718}"/>
              </a:ext>
            </a:extLst>
          </p:cNvPr>
          <p:cNvPicPr>
            <a:picLocks noChangeAspect="1"/>
          </p:cNvPicPr>
          <p:nvPr/>
        </p:nvPicPr>
        <p:blipFill>
          <a:blip r:embed="rId2"/>
          <a:stretch>
            <a:fillRect/>
          </a:stretch>
        </p:blipFill>
        <p:spPr>
          <a:xfrm>
            <a:off x="6211212" y="730007"/>
            <a:ext cx="5029201" cy="2697604"/>
          </a:xfrm>
          <a:prstGeom prst="rect">
            <a:avLst/>
          </a:prstGeom>
        </p:spPr>
      </p:pic>
      <p:pic>
        <p:nvPicPr>
          <p:cNvPr id="11" name="Picture 10">
            <a:extLst>
              <a:ext uri="{FF2B5EF4-FFF2-40B4-BE49-F238E27FC236}">
                <a16:creationId xmlns:a16="http://schemas.microsoft.com/office/drawing/2014/main" id="{1F6068F5-5943-334A-84BD-434692591A13}"/>
              </a:ext>
            </a:extLst>
          </p:cNvPr>
          <p:cNvPicPr>
            <a:picLocks noChangeAspect="1"/>
          </p:cNvPicPr>
          <p:nvPr/>
        </p:nvPicPr>
        <p:blipFill>
          <a:blip r:embed="rId3"/>
          <a:stretch>
            <a:fillRect/>
          </a:stretch>
        </p:blipFill>
        <p:spPr>
          <a:xfrm>
            <a:off x="289674" y="730007"/>
            <a:ext cx="5122352" cy="2867888"/>
          </a:xfrm>
          <a:prstGeom prst="rect">
            <a:avLst/>
          </a:prstGeom>
        </p:spPr>
      </p:pic>
      <p:pic>
        <p:nvPicPr>
          <p:cNvPr id="14" name="Picture 13">
            <a:extLst>
              <a:ext uri="{FF2B5EF4-FFF2-40B4-BE49-F238E27FC236}">
                <a16:creationId xmlns:a16="http://schemas.microsoft.com/office/drawing/2014/main" id="{7F34B9C5-312C-9448-BEB2-1CEA2CB09EC7}"/>
              </a:ext>
            </a:extLst>
          </p:cNvPr>
          <p:cNvPicPr>
            <a:picLocks noChangeAspect="1"/>
          </p:cNvPicPr>
          <p:nvPr/>
        </p:nvPicPr>
        <p:blipFill>
          <a:blip r:embed="rId4"/>
          <a:stretch>
            <a:fillRect/>
          </a:stretch>
        </p:blipFill>
        <p:spPr>
          <a:xfrm>
            <a:off x="477244" y="3519848"/>
            <a:ext cx="5524972" cy="3006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83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07C5-7D9F-6F43-9B54-1B5BFF11DEC6}"/>
              </a:ext>
            </a:extLst>
          </p:cNvPr>
          <p:cNvSpPr>
            <a:spLocks noGrp="1"/>
          </p:cNvSpPr>
          <p:nvPr>
            <p:ph type="title"/>
          </p:nvPr>
        </p:nvSpPr>
        <p:spPr/>
        <p:txBody>
          <a:bodyPr/>
          <a:lstStyle/>
          <a:p>
            <a:r>
              <a:rPr lang="en-GB" b="1" dirty="0">
                <a:latin typeface="+mn-lt"/>
              </a:rPr>
              <a:t>EOSC Future (1/2)</a:t>
            </a:r>
          </a:p>
        </p:txBody>
      </p:sp>
      <p:sp>
        <p:nvSpPr>
          <p:cNvPr id="3" name="Content Placeholder 2">
            <a:extLst>
              <a:ext uri="{FF2B5EF4-FFF2-40B4-BE49-F238E27FC236}">
                <a16:creationId xmlns:a16="http://schemas.microsoft.com/office/drawing/2014/main" id="{6FFFB82D-4AA5-614F-92C6-8F155B20E988}"/>
              </a:ext>
            </a:extLst>
          </p:cNvPr>
          <p:cNvSpPr>
            <a:spLocks noGrp="1"/>
          </p:cNvSpPr>
          <p:nvPr>
            <p:ph idx="1"/>
          </p:nvPr>
        </p:nvSpPr>
        <p:spPr>
          <a:xfrm>
            <a:off x="838200" y="1066800"/>
            <a:ext cx="10515600" cy="5110163"/>
          </a:xfrm>
        </p:spPr>
        <p:txBody>
          <a:bodyPr>
            <a:normAutofit fontScale="92500" lnSpcReduction="10000"/>
          </a:bodyPr>
          <a:lstStyle/>
          <a:p>
            <a:r>
              <a:rPr lang="en-GB" dirty="0"/>
              <a:t> The project formally finished in September, but</a:t>
            </a:r>
          </a:p>
          <a:p>
            <a:r>
              <a:rPr lang="en-GB" dirty="0"/>
              <a:t> 6 month extension </a:t>
            </a:r>
            <a:r>
              <a:rPr lang="en-GB" dirty="0">
                <a:sym typeface="Wingdings" pitchFamily="2" charset="2"/>
              </a:rPr>
              <a:t> end March 2024</a:t>
            </a:r>
          </a:p>
          <a:p>
            <a:pPr lvl="1"/>
            <a:r>
              <a:rPr lang="en-GB" dirty="0">
                <a:sym typeface="Wingdings" pitchFamily="2" charset="2"/>
              </a:rPr>
              <a:t> Limited activities in the extension:</a:t>
            </a:r>
          </a:p>
          <a:p>
            <a:pPr lvl="2"/>
            <a:r>
              <a:rPr lang="en-GB" dirty="0">
                <a:sym typeface="Wingdings" pitchFamily="2" charset="2"/>
              </a:rPr>
              <a:t> Handover, sustainability, communication/dissemination only</a:t>
            </a:r>
          </a:p>
          <a:p>
            <a:pPr lvl="2"/>
            <a:r>
              <a:rPr lang="en-GB" dirty="0">
                <a:sym typeface="Wingdings" pitchFamily="2" charset="2"/>
              </a:rPr>
              <a:t> Science projects formally ended</a:t>
            </a:r>
          </a:p>
          <a:p>
            <a:pPr lvl="2"/>
            <a:r>
              <a:rPr lang="en-GB" dirty="0">
                <a:sym typeface="Wingdings" pitchFamily="2" charset="2"/>
              </a:rPr>
              <a:t> Main rationale of extension was to work on the handover </a:t>
            </a:r>
          </a:p>
          <a:p>
            <a:pPr lvl="1"/>
            <a:r>
              <a:rPr lang="en-GB" dirty="0">
                <a:sym typeface="Wingdings" pitchFamily="2" charset="2"/>
              </a:rPr>
              <a:t> M30 Review (11-12 Dec) will review project as if it finished at M30</a:t>
            </a:r>
          </a:p>
          <a:p>
            <a:pPr lvl="2"/>
            <a:r>
              <a:rPr lang="en-GB" dirty="0">
                <a:sym typeface="Wingdings" pitchFamily="2" charset="2"/>
              </a:rPr>
              <a:t> i.e. were objectives achieved, etc.</a:t>
            </a:r>
          </a:p>
          <a:p>
            <a:r>
              <a:rPr lang="en-GB" dirty="0">
                <a:sym typeface="Wingdings" pitchFamily="2" charset="2"/>
              </a:rPr>
              <a:t> ESCAPE participation in the extension</a:t>
            </a:r>
          </a:p>
          <a:p>
            <a:pPr lvl="1"/>
            <a:r>
              <a:rPr lang="en-GB" dirty="0">
                <a:sym typeface="Wingdings" pitchFamily="2" charset="2"/>
              </a:rPr>
              <a:t> Funded: CERN 3 PM, ASTRON 1 PM</a:t>
            </a:r>
          </a:p>
          <a:p>
            <a:pPr lvl="1"/>
            <a:r>
              <a:rPr lang="en-GB" dirty="0">
                <a:sym typeface="Wingdings" pitchFamily="2" charset="2"/>
              </a:rPr>
              <a:t>  + Ad-hoc unfunded effort to finish various aspects</a:t>
            </a:r>
          </a:p>
          <a:p>
            <a:r>
              <a:rPr lang="en-GB" dirty="0">
                <a:sym typeface="Wingdings" pitchFamily="2" charset="2"/>
              </a:rPr>
              <a:t> Excellent visibility of ESCAPE via demos of the TSPs</a:t>
            </a:r>
          </a:p>
          <a:p>
            <a:pPr lvl="1"/>
            <a:r>
              <a:rPr lang="en-GB" dirty="0">
                <a:sym typeface="Wingdings" pitchFamily="2" charset="2"/>
              </a:rPr>
              <a:t> DM demo was 1</a:t>
            </a:r>
            <a:r>
              <a:rPr lang="en-GB" baseline="30000" dirty="0">
                <a:sym typeface="Wingdings" pitchFamily="2" charset="2"/>
              </a:rPr>
              <a:t>st</a:t>
            </a:r>
            <a:r>
              <a:rPr lang="en-GB" dirty="0">
                <a:sym typeface="Wingdings" pitchFamily="2" charset="2"/>
              </a:rPr>
              <a:t> demo of AAI federation; EU demo showed full Open Science workflow using EOSC services and tools</a:t>
            </a:r>
          </a:p>
        </p:txBody>
      </p:sp>
      <p:sp>
        <p:nvSpPr>
          <p:cNvPr id="4" name="Date Placeholder 3">
            <a:extLst>
              <a:ext uri="{FF2B5EF4-FFF2-40B4-BE49-F238E27FC236}">
                <a16:creationId xmlns:a16="http://schemas.microsoft.com/office/drawing/2014/main" id="{0DC12A3C-2F20-AF46-A9DD-961DAAD9597F}"/>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E6C35642-7A77-F943-8D61-ACCF85FC7538}"/>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A83A26B7-CA4D-5A4E-AA1D-84DBF8BB1775}"/>
              </a:ext>
            </a:extLst>
          </p:cNvPr>
          <p:cNvSpPr>
            <a:spLocks noGrp="1"/>
          </p:cNvSpPr>
          <p:nvPr>
            <p:ph type="sldNum" sz="quarter" idx="12"/>
          </p:nvPr>
        </p:nvSpPr>
        <p:spPr/>
        <p:txBody>
          <a:bodyPr/>
          <a:lstStyle/>
          <a:p>
            <a:pPr algn="ctr"/>
            <a:fld id="{F815B12F-D02A-B845-865F-37AC5B232343}" type="slidenum">
              <a:rPr lang="it-IT" smtClean="0"/>
              <a:pPr algn="ctr"/>
              <a:t>11</a:t>
            </a:fld>
            <a:endParaRPr lang="it-IT" dirty="0"/>
          </a:p>
        </p:txBody>
      </p:sp>
      <p:pic>
        <p:nvPicPr>
          <p:cNvPr id="8" name="Picture 7">
            <a:extLst>
              <a:ext uri="{FF2B5EF4-FFF2-40B4-BE49-F238E27FC236}">
                <a16:creationId xmlns:a16="http://schemas.microsoft.com/office/drawing/2014/main" id="{9A6BD036-6C85-4F47-9A17-4829CC49ACEF}"/>
              </a:ext>
            </a:extLst>
          </p:cNvPr>
          <p:cNvPicPr>
            <a:picLocks noChangeAspect="1"/>
          </p:cNvPicPr>
          <p:nvPr/>
        </p:nvPicPr>
        <p:blipFill>
          <a:blip r:embed="rId2"/>
          <a:stretch>
            <a:fillRect/>
          </a:stretch>
        </p:blipFill>
        <p:spPr>
          <a:xfrm>
            <a:off x="10226565" y="1"/>
            <a:ext cx="1843251" cy="1228834"/>
          </a:xfrm>
          <a:prstGeom prst="rect">
            <a:avLst/>
          </a:prstGeom>
        </p:spPr>
      </p:pic>
    </p:spTree>
    <p:extLst>
      <p:ext uri="{BB962C8B-B14F-4D97-AF65-F5344CB8AC3E}">
        <p14:creationId xmlns:p14="http://schemas.microsoft.com/office/powerpoint/2010/main" val="2701127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E8498-AEAC-3C42-B22C-79A444053FF7}"/>
              </a:ext>
            </a:extLst>
          </p:cNvPr>
          <p:cNvSpPr>
            <a:spLocks noGrp="1"/>
          </p:cNvSpPr>
          <p:nvPr>
            <p:ph type="dt" sz="half" idx="10"/>
          </p:nvPr>
        </p:nvSpPr>
        <p:spPr/>
        <p:txBody>
          <a:bodyPr/>
          <a:lstStyle/>
          <a:p>
            <a:fld id="{76ECB076-05B0-BA42-B610-86994D31C585}" type="datetime1">
              <a:rPr lang="it-IT" smtClean="0"/>
              <a:t>01/12/23</a:t>
            </a:fld>
            <a:endParaRPr lang="it-IT"/>
          </a:p>
        </p:txBody>
      </p:sp>
      <p:sp>
        <p:nvSpPr>
          <p:cNvPr id="3" name="Slide Number Placeholder 2">
            <a:extLst>
              <a:ext uri="{FF2B5EF4-FFF2-40B4-BE49-F238E27FC236}">
                <a16:creationId xmlns:a16="http://schemas.microsoft.com/office/drawing/2014/main" id="{AF58A553-347C-594F-98D5-954C5ED0DC48}"/>
              </a:ext>
            </a:extLst>
          </p:cNvPr>
          <p:cNvSpPr>
            <a:spLocks noGrp="1"/>
          </p:cNvSpPr>
          <p:nvPr>
            <p:ph type="sldNum" sz="quarter" idx="12"/>
          </p:nvPr>
        </p:nvSpPr>
        <p:spPr/>
        <p:txBody>
          <a:bodyPr/>
          <a:lstStyle/>
          <a:p>
            <a:fld id="{345175DA-277F-B548-B500-1BF71FE23091}" type="slidenum">
              <a:rPr lang="it-IT" smtClean="0"/>
              <a:pPr/>
              <a:t>12</a:t>
            </a:fld>
            <a:endParaRPr lang="it-IT"/>
          </a:p>
        </p:txBody>
      </p:sp>
      <p:pic>
        <p:nvPicPr>
          <p:cNvPr id="4" name="Picture 4" descr="https://euc-powerpoint.officeapps.live.com/pods/GetClipboardImage.ashx?Id=d1ef3a00-45ee-4a86-acc1-028cc4bb916b&amp;DC=GEU4&amp;pkey=20345402-3f4a-4531-882d-3f8ebff25925&amp;wdwaccluster=GEU4">
            <a:extLst>
              <a:ext uri="{FF2B5EF4-FFF2-40B4-BE49-F238E27FC236}">
                <a16:creationId xmlns:a16="http://schemas.microsoft.com/office/drawing/2014/main" id="{1874CFD4-A595-AF42-B553-2072F1BE1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8A9F2D-9A60-0D45-8EC7-FACC9A00D86A}"/>
              </a:ext>
            </a:extLst>
          </p:cNvPr>
          <p:cNvSpPr txBox="1"/>
          <p:nvPr/>
        </p:nvSpPr>
        <p:spPr>
          <a:xfrm>
            <a:off x="792754" y="0"/>
            <a:ext cx="2934294" cy="830997"/>
          </a:xfrm>
          <a:prstGeom prst="rect">
            <a:avLst/>
          </a:prstGeom>
          <a:noFill/>
        </p:spPr>
        <p:txBody>
          <a:bodyPr wrap="square" rtlCol="0">
            <a:spAutoFit/>
          </a:bodyPr>
          <a:lstStyle/>
          <a:p>
            <a:r>
              <a:rPr lang="en-GB" sz="2400" b="1" dirty="0">
                <a:solidFill>
                  <a:schemeClr val="accent6">
                    <a:lumMod val="75000"/>
                  </a:schemeClr>
                </a:solidFill>
              </a:rPr>
              <a:t>Demo at EOSC-Future M24 Review </a:t>
            </a:r>
          </a:p>
        </p:txBody>
      </p:sp>
    </p:spTree>
    <p:extLst>
      <p:ext uri="{BB962C8B-B14F-4D97-AF65-F5344CB8AC3E}">
        <p14:creationId xmlns:p14="http://schemas.microsoft.com/office/powerpoint/2010/main" val="387124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45CDCD-CFDB-0E4C-B570-1EA6078CDD55}"/>
              </a:ext>
            </a:extLst>
          </p:cNvPr>
          <p:cNvSpPr>
            <a:spLocks noGrp="1"/>
          </p:cNvSpPr>
          <p:nvPr>
            <p:ph type="dt" sz="half" idx="10"/>
          </p:nvPr>
        </p:nvSpPr>
        <p:spPr/>
        <p:txBody>
          <a:bodyPr/>
          <a:lstStyle/>
          <a:p>
            <a:fld id="{76ECB076-05B0-BA42-B610-86994D31C585}" type="datetime1">
              <a:rPr lang="it-IT" smtClean="0"/>
              <a:t>01/12/23</a:t>
            </a:fld>
            <a:endParaRPr lang="it-IT"/>
          </a:p>
        </p:txBody>
      </p:sp>
      <p:sp>
        <p:nvSpPr>
          <p:cNvPr id="3" name="Slide Number Placeholder 2">
            <a:extLst>
              <a:ext uri="{FF2B5EF4-FFF2-40B4-BE49-F238E27FC236}">
                <a16:creationId xmlns:a16="http://schemas.microsoft.com/office/drawing/2014/main" id="{E7CE73DF-94C9-4A4F-B0ED-074CB734CAC6}"/>
              </a:ext>
            </a:extLst>
          </p:cNvPr>
          <p:cNvSpPr>
            <a:spLocks noGrp="1"/>
          </p:cNvSpPr>
          <p:nvPr>
            <p:ph type="sldNum" sz="quarter" idx="12"/>
          </p:nvPr>
        </p:nvSpPr>
        <p:spPr/>
        <p:txBody>
          <a:bodyPr/>
          <a:lstStyle/>
          <a:p>
            <a:fld id="{345175DA-277F-B548-B500-1BF71FE23091}" type="slidenum">
              <a:rPr lang="it-IT" smtClean="0"/>
              <a:pPr/>
              <a:t>13</a:t>
            </a:fld>
            <a:endParaRPr lang="it-IT"/>
          </a:p>
        </p:txBody>
      </p:sp>
      <p:pic>
        <p:nvPicPr>
          <p:cNvPr id="3074" name="Picture 2" descr="https://euc-powerpoint.officeapps.live.com/pods/GetClipboardImage.ashx?Id=9c3e4fa0-328f-4522-8465-4892cc282c07&amp;DC=GEU4&amp;pkey=1189c402-b3c9-46bb-8a90-2f8c1305c2a3&amp;wdwaccluster=GEU4">
            <a:extLst>
              <a:ext uri="{FF2B5EF4-FFF2-40B4-BE49-F238E27FC236}">
                <a16:creationId xmlns:a16="http://schemas.microsoft.com/office/drawing/2014/main" id="{E9FE3617-96C2-C245-A7F5-16BCEB07F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A9AA1A-4636-7941-8B4A-C26754E2F9C7}"/>
              </a:ext>
            </a:extLst>
          </p:cNvPr>
          <p:cNvSpPr txBox="1"/>
          <p:nvPr/>
        </p:nvSpPr>
        <p:spPr>
          <a:xfrm>
            <a:off x="792754" y="0"/>
            <a:ext cx="2934294" cy="830997"/>
          </a:xfrm>
          <a:prstGeom prst="rect">
            <a:avLst/>
          </a:prstGeom>
          <a:noFill/>
        </p:spPr>
        <p:txBody>
          <a:bodyPr wrap="square" rtlCol="0">
            <a:spAutoFit/>
          </a:bodyPr>
          <a:lstStyle/>
          <a:p>
            <a:r>
              <a:rPr lang="en-GB" sz="2400" b="1" dirty="0">
                <a:solidFill>
                  <a:schemeClr val="accent6">
                    <a:lumMod val="75000"/>
                  </a:schemeClr>
                </a:solidFill>
              </a:rPr>
              <a:t>Demo at EOSC-Future M24 Review </a:t>
            </a:r>
          </a:p>
        </p:txBody>
      </p:sp>
    </p:spTree>
    <p:extLst>
      <p:ext uri="{BB962C8B-B14F-4D97-AF65-F5344CB8AC3E}">
        <p14:creationId xmlns:p14="http://schemas.microsoft.com/office/powerpoint/2010/main" val="397371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69F7-2CB0-014A-81E8-CA5BD3D20F56}"/>
              </a:ext>
            </a:extLst>
          </p:cNvPr>
          <p:cNvSpPr>
            <a:spLocks noGrp="1"/>
          </p:cNvSpPr>
          <p:nvPr>
            <p:ph type="title"/>
          </p:nvPr>
        </p:nvSpPr>
        <p:spPr/>
        <p:txBody>
          <a:bodyPr/>
          <a:lstStyle/>
          <a:p>
            <a:r>
              <a:rPr lang="en-GB" b="1" dirty="0">
                <a:latin typeface="+mn-lt"/>
              </a:rPr>
              <a:t>EOSC-Future (2/2)</a:t>
            </a:r>
          </a:p>
        </p:txBody>
      </p:sp>
      <p:sp>
        <p:nvSpPr>
          <p:cNvPr id="3" name="Content Placeholder 2">
            <a:extLst>
              <a:ext uri="{FF2B5EF4-FFF2-40B4-BE49-F238E27FC236}">
                <a16:creationId xmlns:a16="http://schemas.microsoft.com/office/drawing/2014/main" id="{9CA39459-44CD-AD4F-A131-0AF625A1BC5B}"/>
              </a:ext>
            </a:extLst>
          </p:cNvPr>
          <p:cNvSpPr>
            <a:spLocks noGrp="1"/>
          </p:cNvSpPr>
          <p:nvPr>
            <p:ph idx="1"/>
          </p:nvPr>
        </p:nvSpPr>
        <p:spPr>
          <a:xfrm>
            <a:off x="838200" y="1192381"/>
            <a:ext cx="10515600" cy="4984582"/>
          </a:xfrm>
        </p:spPr>
        <p:txBody>
          <a:bodyPr>
            <a:normAutofit fontScale="92500" lnSpcReduction="20000"/>
          </a:bodyPr>
          <a:lstStyle/>
          <a:p>
            <a:pPr marL="0" indent="0">
              <a:buNone/>
            </a:pPr>
            <a:r>
              <a:rPr lang="en-GB" sz="3200" i="1" u="sng" dirty="0"/>
              <a:t>What is left for ESCAPE to do in the extension?</a:t>
            </a:r>
          </a:p>
          <a:p>
            <a:pPr marL="0" indent="0">
              <a:buNone/>
            </a:pPr>
            <a:endParaRPr lang="en-GB" sz="1100" i="1" u="sng" dirty="0"/>
          </a:p>
          <a:p>
            <a:pPr marL="0" indent="0">
              <a:buNone/>
            </a:pPr>
            <a:r>
              <a:rPr lang="en-GB" dirty="0"/>
              <a:t>1) IPR – we had to specify what products etc were concerned</a:t>
            </a:r>
          </a:p>
          <a:p>
            <a:pPr lvl="1">
              <a:buFont typeface="Arial" panose="020B0604020202020204" pitchFamily="34" charset="0"/>
              <a:buChar char="•"/>
            </a:pPr>
            <a:r>
              <a:rPr lang="en-GB" dirty="0"/>
              <a:t> EOSC-F had legal advice on this</a:t>
            </a:r>
          </a:p>
          <a:p>
            <a:pPr lvl="1">
              <a:buFont typeface="Arial" panose="020B0604020202020204" pitchFamily="34" charset="0"/>
              <a:buChar char="•"/>
            </a:pPr>
            <a:r>
              <a:rPr lang="en-GB" dirty="0"/>
              <a:t> For SPs – in the end only ”products” that were really developed using EOSC-F effort were concerned</a:t>
            </a:r>
          </a:p>
          <a:p>
            <a:pPr lvl="2">
              <a:buFont typeface="Arial" panose="020B0604020202020204" pitchFamily="34" charset="0"/>
              <a:buChar char="•"/>
            </a:pPr>
            <a:r>
              <a:rPr lang="en-GB" dirty="0"/>
              <a:t> For ESCAPE we agreed this was limited to VRE</a:t>
            </a:r>
          </a:p>
          <a:p>
            <a:pPr lvl="1">
              <a:buFont typeface="Arial" panose="020B0604020202020204" pitchFamily="34" charset="0"/>
              <a:buChar char="•"/>
            </a:pPr>
            <a:r>
              <a:rPr lang="en-GB" dirty="0"/>
              <a:t> To finish this now, we have only to sign a Joint Ownership Agreement (CERN, CNRS) for the VRE (once template is available)</a:t>
            </a:r>
          </a:p>
          <a:p>
            <a:pPr marL="0" indent="0">
              <a:buNone/>
            </a:pPr>
            <a:r>
              <a:rPr lang="en-GB" dirty="0"/>
              <a:t>2) Finish Onboarding:</a:t>
            </a:r>
          </a:p>
          <a:p>
            <a:pPr lvl="1">
              <a:buFont typeface="Arial" panose="020B0604020202020204" pitchFamily="34" charset="0"/>
              <a:buChar char="•"/>
            </a:pPr>
            <a:r>
              <a:rPr lang="en-GB" dirty="0"/>
              <a:t>VO, GWOSC  - what is left to finalise?</a:t>
            </a:r>
          </a:p>
          <a:p>
            <a:pPr lvl="1">
              <a:buFont typeface="Arial" panose="020B0604020202020204" pitchFamily="34" charset="0"/>
              <a:buChar char="•"/>
            </a:pPr>
            <a:r>
              <a:rPr lang="en-GB" dirty="0"/>
              <a:t>Remember: OSSR, and HEP portal are onboarded; products can be found from the EOSC portal; many VO &amp; GW </a:t>
            </a:r>
            <a:r>
              <a:rPr lang="en-GB" i="1" dirty="0"/>
              <a:t>products</a:t>
            </a:r>
            <a:r>
              <a:rPr lang="en-GB" dirty="0"/>
              <a:t> already onboarded (but not portals themselves)</a:t>
            </a:r>
          </a:p>
          <a:p>
            <a:pPr marL="0" indent="0">
              <a:buNone/>
            </a:pPr>
            <a:r>
              <a:rPr lang="en-GB" dirty="0"/>
              <a:t>3) Continue dissemination and engagement activities</a:t>
            </a:r>
          </a:p>
          <a:p>
            <a:pPr lvl="1">
              <a:buFont typeface="Arial" panose="020B0604020202020204" pitchFamily="34" charset="0"/>
              <a:buChar char="•"/>
            </a:pPr>
            <a:r>
              <a:rPr lang="en-GB" dirty="0"/>
              <a:t>Within the limits of funding …</a:t>
            </a:r>
          </a:p>
          <a:p>
            <a:pPr marL="0" indent="0">
              <a:buNone/>
            </a:pPr>
            <a:endParaRPr lang="en-GB" dirty="0"/>
          </a:p>
        </p:txBody>
      </p:sp>
      <p:sp>
        <p:nvSpPr>
          <p:cNvPr id="4" name="Date Placeholder 3">
            <a:extLst>
              <a:ext uri="{FF2B5EF4-FFF2-40B4-BE49-F238E27FC236}">
                <a16:creationId xmlns:a16="http://schemas.microsoft.com/office/drawing/2014/main" id="{1AFADB95-1F74-8943-8B4F-008E0C0078CE}"/>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8908B604-C9F5-5743-93C3-197A1CBB2EEB}"/>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063F04F9-1093-804B-8EEA-5F3B613ED238}"/>
              </a:ext>
            </a:extLst>
          </p:cNvPr>
          <p:cNvSpPr>
            <a:spLocks noGrp="1"/>
          </p:cNvSpPr>
          <p:nvPr>
            <p:ph type="sldNum" sz="quarter" idx="12"/>
          </p:nvPr>
        </p:nvSpPr>
        <p:spPr/>
        <p:txBody>
          <a:bodyPr/>
          <a:lstStyle/>
          <a:p>
            <a:pPr algn="ctr"/>
            <a:fld id="{F815B12F-D02A-B845-865F-37AC5B232343}" type="slidenum">
              <a:rPr lang="it-IT" smtClean="0"/>
              <a:pPr algn="ctr"/>
              <a:t>14</a:t>
            </a:fld>
            <a:endParaRPr lang="it-IT" dirty="0"/>
          </a:p>
        </p:txBody>
      </p:sp>
      <p:pic>
        <p:nvPicPr>
          <p:cNvPr id="7" name="Picture 6">
            <a:extLst>
              <a:ext uri="{FF2B5EF4-FFF2-40B4-BE49-F238E27FC236}">
                <a16:creationId xmlns:a16="http://schemas.microsoft.com/office/drawing/2014/main" id="{AC9955D0-C5F7-6B40-9416-C749FE15AB5B}"/>
              </a:ext>
            </a:extLst>
          </p:cNvPr>
          <p:cNvPicPr>
            <a:picLocks noChangeAspect="1"/>
          </p:cNvPicPr>
          <p:nvPr/>
        </p:nvPicPr>
        <p:blipFill>
          <a:blip r:embed="rId2"/>
          <a:stretch>
            <a:fillRect/>
          </a:stretch>
        </p:blipFill>
        <p:spPr>
          <a:xfrm>
            <a:off x="10226565" y="1"/>
            <a:ext cx="1843251" cy="1228834"/>
          </a:xfrm>
          <a:prstGeom prst="rect">
            <a:avLst/>
          </a:prstGeom>
        </p:spPr>
      </p:pic>
    </p:spTree>
    <p:extLst>
      <p:ext uri="{BB962C8B-B14F-4D97-AF65-F5344CB8AC3E}">
        <p14:creationId xmlns:p14="http://schemas.microsoft.com/office/powerpoint/2010/main" val="242855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30F4-4572-1E40-8D1C-C9FD673323CB}"/>
              </a:ext>
            </a:extLst>
          </p:cNvPr>
          <p:cNvSpPr>
            <a:spLocks noGrp="1"/>
          </p:cNvSpPr>
          <p:nvPr>
            <p:ph type="title"/>
          </p:nvPr>
        </p:nvSpPr>
        <p:spPr/>
        <p:txBody>
          <a:bodyPr/>
          <a:lstStyle/>
          <a:p>
            <a:r>
              <a:rPr lang="en-GB" b="1" dirty="0">
                <a:latin typeface="+mn-lt"/>
              </a:rPr>
              <a:t>JENA Meeting &amp; Outcome</a:t>
            </a:r>
          </a:p>
        </p:txBody>
      </p:sp>
      <p:sp>
        <p:nvSpPr>
          <p:cNvPr id="3" name="Content Placeholder 2">
            <a:extLst>
              <a:ext uri="{FF2B5EF4-FFF2-40B4-BE49-F238E27FC236}">
                <a16:creationId xmlns:a16="http://schemas.microsoft.com/office/drawing/2014/main" id="{DC7966B8-EDD7-C14D-8D6F-6E6AF122D8EA}"/>
              </a:ext>
            </a:extLst>
          </p:cNvPr>
          <p:cNvSpPr>
            <a:spLocks noGrp="1"/>
          </p:cNvSpPr>
          <p:nvPr>
            <p:ph idx="1"/>
          </p:nvPr>
        </p:nvSpPr>
        <p:spPr>
          <a:xfrm>
            <a:off x="838200" y="1078299"/>
            <a:ext cx="10515600" cy="5098664"/>
          </a:xfrm>
        </p:spPr>
        <p:txBody>
          <a:bodyPr>
            <a:normAutofit fontScale="92500" lnSpcReduction="10000"/>
          </a:bodyPr>
          <a:lstStyle/>
          <a:p>
            <a:r>
              <a:rPr lang="en-GB" dirty="0"/>
              <a:t>  JENA (Joint ECFA [HEP], </a:t>
            </a:r>
            <a:r>
              <a:rPr lang="en-GB" dirty="0" err="1"/>
              <a:t>NuPECC</a:t>
            </a:r>
            <a:r>
              <a:rPr lang="en-GB" dirty="0"/>
              <a:t> [NP], APPEC [</a:t>
            </a:r>
            <a:r>
              <a:rPr lang="en-GB" dirty="0" err="1"/>
              <a:t>Astroparticle</a:t>
            </a:r>
            <a:r>
              <a:rPr lang="en-GB" dirty="0"/>
              <a:t>]) Meeting on </a:t>
            </a:r>
            <a:r>
              <a:rPr lang="en-GB" i="1" dirty="0"/>
              <a:t>Computing topics </a:t>
            </a:r>
            <a:r>
              <a:rPr lang="en-GB" dirty="0"/>
              <a:t>organised on 12-14 June 2023</a:t>
            </a:r>
          </a:p>
          <a:p>
            <a:pPr lvl="1"/>
            <a:r>
              <a:rPr lang="en-GB" dirty="0"/>
              <a:t> </a:t>
            </a:r>
            <a:r>
              <a:rPr lang="en-GB" dirty="0">
                <a:hlinkClick r:id="rId2"/>
              </a:rPr>
              <a:t>https://agenda.infn.it/event/34738/timetable/</a:t>
            </a:r>
            <a:r>
              <a:rPr lang="en-GB" dirty="0"/>
              <a:t> </a:t>
            </a:r>
          </a:p>
          <a:p>
            <a:pPr lvl="2"/>
            <a:r>
              <a:rPr lang="en-GB" dirty="0"/>
              <a:t>Follow up from the major JENA Symposium in 2022</a:t>
            </a:r>
          </a:p>
          <a:p>
            <a:r>
              <a:rPr lang="en-GB" dirty="0"/>
              <a:t> Recognising synergies and scaling needs for future experiments; the Goals of the workshop were:</a:t>
            </a:r>
          </a:p>
          <a:p>
            <a:pPr lvl="1"/>
            <a:r>
              <a:rPr lang="fr-FR" dirty="0"/>
              <a:t> </a:t>
            </a:r>
            <a:r>
              <a:rPr lang="en-GB" dirty="0"/>
              <a:t>What are the requirements of computing in the next decade and can we find synergies? Synergies in resources (facilities) as well as in software for efficient use of the resources. </a:t>
            </a:r>
          </a:p>
          <a:p>
            <a:pPr lvl="2"/>
            <a:r>
              <a:rPr lang="en-GB" dirty="0"/>
              <a:t>Main goals: identify the computing requirements in the next decade and identify synergies that can benefit all the three communities (Particle Physics, Nuclear Physics and </a:t>
            </a:r>
            <a:r>
              <a:rPr lang="en-GB" dirty="0" err="1"/>
              <a:t>Astroparticle</a:t>
            </a:r>
            <a:r>
              <a:rPr lang="en-GB" dirty="0"/>
              <a:t> Physics)  as well as neighbouring research fields like Astrophysics or Cosmology.</a:t>
            </a:r>
          </a:p>
          <a:p>
            <a:pPr lvl="1"/>
            <a:r>
              <a:rPr lang="en-GB" dirty="0"/>
              <a:t> Identify where synergies are beneficial for all communities (and funding agencies).</a:t>
            </a:r>
          </a:p>
          <a:p>
            <a:pPr lvl="1"/>
            <a:r>
              <a:rPr lang="en-GB" dirty="0"/>
              <a:t> This is an initial kick-off workshop. We aim to set up working groups to explore synergies and cooperation in certain areas. The results will be discussed with representatives of the funding agencies at the next JENA symposium.</a:t>
            </a:r>
            <a:endParaRPr lang="en-GB" sz="6000" dirty="0"/>
          </a:p>
          <a:p>
            <a:pPr lvl="1"/>
            <a:endParaRPr lang="en-GB" dirty="0"/>
          </a:p>
        </p:txBody>
      </p:sp>
      <p:sp>
        <p:nvSpPr>
          <p:cNvPr id="4" name="Date Placeholder 3">
            <a:extLst>
              <a:ext uri="{FF2B5EF4-FFF2-40B4-BE49-F238E27FC236}">
                <a16:creationId xmlns:a16="http://schemas.microsoft.com/office/drawing/2014/main" id="{1FA4A337-52BF-F649-BA80-8BB259ECFE4B}"/>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DEE37495-766C-AE43-B96E-80348D6D5846}"/>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7B2D7B62-9A0C-6B41-AF29-71B02E939E37}"/>
              </a:ext>
            </a:extLst>
          </p:cNvPr>
          <p:cNvSpPr>
            <a:spLocks noGrp="1"/>
          </p:cNvSpPr>
          <p:nvPr>
            <p:ph type="sldNum" sz="quarter" idx="12"/>
          </p:nvPr>
        </p:nvSpPr>
        <p:spPr/>
        <p:txBody>
          <a:bodyPr/>
          <a:lstStyle/>
          <a:p>
            <a:pPr algn="ctr"/>
            <a:fld id="{F815B12F-D02A-B845-865F-37AC5B232343}" type="slidenum">
              <a:rPr lang="it-IT" smtClean="0"/>
              <a:pPr algn="ctr"/>
              <a:t>15</a:t>
            </a:fld>
            <a:endParaRPr lang="it-IT" dirty="0"/>
          </a:p>
        </p:txBody>
      </p:sp>
      <p:pic>
        <p:nvPicPr>
          <p:cNvPr id="7" name="Picture 6">
            <a:extLst>
              <a:ext uri="{FF2B5EF4-FFF2-40B4-BE49-F238E27FC236}">
                <a16:creationId xmlns:a16="http://schemas.microsoft.com/office/drawing/2014/main" id="{8D4FD310-938C-0D4E-AF00-471E558A94FB}"/>
              </a:ext>
            </a:extLst>
          </p:cNvPr>
          <p:cNvPicPr>
            <a:picLocks noChangeAspect="1"/>
          </p:cNvPicPr>
          <p:nvPr/>
        </p:nvPicPr>
        <p:blipFill>
          <a:blip r:embed="rId3"/>
          <a:stretch>
            <a:fillRect/>
          </a:stretch>
        </p:blipFill>
        <p:spPr>
          <a:xfrm>
            <a:off x="8870189" y="54743"/>
            <a:ext cx="3204579" cy="918271"/>
          </a:xfrm>
          <a:prstGeom prst="rect">
            <a:avLst/>
          </a:prstGeom>
        </p:spPr>
      </p:pic>
    </p:spTree>
    <p:extLst>
      <p:ext uri="{BB962C8B-B14F-4D97-AF65-F5344CB8AC3E}">
        <p14:creationId xmlns:p14="http://schemas.microsoft.com/office/powerpoint/2010/main" val="71226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DD92-AA2A-CF4D-A1E2-DC51E6298758}"/>
              </a:ext>
            </a:extLst>
          </p:cNvPr>
          <p:cNvSpPr>
            <a:spLocks noGrp="1"/>
          </p:cNvSpPr>
          <p:nvPr>
            <p:ph type="title"/>
          </p:nvPr>
        </p:nvSpPr>
        <p:spPr>
          <a:xfrm>
            <a:off x="1739631" y="1"/>
            <a:ext cx="9720532" cy="850624"/>
          </a:xfrm>
        </p:spPr>
        <p:txBody>
          <a:bodyPr/>
          <a:lstStyle/>
          <a:p>
            <a:r>
              <a:rPr lang="en-GB" b="1" dirty="0">
                <a:latin typeface="+mn-lt"/>
              </a:rPr>
              <a:t>Conclusions of JENA workshop</a:t>
            </a:r>
          </a:p>
        </p:txBody>
      </p:sp>
      <p:sp>
        <p:nvSpPr>
          <p:cNvPr id="8" name="Content Placeholder 7">
            <a:extLst>
              <a:ext uri="{FF2B5EF4-FFF2-40B4-BE49-F238E27FC236}">
                <a16:creationId xmlns:a16="http://schemas.microsoft.com/office/drawing/2014/main" id="{AF054418-6D91-284A-9312-A5D647D517D6}"/>
              </a:ext>
            </a:extLst>
          </p:cNvPr>
          <p:cNvSpPr>
            <a:spLocks noGrp="1"/>
          </p:cNvSpPr>
          <p:nvPr>
            <p:ph sz="half" idx="2"/>
          </p:nvPr>
        </p:nvSpPr>
        <p:spPr>
          <a:xfrm>
            <a:off x="642817" y="850625"/>
            <a:ext cx="11068132" cy="5692448"/>
          </a:xfrm>
        </p:spPr>
        <p:txBody>
          <a:bodyPr lIns="90000">
            <a:normAutofit fontScale="55000" lnSpcReduction="20000"/>
          </a:bodyPr>
          <a:lstStyle/>
          <a:p>
            <a:pPr marL="0" indent="0">
              <a:buNone/>
            </a:pPr>
            <a:r>
              <a:rPr lang="en-GB" sz="4400" dirty="0"/>
              <a:t>Five areas for follow up and to include in a whitepaper:</a:t>
            </a:r>
          </a:p>
          <a:p>
            <a:pPr marL="514350" indent="-514350">
              <a:buFont typeface="+mj-lt"/>
              <a:buAutoNum type="arabicPeriod"/>
            </a:pPr>
            <a:r>
              <a:rPr lang="en-GB" sz="3300" b="1" dirty="0"/>
              <a:t>HTC, WLCG and HPC (HPC)</a:t>
            </a:r>
            <a:r>
              <a:rPr lang="en-GB" sz="3300" dirty="0"/>
              <a:t>:</a:t>
            </a:r>
          </a:p>
          <a:p>
            <a:pPr lvl="1">
              <a:buFont typeface="Arial" panose="020B0604020202020204" pitchFamily="34" charset="0"/>
              <a:buChar char="•"/>
            </a:pPr>
            <a:r>
              <a:rPr lang="en-GB" sz="2900" dirty="0"/>
              <a:t>Need to engage at a high level with </a:t>
            </a:r>
            <a:r>
              <a:rPr lang="en-GB" sz="2900" dirty="0" err="1"/>
              <a:t>EuroHPC</a:t>
            </a:r>
            <a:endParaRPr lang="en-GB" sz="2900" dirty="0"/>
          </a:p>
          <a:p>
            <a:pPr lvl="1">
              <a:buFont typeface="Arial" panose="020B0604020202020204" pitchFamily="34" charset="0"/>
              <a:buChar char="•"/>
            </a:pPr>
            <a:r>
              <a:rPr lang="en-GB" sz="2900" dirty="0"/>
              <a:t>Shape the evolution and policies of HPC facilities towards the ENA needs</a:t>
            </a:r>
          </a:p>
          <a:p>
            <a:pPr marL="514350" indent="-514350">
              <a:buFont typeface="+mj-lt"/>
              <a:buAutoNum type="arabicPeriod"/>
            </a:pPr>
            <a:r>
              <a:rPr lang="en-GB" sz="3300" b="1" dirty="0"/>
              <a:t>Software and Heterogeneous Architectures (Software):</a:t>
            </a:r>
          </a:p>
          <a:p>
            <a:pPr lvl="1">
              <a:buFont typeface="Arial" panose="020B0604020202020204" pitchFamily="34" charset="0"/>
              <a:buChar char="•"/>
            </a:pPr>
            <a:r>
              <a:rPr lang="en-GB" sz="2900" dirty="0"/>
              <a:t>Challenges: heterogeneous architectures. (ARM, GPU, HPC, … )</a:t>
            </a:r>
          </a:p>
          <a:p>
            <a:pPr lvl="1">
              <a:buFont typeface="Arial" panose="020B0604020202020204" pitchFamily="34" charset="0"/>
              <a:buChar char="•"/>
            </a:pPr>
            <a:r>
              <a:rPr lang="en-GB" sz="2900" dirty="0"/>
              <a:t>Skills retention, investment, sustainability</a:t>
            </a:r>
          </a:p>
          <a:p>
            <a:pPr marL="514350" indent="-514350">
              <a:buFont typeface="+mj-lt"/>
              <a:buAutoNum type="arabicPeriod"/>
            </a:pPr>
            <a:r>
              <a:rPr lang="en-GB" sz="3300" b="1" dirty="0"/>
              <a:t>Federated Data Management, Virtual Research Environments and FAIR/Open Data (Data)</a:t>
            </a:r>
            <a:r>
              <a:rPr lang="en-GB" sz="3300" dirty="0"/>
              <a:t>: </a:t>
            </a:r>
          </a:p>
          <a:p>
            <a:pPr lvl="1">
              <a:buFont typeface="Arial" panose="020B0604020202020204" pitchFamily="34" charset="0"/>
              <a:buChar char="•"/>
            </a:pPr>
            <a:r>
              <a:rPr lang="en-GB" sz="2900" b="1" i="1" u="sng" dirty="0"/>
              <a:t>The ESCAPE collaboration should be leveraged</a:t>
            </a:r>
            <a:r>
              <a:rPr lang="en-GB" sz="2900" dirty="0"/>
              <a:t> to strengthen synergies between the three sciences around data management and federated identities;</a:t>
            </a:r>
          </a:p>
          <a:p>
            <a:pPr lvl="1">
              <a:buFont typeface="Arial" panose="020B0604020202020204" pitchFamily="34" charset="0"/>
              <a:buChar char="•"/>
            </a:pPr>
            <a:r>
              <a:rPr lang="en-GB" sz="2900" dirty="0"/>
              <a:t>Guide the evolution of the tools and services for the next decade</a:t>
            </a:r>
            <a:endParaRPr lang="en-GB" dirty="0"/>
          </a:p>
          <a:p>
            <a:pPr marL="514350" indent="-514350">
              <a:buFont typeface="+mj-lt"/>
              <a:buAutoNum type="arabicPeriod"/>
            </a:pPr>
            <a:r>
              <a:rPr lang="en-GB" sz="3300" b="1" dirty="0"/>
              <a:t>Machine Learning and Artificial Intelligence (AI):</a:t>
            </a:r>
            <a:r>
              <a:rPr lang="en-GB" sz="3300" dirty="0"/>
              <a:t> </a:t>
            </a:r>
          </a:p>
          <a:p>
            <a:pPr lvl="1">
              <a:buFont typeface="Arial" panose="020B0604020202020204" pitchFamily="34" charset="0"/>
              <a:buChar char="•"/>
            </a:pPr>
            <a:r>
              <a:rPr lang="en-GB" sz="2900" dirty="0"/>
              <a:t>Follow the fast evolving technologies, and analyse the potential impact on the ENA computing infrastructure needs</a:t>
            </a:r>
          </a:p>
          <a:p>
            <a:pPr lvl="1">
              <a:buFont typeface="Arial" panose="020B0604020202020204" pitchFamily="34" charset="0"/>
              <a:buChar char="•"/>
            </a:pPr>
            <a:r>
              <a:rPr lang="en-GB" sz="2900" dirty="0"/>
              <a:t>Quantify the resource needs and define the interfaces and services needed</a:t>
            </a:r>
            <a:endParaRPr lang="en-GB" sz="2500" dirty="0"/>
          </a:p>
          <a:p>
            <a:pPr marL="514350" indent="-514350">
              <a:buFont typeface="+mj-lt"/>
              <a:buAutoNum type="arabicPeriod"/>
            </a:pPr>
            <a:r>
              <a:rPr lang="en-GB" sz="3300" b="1" dirty="0"/>
              <a:t>Training, Dissemination, Education (TDE)</a:t>
            </a:r>
            <a:r>
              <a:rPr lang="en-GB" sz="3300" dirty="0"/>
              <a:t>: </a:t>
            </a:r>
          </a:p>
          <a:p>
            <a:pPr lvl="1" fontAlgn="base">
              <a:buFont typeface="Arial" panose="020B0604020202020204" pitchFamily="34" charset="0"/>
              <a:buChar char="•"/>
            </a:pPr>
            <a:r>
              <a:rPr lang="en-GB" sz="2900" dirty="0"/>
              <a:t>Training: Leverage experience of HSF; find common ground with other sciences. Share/reuse material; common training possible?  (</a:t>
            </a:r>
            <a:r>
              <a:rPr lang="en-GB" sz="2900" dirty="0">
                <a:sym typeface="Wingdings" pitchFamily="2" charset="2"/>
              </a:rPr>
              <a:t> Also EVERSE)</a:t>
            </a:r>
            <a:endParaRPr lang="en-GB" sz="2900" dirty="0"/>
          </a:p>
          <a:p>
            <a:pPr lvl="1" fontAlgn="base">
              <a:buFont typeface="Arial" panose="020B0604020202020204" pitchFamily="34" charset="0"/>
              <a:buChar char="•"/>
            </a:pPr>
            <a:r>
              <a:rPr lang="en-GB" sz="2900" dirty="0"/>
              <a:t>Dissemination: consider organising a conference on scientific computing similar to CHEP, but embracing more sciences (largely beyond ENA). In Europe refer to science clusters. (</a:t>
            </a:r>
            <a:r>
              <a:rPr lang="en-GB" sz="2900" dirty="0">
                <a:sym typeface="Wingdings" pitchFamily="2" charset="2"/>
              </a:rPr>
              <a:t> Also EVERSE)</a:t>
            </a:r>
            <a:endParaRPr lang="en-GB" sz="2900" dirty="0"/>
          </a:p>
          <a:p>
            <a:pPr lvl="1" fontAlgn="base">
              <a:buFont typeface="Arial" panose="020B0604020202020204" pitchFamily="34" charset="0"/>
              <a:buChar char="•"/>
            </a:pPr>
            <a:r>
              <a:rPr lang="en-GB" sz="2900" dirty="0"/>
              <a:t>Education: ECFA has an initiative to set a European master program for detector physics. Similar initiative on scientific software and computing? </a:t>
            </a:r>
            <a:r>
              <a:rPr lang="en-GB" sz="2900" dirty="0" err="1"/>
              <a:t>EuroHPC</a:t>
            </a:r>
            <a:r>
              <a:rPr lang="en-GB" sz="2900" dirty="0"/>
              <a:t> started a similar initiative in 2022</a:t>
            </a:r>
          </a:p>
          <a:p>
            <a:pPr marL="514350" indent="-514350">
              <a:buFont typeface="+mj-lt"/>
              <a:buAutoNum type="arabicPeriod"/>
            </a:pPr>
            <a:endParaRPr lang="en-GB" dirty="0"/>
          </a:p>
        </p:txBody>
      </p:sp>
      <p:sp>
        <p:nvSpPr>
          <p:cNvPr id="4" name="Date Placeholder 3">
            <a:extLst>
              <a:ext uri="{FF2B5EF4-FFF2-40B4-BE49-F238E27FC236}">
                <a16:creationId xmlns:a16="http://schemas.microsoft.com/office/drawing/2014/main" id="{4202CC19-BA92-2E4F-80A5-C4388CC20053}"/>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0FCD88E3-BBAF-5146-AFB2-3EE03B33B52B}"/>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597516E8-740E-6147-9EBE-07299B87C729}"/>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16</a:t>
            </a:fld>
            <a:endParaRPr lang="it-IT" dirty="0"/>
          </a:p>
        </p:txBody>
      </p:sp>
      <p:pic>
        <p:nvPicPr>
          <p:cNvPr id="11" name="Picture 10">
            <a:extLst>
              <a:ext uri="{FF2B5EF4-FFF2-40B4-BE49-F238E27FC236}">
                <a16:creationId xmlns:a16="http://schemas.microsoft.com/office/drawing/2014/main" id="{A0DD185B-9DEE-2747-B815-471444084550}"/>
              </a:ext>
            </a:extLst>
          </p:cNvPr>
          <p:cNvPicPr>
            <a:picLocks noChangeAspect="1"/>
          </p:cNvPicPr>
          <p:nvPr/>
        </p:nvPicPr>
        <p:blipFill>
          <a:blip r:embed="rId2"/>
          <a:stretch>
            <a:fillRect/>
          </a:stretch>
        </p:blipFill>
        <p:spPr>
          <a:xfrm>
            <a:off x="8870189" y="54743"/>
            <a:ext cx="3204579" cy="918271"/>
          </a:xfrm>
          <a:prstGeom prst="rect">
            <a:avLst/>
          </a:prstGeom>
        </p:spPr>
      </p:pic>
      <p:grpSp>
        <p:nvGrpSpPr>
          <p:cNvPr id="9" name="Group 8">
            <a:extLst>
              <a:ext uri="{FF2B5EF4-FFF2-40B4-BE49-F238E27FC236}">
                <a16:creationId xmlns:a16="http://schemas.microsoft.com/office/drawing/2014/main" id="{6DC40CCA-A9A5-1A4D-B5AC-AFFE208E94AD}"/>
              </a:ext>
            </a:extLst>
          </p:cNvPr>
          <p:cNvGrpSpPr/>
          <p:nvPr/>
        </p:nvGrpSpPr>
        <p:grpSpPr>
          <a:xfrm>
            <a:off x="7677776" y="2083444"/>
            <a:ext cx="1968365" cy="578734"/>
            <a:chOff x="8135666" y="2939971"/>
            <a:chExt cx="1968365" cy="578734"/>
          </a:xfrm>
        </p:grpSpPr>
        <p:sp>
          <p:nvSpPr>
            <p:cNvPr id="10" name="Right Brace 9">
              <a:extLst>
                <a:ext uri="{FF2B5EF4-FFF2-40B4-BE49-F238E27FC236}">
                  <a16:creationId xmlns:a16="http://schemas.microsoft.com/office/drawing/2014/main" id="{08D36C73-A55F-0044-A726-B50C77EB45B7}"/>
                </a:ext>
              </a:extLst>
            </p:cNvPr>
            <p:cNvSpPr/>
            <p:nvPr/>
          </p:nvSpPr>
          <p:spPr>
            <a:xfrm>
              <a:off x="8135666" y="2939971"/>
              <a:ext cx="328246" cy="578734"/>
            </a:xfrm>
            <a:prstGeom prst="rightBrace">
              <a:avLst>
                <a:gd name="adj1" fmla="val 47619"/>
                <a:gd name="adj2" fmla="val 46875"/>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8E53C77F-1AEB-8A45-BB4C-2A283CDF3E1B}"/>
                </a:ext>
              </a:extLst>
            </p:cNvPr>
            <p:cNvSpPr txBox="1"/>
            <p:nvPr/>
          </p:nvSpPr>
          <p:spPr>
            <a:xfrm>
              <a:off x="8569124" y="3029283"/>
              <a:ext cx="1534907" cy="338554"/>
            </a:xfrm>
            <a:prstGeom prst="rect">
              <a:avLst/>
            </a:prstGeom>
            <a:noFill/>
          </p:spPr>
          <p:txBody>
            <a:bodyPr wrap="none" rtlCol="0">
              <a:spAutoFit/>
            </a:bodyPr>
            <a:lstStyle/>
            <a:p>
              <a:r>
                <a:rPr lang="en-GB" sz="1600" dirty="0"/>
                <a:t>See also EVERSE</a:t>
              </a:r>
            </a:p>
          </p:txBody>
        </p:sp>
      </p:grpSp>
    </p:spTree>
    <p:extLst>
      <p:ext uri="{BB962C8B-B14F-4D97-AF65-F5344CB8AC3E}">
        <p14:creationId xmlns:p14="http://schemas.microsoft.com/office/powerpoint/2010/main" val="212486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10C72-92BF-E242-80E0-85E73146FEA5}"/>
              </a:ext>
            </a:extLst>
          </p:cNvPr>
          <p:cNvSpPr>
            <a:spLocks noGrp="1"/>
          </p:cNvSpPr>
          <p:nvPr>
            <p:ph type="title"/>
          </p:nvPr>
        </p:nvSpPr>
        <p:spPr/>
        <p:txBody>
          <a:bodyPr/>
          <a:lstStyle/>
          <a:p>
            <a:r>
              <a:rPr lang="en-GB" b="1" dirty="0">
                <a:latin typeface="+mn-lt"/>
              </a:rPr>
              <a:t>ESCAPE and JENA</a:t>
            </a:r>
          </a:p>
        </p:txBody>
      </p:sp>
      <p:sp>
        <p:nvSpPr>
          <p:cNvPr id="3" name="Content Placeholder 2">
            <a:extLst>
              <a:ext uri="{FF2B5EF4-FFF2-40B4-BE49-F238E27FC236}">
                <a16:creationId xmlns:a16="http://schemas.microsoft.com/office/drawing/2014/main" id="{A74909DF-2412-A942-B4E8-7487F2081240}"/>
              </a:ext>
            </a:extLst>
          </p:cNvPr>
          <p:cNvSpPr>
            <a:spLocks noGrp="1"/>
          </p:cNvSpPr>
          <p:nvPr>
            <p:ph idx="1"/>
          </p:nvPr>
        </p:nvSpPr>
        <p:spPr/>
        <p:txBody>
          <a:bodyPr/>
          <a:lstStyle/>
          <a:p>
            <a:r>
              <a:rPr lang="en-GB" dirty="0"/>
              <a:t> JENA recognises that ESCAPE is leading coordination across HEP, NP, Astronomy/</a:t>
            </a:r>
            <a:r>
              <a:rPr lang="en-GB" dirty="0" err="1"/>
              <a:t>Astroparticle</a:t>
            </a:r>
            <a:r>
              <a:rPr lang="en-GB" dirty="0"/>
              <a:t>, GW</a:t>
            </a:r>
          </a:p>
          <a:p>
            <a:r>
              <a:rPr lang="en-GB" dirty="0"/>
              <a:t> JENA plans a whitepaper on future common directions</a:t>
            </a:r>
          </a:p>
          <a:p>
            <a:pPr lvl="1"/>
            <a:r>
              <a:rPr lang="en-GB" dirty="0"/>
              <a:t> (ESCAPE has a role to) Ensure that Astronomy and GW feel represented and engaged too</a:t>
            </a:r>
          </a:p>
          <a:p>
            <a:r>
              <a:rPr lang="en-GB" dirty="0"/>
              <a:t> We (ESCAPE) must ensure that:</a:t>
            </a:r>
          </a:p>
          <a:p>
            <a:pPr lvl="1"/>
            <a:r>
              <a:rPr lang="en-GB" dirty="0"/>
              <a:t> JENA, </a:t>
            </a:r>
            <a:r>
              <a:rPr lang="en-GB" dirty="0" err="1"/>
              <a:t>Astronet</a:t>
            </a:r>
            <a:r>
              <a:rPr lang="en-GB" dirty="0"/>
              <a:t>, GW, and ESCAPE are fully aligned and address the needs of all </a:t>
            </a:r>
          </a:p>
          <a:p>
            <a:pPr marL="457200" lvl="1" indent="0">
              <a:buNone/>
            </a:pPr>
            <a:endParaRPr lang="en-GB" sz="1050" dirty="0"/>
          </a:p>
          <a:p>
            <a:pPr lvl="1">
              <a:buClr>
                <a:schemeClr val="accent6"/>
              </a:buClr>
              <a:buFont typeface="Wingdings" pitchFamily="2" charset="2"/>
              <a:buChar char="Ø"/>
            </a:pPr>
            <a:r>
              <a:rPr lang="en-GB" dirty="0"/>
              <a:t>How can we ensure this, and avoid divergence in plans where not driven by science??</a:t>
            </a:r>
          </a:p>
        </p:txBody>
      </p:sp>
      <p:sp>
        <p:nvSpPr>
          <p:cNvPr id="4" name="Date Placeholder 3">
            <a:extLst>
              <a:ext uri="{FF2B5EF4-FFF2-40B4-BE49-F238E27FC236}">
                <a16:creationId xmlns:a16="http://schemas.microsoft.com/office/drawing/2014/main" id="{41F95172-F3D8-904E-9EBC-E3F5E08B9130}"/>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F4D9A4CF-EA88-1248-AE4A-BB30CE2B7CBC}"/>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89883B5F-5E68-B44B-AE8C-F5B8000403A7}"/>
              </a:ext>
            </a:extLst>
          </p:cNvPr>
          <p:cNvSpPr>
            <a:spLocks noGrp="1"/>
          </p:cNvSpPr>
          <p:nvPr>
            <p:ph type="sldNum" sz="quarter" idx="12"/>
          </p:nvPr>
        </p:nvSpPr>
        <p:spPr/>
        <p:txBody>
          <a:bodyPr/>
          <a:lstStyle/>
          <a:p>
            <a:pPr algn="ctr"/>
            <a:fld id="{F815B12F-D02A-B845-865F-37AC5B232343}" type="slidenum">
              <a:rPr lang="it-IT" smtClean="0"/>
              <a:pPr algn="ctr"/>
              <a:t>17</a:t>
            </a:fld>
            <a:endParaRPr lang="it-IT" dirty="0"/>
          </a:p>
        </p:txBody>
      </p:sp>
      <p:pic>
        <p:nvPicPr>
          <p:cNvPr id="7" name="Picture 6">
            <a:extLst>
              <a:ext uri="{FF2B5EF4-FFF2-40B4-BE49-F238E27FC236}">
                <a16:creationId xmlns:a16="http://schemas.microsoft.com/office/drawing/2014/main" id="{9980C418-7EE7-9F44-ABEE-1C86B0400A47}"/>
              </a:ext>
            </a:extLst>
          </p:cNvPr>
          <p:cNvPicPr>
            <a:picLocks noChangeAspect="1"/>
          </p:cNvPicPr>
          <p:nvPr/>
        </p:nvPicPr>
        <p:blipFill>
          <a:blip r:embed="rId2"/>
          <a:stretch>
            <a:fillRect/>
          </a:stretch>
        </p:blipFill>
        <p:spPr>
          <a:xfrm>
            <a:off x="8870189" y="54743"/>
            <a:ext cx="3204579" cy="918271"/>
          </a:xfrm>
          <a:prstGeom prst="rect">
            <a:avLst/>
          </a:prstGeom>
        </p:spPr>
      </p:pic>
    </p:spTree>
    <p:extLst>
      <p:ext uri="{BB962C8B-B14F-4D97-AF65-F5344CB8AC3E}">
        <p14:creationId xmlns:p14="http://schemas.microsoft.com/office/powerpoint/2010/main" val="121607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BD87-1161-EC43-8E16-D59FF523F93A}"/>
              </a:ext>
            </a:extLst>
          </p:cNvPr>
          <p:cNvSpPr>
            <a:spLocks noGrp="1"/>
          </p:cNvSpPr>
          <p:nvPr>
            <p:ph type="title"/>
          </p:nvPr>
        </p:nvSpPr>
        <p:spPr/>
        <p:txBody>
          <a:bodyPr/>
          <a:lstStyle/>
          <a:p>
            <a:r>
              <a:rPr lang="en-GB" b="1" dirty="0">
                <a:latin typeface="+mn-lt"/>
              </a:rPr>
              <a:t>Overview</a:t>
            </a:r>
          </a:p>
        </p:txBody>
      </p:sp>
      <p:sp>
        <p:nvSpPr>
          <p:cNvPr id="3" name="Content Placeholder 2">
            <a:extLst>
              <a:ext uri="{FF2B5EF4-FFF2-40B4-BE49-F238E27FC236}">
                <a16:creationId xmlns:a16="http://schemas.microsoft.com/office/drawing/2014/main" id="{D48570FA-710F-4F4B-89EC-15B60CE5A247}"/>
              </a:ext>
            </a:extLst>
          </p:cNvPr>
          <p:cNvSpPr>
            <a:spLocks noGrp="1"/>
          </p:cNvSpPr>
          <p:nvPr>
            <p:ph idx="1"/>
          </p:nvPr>
        </p:nvSpPr>
        <p:spPr/>
        <p:txBody>
          <a:bodyPr>
            <a:normAutofit/>
          </a:bodyPr>
          <a:lstStyle/>
          <a:p>
            <a:r>
              <a:rPr lang="en-GB" dirty="0"/>
              <a:t> Summary &amp; Updates from Executive Board of 24/11</a:t>
            </a:r>
          </a:p>
          <a:p>
            <a:pPr lvl="1"/>
            <a:r>
              <a:rPr lang="en-GB" dirty="0"/>
              <a:t> Agenda and material: </a:t>
            </a:r>
            <a:r>
              <a:rPr lang="en-GB" dirty="0">
                <a:hlinkClick r:id="rId2"/>
              </a:rPr>
              <a:t>https://indico.in2p3.fr/event/31049/</a:t>
            </a:r>
            <a:r>
              <a:rPr lang="en-GB" dirty="0"/>
              <a:t> </a:t>
            </a:r>
          </a:p>
          <a:p>
            <a:pPr lvl="2"/>
            <a:r>
              <a:rPr lang="en-GB" dirty="0"/>
              <a:t> Overview of working group activities since end of project</a:t>
            </a:r>
          </a:p>
          <a:p>
            <a:pPr lvl="3"/>
            <a:r>
              <a:rPr lang="en-GB" dirty="0"/>
              <a:t>DM, Software, VO, Analysis tools, CS, TSPs; EOSC-Future interactions </a:t>
            </a:r>
          </a:p>
          <a:p>
            <a:pPr lvl="2"/>
            <a:r>
              <a:rPr lang="en-GB" dirty="0"/>
              <a:t> Progress report on preparation of OSCARS project </a:t>
            </a:r>
          </a:p>
          <a:p>
            <a:pPr lvl="2"/>
            <a:r>
              <a:rPr lang="en-GB" dirty="0"/>
              <a:t>        “            “                    ”                 EVERSE       “</a:t>
            </a:r>
          </a:p>
          <a:p>
            <a:pPr lvl="2"/>
            <a:r>
              <a:rPr lang="en-GB" dirty="0"/>
              <a:t> Discussion on role of technical coordination</a:t>
            </a:r>
          </a:p>
          <a:p>
            <a:pPr marL="914400" lvl="2" indent="0">
              <a:buNone/>
            </a:pPr>
            <a:endParaRPr lang="en-GB" dirty="0"/>
          </a:p>
          <a:p>
            <a:r>
              <a:rPr lang="en-GB" dirty="0"/>
              <a:t> Report from JENA Computing Workshop – coordination with ESCAPE</a:t>
            </a:r>
          </a:p>
        </p:txBody>
      </p:sp>
      <p:sp>
        <p:nvSpPr>
          <p:cNvPr id="4" name="Date Placeholder 3">
            <a:extLst>
              <a:ext uri="{FF2B5EF4-FFF2-40B4-BE49-F238E27FC236}">
                <a16:creationId xmlns:a16="http://schemas.microsoft.com/office/drawing/2014/main" id="{D9BA1CFC-AFCE-0542-BC65-4E97122D2C9E}"/>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D3C16CED-D091-DF48-8517-45A24135C322}"/>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EA6203F6-C5C5-544B-94D6-4FF3C3DF8B23}"/>
              </a:ext>
            </a:extLst>
          </p:cNvPr>
          <p:cNvSpPr>
            <a:spLocks noGrp="1"/>
          </p:cNvSpPr>
          <p:nvPr>
            <p:ph type="sldNum" sz="quarter" idx="12"/>
          </p:nvPr>
        </p:nvSpPr>
        <p:spPr/>
        <p:txBody>
          <a:bodyPr/>
          <a:lstStyle/>
          <a:p>
            <a:pPr algn="ctr"/>
            <a:fld id="{F815B12F-D02A-B845-865F-37AC5B232343}" type="slidenum">
              <a:rPr lang="it-IT" smtClean="0"/>
              <a:pPr algn="ctr"/>
              <a:t>2</a:t>
            </a:fld>
            <a:endParaRPr lang="it-IT" dirty="0"/>
          </a:p>
        </p:txBody>
      </p:sp>
      <p:grpSp>
        <p:nvGrpSpPr>
          <p:cNvPr id="9" name="Group 8">
            <a:extLst>
              <a:ext uri="{FF2B5EF4-FFF2-40B4-BE49-F238E27FC236}">
                <a16:creationId xmlns:a16="http://schemas.microsoft.com/office/drawing/2014/main" id="{C57F0E95-5CFA-044F-9877-8A8008EBA008}"/>
              </a:ext>
            </a:extLst>
          </p:cNvPr>
          <p:cNvGrpSpPr/>
          <p:nvPr/>
        </p:nvGrpSpPr>
        <p:grpSpPr>
          <a:xfrm>
            <a:off x="8135666" y="2939971"/>
            <a:ext cx="2384826" cy="578734"/>
            <a:chOff x="8135666" y="2939971"/>
            <a:chExt cx="2384826" cy="578734"/>
          </a:xfrm>
        </p:grpSpPr>
        <p:sp>
          <p:nvSpPr>
            <p:cNvPr id="7" name="Right Brace 6">
              <a:extLst>
                <a:ext uri="{FF2B5EF4-FFF2-40B4-BE49-F238E27FC236}">
                  <a16:creationId xmlns:a16="http://schemas.microsoft.com/office/drawing/2014/main" id="{25D19201-F7CE-044A-9471-B2CBE00E2374}"/>
                </a:ext>
              </a:extLst>
            </p:cNvPr>
            <p:cNvSpPr/>
            <p:nvPr/>
          </p:nvSpPr>
          <p:spPr>
            <a:xfrm>
              <a:off x="8135666" y="2939971"/>
              <a:ext cx="328246" cy="578734"/>
            </a:xfrm>
            <a:prstGeom prst="rightBrace">
              <a:avLst>
                <a:gd name="adj1" fmla="val 47619"/>
                <a:gd name="adj2" fmla="val 46875"/>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6848B42B-AEC2-3048-8653-606177808EE7}"/>
                </a:ext>
              </a:extLst>
            </p:cNvPr>
            <p:cNvSpPr txBox="1"/>
            <p:nvPr/>
          </p:nvSpPr>
          <p:spPr>
            <a:xfrm>
              <a:off x="8569124" y="3029283"/>
              <a:ext cx="1951368" cy="400110"/>
            </a:xfrm>
            <a:prstGeom prst="rect">
              <a:avLst/>
            </a:prstGeom>
            <a:noFill/>
          </p:spPr>
          <p:txBody>
            <a:bodyPr wrap="none" rtlCol="0">
              <a:spAutoFit/>
            </a:bodyPr>
            <a:lstStyle/>
            <a:p>
              <a:r>
                <a:rPr lang="en-GB" sz="2000" dirty="0"/>
                <a:t>See previous talk</a:t>
              </a:r>
            </a:p>
          </p:txBody>
        </p:sp>
      </p:grpSp>
    </p:spTree>
    <p:extLst>
      <p:ext uri="{BB962C8B-B14F-4D97-AF65-F5344CB8AC3E}">
        <p14:creationId xmlns:p14="http://schemas.microsoft.com/office/powerpoint/2010/main" val="237987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4.googleusercontent.com/H4FKbk7DsOlO70LIcnKaep8QOWlIrv4FZ4VQflmddKV-ZMUjVgFAKcCZIoFPWrpQS-NFIH-DqWcoVrvlyliNJxRLmDwBfi-FOSgPNyT1XG1Y7-r09_dlQEPKI7L2UuA0G14uURqVsd8">
            <a:extLst>
              <a:ext uri="{FF2B5EF4-FFF2-40B4-BE49-F238E27FC236}">
                <a16:creationId xmlns:a16="http://schemas.microsoft.com/office/drawing/2014/main" id="{275778E8-187D-C04D-9B2D-55DEF5C0E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382" y="915006"/>
            <a:ext cx="9382248" cy="421028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e 19">
            <a:extLst>
              <a:ext uri="{FF2B5EF4-FFF2-40B4-BE49-F238E27FC236}">
                <a16:creationId xmlns:a16="http://schemas.microsoft.com/office/drawing/2014/main" id="{53C25E9B-09F3-E04C-8BAB-4003C7E2234E}"/>
              </a:ext>
            </a:extLst>
          </p:cNvPr>
          <p:cNvGrpSpPr/>
          <p:nvPr/>
        </p:nvGrpSpPr>
        <p:grpSpPr>
          <a:xfrm>
            <a:off x="6164223" y="5084311"/>
            <a:ext cx="2743200" cy="985652"/>
            <a:chOff x="7580544" y="4406646"/>
            <a:chExt cx="2743200" cy="985652"/>
          </a:xfrm>
        </p:grpSpPr>
        <p:sp>
          <p:nvSpPr>
            <p:cNvPr id="4" name="Rectangle avec coin diagonal arrondi 3">
              <a:extLst>
                <a:ext uri="{FF2B5EF4-FFF2-40B4-BE49-F238E27FC236}">
                  <a16:creationId xmlns:a16="http://schemas.microsoft.com/office/drawing/2014/main" id="{9DD9134D-5E76-9C43-94A9-CCDE1571B016}"/>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C11110C7-6C70-1947-A2EC-55CD26F4DD2B}"/>
                </a:ext>
              </a:extLst>
            </p:cNvPr>
            <p:cNvPicPr>
              <a:picLocks noChangeAspect="1"/>
            </p:cNvPicPr>
            <p:nvPr/>
          </p:nvPicPr>
          <p:blipFill>
            <a:blip r:embed="rId3"/>
            <a:stretch>
              <a:fillRect/>
            </a:stretch>
          </p:blipFill>
          <p:spPr>
            <a:xfrm>
              <a:off x="7695210" y="4497812"/>
              <a:ext cx="748145" cy="163657"/>
            </a:xfrm>
            <a:prstGeom prst="rect">
              <a:avLst/>
            </a:prstGeom>
          </p:spPr>
        </p:pic>
      </p:grpSp>
      <p:sp>
        <p:nvSpPr>
          <p:cNvPr id="31" name="Rectangle avec coin diagonal arrondi 30">
            <a:extLst>
              <a:ext uri="{FF2B5EF4-FFF2-40B4-BE49-F238E27FC236}">
                <a16:creationId xmlns:a16="http://schemas.microsoft.com/office/drawing/2014/main" id="{D4C9E0CC-753D-0849-B223-C0CA41DA1FC6}"/>
              </a:ext>
            </a:extLst>
          </p:cNvPr>
          <p:cNvSpPr/>
          <p:nvPr/>
        </p:nvSpPr>
        <p:spPr>
          <a:xfrm>
            <a:off x="7732944" y="516852"/>
            <a:ext cx="2048528" cy="1418826"/>
          </a:xfrm>
          <a:prstGeom prst="round2DiagRect">
            <a:avLst>
              <a:gd name="adj1" fmla="val 16667"/>
              <a:gd name="adj2" fmla="val 0"/>
            </a:avLst>
          </a:prstGeom>
          <a:solidFill>
            <a:schemeClr val="bg1"/>
          </a:solidFill>
          <a:ln>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0E81CCC5-B365-D64B-88B1-A99BF0DFAA92}"/>
              </a:ext>
            </a:extLst>
          </p:cNvPr>
          <p:cNvPicPr>
            <a:picLocks noChangeAspect="1"/>
          </p:cNvPicPr>
          <p:nvPr/>
        </p:nvPicPr>
        <p:blipFill>
          <a:blip r:embed="rId3"/>
          <a:stretch>
            <a:fillRect/>
          </a:stretch>
        </p:blipFill>
        <p:spPr>
          <a:xfrm>
            <a:off x="7847610" y="608018"/>
            <a:ext cx="748145" cy="163657"/>
          </a:xfrm>
          <a:prstGeom prst="rect">
            <a:avLst/>
          </a:prstGeom>
        </p:spPr>
      </p:pic>
      <p:grpSp>
        <p:nvGrpSpPr>
          <p:cNvPr id="33" name="Groupe 32">
            <a:extLst>
              <a:ext uri="{FF2B5EF4-FFF2-40B4-BE49-F238E27FC236}">
                <a16:creationId xmlns:a16="http://schemas.microsoft.com/office/drawing/2014/main" id="{5D4C0E8B-3C14-734C-971F-EFFCAA1F10E4}"/>
              </a:ext>
            </a:extLst>
          </p:cNvPr>
          <p:cNvGrpSpPr/>
          <p:nvPr/>
        </p:nvGrpSpPr>
        <p:grpSpPr>
          <a:xfrm>
            <a:off x="9169140" y="5048720"/>
            <a:ext cx="2743200" cy="985652"/>
            <a:chOff x="7580544" y="4406646"/>
            <a:chExt cx="2743200" cy="985652"/>
          </a:xfrm>
        </p:grpSpPr>
        <p:sp>
          <p:nvSpPr>
            <p:cNvPr id="34" name="Rectangle avec coin diagonal arrondi 33">
              <a:extLst>
                <a:ext uri="{FF2B5EF4-FFF2-40B4-BE49-F238E27FC236}">
                  <a16:creationId xmlns:a16="http://schemas.microsoft.com/office/drawing/2014/main" id="{603D5CEF-A1C3-EF4C-B4CB-E3C92538E9B7}"/>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a:extLst>
                <a:ext uri="{FF2B5EF4-FFF2-40B4-BE49-F238E27FC236}">
                  <a16:creationId xmlns:a16="http://schemas.microsoft.com/office/drawing/2014/main" id="{B6B2394F-07C0-304C-A32E-E80F3056374F}"/>
                </a:ext>
              </a:extLst>
            </p:cNvPr>
            <p:cNvPicPr>
              <a:picLocks noChangeAspect="1"/>
            </p:cNvPicPr>
            <p:nvPr/>
          </p:nvPicPr>
          <p:blipFill>
            <a:blip r:embed="rId3"/>
            <a:stretch>
              <a:fillRect/>
            </a:stretch>
          </p:blipFill>
          <p:spPr>
            <a:xfrm>
              <a:off x="7695210" y="4497812"/>
              <a:ext cx="748145" cy="163657"/>
            </a:xfrm>
            <a:prstGeom prst="rect">
              <a:avLst/>
            </a:prstGeom>
          </p:spPr>
        </p:pic>
      </p:grpSp>
      <p:grpSp>
        <p:nvGrpSpPr>
          <p:cNvPr id="36" name="Groupe 35">
            <a:extLst>
              <a:ext uri="{FF2B5EF4-FFF2-40B4-BE49-F238E27FC236}">
                <a16:creationId xmlns:a16="http://schemas.microsoft.com/office/drawing/2014/main" id="{F2925709-F042-3A40-9803-D2F0A643E138}"/>
              </a:ext>
            </a:extLst>
          </p:cNvPr>
          <p:cNvGrpSpPr/>
          <p:nvPr/>
        </p:nvGrpSpPr>
        <p:grpSpPr>
          <a:xfrm>
            <a:off x="3159306" y="5084311"/>
            <a:ext cx="2743200" cy="985652"/>
            <a:chOff x="7580544" y="4406646"/>
            <a:chExt cx="2743200" cy="985652"/>
          </a:xfrm>
        </p:grpSpPr>
        <p:sp>
          <p:nvSpPr>
            <p:cNvPr id="37" name="Rectangle avec coin diagonal arrondi 36">
              <a:extLst>
                <a:ext uri="{FF2B5EF4-FFF2-40B4-BE49-F238E27FC236}">
                  <a16:creationId xmlns:a16="http://schemas.microsoft.com/office/drawing/2014/main" id="{0CA528ED-6705-C449-8C8D-7063C1155AE0}"/>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a:extLst>
                <a:ext uri="{FF2B5EF4-FFF2-40B4-BE49-F238E27FC236}">
                  <a16:creationId xmlns:a16="http://schemas.microsoft.com/office/drawing/2014/main" id="{161B6999-5A54-9847-8909-C19D4D6E26B7}"/>
                </a:ext>
              </a:extLst>
            </p:cNvPr>
            <p:cNvPicPr>
              <a:picLocks noChangeAspect="1"/>
            </p:cNvPicPr>
            <p:nvPr/>
          </p:nvPicPr>
          <p:blipFill>
            <a:blip r:embed="rId3"/>
            <a:stretch>
              <a:fillRect/>
            </a:stretch>
          </p:blipFill>
          <p:spPr>
            <a:xfrm>
              <a:off x="7695210" y="4497812"/>
              <a:ext cx="748145" cy="163657"/>
            </a:xfrm>
            <a:prstGeom prst="rect">
              <a:avLst/>
            </a:prstGeom>
          </p:spPr>
        </p:pic>
      </p:grpSp>
      <p:grpSp>
        <p:nvGrpSpPr>
          <p:cNvPr id="39" name="Groupe 38">
            <a:extLst>
              <a:ext uri="{FF2B5EF4-FFF2-40B4-BE49-F238E27FC236}">
                <a16:creationId xmlns:a16="http://schemas.microsoft.com/office/drawing/2014/main" id="{B794D7E2-5403-C34E-A0F3-6AB424697653}"/>
              </a:ext>
            </a:extLst>
          </p:cNvPr>
          <p:cNvGrpSpPr/>
          <p:nvPr/>
        </p:nvGrpSpPr>
        <p:grpSpPr>
          <a:xfrm>
            <a:off x="193795" y="5092380"/>
            <a:ext cx="2743200" cy="985652"/>
            <a:chOff x="7580544" y="4406646"/>
            <a:chExt cx="2743200" cy="985652"/>
          </a:xfrm>
        </p:grpSpPr>
        <p:sp>
          <p:nvSpPr>
            <p:cNvPr id="40" name="Rectangle avec coin diagonal arrondi 39">
              <a:extLst>
                <a:ext uri="{FF2B5EF4-FFF2-40B4-BE49-F238E27FC236}">
                  <a16:creationId xmlns:a16="http://schemas.microsoft.com/office/drawing/2014/main" id="{89E7B9AA-7FD8-4244-8BF9-083B2D67CCDC}"/>
                </a:ext>
              </a:extLst>
            </p:cNvPr>
            <p:cNvSpPr/>
            <p:nvPr/>
          </p:nvSpPr>
          <p:spPr>
            <a:xfrm>
              <a:off x="7580544" y="4406646"/>
              <a:ext cx="2743200" cy="985652"/>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Image 40">
              <a:extLst>
                <a:ext uri="{FF2B5EF4-FFF2-40B4-BE49-F238E27FC236}">
                  <a16:creationId xmlns:a16="http://schemas.microsoft.com/office/drawing/2014/main" id="{26CDABF4-E95F-2A4F-80DB-6CE9739A4207}"/>
                </a:ext>
              </a:extLst>
            </p:cNvPr>
            <p:cNvPicPr>
              <a:picLocks noChangeAspect="1"/>
            </p:cNvPicPr>
            <p:nvPr/>
          </p:nvPicPr>
          <p:blipFill>
            <a:blip r:embed="rId3"/>
            <a:stretch>
              <a:fillRect/>
            </a:stretch>
          </p:blipFill>
          <p:spPr>
            <a:xfrm>
              <a:off x="7695210" y="4497812"/>
              <a:ext cx="748145" cy="163657"/>
            </a:xfrm>
            <a:prstGeom prst="rect">
              <a:avLst/>
            </a:prstGeom>
          </p:spPr>
        </p:pic>
      </p:grpSp>
      <p:sp>
        <p:nvSpPr>
          <p:cNvPr id="42" name="Rectangle 41">
            <a:extLst>
              <a:ext uri="{FF2B5EF4-FFF2-40B4-BE49-F238E27FC236}">
                <a16:creationId xmlns:a16="http://schemas.microsoft.com/office/drawing/2014/main" id="{1B21A7B3-8623-074A-B552-733DB6F820CF}"/>
              </a:ext>
            </a:extLst>
          </p:cNvPr>
          <p:cNvSpPr/>
          <p:nvPr/>
        </p:nvSpPr>
        <p:spPr>
          <a:xfrm>
            <a:off x="178063" y="5150199"/>
            <a:ext cx="2719526" cy="938719"/>
          </a:xfrm>
          <a:prstGeom prst="rect">
            <a:avLst/>
          </a:prstGeom>
        </p:spPr>
        <p:txBody>
          <a:bodyPr wrap="square">
            <a:spAutoFit/>
          </a:bodyPr>
          <a:lstStyle/>
          <a:p>
            <a:r>
              <a:rPr lang="en-GB" sz="1100" b="1" dirty="0">
                <a:solidFill>
                  <a:srgbClr val="C98900"/>
                </a:solidFill>
                <a:latin typeface="Calibri" panose="020F0502020204030204" pitchFamily="34" charset="0"/>
                <a:ea typeface="Arial" panose="020B0604020202020204" pitchFamily="34" charset="0"/>
                <a:cs typeface="Arial" panose="020B0604020202020204" pitchFamily="34" charset="0"/>
              </a:rPr>
              <a:t>                          COSO </a:t>
            </a:r>
          </a:p>
          <a:p>
            <a:r>
              <a:rPr lang="en-GB" sz="1100" dirty="0"/>
              <a:t>Challenging “Open Science Objectives” by RI commitments in Open Science Projects (OSP) as well as Cross-Cluster Open Science Projects (COSP)</a:t>
            </a:r>
            <a:endParaRPr lang="fr-FR" sz="1100" dirty="0"/>
          </a:p>
        </p:txBody>
      </p:sp>
      <p:sp>
        <p:nvSpPr>
          <p:cNvPr id="43" name="Rectangle 42">
            <a:extLst>
              <a:ext uri="{FF2B5EF4-FFF2-40B4-BE49-F238E27FC236}">
                <a16:creationId xmlns:a16="http://schemas.microsoft.com/office/drawing/2014/main" id="{35C9DFA0-1F65-9940-A938-74EB9646FA68}"/>
              </a:ext>
            </a:extLst>
          </p:cNvPr>
          <p:cNvSpPr/>
          <p:nvPr/>
        </p:nvSpPr>
        <p:spPr>
          <a:xfrm>
            <a:off x="9256557" y="5133883"/>
            <a:ext cx="2535639" cy="769441"/>
          </a:xfrm>
          <a:prstGeom prst="rect">
            <a:avLst/>
          </a:prstGeom>
        </p:spPr>
        <p:txBody>
          <a:bodyPr wrap="square">
            <a:spAutoFit/>
          </a:bodyPr>
          <a:lstStyle/>
          <a:p>
            <a:r>
              <a:rPr lang="en-GB" sz="1100" b="1" dirty="0">
                <a:solidFill>
                  <a:srgbClr val="C98900"/>
                </a:solidFill>
              </a:rPr>
              <a:t>                       SDSS</a:t>
            </a:r>
          </a:p>
          <a:p>
            <a:r>
              <a:rPr lang="en-GB" sz="1100" dirty="0"/>
              <a:t>Building synergies on “Sector Data Spaces” for Society: Green deal, Health, Manufacturing, Education and Skills  </a:t>
            </a:r>
            <a:endParaRPr lang="fr-FR" sz="1100" dirty="0"/>
          </a:p>
        </p:txBody>
      </p:sp>
      <p:sp>
        <p:nvSpPr>
          <p:cNvPr id="44" name="Rectangle 43">
            <a:extLst>
              <a:ext uri="{FF2B5EF4-FFF2-40B4-BE49-F238E27FC236}">
                <a16:creationId xmlns:a16="http://schemas.microsoft.com/office/drawing/2014/main" id="{2EDCA665-9F7F-AC4E-929A-FC3127D4E38D}"/>
              </a:ext>
            </a:extLst>
          </p:cNvPr>
          <p:cNvSpPr/>
          <p:nvPr/>
        </p:nvSpPr>
        <p:spPr>
          <a:xfrm>
            <a:off x="3170072" y="5175477"/>
            <a:ext cx="2625086" cy="938719"/>
          </a:xfrm>
          <a:prstGeom prst="rect">
            <a:avLst/>
          </a:prstGeom>
        </p:spPr>
        <p:txBody>
          <a:bodyPr wrap="square">
            <a:spAutoFit/>
          </a:bodyPr>
          <a:lstStyle/>
          <a:p>
            <a:r>
              <a:rPr lang="en-GB" sz="1100" b="1" dirty="0">
                <a:solidFill>
                  <a:srgbClr val="C98900"/>
                </a:solidFill>
                <a:latin typeface="Calibri" panose="020F0502020204030204" pitchFamily="34" charset="0"/>
                <a:ea typeface="Arial" panose="020B0604020202020204" pitchFamily="34" charset="0"/>
                <a:cs typeface="Arial" panose="020B0604020202020204" pitchFamily="34" charset="0"/>
              </a:rPr>
              <a:t>                        TECH </a:t>
            </a:r>
          </a:p>
          <a:p>
            <a:r>
              <a:rPr lang="en-GB" sz="1100" dirty="0"/>
              <a:t>Bring the </a:t>
            </a:r>
            <a:r>
              <a:rPr lang="en-GB" sz="1100" dirty="0" err="1"/>
              <a:t>FAIRness</a:t>
            </a:r>
            <a:r>
              <a:rPr lang="en-GB" sz="1100" dirty="0"/>
              <a:t> within technology, R&amp;D and innovation projects as well as explore new “close-to-sensors” low-latency open-data science </a:t>
            </a:r>
            <a:endParaRPr lang="fr-FR" sz="1100" dirty="0"/>
          </a:p>
        </p:txBody>
      </p:sp>
      <p:sp>
        <p:nvSpPr>
          <p:cNvPr id="46" name="Rectangle avec coin diagonal arrondi 45">
            <a:extLst>
              <a:ext uri="{FF2B5EF4-FFF2-40B4-BE49-F238E27FC236}">
                <a16:creationId xmlns:a16="http://schemas.microsoft.com/office/drawing/2014/main" id="{3634BF43-9DAC-264A-B2F3-91A4D85C46F0}"/>
              </a:ext>
            </a:extLst>
          </p:cNvPr>
          <p:cNvSpPr/>
          <p:nvPr/>
        </p:nvSpPr>
        <p:spPr>
          <a:xfrm>
            <a:off x="2192197" y="516852"/>
            <a:ext cx="2048528" cy="1418826"/>
          </a:xfrm>
          <a:prstGeom prst="round2DiagRect">
            <a:avLst>
              <a:gd name="adj1" fmla="val 16667"/>
              <a:gd name="adj2" fmla="val 0"/>
            </a:avLst>
          </a:prstGeom>
          <a:solidFill>
            <a:schemeClr val="bg1"/>
          </a:solidFill>
          <a:ln>
            <a:solidFill>
              <a:schemeClr val="accent6">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711C9635-28C0-AD4A-BA5A-A182E1182C88}"/>
              </a:ext>
            </a:extLst>
          </p:cNvPr>
          <p:cNvSpPr/>
          <p:nvPr/>
        </p:nvSpPr>
        <p:spPr>
          <a:xfrm>
            <a:off x="2228674" y="617242"/>
            <a:ext cx="1975573" cy="1446550"/>
          </a:xfrm>
          <a:prstGeom prst="rect">
            <a:avLst/>
          </a:prstGeom>
        </p:spPr>
        <p:txBody>
          <a:bodyPr wrap="square">
            <a:spAutoFit/>
          </a:bodyPr>
          <a:lstStyle/>
          <a:p>
            <a:r>
              <a:rPr lang="en-GB" sz="1100" b="1" dirty="0">
                <a:solidFill>
                  <a:srgbClr val="C98900"/>
                </a:solidFill>
              </a:rPr>
              <a:t>                       </a:t>
            </a:r>
            <a:r>
              <a:rPr lang="en-GB" sz="1100" b="1" dirty="0">
                <a:solidFill>
                  <a:srgbClr val="C00000"/>
                </a:solidFill>
              </a:rPr>
              <a:t>CC</a:t>
            </a:r>
          </a:p>
          <a:p>
            <a:r>
              <a:rPr lang="en-US" sz="1100" dirty="0"/>
              <a:t>Operating the  community-based “Competence Center” for EOSC-alignment, train and support, extended outreach, financial model for services and networking with other SCL-CCs</a:t>
            </a:r>
          </a:p>
          <a:p>
            <a:endParaRPr lang="en-US" sz="1100" dirty="0"/>
          </a:p>
        </p:txBody>
      </p:sp>
      <p:pic>
        <p:nvPicPr>
          <p:cNvPr id="48" name="Image 47">
            <a:extLst>
              <a:ext uri="{FF2B5EF4-FFF2-40B4-BE49-F238E27FC236}">
                <a16:creationId xmlns:a16="http://schemas.microsoft.com/office/drawing/2014/main" id="{5614E705-A4F6-6C45-9546-8AB07680A9AD}"/>
              </a:ext>
            </a:extLst>
          </p:cNvPr>
          <p:cNvPicPr>
            <a:picLocks noChangeAspect="1"/>
          </p:cNvPicPr>
          <p:nvPr/>
        </p:nvPicPr>
        <p:blipFill>
          <a:blip r:embed="rId3"/>
          <a:stretch>
            <a:fillRect/>
          </a:stretch>
        </p:blipFill>
        <p:spPr>
          <a:xfrm>
            <a:off x="2273106" y="608018"/>
            <a:ext cx="748145" cy="163657"/>
          </a:xfrm>
          <a:prstGeom prst="rect">
            <a:avLst/>
          </a:prstGeom>
        </p:spPr>
      </p:pic>
      <p:grpSp>
        <p:nvGrpSpPr>
          <p:cNvPr id="8" name="Groupe 7">
            <a:extLst>
              <a:ext uri="{FF2B5EF4-FFF2-40B4-BE49-F238E27FC236}">
                <a16:creationId xmlns:a16="http://schemas.microsoft.com/office/drawing/2014/main" id="{0C3046AE-343D-A445-8BDE-69B424D0F93E}"/>
              </a:ext>
            </a:extLst>
          </p:cNvPr>
          <p:cNvGrpSpPr/>
          <p:nvPr/>
        </p:nvGrpSpPr>
        <p:grpSpPr>
          <a:xfrm>
            <a:off x="10513179" y="2562093"/>
            <a:ext cx="1550862" cy="338554"/>
            <a:chOff x="10501251" y="2174220"/>
            <a:chExt cx="1550862" cy="338554"/>
          </a:xfrm>
        </p:grpSpPr>
        <p:sp>
          <p:nvSpPr>
            <p:cNvPr id="7" name="Rectangle avec coin diagonal arrondi 6">
              <a:extLst>
                <a:ext uri="{FF2B5EF4-FFF2-40B4-BE49-F238E27FC236}">
                  <a16:creationId xmlns:a16="http://schemas.microsoft.com/office/drawing/2014/main" id="{BC195905-192F-BE4D-BFCD-0765BF5B5007}"/>
                </a:ext>
              </a:extLst>
            </p:cNvPr>
            <p:cNvSpPr/>
            <p:nvPr/>
          </p:nvSpPr>
          <p:spPr>
            <a:xfrm>
              <a:off x="10501251" y="2194145"/>
              <a:ext cx="1550862" cy="298705"/>
            </a:xfrm>
            <a:prstGeom prst="round2DiagRect">
              <a:avLst>
                <a:gd name="adj1" fmla="val 50000"/>
                <a:gd name="adj2" fmla="val 0"/>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cs typeface="Consolas" panose="020B0609020204030204" pitchFamily="49" charset="0"/>
              </a:endParaRPr>
            </a:p>
          </p:txBody>
        </p:sp>
        <p:sp>
          <p:nvSpPr>
            <p:cNvPr id="6" name="ZoneTexte 5">
              <a:extLst>
                <a:ext uri="{FF2B5EF4-FFF2-40B4-BE49-F238E27FC236}">
                  <a16:creationId xmlns:a16="http://schemas.microsoft.com/office/drawing/2014/main" id="{C4F19EAF-315F-A648-A364-08A025BEDB39}"/>
                </a:ext>
              </a:extLst>
            </p:cNvPr>
            <p:cNvSpPr txBox="1"/>
            <p:nvPr/>
          </p:nvSpPr>
          <p:spPr>
            <a:xfrm>
              <a:off x="10653658" y="2174220"/>
              <a:ext cx="1246047" cy="338554"/>
            </a:xfrm>
            <a:prstGeom prst="rect">
              <a:avLst/>
            </a:prstGeom>
            <a:noFill/>
          </p:spPr>
          <p:txBody>
            <a:bodyPr wrap="none" rtlCol="0">
              <a:spAutoFit/>
            </a:bodyPr>
            <a:lstStyle/>
            <a:p>
              <a:r>
                <a:rPr lang="fr-FR" sz="1600" b="1" dirty="0">
                  <a:cs typeface="Consolas" panose="020B0609020204030204" pitchFamily="49" charset="0"/>
                </a:rPr>
                <a:t>VRE services</a:t>
              </a:r>
            </a:p>
          </p:txBody>
        </p:sp>
      </p:grpSp>
      <p:grpSp>
        <p:nvGrpSpPr>
          <p:cNvPr id="49" name="Groupe 48">
            <a:extLst>
              <a:ext uri="{FF2B5EF4-FFF2-40B4-BE49-F238E27FC236}">
                <a16:creationId xmlns:a16="http://schemas.microsoft.com/office/drawing/2014/main" id="{DB8E771C-AE76-464E-A5D6-8BE34150AF7B}"/>
              </a:ext>
            </a:extLst>
          </p:cNvPr>
          <p:cNvGrpSpPr/>
          <p:nvPr/>
        </p:nvGrpSpPr>
        <p:grpSpPr>
          <a:xfrm>
            <a:off x="10513178" y="335510"/>
            <a:ext cx="1550862" cy="338554"/>
            <a:chOff x="10501251" y="2182550"/>
            <a:chExt cx="1550862" cy="338554"/>
          </a:xfrm>
        </p:grpSpPr>
        <p:sp>
          <p:nvSpPr>
            <p:cNvPr id="50" name="Rectangle avec coin diagonal arrondi 49">
              <a:extLst>
                <a:ext uri="{FF2B5EF4-FFF2-40B4-BE49-F238E27FC236}">
                  <a16:creationId xmlns:a16="http://schemas.microsoft.com/office/drawing/2014/main" id="{E5D5E733-F9FB-E645-91C8-C8C5CC80EAC6}"/>
                </a:ext>
              </a:extLst>
            </p:cNvPr>
            <p:cNvSpPr/>
            <p:nvPr/>
          </p:nvSpPr>
          <p:spPr>
            <a:xfrm>
              <a:off x="10501251" y="2194145"/>
              <a:ext cx="1550862" cy="298705"/>
            </a:xfrm>
            <a:prstGeom prst="round2DiagRect">
              <a:avLst>
                <a:gd name="adj1" fmla="val 44496"/>
                <a:gd name="adj2" fmla="val 0"/>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cs typeface="Consolas" panose="020B0609020204030204" pitchFamily="49" charset="0"/>
              </a:endParaRPr>
            </a:p>
          </p:txBody>
        </p:sp>
        <p:sp>
          <p:nvSpPr>
            <p:cNvPr id="51" name="ZoneTexte 50">
              <a:extLst>
                <a:ext uri="{FF2B5EF4-FFF2-40B4-BE49-F238E27FC236}">
                  <a16:creationId xmlns:a16="http://schemas.microsoft.com/office/drawing/2014/main" id="{AF5A4CBF-D41A-4A48-82FF-22801DF3ECF0}"/>
                </a:ext>
              </a:extLst>
            </p:cNvPr>
            <p:cNvSpPr txBox="1"/>
            <p:nvPr/>
          </p:nvSpPr>
          <p:spPr>
            <a:xfrm>
              <a:off x="10800001" y="2182550"/>
              <a:ext cx="817531" cy="338554"/>
            </a:xfrm>
            <a:prstGeom prst="rect">
              <a:avLst/>
            </a:prstGeom>
            <a:noFill/>
            <a:ln>
              <a:noFill/>
            </a:ln>
          </p:spPr>
          <p:txBody>
            <a:bodyPr wrap="none" rtlCol="0">
              <a:spAutoFit/>
            </a:bodyPr>
            <a:lstStyle/>
            <a:p>
              <a:r>
                <a:rPr lang="fr-FR" sz="1600" b="1" dirty="0" err="1">
                  <a:cs typeface="Consolas" panose="020B0609020204030204" pitchFamily="49" charset="0"/>
                </a:rPr>
                <a:t>Entities</a:t>
              </a:r>
              <a:endParaRPr lang="fr-FR" sz="1600" b="1" dirty="0">
                <a:cs typeface="Consolas" panose="020B0609020204030204" pitchFamily="49" charset="0"/>
              </a:endParaRPr>
            </a:p>
          </p:txBody>
        </p:sp>
      </p:grpSp>
      <p:grpSp>
        <p:nvGrpSpPr>
          <p:cNvPr id="52" name="Groupe 51">
            <a:extLst>
              <a:ext uri="{FF2B5EF4-FFF2-40B4-BE49-F238E27FC236}">
                <a16:creationId xmlns:a16="http://schemas.microsoft.com/office/drawing/2014/main" id="{C8191F4C-B014-9343-BFB4-69D8BF326DDF}"/>
              </a:ext>
            </a:extLst>
          </p:cNvPr>
          <p:cNvGrpSpPr/>
          <p:nvPr/>
        </p:nvGrpSpPr>
        <p:grpSpPr>
          <a:xfrm>
            <a:off x="10513178" y="4680366"/>
            <a:ext cx="1550862" cy="338554"/>
            <a:chOff x="10501251" y="2182550"/>
            <a:chExt cx="1550862" cy="338554"/>
          </a:xfrm>
        </p:grpSpPr>
        <p:sp>
          <p:nvSpPr>
            <p:cNvPr id="53" name="Rectangle avec coin diagonal arrondi 52">
              <a:extLst>
                <a:ext uri="{FF2B5EF4-FFF2-40B4-BE49-F238E27FC236}">
                  <a16:creationId xmlns:a16="http://schemas.microsoft.com/office/drawing/2014/main" id="{36F76CDF-A261-7344-828F-9EA24F51DFEA}"/>
                </a:ext>
              </a:extLst>
            </p:cNvPr>
            <p:cNvSpPr/>
            <p:nvPr/>
          </p:nvSpPr>
          <p:spPr>
            <a:xfrm>
              <a:off x="10501251" y="2194145"/>
              <a:ext cx="1550862" cy="298705"/>
            </a:xfrm>
            <a:prstGeom prst="round2DiagRect">
              <a:avLst>
                <a:gd name="adj1" fmla="val 44496"/>
                <a:gd name="adj2" fmla="val 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cs typeface="Consolas" panose="020B0609020204030204" pitchFamily="49" charset="0"/>
              </a:endParaRPr>
            </a:p>
          </p:txBody>
        </p:sp>
        <p:sp>
          <p:nvSpPr>
            <p:cNvPr id="54" name="ZoneTexte 53">
              <a:extLst>
                <a:ext uri="{FF2B5EF4-FFF2-40B4-BE49-F238E27FC236}">
                  <a16:creationId xmlns:a16="http://schemas.microsoft.com/office/drawing/2014/main" id="{8129F97F-7C42-A94D-8120-13B221A9C9B2}"/>
                </a:ext>
              </a:extLst>
            </p:cNvPr>
            <p:cNvSpPr txBox="1"/>
            <p:nvPr/>
          </p:nvSpPr>
          <p:spPr>
            <a:xfrm>
              <a:off x="10657501" y="2182550"/>
              <a:ext cx="1306768" cy="338554"/>
            </a:xfrm>
            <a:prstGeom prst="rect">
              <a:avLst/>
            </a:prstGeom>
            <a:noFill/>
            <a:ln>
              <a:noFill/>
            </a:ln>
          </p:spPr>
          <p:txBody>
            <a:bodyPr wrap="none" rtlCol="0">
              <a:spAutoFit/>
            </a:bodyPr>
            <a:lstStyle/>
            <a:p>
              <a:r>
                <a:rPr lang="fr-FR" sz="1600" b="1" dirty="0">
                  <a:cs typeface="Consolas" panose="020B0609020204030204" pitchFamily="49" charset="0"/>
                </a:rPr>
                <a:t>Programmes</a:t>
              </a:r>
            </a:p>
          </p:txBody>
        </p:sp>
      </p:grpSp>
      <p:sp>
        <p:nvSpPr>
          <p:cNvPr id="55" name="Titolo 4">
            <a:extLst>
              <a:ext uri="{FF2B5EF4-FFF2-40B4-BE49-F238E27FC236}">
                <a16:creationId xmlns:a16="http://schemas.microsoft.com/office/drawing/2014/main" id="{86BAC305-7982-DA41-BFFD-DD4559DF8CCC}"/>
              </a:ext>
            </a:extLst>
          </p:cNvPr>
          <p:cNvSpPr txBox="1">
            <a:spLocks/>
          </p:cNvSpPr>
          <p:nvPr/>
        </p:nvSpPr>
        <p:spPr>
          <a:xfrm>
            <a:off x="3319504" y="33647"/>
            <a:ext cx="5279601" cy="753245"/>
          </a:xfrm>
          <a:prstGeom prst="rect">
            <a:avLst/>
          </a:prstGeom>
        </p:spPr>
        <p:txBody>
          <a:bodyPr/>
          <a:lstStyle>
            <a:lvl1pPr algn="l" defTabSz="914400" rtl="0" eaLnBrk="1" latinLnBrk="0" hangingPunct="1">
              <a:lnSpc>
                <a:spcPct val="90000"/>
              </a:lnSpc>
              <a:spcBef>
                <a:spcPct val="0"/>
              </a:spcBef>
              <a:buNone/>
              <a:defRPr sz="3200" kern="1200">
                <a:solidFill>
                  <a:srgbClr val="044C9F"/>
                </a:solidFill>
                <a:latin typeface="+mj-lt"/>
                <a:ea typeface="+mj-ea"/>
                <a:cs typeface="+mj-cs"/>
              </a:defRPr>
            </a:lvl1pPr>
          </a:lstStyle>
          <a:p>
            <a:pPr algn="ctr"/>
            <a:r>
              <a:rPr lang="it-IT" sz="2800" b="1" dirty="0">
                <a:latin typeface="+mn-lt"/>
              </a:rPr>
              <a:t>The new ESCAPE Collaboration work </a:t>
            </a:r>
            <a:r>
              <a:rPr lang="en-GB" sz="2800" b="1" dirty="0">
                <a:latin typeface="+mn-lt"/>
              </a:rPr>
              <a:t>programme</a:t>
            </a:r>
          </a:p>
        </p:txBody>
      </p:sp>
      <p:pic>
        <p:nvPicPr>
          <p:cNvPr id="56" name="Picture 2" descr="Horizon Europe — Wikipédia">
            <a:extLst>
              <a:ext uri="{FF2B5EF4-FFF2-40B4-BE49-F238E27FC236}">
                <a16:creationId xmlns:a16="http://schemas.microsoft.com/office/drawing/2014/main" id="{62FCFD4B-C1B3-DC48-8B67-506DE8CC12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33" t="18698" r="13751" b="3304"/>
          <a:stretch/>
        </p:blipFill>
        <p:spPr bwMode="auto">
          <a:xfrm>
            <a:off x="384776" y="2137574"/>
            <a:ext cx="898965" cy="5681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7" name="Image 56">
            <a:extLst>
              <a:ext uri="{FF2B5EF4-FFF2-40B4-BE49-F238E27FC236}">
                <a16:creationId xmlns:a16="http://schemas.microsoft.com/office/drawing/2014/main" id="{6018D391-F39B-AD46-B6E1-07B14026ECDC}"/>
              </a:ext>
            </a:extLst>
          </p:cNvPr>
          <p:cNvPicPr>
            <a:picLocks noChangeAspect="1"/>
          </p:cNvPicPr>
          <p:nvPr/>
        </p:nvPicPr>
        <p:blipFill>
          <a:blip r:embed="rId5"/>
          <a:stretch>
            <a:fillRect/>
          </a:stretch>
        </p:blipFill>
        <p:spPr>
          <a:xfrm>
            <a:off x="91554" y="1677846"/>
            <a:ext cx="1473841" cy="331614"/>
          </a:xfrm>
          <a:prstGeom prst="rect">
            <a:avLst/>
          </a:prstGeom>
          <a:solidFill>
            <a:schemeClr val="bg1"/>
          </a:solidFill>
        </p:spPr>
      </p:pic>
      <p:sp>
        <p:nvSpPr>
          <p:cNvPr id="58" name="Rectangle 57">
            <a:extLst>
              <a:ext uri="{FF2B5EF4-FFF2-40B4-BE49-F238E27FC236}">
                <a16:creationId xmlns:a16="http://schemas.microsoft.com/office/drawing/2014/main" id="{9F0ED601-5F3D-A840-9B86-7C7F188800D9}"/>
              </a:ext>
            </a:extLst>
          </p:cNvPr>
          <p:cNvSpPr/>
          <p:nvPr/>
        </p:nvSpPr>
        <p:spPr>
          <a:xfrm>
            <a:off x="6263055" y="5146280"/>
            <a:ext cx="2511085" cy="1107996"/>
          </a:xfrm>
          <a:prstGeom prst="rect">
            <a:avLst/>
          </a:prstGeom>
        </p:spPr>
        <p:txBody>
          <a:bodyPr wrap="square">
            <a:spAutoFit/>
          </a:bodyPr>
          <a:lstStyle/>
          <a:p>
            <a:r>
              <a:rPr lang="en-GB" sz="1100" b="1" dirty="0">
                <a:solidFill>
                  <a:srgbClr val="C98900"/>
                </a:solidFill>
                <a:latin typeface="Calibri" panose="020F0502020204030204" pitchFamily="34" charset="0"/>
                <a:ea typeface="Arial" panose="020B0604020202020204" pitchFamily="34" charset="0"/>
                <a:cs typeface="Arial" panose="020B0604020202020204" pitchFamily="34" charset="0"/>
              </a:rPr>
              <a:t>                       CARS </a:t>
            </a:r>
          </a:p>
          <a:p>
            <a:r>
              <a:rPr lang="en-GB" sz="1100" dirty="0"/>
              <a:t>Career development and rewarding for researcher committing in Open Science. Planning, tracking, and assessing scientific knowledge production</a:t>
            </a:r>
            <a:endParaRPr lang="fr-FR" sz="1100" dirty="0"/>
          </a:p>
          <a:p>
            <a:endParaRPr lang="fr-FR" sz="1100" dirty="0"/>
          </a:p>
        </p:txBody>
      </p:sp>
      <p:sp>
        <p:nvSpPr>
          <p:cNvPr id="59" name="Rectangle 58">
            <a:extLst>
              <a:ext uri="{FF2B5EF4-FFF2-40B4-BE49-F238E27FC236}">
                <a16:creationId xmlns:a16="http://schemas.microsoft.com/office/drawing/2014/main" id="{8B91C429-398D-7648-A629-72D4ADE228B8}"/>
              </a:ext>
            </a:extLst>
          </p:cNvPr>
          <p:cNvSpPr/>
          <p:nvPr/>
        </p:nvSpPr>
        <p:spPr>
          <a:xfrm>
            <a:off x="7777583" y="613977"/>
            <a:ext cx="2040614" cy="769441"/>
          </a:xfrm>
          <a:prstGeom prst="rect">
            <a:avLst/>
          </a:prstGeom>
        </p:spPr>
        <p:txBody>
          <a:bodyPr wrap="square">
            <a:spAutoFit/>
          </a:bodyPr>
          <a:lstStyle/>
          <a:p>
            <a:r>
              <a:rPr lang="en-GB" sz="1100" b="1" dirty="0">
                <a:solidFill>
                  <a:srgbClr val="C98900"/>
                </a:solidFill>
              </a:rPr>
              <a:t>                         </a:t>
            </a:r>
            <a:r>
              <a:rPr lang="en-GB" sz="1100" b="1" dirty="0">
                <a:solidFill>
                  <a:srgbClr val="C00000"/>
                </a:solidFill>
              </a:rPr>
              <a:t>EVSI</a:t>
            </a:r>
          </a:p>
          <a:p>
            <a:r>
              <a:rPr lang="en-GB" sz="1100" dirty="0"/>
              <a:t>R&amp;I for an “European Virtual Institute for Research Software” for advanced technologies</a:t>
            </a:r>
            <a:endParaRPr lang="fr-FR" sz="1100" dirty="0"/>
          </a:p>
        </p:txBody>
      </p:sp>
    </p:spTree>
    <p:extLst>
      <p:ext uri="{BB962C8B-B14F-4D97-AF65-F5344CB8AC3E}">
        <p14:creationId xmlns:p14="http://schemas.microsoft.com/office/powerpoint/2010/main" val="786219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3EEC-4903-AC46-86CA-5A396D33065D}"/>
              </a:ext>
            </a:extLst>
          </p:cNvPr>
          <p:cNvSpPr>
            <a:spLocks noGrp="1"/>
          </p:cNvSpPr>
          <p:nvPr>
            <p:ph type="title"/>
          </p:nvPr>
        </p:nvSpPr>
        <p:spPr>
          <a:xfrm>
            <a:off x="1566025" y="127319"/>
            <a:ext cx="4783017" cy="1032353"/>
          </a:xfrm>
        </p:spPr>
        <p:txBody>
          <a:bodyPr>
            <a:normAutofit fontScale="90000"/>
          </a:bodyPr>
          <a:lstStyle/>
          <a:p>
            <a:r>
              <a:rPr lang="en-GB" b="1" dirty="0">
                <a:latin typeface="+mn-lt"/>
              </a:rPr>
              <a:t>Data Management </a:t>
            </a:r>
            <a:br>
              <a:rPr lang="en-GB" b="1" dirty="0">
                <a:latin typeface="+mn-lt"/>
              </a:rPr>
            </a:br>
            <a:r>
              <a:rPr lang="en-GB" b="1" dirty="0">
                <a:latin typeface="+mn-lt"/>
              </a:rPr>
              <a:t>activities</a:t>
            </a:r>
          </a:p>
        </p:txBody>
      </p:sp>
      <p:pic>
        <p:nvPicPr>
          <p:cNvPr id="9" name="Content Placeholder 8">
            <a:extLst>
              <a:ext uri="{FF2B5EF4-FFF2-40B4-BE49-F238E27FC236}">
                <a16:creationId xmlns:a16="http://schemas.microsoft.com/office/drawing/2014/main" id="{DAEAF0A3-95AA-7640-9DFB-9D7501D8AA71}"/>
              </a:ext>
            </a:extLst>
          </p:cNvPr>
          <p:cNvPicPr>
            <a:picLocks noGrp="1" noChangeAspect="1"/>
          </p:cNvPicPr>
          <p:nvPr>
            <p:ph idx="1"/>
          </p:nvPr>
        </p:nvPicPr>
        <p:blipFill>
          <a:blip r:embed="rId2"/>
          <a:stretch>
            <a:fillRect/>
          </a:stretch>
        </p:blipFill>
        <p:spPr>
          <a:xfrm>
            <a:off x="5613880" y="127319"/>
            <a:ext cx="6508449" cy="3686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8D380541-3D82-BF41-839B-4EDF75E6290F}"/>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FC92D291-160C-1C4E-88D1-8EE070AAB97A}"/>
              </a:ext>
            </a:extLst>
          </p:cNvPr>
          <p:cNvSpPr>
            <a:spLocks noGrp="1"/>
          </p:cNvSpPr>
          <p:nvPr>
            <p:ph type="ftr" sz="quarter" idx="11"/>
          </p:nvPr>
        </p:nvSpPr>
        <p:spPr/>
        <p:txBody>
          <a:bodyPr/>
          <a:lstStyle/>
          <a:p>
            <a:r>
              <a:rPr lang="it-IT"/>
              <a:t>Ian Bird; Updates at E-EB</a:t>
            </a:r>
            <a:endParaRPr lang="it-IT" dirty="0"/>
          </a:p>
        </p:txBody>
      </p:sp>
      <p:sp>
        <p:nvSpPr>
          <p:cNvPr id="6" name="Slide Number Placeholder 5">
            <a:extLst>
              <a:ext uri="{FF2B5EF4-FFF2-40B4-BE49-F238E27FC236}">
                <a16:creationId xmlns:a16="http://schemas.microsoft.com/office/drawing/2014/main" id="{F1ED9B6F-734A-2048-B41C-9AD26F24C8C2}"/>
              </a:ext>
            </a:extLst>
          </p:cNvPr>
          <p:cNvSpPr>
            <a:spLocks noGrp="1"/>
          </p:cNvSpPr>
          <p:nvPr>
            <p:ph type="sldNum" sz="quarter" idx="12"/>
          </p:nvPr>
        </p:nvSpPr>
        <p:spPr/>
        <p:txBody>
          <a:bodyPr/>
          <a:lstStyle/>
          <a:p>
            <a:pPr algn="ctr"/>
            <a:fld id="{F815B12F-D02A-B845-865F-37AC5B232343}" type="slidenum">
              <a:rPr lang="it-IT" smtClean="0"/>
              <a:pPr algn="ctr"/>
              <a:t>4</a:t>
            </a:fld>
            <a:endParaRPr lang="it-IT" dirty="0"/>
          </a:p>
        </p:txBody>
      </p:sp>
      <p:pic>
        <p:nvPicPr>
          <p:cNvPr id="11" name="Picture 10">
            <a:extLst>
              <a:ext uri="{FF2B5EF4-FFF2-40B4-BE49-F238E27FC236}">
                <a16:creationId xmlns:a16="http://schemas.microsoft.com/office/drawing/2014/main" id="{1E4C3DA5-46B1-5141-93D6-1FE94FE6D2DE}"/>
              </a:ext>
            </a:extLst>
          </p:cNvPr>
          <p:cNvPicPr>
            <a:picLocks noChangeAspect="1"/>
          </p:cNvPicPr>
          <p:nvPr/>
        </p:nvPicPr>
        <p:blipFill>
          <a:blip r:embed="rId3"/>
          <a:stretch>
            <a:fillRect/>
          </a:stretch>
        </p:blipFill>
        <p:spPr>
          <a:xfrm>
            <a:off x="0" y="3031860"/>
            <a:ext cx="6553200" cy="3689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94945802-2923-AA4B-880F-4638C354D1C3}"/>
              </a:ext>
            </a:extLst>
          </p:cNvPr>
          <p:cNvSpPr txBox="1"/>
          <p:nvPr/>
        </p:nvSpPr>
        <p:spPr>
          <a:xfrm>
            <a:off x="497599" y="1271475"/>
            <a:ext cx="4988588" cy="892552"/>
          </a:xfrm>
          <a:prstGeom prst="rect">
            <a:avLst/>
          </a:prstGeom>
          <a:noFill/>
        </p:spPr>
        <p:txBody>
          <a:bodyPr wrap="square" rtlCol="0">
            <a:spAutoFit/>
          </a:bodyPr>
          <a:lstStyle/>
          <a:p>
            <a:r>
              <a:rPr lang="en-GB" dirty="0"/>
              <a:t>Based on ideas for topics, already presented and discussed at the 1</a:t>
            </a:r>
            <a:r>
              <a:rPr lang="en-GB" baseline="30000" dirty="0"/>
              <a:t>st</a:t>
            </a:r>
            <a:r>
              <a:rPr lang="en-GB" dirty="0"/>
              <a:t> Open Collaboration meeting: </a:t>
            </a:r>
            <a:r>
              <a:rPr lang="en-GB" sz="1600" dirty="0">
                <a:hlinkClick r:id="rId4"/>
              </a:rPr>
              <a:t>https://indico.in2p3.fr/event/30249/</a:t>
            </a:r>
            <a:r>
              <a:rPr lang="en-GB" sz="1600" dirty="0"/>
              <a:t> </a:t>
            </a:r>
            <a:endParaRPr lang="en-GB" dirty="0"/>
          </a:p>
        </p:txBody>
      </p:sp>
      <p:pic>
        <p:nvPicPr>
          <p:cNvPr id="14" name="Picture 13">
            <a:extLst>
              <a:ext uri="{FF2B5EF4-FFF2-40B4-BE49-F238E27FC236}">
                <a16:creationId xmlns:a16="http://schemas.microsoft.com/office/drawing/2014/main" id="{DF9D1690-D26F-BC4F-ABDF-4D3F06549866}"/>
              </a:ext>
            </a:extLst>
          </p:cNvPr>
          <p:cNvPicPr>
            <a:picLocks noChangeAspect="1"/>
          </p:cNvPicPr>
          <p:nvPr/>
        </p:nvPicPr>
        <p:blipFill>
          <a:blip r:embed="rId5"/>
          <a:stretch>
            <a:fillRect/>
          </a:stretch>
        </p:blipFill>
        <p:spPr>
          <a:xfrm>
            <a:off x="6903591" y="4047605"/>
            <a:ext cx="4678313" cy="2481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3593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6EB2833-BD8E-7048-BE8C-28A29664D209}"/>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94A11BF7-66CC-634A-91DB-498D9B19222C}"/>
              </a:ext>
            </a:extLst>
          </p:cNvPr>
          <p:cNvSpPr>
            <a:spLocks noGrp="1"/>
          </p:cNvSpPr>
          <p:nvPr>
            <p:ph type="ftr" sz="quarter" idx="11"/>
          </p:nvPr>
        </p:nvSpPr>
        <p:spPr/>
        <p:txBody>
          <a:bodyPr/>
          <a:lstStyle/>
          <a:p>
            <a:r>
              <a:rPr lang="it-IT"/>
              <a:t>Ian Bird; Updates at E-EB</a:t>
            </a:r>
            <a:endParaRPr lang="it-IT" dirty="0"/>
          </a:p>
        </p:txBody>
      </p:sp>
      <p:sp>
        <p:nvSpPr>
          <p:cNvPr id="2" name="Title 1">
            <a:extLst>
              <a:ext uri="{FF2B5EF4-FFF2-40B4-BE49-F238E27FC236}">
                <a16:creationId xmlns:a16="http://schemas.microsoft.com/office/drawing/2014/main" id="{48628ADF-D980-B241-8831-09970339BB84}"/>
              </a:ext>
            </a:extLst>
          </p:cNvPr>
          <p:cNvSpPr>
            <a:spLocks noGrp="1"/>
          </p:cNvSpPr>
          <p:nvPr>
            <p:ph type="title" idx="4294967295"/>
          </p:nvPr>
        </p:nvSpPr>
        <p:spPr>
          <a:xfrm>
            <a:off x="2471738" y="67900"/>
            <a:ext cx="9720262" cy="1031875"/>
          </a:xfrm>
        </p:spPr>
        <p:txBody>
          <a:bodyPr/>
          <a:lstStyle/>
          <a:p>
            <a:r>
              <a:rPr lang="en-GB" b="1" dirty="0">
                <a:latin typeface="+mn-lt"/>
              </a:rPr>
              <a:t>Software-related activities</a:t>
            </a:r>
          </a:p>
        </p:txBody>
      </p:sp>
      <p:sp>
        <p:nvSpPr>
          <p:cNvPr id="6" name="Slide Number Placeholder 5">
            <a:extLst>
              <a:ext uri="{FF2B5EF4-FFF2-40B4-BE49-F238E27FC236}">
                <a16:creationId xmlns:a16="http://schemas.microsoft.com/office/drawing/2014/main" id="{A49B07C0-7D94-0545-AFA7-73400C100EB5}"/>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5</a:t>
            </a:fld>
            <a:endParaRPr lang="it-IT" dirty="0"/>
          </a:p>
        </p:txBody>
      </p:sp>
      <p:pic>
        <p:nvPicPr>
          <p:cNvPr id="8" name="Picture 7">
            <a:extLst>
              <a:ext uri="{FF2B5EF4-FFF2-40B4-BE49-F238E27FC236}">
                <a16:creationId xmlns:a16="http://schemas.microsoft.com/office/drawing/2014/main" id="{D927615B-4A35-9647-B134-04E7C5415F13}"/>
              </a:ext>
            </a:extLst>
          </p:cNvPr>
          <p:cNvPicPr>
            <a:picLocks noChangeAspect="1"/>
          </p:cNvPicPr>
          <p:nvPr/>
        </p:nvPicPr>
        <p:blipFill>
          <a:blip r:embed="rId2"/>
          <a:stretch>
            <a:fillRect/>
          </a:stretch>
        </p:blipFill>
        <p:spPr>
          <a:xfrm>
            <a:off x="6629400" y="882086"/>
            <a:ext cx="5462954" cy="287072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38DE174-837C-DC40-AEEF-44ED1ED46BF5}"/>
              </a:ext>
            </a:extLst>
          </p:cNvPr>
          <p:cNvPicPr>
            <a:picLocks noChangeAspect="1"/>
          </p:cNvPicPr>
          <p:nvPr/>
        </p:nvPicPr>
        <p:blipFill>
          <a:blip r:embed="rId3"/>
          <a:stretch>
            <a:fillRect/>
          </a:stretch>
        </p:blipFill>
        <p:spPr>
          <a:xfrm>
            <a:off x="6049108" y="3752815"/>
            <a:ext cx="6142892" cy="3200802"/>
          </a:xfrm>
          <a:prstGeom prst="rect">
            <a:avLst/>
          </a:prstGeom>
          <a:ln w="38100">
            <a:solidFill>
              <a:schemeClr val="accent1"/>
            </a:solidFill>
          </a:ln>
        </p:spPr>
      </p:pic>
      <p:pic>
        <p:nvPicPr>
          <p:cNvPr id="12" name="Picture 11">
            <a:extLst>
              <a:ext uri="{FF2B5EF4-FFF2-40B4-BE49-F238E27FC236}">
                <a16:creationId xmlns:a16="http://schemas.microsoft.com/office/drawing/2014/main" id="{BA988899-3C6D-A247-9995-7253F7F5FB7D}"/>
              </a:ext>
            </a:extLst>
          </p:cNvPr>
          <p:cNvPicPr>
            <a:picLocks noChangeAspect="1"/>
          </p:cNvPicPr>
          <p:nvPr/>
        </p:nvPicPr>
        <p:blipFill>
          <a:blip r:embed="rId4"/>
          <a:stretch>
            <a:fillRect/>
          </a:stretch>
        </p:blipFill>
        <p:spPr>
          <a:xfrm>
            <a:off x="128954" y="960073"/>
            <a:ext cx="6400800" cy="361599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3F29D9B-E38E-534E-A56F-2BA2184782D6}"/>
              </a:ext>
            </a:extLst>
          </p:cNvPr>
          <p:cNvPicPr>
            <a:picLocks noChangeAspect="1"/>
          </p:cNvPicPr>
          <p:nvPr/>
        </p:nvPicPr>
        <p:blipFill>
          <a:blip r:embed="rId5"/>
          <a:stretch>
            <a:fillRect/>
          </a:stretch>
        </p:blipFill>
        <p:spPr>
          <a:xfrm>
            <a:off x="454758" y="4657687"/>
            <a:ext cx="5268546" cy="2362038"/>
          </a:xfrm>
          <a:prstGeom prst="rect">
            <a:avLst/>
          </a:prstGeom>
        </p:spPr>
      </p:pic>
      <p:sp>
        <p:nvSpPr>
          <p:cNvPr id="15" name="Oval 14">
            <a:extLst>
              <a:ext uri="{FF2B5EF4-FFF2-40B4-BE49-F238E27FC236}">
                <a16:creationId xmlns:a16="http://schemas.microsoft.com/office/drawing/2014/main" id="{A8D662E1-DE0F-804A-BA96-51047DD5E1A9}"/>
              </a:ext>
            </a:extLst>
          </p:cNvPr>
          <p:cNvSpPr/>
          <p:nvPr/>
        </p:nvSpPr>
        <p:spPr>
          <a:xfrm>
            <a:off x="4525108" y="5685692"/>
            <a:ext cx="1289538" cy="539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784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7FAC2E1-81B9-B546-8231-1B5922459840}"/>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FF96D1DC-CE07-B44F-A6F1-867668B034E3}"/>
              </a:ext>
            </a:extLst>
          </p:cNvPr>
          <p:cNvSpPr>
            <a:spLocks noGrp="1"/>
          </p:cNvSpPr>
          <p:nvPr>
            <p:ph type="ftr" sz="quarter" idx="11"/>
          </p:nvPr>
        </p:nvSpPr>
        <p:spPr/>
        <p:txBody>
          <a:bodyPr/>
          <a:lstStyle/>
          <a:p>
            <a:r>
              <a:rPr lang="it-IT"/>
              <a:t>Ian Bird; Updates at E-EB</a:t>
            </a:r>
            <a:endParaRPr lang="it-IT" dirty="0"/>
          </a:p>
        </p:txBody>
      </p:sp>
      <p:sp>
        <p:nvSpPr>
          <p:cNvPr id="2" name="Title 1">
            <a:extLst>
              <a:ext uri="{FF2B5EF4-FFF2-40B4-BE49-F238E27FC236}">
                <a16:creationId xmlns:a16="http://schemas.microsoft.com/office/drawing/2014/main" id="{56C3CA8F-8B8D-5C4F-AAB6-B929BB27B262}"/>
              </a:ext>
            </a:extLst>
          </p:cNvPr>
          <p:cNvSpPr>
            <a:spLocks noGrp="1"/>
          </p:cNvSpPr>
          <p:nvPr>
            <p:ph type="title" idx="4294967295"/>
          </p:nvPr>
        </p:nvSpPr>
        <p:spPr>
          <a:xfrm>
            <a:off x="2471738" y="160338"/>
            <a:ext cx="9720262" cy="1031875"/>
          </a:xfrm>
        </p:spPr>
        <p:txBody>
          <a:bodyPr/>
          <a:lstStyle/>
          <a:p>
            <a:r>
              <a:rPr lang="en-GB" b="1" dirty="0">
                <a:latin typeface="+mn-lt"/>
              </a:rPr>
              <a:t>Virtual Observatory activities</a:t>
            </a:r>
          </a:p>
        </p:txBody>
      </p:sp>
      <p:sp>
        <p:nvSpPr>
          <p:cNvPr id="6" name="Slide Number Placeholder 5">
            <a:extLst>
              <a:ext uri="{FF2B5EF4-FFF2-40B4-BE49-F238E27FC236}">
                <a16:creationId xmlns:a16="http://schemas.microsoft.com/office/drawing/2014/main" id="{6A8B044E-7748-E14C-91AF-AA760674BE69}"/>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6</a:t>
            </a:fld>
            <a:endParaRPr lang="it-IT" dirty="0"/>
          </a:p>
        </p:txBody>
      </p:sp>
      <p:pic>
        <p:nvPicPr>
          <p:cNvPr id="10" name="Picture 9">
            <a:extLst>
              <a:ext uri="{FF2B5EF4-FFF2-40B4-BE49-F238E27FC236}">
                <a16:creationId xmlns:a16="http://schemas.microsoft.com/office/drawing/2014/main" id="{206B392F-1B90-484C-8A5A-FFE0E367B53D}"/>
              </a:ext>
            </a:extLst>
          </p:cNvPr>
          <p:cNvPicPr>
            <a:picLocks noChangeAspect="1"/>
          </p:cNvPicPr>
          <p:nvPr/>
        </p:nvPicPr>
        <p:blipFill>
          <a:blip r:embed="rId2"/>
          <a:stretch>
            <a:fillRect/>
          </a:stretch>
        </p:blipFill>
        <p:spPr>
          <a:xfrm>
            <a:off x="5427784" y="3568213"/>
            <a:ext cx="6588369" cy="3598961"/>
          </a:xfrm>
          <a:prstGeom prst="rect">
            <a:avLst/>
          </a:prstGeom>
        </p:spPr>
      </p:pic>
      <p:pic>
        <p:nvPicPr>
          <p:cNvPr id="8" name="Picture 7">
            <a:extLst>
              <a:ext uri="{FF2B5EF4-FFF2-40B4-BE49-F238E27FC236}">
                <a16:creationId xmlns:a16="http://schemas.microsoft.com/office/drawing/2014/main" id="{64B5C00F-3125-4545-A1E0-A4A9BA531505}"/>
              </a:ext>
            </a:extLst>
          </p:cNvPr>
          <p:cNvPicPr>
            <a:picLocks noChangeAspect="1"/>
          </p:cNvPicPr>
          <p:nvPr/>
        </p:nvPicPr>
        <p:blipFill>
          <a:blip r:embed="rId3"/>
          <a:stretch>
            <a:fillRect/>
          </a:stretch>
        </p:blipFill>
        <p:spPr>
          <a:xfrm>
            <a:off x="1" y="1154124"/>
            <a:ext cx="6349041" cy="322491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811948C-4612-464C-A77A-068945201520}"/>
              </a:ext>
            </a:extLst>
          </p:cNvPr>
          <p:cNvPicPr>
            <a:picLocks noChangeAspect="1"/>
          </p:cNvPicPr>
          <p:nvPr/>
        </p:nvPicPr>
        <p:blipFill>
          <a:blip r:embed="rId4"/>
          <a:stretch>
            <a:fillRect/>
          </a:stretch>
        </p:blipFill>
        <p:spPr>
          <a:xfrm>
            <a:off x="6668955" y="999567"/>
            <a:ext cx="5347198" cy="2358680"/>
          </a:xfrm>
          <a:prstGeom prst="rect">
            <a:avLst/>
          </a:prstGeom>
          <a:ln>
            <a:solidFill>
              <a:schemeClr val="accent1"/>
            </a:solidFill>
          </a:ln>
        </p:spPr>
      </p:pic>
    </p:spTree>
    <p:extLst>
      <p:ext uri="{BB962C8B-B14F-4D97-AF65-F5344CB8AC3E}">
        <p14:creationId xmlns:p14="http://schemas.microsoft.com/office/powerpoint/2010/main" val="355595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D5A7A9D-8890-A740-9AA3-10F23DC0E7B9}"/>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62A883DB-9B46-E349-A0C0-B66FB9950CF4}"/>
              </a:ext>
            </a:extLst>
          </p:cNvPr>
          <p:cNvSpPr>
            <a:spLocks noGrp="1"/>
          </p:cNvSpPr>
          <p:nvPr>
            <p:ph type="ftr" sz="quarter" idx="11"/>
          </p:nvPr>
        </p:nvSpPr>
        <p:spPr/>
        <p:txBody>
          <a:bodyPr/>
          <a:lstStyle/>
          <a:p>
            <a:r>
              <a:rPr lang="it-IT"/>
              <a:t>Ian Bird; Updates at E-EB</a:t>
            </a:r>
            <a:endParaRPr lang="it-IT" dirty="0"/>
          </a:p>
        </p:txBody>
      </p:sp>
      <p:sp>
        <p:nvSpPr>
          <p:cNvPr id="2" name="Title 1">
            <a:extLst>
              <a:ext uri="{FF2B5EF4-FFF2-40B4-BE49-F238E27FC236}">
                <a16:creationId xmlns:a16="http://schemas.microsoft.com/office/drawing/2014/main" id="{2E864543-D79D-1149-873E-2A2AAA20EFC4}"/>
              </a:ext>
            </a:extLst>
          </p:cNvPr>
          <p:cNvSpPr>
            <a:spLocks noGrp="1"/>
          </p:cNvSpPr>
          <p:nvPr>
            <p:ph type="title" idx="4294967295"/>
          </p:nvPr>
        </p:nvSpPr>
        <p:spPr>
          <a:xfrm>
            <a:off x="1739901" y="87434"/>
            <a:ext cx="9720262" cy="741365"/>
          </a:xfrm>
        </p:spPr>
        <p:txBody>
          <a:bodyPr/>
          <a:lstStyle/>
          <a:p>
            <a:r>
              <a:rPr lang="en-GB" b="1" dirty="0">
                <a:latin typeface="+mn-lt"/>
              </a:rPr>
              <a:t>Analysis tools activities</a:t>
            </a:r>
          </a:p>
        </p:txBody>
      </p:sp>
      <p:sp>
        <p:nvSpPr>
          <p:cNvPr id="6" name="Slide Number Placeholder 5">
            <a:extLst>
              <a:ext uri="{FF2B5EF4-FFF2-40B4-BE49-F238E27FC236}">
                <a16:creationId xmlns:a16="http://schemas.microsoft.com/office/drawing/2014/main" id="{91B84728-7D67-9B46-A1F6-54483B6EE155}"/>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7</a:t>
            </a:fld>
            <a:endParaRPr lang="it-IT" dirty="0"/>
          </a:p>
        </p:txBody>
      </p:sp>
      <p:pic>
        <p:nvPicPr>
          <p:cNvPr id="8" name="Picture 7">
            <a:extLst>
              <a:ext uri="{FF2B5EF4-FFF2-40B4-BE49-F238E27FC236}">
                <a16:creationId xmlns:a16="http://schemas.microsoft.com/office/drawing/2014/main" id="{41D17033-564F-9847-8FFC-525D28EB2EDE}"/>
              </a:ext>
            </a:extLst>
          </p:cNvPr>
          <p:cNvPicPr>
            <a:picLocks noChangeAspect="1"/>
          </p:cNvPicPr>
          <p:nvPr/>
        </p:nvPicPr>
        <p:blipFill>
          <a:blip r:embed="rId2"/>
          <a:stretch>
            <a:fillRect/>
          </a:stretch>
        </p:blipFill>
        <p:spPr>
          <a:xfrm>
            <a:off x="182835" y="828799"/>
            <a:ext cx="4787750" cy="4193244"/>
          </a:xfrm>
          <a:prstGeom prst="rect">
            <a:avLst/>
          </a:prstGeom>
          <a:ln>
            <a:solidFill>
              <a:srgbClr val="002060"/>
            </a:solidFill>
          </a:ln>
        </p:spPr>
      </p:pic>
      <p:pic>
        <p:nvPicPr>
          <p:cNvPr id="10" name="Picture 9">
            <a:extLst>
              <a:ext uri="{FF2B5EF4-FFF2-40B4-BE49-F238E27FC236}">
                <a16:creationId xmlns:a16="http://schemas.microsoft.com/office/drawing/2014/main" id="{4F3F835F-008C-7E41-BFD0-105BA2BE6484}"/>
              </a:ext>
            </a:extLst>
          </p:cNvPr>
          <p:cNvPicPr>
            <a:picLocks noChangeAspect="1"/>
          </p:cNvPicPr>
          <p:nvPr/>
        </p:nvPicPr>
        <p:blipFill>
          <a:blip r:embed="rId3"/>
          <a:stretch>
            <a:fillRect/>
          </a:stretch>
        </p:blipFill>
        <p:spPr>
          <a:xfrm>
            <a:off x="455874" y="4927893"/>
            <a:ext cx="4103076" cy="179358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9BB4A52-60BD-B641-A600-EE7D55EFD60C}"/>
              </a:ext>
            </a:extLst>
          </p:cNvPr>
          <p:cNvPicPr>
            <a:picLocks noChangeAspect="1"/>
          </p:cNvPicPr>
          <p:nvPr/>
        </p:nvPicPr>
        <p:blipFill>
          <a:blip r:embed="rId4"/>
          <a:stretch>
            <a:fillRect/>
          </a:stretch>
        </p:blipFill>
        <p:spPr>
          <a:xfrm>
            <a:off x="6527651" y="87434"/>
            <a:ext cx="4393815" cy="3809154"/>
          </a:xfrm>
          <a:prstGeom prst="rect">
            <a:avLst/>
          </a:prstGeom>
          <a:ln>
            <a:solidFill>
              <a:srgbClr val="002060"/>
            </a:solidFill>
          </a:ln>
        </p:spPr>
      </p:pic>
      <p:pic>
        <p:nvPicPr>
          <p:cNvPr id="14" name="Picture 13">
            <a:extLst>
              <a:ext uri="{FF2B5EF4-FFF2-40B4-BE49-F238E27FC236}">
                <a16:creationId xmlns:a16="http://schemas.microsoft.com/office/drawing/2014/main" id="{EA09AE88-734C-A447-9763-F9C29E74AA78}"/>
              </a:ext>
            </a:extLst>
          </p:cNvPr>
          <p:cNvPicPr>
            <a:picLocks noChangeAspect="1"/>
          </p:cNvPicPr>
          <p:nvPr/>
        </p:nvPicPr>
        <p:blipFill>
          <a:blip r:embed="rId5"/>
          <a:stretch>
            <a:fillRect/>
          </a:stretch>
        </p:blipFill>
        <p:spPr>
          <a:xfrm>
            <a:off x="5462954" y="3896588"/>
            <a:ext cx="6119446" cy="29678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95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8D5684-6F07-C44E-AE36-61DFAAE1FF7B}"/>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C895809B-089A-EA48-B38F-3D06D02DFE60}"/>
              </a:ext>
            </a:extLst>
          </p:cNvPr>
          <p:cNvSpPr>
            <a:spLocks noGrp="1"/>
          </p:cNvSpPr>
          <p:nvPr>
            <p:ph type="ftr" sz="quarter" idx="11"/>
          </p:nvPr>
        </p:nvSpPr>
        <p:spPr/>
        <p:txBody>
          <a:bodyPr/>
          <a:lstStyle/>
          <a:p>
            <a:r>
              <a:rPr lang="it-IT"/>
              <a:t>Ian Bird; Updates at E-EB</a:t>
            </a:r>
            <a:endParaRPr lang="it-IT" dirty="0"/>
          </a:p>
        </p:txBody>
      </p:sp>
      <p:sp>
        <p:nvSpPr>
          <p:cNvPr id="2" name="Title 1">
            <a:extLst>
              <a:ext uri="{FF2B5EF4-FFF2-40B4-BE49-F238E27FC236}">
                <a16:creationId xmlns:a16="http://schemas.microsoft.com/office/drawing/2014/main" id="{05CC485D-6462-504B-9F67-4B44D30F872D}"/>
              </a:ext>
            </a:extLst>
          </p:cNvPr>
          <p:cNvSpPr>
            <a:spLocks noGrp="1"/>
          </p:cNvSpPr>
          <p:nvPr>
            <p:ph type="title" idx="4294967295"/>
          </p:nvPr>
        </p:nvSpPr>
        <p:spPr>
          <a:xfrm>
            <a:off x="2471738" y="0"/>
            <a:ext cx="9720262" cy="1031875"/>
          </a:xfrm>
        </p:spPr>
        <p:txBody>
          <a:bodyPr/>
          <a:lstStyle/>
          <a:p>
            <a:r>
              <a:rPr lang="en-GB" b="1" dirty="0">
                <a:latin typeface="+mn-lt"/>
              </a:rPr>
              <a:t>Citizen Science activities</a:t>
            </a:r>
          </a:p>
        </p:txBody>
      </p:sp>
      <p:sp>
        <p:nvSpPr>
          <p:cNvPr id="6" name="Slide Number Placeholder 5">
            <a:extLst>
              <a:ext uri="{FF2B5EF4-FFF2-40B4-BE49-F238E27FC236}">
                <a16:creationId xmlns:a16="http://schemas.microsoft.com/office/drawing/2014/main" id="{D4B17D2A-7CB2-ED44-8AE8-8C913C938E9A}"/>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8</a:t>
            </a:fld>
            <a:endParaRPr lang="it-IT" dirty="0"/>
          </a:p>
        </p:txBody>
      </p:sp>
      <p:pic>
        <p:nvPicPr>
          <p:cNvPr id="10" name="Picture 9">
            <a:extLst>
              <a:ext uri="{FF2B5EF4-FFF2-40B4-BE49-F238E27FC236}">
                <a16:creationId xmlns:a16="http://schemas.microsoft.com/office/drawing/2014/main" id="{70EA81C3-34D3-4345-AE9C-90590593B110}"/>
              </a:ext>
            </a:extLst>
          </p:cNvPr>
          <p:cNvPicPr>
            <a:picLocks noChangeAspect="1"/>
          </p:cNvPicPr>
          <p:nvPr/>
        </p:nvPicPr>
        <p:blipFill>
          <a:blip r:embed="rId2"/>
          <a:stretch>
            <a:fillRect/>
          </a:stretch>
        </p:blipFill>
        <p:spPr>
          <a:xfrm>
            <a:off x="385868" y="743226"/>
            <a:ext cx="5418006" cy="2863803"/>
          </a:xfrm>
          <a:prstGeom prst="rect">
            <a:avLst/>
          </a:prstGeom>
          <a:ln>
            <a:solidFill>
              <a:srgbClr val="002060"/>
            </a:solidFill>
          </a:ln>
        </p:spPr>
      </p:pic>
      <p:pic>
        <p:nvPicPr>
          <p:cNvPr id="8" name="Picture 7">
            <a:extLst>
              <a:ext uri="{FF2B5EF4-FFF2-40B4-BE49-F238E27FC236}">
                <a16:creationId xmlns:a16="http://schemas.microsoft.com/office/drawing/2014/main" id="{81B9C9C8-0562-9E4E-997A-E243FA2D25F7}"/>
              </a:ext>
            </a:extLst>
          </p:cNvPr>
          <p:cNvPicPr>
            <a:picLocks noChangeAspect="1"/>
          </p:cNvPicPr>
          <p:nvPr/>
        </p:nvPicPr>
        <p:blipFill>
          <a:blip r:embed="rId3"/>
          <a:stretch>
            <a:fillRect/>
          </a:stretch>
        </p:blipFill>
        <p:spPr>
          <a:xfrm>
            <a:off x="2995711" y="3607029"/>
            <a:ext cx="6131169" cy="317403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E244C5D-127F-FD4A-9C30-CC0772BAC768}"/>
              </a:ext>
            </a:extLst>
          </p:cNvPr>
          <p:cNvPicPr>
            <a:picLocks noChangeAspect="1"/>
          </p:cNvPicPr>
          <p:nvPr/>
        </p:nvPicPr>
        <p:blipFill>
          <a:blip r:embed="rId4"/>
          <a:stretch>
            <a:fillRect/>
          </a:stretch>
        </p:blipFill>
        <p:spPr>
          <a:xfrm>
            <a:off x="6160455" y="760800"/>
            <a:ext cx="5516703" cy="2846229"/>
          </a:xfrm>
          <a:prstGeom prst="rect">
            <a:avLst/>
          </a:prstGeom>
          <a:ln>
            <a:solidFill>
              <a:srgbClr val="002060"/>
            </a:solidFill>
          </a:ln>
        </p:spPr>
      </p:pic>
    </p:spTree>
    <p:extLst>
      <p:ext uri="{BB962C8B-B14F-4D97-AF65-F5344CB8AC3E}">
        <p14:creationId xmlns:p14="http://schemas.microsoft.com/office/powerpoint/2010/main" val="7829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4FBE75-CD8F-6548-9DAF-FA879D0A7A38}"/>
              </a:ext>
            </a:extLst>
          </p:cNvPr>
          <p:cNvSpPr>
            <a:spLocks noGrp="1"/>
          </p:cNvSpPr>
          <p:nvPr>
            <p:ph type="dt" sz="half" idx="10"/>
          </p:nvPr>
        </p:nvSpPr>
        <p:spPr/>
        <p:txBody>
          <a:bodyPr/>
          <a:lstStyle/>
          <a:p>
            <a:r>
              <a:rPr lang="fr-FR"/>
              <a:t>24/11/23</a:t>
            </a:r>
            <a:endParaRPr lang="it-IT"/>
          </a:p>
        </p:txBody>
      </p:sp>
      <p:sp>
        <p:nvSpPr>
          <p:cNvPr id="5" name="Footer Placeholder 4">
            <a:extLst>
              <a:ext uri="{FF2B5EF4-FFF2-40B4-BE49-F238E27FC236}">
                <a16:creationId xmlns:a16="http://schemas.microsoft.com/office/drawing/2014/main" id="{D91D58AB-3A2C-0B4C-9D72-3DF817334A98}"/>
              </a:ext>
            </a:extLst>
          </p:cNvPr>
          <p:cNvSpPr>
            <a:spLocks noGrp="1"/>
          </p:cNvSpPr>
          <p:nvPr>
            <p:ph type="ftr" sz="quarter" idx="11"/>
          </p:nvPr>
        </p:nvSpPr>
        <p:spPr/>
        <p:txBody>
          <a:bodyPr/>
          <a:lstStyle/>
          <a:p>
            <a:r>
              <a:rPr lang="it-IT"/>
              <a:t>Ian Bird; Updates at E-EB</a:t>
            </a:r>
            <a:endParaRPr lang="it-IT" dirty="0"/>
          </a:p>
        </p:txBody>
      </p:sp>
      <p:sp>
        <p:nvSpPr>
          <p:cNvPr id="2" name="Title 1">
            <a:extLst>
              <a:ext uri="{FF2B5EF4-FFF2-40B4-BE49-F238E27FC236}">
                <a16:creationId xmlns:a16="http://schemas.microsoft.com/office/drawing/2014/main" id="{611A4DF7-ACED-3643-B4B1-B192419E5907}"/>
              </a:ext>
            </a:extLst>
          </p:cNvPr>
          <p:cNvSpPr>
            <a:spLocks noGrp="1"/>
          </p:cNvSpPr>
          <p:nvPr>
            <p:ph type="title" idx="4294967295"/>
          </p:nvPr>
        </p:nvSpPr>
        <p:spPr>
          <a:xfrm>
            <a:off x="2319338" y="0"/>
            <a:ext cx="9720262" cy="799469"/>
          </a:xfrm>
        </p:spPr>
        <p:txBody>
          <a:bodyPr/>
          <a:lstStyle/>
          <a:p>
            <a:r>
              <a:rPr lang="en-GB" b="1" dirty="0">
                <a:latin typeface="+mn-lt"/>
              </a:rPr>
              <a:t>(Test) Science Projects status – DM </a:t>
            </a:r>
          </a:p>
        </p:txBody>
      </p:sp>
      <p:sp>
        <p:nvSpPr>
          <p:cNvPr id="6" name="Slide Number Placeholder 5">
            <a:extLst>
              <a:ext uri="{FF2B5EF4-FFF2-40B4-BE49-F238E27FC236}">
                <a16:creationId xmlns:a16="http://schemas.microsoft.com/office/drawing/2014/main" id="{359C5DD7-4181-8140-B4FC-777F421456BA}"/>
              </a:ext>
            </a:extLst>
          </p:cNvPr>
          <p:cNvSpPr>
            <a:spLocks noGrp="1"/>
          </p:cNvSpPr>
          <p:nvPr>
            <p:ph type="sldNum" sz="quarter" idx="4294967295"/>
          </p:nvPr>
        </p:nvSpPr>
        <p:spPr>
          <a:xfrm>
            <a:off x="11460163" y="6346825"/>
            <a:ext cx="731837" cy="365125"/>
          </a:xfrm>
          <a:prstGeom prst="rect">
            <a:avLst/>
          </a:prstGeom>
        </p:spPr>
        <p:txBody>
          <a:bodyPr/>
          <a:lstStyle/>
          <a:p>
            <a:pPr algn="ctr"/>
            <a:fld id="{F815B12F-D02A-B845-865F-37AC5B232343}" type="slidenum">
              <a:rPr lang="it-IT" smtClean="0"/>
              <a:pPr algn="ctr"/>
              <a:t>9</a:t>
            </a:fld>
            <a:endParaRPr lang="it-IT" dirty="0"/>
          </a:p>
        </p:txBody>
      </p:sp>
      <p:pic>
        <p:nvPicPr>
          <p:cNvPr id="8" name="Picture 7">
            <a:extLst>
              <a:ext uri="{FF2B5EF4-FFF2-40B4-BE49-F238E27FC236}">
                <a16:creationId xmlns:a16="http://schemas.microsoft.com/office/drawing/2014/main" id="{528433C4-D712-454F-B555-4F17A540A481}"/>
              </a:ext>
            </a:extLst>
          </p:cNvPr>
          <p:cNvPicPr>
            <a:picLocks noChangeAspect="1"/>
          </p:cNvPicPr>
          <p:nvPr/>
        </p:nvPicPr>
        <p:blipFill>
          <a:blip r:embed="rId2"/>
          <a:stretch>
            <a:fillRect/>
          </a:stretch>
        </p:blipFill>
        <p:spPr>
          <a:xfrm>
            <a:off x="279305" y="676275"/>
            <a:ext cx="5770025" cy="3284940"/>
          </a:xfrm>
          <a:prstGeom prst="rect">
            <a:avLst/>
          </a:prstGeom>
          <a:ln>
            <a:solidFill>
              <a:srgbClr val="002060"/>
            </a:solidFill>
          </a:ln>
        </p:spPr>
      </p:pic>
      <p:pic>
        <p:nvPicPr>
          <p:cNvPr id="10" name="Picture 9">
            <a:extLst>
              <a:ext uri="{FF2B5EF4-FFF2-40B4-BE49-F238E27FC236}">
                <a16:creationId xmlns:a16="http://schemas.microsoft.com/office/drawing/2014/main" id="{CA655AAC-CE79-1241-AD1C-09F3F6FD8DB1}"/>
              </a:ext>
            </a:extLst>
          </p:cNvPr>
          <p:cNvPicPr>
            <a:picLocks noChangeAspect="1"/>
          </p:cNvPicPr>
          <p:nvPr/>
        </p:nvPicPr>
        <p:blipFill>
          <a:blip r:embed="rId3"/>
          <a:stretch>
            <a:fillRect/>
          </a:stretch>
        </p:blipFill>
        <p:spPr>
          <a:xfrm>
            <a:off x="6306623" y="799469"/>
            <a:ext cx="5961859" cy="3394153"/>
          </a:xfrm>
          <a:prstGeom prst="rect">
            <a:avLst/>
          </a:prstGeom>
          <a:ln>
            <a:solidFill>
              <a:srgbClr val="002060"/>
            </a:solidFill>
          </a:ln>
        </p:spPr>
      </p:pic>
      <p:pic>
        <p:nvPicPr>
          <p:cNvPr id="12" name="Picture 11">
            <a:extLst>
              <a:ext uri="{FF2B5EF4-FFF2-40B4-BE49-F238E27FC236}">
                <a16:creationId xmlns:a16="http://schemas.microsoft.com/office/drawing/2014/main" id="{58A27002-142B-8A46-819D-D3ED85F327E6}"/>
              </a:ext>
            </a:extLst>
          </p:cNvPr>
          <p:cNvPicPr>
            <a:picLocks noChangeAspect="1"/>
          </p:cNvPicPr>
          <p:nvPr/>
        </p:nvPicPr>
        <p:blipFill>
          <a:blip r:embed="rId4"/>
          <a:stretch>
            <a:fillRect/>
          </a:stretch>
        </p:blipFill>
        <p:spPr>
          <a:xfrm>
            <a:off x="1458941" y="3647232"/>
            <a:ext cx="5473088" cy="3074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1708390"/>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93CED01-B4E9-1440-B6BC-F5B5F72F0FB7}" vid="{DFDA9E33-CF96-054A-81CF-3EA211A23324}"/>
    </a:ext>
  </a:extLst>
</a:theme>
</file>

<file path=ppt/theme/theme2.xml><?xml version="1.0" encoding="utf-8"?>
<a:theme xmlns:a="http://schemas.openxmlformats.org/drawingml/2006/main" name="Master slid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54DA08B1-08B8-D64A-BEB6-3A14DF16D9BF}" vid="{B91F2F48-C348-3945-841E-BD1B15A5CCF5}"/>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5504</TotalTime>
  <Words>1281</Words>
  <Application>Microsoft Macintosh PowerPoint</Application>
  <PresentationFormat>Widescreen</PresentationFormat>
  <Paragraphs>146</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Akzidenz-Grotesk BQ</vt:lpstr>
      <vt:lpstr>Arial</vt:lpstr>
      <vt:lpstr>Calibri</vt:lpstr>
      <vt:lpstr>Calibri Light</vt:lpstr>
      <vt:lpstr>Consolas</vt:lpstr>
      <vt:lpstr>Wingdings</vt:lpstr>
      <vt:lpstr>Tema di Office</vt:lpstr>
      <vt:lpstr>Master slide</vt:lpstr>
      <vt:lpstr>Strategy Board  Updates from EB</vt:lpstr>
      <vt:lpstr>Overview</vt:lpstr>
      <vt:lpstr>PowerPoint Presentation</vt:lpstr>
      <vt:lpstr>Data Management  activities</vt:lpstr>
      <vt:lpstr>Software-related activities</vt:lpstr>
      <vt:lpstr>Virtual Observatory activities</vt:lpstr>
      <vt:lpstr>Analysis tools activities</vt:lpstr>
      <vt:lpstr>Citizen Science activities</vt:lpstr>
      <vt:lpstr>(Test) Science Projects status – DM </vt:lpstr>
      <vt:lpstr>(Test) Science Projects status – EU </vt:lpstr>
      <vt:lpstr>EOSC Future (1/2)</vt:lpstr>
      <vt:lpstr>PowerPoint Presentation</vt:lpstr>
      <vt:lpstr>PowerPoint Presentation</vt:lpstr>
      <vt:lpstr>EOSC-Future (2/2)</vt:lpstr>
      <vt:lpstr>JENA Meeting &amp; Outcome</vt:lpstr>
      <vt:lpstr>Conclusions of JENA workshop</vt:lpstr>
      <vt:lpstr>ESCAPE and JENA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ESCAPE - Updates</dc:title>
  <dc:creator>Ian Bird</dc:creator>
  <cp:lastModifiedBy>Ian Bird</cp:lastModifiedBy>
  <cp:revision>53</cp:revision>
  <dcterms:created xsi:type="dcterms:W3CDTF">2023-11-20T09:27:49Z</dcterms:created>
  <dcterms:modified xsi:type="dcterms:W3CDTF">2023-12-01T09:34:17Z</dcterms:modified>
</cp:coreProperties>
</file>