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1925" r:id="rId3"/>
    <p:sldId id="1927" r:id="rId4"/>
    <p:sldId id="1929" r:id="rId5"/>
    <p:sldId id="1930" r:id="rId6"/>
  </p:sldIdLst>
  <p:sldSz cx="12192000" cy="6858000"/>
  <p:notesSz cx="9144000" cy="6858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tente di Microsoft Office" initials="UdMO" lastIdx="1" clrIdx="0">
    <p:extLst>
      <p:ext uri="{19B8F6BF-5375-455C-9EA6-DF929625EA0E}">
        <p15:presenceInfo xmlns:p15="http://schemas.microsoft.com/office/powerpoint/2012/main" userId="Utente di Microsoft Offic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4C9F"/>
    <a:srgbClr val="4470A7"/>
    <a:srgbClr val="323F24"/>
    <a:srgbClr val="1C313A"/>
    <a:srgbClr val="B4B9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2"/>
    <p:restoredTop sz="85986"/>
  </p:normalViewPr>
  <p:slideViewPr>
    <p:cSldViewPr snapToGrid="0" snapToObjects="1">
      <p:cViewPr varScale="1">
        <p:scale>
          <a:sx n="109" d="100"/>
          <a:sy n="109" d="100"/>
        </p:scale>
        <p:origin x="1128" y="192"/>
      </p:cViewPr>
      <p:guideLst/>
    </p:cSldViewPr>
  </p:slideViewPr>
  <p:outlineViewPr>
    <p:cViewPr>
      <p:scale>
        <a:sx n="33" d="100"/>
        <a:sy n="33" d="100"/>
      </p:scale>
      <p:origin x="0" y="-439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D5F4C-A139-7E40-960E-05E94CBA483F}" type="datetimeFigureOut">
              <a:rPr lang="it-IT" smtClean="0"/>
              <a:t>04/12/23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0F83B3-0C21-BA46-891E-E923391B397A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1366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0F83B3-0C21-BA46-891E-E923391B397A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3187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projectescape.eu/" TargetMode="External"/><Relationship Id="rId7" Type="http://schemas.openxmlformats.org/officeDocument/2006/relationships/hyperlink" Target="https://twitter.com/ESCAPE_EU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hyperlink" Target="https://www.linkedin.com/company/projectescape/" TargetMode="Externa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F102777B-9037-D988-3EE8-F9C178E76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4017" y="1546846"/>
            <a:ext cx="8631300" cy="23757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id="{B3A0DD78-5233-64B4-7C82-DFA9E070E6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54017" y="4225786"/>
            <a:ext cx="8631300" cy="1655762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37065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6FD81B6-DA68-114A-B20B-31E3CEC179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85287" y="6392392"/>
            <a:ext cx="1127053" cy="33789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3CAAE91-AD50-3142-95A3-D1DA430F14DC}" type="datetime1">
              <a:rPr lang="it-IT" smtClean="0"/>
              <a:t>04/12/23</a:t>
            </a:fld>
            <a:endParaRPr lang="it-IT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2D015A9-2AD7-244C-B4A1-87AA057A4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476" y="6392392"/>
            <a:ext cx="981973" cy="33789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45175DA-277F-B548-B500-1BF71FE23091}" type="slidenum">
              <a:rPr lang="it-IT" smtClean="0"/>
              <a:pPr/>
              <a:t>‹N°›</a:t>
            </a:fld>
            <a:endParaRPr lang="it-IT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0DAF8BF3-9D15-8AC2-75DB-445D4D289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558" y="0"/>
            <a:ext cx="100690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BE3AA2B-D62C-F2E1-9FB3-3B6628AA2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203" y="1903798"/>
            <a:ext cx="11085383" cy="4072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134993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6FD81B6-DA68-114A-B20B-31E3CEC179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85287" y="6392392"/>
            <a:ext cx="1127053" cy="33789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32AD14-A39A-854A-B341-6BFF3DBF3CAC}" type="datetime1">
              <a:rPr lang="it-IT" smtClean="0"/>
              <a:t>04/12/23</a:t>
            </a:fld>
            <a:endParaRPr lang="it-IT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2D015A9-2AD7-244C-B4A1-87AA057A4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1768" y="6392392"/>
            <a:ext cx="981973" cy="33789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45175DA-277F-B548-B500-1BF71FE23091}" type="slidenum">
              <a:rPr lang="it-IT" smtClean="0"/>
              <a:pPr/>
              <a:t>‹N°›</a:t>
            </a:fld>
            <a:endParaRPr lang="it-IT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FC61E61-1AC3-994C-B5EB-49CD1EECE03C}"/>
              </a:ext>
            </a:extLst>
          </p:cNvPr>
          <p:cNvSpPr txBox="1">
            <a:spLocks/>
          </p:cNvSpPr>
          <p:nvPr userDrawn="1"/>
        </p:nvSpPr>
        <p:spPr>
          <a:xfrm>
            <a:off x="3740863" y="188640"/>
            <a:ext cx="8332880" cy="4187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>
                    <a:lumMod val="85000"/>
                  </a:schemeClr>
                </a:solidFill>
                <a:latin typeface="Akzidenz-Grotesk BQ" pitchFamily="2" charset="77"/>
                <a:ea typeface="+mj-ea"/>
                <a:cs typeface="+mj-cs"/>
              </a:defRPr>
            </a:lvl1pPr>
          </a:lstStyle>
          <a:p>
            <a:pPr algn="r"/>
            <a:r>
              <a:rPr lang="it-IT" sz="1800" b="0" i="0" dirty="0">
                <a:solidFill>
                  <a:schemeClr val="bg1"/>
                </a:solidFill>
                <a:latin typeface="Akzidenz-Grotesk BQ" pitchFamily="2" charset="77"/>
              </a:rPr>
              <a:t>Title Here</a:t>
            </a:r>
            <a:endParaRPr lang="en-US" sz="1800" b="0" i="0" dirty="0">
              <a:solidFill>
                <a:schemeClr val="bg1"/>
              </a:solidFill>
              <a:latin typeface="Akzidenz-Grotesk BQ" pitchFamily="2" charset="77"/>
            </a:endParaRP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A52C9722-CD2F-5460-7F63-985EF7B9D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558" y="0"/>
            <a:ext cx="100690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046E36B-7653-58BE-84BF-AE7D0DF8C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203" y="1903798"/>
            <a:ext cx="11085383" cy="4072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005180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FC61E61-1AC3-994C-B5EB-49CD1EECE03C}"/>
              </a:ext>
            </a:extLst>
          </p:cNvPr>
          <p:cNvSpPr txBox="1">
            <a:spLocks/>
          </p:cNvSpPr>
          <p:nvPr userDrawn="1"/>
        </p:nvSpPr>
        <p:spPr>
          <a:xfrm>
            <a:off x="3740863" y="188640"/>
            <a:ext cx="8332880" cy="4187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>
                    <a:lumMod val="85000"/>
                  </a:schemeClr>
                </a:solidFill>
                <a:latin typeface="Akzidenz-Grotesk BQ" pitchFamily="2" charset="77"/>
                <a:ea typeface="+mj-ea"/>
                <a:cs typeface="+mj-cs"/>
              </a:defRPr>
            </a:lvl1pPr>
          </a:lstStyle>
          <a:p>
            <a:pPr algn="r"/>
            <a:r>
              <a:rPr lang="it-IT" sz="1800" b="0" i="0" dirty="0">
                <a:solidFill>
                  <a:schemeClr val="bg1"/>
                </a:solidFill>
                <a:latin typeface="Akzidenz-Grotesk BQ" pitchFamily="2" charset="77"/>
              </a:rPr>
              <a:t>Title Here</a:t>
            </a:r>
            <a:endParaRPr lang="en-US" sz="1800" b="0" i="0" dirty="0">
              <a:solidFill>
                <a:schemeClr val="bg1"/>
              </a:solidFill>
              <a:latin typeface="Akzidenz-Grotesk BQ" pitchFamily="2" charset="77"/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C3A45D85-78FF-138D-1C33-CC7DD9559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558" y="0"/>
            <a:ext cx="100690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C3577AB8-D9BF-79B7-E1BB-979E55F8E1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85287" y="6392392"/>
            <a:ext cx="1127053" cy="33789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EDCDC3-25EE-BE46-AC08-86028A4F2311}" type="datetime1">
              <a:rPr lang="it-IT" smtClean="0"/>
              <a:t>04/12/23</a:t>
            </a:fld>
            <a:endParaRPr lang="it-IT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CD58B1A9-C6B1-9D0A-DF7C-6B5CD7C64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1768" y="6392392"/>
            <a:ext cx="981973" cy="33789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45175DA-277F-B548-B500-1BF71FE23091}" type="slidenum">
              <a:rPr lang="it-IT" smtClean="0"/>
              <a:pPr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9431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AE990A91-401C-5553-98D3-8EB1CB88F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476" y="3071018"/>
            <a:ext cx="100690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0274B401-D738-C446-A481-C2BCA4E44F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85287" y="6392392"/>
            <a:ext cx="1127053" cy="33789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7D8953-4F4B-4C47-B689-1894E46BB86F}" type="datetime1">
              <a:rPr lang="it-IT" smtClean="0"/>
              <a:t>04/12/23</a:t>
            </a:fld>
            <a:endParaRPr lang="it-IT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A370FB9-7947-EAE2-00D9-705D20725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1768" y="6392392"/>
            <a:ext cx="981973" cy="33789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45175DA-277F-B548-B500-1BF71FE23091}" type="slidenum">
              <a:rPr lang="it-IT" smtClean="0"/>
              <a:pPr/>
              <a:t>‹N°›</a:t>
            </a:fld>
            <a:endParaRPr lang="it-IT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22A25D9A-0EFB-E6A3-6484-EF8F51E70F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34027" y="6392392"/>
            <a:ext cx="432904" cy="32467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4D74A8BA-B393-4273-2E34-637A73D93042}"/>
              </a:ext>
            </a:extLst>
          </p:cNvPr>
          <p:cNvSpPr txBox="1"/>
          <p:nvPr userDrawn="1"/>
        </p:nvSpPr>
        <p:spPr>
          <a:xfrm>
            <a:off x="3925957" y="6392392"/>
            <a:ext cx="54267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ESCAPE - The </a:t>
            </a:r>
            <a:r>
              <a:rPr lang="it-IT" sz="800" b="0" i="0" u="none" strike="noStrik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European</a:t>
            </a:r>
            <a:r>
              <a:rPr lang="it-IT" sz="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Science Cluster of </a:t>
            </a:r>
            <a:r>
              <a:rPr lang="it-IT" sz="800" b="0" i="0" u="none" strike="noStrik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Astronomy</a:t>
            </a:r>
            <a:r>
              <a:rPr lang="it-IT" sz="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&amp; </a:t>
            </a:r>
            <a:r>
              <a:rPr lang="it-IT" sz="800" b="0" i="0" u="none" strike="noStrik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Particle</a:t>
            </a:r>
            <a:r>
              <a:rPr lang="it-IT" sz="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800" b="0" i="0" u="none" strike="noStrik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Physics</a:t>
            </a:r>
            <a:r>
              <a:rPr lang="it-IT" sz="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ESFRI </a:t>
            </a:r>
            <a:r>
              <a:rPr lang="it-IT" sz="800" b="0" i="0" u="none" strike="noStrik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Research</a:t>
            </a:r>
            <a:r>
              <a:rPr lang="it-IT" sz="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800" b="0" i="0" u="none" strike="noStrik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Infrastructures</a:t>
            </a:r>
            <a:r>
              <a:rPr lang="it-IT" sz="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800" b="0" i="0" u="none" strike="noStrik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has</a:t>
            </a:r>
            <a:r>
              <a:rPr lang="it-IT" sz="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800" b="0" i="0" u="none" strike="noStrik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received</a:t>
            </a:r>
            <a:r>
              <a:rPr lang="it-IT" sz="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funding from the </a:t>
            </a:r>
            <a:r>
              <a:rPr lang="it-IT" sz="800" b="0" i="0" u="none" strike="noStrik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European</a:t>
            </a:r>
            <a:r>
              <a:rPr lang="it-IT" sz="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800" b="0" i="0" u="none" strike="noStrik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Union’s</a:t>
            </a:r>
            <a:r>
              <a:rPr lang="it-IT" sz="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Horizon 2020 </a:t>
            </a:r>
            <a:r>
              <a:rPr lang="it-IT" sz="800" b="0" i="0" u="none" strike="noStrik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research</a:t>
            </a:r>
            <a:r>
              <a:rPr lang="it-IT" sz="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it-IT" sz="800" b="0" i="0" u="none" strike="noStrik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innovation</a:t>
            </a:r>
            <a:r>
              <a:rPr lang="it-IT" sz="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800" b="0" i="0" u="none" strike="noStrik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programme</a:t>
            </a:r>
            <a:r>
              <a:rPr lang="it-IT" sz="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under Grant Agreement no. 824064.</a:t>
            </a:r>
            <a:endParaRPr lang="it-IT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522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CB146C0-8E19-B5D7-5C0A-317F4860E2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85287" y="6392392"/>
            <a:ext cx="1127053" cy="33789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ECB076-05B0-BA42-B610-86994D31C585}" type="datetime1">
              <a:rPr lang="it-IT" smtClean="0"/>
              <a:t>04/12/23</a:t>
            </a:fld>
            <a:endParaRPr lang="it-IT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ABFFD2B-3453-662E-AA31-BB4028FFC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1768" y="6392392"/>
            <a:ext cx="981973" cy="33789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45175DA-277F-B548-B500-1BF71FE23091}" type="slidenum">
              <a:rPr lang="it-IT" smtClean="0"/>
              <a:pPr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584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u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A5B6858-CC58-6942-8196-19807DFEA06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762539"/>
            <a:ext cx="5098774" cy="3785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>
                <a:solidFill>
                  <a:srgbClr val="323F24"/>
                </a:solidFill>
              </a:defRPr>
            </a:lvl1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2F7F928-25B3-CA40-8763-7CAAF6E0198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102410" y="1762539"/>
            <a:ext cx="5240327" cy="3785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>
                <a:solidFill>
                  <a:srgbClr val="323F24"/>
                </a:solidFill>
              </a:defRPr>
            </a:lvl1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FC61E61-1AC3-994C-B5EB-49CD1EECE03C}"/>
              </a:ext>
            </a:extLst>
          </p:cNvPr>
          <p:cNvSpPr txBox="1">
            <a:spLocks/>
          </p:cNvSpPr>
          <p:nvPr userDrawn="1"/>
        </p:nvSpPr>
        <p:spPr>
          <a:xfrm>
            <a:off x="3740863" y="188640"/>
            <a:ext cx="8332880" cy="4187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>
                    <a:lumMod val="85000"/>
                  </a:schemeClr>
                </a:solidFill>
                <a:latin typeface="Akzidenz-Grotesk BQ" pitchFamily="2" charset="77"/>
                <a:ea typeface="+mj-ea"/>
                <a:cs typeface="+mj-cs"/>
              </a:defRPr>
            </a:lvl1pPr>
          </a:lstStyle>
          <a:p>
            <a:pPr algn="r"/>
            <a:r>
              <a:rPr lang="it-IT" sz="1800" b="0" i="0" dirty="0">
                <a:solidFill>
                  <a:schemeClr val="bg1"/>
                </a:solidFill>
                <a:latin typeface="Akzidenz-Grotesk BQ" pitchFamily="2" charset="77"/>
              </a:rPr>
              <a:t>Title Here</a:t>
            </a:r>
            <a:endParaRPr lang="en-US" sz="1800" b="0" i="0" dirty="0">
              <a:solidFill>
                <a:schemeClr val="bg1"/>
              </a:solidFill>
              <a:latin typeface="Akzidenz-Grotesk BQ" pitchFamily="2" charset="77"/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18535BA5-EC5A-D6AF-53F5-C484BE48D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558" y="0"/>
            <a:ext cx="100690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C21AC948-E48B-18C6-5197-BFB01AEE12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85287" y="6392392"/>
            <a:ext cx="1127053" cy="33789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50563A-E7D3-334C-BB19-8F031D22DAC6}" type="datetime1">
              <a:rPr lang="it-IT" smtClean="0"/>
              <a:t>04/12/23</a:t>
            </a:fld>
            <a:endParaRPr lang="it-IT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7958AAF7-040D-AC87-0DDC-342CB739E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1768" y="6392392"/>
            <a:ext cx="981973" cy="33789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45175DA-277F-B548-B500-1BF71FE23091}" type="slidenum">
              <a:rPr lang="it-IT" smtClean="0"/>
              <a:pPr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2617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78C8DAB5-C62A-8A6D-E217-C607A332AD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476" y="3071018"/>
            <a:ext cx="100690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THANKS!</a:t>
            </a:r>
            <a:endParaRPr lang="en-US" dirty="0"/>
          </a:p>
        </p:txBody>
      </p:sp>
      <p:pic>
        <p:nvPicPr>
          <p:cNvPr id="7" name="Immagine 6">
            <a:hlinkClick r:id="rId3"/>
            <a:extLst>
              <a:ext uri="{FF2B5EF4-FFF2-40B4-BE49-F238E27FC236}">
                <a16:creationId xmlns:a16="http://schemas.microsoft.com/office/drawing/2014/main" id="{7FFFF345-651B-39A9-FCDC-CFFE71A42BC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7627" y="6404665"/>
            <a:ext cx="2590800" cy="330200"/>
          </a:xfrm>
          <a:prstGeom prst="rect">
            <a:avLst/>
          </a:prstGeom>
        </p:spPr>
      </p:pic>
      <p:pic>
        <p:nvPicPr>
          <p:cNvPr id="9" name="Immagine 8">
            <a:hlinkClick r:id="rId5"/>
            <a:extLst>
              <a:ext uri="{FF2B5EF4-FFF2-40B4-BE49-F238E27FC236}">
                <a16:creationId xmlns:a16="http://schemas.microsoft.com/office/drawing/2014/main" id="{03E62B1B-1F45-2B70-3F12-44DAFA3B367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070573" y="6411015"/>
            <a:ext cx="3733800" cy="317500"/>
          </a:xfrm>
          <a:prstGeom prst="rect">
            <a:avLst/>
          </a:prstGeom>
        </p:spPr>
      </p:pic>
      <p:pic>
        <p:nvPicPr>
          <p:cNvPr id="11" name="Immagine 10">
            <a:hlinkClick r:id="rId7"/>
            <a:extLst>
              <a:ext uri="{FF2B5EF4-FFF2-40B4-BE49-F238E27FC236}">
                <a16:creationId xmlns:a16="http://schemas.microsoft.com/office/drawing/2014/main" id="{3C8796AB-9E83-EBFD-CEE6-976E1F8198D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298950" y="6499363"/>
            <a:ext cx="2451100" cy="2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842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6582" y="3221765"/>
            <a:ext cx="8497455" cy="1595705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6581" y="5417819"/>
            <a:ext cx="8497456" cy="62405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55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35558" y="0"/>
            <a:ext cx="100690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203" y="1903798"/>
            <a:ext cx="11085383" cy="4072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16137" y="6477264"/>
            <a:ext cx="988450" cy="3185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1B19144-8E75-194A-858E-64FC43EC01A1}" type="datetime1">
              <a:rPr lang="it-IT" smtClean="0"/>
              <a:t>04/12/23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4672" y="6476234"/>
            <a:ext cx="7777373" cy="297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3616" y="6476232"/>
            <a:ext cx="1051176" cy="297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345175DA-277F-B548-B500-1BF71FE23091}" type="slidenum">
              <a:rPr lang="it-IT" smtClean="0"/>
              <a:pPr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0587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3" r:id="rId3"/>
    <p:sldLayoutId id="2147483666" r:id="rId4"/>
    <p:sldLayoutId id="2147483671" r:id="rId5"/>
    <p:sldLayoutId id="2147483667" r:id="rId6"/>
    <p:sldLayoutId id="2147483664" r:id="rId7"/>
    <p:sldLayoutId id="2147483670" r:id="rId8"/>
    <p:sldLayoutId id="2147483673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044C9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Tx/>
        <a:buBlip>
          <a:blip r:embed="rId12"/>
        </a:buBlip>
        <a:defRPr sz="2800" kern="1200">
          <a:solidFill>
            <a:srgbClr val="323F2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100000"/>
        <a:buFontTx/>
        <a:buBlip>
          <a:blip r:embed="rId12"/>
        </a:buBlip>
        <a:defRPr sz="2400" kern="1200">
          <a:solidFill>
            <a:srgbClr val="323F2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100000"/>
        <a:buFontTx/>
        <a:buBlip>
          <a:blip r:embed="rId12"/>
        </a:buBlip>
        <a:defRPr sz="2000" kern="1200">
          <a:solidFill>
            <a:srgbClr val="323F2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100000"/>
        <a:buFontTx/>
        <a:buBlip>
          <a:blip r:embed="rId12"/>
        </a:buBlip>
        <a:defRPr sz="1800" kern="1200">
          <a:solidFill>
            <a:srgbClr val="323F2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100000"/>
        <a:buFontTx/>
        <a:buBlip>
          <a:blip r:embed="rId12"/>
        </a:buBlip>
        <a:defRPr sz="1800" kern="1200">
          <a:solidFill>
            <a:srgbClr val="323F2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CF9914-6A8C-414A-AF31-0758485B4E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3539" y="3847466"/>
            <a:ext cx="8844922" cy="1595705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FFC000"/>
                </a:solidFill>
              </a:rPr>
              <a:t>First Strategy Board meeting</a:t>
            </a:r>
            <a:br>
              <a:rPr lang="en-GB" sz="4000" b="1" dirty="0">
                <a:solidFill>
                  <a:srgbClr val="FFC000"/>
                </a:solidFill>
              </a:rPr>
            </a:br>
            <a:endParaRPr lang="en-GB" b="1" dirty="0">
              <a:solidFill>
                <a:srgbClr val="FFC000"/>
              </a:solidFill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C893D75-00CA-9042-B133-1091B1F6CA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50123" y="5636895"/>
            <a:ext cx="6858000" cy="901915"/>
          </a:xfrm>
        </p:spPr>
        <p:txBody>
          <a:bodyPr>
            <a:normAutofit fontScale="85000" lnSpcReduction="20000"/>
          </a:bodyPr>
          <a:lstStyle/>
          <a:p>
            <a:r>
              <a:rPr lang="it-IT" sz="2800" dirty="0"/>
              <a:t>Giovanni Lamanna</a:t>
            </a:r>
          </a:p>
          <a:p>
            <a:r>
              <a:rPr lang="en-GB" sz="1600" i="1" dirty="0">
                <a:cs typeface="Avenir Heavy"/>
              </a:rPr>
              <a:t>ESCAPE Strategy Board meeting        </a:t>
            </a:r>
            <a:endParaRPr lang="it-IT" sz="1600" dirty="0"/>
          </a:p>
          <a:p>
            <a:r>
              <a:rPr lang="en-GB" sz="1400" dirty="0"/>
              <a:t> 4</a:t>
            </a:r>
            <a:r>
              <a:rPr lang="en-GB" sz="1400" baseline="30000" dirty="0"/>
              <a:t>th </a:t>
            </a:r>
            <a:r>
              <a:rPr lang="en-GB" sz="1400" dirty="0"/>
              <a:t> December 2023</a:t>
            </a:r>
          </a:p>
        </p:txBody>
      </p:sp>
    </p:spTree>
    <p:extLst>
      <p:ext uri="{BB962C8B-B14F-4D97-AF65-F5344CB8AC3E}">
        <p14:creationId xmlns:p14="http://schemas.microsoft.com/office/powerpoint/2010/main" val="2634715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F52F05A-827E-694D-A219-CFF2C16E8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7" name="Espace réservé du pied de page 2">
            <a:extLst>
              <a:ext uri="{FF2B5EF4-FFF2-40B4-BE49-F238E27FC236}">
                <a16:creationId xmlns:a16="http://schemas.microsoft.com/office/drawing/2014/main" id="{23CC6443-0043-1446-A4F7-9BACCCB4516E}"/>
              </a:ext>
            </a:extLst>
          </p:cNvPr>
          <p:cNvSpPr txBox="1">
            <a:spLocks/>
          </p:cNvSpPr>
          <p:nvPr/>
        </p:nvSpPr>
        <p:spPr>
          <a:xfrm>
            <a:off x="1628172" y="6411960"/>
            <a:ext cx="1588289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200" dirty="0">
                <a:solidFill>
                  <a:schemeClr val="bg1"/>
                </a:solidFill>
              </a:rPr>
              <a:t>Giovanni Lamanna</a:t>
            </a:r>
          </a:p>
        </p:txBody>
      </p:sp>
      <p:sp>
        <p:nvSpPr>
          <p:cNvPr id="9" name="Espace réservé de la date 1">
            <a:extLst>
              <a:ext uri="{FF2B5EF4-FFF2-40B4-BE49-F238E27FC236}">
                <a16:creationId xmlns:a16="http://schemas.microsoft.com/office/drawing/2014/main" id="{7EB0091A-B398-D751-18DC-A1F0DF62B6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85287" y="6392392"/>
            <a:ext cx="1127053" cy="337898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4/12/2023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FA13A0D-A8AA-A401-CD88-21F976EE4C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88" t="219" r="11463" b="7361"/>
          <a:stretch/>
        </p:blipFill>
        <p:spPr>
          <a:xfrm>
            <a:off x="2422316" y="458951"/>
            <a:ext cx="8311304" cy="589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24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F52F05A-827E-694D-A219-CFF2C16E8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7" name="Espace réservé du pied de page 2">
            <a:extLst>
              <a:ext uri="{FF2B5EF4-FFF2-40B4-BE49-F238E27FC236}">
                <a16:creationId xmlns:a16="http://schemas.microsoft.com/office/drawing/2014/main" id="{23CC6443-0043-1446-A4F7-9BACCCB4516E}"/>
              </a:ext>
            </a:extLst>
          </p:cNvPr>
          <p:cNvSpPr txBox="1">
            <a:spLocks/>
          </p:cNvSpPr>
          <p:nvPr/>
        </p:nvSpPr>
        <p:spPr>
          <a:xfrm>
            <a:off x="1628172" y="6411960"/>
            <a:ext cx="1588289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200" dirty="0">
                <a:solidFill>
                  <a:schemeClr val="bg1"/>
                </a:solidFill>
              </a:rPr>
              <a:t>Giovanni Lamanna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866F7C1-29BA-9264-DB63-BCD3E8B602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09" y="256665"/>
            <a:ext cx="10811991" cy="5737606"/>
          </a:xfrm>
          <a:prstGeom prst="rect">
            <a:avLst/>
          </a:prstGeom>
        </p:spPr>
      </p:pic>
      <p:sp>
        <p:nvSpPr>
          <p:cNvPr id="10" name="Espace réservé de la date 1">
            <a:extLst>
              <a:ext uri="{FF2B5EF4-FFF2-40B4-BE49-F238E27FC236}">
                <a16:creationId xmlns:a16="http://schemas.microsoft.com/office/drawing/2014/main" id="{DBFC0863-9B41-5388-6A8B-DF457DE619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85287" y="6392392"/>
            <a:ext cx="1127053" cy="337898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4/12/2023</a:t>
            </a:r>
          </a:p>
        </p:txBody>
      </p:sp>
    </p:spTree>
    <p:extLst>
      <p:ext uri="{BB962C8B-B14F-4D97-AF65-F5344CB8AC3E}">
        <p14:creationId xmlns:p14="http://schemas.microsoft.com/office/powerpoint/2010/main" val="617627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B13608F-3027-E022-0E0F-00C803227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pPr/>
              <a:t>4</a:t>
            </a:fld>
            <a:endParaRPr lang="it-IT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D329A6C3-646B-B735-83C2-5B8FDCAB7A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089305"/>
              </p:ext>
            </p:extLst>
          </p:nvPr>
        </p:nvGraphicFramePr>
        <p:xfrm>
          <a:off x="1746738" y="995093"/>
          <a:ext cx="9954910" cy="530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9539">
                  <a:extLst>
                    <a:ext uri="{9D8B030D-6E8A-4147-A177-3AD203B41FA5}">
                      <a16:colId xmlns:a16="http://schemas.microsoft.com/office/drawing/2014/main" val="2045371789"/>
                    </a:ext>
                  </a:extLst>
                </a:gridCol>
                <a:gridCol w="2583411">
                  <a:extLst>
                    <a:ext uri="{9D8B030D-6E8A-4147-A177-3AD203B41FA5}">
                      <a16:colId xmlns:a16="http://schemas.microsoft.com/office/drawing/2014/main" val="234593379"/>
                    </a:ext>
                  </a:extLst>
                </a:gridCol>
                <a:gridCol w="2027576">
                  <a:extLst>
                    <a:ext uri="{9D8B030D-6E8A-4147-A177-3AD203B41FA5}">
                      <a16:colId xmlns:a16="http://schemas.microsoft.com/office/drawing/2014/main" val="2332572459"/>
                    </a:ext>
                  </a:extLst>
                </a:gridCol>
                <a:gridCol w="2229213">
                  <a:extLst>
                    <a:ext uri="{9D8B030D-6E8A-4147-A177-3AD203B41FA5}">
                      <a16:colId xmlns:a16="http://schemas.microsoft.com/office/drawing/2014/main" val="1751081733"/>
                    </a:ext>
                  </a:extLst>
                </a:gridCol>
                <a:gridCol w="2005171">
                  <a:extLst>
                    <a:ext uri="{9D8B030D-6E8A-4147-A177-3AD203B41FA5}">
                      <a16:colId xmlns:a16="http://schemas.microsoft.com/office/drawing/2014/main" val="9710908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RI</a:t>
                      </a:r>
                    </a:p>
                    <a:p>
                      <a:pPr algn="ctr"/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RI’s</a:t>
                      </a:r>
                      <a:r>
                        <a:rPr lang="fr-FR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Director</a:t>
                      </a:r>
                      <a:r>
                        <a:rPr lang="fr-FR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(ESCAPE </a:t>
                      </a:r>
                      <a:r>
                        <a:rPr lang="fr-FR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Assembly</a:t>
                      </a:r>
                      <a:r>
                        <a:rPr lang="fr-FR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Strategy</a:t>
                      </a:r>
                      <a:r>
                        <a:rPr lang="fr-FR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Board</a:t>
                      </a:r>
                      <a:r>
                        <a:rPr lang="fr-FR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membership</a:t>
                      </a:r>
                      <a:r>
                        <a:rPr lang="fr-FR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Technical</a:t>
                      </a:r>
                      <a:r>
                        <a:rPr lang="fr-FR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Lead (</a:t>
                      </a:r>
                      <a:r>
                        <a:rPr lang="fr-FR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Executive</a:t>
                      </a:r>
                      <a:r>
                        <a:rPr lang="fr-FR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Board</a:t>
                      </a:r>
                      <a:r>
                        <a:rPr lang="fr-FR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Key topics</a:t>
                      </a:r>
                      <a:r>
                        <a:rPr lang="fr-FR" sz="1200" dirty="0">
                          <a:effectLst/>
                        </a:rPr>
                        <a:t> </a:t>
                      </a:r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5892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CERN (HL-LHC)</a:t>
                      </a:r>
                      <a:endParaRPr lang="fr-FR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fr-FR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Joachim </a:t>
                      </a:r>
                      <a:r>
                        <a:rPr lang="fr-FR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Mnich</a:t>
                      </a:r>
                      <a:r>
                        <a:rPr lang="fr-F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fr-FR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Bob Jones and Simone Campana </a:t>
                      </a:r>
                      <a:endParaRPr lang="fr-FR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Xavier </a:t>
                      </a:r>
                      <a:r>
                        <a:rPr lang="fr-FR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Espinal</a:t>
                      </a:r>
                      <a:r>
                        <a:rPr lang="fr-F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fr-FR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+mn-lt"/>
                        </a:rPr>
                        <a:t>DIOS, OSSR, VRE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1909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CTAO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Federico </a:t>
                      </a:r>
                      <a:r>
                        <a:rPr lang="en-GB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Ferrini</a:t>
                      </a: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Stuart </a:t>
                      </a:r>
                      <a:r>
                        <a:rPr lang="en-GB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McMuldroch</a:t>
                      </a:r>
                      <a:r>
                        <a:rPr lang="fr-FR" sz="1200" dirty="0">
                          <a:effectLst/>
                          <a:latin typeface="+mn-lt"/>
                        </a:rPr>
                        <a:t> </a:t>
                      </a:r>
                      <a:endParaRPr lang="fr-FR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Matthias </a:t>
                      </a:r>
                      <a:r>
                        <a:rPr lang="en-GB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Fuessling</a:t>
                      </a:r>
                      <a:r>
                        <a:rPr lang="en-GB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Roberta </a:t>
                      </a:r>
                      <a:r>
                        <a:rPr lang="en-US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Zanin</a:t>
                      </a:r>
                      <a:endParaRPr lang="fr-FR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fr-FR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Matthias </a:t>
                      </a:r>
                      <a:r>
                        <a:rPr lang="en-GB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Fuessling</a:t>
                      </a: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Gareth Hughes</a:t>
                      </a:r>
                      <a:r>
                        <a:rPr lang="fr-FR" sz="1200" dirty="0">
                          <a:effectLst/>
                          <a:latin typeface="+mn-lt"/>
                        </a:rPr>
                        <a:t> </a:t>
                      </a:r>
                      <a:endParaRPr lang="fr-FR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+mn-lt"/>
                        </a:rPr>
                        <a:t>DIOS. OSSR, ESAP, VO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277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EGO-Virgo</a:t>
                      </a:r>
                      <a:endParaRPr lang="fr-FR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fr-FR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Massimo </a:t>
                      </a:r>
                      <a:r>
                        <a:rPr lang="en-US" sz="12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Carpinelli</a:t>
                      </a:r>
                      <a:r>
                        <a:rPr lang="fr-FR" sz="1200" b="0" dirty="0">
                          <a:effectLst/>
                          <a:latin typeface="+mn-lt"/>
                        </a:rPr>
                        <a:t> </a:t>
                      </a:r>
                      <a:endParaRPr lang="fr-FR" sz="12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Elena </a:t>
                      </a:r>
                      <a:r>
                        <a:rPr lang="en-US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Cuoco</a:t>
                      </a: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Rhys Poulton</a:t>
                      </a:r>
                      <a:endParaRPr lang="fr-FR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fr-FR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Stefano Bagnasco and Elena </a:t>
                      </a:r>
                      <a:r>
                        <a:rPr lang="en-US" sz="12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Cuoco</a:t>
                      </a:r>
                      <a:r>
                        <a:rPr lang="fr-FR" sz="1200" b="0" dirty="0">
                          <a:effectLst/>
                          <a:latin typeface="+mn-lt"/>
                        </a:rPr>
                        <a:t> </a:t>
                      </a:r>
                      <a:endParaRPr lang="fr-FR" sz="12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latin typeface="+mn-lt"/>
                        </a:rPr>
                        <a:t>OSSR (?)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1701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ESO (ELT)</a:t>
                      </a:r>
                      <a:endParaRPr lang="fr-FR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fr-FR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Martino </a:t>
                      </a:r>
                      <a:r>
                        <a:rPr lang="en-GB" sz="12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Romaniello</a:t>
                      </a:r>
                      <a:r>
                        <a:rPr lang="fr-FR" sz="1200" b="0" dirty="0">
                          <a:effectLst/>
                          <a:latin typeface="+mn-lt"/>
                        </a:rPr>
                        <a:t> </a:t>
                      </a:r>
                      <a:endParaRPr lang="fr-FR" sz="12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latin typeface="+mn-lt"/>
                        </a:rPr>
                        <a:t>…</a:t>
                      </a:r>
                    </a:p>
                    <a:p>
                      <a:pPr algn="ctr"/>
                      <a:endParaRPr lang="fr-FR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latin typeface="+mn-lt"/>
                        </a:rPr>
                        <a:t>…</a:t>
                      </a:r>
                    </a:p>
                    <a:p>
                      <a:pPr algn="ctr"/>
                      <a:endParaRPr lang="fr-FR" sz="12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>
                          <a:latin typeface="+mn-lt"/>
                        </a:rPr>
                        <a:t>VO (?)</a:t>
                      </a:r>
                      <a:endParaRPr lang="fr-FR" sz="1200" dirty="0">
                        <a:latin typeface="+mn-lt"/>
                      </a:endParaRPr>
                    </a:p>
                    <a:p>
                      <a:pPr algn="ctr"/>
                      <a:endParaRPr lang="fr-FR" sz="12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32357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+mn-lt"/>
                        </a:rPr>
                        <a:t>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Manuel </a:t>
                      </a:r>
                      <a:r>
                        <a:rPr lang="en-GB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Collados</a:t>
                      </a: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</a:t>
                      </a:r>
                      <a:r>
                        <a:rPr lang="en-GB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Nazaret</a:t>
                      </a: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Bello </a:t>
                      </a:r>
                      <a:endParaRPr lang="fr-FR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Nazaret</a:t>
                      </a: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Bello, Peter Caligari</a:t>
                      </a:r>
                      <a:r>
                        <a:rPr lang="fr-FR" sz="1200" b="1" dirty="0">
                          <a:effectLst/>
                          <a:latin typeface="+mn-lt"/>
                        </a:rPr>
                        <a:t> </a:t>
                      </a:r>
                      <a:endParaRPr lang="fr-FR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Gangadharan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Vigeesh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Peter C</a:t>
                      </a:r>
                      <a:r>
                        <a:rPr lang="fr-FR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aligari</a:t>
                      </a:r>
                      <a:endParaRPr lang="fr-FR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+mn-lt"/>
                        </a:rPr>
                        <a:t>DIOS (?)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37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+mn-lt"/>
                        </a:rPr>
                        <a:t>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Michele </a:t>
                      </a:r>
                      <a:r>
                        <a:rPr lang="en-GB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Punturo</a:t>
                      </a:r>
                      <a:r>
                        <a:rPr lang="fr-FR" sz="1200" dirty="0">
                          <a:effectLst/>
                          <a:latin typeface="+mn-lt"/>
                        </a:rPr>
                        <a:t> </a:t>
                      </a:r>
                      <a:endParaRPr lang="fr-FR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Harald </a:t>
                      </a:r>
                      <a:r>
                        <a:rPr lang="en-GB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Lueck</a:t>
                      </a:r>
                      <a:r>
                        <a:rPr lang="en-GB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Stefano Bagnasco </a:t>
                      </a:r>
                      <a:endParaRPr lang="fr-FR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Patrice </a:t>
                      </a:r>
                      <a:r>
                        <a:rPr lang="en-GB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Verdier</a:t>
                      </a: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fr-FR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latin typeface="+mn-lt"/>
                        </a:rPr>
                        <a:t>DIOS, ESAP, VRE, VO</a:t>
                      </a:r>
                    </a:p>
                    <a:p>
                      <a:pPr algn="ctr"/>
                      <a:endParaRPr lang="fr-FR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6562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+mn-lt"/>
                        </a:rPr>
                        <a:t>FAIR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Paolo </a:t>
                      </a:r>
                      <a:r>
                        <a:rPr lang="en-GB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Giubellino</a:t>
                      </a:r>
                      <a:r>
                        <a:rPr lang="fr-FR" sz="1200" dirty="0">
                          <a:effectLst/>
                          <a:latin typeface="+mn-lt"/>
                        </a:rPr>
                        <a:t> </a:t>
                      </a:r>
                      <a:endParaRPr lang="fr-FR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Thorsten </a:t>
                      </a:r>
                      <a:r>
                        <a:rPr lang="en-GB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Kollegger</a:t>
                      </a:r>
                      <a:r>
                        <a:rPr lang="en-GB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Johan </a:t>
                      </a:r>
                      <a:r>
                        <a:rPr lang="en-GB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Messhendorp</a:t>
                      </a:r>
                      <a:r>
                        <a:rPr lang="fr-FR" sz="1200" b="1" dirty="0">
                          <a:effectLst/>
                          <a:latin typeface="+mn-lt"/>
                        </a:rPr>
                        <a:t> </a:t>
                      </a:r>
                      <a:endParaRPr lang="fr-FR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Mohammad Al-</a:t>
                      </a:r>
                      <a:r>
                        <a:rPr lang="en-GB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Turany</a:t>
                      </a:r>
                      <a:r>
                        <a:rPr lang="fr-FR" sz="1200" dirty="0">
                          <a:effectLst/>
                          <a:latin typeface="+mn-lt"/>
                        </a:rPr>
                        <a:t> </a:t>
                      </a:r>
                      <a:endParaRPr lang="fr-FR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latin typeface="+mn-lt"/>
                        </a:rPr>
                        <a:t>DIOS, OSSR, VRE, ESAP, COSO</a:t>
                      </a:r>
                    </a:p>
                    <a:p>
                      <a:pPr algn="ctr"/>
                      <a:endParaRPr lang="fr-FR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8254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JIV-ERIC</a:t>
                      </a:r>
                      <a:endParaRPr lang="fr-FR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fr-FR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Agnieszka </a:t>
                      </a:r>
                      <a:r>
                        <a:rPr lang="fr-FR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Slowikowska</a:t>
                      </a:r>
                      <a:r>
                        <a:rPr lang="fr-FR" sz="1200" dirty="0">
                          <a:effectLst/>
                          <a:latin typeface="+mn-lt"/>
                        </a:rPr>
                        <a:t> 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Marjolein</a:t>
                      </a:r>
                      <a:r>
                        <a:rPr lang="fr-F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Verkouter</a:t>
                      </a:r>
                      <a:r>
                        <a:rPr lang="fr-F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Giuseppe </a:t>
                      </a:r>
                      <a:r>
                        <a:rPr lang="fr-FR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Cimo</a:t>
                      </a:r>
                      <a:r>
                        <a:rPr lang="fr-FR" sz="1200" b="1" dirty="0">
                          <a:effectLst/>
                          <a:latin typeface="+mn-lt"/>
                        </a:rPr>
                        <a:t> </a:t>
                      </a:r>
                      <a:endParaRPr kumimoji="0" lang="fr-F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Marjolein</a:t>
                      </a: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Verkouter</a:t>
                      </a: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fr-FR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OSSR, VO, CARS, VRE, ESAP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8024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KM3NeT</a:t>
                      </a:r>
                      <a:endParaRPr lang="fr-FR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fr-FR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Paschal Coyle</a:t>
                      </a:r>
                      <a:r>
                        <a:rPr lang="fr-FR" sz="1200" dirty="0">
                          <a:effectLst/>
                          <a:latin typeface="+mn-lt"/>
                        </a:rPr>
                        <a:t> </a:t>
                      </a:r>
                      <a:endParaRPr lang="fr-FR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Rosa </a:t>
                      </a:r>
                      <a:r>
                        <a:rPr lang="en-US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Coniglione</a:t>
                      </a: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Cristiano </a:t>
                      </a:r>
                      <a:r>
                        <a:rPr lang="en-US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Bozza</a:t>
                      </a:r>
                      <a:r>
                        <a:rPr lang="fr-FR" sz="1200" b="1" dirty="0">
                          <a:effectLst/>
                          <a:latin typeface="+mn-lt"/>
                        </a:rPr>
                        <a:t> </a:t>
                      </a:r>
                      <a:endParaRPr lang="fr-FR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Kay Graf</a:t>
                      </a:r>
                      <a:r>
                        <a:rPr lang="fr-FR" sz="1200" dirty="0">
                          <a:effectLst/>
                          <a:latin typeface="+mn-lt"/>
                        </a:rPr>
                        <a:t> </a:t>
                      </a:r>
                      <a:endParaRPr lang="fr-FR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+mn-lt"/>
                        </a:rPr>
                        <a:t>DIOS, OSSR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4583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+mn-lt"/>
                        </a:rPr>
                        <a:t>SKAO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Philip Diamond </a:t>
                      </a:r>
                      <a:endParaRPr lang="fr-FR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Antonio </a:t>
                      </a:r>
                      <a:r>
                        <a:rPr lang="en-GB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Chrysostomou</a:t>
                      </a:r>
                      <a:r>
                        <a:rPr lang="en-GB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fr-FR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Rosie Bolton</a:t>
                      </a:r>
                      <a:r>
                        <a:rPr lang="fr-FR" sz="1200" dirty="0">
                          <a:effectLst/>
                          <a:latin typeface="+mn-lt"/>
                        </a:rPr>
                        <a:t> </a:t>
                      </a:r>
                      <a:endParaRPr lang="fr-FR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+mn-lt"/>
                        </a:rPr>
                        <a:t>DIOS, OSSR, VO, ESAP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2470227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80CE3AB7-95CD-1631-7D63-5D059F229DE1}"/>
              </a:ext>
            </a:extLst>
          </p:cNvPr>
          <p:cNvSpPr txBox="1"/>
          <p:nvPr/>
        </p:nvSpPr>
        <p:spPr>
          <a:xfrm>
            <a:off x="2157046" y="189032"/>
            <a:ext cx="7596553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kern="1400" spc="-5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Parties memberships and interests in the ESCAPE Open Collaboration </a:t>
            </a:r>
            <a:r>
              <a:rPr lang="en-GB" b="1" u="sng" kern="1400" spc="-5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(current compiled document is in indico) </a:t>
            </a:r>
            <a:endParaRPr lang="fr-FR" sz="2000" b="1" u="sng" kern="1400" spc="-5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Espace réservé de la date 1">
            <a:extLst>
              <a:ext uri="{FF2B5EF4-FFF2-40B4-BE49-F238E27FC236}">
                <a16:creationId xmlns:a16="http://schemas.microsoft.com/office/drawing/2014/main" id="{5A028569-CA3E-0109-A27E-86BE95C941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85287" y="6392392"/>
            <a:ext cx="1127053" cy="337898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4/12/2023</a:t>
            </a:r>
          </a:p>
        </p:txBody>
      </p:sp>
    </p:spTree>
    <p:extLst>
      <p:ext uri="{BB962C8B-B14F-4D97-AF65-F5344CB8AC3E}">
        <p14:creationId xmlns:p14="http://schemas.microsoft.com/office/powerpoint/2010/main" val="110270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F52F05A-827E-694D-A219-CFF2C16E8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pPr/>
              <a:t>5</a:t>
            </a:fld>
            <a:endParaRPr lang="it-IT"/>
          </a:p>
        </p:txBody>
      </p:sp>
      <p:sp>
        <p:nvSpPr>
          <p:cNvPr id="6" name="Titolo 4">
            <a:extLst>
              <a:ext uri="{FF2B5EF4-FFF2-40B4-BE49-F238E27FC236}">
                <a16:creationId xmlns:a16="http://schemas.microsoft.com/office/drawing/2014/main" id="{E6E69697-1400-E64E-A45D-3496D56AF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3311" y="127710"/>
            <a:ext cx="10069029" cy="753245"/>
          </a:xfrm>
        </p:spPr>
        <p:txBody>
          <a:bodyPr/>
          <a:lstStyle/>
          <a:p>
            <a:r>
              <a:rPr lang="en-US" b="1" dirty="0"/>
              <a:t>AGENDA</a:t>
            </a:r>
            <a:endParaRPr lang="it-IT" b="1" dirty="0"/>
          </a:p>
        </p:txBody>
      </p:sp>
      <p:sp>
        <p:nvSpPr>
          <p:cNvPr id="7" name="Espace réservé du pied de page 2">
            <a:extLst>
              <a:ext uri="{FF2B5EF4-FFF2-40B4-BE49-F238E27FC236}">
                <a16:creationId xmlns:a16="http://schemas.microsoft.com/office/drawing/2014/main" id="{23CC6443-0043-1446-A4F7-9BACCCB4516E}"/>
              </a:ext>
            </a:extLst>
          </p:cNvPr>
          <p:cNvSpPr txBox="1">
            <a:spLocks/>
          </p:cNvSpPr>
          <p:nvPr/>
        </p:nvSpPr>
        <p:spPr>
          <a:xfrm>
            <a:off x="1628172" y="6411960"/>
            <a:ext cx="1588289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200" dirty="0">
                <a:solidFill>
                  <a:schemeClr val="bg1"/>
                </a:solidFill>
              </a:rPr>
              <a:t>Giovanni Lamanna</a:t>
            </a:r>
          </a:p>
        </p:txBody>
      </p:sp>
      <p:sp>
        <p:nvSpPr>
          <p:cNvPr id="5" name="Espace réservé de la date 1">
            <a:extLst>
              <a:ext uri="{FF2B5EF4-FFF2-40B4-BE49-F238E27FC236}">
                <a16:creationId xmlns:a16="http://schemas.microsoft.com/office/drawing/2014/main" id="{5FBEC119-C029-AEC8-76E6-0F6181B20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85287" y="6392392"/>
            <a:ext cx="1127053" cy="337898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4/12/2023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81FFA9A-BB54-1D5C-7F88-2BCA628DFB00}"/>
              </a:ext>
            </a:extLst>
          </p:cNvPr>
          <p:cNvSpPr txBox="1"/>
          <p:nvPr/>
        </p:nvSpPr>
        <p:spPr>
          <a:xfrm>
            <a:off x="1254369" y="2151727"/>
            <a:ext cx="953091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err="1"/>
              <a:t>Status</a:t>
            </a:r>
            <a:r>
              <a:rPr lang="fr-FR" sz="2000" dirty="0"/>
              <a:t> of the Horizon Europe </a:t>
            </a:r>
            <a:r>
              <a:rPr lang="fr-FR" sz="2000" dirty="0" err="1"/>
              <a:t>projects</a:t>
            </a:r>
            <a:r>
              <a:rPr lang="fr-FR" sz="2000" dirty="0"/>
              <a:t> and perspectives (GL)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News </a:t>
            </a:r>
            <a:r>
              <a:rPr lang="fr-FR" sz="2000" dirty="0" err="1"/>
              <a:t>from</a:t>
            </a:r>
            <a:r>
              <a:rPr lang="fr-FR" sz="2000" dirty="0"/>
              <a:t> the </a:t>
            </a:r>
            <a:r>
              <a:rPr lang="fr-FR" sz="2000" dirty="0" err="1"/>
              <a:t>Executive</a:t>
            </a:r>
            <a:r>
              <a:rPr lang="fr-FR" sz="2000" dirty="0"/>
              <a:t> </a:t>
            </a:r>
            <a:r>
              <a:rPr lang="fr-FR" sz="2000" dirty="0" err="1"/>
              <a:t>Board</a:t>
            </a:r>
            <a:r>
              <a:rPr lang="fr-FR" sz="2000" dirty="0"/>
              <a:t> on-</a:t>
            </a:r>
            <a:r>
              <a:rPr lang="fr-FR" sz="2000" dirty="0" err="1"/>
              <a:t>going</a:t>
            </a:r>
            <a:r>
              <a:rPr lang="fr-FR" sz="2000" dirty="0"/>
              <a:t> </a:t>
            </a:r>
            <a:r>
              <a:rPr lang="fr-FR" sz="2000" dirty="0" err="1"/>
              <a:t>activities</a:t>
            </a:r>
            <a:r>
              <a:rPr lang="fr-FR" sz="2000" dirty="0"/>
              <a:t> (Ian Bird)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Progress about actions </a:t>
            </a:r>
            <a:r>
              <a:rPr lang="fr-FR" sz="2000" dirty="0" err="1"/>
              <a:t>listed</a:t>
            </a:r>
            <a:r>
              <a:rPr lang="fr-FR" sz="2000" dirty="0"/>
              <a:t> </a:t>
            </a:r>
            <a:r>
              <a:rPr lang="fr-FR" sz="2000" dirty="0" err="1"/>
              <a:t>during</a:t>
            </a:r>
            <a:r>
              <a:rPr lang="fr-FR" sz="2000" dirty="0"/>
              <a:t> the first </a:t>
            </a:r>
            <a:r>
              <a:rPr lang="fr-FR" sz="2000" dirty="0" err="1"/>
              <a:t>Assembly</a:t>
            </a:r>
            <a:r>
              <a:rPr lang="fr-FR" sz="2000" dirty="0"/>
              <a:t> meeting (GL)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err="1"/>
              <a:t>AoB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131421169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slid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zione standard1" id="{54DA08B1-08B8-D64A-BEB6-3A14DF16D9BF}" vid="{B91F2F48-C348-3945-841E-BD1B15A5CCF5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 slide</Template>
  <TotalTime>16278</TotalTime>
  <Words>268</Words>
  <Application>Microsoft Macintosh PowerPoint</Application>
  <PresentationFormat>Grand écran</PresentationFormat>
  <Paragraphs>80</Paragraphs>
  <Slides>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Akzidenz-Grotesk BQ</vt:lpstr>
      <vt:lpstr>Arial</vt:lpstr>
      <vt:lpstr>Calibri</vt:lpstr>
      <vt:lpstr>Calibri Light</vt:lpstr>
      <vt:lpstr>Master slide</vt:lpstr>
      <vt:lpstr>First Strategy Board meeting </vt:lpstr>
      <vt:lpstr>Présentation PowerPoint</vt:lpstr>
      <vt:lpstr>Présentation PowerPoint</vt:lpstr>
      <vt:lpstr>Présentation PowerPoint</vt:lpstr>
      <vt:lpstr>AGENDA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M Schillaci</dc:creator>
  <cp:lastModifiedBy>Microsoft Office User</cp:lastModifiedBy>
  <cp:revision>254</cp:revision>
  <cp:lastPrinted>2023-04-27T11:29:57Z</cp:lastPrinted>
  <dcterms:created xsi:type="dcterms:W3CDTF">2020-09-17T09:10:54Z</dcterms:created>
  <dcterms:modified xsi:type="dcterms:W3CDTF">2023-12-04T08:57:22Z</dcterms:modified>
</cp:coreProperties>
</file>