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</p:sldMasterIdLst>
  <p:notesMasterIdLst>
    <p:notesMasterId r:id="rId26"/>
  </p:notesMasterIdLst>
  <p:sldIdLst>
    <p:sldId id="434" r:id="rId2"/>
    <p:sldId id="805" r:id="rId3"/>
    <p:sldId id="1218" r:id="rId4"/>
    <p:sldId id="1209" r:id="rId5"/>
    <p:sldId id="1608" r:id="rId6"/>
    <p:sldId id="1239" r:id="rId7"/>
    <p:sldId id="1225" r:id="rId8"/>
    <p:sldId id="1624" r:id="rId9"/>
    <p:sldId id="1628" r:id="rId10"/>
    <p:sldId id="1625" r:id="rId11"/>
    <p:sldId id="1611" r:id="rId12"/>
    <p:sldId id="1620" r:id="rId13"/>
    <p:sldId id="1610" r:id="rId14"/>
    <p:sldId id="1618" r:id="rId15"/>
    <p:sldId id="1616" r:id="rId16"/>
    <p:sldId id="1627" r:id="rId17"/>
    <p:sldId id="1626" r:id="rId18"/>
    <p:sldId id="670" r:id="rId19"/>
    <p:sldId id="693" r:id="rId20"/>
    <p:sldId id="1629" r:id="rId21"/>
    <p:sldId id="256" r:id="rId22"/>
    <p:sldId id="257" r:id="rId23"/>
    <p:sldId id="1631" r:id="rId24"/>
    <p:sldId id="1632" r:id="rId25"/>
  </p:sldIdLst>
  <p:sldSz cx="9144000" cy="5143500" type="screen16x9"/>
  <p:notesSz cx="6858000" cy="9144000"/>
  <p:embeddedFontLst>
    <p:embeddedFont>
      <p:font typeface="Garamond" panose="02020404030301010803" pitchFamily="18" charset="0"/>
      <p:regular r:id="rId27"/>
      <p:bold r:id="rId28"/>
      <p:italic r:id="rId29"/>
      <p:boldItalic r:id="rId30"/>
    </p:embeddedFont>
    <p:embeddedFont>
      <p:font typeface="Helvetica Neue" panose="020B0604020202020204" charset="0"/>
      <p:regular r:id="rId31"/>
      <p:bold r:id="rId32"/>
      <p:italic r:id="rId33"/>
      <p:boldItalic r:id="rId34"/>
    </p:embeddedFont>
    <p:embeddedFont>
      <p:font typeface="Segoe UI Semibold" panose="020B0702040204020203" pitchFamily="34" charset="0"/>
      <p:bold r:id="rId35"/>
      <p:boldItalic r:id="rId36"/>
    </p:embeddedFont>
    <p:embeddedFont>
      <p:font typeface="Tw Cen MT" panose="020B0602020104020603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bom" initials="d" lastIdx="1" clrIdx="0">
    <p:extLst>
      <p:ext uri="{19B8F6BF-5375-455C-9EA6-DF929625EA0E}">
        <p15:presenceInfo xmlns:p15="http://schemas.microsoft.com/office/powerpoint/2012/main" userId="deb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82" y="4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0:18:19.20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20,'572'0,"-557"0,0-2,26-5,26-4,-12 11,-43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0:18:21.71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41,'690'0,"-669"-1,-1-1,-1-1,39-11,-39 8,1 1,0 2,38-4,-41 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0:18:19.20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20,'572'0,"-557"0,0-2,26-5,26-4,-12 11,-43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0:18:19.20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27,'572'0,"-557"0,0-2,26-5,26-4,-12 11,-43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0:18:19.20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150 320,'572'0,"-557"0,0-2,26-5,26-4,-12 11,-43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597A4-9B3B-44EF-8ADD-90217651BFC2}" type="slidenum">
              <a:rPr lang="pt-BR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7388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421" y="4344025"/>
            <a:ext cx="5485158" cy="41129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62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6a3675ded_0_0:notes"/>
          <p:cNvSpPr txBox="1"/>
          <p:nvPr/>
        </p:nvSpPr>
        <p:spPr>
          <a:xfrm>
            <a:off x="3882774" y="8686346"/>
            <a:ext cx="2973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 baseline="-2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2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g56a3675ded_0_0:notes"/>
          <p:cNvSpPr/>
          <p:nvPr/>
        </p:nvSpPr>
        <p:spPr>
          <a:xfrm>
            <a:off x="3884734" y="8685115"/>
            <a:ext cx="29700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7400" rIns="913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 b="0" i="0" u="none" strike="noStrike" cap="none" baseline="-2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56a3675d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g56a3675ded_0_0:notes"/>
          <p:cNvSpPr/>
          <p:nvPr/>
        </p:nvSpPr>
        <p:spPr>
          <a:xfrm>
            <a:off x="685829" y="4343327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56a3675ded_0_0:notes"/>
          <p:cNvSpPr txBox="1">
            <a:spLocks noGrp="1"/>
          </p:cNvSpPr>
          <p:nvPr>
            <p:ph type="body" idx="1"/>
          </p:nvPr>
        </p:nvSpPr>
        <p:spPr>
          <a:xfrm>
            <a:off x="685503" y="4343327"/>
            <a:ext cx="5485200" cy="4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905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1905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7486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6a3675ded_0_0:notes"/>
          <p:cNvSpPr txBox="1"/>
          <p:nvPr/>
        </p:nvSpPr>
        <p:spPr>
          <a:xfrm>
            <a:off x="3882774" y="8686346"/>
            <a:ext cx="2973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 baseline="-2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2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g56a3675ded_0_0:notes"/>
          <p:cNvSpPr/>
          <p:nvPr/>
        </p:nvSpPr>
        <p:spPr>
          <a:xfrm>
            <a:off x="3884734" y="8685115"/>
            <a:ext cx="29700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7400" rIns="913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 b="0" i="0" u="none" strike="noStrike" cap="none" baseline="-2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56a3675d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g56a3675ded_0_0:notes"/>
          <p:cNvSpPr/>
          <p:nvPr/>
        </p:nvSpPr>
        <p:spPr>
          <a:xfrm>
            <a:off x="685829" y="4343327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56a3675ded_0_0:notes"/>
          <p:cNvSpPr txBox="1">
            <a:spLocks noGrp="1"/>
          </p:cNvSpPr>
          <p:nvPr>
            <p:ph type="body" idx="1"/>
          </p:nvPr>
        </p:nvSpPr>
        <p:spPr>
          <a:xfrm>
            <a:off x="685503" y="4343327"/>
            <a:ext cx="5485200" cy="4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905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1905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05677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Otimizar o uso de sistemas </a:t>
            </a:r>
            <a:r>
              <a:rPr lang="pt-BR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multiGPU</a:t>
            </a:r>
            <a:r>
              <a:rPr lang="pt-B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para IA e simulações        obtendo insights valiosos para a competitividade da indústria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Construção de modelos robustos </a:t>
            </a:r>
            <a:r>
              <a:rPr lang="pt-BR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NextGen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AI&amp;DL</a:t>
            </a:r>
            <a:endParaRPr lang="pt-BR" sz="12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Parâmetros computacionais dos sistemas </a:t>
            </a:r>
            <a:r>
              <a:rPr lang="pt-BR" sz="1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multi-GPU</a:t>
            </a:r>
            <a:r>
              <a:rPr lang="pt-BR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que podem ser otimizados permitindo processar uma maior quantidade de dados ao mesmo tempo</a:t>
            </a:r>
            <a:r>
              <a:rPr lang="pt-BR" sz="120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taxas de transferência, </a:t>
            </a:r>
            <a:r>
              <a:rPr lang="pt-BR" sz="1200" dirty="0" err="1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clocks</a:t>
            </a:r>
            <a:r>
              <a:rPr lang="pt-BR" sz="120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topologia Node-</a:t>
            </a:r>
            <a:r>
              <a:rPr lang="pt-BR" sz="1200" dirty="0" err="1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PCIe</a:t>
            </a:r>
            <a:r>
              <a:rPr lang="pt-BR" sz="120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topologia </a:t>
            </a:r>
            <a:r>
              <a:rPr lang="pt-BR" sz="1200" dirty="0" err="1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NVLink</a:t>
            </a:r>
            <a:r>
              <a:rPr lang="pt-BR" sz="120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GPU Direct RDMA, rede de dados, armazenamento, softwares, eficiência energética, refrigeração etc. 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DFADF-D649-49B6-B316-29E14C3628C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1803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Otimizar o uso de sistemas </a:t>
            </a:r>
            <a:r>
              <a:rPr lang="pt-BR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multiGPU</a:t>
            </a:r>
            <a:r>
              <a:rPr lang="pt-B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para IA e simulações        obtendo insights valiosos para a competitividade da indústria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Construção de modelos robustos </a:t>
            </a:r>
            <a:r>
              <a:rPr lang="pt-BR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NextGen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AI&amp;DL</a:t>
            </a:r>
            <a:endParaRPr lang="pt-BR" sz="12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Parâmetros computacionais dos sistemas </a:t>
            </a:r>
            <a:r>
              <a:rPr lang="pt-BR" sz="1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multi-GPU</a:t>
            </a:r>
            <a:r>
              <a:rPr lang="pt-BR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que podem ser otimizados permitindo processar uma maior quantidade de dados ao mesmo tempo</a:t>
            </a:r>
            <a:r>
              <a:rPr lang="pt-BR" sz="120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taxas de transferência, </a:t>
            </a:r>
            <a:r>
              <a:rPr lang="pt-BR" sz="1200" dirty="0" err="1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clocks</a:t>
            </a:r>
            <a:r>
              <a:rPr lang="pt-BR" sz="120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topologia Node-</a:t>
            </a:r>
            <a:r>
              <a:rPr lang="pt-BR" sz="1200" dirty="0" err="1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PCIe</a:t>
            </a:r>
            <a:r>
              <a:rPr lang="pt-BR" sz="120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topologia </a:t>
            </a:r>
            <a:r>
              <a:rPr lang="pt-BR" sz="1200" dirty="0" err="1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NVLink</a:t>
            </a:r>
            <a:r>
              <a:rPr lang="pt-BR" sz="120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GPU Direct RDMA, rede de dados, armazenamento, softwares, eficiência energética, refrigeração etc. 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DFADF-D649-49B6-B316-29E14C3628C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176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7809" algn="l"/>
                <a:tab pos="1455618" algn="l"/>
                <a:tab pos="2183427" algn="l"/>
                <a:tab pos="2911236" algn="l"/>
              </a:tabLst>
              <a:defRPr/>
            </a:pPr>
            <a:fld id="{445597A4-9B3B-44EF-8ADD-90217651BFC2}" type="slidenum"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7809" algn="l"/>
                  <a:tab pos="1455618" algn="l"/>
                  <a:tab pos="2183427" algn="l"/>
                  <a:tab pos="2911236" algn="l"/>
                </a:tabLst>
                <a:defRPr/>
              </a:pPr>
              <a:t>20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7388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421" y="4344025"/>
            <a:ext cx="5485158" cy="41129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897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d284f0e4f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2d284f0e4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d284f0e4f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g2d284f0e4f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d284f0e4f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g2d284f0e4f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2038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597A4-9B3B-44EF-8ADD-90217651BFC2}" type="slidenum">
              <a:rPr lang="pt-BR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7388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421" y="4344025"/>
            <a:ext cx="5485158" cy="41129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815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BB483-E9A8-49E3-9688-6CCBD4A7254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006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BB483-E9A8-49E3-9688-6CCBD4A7254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2044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6a3675ded_0_31:notes"/>
          <p:cNvSpPr txBox="1">
            <a:spLocks noGrp="1"/>
          </p:cNvSpPr>
          <p:nvPr>
            <p:ph type="body" idx="1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56a3675de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5325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1676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6a3675ded_0_31:notes"/>
          <p:cNvSpPr txBox="1">
            <a:spLocks noGrp="1"/>
          </p:cNvSpPr>
          <p:nvPr>
            <p:ph type="body" idx="1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56a3675de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5325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7414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6a3675ded_0_31:notes"/>
          <p:cNvSpPr txBox="1">
            <a:spLocks noGrp="1"/>
          </p:cNvSpPr>
          <p:nvPr>
            <p:ph type="body" idx="1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56a3675de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5325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0631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6a3675ded_0_31:notes"/>
          <p:cNvSpPr txBox="1">
            <a:spLocks noGrp="1"/>
          </p:cNvSpPr>
          <p:nvPr>
            <p:ph type="body" idx="1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56a3675de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5325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1819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BB483-E9A8-49E3-9688-6CCBD4A7254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395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6a3675ded_0_0:notes"/>
          <p:cNvSpPr txBox="1"/>
          <p:nvPr/>
        </p:nvSpPr>
        <p:spPr>
          <a:xfrm>
            <a:off x="3882774" y="8686346"/>
            <a:ext cx="2973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 baseline="-2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g56a3675ded_0_0:notes"/>
          <p:cNvSpPr/>
          <p:nvPr/>
        </p:nvSpPr>
        <p:spPr>
          <a:xfrm>
            <a:off x="3884734" y="8685115"/>
            <a:ext cx="29700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7400" rIns="913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 b="0" i="0" u="none" strike="noStrike" cap="none" baseline="-2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56a3675d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g56a3675ded_0_0:notes"/>
          <p:cNvSpPr/>
          <p:nvPr/>
        </p:nvSpPr>
        <p:spPr>
          <a:xfrm>
            <a:off x="685829" y="4343327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56a3675ded_0_0:notes"/>
          <p:cNvSpPr txBox="1">
            <a:spLocks noGrp="1"/>
          </p:cNvSpPr>
          <p:nvPr>
            <p:ph type="body" idx="1"/>
          </p:nvPr>
        </p:nvSpPr>
        <p:spPr>
          <a:xfrm>
            <a:off x="685503" y="4343327"/>
            <a:ext cx="5485200" cy="4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905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1905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7140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143" name="Google Shape;14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38963" y="0"/>
            <a:ext cx="220503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8" name="Google Shape;148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151" name="Google Shape;151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47802" y="6235"/>
            <a:ext cx="33024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88" name="Google Shape;1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9" name="Google Shape;1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50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6" r:id="rId4"/>
    <p:sldLayoutId id="2147483679" r:id="rId5"/>
    <p:sldLayoutId id="2147483680" r:id="rId6"/>
    <p:sldLayoutId id="2147483681" r:id="rId7"/>
    <p:sldLayoutId id="2147483682" r:id="rId8"/>
    <p:sldLayoutId id="214748373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hyperlink" Target="mailto:debom@cbpf.br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customXml" Target="../ink/ink5.xml"/><Relationship Id="rId4" Type="http://schemas.openxmlformats.org/officeDocument/2006/relationships/image" Target="../media/image46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5.png"/><Relationship Id="rId3" Type="http://schemas.openxmlformats.org/officeDocument/2006/relationships/image" Target="../media/image10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6.jp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hyperlink" Target="https://arxiv.org/abs/2404.08798" TargetMode="External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microsoft.com/office/2007/relationships/hdphoto" Target="../media/hdphoto1.wdp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.png"/><Relationship Id="rId9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0.jp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08.png"/><Relationship Id="rId10" Type="http://schemas.openxmlformats.org/officeDocument/2006/relationships/image" Target="../media/image116.png"/><Relationship Id="rId4" Type="http://schemas.openxmlformats.org/officeDocument/2006/relationships/image" Target="../media/image107.png"/><Relationship Id="rId9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hyperlink" Target="mailto:debom@cbpf.br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34.png"/><Relationship Id="rId7" Type="http://schemas.openxmlformats.org/officeDocument/2006/relationships/image" Target="../media/image8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BEA1222C-8057-425F-992F-B1A7EABF83DF}"/>
              </a:ext>
            </a:extLst>
          </p:cNvPr>
          <p:cNvSpPr/>
          <p:nvPr/>
        </p:nvSpPr>
        <p:spPr>
          <a:xfrm>
            <a:off x="6723529" y="1458259"/>
            <a:ext cx="2306918" cy="150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 bwMode="auto">
          <a:xfrm>
            <a:off x="108096" y="326098"/>
            <a:ext cx="9025160" cy="614113"/>
          </a:xfrm>
          <a:prstGeom prst="rect">
            <a:avLst/>
          </a:prstGeom>
          <a:solidFill>
            <a:srgbClr val="0011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05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355" t="3674" r="1968" b="4481"/>
          <a:stretch/>
        </p:blipFill>
        <p:spPr>
          <a:xfrm>
            <a:off x="219214" y="394364"/>
            <a:ext cx="1751263" cy="951774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029" name="Text Box 86"/>
          <p:cNvSpPr txBox="1">
            <a:spLocks noChangeArrowheads="1"/>
          </p:cNvSpPr>
          <p:nvPr/>
        </p:nvSpPr>
        <p:spPr bwMode="auto">
          <a:xfrm>
            <a:off x="2251519" y="395718"/>
            <a:ext cx="54554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Centro Brasileiro de Pesquisas Físicas</a:t>
            </a:r>
            <a:endParaRPr lang="pt-B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9519" name="Picture 6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180384" y="-6857"/>
            <a:ext cx="8963615" cy="33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80383" y="37045"/>
            <a:ext cx="6272213" cy="300058"/>
          </a:xfrm>
          <a:prstGeom prst="rect">
            <a:avLst/>
          </a:prstGeom>
          <a:noFill/>
        </p:spPr>
        <p:txBody>
          <a:bodyPr wrap="square" lIns="68556" tIns="34278" rIns="68556" bIns="34278" rtlCol="0">
            <a:spAutoFit/>
          </a:bodyPr>
          <a:lstStyle/>
          <a:p>
            <a:r>
              <a:rPr lang="pt-BR" sz="15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Ministério da Ciência, Tecnologia e Inovações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658" name="Picture 202" descr="imagem sem descriÃ§Ã£o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6"/>
          <a:stretch/>
        </p:blipFill>
        <p:spPr bwMode="auto">
          <a:xfrm>
            <a:off x="1903295" y="3717845"/>
            <a:ext cx="3016002" cy="14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9" t="11462" r="32200" b="23557"/>
          <a:stretch/>
        </p:blipFill>
        <p:spPr>
          <a:xfrm>
            <a:off x="4769564" y="3717845"/>
            <a:ext cx="1029440" cy="1431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40" y="3735684"/>
            <a:ext cx="2253119" cy="143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tângulo 14"/>
          <p:cNvSpPr/>
          <p:nvPr/>
        </p:nvSpPr>
        <p:spPr>
          <a:xfrm>
            <a:off x="835319" y="1495815"/>
            <a:ext cx="7868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Gravitational Waves and Time Domain Astrophysics in Brazilian Center for Physics Research: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924F3F7-41EA-4BAC-A77A-57FE24AF83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/>
          <a:stretch/>
        </p:blipFill>
        <p:spPr>
          <a:xfrm>
            <a:off x="180384" y="3717845"/>
            <a:ext cx="1722911" cy="1431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EE2A2FE-631A-4929-827D-FD9FB8AC34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354" r="40444"/>
          <a:stretch/>
        </p:blipFill>
        <p:spPr>
          <a:xfrm rot="5400000">
            <a:off x="7879749" y="3902437"/>
            <a:ext cx="1431001" cy="109749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2132C20-105D-477A-ADDD-B941711817BE}"/>
              </a:ext>
            </a:extLst>
          </p:cNvPr>
          <p:cNvSpPr txBox="1"/>
          <p:nvPr/>
        </p:nvSpPr>
        <p:spPr>
          <a:xfrm>
            <a:off x="583605" y="2813124"/>
            <a:ext cx="8970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i="1" dirty="0">
                <a:solidFill>
                  <a:schemeClr val="accent1">
                    <a:lumMod val="50000"/>
                  </a:schemeClr>
                </a:solidFill>
              </a:rPr>
              <a:t>Clécio R.  Bom – </a:t>
            </a:r>
            <a:r>
              <a:rPr lang="pt-BR" sz="1800" b="1" i="1" dirty="0">
                <a:solidFill>
                  <a:schemeClr val="accent1">
                    <a:lumMod val="50000"/>
                  </a:schemeClr>
                </a:solidFill>
                <a:hlinkClick r:id="rId10"/>
              </a:rPr>
              <a:t>debom@cbpf.br</a:t>
            </a:r>
            <a:endParaRPr lang="pt-BR" sz="18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pt-BR" sz="1800" b="1" i="1" dirty="0">
                <a:solidFill>
                  <a:schemeClr val="accent1">
                    <a:lumMod val="50000"/>
                  </a:schemeClr>
                </a:solidFill>
              </a:rPr>
              <a:t>Head </a:t>
            </a:r>
            <a:r>
              <a:rPr lang="pt-BR" sz="1800" b="1" i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pt-BR" sz="1800" b="1" i="1" dirty="0">
                <a:solidFill>
                  <a:schemeClr val="accent1">
                    <a:lumMod val="50000"/>
                  </a:schemeClr>
                </a:solidFill>
              </a:rPr>
              <a:t> CBPF AI </a:t>
            </a:r>
            <a:r>
              <a:rPr lang="pt-BR" sz="1800" b="1" i="1" dirty="0" err="1">
                <a:solidFill>
                  <a:schemeClr val="accent1">
                    <a:lumMod val="50000"/>
                  </a:schemeClr>
                </a:solidFill>
              </a:rPr>
              <a:t>Lab</a:t>
            </a:r>
            <a:r>
              <a:rPr lang="pt-BR" sz="18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2D56D481-0C36-4D1E-970A-EDB454E2FD2A}"/>
              </a:ext>
            </a:extLst>
          </p:cNvPr>
          <p:cNvCxnSpPr/>
          <p:nvPr/>
        </p:nvCxnSpPr>
        <p:spPr>
          <a:xfrm>
            <a:off x="109987" y="3717845"/>
            <a:ext cx="9034011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16">
            <a:extLst>
              <a:ext uri="{FF2B5EF4-FFF2-40B4-BE49-F238E27FC236}">
                <a16:creationId xmlns:a16="http://schemas.microsoft.com/office/drawing/2014/main" id="{17E0B5AB-E57C-4816-A5BC-17AA454D1B69}"/>
              </a:ext>
            </a:extLst>
          </p:cNvPr>
          <p:cNvGrpSpPr/>
          <p:nvPr/>
        </p:nvGrpSpPr>
        <p:grpSpPr>
          <a:xfrm>
            <a:off x="-1446" y="-4753"/>
            <a:ext cx="181829" cy="5148253"/>
            <a:chOff x="-9525" y="-14288"/>
            <a:chExt cx="242438" cy="6872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13">
              <a:extLst>
                <a:ext uri="{FF2B5EF4-FFF2-40B4-BE49-F238E27FC236}">
                  <a16:creationId xmlns:a16="http://schemas.microsoft.com/office/drawing/2014/main" id="{4722B4CC-BE25-40C8-B171-04667894D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-14288"/>
              <a:ext cx="242438" cy="6858000"/>
            </a:xfrm>
            <a:prstGeom prst="rect">
              <a:avLst/>
            </a:prstGeom>
            <a:solidFill>
              <a:srgbClr val="3262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050" b="1">
                <a:cs typeface="Arial" charset="0"/>
              </a:endParaRPr>
            </a:p>
          </p:txBody>
        </p:sp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1063EDAB-0278-4E1D-BC8A-E3D9DBD7A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 r="80241"/>
            <a:stretch>
              <a:fillRect/>
            </a:stretch>
          </p:blipFill>
          <p:spPr bwMode="auto">
            <a:xfrm>
              <a:off x="0" y="6038491"/>
              <a:ext cx="223999" cy="81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D1357487-EF2C-40D4-B9EB-E96139E922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95249" y="306132"/>
            <a:ext cx="524148" cy="61411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EA9B05D-1EBB-4BCD-ABC1-5C0E64432E5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1628" t="9040" r="931" b="12213"/>
          <a:stretch/>
        </p:blipFill>
        <p:spPr>
          <a:xfrm>
            <a:off x="1873018" y="3726764"/>
            <a:ext cx="1641683" cy="1431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7715A5F-E4AF-4578-AD56-BA02B7436D09}"/>
              </a:ext>
            </a:extLst>
          </p:cNvPr>
          <p:cNvSpPr txBox="1"/>
          <p:nvPr/>
        </p:nvSpPr>
        <p:spPr>
          <a:xfrm>
            <a:off x="-7198" y="3335560"/>
            <a:ext cx="2589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accent1">
                    <a:lumMod val="50000"/>
                  </a:schemeClr>
                </a:solidFill>
              </a:rPr>
              <a:t>litcomp.cbpf.br/ai/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299B7406-0E78-44F3-8EC3-E9A18DEE9FA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347" t="30181" b="15724"/>
          <a:stretch/>
        </p:blipFill>
        <p:spPr>
          <a:xfrm>
            <a:off x="8040459" y="2501622"/>
            <a:ext cx="957336" cy="105174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C22475A-6D5B-5C5A-D2C8-CC08BB65CF04}"/>
              </a:ext>
            </a:extLst>
          </p:cNvPr>
          <p:cNvSpPr txBox="1"/>
          <p:nvPr/>
        </p:nvSpPr>
        <p:spPr>
          <a:xfrm>
            <a:off x="3411296" y="2340917"/>
            <a:ext cx="6567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Synergies with FINK</a:t>
            </a:r>
            <a:endParaRPr lang="pt-BR" sz="2400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1655D75-BEB2-195E-CDB0-93ADB7BEDA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9736" y="2510058"/>
            <a:ext cx="1630244" cy="80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4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CA0A13-D315-42CA-B99D-A9C944276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94" y="2073434"/>
            <a:ext cx="3775025" cy="59156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9926BDB-A545-9F84-EA03-BEF78BF8F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582" y="147682"/>
            <a:ext cx="4249417" cy="287624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D56A3C1-82B2-69EB-805B-658FA59EA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4" y="114985"/>
            <a:ext cx="5113576" cy="9994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5177DEB-DDE0-B8A7-51F5-5E1683195F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14"/>
          <a:stretch/>
        </p:blipFill>
        <p:spPr>
          <a:xfrm>
            <a:off x="62917" y="140767"/>
            <a:ext cx="5101458" cy="106652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F67854D-7C99-A048-556C-B4EE54094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215" y="165"/>
            <a:ext cx="4074881" cy="298104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3032AB8-14E2-0C1E-5466-AEECEFBEE3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" t="11891" r="-680" b="-531"/>
          <a:stretch/>
        </p:blipFill>
        <p:spPr>
          <a:xfrm>
            <a:off x="-88777" y="2786063"/>
            <a:ext cx="5761189" cy="2209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2842DAA0-6A46-C156-74CF-39DC34FA7DA0}"/>
                  </a:ext>
                </a:extLst>
              </p14:cNvPr>
              <p14:cNvContentPartPr/>
              <p14:nvPr/>
            </p14:nvContentPartPr>
            <p14:xfrm>
              <a:off x="4951175" y="4836318"/>
              <a:ext cx="280080" cy="7560"/>
            </p14:xfrm>
          </p:contentPart>
        </mc:Choice>
        <mc:Fallback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2842DAA0-6A46-C156-74CF-39DC34FA7DA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97175" y="4728678"/>
                <a:ext cx="38772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EE665537-6974-C7F7-D241-0EB2B9843391}"/>
                  </a:ext>
                </a:extLst>
              </p14:cNvPr>
              <p14:cNvContentPartPr/>
              <p14:nvPr/>
            </p14:nvContentPartPr>
            <p14:xfrm>
              <a:off x="4894582" y="3859547"/>
              <a:ext cx="279400" cy="7937"/>
            </p14:xfrm>
          </p:contentPart>
        </mc:Choice>
        <mc:Fallback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EE665537-6974-C7F7-D241-0EB2B984339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40713" y="3746161"/>
                <a:ext cx="386779" cy="2343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0980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>
            <a:off x="392188" y="134125"/>
            <a:ext cx="8489542" cy="68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0" i="0" u="none" strike="noStrike" cap="none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Does </a:t>
            </a:r>
            <a:r>
              <a:rPr lang="pt-BR" sz="3000" b="0" i="0" u="none" strike="noStrike" cap="none" dirty="0" err="1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Binary</a:t>
            </a:r>
            <a:r>
              <a:rPr lang="pt-BR" sz="3000" b="0" i="0" u="none" strike="noStrike" cap="none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 Black </a:t>
            </a:r>
            <a:r>
              <a:rPr lang="pt-BR" sz="3000" b="0" i="0" u="none" strike="noStrike" cap="none" dirty="0" err="1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Holes</a:t>
            </a:r>
            <a:r>
              <a:rPr lang="pt-BR" sz="3000" b="0" i="0" u="none" strike="noStrike" cap="none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 </a:t>
            </a:r>
            <a:r>
              <a:rPr lang="pt-BR" sz="3000" b="0" i="0" u="none" strike="noStrike" cap="none" dirty="0" err="1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produces</a:t>
            </a:r>
            <a:r>
              <a:rPr lang="pt-BR" sz="3000" b="0" i="0" u="none" strike="noStrike" cap="none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 AGN </a:t>
            </a:r>
            <a:r>
              <a:rPr lang="pt-BR" sz="3000" b="0" i="0" u="none" strike="noStrike" cap="none" dirty="0" err="1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optical</a:t>
            </a:r>
            <a:r>
              <a:rPr lang="pt-BR" sz="3000" b="0" i="0" u="none" strike="noStrike" cap="none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 </a:t>
            </a:r>
            <a:r>
              <a:rPr lang="pt-BR" sz="3000" b="0" i="0" u="none" strike="noStrike" cap="none" dirty="0" err="1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flares</a:t>
            </a:r>
            <a:r>
              <a:rPr lang="pt-BR" sz="3000" b="0" i="0" u="none" strike="noStrike" cap="none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?</a:t>
            </a:r>
            <a:endParaRPr sz="3000" b="0" i="0" u="none" strike="noStrike" cap="none" dirty="0">
              <a:latin typeface="Garamond" panose="02020404030301010803" pitchFamily="18" charset="0"/>
              <a:sym typeface="Arial"/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6553229" y="476725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25" tIns="41900" rIns="83825" bIns="41900" anchor="ctr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300" b="0" i="0" u="none" strike="noStrike" cap="none" baseline="-250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23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955BE6AE-4E30-423D-814F-D8F684CC6E6D}"/>
              </a:ext>
            </a:extLst>
          </p:cNvPr>
          <p:cNvGrpSpPr/>
          <p:nvPr/>
        </p:nvGrpSpPr>
        <p:grpSpPr>
          <a:xfrm>
            <a:off x="-1446" y="-4753"/>
            <a:ext cx="181829" cy="5148253"/>
            <a:chOff x="-9525" y="-14288"/>
            <a:chExt cx="242438" cy="6872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3F6A8000-A3A4-4B83-BB15-2BD987C09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-14288"/>
              <a:ext cx="242438" cy="6858000"/>
            </a:xfrm>
            <a:prstGeom prst="rect">
              <a:avLst/>
            </a:prstGeom>
            <a:solidFill>
              <a:srgbClr val="3262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050" b="1">
                <a:cs typeface="Arial" charset="0"/>
              </a:endParaRPr>
            </a:p>
          </p:txBody>
        </p:sp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D3762842-A992-4824-9008-CA0D6BBCB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80241"/>
            <a:stretch>
              <a:fillRect/>
            </a:stretch>
          </p:blipFill>
          <p:spPr bwMode="auto">
            <a:xfrm>
              <a:off x="0" y="6038491"/>
              <a:ext cx="223999" cy="81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ACE66C2C-6317-26DD-F043-FCD45DBC3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300" y="572420"/>
            <a:ext cx="4149809" cy="3200366"/>
          </a:xfrm>
          <a:prstGeom prst="rect">
            <a:avLst/>
          </a:prstGeom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id="{FA8A38A8-B60E-F761-CF06-7AD965FBE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6984" y="3666764"/>
            <a:ext cx="414980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Rodriguez-Ramirez &amp; Bom et al. MNRAS 2024</a:t>
            </a:r>
            <a:endParaRPr lang="en-US" sz="1633" dirty="0"/>
          </a:p>
        </p:txBody>
      </p:sp>
      <p:sp>
        <p:nvSpPr>
          <p:cNvPr id="5" name="Google Shape;180;p21">
            <a:extLst>
              <a:ext uri="{FF2B5EF4-FFF2-40B4-BE49-F238E27FC236}">
                <a16:creationId xmlns:a16="http://schemas.microsoft.com/office/drawing/2014/main" id="{35A3343E-3A47-A445-D039-41BE3C55ACB1}"/>
              </a:ext>
            </a:extLst>
          </p:cNvPr>
          <p:cNvSpPr/>
          <p:nvPr/>
        </p:nvSpPr>
        <p:spPr>
          <a:xfrm>
            <a:off x="268820" y="572420"/>
            <a:ext cx="4889028" cy="3547891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  <a:effectLst>
            <a:outerShdw dist="53882" dir="2700000" algn="ctr" rotWithShape="0">
              <a:schemeClr val="dk1"/>
            </a:outerShdw>
          </a:effectLst>
        </p:spPr>
        <p:txBody>
          <a:bodyPr spcFirstLastPara="1" wrap="square" lIns="83825" tIns="41900" rIns="83825" bIns="419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Binary Black Hole Mergers (BBHs) s are more common than Binary Neutron Stars (BNS) </a:t>
            </a:r>
            <a:r>
              <a:rPr lang="en-US" sz="1800" dirty="0" err="1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Kilonovas</a:t>
            </a:r>
            <a:r>
              <a:rPr lang="en-US" sz="18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 ( During O4:  ~10 BNS and ~80  BBH) .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BBH mergers in AGN disks can produce EM counterparts (e.g. McKernan et al. 2012; </a:t>
            </a:r>
            <a:r>
              <a:rPr lang="en-US" sz="1800" dirty="0" err="1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Bartos</a:t>
            </a:r>
            <a:r>
              <a:rPr lang="en-US" sz="18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 et al. 2017b; McKernan et al. 2019; Kimura et al. 2021).</a:t>
            </a:r>
            <a:br>
              <a:rPr lang="en-US" sz="18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</a:br>
            <a:br>
              <a:rPr lang="en-US" sz="18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25% of  BBHs during LVC (O2) preferred an AGN disk origin model (Gayathri et al. 2021). 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Between 20%-80% of BBHs are likely to happen in AGN disks (Ford &amp; McKernan, 2021) 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6812668-4C6B-2A85-7185-57326BCAB1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20" t="6933"/>
          <a:stretch/>
        </p:blipFill>
        <p:spPr>
          <a:xfrm>
            <a:off x="3973511" y="3696009"/>
            <a:ext cx="1219070" cy="14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1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/>
          <p:nvPr/>
        </p:nvSpPr>
        <p:spPr>
          <a:xfrm>
            <a:off x="6553229" y="476725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25" tIns="41900" rIns="83825" bIns="41900" anchor="ctr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300" b="0" i="0" u="none" strike="noStrike" cap="none" baseline="-250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23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955BE6AE-4E30-423D-814F-D8F684CC6E6D}"/>
              </a:ext>
            </a:extLst>
          </p:cNvPr>
          <p:cNvGrpSpPr/>
          <p:nvPr/>
        </p:nvGrpSpPr>
        <p:grpSpPr>
          <a:xfrm>
            <a:off x="-1446" y="-4753"/>
            <a:ext cx="181829" cy="5148253"/>
            <a:chOff x="-9525" y="-14288"/>
            <a:chExt cx="242438" cy="6872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3F6A8000-A3A4-4B83-BB15-2BD987C09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-14288"/>
              <a:ext cx="242438" cy="6858000"/>
            </a:xfrm>
            <a:prstGeom prst="rect">
              <a:avLst/>
            </a:prstGeom>
            <a:solidFill>
              <a:srgbClr val="3262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050" b="1">
                <a:cs typeface="Arial" charset="0"/>
              </a:endParaRPr>
            </a:p>
          </p:txBody>
        </p:sp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D3762842-A992-4824-9008-CA0D6BBCB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80241"/>
            <a:stretch>
              <a:fillRect/>
            </a:stretch>
          </p:blipFill>
          <p:spPr bwMode="auto">
            <a:xfrm>
              <a:off x="0" y="6038491"/>
              <a:ext cx="223999" cy="81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86B2C8F0-2D57-6405-C091-0E9BD4F82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27" y="1460848"/>
            <a:ext cx="4801246" cy="367595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7554A76-B405-FF62-1746-0D1224CEBF4C}"/>
              </a:ext>
            </a:extLst>
          </p:cNvPr>
          <p:cNvSpPr txBox="1"/>
          <p:nvPr/>
        </p:nvSpPr>
        <p:spPr>
          <a:xfrm>
            <a:off x="4886054" y="189973"/>
            <a:ext cx="38004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 modelled the problem as a signal versus background problem: for each</a:t>
            </a:r>
          </a:p>
          <a:p>
            <a:r>
              <a:rPr lang="en-US" dirty="0"/>
              <a:t>GW event from a BBH in an AGN disk we have N expected background flares and N + 1 total expected flares.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1171CB-DB46-290A-A344-5C6FFDA8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098" y="2046619"/>
            <a:ext cx="3450431" cy="117435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D16ADA7-5C21-A069-4598-58E9E1D4845A}"/>
              </a:ext>
            </a:extLst>
          </p:cNvPr>
          <p:cNvSpPr txBox="1"/>
          <p:nvPr/>
        </p:nvSpPr>
        <p:spPr>
          <a:xfrm>
            <a:off x="4878910" y="1390900"/>
            <a:ext cx="1890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92D050"/>
                </a:solidFill>
              </a:rPr>
              <a:t>Fraction</a:t>
            </a:r>
            <a:r>
              <a:rPr lang="pt-BR" dirty="0">
                <a:solidFill>
                  <a:srgbClr val="92D050"/>
                </a:solidFill>
              </a:rPr>
              <a:t> </a:t>
            </a:r>
            <a:r>
              <a:rPr lang="pt-BR" dirty="0" err="1">
                <a:solidFill>
                  <a:srgbClr val="92D050"/>
                </a:solidFill>
              </a:rPr>
              <a:t>of</a:t>
            </a:r>
            <a:r>
              <a:rPr lang="pt-BR" dirty="0">
                <a:solidFill>
                  <a:srgbClr val="92D050"/>
                </a:solidFill>
              </a:rPr>
              <a:t> AGN </a:t>
            </a:r>
            <a:r>
              <a:rPr lang="pt-BR" dirty="0" err="1">
                <a:solidFill>
                  <a:srgbClr val="92D050"/>
                </a:solidFill>
              </a:rPr>
              <a:t>that</a:t>
            </a:r>
            <a:r>
              <a:rPr lang="pt-BR" dirty="0">
                <a:solidFill>
                  <a:srgbClr val="92D050"/>
                </a:solidFill>
              </a:rPr>
              <a:t> host </a:t>
            </a:r>
            <a:r>
              <a:rPr lang="pt-BR" dirty="0" err="1">
                <a:solidFill>
                  <a:srgbClr val="92D050"/>
                </a:solidFill>
              </a:rPr>
              <a:t>flares</a:t>
            </a:r>
            <a:r>
              <a:rPr lang="pt-BR" dirty="0">
                <a:solidFill>
                  <a:srgbClr val="92D050"/>
                </a:solidFill>
              </a:rPr>
              <a:t> </a:t>
            </a:r>
            <a:r>
              <a:rPr lang="pt-BR" dirty="0" err="1">
                <a:solidFill>
                  <a:srgbClr val="92D050"/>
                </a:solidFill>
              </a:rPr>
              <a:t>induced</a:t>
            </a:r>
            <a:r>
              <a:rPr lang="pt-BR" dirty="0">
                <a:solidFill>
                  <a:srgbClr val="92D050"/>
                </a:solidFill>
              </a:rPr>
              <a:t> </a:t>
            </a:r>
            <a:r>
              <a:rPr lang="pt-BR" dirty="0" err="1">
                <a:solidFill>
                  <a:srgbClr val="92D050"/>
                </a:solidFill>
              </a:rPr>
              <a:t>by</a:t>
            </a:r>
            <a:r>
              <a:rPr lang="pt-BR" dirty="0">
                <a:solidFill>
                  <a:srgbClr val="92D050"/>
                </a:solidFill>
              </a:rPr>
              <a:t> BBH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A7727D17-B12F-2051-BA54-7718AAF7476D}"/>
              </a:ext>
            </a:extLst>
          </p:cNvPr>
          <p:cNvCxnSpPr>
            <a:cxnSpLocks/>
          </p:cNvCxnSpPr>
          <p:nvPr/>
        </p:nvCxnSpPr>
        <p:spPr>
          <a:xfrm>
            <a:off x="5349555" y="2144857"/>
            <a:ext cx="207124" cy="7305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CF54DB64-3CF8-D107-7457-55510A908810}"/>
              </a:ext>
            </a:extLst>
          </p:cNvPr>
          <p:cNvSpPr txBox="1"/>
          <p:nvPr/>
        </p:nvSpPr>
        <p:spPr>
          <a:xfrm>
            <a:off x="3328717" y="3007011"/>
            <a:ext cx="45862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/>
              <a:t>Borhanian et al. 2020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BD0F67F-E151-2E15-3B03-C8188764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875" y="3550890"/>
            <a:ext cx="2133300" cy="42962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7C6DAEA-A7F4-346D-9EEA-05A3A66C2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667" y="147811"/>
            <a:ext cx="4054191" cy="137934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6B3EB40-CD4B-1865-E867-DB5CA335E079}"/>
              </a:ext>
            </a:extLst>
          </p:cNvPr>
          <p:cNvSpPr txBox="1"/>
          <p:nvPr/>
        </p:nvSpPr>
        <p:spPr>
          <a:xfrm>
            <a:off x="5164389" y="4179517"/>
            <a:ext cx="4586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dirty="0"/>
              <a:t>https://doi.org/10.48550/arXiv.2307.01330</a:t>
            </a:r>
          </a:p>
        </p:txBody>
      </p:sp>
    </p:spTree>
    <p:extLst>
      <p:ext uri="{BB962C8B-B14F-4D97-AF65-F5344CB8AC3E}">
        <p14:creationId xmlns:p14="http://schemas.microsoft.com/office/powerpoint/2010/main" val="997425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>
            <a:off x="392188" y="134126"/>
            <a:ext cx="79026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Follow-up Reso</a:t>
            </a:r>
            <a:r>
              <a:rPr lang="pt-BR" sz="3000" b="0" i="0" u="none" strike="noStrike" cap="none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u</a:t>
            </a:r>
            <a:r>
              <a:rPr lang="en" sz="3000" b="0" i="0" u="none" strike="noStrike" cap="none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rces … STEP</a:t>
            </a:r>
            <a:endParaRPr sz="3000" b="0" i="0" u="none" strike="noStrike" cap="none" dirty="0">
              <a:latin typeface="Garamond" panose="02020404030301010803" pitchFamily="18" charset="0"/>
              <a:sym typeface="Arial"/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6553229" y="476725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25" tIns="41900" rIns="83825" bIns="41900" anchor="ctr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300" b="0" i="0" u="none" strike="noStrike" cap="none" baseline="-250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23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955BE6AE-4E30-423D-814F-D8F684CC6E6D}"/>
              </a:ext>
            </a:extLst>
          </p:cNvPr>
          <p:cNvGrpSpPr/>
          <p:nvPr/>
        </p:nvGrpSpPr>
        <p:grpSpPr>
          <a:xfrm>
            <a:off x="-1446" y="-4753"/>
            <a:ext cx="181829" cy="5148253"/>
            <a:chOff x="-9525" y="-14288"/>
            <a:chExt cx="242438" cy="6872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3F6A8000-A3A4-4B83-BB15-2BD987C09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-14288"/>
              <a:ext cx="242438" cy="6858000"/>
            </a:xfrm>
            <a:prstGeom prst="rect">
              <a:avLst/>
            </a:prstGeom>
            <a:solidFill>
              <a:srgbClr val="3262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050" b="1">
                <a:cs typeface="Arial" charset="0"/>
              </a:endParaRPr>
            </a:p>
          </p:txBody>
        </p:sp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D3762842-A992-4824-9008-CA0D6BBCB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80241"/>
            <a:stretch>
              <a:fillRect/>
            </a:stretch>
          </p:blipFill>
          <p:spPr bwMode="auto">
            <a:xfrm>
              <a:off x="0" y="6038491"/>
              <a:ext cx="223999" cy="81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0267421E-9839-8D45-8895-EDAA46D29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85" y="813204"/>
            <a:ext cx="7153830" cy="426886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8138D3A-B6AB-0035-DA75-1C5D027C9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631" y="110885"/>
            <a:ext cx="4236244" cy="101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7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98" y="-4753"/>
            <a:ext cx="8963617" cy="735546"/>
          </a:xfrm>
          <a:solidFill>
            <a:srgbClr val="002060"/>
          </a:solidFill>
        </p:spPr>
        <p:txBody>
          <a:bodyPr>
            <a:noAutofit/>
          </a:bodyPr>
          <a:lstStyle/>
          <a:p>
            <a:pPr marL="271463" algn="ctr"/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                   How </a:t>
            </a:r>
            <a:r>
              <a:rPr lang="en-US" sz="2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Kilonova</a:t>
            </a:r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Hunting works?</a:t>
            </a: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2F6DD9CB-2433-412D-836A-88BE3E7E6886}"/>
              </a:ext>
            </a:extLst>
          </p:cNvPr>
          <p:cNvGrpSpPr/>
          <p:nvPr/>
        </p:nvGrpSpPr>
        <p:grpSpPr>
          <a:xfrm>
            <a:off x="-1446" y="-4753"/>
            <a:ext cx="181829" cy="5148253"/>
            <a:chOff x="-9525" y="-14288"/>
            <a:chExt cx="242438" cy="6872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13">
              <a:extLst>
                <a:ext uri="{FF2B5EF4-FFF2-40B4-BE49-F238E27FC236}">
                  <a16:creationId xmlns:a16="http://schemas.microsoft.com/office/drawing/2014/main" id="{9AFB30F6-FF96-4AEA-9198-8B7AA4011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-14288"/>
              <a:ext cx="242438" cy="6858000"/>
            </a:xfrm>
            <a:prstGeom prst="rect">
              <a:avLst/>
            </a:prstGeom>
            <a:solidFill>
              <a:srgbClr val="3262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b="1" dirty="0">
                <a:cs typeface="Arial" charset="0"/>
              </a:endParaRPr>
            </a:p>
          </p:txBody>
        </p:sp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6F30763E-B66C-407D-B462-6A1E1E52F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80241"/>
            <a:stretch>
              <a:fillRect/>
            </a:stretch>
          </p:blipFill>
          <p:spPr bwMode="auto">
            <a:xfrm>
              <a:off x="0" y="6038491"/>
              <a:ext cx="223999" cy="81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5C975B5D-1076-3FF3-E48B-B70EF1C772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952"/>
          <a:stretch/>
        </p:blipFill>
        <p:spPr>
          <a:xfrm>
            <a:off x="-14387" y="653654"/>
            <a:ext cx="3748978" cy="408979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44DE1C-8879-69AA-597C-E3943631E3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10" t="20717" r="21054" b="15624"/>
          <a:stretch/>
        </p:blipFill>
        <p:spPr>
          <a:xfrm>
            <a:off x="4038138" y="1351051"/>
            <a:ext cx="3407570" cy="23431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5B8A599-2A5F-6EDF-AD7E-F75C3055D0E2}"/>
              </a:ext>
            </a:extLst>
          </p:cNvPr>
          <p:cNvSpPr txBox="1"/>
          <p:nvPr/>
        </p:nvSpPr>
        <p:spPr>
          <a:xfrm>
            <a:off x="3970159" y="827831"/>
            <a:ext cx="5102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followed</a:t>
            </a:r>
            <a:r>
              <a:rPr lang="pt-BR" dirty="0"/>
              <a:t> </a:t>
            </a:r>
            <a:r>
              <a:rPr lang="pt-BR" dirty="0" err="1"/>
              <a:t>up</a:t>
            </a:r>
            <a:r>
              <a:rPr lang="pt-BR" dirty="0"/>
              <a:t> a </a:t>
            </a:r>
            <a:r>
              <a:rPr lang="pt-BR" dirty="0" err="1"/>
              <a:t>couple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GWs</a:t>
            </a:r>
            <a:r>
              <a:rPr lang="pt-BR" dirty="0"/>
              <a:t> </a:t>
            </a:r>
            <a:r>
              <a:rPr lang="pt-BR" dirty="0" err="1"/>
              <a:t>events</a:t>
            </a:r>
            <a:r>
              <a:rPr lang="pt-BR" dirty="0"/>
              <a:t> </a:t>
            </a:r>
            <a:r>
              <a:rPr lang="pt-BR" dirty="0" err="1"/>
              <a:t>now</a:t>
            </a:r>
            <a:r>
              <a:rPr lang="pt-BR" dirty="0"/>
              <a:t>... </a:t>
            </a:r>
            <a:r>
              <a:rPr lang="pt-BR" dirty="0" err="1"/>
              <a:t>Results</a:t>
            </a:r>
            <a:r>
              <a:rPr lang="pt-BR" dirty="0"/>
              <a:t> are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way</a:t>
            </a:r>
            <a:r>
              <a:rPr lang="pt-BR" dirty="0"/>
              <a:t>. </a:t>
            </a:r>
            <a:r>
              <a:rPr lang="pt-BR" dirty="0" err="1"/>
              <a:t>See</a:t>
            </a:r>
            <a:r>
              <a:rPr lang="pt-BR" dirty="0"/>
              <a:t> </a:t>
            </a:r>
            <a:r>
              <a:rPr lang="pt-BR" dirty="0" err="1"/>
              <a:t>Andre´s</a:t>
            </a:r>
            <a:r>
              <a:rPr lang="pt-BR" dirty="0"/>
              <a:t> </a:t>
            </a:r>
            <a:r>
              <a:rPr lang="pt-BR" dirty="0" err="1"/>
              <a:t>talk</a:t>
            </a:r>
            <a:r>
              <a:rPr lang="pt-BR" dirty="0"/>
              <a:t>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D3D1AA-18E1-0E57-D223-37619C7D0F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50" t="1805" r="54234" b="50150"/>
          <a:stretch/>
        </p:blipFill>
        <p:spPr>
          <a:xfrm>
            <a:off x="7749255" y="1194839"/>
            <a:ext cx="1084281" cy="192822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6F19C7E-745A-31D5-DFC2-4AD4549F6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929" y="3694202"/>
            <a:ext cx="1857046" cy="137952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48C4549-EB6F-0F10-FE7F-D3DB6533A7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863" y="3824596"/>
            <a:ext cx="919689" cy="122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52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16">
            <a:extLst>
              <a:ext uri="{FF2B5EF4-FFF2-40B4-BE49-F238E27FC236}">
                <a16:creationId xmlns:a16="http://schemas.microsoft.com/office/drawing/2014/main" id="{A0067045-4516-4ECB-93B3-70ADEB0B794A}"/>
              </a:ext>
            </a:extLst>
          </p:cNvPr>
          <p:cNvGrpSpPr/>
          <p:nvPr/>
        </p:nvGrpSpPr>
        <p:grpSpPr>
          <a:xfrm>
            <a:off x="-1446" y="-4753"/>
            <a:ext cx="181829" cy="5148253"/>
            <a:chOff x="-9525" y="-14288"/>
            <a:chExt cx="242438" cy="6872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Rectangle 13">
              <a:extLst>
                <a:ext uri="{FF2B5EF4-FFF2-40B4-BE49-F238E27FC236}">
                  <a16:creationId xmlns:a16="http://schemas.microsoft.com/office/drawing/2014/main" id="{D9E956F9-7C8C-43D2-8AA0-29B52647D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-14288"/>
              <a:ext cx="242438" cy="6858000"/>
            </a:xfrm>
            <a:prstGeom prst="rect">
              <a:avLst/>
            </a:prstGeom>
            <a:solidFill>
              <a:srgbClr val="3262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050" b="1">
                <a:cs typeface="Arial" charset="0"/>
              </a:endParaRPr>
            </a:p>
          </p:txBody>
        </p:sp>
        <p:pic>
          <p:nvPicPr>
            <p:cNvPr id="47" name="Picture 14">
              <a:extLst>
                <a:ext uri="{FF2B5EF4-FFF2-40B4-BE49-F238E27FC236}">
                  <a16:creationId xmlns:a16="http://schemas.microsoft.com/office/drawing/2014/main" id="{D3CB2FB4-3BDF-46A3-98F0-5AC0BE6B8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80241"/>
            <a:stretch>
              <a:fillRect/>
            </a:stretch>
          </p:blipFill>
          <p:spPr bwMode="auto">
            <a:xfrm>
              <a:off x="0" y="6038491"/>
              <a:ext cx="223999" cy="81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9" name="Google Shape;378;p54">
            <a:extLst>
              <a:ext uri="{FF2B5EF4-FFF2-40B4-BE49-F238E27FC236}">
                <a16:creationId xmlns:a16="http://schemas.microsoft.com/office/drawing/2014/main" id="{66FB68B6-F0F9-4D18-BDCE-3112DF2FF8D9}"/>
              </a:ext>
            </a:extLst>
          </p:cNvPr>
          <p:cNvSpPr/>
          <p:nvPr/>
        </p:nvSpPr>
        <p:spPr>
          <a:xfrm>
            <a:off x="6690788" y="4036530"/>
            <a:ext cx="2017278" cy="351957"/>
          </a:xfrm>
          <a:prstGeom prst="rect">
            <a:avLst/>
          </a:prstGeom>
          <a:noFill/>
          <a:ln w="9525" cap="flat" cmpd="sng">
            <a:noFill/>
            <a:prstDash val="solid"/>
            <a:miter lim="8000"/>
            <a:headEnd type="none" w="sm" len="sm"/>
            <a:tailEnd type="none" w="sm" len="sm"/>
          </a:ln>
          <a:effectLst>
            <a:outerShdw dist="53882" dir="2700000" algn="ctr" rotWithShape="0">
              <a:schemeClr val="dk1"/>
            </a:outerShdw>
          </a:effectLst>
        </p:spPr>
        <p:txBody>
          <a:bodyPr spcFirstLastPara="1" wrap="square" lIns="83825" tIns="41900" rIns="83825" bIns="419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79E6614-3F1A-B9EE-F26A-01F7EFF6D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19" y="139192"/>
            <a:ext cx="3319953" cy="331123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7604F07-3AF7-7F80-533A-C91EC1ADA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61" y="3482161"/>
            <a:ext cx="1916612" cy="16051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13860B5-4D79-C4B1-5D40-042FADE710E5}"/>
              </a:ext>
            </a:extLst>
          </p:cNvPr>
          <p:cNvSpPr txBox="1"/>
          <p:nvPr/>
        </p:nvSpPr>
        <p:spPr>
          <a:xfrm>
            <a:off x="2106588" y="4189393"/>
            <a:ext cx="32414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SN 2022acko: Type IIP Supernova</a:t>
            </a:r>
          </a:p>
          <a:p>
            <a:r>
              <a:rPr lang="en-US" dirty="0"/>
              <a:t>We can study late stages of the STAR. We have progenitor HST data available! See Gabriel Teixeira´s talk.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DD4C2C-C8AC-CEA7-C2BE-646834594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646" y="2858850"/>
            <a:ext cx="1136252" cy="11831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21B15B1-B6FE-0D64-229A-FB792D9AE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3856" y="1495649"/>
            <a:ext cx="2735447" cy="35916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1A4949B-AE61-70A1-F9AD-81D1D402B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8040" y="1422076"/>
            <a:ext cx="1120237" cy="1051651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A3DBD76-5012-0ED8-BC9E-6E4403619200}"/>
              </a:ext>
            </a:extLst>
          </p:cNvPr>
          <p:cNvGrpSpPr/>
          <p:nvPr/>
        </p:nvGrpSpPr>
        <p:grpSpPr>
          <a:xfrm>
            <a:off x="3407353" y="435100"/>
            <a:ext cx="5576680" cy="691068"/>
            <a:chOff x="3535941" y="165106"/>
            <a:chExt cx="5576680" cy="691068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676D652D-ACB1-AF02-AD8F-A98849D6C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5556"/>
            <a:stretch/>
          </p:blipFill>
          <p:spPr>
            <a:xfrm>
              <a:off x="3535941" y="165106"/>
              <a:ext cx="5576680" cy="691068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D0A524A-8F77-D47C-64E8-8FDF5E3D3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259" t="34362" r="1831" b="36470"/>
            <a:stretch/>
          </p:blipFill>
          <p:spPr>
            <a:xfrm>
              <a:off x="4479171" y="615036"/>
              <a:ext cx="1624691" cy="190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505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16">
            <a:extLst>
              <a:ext uri="{FF2B5EF4-FFF2-40B4-BE49-F238E27FC236}">
                <a16:creationId xmlns:a16="http://schemas.microsoft.com/office/drawing/2014/main" id="{A0067045-4516-4ECB-93B3-70ADEB0B794A}"/>
              </a:ext>
            </a:extLst>
          </p:cNvPr>
          <p:cNvGrpSpPr/>
          <p:nvPr/>
        </p:nvGrpSpPr>
        <p:grpSpPr>
          <a:xfrm>
            <a:off x="-1446" y="-4753"/>
            <a:ext cx="181829" cy="5148253"/>
            <a:chOff x="-9525" y="-14288"/>
            <a:chExt cx="242438" cy="6872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Rectangle 13">
              <a:extLst>
                <a:ext uri="{FF2B5EF4-FFF2-40B4-BE49-F238E27FC236}">
                  <a16:creationId xmlns:a16="http://schemas.microsoft.com/office/drawing/2014/main" id="{D9E956F9-7C8C-43D2-8AA0-29B52647D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-14288"/>
              <a:ext cx="242438" cy="6858000"/>
            </a:xfrm>
            <a:prstGeom prst="rect">
              <a:avLst/>
            </a:prstGeom>
            <a:solidFill>
              <a:srgbClr val="3262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050" b="1">
                <a:cs typeface="Arial" charset="0"/>
              </a:endParaRPr>
            </a:p>
          </p:txBody>
        </p:sp>
        <p:pic>
          <p:nvPicPr>
            <p:cNvPr id="47" name="Picture 14">
              <a:extLst>
                <a:ext uri="{FF2B5EF4-FFF2-40B4-BE49-F238E27FC236}">
                  <a16:creationId xmlns:a16="http://schemas.microsoft.com/office/drawing/2014/main" id="{D3CB2FB4-3BDF-46A3-98F0-5AC0BE6B8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80241"/>
            <a:stretch>
              <a:fillRect/>
            </a:stretch>
          </p:blipFill>
          <p:spPr bwMode="auto">
            <a:xfrm>
              <a:off x="0" y="6038491"/>
              <a:ext cx="223999" cy="81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9" name="Google Shape;378;p54">
            <a:extLst>
              <a:ext uri="{FF2B5EF4-FFF2-40B4-BE49-F238E27FC236}">
                <a16:creationId xmlns:a16="http://schemas.microsoft.com/office/drawing/2014/main" id="{66FB68B6-F0F9-4D18-BDCE-3112DF2FF8D9}"/>
              </a:ext>
            </a:extLst>
          </p:cNvPr>
          <p:cNvSpPr/>
          <p:nvPr/>
        </p:nvSpPr>
        <p:spPr>
          <a:xfrm>
            <a:off x="6690788" y="4036530"/>
            <a:ext cx="2017278" cy="351957"/>
          </a:xfrm>
          <a:prstGeom prst="rect">
            <a:avLst/>
          </a:prstGeom>
          <a:noFill/>
          <a:ln w="9525" cap="flat" cmpd="sng">
            <a:noFill/>
            <a:prstDash val="solid"/>
            <a:miter lim="8000"/>
            <a:headEnd type="none" w="sm" len="sm"/>
            <a:tailEnd type="none" w="sm" len="sm"/>
          </a:ln>
          <a:effectLst>
            <a:outerShdw dist="53882" dir="2700000" algn="ctr" rotWithShape="0">
              <a:schemeClr val="dk1"/>
            </a:outerShdw>
          </a:effectLst>
        </p:spPr>
        <p:txBody>
          <a:bodyPr spcFirstLastPara="1" wrap="square" lIns="83825" tIns="41900" rIns="83825" bIns="419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grpSp>
        <p:nvGrpSpPr>
          <p:cNvPr id="3" name="Google Shape;173;p41">
            <a:extLst>
              <a:ext uri="{FF2B5EF4-FFF2-40B4-BE49-F238E27FC236}">
                <a16:creationId xmlns:a16="http://schemas.microsoft.com/office/drawing/2014/main" id="{D93AD493-C390-AD2E-B70F-CDD6C1BC5157}"/>
              </a:ext>
            </a:extLst>
          </p:cNvPr>
          <p:cNvGrpSpPr/>
          <p:nvPr/>
        </p:nvGrpSpPr>
        <p:grpSpPr>
          <a:xfrm rot="-8493189">
            <a:off x="4923606" y="1335413"/>
            <a:ext cx="3674769" cy="3674769"/>
            <a:chOff x="2728716" y="592571"/>
            <a:chExt cx="3674700" cy="3674700"/>
          </a:xfrm>
        </p:grpSpPr>
        <p:sp>
          <p:nvSpPr>
            <p:cNvPr id="5" name="Google Shape;174;p41">
              <a:extLst>
                <a:ext uri="{FF2B5EF4-FFF2-40B4-BE49-F238E27FC236}">
                  <a16:creationId xmlns:a16="http://schemas.microsoft.com/office/drawing/2014/main" id="{DC07E749-F840-7E3F-8B83-98A0AA630084}"/>
                </a:ext>
              </a:extLst>
            </p:cNvPr>
            <p:cNvSpPr/>
            <p:nvPr/>
          </p:nvSpPr>
          <p:spPr>
            <a:xfrm rot="-9000757" flipH="1">
              <a:off x="3220953" y="1084808"/>
              <a:ext cx="2690226" cy="2690226"/>
            </a:xfrm>
            <a:prstGeom prst="blockArc">
              <a:avLst>
                <a:gd name="adj1" fmla="val 14316164"/>
                <a:gd name="adj2" fmla="val 21502663"/>
                <a:gd name="adj3" fmla="val 9415"/>
              </a:avLst>
            </a:prstGeom>
            <a:solidFill>
              <a:srgbClr val="F5622E"/>
            </a:solidFill>
            <a:ln>
              <a:noFill/>
            </a:ln>
            <a:effectLst>
              <a:outerShdw blurRad="71438" dist="9525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75;p41">
              <a:extLst>
                <a:ext uri="{FF2B5EF4-FFF2-40B4-BE49-F238E27FC236}">
                  <a16:creationId xmlns:a16="http://schemas.microsoft.com/office/drawing/2014/main" id="{3B927A11-C1E0-579E-B216-A5C7C2BC94C4}"/>
                </a:ext>
              </a:extLst>
            </p:cNvPr>
            <p:cNvSpPr/>
            <p:nvPr/>
          </p:nvSpPr>
          <p:spPr>
            <a:xfrm rot="6359841">
              <a:off x="3315801" y="2847762"/>
              <a:ext cx="363580" cy="363580"/>
            </a:xfrm>
            <a:prstGeom prst="rtTriangle">
              <a:avLst/>
            </a:prstGeom>
            <a:solidFill>
              <a:srgbClr val="F562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Google Shape;177;p41">
            <a:extLst>
              <a:ext uri="{FF2B5EF4-FFF2-40B4-BE49-F238E27FC236}">
                <a16:creationId xmlns:a16="http://schemas.microsoft.com/office/drawing/2014/main" id="{9CA4D58C-8766-7193-5F6B-E48C0A8A079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773" y="1321502"/>
            <a:ext cx="1037600" cy="69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9;p41">
            <a:extLst>
              <a:ext uri="{FF2B5EF4-FFF2-40B4-BE49-F238E27FC236}">
                <a16:creationId xmlns:a16="http://schemas.microsoft.com/office/drawing/2014/main" id="{96809CA2-D9C3-0DA1-E7E8-2F5EB82CCB5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9375" y="1483449"/>
            <a:ext cx="1249533" cy="6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2;p41">
            <a:extLst>
              <a:ext uri="{FF2B5EF4-FFF2-40B4-BE49-F238E27FC236}">
                <a16:creationId xmlns:a16="http://schemas.microsoft.com/office/drawing/2014/main" id="{E5E5072D-A3B2-D0C2-5238-C60E8584C9D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8839" y="3520575"/>
            <a:ext cx="1165750" cy="116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83;p41">
            <a:extLst>
              <a:ext uri="{FF2B5EF4-FFF2-40B4-BE49-F238E27FC236}">
                <a16:creationId xmlns:a16="http://schemas.microsoft.com/office/drawing/2014/main" id="{61CCBDDA-6626-B658-5F38-FCF27CDC7CFE}"/>
              </a:ext>
            </a:extLst>
          </p:cNvPr>
          <p:cNvSpPr txBox="1"/>
          <p:nvPr/>
        </p:nvSpPr>
        <p:spPr>
          <a:xfrm>
            <a:off x="5962050" y="4626450"/>
            <a:ext cx="316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We would like the interesting ones ...</a:t>
            </a:r>
            <a:endParaRPr i="1"/>
          </a:p>
        </p:txBody>
      </p:sp>
      <p:sp>
        <p:nvSpPr>
          <p:cNvPr id="13" name="Google Shape;184;p41">
            <a:extLst>
              <a:ext uri="{FF2B5EF4-FFF2-40B4-BE49-F238E27FC236}">
                <a16:creationId xmlns:a16="http://schemas.microsoft.com/office/drawing/2014/main" id="{AA48CBC3-FED7-5761-CD8A-D80B44D17EF8}"/>
              </a:ext>
            </a:extLst>
          </p:cNvPr>
          <p:cNvSpPr txBox="1"/>
          <p:nvPr/>
        </p:nvSpPr>
        <p:spPr>
          <a:xfrm>
            <a:off x="6398250" y="942338"/>
            <a:ext cx="192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solidFill>
                  <a:srgbClr val="F5622E"/>
                </a:solidFill>
              </a:rPr>
              <a:t>Machine learning</a:t>
            </a:r>
            <a:endParaRPr i="1">
              <a:solidFill>
                <a:srgbClr val="F5622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solidFill>
                  <a:srgbClr val="F5622E"/>
                </a:solidFill>
              </a:rPr>
              <a:t>Catalog association</a:t>
            </a:r>
            <a:endParaRPr i="1">
              <a:solidFill>
                <a:srgbClr val="F5622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solidFill>
                  <a:srgbClr val="F5622E"/>
                </a:solidFill>
              </a:rPr>
              <a:t>Streams join</a:t>
            </a:r>
            <a:endParaRPr i="1">
              <a:solidFill>
                <a:srgbClr val="F5622E"/>
              </a:solidFill>
            </a:endParaRPr>
          </a:p>
        </p:txBody>
      </p:sp>
      <p:grpSp>
        <p:nvGrpSpPr>
          <p:cNvPr id="14" name="Google Shape;185;p41">
            <a:extLst>
              <a:ext uri="{FF2B5EF4-FFF2-40B4-BE49-F238E27FC236}">
                <a16:creationId xmlns:a16="http://schemas.microsoft.com/office/drawing/2014/main" id="{E5E96094-8497-E67F-9A77-14A9DA138B1F}"/>
              </a:ext>
            </a:extLst>
          </p:cNvPr>
          <p:cNvGrpSpPr/>
          <p:nvPr/>
        </p:nvGrpSpPr>
        <p:grpSpPr>
          <a:xfrm>
            <a:off x="4481980" y="276950"/>
            <a:ext cx="1480078" cy="910029"/>
            <a:chOff x="5852265" y="802950"/>
            <a:chExt cx="2482520" cy="1476601"/>
          </a:xfrm>
        </p:grpSpPr>
        <p:grpSp>
          <p:nvGrpSpPr>
            <p:cNvPr id="15" name="Google Shape;186;p41">
              <a:extLst>
                <a:ext uri="{FF2B5EF4-FFF2-40B4-BE49-F238E27FC236}">
                  <a16:creationId xmlns:a16="http://schemas.microsoft.com/office/drawing/2014/main" id="{BD10C5C4-86A4-D7F8-27C9-25206D068B28}"/>
                </a:ext>
              </a:extLst>
            </p:cNvPr>
            <p:cNvGrpSpPr/>
            <p:nvPr/>
          </p:nvGrpSpPr>
          <p:grpSpPr>
            <a:xfrm>
              <a:off x="5852265" y="802950"/>
              <a:ext cx="2482520" cy="1476601"/>
              <a:chOff x="2884278" y="860800"/>
              <a:chExt cx="2482520" cy="1476601"/>
            </a:xfrm>
          </p:grpSpPr>
          <p:sp>
            <p:nvSpPr>
              <p:cNvPr id="17" name="Google Shape;187;p41">
                <a:extLst>
                  <a:ext uri="{FF2B5EF4-FFF2-40B4-BE49-F238E27FC236}">
                    <a16:creationId xmlns:a16="http://schemas.microsoft.com/office/drawing/2014/main" id="{7414A2C4-7885-6A60-9D13-3E9F2E2B41BB}"/>
                  </a:ext>
                </a:extLst>
              </p:cNvPr>
              <p:cNvSpPr/>
              <p:nvPr/>
            </p:nvSpPr>
            <p:spPr>
              <a:xfrm>
                <a:off x="3793394" y="1431401"/>
                <a:ext cx="890700" cy="906000"/>
              </a:xfrm>
              <a:prstGeom prst="ellipse">
                <a:avLst/>
              </a:prstGeom>
              <a:noFill/>
              <a:ln w="76200" cap="flat" cmpd="sng">
                <a:solidFill>
                  <a:srgbClr val="F391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8;p41">
                <a:extLst>
                  <a:ext uri="{FF2B5EF4-FFF2-40B4-BE49-F238E27FC236}">
                    <a16:creationId xmlns:a16="http://schemas.microsoft.com/office/drawing/2014/main" id="{D2566A2F-7B21-27D5-B25A-0E8B578AB248}"/>
                  </a:ext>
                </a:extLst>
              </p:cNvPr>
              <p:cNvSpPr/>
              <p:nvPr/>
            </p:nvSpPr>
            <p:spPr>
              <a:xfrm>
                <a:off x="2884278" y="1493436"/>
                <a:ext cx="664800" cy="676200"/>
              </a:xfrm>
              <a:prstGeom prst="ellipse">
                <a:avLst/>
              </a:prstGeom>
              <a:noFill/>
              <a:ln w="28575" cap="flat" cmpd="sng">
                <a:solidFill>
                  <a:srgbClr val="F391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89;p41">
                <a:extLst>
                  <a:ext uri="{FF2B5EF4-FFF2-40B4-BE49-F238E27FC236}">
                    <a16:creationId xmlns:a16="http://schemas.microsoft.com/office/drawing/2014/main" id="{ADF1203C-3CCD-E8AD-06C4-D7463B420527}"/>
                  </a:ext>
                </a:extLst>
              </p:cNvPr>
              <p:cNvSpPr/>
              <p:nvPr/>
            </p:nvSpPr>
            <p:spPr>
              <a:xfrm>
                <a:off x="4162390" y="860800"/>
                <a:ext cx="387300" cy="393900"/>
              </a:xfrm>
              <a:prstGeom prst="ellipse">
                <a:avLst/>
              </a:prstGeom>
              <a:noFill/>
              <a:ln w="28575" cap="flat" cmpd="sng">
                <a:solidFill>
                  <a:srgbClr val="F391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0;p41">
                <a:extLst>
                  <a:ext uri="{FF2B5EF4-FFF2-40B4-BE49-F238E27FC236}">
                    <a16:creationId xmlns:a16="http://schemas.microsoft.com/office/drawing/2014/main" id="{5D029175-C6E1-7AB1-87C5-D3BA70F8C4BA}"/>
                  </a:ext>
                </a:extLst>
              </p:cNvPr>
              <p:cNvSpPr/>
              <p:nvPr/>
            </p:nvSpPr>
            <p:spPr>
              <a:xfrm>
                <a:off x="4834597" y="1363296"/>
                <a:ext cx="532200" cy="532200"/>
              </a:xfrm>
              <a:prstGeom prst="ellipse">
                <a:avLst/>
              </a:prstGeom>
              <a:noFill/>
              <a:ln w="28575" cap="flat" cmpd="sng">
                <a:solidFill>
                  <a:srgbClr val="F391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1" name="Google Shape;191;p41">
                <a:extLst>
                  <a:ext uri="{FF2B5EF4-FFF2-40B4-BE49-F238E27FC236}">
                    <a16:creationId xmlns:a16="http://schemas.microsoft.com/office/drawing/2014/main" id="{2E5BA01F-40ED-AE77-C062-C74F6E76B1FB}"/>
                  </a:ext>
                </a:extLst>
              </p:cNvPr>
              <p:cNvCxnSpPr/>
              <p:nvPr/>
            </p:nvCxnSpPr>
            <p:spPr>
              <a:xfrm flipH="1">
                <a:off x="4308344" y="1260171"/>
                <a:ext cx="18300" cy="1692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3918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192;p41">
                <a:extLst>
                  <a:ext uri="{FF2B5EF4-FFF2-40B4-BE49-F238E27FC236}">
                    <a16:creationId xmlns:a16="http://schemas.microsoft.com/office/drawing/2014/main" id="{FB80DC20-D51C-F577-5FFA-B5C5657F4078}"/>
                  </a:ext>
                </a:extLst>
              </p:cNvPr>
              <p:cNvCxnSpPr/>
              <p:nvPr/>
            </p:nvCxnSpPr>
            <p:spPr>
              <a:xfrm rot="10800000" flipH="1">
                <a:off x="4675009" y="1693579"/>
                <a:ext cx="165900" cy="549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3918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193;p41">
                <a:extLst>
                  <a:ext uri="{FF2B5EF4-FFF2-40B4-BE49-F238E27FC236}">
                    <a16:creationId xmlns:a16="http://schemas.microsoft.com/office/drawing/2014/main" id="{D3C8B314-5BBB-18F6-2FCB-4B141DE40CF2}"/>
                  </a:ext>
                </a:extLst>
              </p:cNvPr>
              <p:cNvCxnSpPr/>
              <p:nvPr/>
            </p:nvCxnSpPr>
            <p:spPr>
              <a:xfrm>
                <a:off x="3553034" y="1852495"/>
                <a:ext cx="245700" cy="66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3918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24" name="Google Shape;194;p41">
                <a:extLst>
                  <a:ext uri="{FF2B5EF4-FFF2-40B4-BE49-F238E27FC236}">
                    <a16:creationId xmlns:a16="http://schemas.microsoft.com/office/drawing/2014/main" id="{73811837-8025-8C63-C91B-01F9DFDAF426}"/>
                  </a:ext>
                </a:extLst>
              </p:cNvPr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2934575" y="1544338"/>
                <a:ext cx="574425" cy="5744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95;p41">
                <a:extLst>
                  <a:ext uri="{FF2B5EF4-FFF2-40B4-BE49-F238E27FC236}">
                    <a16:creationId xmlns:a16="http://schemas.microsoft.com/office/drawing/2014/main" id="{36B0EBAD-2984-F747-B033-A081E8951CE7}"/>
                  </a:ext>
                </a:extLst>
              </p:cNvPr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184550" y="886325"/>
                <a:ext cx="342975" cy="3429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196;p41">
                <a:extLst>
                  <a:ext uri="{FF2B5EF4-FFF2-40B4-BE49-F238E27FC236}">
                    <a16:creationId xmlns:a16="http://schemas.microsoft.com/office/drawing/2014/main" id="{C128CAD1-08D5-4EB0-3170-3A8876B713B8}"/>
                  </a:ext>
                </a:extLst>
              </p:cNvPr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4865038" y="1393738"/>
                <a:ext cx="471325" cy="4713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" name="Google Shape;197;p41">
              <a:extLst>
                <a:ext uri="{FF2B5EF4-FFF2-40B4-BE49-F238E27FC236}">
                  <a16:creationId xmlns:a16="http://schemas.microsoft.com/office/drawing/2014/main" id="{390D7061-6B71-941D-72AE-587B663A6B0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859450" y="1489475"/>
              <a:ext cx="706000" cy="70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198;p41">
            <a:extLst>
              <a:ext uri="{FF2B5EF4-FFF2-40B4-BE49-F238E27FC236}">
                <a16:creationId xmlns:a16="http://schemas.microsoft.com/office/drawing/2014/main" id="{BEBB6F73-FC70-05BE-327C-1865DF5F21D4}"/>
              </a:ext>
            </a:extLst>
          </p:cNvPr>
          <p:cNvGrpSpPr/>
          <p:nvPr/>
        </p:nvGrpSpPr>
        <p:grpSpPr>
          <a:xfrm flipH="1">
            <a:off x="5275869" y="1531821"/>
            <a:ext cx="1165806" cy="1165737"/>
            <a:chOff x="3482987" y="861379"/>
            <a:chExt cx="1915553" cy="1961200"/>
          </a:xfrm>
        </p:grpSpPr>
        <p:grpSp>
          <p:nvGrpSpPr>
            <p:cNvPr id="28" name="Google Shape;199;p41">
              <a:extLst>
                <a:ext uri="{FF2B5EF4-FFF2-40B4-BE49-F238E27FC236}">
                  <a16:creationId xmlns:a16="http://schemas.microsoft.com/office/drawing/2014/main" id="{AEEB3C33-CD24-2F33-56BF-2B8565910301}"/>
                </a:ext>
              </a:extLst>
            </p:cNvPr>
            <p:cNvGrpSpPr/>
            <p:nvPr/>
          </p:nvGrpSpPr>
          <p:grpSpPr>
            <a:xfrm>
              <a:off x="3482987" y="861379"/>
              <a:ext cx="1915553" cy="1961200"/>
              <a:chOff x="7750737" y="744529"/>
              <a:chExt cx="1915553" cy="1961200"/>
            </a:xfrm>
          </p:grpSpPr>
          <p:sp>
            <p:nvSpPr>
              <p:cNvPr id="30" name="Google Shape;200;p41">
                <a:extLst>
                  <a:ext uri="{FF2B5EF4-FFF2-40B4-BE49-F238E27FC236}">
                    <a16:creationId xmlns:a16="http://schemas.microsoft.com/office/drawing/2014/main" id="{5C4ADD48-6786-FEC0-A2CB-53E9BDDD5490}"/>
                  </a:ext>
                </a:extLst>
              </p:cNvPr>
              <p:cNvSpPr/>
              <p:nvPr/>
            </p:nvSpPr>
            <p:spPr>
              <a:xfrm rot="-3007022">
                <a:off x="7878974" y="872882"/>
                <a:ext cx="625525" cy="629494"/>
              </a:xfrm>
              <a:prstGeom prst="ellipse">
                <a:avLst/>
              </a:prstGeom>
              <a:noFill/>
              <a:ln w="28575" cap="flat" cmpd="sng">
                <a:solidFill>
                  <a:srgbClr val="5577B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1;p41">
                <a:extLst>
                  <a:ext uri="{FF2B5EF4-FFF2-40B4-BE49-F238E27FC236}">
                    <a16:creationId xmlns:a16="http://schemas.microsoft.com/office/drawing/2014/main" id="{37CC22CE-FA19-1353-C724-377B5E3B2B84}"/>
                  </a:ext>
                </a:extLst>
              </p:cNvPr>
              <p:cNvSpPr/>
              <p:nvPr/>
            </p:nvSpPr>
            <p:spPr>
              <a:xfrm rot="-3007022">
                <a:off x="8733262" y="1947882"/>
                <a:ext cx="625525" cy="629494"/>
              </a:xfrm>
              <a:prstGeom prst="ellipse">
                <a:avLst/>
              </a:prstGeom>
              <a:noFill/>
              <a:ln w="28575" cap="flat" cmpd="sng">
                <a:solidFill>
                  <a:srgbClr val="5577B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2;p41">
                <a:extLst>
                  <a:ext uri="{FF2B5EF4-FFF2-40B4-BE49-F238E27FC236}">
                    <a16:creationId xmlns:a16="http://schemas.microsoft.com/office/drawing/2014/main" id="{356926D5-0EB0-F851-0F73-CFDA78740D7C}"/>
                  </a:ext>
                </a:extLst>
              </p:cNvPr>
              <p:cNvSpPr/>
              <p:nvPr/>
            </p:nvSpPr>
            <p:spPr>
              <a:xfrm rot="-3007012">
                <a:off x="8708981" y="933164"/>
                <a:ext cx="794418" cy="799389"/>
              </a:xfrm>
              <a:prstGeom prst="ellipse">
                <a:avLst/>
              </a:prstGeom>
              <a:noFill/>
              <a:ln w="76200" cap="flat" cmpd="sng">
                <a:solidFill>
                  <a:srgbClr val="5577B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3" name="Google Shape;203;p41">
                <a:extLst>
                  <a:ext uri="{FF2B5EF4-FFF2-40B4-BE49-F238E27FC236}">
                    <a16:creationId xmlns:a16="http://schemas.microsoft.com/office/drawing/2014/main" id="{39D83E4B-E23A-FFC1-1D96-F5934B202E9A}"/>
                  </a:ext>
                </a:extLst>
              </p:cNvPr>
              <p:cNvCxnSpPr/>
              <p:nvPr/>
            </p:nvCxnSpPr>
            <p:spPr>
              <a:xfrm rot="-3004165" flipH="1">
                <a:off x="9000362" y="1789249"/>
                <a:ext cx="158446" cy="106669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577B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34" name="Google Shape;204;p41">
                <a:extLst>
                  <a:ext uri="{FF2B5EF4-FFF2-40B4-BE49-F238E27FC236}">
                    <a16:creationId xmlns:a16="http://schemas.microsoft.com/office/drawing/2014/main" id="{EEBB95A6-81D2-EC71-1601-89665B0FA752}"/>
                  </a:ext>
                </a:extLst>
              </p:cNvPr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8771875" y="1994850"/>
                <a:ext cx="532150" cy="532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205;p41">
                <a:extLst>
                  <a:ext uri="{FF2B5EF4-FFF2-40B4-BE49-F238E27FC236}">
                    <a16:creationId xmlns:a16="http://schemas.microsoft.com/office/drawing/2014/main" id="{530FB0CE-6D83-0409-34DC-8236A7F731DC}"/>
                  </a:ext>
                </a:extLst>
              </p:cNvPr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7897213" y="900412"/>
                <a:ext cx="574425" cy="57442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6" name="Google Shape;206;p41">
                <a:extLst>
                  <a:ext uri="{FF2B5EF4-FFF2-40B4-BE49-F238E27FC236}">
                    <a16:creationId xmlns:a16="http://schemas.microsoft.com/office/drawing/2014/main" id="{685DD09E-DBD0-2701-6331-3A8647E4BD34}"/>
                  </a:ext>
                </a:extLst>
              </p:cNvPr>
              <p:cNvCxnSpPr/>
              <p:nvPr/>
            </p:nvCxnSpPr>
            <p:spPr>
              <a:xfrm rot="10800000">
                <a:off x="8499198" y="1200059"/>
                <a:ext cx="206400" cy="66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577B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29" name="Google Shape;207;p41">
              <a:extLst>
                <a:ext uri="{FF2B5EF4-FFF2-40B4-BE49-F238E27FC236}">
                  <a16:creationId xmlns:a16="http://schemas.microsoft.com/office/drawing/2014/main" id="{4A3E48A7-263A-CC14-B115-17612F936D59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>
              <a:off x="4478875" y="1112100"/>
              <a:ext cx="706000" cy="70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Google Shape;208;p41">
            <a:extLst>
              <a:ext uri="{FF2B5EF4-FFF2-40B4-BE49-F238E27FC236}">
                <a16:creationId xmlns:a16="http://schemas.microsoft.com/office/drawing/2014/main" id="{26E13E78-48F1-88D7-B5A7-B29196745DD4}"/>
              </a:ext>
            </a:extLst>
          </p:cNvPr>
          <p:cNvGrpSpPr/>
          <p:nvPr/>
        </p:nvGrpSpPr>
        <p:grpSpPr>
          <a:xfrm>
            <a:off x="3268672" y="778825"/>
            <a:ext cx="1295313" cy="1021264"/>
            <a:chOff x="1547099" y="1178517"/>
            <a:chExt cx="1846753" cy="1428541"/>
          </a:xfrm>
        </p:grpSpPr>
        <p:grpSp>
          <p:nvGrpSpPr>
            <p:cNvPr id="38" name="Google Shape;209;p41">
              <a:extLst>
                <a:ext uri="{FF2B5EF4-FFF2-40B4-BE49-F238E27FC236}">
                  <a16:creationId xmlns:a16="http://schemas.microsoft.com/office/drawing/2014/main" id="{75889262-4195-16C2-6587-F17B61A4E55C}"/>
                </a:ext>
              </a:extLst>
            </p:cNvPr>
            <p:cNvGrpSpPr/>
            <p:nvPr/>
          </p:nvGrpSpPr>
          <p:grpSpPr>
            <a:xfrm>
              <a:off x="1547099" y="1178517"/>
              <a:ext cx="1846753" cy="1428541"/>
              <a:chOff x="1041399" y="1178517"/>
              <a:chExt cx="1846753" cy="1428541"/>
            </a:xfrm>
          </p:grpSpPr>
          <p:sp>
            <p:nvSpPr>
              <p:cNvPr id="40" name="Google Shape;210;p41">
                <a:extLst>
                  <a:ext uri="{FF2B5EF4-FFF2-40B4-BE49-F238E27FC236}">
                    <a16:creationId xmlns:a16="http://schemas.microsoft.com/office/drawing/2014/main" id="{F21E4220-2300-2055-0FD5-67123E82EF77}"/>
                  </a:ext>
                </a:extLst>
              </p:cNvPr>
              <p:cNvSpPr/>
              <p:nvPr/>
            </p:nvSpPr>
            <p:spPr>
              <a:xfrm rot="-3007022">
                <a:off x="1169637" y="1306870"/>
                <a:ext cx="625525" cy="629494"/>
              </a:xfrm>
              <a:prstGeom prst="ellipse">
                <a:avLst/>
              </a:prstGeom>
              <a:noFill/>
              <a:ln w="28575" cap="flat" cmpd="sng">
                <a:solidFill>
                  <a:srgbClr val="9BBB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11;p41">
                <a:extLst>
                  <a:ext uri="{FF2B5EF4-FFF2-40B4-BE49-F238E27FC236}">
                    <a16:creationId xmlns:a16="http://schemas.microsoft.com/office/drawing/2014/main" id="{2188B2F4-6E52-230F-935D-F48EB764EE48}"/>
                  </a:ext>
                </a:extLst>
              </p:cNvPr>
              <p:cNvSpPr/>
              <p:nvPr/>
            </p:nvSpPr>
            <p:spPr>
              <a:xfrm rot="-3007012">
                <a:off x="1930843" y="1644714"/>
                <a:ext cx="794418" cy="799389"/>
              </a:xfrm>
              <a:prstGeom prst="ellipse">
                <a:avLst/>
              </a:prstGeom>
              <a:noFill/>
              <a:ln w="76200" cap="flat" cmpd="sng">
                <a:solidFill>
                  <a:srgbClr val="9BBB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" name="Google Shape;212;p41">
                <a:extLst>
                  <a:ext uri="{FF2B5EF4-FFF2-40B4-BE49-F238E27FC236}">
                    <a16:creationId xmlns:a16="http://schemas.microsoft.com/office/drawing/2014/main" id="{CBC6B9D7-2580-4E53-7149-71A872241EB6}"/>
                  </a:ext>
                </a:extLst>
              </p:cNvPr>
              <p:cNvCxnSpPr/>
              <p:nvPr/>
            </p:nvCxnSpPr>
            <p:spPr>
              <a:xfrm rot="10800000">
                <a:off x="1767950" y="1737775"/>
                <a:ext cx="213000" cy="1212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BBB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43" name="Google Shape;213;p41">
                <a:extLst>
                  <a:ext uri="{FF2B5EF4-FFF2-40B4-BE49-F238E27FC236}">
                    <a16:creationId xmlns:a16="http://schemas.microsoft.com/office/drawing/2014/main" id="{0333D226-84B7-2CC9-DF25-061FD2A277BE}"/>
                  </a:ext>
                </a:extLst>
              </p:cNvPr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1216325" y="1355538"/>
                <a:ext cx="532150" cy="5321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214;p41">
              <a:extLst>
                <a:ext uri="{FF2B5EF4-FFF2-40B4-BE49-F238E27FC236}">
                  <a16:creationId xmlns:a16="http://schemas.microsoft.com/office/drawing/2014/main" id="{3D26788E-1E7B-1706-0615-8E4F7996CF8A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63975" y="1717250"/>
              <a:ext cx="706000" cy="70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" name="Google Shape;215;p41">
            <a:extLst>
              <a:ext uri="{FF2B5EF4-FFF2-40B4-BE49-F238E27FC236}">
                <a16:creationId xmlns:a16="http://schemas.microsoft.com/office/drawing/2014/main" id="{AADAE736-8F98-57A7-4179-7E1EA56D56C4}"/>
              </a:ext>
            </a:extLst>
          </p:cNvPr>
          <p:cNvGrpSpPr/>
          <p:nvPr/>
        </p:nvGrpSpPr>
        <p:grpSpPr>
          <a:xfrm>
            <a:off x="4026240" y="1723907"/>
            <a:ext cx="1249615" cy="1021325"/>
            <a:chOff x="8770400" y="1115759"/>
            <a:chExt cx="2082691" cy="1554055"/>
          </a:xfrm>
        </p:grpSpPr>
        <p:grpSp>
          <p:nvGrpSpPr>
            <p:cNvPr id="48" name="Google Shape;216;p41">
              <a:extLst>
                <a:ext uri="{FF2B5EF4-FFF2-40B4-BE49-F238E27FC236}">
                  <a16:creationId xmlns:a16="http://schemas.microsoft.com/office/drawing/2014/main" id="{1BEA0AD2-26BB-244C-8C12-9FAB9352FFB8}"/>
                </a:ext>
              </a:extLst>
            </p:cNvPr>
            <p:cNvGrpSpPr/>
            <p:nvPr/>
          </p:nvGrpSpPr>
          <p:grpSpPr>
            <a:xfrm>
              <a:off x="8770400" y="1115759"/>
              <a:ext cx="2082691" cy="1554055"/>
              <a:chOff x="5650500" y="964347"/>
              <a:chExt cx="2082691" cy="1554055"/>
            </a:xfrm>
          </p:grpSpPr>
          <p:sp>
            <p:nvSpPr>
              <p:cNvPr id="51" name="Google Shape;217;p41">
                <a:extLst>
                  <a:ext uri="{FF2B5EF4-FFF2-40B4-BE49-F238E27FC236}">
                    <a16:creationId xmlns:a16="http://schemas.microsoft.com/office/drawing/2014/main" id="{A36A0EFB-8E26-8F7E-91EE-ABECC81569CE}"/>
                  </a:ext>
                </a:extLst>
              </p:cNvPr>
              <p:cNvSpPr/>
              <p:nvPr/>
            </p:nvSpPr>
            <p:spPr>
              <a:xfrm rot="-632854">
                <a:off x="5687040" y="1551845"/>
                <a:ext cx="468720" cy="495367"/>
              </a:xfrm>
              <a:prstGeom prst="ellipse">
                <a:avLst/>
              </a:prstGeom>
              <a:noFill/>
              <a:ln w="28575" cap="flat" cmpd="sng">
                <a:solidFill>
                  <a:srgbClr val="A8053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8;p41">
                <a:extLst>
                  <a:ext uri="{FF2B5EF4-FFF2-40B4-BE49-F238E27FC236}">
                    <a16:creationId xmlns:a16="http://schemas.microsoft.com/office/drawing/2014/main" id="{F25A9478-BD52-A978-3C5E-18FBA676BA7B}"/>
                  </a:ext>
                </a:extLst>
              </p:cNvPr>
              <p:cNvSpPr/>
              <p:nvPr/>
            </p:nvSpPr>
            <p:spPr>
              <a:xfrm rot="-633469">
                <a:off x="5990173" y="994662"/>
                <a:ext cx="358570" cy="375570"/>
              </a:xfrm>
              <a:prstGeom prst="ellipse">
                <a:avLst/>
              </a:prstGeom>
              <a:noFill/>
              <a:ln w="28575" cap="flat" cmpd="sng">
                <a:solidFill>
                  <a:srgbClr val="A8053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9;p41">
                <a:extLst>
                  <a:ext uri="{FF2B5EF4-FFF2-40B4-BE49-F238E27FC236}">
                    <a16:creationId xmlns:a16="http://schemas.microsoft.com/office/drawing/2014/main" id="{8C0D12EC-E047-6852-C325-2A6315F12865}"/>
                  </a:ext>
                </a:extLst>
              </p:cNvPr>
              <p:cNvSpPr/>
              <p:nvPr/>
            </p:nvSpPr>
            <p:spPr>
              <a:xfrm rot="-634570">
                <a:off x="7367003" y="1587896"/>
                <a:ext cx="339976" cy="356088"/>
              </a:xfrm>
              <a:prstGeom prst="ellipse">
                <a:avLst/>
              </a:prstGeom>
              <a:noFill/>
              <a:ln w="28575" cap="flat" cmpd="sng">
                <a:solidFill>
                  <a:srgbClr val="A8053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0;p41">
                <a:extLst>
                  <a:ext uri="{FF2B5EF4-FFF2-40B4-BE49-F238E27FC236}">
                    <a16:creationId xmlns:a16="http://schemas.microsoft.com/office/drawing/2014/main" id="{D9A0DAF3-6FDC-8EAD-8490-7CEC5050F99D}"/>
                  </a:ext>
                </a:extLst>
              </p:cNvPr>
              <p:cNvSpPr/>
              <p:nvPr/>
            </p:nvSpPr>
            <p:spPr>
              <a:xfrm rot="-632043">
                <a:off x="7042306" y="2121589"/>
                <a:ext cx="382344" cy="364325"/>
              </a:xfrm>
              <a:prstGeom prst="ellipse">
                <a:avLst/>
              </a:prstGeom>
              <a:noFill/>
              <a:ln w="28575" cap="flat" cmpd="sng">
                <a:solidFill>
                  <a:srgbClr val="A8053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1;p41">
                <a:extLst>
                  <a:ext uri="{FF2B5EF4-FFF2-40B4-BE49-F238E27FC236}">
                    <a16:creationId xmlns:a16="http://schemas.microsoft.com/office/drawing/2014/main" id="{138CF31B-F487-54D9-B3BE-0776B408D01E}"/>
                  </a:ext>
                </a:extLst>
              </p:cNvPr>
              <p:cNvSpPr/>
              <p:nvPr/>
            </p:nvSpPr>
            <p:spPr>
              <a:xfrm rot="-632185">
                <a:off x="6338017" y="1247825"/>
                <a:ext cx="849829" cy="890122"/>
              </a:xfrm>
              <a:prstGeom prst="ellipse">
                <a:avLst/>
              </a:prstGeom>
              <a:noFill/>
              <a:ln w="76200" cap="flat" cmpd="sng">
                <a:solidFill>
                  <a:srgbClr val="A8053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6" name="Google Shape;222;p41">
                <a:extLst>
                  <a:ext uri="{FF2B5EF4-FFF2-40B4-BE49-F238E27FC236}">
                    <a16:creationId xmlns:a16="http://schemas.microsoft.com/office/drawing/2014/main" id="{AB1FE39B-194B-5222-2192-B5C7610A46BF}"/>
                  </a:ext>
                </a:extLst>
              </p:cNvPr>
              <p:cNvCxnSpPr/>
              <p:nvPr/>
            </p:nvCxnSpPr>
            <p:spPr>
              <a:xfrm rot="-632613">
                <a:off x="6158258" y="1754568"/>
                <a:ext cx="180345" cy="942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A8053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223;p41">
                <a:extLst>
                  <a:ext uri="{FF2B5EF4-FFF2-40B4-BE49-F238E27FC236}">
                    <a16:creationId xmlns:a16="http://schemas.microsoft.com/office/drawing/2014/main" id="{EA341EF1-092B-C8F2-20F0-81290ECD5432}"/>
                  </a:ext>
                </a:extLst>
              </p:cNvPr>
              <p:cNvCxnSpPr/>
              <p:nvPr/>
            </p:nvCxnSpPr>
            <p:spPr>
              <a:xfrm rot="-628369">
                <a:off x="6321837" y="1295133"/>
                <a:ext cx="100677" cy="122559"/>
              </a:xfrm>
              <a:prstGeom prst="straightConnector1">
                <a:avLst/>
              </a:prstGeom>
              <a:noFill/>
              <a:ln w="38100" cap="flat" cmpd="sng">
                <a:solidFill>
                  <a:srgbClr val="A8053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224;p41">
                <a:extLst>
                  <a:ext uri="{FF2B5EF4-FFF2-40B4-BE49-F238E27FC236}">
                    <a16:creationId xmlns:a16="http://schemas.microsoft.com/office/drawing/2014/main" id="{5457E4EE-6DB7-7BE8-57CE-607828B842F6}"/>
                  </a:ext>
                </a:extLst>
              </p:cNvPr>
              <p:cNvCxnSpPr/>
              <p:nvPr/>
            </p:nvCxnSpPr>
            <p:spPr>
              <a:xfrm rot="-633459">
                <a:off x="7193460" y="1720802"/>
                <a:ext cx="170283" cy="4892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A8053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225;p41">
                <a:extLst>
                  <a:ext uri="{FF2B5EF4-FFF2-40B4-BE49-F238E27FC236}">
                    <a16:creationId xmlns:a16="http://schemas.microsoft.com/office/drawing/2014/main" id="{F81D9596-5E29-864E-666C-547AA17BBE57}"/>
                  </a:ext>
                </a:extLst>
              </p:cNvPr>
              <p:cNvCxnSpPr/>
              <p:nvPr/>
            </p:nvCxnSpPr>
            <p:spPr>
              <a:xfrm rot="-625933">
                <a:off x="7059717" y="2018364"/>
                <a:ext cx="84497" cy="139279"/>
              </a:xfrm>
              <a:prstGeom prst="straightConnector1">
                <a:avLst/>
              </a:prstGeom>
              <a:noFill/>
              <a:ln w="38100" cap="flat" cmpd="sng">
                <a:solidFill>
                  <a:srgbClr val="A8053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60" name="Google Shape;226;p41">
                <a:extLst>
                  <a:ext uri="{FF2B5EF4-FFF2-40B4-BE49-F238E27FC236}">
                    <a16:creationId xmlns:a16="http://schemas.microsoft.com/office/drawing/2014/main" id="{3D88FFBF-EA9D-C2AF-85B8-A8D115904315}"/>
                  </a:ext>
                </a:extLst>
              </p:cNvPr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5703333" y="1581435"/>
                <a:ext cx="436200" cy="4362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227;p41">
                <a:extLst>
                  <a:ext uri="{FF2B5EF4-FFF2-40B4-BE49-F238E27FC236}">
                    <a16:creationId xmlns:a16="http://schemas.microsoft.com/office/drawing/2014/main" id="{99F8CBB9-923F-735A-045F-A6E60CA50116}"/>
                  </a:ext>
                </a:extLst>
              </p:cNvPr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6020025" y="1033125"/>
                <a:ext cx="298675" cy="298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Google Shape;228;p41">
                <a:extLst>
                  <a:ext uri="{FF2B5EF4-FFF2-40B4-BE49-F238E27FC236}">
                    <a16:creationId xmlns:a16="http://schemas.microsoft.com/office/drawing/2014/main" id="{E1756377-BF15-4A6C-A7BF-ABCD7574BD81}"/>
                  </a:ext>
                </a:extLst>
              </p:cNvPr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7386125" y="1609963"/>
                <a:ext cx="298675" cy="298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" name="Google Shape;229;p41">
                <a:extLst>
                  <a:ext uri="{FF2B5EF4-FFF2-40B4-BE49-F238E27FC236}">
                    <a16:creationId xmlns:a16="http://schemas.microsoft.com/office/drawing/2014/main" id="{30EA7074-7E9F-F71F-C31C-3EF06E38651A}"/>
                  </a:ext>
                </a:extLst>
              </p:cNvPr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7084138" y="2154413"/>
                <a:ext cx="298675" cy="298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0" name="Google Shape;230;p41">
              <a:extLst>
                <a:ext uri="{FF2B5EF4-FFF2-40B4-BE49-F238E27FC236}">
                  <a16:creationId xmlns:a16="http://schemas.microsoft.com/office/drawing/2014/main" id="{D4702CEA-5D54-5FE7-3984-5A4D3D9E2F4D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547000" y="1488975"/>
              <a:ext cx="706000" cy="70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" name="Google Shape;231;p41">
            <a:extLst>
              <a:ext uri="{FF2B5EF4-FFF2-40B4-BE49-F238E27FC236}">
                <a16:creationId xmlns:a16="http://schemas.microsoft.com/office/drawing/2014/main" id="{9E0572BA-CD9E-D57D-1E2D-A54AE0189645}"/>
              </a:ext>
            </a:extLst>
          </p:cNvPr>
          <p:cNvGrpSpPr/>
          <p:nvPr/>
        </p:nvGrpSpPr>
        <p:grpSpPr>
          <a:xfrm rot="-9413140" flipH="1">
            <a:off x="-123972" y="1309630"/>
            <a:ext cx="3676207" cy="3676207"/>
            <a:chOff x="2729473" y="593952"/>
            <a:chExt cx="3675900" cy="3675900"/>
          </a:xfrm>
        </p:grpSpPr>
        <p:sp>
          <p:nvSpPr>
            <p:cNvPr id="65" name="Google Shape;232;p41">
              <a:extLst>
                <a:ext uri="{FF2B5EF4-FFF2-40B4-BE49-F238E27FC236}">
                  <a16:creationId xmlns:a16="http://schemas.microsoft.com/office/drawing/2014/main" id="{735FAECE-0A26-44B3-FB8E-7BBF96EDDA63}"/>
                </a:ext>
              </a:extLst>
            </p:cNvPr>
            <p:cNvSpPr/>
            <p:nvPr/>
          </p:nvSpPr>
          <p:spPr>
            <a:xfrm rot="-1800047" flipH="1">
              <a:off x="3221956" y="1086434"/>
              <a:ext cx="2690936" cy="2690936"/>
            </a:xfrm>
            <a:prstGeom prst="blockArc">
              <a:avLst>
                <a:gd name="adj1" fmla="val 14348563"/>
                <a:gd name="adj2" fmla="val 21472873"/>
                <a:gd name="adj3" fmla="val 9381"/>
              </a:avLst>
            </a:prstGeom>
            <a:solidFill>
              <a:srgbClr val="15284F"/>
            </a:solidFill>
            <a:ln>
              <a:noFill/>
            </a:ln>
            <a:effectLst>
              <a:outerShdw blurRad="71438" dist="9525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3;p41">
              <a:extLst>
                <a:ext uri="{FF2B5EF4-FFF2-40B4-BE49-F238E27FC236}">
                  <a16:creationId xmlns:a16="http://schemas.microsoft.com/office/drawing/2014/main" id="{5FE02A47-F955-FCCF-B9A9-A9513F50B745}"/>
                </a:ext>
              </a:extLst>
            </p:cNvPr>
            <p:cNvSpPr/>
            <p:nvPr/>
          </p:nvSpPr>
          <p:spPr>
            <a:xfrm rot="-8100000">
              <a:off x="4382715" y="1027393"/>
              <a:ext cx="363170" cy="363170"/>
            </a:xfrm>
            <a:prstGeom prst="rtTriangle">
              <a:avLst/>
            </a:prstGeom>
            <a:solidFill>
              <a:srgbClr val="152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234;p41">
            <a:extLst>
              <a:ext uri="{FF2B5EF4-FFF2-40B4-BE49-F238E27FC236}">
                <a16:creationId xmlns:a16="http://schemas.microsoft.com/office/drawing/2014/main" id="{B7595653-503A-EF5D-00B5-9B5A4EAD5C9D}"/>
              </a:ext>
            </a:extLst>
          </p:cNvPr>
          <p:cNvGrpSpPr/>
          <p:nvPr/>
        </p:nvGrpSpPr>
        <p:grpSpPr>
          <a:xfrm rot="-9536861" flipH="1">
            <a:off x="1899416" y="1563779"/>
            <a:ext cx="3675692" cy="3675692"/>
            <a:chOff x="2734061" y="592640"/>
            <a:chExt cx="3675900" cy="3675900"/>
          </a:xfrm>
        </p:grpSpPr>
        <p:sp>
          <p:nvSpPr>
            <p:cNvPr id="68" name="Google Shape;235;p41">
              <a:extLst>
                <a:ext uri="{FF2B5EF4-FFF2-40B4-BE49-F238E27FC236}">
                  <a16:creationId xmlns:a16="http://schemas.microsoft.com/office/drawing/2014/main" id="{50F28682-3F9D-5BFC-CB99-1ADCD032C9DC}"/>
                </a:ext>
              </a:extLst>
            </p:cNvPr>
            <p:cNvSpPr/>
            <p:nvPr/>
          </p:nvSpPr>
          <p:spPr>
            <a:xfrm rot="1800047">
              <a:off x="3226543" y="1085122"/>
              <a:ext cx="2690936" cy="2690936"/>
            </a:xfrm>
            <a:prstGeom prst="blockArc">
              <a:avLst>
                <a:gd name="adj1" fmla="val 14414370"/>
                <a:gd name="adj2" fmla="val 694"/>
                <a:gd name="adj3" fmla="val 9562"/>
              </a:avLst>
            </a:prstGeom>
            <a:solidFill>
              <a:srgbClr val="4A86E8"/>
            </a:solidFill>
            <a:ln>
              <a:noFill/>
            </a:ln>
            <a:effectLst>
              <a:outerShdw blurRad="71438" dist="9525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6;p41">
              <a:extLst>
                <a:ext uri="{FF2B5EF4-FFF2-40B4-BE49-F238E27FC236}">
                  <a16:creationId xmlns:a16="http://schemas.microsoft.com/office/drawing/2014/main" id="{5EAEC563-03C8-384A-156A-5560A19AED01}"/>
                </a:ext>
              </a:extLst>
            </p:cNvPr>
            <p:cNvSpPr/>
            <p:nvPr/>
          </p:nvSpPr>
          <p:spPr>
            <a:xfrm rot="-1027861">
              <a:off x="5485874" y="2849832"/>
              <a:ext cx="312672" cy="312672"/>
            </a:xfrm>
            <a:prstGeom prst="rtTriangle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237;p41">
            <a:extLst>
              <a:ext uri="{FF2B5EF4-FFF2-40B4-BE49-F238E27FC236}">
                <a16:creationId xmlns:a16="http://schemas.microsoft.com/office/drawing/2014/main" id="{18516DF0-96F1-D7D7-E6A4-BA211E22A538}"/>
              </a:ext>
            </a:extLst>
          </p:cNvPr>
          <p:cNvSpPr txBox="1"/>
          <p:nvPr/>
        </p:nvSpPr>
        <p:spPr>
          <a:xfrm>
            <a:off x="741200" y="2571750"/>
            <a:ext cx="22887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15284F"/>
                </a:solidFill>
              </a:rPr>
              <a:t>every ~30 seconds down to mag ~24</a:t>
            </a:r>
            <a:endParaRPr sz="1200" i="1">
              <a:solidFill>
                <a:srgbClr val="15284F"/>
              </a:solidFill>
            </a:endParaRPr>
          </a:p>
        </p:txBody>
      </p:sp>
      <p:pic>
        <p:nvPicPr>
          <p:cNvPr id="71" name="Imagem 70">
            <a:extLst>
              <a:ext uri="{FF2B5EF4-FFF2-40B4-BE49-F238E27FC236}">
                <a16:creationId xmlns:a16="http://schemas.microsoft.com/office/drawing/2014/main" id="{6B3CDB33-95ED-C4F9-D22C-47A1AD54AD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05185" y="2915773"/>
            <a:ext cx="2171847" cy="1187677"/>
          </a:xfrm>
          <a:prstGeom prst="rect">
            <a:avLst/>
          </a:prstGeom>
        </p:spPr>
      </p:pic>
      <p:pic>
        <p:nvPicPr>
          <p:cNvPr id="72" name="Google Shape;180;p41">
            <a:extLst>
              <a:ext uri="{FF2B5EF4-FFF2-40B4-BE49-F238E27FC236}">
                <a16:creationId xmlns:a16="http://schemas.microsoft.com/office/drawing/2014/main" id="{1690504D-5CB9-BA8B-5F26-B15EB0BF2E9D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566763" y="3668438"/>
            <a:ext cx="1549500" cy="147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74" name="Google Shape;150;p21">
            <a:extLst>
              <a:ext uri="{FF2B5EF4-FFF2-40B4-BE49-F238E27FC236}">
                <a16:creationId xmlns:a16="http://schemas.microsoft.com/office/drawing/2014/main" id="{73AA6359-46A5-ABD0-C73A-95E629C2BF93}"/>
              </a:ext>
            </a:extLst>
          </p:cNvPr>
          <p:cNvSpPr txBox="1"/>
          <p:nvPr/>
        </p:nvSpPr>
        <p:spPr>
          <a:xfrm>
            <a:off x="177039" y="9701"/>
            <a:ext cx="953136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 err="1">
                <a:solidFill>
                  <a:srgbClr val="1528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Alert</a:t>
            </a:r>
            <a:r>
              <a:rPr lang="pt-BR" sz="3200" b="1" dirty="0">
                <a:solidFill>
                  <a:srgbClr val="1528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BR" sz="3200" b="1" dirty="0" err="1">
                <a:solidFill>
                  <a:srgbClr val="1528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Classification</a:t>
            </a:r>
            <a:endParaRPr sz="3200" b="1" dirty="0">
              <a:solidFill>
                <a:srgbClr val="15284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5284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18115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16">
            <a:extLst>
              <a:ext uri="{FF2B5EF4-FFF2-40B4-BE49-F238E27FC236}">
                <a16:creationId xmlns:a16="http://schemas.microsoft.com/office/drawing/2014/main" id="{A0067045-4516-4ECB-93B3-70ADEB0B794A}"/>
              </a:ext>
            </a:extLst>
          </p:cNvPr>
          <p:cNvGrpSpPr/>
          <p:nvPr/>
        </p:nvGrpSpPr>
        <p:grpSpPr>
          <a:xfrm>
            <a:off x="-1446" y="-4753"/>
            <a:ext cx="181829" cy="5148253"/>
            <a:chOff x="-9525" y="-14288"/>
            <a:chExt cx="242438" cy="6872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Rectangle 13">
              <a:extLst>
                <a:ext uri="{FF2B5EF4-FFF2-40B4-BE49-F238E27FC236}">
                  <a16:creationId xmlns:a16="http://schemas.microsoft.com/office/drawing/2014/main" id="{D9E956F9-7C8C-43D2-8AA0-29B52647D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-14288"/>
              <a:ext cx="242438" cy="6858000"/>
            </a:xfrm>
            <a:prstGeom prst="rect">
              <a:avLst/>
            </a:prstGeom>
            <a:solidFill>
              <a:srgbClr val="3262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050" b="1">
                <a:cs typeface="Arial" charset="0"/>
              </a:endParaRPr>
            </a:p>
          </p:txBody>
        </p:sp>
        <p:pic>
          <p:nvPicPr>
            <p:cNvPr id="47" name="Picture 14">
              <a:extLst>
                <a:ext uri="{FF2B5EF4-FFF2-40B4-BE49-F238E27FC236}">
                  <a16:creationId xmlns:a16="http://schemas.microsoft.com/office/drawing/2014/main" id="{D3CB2FB4-3BDF-46A3-98F0-5AC0BE6B8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80241"/>
            <a:stretch>
              <a:fillRect/>
            </a:stretch>
          </p:blipFill>
          <p:spPr bwMode="auto">
            <a:xfrm>
              <a:off x="0" y="6038491"/>
              <a:ext cx="223999" cy="81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9" name="Google Shape;378;p54">
            <a:extLst>
              <a:ext uri="{FF2B5EF4-FFF2-40B4-BE49-F238E27FC236}">
                <a16:creationId xmlns:a16="http://schemas.microsoft.com/office/drawing/2014/main" id="{66FB68B6-F0F9-4D18-BDCE-3112DF2FF8D9}"/>
              </a:ext>
            </a:extLst>
          </p:cNvPr>
          <p:cNvSpPr/>
          <p:nvPr/>
        </p:nvSpPr>
        <p:spPr>
          <a:xfrm>
            <a:off x="6690788" y="4036530"/>
            <a:ext cx="2017278" cy="351957"/>
          </a:xfrm>
          <a:prstGeom prst="rect">
            <a:avLst/>
          </a:prstGeom>
          <a:noFill/>
          <a:ln w="9525" cap="flat" cmpd="sng">
            <a:noFill/>
            <a:prstDash val="solid"/>
            <a:miter lim="8000"/>
            <a:headEnd type="none" w="sm" len="sm"/>
            <a:tailEnd type="none" w="sm" len="sm"/>
          </a:ln>
          <a:effectLst>
            <a:outerShdw dist="53882" dir="2700000" algn="ctr" rotWithShape="0">
              <a:schemeClr val="dk1"/>
            </a:outerShdw>
          </a:effectLst>
        </p:spPr>
        <p:txBody>
          <a:bodyPr spcFirstLastPara="1" wrap="square" lIns="83825" tIns="41900" rIns="83825" bIns="419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" name="Google Shape;149;p21">
            <a:extLst>
              <a:ext uri="{FF2B5EF4-FFF2-40B4-BE49-F238E27FC236}">
                <a16:creationId xmlns:a16="http://schemas.microsoft.com/office/drawing/2014/main" id="{9948DA43-B226-892D-EB6A-D0664E243E5F}"/>
              </a:ext>
            </a:extLst>
          </p:cNvPr>
          <p:cNvSpPr txBox="1">
            <a:spLocks/>
          </p:cNvSpPr>
          <p:nvPr/>
        </p:nvSpPr>
        <p:spPr>
          <a:xfrm>
            <a:off x="214625" y="791875"/>
            <a:ext cx="4315800" cy="644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23850">
              <a:lnSpc>
                <a:spcPct val="95000"/>
              </a:lnSpc>
              <a:buClr>
                <a:srgbClr val="13294B"/>
              </a:buClr>
              <a:buSzPts val="1500"/>
              <a:buFont typeface="Arial"/>
              <a:buChar char="●"/>
            </a:pPr>
            <a:r>
              <a:rPr lang="en-US" sz="1500">
                <a:solidFill>
                  <a:srgbClr val="13294B"/>
                </a:solidFill>
              </a:rPr>
              <a:t>Broad Classifier: Uses 5 superclasses from the taxonomy for ELLAsTICC challenge</a:t>
            </a:r>
          </a:p>
          <a:p>
            <a:pPr marL="457200">
              <a:lnSpc>
                <a:spcPct val="95000"/>
              </a:lnSpc>
              <a:spcBef>
                <a:spcPts val="1600"/>
              </a:spcBef>
              <a:spcAft>
                <a:spcPts val="1200"/>
              </a:spcAft>
            </a:pPr>
            <a:endParaRPr lang="en-US" sz="1500" b="1" dirty="0">
              <a:solidFill>
                <a:srgbClr val="13294B"/>
              </a:solidFill>
            </a:endParaRPr>
          </a:p>
        </p:txBody>
      </p:sp>
      <p:pic>
        <p:nvPicPr>
          <p:cNvPr id="4" name="Google Shape;154;p21">
            <a:extLst>
              <a:ext uri="{FF2B5EF4-FFF2-40B4-BE49-F238E27FC236}">
                <a16:creationId xmlns:a16="http://schemas.microsoft.com/office/drawing/2014/main" id="{A9376C46-0E6C-EF54-62A1-40F504FEBA6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831238" y="589896"/>
            <a:ext cx="3304001" cy="37393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1;p21">
            <a:extLst>
              <a:ext uri="{FF2B5EF4-FFF2-40B4-BE49-F238E27FC236}">
                <a16:creationId xmlns:a16="http://schemas.microsoft.com/office/drawing/2014/main" id="{BF6936DC-B090-3335-4EBE-A7CE55C2B922}"/>
              </a:ext>
            </a:extLst>
          </p:cNvPr>
          <p:cNvSpPr txBox="1"/>
          <p:nvPr/>
        </p:nvSpPr>
        <p:spPr>
          <a:xfrm>
            <a:off x="4740263" y="4315743"/>
            <a:ext cx="194014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/>
              <a:t>Fraga et al., 2024 - </a:t>
            </a:r>
            <a:r>
              <a:rPr lang="pt-BR" b="0" i="0" u="none" strike="noStrike" dirty="0">
                <a:effectLst/>
                <a:highlight>
                  <a:srgbClr val="FFFFFF"/>
                </a:highlight>
                <a:latin typeface="Lucida Grande"/>
                <a:hlinkClick r:id="rId5"/>
              </a:rPr>
              <a:t>arXiv:2404.08798</a:t>
            </a:r>
            <a:r>
              <a:rPr lang="pt-BR" i="1" dirty="0"/>
              <a:t>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B611C87-D017-DED3-CE8C-2C43E3BBC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94" y="1436000"/>
            <a:ext cx="3986705" cy="3044725"/>
          </a:xfrm>
          <a:prstGeom prst="rect">
            <a:avLst/>
          </a:prstGeom>
        </p:spPr>
      </p:pic>
      <p:sp>
        <p:nvSpPr>
          <p:cNvPr id="13" name="Google Shape;150;p21">
            <a:extLst>
              <a:ext uri="{FF2B5EF4-FFF2-40B4-BE49-F238E27FC236}">
                <a16:creationId xmlns:a16="http://schemas.microsoft.com/office/drawing/2014/main" id="{3C28C6FA-64A1-9F9A-7572-4EF8954BAF13}"/>
              </a:ext>
            </a:extLst>
          </p:cNvPr>
          <p:cNvSpPr txBox="1"/>
          <p:nvPr/>
        </p:nvSpPr>
        <p:spPr>
          <a:xfrm>
            <a:off x="-87322" y="10703"/>
            <a:ext cx="953136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1528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CBPF </a:t>
            </a:r>
            <a:r>
              <a:rPr lang="pt-BR" sz="3200" b="1" dirty="0" err="1">
                <a:solidFill>
                  <a:srgbClr val="1528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Alert</a:t>
            </a:r>
            <a:r>
              <a:rPr lang="pt-BR" sz="3200" b="1" dirty="0">
                <a:solidFill>
                  <a:srgbClr val="1528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BR" sz="3200" b="1" dirty="0" err="1">
                <a:solidFill>
                  <a:srgbClr val="1528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Transient</a:t>
            </a:r>
            <a:r>
              <a:rPr lang="pt-BR" sz="3200" b="1" dirty="0">
                <a:solidFill>
                  <a:srgbClr val="1528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Search </a:t>
            </a:r>
            <a:r>
              <a:rPr lang="pt-BR" sz="3200" b="1" dirty="0" err="1">
                <a:solidFill>
                  <a:srgbClr val="1528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algorithm</a:t>
            </a:r>
            <a:r>
              <a:rPr lang="pt-BR" sz="3200" b="1" dirty="0">
                <a:solidFill>
                  <a:srgbClr val="1528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(CATS)</a:t>
            </a:r>
            <a:endParaRPr sz="3200" b="1" dirty="0">
              <a:solidFill>
                <a:srgbClr val="15284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5284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5119257-06A7-1096-C876-82325F364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0041" y="3809317"/>
            <a:ext cx="1158340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25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omputador em cima&#10;&#10;Descrição gerada automaticamente com confiança média">
            <a:extLst>
              <a:ext uri="{FF2B5EF4-FFF2-40B4-BE49-F238E27FC236}">
                <a16:creationId xmlns:a16="http://schemas.microsoft.com/office/drawing/2014/main" id="{E51093D9-1754-412B-9B23-BD370DFA4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34B7B4D-1BCF-4117-A2EA-DD256D2384C4}"/>
              </a:ext>
            </a:extLst>
          </p:cNvPr>
          <p:cNvSpPr/>
          <p:nvPr/>
        </p:nvSpPr>
        <p:spPr>
          <a:xfrm>
            <a:off x="0" y="-23728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10203"/>
              </a:gs>
              <a:gs pos="100000">
                <a:srgbClr val="010305">
                  <a:alpha val="0"/>
                </a:srgb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7C3391-FF0C-4D9D-8B88-F79DEC28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004" y="859975"/>
            <a:ext cx="6552190" cy="108312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developed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our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liquid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cooling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systems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allowing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set-up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machines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up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15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GPUs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integrated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Later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developed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solar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plant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sustain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machines 24/7 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fast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communicating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GPUs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temperature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are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able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Analyse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Tbs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images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3D models for </a:t>
            </a:r>
            <a:r>
              <a:rPr lang="pt-BR" sz="1350" b="1" dirty="0" err="1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Geophysics</a:t>
            </a:r>
            <a:r>
              <a:rPr lang="pt-BR" sz="1350" b="1" dirty="0">
                <a:solidFill>
                  <a:srgbClr val="FF99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pt-BR" sz="1350" dirty="0">
              <a:solidFill>
                <a:srgbClr val="FF9933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48F798-3ADB-4291-9571-237D6255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433F-8C40-4450-97C0-6514A0C03293}" type="slidenum">
              <a:rPr lang="pt-BR" smtClean="0"/>
              <a:t>18</a:t>
            </a:fld>
            <a:endParaRPr lang="pt-BR"/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42AFEA9C-2F7E-4B72-AEDB-609513A65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2" y="168341"/>
            <a:ext cx="386778" cy="470201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8A1355BD-94A4-4238-8392-8452B22D8BA0}"/>
              </a:ext>
            </a:extLst>
          </p:cNvPr>
          <p:cNvCxnSpPr>
            <a:cxnSpLocks/>
          </p:cNvCxnSpPr>
          <p:nvPr/>
        </p:nvCxnSpPr>
        <p:spPr>
          <a:xfrm>
            <a:off x="774551" y="758736"/>
            <a:ext cx="628033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4F0C925F-3092-4B6B-9D8A-88B5B89BBA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945" y="1943095"/>
            <a:ext cx="3438701" cy="279524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815E510-87B1-4A6F-98E3-0E7D238934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090" y="1914430"/>
            <a:ext cx="2721111" cy="279524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Espaço Reservado para Conteúdo 4" descr="Espaço Reservado para Conteúdo 4">
            <a:extLst>
              <a:ext uri="{FF2B5EF4-FFF2-40B4-BE49-F238E27FC236}">
                <a16:creationId xmlns:a16="http://schemas.microsoft.com/office/drawing/2014/main" id="{8207878D-E04F-4CB7-9E50-E3FD5669FB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737" y="2126544"/>
            <a:ext cx="1846070" cy="45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2" descr="NVIDIA Logo wallpaper - ForWallpaper.com | Công nghệ">
            <a:extLst>
              <a:ext uri="{FF2B5EF4-FFF2-40B4-BE49-F238E27FC236}">
                <a16:creationId xmlns:a16="http://schemas.microsoft.com/office/drawing/2014/main" id="{786B2A92-D947-48BB-8AD5-6025FA8A8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045" y="1982035"/>
            <a:ext cx="351023" cy="2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15BE9422-9B84-60D6-FAEC-E4FAB8523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004" y="68540"/>
            <a:ext cx="7886700" cy="708511"/>
          </a:xfrm>
        </p:spPr>
        <p:txBody>
          <a:bodyPr>
            <a:normAutofit/>
          </a:bodyPr>
          <a:lstStyle/>
          <a:p>
            <a:r>
              <a:rPr lang="pt-BR" sz="3600" b="1" cap="small" dirty="0">
                <a:solidFill>
                  <a:srgbClr val="00B0F0"/>
                </a:solidFill>
                <a:latin typeface="Tw Cen MT" panose="020B0602020104020603" pitchFamily="34" charset="0"/>
              </a:rPr>
              <a:t>AI </a:t>
            </a:r>
            <a:r>
              <a:rPr lang="pt-BR" sz="3600" b="1" cap="small" dirty="0" err="1">
                <a:solidFill>
                  <a:srgbClr val="00B0F0"/>
                </a:solidFill>
                <a:latin typeface="Tw Cen MT" panose="020B0602020104020603" pitchFamily="34" charset="0"/>
              </a:rPr>
              <a:t>Lab</a:t>
            </a:r>
            <a:r>
              <a:rPr lang="pt-BR" sz="3600" b="1" cap="small" dirty="0">
                <a:solidFill>
                  <a:srgbClr val="00B0F0"/>
                </a:solidFill>
                <a:latin typeface="Tw Cen MT" panose="020B0602020104020603" pitchFamily="34" charset="0"/>
              </a:rPr>
              <a:t> </a:t>
            </a:r>
            <a:r>
              <a:rPr lang="pt-BR" sz="3600" b="1" cap="small" dirty="0" err="1">
                <a:solidFill>
                  <a:srgbClr val="00B0F0"/>
                </a:solidFill>
                <a:latin typeface="Tw Cen MT" panose="020B0602020104020603" pitchFamily="34" charset="0"/>
              </a:rPr>
              <a:t>multiGPUs</a:t>
            </a:r>
            <a:r>
              <a:rPr lang="pt-BR" sz="3600" b="1" cap="small" dirty="0">
                <a:solidFill>
                  <a:srgbClr val="00B0F0"/>
                </a:solidFill>
                <a:latin typeface="Tw Cen MT" panose="020B0602020104020603" pitchFamily="34" charset="0"/>
              </a:rPr>
              <a:t> Technology</a:t>
            </a:r>
          </a:p>
        </p:txBody>
      </p:sp>
      <p:pic>
        <p:nvPicPr>
          <p:cNvPr id="13" name="Imagem 12" descr="Uma imagem contendo homem, mulher, computador, em pé&#10;&#10;Descrição gerada automaticamente">
            <a:extLst>
              <a:ext uri="{FF2B5EF4-FFF2-40B4-BE49-F238E27FC236}">
                <a16:creationId xmlns:a16="http://schemas.microsoft.com/office/drawing/2014/main" id="{AE8905EE-5779-75FF-CC23-A13CC23F2E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3" t="171" r="36539" b="-171"/>
          <a:stretch/>
        </p:blipFill>
        <p:spPr>
          <a:xfrm>
            <a:off x="6662644" y="1899529"/>
            <a:ext cx="2277626" cy="281220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7C73286D-81CF-456E-B64E-6F4085176A2B}"/>
              </a:ext>
            </a:extLst>
          </p:cNvPr>
          <p:cNvSpPr txBox="1"/>
          <p:nvPr/>
        </p:nvSpPr>
        <p:spPr>
          <a:xfrm rot="1361056">
            <a:off x="8003428" y="2018750"/>
            <a:ext cx="1056700" cy="25391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pt-BR" sz="105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Made</a:t>
            </a:r>
            <a:r>
              <a:rPr lang="pt-BR" sz="105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in </a:t>
            </a:r>
            <a:r>
              <a:rPr lang="pt-BR" sz="105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Brazil</a:t>
            </a:r>
            <a:endParaRPr lang="pt-BR" sz="10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E54FF7D-F4B6-6546-ABC0-37E169696C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38" y="4525153"/>
            <a:ext cx="601973" cy="54074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4BFFE24-CC79-87CC-6513-E9A752C13E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65194" y="777051"/>
            <a:ext cx="163387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40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omputador em cima&#10;&#10;Descrição gerada automaticamente com confiança média">
            <a:extLst>
              <a:ext uri="{FF2B5EF4-FFF2-40B4-BE49-F238E27FC236}">
                <a16:creationId xmlns:a16="http://schemas.microsoft.com/office/drawing/2014/main" id="{E51093D9-1754-412B-9B23-BD370DFA4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34B7B4D-1BCF-4117-A2EA-DD256D2384C4}"/>
              </a:ext>
            </a:extLst>
          </p:cNvPr>
          <p:cNvSpPr/>
          <p:nvPr/>
        </p:nvSpPr>
        <p:spPr>
          <a:xfrm>
            <a:off x="-23207" y="-35269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10203"/>
              </a:gs>
              <a:gs pos="100000">
                <a:srgbClr val="010305">
                  <a:alpha val="0"/>
                </a:srgb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pt-BR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1F5E23-D80B-49A6-88F8-5AEFE6A9B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46" y="180874"/>
            <a:ext cx="6774854" cy="550431"/>
          </a:xfrm>
        </p:spPr>
        <p:txBody>
          <a:bodyPr spcFirstLastPara="1" vert="horz" wrap="square" lIns="68580" tIns="34290" rIns="68580" bIns="34290" rtlCol="0" anchor="ctr" anchorCtr="0">
            <a:no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Developments of Instruments for IA</a:t>
            </a:r>
            <a:endParaRPr lang="pt-BR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7C3391-FF0C-4D9D-8B88-F79DEC28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71" y="944374"/>
            <a:ext cx="7501543" cy="72371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Some IA models are limited due to availability of hardware resources for a long training times…</a:t>
            </a:r>
            <a:endParaRPr lang="en-US" sz="300" dirty="0">
              <a:solidFill>
                <a:srgbClr val="FFC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17" lvl="1" indent="0">
              <a:buNone/>
            </a:pP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technologies contribute to the testing, fast prototyping and feasibility study of AI models</a:t>
            </a:r>
            <a:endParaRPr lang="pt-BR" sz="1200" dirty="0">
              <a:solidFill>
                <a:srgbClr val="FFC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48F798-3ADB-4291-9571-237D6255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35"/>
            <a:fld id="{E02C433F-8C40-4450-97C0-6514A0C03293}" type="slidenum">
              <a:rPr lang="pt-BR">
                <a:solidFill>
                  <a:srgbClr val="4472C4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35"/>
              <a:t>19</a:t>
            </a:fld>
            <a:endParaRPr lang="pt-BR">
              <a:solidFill>
                <a:srgbClr val="4472C4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42AFEA9C-2F7E-4B72-AEDB-609513A65C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2" y="168342"/>
            <a:ext cx="386778" cy="470201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8A1355BD-94A4-4238-8392-8452B22D8BA0}"/>
              </a:ext>
            </a:extLst>
          </p:cNvPr>
          <p:cNvCxnSpPr>
            <a:cxnSpLocks/>
          </p:cNvCxnSpPr>
          <p:nvPr/>
        </p:nvCxnSpPr>
        <p:spPr>
          <a:xfrm>
            <a:off x="774552" y="851605"/>
            <a:ext cx="628033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C27E8D27-ECD4-461D-9DF6-673BB85B28C7}"/>
              </a:ext>
            </a:extLst>
          </p:cNvPr>
          <p:cNvSpPr/>
          <p:nvPr/>
        </p:nvSpPr>
        <p:spPr>
          <a:xfrm>
            <a:off x="178182" y="4853418"/>
            <a:ext cx="217826" cy="165806"/>
          </a:xfrm>
          <a:prstGeom prst="rightArrow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pt-BR" sz="10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25A62D8-4E9E-486E-BD40-CCEF31093028}"/>
              </a:ext>
            </a:extLst>
          </p:cNvPr>
          <p:cNvSpPr txBox="1"/>
          <p:nvPr/>
        </p:nvSpPr>
        <p:spPr>
          <a:xfrm>
            <a:off x="384650" y="4796608"/>
            <a:ext cx="5600700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5">
              <a:spcBef>
                <a:spcPts val="450"/>
              </a:spcBef>
              <a:spcAft>
                <a:spcPts val="450"/>
              </a:spcAft>
            </a:pPr>
            <a:r>
              <a:rPr lang="en-US" sz="15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Sci.minds</a:t>
            </a:r>
            <a:r>
              <a:rPr lang="en-US" sz="1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allow tunning performance parameters
</a:t>
            </a:r>
            <a:endParaRPr lang="pt-BR" sz="1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99E7484-71E2-AD8A-1C7E-444534023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573385"/>
            <a:ext cx="6743700" cy="303734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C06F1FB-FB51-CAE6-C0B2-C409AAE5B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6650" y="651551"/>
            <a:ext cx="1630244" cy="80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 bwMode="auto">
          <a:xfrm>
            <a:off x="1465223" y="-5374"/>
            <a:ext cx="6170688" cy="85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12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defTabSz="44912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algn="ctr" defTabSz="44912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algn="ctr" defTabSz="44912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algn="ctr" defTabSz="44912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3819" indent="-228529" algn="ctr" defTabSz="44912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0876" indent="-228529" algn="ctr" defTabSz="44912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7935" indent="-228529" algn="ctr" defTabSz="44912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4991" indent="-228529" algn="ctr" defTabSz="44912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r>
              <a:rPr lang="pt-BR" sz="2994" dirty="0"/>
              <a:t>Estrutura da nossa vizinhança</a:t>
            </a:r>
          </a:p>
        </p:txBody>
      </p:sp>
      <p:sp>
        <p:nvSpPr>
          <p:cNvPr id="18" name="Google Shape;307;p59">
            <a:extLst>
              <a:ext uri="{FF2B5EF4-FFF2-40B4-BE49-F238E27FC236}">
                <a16:creationId xmlns:a16="http://schemas.microsoft.com/office/drawing/2014/main" id="{D8B3F507-B39C-4DE1-8D7D-22486B0DF882}"/>
              </a:ext>
            </a:extLst>
          </p:cNvPr>
          <p:cNvSpPr txBox="1"/>
          <p:nvPr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pt-BR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mostly</a:t>
            </a:r>
            <a: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interested</a:t>
            </a:r>
            <a: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here</a:t>
            </a:r>
            <a: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1AF4B91-6AE5-4EA6-96D7-80962B5FC56F}"/>
              </a:ext>
            </a:extLst>
          </p:cNvPr>
          <p:cNvSpPr txBox="1"/>
          <p:nvPr/>
        </p:nvSpPr>
        <p:spPr>
          <a:xfrm>
            <a:off x="1356658" y="4760662"/>
            <a:ext cx="42698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dirty="0" err="1">
                <a:solidFill>
                  <a:schemeClr val="bg1"/>
                </a:solidFill>
              </a:rPr>
              <a:t>Adapted</a:t>
            </a:r>
            <a:r>
              <a:rPr lang="pt-BR" sz="500" dirty="0">
                <a:solidFill>
                  <a:schemeClr val="bg1"/>
                </a:solidFill>
              </a:rPr>
              <a:t> </a:t>
            </a:r>
            <a:r>
              <a:rPr lang="pt-BR" sz="500" dirty="0" err="1">
                <a:solidFill>
                  <a:schemeClr val="bg1"/>
                </a:solidFill>
              </a:rPr>
              <a:t>from</a:t>
            </a:r>
            <a:r>
              <a:rPr lang="pt-BR" sz="500" dirty="0">
                <a:solidFill>
                  <a:schemeClr val="bg1"/>
                </a:solidFill>
              </a:rPr>
              <a:t>: https://www.forbes.com/sites/startswithabang/2018/09/11/this-is-why-dark-energy-must-exist-despite-recent-reports-to-the-contrary/?sh=2b776e592356</a:t>
            </a:r>
          </a:p>
        </p:txBody>
      </p:sp>
      <p:sp>
        <p:nvSpPr>
          <p:cNvPr id="8" name="Google Shape;180;p21">
            <a:extLst>
              <a:ext uri="{FF2B5EF4-FFF2-40B4-BE49-F238E27FC236}">
                <a16:creationId xmlns:a16="http://schemas.microsoft.com/office/drawing/2014/main" id="{B1A3AD7D-A97C-4E4C-B1A6-9921309FFA90}"/>
              </a:ext>
            </a:extLst>
          </p:cNvPr>
          <p:cNvSpPr/>
          <p:nvPr/>
        </p:nvSpPr>
        <p:spPr>
          <a:xfrm>
            <a:off x="305704" y="595432"/>
            <a:ext cx="5871053" cy="4477466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  <a:effectLst>
            <a:outerShdw dist="53882" dir="2700000" algn="ctr" rotWithShape="0">
              <a:schemeClr val="dk1"/>
            </a:outerShdw>
          </a:effectLst>
        </p:spPr>
        <p:txBody>
          <a:bodyPr spcFirstLastPara="1" wrap="square" lIns="83825" tIns="41900" rIns="83825" bIns="419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Gravitational Wave Follow-up (Image and Spectro)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Supernova (</a:t>
            </a:r>
            <a:r>
              <a:rPr lang="en-US" sz="2000" i="0" u="none" strike="noStrike" cap="none" dirty="0" err="1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Superluminous</a:t>
            </a:r>
            <a:r>
              <a:rPr lang="en-US" sz="20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) Science</a:t>
            </a:r>
            <a:br>
              <a:rPr lang="en-US" sz="20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</a:br>
            <a:br>
              <a:rPr lang="en-US" sz="20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20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Strong Lensed Supernovae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 err="1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Kilonova</a:t>
            </a:r>
            <a:r>
              <a:rPr lang="en-US" sz="20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 Astrophysics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Gravitational Wave Cosmology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GRB follow-ups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i="0" u="none" strike="noStrike" cap="none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Other events (TDEs, AGN Flares,  …)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i="0" u="none" strike="noStrike" cap="none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Artificial Intelligence Machinery.. Data, Data and data</a:t>
            </a:r>
            <a:endParaRPr lang="en-US" sz="2000" i="0" u="none" strike="noStrike" cap="none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9BFF3AD-7D8D-48D6-78CA-B11B8A9A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758" y="852236"/>
            <a:ext cx="2237426" cy="13473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93D0442-99D7-4B62-0BB2-BEB8D4E77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90"/>
          <a:stretch/>
        </p:blipFill>
        <p:spPr>
          <a:xfrm>
            <a:off x="6329362" y="2465745"/>
            <a:ext cx="1932218" cy="241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2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141596" y="-15455"/>
            <a:ext cx="8970798" cy="965957"/>
          </a:xfrm>
          <a:prstGeom prst="rect">
            <a:avLst/>
          </a:prstGeom>
          <a:solidFill>
            <a:srgbClr val="0011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8790" r="27951" b="14358"/>
          <a:stretch/>
        </p:blipFill>
        <p:spPr>
          <a:xfrm>
            <a:off x="8172328" y="19050"/>
            <a:ext cx="696448" cy="835833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275224" y="133800"/>
            <a:ext cx="85935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694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 Strong Lensing Challenge Results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17E0B5AB-E57C-4816-A5BC-17AA454D1B69}"/>
              </a:ext>
            </a:extLst>
          </p:cNvPr>
          <p:cNvGrpSpPr/>
          <p:nvPr/>
        </p:nvGrpSpPr>
        <p:grpSpPr>
          <a:xfrm>
            <a:off x="-1446" y="-4753"/>
            <a:ext cx="181829" cy="5148253"/>
            <a:chOff x="-9525" y="-14288"/>
            <a:chExt cx="242438" cy="6872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13">
              <a:extLst>
                <a:ext uri="{FF2B5EF4-FFF2-40B4-BE49-F238E27FC236}">
                  <a16:creationId xmlns:a16="http://schemas.microsoft.com/office/drawing/2014/main" id="{4722B4CC-BE25-40C8-B171-04667894D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-14288"/>
              <a:ext cx="242438" cy="6858000"/>
            </a:xfrm>
            <a:prstGeom prst="rect">
              <a:avLst/>
            </a:prstGeom>
            <a:solidFill>
              <a:srgbClr val="3262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33694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>
                <a:latin typeface="Arial" panose="020B0604020202020204" pitchFamily="34" charset="0"/>
                <a:cs typeface="Arial" charset="0"/>
              </a:endParaRPr>
            </a:p>
          </p:txBody>
        </p:sp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1063EDAB-0278-4E1D-BC8A-E3D9DBD7A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r="80241"/>
            <a:stretch>
              <a:fillRect/>
            </a:stretch>
          </p:blipFill>
          <p:spPr bwMode="auto">
            <a:xfrm>
              <a:off x="0" y="6038491"/>
              <a:ext cx="223999" cy="81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Retângulo 1">
            <a:extLst>
              <a:ext uri="{FF2B5EF4-FFF2-40B4-BE49-F238E27FC236}">
                <a16:creationId xmlns:a16="http://schemas.microsoft.com/office/drawing/2014/main" id="{D4AD6341-CA1D-4F4A-A45C-CB388076B5BF}"/>
              </a:ext>
            </a:extLst>
          </p:cNvPr>
          <p:cNvSpPr txBox="1"/>
          <p:nvPr/>
        </p:nvSpPr>
        <p:spPr>
          <a:xfrm>
            <a:off x="287655" y="971550"/>
            <a:ext cx="8639209" cy="346249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7145" tIns="17145" rIns="17145" bIns="17145">
            <a:spAutoFit/>
          </a:bodyPr>
          <a:lstStyle/>
          <a:p>
            <a:pPr defTabSz="336948" eaLnBrk="0" fontAlgn="base" hangingPunct="0">
              <a:spcBef>
                <a:spcPct val="0"/>
              </a:spcBef>
              <a:spcAft>
                <a:spcPct val="0"/>
              </a:spcAft>
              <a:defRPr sz="5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025" b="1" dirty="0">
                <a:solidFill>
                  <a:srgbClr val="002F8E"/>
                </a:solidFill>
                <a:latin typeface="Calibri"/>
                <a:cs typeface="Arial" panose="020B0604020202020204" pitchFamily="34" charset="0"/>
                <a:sym typeface="Helvetica Light"/>
              </a:rPr>
              <a:t>We won the International SL Challenge / 2020</a:t>
            </a:r>
            <a:endParaRPr lang="en-US" sz="1950" b="1" dirty="0">
              <a:solidFill>
                <a:srgbClr val="002F8E"/>
              </a:solidFill>
              <a:latin typeface="Calibri"/>
              <a:cs typeface="Arial" panose="020B0604020202020204" pitchFamily="34" charset="0"/>
              <a:sym typeface="Helvetica Ligh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CE4815-0A1F-102A-2A37-5CBBE4378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655" y="2303393"/>
            <a:ext cx="1773657" cy="188547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D8B6054-06DB-2A09-41B9-1B7181A2E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3929" y="2151859"/>
            <a:ext cx="5552319" cy="980193"/>
          </a:xfrm>
          <a:prstGeom prst="rect">
            <a:avLst/>
          </a:prstGeom>
        </p:spPr>
      </p:pic>
      <p:sp>
        <p:nvSpPr>
          <p:cNvPr id="10" name="Chave Esquerda 9">
            <a:extLst>
              <a:ext uri="{FF2B5EF4-FFF2-40B4-BE49-F238E27FC236}">
                <a16:creationId xmlns:a16="http://schemas.microsoft.com/office/drawing/2014/main" id="{82CEB00E-A020-951A-8A1C-151290F6EDEE}"/>
              </a:ext>
            </a:extLst>
          </p:cNvPr>
          <p:cNvSpPr/>
          <p:nvPr/>
        </p:nvSpPr>
        <p:spPr>
          <a:xfrm>
            <a:off x="2411422" y="2372272"/>
            <a:ext cx="316859" cy="759781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have Esquerda 10">
            <a:extLst>
              <a:ext uri="{FF2B5EF4-FFF2-40B4-BE49-F238E27FC236}">
                <a16:creationId xmlns:a16="http://schemas.microsoft.com/office/drawing/2014/main" id="{1517C306-EBD4-6211-586C-6FB52367D5CB}"/>
              </a:ext>
            </a:extLst>
          </p:cNvPr>
          <p:cNvSpPr/>
          <p:nvPr/>
        </p:nvSpPr>
        <p:spPr>
          <a:xfrm rot="5400000">
            <a:off x="3858612" y="2791950"/>
            <a:ext cx="207704" cy="1219072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47B6382-7CB2-60F1-A58A-0630D10E1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5884" y="3573337"/>
            <a:ext cx="3716970" cy="119722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3F5471F-BF0F-9593-D158-78F5A6844B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3575" y="3178939"/>
            <a:ext cx="3607594" cy="160580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094C18A-0679-7171-92C2-1BE540AA42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224" y="1333799"/>
            <a:ext cx="4572396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3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0"/>
            <a:ext cx="9144000" cy="5079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chemeClr val="lt1"/>
                </a:solidFill>
              </a:rPr>
              <a:t>Galaxy Morphology on DELVE 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364263" y="444901"/>
            <a:ext cx="4687087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pt-BR" sz="1800" dirty="0" err="1">
                <a:solidFill>
                  <a:srgbClr val="595959"/>
                </a:solidFill>
              </a:rPr>
              <a:t>Main</a:t>
            </a:r>
            <a:r>
              <a:rPr lang="pt-BR" sz="1800" dirty="0">
                <a:solidFill>
                  <a:srgbClr val="595959"/>
                </a:solidFill>
              </a:rPr>
              <a:t> </a:t>
            </a:r>
            <a:r>
              <a:rPr lang="pt-BR" sz="1800" dirty="0" err="1">
                <a:solidFill>
                  <a:srgbClr val="595959"/>
                </a:solidFill>
              </a:rPr>
              <a:t>Goals</a:t>
            </a:r>
            <a:r>
              <a:rPr lang="pt-BR" sz="1800" dirty="0">
                <a:solidFill>
                  <a:srgbClr val="595959"/>
                </a:solidFill>
              </a:rPr>
              <a:t>:</a:t>
            </a:r>
            <a:endParaRPr sz="1800" dirty="0">
              <a:solidFill>
                <a:srgbClr val="595959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rgbClr val="595959"/>
                </a:solidFill>
              </a:rPr>
              <a:t>Provide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reliable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morphological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classification</a:t>
            </a:r>
            <a:r>
              <a:rPr lang="pt-BR" sz="1200" dirty="0">
                <a:solidFill>
                  <a:srgbClr val="595959"/>
                </a:solidFill>
              </a:rPr>
              <a:t> for DELVE </a:t>
            </a:r>
            <a:r>
              <a:rPr lang="pt-BR" sz="1200" dirty="0" err="1">
                <a:solidFill>
                  <a:srgbClr val="595959"/>
                </a:solidFill>
              </a:rPr>
              <a:t>galaxies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dow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to</a:t>
            </a:r>
            <a:r>
              <a:rPr lang="pt-BR" sz="1200" dirty="0">
                <a:solidFill>
                  <a:srgbClr val="595959"/>
                </a:solidFill>
              </a:rPr>
              <a:t> magnitude 21.5.</a:t>
            </a:r>
            <a:endParaRPr sz="1200" dirty="0">
              <a:solidFill>
                <a:srgbClr val="595959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rgbClr val="595959"/>
                </a:solidFill>
              </a:rPr>
              <a:t>Investigate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galaxy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morphology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across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different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environments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and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redshifts</a:t>
            </a:r>
            <a:r>
              <a:rPr lang="pt-BR" sz="1200" dirty="0">
                <a:solidFill>
                  <a:srgbClr val="595959"/>
                </a:solidFill>
              </a:rPr>
              <a:t>.</a:t>
            </a:r>
            <a:endParaRPr sz="1200" dirty="0">
              <a:solidFill>
                <a:srgbClr val="595959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595959"/>
                </a:solidFill>
              </a:rPr>
              <a:t>Release a </a:t>
            </a:r>
            <a:r>
              <a:rPr lang="pt-BR" sz="1200" dirty="0" err="1">
                <a:solidFill>
                  <a:srgbClr val="595959"/>
                </a:solidFill>
              </a:rPr>
              <a:t>catalog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with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morphological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measurements</a:t>
            </a:r>
            <a:r>
              <a:rPr lang="pt-BR" sz="1200" dirty="0">
                <a:solidFill>
                  <a:srgbClr val="595959"/>
                </a:solidFill>
              </a:rPr>
              <a:t> for </a:t>
            </a:r>
            <a:r>
              <a:rPr lang="pt-BR" sz="1200" dirty="0" err="1">
                <a:solidFill>
                  <a:srgbClr val="595959"/>
                </a:solidFill>
              </a:rPr>
              <a:t>all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galaxies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on</a:t>
            </a:r>
            <a:r>
              <a:rPr lang="pt-BR" sz="1200" dirty="0">
                <a:solidFill>
                  <a:srgbClr val="595959"/>
                </a:solidFill>
              </a:rPr>
              <a:t> DELVE (S/N &gt; 5, ~100 </a:t>
            </a:r>
            <a:r>
              <a:rPr lang="pt-BR" sz="1200" dirty="0" err="1">
                <a:solidFill>
                  <a:srgbClr val="595959"/>
                </a:solidFill>
              </a:rPr>
              <a:t>million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galaxies</a:t>
            </a:r>
            <a:r>
              <a:rPr lang="pt-BR" sz="1200" dirty="0">
                <a:solidFill>
                  <a:srgbClr val="595959"/>
                </a:solidFill>
              </a:rPr>
              <a:t>).</a:t>
            </a: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595959"/>
                </a:solidFill>
              </a:rPr>
              <a:t>In future </a:t>
            </a:r>
            <a:r>
              <a:rPr lang="pt-BR" sz="1200" dirty="0" err="1">
                <a:solidFill>
                  <a:srgbClr val="595959"/>
                </a:solidFill>
              </a:rPr>
              <a:t>we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will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produce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enviroment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catalog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using</a:t>
            </a:r>
            <a:r>
              <a:rPr lang="pt-BR" sz="1200" dirty="0">
                <a:solidFill>
                  <a:srgbClr val="595959"/>
                </a:solidFill>
              </a:rPr>
              <a:t> </a:t>
            </a:r>
            <a:r>
              <a:rPr lang="pt-BR" sz="1200" dirty="0" err="1">
                <a:solidFill>
                  <a:srgbClr val="595959"/>
                </a:solidFill>
              </a:rPr>
              <a:t>morphology</a:t>
            </a:r>
            <a:r>
              <a:rPr lang="pt-BR" sz="1200" dirty="0">
                <a:solidFill>
                  <a:srgbClr val="595959"/>
                </a:solidFill>
              </a:rPr>
              <a:t> + </a:t>
            </a:r>
            <a:r>
              <a:rPr lang="pt-BR" sz="1200" dirty="0" err="1">
                <a:solidFill>
                  <a:srgbClr val="595959"/>
                </a:solidFill>
              </a:rPr>
              <a:t>photo</a:t>
            </a:r>
            <a:r>
              <a:rPr lang="pt-BR" sz="1200" dirty="0">
                <a:solidFill>
                  <a:srgbClr val="595959"/>
                </a:solidFill>
              </a:rPr>
              <a:t>-z</a:t>
            </a:r>
            <a:endParaRPr sz="1200" dirty="0">
              <a:solidFill>
                <a:srgbClr val="595959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rgbClr val="595959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424224" y="523505"/>
            <a:ext cx="4669201" cy="2615619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25" y="3253428"/>
            <a:ext cx="1645200" cy="16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725" y="3253428"/>
            <a:ext cx="1645200" cy="16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424225" y="4784325"/>
            <a:ext cx="33861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595959"/>
                </a:solidFill>
              </a:rPr>
              <a:t>Santana-Silva (.in prep)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5336050" y="725775"/>
            <a:ext cx="3337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003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●"/>
            </a:pPr>
            <a:r>
              <a:rPr lang="pt-BR" sz="1800">
                <a:solidFill>
                  <a:srgbClr val="595959"/>
                </a:solidFill>
              </a:rPr>
              <a:t>Galaxy Selection:</a:t>
            </a:r>
            <a:endParaRPr sz="1800">
              <a:solidFill>
                <a:srgbClr val="595959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595959"/>
                </a:solidFill>
              </a:rPr>
              <a:t>mag_g &lt; 21.5</a:t>
            </a:r>
            <a:endParaRPr sz="1800">
              <a:solidFill>
                <a:srgbClr val="595959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595959"/>
                </a:solidFill>
              </a:rPr>
              <a:t>flags = 0</a:t>
            </a:r>
            <a:endParaRPr sz="1800">
              <a:solidFill>
                <a:srgbClr val="595959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595959"/>
                </a:solidFill>
              </a:rPr>
              <a:t>Extendend_class = 3</a:t>
            </a:r>
            <a:endParaRPr sz="1800">
              <a:solidFill>
                <a:srgbClr val="595959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595959"/>
                </a:solidFill>
              </a:rPr>
              <a:t>S/N &gt; 5</a:t>
            </a:r>
            <a:endParaRPr sz="1800">
              <a:solidFill>
                <a:srgbClr val="595959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595959"/>
                </a:solidFill>
              </a:rPr>
              <a:t>100 million galaxies </a:t>
            </a:r>
            <a:endParaRPr sz="1800">
              <a:solidFill>
                <a:srgbClr val="595959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595959"/>
                </a:solidFill>
              </a:rPr>
              <a:t> </a:t>
            </a:r>
            <a:endParaRPr sz="1800">
              <a:solidFill>
                <a:srgbClr val="595959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595959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595959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6477250" y="2958525"/>
            <a:ext cx="1911300" cy="2006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0292" y="2921999"/>
            <a:ext cx="4148949" cy="204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1025" y="720873"/>
            <a:ext cx="1645200" cy="1145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0" y="0"/>
            <a:ext cx="9144000" cy="5079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 dirty="0">
                <a:solidFill>
                  <a:schemeClr val="lt1"/>
                </a:solidFill>
              </a:rPr>
              <a:t>CNN (model performance)</a:t>
            </a:r>
            <a:endParaRPr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345475" y="591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pt-BR" sz="1800" dirty="0">
                <a:solidFill>
                  <a:srgbClr val="595959"/>
                </a:solidFill>
              </a:rPr>
              <a:t>10000 </a:t>
            </a:r>
            <a:r>
              <a:rPr lang="pt-BR" sz="1800" dirty="0" err="1">
                <a:solidFill>
                  <a:srgbClr val="595959"/>
                </a:solidFill>
              </a:rPr>
              <a:t>galaxies</a:t>
            </a:r>
            <a:r>
              <a:rPr lang="pt-BR" sz="1800" dirty="0">
                <a:solidFill>
                  <a:srgbClr val="595959"/>
                </a:solidFill>
              </a:rPr>
              <a:t>.</a:t>
            </a:r>
            <a:endParaRPr sz="1800" dirty="0">
              <a:solidFill>
                <a:srgbClr val="595959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pt-BR" sz="1800" dirty="0" err="1">
                <a:solidFill>
                  <a:srgbClr val="595959"/>
                </a:solidFill>
              </a:rPr>
              <a:t>Binary</a:t>
            </a:r>
            <a:r>
              <a:rPr lang="pt-BR" sz="1800" dirty="0">
                <a:solidFill>
                  <a:srgbClr val="595959"/>
                </a:solidFill>
              </a:rPr>
              <a:t> </a:t>
            </a:r>
            <a:r>
              <a:rPr lang="pt-BR" sz="1800" dirty="0" err="1">
                <a:solidFill>
                  <a:srgbClr val="595959"/>
                </a:solidFill>
              </a:rPr>
              <a:t>classification</a:t>
            </a:r>
            <a:r>
              <a:rPr lang="pt-BR" sz="1800" dirty="0">
                <a:solidFill>
                  <a:srgbClr val="595959"/>
                </a:solidFill>
              </a:rPr>
              <a:t>: Disk </a:t>
            </a:r>
            <a:r>
              <a:rPr lang="pt-BR" sz="1800" dirty="0" err="1">
                <a:solidFill>
                  <a:srgbClr val="595959"/>
                </a:solidFill>
              </a:rPr>
              <a:t>and</a:t>
            </a:r>
            <a:r>
              <a:rPr lang="pt-BR" sz="1800" dirty="0">
                <a:solidFill>
                  <a:srgbClr val="595959"/>
                </a:solidFill>
              </a:rPr>
              <a:t> </a:t>
            </a:r>
            <a:r>
              <a:rPr lang="pt-BR" sz="1800" dirty="0" err="1">
                <a:solidFill>
                  <a:srgbClr val="595959"/>
                </a:solidFill>
              </a:rPr>
              <a:t>Spheroid</a:t>
            </a:r>
            <a:r>
              <a:rPr lang="pt-BR" sz="1800" dirty="0">
                <a:solidFill>
                  <a:srgbClr val="595959"/>
                </a:solidFill>
              </a:rPr>
              <a:t>.</a:t>
            </a:r>
            <a:endParaRPr sz="1800" dirty="0">
              <a:solidFill>
                <a:srgbClr val="595959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pt-BR" sz="1800" dirty="0">
                <a:solidFill>
                  <a:srgbClr val="595959"/>
                </a:solidFill>
              </a:rPr>
              <a:t>70% (</a:t>
            </a:r>
            <a:r>
              <a:rPr lang="pt-BR" sz="1800" dirty="0" err="1">
                <a:solidFill>
                  <a:srgbClr val="595959"/>
                </a:solidFill>
              </a:rPr>
              <a:t>train</a:t>
            </a:r>
            <a:r>
              <a:rPr lang="pt-BR" sz="1800" dirty="0">
                <a:solidFill>
                  <a:srgbClr val="595959"/>
                </a:solidFill>
              </a:rPr>
              <a:t>), 20% (</a:t>
            </a:r>
            <a:r>
              <a:rPr lang="pt-BR" sz="1800" dirty="0" err="1">
                <a:solidFill>
                  <a:srgbClr val="595959"/>
                </a:solidFill>
              </a:rPr>
              <a:t>validation</a:t>
            </a:r>
            <a:r>
              <a:rPr lang="pt-BR" sz="1800" dirty="0">
                <a:solidFill>
                  <a:srgbClr val="595959"/>
                </a:solidFill>
              </a:rPr>
              <a:t>), 10% (</a:t>
            </a:r>
            <a:r>
              <a:rPr lang="pt-BR" sz="1800" dirty="0" err="1">
                <a:solidFill>
                  <a:srgbClr val="595959"/>
                </a:solidFill>
              </a:rPr>
              <a:t>test</a:t>
            </a:r>
            <a:r>
              <a:rPr lang="pt-BR" sz="1800" dirty="0">
                <a:solidFill>
                  <a:srgbClr val="595959"/>
                </a:solidFill>
              </a:rPr>
              <a:t>).</a:t>
            </a:r>
            <a:endParaRPr sz="1800" dirty="0">
              <a:solidFill>
                <a:srgbClr val="59595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4275" y="591475"/>
            <a:ext cx="882550" cy="88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3525" y="591474"/>
            <a:ext cx="882550" cy="88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3275" y="591475"/>
            <a:ext cx="882550" cy="88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3525" y="1474025"/>
            <a:ext cx="882550" cy="88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00975" y="1474025"/>
            <a:ext cx="882550" cy="88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31725" y="1474025"/>
            <a:ext cx="882550" cy="8825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424225" y="4784325"/>
            <a:ext cx="33861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595959"/>
                </a:solidFill>
              </a:rPr>
              <a:t>Santana-Silva (.in </a:t>
            </a:r>
            <a:r>
              <a:rPr lang="pt-BR" sz="1200" dirty="0" err="1">
                <a:solidFill>
                  <a:srgbClr val="595959"/>
                </a:solidFill>
              </a:rPr>
              <a:t>prep</a:t>
            </a:r>
            <a:r>
              <a:rPr lang="pt-BR" sz="1200" dirty="0">
                <a:solidFill>
                  <a:srgbClr val="595959"/>
                </a:solidFill>
              </a:rPr>
              <a:t>)</a:t>
            </a:r>
            <a:endParaRPr sz="1200" dirty="0">
              <a:solidFill>
                <a:srgbClr val="595959"/>
              </a:solidFill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4600" y="1676150"/>
            <a:ext cx="3108177" cy="310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650" y="2095025"/>
            <a:ext cx="2789599" cy="209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28800" y="2839775"/>
            <a:ext cx="2896726" cy="217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0" y="0"/>
            <a:ext cx="9144000" cy="60007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 err="1">
                <a:solidFill>
                  <a:schemeClr val="lt1"/>
                </a:solidFill>
              </a:rPr>
              <a:t>Possible</a:t>
            </a:r>
            <a:r>
              <a:rPr lang="pt-BR" sz="2400" b="1" dirty="0">
                <a:solidFill>
                  <a:schemeClr val="lt1"/>
                </a:solidFill>
              </a:rPr>
              <a:t> Fink </a:t>
            </a:r>
            <a:r>
              <a:rPr lang="pt-BR" sz="2400" b="1" dirty="0" err="1">
                <a:solidFill>
                  <a:schemeClr val="lt1"/>
                </a:solidFill>
              </a:rPr>
              <a:t>Synergies</a:t>
            </a:r>
            <a:r>
              <a:rPr lang="pt-BR" sz="2400" b="1" dirty="0">
                <a:solidFill>
                  <a:schemeClr val="lt1"/>
                </a:solidFill>
              </a:rPr>
              <a:t> </a:t>
            </a:r>
            <a:r>
              <a:rPr lang="pt-BR" sz="2400" b="1" dirty="0" err="1">
                <a:solidFill>
                  <a:schemeClr val="lt1"/>
                </a:solidFill>
              </a:rPr>
              <a:t>Beyond</a:t>
            </a:r>
            <a:r>
              <a:rPr lang="pt-BR" sz="2400" b="1" dirty="0">
                <a:solidFill>
                  <a:schemeClr val="lt1"/>
                </a:solidFill>
              </a:rPr>
              <a:t> CATS </a:t>
            </a:r>
            <a:r>
              <a:rPr lang="pt-BR" sz="2400" b="1" dirty="0" err="1">
                <a:solidFill>
                  <a:schemeClr val="lt1"/>
                </a:solidFill>
              </a:rPr>
              <a:t>Alert</a:t>
            </a:r>
            <a:r>
              <a:rPr lang="pt-BR" sz="2400" b="1" dirty="0">
                <a:solidFill>
                  <a:schemeClr val="lt1"/>
                </a:solidFill>
              </a:rPr>
              <a:t> </a:t>
            </a:r>
            <a:r>
              <a:rPr lang="pt-BR" sz="2400" b="1" dirty="0" err="1">
                <a:solidFill>
                  <a:schemeClr val="lt1"/>
                </a:solidFill>
              </a:rPr>
              <a:t>classification</a:t>
            </a:r>
            <a:endParaRPr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80;p21">
            <a:extLst>
              <a:ext uri="{FF2B5EF4-FFF2-40B4-BE49-F238E27FC236}">
                <a16:creationId xmlns:a16="http://schemas.microsoft.com/office/drawing/2014/main" id="{5A62855A-5424-8C48-5A16-4C866ECB6CAD}"/>
              </a:ext>
            </a:extLst>
          </p:cNvPr>
          <p:cNvSpPr/>
          <p:nvPr/>
        </p:nvSpPr>
        <p:spPr>
          <a:xfrm>
            <a:off x="22567" y="857597"/>
            <a:ext cx="3827914" cy="3792984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  <a:effectLst>
            <a:outerShdw dist="53882" dir="2700000" algn="ctr" rotWithShape="0">
              <a:schemeClr val="dk1"/>
            </a:outerShdw>
          </a:effectLst>
        </p:spPr>
        <p:txBody>
          <a:bodyPr spcFirstLastPara="1" wrap="square" lIns="83825" tIns="41900" rIns="83825" bIns="419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We produced &gt; 20,000 sq deg heterogeneous coverage with high quality photo-zs up to mag r ~22 with full PDF (no gaussian approximation)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We will have morphology catalogs over the same area  mag 21-ish</a:t>
            </a:r>
            <a:br>
              <a:rPr lang="en-US" sz="20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</a:br>
            <a:br>
              <a:rPr lang="en-US" sz="20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20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We have many GPUs …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We can classify Alerts very quickly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i="0" u="none" strike="noStrike" cap="none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i="0" u="none" strike="noStrike" cap="none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" name="Google Shape;180;p21">
            <a:extLst>
              <a:ext uri="{FF2B5EF4-FFF2-40B4-BE49-F238E27FC236}">
                <a16:creationId xmlns:a16="http://schemas.microsoft.com/office/drawing/2014/main" id="{D51AD20E-7B56-BCCF-0FA0-7275364EED61}"/>
              </a:ext>
            </a:extLst>
          </p:cNvPr>
          <p:cNvSpPr/>
          <p:nvPr/>
        </p:nvSpPr>
        <p:spPr>
          <a:xfrm>
            <a:off x="4000500" y="542924"/>
            <a:ext cx="5023195" cy="455056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  <a:effectLst>
            <a:outerShdw dist="53882" dir="2700000" algn="ctr" rotWithShape="0">
              <a:schemeClr val="dk1"/>
            </a:outerShdw>
          </a:effectLst>
        </p:spPr>
        <p:txBody>
          <a:bodyPr spcFirstLastPara="1" wrap="square" lIns="83825" tIns="41900" rIns="83825" bIns="419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We could identify possible host galaxy photo-z from most of alerts before Rubin gives this info right away.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We could study environment of galaxies and host properties around transients.</a:t>
            </a:r>
            <a:br>
              <a:rPr lang="en-US" sz="18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</a:br>
            <a:br>
              <a:rPr lang="en-US" sz="18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We could classify all possible objects not alerts.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We could quickly classify an stamp over alert of possible SLSN.</a:t>
            </a:r>
            <a:br>
              <a:rPr lang="en-US" sz="18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</a:br>
            <a:br>
              <a:rPr lang="en-US" sz="18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We could work on massive modelling of subsets of transients with Neural Posterior Estimation techniques.</a:t>
            </a:r>
            <a:br>
              <a:rPr lang="en-US" sz="1800" i="0" u="none" strike="noStrike" cap="none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lang="en-US" sz="1800" i="0" u="none" strike="noStrike" cap="none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Follow- up high with high cadency some fields/objects of interest with the T80S / SOAR.</a:t>
            </a:r>
            <a:endParaRPr lang="en-US" sz="1800" i="0" u="none" strike="noStrike" cap="none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i="0" u="none" strike="noStrike" cap="none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i="0" u="none" strike="noStrike" cap="none" dirty="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094575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BEA1222C-8057-425F-992F-B1A7EABF83DF}"/>
              </a:ext>
            </a:extLst>
          </p:cNvPr>
          <p:cNvSpPr/>
          <p:nvPr/>
        </p:nvSpPr>
        <p:spPr>
          <a:xfrm>
            <a:off x="6723529" y="1458259"/>
            <a:ext cx="2306918" cy="150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 bwMode="auto">
          <a:xfrm>
            <a:off x="108096" y="326098"/>
            <a:ext cx="9025160" cy="614113"/>
          </a:xfrm>
          <a:prstGeom prst="rect">
            <a:avLst/>
          </a:prstGeom>
          <a:solidFill>
            <a:srgbClr val="0011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05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355" t="3674" r="1968" b="4481"/>
          <a:stretch/>
        </p:blipFill>
        <p:spPr>
          <a:xfrm>
            <a:off x="219214" y="394364"/>
            <a:ext cx="1751263" cy="951774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029" name="Text Box 86"/>
          <p:cNvSpPr txBox="1">
            <a:spLocks noChangeArrowheads="1"/>
          </p:cNvSpPr>
          <p:nvPr/>
        </p:nvSpPr>
        <p:spPr bwMode="auto">
          <a:xfrm>
            <a:off x="2251519" y="395718"/>
            <a:ext cx="54554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Centro Brasileiro de Pesquisas Físicas</a:t>
            </a:r>
            <a:endParaRPr lang="pt-B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9519" name="Picture 6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180384" y="-6857"/>
            <a:ext cx="8963615" cy="33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80383" y="37045"/>
            <a:ext cx="6272213" cy="300058"/>
          </a:xfrm>
          <a:prstGeom prst="rect">
            <a:avLst/>
          </a:prstGeom>
          <a:noFill/>
        </p:spPr>
        <p:txBody>
          <a:bodyPr wrap="square" lIns="68556" tIns="34278" rIns="68556" bIns="34278" rtlCol="0">
            <a:spAutoFit/>
          </a:bodyPr>
          <a:lstStyle/>
          <a:p>
            <a:r>
              <a:rPr lang="pt-BR" sz="15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Ministério da Ciência, Tecnologia e Inovações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658" name="Picture 202" descr="imagem sem descriÃ§Ã£o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6"/>
          <a:stretch/>
        </p:blipFill>
        <p:spPr bwMode="auto">
          <a:xfrm>
            <a:off x="1903295" y="3717845"/>
            <a:ext cx="3016002" cy="14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9" t="11462" r="32200" b="23557"/>
          <a:stretch/>
        </p:blipFill>
        <p:spPr>
          <a:xfrm>
            <a:off x="4769564" y="3717845"/>
            <a:ext cx="1029440" cy="1431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40" y="3735684"/>
            <a:ext cx="2253119" cy="143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tângulo 14"/>
          <p:cNvSpPr/>
          <p:nvPr/>
        </p:nvSpPr>
        <p:spPr>
          <a:xfrm>
            <a:off x="835319" y="1495815"/>
            <a:ext cx="7868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Gravitational Waves and Time Domain Astrophysics in Brazilian Center for Physics Research: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924F3F7-41EA-4BAC-A77A-57FE24AF83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/>
          <a:stretch/>
        </p:blipFill>
        <p:spPr>
          <a:xfrm>
            <a:off x="180384" y="3717845"/>
            <a:ext cx="1722911" cy="1431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EE2A2FE-631A-4929-827D-FD9FB8AC34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354" r="40444"/>
          <a:stretch/>
        </p:blipFill>
        <p:spPr>
          <a:xfrm rot="5400000">
            <a:off x="7879749" y="3902437"/>
            <a:ext cx="1431001" cy="109749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2132C20-105D-477A-ADDD-B941711817BE}"/>
              </a:ext>
            </a:extLst>
          </p:cNvPr>
          <p:cNvSpPr txBox="1"/>
          <p:nvPr/>
        </p:nvSpPr>
        <p:spPr>
          <a:xfrm>
            <a:off x="583605" y="2813124"/>
            <a:ext cx="8970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i="1" dirty="0">
                <a:solidFill>
                  <a:schemeClr val="accent1">
                    <a:lumMod val="50000"/>
                  </a:schemeClr>
                </a:solidFill>
              </a:rPr>
              <a:t>Clécio R.  Bom – </a:t>
            </a:r>
            <a:r>
              <a:rPr lang="pt-BR" sz="1800" b="1" i="1" dirty="0">
                <a:solidFill>
                  <a:schemeClr val="accent1">
                    <a:lumMod val="50000"/>
                  </a:schemeClr>
                </a:solidFill>
                <a:hlinkClick r:id="rId10"/>
              </a:rPr>
              <a:t>debom@cbpf.br</a:t>
            </a:r>
            <a:endParaRPr lang="pt-BR" sz="18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pt-BR" sz="1800" b="1" i="1" dirty="0">
                <a:solidFill>
                  <a:schemeClr val="accent1">
                    <a:lumMod val="50000"/>
                  </a:schemeClr>
                </a:solidFill>
              </a:rPr>
              <a:t>Head </a:t>
            </a:r>
            <a:r>
              <a:rPr lang="pt-BR" sz="1800" b="1" i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pt-BR" sz="1800" b="1" i="1" dirty="0">
                <a:solidFill>
                  <a:schemeClr val="accent1">
                    <a:lumMod val="50000"/>
                  </a:schemeClr>
                </a:solidFill>
              </a:rPr>
              <a:t> CBPF AI </a:t>
            </a:r>
            <a:r>
              <a:rPr lang="pt-BR" sz="1800" b="1" i="1" dirty="0" err="1">
                <a:solidFill>
                  <a:schemeClr val="accent1">
                    <a:lumMod val="50000"/>
                  </a:schemeClr>
                </a:solidFill>
              </a:rPr>
              <a:t>Lab</a:t>
            </a:r>
            <a:r>
              <a:rPr lang="pt-BR" sz="18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2D56D481-0C36-4D1E-970A-EDB454E2FD2A}"/>
              </a:ext>
            </a:extLst>
          </p:cNvPr>
          <p:cNvCxnSpPr/>
          <p:nvPr/>
        </p:nvCxnSpPr>
        <p:spPr>
          <a:xfrm>
            <a:off x="109987" y="3717845"/>
            <a:ext cx="9034011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16">
            <a:extLst>
              <a:ext uri="{FF2B5EF4-FFF2-40B4-BE49-F238E27FC236}">
                <a16:creationId xmlns:a16="http://schemas.microsoft.com/office/drawing/2014/main" id="{17E0B5AB-E57C-4816-A5BC-17AA454D1B69}"/>
              </a:ext>
            </a:extLst>
          </p:cNvPr>
          <p:cNvGrpSpPr/>
          <p:nvPr/>
        </p:nvGrpSpPr>
        <p:grpSpPr>
          <a:xfrm>
            <a:off x="-1446" y="-4753"/>
            <a:ext cx="181829" cy="5148253"/>
            <a:chOff x="-9525" y="-14288"/>
            <a:chExt cx="242438" cy="6872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13">
              <a:extLst>
                <a:ext uri="{FF2B5EF4-FFF2-40B4-BE49-F238E27FC236}">
                  <a16:creationId xmlns:a16="http://schemas.microsoft.com/office/drawing/2014/main" id="{4722B4CC-BE25-40C8-B171-04667894D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-14288"/>
              <a:ext cx="242438" cy="6858000"/>
            </a:xfrm>
            <a:prstGeom prst="rect">
              <a:avLst/>
            </a:prstGeom>
            <a:solidFill>
              <a:srgbClr val="3262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050" b="1">
                <a:cs typeface="Arial" charset="0"/>
              </a:endParaRPr>
            </a:p>
          </p:txBody>
        </p:sp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1063EDAB-0278-4E1D-BC8A-E3D9DBD7A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 r="80241"/>
            <a:stretch>
              <a:fillRect/>
            </a:stretch>
          </p:blipFill>
          <p:spPr bwMode="auto">
            <a:xfrm>
              <a:off x="0" y="6038491"/>
              <a:ext cx="223999" cy="81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D1357487-EF2C-40D4-B9EB-E96139E922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95249" y="306132"/>
            <a:ext cx="524148" cy="61411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EA9B05D-1EBB-4BCD-ABC1-5C0E64432E5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1628" t="9040" r="931" b="12213"/>
          <a:stretch/>
        </p:blipFill>
        <p:spPr>
          <a:xfrm>
            <a:off x="1873018" y="3726764"/>
            <a:ext cx="1641683" cy="1431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7715A5F-E4AF-4578-AD56-BA02B7436D09}"/>
              </a:ext>
            </a:extLst>
          </p:cNvPr>
          <p:cNvSpPr txBox="1"/>
          <p:nvPr/>
        </p:nvSpPr>
        <p:spPr>
          <a:xfrm>
            <a:off x="-7198" y="3335560"/>
            <a:ext cx="2589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accent1">
                    <a:lumMod val="50000"/>
                  </a:schemeClr>
                </a:solidFill>
              </a:rPr>
              <a:t>litcomp.cbpf.br/ai/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299B7406-0E78-44F3-8EC3-E9A18DEE9FA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347" t="30181" b="15724"/>
          <a:stretch/>
        </p:blipFill>
        <p:spPr>
          <a:xfrm>
            <a:off x="8040459" y="2501622"/>
            <a:ext cx="957336" cy="105174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C22475A-6D5B-5C5A-D2C8-CC08BB65CF04}"/>
              </a:ext>
            </a:extLst>
          </p:cNvPr>
          <p:cNvSpPr txBox="1"/>
          <p:nvPr/>
        </p:nvSpPr>
        <p:spPr>
          <a:xfrm>
            <a:off x="3411296" y="2340917"/>
            <a:ext cx="6567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Synergies with FINK</a:t>
            </a:r>
            <a:endParaRPr lang="pt-BR" sz="2400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1655D75-BEB2-195E-CDB0-93ADB7BEDA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9736" y="2510058"/>
            <a:ext cx="1630244" cy="80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64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A2E7736B-75F3-4DF2-9E28-F2D819FED1D2}"/>
              </a:ext>
            </a:extLst>
          </p:cNvPr>
          <p:cNvSpPr txBox="1">
            <a:spLocks/>
          </p:cNvSpPr>
          <p:nvPr/>
        </p:nvSpPr>
        <p:spPr>
          <a:xfrm>
            <a:off x="180383" y="44104"/>
            <a:ext cx="8963617" cy="7355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1463" algn="ctr"/>
            <a:r>
              <a:rPr lang="en-US" sz="2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Kilonova</a:t>
            </a:r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Hunting starts…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89" y="97773"/>
            <a:ext cx="1818703" cy="540000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bg1">
                <a:lumMod val="75000"/>
              </a:schemeClr>
            </a:solidFill>
          </a:ln>
        </p:spPr>
      </p:pic>
      <p:grpSp>
        <p:nvGrpSpPr>
          <p:cNvPr id="27" name="Group 16">
            <a:extLst>
              <a:ext uri="{FF2B5EF4-FFF2-40B4-BE49-F238E27FC236}">
                <a16:creationId xmlns:a16="http://schemas.microsoft.com/office/drawing/2014/main" id="{2F6DD9CB-2433-412D-836A-88BE3E7E6886}"/>
              </a:ext>
            </a:extLst>
          </p:cNvPr>
          <p:cNvGrpSpPr/>
          <p:nvPr/>
        </p:nvGrpSpPr>
        <p:grpSpPr>
          <a:xfrm>
            <a:off x="-1446" y="-4753"/>
            <a:ext cx="181829" cy="5148253"/>
            <a:chOff x="-9525" y="-14288"/>
            <a:chExt cx="242438" cy="6872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13">
              <a:extLst>
                <a:ext uri="{FF2B5EF4-FFF2-40B4-BE49-F238E27FC236}">
                  <a16:creationId xmlns:a16="http://schemas.microsoft.com/office/drawing/2014/main" id="{9AFB30F6-FF96-4AEA-9198-8B7AA4011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-14288"/>
              <a:ext cx="242438" cy="6858000"/>
            </a:xfrm>
            <a:prstGeom prst="rect">
              <a:avLst/>
            </a:prstGeom>
            <a:solidFill>
              <a:srgbClr val="3262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b="1" dirty="0">
                <a:cs typeface="Arial" charset="0"/>
              </a:endParaRPr>
            </a:p>
          </p:txBody>
        </p:sp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6F30763E-B66C-407D-B462-6A1E1E52F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r="80241"/>
            <a:stretch>
              <a:fillRect/>
            </a:stretch>
          </p:blipFill>
          <p:spPr bwMode="auto">
            <a:xfrm>
              <a:off x="0" y="6038491"/>
              <a:ext cx="223999" cy="81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0" name="Google Shape;647;p78">
            <a:extLst>
              <a:ext uri="{FF2B5EF4-FFF2-40B4-BE49-F238E27FC236}">
                <a16:creationId xmlns:a16="http://schemas.microsoft.com/office/drawing/2014/main" id="{A39C2475-190A-4978-8C4A-3E1ABA047C28}"/>
              </a:ext>
            </a:extLst>
          </p:cNvPr>
          <p:cNvSpPr txBox="1"/>
          <p:nvPr/>
        </p:nvSpPr>
        <p:spPr>
          <a:xfrm>
            <a:off x="289538" y="788717"/>
            <a:ext cx="2650885" cy="669541"/>
          </a:xfrm>
          <a:prstGeom prst="rect">
            <a:avLst/>
          </a:prstGeom>
          <a:solidFill>
            <a:srgbClr val="366092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chemeClr val="dk1"/>
            </a:outerShdw>
          </a:effectLst>
        </p:spPr>
        <p:txBody>
          <a:bodyPr spcFirstLastPara="1" wrap="square" lIns="75581" tIns="37781" rIns="75581" bIns="37781" anchor="t" anchorCtr="0">
            <a:noAutofit/>
          </a:bodyPr>
          <a:lstStyle/>
          <a:p>
            <a:r>
              <a:rPr lang="pt-BR" b="1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A </a:t>
            </a:r>
            <a:r>
              <a:rPr lang="pt-BR" b="1" dirty="0" err="1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DECam</a:t>
            </a:r>
            <a:r>
              <a:rPr lang="pt-BR" b="1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pt-BR" b="1" dirty="0" err="1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resolution</a:t>
            </a:r>
            <a:r>
              <a:rPr lang="pt-BR" b="1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pt-BR" b="1" dirty="0" err="1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is</a:t>
            </a:r>
            <a:r>
              <a:rPr lang="pt-BR" b="1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 570 Megapixels </a:t>
            </a:r>
            <a:r>
              <a:rPr lang="pt-BR" b="1" dirty="0" err="1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with</a:t>
            </a:r>
            <a:r>
              <a:rPr lang="pt-BR" b="1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 3 </a:t>
            </a:r>
            <a:r>
              <a:rPr lang="pt-BR" b="1" dirty="0" err="1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degree</a:t>
            </a:r>
            <a:r>
              <a:rPr lang="pt-BR" b="1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pt-BR" b="1" dirty="0" err="1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squared</a:t>
            </a:r>
            <a:r>
              <a:rPr lang="pt-BR" b="1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pt-BR" b="1" dirty="0" err="1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field</a:t>
            </a:r>
            <a:r>
              <a:rPr lang="pt-BR" b="1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pt-BR" b="1" dirty="0" err="1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of</a:t>
            </a:r>
            <a:r>
              <a:rPr lang="pt-BR" b="1" dirty="0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pt-BR" b="1" dirty="0" err="1">
                <a:solidFill>
                  <a:srgbClr val="F2F2F2"/>
                </a:solidFill>
                <a:latin typeface="Garamond"/>
                <a:ea typeface="Garamond"/>
                <a:cs typeface="Garamond"/>
                <a:sym typeface="Garamond"/>
              </a:rPr>
              <a:t>view</a:t>
            </a:r>
            <a:endParaRPr b="1" dirty="0">
              <a:solidFill>
                <a:srgbClr val="F2F2F2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CF6D02E-974B-4811-AB6F-6C1B12DBE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33" y="1520353"/>
            <a:ext cx="2338125" cy="344447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C6735E8-BEA0-9F51-688A-DA6B076BEA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159"/>
          <a:stretch/>
        </p:blipFill>
        <p:spPr>
          <a:xfrm>
            <a:off x="2864312" y="1303734"/>
            <a:ext cx="3415375" cy="253603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53BC684-0356-F8CC-9F65-6493199D1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80" b="31357"/>
          <a:stretch/>
        </p:blipFill>
        <p:spPr bwMode="auto">
          <a:xfrm>
            <a:off x="2715641" y="4478041"/>
            <a:ext cx="1633878" cy="53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BF80CB0-D837-94FB-F2BF-9CA745D47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5414" y="1677342"/>
            <a:ext cx="2818586" cy="17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40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 bwMode="auto">
          <a:xfrm>
            <a:off x="1465223" y="-5374"/>
            <a:ext cx="6170688" cy="85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12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defTabSz="44912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algn="ctr" defTabSz="44912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algn="ctr" defTabSz="44912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algn="ctr" defTabSz="44912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3819" indent="-228529" algn="ctr" defTabSz="44912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0876" indent="-228529" algn="ctr" defTabSz="44912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7935" indent="-228529" algn="ctr" defTabSz="44912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4991" indent="-228529" algn="ctr" defTabSz="44912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r>
              <a:rPr lang="pt-BR" sz="2994" dirty="0"/>
              <a:t>Estrutura da nossa vizinhança</a:t>
            </a:r>
          </a:p>
        </p:txBody>
      </p:sp>
      <p:sp>
        <p:nvSpPr>
          <p:cNvPr id="18" name="Google Shape;307;p59">
            <a:extLst>
              <a:ext uri="{FF2B5EF4-FFF2-40B4-BE49-F238E27FC236}">
                <a16:creationId xmlns:a16="http://schemas.microsoft.com/office/drawing/2014/main" id="{D8B3F507-B39C-4DE1-8D7D-22486B0DF882}"/>
              </a:ext>
            </a:extLst>
          </p:cNvPr>
          <p:cNvSpPr txBox="1"/>
          <p:nvPr/>
        </p:nvSpPr>
        <p:spPr>
          <a:xfrm>
            <a:off x="0" y="0"/>
            <a:ext cx="9144000" cy="568492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find</a:t>
            </a:r>
            <a: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Kilonova?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D424603-9AF5-4DE0-9B9F-DD698DD5939C}"/>
              </a:ext>
            </a:extLst>
          </p:cNvPr>
          <p:cNvSpPr txBox="1"/>
          <p:nvPr/>
        </p:nvSpPr>
        <p:spPr>
          <a:xfrm>
            <a:off x="2560326" y="1892974"/>
            <a:ext cx="1609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SXS Project</a:t>
            </a:r>
          </a:p>
        </p:txBody>
      </p:sp>
      <p:pic>
        <p:nvPicPr>
          <p:cNvPr id="10242" name="Picture 2" descr="LIGO Virgo - YouTube">
            <a:extLst>
              <a:ext uri="{FF2B5EF4-FFF2-40B4-BE49-F238E27FC236}">
                <a16:creationId xmlns:a16="http://schemas.microsoft.com/office/drawing/2014/main" id="{90815435-E7E4-4A9C-8146-73DA46D70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00" y="577438"/>
            <a:ext cx="1304007" cy="130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DE06F9D-A084-4B74-835F-EB88AB9B8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32" y="3231979"/>
            <a:ext cx="1782856" cy="1782856"/>
          </a:xfrm>
          <a:prstGeom prst="rect">
            <a:avLst/>
          </a:prstGeom>
        </p:spPr>
      </p:pic>
      <p:pic>
        <p:nvPicPr>
          <p:cNvPr id="21" name="G268556-observingPlot.gif" descr="G268556-observingPlot.gif">
            <a:extLst>
              <a:ext uri="{FF2B5EF4-FFF2-40B4-BE49-F238E27FC236}">
                <a16:creationId xmlns:a16="http://schemas.microsoft.com/office/drawing/2014/main" id="{4A26AF70-1293-4667-A532-0BF0F00B90B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67035" y="754047"/>
            <a:ext cx="4768289" cy="290959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 Box 6">
            <a:extLst>
              <a:ext uri="{FF2B5EF4-FFF2-40B4-BE49-F238E27FC236}">
                <a16:creationId xmlns:a16="http://schemas.microsoft.com/office/drawing/2014/main" id="{238E3B5F-9694-4385-9F1A-08CBCCCB4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332" y="3229633"/>
            <a:ext cx="41498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Observing Strategy</a:t>
            </a:r>
          </a:p>
          <a:p>
            <a:pPr algn="ctr"/>
            <a:r>
              <a:rPr lang="en-US" sz="1200" dirty="0"/>
              <a:t>Is it feasible to find? How are we going to find?</a:t>
            </a:r>
          </a:p>
          <a:p>
            <a:pPr algn="ctr"/>
            <a:r>
              <a:rPr lang="en-US" sz="1200" dirty="0"/>
              <a:t>How likely is for us to find? (Bom et al, 2023)</a:t>
            </a:r>
            <a:endParaRPr lang="en-US" sz="1633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EE8EF03-F62A-4ECC-A998-3EB757F04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906" y="3955312"/>
            <a:ext cx="1227924" cy="1138076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C39EE489-8BF9-4495-9A45-B389FD2C0630}"/>
              </a:ext>
            </a:extLst>
          </p:cNvPr>
          <p:cNvSpPr txBox="1"/>
          <p:nvPr/>
        </p:nvSpPr>
        <p:spPr>
          <a:xfrm>
            <a:off x="6954077" y="4974223"/>
            <a:ext cx="884623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dirty="0" err="1"/>
              <a:t>Image</a:t>
            </a:r>
            <a:r>
              <a:rPr lang="pt-BR" sz="500" dirty="0"/>
              <a:t> </a:t>
            </a:r>
            <a:r>
              <a:rPr lang="pt-BR" sz="500" dirty="0" err="1"/>
              <a:t>Credit</a:t>
            </a:r>
            <a:r>
              <a:rPr lang="pt-BR" sz="500" dirty="0"/>
              <a:t>: Alan Light</a:t>
            </a:r>
          </a:p>
        </p:txBody>
      </p:sp>
      <p:pic>
        <p:nvPicPr>
          <p:cNvPr id="12" name="Screen Shot 2017-11-23 at 11.32.28 AM.png" descr="Screen Shot 2017-11-23 at 11.32.28 AM.png">
            <a:extLst>
              <a:ext uri="{FF2B5EF4-FFF2-40B4-BE49-F238E27FC236}">
                <a16:creationId xmlns:a16="http://schemas.microsoft.com/office/drawing/2014/main" id="{CC05CBA5-CF10-4A1E-9BFF-230109EFD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54" y="1676278"/>
            <a:ext cx="2504331" cy="147983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ADAF81D7-9B17-4C12-A07F-5C622A37F976}"/>
              </a:ext>
            </a:extLst>
          </p:cNvPr>
          <p:cNvCxnSpPr>
            <a:cxnSpLocks/>
          </p:cNvCxnSpPr>
          <p:nvPr/>
        </p:nvCxnSpPr>
        <p:spPr>
          <a:xfrm>
            <a:off x="2993631" y="2328831"/>
            <a:ext cx="1219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D004B1B0-B90C-E747-747C-ECCD29A44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581" y="1183650"/>
            <a:ext cx="1292419" cy="19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6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6">
            <a:extLst>
              <a:ext uri="{FF2B5EF4-FFF2-40B4-BE49-F238E27FC236}">
                <a16:creationId xmlns:a16="http://schemas.microsoft.com/office/drawing/2014/main" id="{2F6DD9CB-2433-412D-836A-88BE3E7E6886}"/>
              </a:ext>
            </a:extLst>
          </p:cNvPr>
          <p:cNvGrpSpPr/>
          <p:nvPr/>
        </p:nvGrpSpPr>
        <p:grpSpPr>
          <a:xfrm>
            <a:off x="-1446" y="-4753"/>
            <a:ext cx="181829" cy="5148253"/>
            <a:chOff x="-9525" y="-14288"/>
            <a:chExt cx="242438" cy="6872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13">
              <a:extLst>
                <a:ext uri="{FF2B5EF4-FFF2-40B4-BE49-F238E27FC236}">
                  <a16:creationId xmlns:a16="http://schemas.microsoft.com/office/drawing/2014/main" id="{9AFB30F6-FF96-4AEA-9198-8B7AA4011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-14288"/>
              <a:ext cx="242438" cy="6858000"/>
            </a:xfrm>
            <a:prstGeom prst="rect">
              <a:avLst/>
            </a:prstGeom>
            <a:solidFill>
              <a:srgbClr val="3262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b="1" dirty="0">
                <a:cs typeface="Arial" charset="0"/>
              </a:endParaRPr>
            </a:p>
          </p:txBody>
        </p:sp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6F30763E-B66C-407D-B462-6A1E1E52F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80241"/>
            <a:stretch>
              <a:fillRect/>
            </a:stretch>
          </p:blipFill>
          <p:spPr bwMode="auto">
            <a:xfrm>
              <a:off x="0" y="6038491"/>
              <a:ext cx="223999" cy="81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7F465AB5-9368-51E4-DBCD-45AE41FE5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669" y="0"/>
            <a:ext cx="3589331" cy="497629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B3EE699-672E-53E6-C468-D9BD87441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49" y="278750"/>
            <a:ext cx="5333798" cy="142697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2566194-A932-9513-4C59-DAF837E0E7DE}"/>
              </a:ext>
            </a:extLst>
          </p:cNvPr>
          <p:cNvSpPr txBox="1"/>
          <p:nvPr/>
        </p:nvSpPr>
        <p:spPr>
          <a:xfrm>
            <a:off x="1071071" y="1775449"/>
            <a:ext cx="45861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	arXiv:2302.04878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AEACBEB-F010-BC06-27E5-4BC21C81E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12" y="2226308"/>
            <a:ext cx="4499661" cy="24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02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>
            <a:off x="392188" y="134126"/>
            <a:ext cx="79026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Detected models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cs typeface="Arial"/>
              <a:sym typeface="Arial"/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6553229" y="476725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25" tIns="41900" rIns="83825" bIns="419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2300" b="0" i="0" u="none" strike="noStrike" kern="0" cap="none" spc="0" normalizeH="0" baseline="-2500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2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955BE6AE-4E30-423D-814F-D8F684CC6E6D}"/>
              </a:ext>
            </a:extLst>
          </p:cNvPr>
          <p:cNvGrpSpPr/>
          <p:nvPr/>
        </p:nvGrpSpPr>
        <p:grpSpPr>
          <a:xfrm>
            <a:off x="-1446" y="-4753"/>
            <a:ext cx="181829" cy="5148253"/>
            <a:chOff x="-9525" y="-14288"/>
            <a:chExt cx="242438" cy="6872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3F6A8000-A3A4-4B83-BB15-2BD987C09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-14288"/>
              <a:ext cx="242438" cy="6858000"/>
            </a:xfrm>
            <a:prstGeom prst="rect">
              <a:avLst/>
            </a:prstGeom>
            <a:solidFill>
              <a:srgbClr val="3262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charset="0"/>
                <a:sym typeface="Arial"/>
              </a:endParaRPr>
            </a:p>
          </p:txBody>
        </p:sp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D3762842-A992-4824-9008-CA0D6BBCB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80241"/>
            <a:stretch>
              <a:fillRect/>
            </a:stretch>
          </p:blipFill>
          <p:spPr bwMode="auto">
            <a:xfrm>
              <a:off x="0" y="6038491"/>
              <a:ext cx="223999" cy="81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DCB80710-6829-59F7-3C5B-56C4ED491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55" y="1059925"/>
            <a:ext cx="4267200" cy="32099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DE3406-B119-19B1-295D-221D4A1F7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855" y="1117075"/>
            <a:ext cx="4305300" cy="315277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5DFBE93-8426-F8E8-AB2D-BFF7A644A803}"/>
              </a:ext>
            </a:extLst>
          </p:cNvPr>
          <p:cNvSpPr txBox="1"/>
          <p:nvPr/>
        </p:nvSpPr>
        <p:spPr>
          <a:xfrm>
            <a:off x="1100977" y="873650"/>
            <a:ext cx="21263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Model Bright and Blue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A187ABB-DC1B-137E-A605-B84A0596D53D}"/>
              </a:ext>
            </a:extLst>
          </p:cNvPr>
          <p:cNvSpPr txBox="1"/>
          <p:nvPr/>
        </p:nvSpPr>
        <p:spPr>
          <a:xfrm>
            <a:off x="5528449" y="873649"/>
            <a:ext cx="21263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Model Red and Faint</a:t>
            </a:r>
          </a:p>
        </p:txBody>
      </p:sp>
    </p:spTree>
    <p:extLst>
      <p:ext uri="{BB962C8B-B14F-4D97-AF65-F5344CB8AC3E}">
        <p14:creationId xmlns:p14="http://schemas.microsoft.com/office/powerpoint/2010/main" val="284599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CA0A13-D315-42CA-B99D-A9C944276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00" y="2244884"/>
            <a:ext cx="3775025" cy="5915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7BF6898-D96C-4639-96EF-F74B5F0B0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35" y="3192183"/>
            <a:ext cx="7779481" cy="141023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BEB2339-BC51-E844-BDA5-4EBDF0F69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600"/>
            <a:ext cx="5273749" cy="15804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7B757D3-619F-4AE6-8C1F-15CE7654A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94612"/>
            <a:ext cx="4846918" cy="29369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2842DAA0-6A46-C156-74CF-39DC34FA7DA0}"/>
                  </a:ext>
                </a:extLst>
              </p14:cNvPr>
              <p14:cNvContentPartPr/>
              <p14:nvPr/>
            </p14:nvContentPartPr>
            <p14:xfrm>
              <a:off x="4408917" y="4196034"/>
              <a:ext cx="280080" cy="756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2842DAA0-6A46-C156-74CF-39DC34FA7DA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54917" y="4088034"/>
                <a:ext cx="38772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D2672E95-7AB2-25DB-F007-4FE5EA52EF2D}"/>
                  </a:ext>
                </a:extLst>
              </p14:cNvPr>
              <p14:cNvContentPartPr/>
              <p14:nvPr/>
            </p14:nvContentPartPr>
            <p14:xfrm>
              <a:off x="4366437" y="4429674"/>
              <a:ext cx="339480" cy="1512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D2672E95-7AB2-25DB-F007-4FE5EA52EF2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12437" y="4321674"/>
                <a:ext cx="447120" cy="23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8190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CA0A13-D315-42CA-B99D-A9C944276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94" y="2073434"/>
            <a:ext cx="3775025" cy="5915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FB4F163-9537-D661-B103-BAF323904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74"/>
            <a:ext cx="5122069" cy="130621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9926BDB-A545-9F84-EA03-BEF78BF8F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582" y="147682"/>
            <a:ext cx="4249417" cy="287624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11F60C0-5254-79E9-9C55-C02A961472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36" t="30431" r="14660"/>
          <a:stretch/>
        </p:blipFill>
        <p:spPr>
          <a:xfrm>
            <a:off x="250031" y="3187998"/>
            <a:ext cx="6122194" cy="18386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2842DAA0-6A46-C156-74CF-39DC34FA7DA0}"/>
                  </a:ext>
                </a:extLst>
              </p14:cNvPr>
              <p14:cNvContentPartPr/>
              <p14:nvPr/>
            </p14:nvContentPartPr>
            <p14:xfrm>
              <a:off x="3443287" y="4807744"/>
              <a:ext cx="280080" cy="7560"/>
            </p14:xfrm>
          </p:contentPart>
        </mc:Choice>
        <mc:Fallback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2842DAA0-6A46-C156-74CF-39DC34FA7DA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89287" y="4699744"/>
                <a:ext cx="387720" cy="2232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m 1">
            <a:extLst>
              <a:ext uri="{FF2B5EF4-FFF2-40B4-BE49-F238E27FC236}">
                <a16:creationId xmlns:a16="http://schemas.microsoft.com/office/drawing/2014/main" id="{2A1218AB-EF68-2FDF-0B92-6543959DA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623" y="3328943"/>
            <a:ext cx="1545432" cy="15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24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AC3CF67-04D3-52A4-C7E4-779143F68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3" y="2243949"/>
            <a:ext cx="6094137" cy="2976709"/>
          </a:xfrm>
          <a:prstGeom prst="rect">
            <a:avLst/>
          </a:prstGeom>
        </p:spPr>
      </p:pic>
      <p:sp>
        <p:nvSpPr>
          <p:cNvPr id="8" name="Google Shape;181;p21">
            <a:extLst>
              <a:ext uri="{FF2B5EF4-FFF2-40B4-BE49-F238E27FC236}">
                <a16:creationId xmlns:a16="http://schemas.microsoft.com/office/drawing/2014/main" id="{17B4FCCC-EE9A-BC3E-485D-A670624B9116}"/>
              </a:ext>
            </a:extLst>
          </p:cNvPr>
          <p:cNvSpPr/>
          <p:nvPr/>
        </p:nvSpPr>
        <p:spPr>
          <a:xfrm>
            <a:off x="0" y="134126"/>
            <a:ext cx="9023275" cy="644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We needed to create our own Photo-z pipeline catalog with full PDF estimation using AI for heterogeneus DECam data Coverage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cs typeface="Arial"/>
              <a:sym typeface="Arial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7647AB6-B0BA-5786-0681-CC7E75F91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630" y="3807842"/>
            <a:ext cx="1133954" cy="118272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03E1BCB-BAEC-A160-2EEA-C05FD9040F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64" b="5115"/>
          <a:stretch/>
        </p:blipFill>
        <p:spPr>
          <a:xfrm>
            <a:off x="415306" y="783929"/>
            <a:ext cx="6828456" cy="1601786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03543ECC-5B17-3412-5192-A182013E24EB}"/>
              </a:ext>
            </a:extLst>
          </p:cNvPr>
          <p:cNvCxnSpPr>
            <a:cxnSpLocks/>
          </p:cNvCxnSpPr>
          <p:nvPr/>
        </p:nvCxnSpPr>
        <p:spPr>
          <a:xfrm flipH="1" flipV="1">
            <a:off x="3550444" y="2443163"/>
            <a:ext cx="3488805" cy="9299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FA38C6B5-DA05-BC60-E255-37616124F741}"/>
              </a:ext>
            </a:extLst>
          </p:cNvPr>
          <p:cNvCxnSpPr>
            <a:cxnSpLocks/>
          </p:cNvCxnSpPr>
          <p:nvPr/>
        </p:nvCxnSpPr>
        <p:spPr>
          <a:xfrm flipH="1" flipV="1">
            <a:off x="5372100" y="2500313"/>
            <a:ext cx="1764507" cy="770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D94878F-76BC-4219-8590-C3A4579F511C}"/>
              </a:ext>
            </a:extLst>
          </p:cNvPr>
          <p:cNvSpPr txBox="1"/>
          <p:nvPr/>
        </p:nvSpPr>
        <p:spPr>
          <a:xfrm>
            <a:off x="7136607" y="3219264"/>
            <a:ext cx="127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3 bands </a:t>
            </a:r>
            <a:r>
              <a:rPr lang="pt-BR" b="1" dirty="0" err="1"/>
              <a:t>only</a:t>
            </a:r>
            <a:endParaRPr lang="pt-BR" b="1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62E6C8C-6F03-0F94-E3FE-65631F856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239" y="1077784"/>
            <a:ext cx="1068869" cy="10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70429"/>
      </p:ext>
    </p:extLst>
  </p:cSld>
  <p:clrMapOvr>
    <a:masterClrMapping/>
  </p:clrMapOvr>
</p:sld>
</file>

<file path=ppt/theme/theme1.xml><?xml version="1.0" encoding="utf-8"?>
<a:theme xmlns:a="http://schemas.openxmlformats.org/drawingml/2006/main" name="6_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49249</TotalTime>
  <Words>1153</Words>
  <Application>Microsoft Office PowerPoint</Application>
  <PresentationFormat>Apresentação na tela (16:9)</PresentationFormat>
  <Paragraphs>144</Paragraphs>
  <Slides>24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3" baseType="lpstr">
      <vt:lpstr>Arial</vt:lpstr>
      <vt:lpstr>Calibri</vt:lpstr>
      <vt:lpstr>Lucida Grande</vt:lpstr>
      <vt:lpstr>Garamond</vt:lpstr>
      <vt:lpstr>Times New Roman</vt:lpstr>
      <vt:lpstr>Tw Cen MT</vt:lpstr>
      <vt:lpstr>Helvetica Neue</vt:lpstr>
      <vt:lpstr>Segoe UI Semibold</vt:lpstr>
      <vt:lpstr>6_Tema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                          How Kilonova Hunting works?</vt:lpstr>
      <vt:lpstr>Apresentação do PowerPoint</vt:lpstr>
      <vt:lpstr>Apresentação do PowerPoint</vt:lpstr>
      <vt:lpstr>Apresentação do PowerPoint</vt:lpstr>
      <vt:lpstr>AI Lab multiGPUs Technology</vt:lpstr>
      <vt:lpstr>Developments of Instruments for 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debom</dc:creator>
  <cp:lastModifiedBy>Clecio De Bom</cp:lastModifiedBy>
  <cp:revision>202</cp:revision>
  <dcterms:modified xsi:type="dcterms:W3CDTF">2024-05-06T04:33:47Z</dcterms:modified>
</cp:coreProperties>
</file>