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60" r:id="rId2"/>
    <p:sldId id="312" r:id="rId3"/>
    <p:sldId id="298" r:id="rId4"/>
    <p:sldId id="272" r:id="rId5"/>
    <p:sldId id="270" r:id="rId6"/>
    <p:sldId id="304" r:id="rId7"/>
    <p:sldId id="283" r:id="rId8"/>
    <p:sldId id="303" r:id="rId9"/>
    <p:sldId id="313" r:id="rId10"/>
    <p:sldId id="309" r:id="rId11"/>
    <p:sldId id="315" r:id="rId12"/>
    <p:sldId id="314" r:id="rId13"/>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EBEAEA"/>
    <a:srgbClr val="E7E6E6"/>
    <a:srgbClr val="E7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varScale="1">
        <p:scale>
          <a:sx n="74" d="100"/>
          <a:sy n="74" d="100"/>
        </p:scale>
        <p:origin x="69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B47C1758-DED8-43D5-B79A-30985311F684}" type="datetimeFigureOut">
              <a:rPr lang="fr-FR" smtClean="0"/>
              <a:t>24/01/2024</a:t>
            </a:fld>
            <a:endParaRPr lang="fr-FR"/>
          </a:p>
        </p:txBody>
      </p:sp>
      <p:sp>
        <p:nvSpPr>
          <p:cNvPr id="4" name="Espace réservé de l'image des diapositives 3"/>
          <p:cNvSpPr>
            <a:spLocks noGrp="1" noRot="1" noChangeAspect="1"/>
          </p:cNvSpPr>
          <p:nvPr>
            <p:ph type="sldImg" idx="2"/>
          </p:nvPr>
        </p:nvSpPr>
        <p:spPr>
          <a:xfrm>
            <a:off x="1165225" y="1241425"/>
            <a:ext cx="44688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895DD37C-E91E-4CD0-B5BE-4C0F4D814719}" type="slidenum">
              <a:rPr lang="fr-FR" smtClean="0"/>
              <a:t>‹N°›</a:t>
            </a:fld>
            <a:endParaRPr lang="fr-FR"/>
          </a:p>
        </p:txBody>
      </p:sp>
    </p:spTree>
    <p:extLst>
      <p:ext uri="{BB962C8B-B14F-4D97-AF65-F5344CB8AC3E}">
        <p14:creationId xmlns:p14="http://schemas.microsoft.com/office/powerpoint/2010/main" val="133976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en-US"/>
              <a:t>NEEDS - atelier NACRE 2024</a:t>
            </a:r>
            <a:endParaRPr lang="fr-F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84788A6-B82F-4160-A6AF-F4050C2E9781}" type="slidenum">
              <a:rPr lang="fr-FR" smtClean="0"/>
              <a:t>‹N°›</a:t>
            </a:fld>
            <a:endParaRPr lang="fr-FR"/>
          </a:p>
        </p:txBody>
      </p:sp>
    </p:spTree>
    <p:extLst>
      <p:ext uri="{BB962C8B-B14F-4D97-AF65-F5344CB8AC3E}">
        <p14:creationId xmlns:p14="http://schemas.microsoft.com/office/powerpoint/2010/main" val="245416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en-US"/>
              <a:t>NEEDS - atelier NACRE 2024</a:t>
            </a:r>
            <a:endParaRPr lang="fr-F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84788A6-B82F-4160-A6AF-F4050C2E9781}" type="slidenum">
              <a:rPr lang="fr-FR" smtClean="0"/>
              <a:t>‹N°›</a:t>
            </a:fld>
            <a:endParaRPr lang="fr-FR"/>
          </a:p>
        </p:txBody>
      </p:sp>
    </p:spTree>
    <p:extLst>
      <p:ext uri="{BB962C8B-B14F-4D97-AF65-F5344CB8AC3E}">
        <p14:creationId xmlns:p14="http://schemas.microsoft.com/office/powerpoint/2010/main" val="3057027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en-US"/>
              <a:t>NEEDS - atelier NACRE 2024</a:t>
            </a:r>
            <a:endParaRPr lang="fr-F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84788A6-B82F-4160-A6AF-F4050C2E9781}" type="slidenum">
              <a:rPr lang="fr-FR" smtClean="0"/>
              <a:t>‹N°›</a:t>
            </a:fld>
            <a:endParaRPr 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42004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en-US"/>
              <a:t>NEEDS - atelier NACRE 2024</a:t>
            </a:r>
            <a:endParaRPr lang="fr-F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84788A6-B82F-4160-A6AF-F4050C2E9781}" type="slidenum">
              <a:rPr lang="fr-FR" smtClean="0"/>
              <a:t>‹N°›</a:t>
            </a:fld>
            <a:endParaRPr lang="fr-FR"/>
          </a:p>
        </p:txBody>
      </p:sp>
    </p:spTree>
    <p:extLst>
      <p:ext uri="{BB962C8B-B14F-4D97-AF65-F5344CB8AC3E}">
        <p14:creationId xmlns:p14="http://schemas.microsoft.com/office/powerpoint/2010/main" val="3283923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en-US"/>
              <a:t>NEEDS - atelier NACRE 2024</a:t>
            </a:r>
            <a:endParaRPr lang="fr-F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84788A6-B82F-4160-A6AF-F4050C2E9781}" type="slidenum">
              <a:rPr lang="fr-FR" smtClean="0"/>
              <a:t>‹N°›</a:t>
            </a:fld>
            <a:endParaRPr 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80792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en-US"/>
              <a:t>NEEDS - atelier NACRE 2024</a:t>
            </a:r>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84788A6-B82F-4160-A6AF-F4050C2E9781}" type="slidenum">
              <a:rPr lang="fr-FR" smtClean="0"/>
              <a:t>‹N°›</a:t>
            </a:fld>
            <a:endParaRPr lang="fr-FR"/>
          </a:p>
        </p:txBody>
      </p:sp>
    </p:spTree>
    <p:extLst>
      <p:ext uri="{BB962C8B-B14F-4D97-AF65-F5344CB8AC3E}">
        <p14:creationId xmlns:p14="http://schemas.microsoft.com/office/powerpoint/2010/main" val="3095053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en-US"/>
              <a:t>NEEDS - atelier NACRE 2024</a:t>
            </a:r>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84788A6-B82F-4160-A6AF-F4050C2E9781}" type="slidenum">
              <a:rPr lang="fr-FR" smtClean="0"/>
              <a:t>‹N°›</a:t>
            </a:fld>
            <a:endParaRPr lang="fr-FR"/>
          </a:p>
        </p:txBody>
      </p:sp>
    </p:spTree>
    <p:extLst>
      <p:ext uri="{BB962C8B-B14F-4D97-AF65-F5344CB8AC3E}">
        <p14:creationId xmlns:p14="http://schemas.microsoft.com/office/powerpoint/2010/main" val="1995346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en-US"/>
              <a:t>NEEDS - atelier NACRE 2024</a:t>
            </a:r>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84788A6-B82F-4160-A6AF-F4050C2E9781}" type="slidenum">
              <a:rPr lang="fr-FR" smtClean="0"/>
              <a:t>‹N°›</a:t>
            </a:fld>
            <a:endParaRPr lang="fr-FR"/>
          </a:p>
        </p:txBody>
      </p:sp>
    </p:spTree>
    <p:extLst>
      <p:ext uri="{BB962C8B-B14F-4D97-AF65-F5344CB8AC3E}">
        <p14:creationId xmlns:p14="http://schemas.microsoft.com/office/powerpoint/2010/main" val="298927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11"/>
          </p:nvPr>
        </p:nvSpPr>
        <p:spPr>
          <a:xfrm>
            <a:off x="1981201" y="6456155"/>
            <a:ext cx="5716488" cy="365125"/>
          </a:xfrm>
        </p:spPr>
        <p:txBody>
          <a:bodyPr/>
          <a:lstStyle/>
          <a:p>
            <a:r>
              <a:rPr lang="en-US"/>
              <a:t>NEEDS - atelier NACRE 2024</a:t>
            </a:r>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84788A6-B82F-4160-A6AF-F4050C2E9781}" type="slidenum">
              <a:rPr lang="fr-FR" smtClean="0"/>
              <a:t>‹N°›</a:t>
            </a:fld>
            <a:endParaRPr lang="fr-FR" dirty="0"/>
          </a:p>
        </p:txBody>
      </p:sp>
    </p:spTree>
    <p:extLst>
      <p:ext uri="{BB962C8B-B14F-4D97-AF65-F5344CB8AC3E}">
        <p14:creationId xmlns:p14="http://schemas.microsoft.com/office/powerpoint/2010/main" val="2886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1981201" y="6445004"/>
            <a:ext cx="5716488" cy="365125"/>
          </a:xfrm>
        </p:spPr>
        <p:txBody>
          <a:bodyPr/>
          <a:lstStyle/>
          <a:p>
            <a:r>
              <a:rPr lang="en-US"/>
              <a:t>NEEDS - atelier NACRE 2024</a:t>
            </a:r>
            <a:endParaRPr lang="fr-F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84788A6-B82F-4160-A6AF-F4050C2E9781}" type="slidenum">
              <a:rPr lang="fr-FR" smtClean="0"/>
              <a:t>‹N°›</a:t>
            </a:fld>
            <a:endParaRPr lang="fr-FR"/>
          </a:p>
        </p:txBody>
      </p:sp>
    </p:spTree>
    <p:extLst>
      <p:ext uri="{BB962C8B-B14F-4D97-AF65-F5344CB8AC3E}">
        <p14:creationId xmlns:p14="http://schemas.microsoft.com/office/powerpoint/2010/main" val="224486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en-US"/>
              <a:t>NEEDS - atelier NACRE 2024</a:t>
            </a:r>
            <a:endParaRPr lang="fr-F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84788A6-B82F-4160-A6AF-F4050C2E9781}" type="slidenum">
              <a:rPr lang="fr-FR" smtClean="0"/>
              <a:t>‹N°›</a:t>
            </a:fld>
            <a:endParaRPr lang="fr-FR"/>
          </a:p>
        </p:txBody>
      </p:sp>
    </p:spTree>
    <p:extLst>
      <p:ext uri="{BB962C8B-B14F-4D97-AF65-F5344CB8AC3E}">
        <p14:creationId xmlns:p14="http://schemas.microsoft.com/office/powerpoint/2010/main" val="216556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r>
              <a:rPr lang="en-US"/>
              <a:t>NEEDS - atelier NACRE 2024</a:t>
            </a:r>
            <a:endParaRPr lang="fr-F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84788A6-B82F-4160-A6AF-F4050C2E9781}" type="slidenum">
              <a:rPr lang="fr-FR" smtClean="0"/>
              <a:t>‹N°›</a:t>
            </a:fld>
            <a:endParaRPr lang="fr-FR"/>
          </a:p>
        </p:txBody>
      </p:sp>
    </p:spTree>
    <p:extLst>
      <p:ext uri="{BB962C8B-B14F-4D97-AF65-F5344CB8AC3E}">
        <p14:creationId xmlns:p14="http://schemas.microsoft.com/office/powerpoint/2010/main" val="3140769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r>
              <a:rPr lang="en-US"/>
              <a:t>NEEDS - atelier NACRE 2024</a:t>
            </a:r>
            <a:endParaRPr lang="fr-F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84788A6-B82F-4160-A6AF-F4050C2E9781}" type="slidenum">
              <a:rPr lang="fr-FR" smtClean="0"/>
              <a:t>‹N°›</a:t>
            </a:fld>
            <a:endParaRPr lang="fr-FR"/>
          </a:p>
        </p:txBody>
      </p:sp>
    </p:spTree>
    <p:extLst>
      <p:ext uri="{BB962C8B-B14F-4D97-AF65-F5344CB8AC3E}">
        <p14:creationId xmlns:p14="http://schemas.microsoft.com/office/powerpoint/2010/main" val="148031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a:xfrm>
            <a:off x="1981201" y="6456155"/>
            <a:ext cx="5716488" cy="365125"/>
          </a:xfrm>
        </p:spPr>
        <p:txBody>
          <a:bodyPr/>
          <a:lstStyle/>
          <a:p>
            <a:r>
              <a:rPr lang="en-US"/>
              <a:t>NEEDS - atelier NACRE 2024</a:t>
            </a:r>
            <a:endParaRPr lang="fr-FR"/>
          </a:p>
        </p:txBody>
      </p:sp>
      <p:sp>
        <p:nvSpPr>
          <p:cNvPr id="6" name="Freeform 11"/>
          <p:cNvSpPr/>
          <p:nvPr/>
        </p:nvSpPr>
        <p:spPr bwMode="auto">
          <a:xfrm flipV="1">
            <a:off x="58" y="320906"/>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a:xfrm>
            <a:off x="94258" y="6456154"/>
            <a:ext cx="584978" cy="365125"/>
          </a:xfrm>
          <a:ln>
            <a:noFill/>
          </a:ln>
        </p:spPr>
        <p:txBody>
          <a:bodyPr/>
          <a:lstStyle>
            <a:lvl1pPr>
              <a:defRPr sz="1400">
                <a:solidFill>
                  <a:schemeClr val="accent1">
                    <a:lumMod val="75000"/>
                  </a:schemeClr>
                </a:solidFill>
              </a:defRPr>
            </a:lvl1pPr>
          </a:lstStyle>
          <a:p>
            <a:fld id="{184788A6-B82F-4160-A6AF-F4050C2E9781}" type="slidenum">
              <a:rPr lang="fr-FR" smtClean="0"/>
              <a:pPr/>
              <a:t>‹N°›</a:t>
            </a:fld>
            <a:endParaRPr lang="fr-FR"/>
          </a:p>
        </p:txBody>
      </p:sp>
    </p:spTree>
    <p:extLst>
      <p:ext uri="{BB962C8B-B14F-4D97-AF65-F5344CB8AC3E}">
        <p14:creationId xmlns:p14="http://schemas.microsoft.com/office/powerpoint/2010/main" val="49548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en-US"/>
              <a:t>NEEDS - atelier NACRE 2024</a:t>
            </a:r>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84788A6-B82F-4160-A6AF-F4050C2E9781}" type="slidenum">
              <a:rPr lang="fr-FR" smtClean="0"/>
              <a:t>‹N°›</a:t>
            </a:fld>
            <a:endParaRPr lang="fr-FR"/>
          </a:p>
        </p:txBody>
      </p:sp>
    </p:spTree>
    <p:extLst>
      <p:ext uri="{BB962C8B-B14F-4D97-AF65-F5344CB8AC3E}">
        <p14:creationId xmlns:p14="http://schemas.microsoft.com/office/powerpoint/2010/main" val="2992764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en-US"/>
              <a:t>NEEDS - atelier NACRE 2024</a:t>
            </a:r>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84788A6-B82F-4160-A6AF-F4050C2E9781}" type="slidenum">
              <a:rPr lang="fr-FR" smtClean="0"/>
              <a:t>‹N°›</a:t>
            </a:fld>
            <a:endParaRPr lang="fr-FR"/>
          </a:p>
        </p:txBody>
      </p:sp>
    </p:spTree>
    <p:extLst>
      <p:ext uri="{BB962C8B-B14F-4D97-AF65-F5344CB8AC3E}">
        <p14:creationId xmlns:p14="http://schemas.microsoft.com/office/powerpoint/2010/main" val="9892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768020" y="637947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fr-FR" dirty="0"/>
          </a:p>
        </p:txBody>
      </p:sp>
      <p:sp>
        <p:nvSpPr>
          <p:cNvPr id="5" name="Footer Placeholder 4"/>
          <p:cNvSpPr>
            <a:spLocks noGrp="1"/>
          </p:cNvSpPr>
          <p:nvPr>
            <p:ph type="ftr" sz="quarter" idx="3"/>
          </p:nvPr>
        </p:nvSpPr>
        <p:spPr>
          <a:xfrm>
            <a:off x="1981201" y="638924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NEEDS - atelier NACRE 2024</a:t>
            </a:r>
            <a:endParaRPr lang="fr-FR"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84788A6-B82F-4160-A6AF-F4050C2E9781}" type="slidenum">
              <a:rPr lang="fr-FR" smtClean="0"/>
              <a:t>‹N°›</a:t>
            </a:fld>
            <a:endParaRPr lang="fr-FR" dirty="0"/>
          </a:p>
        </p:txBody>
      </p:sp>
    </p:spTree>
    <p:extLst>
      <p:ext uri="{BB962C8B-B14F-4D97-AF65-F5344CB8AC3E}">
        <p14:creationId xmlns:p14="http://schemas.microsoft.com/office/powerpoint/2010/main" val="4158142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33551" y="904053"/>
            <a:ext cx="6646128" cy="2339102"/>
          </a:xfrm>
          <a:prstGeom prst="rect">
            <a:avLst/>
          </a:prstGeom>
          <a:noFill/>
        </p:spPr>
        <p:txBody>
          <a:bodyPr wrap="square" rtlCol="0">
            <a:spAutoFit/>
          </a:bodyPr>
          <a:lstStyle/>
          <a:p>
            <a:r>
              <a:rPr lang="fr-FR" b="1" dirty="0">
                <a:solidFill>
                  <a:schemeClr val="accent1">
                    <a:lumMod val="50000"/>
                  </a:schemeClr>
                </a:solidFill>
              </a:rPr>
              <a:t>Programme NEEDS</a:t>
            </a:r>
          </a:p>
          <a:p>
            <a:endParaRPr lang="fr-FR" b="1" dirty="0">
              <a:solidFill>
                <a:schemeClr val="accent1">
                  <a:lumMod val="50000"/>
                </a:schemeClr>
              </a:solidFill>
            </a:endParaRPr>
          </a:p>
          <a:p>
            <a:r>
              <a:rPr lang="fr-FR" b="1" dirty="0">
                <a:solidFill>
                  <a:schemeClr val="accent1">
                    <a:lumMod val="50000"/>
                  </a:schemeClr>
                </a:solidFill>
              </a:rPr>
              <a:t>2024 et après?</a:t>
            </a:r>
          </a:p>
          <a:p>
            <a:endParaRPr lang="fr-FR" b="1" dirty="0">
              <a:solidFill>
                <a:schemeClr val="accent1">
                  <a:lumMod val="50000"/>
                </a:schemeClr>
              </a:solidFill>
            </a:endParaRPr>
          </a:p>
          <a:p>
            <a:r>
              <a:rPr lang="fr-FR" b="1" dirty="0">
                <a:solidFill>
                  <a:schemeClr val="accent1">
                    <a:lumMod val="50000"/>
                  </a:schemeClr>
                </a:solidFill>
              </a:rPr>
              <a:t>S. David – atelier NACRE, janvier 2024</a:t>
            </a:r>
          </a:p>
          <a:p>
            <a:endParaRPr lang="fr-FR" sz="1400" i="1" dirty="0">
              <a:solidFill>
                <a:schemeClr val="accent1">
                  <a:lumMod val="50000"/>
                </a:schemeClr>
              </a:solidFill>
            </a:endParaRPr>
          </a:p>
          <a:p>
            <a:endParaRPr lang="fr-FR" sz="1400" i="1" dirty="0">
              <a:solidFill>
                <a:schemeClr val="accent1">
                  <a:lumMod val="50000"/>
                </a:schemeClr>
              </a:solidFill>
            </a:endParaRPr>
          </a:p>
          <a:p>
            <a:endParaRPr lang="fr-FR" sz="1400" i="1" dirty="0">
              <a:solidFill>
                <a:schemeClr val="accent1">
                  <a:lumMod val="50000"/>
                </a:schemeClr>
              </a:solidFill>
            </a:endParaRPr>
          </a:p>
          <a:p>
            <a:endParaRPr lang="fr-FR" sz="1400" i="1" dirty="0">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lstStyle/>
          <a:p>
            <a:fld id="{184788A6-B82F-4160-A6AF-F4050C2E9781}" type="slidenum">
              <a:rPr lang="fr-FR" smtClean="0"/>
              <a:t>1</a:t>
            </a:fld>
            <a:endParaRPr lang="fr-FR"/>
          </a:p>
        </p:txBody>
      </p:sp>
      <p:sp>
        <p:nvSpPr>
          <p:cNvPr id="2" name="Espace réservé du pied de page 1"/>
          <p:cNvSpPr>
            <a:spLocks noGrp="1"/>
          </p:cNvSpPr>
          <p:nvPr>
            <p:ph type="ftr" sz="quarter" idx="11"/>
          </p:nvPr>
        </p:nvSpPr>
        <p:spPr/>
        <p:txBody>
          <a:bodyPr/>
          <a:lstStyle/>
          <a:p>
            <a:r>
              <a:rPr lang="en-US"/>
              <a:t>NEEDS - atelier NACRE 2024</a:t>
            </a:r>
            <a:endParaRPr lang="fr-FR"/>
          </a:p>
        </p:txBody>
      </p:sp>
    </p:spTree>
    <p:extLst>
      <p:ext uri="{BB962C8B-B14F-4D97-AF65-F5344CB8AC3E}">
        <p14:creationId xmlns:p14="http://schemas.microsoft.com/office/powerpoint/2010/main" val="1808215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9C2287E-8D66-4C97-A35D-B10E07E30056}"/>
              </a:ext>
            </a:extLst>
          </p:cNvPr>
          <p:cNvSpPr>
            <a:spLocks noGrp="1"/>
          </p:cNvSpPr>
          <p:nvPr>
            <p:ph type="title"/>
          </p:nvPr>
        </p:nvSpPr>
        <p:spPr/>
        <p:txBody>
          <a:bodyPr/>
          <a:lstStyle/>
          <a:p>
            <a:r>
              <a:rPr lang="fr-FR" dirty="0"/>
              <a:t>2024 et futur</a:t>
            </a:r>
          </a:p>
        </p:txBody>
      </p:sp>
      <p:sp>
        <p:nvSpPr>
          <p:cNvPr id="2" name="Espace réservé du pied de page 1">
            <a:extLst>
              <a:ext uri="{FF2B5EF4-FFF2-40B4-BE49-F238E27FC236}">
                <a16:creationId xmlns:a16="http://schemas.microsoft.com/office/drawing/2014/main" id="{397CED45-56AF-4D50-82F1-D9AAC35B8AC7}"/>
              </a:ext>
            </a:extLst>
          </p:cNvPr>
          <p:cNvSpPr>
            <a:spLocks noGrp="1"/>
          </p:cNvSpPr>
          <p:nvPr>
            <p:ph type="ftr" sz="quarter" idx="11"/>
          </p:nvPr>
        </p:nvSpPr>
        <p:spPr/>
        <p:txBody>
          <a:bodyPr/>
          <a:lstStyle/>
          <a:p>
            <a:r>
              <a:rPr lang="en-US"/>
              <a:t>NEEDS - atelier NACRE 2024</a:t>
            </a:r>
            <a:endParaRPr lang="fr-FR"/>
          </a:p>
        </p:txBody>
      </p:sp>
      <p:sp>
        <p:nvSpPr>
          <p:cNvPr id="3" name="Espace réservé du numéro de diapositive 2">
            <a:extLst>
              <a:ext uri="{FF2B5EF4-FFF2-40B4-BE49-F238E27FC236}">
                <a16:creationId xmlns:a16="http://schemas.microsoft.com/office/drawing/2014/main" id="{B703E131-1E33-4E50-A993-46C2D1336031}"/>
              </a:ext>
            </a:extLst>
          </p:cNvPr>
          <p:cNvSpPr>
            <a:spLocks noGrp="1"/>
          </p:cNvSpPr>
          <p:nvPr>
            <p:ph type="sldNum" sz="quarter" idx="12"/>
          </p:nvPr>
        </p:nvSpPr>
        <p:spPr/>
        <p:txBody>
          <a:bodyPr/>
          <a:lstStyle/>
          <a:p>
            <a:fld id="{184788A6-B82F-4160-A6AF-F4050C2E9781}" type="slidenum">
              <a:rPr lang="fr-FR" smtClean="0"/>
              <a:pPr/>
              <a:t>10</a:t>
            </a:fld>
            <a:endParaRPr lang="fr-FR"/>
          </a:p>
        </p:txBody>
      </p:sp>
      <p:sp>
        <p:nvSpPr>
          <p:cNvPr id="5" name="ZoneTexte 4">
            <a:extLst>
              <a:ext uri="{FF2B5EF4-FFF2-40B4-BE49-F238E27FC236}">
                <a16:creationId xmlns:a16="http://schemas.microsoft.com/office/drawing/2014/main" id="{C781F95D-1C27-41AF-A2C7-09B695080F4B}"/>
              </a:ext>
            </a:extLst>
          </p:cNvPr>
          <p:cNvSpPr txBox="1"/>
          <p:nvPr/>
        </p:nvSpPr>
        <p:spPr>
          <a:xfrm>
            <a:off x="1096206" y="1682884"/>
            <a:ext cx="7898938" cy="3724096"/>
          </a:xfrm>
          <a:prstGeom prst="rect">
            <a:avLst/>
          </a:prstGeom>
          <a:solidFill>
            <a:srgbClr val="E7E6E6"/>
          </a:solidFill>
        </p:spPr>
        <p:txBody>
          <a:bodyPr wrap="square" rtlCol="0">
            <a:spAutoFit/>
          </a:bodyPr>
          <a:lstStyle/>
          <a:p>
            <a:r>
              <a:rPr lang="fr-FR" sz="2000" dirty="0">
                <a:solidFill>
                  <a:schemeClr val="accent1">
                    <a:lumMod val="50000"/>
                  </a:schemeClr>
                </a:solidFill>
                <a:latin typeface="Calibri" panose="020F0502020204030204" pitchFamily="34" charset="0"/>
                <a:cs typeface="Calibri" panose="020F0502020204030204" pitchFamily="34" charset="0"/>
              </a:rPr>
              <a:t>Convention NEEDS jusqu’à fin 2024</a:t>
            </a:r>
            <a:endParaRPr lang="fr-FR" sz="2000" b="1" dirty="0">
              <a:solidFill>
                <a:schemeClr val="accent1">
                  <a:lumMod val="50000"/>
                </a:schemeClr>
              </a:solidFill>
              <a:latin typeface="Calibri" panose="020F0502020204030204" pitchFamily="34" charset="0"/>
              <a:cs typeface="Calibri" panose="020F0502020204030204" pitchFamily="34" charset="0"/>
            </a:endParaRPr>
          </a:p>
          <a:p>
            <a:endParaRPr lang="fr-FR" sz="2000" b="1" dirty="0">
              <a:solidFill>
                <a:schemeClr val="accent1">
                  <a:lumMod val="50000"/>
                </a:schemeClr>
              </a:solidFill>
              <a:latin typeface="Calibri" panose="020F0502020204030204" pitchFamily="34" charset="0"/>
              <a:cs typeface="Calibri" panose="020F0502020204030204" pitchFamily="34" charset="0"/>
            </a:endParaRPr>
          </a:p>
          <a:p>
            <a:r>
              <a:rPr lang="fr-FR" sz="2000" b="1" dirty="0">
                <a:solidFill>
                  <a:schemeClr val="accent1">
                    <a:lumMod val="50000"/>
                  </a:schemeClr>
                </a:solidFill>
                <a:latin typeface="Calibri" panose="020F0502020204030204" pitchFamily="34" charset="0"/>
                <a:cs typeface="Calibri" panose="020F0502020204030204" pitchFamily="34" charset="0"/>
              </a:rPr>
              <a:t>2024 = année du bilan</a:t>
            </a:r>
          </a:p>
          <a:p>
            <a:endParaRPr lang="fr-FR" sz="1600" dirty="0">
              <a:solidFill>
                <a:schemeClr val="accent1">
                  <a:lumMod val="50000"/>
                </a:schemeClr>
              </a:solidFill>
              <a:latin typeface="Calibri" panose="020F0502020204030204" pitchFamily="34" charset="0"/>
              <a:cs typeface="Calibri" panose="020F0502020204030204" pitchFamily="34" charset="0"/>
            </a:endParaRPr>
          </a:p>
          <a:p>
            <a:r>
              <a:rPr lang="fr-FR" sz="1600" dirty="0">
                <a:solidFill>
                  <a:schemeClr val="accent1">
                    <a:lumMod val="50000"/>
                  </a:schemeClr>
                </a:solidFill>
                <a:latin typeface="Calibri" panose="020F0502020204030204" pitchFamily="34" charset="0"/>
                <a:cs typeface="Calibri" panose="020F0502020204030204" pitchFamily="34" charset="0"/>
              </a:rPr>
              <a:t>Situation 2025 incertaine</a:t>
            </a:r>
          </a:p>
          <a:p>
            <a:pPr marL="285750" indent="-285750">
              <a:buFontTx/>
              <a:buChar char="-"/>
            </a:pPr>
            <a:r>
              <a:rPr lang="fr-FR" sz="1600" dirty="0">
                <a:solidFill>
                  <a:schemeClr val="accent1">
                    <a:lumMod val="50000"/>
                  </a:schemeClr>
                </a:solidFill>
                <a:latin typeface="Calibri" panose="020F0502020204030204" pitchFamily="34" charset="0"/>
                <a:cs typeface="Calibri" panose="020F0502020204030204" pitchFamily="34" charset="0"/>
              </a:rPr>
              <a:t>Création d’une agence énergie (pilotage CEA)</a:t>
            </a:r>
          </a:p>
          <a:p>
            <a:pPr marL="285750" indent="-285750">
              <a:buFontTx/>
              <a:buChar char="-"/>
            </a:pPr>
            <a:r>
              <a:rPr lang="fr-FR" sz="1600" dirty="0">
                <a:solidFill>
                  <a:schemeClr val="accent1">
                    <a:lumMod val="50000"/>
                  </a:schemeClr>
                </a:solidFill>
                <a:latin typeface="Calibri" panose="020F0502020204030204" pitchFamily="34" charset="0"/>
                <a:cs typeface="Calibri" panose="020F0502020204030204" pitchFamily="34" charset="0"/>
              </a:rPr>
              <a:t>Positionnement de la recherche amont pour l’énergie nucléaire au sein de l’agence?</a:t>
            </a:r>
          </a:p>
          <a:p>
            <a:pPr marL="285750" indent="-285750">
              <a:buFontTx/>
              <a:buChar char="-"/>
            </a:pPr>
            <a:r>
              <a:rPr lang="fr-FR" sz="1600" dirty="0">
                <a:solidFill>
                  <a:schemeClr val="accent1">
                    <a:lumMod val="50000"/>
                  </a:schemeClr>
                </a:solidFill>
                <a:latin typeface="Calibri" panose="020F0502020204030204" pitchFamily="34" charset="0"/>
                <a:cs typeface="Calibri" panose="020F0502020204030204" pitchFamily="34" charset="0"/>
              </a:rPr>
              <a:t>Financement propre de l’agence? Appel PEPR?</a:t>
            </a:r>
          </a:p>
          <a:p>
            <a:pPr marL="285750" indent="-285750">
              <a:buFontTx/>
              <a:buChar char="-"/>
            </a:pPr>
            <a:r>
              <a:rPr lang="fr-FR" sz="1600" dirty="0">
                <a:solidFill>
                  <a:schemeClr val="accent1">
                    <a:lumMod val="50000"/>
                  </a:schemeClr>
                </a:solidFill>
                <a:latin typeface="Calibri" panose="020F0502020204030204" pitchFamily="34" charset="0"/>
                <a:cs typeface="Calibri" panose="020F0502020204030204" pitchFamily="34" charset="0"/>
              </a:rPr>
              <a:t>Possibilité d’un programme « science amont » dans l’esprit NEEDS?</a:t>
            </a:r>
          </a:p>
          <a:p>
            <a:pPr marL="285750" indent="-285750">
              <a:buFontTx/>
              <a:buChar char="-"/>
            </a:pPr>
            <a:endParaRPr lang="fr-FR" sz="1600" dirty="0">
              <a:solidFill>
                <a:schemeClr val="accent1">
                  <a:lumMod val="50000"/>
                </a:schemeClr>
              </a:solidFill>
              <a:latin typeface="Calibri" panose="020F0502020204030204" pitchFamily="34" charset="0"/>
              <a:cs typeface="Calibri" panose="020F0502020204030204" pitchFamily="34" charset="0"/>
            </a:endParaRPr>
          </a:p>
          <a:p>
            <a:r>
              <a:rPr lang="fr-FR" sz="1600" dirty="0">
                <a:solidFill>
                  <a:schemeClr val="accent1">
                    <a:lumMod val="50000"/>
                  </a:schemeClr>
                </a:solidFill>
                <a:latin typeface="Calibri" panose="020F0502020204030204" pitchFamily="34" charset="0"/>
                <a:cs typeface="Calibri" panose="020F0502020204030204" pitchFamily="34" charset="0"/>
              </a:rPr>
              <a:t>Le COPIL NEEDS a travaillé dans l’hypothèse que les actions NEEDS continuaient dans les années à venir, sous une forme ou une autre. Avenant NEEDS post-2024 pour au moins donner un cadre juridique aux projets NEEDS qui continueront après 2024 (</a:t>
            </a:r>
            <a:r>
              <a:rPr lang="fr-FR" sz="1600" dirty="0" err="1">
                <a:solidFill>
                  <a:schemeClr val="accent1">
                    <a:lumMod val="50000"/>
                  </a:schemeClr>
                </a:solidFill>
                <a:latin typeface="Calibri" panose="020F0502020204030204" pitchFamily="34" charset="0"/>
                <a:cs typeface="Calibri" panose="020F0502020204030204" pitchFamily="34" charset="0"/>
              </a:rPr>
              <a:t>cf</a:t>
            </a:r>
            <a:r>
              <a:rPr lang="fr-FR" sz="1600" dirty="0">
                <a:solidFill>
                  <a:schemeClr val="accent1">
                    <a:lumMod val="50000"/>
                  </a:schemeClr>
                </a:solidFill>
                <a:latin typeface="Calibri" panose="020F0502020204030204" pitchFamily="34" charset="0"/>
                <a:cs typeface="Calibri" panose="020F0502020204030204" pitchFamily="34" charset="0"/>
              </a:rPr>
              <a:t> thèses)</a:t>
            </a:r>
          </a:p>
          <a:p>
            <a:pPr marL="285750" indent="-285750">
              <a:buFontTx/>
              <a:buChar char="-"/>
            </a:pPr>
            <a:endParaRPr lang="fr-FR" sz="16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4967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4FF4C8-C447-49CB-A0B9-0CAEEAC3C4F4}"/>
              </a:ext>
            </a:extLst>
          </p:cNvPr>
          <p:cNvSpPr>
            <a:spLocks noGrp="1"/>
          </p:cNvSpPr>
          <p:nvPr>
            <p:ph type="title"/>
          </p:nvPr>
        </p:nvSpPr>
        <p:spPr/>
        <p:txBody>
          <a:bodyPr>
            <a:normAutofit/>
          </a:bodyPr>
          <a:lstStyle/>
          <a:p>
            <a:r>
              <a:rPr lang="fr-FR" sz="2800" dirty="0"/>
              <a:t>Relance nucléaire et soutien R&amp;D</a:t>
            </a:r>
          </a:p>
        </p:txBody>
      </p:sp>
      <p:sp>
        <p:nvSpPr>
          <p:cNvPr id="3" name="Espace réservé du pied de page 2">
            <a:extLst>
              <a:ext uri="{FF2B5EF4-FFF2-40B4-BE49-F238E27FC236}">
                <a16:creationId xmlns:a16="http://schemas.microsoft.com/office/drawing/2014/main" id="{2BDD2619-8B5D-4A10-A5C0-3F3DFF531C2F}"/>
              </a:ext>
            </a:extLst>
          </p:cNvPr>
          <p:cNvSpPr>
            <a:spLocks noGrp="1"/>
          </p:cNvSpPr>
          <p:nvPr>
            <p:ph type="ftr" sz="quarter" idx="11"/>
          </p:nvPr>
        </p:nvSpPr>
        <p:spPr/>
        <p:txBody>
          <a:bodyPr/>
          <a:lstStyle/>
          <a:p>
            <a:r>
              <a:rPr lang="en-US"/>
              <a:t>NEEDS - atelier NACRE 2024</a:t>
            </a:r>
            <a:endParaRPr lang="fr-FR"/>
          </a:p>
        </p:txBody>
      </p:sp>
      <p:sp>
        <p:nvSpPr>
          <p:cNvPr id="4" name="Espace réservé du numéro de diapositive 3">
            <a:extLst>
              <a:ext uri="{FF2B5EF4-FFF2-40B4-BE49-F238E27FC236}">
                <a16:creationId xmlns:a16="http://schemas.microsoft.com/office/drawing/2014/main" id="{71E4EB41-1CB3-471D-8A52-441FD9F23F27}"/>
              </a:ext>
            </a:extLst>
          </p:cNvPr>
          <p:cNvSpPr>
            <a:spLocks noGrp="1"/>
          </p:cNvSpPr>
          <p:nvPr>
            <p:ph type="sldNum" sz="quarter" idx="12"/>
          </p:nvPr>
        </p:nvSpPr>
        <p:spPr/>
        <p:txBody>
          <a:bodyPr/>
          <a:lstStyle/>
          <a:p>
            <a:fld id="{184788A6-B82F-4160-A6AF-F4050C2E9781}" type="slidenum">
              <a:rPr lang="fr-FR" smtClean="0"/>
              <a:t>11</a:t>
            </a:fld>
            <a:endParaRPr lang="fr-FR"/>
          </a:p>
        </p:txBody>
      </p:sp>
      <p:sp>
        <p:nvSpPr>
          <p:cNvPr id="5" name="ZoneTexte 4">
            <a:extLst>
              <a:ext uri="{FF2B5EF4-FFF2-40B4-BE49-F238E27FC236}">
                <a16:creationId xmlns:a16="http://schemas.microsoft.com/office/drawing/2014/main" id="{1EDEAAF5-7696-4439-89D9-EF7B68979675}"/>
              </a:ext>
            </a:extLst>
          </p:cNvPr>
          <p:cNvSpPr txBox="1"/>
          <p:nvPr/>
        </p:nvSpPr>
        <p:spPr>
          <a:xfrm>
            <a:off x="3258435" y="1406013"/>
            <a:ext cx="2627129" cy="338554"/>
          </a:xfrm>
          <a:prstGeom prst="rect">
            <a:avLst/>
          </a:prstGeom>
          <a:solidFill>
            <a:srgbClr val="E7E6E6"/>
          </a:solidFill>
        </p:spPr>
        <p:txBody>
          <a:bodyPr wrap="none" rtlCol="0">
            <a:spAutoFit/>
          </a:bodyPr>
          <a:lstStyle/>
          <a:p>
            <a:r>
              <a:rPr lang="fr-FR" sz="1600" dirty="0">
                <a:solidFill>
                  <a:schemeClr val="accent1">
                    <a:lumMod val="50000"/>
                  </a:schemeClr>
                </a:solidFill>
                <a:latin typeface="Calibri" panose="020F0502020204030204" pitchFamily="34" charset="0"/>
                <a:cs typeface="Calibri" panose="020F0502020204030204" pitchFamily="34" charset="0"/>
              </a:rPr>
              <a:t>Appels France 2030 nucléaire</a:t>
            </a:r>
          </a:p>
        </p:txBody>
      </p:sp>
      <p:sp>
        <p:nvSpPr>
          <p:cNvPr id="6" name="Rectangle 5">
            <a:extLst>
              <a:ext uri="{FF2B5EF4-FFF2-40B4-BE49-F238E27FC236}">
                <a16:creationId xmlns:a16="http://schemas.microsoft.com/office/drawing/2014/main" id="{A953B8B4-6259-47C8-8E58-91D8DA653B97}"/>
              </a:ext>
            </a:extLst>
          </p:cNvPr>
          <p:cNvSpPr/>
          <p:nvPr/>
        </p:nvSpPr>
        <p:spPr>
          <a:xfrm>
            <a:off x="1420277" y="4524729"/>
            <a:ext cx="6838335" cy="1477328"/>
          </a:xfrm>
          <a:prstGeom prst="rect">
            <a:avLst/>
          </a:prstGeom>
        </p:spPr>
        <p:txBody>
          <a:bodyPr wrap="square">
            <a:spAutoFit/>
          </a:bodyPr>
          <a:lstStyle/>
          <a:p>
            <a:r>
              <a:rPr lang="fr-FR" i="1" dirty="0">
                <a:latin typeface="Calibri" panose="020F0502020204030204" pitchFamily="34" charset="0"/>
                <a:ea typeface="Calibri" panose="020F0502020204030204" pitchFamily="34" charset="0"/>
              </a:rPr>
              <a:t>compléter l’ensemble des actions et nouveaux dispositifs de soutien à la recherche dans le domaine nucléaire de fission en mobilisant une recherche amont dans les laboratoires du CEA, du CNRS et des Universités, d’autres partenaires de la recherche nationale et les grands acteurs du domaine. </a:t>
            </a:r>
            <a:endParaRPr lang="fr-FR" i="1" dirty="0"/>
          </a:p>
        </p:txBody>
      </p:sp>
      <p:sp>
        <p:nvSpPr>
          <p:cNvPr id="7" name="ZoneTexte 6">
            <a:extLst>
              <a:ext uri="{FF2B5EF4-FFF2-40B4-BE49-F238E27FC236}">
                <a16:creationId xmlns:a16="http://schemas.microsoft.com/office/drawing/2014/main" id="{EAB62630-2EDE-4DAA-AF49-CB821F8FEC97}"/>
              </a:ext>
            </a:extLst>
          </p:cNvPr>
          <p:cNvSpPr txBox="1"/>
          <p:nvPr/>
        </p:nvSpPr>
        <p:spPr>
          <a:xfrm>
            <a:off x="1297858" y="2084439"/>
            <a:ext cx="1477584" cy="461665"/>
          </a:xfrm>
          <a:prstGeom prst="rect">
            <a:avLst/>
          </a:prstGeom>
          <a:solidFill>
            <a:srgbClr val="E7E6E6"/>
          </a:solidFill>
        </p:spPr>
        <p:txBody>
          <a:bodyPr wrap="none" rtlCol="0">
            <a:spAutoFit/>
          </a:bodyPr>
          <a:lstStyle/>
          <a:p>
            <a:r>
              <a:rPr lang="fr-FR" sz="2400" dirty="0">
                <a:solidFill>
                  <a:schemeClr val="accent1">
                    <a:lumMod val="50000"/>
                  </a:schemeClr>
                </a:solidFill>
                <a:latin typeface="Calibri" panose="020F0502020204030204" pitchFamily="34" charset="0"/>
                <a:cs typeface="Calibri" panose="020F0502020204030204" pitchFamily="34" charset="0"/>
              </a:rPr>
              <a:t>Formation</a:t>
            </a:r>
          </a:p>
        </p:txBody>
      </p:sp>
      <p:sp>
        <p:nvSpPr>
          <p:cNvPr id="8" name="ZoneTexte 7">
            <a:extLst>
              <a:ext uri="{FF2B5EF4-FFF2-40B4-BE49-F238E27FC236}">
                <a16:creationId xmlns:a16="http://schemas.microsoft.com/office/drawing/2014/main" id="{327A05B8-787E-47C6-A60F-6BA18FF629B2}"/>
              </a:ext>
            </a:extLst>
          </p:cNvPr>
          <p:cNvSpPr txBox="1"/>
          <p:nvPr/>
        </p:nvSpPr>
        <p:spPr>
          <a:xfrm>
            <a:off x="3464119" y="2064775"/>
            <a:ext cx="1775681" cy="830997"/>
          </a:xfrm>
          <a:prstGeom prst="rect">
            <a:avLst/>
          </a:prstGeom>
          <a:solidFill>
            <a:srgbClr val="E7E6E6"/>
          </a:solidFill>
        </p:spPr>
        <p:txBody>
          <a:bodyPr wrap="square" rtlCol="0">
            <a:spAutoFit/>
          </a:bodyPr>
          <a:lstStyle/>
          <a:p>
            <a:r>
              <a:rPr lang="fr-FR" sz="2400" dirty="0">
                <a:solidFill>
                  <a:schemeClr val="accent1">
                    <a:lumMod val="50000"/>
                  </a:schemeClr>
                </a:solidFill>
                <a:latin typeface="Calibri" panose="020F0502020204030204" pitchFamily="34" charset="0"/>
                <a:cs typeface="Calibri" panose="020F0502020204030204" pitchFamily="34" charset="0"/>
              </a:rPr>
              <a:t>Gestion des déchets</a:t>
            </a:r>
          </a:p>
        </p:txBody>
      </p:sp>
      <p:sp>
        <p:nvSpPr>
          <p:cNvPr id="9" name="ZoneTexte 8">
            <a:extLst>
              <a:ext uri="{FF2B5EF4-FFF2-40B4-BE49-F238E27FC236}">
                <a16:creationId xmlns:a16="http://schemas.microsoft.com/office/drawing/2014/main" id="{FE7FE220-0AC5-4BE8-9202-223894E31626}"/>
              </a:ext>
            </a:extLst>
          </p:cNvPr>
          <p:cNvSpPr txBox="1"/>
          <p:nvPr/>
        </p:nvSpPr>
        <p:spPr>
          <a:xfrm>
            <a:off x="5789448" y="2064775"/>
            <a:ext cx="1775681" cy="830997"/>
          </a:xfrm>
          <a:prstGeom prst="rect">
            <a:avLst/>
          </a:prstGeom>
          <a:solidFill>
            <a:srgbClr val="E7E6E6"/>
          </a:solidFill>
        </p:spPr>
        <p:txBody>
          <a:bodyPr wrap="square" rtlCol="0">
            <a:spAutoFit/>
          </a:bodyPr>
          <a:lstStyle/>
          <a:p>
            <a:r>
              <a:rPr lang="fr-FR" sz="2400" dirty="0">
                <a:solidFill>
                  <a:schemeClr val="accent1">
                    <a:lumMod val="50000"/>
                  </a:schemeClr>
                </a:solidFill>
                <a:latin typeface="Calibri" panose="020F0502020204030204" pitchFamily="34" charset="0"/>
                <a:cs typeface="Calibri" panose="020F0502020204030204" pitchFamily="34" charset="0"/>
              </a:rPr>
              <a:t>Réacteurs innovants</a:t>
            </a:r>
          </a:p>
        </p:txBody>
      </p:sp>
      <p:pic>
        <p:nvPicPr>
          <p:cNvPr id="11" name="Image 10">
            <a:extLst>
              <a:ext uri="{FF2B5EF4-FFF2-40B4-BE49-F238E27FC236}">
                <a16:creationId xmlns:a16="http://schemas.microsoft.com/office/drawing/2014/main" id="{CAC49946-B915-4200-BD95-B6935AA97B80}"/>
              </a:ext>
            </a:extLst>
          </p:cNvPr>
          <p:cNvPicPr>
            <a:picLocks noChangeAspect="1"/>
          </p:cNvPicPr>
          <p:nvPr/>
        </p:nvPicPr>
        <p:blipFill rotWithShape="1">
          <a:blip r:embed="rId2"/>
          <a:srcRect l="25215" t="42739" r="45269" b="21899"/>
          <a:stretch/>
        </p:blipFill>
        <p:spPr>
          <a:xfrm>
            <a:off x="5818945" y="2937029"/>
            <a:ext cx="1746184" cy="1176770"/>
          </a:xfrm>
          <a:prstGeom prst="rect">
            <a:avLst/>
          </a:prstGeom>
        </p:spPr>
      </p:pic>
      <p:pic>
        <p:nvPicPr>
          <p:cNvPr id="12" name="Image 11">
            <a:extLst>
              <a:ext uri="{FF2B5EF4-FFF2-40B4-BE49-F238E27FC236}">
                <a16:creationId xmlns:a16="http://schemas.microsoft.com/office/drawing/2014/main" id="{052609F1-4361-4569-AC43-195180220CED}"/>
              </a:ext>
            </a:extLst>
          </p:cNvPr>
          <p:cNvPicPr>
            <a:picLocks noChangeAspect="1"/>
          </p:cNvPicPr>
          <p:nvPr/>
        </p:nvPicPr>
        <p:blipFill rotWithShape="1">
          <a:blip r:embed="rId3"/>
          <a:srcRect l="19247" t="45651" r="50000" b="18220"/>
          <a:stretch/>
        </p:blipFill>
        <p:spPr>
          <a:xfrm>
            <a:off x="3464119" y="3066940"/>
            <a:ext cx="1775681" cy="1173439"/>
          </a:xfrm>
          <a:prstGeom prst="rect">
            <a:avLst/>
          </a:prstGeom>
        </p:spPr>
      </p:pic>
      <p:pic>
        <p:nvPicPr>
          <p:cNvPr id="13" name="Image 12">
            <a:extLst>
              <a:ext uri="{FF2B5EF4-FFF2-40B4-BE49-F238E27FC236}">
                <a16:creationId xmlns:a16="http://schemas.microsoft.com/office/drawing/2014/main" id="{FCCC6F1F-D8A2-4A52-8DAE-59DB232CCF41}"/>
              </a:ext>
            </a:extLst>
          </p:cNvPr>
          <p:cNvPicPr>
            <a:picLocks noChangeAspect="1"/>
          </p:cNvPicPr>
          <p:nvPr/>
        </p:nvPicPr>
        <p:blipFill rotWithShape="1">
          <a:blip r:embed="rId4"/>
          <a:srcRect l="19677" t="39473" r="50000" b="25306"/>
          <a:stretch/>
        </p:blipFill>
        <p:spPr>
          <a:xfrm>
            <a:off x="1297858" y="2830454"/>
            <a:ext cx="1919287" cy="1254014"/>
          </a:xfrm>
          <a:prstGeom prst="rect">
            <a:avLst/>
          </a:prstGeom>
        </p:spPr>
      </p:pic>
      <p:sp>
        <p:nvSpPr>
          <p:cNvPr id="14" name="ZoneTexte 13">
            <a:extLst>
              <a:ext uri="{FF2B5EF4-FFF2-40B4-BE49-F238E27FC236}">
                <a16:creationId xmlns:a16="http://schemas.microsoft.com/office/drawing/2014/main" id="{FFBB07F2-46CB-4AE8-8D4B-EDB93F804A6D}"/>
              </a:ext>
            </a:extLst>
          </p:cNvPr>
          <p:cNvSpPr txBox="1"/>
          <p:nvPr/>
        </p:nvSpPr>
        <p:spPr>
          <a:xfrm>
            <a:off x="1261049" y="2666239"/>
            <a:ext cx="601447" cy="338554"/>
          </a:xfrm>
          <a:prstGeom prst="rect">
            <a:avLst/>
          </a:prstGeom>
          <a:solidFill>
            <a:srgbClr val="E7E6E6"/>
          </a:solidFill>
        </p:spPr>
        <p:txBody>
          <a:bodyPr wrap="none" rtlCol="0">
            <a:spAutoFit/>
          </a:bodyPr>
          <a:lstStyle/>
          <a:p>
            <a:r>
              <a:rPr lang="fr-FR" sz="1600" dirty="0">
                <a:solidFill>
                  <a:schemeClr val="accent1">
                    <a:lumMod val="50000"/>
                  </a:schemeClr>
                </a:solidFill>
                <a:latin typeface="Calibri" panose="020F0502020204030204" pitchFamily="34" charset="0"/>
                <a:cs typeface="Calibri" panose="020F0502020204030204" pitchFamily="34" charset="0"/>
              </a:rPr>
              <a:t>2021</a:t>
            </a:r>
          </a:p>
        </p:txBody>
      </p:sp>
      <p:sp>
        <p:nvSpPr>
          <p:cNvPr id="15" name="ZoneTexte 14">
            <a:extLst>
              <a:ext uri="{FF2B5EF4-FFF2-40B4-BE49-F238E27FC236}">
                <a16:creationId xmlns:a16="http://schemas.microsoft.com/office/drawing/2014/main" id="{A79E6F6C-8C7A-4600-8809-7595EEC92566}"/>
              </a:ext>
            </a:extLst>
          </p:cNvPr>
          <p:cNvSpPr txBox="1"/>
          <p:nvPr/>
        </p:nvSpPr>
        <p:spPr>
          <a:xfrm>
            <a:off x="3464119" y="2968148"/>
            <a:ext cx="1080745" cy="338554"/>
          </a:xfrm>
          <a:prstGeom prst="rect">
            <a:avLst/>
          </a:prstGeom>
          <a:solidFill>
            <a:srgbClr val="E7E6E6"/>
          </a:solidFill>
        </p:spPr>
        <p:txBody>
          <a:bodyPr wrap="none" rtlCol="0">
            <a:spAutoFit/>
          </a:bodyPr>
          <a:lstStyle/>
          <a:p>
            <a:r>
              <a:rPr lang="fr-FR" sz="1600" dirty="0">
                <a:solidFill>
                  <a:schemeClr val="accent1">
                    <a:lumMod val="50000"/>
                  </a:schemeClr>
                </a:solidFill>
                <a:latin typeface="Calibri" panose="020F0502020204030204" pitchFamily="34" charset="0"/>
                <a:cs typeface="Calibri" panose="020F0502020204030204" pitchFamily="34" charset="0"/>
              </a:rPr>
              <a:t>2021-2022</a:t>
            </a:r>
          </a:p>
        </p:txBody>
      </p:sp>
      <p:sp>
        <p:nvSpPr>
          <p:cNvPr id="16" name="ZoneTexte 15">
            <a:extLst>
              <a:ext uri="{FF2B5EF4-FFF2-40B4-BE49-F238E27FC236}">
                <a16:creationId xmlns:a16="http://schemas.microsoft.com/office/drawing/2014/main" id="{33CC40C4-4DCE-4567-8674-06F0C1A1DF2F}"/>
              </a:ext>
            </a:extLst>
          </p:cNvPr>
          <p:cNvSpPr txBox="1"/>
          <p:nvPr/>
        </p:nvSpPr>
        <p:spPr>
          <a:xfrm>
            <a:off x="7143368" y="2928687"/>
            <a:ext cx="601447" cy="338554"/>
          </a:xfrm>
          <a:prstGeom prst="rect">
            <a:avLst/>
          </a:prstGeom>
          <a:solidFill>
            <a:srgbClr val="E7E6E6"/>
          </a:solidFill>
        </p:spPr>
        <p:txBody>
          <a:bodyPr wrap="none" rtlCol="0">
            <a:spAutoFit/>
          </a:bodyPr>
          <a:lstStyle/>
          <a:p>
            <a:r>
              <a:rPr lang="fr-FR" sz="1600" dirty="0">
                <a:solidFill>
                  <a:schemeClr val="accent1">
                    <a:lumMod val="50000"/>
                  </a:schemeClr>
                </a:solidFill>
                <a:latin typeface="Calibri" panose="020F0502020204030204" pitchFamily="34" charset="0"/>
                <a:cs typeface="Calibri" panose="020F0502020204030204" pitchFamily="34" charset="0"/>
              </a:rPr>
              <a:t>2023</a:t>
            </a:r>
          </a:p>
        </p:txBody>
      </p:sp>
    </p:spTree>
    <p:extLst>
      <p:ext uri="{BB962C8B-B14F-4D97-AF65-F5344CB8AC3E}">
        <p14:creationId xmlns:p14="http://schemas.microsoft.com/office/powerpoint/2010/main" val="199494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234EC9-EA82-439F-9A43-35E370081BDF}"/>
              </a:ext>
            </a:extLst>
          </p:cNvPr>
          <p:cNvSpPr>
            <a:spLocks noGrp="1"/>
          </p:cNvSpPr>
          <p:nvPr>
            <p:ph type="title"/>
          </p:nvPr>
        </p:nvSpPr>
        <p:spPr/>
        <p:txBody>
          <a:bodyPr/>
          <a:lstStyle/>
          <a:p>
            <a:r>
              <a:rPr lang="fr-FR" dirty="0"/>
              <a:t>Vers un PEPR?</a:t>
            </a:r>
          </a:p>
        </p:txBody>
      </p:sp>
      <p:sp>
        <p:nvSpPr>
          <p:cNvPr id="3" name="Espace réservé du pied de page 2">
            <a:extLst>
              <a:ext uri="{FF2B5EF4-FFF2-40B4-BE49-F238E27FC236}">
                <a16:creationId xmlns:a16="http://schemas.microsoft.com/office/drawing/2014/main" id="{8313ED0C-4EEB-455B-B382-044E6D8B3C11}"/>
              </a:ext>
            </a:extLst>
          </p:cNvPr>
          <p:cNvSpPr>
            <a:spLocks noGrp="1"/>
          </p:cNvSpPr>
          <p:nvPr>
            <p:ph type="ftr" sz="quarter" idx="11"/>
          </p:nvPr>
        </p:nvSpPr>
        <p:spPr/>
        <p:txBody>
          <a:bodyPr/>
          <a:lstStyle/>
          <a:p>
            <a:r>
              <a:rPr lang="en-US"/>
              <a:t>NEEDS - atelier NACRE 2024</a:t>
            </a:r>
            <a:endParaRPr lang="fr-FR"/>
          </a:p>
        </p:txBody>
      </p:sp>
      <p:sp>
        <p:nvSpPr>
          <p:cNvPr id="4" name="Espace réservé du numéro de diapositive 3">
            <a:extLst>
              <a:ext uri="{FF2B5EF4-FFF2-40B4-BE49-F238E27FC236}">
                <a16:creationId xmlns:a16="http://schemas.microsoft.com/office/drawing/2014/main" id="{855EC331-26A9-4A85-9508-9AAFEBE70A40}"/>
              </a:ext>
            </a:extLst>
          </p:cNvPr>
          <p:cNvSpPr>
            <a:spLocks noGrp="1"/>
          </p:cNvSpPr>
          <p:nvPr>
            <p:ph type="sldNum" sz="quarter" idx="12"/>
          </p:nvPr>
        </p:nvSpPr>
        <p:spPr/>
        <p:txBody>
          <a:bodyPr/>
          <a:lstStyle/>
          <a:p>
            <a:fld id="{184788A6-B82F-4160-A6AF-F4050C2E9781}" type="slidenum">
              <a:rPr lang="fr-FR" smtClean="0"/>
              <a:t>12</a:t>
            </a:fld>
            <a:endParaRPr lang="fr-FR"/>
          </a:p>
        </p:txBody>
      </p:sp>
      <p:sp>
        <p:nvSpPr>
          <p:cNvPr id="5" name="Rectangle 4">
            <a:extLst>
              <a:ext uri="{FF2B5EF4-FFF2-40B4-BE49-F238E27FC236}">
                <a16:creationId xmlns:a16="http://schemas.microsoft.com/office/drawing/2014/main" id="{1BBFA8CE-4DE0-4F88-A241-B97F037DD067}"/>
              </a:ext>
            </a:extLst>
          </p:cNvPr>
          <p:cNvSpPr/>
          <p:nvPr/>
        </p:nvSpPr>
        <p:spPr>
          <a:xfrm>
            <a:off x="1346535" y="1152908"/>
            <a:ext cx="6985819" cy="5170646"/>
          </a:xfrm>
          <a:prstGeom prst="rect">
            <a:avLst/>
          </a:prstGeom>
        </p:spPr>
        <p:txBody>
          <a:bodyPr wrap="square">
            <a:spAutoFit/>
          </a:bodyPr>
          <a:lstStyle/>
          <a:p>
            <a:r>
              <a:rPr lang="fr-FR" sz="1600" dirty="0"/>
              <a:t>Proposition de Programme  Science Amont pour l’Énergie Nucléaire</a:t>
            </a:r>
          </a:p>
          <a:p>
            <a:r>
              <a:rPr lang="fr-FR" sz="1600" dirty="0"/>
              <a:t>Lettre intention remise à l’AG CEA et PDG CNRS – Juillet 2023</a:t>
            </a:r>
          </a:p>
          <a:p>
            <a:r>
              <a:rPr lang="fr-FR" sz="1600" dirty="0"/>
              <a:t> </a:t>
            </a:r>
          </a:p>
          <a:p>
            <a:pPr marL="285750" indent="-285750">
              <a:buFontTx/>
              <a:buChar char="-"/>
            </a:pPr>
            <a:r>
              <a:rPr lang="fr-FR" sz="1600" dirty="0"/>
              <a:t>Compréhension des processus</a:t>
            </a:r>
          </a:p>
          <a:p>
            <a:pPr marL="285750" indent="-285750">
              <a:buFontTx/>
              <a:buChar char="-"/>
            </a:pPr>
            <a:r>
              <a:rPr lang="fr-FR" sz="1600" dirty="0"/>
              <a:t>Acquisition de données de base complexes</a:t>
            </a:r>
          </a:p>
          <a:p>
            <a:pPr marL="285750" indent="-285750">
              <a:buFontTx/>
              <a:buChar char="-"/>
            </a:pPr>
            <a:r>
              <a:rPr lang="fr-FR" sz="1600" dirty="0"/>
              <a:t>Modélisation de phénomènes </a:t>
            </a:r>
            <a:r>
              <a:rPr lang="fr-FR" sz="1600" dirty="0" err="1"/>
              <a:t>comlexes</a:t>
            </a:r>
            <a:r>
              <a:rPr lang="fr-FR" sz="1600" dirty="0"/>
              <a:t>, couplage multi-échelles, multi-physiques</a:t>
            </a:r>
          </a:p>
          <a:p>
            <a:endParaRPr lang="fr-FR" sz="1400" dirty="0">
              <a:solidFill>
                <a:schemeClr val="accent1">
                  <a:lumMod val="50000"/>
                </a:schemeClr>
              </a:solidFill>
              <a:latin typeface="Calibri" panose="020F0502020204030204" pitchFamily="34" charset="0"/>
              <a:cs typeface="Calibri" panose="020F0502020204030204" pitchFamily="34" charset="0"/>
            </a:endParaRPr>
          </a:p>
          <a:p>
            <a:r>
              <a:rPr lang="fr-FR" sz="1600" dirty="0"/>
              <a:t>Axes thématiques</a:t>
            </a:r>
          </a:p>
          <a:p>
            <a:pPr lvl="0"/>
            <a:r>
              <a:rPr lang="fr-FR" sz="1600" dirty="0"/>
              <a:t>Axe1. Réacteurs nucléaires et combustibles</a:t>
            </a:r>
          </a:p>
          <a:p>
            <a:pPr lvl="0"/>
            <a:r>
              <a:rPr lang="fr-FR" sz="1600" dirty="0"/>
              <a:t>Axe 2. Amont et aval du cycle</a:t>
            </a:r>
          </a:p>
          <a:p>
            <a:pPr lvl="0"/>
            <a:r>
              <a:rPr lang="fr-FR" sz="1600" dirty="0"/>
              <a:t>Axe 3. Déchets nucléaires et stockage</a:t>
            </a:r>
          </a:p>
          <a:p>
            <a:pPr lvl="0"/>
            <a:r>
              <a:rPr lang="fr-FR" sz="1600" dirty="0"/>
              <a:t>Axe 4. Impact environnemental des activités nucléaires</a:t>
            </a:r>
          </a:p>
          <a:p>
            <a:pPr lvl="0"/>
            <a:r>
              <a:rPr lang="fr-FR" sz="1600" dirty="0"/>
              <a:t>Axe 5. Nucléaire, durabilité et transition énergétique</a:t>
            </a:r>
          </a:p>
          <a:p>
            <a:endParaRPr lang="fr-FR" sz="1600" dirty="0"/>
          </a:p>
          <a:p>
            <a:r>
              <a:rPr lang="fr-FR" sz="1600" dirty="0"/>
              <a:t>Volets opérationnels</a:t>
            </a:r>
          </a:p>
          <a:p>
            <a:r>
              <a:rPr lang="fr-FR" sz="1600" dirty="0"/>
              <a:t>1. Projets structurants</a:t>
            </a:r>
          </a:p>
          <a:p>
            <a:r>
              <a:rPr lang="fr-FR" sz="1600" dirty="0"/>
              <a:t>2. Appels à projets</a:t>
            </a:r>
          </a:p>
          <a:p>
            <a:r>
              <a:rPr lang="fr-FR" sz="1600" dirty="0"/>
              <a:t>3. Financement équipements et infrastructures</a:t>
            </a:r>
          </a:p>
          <a:p>
            <a:endParaRPr lang="fr-FR" sz="1400" dirty="0">
              <a:solidFill>
                <a:schemeClr val="accent1">
                  <a:lumMod val="50000"/>
                </a:schemeClr>
              </a:solidFill>
              <a:latin typeface="Calibri" panose="020F0502020204030204" pitchFamily="34" charset="0"/>
              <a:cs typeface="Calibri" panose="020F0502020204030204" pitchFamily="34" charset="0"/>
            </a:endParaRPr>
          </a:p>
          <a:p>
            <a:r>
              <a:rPr lang="fr-FR" sz="1600" dirty="0"/>
              <a:t>Budget visé ~15-20M€/an pendant 8 ans</a:t>
            </a:r>
          </a:p>
        </p:txBody>
      </p:sp>
    </p:spTree>
    <p:extLst>
      <p:ext uri="{BB962C8B-B14F-4D97-AF65-F5344CB8AC3E}">
        <p14:creationId xmlns:p14="http://schemas.microsoft.com/office/powerpoint/2010/main" val="2108481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D26E93D0-29B2-46E0-8DB3-29BCCEAF71B2}"/>
              </a:ext>
            </a:extLst>
          </p:cNvPr>
          <p:cNvSpPr>
            <a:spLocks noGrp="1"/>
          </p:cNvSpPr>
          <p:nvPr>
            <p:ph type="ftr" sz="quarter" idx="11"/>
          </p:nvPr>
        </p:nvSpPr>
        <p:spPr/>
        <p:txBody>
          <a:bodyPr/>
          <a:lstStyle/>
          <a:p>
            <a:r>
              <a:rPr lang="en-US"/>
              <a:t>NEEDS - atelier NACRE 2024</a:t>
            </a:r>
            <a:endParaRPr lang="fr-FR"/>
          </a:p>
        </p:txBody>
      </p:sp>
      <p:sp>
        <p:nvSpPr>
          <p:cNvPr id="5" name="Espace réservé du numéro de diapositive 4">
            <a:extLst>
              <a:ext uri="{FF2B5EF4-FFF2-40B4-BE49-F238E27FC236}">
                <a16:creationId xmlns:a16="http://schemas.microsoft.com/office/drawing/2014/main" id="{4E431F91-4048-4345-B684-C81D8510EBAE}"/>
              </a:ext>
            </a:extLst>
          </p:cNvPr>
          <p:cNvSpPr>
            <a:spLocks noGrp="1"/>
          </p:cNvSpPr>
          <p:nvPr>
            <p:ph type="sldNum" sz="quarter" idx="12"/>
          </p:nvPr>
        </p:nvSpPr>
        <p:spPr/>
        <p:txBody>
          <a:bodyPr/>
          <a:lstStyle/>
          <a:p>
            <a:fld id="{184788A6-B82F-4160-A6AF-F4050C2E9781}" type="slidenum">
              <a:rPr lang="fr-FR" smtClean="0"/>
              <a:t>2</a:t>
            </a:fld>
            <a:endParaRPr lang="fr-FR" dirty="0"/>
          </a:p>
        </p:txBody>
      </p:sp>
      <p:sp>
        <p:nvSpPr>
          <p:cNvPr id="6" name="ZoneTexte 5">
            <a:extLst>
              <a:ext uri="{FF2B5EF4-FFF2-40B4-BE49-F238E27FC236}">
                <a16:creationId xmlns:a16="http://schemas.microsoft.com/office/drawing/2014/main" id="{F0131155-5B8E-4BB6-AE5C-5DF348EB6F4F}"/>
              </a:ext>
            </a:extLst>
          </p:cNvPr>
          <p:cNvSpPr txBox="1"/>
          <p:nvPr/>
        </p:nvSpPr>
        <p:spPr>
          <a:xfrm>
            <a:off x="1470645" y="554846"/>
            <a:ext cx="7517056" cy="830997"/>
          </a:xfrm>
          <a:prstGeom prst="rect">
            <a:avLst/>
          </a:prstGeom>
          <a:noFill/>
        </p:spPr>
        <p:txBody>
          <a:bodyPr wrap="square" rtlCol="0">
            <a:spAutoFit/>
          </a:bodyPr>
          <a:lstStyle/>
          <a:p>
            <a:r>
              <a:rPr lang="fr-FR" sz="1600" b="1" i="1" dirty="0">
                <a:solidFill>
                  <a:schemeClr val="accent1">
                    <a:lumMod val="50000"/>
                  </a:schemeClr>
                </a:solidFill>
              </a:rPr>
              <a:t>NEEDS </a:t>
            </a:r>
            <a:r>
              <a:rPr lang="fr-FR" sz="1600" b="1" i="1" dirty="0">
                <a:solidFill>
                  <a:schemeClr val="accent1">
                    <a:lumMod val="50000"/>
                  </a:schemeClr>
                </a:solidFill>
                <a:latin typeface="Calibri" panose="020F0502020204030204" pitchFamily="34" charset="0"/>
                <a:cs typeface="Calibri" panose="020F0502020204030204" pitchFamily="34" charset="0"/>
              </a:rPr>
              <a:t>Nucléaire : Energie Environnement Déchets Société</a:t>
            </a:r>
          </a:p>
          <a:p>
            <a:r>
              <a:rPr lang="fr-FR" sz="1600" b="1" i="1" dirty="0">
                <a:solidFill>
                  <a:schemeClr val="accent1">
                    <a:lumMod val="50000"/>
                  </a:schemeClr>
                </a:solidFill>
                <a:latin typeface="Calibri" panose="020F0502020204030204" pitchFamily="34" charset="0"/>
                <a:cs typeface="Calibri" panose="020F0502020204030204" pitchFamily="34" charset="0"/>
              </a:rPr>
              <a:t>Mobiliser la recherche académique sur des grandes questions scientifiques liées à l’énergie nucléaire de fission</a:t>
            </a:r>
            <a:endParaRPr lang="fr-FR" sz="1600" dirty="0">
              <a:solidFill>
                <a:schemeClr val="accent1">
                  <a:lumMod val="50000"/>
                </a:schemeClr>
              </a:solidFill>
              <a:latin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0AF24D53-B032-4367-9FA5-FBDD459C8480}"/>
              </a:ext>
            </a:extLst>
          </p:cNvPr>
          <p:cNvSpPr txBox="1"/>
          <p:nvPr/>
        </p:nvSpPr>
        <p:spPr>
          <a:xfrm>
            <a:off x="289249" y="1483461"/>
            <a:ext cx="8698452" cy="4493538"/>
          </a:xfrm>
          <a:prstGeom prst="rect">
            <a:avLst/>
          </a:prstGeom>
          <a:solidFill>
            <a:srgbClr val="E7E6E6"/>
          </a:solidFill>
        </p:spPr>
        <p:txBody>
          <a:bodyPr wrap="square" rtlCol="0">
            <a:spAutoFit/>
          </a:bodyPr>
          <a:lstStyle/>
          <a:p>
            <a:pPr algn="just"/>
            <a:r>
              <a:rPr lang="fr-FR" sz="1600" dirty="0">
                <a:solidFill>
                  <a:schemeClr val="accent1">
                    <a:lumMod val="50000"/>
                  </a:schemeClr>
                </a:solidFill>
                <a:latin typeface="Calibri" panose="020F0502020204030204" pitchFamily="34" charset="0"/>
                <a:cs typeface="Calibri" panose="020F0502020204030204" pitchFamily="34" charset="0"/>
              </a:rPr>
              <a:t>Programme de recherche CNRS ANDRA BRGM CEA EDF FRAMATOME IRSN ORANO</a:t>
            </a:r>
          </a:p>
          <a:p>
            <a:pPr algn="just"/>
            <a:r>
              <a:rPr lang="fr-FR" sz="1600" b="1" i="1" dirty="0">
                <a:solidFill>
                  <a:schemeClr val="accent1">
                    <a:lumMod val="50000"/>
                  </a:schemeClr>
                </a:solidFill>
                <a:latin typeface="Calibri" panose="020F0502020204030204" pitchFamily="34" charset="0"/>
                <a:cs typeface="Calibri" panose="020F0502020204030204" pitchFamily="34" charset="0"/>
              </a:rPr>
              <a:t>Mobiliser la recherche académique sur des questions scientifique liée à l’énergie nucléaire de fission</a:t>
            </a:r>
          </a:p>
          <a:p>
            <a:pPr algn="just"/>
            <a:endParaRPr lang="fr-FR" sz="1600" b="1" i="1" dirty="0">
              <a:solidFill>
                <a:schemeClr val="accent1">
                  <a:lumMod val="50000"/>
                </a:schemeClr>
              </a:solidFill>
              <a:latin typeface="Calibri" panose="020F0502020204030204" pitchFamily="34" charset="0"/>
              <a:cs typeface="Calibri" panose="020F0502020204030204" pitchFamily="34" charset="0"/>
            </a:endParaRPr>
          </a:p>
          <a:p>
            <a:pPr algn="just"/>
            <a:r>
              <a:rPr lang="fr-FR" sz="1600" dirty="0">
                <a:solidFill>
                  <a:schemeClr val="accent1">
                    <a:lumMod val="50000"/>
                  </a:schemeClr>
                </a:solidFill>
                <a:latin typeface="Calibri" panose="020F0502020204030204" pitchFamily="34" charset="0"/>
                <a:cs typeface="Calibri" panose="020F0502020204030204" pitchFamily="34" charset="0"/>
              </a:rPr>
              <a:t>Conduire une coopération en matière de recherche, autour des mécanismes, processus fondamentaux et données de base d’intérêt pour l’énergie nucléaire, en complémentarité des autres vecteurs de recherche nationaux, européens et internationaux. </a:t>
            </a:r>
          </a:p>
          <a:p>
            <a:pPr algn="just"/>
            <a:r>
              <a:rPr lang="fr-FR" sz="1600" dirty="0">
                <a:solidFill>
                  <a:schemeClr val="accent1">
                    <a:lumMod val="50000"/>
                  </a:schemeClr>
                </a:solidFill>
                <a:latin typeface="Calibri" panose="020F0502020204030204" pitchFamily="34" charset="0"/>
                <a:cs typeface="Calibri" panose="020F0502020204030204" pitchFamily="34" charset="0"/>
              </a:rPr>
              <a:t>L’originalité et la plus-value de cette collaboration reposent sur deux approches :</a:t>
            </a:r>
          </a:p>
          <a:p>
            <a:pPr marL="285750" lvl="0" indent="-285750" algn="just">
              <a:buFont typeface="Arial" panose="020B0604020202020204" pitchFamily="34" charset="0"/>
              <a:buChar char="•"/>
            </a:pPr>
            <a:r>
              <a:rPr lang="fr-FR" sz="1600" dirty="0">
                <a:solidFill>
                  <a:schemeClr val="accent1">
                    <a:lumMod val="50000"/>
                  </a:schemeClr>
                </a:solidFill>
                <a:latin typeface="Calibri" panose="020F0502020204030204" pitchFamily="34" charset="0"/>
                <a:cs typeface="Calibri" panose="020F0502020204030204" pitchFamily="34" charset="0"/>
              </a:rPr>
              <a:t>un positionnement en amont, sur une science de base pour l’énergie nucléaire, qui assure une forte mobilisation de la recherche académique sur le domaine de l’énergie nucléaire dans le contexte des grandes échelles de temps des projets de développement (réacteurs, démantèlement, traitement/conditionnement des déchets, stockage…) ;</a:t>
            </a:r>
          </a:p>
          <a:p>
            <a:pPr marL="285750" lvl="0" indent="-285750" algn="just">
              <a:buFont typeface="Arial" panose="020B0604020202020204" pitchFamily="34" charset="0"/>
              <a:buChar char="•"/>
            </a:pPr>
            <a:r>
              <a:rPr lang="fr-FR" sz="1600" dirty="0">
                <a:solidFill>
                  <a:schemeClr val="accent1">
                    <a:lumMod val="50000"/>
                  </a:schemeClr>
                </a:solidFill>
                <a:latin typeface="Calibri" panose="020F0502020204030204" pitchFamily="34" charset="0"/>
                <a:cs typeface="Calibri" panose="020F0502020204030204" pitchFamily="34" charset="0"/>
              </a:rPr>
              <a:t>un soutien à des projets émergents et exploratoires pour susciter l’innovation et attirer de nouvelles compétences.</a:t>
            </a:r>
          </a:p>
          <a:p>
            <a:pPr algn="just"/>
            <a:r>
              <a:rPr lang="fr-FR" sz="1600" dirty="0">
                <a:solidFill>
                  <a:schemeClr val="accent1">
                    <a:lumMod val="50000"/>
                  </a:schemeClr>
                </a:solidFill>
                <a:latin typeface="Calibri" panose="020F0502020204030204" pitchFamily="34" charset="0"/>
                <a:cs typeface="Calibri" panose="020F0502020204030204" pitchFamily="34" charset="0"/>
              </a:rPr>
              <a:t> </a:t>
            </a:r>
          </a:p>
          <a:p>
            <a:pPr marL="285750" indent="-285750" algn="just">
              <a:buFont typeface="Wingdings" panose="05000000000000000000" pitchFamily="2" charset="2"/>
              <a:buChar char="q"/>
            </a:pPr>
            <a:r>
              <a:rPr lang="fr-FR" sz="1600" dirty="0">
                <a:solidFill>
                  <a:schemeClr val="accent1">
                    <a:lumMod val="50000"/>
                  </a:schemeClr>
                </a:solidFill>
                <a:latin typeface="Calibri" panose="020F0502020204030204" pitchFamily="34" charset="0"/>
                <a:cs typeface="Calibri" panose="020F0502020204030204" pitchFamily="34" charset="0"/>
              </a:rPr>
              <a:t>financer des projets de recherche </a:t>
            </a:r>
          </a:p>
          <a:p>
            <a:pPr marL="285750" indent="-285750" algn="just">
              <a:buFont typeface="Wingdings" panose="05000000000000000000" pitchFamily="2" charset="2"/>
              <a:buChar char="q"/>
            </a:pPr>
            <a:r>
              <a:rPr lang="fr-FR" sz="1600" dirty="0">
                <a:solidFill>
                  <a:schemeClr val="accent1">
                    <a:lumMod val="50000"/>
                  </a:schemeClr>
                </a:solidFill>
                <a:latin typeface="Calibri" panose="020F0502020204030204" pitchFamily="34" charset="0"/>
                <a:cs typeface="Calibri" panose="020F0502020204030204" pitchFamily="34" charset="0"/>
              </a:rPr>
              <a:t>assurer une animation scientifique continue qui favorise l’interaction entre les partenaires et la construction de projets scientifiques </a:t>
            </a:r>
          </a:p>
          <a:p>
            <a:pPr algn="just"/>
            <a:endParaRPr lang="fr-FR" sz="14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0313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6A520AF-01E6-4206-A39F-C2ED57799E49}"/>
              </a:ext>
            </a:extLst>
          </p:cNvPr>
          <p:cNvSpPr>
            <a:spLocks noGrp="1"/>
          </p:cNvSpPr>
          <p:nvPr>
            <p:ph type="ftr" sz="quarter" idx="11"/>
          </p:nvPr>
        </p:nvSpPr>
        <p:spPr/>
        <p:txBody>
          <a:bodyPr/>
          <a:lstStyle/>
          <a:p>
            <a:r>
              <a:rPr lang="en-US"/>
              <a:t>NEEDS - atelier NACRE 2024</a:t>
            </a:r>
            <a:endParaRPr lang="fr-FR"/>
          </a:p>
        </p:txBody>
      </p:sp>
      <p:sp>
        <p:nvSpPr>
          <p:cNvPr id="3" name="Espace réservé du numéro de diapositive 2">
            <a:extLst>
              <a:ext uri="{FF2B5EF4-FFF2-40B4-BE49-F238E27FC236}">
                <a16:creationId xmlns:a16="http://schemas.microsoft.com/office/drawing/2014/main" id="{B7F2329A-8293-4174-BD5A-4EEA2AFA9F2D}"/>
              </a:ext>
            </a:extLst>
          </p:cNvPr>
          <p:cNvSpPr>
            <a:spLocks noGrp="1"/>
          </p:cNvSpPr>
          <p:nvPr>
            <p:ph type="sldNum" sz="quarter" idx="12"/>
          </p:nvPr>
        </p:nvSpPr>
        <p:spPr/>
        <p:txBody>
          <a:bodyPr/>
          <a:lstStyle/>
          <a:p>
            <a:fld id="{184788A6-B82F-4160-A6AF-F4050C2E9781}" type="slidenum">
              <a:rPr lang="fr-FR" smtClean="0"/>
              <a:pPr/>
              <a:t>3</a:t>
            </a:fld>
            <a:endParaRPr lang="fr-FR"/>
          </a:p>
        </p:txBody>
      </p:sp>
      <p:sp>
        <p:nvSpPr>
          <p:cNvPr id="5" name="ZoneTexte 4">
            <a:extLst>
              <a:ext uri="{FF2B5EF4-FFF2-40B4-BE49-F238E27FC236}">
                <a16:creationId xmlns:a16="http://schemas.microsoft.com/office/drawing/2014/main" id="{B4F660DB-9402-44F4-A12B-E3FCD9242684}"/>
              </a:ext>
            </a:extLst>
          </p:cNvPr>
          <p:cNvSpPr txBox="1"/>
          <p:nvPr/>
        </p:nvSpPr>
        <p:spPr>
          <a:xfrm>
            <a:off x="760623" y="698937"/>
            <a:ext cx="8157644" cy="5757217"/>
          </a:xfrm>
          <a:prstGeom prst="rect">
            <a:avLst/>
          </a:prstGeom>
          <a:solidFill>
            <a:srgbClr val="E7E6E6"/>
          </a:solidFill>
        </p:spPr>
        <p:txBody>
          <a:bodyPr wrap="square">
            <a:spAutoFit/>
          </a:bodyPr>
          <a:lstStyle/>
          <a:p>
            <a:pPr marL="285750" indent="-285750" algn="just">
              <a:buFont typeface="Wingdings" panose="05000000000000000000" pitchFamily="2" charset="2"/>
              <a:buChar char="q"/>
            </a:pPr>
            <a:endParaRPr lang="fr-FR" sz="1700" dirty="0">
              <a:solidFill>
                <a:schemeClr val="accent1">
                  <a:lumMod val="50000"/>
                </a:schemeClr>
              </a:solidFill>
              <a:latin typeface="Calibri" panose="020F0502020204030204" pitchFamily="34" charset="0"/>
              <a:cs typeface="Calibri" panose="020F0502020204030204" pitchFamily="34" charset="0"/>
            </a:endParaRPr>
          </a:p>
          <a:p>
            <a:pPr lvl="0" algn="just">
              <a:lnSpc>
                <a:spcPct val="107000"/>
              </a:lnSpc>
            </a:pPr>
            <a:r>
              <a:rPr lang="fr-FR" sz="1700" dirty="0">
                <a:solidFill>
                  <a:schemeClr val="accent1">
                    <a:lumMod val="50000"/>
                  </a:schemeClr>
                </a:solidFill>
                <a:latin typeface="Calibri" panose="020F0502020204030204" pitchFamily="34" charset="0"/>
                <a:cs typeface="Calibri" panose="020F0502020204030204" pitchFamily="34" charset="0"/>
              </a:rPr>
              <a:t>Thématiques larges mais bien délimitées</a:t>
            </a:r>
          </a:p>
          <a:p>
            <a:pPr lvl="0" algn="just">
              <a:lnSpc>
                <a:spcPct val="107000"/>
              </a:lnSpc>
            </a:pPr>
            <a:endParaRPr lang="fr-FR" sz="1700" dirty="0">
              <a:solidFill>
                <a:schemeClr val="accent1">
                  <a:lumMod val="50000"/>
                </a:schemeClr>
              </a:solidFill>
              <a:latin typeface="Calibri" panose="020F0502020204030204" pitchFamily="34" charset="0"/>
              <a:cs typeface="Calibri" panose="020F0502020204030204" pitchFamily="34" charset="0"/>
            </a:endParaRPr>
          </a:p>
          <a:p>
            <a:pPr marL="342900" lvl="0" indent="-342900" algn="just">
              <a:lnSpc>
                <a:spcPct val="107000"/>
              </a:lnSpc>
              <a:buFont typeface="Wingdings" panose="05000000000000000000" pitchFamily="2" charset="2"/>
              <a:buChar char="q"/>
            </a:pPr>
            <a:r>
              <a:rPr lang="fr-FR" sz="1700" dirty="0">
                <a:solidFill>
                  <a:schemeClr val="accent1">
                    <a:lumMod val="50000"/>
                  </a:schemeClr>
                </a:solidFill>
                <a:latin typeface="Calibri" panose="020F0502020204030204" pitchFamily="34" charset="0"/>
                <a:cs typeface="Calibri" panose="020F0502020204030204" pitchFamily="34" charset="0"/>
              </a:rPr>
              <a:t>Réacteurs nucléaires et transition énergétique : modélisation neutronique, </a:t>
            </a:r>
            <a:r>
              <a:rPr lang="fr-FR" sz="1700" dirty="0" err="1">
                <a:solidFill>
                  <a:schemeClr val="accent1">
                    <a:lumMod val="50000"/>
                  </a:schemeClr>
                </a:solidFill>
                <a:latin typeface="Calibri" panose="020F0502020204030204" pitchFamily="34" charset="0"/>
                <a:cs typeface="Calibri" panose="020F0502020204030204" pitchFamily="34" charset="0"/>
              </a:rPr>
              <a:t>thermohydraulique</a:t>
            </a:r>
            <a:r>
              <a:rPr lang="fr-FR" sz="1700" dirty="0">
                <a:solidFill>
                  <a:schemeClr val="accent1">
                    <a:lumMod val="50000"/>
                  </a:schemeClr>
                </a:solidFill>
                <a:latin typeface="Calibri" panose="020F0502020204030204" pitchFamily="34" charset="0"/>
                <a:cs typeface="Calibri" panose="020F0502020204030204" pitchFamily="34" charset="0"/>
              </a:rPr>
              <a:t>, combustible ; couplages multi-physiques ; modélisation du cycle du combustible ; matériaux sous irradiation ; radiochimie pour le cycle du combustible ; modélisation économique ; place du nucléaire dans le mix électrique et études de scénarios associées.</a:t>
            </a:r>
          </a:p>
          <a:p>
            <a:pPr marL="342900" lvl="0" indent="-342900" algn="just">
              <a:lnSpc>
                <a:spcPct val="107000"/>
              </a:lnSpc>
              <a:buFont typeface="Wingdings" panose="05000000000000000000" pitchFamily="2" charset="2"/>
              <a:buChar char="q"/>
            </a:pPr>
            <a:r>
              <a:rPr lang="fr-FR" sz="1700" dirty="0">
                <a:solidFill>
                  <a:schemeClr val="accent1">
                    <a:lumMod val="50000"/>
                  </a:schemeClr>
                </a:solidFill>
                <a:latin typeface="Calibri" panose="020F0502020204030204" pitchFamily="34" charset="0"/>
                <a:cs typeface="Calibri" panose="020F0502020204030204" pitchFamily="34" charset="0"/>
              </a:rPr>
              <a:t>Déchets nucléaires : caractérisation ; matériaux pour le stockage des déchets ; comportement des radionucléides dans un site de stockage ; géologie associée ; milieux poreux ; couplages multi-échelles.</a:t>
            </a:r>
          </a:p>
          <a:p>
            <a:pPr marL="342900" lvl="0" indent="-342900" algn="just">
              <a:lnSpc>
                <a:spcPct val="107000"/>
              </a:lnSpc>
              <a:buFont typeface="Wingdings" panose="05000000000000000000" pitchFamily="2" charset="2"/>
              <a:buChar char="q"/>
            </a:pPr>
            <a:r>
              <a:rPr lang="fr-FR" sz="1700" dirty="0">
                <a:solidFill>
                  <a:schemeClr val="accent1">
                    <a:lumMod val="50000"/>
                  </a:schemeClr>
                </a:solidFill>
                <a:latin typeface="Calibri" panose="020F0502020204030204" pitchFamily="34" charset="0"/>
                <a:cs typeface="Calibri" panose="020F0502020204030204" pitchFamily="34" charset="0"/>
              </a:rPr>
              <a:t>Environnement : comportement des radionucléides dans l’environnement ; mécanisme de transfert des radionucléides ; effets écotoxiques ; marqueurs biologiques et indicateurs environnementaux ; interaction avec le biotope ; territoires nucléaires en évolution.</a:t>
            </a:r>
          </a:p>
          <a:p>
            <a:pPr marL="342900" lvl="0" indent="-342900" algn="just">
              <a:lnSpc>
                <a:spcPct val="107000"/>
              </a:lnSpc>
              <a:spcAft>
                <a:spcPts val="800"/>
              </a:spcAft>
              <a:buFont typeface="Wingdings" panose="05000000000000000000" pitchFamily="2" charset="2"/>
              <a:buChar char="q"/>
            </a:pPr>
            <a:r>
              <a:rPr lang="fr-FR" sz="1700" dirty="0">
                <a:solidFill>
                  <a:schemeClr val="accent1">
                    <a:lumMod val="50000"/>
                  </a:schemeClr>
                </a:solidFill>
                <a:latin typeface="Calibri" panose="020F0502020204030204" pitchFamily="34" charset="0"/>
                <a:cs typeface="Calibri" panose="020F0502020204030204" pitchFamily="34" charset="0"/>
              </a:rPr>
              <a:t>Ressources : traçage et traçabilité de l’uranium ; des éléments associés et des fluides minéralisateurs ; modèles et modélisation des gisements d’uranium et de leur impact environnemental ; processus, procédés et mécanismes des réactions aux interfaces liquide/solide, liquide/liquide.</a:t>
            </a:r>
          </a:p>
          <a:p>
            <a:pPr marL="285750" indent="-285750" algn="just">
              <a:buFont typeface="Wingdings" panose="05000000000000000000" pitchFamily="2" charset="2"/>
              <a:buChar char="q"/>
            </a:pPr>
            <a:endParaRPr lang="fr-FR" sz="17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2431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79236" y="911969"/>
            <a:ext cx="8296598" cy="5262979"/>
          </a:xfrm>
          <a:prstGeom prst="rect">
            <a:avLst/>
          </a:prstGeom>
          <a:solidFill>
            <a:schemeClr val="bg1">
              <a:lumMod val="95000"/>
            </a:schemeClr>
          </a:solidFill>
        </p:spPr>
        <p:txBody>
          <a:bodyPr wrap="square" rtlCol="0">
            <a:spAutoFit/>
          </a:bodyPr>
          <a:lstStyle/>
          <a:p>
            <a:r>
              <a:rPr lang="fr-FR" sz="1600" dirty="0">
                <a:solidFill>
                  <a:schemeClr val="accent1">
                    <a:lumMod val="50000"/>
                  </a:schemeClr>
                </a:solidFill>
                <a:latin typeface="Calibri" panose="020F0502020204030204" pitchFamily="34" charset="0"/>
                <a:cs typeface="Calibri" panose="020F0502020204030204" pitchFamily="34" charset="0"/>
              </a:rPr>
              <a:t>Deux types de projets</a:t>
            </a:r>
          </a:p>
          <a:p>
            <a:endParaRPr lang="fr-FR" sz="1600" dirty="0">
              <a:solidFill>
                <a:schemeClr val="accent1">
                  <a:lumMod val="50000"/>
                </a:schemeClr>
              </a:solidFill>
              <a:latin typeface="Calibri" panose="020F0502020204030204" pitchFamily="34" charset="0"/>
              <a:cs typeface="Calibri" panose="020F0502020204030204" pitchFamily="34" charset="0"/>
            </a:endParaRPr>
          </a:p>
          <a:p>
            <a:r>
              <a:rPr lang="fr-FR" sz="1600" dirty="0">
                <a:solidFill>
                  <a:schemeClr val="accent1">
                    <a:lumMod val="50000"/>
                  </a:schemeClr>
                </a:solidFill>
                <a:latin typeface="Calibri" panose="020F0502020204030204" pitchFamily="34" charset="0"/>
                <a:cs typeface="Calibri" panose="020F0502020204030204" pitchFamily="34" charset="0"/>
              </a:rPr>
              <a:t>Projets Structurants</a:t>
            </a:r>
          </a:p>
          <a:p>
            <a:pPr marL="342900" indent="-342900">
              <a:buFont typeface="Arial" panose="020B0604020202020204" pitchFamily="34" charset="0"/>
              <a:buChar char="•"/>
            </a:pPr>
            <a:endParaRPr lang="fr-FR" sz="1600" dirty="0">
              <a:solidFill>
                <a:schemeClr val="accent1">
                  <a:lumMod val="50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FR" sz="1600" dirty="0">
                <a:solidFill>
                  <a:schemeClr val="accent1">
                    <a:lumMod val="50000"/>
                  </a:schemeClr>
                </a:solidFill>
                <a:latin typeface="Calibri" panose="020F0502020204030204" pitchFamily="34" charset="0"/>
                <a:cs typeface="Calibri" panose="020F0502020204030204" pitchFamily="34" charset="0"/>
              </a:rPr>
              <a:t>On charge un responsable de projet de construire un projet collectif sur un sujet/thématique donnée, jugée importante pour l’ensemble des partenaires</a:t>
            </a:r>
          </a:p>
          <a:p>
            <a:pPr marL="342900" indent="-342900">
              <a:buFont typeface="Arial" panose="020B0604020202020204" pitchFamily="34" charset="0"/>
              <a:buChar char="•"/>
            </a:pPr>
            <a:r>
              <a:rPr lang="fr-FR" sz="1600" dirty="0">
                <a:solidFill>
                  <a:schemeClr val="accent1">
                    <a:lumMod val="50000"/>
                  </a:schemeClr>
                </a:solidFill>
                <a:latin typeface="Calibri" panose="020F0502020204030204" pitchFamily="34" charset="0"/>
                <a:cs typeface="Calibri" panose="020F0502020204030204" pitchFamily="34" charset="0"/>
              </a:rPr>
              <a:t>Thématique / sujet identifié comme prioritaire par le COPIL/COPAR = thématique d’intérêt pour les partenaires et qui soulève des questions scientifiques à même de mobiliser les équipes académiques</a:t>
            </a:r>
          </a:p>
          <a:p>
            <a:pPr marL="342900" indent="-342900">
              <a:buFont typeface="Arial" panose="020B0604020202020204" pitchFamily="34" charset="0"/>
              <a:buChar char="•"/>
            </a:pPr>
            <a:r>
              <a:rPr lang="fr-FR" sz="1600" dirty="0">
                <a:solidFill>
                  <a:schemeClr val="accent1">
                    <a:lumMod val="50000"/>
                  </a:schemeClr>
                </a:solidFill>
                <a:latin typeface="Calibri" panose="020F0502020204030204" pitchFamily="34" charset="0"/>
                <a:cs typeface="Calibri" panose="020F0502020204030204" pitchFamily="34" charset="0"/>
              </a:rPr>
              <a:t>Ateliers pour construire le projet</a:t>
            </a:r>
          </a:p>
          <a:p>
            <a:pPr marL="342900" indent="-342900">
              <a:buFont typeface="Arial" panose="020B0604020202020204" pitchFamily="34" charset="0"/>
              <a:buChar char="•"/>
            </a:pPr>
            <a:r>
              <a:rPr lang="fr-FR" sz="1600" dirty="0">
                <a:solidFill>
                  <a:schemeClr val="accent1">
                    <a:lumMod val="50000"/>
                  </a:schemeClr>
                </a:solidFill>
                <a:latin typeface="Calibri" panose="020F0502020204030204" pitchFamily="34" charset="0"/>
                <a:cs typeface="Calibri" panose="020F0502020204030204" pitchFamily="34" charset="0"/>
              </a:rPr>
              <a:t>Appel à manifestation d’intérêt éventuel</a:t>
            </a:r>
          </a:p>
          <a:p>
            <a:pPr marL="342900" indent="-342900">
              <a:buFont typeface="Arial" panose="020B0604020202020204" pitchFamily="34" charset="0"/>
              <a:buChar char="•"/>
            </a:pPr>
            <a:r>
              <a:rPr lang="fr-FR" sz="1600" dirty="0">
                <a:solidFill>
                  <a:schemeClr val="accent1">
                    <a:lumMod val="50000"/>
                  </a:schemeClr>
                </a:solidFill>
                <a:latin typeface="Calibri" panose="020F0502020204030204" pitchFamily="34" charset="0"/>
                <a:cs typeface="Calibri" panose="020F0502020204030204" pitchFamily="34" charset="0"/>
              </a:rPr>
              <a:t>Projets multipartenaires et pluriannuels, typiquement 2 à 3 ans</a:t>
            </a:r>
          </a:p>
          <a:p>
            <a:pPr marL="342900" indent="-342900">
              <a:buFont typeface="Arial" panose="020B0604020202020204" pitchFamily="34" charset="0"/>
              <a:buChar char="•"/>
            </a:pPr>
            <a:r>
              <a:rPr lang="fr-FR" sz="1600" dirty="0">
                <a:solidFill>
                  <a:schemeClr val="accent1">
                    <a:lumMod val="50000"/>
                  </a:schemeClr>
                </a:solidFill>
                <a:latin typeface="Calibri" panose="020F0502020204030204" pitchFamily="34" charset="0"/>
                <a:cs typeface="Calibri" panose="020F0502020204030204" pitchFamily="34" charset="0"/>
              </a:rPr>
              <a:t>Bourse de thèse possible</a:t>
            </a:r>
          </a:p>
          <a:p>
            <a:endParaRPr lang="fr-FR" sz="1600" dirty="0">
              <a:solidFill>
                <a:schemeClr val="accent1">
                  <a:lumMod val="50000"/>
                </a:schemeClr>
              </a:solidFill>
              <a:latin typeface="Calibri" panose="020F0502020204030204" pitchFamily="34" charset="0"/>
              <a:cs typeface="Calibri" panose="020F0502020204030204" pitchFamily="34" charset="0"/>
            </a:endParaRPr>
          </a:p>
          <a:p>
            <a:r>
              <a:rPr lang="fr-FR" sz="1600" dirty="0">
                <a:solidFill>
                  <a:schemeClr val="accent1">
                    <a:lumMod val="50000"/>
                  </a:schemeClr>
                </a:solidFill>
                <a:latin typeface="Calibri" panose="020F0502020204030204" pitchFamily="34" charset="0"/>
                <a:cs typeface="Calibri" panose="020F0502020204030204" pitchFamily="34" charset="0"/>
              </a:rPr>
              <a:t>Projets exploratoires</a:t>
            </a:r>
          </a:p>
          <a:p>
            <a:pPr marL="342900" indent="-342900">
              <a:buFont typeface="Arial" panose="020B0604020202020204" pitchFamily="34" charset="0"/>
              <a:buChar char="•"/>
            </a:pPr>
            <a:r>
              <a:rPr lang="fr-FR" sz="1600" dirty="0">
                <a:solidFill>
                  <a:schemeClr val="accent1">
                    <a:lumMod val="50000"/>
                  </a:schemeClr>
                </a:solidFill>
                <a:latin typeface="Calibri" panose="020F0502020204030204" pitchFamily="34" charset="0"/>
                <a:cs typeface="Calibri" panose="020F0502020204030204" pitchFamily="34" charset="0"/>
              </a:rPr>
              <a:t>Appel à projet ouvert sur une thématique plus ou moins ciblée</a:t>
            </a:r>
          </a:p>
          <a:p>
            <a:pPr marL="342900" indent="-342900">
              <a:buFont typeface="Arial" panose="020B0604020202020204" pitchFamily="34" charset="0"/>
              <a:buChar char="•"/>
            </a:pPr>
            <a:r>
              <a:rPr lang="fr-FR" sz="1600" dirty="0">
                <a:solidFill>
                  <a:schemeClr val="accent1">
                    <a:lumMod val="50000"/>
                  </a:schemeClr>
                </a:solidFill>
                <a:latin typeface="Calibri" panose="020F0502020204030204" pitchFamily="34" charset="0"/>
                <a:cs typeface="Calibri" panose="020F0502020204030204" pitchFamily="34" charset="0"/>
              </a:rPr>
              <a:t>Evaluation et sélection des projets</a:t>
            </a:r>
          </a:p>
          <a:p>
            <a:pPr marL="342900" indent="-342900">
              <a:buFont typeface="Arial" panose="020B0604020202020204" pitchFamily="34" charset="0"/>
              <a:buChar char="•"/>
            </a:pPr>
            <a:r>
              <a:rPr lang="fr-FR" sz="1600" dirty="0">
                <a:solidFill>
                  <a:schemeClr val="accent1">
                    <a:lumMod val="50000"/>
                  </a:schemeClr>
                </a:solidFill>
                <a:latin typeface="Calibri" panose="020F0502020204030204" pitchFamily="34" charset="0"/>
                <a:cs typeface="Calibri" panose="020F0502020204030204" pitchFamily="34" charset="0"/>
              </a:rPr>
              <a:t>Financement de l’ordre de 10-20k€, financement 1 an, renouvelable</a:t>
            </a:r>
          </a:p>
          <a:p>
            <a:pPr marL="342900" indent="-342900">
              <a:buFont typeface="Arial" panose="020B0604020202020204" pitchFamily="34" charset="0"/>
              <a:buChar char="•"/>
            </a:pPr>
            <a:r>
              <a:rPr lang="fr-FR" sz="1600" dirty="0">
                <a:solidFill>
                  <a:schemeClr val="accent1">
                    <a:lumMod val="50000"/>
                  </a:schemeClr>
                </a:solidFill>
                <a:latin typeface="Calibri" panose="020F0502020204030204" pitchFamily="34" charset="0"/>
                <a:cs typeface="Calibri" panose="020F0502020204030204" pitchFamily="34" charset="0"/>
              </a:rPr>
              <a:t>Pas de contrainte : équipe seule, pluri-partenaires, etc…</a:t>
            </a:r>
          </a:p>
          <a:p>
            <a:pPr marL="342900" indent="-342900">
              <a:buFont typeface="Arial" panose="020B0604020202020204" pitchFamily="34" charset="0"/>
              <a:buChar char="•"/>
            </a:pPr>
            <a:r>
              <a:rPr lang="fr-FR" sz="1600" dirty="0">
                <a:solidFill>
                  <a:schemeClr val="accent1">
                    <a:lumMod val="50000"/>
                  </a:schemeClr>
                </a:solidFill>
                <a:latin typeface="Calibri" panose="020F0502020204030204" pitchFamily="34" charset="0"/>
                <a:cs typeface="Calibri" panose="020F0502020204030204" pitchFamily="34" charset="0"/>
              </a:rPr>
              <a:t>Les projets exploratoires peuvent ensuite devenir des projets structurants plus ambitieux</a:t>
            </a:r>
          </a:p>
          <a:p>
            <a:endParaRPr lang="fr-FR" sz="1600" dirty="0">
              <a:solidFill>
                <a:schemeClr val="accent1">
                  <a:lumMod val="50000"/>
                </a:schemeClr>
              </a:solidFill>
              <a:latin typeface="Calibri" panose="020F0502020204030204" pitchFamily="34" charset="0"/>
              <a:cs typeface="Calibri" panose="020F0502020204030204" pitchFamily="34" charset="0"/>
            </a:endParaRPr>
          </a:p>
        </p:txBody>
      </p:sp>
      <p:sp>
        <p:nvSpPr>
          <p:cNvPr id="5" name="Espace réservé du pied de page 4"/>
          <p:cNvSpPr>
            <a:spLocks noGrp="1"/>
          </p:cNvSpPr>
          <p:nvPr>
            <p:ph type="ftr" sz="quarter" idx="11"/>
          </p:nvPr>
        </p:nvSpPr>
        <p:spPr/>
        <p:txBody>
          <a:bodyPr/>
          <a:lstStyle/>
          <a:p>
            <a:r>
              <a:rPr lang="en-US"/>
              <a:t>NEEDS - atelier NACRE 2024</a:t>
            </a:r>
            <a:endParaRPr lang="fr-FR"/>
          </a:p>
        </p:txBody>
      </p:sp>
      <p:sp>
        <p:nvSpPr>
          <p:cNvPr id="3" name="Espace réservé du numéro de diapositive 2"/>
          <p:cNvSpPr>
            <a:spLocks noGrp="1"/>
          </p:cNvSpPr>
          <p:nvPr>
            <p:ph type="sldNum" sz="quarter" idx="12"/>
          </p:nvPr>
        </p:nvSpPr>
        <p:spPr/>
        <p:txBody>
          <a:bodyPr/>
          <a:lstStyle/>
          <a:p>
            <a:fld id="{54E4F5AB-B10F-45F2-ADB3-3A148954BFBB}" type="slidenum">
              <a:rPr lang="fr-FR" smtClean="0"/>
              <a:t>4</a:t>
            </a:fld>
            <a:endParaRPr lang="fr-FR" dirty="0"/>
          </a:p>
        </p:txBody>
      </p:sp>
      <p:sp>
        <p:nvSpPr>
          <p:cNvPr id="6" name="ZoneTexte 5"/>
          <p:cNvSpPr txBox="1"/>
          <p:nvPr/>
        </p:nvSpPr>
        <p:spPr>
          <a:xfrm>
            <a:off x="1388335" y="330812"/>
            <a:ext cx="5928290" cy="369332"/>
          </a:xfrm>
          <a:prstGeom prst="rect">
            <a:avLst/>
          </a:prstGeom>
          <a:noFill/>
        </p:spPr>
        <p:txBody>
          <a:bodyPr wrap="none" rtlCol="0">
            <a:spAutoFit/>
          </a:bodyPr>
          <a:lstStyle/>
          <a:p>
            <a:r>
              <a:rPr lang="fr-FR" dirty="0">
                <a:solidFill>
                  <a:schemeClr val="accent1">
                    <a:lumMod val="50000"/>
                  </a:schemeClr>
                </a:solidFill>
                <a:latin typeface="Calibri" panose="020F0502020204030204" pitchFamily="34" charset="0"/>
                <a:cs typeface="Calibri" panose="020F0502020204030204" pitchFamily="34" charset="0"/>
              </a:rPr>
              <a:t>Fonctionnement du nouveau programme NEEDS (2020-2024)</a:t>
            </a:r>
          </a:p>
        </p:txBody>
      </p:sp>
    </p:spTree>
    <p:extLst>
      <p:ext uri="{BB962C8B-B14F-4D97-AF65-F5344CB8AC3E}">
        <p14:creationId xmlns:p14="http://schemas.microsoft.com/office/powerpoint/2010/main" val="11052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88335" y="330812"/>
            <a:ext cx="4727641" cy="369332"/>
          </a:xfrm>
          <a:prstGeom prst="rect">
            <a:avLst/>
          </a:prstGeom>
          <a:noFill/>
        </p:spPr>
        <p:txBody>
          <a:bodyPr wrap="none" rtlCol="0">
            <a:spAutoFit/>
          </a:bodyPr>
          <a:lstStyle/>
          <a:p>
            <a:r>
              <a:rPr lang="fr-FR" dirty="0">
                <a:solidFill>
                  <a:schemeClr val="accent1">
                    <a:lumMod val="50000"/>
                  </a:schemeClr>
                </a:solidFill>
                <a:latin typeface="Calibri" panose="020F0502020204030204" pitchFamily="34" charset="0"/>
                <a:cs typeface="Calibri" panose="020F0502020204030204" pitchFamily="34" charset="0"/>
              </a:rPr>
              <a:t>Fonctionnement du nouveau programme NEEDS</a:t>
            </a:r>
          </a:p>
        </p:txBody>
      </p:sp>
      <p:sp>
        <p:nvSpPr>
          <p:cNvPr id="5" name="Rectangle à coins arrondis 4"/>
          <p:cNvSpPr/>
          <p:nvPr/>
        </p:nvSpPr>
        <p:spPr>
          <a:xfrm>
            <a:off x="485210" y="1060052"/>
            <a:ext cx="2143593" cy="9743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Calibri" panose="020F0502020204030204" pitchFamily="34" charset="0"/>
                <a:cs typeface="Calibri" panose="020F0502020204030204" pitchFamily="34" charset="0"/>
              </a:rPr>
              <a:t>Comité des partenaires</a:t>
            </a:r>
          </a:p>
          <a:p>
            <a:pPr algn="ctr"/>
            <a:r>
              <a:rPr lang="fr-FR" sz="1600" dirty="0">
                <a:latin typeface="Calibri" panose="020F0502020204030204" pitchFamily="34" charset="0"/>
                <a:cs typeface="Calibri" panose="020F0502020204030204" pitchFamily="34" charset="0"/>
              </a:rPr>
              <a:t>8 membres</a:t>
            </a:r>
          </a:p>
        </p:txBody>
      </p:sp>
      <p:sp>
        <p:nvSpPr>
          <p:cNvPr id="6" name="ZoneTexte 5"/>
          <p:cNvSpPr txBox="1"/>
          <p:nvPr/>
        </p:nvSpPr>
        <p:spPr>
          <a:xfrm>
            <a:off x="3002437" y="975248"/>
            <a:ext cx="4628960" cy="1107996"/>
          </a:xfrm>
          <a:prstGeom prst="rect">
            <a:avLst/>
          </a:prstGeom>
          <a:noFill/>
        </p:spPr>
        <p:txBody>
          <a:bodyPr wrap="none" rtlCol="0">
            <a:spAutoFit/>
          </a:bodyPr>
          <a:lstStyle/>
          <a:p>
            <a:r>
              <a:rPr lang="fr-FR" sz="1600" b="1" dirty="0">
                <a:solidFill>
                  <a:schemeClr val="accent1">
                    <a:lumMod val="50000"/>
                  </a:schemeClr>
                </a:solidFill>
                <a:latin typeface="Calibri" panose="020F0502020204030204" pitchFamily="34" charset="0"/>
                <a:cs typeface="Calibri" panose="020F0502020204030204" pitchFamily="34" charset="0"/>
              </a:rPr>
              <a:t>Comite de « décision »</a:t>
            </a:r>
          </a:p>
          <a:p>
            <a:r>
              <a:rPr lang="fr-FR" sz="1600" dirty="0">
                <a:solidFill>
                  <a:schemeClr val="accent1">
                    <a:lumMod val="50000"/>
                  </a:schemeClr>
                </a:solidFill>
                <a:latin typeface="Calibri" panose="020F0502020204030204" pitchFamily="34" charset="0"/>
                <a:cs typeface="Calibri" panose="020F0502020204030204" pitchFamily="34" charset="0"/>
              </a:rPr>
              <a:t>Politique scientifique générale, grandes orientations</a:t>
            </a:r>
          </a:p>
          <a:p>
            <a:r>
              <a:rPr lang="fr-FR" sz="1600" dirty="0">
                <a:solidFill>
                  <a:schemeClr val="accent1">
                    <a:lumMod val="50000"/>
                  </a:schemeClr>
                </a:solidFill>
                <a:latin typeface="Calibri" panose="020F0502020204030204" pitchFamily="34" charset="0"/>
                <a:cs typeface="Calibri" panose="020F0502020204030204" pitchFamily="34" charset="0"/>
              </a:rPr>
              <a:t>Financement, contribution de chacun des partenaires</a:t>
            </a:r>
          </a:p>
          <a:p>
            <a:r>
              <a:rPr lang="fr-FR" sz="1600" dirty="0">
                <a:solidFill>
                  <a:schemeClr val="accent1">
                    <a:lumMod val="50000"/>
                  </a:schemeClr>
                </a:solidFill>
                <a:latin typeface="Calibri" panose="020F0502020204030204" pitchFamily="34" charset="0"/>
                <a:cs typeface="Calibri" panose="020F0502020204030204" pitchFamily="34" charset="0"/>
              </a:rPr>
              <a:t>Nomination COPIL, CS</a:t>
            </a:r>
          </a:p>
        </p:txBody>
      </p:sp>
      <p:sp>
        <p:nvSpPr>
          <p:cNvPr id="8" name="Rectangle à coins arrondis 7"/>
          <p:cNvSpPr/>
          <p:nvPr/>
        </p:nvSpPr>
        <p:spPr>
          <a:xfrm>
            <a:off x="485209" y="2232929"/>
            <a:ext cx="2143593" cy="2348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Calibri" panose="020F0502020204030204" pitchFamily="34" charset="0"/>
                <a:cs typeface="Calibri" panose="020F0502020204030204" pitchFamily="34" charset="0"/>
              </a:rPr>
              <a:t>Comité de pilotage</a:t>
            </a:r>
          </a:p>
          <a:p>
            <a:pPr algn="ctr"/>
            <a:endParaRPr lang="fr-FR" sz="1600" dirty="0">
              <a:latin typeface="Calibri" panose="020F0502020204030204" pitchFamily="34" charset="0"/>
              <a:cs typeface="Calibri" panose="020F0502020204030204" pitchFamily="34" charset="0"/>
            </a:endParaRPr>
          </a:p>
          <a:p>
            <a:pPr algn="ctr"/>
            <a:r>
              <a:rPr lang="fr-FR" sz="1600" dirty="0">
                <a:latin typeface="Calibri" panose="020F0502020204030204" pitchFamily="34" charset="0"/>
                <a:cs typeface="Calibri" panose="020F0502020204030204" pitchFamily="34" charset="0"/>
              </a:rPr>
              <a:t>1 directeur</a:t>
            </a:r>
          </a:p>
          <a:p>
            <a:pPr algn="ctr"/>
            <a:r>
              <a:rPr lang="fr-FR" sz="1600" dirty="0">
                <a:latin typeface="Calibri" panose="020F0502020204030204" pitchFamily="34" charset="0"/>
                <a:cs typeface="Calibri" panose="020F0502020204030204" pitchFamily="34" charset="0"/>
              </a:rPr>
              <a:t>+ 10/15 membres</a:t>
            </a:r>
          </a:p>
        </p:txBody>
      </p:sp>
      <p:sp>
        <p:nvSpPr>
          <p:cNvPr id="9" name="ZoneTexte 8"/>
          <p:cNvSpPr txBox="1"/>
          <p:nvPr/>
        </p:nvSpPr>
        <p:spPr>
          <a:xfrm>
            <a:off x="3002437" y="2083244"/>
            <a:ext cx="6237029" cy="2800767"/>
          </a:xfrm>
          <a:prstGeom prst="rect">
            <a:avLst/>
          </a:prstGeom>
          <a:noFill/>
        </p:spPr>
        <p:txBody>
          <a:bodyPr wrap="square" rtlCol="0">
            <a:spAutoFit/>
          </a:bodyPr>
          <a:lstStyle/>
          <a:p>
            <a:r>
              <a:rPr lang="fr-FR" sz="1600" b="1" dirty="0">
                <a:solidFill>
                  <a:schemeClr val="accent1">
                    <a:lumMod val="50000"/>
                  </a:schemeClr>
                </a:solidFill>
                <a:latin typeface="Calibri" panose="020F0502020204030204" pitchFamily="34" charset="0"/>
                <a:cs typeface="Calibri" panose="020F0502020204030204" pitchFamily="34" charset="0"/>
              </a:rPr>
              <a:t>Opérationnel</a:t>
            </a:r>
          </a:p>
          <a:p>
            <a:r>
              <a:rPr lang="fr-FR" sz="1600" dirty="0">
                <a:solidFill>
                  <a:schemeClr val="accent1">
                    <a:lumMod val="50000"/>
                  </a:schemeClr>
                </a:solidFill>
                <a:latin typeface="Calibri" panose="020F0502020204030204" pitchFamily="34" charset="0"/>
                <a:cs typeface="Calibri" panose="020F0502020204030204" pitchFamily="34" charset="0"/>
              </a:rPr>
              <a:t>Fait fonctionner le programme</a:t>
            </a:r>
          </a:p>
          <a:p>
            <a:r>
              <a:rPr lang="fr-FR" sz="1600" dirty="0">
                <a:solidFill>
                  <a:schemeClr val="accent1">
                    <a:lumMod val="50000"/>
                  </a:schemeClr>
                </a:solidFill>
                <a:latin typeface="Calibri" panose="020F0502020204030204" pitchFamily="34" charset="0"/>
                <a:cs typeface="Calibri" panose="020F0502020204030204" pitchFamily="34" charset="0"/>
              </a:rPr>
              <a:t>Nomme les responsables de projets structurants, suit le montage</a:t>
            </a:r>
          </a:p>
          <a:p>
            <a:r>
              <a:rPr lang="fr-FR" sz="1600" dirty="0">
                <a:solidFill>
                  <a:schemeClr val="accent1">
                    <a:lumMod val="50000"/>
                  </a:schemeClr>
                </a:solidFill>
                <a:latin typeface="Calibri" panose="020F0502020204030204" pitchFamily="34" charset="0"/>
                <a:cs typeface="Calibri" panose="020F0502020204030204" pitchFamily="34" charset="0"/>
              </a:rPr>
              <a:t>Organise les appels à projets exploratoires</a:t>
            </a:r>
          </a:p>
          <a:p>
            <a:r>
              <a:rPr lang="fr-FR" sz="1600" dirty="0">
                <a:solidFill>
                  <a:schemeClr val="accent1">
                    <a:lumMod val="50000"/>
                  </a:schemeClr>
                </a:solidFill>
                <a:latin typeface="Calibri" panose="020F0502020204030204" pitchFamily="34" charset="0"/>
                <a:cs typeface="Calibri" panose="020F0502020204030204" pitchFamily="34" charset="0"/>
              </a:rPr>
              <a:t>Organise l’évaluation de tous les projets par le CS</a:t>
            </a:r>
          </a:p>
          <a:p>
            <a:r>
              <a:rPr lang="fr-FR" sz="1600" dirty="0">
                <a:solidFill>
                  <a:schemeClr val="accent1">
                    <a:lumMod val="50000"/>
                  </a:schemeClr>
                </a:solidFill>
                <a:latin typeface="Calibri" panose="020F0502020204030204" pitchFamily="34" charset="0"/>
                <a:cs typeface="Calibri" panose="020F0502020204030204" pitchFamily="34" charset="0"/>
              </a:rPr>
              <a:t>Organise des ateliers d’animation scientifique en amont des projets et appels</a:t>
            </a:r>
          </a:p>
          <a:p>
            <a:r>
              <a:rPr lang="fr-FR" sz="1600" dirty="0">
                <a:solidFill>
                  <a:schemeClr val="accent1">
                    <a:lumMod val="50000"/>
                  </a:schemeClr>
                </a:solidFill>
                <a:latin typeface="Calibri" panose="020F0502020204030204" pitchFamily="34" charset="0"/>
                <a:cs typeface="Calibri" panose="020F0502020204030204" pitchFamily="34" charset="0"/>
              </a:rPr>
              <a:t>Organise les journées annuelles de revues de projet</a:t>
            </a:r>
          </a:p>
          <a:p>
            <a:r>
              <a:rPr lang="fr-FR" sz="1600" dirty="0">
                <a:solidFill>
                  <a:schemeClr val="accent1">
                    <a:lumMod val="50000"/>
                  </a:schemeClr>
                </a:solidFill>
                <a:latin typeface="Calibri" panose="020F0502020204030204" pitchFamily="34" charset="0"/>
                <a:cs typeface="Calibri" panose="020F0502020204030204" pitchFamily="34" charset="0"/>
              </a:rPr>
              <a:t>Propose un arbitrage les projets </a:t>
            </a:r>
            <a:r>
              <a:rPr lang="fr-FR" sz="1600" dirty="0" err="1">
                <a:solidFill>
                  <a:schemeClr val="accent1">
                    <a:lumMod val="50000"/>
                  </a:schemeClr>
                </a:solidFill>
                <a:latin typeface="Calibri" panose="020F0502020204030204" pitchFamily="34" charset="0"/>
                <a:cs typeface="Calibri" panose="020F0502020204030204" pitchFamily="34" charset="0"/>
              </a:rPr>
              <a:t>Exp</a:t>
            </a:r>
            <a:r>
              <a:rPr lang="fr-FR" sz="1600" dirty="0">
                <a:solidFill>
                  <a:schemeClr val="accent1">
                    <a:lumMod val="50000"/>
                  </a:schemeClr>
                </a:solidFill>
                <a:latin typeface="Calibri" panose="020F0502020204030204" pitchFamily="34" charset="0"/>
                <a:cs typeface="Calibri" panose="020F0502020204030204" pitchFamily="34" charset="0"/>
              </a:rPr>
              <a:t>. et </a:t>
            </a:r>
            <a:r>
              <a:rPr lang="fr-FR" sz="1600" dirty="0" err="1">
                <a:solidFill>
                  <a:schemeClr val="accent1">
                    <a:lumMod val="50000"/>
                  </a:schemeClr>
                </a:solidFill>
                <a:latin typeface="Calibri" panose="020F0502020204030204" pitchFamily="34" charset="0"/>
                <a:cs typeface="Calibri" panose="020F0502020204030204" pitchFamily="34" charset="0"/>
              </a:rPr>
              <a:t>Str</a:t>
            </a:r>
            <a:r>
              <a:rPr lang="fr-FR" sz="1600" dirty="0">
                <a:solidFill>
                  <a:schemeClr val="accent1">
                    <a:lumMod val="50000"/>
                  </a:schemeClr>
                </a:solidFill>
                <a:latin typeface="Calibri" panose="020F0502020204030204" pitchFamily="34" charset="0"/>
                <a:cs typeface="Calibri" panose="020F0502020204030204" pitchFamily="34" charset="0"/>
              </a:rPr>
              <a:t>. à financer, en fonction des évaluations du CS, des recommandations du COPAR,  et des équilibres entre thématiques</a:t>
            </a:r>
          </a:p>
        </p:txBody>
      </p:sp>
      <p:sp>
        <p:nvSpPr>
          <p:cNvPr id="11" name="Rectangle à coins arrondis 10"/>
          <p:cNvSpPr/>
          <p:nvPr/>
        </p:nvSpPr>
        <p:spPr>
          <a:xfrm>
            <a:off x="485209" y="5019051"/>
            <a:ext cx="2143593" cy="12793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Calibri" panose="020F0502020204030204" pitchFamily="34" charset="0"/>
                <a:cs typeface="Calibri" panose="020F0502020204030204" pitchFamily="34" charset="0"/>
              </a:rPr>
              <a:t>Conseil Scientifique</a:t>
            </a:r>
          </a:p>
          <a:p>
            <a:pPr algn="ctr"/>
            <a:r>
              <a:rPr lang="fr-FR" sz="1600" dirty="0">
                <a:latin typeface="Calibri" panose="020F0502020204030204" pitchFamily="34" charset="0"/>
                <a:cs typeface="Calibri" panose="020F0502020204030204" pitchFamily="34" charset="0"/>
              </a:rPr>
              <a:t>5-10 membres</a:t>
            </a:r>
          </a:p>
          <a:p>
            <a:pPr algn="ctr"/>
            <a:r>
              <a:rPr lang="fr-FR" sz="1600" dirty="0">
                <a:latin typeface="Calibri" panose="020F0502020204030204" pitchFamily="34" charset="0"/>
                <a:cs typeface="Calibri" panose="020F0502020204030204" pitchFamily="34" charset="0"/>
              </a:rPr>
              <a:t>+ réseau experts</a:t>
            </a:r>
          </a:p>
        </p:txBody>
      </p:sp>
      <p:sp>
        <p:nvSpPr>
          <p:cNvPr id="12" name="ZoneTexte 11"/>
          <p:cNvSpPr txBox="1"/>
          <p:nvPr/>
        </p:nvSpPr>
        <p:spPr>
          <a:xfrm>
            <a:off x="2973395" y="5101938"/>
            <a:ext cx="5637421" cy="1354217"/>
          </a:xfrm>
          <a:prstGeom prst="rect">
            <a:avLst/>
          </a:prstGeom>
          <a:noFill/>
        </p:spPr>
        <p:txBody>
          <a:bodyPr wrap="square" rtlCol="0">
            <a:spAutoFit/>
          </a:bodyPr>
          <a:lstStyle/>
          <a:p>
            <a:r>
              <a:rPr lang="fr-FR" sz="1600" b="1" dirty="0">
                <a:solidFill>
                  <a:schemeClr val="accent1">
                    <a:lumMod val="50000"/>
                  </a:schemeClr>
                </a:solidFill>
                <a:latin typeface="Calibri" panose="020F0502020204030204" pitchFamily="34" charset="0"/>
                <a:cs typeface="Calibri" panose="020F0502020204030204" pitchFamily="34" charset="0"/>
              </a:rPr>
              <a:t>évaluation et conseil</a:t>
            </a:r>
          </a:p>
          <a:p>
            <a:r>
              <a:rPr lang="fr-FR" sz="1600" dirty="0">
                <a:solidFill>
                  <a:schemeClr val="accent1">
                    <a:lumMod val="50000"/>
                  </a:schemeClr>
                </a:solidFill>
                <a:latin typeface="Calibri" panose="020F0502020204030204" pitchFamily="34" charset="0"/>
                <a:cs typeface="Calibri" panose="020F0502020204030204" pitchFamily="34" charset="0"/>
              </a:rPr>
              <a:t>Evalue scientifiquement les projets structurants et exploratoires</a:t>
            </a:r>
          </a:p>
          <a:p>
            <a:r>
              <a:rPr lang="fr-FR" sz="1600" dirty="0">
                <a:solidFill>
                  <a:schemeClr val="accent1">
                    <a:lumMod val="50000"/>
                  </a:schemeClr>
                </a:solidFill>
                <a:latin typeface="Calibri" panose="020F0502020204030204" pitchFamily="34" charset="0"/>
                <a:cs typeface="Calibri" panose="020F0502020204030204" pitchFamily="34" charset="0"/>
              </a:rPr>
              <a:t>Aide le COPIL et COPAR à définir ses priorités scientifiques, projets structurants etc…</a:t>
            </a:r>
          </a:p>
          <a:p>
            <a:endParaRPr lang="fr-FR" sz="1600" dirty="0">
              <a:solidFill>
                <a:schemeClr val="accent1">
                  <a:lumMod val="50000"/>
                </a:schemeClr>
              </a:solidFill>
              <a:latin typeface="Calibri" panose="020F0502020204030204" pitchFamily="34" charset="0"/>
              <a:cs typeface="Calibri" panose="020F0502020204030204" pitchFamily="34" charset="0"/>
            </a:endParaRPr>
          </a:p>
        </p:txBody>
      </p:sp>
      <p:sp>
        <p:nvSpPr>
          <p:cNvPr id="7" name="Espace réservé du pied de page 6"/>
          <p:cNvSpPr>
            <a:spLocks noGrp="1"/>
          </p:cNvSpPr>
          <p:nvPr>
            <p:ph type="ftr" sz="quarter" idx="11"/>
          </p:nvPr>
        </p:nvSpPr>
        <p:spPr/>
        <p:txBody>
          <a:bodyPr/>
          <a:lstStyle/>
          <a:p>
            <a:r>
              <a:rPr lang="fr-FR"/>
              <a:t>NEEDS  S. David, Orsay, Atelier Systèmes, 7-9 sptembre 2022</a:t>
            </a:r>
          </a:p>
        </p:txBody>
      </p:sp>
      <p:sp>
        <p:nvSpPr>
          <p:cNvPr id="3" name="Espace réservé du numéro de diapositive 2"/>
          <p:cNvSpPr>
            <a:spLocks noGrp="1"/>
          </p:cNvSpPr>
          <p:nvPr>
            <p:ph type="sldNum" sz="quarter" idx="12"/>
          </p:nvPr>
        </p:nvSpPr>
        <p:spPr/>
        <p:txBody>
          <a:bodyPr/>
          <a:lstStyle/>
          <a:p>
            <a:fld id="{54E4F5AB-B10F-45F2-ADB3-3A148954BFBB}" type="slidenum">
              <a:rPr lang="fr-FR" smtClean="0"/>
              <a:t>5</a:t>
            </a:fld>
            <a:endParaRPr lang="fr-FR"/>
          </a:p>
        </p:txBody>
      </p:sp>
    </p:spTree>
    <p:extLst>
      <p:ext uri="{BB962C8B-B14F-4D97-AF65-F5344CB8AC3E}">
        <p14:creationId xmlns:p14="http://schemas.microsoft.com/office/powerpoint/2010/main" val="311898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726CDE6-126B-46EF-BA78-5C15289C6BE2}"/>
              </a:ext>
            </a:extLst>
          </p:cNvPr>
          <p:cNvSpPr>
            <a:spLocks noGrp="1"/>
          </p:cNvSpPr>
          <p:nvPr>
            <p:ph type="ftr" sz="quarter" idx="11"/>
          </p:nvPr>
        </p:nvSpPr>
        <p:spPr/>
        <p:txBody>
          <a:bodyPr/>
          <a:lstStyle/>
          <a:p>
            <a:r>
              <a:rPr lang="en-US"/>
              <a:t>NEEDS - atelier NACRE 2024</a:t>
            </a:r>
            <a:endParaRPr lang="fr-FR"/>
          </a:p>
        </p:txBody>
      </p:sp>
      <p:sp>
        <p:nvSpPr>
          <p:cNvPr id="3" name="Espace réservé du numéro de diapositive 2">
            <a:extLst>
              <a:ext uri="{FF2B5EF4-FFF2-40B4-BE49-F238E27FC236}">
                <a16:creationId xmlns:a16="http://schemas.microsoft.com/office/drawing/2014/main" id="{93C7C32A-144E-4DED-B84A-FF7E56548C9E}"/>
              </a:ext>
            </a:extLst>
          </p:cNvPr>
          <p:cNvSpPr>
            <a:spLocks noGrp="1"/>
          </p:cNvSpPr>
          <p:nvPr>
            <p:ph type="sldNum" sz="quarter" idx="12"/>
          </p:nvPr>
        </p:nvSpPr>
        <p:spPr/>
        <p:txBody>
          <a:bodyPr/>
          <a:lstStyle/>
          <a:p>
            <a:fld id="{184788A6-B82F-4160-A6AF-F4050C2E9781}" type="slidenum">
              <a:rPr lang="fr-FR" smtClean="0"/>
              <a:pPr/>
              <a:t>6</a:t>
            </a:fld>
            <a:endParaRPr lang="fr-FR"/>
          </a:p>
        </p:txBody>
      </p:sp>
      <p:cxnSp>
        <p:nvCxnSpPr>
          <p:cNvPr id="4" name="Connecteur droit avec flèche 3">
            <a:extLst>
              <a:ext uri="{FF2B5EF4-FFF2-40B4-BE49-F238E27FC236}">
                <a16:creationId xmlns:a16="http://schemas.microsoft.com/office/drawing/2014/main" id="{7E281773-E927-4A2D-8450-49638AAD3400}"/>
              </a:ext>
            </a:extLst>
          </p:cNvPr>
          <p:cNvCxnSpPr/>
          <p:nvPr/>
        </p:nvCxnSpPr>
        <p:spPr>
          <a:xfrm flipH="1">
            <a:off x="1148276" y="199504"/>
            <a:ext cx="2" cy="619456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D7C4A58C-57BC-4A30-A408-C09097E01437}"/>
              </a:ext>
            </a:extLst>
          </p:cNvPr>
          <p:cNvSpPr txBox="1"/>
          <p:nvPr/>
        </p:nvSpPr>
        <p:spPr>
          <a:xfrm rot="19960964">
            <a:off x="607102" y="1490763"/>
            <a:ext cx="1082348" cy="400110"/>
          </a:xfrm>
          <a:prstGeom prst="rect">
            <a:avLst/>
          </a:prstGeom>
          <a:noFill/>
        </p:spPr>
        <p:txBody>
          <a:bodyPr wrap="none" rtlCol="0">
            <a:spAutoFit/>
          </a:bodyPr>
          <a:lstStyle/>
          <a:p>
            <a:r>
              <a:rPr lang="fr-FR" sz="2000" dirty="0">
                <a:solidFill>
                  <a:schemeClr val="accent1">
                    <a:lumMod val="50000"/>
                  </a:schemeClr>
                </a:solidFill>
              </a:rPr>
              <a:t>Année N</a:t>
            </a:r>
          </a:p>
        </p:txBody>
      </p:sp>
      <p:sp>
        <p:nvSpPr>
          <p:cNvPr id="6" name="ZoneTexte 5">
            <a:extLst>
              <a:ext uri="{FF2B5EF4-FFF2-40B4-BE49-F238E27FC236}">
                <a16:creationId xmlns:a16="http://schemas.microsoft.com/office/drawing/2014/main" id="{7B2402EF-25AD-4537-ABCB-E7F47F12C6E0}"/>
              </a:ext>
            </a:extLst>
          </p:cNvPr>
          <p:cNvSpPr txBox="1"/>
          <p:nvPr/>
        </p:nvSpPr>
        <p:spPr>
          <a:xfrm rot="19308373">
            <a:off x="1206910" y="5931344"/>
            <a:ext cx="607859" cy="400110"/>
          </a:xfrm>
          <a:prstGeom prst="rect">
            <a:avLst/>
          </a:prstGeom>
          <a:noFill/>
        </p:spPr>
        <p:txBody>
          <a:bodyPr wrap="none" rtlCol="0">
            <a:spAutoFit/>
          </a:bodyPr>
          <a:lstStyle/>
          <a:p>
            <a:r>
              <a:rPr lang="fr-FR" sz="2000" dirty="0">
                <a:solidFill>
                  <a:schemeClr val="accent1">
                    <a:lumMod val="50000"/>
                  </a:schemeClr>
                </a:solidFill>
              </a:rPr>
              <a:t>N+1</a:t>
            </a:r>
          </a:p>
        </p:txBody>
      </p:sp>
      <p:sp>
        <p:nvSpPr>
          <p:cNvPr id="7" name="ZoneTexte 6">
            <a:extLst>
              <a:ext uri="{FF2B5EF4-FFF2-40B4-BE49-F238E27FC236}">
                <a16:creationId xmlns:a16="http://schemas.microsoft.com/office/drawing/2014/main" id="{4E6E745F-0D39-4919-8039-41841B74C813}"/>
              </a:ext>
            </a:extLst>
          </p:cNvPr>
          <p:cNvSpPr txBox="1"/>
          <p:nvPr/>
        </p:nvSpPr>
        <p:spPr>
          <a:xfrm>
            <a:off x="1720907" y="3458994"/>
            <a:ext cx="7340812" cy="1754326"/>
          </a:xfrm>
          <a:prstGeom prst="rect">
            <a:avLst/>
          </a:prstGeom>
          <a:noFill/>
        </p:spPr>
        <p:txBody>
          <a:bodyPr wrap="square" rtlCol="0">
            <a:spAutoFit/>
          </a:bodyPr>
          <a:lstStyle/>
          <a:p>
            <a:r>
              <a:rPr lang="fr-FR" dirty="0">
                <a:solidFill>
                  <a:schemeClr val="accent1">
                    <a:lumMod val="50000"/>
                  </a:schemeClr>
                </a:solidFill>
                <a:latin typeface="Calibri" panose="020F0502020204030204" pitchFamily="34" charset="0"/>
                <a:cs typeface="Calibri" panose="020F0502020204030204" pitchFamily="34" charset="0"/>
              </a:rPr>
              <a:t>3/10 Ouverture Appels à projets exploratoires</a:t>
            </a:r>
          </a:p>
          <a:p>
            <a:r>
              <a:rPr lang="fr-FR" dirty="0">
                <a:solidFill>
                  <a:schemeClr val="accent1">
                    <a:lumMod val="50000"/>
                  </a:schemeClr>
                </a:solidFill>
                <a:latin typeface="Calibri" panose="020F0502020204030204" pitchFamily="34" charset="0"/>
                <a:cs typeface="Calibri" panose="020F0502020204030204" pitchFamily="34" charset="0"/>
              </a:rPr>
              <a:t>14/11 : Fin appel / Evaluation des tous les projets PS et PE</a:t>
            </a:r>
          </a:p>
          <a:p>
            <a:r>
              <a:rPr lang="fr-FR" dirty="0">
                <a:solidFill>
                  <a:schemeClr val="accent1">
                    <a:lumMod val="50000"/>
                  </a:schemeClr>
                </a:solidFill>
                <a:latin typeface="Calibri" panose="020F0502020204030204" pitchFamily="34" charset="0"/>
                <a:cs typeface="Calibri" panose="020F0502020204030204" pitchFamily="34" charset="0"/>
              </a:rPr>
              <a:t>18/12 fin évaluation, envoi au COPIL des fiches d’évaluation</a:t>
            </a:r>
          </a:p>
          <a:p>
            <a:r>
              <a:rPr lang="fr-FR" dirty="0">
                <a:solidFill>
                  <a:schemeClr val="accent1">
                    <a:lumMod val="50000"/>
                  </a:schemeClr>
                </a:solidFill>
                <a:latin typeface="Calibri" panose="020F0502020204030204" pitchFamily="34" charset="0"/>
                <a:cs typeface="Calibri" panose="020F0502020204030204" pitchFamily="34" charset="0"/>
              </a:rPr>
              <a:t>20/12 COPIL arbitrage (1 journée)</a:t>
            </a:r>
          </a:p>
          <a:p>
            <a:endParaRPr lang="fr-FR" dirty="0">
              <a:solidFill>
                <a:schemeClr val="accent1">
                  <a:lumMod val="50000"/>
                </a:schemeClr>
              </a:solidFill>
              <a:latin typeface="Calibri" panose="020F0502020204030204" pitchFamily="34" charset="0"/>
              <a:cs typeface="Calibri" panose="020F0502020204030204" pitchFamily="34" charset="0"/>
            </a:endParaRPr>
          </a:p>
          <a:p>
            <a:endParaRPr lang="fr-FR" b="1" i="1" dirty="0">
              <a:solidFill>
                <a:srgbClr val="FF0000"/>
              </a:solidFill>
              <a:latin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F7706720-90E7-4524-9C43-17400EEE53C9}"/>
              </a:ext>
            </a:extLst>
          </p:cNvPr>
          <p:cNvSpPr txBox="1"/>
          <p:nvPr/>
        </p:nvSpPr>
        <p:spPr>
          <a:xfrm>
            <a:off x="1720907" y="5344945"/>
            <a:ext cx="6728874" cy="369332"/>
          </a:xfrm>
          <a:prstGeom prst="rect">
            <a:avLst/>
          </a:prstGeom>
          <a:noFill/>
        </p:spPr>
        <p:txBody>
          <a:bodyPr wrap="square" rtlCol="0">
            <a:spAutoFit/>
          </a:bodyPr>
          <a:lstStyle/>
          <a:p>
            <a:r>
              <a:rPr lang="fr-FR" dirty="0">
                <a:solidFill>
                  <a:schemeClr val="accent1">
                    <a:lumMod val="50000"/>
                  </a:schemeClr>
                </a:solidFill>
                <a:latin typeface="Calibri" panose="020F0502020204030204" pitchFamily="34" charset="0"/>
                <a:cs typeface="Calibri" panose="020F0502020204030204" pitchFamily="34" charset="0"/>
              </a:rPr>
              <a:t>COPAR reporté au 18 janvier 2024</a:t>
            </a:r>
          </a:p>
        </p:txBody>
      </p:sp>
      <p:cxnSp>
        <p:nvCxnSpPr>
          <p:cNvPr id="9" name="Connecteur droit 8">
            <a:extLst>
              <a:ext uri="{FF2B5EF4-FFF2-40B4-BE49-F238E27FC236}">
                <a16:creationId xmlns:a16="http://schemas.microsoft.com/office/drawing/2014/main" id="{B1044D64-3862-402E-BE4A-D401CD0BC1DD}"/>
              </a:ext>
            </a:extLst>
          </p:cNvPr>
          <p:cNvCxnSpPr/>
          <p:nvPr/>
        </p:nvCxnSpPr>
        <p:spPr>
          <a:xfrm>
            <a:off x="984428" y="5894276"/>
            <a:ext cx="35169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6F1FC8F1-0D75-4B51-A97D-9B30FA38533A}"/>
              </a:ext>
            </a:extLst>
          </p:cNvPr>
          <p:cNvSpPr txBox="1"/>
          <p:nvPr/>
        </p:nvSpPr>
        <p:spPr>
          <a:xfrm>
            <a:off x="1720907" y="2162136"/>
            <a:ext cx="4874446" cy="584775"/>
          </a:xfrm>
          <a:prstGeom prst="rect">
            <a:avLst/>
          </a:prstGeom>
          <a:noFill/>
        </p:spPr>
        <p:txBody>
          <a:bodyPr wrap="square" rtlCol="0">
            <a:spAutoFit/>
          </a:bodyPr>
          <a:lstStyle/>
          <a:p>
            <a:r>
              <a:rPr lang="fr-FR" sz="1600" i="1" dirty="0">
                <a:solidFill>
                  <a:schemeClr val="accent1">
                    <a:lumMod val="50000"/>
                  </a:schemeClr>
                </a:solidFill>
                <a:latin typeface="Calibri" panose="020F0502020204030204" pitchFamily="34" charset="0"/>
                <a:cs typeface="Calibri" panose="020F0502020204030204" pitchFamily="34" charset="0"/>
              </a:rPr>
              <a:t>ateliers d’animation</a:t>
            </a:r>
          </a:p>
          <a:p>
            <a:r>
              <a:rPr lang="fr-FR" sz="1600" i="1" dirty="0">
                <a:solidFill>
                  <a:schemeClr val="accent1">
                    <a:lumMod val="50000"/>
                  </a:schemeClr>
                </a:solidFill>
                <a:latin typeface="Calibri" panose="020F0502020204030204" pitchFamily="34" charset="0"/>
                <a:cs typeface="Calibri" panose="020F0502020204030204" pitchFamily="34" charset="0"/>
              </a:rPr>
              <a:t>Ressources, stockage géologique, journées radiochimie </a:t>
            </a:r>
          </a:p>
        </p:txBody>
      </p:sp>
      <p:sp>
        <p:nvSpPr>
          <p:cNvPr id="15" name="ZoneTexte 14">
            <a:extLst>
              <a:ext uri="{FF2B5EF4-FFF2-40B4-BE49-F238E27FC236}">
                <a16:creationId xmlns:a16="http://schemas.microsoft.com/office/drawing/2014/main" id="{1671AC81-93F0-40D3-AA5D-81F532147F23}"/>
              </a:ext>
            </a:extLst>
          </p:cNvPr>
          <p:cNvSpPr txBox="1"/>
          <p:nvPr/>
        </p:nvSpPr>
        <p:spPr>
          <a:xfrm>
            <a:off x="1520456" y="357594"/>
            <a:ext cx="4572000" cy="369332"/>
          </a:xfrm>
          <a:prstGeom prst="rect">
            <a:avLst/>
          </a:prstGeom>
          <a:solidFill>
            <a:srgbClr val="E7E6E6"/>
          </a:solidFill>
        </p:spPr>
        <p:txBody>
          <a:bodyPr wrap="square">
            <a:spAutoFit/>
          </a:bodyPr>
          <a:lstStyle/>
          <a:p>
            <a:r>
              <a:rPr lang="fr-FR" i="1" dirty="0">
                <a:solidFill>
                  <a:schemeClr val="accent1">
                    <a:lumMod val="50000"/>
                  </a:schemeClr>
                </a:solidFill>
              </a:rPr>
              <a:t>1</a:t>
            </a:r>
            <a:r>
              <a:rPr lang="fr-FR" sz="1800" i="1" dirty="0">
                <a:solidFill>
                  <a:schemeClr val="accent1">
                    <a:lumMod val="50000"/>
                  </a:schemeClr>
                </a:solidFill>
              </a:rPr>
              <a:t>.  Arbitrage Projets 2023</a:t>
            </a:r>
          </a:p>
        </p:txBody>
      </p:sp>
      <p:sp>
        <p:nvSpPr>
          <p:cNvPr id="17" name="ZoneTexte 16">
            <a:extLst>
              <a:ext uri="{FF2B5EF4-FFF2-40B4-BE49-F238E27FC236}">
                <a16:creationId xmlns:a16="http://schemas.microsoft.com/office/drawing/2014/main" id="{6D846048-5659-45F2-8B69-57A9E54963DE}"/>
              </a:ext>
            </a:extLst>
          </p:cNvPr>
          <p:cNvSpPr txBox="1"/>
          <p:nvPr/>
        </p:nvSpPr>
        <p:spPr>
          <a:xfrm>
            <a:off x="1720907" y="1022759"/>
            <a:ext cx="7340812" cy="923330"/>
          </a:xfrm>
          <a:prstGeom prst="rect">
            <a:avLst/>
          </a:prstGeom>
          <a:noFill/>
        </p:spPr>
        <p:txBody>
          <a:bodyPr wrap="square" rtlCol="0">
            <a:spAutoFit/>
          </a:bodyPr>
          <a:lstStyle/>
          <a:p>
            <a:r>
              <a:rPr lang="fr-FR" dirty="0">
                <a:solidFill>
                  <a:schemeClr val="accent1">
                    <a:lumMod val="50000"/>
                  </a:schemeClr>
                </a:solidFill>
                <a:latin typeface="Calibri" panose="020F0502020204030204" pitchFamily="34" charset="0"/>
                <a:cs typeface="Calibri" panose="020F0502020204030204" pitchFamily="34" charset="0"/>
              </a:rPr>
              <a:t>Financement de tous les projets en février 2023</a:t>
            </a:r>
          </a:p>
          <a:p>
            <a:r>
              <a:rPr lang="fr-FR" dirty="0">
                <a:solidFill>
                  <a:schemeClr val="accent1">
                    <a:lumMod val="50000"/>
                  </a:schemeClr>
                </a:solidFill>
                <a:latin typeface="Calibri" panose="020F0502020204030204" pitchFamily="34" charset="0"/>
                <a:cs typeface="Calibri" panose="020F0502020204030204" pitchFamily="34" charset="0"/>
              </a:rPr>
              <a:t>Avance CNRS/IN2P3</a:t>
            </a:r>
          </a:p>
          <a:p>
            <a:r>
              <a:rPr lang="fr-FR" dirty="0">
                <a:solidFill>
                  <a:schemeClr val="accent1">
                    <a:lumMod val="50000"/>
                  </a:schemeClr>
                </a:solidFill>
                <a:latin typeface="Calibri" panose="020F0502020204030204" pitchFamily="34" charset="0"/>
                <a:cs typeface="Calibri" panose="020F0502020204030204" pitchFamily="34" charset="0"/>
              </a:rPr>
              <a:t>Transferts de budget partenaires vers CNRS (pas encore finalisé)</a:t>
            </a:r>
          </a:p>
        </p:txBody>
      </p:sp>
    </p:spTree>
    <p:extLst>
      <p:ext uri="{BB962C8B-B14F-4D97-AF65-F5344CB8AC3E}">
        <p14:creationId xmlns:p14="http://schemas.microsoft.com/office/powerpoint/2010/main" val="3302271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D26E93D0-29B2-46E0-8DB3-29BCCEAF71B2}"/>
              </a:ext>
            </a:extLst>
          </p:cNvPr>
          <p:cNvSpPr>
            <a:spLocks noGrp="1"/>
          </p:cNvSpPr>
          <p:nvPr>
            <p:ph type="ftr" sz="quarter" idx="11"/>
          </p:nvPr>
        </p:nvSpPr>
        <p:spPr/>
        <p:txBody>
          <a:bodyPr/>
          <a:lstStyle/>
          <a:p>
            <a:r>
              <a:rPr lang="en-US"/>
              <a:t>NEEDS - atelier NACRE 2024</a:t>
            </a:r>
            <a:endParaRPr lang="fr-FR"/>
          </a:p>
        </p:txBody>
      </p:sp>
      <p:sp>
        <p:nvSpPr>
          <p:cNvPr id="5" name="Espace réservé du numéro de diapositive 4">
            <a:extLst>
              <a:ext uri="{FF2B5EF4-FFF2-40B4-BE49-F238E27FC236}">
                <a16:creationId xmlns:a16="http://schemas.microsoft.com/office/drawing/2014/main" id="{4E431F91-4048-4345-B684-C81D8510EBAE}"/>
              </a:ext>
            </a:extLst>
          </p:cNvPr>
          <p:cNvSpPr>
            <a:spLocks noGrp="1"/>
          </p:cNvSpPr>
          <p:nvPr>
            <p:ph type="sldNum" sz="quarter" idx="12"/>
          </p:nvPr>
        </p:nvSpPr>
        <p:spPr/>
        <p:txBody>
          <a:bodyPr/>
          <a:lstStyle/>
          <a:p>
            <a:fld id="{184788A6-B82F-4160-A6AF-F4050C2E9781}" type="slidenum">
              <a:rPr lang="fr-FR" smtClean="0"/>
              <a:t>7</a:t>
            </a:fld>
            <a:endParaRPr lang="fr-FR" dirty="0"/>
          </a:p>
        </p:txBody>
      </p:sp>
      <p:sp>
        <p:nvSpPr>
          <p:cNvPr id="7" name="ZoneTexte 6">
            <a:extLst>
              <a:ext uri="{FF2B5EF4-FFF2-40B4-BE49-F238E27FC236}">
                <a16:creationId xmlns:a16="http://schemas.microsoft.com/office/drawing/2014/main" id="{3F4696F0-D843-4EA2-B2C2-672BECAB7B5C}"/>
              </a:ext>
            </a:extLst>
          </p:cNvPr>
          <p:cNvSpPr txBox="1"/>
          <p:nvPr/>
        </p:nvSpPr>
        <p:spPr>
          <a:xfrm>
            <a:off x="1520456" y="357594"/>
            <a:ext cx="4572000" cy="369332"/>
          </a:xfrm>
          <a:prstGeom prst="rect">
            <a:avLst/>
          </a:prstGeom>
          <a:solidFill>
            <a:srgbClr val="E7E6E6"/>
          </a:solidFill>
        </p:spPr>
        <p:txBody>
          <a:bodyPr wrap="square">
            <a:spAutoFit/>
          </a:bodyPr>
          <a:lstStyle/>
          <a:p>
            <a:r>
              <a:rPr lang="fr-FR" i="1" dirty="0">
                <a:solidFill>
                  <a:schemeClr val="accent1">
                    <a:lumMod val="50000"/>
                  </a:schemeClr>
                </a:solidFill>
              </a:rPr>
              <a:t>Projets exploratoires</a:t>
            </a:r>
            <a:endParaRPr lang="fr-FR" sz="1800" i="1" dirty="0">
              <a:solidFill>
                <a:schemeClr val="accent1">
                  <a:lumMod val="50000"/>
                </a:schemeClr>
              </a:solidFill>
            </a:endParaRPr>
          </a:p>
        </p:txBody>
      </p:sp>
      <p:graphicFrame>
        <p:nvGraphicFramePr>
          <p:cNvPr id="3" name="Tableau 2">
            <a:extLst>
              <a:ext uri="{FF2B5EF4-FFF2-40B4-BE49-F238E27FC236}">
                <a16:creationId xmlns:a16="http://schemas.microsoft.com/office/drawing/2014/main" id="{152B2602-31F9-4508-8374-74B2FC437EF8}"/>
              </a:ext>
            </a:extLst>
          </p:cNvPr>
          <p:cNvGraphicFramePr>
            <a:graphicFrameLocks noGrp="1"/>
          </p:cNvGraphicFramePr>
          <p:nvPr>
            <p:extLst>
              <p:ext uri="{D42A27DB-BD31-4B8C-83A1-F6EECF244321}">
                <p14:modId xmlns:p14="http://schemas.microsoft.com/office/powerpoint/2010/main" val="1835609311"/>
              </p:ext>
            </p:extLst>
          </p:nvPr>
        </p:nvGraphicFramePr>
        <p:xfrm>
          <a:off x="1520456" y="904227"/>
          <a:ext cx="4805915" cy="2026239"/>
        </p:xfrm>
        <a:graphic>
          <a:graphicData uri="http://schemas.openxmlformats.org/drawingml/2006/table">
            <a:tbl>
              <a:tblPr firstRow="1" firstCol="1" bandRow="1">
                <a:tableStyleId>{5C22544A-7EE6-4342-B048-85BDC9FD1C3A}</a:tableStyleId>
              </a:tblPr>
              <a:tblGrid>
                <a:gridCol w="2764464">
                  <a:extLst>
                    <a:ext uri="{9D8B030D-6E8A-4147-A177-3AD203B41FA5}">
                      <a16:colId xmlns:a16="http://schemas.microsoft.com/office/drawing/2014/main" val="1354535850"/>
                    </a:ext>
                  </a:extLst>
                </a:gridCol>
                <a:gridCol w="935665">
                  <a:extLst>
                    <a:ext uri="{9D8B030D-6E8A-4147-A177-3AD203B41FA5}">
                      <a16:colId xmlns:a16="http://schemas.microsoft.com/office/drawing/2014/main" val="4098311465"/>
                    </a:ext>
                  </a:extLst>
                </a:gridCol>
                <a:gridCol w="1105786">
                  <a:extLst>
                    <a:ext uri="{9D8B030D-6E8A-4147-A177-3AD203B41FA5}">
                      <a16:colId xmlns:a16="http://schemas.microsoft.com/office/drawing/2014/main" val="969462818"/>
                    </a:ext>
                  </a:extLst>
                </a:gridCol>
              </a:tblGrid>
              <a:tr h="235921">
                <a:tc>
                  <a:txBody>
                    <a:bodyPr/>
                    <a:lstStyle/>
                    <a:p>
                      <a:pPr>
                        <a:lnSpc>
                          <a:spcPct val="107000"/>
                        </a:lnSpc>
                        <a:spcAft>
                          <a:spcPts val="800"/>
                        </a:spcAft>
                        <a:tabLst>
                          <a:tab pos="890270" algn="ctr"/>
                        </a:tabLst>
                      </a:pPr>
                      <a:r>
                        <a:rPr lang="fr-FR" sz="1400" dirty="0">
                          <a:effectLst/>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400">
                          <a:effectLst/>
                        </a:rPr>
                        <a:t>reçus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400">
                          <a:effectLst/>
                        </a:rPr>
                        <a:t>Retenus après arbitrage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0987061"/>
                  </a:ext>
                </a:extLst>
              </a:tr>
              <a:tr h="492191">
                <a:tc>
                  <a:txBody>
                    <a:bodyPr/>
                    <a:lstStyle/>
                    <a:p>
                      <a:pPr algn="r">
                        <a:lnSpc>
                          <a:spcPct val="107000"/>
                        </a:lnSpc>
                        <a:spcAft>
                          <a:spcPts val="800"/>
                        </a:spcAft>
                      </a:pPr>
                      <a:r>
                        <a:rPr lang="fr-FR" sz="1400" dirty="0">
                          <a:effectLst/>
                        </a:rPr>
                        <a:t>Projets exploratoires 2023 demandant un budget 2024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400" dirty="0">
                          <a:effectLst/>
                        </a:rPr>
                        <a:t>9</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400">
                          <a:effectLst/>
                        </a:rPr>
                        <a:t>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29318351"/>
                  </a:ext>
                </a:extLst>
              </a:tr>
              <a:tr h="530539">
                <a:tc>
                  <a:txBody>
                    <a:bodyPr/>
                    <a:lstStyle/>
                    <a:p>
                      <a:pPr algn="r">
                        <a:lnSpc>
                          <a:spcPct val="107000"/>
                        </a:lnSpc>
                        <a:spcAft>
                          <a:spcPts val="800"/>
                        </a:spcAft>
                      </a:pPr>
                      <a:r>
                        <a:rPr lang="fr-FR" sz="1400">
                          <a:effectLst/>
                        </a:rPr>
                        <a:t>Nouveaux projets exploratoires 2023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400" dirty="0">
                          <a:effectLst/>
                        </a:rPr>
                        <a:t>28 (21)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400" dirty="0">
                          <a:effectLst/>
                        </a:rPr>
                        <a:t>18</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3007866"/>
                  </a:ext>
                </a:extLst>
              </a:tr>
              <a:tr h="330472">
                <a:tc>
                  <a:txBody>
                    <a:bodyPr/>
                    <a:lstStyle/>
                    <a:p>
                      <a:pPr algn="r">
                        <a:lnSpc>
                          <a:spcPct val="107000"/>
                        </a:lnSpc>
                        <a:spcAft>
                          <a:spcPts val="800"/>
                        </a:spcAft>
                      </a:pPr>
                      <a:r>
                        <a:rPr lang="fr-FR" sz="1400" dirty="0">
                          <a:effectLst/>
                        </a:rPr>
                        <a:t>Total</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400" dirty="0">
                          <a:effectLst/>
                        </a:rPr>
                        <a:t> 37</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400" dirty="0">
                          <a:effectLst/>
                        </a:rPr>
                        <a:t>26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0148779"/>
                  </a:ext>
                </a:extLst>
              </a:tr>
            </a:tbl>
          </a:graphicData>
        </a:graphic>
      </p:graphicFrame>
      <p:sp>
        <p:nvSpPr>
          <p:cNvPr id="10" name="ZoneTexte 9">
            <a:extLst>
              <a:ext uri="{FF2B5EF4-FFF2-40B4-BE49-F238E27FC236}">
                <a16:creationId xmlns:a16="http://schemas.microsoft.com/office/drawing/2014/main" id="{49D19108-4339-4160-A338-56C6D228AAAB}"/>
              </a:ext>
            </a:extLst>
          </p:cNvPr>
          <p:cNvSpPr txBox="1"/>
          <p:nvPr/>
        </p:nvSpPr>
        <p:spPr>
          <a:xfrm>
            <a:off x="679236" y="3393191"/>
            <a:ext cx="3468578" cy="338554"/>
          </a:xfrm>
          <a:prstGeom prst="rect">
            <a:avLst/>
          </a:prstGeom>
          <a:solidFill>
            <a:srgbClr val="E7E6E6"/>
          </a:solidFill>
        </p:spPr>
        <p:txBody>
          <a:bodyPr wrap="none" rtlCol="0">
            <a:spAutoFit/>
          </a:bodyPr>
          <a:lstStyle/>
          <a:p>
            <a:r>
              <a:rPr lang="fr-FR" sz="1600" dirty="0">
                <a:solidFill>
                  <a:schemeClr val="accent1">
                    <a:lumMod val="50000"/>
                  </a:schemeClr>
                </a:solidFill>
                <a:latin typeface="Calibri" panose="020F0502020204030204" pitchFamily="34" charset="0"/>
                <a:cs typeface="Calibri" panose="020F0502020204030204" pitchFamily="34" charset="0"/>
              </a:rPr>
              <a:t>Nouveaux Projets exploratoires retenus</a:t>
            </a:r>
          </a:p>
        </p:txBody>
      </p:sp>
      <p:pic>
        <p:nvPicPr>
          <p:cNvPr id="2" name="Image 1">
            <a:extLst>
              <a:ext uri="{FF2B5EF4-FFF2-40B4-BE49-F238E27FC236}">
                <a16:creationId xmlns:a16="http://schemas.microsoft.com/office/drawing/2014/main" id="{A8B10B89-4398-4159-B0F5-1A6A3A829F76}"/>
              </a:ext>
            </a:extLst>
          </p:cNvPr>
          <p:cNvPicPr>
            <a:picLocks noChangeAspect="1"/>
          </p:cNvPicPr>
          <p:nvPr/>
        </p:nvPicPr>
        <p:blipFill>
          <a:blip r:embed="rId2"/>
          <a:stretch>
            <a:fillRect/>
          </a:stretch>
        </p:blipFill>
        <p:spPr>
          <a:xfrm>
            <a:off x="467079" y="3927534"/>
            <a:ext cx="5555015" cy="2746199"/>
          </a:xfrm>
          <a:prstGeom prst="rect">
            <a:avLst/>
          </a:prstGeom>
        </p:spPr>
      </p:pic>
    </p:spTree>
    <p:extLst>
      <p:ext uri="{BB962C8B-B14F-4D97-AF65-F5344CB8AC3E}">
        <p14:creationId xmlns:p14="http://schemas.microsoft.com/office/powerpoint/2010/main" val="2090938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47F3C98-4C09-49AA-BBE6-B034B7FF5C3B}"/>
              </a:ext>
            </a:extLst>
          </p:cNvPr>
          <p:cNvSpPr>
            <a:spLocks noGrp="1"/>
          </p:cNvSpPr>
          <p:nvPr>
            <p:ph type="ftr" sz="quarter" idx="11"/>
          </p:nvPr>
        </p:nvSpPr>
        <p:spPr/>
        <p:txBody>
          <a:bodyPr/>
          <a:lstStyle/>
          <a:p>
            <a:r>
              <a:rPr lang="en-US"/>
              <a:t>NEEDS - atelier NACRE 2024</a:t>
            </a:r>
            <a:endParaRPr lang="fr-FR"/>
          </a:p>
        </p:txBody>
      </p:sp>
      <p:sp>
        <p:nvSpPr>
          <p:cNvPr id="3" name="Espace réservé du numéro de diapositive 2">
            <a:extLst>
              <a:ext uri="{FF2B5EF4-FFF2-40B4-BE49-F238E27FC236}">
                <a16:creationId xmlns:a16="http://schemas.microsoft.com/office/drawing/2014/main" id="{3B20E355-2023-4F73-95A7-33FDD580D5ED}"/>
              </a:ext>
            </a:extLst>
          </p:cNvPr>
          <p:cNvSpPr>
            <a:spLocks noGrp="1"/>
          </p:cNvSpPr>
          <p:nvPr>
            <p:ph type="sldNum" sz="quarter" idx="12"/>
          </p:nvPr>
        </p:nvSpPr>
        <p:spPr/>
        <p:txBody>
          <a:bodyPr/>
          <a:lstStyle/>
          <a:p>
            <a:fld id="{184788A6-B82F-4160-A6AF-F4050C2E9781}" type="slidenum">
              <a:rPr lang="fr-FR" smtClean="0"/>
              <a:pPr/>
              <a:t>8</a:t>
            </a:fld>
            <a:endParaRPr lang="fr-FR"/>
          </a:p>
        </p:txBody>
      </p:sp>
      <p:sp>
        <p:nvSpPr>
          <p:cNvPr id="6" name="ZoneTexte 5">
            <a:extLst>
              <a:ext uri="{FF2B5EF4-FFF2-40B4-BE49-F238E27FC236}">
                <a16:creationId xmlns:a16="http://schemas.microsoft.com/office/drawing/2014/main" id="{D7B2715C-3BCF-4421-936D-83CCAFD5F5EE}"/>
              </a:ext>
            </a:extLst>
          </p:cNvPr>
          <p:cNvSpPr txBox="1"/>
          <p:nvPr/>
        </p:nvSpPr>
        <p:spPr>
          <a:xfrm>
            <a:off x="1544160" y="386405"/>
            <a:ext cx="4019184" cy="3539430"/>
          </a:xfrm>
          <a:prstGeom prst="rect">
            <a:avLst/>
          </a:prstGeom>
          <a:solidFill>
            <a:srgbClr val="E7E6E6"/>
          </a:solidFill>
        </p:spPr>
        <p:txBody>
          <a:bodyPr wrap="square" rtlCol="0">
            <a:spAutoFit/>
          </a:bodyPr>
          <a:lstStyle/>
          <a:p>
            <a:r>
              <a:rPr lang="fr-FR" sz="1400" b="1" u="sng" dirty="0">
                <a:solidFill>
                  <a:schemeClr val="accent1">
                    <a:lumMod val="50000"/>
                  </a:schemeClr>
                </a:solidFill>
                <a:latin typeface="Calibri" panose="020F0502020204030204" pitchFamily="34" charset="0"/>
                <a:cs typeface="Calibri" panose="020F0502020204030204" pitchFamily="34" charset="0"/>
              </a:rPr>
              <a:t>COPIL</a:t>
            </a:r>
          </a:p>
          <a:p>
            <a:r>
              <a:rPr lang="fr-FR" sz="1400" dirty="0">
                <a:solidFill>
                  <a:schemeClr val="accent1">
                    <a:lumMod val="50000"/>
                  </a:schemeClr>
                </a:solidFill>
                <a:latin typeface="Calibri" panose="020F0502020204030204" pitchFamily="34" charset="0"/>
                <a:cs typeface="Calibri" panose="020F0502020204030204" pitchFamily="34" charset="0"/>
              </a:rPr>
              <a:t>Sylvain David (CNRS)</a:t>
            </a:r>
          </a:p>
          <a:p>
            <a:r>
              <a:rPr lang="fr-FR" sz="1400" dirty="0">
                <a:solidFill>
                  <a:schemeClr val="accent1">
                    <a:lumMod val="50000"/>
                  </a:schemeClr>
                </a:solidFill>
                <a:latin typeface="Calibri" panose="020F0502020204030204" pitchFamily="34" charset="0"/>
                <a:cs typeface="Calibri" panose="020F0502020204030204" pitchFamily="34" charset="0"/>
              </a:rPr>
              <a:t>Antonio </a:t>
            </a:r>
            <a:r>
              <a:rPr lang="fr-FR" sz="1400" dirty="0" err="1">
                <a:solidFill>
                  <a:schemeClr val="accent1">
                    <a:lumMod val="50000"/>
                  </a:schemeClr>
                </a:solidFill>
                <a:latin typeface="Calibri" panose="020F0502020204030204" pitchFamily="34" charset="0"/>
                <a:cs typeface="Calibri" panose="020F0502020204030204" pitchFamily="34" charset="0"/>
              </a:rPr>
              <a:t>Benedicto</a:t>
            </a:r>
            <a:r>
              <a:rPr lang="fr-FR" sz="1400" dirty="0">
                <a:solidFill>
                  <a:schemeClr val="accent1">
                    <a:lumMod val="50000"/>
                  </a:schemeClr>
                </a:solidFill>
                <a:latin typeface="Calibri" panose="020F0502020204030204" pitchFamily="34" charset="0"/>
                <a:cs typeface="Calibri" panose="020F0502020204030204" pitchFamily="34" charset="0"/>
              </a:rPr>
              <a:t> (Univ. Paris Saclay)</a:t>
            </a:r>
          </a:p>
          <a:p>
            <a:r>
              <a:rPr lang="fr-FR" sz="1400" dirty="0">
                <a:solidFill>
                  <a:schemeClr val="accent1">
                    <a:lumMod val="50000"/>
                  </a:schemeClr>
                </a:solidFill>
                <a:latin typeface="Calibri" panose="020F0502020204030204" pitchFamily="34" charset="0"/>
                <a:cs typeface="Calibri" panose="020F0502020204030204" pitchFamily="34" charset="0"/>
              </a:rPr>
              <a:t>Lena </a:t>
            </a:r>
            <a:r>
              <a:rPr lang="fr-FR" sz="1400" dirty="0" err="1">
                <a:solidFill>
                  <a:schemeClr val="accent1">
                    <a:lumMod val="50000"/>
                  </a:schemeClr>
                </a:solidFill>
                <a:latin typeface="Calibri" panose="020F0502020204030204" pitchFamily="34" charset="0"/>
                <a:cs typeface="Calibri" panose="020F0502020204030204" pitchFamily="34" charset="0"/>
              </a:rPr>
              <a:t>Andriolo</a:t>
            </a:r>
            <a:r>
              <a:rPr lang="fr-FR" sz="1400" dirty="0">
                <a:solidFill>
                  <a:schemeClr val="accent1">
                    <a:lumMod val="50000"/>
                  </a:schemeClr>
                </a:solidFill>
                <a:latin typeface="Calibri" panose="020F0502020204030204" pitchFamily="34" charset="0"/>
                <a:cs typeface="Calibri" panose="020F0502020204030204" pitchFamily="34" charset="0"/>
              </a:rPr>
              <a:t> (EDF) *</a:t>
            </a:r>
          </a:p>
          <a:p>
            <a:r>
              <a:rPr lang="fr-FR" sz="1400" dirty="0">
                <a:solidFill>
                  <a:schemeClr val="accent1">
                    <a:lumMod val="50000"/>
                  </a:schemeClr>
                </a:solidFill>
                <a:latin typeface="Calibri" panose="020F0502020204030204" pitchFamily="34" charset="0"/>
                <a:cs typeface="Calibri" panose="020F0502020204030204" pitchFamily="34" charset="0"/>
              </a:rPr>
              <a:t>Catherine </a:t>
            </a:r>
            <a:r>
              <a:rPr lang="fr-FR" sz="1400" dirty="0" err="1">
                <a:solidFill>
                  <a:schemeClr val="accent1">
                    <a:lumMod val="50000"/>
                  </a:schemeClr>
                </a:solidFill>
                <a:latin typeface="Calibri" panose="020F0502020204030204" pitchFamily="34" charset="0"/>
                <a:cs typeface="Calibri" panose="020F0502020204030204" pitchFamily="34" charset="0"/>
              </a:rPr>
              <a:t>Landesman</a:t>
            </a:r>
            <a:r>
              <a:rPr lang="fr-FR" sz="1400" dirty="0">
                <a:solidFill>
                  <a:schemeClr val="accent1">
                    <a:lumMod val="50000"/>
                  </a:schemeClr>
                </a:solidFill>
                <a:latin typeface="Calibri" panose="020F0502020204030204" pitchFamily="34" charset="0"/>
                <a:cs typeface="Calibri" panose="020F0502020204030204" pitchFamily="34" charset="0"/>
              </a:rPr>
              <a:t> (CNRS)</a:t>
            </a:r>
          </a:p>
          <a:p>
            <a:r>
              <a:rPr lang="fr-FR" sz="1400" dirty="0">
                <a:solidFill>
                  <a:schemeClr val="accent1">
                    <a:lumMod val="50000"/>
                  </a:schemeClr>
                </a:solidFill>
                <a:latin typeface="Calibri" panose="020F0502020204030204" pitchFamily="34" charset="0"/>
                <a:cs typeface="Calibri" panose="020F0502020204030204" pitchFamily="34" charset="0"/>
              </a:rPr>
              <a:t>Baptiste </a:t>
            </a:r>
            <a:r>
              <a:rPr lang="fr-FR" sz="1400" dirty="0" err="1">
                <a:solidFill>
                  <a:schemeClr val="accent1">
                    <a:lumMod val="50000"/>
                  </a:schemeClr>
                </a:solidFill>
                <a:latin typeface="Calibri" panose="020F0502020204030204" pitchFamily="34" charset="0"/>
                <a:cs typeface="Calibri" panose="020F0502020204030204" pitchFamily="34" charset="0"/>
              </a:rPr>
              <a:t>Pothet</a:t>
            </a:r>
            <a:r>
              <a:rPr lang="fr-FR" sz="1400" dirty="0">
                <a:solidFill>
                  <a:schemeClr val="accent1">
                    <a:lumMod val="50000"/>
                  </a:schemeClr>
                </a:solidFill>
                <a:latin typeface="Calibri" panose="020F0502020204030204" pitchFamily="34" charset="0"/>
                <a:cs typeface="Calibri" panose="020F0502020204030204" pitchFamily="34" charset="0"/>
              </a:rPr>
              <a:t> (Framatome)</a:t>
            </a:r>
          </a:p>
          <a:p>
            <a:r>
              <a:rPr lang="fr-FR" sz="1400" dirty="0" err="1">
                <a:solidFill>
                  <a:schemeClr val="accent1">
                    <a:lumMod val="50000"/>
                  </a:schemeClr>
                </a:solidFill>
                <a:latin typeface="Calibri" panose="020F0502020204030204" pitchFamily="34" charset="0"/>
                <a:cs typeface="Calibri" panose="020F0502020204030204" pitchFamily="34" charset="0"/>
              </a:rPr>
              <a:t>Frédérico</a:t>
            </a:r>
            <a:r>
              <a:rPr lang="fr-FR" sz="1400" dirty="0">
                <a:solidFill>
                  <a:schemeClr val="accent1">
                    <a:lumMod val="50000"/>
                  </a:schemeClr>
                </a:solidFill>
                <a:latin typeface="Calibri" panose="020F0502020204030204" pitchFamily="34" charset="0"/>
                <a:cs typeface="Calibri" panose="020F0502020204030204" pitchFamily="34" charset="0"/>
              </a:rPr>
              <a:t> </a:t>
            </a:r>
            <a:r>
              <a:rPr lang="fr-FR" sz="1400" dirty="0" err="1">
                <a:solidFill>
                  <a:schemeClr val="accent1">
                    <a:lumMod val="50000"/>
                  </a:schemeClr>
                </a:solidFill>
                <a:latin typeface="Calibri" panose="020F0502020204030204" pitchFamily="34" charset="0"/>
                <a:cs typeface="Calibri" panose="020F0502020204030204" pitchFamily="34" charset="0"/>
              </a:rPr>
              <a:t>Garrido</a:t>
            </a:r>
            <a:r>
              <a:rPr lang="fr-FR" sz="1400" dirty="0">
                <a:solidFill>
                  <a:schemeClr val="accent1">
                    <a:lumMod val="50000"/>
                  </a:schemeClr>
                </a:solidFill>
                <a:latin typeface="Calibri" panose="020F0502020204030204" pitchFamily="34" charset="0"/>
                <a:cs typeface="Calibri" panose="020F0502020204030204" pitchFamily="34" charset="0"/>
              </a:rPr>
              <a:t> (UPS)</a:t>
            </a:r>
          </a:p>
          <a:p>
            <a:r>
              <a:rPr lang="fr-FR" sz="1400" dirty="0">
                <a:solidFill>
                  <a:schemeClr val="accent1">
                    <a:lumMod val="50000"/>
                  </a:schemeClr>
                </a:solidFill>
                <a:latin typeface="Calibri" panose="020F0502020204030204" pitchFamily="34" charset="0"/>
                <a:cs typeface="Calibri" panose="020F0502020204030204" pitchFamily="34" charset="0"/>
              </a:rPr>
              <a:t>Antonio Sanna (EDF)</a:t>
            </a:r>
          </a:p>
          <a:p>
            <a:r>
              <a:rPr lang="fr-FR" sz="1400" dirty="0" err="1">
                <a:solidFill>
                  <a:schemeClr val="accent1">
                    <a:lumMod val="50000"/>
                  </a:schemeClr>
                </a:solidFill>
                <a:latin typeface="Calibri" panose="020F0502020204030204" pitchFamily="34" charset="0"/>
                <a:cs typeface="Calibri" panose="020F0502020204030204" pitchFamily="34" charset="0"/>
              </a:rPr>
              <a:t>Ludyvine</a:t>
            </a:r>
            <a:r>
              <a:rPr lang="fr-FR" sz="1400" dirty="0">
                <a:solidFill>
                  <a:schemeClr val="accent1">
                    <a:lumMod val="50000"/>
                  </a:schemeClr>
                </a:solidFill>
                <a:latin typeface="Calibri" panose="020F0502020204030204" pitchFamily="34" charset="0"/>
                <a:cs typeface="Calibri" panose="020F0502020204030204" pitchFamily="34" charset="0"/>
              </a:rPr>
              <a:t> </a:t>
            </a:r>
            <a:r>
              <a:rPr lang="fr-FR" sz="1400" dirty="0" err="1">
                <a:solidFill>
                  <a:schemeClr val="accent1">
                    <a:lumMod val="50000"/>
                  </a:schemeClr>
                </a:solidFill>
                <a:latin typeface="Calibri" panose="020F0502020204030204" pitchFamily="34" charset="0"/>
                <a:cs typeface="Calibri" panose="020F0502020204030204" pitchFamily="34" charset="0"/>
              </a:rPr>
              <a:t>Jutier</a:t>
            </a:r>
            <a:r>
              <a:rPr lang="fr-FR" sz="1400" dirty="0">
                <a:solidFill>
                  <a:schemeClr val="accent1">
                    <a:lumMod val="50000"/>
                  </a:schemeClr>
                </a:solidFill>
                <a:latin typeface="Calibri" panose="020F0502020204030204" pitchFamily="34" charset="0"/>
                <a:cs typeface="Calibri" panose="020F0502020204030204" pitchFamily="34" charset="0"/>
              </a:rPr>
              <a:t> (IRSN)</a:t>
            </a:r>
          </a:p>
          <a:p>
            <a:r>
              <a:rPr lang="fr-FR" sz="1400" dirty="0">
                <a:solidFill>
                  <a:schemeClr val="accent1">
                    <a:lumMod val="50000"/>
                  </a:schemeClr>
                </a:solidFill>
                <a:latin typeface="Calibri" panose="020F0502020204030204" pitchFamily="34" charset="0"/>
                <a:cs typeface="Calibri" panose="020F0502020204030204" pitchFamily="34" charset="0"/>
              </a:rPr>
              <a:t>Stéphane </a:t>
            </a:r>
            <a:r>
              <a:rPr lang="fr-FR" sz="1400" dirty="0" err="1">
                <a:solidFill>
                  <a:schemeClr val="accent1">
                    <a:lumMod val="50000"/>
                  </a:schemeClr>
                </a:solidFill>
                <a:latin typeface="Calibri" panose="020F0502020204030204" pitchFamily="34" charset="0"/>
                <a:cs typeface="Calibri" panose="020F0502020204030204" pitchFamily="34" charset="0"/>
              </a:rPr>
              <a:t>Loubière</a:t>
            </a:r>
            <a:r>
              <a:rPr lang="fr-FR" sz="1400" dirty="0">
                <a:solidFill>
                  <a:schemeClr val="accent1">
                    <a:lumMod val="50000"/>
                  </a:schemeClr>
                </a:solidFill>
                <a:latin typeface="Calibri" panose="020F0502020204030204" pitchFamily="34" charset="0"/>
                <a:cs typeface="Calibri" panose="020F0502020204030204" pitchFamily="34" charset="0"/>
              </a:rPr>
              <a:t> (CEA)</a:t>
            </a:r>
          </a:p>
          <a:p>
            <a:r>
              <a:rPr lang="fr-FR" sz="1400" dirty="0">
                <a:solidFill>
                  <a:schemeClr val="accent1">
                    <a:lumMod val="50000"/>
                  </a:schemeClr>
                </a:solidFill>
                <a:latin typeface="Calibri" panose="020F0502020204030204" pitchFamily="34" charset="0"/>
                <a:cs typeface="Calibri" panose="020F0502020204030204" pitchFamily="34" charset="0"/>
              </a:rPr>
              <a:t>Christelle Martin (</a:t>
            </a:r>
            <a:r>
              <a:rPr lang="fr-FR" sz="1400" dirty="0" err="1">
                <a:solidFill>
                  <a:schemeClr val="accent1">
                    <a:lumMod val="50000"/>
                  </a:schemeClr>
                </a:solidFill>
                <a:latin typeface="Calibri" panose="020F0502020204030204" pitchFamily="34" charset="0"/>
                <a:cs typeface="Calibri" panose="020F0502020204030204" pitchFamily="34" charset="0"/>
              </a:rPr>
              <a:t>Andra</a:t>
            </a:r>
            <a:r>
              <a:rPr lang="fr-FR" sz="1400" dirty="0">
                <a:solidFill>
                  <a:schemeClr val="accent1">
                    <a:lumMod val="50000"/>
                  </a:schemeClr>
                </a:solidFill>
                <a:latin typeface="Calibri" panose="020F0502020204030204" pitchFamily="34" charset="0"/>
                <a:cs typeface="Calibri" panose="020F0502020204030204" pitchFamily="34" charset="0"/>
              </a:rPr>
              <a:t>)</a:t>
            </a:r>
          </a:p>
          <a:p>
            <a:r>
              <a:rPr lang="fr-FR" sz="1400" dirty="0">
                <a:solidFill>
                  <a:schemeClr val="accent1">
                    <a:lumMod val="50000"/>
                  </a:schemeClr>
                </a:solidFill>
                <a:latin typeface="Calibri" panose="020F0502020204030204" pitchFamily="34" charset="0"/>
                <a:cs typeface="Calibri" panose="020F0502020204030204" pitchFamily="34" charset="0"/>
              </a:rPr>
              <a:t>Anthony Le </a:t>
            </a:r>
            <a:r>
              <a:rPr lang="fr-FR" sz="1400" dirty="0" err="1">
                <a:solidFill>
                  <a:schemeClr val="accent1">
                    <a:lumMod val="50000"/>
                  </a:schemeClr>
                </a:solidFill>
                <a:latin typeface="Calibri" panose="020F0502020204030204" pitchFamily="34" charset="0"/>
                <a:cs typeface="Calibri" panose="020F0502020204030204" pitchFamily="34" charset="0"/>
              </a:rPr>
              <a:t>Beux</a:t>
            </a:r>
            <a:r>
              <a:rPr lang="fr-FR" sz="1400" dirty="0">
                <a:solidFill>
                  <a:schemeClr val="accent1">
                    <a:lumMod val="50000"/>
                  </a:schemeClr>
                </a:solidFill>
                <a:latin typeface="Calibri" panose="020F0502020204030204" pitchFamily="34" charset="0"/>
                <a:cs typeface="Calibri" panose="020F0502020204030204" pitchFamily="34" charset="0"/>
              </a:rPr>
              <a:t> (</a:t>
            </a:r>
            <a:r>
              <a:rPr lang="fr-FR" sz="1400" dirty="0" err="1">
                <a:solidFill>
                  <a:schemeClr val="accent1">
                    <a:lumMod val="50000"/>
                  </a:schemeClr>
                </a:solidFill>
                <a:latin typeface="Calibri" panose="020F0502020204030204" pitchFamily="34" charset="0"/>
                <a:cs typeface="Calibri" panose="020F0502020204030204" pitchFamily="34" charset="0"/>
              </a:rPr>
              <a:t>Orano</a:t>
            </a:r>
            <a:r>
              <a:rPr lang="fr-FR" sz="1400" dirty="0">
                <a:solidFill>
                  <a:schemeClr val="accent1">
                    <a:lumMod val="50000"/>
                  </a:schemeClr>
                </a:solidFill>
                <a:latin typeface="Calibri" panose="020F0502020204030204" pitchFamily="34" charset="0"/>
                <a:cs typeface="Calibri" panose="020F0502020204030204" pitchFamily="34" charset="0"/>
              </a:rPr>
              <a:t> Mining)</a:t>
            </a:r>
          </a:p>
          <a:p>
            <a:r>
              <a:rPr lang="fr-FR" sz="1400" dirty="0">
                <a:solidFill>
                  <a:schemeClr val="accent1">
                    <a:lumMod val="50000"/>
                  </a:schemeClr>
                </a:solidFill>
                <a:latin typeface="Calibri" panose="020F0502020204030204" pitchFamily="34" charset="0"/>
                <a:cs typeface="Calibri" panose="020F0502020204030204" pitchFamily="34" charset="0"/>
              </a:rPr>
              <a:t>Christophe </a:t>
            </a:r>
            <a:r>
              <a:rPr lang="fr-FR" sz="1400" dirty="0" err="1">
                <a:solidFill>
                  <a:schemeClr val="accent1">
                    <a:lumMod val="50000"/>
                  </a:schemeClr>
                </a:solidFill>
                <a:latin typeface="Calibri" panose="020F0502020204030204" pitchFamily="34" charset="0"/>
                <a:cs typeface="Calibri" panose="020F0502020204030204" pitchFamily="34" charset="0"/>
              </a:rPr>
              <a:t>Tournassat</a:t>
            </a:r>
            <a:r>
              <a:rPr lang="fr-FR" sz="1400" dirty="0">
                <a:solidFill>
                  <a:schemeClr val="accent1">
                    <a:lumMod val="50000"/>
                  </a:schemeClr>
                </a:solidFill>
                <a:latin typeface="Calibri" panose="020F0502020204030204" pitchFamily="34" charset="0"/>
                <a:cs typeface="Calibri" panose="020F0502020204030204" pitchFamily="34" charset="0"/>
              </a:rPr>
              <a:t> (Univ Orléans)</a:t>
            </a:r>
          </a:p>
          <a:p>
            <a:r>
              <a:rPr lang="fr-FR" sz="1400" dirty="0">
                <a:solidFill>
                  <a:schemeClr val="accent1">
                    <a:lumMod val="50000"/>
                  </a:schemeClr>
                </a:solidFill>
                <a:latin typeface="Calibri" panose="020F0502020204030204" pitchFamily="34" charset="0"/>
                <a:cs typeface="Calibri" panose="020F0502020204030204" pitchFamily="34" charset="0"/>
              </a:rPr>
              <a:t>Dominique </a:t>
            </a:r>
            <a:r>
              <a:rPr lang="fr-FR" sz="1400" dirty="0" err="1">
                <a:solidFill>
                  <a:schemeClr val="accent1">
                    <a:lumMod val="50000"/>
                  </a:schemeClr>
                </a:solidFill>
                <a:latin typeface="Calibri" panose="020F0502020204030204" pitchFamily="34" charset="0"/>
                <a:cs typeface="Calibri" panose="020F0502020204030204" pitchFamily="34" charset="0"/>
              </a:rPr>
              <a:t>Hourcade</a:t>
            </a:r>
            <a:r>
              <a:rPr lang="fr-FR" sz="1400" dirty="0">
                <a:solidFill>
                  <a:schemeClr val="accent1">
                    <a:lumMod val="50000"/>
                  </a:schemeClr>
                </a:solidFill>
                <a:latin typeface="Calibri" panose="020F0502020204030204" pitchFamily="34" charset="0"/>
                <a:cs typeface="Calibri" panose="020F0502020204030204" pitchFamily="34" charset="0"/>
              </a:rPr>
              <a:t> (</a:t>
            </a:r>
            <a:r>
              <a:rPr lang="fr-FR" sz="1400" dirty="0" err="1">
                <a:solidFill>
                  <a:schemeClr val="accent1">
                    <a:lumMod val="50000"/>
                  </a:schemeClr>
                </a:solidFill>
                <a:latin typeface="Calibri" panose="020F0502020204030204" pitchFamily="34" charset="0"/>
                <a:cs typeface="Calibri" panose="020F0502020204030204" pitchFamily="34" charset="0"/>
              </a:rPr>
              <a:t>Orano</a:t>
            </a:r>
            <a:r>
              <a:rPr lang="fr-FR" sz="1400" dirty="0">
                <a:solidFill>
                  <a:schemeClr val="accent1">
                    <a:lumMod val="50000"/>
                  </a:schemeClr>
                </a:solidFill>
                <a:latin typeface="Calibri" panose="020F0502020204030204" pitchFamily="34" charset="0"/>
                <a:cs typeface="Calibri" panose="020F0502020204030204" pitchFamily="34" charset="0"/>
              </a:rPr>
              <a:t> cycle) </a:t>
            </a:r>
          </a:p>
          <a:p>
            <a:r>
              <a:rPr lang="fr-FR" sz="1400" dirty="0">
                <a:solidFill>
                  <a:schemeClr val="accent1">
                    <a:lumMod val="50000"/>
                  </a:schemeClr>
                </a:solidFill>
                <a:latin typeface="Calibri" panose="020F0502020204030204" pitchFamily="34" charset="0"/>
                <a:cs typeface="Calibri" panose="020F0502020204030204" pitchFamily="34" charset="0"/>
              </a:rPr>
              <a:t>Christophe </a:t>
            </a:r>
            <a:r>
              <a:rPr lang="fr-FR" sz="1400" dirty="0" err="1">
                <a:solidFill>
                  <a:schemeClr val="accent1">
                    <a:lumMod val="50000"/>
                  </a:schemeClr>
                </a:solidFill>
                <a:latin typeface="Calibri" panose="020F0502020204030204" pitchFamily="34" charset="0"/>
                <a:cs typeface="Calibri" panose="020F0502020204030204" pitchFamily="34" charset="0"/>
              </a:rPr>
              <a:t>Girold</a:t>
            </a:r>
            <a:r>
              <a:rPr lang="fr-FR" sz="1400" dirty="0">
                <a:solidFill>
                  <a:schemeClr val="accent1">
                    <a:lumMod val="50000"/>
                  </a:schemeClr>
                </a:solidFill>
                <a:latin typeface="Calibri" panose="020F0502020204030204" pitchFamily="34" charset="0"/>
                <a:cs typeface="Calibri" panose="020F0502020204030204" pitchFamily="34" charset="0"/>
              </a:rPr>
              <a:t> (CEA)</a:t>
            </a:r>
          </a:p>
          <a:p>
            <a:endParaRPr lang="fr-FR" sz="14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4398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CFB43C-E52E-4EB8-820A-467696C27BFD}"/>
              </a:ext>
            </a:extLst>
          </p:cNvPr>
          <p:cNvSpPr>
            <a:spLocks noGrp="1"/>
          </p:cNvSpPr>
          <p:nvPr>
            <p:ph type="title"/>
          </p:nvPr>
        </p:nvSpPr>
        <p:spPr/>
        <p:txBody>
          <a:bodyPr/>
          <a:lstStyle/>
          <a:p>
            <a:r>
              <a:rPr lang="fr-FR" dirty="0"/>
              <a:t>NEEDS &amp; NACRE</a:t>
            </a:r>
          </a:p>
        </p:txBody>
      </p:sp>
      <p:sp>
        <p:nvSpPr>
          <p:cNvPr id="3" name="Espace réservé du pied de page 2">
            <a:extLst>
              <a:ext uri="{FF2B5EF4-FFF2-40B4-BE49-F238E27FC236}">
                <a16:creationId xmlns:a16="http://schemas.microsoft.com/office/drawing/2014/main" id="{45045F83-FC91-499A-A6A0-7DE00B5D5E2A}"/>
              </a:ext>
            </a:extLst>
          </p:cNvPr>
          <p:cNvSpPr>
            <a:spLocks noGrp="1"/>
          </p:cNvSpPr>
          <p:nvPr>
            <p:ph type="ftr" sz="quarter" idx="11"/>
          </p:nvPr>
        </p:nvSpPr>
        <p:spPr/>
        <p:txBody>
          <a:bodyPr/>
          <a:lstStyle/>
          <a:p>
            <a:r>
              <a:rPr lang="en-US"/>
              <a:t>NEEDS - atelier NACRE 2024</a:t>
            </a:r>
            <a:endParaRPr lang="fr-FR"/>
          </a:p>
        </p:txBody>
      </p:sp>
      <p:sp>
        <p:nvSpPr>
          <p:cNvPr id="4" name="Espace réservé du numéro de diapositive 3">
            <a:extLst>
              <a:ext uri="{FF2B5EF4-FFF2-40B4-BE49-F238E27FC236}">
                <a16:creationId xmlns:a16="http://schemas.microsoft.com/office/drawing/2014/main" id="{6C662B1B-A710-434A-92F4-0830769D990E}"/>
              </a:ext>
            </a:extLst>
          </p:cNvPr>
          <p:cNvSpPr>
            <a:spLocks noGrp="1"/>
          </p:cNvSpPr>
          <p:nvPr>
            <p:ph type="sldNum" sz="quarter" idx="12"/>
          </p:nvPr>
        </p:nvSpPr>
        <p:spPr/>
        <p:txBody>
          <a:bodyPr/>
          <a:lstStyle/>
          <a:p>
            <a:fld id="{184788A6-B82F-4160-A6AF-F4050C2E9781}" type="slidenum">
              <a:rPr lang="fr-FR" smtClean="0"/>
              <a:t>9</a:t>
            </a:fld>
            <a:endParaRPr lang="fr-FR"/>
          </a:p>
        </p:txBody>
      </p:sp>
      <p:sp>
        <p:nvSpPr>
          <p:cNvPr id="5" name="ZoneTexte 4">
            <a:extLst>
              <a:ext uri="{FF2B5EF4-FFF2-40B4-BE49-F238E27FC236}">
                <a16:creationId xmlns:a16="http://schemas.microsoft.com/office/drawing/2014/main" id="{D32F1F2F-640A-4579-B5DC-1E8FAB89B8B7}"/>
              </a:ext>
            </a:extLst>
          </p:cNvPr>
          <p:cNvSpPr txBox="1"/>
          <p:nvPr/>
        </p:nvSpPr>
        <p:spPr>
          <a:xfrm>
            <a:off x="1337186" y="1566446"/>
            <a:ext cx="6733062" cy="584775"/>
          </a:xfrm>
          <a:prstGeom prst="rect">
            <a:avLst/>
          </a:prstGeom>
          <a:solidFill>
            <a:srgbClr val="E7E6E6"/>
          </a:solidFill>
        </p:spPr>
        <p:txBody>
          <a:bodyPr wrap="none" rtlCol="0">
            <a:spAutoFit/>
          </a:bodyPr>
          <a:lstStyle/>
          <a:p>
            <a:r>
              <a:rPr lang="fr-FR" sz="1600" dirty="0">
                <a:solidFill>
                  <a:schemeClr val="accent1">
                    <a:lumMod val="50000"/>
                  </a:schemeClr>
                </a:solidFill>
                <a:latin typeface="Calibri" panose="020F0502020204030204" pitchFamily="34" charset="0"/>
                <a:cs typeface="Calibri" panose="020F0502020204030204" pitchFamily="34" charset="0"/>
              </a:rPr>
              <a:t>NACRE projet structurant de NEEDS dès le début du nouveau programme 2020</a:t>
            </a:r>
          </a:p>
          <a:p>
            <a:r>
              <a:rPr lang="fr-FR" sz="1600" dirty="0">
                <a:solidFill>
                  <a:schemeClr val="accent1">
                    <a:lumMod val="50000"/>
                  </a:schemeClr>
                </a:solidFill>
                <a:latin typeface="Calibri" panose="020F0502020204030204" pitchFamily="34" charset="0"/>
                <a:cs typeface="Calibri" panose="020F0502020204030204" pitchFamily="34" charset="0"/>
              </a:rPr>
              <a:t>Pilotage M. </a:t>
            </a:r>
            <a:r>
              <a:rPr lang="fr-FR" sz="1600" dirty="0" err="1">
                <a:solidFill>
                  <a:schemeClr val="accent1">
                    <a:lumMod val="50000"/>
                  </a:schemeClr>
                </a:solidFill>
                <a:latin typeface="Calibri" panose="020F0502020204030204" pitchFamily="34" charset="0"/>
                <a:cs typeface="Calibri" panose="020F0502020204030204" pitchFamily="34" charset="0"/>
              </a:rPr>
              <a:t>Kerveno</a:t>
            </a:r>
            <a:r>
              <a:rPr lang="fr-FR" sz="1600" dirty="0">
                <a:solidFill>
                  <a:schemeClr val="accent1">
                    <a:lumMod val="50000"/>
                  </a:schemeClr>
                </a:solidFill>
                <a:latin typeface="Calibri" panose="020F0502020204030204" pitchFamily="34" charset="0"/>
                <a:cs typeface="Calibri" panose="020F0502020204030204" pitchFamily="34" charset="0"/>
              </a:rPr>
              <a:t> &amp; O. </a:t>
            </a:r>
            <a:r>
              <a:rPr lang="fr-FR" sz="1600" dirty="0" err="1">
                <a:solidFill>
                  <a:schemeClr val="accent1">
                    <a:lumMod val="50000"/>
                  </a:schemeClr>
                </a:solidFill>
                <a:latin typeface="Calibri" panose="020F0502020204030204" pitchFamily="34" charset="0"/>
                <a:cs typeface="Calibri" panose="020F0502020204030204" pitchFamily="34" charset="0"/>
              </a:rPr>
              <a:t>Sérot</a:t>
            </a:r>
            <a:endParaRPr lang="fr-FR" sz="1600" dirty="0">
              <a:solidFill>
                <a:schemeClr val="accent1">
                  <a:lumMod val="50000"/>
                </a:schemeClr>
              </a:solidFill>
              <a:latin typeface="Calibri" panose="020F0502020204030204" pitchFamily="34" charset="0"/>
              <a:cs typeface="Calibri" panose="020F0502020204030204" pitchFamily="34" charset="0"/>
            </a:endParaRPr>
          </a:p>
        </p:txBody>
      </p:sp>
      <p:pic>
        <p:nvPicPr>
          <p:cNvPr id="6" name="Image 5">
            <a:extLst>
              <a:ext uri="{FF2B5EF4-FFF2-40B4-BE49-F238E27FC236}">
                <a16:creationId xmlns:a16="http://schemas.microsoft.com/office/drawing/2014/main" id="{CF2A3B2B-C9B9-47BA-A1E8-FB93A1132AD3}"/>
              </a:ext>
            </a:extLst>
          </p:cNvPr>
          <p:cNvPicPr>
            <a:picLocks noChangeAspect="1"/>
          </p:cNvPicPr>
          <p:nvPr/>
        </p:nvPicPr>
        <p:blipFill>
          <a:blip r:embed="rId2"/>
          <a:stretch>
            <a:fillRect/>
          </a:stretch>
        </p:blipFill>
        <p:spPr>
          <a:xfrm>
            <a:off x="2279705" y="2444474"/>
            <a:ext cx="4584589" cy="2755631"/>
          </a:xfrm>
          <a:prstGeom prst="rect">
            <a:avLst/>
          </a:prstGeom>
        </p:spPr>
      </p:pic>
      <p:sp>
        <p:nvSpPr>
          <p:cNvPr id="7" name="ZoneTexte 6">
            <a:extLst>
              <a:ext uri="{FF2B5EF4-FFF2-40B4-BE49-F238E27FC236}">
                <a16:creationId xmlns:a16="http://schemas.microsoft.com/office/drawing/2014/main" id="{96939F13-D4C0-44A4-9CBD-D0063676C561}"/>
              </a:ext>
            </a:extLst>
          </p:cNvPr>
          <p:cNvSpPr txBox="1"/>
          <p:nvPr/>
        </p:nvSpPr>
        <p:spPr>
          <a:xfrm>
            <a:off x="1615773" y="5508346"/>
            <a:ext cx="1681166" cy="584775"/>
          </a:xfrm>
          <a:prstGeom prst="rect">
            <a:avLst/>
          </a:prstGeom>
          <a:solidFill>
            <a:srgbClr val="E7E6E6"/>
          </a:solidFill>
        </p:spPr>
        <p:txBody>
          <a:bodyPr wrap="none" rtlCol="0">
            <a:spAutoFit/>
          </a:bodyPr>
          <a:lstStyle/>
          <a:p>
            <a:r>
              <a:rPr lang="fr-FR" sz="1600" dirty="0">
                <a:solidFill>
                  <a:schemeClr val="accent1">
                    <a:lumMod val="50000"/>
                  </a:schemeClr>
                </a:solidFill>
                <a:latin typeface="Calibri" panose="020F0502020204030204" pitchFamily="34" charset="0"/>
                <a:cs typeface="Calibri" panose="020F0502020204030204" pitchFamily="34" charset="0"/>
              </a:rPr>
              <a:t>Avant NEEDS2020</a:t>
            </a:r>
          </a:p>
          <a:p>
            <a:r>
              <a:rPr lang="fr-FR" sz="1600" dirty="0">
                <a:solidFill>
                  <a:schemeClr val="accent1">
                    <a:lumMod val="50000"/>
                  </a:schemeClr>
                </a:solidFill>
                <a:latin typeface="Calibri" panose="020F0502020204030204" pitchFamily="34" charset="0"/>
                <a:cs typeface="Calibri" panose="020F0502020204030204" pitchFamily="34" charset="0"/>
              </a:rPr>
              <a:t>Cnrs vers </a:t>
            </a:r>
            <a:r>
              <a:rPr lang="fr-FR" sz="1600" dirty="0" err="1">
                <a:solidFill>
                  <a:schemeClr val="accent1">
                    <a:lumMod val="50000"/>
                  </a:schemeClr>
                </a:solidFill>
                <a:latin typeface="Calibri" panose="020F0502020204030204" pitchFamily="34" charset="0"/>
                <a:cs typeface="Calibri" panose="020F0502020204030204" pitchFamily="34" charset="0"/>
              </a:rPr>
              <a:t>cnrs</a:t>
            </a:r>
            <a:endParaRPr lang="fr-FR" sz="1600" dirty="0">
              <a:solidFill>
                <a:schemeClr val="accent1">
                  <a:lumMod val="50000"/>
                </a:schemeClr>
              </a:solidFill>
              <a:latin typeface="Calibri" panose="020F0502020204030204" pitchFamily="34" charset="0"/>
              <a:cs typeface="Calibri" panose="020F0502020204030204" pitchFamily="34" charset="0"/>
            </a:endParaRPr>
          </a:p>
        </p:txBody>
      </p:sp>
      <p:cxnSp>
        <p:nvCxnSpPr>
          <p:cNvPr id="9" name="Connecteur droit avec flèche 8">
            <a:extLst>
              <a:ext uri="{FF2B5EF4-FFF2-40B4-BE49-F238E27FC236}">
                <a16:creationId xmlns:a16="http://schemas.microsoft.com/office/drawing/2014/main" id="{0FC5E522-C6E0-40C4-BCFC-3903DB2899EB}"/>
              </a:ext>
            </a:extLst>
          </p:cNvPr>
          <p:cNvCxnSpPr>
            <a:stCxn id="7" idx="0"/>
          </p:cNvCxnSpPr>
          <p:nvPr/>
        </p:nvCxnSpPr>
        <p:spPr>
          <a:xfrm flipV="1">
            <a:off x="2456356" y="4719484"/>
            <a:ext cx="444160" cy="788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DDAD3E62-3463-43C6-9D44-22B7486A013B}"/>
              </a:ext>
            </a:extLst>
          </p:cNvPr>
          <p:cNvCxnSpPr/>
          <p:nvPr/>
        </p:nvCxnSpPr>
        <p:spPr>
          <a:xfrm flipV="1">
            <a:off x="5909187" y="2979174"/>
            <a:ext cx="353961" cy="265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3577A297-4909-42C9-BFD0-F4A59F44517D}"/>
              </a:ext>
            </a:extLst>
          </p:cNvPr>
          <p:cNvSpPr txBox="1"/>
          <p:nvPr/>
        </p:nvSpPr>
        <p:spPr>
          <a:xfrm>
            <a:off x="4041356" y="3429000"/>
            <a:ext cx="662361" cy="461665"/>
          </a:xfrm>
          <a:prstGeom prst="rect">
            <a:avLst/>
          </a:prstGeom>
          <a:solidFill>
            <a:srgbClr val="E7E6E6"/>
          </a:solidFill>
        </p:spPr>
        <p:txBody>
          <a:bodyPr wrap="none" rtlCol="0">
            <a:spAutoFit/>
          </a:bodyPr>
          <a:lstStyle/>
          <a:p>
            <a:r>
              <a:rPr lang="fr-FR" sz="1200" dirty="0">
                <a:solidFill>
                  <a:schemeClr val="accent1">
                    <a:lumMod val="50000"/>
                  </a:schemeClr>
                </a:solidFill>
                <a:latin typeface="Calibri" panose="020F0502020204030204" pitchFamily="34" charset="0"/>
                <a:cs typeface="Calibri" panose="020F0502020204030204" pitchFamily="34" charset="0"/>
              </a:rPr>
              <a:t>+thèse</a:t>
            </a:r>
          </a:p>
          <a:p>
            <a:r>
              <a:rPr lang="fr-FR" sz="1200" dirty="0">
                <a:solidFill>
                  <a:schemeClr val="accent1">
                    <a:lumMod val="50000"/>
                  </a:schemeClr>
                </a:solidFill>
                <a:latin typeface="Calibri" panose="020F0502020204030204" pitchFamily="34" charset="0"/>
                <a:cs typeface="Calibri" panose="020F0502020204030204" pitchFamily="34" charset="0"/>
              </a:rPr>
              <a:t>(130k€)</a:t>
            </a:r>
          </a:p>
        </p:txBody>
      </p:sp>
      <p:sp>
        <p:nvSpPr>
          <p:cNvPr id="13" name="ZoneTexte 12">
            <a:extLst>
              <a:ext uri="{FF2B5EF4-FFF2-40B4-BE49-F238E27FC236}">
                <a16:creationId xmlns:a16="http://schemas.microsoft.com/office/drawing/2014/main" id="{9B56F6B5-7F47-46A9-9A07-DF86149E9C08}"/>
              </a:ext>
            </a:extLst>
          </p:cNvPr>
          <p:cNvSpPr txBox="1"/>
          <p:nvPr/>
        </p:nvSpPr>
        <p:spPr>
          <a:xfrm>
            <a:off x="5423806" y="2651897"/>
            <a:ext cx="662361" cy="461665"/>
          </a:xfrm>
          <a:prstGeom prst="rect">
            <a:avLst/>
          </a:prstGeom>
          <a:solidFill>
            <a:srgbClr val="E7E6E6"/>
          </a:solidFill>
        </p:spPr>
        <p:txBody>
          <a:bodyPr wrap="none" rtlCol="0">
            <a:spAutoFit/>
          </a:bodyPr>
          <a:lstStyle/>
          <a:p>
            <a:r>
              <a:rPr lang="fr-FR" sz="1200" dirty="0">
                <a:solidFill>
                  <a:schemeClr val="accent1">
                    <a:lumMod val="50000"/>
                  </a:schemeClr>
                </a:solidFill>
                <a:latin typeface="Calibri" panose="020F0502020204030204" pitchFamily="34" charset="0"/>
                <a:cs typeface="Calibri" panose="020F0502020204030204" pitchFamily="34" charset="0"/>
              </a:rPr>
              <a:t>+thèse</a:t>
            </a:r>
          </a:p>
          <a:p>
            <a:r>
              <a:rPr lang="fr-FR" sz="1200" dirty="0">
                <a:solidFill>
                  <a:schemeClr val="accent1">
                    <a:lumMod val="50000"/>
                  </a:schemeClr>
                </a:solidFill>
                <a:latin typeface="Calibri" panose="020F0502020204030204" pitchFamily="34" charset="0"/>
                <a:cs typeface="Calibri" panose="020F0502020204030204" pitchFamily="34" charset="0"/>
              </a:rPr>
              <a:t>(130k€)</a:t>
            </a:r>
          </a:p>
        </p:txBody>
      </p:sp>
      <p:sp>
        <p:nvSpPr>
          <p:cNvPr id="14" name="ZoneTexte 13">
            <a:extLst>
              <a:ext uri="{FF2B5EF4-FFF2-40B4-BE49-F238E27FC236}">
                <a16:creationId xmlns:a16="http://schemas.microsoft.com/office/drawing/2014/main" id="{C0C5DF87-32AD-4FAA-9410-8E9574181912}"/>
              </a:ext>
            </a:extLst>
          </p:cNvPr>
          <p:cNvSpPr txBox="1"/>
          <p:nvPr/>
        </p:nvSpPr>
        <p:spPr>
          <a:xfrm>
            <a:off x="4372536" y="5624052"/>
            <a:ext cx="1931106" cy="830997"/>
          </a:xfrm>
          <a:prstGeom prst="rect">
            <a:avLst/>
          </a:prstGeom>
          <a:solidFill>
            <a:srgbClr val="E7E6E6"/>
          </a:solidFill>
        </p:spPr>
        <p:txBody>
          <a:bodyPr wrap="none" rtlCol="0">
            <a:spAutoFit/>
          </a:bodyPr>
          <a:lstStyle/>
          <a:p>
            <a:r>
              <a:rPr lang="fr-FR" sz="1600" dirty="0">
                <a:solidFill>
                  <a:schemeClr val="accent1">
                    <a:lumMod val="50000"/>
                  </a:schemeClr>
                </a:solidFill>
                <a:latin typeface="Calibri" panose="020F0502020204030204" pitchFamily="34" charset="0"/>
                <a:cs typeface="Calibri" panose="020F0502020204030204" pitchFamily="34" charset="0"/>
              </a:rPr>
              <a:t>Budget projet NEEDS</a:t>
            </a:r>
          </a:p>
          <a:p>
            <a:r>
              <a:rPr lang="fr-FR" sz="1600" dirty="0">
                <a:solidFill>
                  <a:schemeClr val="accent1">
                    <a:lumMod val="50000"/>
                  </a:schemeClr>
                </a:solidFill>
                <a:latin typeface="Calibri" panose="020F0502020204030204" pitchFamily="34" charset="0"/>
                <a:cs typeface="Calibri" panose="020F0502020204030204" pitchFamily="34" charset="0"/>
              </a:rPr>
              <a:t> ~900k€/an </a:t>
            </a:r>
          </a:p>
          <a:p>
            <a:r>
              <a:rPr lang="fr-FR" sz="1600" dirty="0">
                <a:solidFill>
                  <a:schemeClr val="accent1">
                    <a:lumMod val="50000"/>
                  </a:schemeClr>
                </a:solidFill>
                <a:latin typeface="Calibri" panose="020F0502020204030204" pitchFamily="34" charset="0"/>
                <a:cs typeface="Calibri" panose="020F0502020204030204" pitchFamily="34" charset="0"/>
              </a:rPr>
              <a:t>= 3 thèses </a:t>
            </a:r>
            <a:r>
              <a:rPr lang="fr-FR" sz="1600" dirty="0" err="1">
                <a:solidFill>
                  <a:schemeClr val="accent1">
                    <a:lumMod val="50000"/>
                  </a:schemeClr>
                </a:solidFill>
                <a:latin typeface="Calibri" panose="020F0502020204030204" pitchFamily="34" charset="0"/>
                <a:cs typeface="Calibri" panose="020F0502020204030204" pitchFamily="34" charset="0"/>
              </a:rPr>
              <a:t>cnrs</a:t>
            </a:r>
            <a:r>
              <a:rPr lang="fr-FR" sz="1600" dirty="0">
                <a:solidFill>
                  <a:schemeClr val="accent1">
                    <a:lumMod val="50000"/>
                  </a:schemeClr>
                </a:solidFill>
                <a:latin typeface="Calibri" panose="020F0502020204030204" pitchFamily="34" charset="0"/>
                <a:cs typeface="Calibri" panose="020F0502020204030204" pitchFamily="34" charset="0"/>
              </a:rPr>
              <a:t>/an</a:t>
            </a:r>
          </a:p>
        </p:txBody>
      </p:sp>
    </p:spTree>
    <p:extLst>
      <p:ext uri="{BB962C8B-B14F-4D97-AF65-F5344CB8AC3E}">
        <p14:creationId xmlns:p14="http://schemas.microsoft.com/office/powerpoint/2010/main" val="3585476138"/>
      </p:ext>
    </p:extLst>
  </p:cSld>
  <p:clrMapOvr>
    <a:masterClrMapping/>
  </p:clrMapOvr>
</p:sld>
</file>

<file path=ppt/theme/theme1.xml><?xml version="1.0" encoding="utf-8"?>
<a:theme xmlns:a="http://schemas.openxmlformats.org/drawingml/2006/main" name="Bri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txDef>
      <a:spPr>
        <a:solidFill>
          <a:srgbClr val="E7E6E6"/>
        </a:solidFill>
      </a:spPr>
      <a:bodyPr wrap="square" rtlCol="0">
        <a:spAutoFit/>
      </a:bodyPr>
      <a:lstStyle>
        <a:defPPr>
          <a:defRPr sz="1600" dirty="0">
            <a:solidFill>
              <a:schemeClr val="accent1">
                <a:lumMod val="50000"/>
              </a:schemeClr>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9937</TotalTime>
  <Words>1302</Words>
  <Application>Microsoft Office PowerPoint</Application>
  <PresentationFormat>Affichage à l'écran (4:3)</PresentationFormat>
  <Paragraphs>189</Paragraphs>
  <Slides>12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Calibri</vt:lpstr>
      <vt:lpstr>Century Gothic</vt:lpstr>
      <vt:lpstr>Times New Roman</vt:lpstr>
      <vt:lpstr>Wingdings</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NEEDS &amp; NACRE</vt:lpstr>
      <vt:lpstr>2024 et futur</vt:lpstr>
      <vt:lpstr>Relance nucléaire et soutien R&amp;D</vt:lpstr>
      <vt:lpstr>Vers un PEPR?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DAVID Sylvain</dc:creator>
  <cp:lastModifiedBy>DAVID Sylvain</cp:lastModifiedBy>
  <cp:revision>165</cp:revision>
  <cp:lastPrinted>2019-12-09T14:30:26Z</cp:lastPrinted>
  <dcterms:created xsi:type="dcterms:W3CDTF">2019-12-03T10:53:19Z</dcterms:created>
  <dcterms:modified xsi:type="dcterms:W3CDTF">2024-01-24T10:29:11Z</dcterms:modified>
</cp:coreProperties>
</file>