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266" r:id="rId6"/>
    <p:sldId id="323" r:id="rId7"/>
    <p:sldId id="388" r:id="rId8"/>
    <p:sldId id="437" r:id="rId9"/>
    <p:sldId id="438" r:id="rId10"/>
    <p:sldId id="392" r:id="rId11"/>
    <p:sldId id="439" r:id="rId12"/>
    <p:sldId id="440" r:id="rId13"/>
    <p:sldId id="441" r:id="rId14"/>
    <p:sldId id="442" r:id="rId15"/>
    <p:sldId id="443" r:id="rId16"/>
    <p:sldId id="444" r:id="rId17"/>
    <p:sldId id="362" r:id="rId18"/>
    <p:sldId id="458" r:id="rId19"/>
    <p:sldId id="459" r:id="rId20"/>
    <p:sldId id="460" r:id="rId21"/>
    <p:sldId id="461" r:id="rId22"/>
    <p:sldId id="462" r:id="rId23"/>
    <p:sldId id="463" r:id="rId24"/>
    <p:sldId id="464" r:id="rId25"/>
    <p:sldId id="465" r:id="rId26"/>
    <p:sldId id="385" r:id="rId27"/>
    <p:sldId id="446" r:id="rId28"/>
    <p:sldId id="447" r:id="rId29"/>
    <p:sldId id="448" r:id="rId30"/>
    <p:sldId id="449" r:id="rId31"/>
    <p:sldId id="445" r:id="rId32"/>
    <p:sldId id="450" r:id="rId33"/>
    <p:sldId id="451" r:id="rId34"/>
    <p:sldId id="452" r:id="rId35"/>
    <p:sldId id="453" r:id="rId36"/>
    <p:sldId id="455" r:id="rId37"/>
    <p:sldId id="456" r:id="rId38"/>
    <p:sldId id="466" r:id="rId39"/>
  </p:sldIdLst>
  <p:sldSz cx="12192000" cy="6858000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Poppins" panose="020B0604020202020204" charset="0"/>
      <p:regular r:id="rId43"/>
      <p:bold r:id="rId44"/>
      <p:italic r:id="rId45"/>
      <p:boldItalic r:id="rId46"/>
    </p:embeddedFont>
    <p:embeddedFont>
      <p:font typeface="Arial Black" panose="020B0A04020102020204" pitchFamily="34" charset="0"/>
      <p:bold r:id="rId47"/>
    </p:embeddedFont>
    <p:embeddedFont>
      <p:font typeface="Poppins Black" panose="020B0604020202020204" charset="0"/>
      <p:bold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1DE9F7A-D6E3-45DC-9F60-7A6C52BD5C18}">
          <p14:sldIdLst>
            <p14:sldId id="256"/>
            <p14:sldId id="266"/>
            <p14:sldId id="323"/>
            <p14:sldId id="388"/>
            <p14:sldId id="437"/>
            <p14:sldId id="438"/>
            <p14:sldId id="392"/>
            <p14:sldId id="439"/>
            <p14:sldId id="440"/>
            <p14:sldId id="441"/>
            <p14:sldId id="442"/>
            <p14:sldId id="443"/>
            <p14:sldId id="444"/>
            <p14:sldId id="362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385"/>
            <p14:sldId id="446"/>
            <p14:sldId id="447"/>
            <p14:sldId id="448"/>
            <p14:sldId id="449"/>
            <p14:sldId id="445"/>
            <p14:sldId id="450"/>
            <p14:sldId id="451"/>
            <p14:sldId id="452"/>
            <p14:sldId id="453"/>
            <p14:sldId id="455"/>
            <p14:sldId id="456"/>
            <p14:sldId id="466"/>
          </p14:sldIdLst>
        </p14:section>
        <p14:section name="Annexes : expérimental" id="{BC926A72-AE34-40FF-A0D2-99CCE0A197BB}">
          <p14:sldIdLst/>
        </p14:section>
        <p14:section name="Annexes : méthodo" id="{FFF4107C-FFC2-4D21-BFBD-7FD3FBDE43F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LVERGE Dorian 266463" initials="BD2" lastIdx="92" clrIdx="0">
    <p:extLst>
      <p:ext uri="{19B8F6BF-5375-455C-9EA6-DF929625EA0E}">
        <p15:presenceInfo xmlns:p15="http://schemas.microsoft.com/office/powerpoint/2012/main" userId="S-1-5-21-1801674531-299502267-839522115-5475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4A83"/>
    <a:srgbClr val="E60019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3979" autoAdjust="0"/>
  </p:normalViewPr>
  <p:slideViewPr>
    <p:cSldViewPr snapToGrid="0">
      <p:cViewPr varScale="1">
        <p:scale>
          <a:sx n="84" d="100"/>
          <a:sy n="84" d="100"/>
        </p:scale>
        <p:origin x="355" y="1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101" d="100"/>
          <a:sy n="101" d="100"/>
        </p:scale>
        <p:origin x="2678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23/01/2024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07431" y="6408419"/>
            <a:ext cx="1140460" cy="365125"/>
          </a:xfrm>
        </p:spPr>
        <p:txBody>
          <a:bodyPr/>
          <a:lstStyle/>
          <a:p>
            <a:r>
              <a:rPr lang="fr-FR" dirty="0" smtClean="0"/>
              <a:t>05/07/2023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838" y="6412230"/>
            <a:ext cx="8839200" cy="365125"/>
          </a:xfrm>
        </p:spPr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525" y="640842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05/06/2023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05/06/2023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05/07/2023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2549941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 smtClean="0"/>
              <a:t>05/07/2023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0652" y="2171700"/>
            <a:ext cx="8837698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0652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-78960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9998" y="6404610"/>
            <a:ext cx="1102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05/07/2023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838" y="640461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4612" y="640461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35" y="640461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2.jpe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2654299"/>
            <a:ext cx="11048891" cy="1587501"/>
          </a:xfrm>
        </p:spPr>
        <p:txBody>
          <a:bodyPr>
            <a:normAutofit/>
          </a:bodyPr>
          <a:lstStyle/>
          <a:p>
            <a:r>
              <a:rPr lang="fr-FR" sz="2000" dirty="0" smtClean="0"/>
              <a:t>Avancées du projet ALDEN</a:t>
            </a:r>
            <a:endParaRPr lang="fr-FR" sz="2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7" y="4445318"/>
            <a:ext cx="6589712" cy="512762"/>
          </a:xfrm>
        </p:spPr>
        <p:txBody>
          <a:bodyPr>
            <a:normAutofit/>
          </a:bodyPr>
          <a:lstStyle/>
          <a:p>
            <a:r>
              <a:rPr lang="fr-FR" dirty="0" smtClean="0"/>
              <a:t>Séminaire NACRE – 22/23 janvier 2024</a:t>
            </a:r>
            <a:endParaRPr lang="fr-FR" dirty="0"/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>
          <a:xfrm>
            <a:off x="8942608" y="6184294"/>
            <a:ext cx="2838120" cy="323166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200" dirty="0" smtClean="0"/>
              <a:t>CEA/DES/IRESNE/DER/SPRC/</a:t>
            </a:r>
            <a:r>
              <a:rPr lang="fr-FR" sz="1200" dirty="0" err="1" smtClean="0"/>
              <a:t>LEPh</a:t>
            </a:r>
            <a:endParaRPr lang="fr-FR" sz="1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731837" y="598424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smtClean="0"/>
              <a:t>Pierre LECONTE, Dorian BELVERGE</a:t>
            </a:r>
            <a:endParaRPr lang="fr-FR" sz="1400" baseline="30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32"/>
          <a:stretch/>
        </p:blipFill>
        <p:spPr>
          <a:xfrm>
            <a:off x="5802923" y="2191905"/>
            <a:ext cx="6305484" cy="25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Finalisation de l’analyse des données </a:t>
            </a:r>
            <a:r>
              <a:rPr lang="fr-FR" baseline="30000" dirty="0" smtClean="0"/>
              <a:t>235</a:t>
            </a:r>
            <a:r>
              <a:rPr lang="fr-FR" dirty="0" smtClean="0"/>
              <a:t>U</a:t>
            </a:r>
            <a:endParaRPr lang="fr-FR" sz="2000" dirty="0">
              <a:latin typeface="+mn-lt"/>
            </a:endParaRPr>
          </a:p>
        </p:txBody>
      </p:sp>
      <p:sp>
        <p:nvSpPr>
          <p:cNvPr id="28" name="Espace réservé du contenu 3"/>
          <p:cNvSpPr>
            <a:spLocks noGrp="1"/>
          </p:cNvSpPr>
          <p:nvPr>
            <p:ph idx="1"/>
          </p:nvPr>
        </p:nvSpPr>
        <p:spPr>
          <a:xfrm>
            <a:off x="397863" y="1185863"/>
            <a:ext cx="6732142" cy="3177793"/>
          </a:xfrm>
        </p:spPr>
        <p:txBody>
          <a:bodyPr>
            <a:normAutofit lnSpcReduction="10000"/>
          </a:bodyPr>
          <a:lstStyle/>
          <a:p>
            <a:r>
              <a:rPr lang="fr-FR" sz="2400" b="1" u="sng" dirty="0" smtClean="0"/>
              <a:t>Calibration de l’efficacité de détection (NPL)</a:t>
            </a:r>
            <a:endParaRPr lang="fr-FR" sz="2400" b="1" u="sng" dirty="0"/>
          </a:p>
          <a:p>
            <a:pPr lvl="1"/>
            <a:r>
              <a:rPr lang="fr-FR" sz="2000" dirty="0" smtClean="0"/>
              <a:t>Diverses sources neutroniques couvrant la gamme 500 </a:t>
            </a:r>
            <a:r>
              <a:rPr lang="fr-FR" sz="2000" dirty="0" err="1" smtClean="0"/>
              <a:t>keV</a:t>
            </a:r>
            <a:r>
              <a:rPr lang="fr-FR" sz="2000" dirty="0" smtClean="0"/>
              <a:t> – 4.2 MeV</a:t>
            </a:r>
          </a:p>
          <a:p>
            <a:pPr lvl="1"/>
            <a:r>
              <a:rPr lang="fr-FR" sz="2000" dirty="0" smtClean="0"/>
              <a:t>Incertitudes de mesures &lt;1% (1</a:t>
            </a:r>
            <a:r>
              <a:rPr lang="fr-FR" sz="2000" dirty="0" smtClean="0">
                <a:latin typeface="Symbol" panose="05050102010706020507" pitchFamily="18" charset="2"/>
              </a:rPr>
              <a:t>s</a:t>
            </a:r>
            <a:r>
              <a:rPr lang="fr-FR" sz="2000" dirty="0" smtClean="0"/>
              <a:t>)</a:t>
            </a:r>
          </a:p>
          <a:p>
            <a:pPr lvl="1"/>
            <a:r>
              <a:rPr lang="fr-FR" sz="2000" dirty="0" smtClean="0"/>
              <a:t>Vérification de la correction de temps mort</a:t>
            </a:r>
          </a:p>
          <a:p>
            <a:pPr lvl="1"/>
            <a:endParaRPr lang="fr-FR" sz="2400" dirty="0"/>
          </a:p>
          <a:p>
            <a:pPr marL="0" lvl="1" indent="0">
              <a:buNone/>
            </a:pPr>
            <a:r>
              <a:rPr lang="fr-FR" sz="2400" b="1" u="sng" dirty="0"/>
              <a:t>Validation du modèle Monte-Carlo (TRIPOLI4) du détecteur LOENIEv2</a:t>
            </a:r>
          </a:p>
          <a:p>
            <a:pPr lvl="1"/>
            <a:endParaRPr lang="fr-FR" sz="2000" dirty="0" smtClean="0"/>
          </a:p>
          <a:p>
            <a:endParaRPr lang="fr-FR" b="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/>
          <a:srcRect r="40561"/>
          <a:stretch/>
        </p:blipFill>
        <p:spPr>
          <a:xfrm>
            <a:off x="4497868" y="3384594"/>
            <a:ext cx="6182723" cy="3182322"/>
          </a:xfrm>
          <a:prstGeom prst="rect">
            <a:avLst/>
          </a:prstGeom>
        </p:spPr>
      </p:pic>
      <p:pic>
        <p:nvPicPr>
          <p:cNvPr id="19" name="Image 18" descr="C:\Users\pl203708\AppData\Local\Microsoft\Windows\INetCache\Content.Word\radial_cut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29" b="1289"/>
          <a:stretch/>
        </p:blipFill>
        <p:spPr bwMode="auto">
          <a:xfrm>
            <a:off x="397864" y="4233836"/>
            <a:ext cx="2046993" cy="20484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 descr="C:\Users\pl203708\AppData\Local\Microsoft\Windows\INetCache\Content.Word\axial_cut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" t="9933" r="1429" b="9025"/>
          <a:stretch/>
        </p:blipFill>
        <p:spPr bwMode="auto">
          <a:xfrm>
            <a:off x="2671273" y="4254827"/>
            <a:ext cx="2523281" cy="2092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093" y="847331"/>
            <a:ext cx="4634170" cy="2341027"/>
          </a:xfrm>
          <a:prstGeom prst="rect">
            <a:avLst/>
          </a:prstGeom>
        </p:spPr>
      </p:pic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25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Finalisation de l’analyse des données </a:t>
            </a:r>
            <a:r>
              <a:rPr lang="fr-FR" baseline="30000" dirty="0" smtClean="0"/>
              <a:t>235</a:t>
            </a:r>
            <a:r>
              <a:rPr lang="fr-FR" dirty="0" smtClean="0"/>
              <a:t>U</a:t>
            </a:r>
            <a:endParaRPr lang="fr-FR" sz="2000" dirty="0">
              <a:latin typeface="+mn-lt"/>
            </a:endParaRPr>
          </a:p>
        </p:txBody>
      </p:sp>
      <p:sp>
        <p:nvSpPr>
          <p:cNvPr id="28" name="Espace réservé du contenu 3"/>
          <p:cNvSpPr>
            <a:spLocks noGrp="1"/>
          </p:cNvSpPr>
          <p:nvPr>
            <p:ph idx="1"/>
          </p:nvPr>
        </p:nvSpPr>
        <p:spPr>
          <a:xfrm>
            <a:off x="397863" y="1185863"/>
            <a:ext cx="6699623" cy="2918065"/>
          </a:xfrm>
        </p:spPr>
        <p:txBody>
          <a:bodyPr>
            <a:normAutofit/>
          </a:bodyPr>
          <a:lstStyle/>
          <a:p>
            <a:r>
              <a:rPr lang="fr-FR" sz="2400" b="1" u="sng" dirty="0" smtClean="0"/>
              <a:t>Ajustement des paramètres du modèle </a:t>
            </a:r>
            <a:br>
              <a:rPr lang="fr-FR" sz="2400" b="1" u="sng" dirty="0" smtClean="0"/>
            </a:br>
            <a:r>
              <a:rPr lang="fr-FR" sz="2400" b="1" u="sng" dirty="0" smtClean="0"/>
              <a:t>de dépendance temporelle</a:t>
            </a:r>
            <a:endParaRPr lang="fr-FR" sz="2400" b="1" u="sng" dirty="0"/>
          </a:p>
          <a:p>
            <a:pPr lvl="1"/>
            <a:r>
              <a:rPr lang="fr-FR" sz="2000" dirty="0" smtClean="0"/>
              <a:t>Utilisation du code d’évaluation CONRAD</a:t>
            </a:r>
          </a:p>
          <a:p>
            <a:pPr lvl="1"/>
            <a:r>
              <a:rPr lang="fr-FR" sz="2000" dirty="0" smtClean="0"/>
              <a:t>Technique de marginalisation pour la prise en compte des incertitudes systématiques</a:t>
            </a:r>
          </a:p>
          <a:p>
            <a:pPr marL="0" lvl="1" indent="0">
              <a:buNone/>
            </a:pPr>
            <a:endParaRPr lang="fr-FR" sz="2000" dirty="0" smtClean="0"/>
          </a:p>
          <a:p>
            <a:endParaRPr lang="fr-FR" b="0" dirty="0"/>
          </a:p>
        </p:txBody>
      </p:sp>
      <p:pic>
        <p:nvPicPr>
          <p:cNvPr id="11" name="Imag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39" y="962406"/>
            <a:ext cx="5214705" cy="314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3" y="3249038"/>
            <a:ext cx="3880791" cy="31593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790095" y="5080552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 smtClean="0"/>
              <a:t>Cycles 5s/0.5s</a:t>
            </a:r>
            <a:endParaRPr lang="fr-FR" b="1" u="sng" dirty="0"/>
          </a:p>
        </p:txBody>
      </p:sp>
      <p:sp>
        <p:nvSpPr>
          <p:cNvPr id="12" name="Rectangle 11"/>
          <p:cNvSpPr/>
          <p:nvPr/>
        </p:nvSpPr>
        <p:spPr>
          <a:xfrm>
            <a:off x="9581747" y="1505995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 smtClean="0"/>
              <a:t>Cycles 50s/550s</a:t>
            </a:r>
            <a:endParaRPr lang="fr-FR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445185" y="4663071"/>
                <a:ext cx="7710308" cy="15218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fr-FR" sz="16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𝑜𝑓𝑓</m:t>
                          </m:r>
                        </m:sub>
                      </m:sSub>
                      <m:r>
                        <a:rPr lang="fr-FR" sz="16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</m:t>
                              </m:r>
                            </m:e>
                            <m:sub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/>
                          </m:sSubSup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𝑜𝑛</m:t>
                                  </m:r>
                                </m:sub>
                              </m:sSub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𝑜𝑛</m:t>
                                  </m:r>
                                </m:sub>
                              </m:sSub>
                            </m:num>
                            <m:den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/>
                                  </m:sSubSup>
                                </m:e>
                              </m:nary>
                            </m:den>
                          </m:f>
                          <m:nary>
                            <m:naryPr>
                              <m:chr m:val="∑"/>
                              <m:limLoc m:val="undOvr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Sup>
                                    <m:sSub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/>
                                    <m:sup>
                                      <m:r>
                                        <a:rPr lang="fr-FR" sz="16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  <a:sym typeface="Symbol" panose="05050102010706020507" pitchFamily="18" charset="2"/>
                                            </a:rPr>
                                            <m:t></m:t>
                                          </m:r>
                                        </m:e>
                                        <m:sub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/>
                                      </m:sSubSup>
                                      <m:sSub>
                                        <m:sSub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𝑜𝑛</m:t>
                                          </m:r>
                                        </m:sub>
                                      </m:sSub>
                                    </m:sup>
                                  </m:sSubSup>
                                </m:num>
                                <m:den>
                                  <m: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Sup>
                                    <m:sSub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/>
                                    <m:sup>
                                      <m:d>
                                        <m:dPr>
                                          <m:begChr m:val=""/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600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  <a:sym typeface="Symbol" panose="05050102010706020507" pitchFamily="18" charset="2"/>
                                                </a:rPr>
                                                <m:t>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/>
                                          </m:sSubSup>
                                          <m:r>
                                            <a:rPr lang="fr-FR" sz="1600" i="1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fr-FR" sz="1600" i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𝑜𝑛</m:t>
                                              </m:r>
                                            </m:sub>
                                          </m:sSub>
                                          <m:r>
                                            <a:rPr lang="fr-FR" sz="16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𝑜𝑓𝑓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bSup>
                                </m:den>
                              </m:f>
                            </m:e>
                          </m:nary>
                          <m:sSubSup>
                            <m:sSub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</m:sSubSup>
                          <m:sSubSup>
                            <m:sSub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</m:sSubSup>
                          <m:sSubSup>
                            <m:sSub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/>
                            <m:sup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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</m:sSub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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</m:t>
                              </m:r>
                            </m:e>
                            <m:sub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nary>
                            <m:naryPr>
                              <m:chr m:val="∑"/>
                              <m:limLoc m:val="undOvr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sz="1600" i="0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  <a:sym typeface="Symbol" panose="05050102010706020507" pitchFamily="18" charset="2"/>
                                                    </a:rPr>
                                                    <m:t>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  <m:sSub>
                                                <m:sSubPr>
                                                  <m:ctrlP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𝑜𝑛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  <a:sym typeface="Symbol" panose="05050102010706020507" pitchFamily="18" charset="2"/>
                                                </a:rPr>
                                                <m:t>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𝑜𝑛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fr-FR" sz="1600" i="0">
                                          <a:latin typeface="Cambria Math" panose="02040503050406030204" pitchFamily="18" charset="0"/>
                                        </a:rPr>
                                        <m:t>(1−</m:t>
                                      </m:r>
                                      <m:f>
                                        <m:f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sz="1600" i="0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1600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  <a:sym typeface="Symbol" panose="05050102010706020507" pitchFamily="18" charset="2"/>
                                                    </a:rPr>
                                                    <m:t>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  <m:sSub>
                                                <m:sSubPr>
                                                  <m:ctrlP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𝑜𝑛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fr-FR" sz="1600" i="0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begChr m:val=""/>
                                                  <m:ctrlP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FR" sz="1600" i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  <a:sym typeface="Symbol" panose="05050102010706020507" pitchFamily="18" charset="2"/>
                                                        </a:rPr>
                                                        <m:t>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endChr m:val=""/>
                                                          <m:ctrlPr>
                                                            <a:rPr lang="fr-FR" sz="16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fr-FR" sz="16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𝑡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𝑜𝑛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fr-FR" sz="1600" i="0"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𝑜𝑓𝑓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sup>
                                          </m:sSup>
                                        </m:den>
                                      </m:f>
                                      <m:sSup>
                                        <m:sSup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fr-FR" sz="1600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  <a:sym typeface="Symbol" panose="05050102010706020507" pitchFamily="18" charset="2"/>
                                                </a:rPr>
                                                <m:t>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𝑜𝑓𝑓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185" y="4663071"/>
                <a:ext cx="7710308" cy="15218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5952356" y="4255615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Bruit de fond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097486" y="6335981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Efficacité détection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6290592" y="5963055"/>
            <a:ext cx="725869" cy="557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15" idx="3"/>
          </p:cNvCxnSpPr>
          <p:nvPr/>
        </p:nvCxnSpPr>
        <p:spPr>
          <a:xfrm flipV="1">
            <a:off x="9483075" y="5265219"/>
            <a:ext cx="595772" cy="1255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5404104" y="4561342"/>
            <a:ext cx="588631" cy="842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7314083" y="4611323"/>
            <a:ext cx="254036" cy="275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5425467" y="5951300"/>
            <a:ext cx="364839" cy="340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422035" y="6251085"/>
            <a:ext cx="1856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Normalisation </a:t>
            </a:r>
            <a:br>
              <a:rPr lang="fr-FR" dirty="0" smtClean="0"/>
            </a:br>
            <a:r>
              <a:rPr lang="fr-FR" dirty="0" smtClean="0"/>
              <a:t>(nu prompt)</a:t>
            </a:r>
            <a:endParaRPr lang="fr-FR" dirty="0"/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4892610" y="4342122"/>
            <a:ext cx="14200" cy="1054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4391850" y="3695791"/>
            <a:ext cx="2526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5"/>
                </a:solidFill>
              </a:rPr>
              <a:t>Observable </a:t>
            </a:r>
            <a:br>
              <a:rPr lang="fr-FR" dirty="0" smtClean="0">
                <a:solidFill>
                  <a:schemeClr val="accent5"/>
                </a:solidFill>
              </a:rPr>
            </a:br>
            <a:r>
              <a:rPr lang="fr-FR" dirty="0" smtClean="0">
                <a:solidFill>
                  <a:schemeClr val="accent5"/>
                </a:solidFill>
              </a:rPr>
              <a:t>(taux de comptage)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658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12" y="2540203"/>
            <a:ext cx="6774673" cy="38909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Finalisation de l’analyse des données </a:t>
            </a:r>
            <a:r>
              <a:rPr lang="fr-FR" baseline="30000" dirty="0" smtClean="0"/>
              <a:t>235</a:t>
            </a:r>
            <a:r>
              <a:rPr lang="fr-FR" dirty="0" smtClean="0"/>
              <a:t>U</a:t>
            </a:r>
            <a:endParaRPr lang="fr-FR" sz="2000" dirty="0">
              <a:latin typeface="+mn-lt"/>
            </a:endParaRPr>
          </a:p>
        </p:txBody>
      </p:sp>
      <p:sp>
        <p:nvSpPr>
          <p:cNvPr id="28" name="Espace réservé du contenu 3"/>
          <p:cNvSpPr>
            <a:spLocks noGrp="1"/>
          </p:cNvSpPr>
          <p:nvPr>
            <p:ph idx="1"/>
          </p:nvPr>
        </p:nvSpPr>
        <p:spPr>
          <a:xfrm>
            <a:off x="397863" y="1185863"/>
            <a:ext cx="9611899" cy="2918065"/>
          </a:xfrm>
        </p:spPr>
        <p:txBody>
          <a:bodyPr>
            <a:normAutofit/>
          </a:bodyPr>
          <a:lstStyle/>
          <a:p>
            <a:pPr algn="ctr"/>
            <a:r>
              <a:rPr lang="fr-FR" sz="2400" b="1" u="sng" dirty="0" smtClean="0"/>
              <a:t>Estimation de la multiplicité retardée</a:t>
            </a:r>
            <a:endParaRPr lang="fr-FR" sz="2400" b="1" u="sng" dirty="0"/>
          </a:p>
          <a:p>
            <a:pPr marL="0" lvl="1" indent="0" algn="ctr">
              <a:buNone/>
            </a:pPr>
            <a:endParaRPr lang="fr-FR" sz="2000" dirty="0" smtClean="0"/>
          </a:p>
          <a:p>
            <a:pPr algn="ctr"/>
            <a:endParaRPr lang="fr-FR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4759488"/>
                  </p:ext>
                </p:extLst>
              </p:nvPr>
            </p:nvGraphicFramePr>
            <p:xfrm>
              <a:off x="77823" y="1759784"/>
              <a:ext cx="7329974" cy="211049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873489">
                      <a:extLst>
                        <a:ext uri="{9D8B030D-6E8A-4147-A177-3AD203B41FA5}">
                          <a16:colId xmlns:a16="http://schemas.microsoft.com/office/drawing/2014/main" val="2183784275"/>
                        </a:ext>
                      </a:extLst>
                    </a:gridCol>
                    <a:gridCol w="1506966">
                      <a:extLst>
                        <a:ext uri="{9D8B030D-6E8A-4147-A177-3AD203B41FA5}">
                          <a16:colId xmlns:a16="http://schemas.microsoft.com/office/drawing/2014/main" val="2352782191"/>
                        </a:ext>
                      </a:extLst>
                    </a:gridCol>
                    <a:gridCol w="1285578">
                      <a:extLst>
                        <a:ext uri="{9D8B030D-6E8A-4147-A177-3AD203B41FA5}">
                          <a16:colId xmlns:a16="http://schemas.microsoft.com/office/drawing/2014/main" val="2252557869"/>
                        </a:ext>
                      </a:extLst>
                    </a:gridCol>
                    <a:gridCol w="1444292">
                      <a:extLst>
                        <a:ext uri="{9D8B030D-6E8A-4147-A177-3AD203B41FA5}">
                          <a16:colId xmlns:a16="http://schemas.microsoft.com/office/drawing/2014/main" val="3201445018"/>
                        </a:ext>
                      </a:extLst>
                    </a:gridCol>
                    <a:gridCol w="1219649">
                      <a:extLst>
                        <a:ext uri="{9D8B030D-6E8A-4147-A177-3AD203B41FA5}">
                          <a16:colId xmlns:a16="http://schemas.microsoft.com/office/drawing/2014/main" val="2748344497"/>
                        </a:ext>
                      </a:extLst>
                    </a:gridCol>
                  </a:tblGrid>
                  <a:tr h="159317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Exp. Campaign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7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700">
                                      <a:effectLst/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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7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700" dirty="0">
                              <a:effectLst/>
                            </a:rPr>
                            <a:t> ± u(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7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700">
                                      <a:effectLst/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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7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  <m:r>
                                <a:rPr lang="fr-FR" sz="17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fr-FR" sz="17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700" dirty="0">
                              <a:effectLst/>
                            </a:rPr>
                            <a:t>(x10</a:t>
                          </a:r>
                          <a:r>
                            <a:rPr lang="fr-FR" sz="1700" baseline="30000" dirty="0">
                              <a:effectLst/>
                            </a:rPr>
                            <a:t>-2</a:t>
                          </a:r>
                          <a:r>
                            <a:rPr lang="fr-FR" sz="1700" dirty="0">
                              <a:effectLst/>
                            </a:rPr>
                            <a:t>)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 gridSpan="3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Relative uncertainty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4065040"/>
                      </a:ext>
                    </a:extLst>
                  </a:tr>
                  <a:tr h="511296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>
                              <a:effectLst/>
                            </a:rPr>
                            <a:t>Statistic</a:t>
                          </a:r>
                          <a:endParaRPr lang="fr-FR" sz="17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Systematic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Overall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extLst>
                      <a:ext uri="{0D108BD9-81ED-4DB2-BD59-A6C34878D82A}">
                        <a16:rowId xmlns:a16="http://schemas.microsoft.com/office/drawing/2014/main" val="3116153711"/>
                      </a:ext>
                    </a:extLst>
                  </a:tr>
                  <a:tr h="43360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ALDEN-1 (2018)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1.631 </a:t>
                          </a:r>
                          <a:r>
                            <a:rPr lang="fr-FR" sz="1700" dirty="0">
                              <a:effectLst/>
                            </a:rPr>
                            <a:t>± </a:t>
                          </a:r>
                          <a:r>
                            <a:rPr lang="fr-FR" sz="1700" dirty="0" smtClean="0">
                              <a:effectLst/>
                            </a:rPr>
                            <a:t>0.022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1.3%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0.6%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1.4%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extLst>
                      <a:ext uri="{0D108BD9-81ED-4DB2-BD59-A6C34878D82A}">
                        <a16:rowId xmlns:a16="http://schemas.microsoft.com/office/drawing/2014/main" val="1292694655"/>
                      </a:ext>
                    </a:extLst>
                  </a:tr>
                  <a:tr h="43360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ALDEN-2 (2019)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1.623 </a:t>
                          </a:r>
                          <a:r>
                            <a:rPr lang="fr-FR" sz="1700" dirty="0">
                              <a:effectLst/>
                            </a:rPr>
                            <a:t>± 0.010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0.2%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0.6%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0.6%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extLst>
                      <a:ext uri="{0D108BD9-81ED-4DB2-BD59-A6C34878D82A}">
                        <a16:rowId xmlns:a16="http://schemas.microsoft.com/office/drawing/2014/main" val="1279017004"/>
                      </a:ext>
                    </a:extLst>
                  </a:tr>
                  <a:tr h="47291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ALDEN-3 (2021)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1.628 </a:t>
                          </a:r>
                          <a:r>
                            <a:rPr lang="fr-FR" sz="1700" dirty="0">
                              <a:effectLst/>
                            </a:rPr>
                            <a:t>± 0.010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0.1%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0.6%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0.6%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extLst>
                      <a:ext uri="{0D108BD9-81ED-4DB2-BD59-A6C34878D82A}">
                        <a16:rowId xmlns:a16="http://schemas.microsoft.com/office/drawing/2014/main" val="17117611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4759488"/>
                  </p:ext>
                </p:extLst>
              </p:nvPr>
            </p:nvGraphicFramePr>
            <p:xfrm>
              <a:off x="77823" y="1759784"/>
              <a:ext cx="7329974" cy="211049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873489">
                      <a:extLst>
                        <a:ext uri="{9D8B030D-6E8A-4147-A177-3AD203B41FA5}">
                          <a16:colId xmlns:a16="http://schemas.microsoft.com/office/drawing/2014/main" val="2183784275"/>
                        </a:ext>
                      </a:extLst>
                    </a:gridCol>
                    <a:gridCol w="1506966">
                      <a:extLst>
                        <a:ext uri="{9D8B030D-6E8A-4147-A177-3AD203B41FA5}">
                          <a16:colId xmlns:a16="http://schemas.microsoft.com/office/drawing/2014/main" val="2352782191"/>
                        </a:ext>
                      </a:extLst>
                    </a:gridCol>
                    <a:gridCol w="1285578">
                      <a:extLst>
                        <a:ext uri="{9D8B030D-6E8A-4147-A177-3AD203B41FA5}">
                          <a16:colId xmlns:a16="http://schemas.microsoft.com/office/drawing/2014/main" val="2252557869"/>
                        </a:ext>
                      </a:extLst>
                    </a:gridCol>
                    <a:gridCol w="1444292">
                      <a:extLst>
                        <a:ext uri="{9D8B030D-6E8A-4147-A177-3AD203B41FA5}">
                          <a16:colId xmlns:a16="http://schemas.microsoft.com/office/drawing/2014/main" val="3201445018"/>
                        </a:ext>
                      </a:extLst>
                    </a:gridCol>
                    <a:gridCol w="1219649">
                      <a:extLst>
                        <a:ext uri="{9D8B030D-6E8A-4147-A177-3AD203B41FA5}">
                          <a16:colId xmlns:a16="http://schemas.microsoft.com/office/drawing/2014/main" val="2748344497"/>
                        </a:ext>
                      </a:extLst>
                    </a:gridCol>
                  </a:tblGrid>
                  <a:tr h="259080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Exp. Campaign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 row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3912" marR="63912" marT="0" marB="0" anchor="ctr">
                        <a:blipFill>
                          <a:blip r:embed="rId3"/>
                          <a:stretch>
                            <a:fillRect l="-125101" t="-7087" r="-264372" b="-176378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Relative uncertainty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4065040"/>
                      </a:ext>
                    </a:extLst>
                  </a:tr>
                  <a:tr h="511296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>
                              <a:effectLst/>
                            </a:rPr>
                            <a:t>Statistic</a:t>
                          </a:r>
                          <a:endParaRPr lang="fr-FR" sz="17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Systematic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Overall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extLst>
                      <a:ext uri="{0D108BD9-81ED-4DB2-BD59-A6C34878D82A}">
                        <a16:rowId xmlns:a16="http://schemas.microsoft.com/office/drawing/2014/main" val="3116153711"/>
                      </a:ext>
                    </a:extLst>
                  </a:tr>
                  <a:tr h="43360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ALDEN-1 (2018)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1.631 </a:t>
                          </a:r>
                          <a:r>
                            <a:rPr lang="fr-FR" sz="1700" dirty="0">
                              <a:effectLst/>
                            </a:rPr>
                            <a:t>± </a:t>
                          </a:r>
                          <a:r>
                            <a:rPr lang="fr-FR" sz="1700" dirty="0" smtClean="0">
                              <a:effectLst/>
                            </a:rPr>
                            <a:t>0.022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1.3%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0.6%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1.4%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extLst>
                      <a:ext uri="{0D108BD9-81ED-4DB2-BD59-A6C34878D82A}">
                        <a16:rowId xmlns:a16="http://schemas.microsoft.com/office/drawing/2014/main" val="1292694655"/>
                      </a:ext>
                    </a:extLst>
                  </a:tr>
                  <a:tr h="43360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ALDEN-2 (2019)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1.623 </a:t>
                          </a:r>
                          <a:r>
                            <a:rPr lang="fr-FR" sz="1700" dirty="0">
                              <a:effectLst/>
                            </a:rPr>
                            <a:t>± 0.010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0.2%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0.6%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0.6%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extLst>
                      <a:ext uri="{0D108BD9-81ED-4DB2-BD59-A6C34878D82A}">
                        <a16:rowId xmlns:a16="http://schemas.microsoft.com/office/drawing/2014/main" val="1279017004"/>
                      </a:ext>
                    </a:extLst>
                  </a:tr>
                  <a:tr h="47291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ALDEN-3 (2021)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>
                              <a:effectLst/>
                            </a:rPr>
                            <a:t>1.628 </a:t>
                          </a:r>
                          <a:r>
                            <a:rPr lang="fr-FR" sz="1700" dirty="0">
                              <a:effectLst/>
                            </a:rPr>
                            <a:t>± 0.010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0.1%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0.6%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700" dirty="0" smtClean="0">
                              <a:effectLst/>
                            </a:rPr>
                            <a:t>0.6%</a:t>
                          </a:r>
                          <a:endParaRPr lang="fr-FR" sz="17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3912" marR="63912" marT="0" marB="0" anchor="ctr"/>
                    </a:tc>
                    <a:extLst>
                      <a:ext uri="{0D108BD9-81ED-4DB2-BD59-A6C34878D82A}">
                        <a16:rowId xmlns:a16="http://schemas.microsoft.com/office/drawing/2014/main" val="17117611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31939" y="4356930"/>
                <a:ext cx="2767718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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r>
                  <a:rPr lang="fr-FR" b="1" dirty="0" smtClean="0"/>
                  <a:t> = (1.625 </a:t>
                </a:r>
                <a:r>
                  <a:rPr lang="fr-FR" b="1" dirty="0"/>
                  <a:t>± </a:t>
                </a:r>
                <a:r>
                  <a:rPr lang="fr-FR" b="1" dirty="0" smtClean="0"/>
                  <a:t>0.010)%</a:t>
                </a:r>
                <a:endParaRPr lang="fr-FR" b="1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939" y="4356930"/>
                <a:ext cx="2767718" cy="369332"/>
              </a:xfrm>
              <a:prstGeom prst="rect">
                <a:avLst/>
              </a:prstGeom>
              <a:blipFill>
                <a:blip r:embed="rId4"/>
                <a:stretch>
                  <a:fillRect t="-8065" b="-241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0" y="4356930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Valeur retenue: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10096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bundance_compar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" b="3192"/>
          <a:stretch>
            <a:fillRect/>
          </a:stretch>
        </p:blipFill>
        <p:spPr bwMode="auto">
          <a:xfrm>
            <a:off x="5622586" y="1867710"/>
            <a:ext cx="6151123" cy="43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Finalisation de l’analyse des données </a:t>
            </a:r>
            <a:r>
              <a:rPr lang="fr-FR" baseline="30000" dirty="0" smtClean="0"/>
              <a:t>235</a:t>
            </a:r>
            <a:r>
              <a:rPr lang="fr-FR" dirty="0" smtClean="0"/>
              <a:t>U</a:t>
            </a:r>
            <a:endParaRPr lang="fr-FR" sz="2000" dirty="0">
              <a:latin typeface="+mn-lt"/>
            </a:endParaRPr>
          </a:p>
        </p:txBody>
      </p:sp>
      <p:sp>
        <p:nvSpPr>
          <p:cNvPr id="28" name="Espace réservé du contenu 3"/>
          <p:cNvSpPr>
            <a:spLocks noGrp="1"/>
          </p:cNvSpPr>
          <p:nvPr>
            <p:ph idx="1"/>
          </p:nvPr>
        </p:nvSpPr>
        <p:spPr>
          <a:xfrm>
            <a:off x="397863" y="1185863"/>
            <a:ext cx="9611899" cy="2918065"/>
          </a:xfrm>
        </p:spPr>
        <p:txBody>
          <a:bodyPr>
            <a:normAutofit/>
          </a:bodyPr>
          <a:lstStyle/>
          <a:p>
            <a:pPr algn="ctr"/>
            <a:r>
              <a:rPr lang="fr-FR" sz="2400" b="1" u="sng" dirty="0" smtClean="0"/>
              <a:t>Estimation des paramètres temporels</a:t>
            </a:r>
            <a:endParaRPr lang="fr-FR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au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5977301"/>
                  </p:ext>
                </p:extLst>
              </p:nvPr>
            </p:nvGraphicFramePr>
            <p:xfrm>
              <a:off x="1296302" y="2096421"/>
              <a:ext cx="3567269" cy="2501036"/>
            </p:xfrm>
            <a:graphic>
              <a:graphicData uri="http://schemas.openxmlformats.org/drawingml/2006/table">
                <a:tbl>
                  <a:tblPr firstRow="1">
                    <a:tableStyleId>{21E4AEA4-8DFA-4A89-87EB-49C32662AFE0}</a:tableStyleId>
                  </a:tblPr>
                  <a:tblGrid>
                    <a:gridCol w="1966508">
                      <a:extLst>
                        <a:ext uri="{9D8B030D-6E8A-4147-A177-3AD203B41FA5}">
                          <a16:colId xmlns:a16="http://schemas.microsoft.com/office/drawing/2014/main" val="1320196526"/>
                        </a:ext>
                      </a:extLst>
                    </a:gridCol>
                    <a:gridCol w="1600761">
                      <a:extLst>
                        <a:ext uri="{9D8B030D-6E8A-4147-A177-3AD203B41FA5}">
                          <a16:colId xmlns:a16="http://schemas.microsoft.com/office/drawing/2014/main" val="54692723"/>
                        </a:ext>
                      </a:extLst>
                    </a:gridCol>
                  </a:tblGrid>
                  <a:tr h="5012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>
                              <a:effectLst/>
                            </a:rPr>
                            <a:t>Group parameter origin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fr-FR" sz="15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150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5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fr-FR" sz="15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sz="15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fr-FR" sz="15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a14:m>
                          <a:r>
                            <a:rPr lang="fr-FR" sz="1500" dirty="0" smtClean="0">
                              <a:effectLst/>
                            </a:rPr>
                            <a:t> (</a:t>
                          </a:r>
                          <a:r>
                            <a:rPr lang="fr-FR" sz="1500" dirty="0">
                              <a:effectLst/>
                            </a:rPr>
                            <a:t>s)</a:t>
                          </a:r>
                          <a:endParaRPr lang="fr-FR" sz="19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extLst>
                      <a:ext uri="{0D108BD9-81ED-4DB2-BD59-A6C34878D82A}">
                        <a16:rowId xmlns:a16="http://schemas.microsoft.com/office/drawing/2014/main" val="3403698787"/>
                      </a:ext>
                    </a:extLst>
                  </a:tr>
                  <a:tr h="2506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>
                              <a:effectLst/>
                            </a:rPr>
                            <a:t>ENDF/B-VIII.0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>
                              <a:effectLst/>
                            </a:rPr>
                            <a:t>7.66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extLst>
                      <a:ext uri="{0D108BD9-81ED-4DB2-BD59-A6C34878D82A}">
                        <a16:rowId xmlns:a16="http://schemas.microsoft.com/office/drawing/2014/main" val="3732426024"/>
                      </a:ext>
                    </a:extLst>
                  </a:tr>
                  <a:tr h="2506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>
                              <a:effectLst/>
                            </a:rPr>
                            <a:t>JEFF-3.3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9.03 ± 0.52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extLst>
                      <a:ext uri="{0D108BD9-81ED-4DB2-BD59-A6C34878D82A}">
                        <a16:rowId xmlns:a16="http://schemas.microsoft.com/office/drawing/2014/main" val="3564803525"/>
                      </a:ext>
                    </a:extLst>
                  </a:tr>
                  <a:tr h="5012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 dirty="0">
                              <a:effectLst/>
                            </a:rPr>
                            <a:t>CRP </a:t>
                          </a:r>
                          <a:r>
                            <a:rPr lang="fr-FR" sz="1500" dirty="0" err="1">
                              <a:effectLst/>
                            </a:rPr>
                            <a:t>summation</a:t>
                          </a:r>
                          <a:r>
                            <a:rPr lang="fr-FR" sz="1500" dirty="0">
                              <a:effectLst/>
                            </a:rPr>
                            <a:t> </a:t>
                          </a:r>
                          <a:r>
                            <a:rPr lang="fr-FR" sz="1500" dirty="0" err="1">
                              <a:effectLst/>
                            </a:rPr>
                            <a:t>method</a:t>
                          </a:r>
                          <a:endParaRPr lang="fr-FR" sz="19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9.37 ± 0.40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extLst>
                      <a:ext uri="{0D108BD9-81ED-4DB2-BD59-A6C34878D82A}">
                        <a16:rowId xmlns:a16="http://schemas.microsoft.com/office/drawing/2014/main" val="2440074686"/>
                      </a:ext>
                    </a:extLst>
                  </a:tr>
                  <a:tr h="75320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>
                              <a:effectLst/>
                            </a:rPr>
                            <a:t>CRP recommended evaluation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9.00 ± 0.10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extLst>
                      <a:ext uri="{0D108BD9-81ED-4DB2-BD59-A6C34878D82A}">
                        <a16:rowId xmlns:a16="http://schemas.microsoft.com/office/drawing/2014/main" val="2648900035"/>
                      </a:ext>
                    </a:extLst>
                  </a:tr>
                  <a:tr h="24412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 b="1" dirty="0">
                              <a:effectLst/>
                            </a:rPr>
                            <a:t>This </a:t>
                          </a:r>
                          <a:r>
                            <a:rPr lang="fr-FR" sz="1500" b="1" dirty="0" err="1">
                              <a:effectLst/>
                            </a:rPr>
                            <a:t>work</a:t>
                          </a:r>
                          <a:endParaRPr lang="fr-FR" sz="1900" b="1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500" b="1" dirty="0">
                              <a:effectLst/>
                            </a:rPr>
                            <a:t>8.87 ± 0.10</a:t>
                          </a:r>
                          <a:endParaRPr lang="fr-FR" sz="1900" b="1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extLst>
                      <a:ext uri="{0D108BD9-81ED-4DB2-BD59-A6C34878D82A}">
                        <a16:rowId xmlns:a16="http://schemas.microsoft.com/office/drawing/2014/main" val="4573137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au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5977301"/>
                  </p:ext>
                </p:extLst>
              </p:nvPr>
            </p:nvGraphicFramePr>
            <p:xfrm>
              <a:off x="1296302" y="2096421"/>
              <a:ext cx="3567269" cy="2501509"/>
            </p:xfrm>
            <a:graphic>
              <a:graphicData uri="http://schemas.openxmlformats.org/drawingml/2006/table">
                <a:tbl>
                  <a:tblPr firstRow="1">
                    <a:tableStyleId>{21E4AEA4-8DFA-4A89-87EB-49C32662AFE0}</a:tableStyleId>
                  </a:tblPr>
                  <a:tblGrid>
                    <a:gridCol w="1966508">
                      <a:extLst>
                        <a:ext uri="{9D8B030D-6E8A-4147-A177-3AD203B41FA5}">
                          <a16:colId xmlns:a16="http://schemas.microsoft.com/office/drawing/2014/main" val="1320196526"/>
                        </a:ext>
                      </a:extLst>
                    </a:gridCol>
                    <a:gridCol w="1600761">
                      <a:extLst>
                        <a:ext uri="{9D8B030D-6E8A-4147-A177-3AD203B41FA5}">
                          <a16:colId xmlns:a16="http://schemas.microsoft.com/office/drawing/2014/main" val="54692723"/>
                        </a:ext>
                      </a:extLst>
                    </a:gridCol>
                  </a:tblGrid>
                  <a:tr h="5012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>
                              <a:effectLst/>
                            </a:rPr>
                            <a:t>Group parameter origin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07048" marR="107048" marT="0" marB="0" anchor="ctr">
                        <a:blipFill>
                          <a:blip r:embed="rId3"/>
                          <a:stretch>
                            <a:fillRect l="-123194" t="-7229" r="-1521" b="-4168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3698787"/>
                      </a:ext>
                    </a:extLst>
                  </a:tr>
                  <a:tr h="2506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>
                              <a:effectLst/>
                            </a:rPr>
                            <a:t>ENDF/B-VIII.0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>
                              <a:effectLst/>
                            </a:rPr>
                            <a:t>7.66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extLst>
                      <a:ext uri="{0D108BD9-81ED-4DB2-BD59-A6C34878D82A}">
                        <a16:rowId xmlns:a16="http://schemas.microsoft.com/office/drawing/2014/main" val="3732426024"/>
                      </a:ext>
                    </a:extLst>
                  </a:tr>
                  <a:tr h="2506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>
                              <a:effectLst/>
                            </a:rPr>
                            <a:t>JEFF-3.3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9.03 ± 0.52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extLst>
                      <a:ext uri="{0D108BD9-81ED-4DB2-BD59-A6C34878D82A}">
                        <a16:rowId xmlns:a16="http://schemas.microsoft.com/office/drawing/2014/main" val="3564803525"/>
                      </a:ext>
                    </a:extLst>
                  </a:tr>
                  <a:tr h="5012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 dirty="0">
                              <a:effectLst/>
                            </a:rPr>
                            <a:t>CRP </a:t>
                          </a:r>
                          <a:r>
                            <a:rPr lang="fr-FR" sz="1500" dirty="0" err="1">
                              <a:effectLst/>
                            </a:rPr>
                            <a:t>summation</a:t>
                          </a:r>
                          <a:r>
                            <a:rPr lang="fr-FR" sz="1500" dirty="0">
                              <a:effectLst/>
                            </a:rPr>
                            <a:t> </a:t>
                          </a:r>
                          <a:r>
                            <a:rPr lang="fr-FR" sz="1500" dirty="0" err="1">
                              <a:effectLst/>
                            </a:rPr>
                            <a:t>method</a:t>
                          </a:r>
                          <a:endParaRPr lang="fr-FR" sz="19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9.37 ± 0.40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extLst>
                      <a:ext uri="{0D108BD9-81ED-4DB2-BD59-A6C34878D82A}">
                        <a16:rowId xmlns:a16="http://schemas.microsoft.com/office/drawing/2014/main" val="2440074686"/>
                      </a:ext>
                    </a:extLst>
                  </a:tr>
                  <a:tr h="75320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>
                              <a:effectLst/>
                            </a:rPr>
                            <a:t>CRP recommended evaluation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500">
                              <a:effectLst/>
                            </a:rPr>
                            <a:t>9.00 ± 0.10</a:t>
                          </a:r>
                          <a:endParaRPr lang="fr-FR" sz="19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extLst>
                      <a:ext uri="{0D108BD9-81ED-4DB2-BD59-A6C34878D82A}">
                        <a16:rowId xmlns:a16="http://schemas.microsoft.com/office/drawing/2014/main" val="2648900035"/>
                      </a:ext>
                    </a:extLst>
                  </a:tr>
                  <a:tr h="24460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500" b="1" dirty="0">
                              <a:effectLst/>
                            </a:rPr>
                            <a:t>This </a:t>
                          </a:r>
                          <a:r>
                            <a:rPr lang="fr-FR" sz="1500" b="1" dirty="0" err="1">
                              <a:effectLst/>
                            </a:rPr>
                            <a:t>work</a:t>
                          </a:r>
                          <a:endParaRPr lang="fr-FR" sz="1900" b="1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500" b="1" dirty="0">
                              <a:effectLst/>
                            </a:rPr>
                            <a:t>8.87 ± 0.10</a:t>
                          </a:r>
                          <a:endParaRPr lang="fr-FR" sz="1900" b="1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107048" marR="107048" marT="0" marB="0" anchor="ctr"/>
                    </a:tc>
                    <a:extLst>
                      <a:ext uri="{0D108BD9-81ED-4DB2-BD59-A6C34878D82A}">
                        <a16:rowId xmlns:a16="http://schemas.microsoft.com/office/drawing/2014/main" val="45731379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06383" y="4656578"/>
                <a:ext cx="1650645" cy="8485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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383" y="4656578"/>
                <a:ext cx="1650645" cy="8485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411933"/>
              </p:ext>
            </p:extLst>
          </p:nvPr>
        </p:nvGraphicFramePr>
        <p:xfrm>
          <a:off x="6096000" y="6278245"/>
          <a:ext cx="4887981" cy="49530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543109">
                  <a:extLst>
                    <a:ext uri="{9D8B030D-6E8A-4147-A177-3AD203B41FA5}">
                      <a16:colId xmlns:a16="http://schemas.microsoft.com/office/drawing/2014/main" val="356926293"/>
                    </a:ext>
                  </a:extLst>
                </a:gridCol>
                <a:gridCol w="543109">
                  <a:extLst>
                    <a:ext uri="{9D8B030D-6E8A-4147-A177-3AD203B41FA5}">
                      <a16:colId xmlns:a16="http://schemas.microsoft.com/office/drawing/2014/main" val="1732575449"/>
                    </a:ext>
                  </a:extLst>
                </a:gridCol>
                <a:gridCol w="543109">
                  <a:extLst>
                    <a:ext uri="{9D8B030D-6E8A-4147-A177-3AD203B41FA5}">
                      <a16:colId xmlns:a16="http://schemas.microsoft.com/office/drawing/2014/main" val="2193852946"/>
                    </a:ext>
                  </a:extLst>
                </a:gridCol>
                <a:gridCol w="543109">
                  <a:extLst>
                    <a:ext uri="{9D8B030D-6E8A-4147-A177-3AD203B41FA5}">
                      <a16:colId xmlns:a16="http://schemas.microsoft.com/office/drawing/2014/main" val="2402044563"/>
                    </a:ext>
                  </a:extLst>
                </a:gridCol>
                <a:gridCol w="543109">
                  <a:extLst>
                    <a:ext uri="{9D8B030D-6E8A-4147-A177-3AD203B41FA5}">
                      <a16:colId xmlns:a16="http://schemas.microsoft.com/office/drawing/2014/main" val="1227013974"/>
                    </a:ext>
                  </a:extLst>
                </a:gridCol>
                <a:gridCol w="543109">
                  <a:extLst>
                    <a:ext uri="{9D8B030D-6E8A-4147-A177-3AD203B41FA5}">
                      <a16:colId xmlns:a16="http://schemas.microsoft.com/office/drawing/2014/main" val="1052506088"/>
                    </a:ext>
                  </a:extLst>
                </a:gridCol>
                <a:gridCol w="543109">
                  <a:extLst>
                    <a:ext uri="{9D8B030D-6E8A-4147-A177-3AD203B41FA5}">
                      <a16:colId xmlns:a16="http://schemas.microsoft.com/office/drawing/2014/main" val="3373663800"/>
                    </a:ext>
                  </a:extLst>
                </a:gridCol>
                <a:gridCol w="543109">
                  <a:extLst>
                    <a:ext uri="{9D8B030D-6E8A-4147-A177-3AD203B41FA5}">
                      <a16:colId xmlns:a16="http://schemas.microsoft.com/office/drawing/2014/main" val="4018524220"/>
                    </a:ext>
                  </a:extLst>
                </a:gridCol>
                <a:gridCol w="543109">
                  <a:extLst>
                    <a:ext uri="{9D8B030D-6E8A-4147-A177-3AD203B41FA5}">
                      <a16:colId xmlns:a16="http://schemas.microsoft.com/office/drawing/2014/main" val="293613999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Group number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 dirty="0">
                          <a:effectLst/>
                        </a:rPr>
                        <a:t>1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 dirty="0">
                          <a:effectLst/>
                        </a:rPr>
                        <a:t>2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3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4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5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6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7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8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406511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T (s)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55.45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24.49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16.31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5.21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2.37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1.04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0.424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 dirty="0">
                          <a:effectLst/>
                        </a:rPr>
                        <a:t>0.195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749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42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775428" y="6404610"/>
            <a:ext cx="8839200" cy="365125"/>
          </a:xfrm>
        </p:spPr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170651" y="2171700"/>
            <a:ext cx="4048755" cy="2390775"/>
          </a:xfrm>
        </p:spPr>
        <p:txBody>
          <a:bodyPr>
            <a:normAutofit/>
          </a:bodyPr>
          <a:lstStyle/>
          <a:p>
            <a:r>
              <a:rPr lang="fr-FR" sz="4400" dirty="0" smtClean="0"/>
              <a:t>Mesures récentes au PTB sur </a:t>
            </a:r>
            <a:r>
              <a:rPr lang="fr-FR" sz="4400" baseline="30000" dirty="0" smtClean="0"/>
              <a:t>238</a:t>
            </a:r>
            <a:r>
              <a:rPr lang="fr-FR" sz="4400" dirty="0" smtClean="0"/>
              <a:t>U</a:t>
            </a:r>
            <a:endParaRPr lang="fr-FR" sz="4400" dirty="0">
              <a:latin typeface="+mn-lt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pic>
        <p:nvPicPr>
          <p:cNvPr id="9" name="Espace réservé pour une image  29">
            <a:extLst>
              <a:ext uri="{FF2B5EF4-FFF2-40B4-BE49-F238E27FC236}">
                <a16:creationId xmlns:a16="http://schemas.microsoft.com/office/drawing/2014/main" id="{712EEB09-85E0-A5FF-2ACC-B021A712D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82" r="17369"/>
          <a:stretch/>
        </p:blipFill>
        <p:spPr>
          <a:xfrm>
            <a:off x="3309258" y="1272304"/>
            <a:ext cx="8806240" cy="4570241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</p:spPr>
      </p:pic>
      <p:sp>
        <p:nvSpPr>
          <p:cNvPr id="10" name="ZoneTexte 9"/>
          <p:cNvSpPr txBox="1"/>
          <p:nvPr/>
        </p:nvSpPr>
        <p:spPr>
          <a:xfrm>
            <a:off x="6858705" y="5991309"/>
            <a:ext cx="4957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</a:rPr>
              <a:t>De gauche à droite: </a:t>
            </a:r>
            <a:r>
              <a:rPr lang="fr-FR" sz="1000" i="1" dirty="0" err="1" smtClean="0">
                <a:solidFill>
                  <a:schemeClr val="bg1">
                    <a:lumMod val="65000"/>
                  </a:schemeClr>
                </a:solidFill>
              </a:rPr>
              <a:t>P.Leconte</a:t>
            </a:r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1000" i="1" dirty="0" err="1" smtClean="0">
                <a:solidFill>
                  <a:schemeClr val="bg1">
                    <a:lumMod val="65000"/>
                  </a:schemeClr>
                </a:solidFill>
              </a:rPr>
              <a:t>X.Ledoux</a:t>
            </a:r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1000" i="1" dirty="0" err="1" smtClean="0">
                <a:solidFill>
                  <a:schemeClr val="bg1">
                    <a:lumMod val="65000"/>
                  </a:schemeClr>
                </a:solidFill>
              </a:rPr>
              <a:t>D.Belverge</a:t>
            </a:r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1000" i="1" dirty="0" err="1" smtClean="0">
                <a:solidFill>
                  <a:schemeClr val="bg1">
                    <a:lumMod val="65000"/>
                  </a:schemeClr>
                </a:solidFill>
              </a:rPr>
              <a:t>E.Pirovano</a:t>
            </a:r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1000" i="1" dirty="0" err="1" smtClean="0">
                <a:solidFill>
                  <a:schemeClr val="bg1">
                    <a:lumMod val="65000"/>
                  </a:schemeClr>
                </a:solidFill>
              </a:rPr>
              <a:t>L.Mathieu</a:t>
            </a:r>
            <a:endParaRPr lang="fr-FR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2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6023607" y="944326"/>
            <a:ext cx="6067095" cy="3405226"/>
            <a:chOff x="292781" y="1262659"/>
            <a:chExt cx="6596084" cy="370212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9" t="2551" r="8975" b="1542"/>
            <a:stretch/>
          </p:blipFill>
          <p:spPr>
            <a:xfrm>
              <a:off x="292781" y="1262659"/>
              <a:ext cx="6596084" cy="3702127"/>
            </a:xfrm>
            <a:prstGeom prst="rect">
              <a:avLst/>
            </a:prstGeom>
          </p:spPr>
        </p:pic>
        <p:cxnSp>
          <p:nvCxnSpPr>
            <p:cNvPr id="12" name="Connecteur droit 11"/>
            <p:cNvCxnSpPr/>
            <p:nvPr/>
          </p:nvCxnSpPr>
          <p:spPr>
            <a:xfrm flipV="1">
              <a:off x="2164006" y="1478280"/>
              <a:ext cx="0" cy="3116371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2956486" y="1478280"/>
              <a:ext cx="0" cy="3116371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V="1">
              <a:off x="4884346" y="1478279"/>
              <a:ext cx="0" cy="3116371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274638" y="147082"/>
            <a:ext cx="10728325" cy="537431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Mesures sur U238</a:t>
            </a:r>
            <a:endParaRPr lang="fr-FR" sz="2800" dirty="0"/>
          </a:p>
        </p:txBody>
      </p:sp>
      <p:sp>
        <p:nvSpPr>
          <p:cNvPr id="8" name="Espace réservé du texte 3"/>
          <p:cNvSpPr txBox="1">
            <a:spLocks/>
          </p:cNvSpPr>
          <p:nvPr/>
        </p:nvSpPr>
        <p:spPr>
          <a:xfrm>
            <a:off x="181206" y="650845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400" dirty="0" smtClean="0">
                <a:solidFill>
                  <a:schemeClr val="tx1"/>
                </a:solidFill>
              </a:rPr>
              <a:t>Zoom sur l’</a:t>
            </a:r>
            <a:r>
              <a:rPr lang="fr-FR" sz="1400" baseline="30000" dirty="0" smtClean="0">
                <a:solidFill>
                  <a:schemeClr val="tx1"/>
                </a:solidFill>
              </a:rPr>
              <a:t>238</a:t>
            </a:r>
            <a:r>
              <a:rPr lang="fr-FR" sz="1400" dirty="0" smtClean="0">
                <a:solidFill>
                  <a:schemeClr val="tx1"/>
                </a:solidFill>
              </a:rPr>
              <a:t>U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9" name="Espace réservé du contenu 16"/>
          <p:cNvSpPr txBox="1">
            <a:spLocks/>
          </p:cNvSpPr>
          <p:nvPr/>
        </p:nvSpPr>
        <p:spPr>
          <a:xfrm>
            <a:off x="272594" y="1498437"/>
            <a:ext cx="6269863" cy="222689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400" dirty="0" smtClean="0">
                <a:latin typeface="+mn-lt"/>
              </a:rPr>
              <a:t>Données de </a:t>
            </a:r>
            <a:r>
              <a:rPr lang="fr-FR" sz="1400" b="1" dirty="0" smtClean="0">
                <a:latin typeface="+mn-lt"/>
              </a:rPr>
              <a:t>multiplicité</a:t>
            </a:r>
            <a:r>
              <a:rPr lang="fr-FR" sz="1400" dirty="0" smtClean="0">
                <a:latin typeface="+mn-lt"/>
              </a:rPr>
              <a:t> de </a:t>
            </a:r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qualité insuffisante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Incertitudes : 5 – 10 %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Pas de tendance claire en fonction de l’énergie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Zone en énergie vide : 7 – 14 MeV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Disparités dans les évaluations</a:t>
            </a:r>
          </a:p>
          <a:p>
            <a:pPr lvl="1">
              <a:lnSpc>
                <a:spcPct val="150000"/>
              </a:lnSpc>
            </a:pPr>
            <a:endParaRPr lang="fr-FR" sz="1050" dirty="0">
              <a:latin typeface="+mn-lt"/>
            </a:endParaRPr>
          </a:p>
        </p:txBody>
      </p:sp>
      <p:sp>
        <p:nvSpPr>
          <p:cNvPr id="15" name="Espace réservé du texte 3"/>
          <p:cNvSpPr txBox="1">
            <a:spLocks/>
          </p:cNvSpPr>
          <p:nvPr/>
        </p:nvSpPr>
        <p:spPr>
          <a:xfrm>
            <a:off x="191180" y="4233779"/>
            <a:ext cx="1969964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400" dirty="0" smtClean="0">
                <a:solidFill>
                  <a:schemeClr val="tx1"/>
                </a:solidFill>
              </a:rPr>
              <a:t>Objectifs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16" name="Espace réservé du contenu 16"/>
          <p:cNvSpPr txBox="1">
            <a:spLocks/>
          </p:cNvSpPr>
          <p:nvPr/>
        </p:nvSpPr>
        <p:spPr>
          <a:xfrm>
            <a:off x="191180" y="4531172"/>
            <a:ext cx="6679752" cy="108115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400" dirty="0" smtClean="0">
                <a:latin typeface="+mn-lt"/>
              </a:rPr>
              <a:t>Réalisation d’un maximum de mesures de </a:t>
            </a:r>
            <a:r>
              <a:rPr lang="el-GR" sz="1400" dirty="0" smtClean="0">
                <a:latin typeface="+mn-lt"/>
              </a:rPr>
              <a:t>ν</a:t>
            </a:r>
            <a:r>
              <a:rPr lang="fr-FR" sz="1400" baseline="-25000" dirty="0" smtClean="0">
                <a:latin typeface="+mn-lt"/>
              </a:rPr>
              <a:t>d </a:t>
            </a:r>
            <a:r>
              <a:rPr lang="fr-FR" sz="1400" dirty="0" smtClean="0">
                <a:latin typeface="+mn-lt"/>
              </a:rPr>
              <a:t>entre </a:t>
            </a:r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1.5 et 19 MeV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Précision cible : </a:t>
            </a:r>
            <a:r>
              <a:rPr lang="fr-FR" sz="1200" dirty="0" smtClean="0">
                <a:solidFill>
                  <a:srgbClr val="C00000"/>
                </a:solidFill>
                <a:latin typeface="+mn-lt"/>
              </a:rPr>
              <a:t>3 – 5 %</a:t>
            </a:r>
          </a:p>
          <a:p>
            <a:pPr>
              <a:lnSpc>
                <a:spcPct val="150000"/>
              </a:lnSpc>
            </a:pPr>
            <a:r>
              <a:rPr lang="fr-FR" sz="1400" dirty="0" smtClean="0">
                <a:latin typeface="+mn-lt"/>
              </a:rPr>
              <a:t>Vérification de la faible dépendance en énergie des </a:t>
            </a:r>
            <a:r>
              <a:rPr lang="fr-FR" sz="1400" dirty="0">
                <a:latin typeface="+mn-lt"/>
              </a:rPr>
              <a:t>données (</a:t>
            </a:r>
            <a:r>
              <a:rPr lang="el-GR" sz="1400" dirty="0">
                <a:latin typeface="+mn-lt"/>
              </a:rPr>
              <a:t>λ</a:t>
            </a:r>
            <a:r>
              <a:rPr lang="fr-FR" sz="1400" baseline="-25000" dirty="0">
                <a:latin typeface="+mn-lt"/>
              </a:rPr>
              <a:t>k</a:t>
            </a:r>
            <a:r>
              <a:rPr lang="fr-FR" sz="1400" dirty="0">
                <a:latin typeface="+mn-lt"/>
              </a:rPr>
              <a:t>, </a:t>
            </a:r>
            <a:r>
              <a:rPr lang="fr-FR" sz="1400" dirty="0" err="1">
                <a:latin typeface="+mn-lt"/>
              </a:rPr>
              <a:t>a</a:t>
            </a:r>
            <a:r>
              <a:rPr lang="fr-FR" sz="1400" baseline="-25000" dirty="0" err="1">
                <a:latin typeface="+mn-lt"/>
              </a:rPr>
              <a:t>k</a:t>
            </a:r>
            <a:r>
              <a:rPr lang="fr-FR" sz="1400" dirty="0">
                <a:latin typeface="+mn-lt"/>
              </a:rPr>
              <a:t>)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13" y="4606822"/>
            <a:ext cx="548644" cy="548644"/>
          </a:xfrm>
          <a:prstGeom prst="rect">
            <a:avLst/>
          </a:prstGeom>
        </p:spPr>
      </p:pic>
      <p:sp>
        <p:nvSpPr>
          <p:cNvPr id="18" name="Espace réservé du contenu 16"/>
          <p:cNvSpPr txBox="1">
            <a:spLocks/>
          </p:cNvSpPr>
          <p:nvPr/>
        </p:nvSpPr>
        <p:spPr>
          <a:xfrm>
            <a:off x="7290148" y="4525609"/>
            <a:ext cx="4901852" cy="187821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400" dirty="0" smtClean="0">
                <a:latin typeface="+mn-lt"/>
              </a:rPr>
              <a:t>Contexte expérimental plus </a:t>
            </a:r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défavorable</a:t>
            </a:r>
            <a:r>
              <a:rPr lang="fr-FR" sz="1400" dirty="0" smtClean="0">
                <a:latin typeface="+mn-lt"/>
              </a:rPr>
              <a:t> qu’à l’ILL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Spectre incident rapide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Faibles sections efficaces et flux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Echantillon massif (corrections supplémentaires)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solidFill>
                  <a:srgbClr val="C00000"/>
                </a:solidFill>
                <a:latin typeface="+mn-lt"/>
              </a:rPr>
              <a:t>Normalisation aux neutrons prompts impossible !</a:t>
            </a:r>
            <a:endParaRPr lang="fr-FR" sz="1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9764" y="6090110"/>
            <a:ext cx="6409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fr-FR" sz="1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 </a:t>
            </a:r>
            <a:r>
              <a:rPr lang="fr-FR" sz="1000" i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Zammit-Averlant</a:t>
            </a:r>
            <a:r>
              <a:rPr lang="fr-FR" sz="1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Validation </a:t>
            </a:r>
            <a:r>
              <a:rPr lang="fr-FR" sz="1000" i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Integrale</a:t>
            </a:r>
            <a:r>
              <a:rPr lang="fr-FR" sz="1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Estimations du </a:t>
            </a:r>
            <a:r>
              <a:rPr lang="fr-FR" sz="1000" i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Parametre</a:t>
            </a:r>
            <a:r>
              <a:rPr lang="fr-FR" sz="1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Beta </a:t>
            </a:r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Effectif pour </a:t>
            </a:r>
            <a:r>
              <a:rPr lang="fr-FR" sz="1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1000" i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Reacteurs</a:t>
            </a:r>
            <a:r>
              <a:rPr lang="fr-FR" sz="1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MOX et </a:t>
            </a:r>
            <a:r>
              <a:rPr lang="fr-FR" sz="1000" i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Incinerateurs</a:t>
            </a:r>
            <a:r>
              <a:rPr lang="fr-FR" sz="1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PhD </a:t>
            </a:r>
            <a:r>
              <a:rPr lang="fr-FR" sz="1000" i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thesis</a:t>
            </a:r>
            <a:r>
              <a:rPr lang="fr-FR" sz="1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000" i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Universite</a:t>
            </a:r>
            <a:r>
              <a:rPr lang="fr-FR" sz="1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Aix-Marseille I, 1998</a:t>
            </a:r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000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space réservé du contenu 16"/>
          <p:cNvSpPr txBox="1">
            <a:spLocks/>
          </p:cNvSpPr>
          <p:nvPr/>
        </p:nvSpPr>
        <p:spPr>
          <a:xfrm>
            <a:off x="272595" y="3060387"/>
            <a:ext cx="6269863" cy="146658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endParaRPr lang="fr-FR" sz="105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fr-FR" sz="1400" b="1" dirty="0" smtClean="0">
                <a:latin typeface="+mn-lt"/>
              </a:rPr>
              <a:t>Abondances</a:t>
            </a:r>
            <a:r>
              <a:rPr lang="fr-FR" sz="1400" dirty="0" smtClean="0">
                <a:latin typeface="+mn-lt"/>
              </a:rPr>
              <a:t> relatives </a:t>
            </a:r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peu caractérisées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2 mesures dans le modèle à 8 groupes à 3.75 MeV et  14 MeV</a:t>
            </a:r>
            <a:endParaRPr lang="fr-FR" sz="1200" dirty="0">
              <a:latin typeface="+mn-lt"/>
            </a:endParaRPr>
          </a:p>
        </p:txBody>
      </p:sp>
      <p:sp>
        <p:nvSpPr>
          <p:cNvPr id="29" name="Espace réservé du contenu 16"/>
          <p:cNvSpPr txBox="1">
            <a:spLocks/>
          </p:cNvSpPr>
          <p:nvPr/>
        </p:nvSpPr>
        <p:spPr>
          <a:xfrm>
            <a:off x="272594" y="1006633"/>
            <a:ext cx="6269863" cy="43200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400" baseline="30000" dirty="0" smtClean="0">
                <a:latin typeface="+mn-lt"/>
              </a:rPr>
              <a:t>238</a:t>
            </a:r>
            <a:r>
              <a:rPr lang="fr-FR" sz="1400" dirty="0" smtClean="0">
                <a:latin typeface="+mn-lt"/>
              </a:rPr>
              <a:t>U (n, f) : </a:t>
            </a:r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10 – 20 % </a:t>
            </a:r>
            <a:r>
              <a:rPr lang="fr-FR" sz="1400" dirty="0" smtClean="0">
                <a:latin typeface="+mn-lt"/>
              </a:rPr>
              <a:t>des neutrons retardés émis dans un REP </a:t>
            </a:r>
            <a:r>
              <a:rPr lang="fr-FR" sz="1400" baseline="30000" dirty="0" smtClean="0">
                <a:latin typeface="+mn-lt"/>
              </a:rPr>
              <a:t>*</a:t>
            </a:r>
            <a:endParaRPr lang="fr-FR" sz="1400" dirty="0" smtClean="0">
              <a:latin typeface="+mn-lt"/>
            </a:endParaRPr>
          </a:p>
        </p:txBody>
      </p:sp>
      <p:sp>
        <p:nvSpPr>
          <p:cNvPr id="20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4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8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86373" y="191872"/>
            <a:ext cx="10728325" cy="537431"/>
          </a:xfrm>
        </p:spPr>
        <p:txBody>
          <a:bodyPr>
            <a:normAutofit/>
          </a:bodyPr>
          <a:lstStyle/>
          <a:p>
            <a:r>
              <a:rPr lang="fr-FR" sz="2800" dirty="0" smtClean="0"/>
              <a:t>Mesures sur U238</a:t>
            </a:r>
            <a:endParaRPr lang="fr-FR" sz="2800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286373" y="4988094"/>
            <a:ext cx="10964863" cy="140146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latin typeface="+mn-lt"/>
              </a:rPr>
              <a:t>Production de flux de neutrons</a:t>
            </a:r>
            <a:r>
              <a:rPr lang="fr-FR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400" dirty="0" err="1" smtClean="0">
                <a:solidFill>
                  <a:schemeClr val="tx2"/>
                </a:solidFill>
                <a:latin typeface="+mn-lt"/>
              </a:rPr>
              <a:t>monoénergétiques</a:t>
            </a:r>
            <a:r>
              <a:rPr lang="fr-FR" sz="14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entre 1 et 20 MeV</a:t>
            </a:r>
          </a:p>
          <a:p>
            <a:pPr lvl="1"/>
            <a:r>
              <a:rPr lang="fr-FR" sz="1200" dirty="0" smtClean="0">
                <a:latin typeface="+mn-lt"/>
              </a:rPr>
              <a:t>Réactions : T(p, n), D(d, n), T(d, n)</a:t>
            </a:r>
          </a:p>
          <a:p>
            <a:pPr marL="188913" indent="0">
              <a:buNone/>
            </a:pPr>
            <a:endParaRPr lang="fr-FR" sz="1400" dirty="0" smtClean="0">
              <a:latin typeface="+mn-lt"/>
            </a:endParaRPr>
          </a:p>
          <a:p>
            <a:r>
              <a:rPr lang="fr-FR" sz="1400" dirty="0" smtClean="0">
                <a:latin typeface="+mn-lt"/>
                <a:sym typeface="Wingdings" panose="05000000000000000000" pitchFamily="2" charset="2"/>
              </a:rPr>
              <a:t>Réalisation de mesures similaires dans le passé</a:t>
            </a:r>
          </a:p>
          <a:p>
            <a:pPr lvl="1"/>
            <a:r>
              <a:rPr lang="fr-FR" sz="1400" i="1" dirty="0" err="1" smtClean="0">
                <a:solidFill>
                  <a:schemeClr val="bg1">
                    <a:lumMod val="65000"/>
                  </a:schemeClr>
                </a:solidFill>
              </a:rPr>
              <a:t>Delayed</a:t>
            </a:r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</a:rPr>
              <a:t> neutron </a:t>
            </a:r>
            <a:r>
              <a:rPr lang="fr-FR" sz="1400" i="1" dirty="0" err="1" smtClean="0">
                <a:solidFill>
                  <a:schemeClr val="bg1">
                    <a:lumMod val="65000"/>
                  </a:schemeClr>
                </a:solidFill>
              </a:rPr>
              <a:t>measurements</a:t>
            </a:r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</a:rPr>
              <a:t> of 232Th neutron-</a:t>
            </a:r>
            <a:r>
              <a:rPr lang="fr-FR" sz="1400" i="1" dirty="0" err="1" smtClean="0">
                <a:solidFill>
                  <a:schemeClr val="bg1">
                    <a:lumMod val="65000"/>
                  </a:schemeClr>
                </a:solidFill>
              </a:rPr>
              <a:t>induced</a:t>
            </a:r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</a:rPr>
              <a:t> fission, </a:t>
            </a:r>
            <a:r>
              <a:rPr lang="fr-FR" sz="1400" i="1" dirty="0" err="1" smtClean="0">
                <a:solidFill>
                  <a:schemeClr val="bg1">
                    <a:lumMod val="65000"/>
                  </a:schemeClr>
                </a:solidFill>
              </a:rPr>
              <a:t>X.Ledoux</a:t>
            </a:r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1400" i="1" dirty="0" err="1" smtClean="0">
                <a:solidFill>
                  <a:schemeClr val="bg1">
                    <a:lumMod val="65000"/>
                  </a:schemeClr>
                </a:solidFill>
              </a:rPr>
              <a:t>D.Dore</a:t>
            </a:r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</a:rPr>
              <a:t> et al., 2014 </a:t>
            </a:r>
          </a:p>
          <a:p>
            <a:pPr marL="457200" lvl="1" indent="0">
              <a:buNone/>
            </a:pPr>
            <a:r>
              <a:rPr lang="fr-FR" sz="1400" dirty="0" smtClean="0">
                <a:latin typeface="+mn-lt"/>
                <a:sym typeface="Wingdings" panose="05000000000000000000" pitchFamily="2" charset="2"/>
              </a:rPr>
              <a:t>					</a:t>
            </a:r>
            <a:endParaRPr lang="fr-FR" sz="1600" dirty="0">
              <a:latin typeface="+mn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238401" y="4876540"/>
            <a:ext cx="3767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De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R.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Nolte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et D. J. Thomas, « 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Monoenergetic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fast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neutron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reference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fields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: I. Neutron production » (2011)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53864" y="4604459"/>
            <a:ext cx="2687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>
                <a:solidFill>
                  <a:schemeClr val="bg1">
                    <a:lumMod val="65000"/>
                  </a:schemeClr>
                </a:solidFill>
              </a:rPr>
              <a:t>Hall d’</a:t>
            </a:r>
            <a:r>
              <a:rPr lang="fr-FR" sz="1050" i="1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fr-FR" sz="1050" i="1" dirty="0" smtClean="0">
                <a:solidFill>
                  <a:schemeClr val="bg1">
                    <a:lumMod val="65000"/>
                  </a:schemeClr>
                </a:solidFill>
              </a:rPr>
              <a:t>xpérimentation du PTB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8" y="1330080"/>
            <a:ext cx="5809125" cy="327437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13083" t="20112" r="64000" b="36184"/>
          <a:stretch/>
        </p:blipFill>
        <p:spPr>
          <a:xfrm>
            <a:off x="4986485" y="3085868"/>
            <a:ext cx="1415636" cy="1518591"/>
          </a:xfrm>
          <a:prstGeom prst="rect">
            <a:avLst/>
          </a:prstGeom>
        </p:spPr>
      </p:pic>
      <p:grpSp>
        <p:nvGrpSpPr>
          <p:cNvPr id="27" name="Groupe 26"/>
          <p:cNvGrpSpPr/>
          <p:nvPr/>
        </p:nvGrpSpPr>
        <p:grpSpPr>
          <a:xfrm>
            <a:off x="7152361" y="1236342"/>
            <a:ext cx="4615360" cy="3495075"/>
            <a:chOff x="7152361" y="1236342"/>
            <a:chExt cx="4615360" cy="349507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5"/>
            <a:srcRect l="1182" t="1540" b="1352"/>
            <a:stretch/>
          </p:blipFill>
          <p:spPr>
            <a:xfrm>
              <a:off x="7152361" y="1236342"/>
              <a:ext cx="4615360" cy="3495075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9326382" y="3442540"/>
              <a:ext cx="11148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rgbClr val="002060"/>
                  </a:solidFill>
                </a:rPr>
                <a:t>D</a:t>
              </a:r>
              <a:r>
                <a:rPr lang="fr-FR" sz="1100" dirty="0" smtClean="0">
                  <a:solidFill>
                    <a:srgbClr val="002060"/>
                  </a:solidFill>
                </a:rPr>
                <a:t> + d</a:t>
              </a:r>
            </a:p>
            <a:p>
              <a:pPr algn="ctr"/>
              <a:r>
                <a:rPr lang="fr-FR" sz="1100" dirty="0" smtClean="0">
                  <a:solidFill>
                    <a:srgbClr val="002060"/>
                  </a:solidFill>
                </a:rPr>
                <a:t>3.5 – 8 MeV</a:t>
              </a:r>
              <a:endParaRPr lang="fr-FR" sz="1100" dirty="0">
                <a:solidFill>
                  <a:srgbClr val="002060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9183667" y="1933296"/>
              <a:ext cx="11148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FF0000"/>
                  </a:solidFill>
                </a:rPr>
                <a:t>T + p</a:t>
              </a:r>
            </a:p>
            <a:p>
              <a:pPr algn="ctr"/>
              <a:r>
                <a:rPr lang="fr-FR" sz="1100" dirty="0" smtClean="0">
                  <a:solidFill>
                    <a:srgbClr val="FF0000"/>
                  </a:solidFill>
                </a:rPr>
                <a:t>1.2 – 3.2 MeV</a:t>
              </a:r>
              <a:endParaRPr lang="fr-FR" sz="1100" dirty="0">
                <a:solidFill>
                  <a:srgbClr val="FF0000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0496330" y="3091816"/>
              <a:ext cx="11148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rgbClr val="00B050"/>
                  </a:solidFill>
                </a:rPr>
                <a:t>T + d</a:t>
              </a:r>
            </a:p>
            <a:p>
              <a:pPr algn="ctr"/>
              <a:r>
                <a:rPr lang="fr-FR" sz="1100" dirty="0" smtClean="0">
                  <a:solidFill>
                    <a:srgbClr val="00B050"/>
                  </a:solidFill>
                </a:rPr>
                <a:t>14 - 19 MeV</a:t>
              </a:r>
              <a:endParaRPr lang="fr-FR" sz="1100" dirty="0">
                <a:solidFill>
                  <a:srgbClr val="00B05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298483" y="1933296"/>
              <a:ext cx="587389" cy="261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441198" y="3583460"/>
              <a:ext cx="587389" cy="261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247891" y="2401118"/>
              <a:ext cx="393236" cy="261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sp>
        <p:nvSpPr>
          <p:cNvPr id="20" name="Espace réservé du texte 3"/>
          <p:cNvSpPr txBox="1">
            <a:spLocks/>
          </p:cNvSpPr>
          <p:nvPr/>
        </p:nvSpPr>
        <p:spPr>
          <a:xfrm>
            <a:off x="458434" y="674371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400" dirty="0" smtClean="0">
                <a:solidFill>
                  <a:schemeClr val="tx1"/>
                </a:solidFill>
              </a:rPr>
              <a:t>PTB Ion Accelerator Facility </a:t>
            </a:r>
            <a:r>
              <a:rPr lang="fr-FR" sz="1400" b="0" dirty="0" smtClean="0">
                <a:solidFill>
                  <a:schemeClr val="bg1">
                    <a:lumMod val="65000"/>
                  </a:schemeClr>
                </a:solidFill>
              </a:rPr>
              <a:t>(PIAF, </a:t>
            </a:r>
            <a:r>
              <a:rPr lang="fr-FR" sz="1400" b="0" dirty="0" err="1" smtClean="0">
                <a:solidFill>
                  <a:schemeClr val="bg1">
                    <a:lumMod val="65000"/>
                  </a:schemeClr>
                </a:solidFill>
              </a:rPr>
              <a:t>Braunschweig</a:t>
            </a:r>
            <a:r>
              <a:rPr lang="fr-FR" sz="1400" b="0" dirty="0" smtClean="0">
                <a:solidFill>
                  <a:schemeClr val="bg1">
                    <a:lumMod val="65000"/>
                  </a:schemeClr>
                </a:solidFill>
              </a:rPr>
              <a:t>, Germany)</a:t>
            </a:r>
            <a:endParaRPr lang="fr-FR" sz="14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076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0" y="3000921"/>
            <a:ext cx="1340934" cy="39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Protons</a:t>
            </a:r>
          </a:p>
          <a:p>
            <a:pPr algn="ctr"/>
            <a:r>
              <a:rPr lang="fr-FR" sz="1200" dirty="0"/>
              <a:t>D</a:t>
            </a:r>
            <a:r>
              <a:rPr lang="fr-FR" sz="1200" dirty="0" smtClean="0"/>
              <a:t>eutons</a:t>
            </a:r>
            <a:endParaRPr lang="fr-FR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8934383" y="3954947"/>
            <a:ext cx="195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70C0"/>
                </a:solidFill>
              </a:rPr>
              <a:t>Cible</a:t>
            </a:r>
          </a:p>
          <a:p>
            <a:pPr algn="ctr"/>
            <a:r>
              <a:rPr lang="fr-FR" sz="1200" dirty="0" smtClean="0">
                <a:solidFill>
                  <a:srgbClr val="0070C0"/>
                </a:solidFill>
              </a:rPr>
              <a:t>Tritium ou Deutérium</a:t>
            </a:r>
            <a:endParaRPr lang="fr-FR" sz="1200" dirty="0">
              <a:solidFill>
                <a:srgbClr val="0070C0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206093" y="3227921"/>
            <a:ext cx="72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3624843" y="3220422"/>
            <a:ext cx="558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1125256" y="3083419"/>
            <a:ext cx="1003052" cy="28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Neutrons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8848460" y="2008653"/>
            <a:ext cx="203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70C0"/>
                </a:solidFill>
              </a:rPr>
              <a:t>Réactions</a:t>
            </a:r>
          </a:p>
          <a:p>
            <a:pPr algn="ctr"/>
            <a:r>
              <a:rPr lang="fr-FR" sz="1200" dirty="0">
                <a:solidFill>
                  <a:srgbClr val="0070C0"/>
                </a:solidFill>
              </a:rPr>
              <a:t>T(p, n), D(</a:t>
            </a:r>
            <a:r>
              <a:rPr lang="fr-FR" sz="1200" dirty="0" err="1">
                <a:solidFill>
                  <a:srgbClr val="0070C0"/>
                </a:solidFill>
              </a:rPr>
              <a:t>d,n</a:t>
            </a:r>
            <a:r>
              <a:rPr lang="fr-FR" sz="1200" dirty="0">
                <a:solidFill>
                  <a:srgbClr val="0070C0"/>
                </a:solidFill>
              </a:rPr>
              <a:t>) et T(</a:t>
            </a:r>
            <a:r>
              <a:rPr lang="fr-FR" sz="1200" dirty="0" err="1">
                <a:solidFill>
                  <a:srgbClr val="0070C0"/>
                </a:solidFill>
              </a:rPr>
              <a:t>d,n</a:t>
            </a:r>
            <a:r>
              <a:rPr lang="fr-FR" sz="1200" dirty="0">
                <a:solidFill>
                  <a:srgbClr val="0070C0"/>
                </a:solidFill>
              </a:rPr>
              <a:t>)</a:t>
            </a:r>
            <a:endParaRPr lang="fr-FR" sz="1200" dirty="0" smtClean="0">
              <a:solidFill>
                <a:srgbClr val="0070C0"/>
              </a:solidFill>
            </a:endParaRPr>
          </a:p>
          <a:p>
            <a:pPr algn="ctr"/>
            <a:endParaRPr lang="fr-FR" sz="1200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206088" y="3726102"/>
            <a:ext cx="29530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B050"/>
                </a:solidFill>
              </a:rPr>
              <a:t>Déviation magnétique</a:t>
            </a:r>
            <a:endParaRPr lang="fr-FR" sz="1400" dirty="0">
              <a:solidFill>
                <a:srgbClr val="00B050"/>
              </a:solidFill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1935977" y="2947326"/>
            <a:ext cx="1717989" cy="547836"/>
            <a:chOff x="1655605" y="2759244"/>
            <a:chExt cx="1717989" cy="547836"/>
          </a:xfrm>
        </p:grpSpPr>
        <p:sp>
          <p:nvSpPr>
            <p:cNvPr id="9" name="ZoneTexte 8"/>
            <p:cNvSpPr txBox="1"/>
            <p:nvPr/>
          </p:nvSpPr>
          <p:spPr>
            <a:xfrm>
              <a:off x="1655605" y="2894662"/>
              <a:ext cx="17179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C00000"/>
                  </a:solidFill>
                </a:rPr>
                <a:t>Accélération</a:t>
              </a:r>
              <a:endParaRPr lang="fr-FR" sz="12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90700" y="2759244"/>
              <a:ext cx="1447800" cy="5478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1499069" y="1132733"/>
            <a:ext cx="2585085" cy="1588770"/>
            <a:chOff x="2141220" y="802005"/>
            <a:chExt cx="2585085" cy="158877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915" t="1491" r="1246" b="2012"/>
            <a:stretch/>
          </p:blipFill>
          <p:spPr>
            <a:xfrm>
              <a:off x="2141220" y="802005"/>
              <a:ext cx="2585085" cy="15887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548380" y="2031698"/>
              <a:ext cx="850900" cy="259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588335" y="2050316"/>
              <a:ext cx="770989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800" dirty="0" err="1" smtClean="0">
                  <a:solidFill>
                    <a:srgbClr val="C00000"/>
                  </a:solidFill>
                </a:rPr>
                <a:t>Tandetron</a:t>
              </a:r>
              <a:endParaRPr lang="fr-FR" sz="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1499068" y="3720984"/>
            <a:ext cx="2585085" cy="1568259"/>
            <a:chOff x="2141219" y="3256608"/>
            <a:chExt cx="2585085" cy="1568259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607" t="1921" r="1630" b="3435"/>
            <a:stretch/>
          </p:blipFill>
          <p:spPr>
            <a:xfrm>
              <a:off x="2141219" y="3256608"/>
              <a:ext cx="2585085" cy="1568259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722398" y="3410538"/>
              <a:ext cx="850900" cy="2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762353" y="3449486"/>
              <a:ext cx="770989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800" dirty="0" smtClean="0">
                  <a:solidFill>
                    <a:srgbClr val="C00000"/>
                  </a:solidFill>
                </a:rPr>
                <a:t>Cyclotron</a:t>
              </a:r>
              <a:endParaRPr lang="fr-FR" sz="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2" name="Cylindre 31"/>
          <p:cNvSpPr/>
          <p:nvPr/>
        </p:nvSpPr>
        <p:spPr>
          <a:xfrm rot="16200000">
            <a:off x="9251974" y="3057363"/>
            <a:ext cx="1317408" cy="341115"/>
          </a:xfrm>
          <a:prstGeom prst="can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10272522" y="3224529"/>
            <a:ext cx="72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5823627" y="2947326"/>
            <a:ext cx="1717989" cy="547836"/>
            <a:chOff x="1655605" y="2759244"/>
            <a:chExt cx="1717989" cy="547836"/>
          </a:xfrm>
        </p:grpSpPr>
        <p:sp>
          <p:nvSpPr>
            <p:cNvPr id="36" name="Rectangle 35"/>
            <p:cNvSpPr/>
            <p:nvPr/>
          </p:nvSpPr>
          <p:spPr>
            <a:xfrm>
              <a:off x="1790700" y="2759244"/>
              <a:ext cx="1447800" cy="547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1655605" y="2894662"/>
              <a:ext cx="17179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0B050"/>
                  </a:solidFill>
                </a:rPr>
                <a:t>Coupure du flux</a:t>
              </a:r>
              <a:endParaRPr lang="fr-FR" sz="1200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37" name="Connecteur droit avec flèche 36"/>
          <p:cNvCxnSpPr/>
          <p:nvPr/>
        </p:nvCxnSpPr>
        <p:spPr>
          <a:xfrm>
            <a:off x="5237791" y="3220422"/>
            <a:ext cx="72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Multiplication 37"/>
          <p:cNvSpPr/>
          <p:nvPr/>
        </p:nvSpPr>
        <p:spPr>
          <a:xfrm>
            <a:off x="7941799" y="2889713"/>
            <a:ext cx="624840" cy="676414"/>
          </a:xfrm>
          <a:prstGeom prst="mathMultiply">
            <a:avLst>
              <a:gd name="adj1" fmla="val 888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cxnSp>
        <p:nvCxnSpPr>
          <p:cNvPr id="40" name="Connecteur droit avec flèche 39"/>
          <p:cNvCxnSpPr>
            <a:stCxn id="36" idx="0"/>
          </p:cNvCxnSpPr>
          <p:nvPr/>
        </p:nvCxnSpPr>
        <p:spPr>
          <a:xfrm flipV="1">
            <a:off x="6682622" y="1817800"/>
            <a:ext cx="858994" cy="112952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4137587" y="4242950"/>
            <a:ext cx="1340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200" dirty="0" smtClean="0">
                <a:solidFill>
                  <a:srgbClr val="C00000"/>
                </a:solidFill>
              </a:rPr>
              <a:t>E</a:t>
            </a:r>
            <a:r>
              <a:rPr lang="fr-FR" sz="1200" baseline="-25000" dirty="0" smtClean="0">
                <a:solidFill>
                  <a:srgbClr val="C00000"/>
                </a:solidFill>
              </a:rPr>
              <a:t>n</a:t>
            </a:r>
            <a:endParaRPr lang="fr-FR" sz="1200" dirty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fr-FR" sz="1200" dirty="0" smtClean="0">
                <a:solidFill>
                  <a:srgbClr val="C00000"/>
                </a:solidFill>
              </a:rPr>
              <a:t>7 – 14.7 MeV</a:t>
            </a:r>
            <a:endParaRPr lang="fr-FR" sz="1200" dirty="0">
              <a:solidFill>
                <a:srgbClr val="C00000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028287" y="1466196"/>
            <a:ext cx="1559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200" dirty="0" smtClean="0">
                <a:solidFill>
                  <a:srgbClr val="C00000"/>
                </a:solidFill>
              </a:rPr>
              <a:t>E</a:t>
            </a:r>
            <a:r>
              <a:rPr lang="fr-FR" sz="1200" baseline="-25000" dirty="0" smtClean="0">
                <a:solidFill>
                  <a:srgbClr val="C00000"/>
                </a:solidFill>
              </a:rPr>
              <a:t>n</a:t>
            </a:r>
            <a:endParaRPr lang="fr-FR" sz="1200" dirty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fr-FR" sz="1200" dirty="0" smtClean="0">
                <a:solidFill>
                  <a:srgbClr val="C00000"/>
                </a:solidFill>
              </a:rPr>
              <a:t>1.2 – 6.8 MeV</a:t>
            </a:r>
          </a:p>
          <a:p>
            <a:pPr algn="ctr">
              <a:lnSpc>
                <a:spcPct val="150000"/>
              </a:lnSpc>
            </a:pPr>
            <a:r>
              <a:rPr lang="fr-FR" sz="1200" dirty="0" smtClean="0">
                <a:solidFill>
                  <a:srgbClr val="C00000"/>
                </a:solidFill>
              </a:rPr>
              <a:t>14.8 – 19 MeV</a:t>
            </a:r>
          </a:p>
        </p:txBody>
      </p:sp>
      <p:sp>
        <p:nvSpPr>
          <p:cNvPr id="46" name="Espace réservé du contenu 2"/>
          <p:cNvSpPr txBox="1">
            <a:spLocks/>
          </p:cNvSpPr>
          <p:nvPr/>
        </p:nvSpPr>
        <p:spPr>
          <a:xfrm>
            <a:off x="5823627" y="4805430"/>
            <a:ext cx="4415167" cy="140146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>
                <a:latin typeface="+mn-lt"/>
              </a:rPr>
              <a:t>Flux surfaciques types 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n . cm</a:t>
            </a:r>
            <a:r>
              <a:rPr lang="fr-FR" sz="1600" baseline="30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-2 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. s</a:t>
            </a:r>
            <a:r>
              <a:rPr lang="fr-FR" sz="1600" baseline="30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-1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fr-FR" sz="1400" baseline="30000" dirty="0" smtClean="0">
              <a:latin typeface="+mn-lt"/>
            </a:endParaRPr>
          </a:p>
          <a:p>
            <a:pPr lvl="1"/>
            <a:r>
              <a:rPr lang="fr-FR" sz="1400" dirty="0" smtClean="0">
                <a:latin typeface="+mn-lt"/>
              </a:rPr>
              <a:t>ILL : 	10</a:t>
            </a:r>
            <a:r>
              <a:rPr lang="fr-FR" sz="1400" baseline="30000" dirty="0" smtClean="0">
                <a:latin typeface="+mn-lt"/>
              </a:rPr>
              <a:t>9</a:t>
            </a:r>
            <a:r>
              <a:rPr lang="fr-FR" sz="1400" dirty="0" smtClean="0">
                <a:latin typeface="+mn-lt"/>
              </a:rPr>
              <a:t> 			(PF1B)</a:t>
            </a:r>
          </a:p>
          <a:p>
            <a:pPr lvl="1"/>
            <a:endParaRPr lang="fr-FR" sz="1400" dirty="0" smtClean="0"/>
          </a:p>
          <a:p>
            <a:pPr lvl="1"/>
            <a:r>
              <a:rPr lang="fr-FR" sz="1400" dirty="0" smtClean="0"/>
              <a:t>PTB </a:t>
            </a:r>
            <a:r>
              <a:rPr lang="fr-FR" sz="1400" dirty="0"/>
              <a:t>: 	2 . 10</a:t>
            </a:r>
            <a:r>
              <a:rPr lang="fr-FR" sz="1400" baseline="30000" dirty="0"/>
              <a:t>3 </a:t>
            </a:r>
            <a:r>
              <a:rPr lang="fr-FR" sz="1400" dirty="0"/>
              <a:t>– 2 . </a:t>
            </a:r>
            <a:r>
              <a:rPr lang="fr-FR" sz="1400" dirty="0" smtClean="0"/>
              <a:t>10</a:t>
            </a:r>
            <a:r>
              <a:rPr lang="fr-FR" sz="1400" baseline="30000" dirty="0" smtClean="0"/>
              <a:t>4	</a:t>
            </a:r>
            <a:r>
              <a:rPr lang="fr-FR" sz="1400" dirty="0" smtClean="0"/>
              <a:t>(à 1 m)</a:t>
            </a:r>
            <a:endParaRPr lang="fr-FR" sz="1400" baseline="30000" dirty="0"/>
          </a:p>
          <a:p>
            <a:pPr lvl="1"/>
            <a:endParaRPr lang="fr-FR" sz="1400" dirty="0">
              <a:latin typeface="+mn-lt"/>
            </a:endParaRPr>
          </a:p>
        </p:txBody>
      </p:sp>
      <p:sp>
        <p:nvSpPr>
          <p:cNvPr id="49" name="Flèche courbée vers la gauche 48"/>
          <p:cNvSpPr/>
          <p:nvPr/>
        </p:nvSpPr>
        <p:spPr>
          <a:xfrm>
            <a:off x="9612666" y="5317565"/>
            <a:ext cx="478420" cy="768657"/>
          </a:xfrm>
          <a:prstGeom prst="curved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10212755" y="5471632"/>
            <a:ext cx="1559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C00000"/>
                </a:solidFill>
              </a:rPr>
              <a:t>Facteur 10</a:t>
            </a:r>
            <a:r>
              <a:rPr lang="fr-FR" sz="1200" baseline="30000" dirty="0" smtClean="0">
                <a:solidFill>
                  <a:srgbClr val="C00000"/>
                </a:solidFill>
              </a:rPr>
              <a:t>-5 </a:t>
            </a:r>
            <a:r>
              <a:rPr lang="fr-FR" sz="1200" dirty="0" smtClean="0">
                <a:solidFill>
                  <a:srgbClr val="C00000"/>
                </a:solidFill>
              </a:rPr>
              <a:t>!!!</a:t>
            </a:r>
          </a:p>
        </p:txBody>
      </p:sp>
      <p:sp>
        <p:nvSpPr>
          <p:cNvPr id="53" name="Titre 5"/>
          <p:cNvSpPr>
            <a:spLocks noGrp="1"/>
          </p:cNvSpPr>
          <p:nvPr>
            <p:ph type="title"/>
          </p:nvPr>
        </p:nvSpPr>
        <p:spPr>
          <a:xfrm>
            <a:off x="286373" y="191872"/>
            <a:ext cx="10728325" cy="537431"/>
          </a:xfrm>
        </p:spPr>
        <p:txBody>
          <a:bodyPr>
            <a:normAutofit/>
          </a:bodyPr>
          <a:lstStyle/>
          <a:p>
            <a:r>
              <a:rPr lang="fr-FR" sz="2800" dirty="0" smtClean="0"/>
              <a:t>Mesures sur U238</a:t>
            </a:r>
            <a:endParaRPr lang="fr-FR" sz="2800" dirty="0"/>
          </a:p>
        </p:txBody>
      </p:sp>
      <p:sp>
        <p:nvSpPr>
          <p:cNvPr id="39" name="Espace réservé du texte 3"/>
          <p:cNvSpPr txBox="1">
            <a:spLocks/>
          </p:cNvSpPr>
          <p:nvPr/>
        </p:nvSpPr>
        <p:spPr>
          <a:xfrm>
            <a:off x="458434" y="674371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400" dirty="0" smtClean="0">
                <a:solidFill>
                  <a:schemeClr val="tx1"/>
                </a:solidFill>
              </a:rPr>
              <a:t>PTB Ion Accelerator Facility </a:t>
            </a:r>
            <a:r>
              <a:rPr lang="fr-FR" sz="1400" b="0" dirty="0" smtClean="0">
                <a:solidFill>
                  <a:schemeClr val="bg1">
                    <a:lumMod val="65000"/>
                  </a:schemeClr>
                </a:solidFill>
              </a:rPr>
              <a:t>(PIAF, </a:t>
            </a:r>
            <a:r>
              <a:rPr lang="fr-FR" sz="1400" b="0" dirty="0" err="1" smtClean="0">
                <a:solidFill>
                  <a:schemeClr val="bg1">
                    <a:lumMod val="65000"/>
                  </a:schemeClr>
                </a:solidFill>
              </a:rPr>
              <a:t>Braunschweig</a:t>
            </a:r>
            <a:r>
              <a:rPr lang="fr-FR" sz="1400" b="0" dirty="0" smtClean="0">
                <a:solidFill>
                  <a:schemeClr val="bg1">
                    <a:lumMod val="65000"/>
                  </a:schemeClr>
                </a:solidFill>
              </a:rPr>
              <a:t>, Germany)</a:t>
            </a:r>
            <a:endParaRPr lang="fr-FR" sz="14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24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8" grpId="0" animBg="1"/>
      <p:bldP spid="46" grpId="0"/>
      <p:bldP spid="49" grpId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4786" b="6966"/>
          <a:stretch/>
        </p:blipFill>
        <p:spPr>
          <a:xfrm>
            <a:off x="81458" y="1087230"/>
            <a:ext cx="4756690" cy="463081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0"/>
          <a:stretch/>
        </p:blipFill>
        <p:spPr>
          <a:xfrm>
            <a:off x="6276591" y="2464119"/>
            <a:ext cx="4351514" cy="3404109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7333658" y="5791744"/>
            <a:ext cx="2237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</a:rPr>
              <a:t>Vue arrière de LOENIEv2</a:t>
            </a:r>
            <a:endParaRPr lang="fr-FR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4926544" y="337445"/>
            <a:ext cx="7079718" cy="1966175"/>
            <a:chOff x="4686004" y="341552"/>
            <a:chExt cx="7079718" cy="1966175"/>
          </a:xfrm>
        </p:grpSpPr>
        <p:sp>
          <p:nvSpPr>
            <p:cNvPr id="21" name="Rectangle 20"/>
            <p:cNvSpPr/>
            <p:nvPr/>
          </p:nvSpPr>
          <p:spPr>
            <a:xfrm>
              <a:off x="6896297" y="651832"/>
              <a:ext cx="4869425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fr-FR" sz="1200" dirty="0" smtClean="0"/>
                <a:t>- Cylindre en polyéthylène </a:t>
              </a:r>
            </a:p>
            <a:p>
              <a:pPr lvl="2"/>
              <a:r>
                <a:rPr lang="fr-FR" sz="1000" dirty="0" smtClean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Modération des neutrons</a:t>
              </a:r>
              <a:endParaRPr lang="fr-FR" sz="1000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pPr lvl="1">
                <a:lnSpc>
                  <a:spcPct val="150000"/>
                </a:lnSpc>
              </a:pPr>
              <a:r>
                <a:rPr lang="fr-FR" sz="1200" dirty="0" smtClean="0"/>
                <a:t>- 16 compteurs proportionnels  </a:t>
              </a:r>
            </a:p>
            <a:p>
              <a:pPr lvl="2"/>
              <a:r>
                <a:rPr lang="fr-FR" sz="1000" dirty="0" smtClean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Détection des neutrons </a:t>
              </a:r>
              <a:r>
                <a:rPr lang="fr-FR" sz="1000" dirty="0" err="1" smtClean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thermalisés</a:t>
              </a:r>
              <a:endParaRPr lang="fr-FR" sz="1000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pPr lvl="1">
                <a:lnSpc>
                  <a:spcPct val="150000"/>
                </a:lnSpc>
              </a:pPr>
              <a:r>
                <a:rPr lang="fr-FR" sz="1200" dirty="0" smtClean="0"/>
                <a:t>- </a:t>
              </a:r>
              <a:r>
                <a:rPr lang="fr-FR" sz="1200" dirty="0" err="1" smtClean="0"/>
                <a:t>Flexibore</a:t>
              </a:r>
              <a:r>
                <a:rPr lang="fr-FR" sz="1200" dirty="0" smtClean="0"/>
                <a:t> </a:t>
              </a:r>
            </a:p>
            <a:p>
              <a:pPr lvl="2"/>
              <a:r>
                <a:rPr lang="fr-FR" sz="1000" dirty="0" smtClean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Absorption des neutrons thermiques (réduction du bruit)</a:t>
              </a:r>
              <a:endParaRPr lang="fr-FR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2" name="Espace réservé du contenu 2"/>
            <p:cNvSpPr txBox="1">
              <a:spLocks/>
            </p:cNvSpPr>
            <p:nvPr/>
          </p:nvSpPr>
          <p:spPr>
            <a:xfrm>
              <a:off x="4686004" y="341552"/>
              <a:ext cx="6618488" cy="158267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400" dirty="0" smtClean="0">
                  <a:solidFill>
                    <a:srgbClr val="C00000"/>
                  </a:solidFill>
                  <a:latin typeface="+mn-lt"/>
                </a:rPr>
                <a:t>Détecteur LOENIEv2</a:t>
              </a:r>
            </a:p>
            <a:p>
              <a:pPr marL="457200" lvl="1" indent="0">
                <a:buNone/>
              </a:pP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	</a:t>
              </a:r>
              <a:r>
                <a:rPr lang="fr-FR" sz="1600" dirty="0" smtClean="0">
                  <a:latin typeface="+mn-lt"/>
                  <a:sym typeface="Wingdings" panose="05000000000000000000" pitchFamily="2" charset="2"/>
                </a:rPr>
                <a:t>			</a:t>
              </a:r>
              <a:endParaRPr lang="fr-FR" sz="1800" dirty="0">
                <a:latin typeface="+mn-lt"/>
              </a:endParaRPr>
            </a:p>
          </p:txBody>
        </p:sp>
        <p:sp>
          <p:nvSpPr>
            <p:cNvPr id="23" name="Espace réservé du contenu 2"/>
            <p:cNvSpPr txBox="1">
              <a:spLocks/>
            </p:cNvSpPr>
            <p:nvPr/>
          </p:nvSpPr>
          <p:spPr>
            <a:xfrm>
              <a:off x="7201456" y="1947908"/>
              <a:ext cx="4412254" cy="35981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8913" indent="0">
                <a:buNone/>
              </a:pP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 Efficacité </a:t>
              </a:r>
              <a:r>
                <a:rPr lang="fr-FR" sz="1200" dirty="0" smtClean="0">
                  <a:solidFill>
                    <a:srgbClr val="C00000"/>
                  </a:solidFill>
                  <a:latin typeface="+mn-lt"/>
                </a:rPr>
                <a:t>constante </a:t>
              </a:r>
              <a:r>
                <a:rPr lang="fr-FR" sz="1200" dirty="0" smtClean="0">
                  <a:latin typeface="+mn-lt"/>
                </a:rPr>
                <a:t>entre 0.1 et 1 MeV (</a:t>
              </a:r>
              <a:r>
                <a:rPr lang="fr-FR" sz="1200" dirty="0" smtClean="0"/>
                <a:t>≈ </a:t>
              </a:r>
              <a:r>
                <a:rPr lang="fr-FR" sz="1200" dirty="0" smtClean="0">
                  <a:latin typeface="+mn-lt"/>
                </a:rPr>
                <a:t>12%)</a:t>
              </a:r>
              <a:endParaRPr lang="fr-FR" sz="1600" dirty="0">
                <a:latin typeface="+mn-lt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5774101" y="660144"/>
            <a:ext cx="1742325" cy="1254653"/>
            <a:chOff x="5707045" y="2319648"/>
            <a:chExt cx="1742325" cy="1254653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/>
            <a:srcRect l="1834" t="12555" r="58166" b="16185"/>
            <a:stretch/>
          </p:blipFill>
          <p:spPr>
            <a:xfrm>
              <a:off x="5707045" y="2319648"/>
              <a:ext cx="1252044" cy="1254653"/>
            </a:xfrm>
            <a:prstGeom prst="rect">
              <a:avLst/>
            </a:prstGeom>
          </p:spPr>
        </p:pic>
        <p:cxnSp>
          <p:nvCxnSpPr>
            <p:cNvPr id="26" name="Connecteur droit avec flèche 25"/>
            <p:cNvCxnSpPr/>
            <p:nvPr/>
          </p:nvCxnSpPr>
          <p:spPr>
            <a:xfrm flipH="1">
              <a:off x="6756311" y="2792283"/>
              <a:ext cx="693059" cy="1668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H="1">
              <a:off x="6756311" y="2430360"/>
              <a:ext cx="693058" cy="1757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>
              <a:off x="6746493" y="3205211"/>
              <a:ext cx="702877" cy="1974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itre 5"/>
          <p:cNvSpPr>
            <a:spLocks noGrp="1"/>
          </p:cNvSpPr>
          <p:nvPr>
            <p:ph type="title"/>
          </p:nvPr>
        </p:nvSpPr>
        <p:spPr>
          <a:xfrm>
            <a:off x="286374" y="191872"/>
            <a:ext cx="4873352" cy="537431"/>
          </a:xfrm>
        </p:spPr>
        <p:txBody>
          <a:bodyPr>
            <a:normAutofit/>
          </a:bodyPr>
          <a:lstStyle/>
          <a:p>
            <a:r>
              <a:rPr lang="fr-FR" sz="2800" dirty="0" smtClean="0"/>
              <a:t>Mesures sur U238</a:t>
            </a:r>
            <a:endParaRPr lang="fr-FR" sz="2800" dirty="0"/>
          </a:p>
        </p:txBody>
      </p:sp>
      <p:sp>
        <p:nvSpPr>
          <p:cNvPr id="40" name="Rectangle 39"/>
          <p:cNvSpPr/>
          <p:nvPr/>
        </p:nvSpPr>
        <p:spPr>
          <a:xfrm>
            <a:off x="1028284" y="1947675"/>
            <a:ext cx="1196340" cy="1224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9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557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-1" y="1087230"/>
            <a:ext cx="4838149" cy="4788555"/>
            <a:chOff x="3695428" y="1110859"/>
            <a:chExt cx="4838149" cy="478855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l="4786" b="6966"/>
            <a:stretch/>
          </p:blipFill>
          <p:spPr>
            <a:xfrm>
              <a:off x="3776887" y="1110859"/>
              <a:ext cx="4756690" cy="463081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3695428" y="3607642"/>
              <a:ext cx="2499361" cy="2291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11" t="16950" r="13244" b="12074"/>
            <a:stretch/>
          </p:blipFill>
          <p:spPr>
            <a:xfrm rot="5400000">
              <a:off x="3901202" y="3641573"/>
              <a:ext cx="1975379" cy="2207035"/>
            </a:xfrm>
            <a:prstGeom prst="rect">
              <a:avLst/>
            </a:prstGeom>
          </p:spPr>
        </p:pic>
      </p:grpSp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077679"/>
              </p:ext>
            </p:extLst>
          </p:nvPr>
        </p:nvGraphicFramePr>
        <p:xfrm>
          <a:off x="5355304" y="2853680"/>
          <a:ext cx="238080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">
                  <a:extLst>
                    <a:ext uri="{9D8B030D-6E8A-4147-A177-3AD203B41FA5}">
                      <a16:colId xmlns:a16="http://schemas.microsoft.com/office/drawing/2014/main" val="3767468260"/>
                    </a:ext>
                  </a:extLst>
                </a:gridCol>
                <a:gridCol w="1329245">
                  <a:extLst>
                    <a:ext uri="{9D8B030D-6E8A-4147-A177-3AD203B41FA5}">
                      <a16:colId xmlns:a16="http://schemas.microsoft.com/office/drawing/2014/main" val="1763656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Pureté :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baseline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99.8% (</a:t>
                      </a:r>
                      <a:r>
                        <a:rPr lang="fr-FR" sz="1200" b="0" baseline="3000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238</a:t>
                      </a:r>
                      <a:r>
                        <a:rPr lang="fr-FR" sz="1200" b="0" baseline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U)</a:t>
                      </a:r>
                      <a:endParaRPr lang="fr-FR" sz="1200" b="0" baseline="30000" noProof="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771295"/>
                  </a:ext>
                </a:extLst>
              </a:tr>
              <a:tr h="235619"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Masse :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30 g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783971"/>
                  </a:ext>
                </a:extLst>
              </a:tr>
              <a:tr h="254544"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Diamètre: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15 mm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940539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Hauteur: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9.7 mm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265781"/>
                  </a:ext>
                </a:extLst>
              </a:tr>
            </a:tbl>
          </a:graphicData>
        </a:graphic>
      </p:graphicFrame>
      <p:grpSp>
        <p:nvGrpSpPr>
          <p:cNvPr id="40" name="Groupe 39"/>
          <p:cNvGrpSpPr/>
          <p:nvPr/>
        </p:nvGrpSpPr>
        <p:grpSpPr>
          <a:xfrm>
            <a:off x="10192238" y="2542127"/>
            <a:ext cx="2115081" cy="1396970"/>
            <a:chOff x="3080135" y="1020707"/>
            <a:chExt cx="2826189" cy="1866644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4283" y="1283904"/>
              <a:ext cx="1706973" cy="1603447"/>
            </a:xfrm>
            <a:prstGeom prst="rect">
              <a:avLst/>
            </a:prstGeom>
          </p:spPr>
        </p:pic>
        <p:grpSp>
          <p:nvGrpSpPr>
            <p:cNvPr id="42" name="Groupe 41"/>
            <p:cNvGrpSpPr/>
            <p:nvPr/>
          </p:nvGrpSpPr>
          <p:grpSpPr>
            <a:xfrm>
              <a:off x="3080135" y="1020707"/>
              <a:ext cx="2826189" cy="1315670"/>
              <a:chOff x="3152237" y="2871660"/>
              <a:chExt cx="2826189" cy="1315670"/>
            </a:xfrm>
          </p:grpSpPr>
          <p:grpSp>
            <p:nvGrpSpPr>
              <p:cNvPr id="43" name="Groupe 42"/>
              <p:cNvGrpSpPr/>
              <p:nvPr/>
            </p:nvGrpSpPr>
            <p:grpSpPr>
              <a:xfrm>
                <a:off x="4884828" y="3487717"/>
                <a:ext cx="1093598" cy="370611"/>
                <a:chOff x="4884828" y="3487717"/>
                <a:chExt cx="1093598" cy="370611"/>
              </a:xfrm>
            </p:grpSpPr>
            <p:cxnSp>
              <p:nvCxnSpPr>
                <p:cNvPr id="48" name="Connecteur droit avec flèche 47"/>
                <p:cNvCxnSpPr/>
                <p:nvPr/>
              </p:nvCxnSpPr>
              <p:spPr>
                <a:xfrm flipH="1">
                  <a:off x="4959852" y="3712868"/>
                  <a:ext cx="123506" cy="145460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ZoneTexte 48"/>
                <p:cNvSpPr txBox="1"/>
                <p:nvPr/>
              </p:nvSpPr>
              <p:spPr>
                <a:xfrm>
                  <a:off x="4884828" y="3487717"/>
                  <a:ext cx="1093598" cy="3290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 smtClean="0"/>
                    <a:t>Bouchon</a:t>
                  </a:r>
                  <a:endParaRPr lang="fr-FR" sz="1000" dirty="0"/>
                </a:p>
              </p:txBody>
            </p:sp>
          </p:grpSp>
          <p:grpSp>
            <p:nvGrpSpPr>
              <p:cNvPr id="44" name="Groupe 43"/>
              <p:cNvGrpSpPr/>
              <p:nvPr/>
            </p:nvGrpSpPr>
            <p:grpSpPr>
              <a:xfrm>
                <a:off x="3152237" y="2871660"/>
                <a:ext cx="1387027" cy="455611"/>
                <a:chOff x="6680297" y="2733160"/>
                <a:chExt cx="1387027" cy="455611"/>
              </a:xfrm>
            </p:grpSpPr>
            <p:cxnSp>
              <p:nvCxnSpPr>
                <p:cNvPr id="46" name="Connecteur droit avec flèche 45"/>
                <p:cNvCxnSpPr/>
                <p:nvPr/>
              </p:nvCxnSpPr>
              <p:spPr>
                <a:xfrm rot="5400000">
                  <a:off x="7272384" y="3092564"/>
                  <a:ext cx="192414" cy="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ZoneTexte 46"/>
                <p:cNvSpPr txBox="1"/>
                <p:nvPr/>
              </p:nvSpPr>
              <p:spPr>
                <a:xfrm>
                  <a:off x="6680297" y="2733160"/>
                  <a:ext cx="1387027" cy="3290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00" dirty="0" smtClean="0"/>
                    <a:t>Conteneur</a:t>
                  </a:r>
                  <a:endParaRPr lang="fr-FR" sz="1000" dirty="0"/>
                </a:p>
              </p:txBody>
            </p:sp>
          </p:grpSp>
          <p:sp>
            <p:nvSpPr>
              <p:cNvPr id="45" name="ZoneTexte 44"/>
              <p:cNvSpPr txBox="1"/>
              <p:nvPr/>
            </p:nvSpPr>
            <p:spPr>
              <a:xfrm>
                <a:off x="3505310" y="3858327"/>
                <a:ext cx="902016" cy="329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aseline="30000" dirty="0" smtClean="0">
                    <a:solidFill>
                      <a:schemeClr val="bg1"/>
                    </a:solidFill>
                  </a:rPr>
                  <a:t>238</a:t>
                </a:r>
                <a:r>
                  <a:rPr lang="fr-FR" sz="1000" dirty="0" smtClean="0">
                    <a:solidFill>
                      <a:schemeClr val="bg1"/>
                    </a:solidFill>
                  </a:rPr>
                  <a:t>U</a:t>
                </a:r>
                <a:endParaRPr lang="fr-FR" sz="1000" baseline="30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Rectangle 49"/>
          <p:cNvSpPr/>
          <p:nvPr/>
        </p:nvSpPr>
        <p:spPr>
          <a:xfrm>
            <a:off x="1028284" y="1947675"/>
            <a:ext cx="1196340" cy="1224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52" name="Rectangle 51"/>
          <p:cNvSpPr/>
          <p:nvPr/>
        </p:nvSpPr>
        <p:spPr>
          <a:xfrm>
            <a:off x="143285" y="3875556"/>
            <a:ext cx="1196340" cy="12240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53" name="Rectangle 52"/>
          <p:cNvSpPr/>
          <p:nvPr/>
        </p:nvSpPr>
        <p:spPr>
          <a:xfrm>
            <a:off x="1918304" y="2393699"/>
            <a:ext cx="306320" cy="30529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grpSp>
        <p:nvGrpSpPr>
          <p:cNvPr id="10" name="Groupe 9"/>
          <p:cNvGrpSpPr/>
          <p:nvPr/>
        </p:nvGrpSpPr>
        <p:grpSpPr>
          <a:xfrm>
            <a:off x="4926544" y="2553590"/>
            <a:ext cx="7680504" cy="2620168"/>
            <a:chOff x="4686003" y="2558098"/>
            <a:chExt cx="7680504" cy="2620168"/>
          </a:xfrm>
        </p:grpSpPr>
        <p:grpSp>
          <p:nvGrpSpPr>
            <p:cNvPr id="39" name="Groupe 38"/>
            <p:cNvGrpSpPr/>
            <p:nvPr/>
          </p:nvGrpSpPr>
          <p:grpSpPr>
            <a:xfrm>
              <a:off x="4686003" y="2558098"/>
              <a:ext cx="5300802" cy="1356677"/>
              <a:chOff x="-89279" y="3742294"/>
              <a:chExt cx="5300802" cy="1356677"/>
            </a:xfrm>
          </p:grpSpPr>
          <p:sp>
            <p:nvSpPr>
              <p:cNvPr id="25" name="Espace réservé du contenu 2"/>
              <p:cNvSpPr txBox="1">
                <a:spLocks/>
              </p:cNvSpPr>
              <p:nvPr/>
            </p:nvSpPr>
            <p:spPr>
              <a:xfrm>
                <a:off x="-89279" y="3742294"/>
                <a:ext cx="3672708" cy="19697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>
                <a:lvl1pPr marL="360363" indent="-17145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tabLst/>
                  <a:defRPr lang="fr-FR" sz="20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lang="fr-FR" sz="18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lang="fr-FR" sz="16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lang="fr-FR" sz="14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lang="en-US" sz="1400" kern="12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rgbClr val="0070C0"/>
                    </a:solidFill>
                    <a:latin typeface="+mn-lt"/>
                  </a:rPr>
                  <a:t>Echantillon : uranium métallique </a:t>
                </a:r>
              </a:p>
            </p:txBody>
          </p:sp>
          <p:grpSp>
            <p:nvGrpSpPr>
              <p:cNvPr id="6" name="Groupe 5"/>
              <p:cNvGrpSpPr/>
              <p:nvPr/>
            </p:nvGrpSpPr>
            <p:grpSpPr>
              <a:xfrm>
                <a:off x="3133679" y="4064115"/>
                <a:ext cx="2077844" cy="1034856"/>
                <a:chOff x="3133679" y="4064115"/>
                <a:chExt cx="2077844" cy="1034856"/>
              </a:xfrm>
            </p:grpSpPr>
            <p:pic>
              <p:nvPicPr>
                <p:cNvPr id="26" name="Image 25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502" t="24258" r="33871" b="57032"/>
                <a:stretch/>
              </p:blipFill>
              <p:spPr bwMode="auto">
                <a:xfrm>
                  <a:off x="4259023" y="4074690"/>
                  <a:ext cx="952500" cy="1024281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8" name="Image 37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282" t="60848" r="11833" b="4371"/>
                <a:stretch/>
              </p:blipFill>
              <p:spPr>
                <a:xfrm>
                  <a:off x="3133679" y="4064115"/>
                  <a:ext cx="974989" cy="1034856"/>
                </a:xfrm>
                <a:prstGeom prst="rect">
                  <a:avLst/>
                </a:prstGeom>
              </p:spPr>
            </p:pic>
          </p:grpSp>
        </p:grpSp>
        <p:sp>
          <p:nvSpPr>
            <p:cNvPr id="54" name="Espace réservé du contenu 2"/>
            <p:cNvSpPr txBox="1">
              <a:spLocks/>
            </p:cNvSpPr>
            <p:nvPr/>
          </p:nvSpPr>
          <p:spPr>
            <a:xfrm>
              <a:off x="4919607" y="4199684"/>
              <a:ext cx="7446900" cy="97858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Char char="-"/>
              </a:pP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Dans LOENIEv2 		 Début de la mesure </a:t>
              </a:r>
              <a:r>
                <a:rPr lang="fr-FR" sz="1200" dirty="0" smtClean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dès la coupure </a:t>
              </a: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de l’irradiation</a:t>
              </a:r>
            </a:p>
            <a:p>
              <a:pPr>
                <a:lnSpc>
                  <a:spcPct val="150000"/>
                </a:lnSpc>
                <a:buFontTx/>
                <a:buChar char="-"/>
              </a:pPr>
              <a:r>
                <a:rPr lang="fr-FR" sz="1200" dirty="0" smtClean="0">
                  <a:latin typeface="+mn-lt"/>
                </a:rPr>
                <a:t>Proche de l’entrée	 	</a:t>
              </a: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 </a:t>
              </a:r>
              <a:r>
                <a:rPr lang="fr-FR" sz="1200" dirty="0" smtClean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Compromis</a:t>
              </a: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 entre efficacité de détection et flux incident</a:t>
              </a:r>
            </a:p>
            <a:p>
              <a:pPr>
                <a:lnSpc>
                  <a:spcPct val="150000"/>
                </a:lnSpc>
                <a:buFontTx/>
                <a:buChar char="-"/>
              </a:pP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Centrage radial (support) + répétabilité de positionnement (butée)</a:t>
              </a:r>
              <a:endParaRPr lang="fr-FR" sz="1200" dirty="0">
                <a:latin typeface="+mn-lt"/>
              </a:endParaRPr>
            </a:p>
          </p:txBody>
        </p:sp>
      </p:grpSp>
      <p:sp>
        <p:nvSpPr>
          <p:cNvPr id="63" name="ZoneTexte 62"/>
          <p:cNvSpPr txBox="1"/>
          <p:nvPr/>
        </p:nvSpPr>
        <p:spPr>
          <a:xfrm>
            <a:off x="81458" y="5763955"/>
            <a:ext cx="2215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Echantillon en position d’irradiation</a:t>
            </a:r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" name="Titre 5"/>
          <p:cNvSpPr>
            <a:spLocks noGrp="1"/>
          </p:cNvSpPr>
          <p:nvPr>
            <p:ph type="title"/>
          </p:nvPr>
        </p:nvSpPr>
        <p:spPr>
          <a:xfrm>
            <a:off x="286374" y="191872"/>
            <a:ext cx="4873352" cy="537431"/>
          </a:xfrm>
        </p:spPr>
        <p:txBody>
          <a:bodyPr>
            <a:normAutofit/>
          </a:bodyPr>
          <a:lstStyle/>
          <a:p>
            <a:r>
              <a:rPr lang="fr-FR" sz="2800" dirty="0" smtClean="0"/>
              <a:t>Mesures sur U238</a:t>
            </a:r>
            <a:endParaRPr lang="fr-FR" sz="2800" dirty="0"/>
          </a:p>
        </p:txBody>
      </p:sp>
      <p:grpSp>
        <p:nvGrpSpPr>
          <p:cNvPr id="58" name="Groupe 57"/>
          <p:cNvGrpSpPr/>
          <p:nvPr/>
        </p:nvGrpSpPr>
        <p:grpSpPr>
          <a:xfrm>
            <a:off x="4926544" y="341321"/>
            <a:ext cx="7079718" cy="1966175"/>
            <a:chOff x="4686004" y="341552"/>
            <a:chExt cx="7079718" cy="1966175"/>
          </a:xfrm>
        </p:grpSpPr>
        <p:sp>
          <p:nvSpPr>
            <p:cNvPr id="59" name="Rectangle 58"/>
            <p:cNvSpPr/>
            <p:nvPr/>
          </p:nvSpPr>
          <p:spPr>
            <a:xfrm>
              <a:off x="6896297" y="651832"/>
              <a:ext cx="4869425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fr-FR" sz="1200" dirty="0" smtClean="0"/>
                <a:t>- Cylindre en polyéthylène </a:t>
              </a:r>
            </a:p>
            <a:p>
              <a:pPr lvl="2"/>
              <a:r>
                <a:rPr lang="fr-FR" sz="1000" dirty="0" smtClean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Modération des neutrons</a:t>
              </a:r>
              <a:endParaRPr lang="fr-FR" sz="1000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pPr lvl="1">
                <a:lnSpc>
                  <a:spcPct val="150000"/>
                </a:lnSpc>
              </a:pPr>
              <a:r>
                <a:rPr lang="fr-FR" sz="1200" dirty="0" smtClean="0"/>
                <a:t>- 16 compteurs proportionnels  </a:t>
              </a:r>
            </a:p>
            <a:p>
              <a:pPr lvl="2"/>
              <a:r>
                <a:rPr lang="fr-FR" sz="1000" dirty="0" smtClean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Détection des neutrons </a:t>
              </a:r>
              <a:r>
                <a:rPr lang="fr-FR" sz="1000" dirty="0" err="1" smtClean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thermalisés</a:t>
              </a:r>
              <a:endParaRPr lang="fr-FR" sz="1000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pPr lvl="1">
                <a:lnSpc>
                  <a:spcPct val="150000"/>
                </a:lnSpc>
              </a:pPr>
              <a:r>
                <a:rPr lang="fr-FR" sz="1200" dirty="0" smtClean="0"/>
                <a:t>- </a:t>
              </a:r>
              <a:r>
                <a:rPr lang="fr-FR" sz="1200" dirty="0" err="1" smtClean="0"/>
                <a:t>Flexibore</a:t>
              </a:r>
              <a:r>
                <a:rPr lang="fr-FR" sz="1200" dirty="0" smtClean="0"/>
                <a:t> </a:t>
              </a:r>
            </a:p>
            <a:p>
              <a:pPr lvl="2"/>
              <a:r>
                <a:rPr lang="fr-FR" sz="1000" dirty="0" smtClean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Absorption des neutrons thermiques (réductio</a:t>
              </a:r>
              <a:r>
                <a:rPr lang="fr-FR" sz="1000" dirty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n</a:t>
              </a:r>
              <a:r>
                <a:rPr lang="fr-FR" sz="1000" dirty="0" smtClean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 du bruit)</a:t>
              </a:r>
              <a:endParaRPr lang="fr-FR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0" name="Espace réservé du contenu 2"/>
            <p:cNvSpPr txBox="1">
              <a:spLocks/>
            </p:cNvSpPr>
            <p:nvPr/>
          </p:nvSpPr>
          <p:spPr>
            <a:xfrm>
              <a:off x="4686004" y="341552"/>
              <a:ext cx="6618488" cy="158267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400" dirty="0" smtClean="0">
                  <a:solidFill>
                    <a:srgbClr val="C00000"/>
                  </a:solidFill>
                  <a:latin typeface="+mn-lt"/>
                </a:rPr>
                <a:t>Détecteur LOENIEv2</a:t>
              </a:r>
            </a:p>
            <a:p>
              <a:pPr marL="457200" lvl="1" indent="0">
                <a:buNone/>
              </a:pP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	</a:t>
              </a:r>
              <a:r>
                <a:rPr lang="fr-FR" sz="1600" dirty="0" smtClean="0">
                  <a:latin typeface="+mn-lt"/>
                  <a:sym typeface="Wingdings" panose="05000000000000000000" pitchFamily="2" charset="2"/>
                </a:rPr>
                <a:t>			</a:t>
              </a:r>
              <a:endParaRPr lang="fr-FR" sz="1800" dirty="0">
                <a:latin typeface="+mn-lt"/>
              </a:endParaRPr>
            </a:p>
          </p:txBody>
        </p:sp>
        <p:sp>
          <p:nvSpPr>
            <p:cNvPr id="61" name="Espace réservé du contenu 2"/>
            <p:cNvSpPr txBox="1">
              <a:spLocks/>
            </p:cNvSpPr>
            <p:nvPr/>
          </p:nvSpPr>
          <p:spPr>
            <a:xfrm>
              <a:off x="7201456" y="1947908"/>
              <a:ext cx="4412254" cy="35981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8913" indent="0">
                <a:buNone/>
              </a:pP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 Efficacité </a:t>
              </a:r>
              <a:r>
                <a:rPr lang="fr-FR" sz="1200" dirty="0" smtClean="0">
                  <a:solidFill>
                    <a:srgbClr val="C00000"/>
                  </a:solidFill>
                  <a:latin typeface="+mn-lt"/>
                </a:rPr>
                <a:t>constante </a:t>
              </a:r>
              <a:r>
                <a:rPr lang="fr-FR" sz="1200" dirty="0" smtClean="0">
                  <a:latin typeface="+mn-lt"/>
                </a:rPr>
                <a:t>entre 0.1 et 1 MeV (</a:t>
              </a:r>
              <a:r>
                <a:rPr lang="fr-FR" sz="1200" dirty="0" smtClean="0"/>
                <a:t>≈ </a:t>
              </a:r>
              <a:r>
                <a:rPr lang="fr-FR" sz="1200" dirty="0" smtClean="0">
                  <a:latin typeface="+mn-lt"/>
                </a:rPr>
                <a:t>12%)</a:t>
              </a:r>
              <a:endParaRPr lang="fr-FR" sz="1600" dirty="0">
                <a:latin typeface="+mn-lt"/>
              </a:endParaRPr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5774101" y="660144"/>
            <a:ext cx="1742325" cy="1254653"/>
            <a:chOff x="5707045" y="2319648"/>
            <a:chExt cx="1742325" cy="1254653"/>
          </a:xfrm>
        </p:grpSpPr>
        <p:pic>
          <p:nvPicPr>
            <p:cNvPr id="64" name="Image 63"/>
            <p:cNvPicPr>
              <a:picLocks noChangeAspect="1"/>
            </p:cNvPicPr>
            <p:nvPr/>
          </p:nvPicPr>
          <p:blipFill rotWithShape="1">
            <a:blip r:embed="rId8"/>
            <a:srcRect l="1834" t="12555" r="58166" b="16185"/>
            <a:stretch/>
          </p:blipFill>
          <p:spPr>
            <a:xfrm>
              <a:off x="5707045" y="2319648"/>
              <a:ext cx="1252044" cy="1254653"/>
            </a:xfrm>
            <a:prstGeom prst="rect">
              <a:avLst/>
            </a:prstGeom>
          </p:spPr>
        </p:pic>
        <p:cxnSp>
          <p:nvCxnSpPr>
            <p:cNvPr id="70" name="Connecteur droit avec flèche 69"/>
            <p:cNvCxnSpPr/>
            <p:nvPr/>
          </p:nvCxnSpPr>
          <p:spPr>
            <a:xfrm flipH="1">
              <a:off x="6756311" y="2792283"/>
              <a:ext cx="693059" cy="1668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/>
            <p:cNvCxnSpPr/>
            <p:nvPr/>
          </p:nvCxnSpPr>
          <p:spPr>
            <a:xfrm flipH="1">
              <a:off x="6756311" y="2430360"/>
              <a:ext cx="693058" cy="1757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/>
            <p:nvPr/>
          </p:nvCxnSpPr>
          <p:spPr>
            <a:xfrm flipH="1">
              <a:off x="6746493" y="3205211"/>
              <a:ext cx="702877" cy="1974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622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076" y="1765299"/>
            <a:ext cx="8659812" cy="3767993"/>
          </a:xfrm>
        </p:spPr>
        <p:txBody>
          <a:bodyPr numCol="1">
            <a:normAutofit/>
          </a:bodyPr>
          <a:lstStyle/>
          <a:p>
            <a:pPr>
              <a:spcAft>
                <a:spcPts val="1200"/>
              </a:spcAft>
            </a:pPr>
            <a:r>
              <a:rPr lang="fr-FR" dirty="0"/>
              <a:t>Historique du projet</a:t>
            </a:r>
          </a:p>
          <a:p>
            <a:pPr>
              <a:spcAft>
                <a:spcPts val="1200"/>
              </a:spcAft>
            </a:pPr>
            <a:r>
              <a:rPr lang="fr-FR" dirty="0" smtClean="0"/>
              <a:t>Finalisation </a:t>
            </a:r>
            <a:r>
              <a:rPr lang="fr-FR" dirty="0"/>
              <a:t>de l’analyse des données </a:t>
            </a:r>
            <a:r>
              <a:rPr lang="fr-FR" baseline="30000" dirty="0" smtClean="0"/>
              <a:t>235</a:t>
            </a:r>
            <a:r>
              <a:rPr lang="fr-FR" dirty="0" smtClean="0"/>
              <a:t>U en thermique</a:t>
            </a:r>
            <a:endParaRPr lang="fr-FR" dirty="0"/>
          </a:p>
          <a:p>
            <a:pPr>
              <a:spcAft>
                <a:spcPts val="1200"/>
              </a:spcAft>
            </a:pPr>
            <a:r>
              <a:rPr lang="fr-FR" dirty="0" smtClean="0"/>
              <a:t>Mesures </a:t>
            </a:r>
            <a:r>
              <a:rPr lang="fr-FR" dirty="0"/>
              <a:t>récentes au </a:t>
            </a:r>
            <a:r>
              <a:rPr lang="fr-FR" dirty="0" smtClean="0"/>
              <a:t>PTB sur </a:t>
            </a:r>
            <a:r>
              <a:rPr lang="fr-FR" baseline="30000" dirty="0" smtClean="0"/>
              <a:t>238</a:t>
            </a:r>
            <a:r>
              <a:rPr lang="fr-FR" dirty="0" smtClean="0"/>
              <a:t>U</a:t>
            </a:r>
            <a:endParaRPr lang="fr-FR" dirty="0"/>
          </a:p>
          <a:p>
            <a:pPr>
              <a:spcAft>
                <a:spcPts val="1200"/>
              </a:spcAft>
            </a:pPr>
            <a:r>
              <a:rPr lang="fr-FR" dirty="0" smtClean="0"/>
              <a:t>Préparation </a:t>
            </a:r>
            <a:r>
              <a:rPr lang="fr-FR" dirty="0"/>
              <a:t>de la prochaine campagne ILL sur le </a:t>
            </a:r>
            <a:r>
              <a:rPr lang="fr-FR" baseline="30000" dirty="0"/>
              <a:t>241</a:t>
            </a:r>
            <a:r>
              <a:rPr lang="fr-FR" dirty="0"/>
              <a:t>Pu</a:t>
            </a:r>
          </a:p>
          <a:p>
            <a:pPr>
              <a:spcAft>
                <a:spcPts val="1200"/>
              </a:spcAft>
            </a:pPr>
            <a:r>
              <a:rPr lang="fr-FR" dirty="0" smtClean="0"/>
              <a:t>Perspectives </a:t>
            </a:r>
            <a:r>
              <a:rPr lang="fr-FR" dirty="0"/>
              <a:t>futures</a:t>
            </a:r>
          </a:p>
          <a:p>
            <a:pPr>
              <a:spcAft>
                <a:spcPts val="1200"/>
              </a:spcAft>
            </a:pPr>
            <a:r>
              <a:rPr lang="fr-FR" dirty="0" smtClean="0"/>
              <a:t>Synthèse bibliographique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 smtClean="0"/>
              <a:t>Plan de la présentation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6888" y="6404610"/>
            <a:ext cx="1855470" cy="365125"/>
          </a:xfr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0F225C7-2A54-8795-689F-FCC4525F9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B0E96E-CC02-3FED-3FAF-F96BE8D9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819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4919607" y="5317095"/>
            <a:ext cx="6618488" cy="140688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rgbClr val="00B050"/>
                </a:solidFill>
                <a:latin typeface="+mn-lt"/>
              </a:rPr>
              <a:t>Placement à proximité de la source de neutrons </a:t>
            </a: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</a:t>
            </a:r>
            <a:r>
              <a:rPr lang="fr-FR" sz="14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qqs</a:t>
            </a: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cm)</a:t>
            </a:r>
          </a:p>
          <a:p>
            <a:pPr lvl="1"/>
            <a:r>
              <a:rPr lang="fr-FR" sz="1200" dirty="0" smtClean="0">
                <a:solidFill>
                  <a:srgbClr val="C00000"/>
                </a:solidFill>
                <a:latin typeface="+mn-lt"/>
              </a:rPr>
              <a:t>Maximisation</a:t>
            </a:r>
            <a:r>
              <a:rPr lang="fr-FR" sz="1200" dirty="0" smtClean="0">
                <a:latin typeface="+mn-lt"/>
              </a:rPr>
              <a:t> du taux de fission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solidFill>
                  <a:srgbClr val="C00000"/>
                </a:solidFill>
                <a:latin typeface="+mn-lt"/>
              </a:rPr>
              <a:t>Saturation</a:t>
            </a:r>
            <a:r>
              <a:rPr lang="fr-FR" sz="1200" dirty="0" smtClean="0">
                <a:latin typeface="+mn-lt"/>
              </a:rPr>
              <a:t> de l’acquisition pendant l’irradiation</a:t>
            </a:r>
          </a:p>
          <a:p>
            <a:pPr marL="457200" lvl="1" indent="0">
              <a:buNone/>
            </a:pPr>
            <a:r>
              <a:rPr lang="fr-FR" sz="1200" dirty="0" smtClean="0">
                <a:latin typeface="+mn-lt"/>
                <a:sym typeface="Wingdings" panose="05000000000000000000" pitchFamily="2" charset="2"/>
              </a:rPr>
              <a:t>	 </a:t>
            </a:r>
            <a:r>
              <a:rPr lang="fr-FR" sz="1200" dirty="0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Inhibition</a:t>
            </a:r>
            <a:r>
              <a:rPr lang="fr-FR" sz="1200" dirty="0" smtClean="0">
                <a:latin typeface="+mn-lt"/>
                <a:sym typeface="Wingdings" panose="05000000000000000000" pitchFamily="2" charset="2"/>
              </a:rPr>
              <a:t> des tubes </a:t>
            </a:r>
            <a:r>
              <a:rPr lang="fr-FR" sz="1200" baseline="30000" dirty="0" smtClean="0">
                <a:latin typeface="+mn-lt"/>
                <a:sym typeface="Wingdings" panose="05000000000000000000" pitchFamily="2" charset="2"/>
              </a:rPr>
              <a:t>3</a:t>
            </a:r>
            <a:r>
              <a:rPr lang="fr-FR" sz="1200" dirty="0" smtClean="0">
                <a:latin typeface="+mn-lt"/>
                <a:sym typeface="Wingdings" panose="05000000000000000000" pitchFamily="2" charset="2"/>
              </a:rPr>
              <a:t>He (sauf fronts montants et descendants)</a:t>
            </a:r>
          </a:p>
          <a:p>
            <a:pPr marL="457200" lvl="1" indent="0">
              <a:buNone/>
            </a:pPr>
            <a:r>
              <a:rPr lang="fr-FR" sz="1200" dirty="0" smtClean="0">
                <a:latin typeface="+mn-lt"/>
                <a:sym typeface="Wingdings" panose="05000000000000000000" pitchFamily="2" charset="2"/>
              </a:rPr>
              <a:t>	 </a:t>
            </a:r>
            <a:r>
              <a:rPr lang="fr-FR" sz="1200" dirty="0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Synchronisation</a:t>
            </a:r>
            <a:r>
              <a:rPr lang="fr-FR" sz="1200" dirty="0" smtClean="0">
                <a:latin typeface="+mn-lt"/>
                <a:sym typeface="Wingdings" panose="05000000000000000000" pitchFamily="2" charset="2"/>
              </a:rPr>
              <a:t> avec les coupures de flux</a:t>
            </a:r>
            <a:r>
              <a:rPr lang="fr-FR" sz="1600" dirty="0" smtClean="0">
                <a:latin typeface="+mn-lt"/>
                <a:sym typeface="Wingdings" panose="05000000000000000000" pitchFamily="2" charset="2"/>
              </a:rPr>
              <a:t>	</a:t>
            </a:r>
            <a:endParaRPr lang="fr-FR" sz="1800" dirty="0">
              <a:latin typeface="+mn-lt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-1" y="1087230"/>
            <a:ext cx="4838149" cy="4788555"/>
            <a:chOff x="3695428" y="1110859"/>
            <a:chExt cx="4838149" cy="478855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l="4786" b="6966"/>
            <a:stretch/>
          </p:blipFill>
          <p:spPr>
            <a:xfrm>
              <a:off x="3776887" y="1110859"/>
              <a:ext cx="4756690" cy="463081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3695428" y="3607642"/>
              <a:ext cx="4838149" cy="2291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11" t="16950" r="13244" b="12074"/>
            <a:stretch/>
          </p:blipFill>
          <p:spPr>
            <a:xfrm rot="5400000">
              <a:off x="3901202" y="3641573"/>
              <a:ext cx="1975379" cy="2207035"/>
            </a:xfrm>
            <a:prstGeom prst="rect">
              <a:avLst/>
            </a:prstGeom>
          </p:spPr>
        </p:pic>
      </p:grpSp>
      <p:sp>
        <p:nvSpPr>
          <p:cNvPr id="50" name="Rectangle 49"/>
          <p:cNvSpPr/>
          <p:nvPr/>
        </p:nvSpPr>
        <p:spPr>
          <a:xfrm>
            <a:off x="1028284" y="1947675"/>
            <a:ext cx="1196340" cy="1224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2224624" y="2306004"/>
            <a:ext cx="1630680" cy="504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52" name="Rectangle 51"/>
          <p:cNvSpPr/>
          <p:nvPr/>
        </p:nvSpPr>
        <p:spPr>
          <a:xfrm>
            <a:off x="143285" y="3875556"/>
            <a:ext cx="1196340" cy="12240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53" name="Rectangle 52"/>
          <p:cNvSpPr/>
          <p:nvPr/>
        </p:nvSpPr>
        <p:spPr>
          <a:xfrm>
            <a:off x="1918304" y="2393699"/>
            <a:ext cx="306320" cy="30529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t="13773" b="14694"/>
          <a:stretch/>
        </p:blipFill>
        <p:spPr>
          <a:xfrm>
            <a:off x="2499164" y="4725883"/>
            <a:ext cx="2331731" cy="98298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t="4547" b="13090"/>
          <a:stretch/>
        </p:blipFill>
        <p:spPr>
          <a:xfrm>
            <a:off x="2498838" y="3733772"/>
            <a:ext cx="2339871" cy="952528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2510715" y="3728134"/>
            <a:ext cx="2320180" cy="19807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58" name="Titre 5"/>
          <p:cNvSpPr>
            <a:spLocks noGrp="1"/>
          </p:cNvSpPr>
          <p:nvPr>
            <p:ph type="title"/>
          </p:nvPr>
        </p:nvSpPr>
        <p:spPr>
          <a:xfrm>
            <a:off x="286374" y="191872"/>
            <a:ext cx="4873352" cy="537431"/>
          </a:xfrm>
        </p:spPr>
        <p:txBody>
          <a:bodyPr>
            <a:normAutofit/>
          </a:bodyPr>
          <a:lstStyle/>
          <a:p>
            <a:r>
              <a:rPr lang="fr-FR" sz="2800" dirty="0" smtClean="0"/>
              <a:t>Mesures sur U238</a:t>
            </a:r>
            <a:endParaRPr lang="fr-FR" sz="2800" dirty="0"/>
          </a:p>
        </p:txBody>
      </p:sp>
      <p:grpSp>
        <p:nvGrpSpPr>
          <p:cNvPr id="59" name="Groupe 58"/>
          <p:cNvGrpSpPr/>
          <p:nvPr/>
        </p:nvGrpSpPr>
        <p:grpSpPr>
          <a:xfrm>
            <a:off x="4926544" y="337445"/>
            <a:ext cx="7079718" cy="1966175"/>
            <a:chOff x="4686004" y="341552"/>
            <a:chExt cx="7079718" cy="1966175"/>
          </a:xfrm>
        </p:grpSpPr>
        <p:sp>
          <p:nvSpPr>
            <p:cNvPr id="60" name="Rectangle 59"/>
            <p:cNvSpPr/>
            <p:nvPr/>
          </p:nvSpPr>
          <p:spPr>
            <a:xfrm>
              <a:off x="6896297" y="651832"/>
              <a:ext cx="4869425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fr-FR" sz="1200" dirty="0" smtClean="0"/>
                <a:t>- Cylindre en polyéthylène </a:t>
              </a:r>
            </a:p>
            <a:p>
              <a:pPr lvl="2"/>
              <a:r>
                <a:rPr lang="fr-FR" sz="1000" dirty="0" smtClean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Modération des neutrons</a:t>
              </a:r>
              <a:endParaRPr lang="fr-FR" sz="1000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pPr lvl="1">
                <a:lnSpc>
                  <a:spcPct val="150000"/>
                </a:lnSpc>
              </a:pPr>
              <a:r>
                <a:rPr lang="fr-FR" sz="1200" dirty="0" smtClean="0"/>
                <a:t>- 16 compteurs proportionnels  </a:t>
              </a:r>
            </a:p>
            <a:p>
              <a:pPr lvl="2"/>
              <a:r>
                <a:rPr lang="fr-FR" sz="1000" dirty="0" smtClean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Détection des neutrons </a:t>
              </a:r>
              <a:r>
                <a:rPr lang="fr-FR" sz="1000" dirty="0" err="1" smtClean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thermalisés</a:t>
              </a:r>
              <a:endParaRPr lang="fr-FR" sz="1000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pPr lvl="1">
                <a:lnSpc>
                  <a:spcPct val="150000"/>
                </a:lnSpc>
              </a:pPr>
              <a:r>
                <a:rPr lang="fr-FR" sz="1200" dirty="0" smtClean="0"/>
                <a:t>- </a:t>
              </a:r>
              <a:r>
                <a:rPr lang="fr-FR" sz="1200" dirty="0" err="1" smtClean="0"/>
                <a:t>Flexibore</a:t>
              </a:r>
              <a:r>
                <a:rPr lang="fr-FR" sz="1200" dirty="0" smtClean="0"/>
                <a:t> </a:t>
              </a:r>
            </a:p>
            <a:p>
              <a:pPr lvl="2"/>
              <a:r>
                <a:rPr lang="fr-FR" sz="1000" dirty="0" smtClean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Absorption des neutrons thermiques (réduction du bruit)</a:t>
              </a:r>
              <a:endParaRPr lang="fr-FR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4" name="Espace réservé du contenu 2"/>
            <p:cNvSpPr txBox="1">
              <a:spLocks/>
            </p:cNvSpPr>
            <p:nvPr/>
          </p:nvSpPr>
          <p:spPr>
            <a:xfrm>
              <a:off x="4686004" y="341552"/>
              <a:ext cx="6618488" cy="158267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400" dirty="0" smtClean="0">
                  <a:solidFill>
                    <a:srgbClr val="C00000"/>
                  </a:solidFill>
                  <a:latin typeface="+mn-lt"/>
                </a:rPr>
                <a:t>Détecteur LOENIEv2</a:t>
              </a:r>
            </a:p>
            <a:p>
              <a:pPr marL="457200" lvl="1" indent="0">
                <a:buNone/>
              </a:pP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	</a:t>
              </a:r>
              <a:r>
                <a:rPr lang="fr-FR" sz="1600" dirty="0" smtClean="0">
                  <a:latin typeface="+mn-lt"/>
                  <a:sym typeface="Wingdings" panose="05000000000000000000" pitchFamily="2" charset="2"/>
                </a:rPr>
                <a:t>			</a:t>
              </a:r>
              <a:endParaRPr lang="fr-FR" sz="1800" dirty="0">
                <a:latin typeface="+mn-lt"/>
              </a:endParaRPr>
            </a:p>
          </p:txBody>
        </p:sp>
        <p:sp>
          <p:nvSpPr>
            <p:cNvPr id="70" name="Espace réservé du contenu 2"/>
            <p:cNvSpPr txBox="1">
              <a:spLocks/>
            </p:cNvSpPr>
            <p:nvPr/>
          </p:nvSpPr>
          <p:spPr>
            <a:xfrm>
              <a:off x="7201456" y="1947908"/>
              <a:ext cx="4412254" cy="35981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8913" indent="0">
                <a:buNone/>
              </a:pP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 Efficacité </a:t>
              </a:r>
              <a:r>
                <a:rPr lang="fr-FR" sz="1200" dirty="0" smtClean="0">
                  <a:solidFill>
                    <a:srgbClr val="C00000"/>
                  </a:solidFill>
                  <a:latin typeface="+mn-lt"/>
                </a:rPr>
                <a:t>constante </a:t>
              </a:r>
              <a:r>
                <a:rPr lang="fr-FR" sz="1200" dirty="0" smtClean="0">
                  <a:latin typeface="+mn-lt"/>
                </a:rPr>
                <a:t>entre 0.1 et 1 MeV (</a:t>
              </a:r>
              <a:r>
                <a:rPr lang="fr-FR" sz="1200" dirty="0" smtClean="0"/>
                <a:t>≈ </a:t>
              </a:r>
              <a:r>
                <a:rPr lang="fr-FR" sz="1200" dirty="0" smtClean="0">
                  <a:latin typeface="+mn-lt"/>
                </a:rPr>
                <a:t>12%)</a:t>
              </a:r>
              <a:endParaRPr lang="fr-FR" sz="1600" dirty="0">
                <a:latin typeface="+mn-lt"/>
              </a:endParaRPr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5774101" y="660144"/>
            <a:ext cx="1742325" cy="1254653"/>
            <a:chOff x="5707045" y="2319648"/>
            <a:chExt cx="1742325" cy="1254653"/>
          </a:xfrm>
        </p:grpSpPr>
        <p:pic>
          <p:nvPicPr>
            <p:cNvPr id="72" name="Image 71"/>
            <p:cNvPicPr>
              <a:picLocks noChangeAspect="1"/>
            </p:cNvPicPr>
            <p:nvPr/>
          </p:nvPicPr>
          <p:blipFill rotWithShape="1">
            <a:blip r:embed="rId6"/>
            <a:srcRect l="1834" t="12555" r="58166" b="16185"/>
            <a:stretch/>
          </p:blipFill>
          <p:spPr>
            <a:xfrm>
              <a:off x="5707045" y="2319648"/>
              <a:ext cx="1252044" cy="1254653"/>
            </a:xfrm>
            <a:prstGeom prst="rect">
              <a:avLst/>
            </a:prstGeom>
          </p:spPr>
        </p:pic>
        <p:cxnSp>
          <p:nvCxnSpPr>
            <p:cNvPr id="73" name="Connecteur droit avec flèche 72"/>
            <p:cNvCxnSpPr/>
            <p:nvPr/>
          </p:nvCxnSpPr>
          <p:spPr>
            <a:xfrm flipH="1">
              <a:off x="6756311" y="2792283"/>
              <a:ext cx="693059" cy="1668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/>
            <p:nvPr/>
          </p:nvCxnSpPr>
          <p:spPr>
            <a:xfrm flipH="1">
              <a:off x="6756311" y="2430360"/>
              <a:ext cx="693058" cy="1757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/>
            <p:cNvCxnSpPr/>
            <p:nvPr/>
          </p:nvCxnSpPr>
          <p:spPr>
            <a:xfrm flipH="1">
              <a:off x="6746493" y="3205211"/>
              <a:ext cx="702877" cy="1974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90" name="Tableau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695462"/>
              </p:ext>
            </p:extLst>
          </p:nvPr>
        </p:nvGraphicFramePr>
        <p:xfrm>
          <a:off x="5355304" y="2853680"/>
          <a:ext cx="238080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">
                  <a:extLst>
                    <a:ext uri="{9D8B030D-6E8A-4147-A177-3AD203B41FA5}">
                      <a16:colId xmlns:a16="http://schemas.microsoft.com/office/drawing/2014/main" val="3767468260"/>
                    </a:ext>
                  </a:extLst>
                </a:gridCol>
                <a:gridCol w="1329245">
                  <a:extLst>
                    <a:ext uri="{9D8B030D-6E8A-4147-A177-3AD203B41FA5}">
                      <a16:colId xmlns:a16="http://schemas.microsoft.com/office/drawing/2014/main" val="1763656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Pureté :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baseline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99.8% (</a:t>
                      </a:r>
                      <a:r>
                        <a:rPr lang="fr-FR" sz="1200" b="0" baseline="3000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238</a:t>
                      </a:r>
                      <a:r>
                        <a:rPr lang="fr-FR" sz="1200" b="0" baseline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U)</a:t>
                      </a:r>
                      <a:endParaRPr lang="fr-FR" sz="1200" b="0" baseline="30000" noProof="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771295"/>
                  </a:ext>
                </a:extLst>
              </a:tr>
              <a:tr h="235619"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Masse :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30 g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783971"/>
                  </a:ext>
                </a:extLst>
              </a:tr>
              <a:tr h="254544"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Diamètre: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15 mm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940539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Hauteur: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9.7 mm</a:t>
                      </a:r>
                      <a:endParaRPr lang="fr-FR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265781"/>
                  </a:ext>
                </a:extLst>
              </a:tr>
            </a:tbl>
          </a:graphicData>
        </a:graphic>
      </p:graphicFrame>
      <p:grpSp>
        <p:nvGrpSpPr>
          <p:cNvPr id="91" name="Groupe 90"/>
          <p:cNvGrpSpPr/>
          <p:nvPr/>
        </p:nvGrpSpPr>
        <p:grpSpPr>
          <a:xfrm>
            <a:off x="10192238" y="2542127"/>
            <a:ext cx="2115081" cy="1396970"/>
            <a:chOff x="3080135" y="1020707"/>
            <a:chExt cx="2826189" cy="1866644"/>
          </a:xfrm>
        </p:grpSpPr>
        <p:pic>
          <p:nvPicPr>
            <p:cNvPr id="92" name="Image 9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4283" y="1283904"/>
              <a:ext cx="1706973" cy="1603447"/>
            </a:xfrm>
            <a:prstGeom prst="rect">
              <a:avLst/>
            </a:prstGeom>
          </p:spPr>
        </p:pic>
        <p:grpSp>
          <p:nvGrpSpPr>
            <p:cNvPr id="93" name="Groupe 92"/>
            <p:cNvGrpSpPr/>
            <p:nvPr/>
          </p:nvGrpSpPr>
          <p:grpSpPr>
            <a:xfrm>
              <a:off x="3080135" y="1020707"/>
              <a:ext cx="2826189" cy="1315670"/>
              <a:chOff x="3152237" y="2871660"/>
              <a:chExt cx="2826189" cy="1315670"/>
            </a:xfrm>
          </p:grpSpPr>
          <p:grpSp>
            <p:nvGrpSpPr>
              <p:cNvPr id="94" name="Groupe 93"/>
              <p:cNvGrpSpPr/>
              <p:nvPr/>
            </p:nvGrpSpPr>
            <p:grpSpPr>
              <a:xfrm>
                <a:off x="4884828" y="3487717"/>
                <a:ext cx="1093598" cy="370611"/>
                <a:chOff x="4884828" y="3487717"/>
                <a:chExt cx="1093598" cy="370611"/>
              </a:xfrm>
            </p:grpSpPr>
            <p:cxnSp>
              <p:nvCxnSpPr>
                <p:cNvPr id="99" name="Connecteur droit avec flèche 98"/>
                <p:cNvCxnSpPr/>
                <p:nvPr/>
              </p:nvCxnSpPr>
              <p:spPr>
                <a:xfrm flipH="1">
                  <a:off x="4959852" y="3712868"/>
                  <a:ext cx="123506" cy="145460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ZoneTexte 99"/>
                <p:cNvSpPr txBox="1"/>
                <p:nvPr/>
              </p:nvSpPr>
              <p:spPr>
                <a:xfrm>
                  <a:off x="4884828" y="3487717"/>
                  <a:ext cx="1093598" cy="3290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 smtClean="0"/>
                    <a:t>Bouchon</a:t>
                  </a:r>
                  <a:endParaRPr lang="fr-FR" sz="1000" dirty="0"/>
                </a:p>
              </p:txBody>
            </p:sp>
          </p:grpSp>
          <p:grpSp>
            <p:nvGrpSpPr>
              <p:cNvPr id="95" name="Groupe 94"/>
              <p:cNvGrpSpPr/>
              <p:nvPr/>
            </p:nvGrpSpPr>
            <p:grpSpPr>
              <a:xfrm>
                <a:off x="3152237" y="2871660"/>
                <a:ext cx="1387027" cy="455611"/>
                <a:chOff x="6680297" y="2733160"/>
                <a:chExt cx="1387027" cy="455611"/>
              </a:xfrm>
            </p:grpSpPr>
            <p:cxnSp>
              <p:nvCxnSpPr>
                <p:cNvPr id="97" name="Connecteur droit avec flèche 96"/>
                <p:cNvCxnSpPr/>
                <p:nvPr/>
              </p:nvCxnSpPr>
              <p:spPr>
                <a:xfrm rot="5400000">
                  <a:off x="7272384" y="3092564"/>
                  <a:ext cx="192414" cy="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ZoneTexte 97"/>
                <p:cNvSpPr txBox="1"/>
                <p:nvPr/>
              </p:nvSpPr>
              <p:spPr>
                <a:xfrm>
                  <a:off x="6680297" y="2733160"/>
                  <a:ext cx="1387027" cy="3290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00" dirty="0" smtClean="0"/>
                    <a:t>Conteneur</a:t>
                  </a:r>
                  <a:endParaRPr lang="fr-FR" sz="1000" dirty="0"/>
                </a:p>
              </p:txBody>
            </p:sp>
          </p:grpSp>
          <p:sp>
            <p:nvSpPr>
              <p:cNvPr id="96" name="ZoneTexte 95"/>
              <p:cNvSpPr txBox="1"/>
              <p:nvPr/>
            </p:nvSpPr>
            <p:spPr>
              <a:xfrm>
                <a:off x="3505310" y="3858327"/>
                <a:ext cx="902016" cy="329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aseline="30000" dirty="0" smtClean="0">
                    <a:solidFill>
                      <a:schemeClr val="bg1"/>
                    </a:solidFill>
                  </a:rPr>
                  <a:t>238</a:t>
                </a:r>
                <a:r>
                  <a:rPr lang="fr-FR" sz="1000" dirty="0" smtClean="0">
                    <a:solidFill>
                      <a:schemeClr val="bg1"/>
                    </a:solidFill>
                  </a:rPr>
                  <a:t>U</a:t>
                </a:r>
                <a:endParaRPr lang="fr-FR" sz="1000" baseline="30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1" name="Groupe 100"/>
          <p:cNvGrpSpPr/>
          <p:nvPr/>
        </p:nvGrpSpPr>
        <p:grpSpPr>
          <a:xfrm>
            <a:off x="4926544" y="2553590"/>
            <a:ext cx="7680504" cy="2620168"/>
            <a:chOff x="4686003" y="2558098"/>
            <a:chExt cx="7680504" cy="2620168"/>
          </a:xfrm>
        </p:grpSpPr>
        <p:grpSp>
          <p:nvGrpSpPr>
            <p:cNvPr id="102" name="Groupe 101"/>
            <p:cNvGrpSpPr/>
            <p:nvPr/>
          </p:nvGrpSpPr>
          <p:grpSpPr>
            <a:xfrm>
              <a:off x="4686003" y="2558098"/>
              <a:ext cx="5300802" cy="1356677"/>
              <a:chOff x="-89279" y="3742294"/>
              <a:chExt cx="5300802" cy="1356677"/>
            </a:xfrm>
          </p:grpSpPr>
          <p:sp>
            <p:nvSpPr>
              <p:cNvPr id="104" name="Espace réservé du contenu 2"/>
              <p:cNvSpPr txBox="1">
                <a:spLocks/>
              </p:cNvSpPr>
              <p:nvPr/>
            </p:nvSpPr>
            <p:spPr>
              <a:xfrm>
                <a:off x="-89279" y="3742294"/>
                <a:ext cx="3672708" cy="19697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>
                <a:lvl1pPr marL="360363" indent="-17145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tabLst/>
                  <a:defRPr lang="fr-FR" sz="20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lang="fr-FR" sz="18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lang="fr-FR" sz="16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lang="fr-FR" sz="14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lang="en-US" sz="1400" kern="12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rgbClr val="0070C0"/>
                    </a:solidFill>
                    <a:latin typeface="+mn-lt"/>
                  </a:rPr>
                  <a:t>Echantillon : uranium métallique </a:t>
                </a:r>
              </a:p>
            </p:txBody>
          </p:sp>
          <p:grpSp>
            <p:nvGrpSpPr>
              <p:cNvPr id="105" name="Groupe 104"/>
              <p:cNvGrpSpPr/>
              <p:nvPr/>
            </p:nvGrpSpPr>
            <p:grpSpPr>
              <a:xfrm>
                <a:off x="3133679" y="4064115"/>
                <a:ext cx="2077844" cy="1034856"/>
                <a:chOff x="3133679" y="4064115"/>
                <a:chExt cx="2077844" cy="1034856"/>
              </a:xfrm>
            </p:grpSpPr>
            <p:pic>
              <p:nvPicPr>
                <p:cNvPr id="106" name="Image 105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502" t="24258" r="33871" b="57032"/>
                <a:stretch/>
              </p:blipFill>
              <p:spPr bwMode="auto">
                <a:xfrm>
                  <a:off x="4259023" y="4074690"/>
                  <a:ext cx="952500" cy="1024281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07" name="Image 10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282" t="60848" r="11833" b="4371"/>
                <a:stretch/>
              </p:blipFill>
              <p:spPr>
                <a:xfrm>
                  <a:off x="3133679" y="4064115"/>
                  <a:ext cx="974989" cy="1034856"/>
                </a:xfrm>
                <a:prstGeom prst="rect">
                  <a:avLst/>
                </a:prstGeom>
              </p:spPr>
            </p:pic>
          </p:grpSp>
        </p:grpSp>
        <p:sp>
          <p:nvSpPr>
            <p:cNvPr id="103" name="Espace réservé du contenu 2"/>
            <p:cNvSpPr txBox="1">
              <a:spLocks/>
            </p:cNvSpPr>
            <p:nvPr/>
          </p:nvSpPr>
          <p:spPr>
            <a:xfrm>
              <a:off x="4919607" y="4199684"/>
              <a:ext cx="7446900" cy="97858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Char char="-"/>
              </a:pP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Dans LOENIEv2 		 Début de la mesure </a:t>
              </a:r>
              <a:r>
                <a:rPr lang="fr-FR" sz="1200" dirty="0" smtClean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dès la coupure </a:t>
              </a: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de l’irradiation</a:t>
              </a:r>
            </a:p>
            <a:p>
              <a:pPr>
                <a:lnSpc>
                  <a:spcPct val="150000"/>
                </a:lnSpc>
                <a:buFontTx/>
                <a:buChar char="-"/>
              </a:pPr>
              <a:r>
                <a:rPr lang="fr-FR" sz="1200" dirty="0" smtClean="0">
                  <a:latin typeface="+mn-lt"/>
                </a:rPr>
                <a:t>Proche de l’entrée	 	</a:t>
              </a: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 </a:t>
              </a:r>
              <a:r>
                <a:rPr lang="fr-FR" sz="1200" dirty="0" smtClean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Compromis</a:t>
              </a: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 entre efficacité de détection et flux incident</a:t>
              </a:r>
            </a:p>
            <a:p>
              <a:pPr>
                <a:lnSpc>
                  <a:spcPct val="150000"/>
                </a:lnSpc>
                <a:buFontTx/>
                <a:buChar char="-"/>
              </a:pPr>
              <a:r>
                <a:rPr lang="fr-FR" sz="1200" dirty="0" smtClean="0">
                  <a:latin typeface="+mn-lt"/>
                  <a:sym typeface="Wingdings" panose="05000000000000000000" pitchFamily="2" charset="2"/>
                </a:rPr>
                <a:t>Centrage radial (support) + répétabilité de positionnement (butée)</a:t>
              </a:r>
              <a:endParaRPr lang="fr-FR" sz="1200" dirty="0">
                <a:latin typeface="+mn-lt"/>
              </a:endParaRPr>
            </a:p>
          </p:txBody>
        </p:sp>
      </p:grpSp>
      <p:sp>
        <p:nvSpPr>
          <p:cNvPr id="108" name="ZoneTexte 107"/>
          <p:cNvSpPr txBox="1"/>
          <p:nvPr/>
        </p:nvSpPr>
        <p:spPr>
          <a:xfrm>
            <a:off x="81458" y="5763955"/>
            <a:ext cx="2215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Echantillon en position d’irradiation</a:t>
            </a:r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2292576" y="5753316"/>
            <a:ext cx="274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Cible solide de Tritium (haut) </a:t>
            </a:r>
          </a:p>
          <a:p>
            <a:pPr algn="ctr"/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Cible gazeuse de Deutérium (bas)</a:t>
            </a:r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02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 dirty="0"/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400" dirty="0" smtClean="0">
                <a:solidFill>
                  <a:schemeClr val="tx1"/>
                </a:solidFill>
              </a:rPr>
              <a:t>Analyse : 3 étapes principales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9" name="Espace réservé du contenu 16"/>
          <p:cNvSpPr txBox="1">
            <a:spLocks/>
          </p:cNvSpPr>
          <p:nvPr/>
        </p:nvSpPr>
        <p:spPr>
          <a:xfrm>
            <a:off x="1023288" y="1054534"/>
            <a:ext cx="6970287" cy="11037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400" dirty="0" smtClean="0">
                <a:latin typeface="+mn-lt"/>
              </a:rPr>
              <a:t>Estimation de </a:t>
            </a:r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l’efficacité</a:t>
            </a:r>
            <a:r>
              <a:rPr lang="fr-FR" sz="1400" dirty="0" smtClean="0">
                <a:latin typeface="+mn-lt"/>
              </a:rPr>
              <a:t> de détection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Modèle Monte-Carlo de LOENIEv2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Validation expérimentale avec une source </a:t>
            </a:r>
            <a:r>
              <a:rPr lang="fr-FR" sz="1200" dirty="0" err="1" smtClean="0">
                <a:latin typeface="+mn-lt"/>
              </a:rPr>
              <a:t>AmBe</a:t>
            </a:r>
            <a:endParaRPr lang="fr-FR" sz="6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0" name="Accolade fermante 9"/>
          <p:cNvSpPr/>
          <p:nvPr/>
        </p:nvSpPr>
        <p:spPr>
          <a:xfrm rot="10800000">
            <a:off x="960438" y="2712720"/>
            <a:ext cx="201686" cy="176836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-70040" y="3443525"/>
            <a:ext cx="1030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C00000"/>
                </a:solidFill>
              </a:rPr>
              <a:t>Pour chaque énergie !</a:t>
            </a:r>
            <a:endParaRPr lang="fr-FR" sz="1400" dirty="0">
              <a:solidFill>
                <a:srgbClr val="C0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5832" t="4017" r="5837" b="4685"/>
          <a:stretch/>
        </p:blipFill>
        <p:spPr>
          <a:xfrm>
            <a:off x="10337589" y="852734"/>
            <a:ext cx="1282912" cy="136118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475345" y="482338"/>
            <a:ext cx="3324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</a:rPr>
              <a:t>Encapsulation et comptage d’une source de neutrons </a:t>
            </a:r>
            <a:r>
              <a:rPr lang="fr-FR" sz="1000" i="1" dirty="0" err="1" smtClean="0">
                <a:solidFill>
                  <a:schemeClr val="bg1">
                    <a:lumMod val="65000"/>
                  </a:schemeClr>
                </a:solidFill>
              </a:rPr>
              <a:t>AmBe</a:t>
            </a:r>
            <a:endParaRPr lang="fr-FR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9" t="13845" r="18340" b="18957"/>
          <a:stretch/>
        </p:blipFill>
        <p:spPr>
          <a:xfrm rot="5400000">
            <a:off x="10690917" y="5220760"/>
            <a:ext cx="1113947" cy="106064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l="9817" b="2089"/>
          <a:stretch/>
        </p:blipFill>
        <p:spPr>
          <a:xfrm>
            <a:off x="7869531" y="5197852"/>
            <a:ext cx="1217565" cy="111113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6" t="13235" r="16191"/>
          <a:stretch/>
        </p:blipFill>
        <p:spPr>
          <a:xfrm rot="5400000">
            <a:off x="9345358" y="5137535"/>
            <a:ext cx="1113949" cy="122709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992880" y="5979846"/>
            <a:ext cx="3933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</a:rPr>
              <a:t>Placement et comptage des dosimètres (gauche, centre)</a:t>
            </a:r>
          </a:p>
          <a:p>
            <a:pPr algn="ctr"/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</a:rPr>
              <a:t>Comptage post-irradiation de l’échantillon (droite)</a:t>
            </a:r>
            <a:endParaRPr lang="fr-FR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0" t="2016" r="35928" b="6027"/>
          <a:stretch/>
        </p:blipFill>
        <p:spPr>
          <a:xfrm>
            <a:off x="8475345" y="862966"/>
            <a:ext cx="1469125" cy="1352070"/>
          </a:xfrm>
          <a:prstGeom prst="rect">
            <a:avLst/>
          </a:prstGeom>
        </p:spPr>
      </p:pic>
      <p:grpSp>
        <p:nvGrpSpPr>
          <p:cNvPr id="35" name="Groupe 34"/>
          <p:cNvGrpSpPr/>
          <p:nvPr/>
        </p:nvGrpSpPr>
        <p:grpSpPr>
          <a:xfrm>
            <a:off x="7727049" y="2392761"/>
            <a:ext cx="4522439" cy="2344874"/>
            <a:chOff x="7727049" y="2392761"/>
            <a:chExt cx="4522439" cy="2344874"/>
          </a:xfrm>
        </p:grpSpPr>
        <p:grpSp>
          <p:nvGrpSpPr>
            <p:cNvPr id="21" name="Groupe 20"/>
            <p:cNvGrpSpPr/>
            <p:nvPr/>
          </p:nvGrpSpPr>
          <p:grpSpPr>
            <a:xfrm>
              <a:off x="7727049" y="2392761"/>
              <a:ext cx="4522439" cy="2344874"/>
              <a:chOff x="6672755" y="2326791"/>
              <a:chExt cx="5261073" cy="2727854"/>
            </a:xfrm>
          </p:grpSpPr>
          <p:grpSp>
            <p:nvGrpSpPr>
              <p:cNvPr id="22" name="Groupe 21"/>
              <p:cNvGrpSpPr/>
              <p:nvPr/>
            </p:nvGrpSpPr>
            <p:grpSpPr>
              <a:xfrm>
                <a:off x="6672755" y="2326791"/>
                <a:ext cx="5261073" cy="2727854"/>
                <a:chOff x="7104453" y="2332803"/>
                <a:chExt cx="6912414" cy="3584070"/>
              </a:xfrm>
            </p:grpSpPr>
            <p:pic>
              <p:nvPicPr>
                <p:cNvPr id="29" name="Image 28"/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39" t="8486" r="8855" b="1164"/>
                <a:stretch/>
              </p:blipFill>
              <p:spPr>
                <a:xfrm>
                  <a:off x="7104453" y="2677906"/>
                  <a:ext cx="6507596" cy="3238967"/>
                </a:xfrm>
                <a:prstGeom prst="rect">
                  <a:avLst/>
                </a:prstGeom>
              </p:spPr>
            </p:pic>
            <p:cxnSp>
              <p:nvCxnSpPr>
                <p:cNvPr id="25" name="Connecteur droit 24"/>
                <p:cNvCxnSpPr/>
                <p:nvPr/>
              </p:nvCxnSpPr>
              <p:spPr>
                <a:xfrm>
                  <a:off x="8582389" y="2661963"/>
                  <a:ext cx="0" cy="2892279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25"/>
                <p:cNvCxnSpPr/>
                <p:nvPr/>
              </p:nvCxnSpPr>
              <p:spPr>
                <a:xfrm>
                  <a:off x="12432116" y="2736847"/>
                  <a:ext cx="0" cy="312108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ZoneTexte 27"/>
                <p:cNvSpPr txBox="1"/>
                <p:nvPr/>
              </p:nvSpPr>
              <p:spPr>
                <a:xfrm>
                  <a:off x="12420221" y="2332803"/>
                  <a:ext cx="1596646" cy="3763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Irradiation</a:t>
                  </a:r>
                  <a:endParaRPr lang="fr-FR" sz="10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p:grpSp>
          <p:sp>
            <p:nvSpPr>
              <p:cNvPr id="23" name="ZoneTexte 22"/>
              <p:cNvSpPr txBox="1"/>
              <p:nvPr/>
            </p:nvSpPr>
            <p:spPr>
              <a:xfrm>
                <a:off x="7877739" y="2352001"/>
                <a:ext cx="2840873" cy="286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>
                        <a:lumMod val="65000"/>
                      </a:schemeClr>
                    </a:solidFill>
                  </a:rPr>
                  <a:t>Comptage des neutrons retardés</a:t>
                </a:r>
                <a:endParaRPr lang="fr-FR" sz="10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>
              <a:off x="7754536" y="2415553"/>
              <a:ext cx="11355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bg1">
                      <a:lumMod val="65000"/>
                    </a:schemeClr>
                  </a:solidFill>
                </a:rPr>
                <a:t>Irradiation</a:t>
              </a:r>
              <a:endParaRPr lang="fr-FR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7993575" y="4723250"/>
            <a:ext cx="401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</a:rPr>
              <a:t>Exemple de courbe de comptage en neutrons retardés</a:t>
            </a:r>
          </a:p>
          <a:p>
            <a:pPr algn="ctr"/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</a:rPr>
              <a:t>(mesure de </a:t>
            </a:r>
            <a:r>
              <a:rPr lang="fr-FR" sz="1000" i="1" dirty="0" err="1" smtClean="0">
                <a:solidFill>
                  <a:schemeClr val="bg1">
                    <a:lumMod val="65000"/>
                  </a:schemeClr>
                </a:solidFill>
              </a:rPr>
              <a:t>ν</a:t>
            </a:r>
            <a:r>
              <a:rPr lang="fr-FR" sz="1000" i="1" baseline="-25000" dirty="0" err="1" smtClean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fr-FR" sz="1000" i="1" baseline="-25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</a:rPr>
              <a:t>à 14.8 MeV)</a:t>
            </a:r>
            <a:endParaRPr lang="fr-FR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Espace réservé du contenu 16"/>
          <p:cNvSpPr txBox="1">
            <a:spLocks/>
          </p:cNvSpPr>
          <p:nvPr/>
        </p:nvSpPr>
        <p:spPr>
          <a:xfrm>
            <a:off x="1016723" y="2491753"/>
            <a:ext cx="6589092" cy="104515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400" dirty="0" smtClean="0">
                <a:latin typeface="+mn-lt"/>
              </a:rPr>
              <a:t>Production des courbes de </a:t>
            </a:r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comptage en neutrons retardés</a:t>
            </a:r>
            <a:endParaRPr lang="fr-FR" sz="1400" dirty="0" smtClean="0"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Nombreuses étapes pour traiter les fichiers issus de l’acquisition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(conversion en format lisible, synchronisation et sommation des cycles, correction de temps mort …)</a:t>
            </a:r>
            <a:endParaRPr lang="fr-FR" sz="6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4" name="Espace réservé du contenu 16"/>
          <p:cNvSpPr txBox="1">
            <a:spLocks/>
          </p:cNvSpPr>
          <p:nvPr/>
        </p:nvSpPr>
        <p:spPr>
          <a:xfrm>
            <a:off x="1023289" y="4279791"/>
            <a:ext cx="6502074" cy="136662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Estimation du taux de fission </a:t>
            </a:r>
            <a:r>
              <a:rPr lang="fr-FR" sz="1400" dirty="0" smtClean="0">
                <a:latin typeface="+mn-lt"/>
              </a:rPr>
              <a:t>(3 méthodes)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Etalonnage et suivi du flux de neutrons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Dosimétrie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(Indium, Nickel, Cobalt, Magnésium, Fer, Titane, Niobium)</a:t>
            </a:r>
          </a:p>
          <a:p>
            <a:pPr lvl="1">
              <a:lnSpc>
                <a:spcPct val="150000"/>
              </a:lnSpc>
            </a:pPr>
            <a:r>
              <a:rPr lang="fr-FR" sz="1200" dirty="0" smtClean="0">
                <a:latin typeface="+mn-lt"/>
              </a:rPr>
              <a:t>Activation de l’échantillon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(1</a:t>
            </a:r>
            <a:r>
              <a:rPr lang="fr-FR" sz="1200" baseline="30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énergie de chaque campagne)</a:t>
            </a:r>
            <a:endParaRPr lang="fr-FR" sz="6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6" name="Titre 5"/>
          <p:cNvSpPr>
            <a:spLocks noGrp="1"/>
          </p:cNvSpPr>
          <p:nvPr>
            <p:ph type="title"/>
          </p:nvPr>
        </p:nvSpPr>
        <p:spPr>
          <a:xfrm>
            <a:off x="330586" y="63647"/>
            <a:ext cx="10728325" cy="554829"/>
          </a:xfrm>
        </p:spPr>
        <p:txBody>
          <a:bodyPr>
            <a:normAutofit/>
          </a:bodyPr>
          <a:lstStyle/>
          <a:p>
            <a:r>
              <a:rPr lang="fr-FR" sz="2800" dirty="0"/>
              <a:t>Mesures sur U238</a:t>
            </a:r>
          </a:p>
        </p:txBody>
      </p:sp>
      <p:sp>
        <p:nvSpPr>
          <p:cNvPr id="30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34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6996" r="9188" b="1126"/>
          <a:stretch/>
        </p:blipFill>
        <p:spPr>
          <a:xfrm>
            <a:off x="1492441" y="1436795"/>
            <a:ext cx="8404614" cy="4259267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 dirty="0"/>
          </a:p>
        </p:txBody>
      </p:sp>
      <p:sp>
        <p:nvSpPr>
          <p:cNvPr id="8" name="Espace réservé du contenu 16"/>
          <p:cNvSpPr txBox="1">
            <a:spLocks/>
          </p:cNvSpPr>
          <p:nvPr/>
        </p:nvSpPr>
        <p:spPr>
          <a:xfrm>
            <a:off x="444783" y="498212"/>
            <a:ext cx="5915377" cy="5985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latin typeface="+mn-lt"/>
              </a:rPr>
              <a:t>2 campagnes de test d’1 semaine</a:t>
            </a:r>
          </a:p>
          <a:p>
            <a:pPr>
              <a:lnSpc>
                <a:spcPct val="150000"/>
              </a:lnSpc>
            </a:pPr>
            <a:r>
              <a:rPr lang="fr-FR" sz="1400" dirty="0" smtClean="0">
                <a:latin typeface="+mn-lt"/>
              </a:rPr>
              <a:t>2 campagnes de mesure de 2 semaines (Fév. Et Sep. 2023)</a:t>
            </a:r>
          </a:p>
        </p:txBody>
      </p:sp>
      <p:sp>
        <p:nvSpPr>
          <p:cNvPr id="9" name="Espace réservé du contenu 16"/>
          <p:cNvSpPr txBox="1">
            <a:spLocks/>
          </p:cNvSpPr>
          <p:nvPr/>
        </p:nvSpPr>
        <p:spPr>
          <a:xfrm>
            <a:off x="468478" y="5605266"/>
            <a:ext cx="5704890" cy="10790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Bon accord </a:t>
            </a:r>
            <a:r>
              <a:rPr lang="fr-FR" sz="1400" dirty="0" smtClean="0">
                <a:latin typeface="+mn-lt"/>
              </a:rPr>
              <a:t>global avec la littérature</a:t>
            </a:r>
          </a:p>
          <a:p>
            <a:pPr>
              <a:lnSpc>
                <a:spcPct val="150000"/>
              </a:lnSpc>
            </a:pPr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Incertitudes réduites </a:t>
            </a:r>
            <a:r>
              <a:rPr lang="fr-FR" sz="1400" dirty="0" smtClean="0">
                <a:latin typeface="+mn-lt"/>
              </a:rPr>
              <a:t>: 2 – 3 %</a:t>
            </a:r>
          </a:p>
          <a:p>
            <a:pPr lvl="1"/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Quelques sources restantes à propager (géométriques, sections efficaces)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0" name="Espace réservé du contenu 16"/>
          <p:cNvSpPr txBox="1">
            <a:spLocks/>
          </p:cNvSpPr>
          <p:nvPr/>
        </p:nvSpPr>
        <p:spPr>
          <a:xfrm>
            <a:off x="6859233" y="5482996"/>
            <a:ext cx="5074523" cy="150390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400" dirty="0" err="1" smtClean="0">
                <a:latin typeface="+mn-lt"/>
              </a:rPr>
              <a:t>ν</a:t>
            </a:r>
            <a:r>
              <a:rPr lang="fr-FR" sz="1400" baseline="-25000" dirty="0" err="1" smtClean="0">
                <a:latin typeface="+mn-lt"/>
              </a:rPr>
              <a:t>d</a:t>
            </a:r>
            <a:r>
              <a:rPr lang="fr-FR" sz="1400" baseline="-25000" dirty="0" smtClean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plus faible que prévu à </a:t>
            </a:r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≈ 2 MeV</a:t>
            </a:r>
          </a:p>
          <a:p>
            <a:pPr>
              <a:lnSpc>
                <a:spcPct val="150000"/>
              </a:lnSpc>
            </a:pPr>
            <a:r>
              <a:rPr lang="fr-FR" sz="1300" dirty="0" err="1" smtClean="0">
                <a:latin typeface="+mn-lt"/>
              </a:rPr>
              <a:t>Déroissance</a:t>
            </a:r>
            <a:r>
              <a:rPr lang="fr-FR" sz="1300" dirty="0" smtClean="0">
                <a:latin typeface="+mn-lt"/>
              </a:rPr>
              <a:t> apparente entre 1.5 et 2 MeV</a:t>
            </a:r>
          </a:p>
          <a:p>
            <a:pPr lvl="1">
              <a:lnSpc>
                <a:spcPct val="150000"/>
              </a:lnSpc>
            </a:pPr>
            <a:r>
              <a:rPr lang="fr-FR" sz="11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Evolution des FY des précurseurs ?</a:t>
            </a:r>
            <a:endParaRPr lang="fr-FR" sz="11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82" y="5625128"/>
            <a:ext cx="548644" cy="54864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650092" y="4894511"/>
            <a:ext cx="2283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Dépendance en énergie du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ν</a:t>
            </a:r>
            <a:r>
              <a:rPr lang="fr-FR" sz="1000" baseline="-25000" dirty="0" err="1" smtClean="0">
                <a:solidFill>
                  <a:schemeClr val="bg1">
                    <a:lumMod val="65000"/>
                  </a:schemeClr>
                </a:solidFill>
              </a:rPr>
              <a:t>d</a:t>
            </a:r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itre 5"/>
          <p:cNvSpPr>
            <a:spLocks noGrp="1"/>
          </p:cNvSpPr>
          <p:nvPr>
            <p:ph type="title"/>
          </p:nvPr>
        </p:nvSpPr>
        <p:spPr>
          <a:xfrm>
            <a:off x="330586" y="63647"/>
            <a:ext cx="10728325" cy="554829"/>
          </a:xfrm>
        </p:spPr>
        <p:txBody>
          <a:bodyPr>
            <a:normAutofit/>
          </a:bodyPr>
          <a:lstStyle/>
          <a:p>
            <a:r>
              <a:rPr lang="fr-FR" sz="2800" dirty="0" smtClean="0"/>
              <a:t>Mesures sur U238</a:t>
            </a:r>
            <a:endParaRPr lang="fr-FR" sz="2800" dirty="0"/>
          </a:p>
        </p:txBody>
      </p:sp>
      <p:sp>
        <p:nvSpPr>
          <p:cNvPr id="14" name="Espace réservé du contenu 16"/>
          <p:cNvSpPr txBox="1">
            <a:spLocks/>
          </p:cNvSpPr>
          <p:nvPr/>
        </p:nvSpPr>
        <p:spPr>
          <a:xfrm>
            <a:off x="7892972" y="498212"/>
            <a:ext cx="3812257" cy="5985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15</a:t>
            </a:r>
            <a:r>
              <a:rPr lang="fr-FR" sz="1400" dirty="0" smtClean="0">
                <a:latin typeface="+mn-lt"/>
              </a:rPr>
              <a:t> mesures de </a:t>
            </a:r>
            <a:r>
              <a:rPr lang="el-GR" sz="1400" dirty="0" smtClean="0">
                <a:latin typeface="+mn-lt"/>
              </a:rPr>
              <a:t>ν</a:t>
            </a:r>
            <a:r>
              <a:rPr lang="fr-FR" sz="1400" baseline="-25000" dirty="0" smtClean="0">
                <a:latin typeface="+mn-lt"/>
              </a:rPr>
              <a:t>d </a:t>
            </a:r>
            <a:r>
              <a:rPr lang="fr-FR" sz="1400" dirty="0" smtClean="0">
                <a:latin typeface="+mn-lt"/>
              </a:rPr>
              <a:t>entre 1.5 et 19 MeV</a:t>
            </a:r>
          </a:p>
          <a:p>
            <a:pPr>
              <a:lnSpc>
                <a:spcPct val="150000"/>
              </a:lnSpc>
            </a:pPr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3</a:t>
            </a:r>
            <a:r>
              <a:rPr lang="fr-FR" sz="1400" dirty="0" smtClean="0">
                <a:latin typeface="+mn-lt"/>
              </a:rPr>
              <a:t> mesures </a:t>
            </a:r>
            <a:r>
              <a:rPr lang="fr-FR" sz="1400" dirty="0" err="1" smtClean="0">
                <a:latin typeface="+mn-lt"/>
              </a:rPr>
              <a:t>d’a</a:t>
            </a:r>
            <a:r>
              <a:rPr lang="fr-FR" sz="1400" baseline="-25000" dirty="0" err="1" smtClean="0">
                <a:latin typeface="+mn-lt"/>
              </a:rPr>
              <a:t>i</a:t>
            </a:r>
            <a:r>
              <a:rPr lang="fr-FR" sz="1400" baseline="-25000" dirty="0" smtClean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à 2.5, 5 et 14.8 MeV</a:t>
            </a:r>
            <a:endParaRPr lang="fr-FR" sz="1200" dirty="0">
              <a:latin typeface="+mn-lt"/>
            </a:endParaRPr>
          </a:p>
        </p:txBody>
      </p:sp>
      <p:sp>
        <p:nvSpPr>
          <p:cNvPr id="16" name="Espace réservé du contenu 16"/>
          <p:cNvSpPr txBox="1">
            <a:spLocks/>
          </p:cNvSpPr>
          <p:nvPr/>
        </p:nvSpPr>
        <p:spPr>
          <a:xfrm>
            <a:off x="444782" y="1155558"/>
            <a:ext cx="5915377" cy="5985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913" indent="0">
              <a:buNone/>
            </a:pPr>
            <a:r>
              <a:rPr lang="fr-FR" sz="1400" dirty="0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11 mesures de </a:t>
            </a:r>
            <a:r>
              <a:rPr lang="fr-FR" sz="1400" dirty="0" err="1" smtClean="0">
                <a:solidFill>
                  <a:srgbClr val="C00000"/>
                </a:solidFill>
                <a:latin typeface="+mn-lt"/>
              </a:rPr>
              <a:t>ν</a:t>
            </a:r>
            <a:r>
              <a:rPr lang="fr-FR" sz="1400" baseline="-25000" dirty="0" err="1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fr-FR" sz="1400" dirty="0" smtClean="0">
                <a:solidFill>
                  <a:srgbClr val="C00000"/>
                </a:solidFill>
                <a:latin typeface="+mn-lt"/>
              </a:rPr>
              <a:t> analysées </a:t>
            </a:r>
            <a:r>
              <a:rPr lang="fr-FR" sz="1400" dirty="0" smtClean="0">
                <a:latin typeface="+mn-lt"/>
              </a:rPr>
              <a:t>(flux </a:t>
            </a:r>
            <a:r>
              <a:rPr lang="fr-FR" sz="1400" dirty="0" err="1" smtClean="0">
                <a:latin typeface="+mn-lt"/>
              </a:rPr>
              <a:t>monoénergétiques</a:t>
            </a:r>
            <a:r>
              <a:rPr lang="fr-FR" sz="1400" dirty="0" smtClean="0">
                <a:latin typeface="+mn-lt"/>
              </a:rPr>
              <a:t>)</a:t>
            </a:r>
            <a:endParaRPr lang="fr-FR" sz="1200" dirty="0">
              <a:latin typeface="+mn-lt"/>
            </a:endParaRPr>
          </a:p>
        </p:txBody>
      </p:sp>
      <p:sp>
        <p:nvSpPr>
          <p:cNvPr id="21" name="Flèche droite 20"/>
          <p:cNvSpPr/>
          <p:nvPr/>
        </p:nvSpPr>
        <p:spPr>
          <a:xfrm>
            <a:off x="6512404" y="684214"/>
            <a:ext cx="1224000" cy="2743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10107430" y="3178894"/>
            <a:ext cx="1898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C00000"/>
                </a:solidFill>
              </a:rPr>
              <a:t>Analyse des mesures restantes (3 a</a:t>
            </a:r>
            <a:r>
              <a:rPr lang="fr-FR" sz="1400" baseline="-25000" dirty="0" smtClean="0">
                <a:solidFill>
                  <a:srgbClr val="C00000"/>
                </a:solidFill>
              </a:rPr>
              <a:t>i </a:t>
            </a:r>
            <a:r>
              <a:rPr lang="fr-FR" sz="1400" dirty="0" smtClean="0">
                <a:solidFill>
                  <a:srgbClr val="C00000"/>
                </a:solidFill>
              </a:rPr>
              <a:t> et 4 </a:t>
            </a:r>
            <a:r>
              <a:rPr lang="el-GR" sz="1400" dirty="0" smtClean="0">
                <a:solidFill>
                  <a:srgbClr val="C00000"/>
                </a:solidFill>
              </a:rPr>
              <a:t>ν</a:t>
            </a:r>
            <a:r>
              <a:rPr lang="fr-FR" sz="1400" baseline="-25000" dirty="0" smtClean="0">
                <a:solidFill>
                  <a:srgbClr val="C00000"/>
                </a:solidFill>
              </a:rPr>
              <a:t>d</a:t>
            </a:r>
            <a:r>
              <a:rPr lang="fr-FR" sz="1400" dirty="0" smtClean="0">
                <a:solidFill>
                  <a:srgbClr val="C00000"/>
                </a:solidFill>
              </a:rPr>
              <a:t>) à venir !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 rot="20700000">
            <a:off x="4109217" y="3543661"/>
            <a:ext cx="31710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Preliminaire</a:t>
            </a:r>
            <a:endParaRPr lang="fr-FR" sz="3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27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6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/>
              <a:t>Préparation de la prochaine campagne ILL sur cible </a:t>
            </a:r>
            <a:r>
              <a:rPr lang="fr-FR" sz="4400" baseline="30000" dirty="0" smtClean="0"/>
              <a:t>241</a:t>
            </a:r>
            <a:r>
              <a:rPr lang="fr-FR" sz="4400" dirty="0" smtClean="0"/>
              <a:t>Pu</a:t>
            </a:r>
            <a:endParaRPr lang="fr-FR" sz="44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845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Préparation de la future campagne </a:t>
            </a:r>
            <a:r>
              <a:rPr lang="fr-FR" baseline="30000" dirty="0" smtClean="0"/>
              <a:t>241</a:t>
            </a:r>
            <a:r>
              <a:rPr lang="fr-FR" dirty="0" smtClean="0"/>
              <a:t>Pu</a:t>
            </a:r>
            <a:endParaRPr lang="fr-FR" sz="2000" dirty="0">
              <a:latin typeface="+mn-lt"/>
            </a:endParaRPr>
          </a:p>
        </p:txBody>
      </p:sp>
      <p:sp>
        <p:nvSpPr>
          <p:cNvPr id="11" name="Espace réservé du contenu 3"/>
          <p:cNvSpPr>
            <a:spLocks noGrp="1"/>
          </p:cNvSpPr>
          <p:nvPr>
            <p:ph idx="1"/>
          </p:nvPr>
        </p:nvSpPr>
        <p:spPr>
          <a:xfrm>
            <a:off x="397863" y="1185863"/>
            <a:ext cx="9898281" cy="5006286"/>
          </a:xfrm>
        </p:spPr>
        <p:txBody>
          <a:bodyPr>
            <a:normAutofit/>
          </a:bodyPr>
          <a:lstStyle/>
          <a:p>
            <a:r>
              <a:rPr lang="fr-FR" sz="2400" b="1" u="sng" dirty="0" smtClean="0"/>
              <a:t>1</a:t>
            </a:r>
            <a:r>
              <a:rPr lang="fr-FR" sz="2400" b="1" u="sng" baseline="30000" dirty="0" smtClean="0"/>
              <a:t>er</a:t>
            </a:r>
            <a:r>
              <a:rPr lang="fr-FR" sz="2400" b="1" u="sng" dirty="0"/>
              <a:t> </a:t>
            </a:r>
            <a:r>
              <a:rPr lang="fr-FR" sz="2400" b="1" u="sng" dirty="0" err="1" smtClean="0"/>
              <a:t>proposal</a:t>
            </a:r>
            <a:r>
              <a:rPr lang="fr-FR" sz="2400" b="1" u="sng" dirty="0" smtClean="0"/>
              <a:t> (sept 2022):</a:t>
            </a:r>
            <a:endParaRPr lang="fr-FR" sz="2400" b="1" u="sng" dirty="0"/>
          </a:p>
          <a:p>
            <a:pPr lvl="1"/>
            <a:r>
              <a:rPr lang="fr-FR" sz="2000" dirty="0" smtClean="0"/>
              <a:t>Refus motivé par un manque de visibilité sur la crédibilité du projet (valorisation, </a:t>
            </a:r>
            <a:r>
              <a:rPr lang="fr-FR" sz="2000" dirty="0" err="1" smtClean="0"/>
              <a:t>manpower</a:t>
            </a:r>
            <a:r>
              <a:rPr lang="fr-FR" sz="2000" dirty="0" smtClean="0"/>
              <a:t>)</a:t>
            </a:r>
            <a:endParaRPr lang="fr-FR" sz="2000" dirty="0"/>
          </a:p>
          <a:p>
            <a:pPr marL="0" lvl="1" indent="0">
              <a:buNone/>
            </a:pPr>
            <a:endParaRPr lang="fr-FR" sz="2000" dirty="0" smtClean="0"/>
          </a:p>
          <a:p>
            <a:r>
              <a:rPr lang="fr-FR" sz="2400" b="1" u="sng" dirty="0" smtClean="0"/>
              <a:t>2</a:t>
            </a:r>
            <a:r>
              <a:rPr lang="fr-FR" sz="2400" b="1" u="sng" baseline="30000" dirty="0" smtClean="0"/>
              <a:t>e</a:t>
            </a:r>
            <a:r>
              <a:rPr lang="fr-FR" sz="2400" b="1" u="sng" dirty="0" smtClean="0"/>
              <a:t> </a:t>
            </a:r>
            <a:r>
              <a:rPr lang="fr-FR" sz="2400" b="1" u="sng" dirty="0" err="1" smtClean="0"/>
              <a:t>proposal</a:t>
            </a:r>
            <a:r>
              <a:rPr lang="fr-FR" sz="2400" b="1" u="sng" dirty="0" smtClean="0"/>
              <a:t> (sept 2023):</a:t>
            </a:r>
            <a:endParaRPr lang="fr-FR" sz="2400" b="1" u="sng" dirty="0"/>
          </a:p>
          <a:p>
            <a:pPr lvl="1"/>
            <a:r>
              <a:rPr lang="fr-FR" sz="2000" dirty="0" smtClean="0"/>
              <a:t>Acceptation: 14j demandés, 14 acceptés</a:t>
            </a:r>
          </a:p>
          <a:p>
            <a:pPr lvl="1"/>
            <a:r>
              <a:rPr lang="fr-FR" sz="2000" b="0" dirty="0" smtClean="0"/>
              <a:t>Contenu du </a:t>
            </a:r>
            <a:r>
              <a:rPr lang="fr-FR" sz="2000" b="0" dirty="0" err="1" smtClean="0"/>
              <a:t>proposal</a:t>
            </a:r>
            <a:r>
              <a:rPr lang="fr-FR" sz="2000" b="0" dirty="0" smtClean="0"/>
              <a:t>:</a:t>
            </a:r>
          </a:p>
          <a:p>
            <a:pPr lvl="2"/>
            <a:r>
              <a:rPr lang="fr-FR" dirty="0" smtClean="0"/>
              <a:t>Installation et vérification préliminaire (cible </a:t>
            </a:r>
            <a:r>
              <a:rPr lang="fr-FR" baseline="30000" dirty="0" smtClean="0"/>
              <a:t>235</a:t>
            </a:r>
            <a:r>
              <a:rPr lang="fr-FR" dirty="0" smtClean="0"/>
              <a:t>U) 		1.5j</a:t>
            </a:r>
          </a:p>
          <a:p>
            <a:pPr lvl="2"/>
            <a:r>
              <a:rPr lang="fr-FR" dirty="0" smtClean="0"/>
              <a:t>Cible </a:t>
            </a:r>
            <a:r>
              <a:rPr lang="fr-FR" baseline="30000" dirty="0" smtClean="0"/>
              <a:t>239</a:t>
            </a:r>
            <a:r>
              <a:rPr lang="fr-FR" dirty="0" smtClean="0"/>
              <a:t>Pu					</a:t>
            </a:r>
            <a:r>
              <a:rPr lang="fr-FR" dirty="0"/>
              <a:t>		</a:t>
            </a:r>
            <a:r>
              <a:rPr lang="fr-FR" dirty="0" smtClean="0"/>
              <a:t>2.5j</a:t>
            </a:r>
          </a:p>
          <a:p>
            <a:pPr lvl="2"/>
            <a:r>
              <a:rPr lang="fr-FR" dirty="0" smtClean="0"/>
              <a:t>Bruit de fond cible factice					1j</a:t>
            </a:r>
          </a:p>
          <a:p>
            <a:pPr lvl="2"/>
            <a:r>
              <a:rPr lang="fr-FR" dirty="0" smtClean="0"/>
              <a:t>Cible </a:t>
            </a:r>
            <a:r>
              <a:rPr lang="fr-FR" baseline="30000" dirty="0" smtClean="0"/>
              <a:t>241</a:t>
            </a:r>
            <a:r>
              <a:rPr lang="fr-FR" dirty="0" smtClean="0"/>
              <a:t>Pu							8.5j</a:t>
            </a:r>
          </a:p>
          <a:p>
            <a:pPr lvl="2"/>
            <a:r>
              <a:rPr lang="fr-FR" dirty="0" smtClean="0"/>
              <a:t>Démontage						0.5j</a:t>
            </a:r>
            <a:endParaRPr lang="fr-FR" dirty="0"/>
          </a:p>
          <a:p>
            <a:pPr lvl="2"/>
            <a:endParaRPr lang="fr-FR" b="0" dirty="0" smtClean="0"/>
          </a:p>
          <a:p>
            <a:endParaRPr lang="fr-FR" b="0" dirty="0" smtClean="0"/>
          </a:p>
          <a:p>
            <a:endParaRPr lang="fr-FR" b="0" dirty="0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249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Préparation de la future campagne </a:t>
            </a:r>
            <a:r>
              <a:rPr lang="fr-FR" baseline="30000" dirty="0" smtClean="0"/>
              <a:t>241</a:t>
            </a:r>
            <a:r>
              <a:rPr lang="fr-FR" dirty="0" smtClean="0"/>
              <a:t>Pu</a:t>
            </a:r>
            <a:endParaRPr lang="fr-FR" sz="2000" dirty="0">
              <a:latin typeface="+mn-lt"/>
            </a:endParaRPr>
          </a:p>
        </p:txBody>
      </p:sp>
      <p:sp>
        <p:nvSpPr>
          <p:cNvPr id="11" name="Espace réservé du contenu 3"/>
          <p:cNvSpPr>
            <a:spLocks noGrp="1"/>
          </p:cNvSpPr>
          <p:nvPr>
            <p:ph idx="1"/>
          </p:nvPr>
        </p:nvSpPr>
        <p:spPr>
          <a:xfrm>
            <a:off x="397862" y="1185863"/>
            <a:ext cx="6664419" cy="3911431"/>
          </a:xfrm>
        </p:spPr>
        <p:txBody>
          <a:bodyPr>
            <a:normAutofit/>
          </a:bodyPr>
          <a:lstStyle/>
          <a:p>
            <a:r>
              <a:rPr lang="fr-FR" sz="2400" b="1" u="sng" dirty="0" smtClean="0"/>
              <a:t>Préparation de la cible </a:t>
            </a:r>
            <a:r>
              <a:rPr lang="fr-FR" sz="2400" b="1" u="sng" baseline="30000" dirty="0" smtClean="0"/>
              <a:t>241</a:t>
            </a:r>
            <a:r>
              <a:rPr lang="fr-FR" sz="2400" b="1" u="sng" dirty="0" smtClean="0"/>
              <a:t>Pu:</a:t>
            </a:r>
            <a:endParaRPr lang="fr-FR" sz="2400" b="1" u="sng" dirty="0"/>
          </a:p>
          <a:p>
            <a:pPr lvl="1"/>
            <a:r>
              <a:rPr lang="fr-FR" sz="2000" dirty="0" smtClean="0"/>
              <a:t>Matière d’origine : poudre (</a:t>
            </a:r>
            <a:r>
              <a:rPr lang="fr-FR" sz="2000" dirty="0" err="1" smtClean="0"/>
              <a:t>Pu+Am</a:t>
            </a:r>
            <a:r>
              <a:rPr lang="fr-FR" sz="2000" dirty="0" smtClean="0"/>
              <a:t>)O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issue d’un lot ORNL transmis au CEA en 2003</a:t>
            </a:r>
          </a:p>
          <a:p>
            <a:pPr lvl="1"/>
            <a:r>
              <a:rPr lang="fr-FR" sz="2000" dirty="0" smtClean="0"/>
              <a:t>Purification Am/Pu à Atalante (Marcoule) en 2004</a:t>
            </a:r>
          </a:p>
          <a:p>
            <a:pPr lvl="1"/>
            <a:r>
              <a:rPr lang="fr-FR" sz="2000" dirty="0" smtClean="0"/>
              <a:t>Purification Am/Pu reprise au LARC (Cadarache) en janvier 2024</a:t>
            </a:r>
          </a:p>
          <a:p>
            <a:pPr lvl="1"/>
            <a:r>
              <a:rPr lang="fr-FR" sz="2000" dirty="0" smtClean="0"/>
              <a:t>Fabrication d’une cible à 140µg de </a:t>
            </a:r>
            <a:r>
              <a:rPr lang="fr-FR" sz="2000" baseline="30000" dirty="0" smtClean="0"/>
              <a:t>241</a:t>
            </a:r>
            <a:r>
              <a:rPr lang="fr-FR" sz="2000" dirty="0" smtClean="0"/>
              <a:t>Pu à l’atelier CF en février 2024</a:t>
            </a:r>
          </a:p>
          <a:p>
            <a:pPr lvl="1"/>
            <a:r>
              <a:rPr lang="fr-FR" sz="2000" dirty="0" smtClean="0"/>
              <a:t>Caractérisation </a:t>
            </a:r>
            <a:r>
              <a:rPr lang="fr-FR" sz="2000" baseline="30000" dirty="0" smtClean="0"/>
              <a:t>241</a:t>
            </a:r>
            <a:r>
              <a:rPr lang="fr-FR" sz="2000" dirty="0" smtClean="0"/>
              <a:t>Pu &amp; </a:t>
            </a:r>
            <a:r>
              <a:rPr lang="fr-FR" sz="2000" baseline="30000" dirty="0" smtClean="0"/>
              <a:t>241</a:t>
            </a:r>
            <a:r>
              <a:rPr lang="fr-FR" sz="2000" dirty="0" smtClean="0"/>
              <a:t>Am par </a:t>
            </a:r>
            <a:r>
              <a:rPr lang="fr-FR" sz="2000" dirty="0" err="1" smtClean="0"/>
              <a:t>spectro</a:t>
            </a:r>
            <a:r>
              <a:rPr lang="fr-FR" sz="2000" dirty="0" smtClean="0"/>
              <a:t> </a:t>
            </a:r>
            <a:r>
              <a:rPr lang="fr-FR" sz="2000" dirty="0" smtClean="0">
                <a:latin typeface="Symbol" panose="05050102010706020507" pitchFamily="18" charset="2"/>
              </a:rPr>
              <a:t>g </a:t>
            </a:r>
            <a:r>
              <a:rPr lang="fr-FR" sz="2000" dirty="0" smtClean="0"/>
              <a:t>en mars 2024</a:t>
            </a:r>
          </a:p>
          <a:p>
            <a:pPr lvl="1"/>
            <a:r>
              <a:rPr lang="fr-FR" sz="2000" dirty="0" smtClean="0"/>
              <a:t>Transport à l’ILL (échéance: avril 2024)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745" y="1185863"/>
            <a:ext cx="4690436" cy="1739181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35000" t="11481" r="8333" b="12963"/>
          <a:stretch/>
        </p:blipFill>
        <p:spPr>
          <a:xfrm>
            <a:off x="7295745" y="3236375"/>
            <a:ext cx="3831130" cy="287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7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Préparation de la future campagne </a:t>
            </a:r>
            <a:r>
              <a:rPr lang="fr-FR" baseline="30000" dirty="0" smtClean="0"/>
              <a:t>241</a:t>
            </a:r>
            <a:r>
              <a:rPr lang="fr-FR" dirty="0" smtClean="0"/>
              <a:t>Pu</a:t>
            </a:r>
            <a:endParaRPr lang="fr-FR" sz="2000" dirty="0">
              <a:latin typeface="+mn-lt"/>
            </a:endParaRPr>
          </a:p>
        </p:txBody>
      </p:sp>
      <p:sp>
        <p:nvSpPr>
          <p:cNvPr id="11" name="Espace réservé du contenu 3"/>
          <p:cNvSpPr>
            <a:spLocks noGrp="1"/>
          </p:cNvSpPr>
          <p:nvPr>
            <p:ph idx="1"/>
          </p:nvPr>
        </p:nvSpPr>
        <p:spPr>
          <a:xfrm>
            <a:off x="397863" y="1185863"/>
            <a:ext cx="6907610" cy="5006286"/>
          </a:xfrm>
        </p:spPr>
        <p:txBody>
          <a:bodyPr>
            <a:normAutofit/>
          </a:bodyPr>
          <a:lstStyle/>
          <a:p>
            <a:r>
              <a:rPr lang="fr-FR" sz="2400" b="1" u="sng" dirty="0" smtClean="0"/>
              <a:t>Amélioration du </a:t>
            </a:r>
            <a:r>
              <a:rPr lang="fr-FR" sz="2400" b="1" u="sng" dirty="0" err="1" smtClean="0"/>
              <a:t>set-up</a:t>
            </a:r>
            <a:r>
              <a:rPr lang="fr-FR" sz="2400" b="1" u="sng" dirty="0" smtClean="0"/>
              <a:t> expérimental:</a:t>
            </a:r>
            <a:endParaRPr lang="fr-FR" sz="2400" b="1" u="sng" dirty="0"/>
          </a:p>
          <a:p>
            <a:pPr lvl="1"/>
            <a:r>
              <a:rPr lang="fr-FR" sz="2000" dirty="0" smtClean="0"/>
              <a:t>Enjeux: </a:t>
            </a:r>
          </a:p>
          <a:p>
            <a:pPr lvl="2"/>
            <a:r>
              <a:rPr lang="fr-FR" sz="2000" dirty="0" smtClean="0"/>
              <a:t>améliorer le centrage du dispositif avec le faisceau neutron </a:t>
            </a:r>
          </a:p>
          <a:p>
            <a:pPr lvl="2"/>
            <a:r>
              <a:rPr lang="fr-FR" sz="2000" dirty="0" smtClean="0"/>
              <a:t>assurer une meilleure reproductibilité du flux lors des opérations de montage/démontage</a:t>
            </a:r>
          </a:p>
          <a:p>
            <a:pPr lvl="2"/>
            <a:endParaRPr lang="fr-FR" sz="2000" dirty="0" smtClean="0"/>
          </a:p>
          <a:p>
            <a:pPr lvl="1"/>
            <a:r>
              <a:rPr lang="fr-FR" sz="2000" dirty="0" smtClean="0"/>
              <a:t>A concevoir et fabriquer: </a:t>
            </a:r>
            <a:endParaRPr lang="fr-FR" sz="2000" dirty="0"/>
          </a:p>
          <a:p>
            <a:pPr lvl="2"/>
            <a:r>
              <a:rPr lang="fr-FR" sz="2000" dirty="0" smtClean="0"/>
              <a:t>Centreur à ailettes pour le positionnement de la chambre à vide</a:t>
            </a:r>
          </a:p>
          <a:p>
            <a:pPr lvl="2"/>
            <a:r>
              <a:rPr lang="fr-FR" sz="2000" dirty="0" smtClean="0"/>
              <a:t>Collimateur de faisceau en B4C en amont du détecteur, aligné avec la chambre à vide</a:t>
            </a:r>
          </a:p>
          <a:p>
            <a:pPr lvl="2"/>
            <a:r>
              <a:rPr lang="fr-FR" sz="2000" dirty="0" smtClean="0"/>
              <a:t>Adaptation de la casemate PF1B pour faciliter </a:t>
            </a:r>
            <a:br>
              <a:rPr lang="fr-FR" sz="2000" dirty="0" smtClean="0"/>
            </a:br>
            <a:r>
              <a:rPr lang="fr-FR" sz="2000" dirty="0" smtClean="0"/>
              <a:t>le retrait de la chambre à vide</a:t>
            </a:r>
            <a:endParaRPr lang="fr-FR" sz="2000" dirty="0"/>
          </a:p>
          <a:p>
            <a:pPr lvl="2"/>
            <a:endParaRPr lang="fr-FR" sz="2000" dirty="0"/>
          </a:p>
          <a:p>
            <a:pPr lvl="2"/>
            <a:endParaRPr lang="fr-FR" sz="20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391" y="965783"/>
            <a:ext cx="3685745" cy="2721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485" y="3815705"/>
            <a:ext cx="3708793" cy="289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27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Préparation de la future campagne </a:t>
            </a:r>
            <a:r>
              <a:rPr lang="fr-FR" baseline="30000" dirty="0" smtClean="0"/>
              <a:t>241</a:t>
            </a:r>
            <a:r>
              <a:rPr lang="fr-FR" dirty="0" smtClean="0"/>
              <a:t>Pu</a:t>
            </a:r>
            <a:endParaRPr lang="fr-FR" sz="2000" dirty="0">
              <a:latin typeface="+mn-lt"/>
            </a:endParaRPr>
          </a:p>
        </p:txBody>
      </p:sp>
      <p:sp>
        <p:nvSpPr>
          <p:cNvPr id="11" name="Espace réservé du contenu 3"/>
          <p:cNvSpPr>
            <a:spLocks noGrp="1"/>
          </p:cNvSpPr>
          <p:nvPr>
            <p:ph idx="1"/>
          </p:nvPr>
        </p:nvSpPr>
        <p:spPr>
          <a:xfrm>
            <a:off x="397863" y="1185863"/>
            <a:ext cx="6907610" cy="5006286"/>
          </a:xfrm>
        </p:spPr>
        <p:txBody>
          <a:bodyPr>
            <a:normAutofit/>
          </a:bodyPr>
          <a:lstStyle/>
          <a:p>
            <a:r>
              <a:rPr lang="fr-FR" sz="2400" b="1" u="sng" dirty="0" smtClean="0"/>
              <a:t>Eléments planning:</a:t>
            </a:r>
          </a:p>
          <a:p>
            <a:pPr lvl="1"/>
            <a:r>
              <a:rPr lang="fr-FR" sz="2000" dirty="0" smtClean="0"/>
              <a:t>Réunion de lancement du projet avec le local contact : février 2024</a:t>
            </a:r>
            <a:endParaRPr lang="fr-FR" sz="2000" dirty="0"/>
          </a:p>
          <a:p>
            <a:pPr lvl="1"/>
            <a:r>
              <a:rPr lang="fr-FR" sz="2000" dirty="0" smtClean="0"/>
              <a:t>Conception / réalisation des pièces mécaniques: février-avril 2024</a:t>
            </a:r>
          </a:p>
          <a:p>
            <a:pPr lvl="1"/>
            <a:r>
              <a:rPr lang="fr-FR" sz="2000" dirty="0" smtClean="0"/>
              <a:t>Transfert du matériel à l’ILL et montage à blanc :</a:t>
            </a:r>
            <a:br>
              <a:rPr lang="fr-FR" sz="2000" dirty="0" smtClean="0"/>
            </a:br>
            <a:r>
              <a:rPr lang="fr-FR" sz="2000" dirty="0" smtClean="0"/>
              <a:t>fin avril 2024</a:t>
            </a:r>
            <a:endParaRPr lang="fr-FR" sz="2000" dirty="0"/>
          </a:p>
          <a:p>
            <a:pPr lvl="1"/>
            <a:r>
              <a:rPr lang="fr-FR" sz="2000" b="1" dirty="0" smtClean="0"/>
              <a:t>Campagne principale: 16 – 29 mai 2024</a:t>
            </a:r>
          </a:p>
          <a:p>
            <a:pPr lvl="1"/>
            <a:r>
              <a:rPr lang="fr-FR" sz="2000" dirty="0" smtClean="0"/>
              <a:t>Renfort externe en </a:t>
            </a:r>
            <a:r>
              <a:rPr lang="fr-FR" sz="2000" dirty="0" err="1" smtClean="0"/>
              <a:t>manpower</a:t>
            </a:r>
            <a:r>
              <a:rPr lang="fr-FR" sz="2000" dirty="0" smtClean="0"/>
              <a:t> bienvenu </a:t>
            </a:r>
            <a:r>
              <a:rPr lang="fr-FR" sz="2000" dirty="0" smtClean="0">
                <a:sym typeface="Wingdings" panose="05000000000000000000" pitchFamily="2" charset="2"/>
              </a:rPr>
              <a:t></a:t>
            </a:r>
          </a:p>
          <a:p>
            <a:pPr lvl="1"/>
            <a:endParaRPr lang="fr-FR" sz="2000" dirty="0">
              <a:sym typeface="Wingdings" panose="05000000000000000000" pitchFamily="2" charset="2"/>
            </a:endParaRPr>
          </a:p>
          <a:p>
            <a:pPr lvl="1"/>
            <a:endParaRPr lang="fr-FR" sz="2000" dirty="0"/>
          </a:p>
          <a:p>
            <a:pPr lvl="2"/>
            <a:endParaRPr lang="fr-FR" sz="2000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1" t="20064" r="31071" b="7682"/>
          <a:stretch/>
        </p:blipFill>
        <p:spPr>
          <a:xfrm>
            <a:off x="6960737" y="1328007"/>
            <a:ext cx="4844162" cy="4489134"/>
          </a:xfrm>
          <a:prstGeom prst="rect">
            <a:avLst/>
          </a:prstGeom>
        </p:spPr>
      </p:pic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07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/>
              <a:t>Perspectives futures</a:t>
            </a:r>
            <a:endParaRPr lang="fr-FR" sz="44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6</a:t>
            </a:r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295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29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Poursuite en neutrons thermiques</a:t>
            </a:r>
            <a:endParaRPr lang="fr-FR" sz="2000" dirty="0">
              <a:latin typeface="+mn-lt"/>
            </a:endParaRPr>
          </a:p>
        </p:txBody>
      </p:sp>
      <p:sp>
        <p:nvSpPr>
          <p:cNvPr id="11" name="Espace réservé du contenu 3"/>
          <p:cNvSpPr>
            <a:spLocks noGrp="1"/>
          </p:cNvSpPr>
          <p:nvPr>
            <p:ph idx="1"/>
          </p:nvPr>
        </p:nvSpPr>
        <p:spPr>
          <a:xfrm>
            <a:off x="397863" y="1185863"/>
            <a:ext cx="6606441" cy="5222557"/>
          </a:xfrm>
        </p:spPr>
        <p:txBody>
          <a:bodyPr>
            <a:normAutofit/>
          </a:bodyPr>
          <a:lstStyle/>
          <a:p>
            <a:r>
              <a:rPr lang="fr-FR" sz="2400" b="1" u="sng" dirty="0" smtClean="0"/>
              <a:t>Autres candidats potentiels:</a:t>
            </a:r>
          </a:p>
          <a:p>
            <a:pPr lvl="1"/>
            <a:r>
              <a:rPr lang="fr-FR" sz="2000" baseline="30000" dirty="0" smtClean="0"/>
              <a:t>241</a:t>
            </a:r>
            <a:r>
              <a:rPr lang="fr-FR" sz="2000" dirty="0" smtClean="0"/>
              <a:t>Am et </a:t>
            </a:r>
            <a:r>
              <a:rPr lang="fr-FR" sz="2000" baseline="30000" dirty="0" smtClean="0"/>
              <a:t>238</a:t>
            </a:r>
            <a:r>
              <a:rPr lang="fr-FR" sz="2000" dirty="0" smtClean="0"/>
              <a:t>Pu…</a:t>
            </a:r>
            <a:endParaRPr lang="fr-FR" sz="2000" dirty="0"/>
          </a:p>
          <a:p>
            <a:pPr lvl="1"/>
            <a:r>
              <a:rPr lang="fr-FR" sz="2000" dirty="0" smtClean="0"/>
              <a:t>… mais limites d’activité admises à ILL très basses </a:t>
            </a:r>
            <a:r>
              <a:rPr lang="fr-FR" sz="2000" dirty="0" smtClean="0">
                <a:sym typeface="Symbol" panose="05050102010706020507" pitchFamily="18" charset="2"/>
              </a:rPr>
              <a:t> Non réalisable à PF1B</a:t>
            </a:r>
            <a:r>
              <a:rPr lang="fr-FR" sz="2000" dirty="0" smtClean="0"/>
              <a:t> </a:t>
            </a:r>
            <a:endParaRPr lang="fr-FR" sz="2000" dirty="0"/>
          </a:p>
          <a:p>
            <a:endParaRPr lang="fr-FR" sz="2400" b="1" u="sng" dirty="0" smtClean="0"/>
          </a:p>
          <a:p>
            <a:r>
              <a:rPr lang="fr-FR" sz="2400" b="1" u="sng" dirty="0" smtClean="0"/>
              <a:t>Cible </a:t>
            </a:r>
            <a:r>
              <a:rPr lang="fr-FR" sz="2400" b="1" u="sng" baseline="30000" dirty="0" smtClean="0"/>
              <a:t>245</a:t>
            </a:r>
            <a:r>
              <a:rPr lang="fr-FR" sz="2400" b="1" u="sng" dirty="0" smtClean="0"/>
              <a:t>Cm: last but not least…</a:t>
            </a:r>
          </a:p>
          <a:p>
            <a:pPr lvl="1"/>
            <a:r>
              <a:rPr lang="fr-FR" sz="2000" dirty="0"/>
              <a:t>Autorisation jusqu’à 3 mg pour une cible ILL</a:t>
            </a:r>
          </a:p>
          <a:p>
            <a:pPr lvl="1"/>
            <a:r>
              <a:rPr lang="fr-FR" sz="2000" dirty="0" smtClean="0"/>
              <a:t>1 seule mesure publiée à ±15%</a:t>
            </a:r>
          </a:p>
          <a:p>
            <a:pPr lvl="1"/>
            <a:r>
              <a:rPr lang="fr-FR" sz="2000" dirty="0" smtClean="0"/>
              <a:t>Incertitude atteignable &lt;5% </a:t>
            </a:r>
          </a:p>
          <a:p>
            <a:pPr marL="0" lvl="1" indent="0">
              <a:buNone/>
            </a:pPr>
            <a:endParaRPr lang="fr-FR" sz="2400" dirty="0" smtClean="0"/>
          </a:p>
          <a:p>
            <a:pPr lvl="1"/>
            <a:endParaRPr lang="fr-FR" sz="2000" dirty="0"/>
          </a:p>
          <a:p>
            <a:pPr lvl="2"/>
            <a:endParaRPr lang="fr-FR" sz="2000" dirty="0" smtClean="0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7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652" y="2171700"/>
            <a:ext cx="9021348" cy="2390775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chemeClr val="tx1"/>
                </a:solidFill>
              </a:rPr>
              <a:t>Historique du projet</a:t>
            </a:r>
            <a:endParaRPr lang="fr-FR" sz="4400" dirty="0">
              <a:solidFill>
                <a:schemeClr val="tx1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22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30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Poursuite en neutrons thermiques</a:t>
            </a:r>
            <a:endParaRPr lang="fr-FR" sz="2000" dirty="0">
              <a:latin typeface="+mn-lt"/>
            </a:endParaRPr>
          </a:p>
        </p:txBody>
      </p:sp>
      <p:sp>
        <p:nvSpPr>
          <p:cNvPr id="11" name="Espace réservé du contenu 3"/>
          <p:cNvSpPr>
            <a:spLocks noGrp="1"/>
          </p:cNvSpPr>
          <p:nvPr>
            <p:ph idx="1"/>
          </p:nvPr>
        </p:nvSpPr>
        <p:spPr>
          <a:xfrm>
            <a:off x="397863" y="1185863"/>
            <a:ext cx="7151017" cy="5222557"/>
          </a:xfrm>
        </p:spPr>
        <p:txBody>
          <a:bodyPr>
            <a:normAutofit fontScale="85000" lnSpcReduction="20000"/>
          </a:bodyPr>
          <a:lstStyle/>
          <a:p>
            <a:pPr marL="0" lvl="1" indent="0">
              <a:buNone/>
            </a:pPr>
            <a:r>
              <a:rPr lang="fr-FR" sz="2400" b="1" u="sng" dirty="0" smtClean="0"/>
              <a:t>La matière première </a:t>
            </a:r>
            <a:r>
              <a:rPr lang="fr-FR" sz="2400" b="1" u="sng" baseline="30000" dirty="0" smtClean="0"/>
              <a:t>245</a:t>
            </a:r>
            <a:r>
              <a:rPr lang="fr-FR" sz="2400" b="1" u="sng" dirty="0" smtClean="0"/>
              <a:t>Cm: la quête du graal</a:t>
            </a:r>
            <a:endParaRPr lang="fr-FR" sz="2400" b="1" u="sng" dirty="0"/>
          </a:p>
          <a:p>
            <a:pPr lvl="1"/>
            <a:r>
              <a:rPr lang="fr-FR" sz="2000" dirty="0" smtClean="0"/>
              <a:t>Besoins: 30µg de </a:t>
            </a:r>
            <a:r>
              <a:rPr lang="fr-FR" sz="2000" baseline="30000" dirty="0" smtClean="0"/>
              <a:t>245</a:t>
            </a:r>
            <a:r>
              <a:rPr lang="fr-FR" sz="2000" dirty="0" smtClean="0"/>
              <a:t>Cm avec une teneur </a:t>
            </a:r>
            <a:r>
              <a:rPr lang="fr-FR" sz="2000" baseline="30000" dirty="0" smtClean="0"/>
              <a:t>244</a:t>
            </a:r>
            <a:r>
              <a:rPr lang="fr-FR" sz="2000" dirty="0" smtClean="0"/>
              <a:t>Cm/Cm &lt; 5%</a:t>
            </a:r>
          </a:p>
          <a:p>
            <a:pPr marL="0" lvl="1" indent="0">
              <a:buNone/>
            </a:pPr>
            <a:endParaRPr lang="fr-FR" sz="2000" dirty="0" smtClean="0"/>
          </a:p>
          <a:p>
            <a:pPr marL="0" lvl="1" indent="0">
              <a:buNone/>
            </a:pPr>
            <a:r>
              <a:rPr lang="fr-FR" sz="2400" b="1" u="sng" dirty="0" smtClean="0"/>
              <a:t>Pistes:</a:t>
            </a:r>
            <a:endParaRPr lang="fr-FR" sz="2400" b="1" u="sng" dirty="0"/>
          </a:p>
          <a:p>
            <a:pPr lvl="1"/>
            <a:r>
              <a:rPr lang="fr-FR" sz="2000" dirty="0" smtClean="0"/>
              <a:t>JRC Geel: pas d’autorisation pour Cm</a:t>
            </a:r>
          </a:p>
          <a:p>
            <a:pPr lvl="1"/>
            <a:r>
              <a:rPr lang="fr-FR" sz="2000" dirty="0" smtClean="0"/>
              <a:t>Cible </a:t>
            </a:r>
            <a:r>
              <a:rPr lang="fr-FR" sz="2000" dirty="0" err="1" smtClean="0"/>
              <a:t>nTOF</a:t>
            </a:r>
            <a:r>
              <a:rPr lang="fr-FR" sz="2000" dirty="0" smtClean="0"/>
              <a:t> pour la mesure fission </a:t>
            </a:r>
            <a:r>
              <a:rPr lang="fr-FR" sz="2000" dirty="0" smtClean="0">
                <a:sym typeface="Symbol" panose="05050102010706020507" pitchFamily="18" charset="2"/>
              </a:rPr>
              <a:t> déchet</a:t>
            </a:r>
            <a:endParaRPr lang="fr-FR" sz="2000" dirty="0"/>
          </a:p>
          <a:p>
            <a:pPr lvl="1"/>
            <a:r>
              <a:rPr lang="fr-FR" sz="2000" dirty="0" smtClean="0"/>
              <a:t>Echantillons OSMOSE du CEA </a:t>
            </a:r>
            <a:r>
              <a:rPr lang="fr-FR" sz="2000" dirty="0">
                <a:sym typeface="Symbol" panose="05050102010706020507" pitchFamily="18" charset="2"/>
              </a:rPr>
              <a:t> </a:t>
            </a:r>
            <a:r>
              <a:rPr lang="fr-FR" sz="2000" dirty="0" smtClean="0">
                <a:sym typeface="Symbol" panose="05050102010706020507" pitchFamily="18" charset="2"/>
              </a:rPr>
              <a:t>2g de curium mais </a:t>
            </a:r>
            <a:br>
              <a:rPr lang="fr-FR" sz="2000" dirty="0" smtClean="0">
                <a:sym typeface="Symbol" panose="05050102010706020507" pitchFamily="18" charset="2"/>
              </a:rPr>
            </a:br>
            <a:r>
              <a:rPr lang="fr-FR" sz="2000" dirty="0" smtClean="0">
                <a:sym typeface="Symbol" panose="05050102010706020507" pitchFamily="18" charset="2"/>
              </a:rPr>
              <a:t>un vecteur dégradé (</a:t>
            </a:r>
            <a:r>
              <a:rPr lang="fr-FR" sz="2000" baseline="30000" dirty="0" smtClean="0">
                <a:sym typeface="Symbol" panose="05050102010706020507" pitchFamily="18" charset="2"/>
              </a:rPr>
              <a:t>245</a:t>
            </a:r>
            <a:r>
              <a:rPr lang="fr-FR" sz="2000" dirty="0" smtClean="0">
                <a:sym typeface="Symbol" panose="05050102010706020507" pitchFamily="18" charset="2"/>
              </a:rPr>
              <a:t>Cm/Cm  10%)</a:t>
            </a:r>
            <a:endParaRPr lang="fr-FR" sz="2000" dirty="0" smtClean="0"/>
          </a:p>
          <a:p>
            <a:pPr lvl="1"/>
            <a:r>
              <a:rPr lang="fr-FR" sz="2000" dirty="0" smtClean="0"/>
              <a:t>Cibles LOHENGRIN de </a:t>
            </a:r>
            <a:r>
              <a:rPr lang="fr-FR" sz="2000" baseline="30000" dirty="0" smtClean="0"/>
              <a:t>245</a:t>
            </a:r>
            <a:r>
              <a:rPr lang="fr-FR" sz="2000" dirty="0" smtClean="0"/>
              <a:t>Cm ultra-pure (0.05% en </a:t>
            </a:r>
            <a:r>
              <a:rPr lang="fr-FR" sz="2000" baseline="30000" dirty="0" smtClean="0"/>
              <a:t>244</a:t>
            </a:r>
            <a:r>
              <a:rPr lang="fr-FR" sz="2000" dirty="0" smtClean="0"/>
              <a:t>Cm): </a:t>
            </a:r>
            <a:br>
              <a:rPr lang="fr-FR" sz="2000" dirty="0" smtClean="0"/>
            </a:br>
            <a:r>
              <a:rPr lang="fr-FR" sz="2000" dirty="0" smtClean="0"/>
              <a:t>dépôt peint 5x20mm sur un substrat en Ti 20x90mm</a:t>
            </a:r>
          </a:p>
          <a:p>
            <a:pPr marL="0" lvl="1" indent="0">
              <a:buNone/>
            </a:pPr>
            <a:endParaRPr lang="fr-FR" sz="2000" dirty="0" smtClean="0">
              <a:sym typeface="Symbol" panose="05050102010706020507" pitchFamily="18" charset="2"/>
            </a:endParaRPr>
          </a:p>
          <a:p>
            <a:pPr marL="0" lvl="1" indent="0">
              <a:buNone/>
            </a:pPr>
            <a:r>
              <a:rPr lang="fr-FR" sz="2400" b="1" u="sng" dirty="0" smtClean="0">
                <a:sym typeface="Symbol" panose="05050102010706020507" pitchFamily="18" charset="2"/>
              </a:rPr>
              <a:t>Implications d’une utilisation des cibles LOHENGRIN</a:t>
            </a:r>
            <a:endParaRPr lang="fr-FR" sz="2400" b="1" u="sng" dirty="0">
              <a:sym typeface="Symbol" panose="05050102010706020507" pitchFamily="18" charset="2"/>
            </a:endParaRPr>
          </a:p>
          <a:p>
            <a:pPr lvl="1"/>
            <a:r>
              <a:rPr lang="fr-FR" sz="2000" dirty="0" smtClean="0">
                <a:sym typeface="Symbol" panose="05050102010706020507" pitchFamily="18" charset="2"/>
              </a:rPr>
              <a:t>Compatibilité avec le planning LOHENGRIN</a:t>
            </a:r>
            <a:endParaRPr lang="fr-FR" sz="2000" dirty="0">
              <a:sym typeface="Symbol" panose="05050102010706020507" pitchFamily="18" charset="2"/>
            </a:endParaRPr>
          </a:p>
          <a:p>
            <a:pPr lvl="1"/>
            <a:r>
              <a:rPr lang="fr-FR" sz="2000" dirty="0" smtClean="0">
                <a:sym typeface="Symbol" panose="05050102010706020507" pitchFamily="18" charset="2"/>
              </a:rPr>
              <a:t>Conception d’un nouvel version du long </a:t>
            </a:r>
            <a:r>
              <a:rPr lang="fr-FR" sz="2000" dirty="0" err="1" smtClean="0">
                <a:sym typeface="Symbol" panose="05050102010706020507" pitchFamily="18" charset="2"/>
              </a:rPr>
              <a:t>counter</a:t>
            </a:r>
            <a:r>
              <a:rPr lang="fr-FR" sz="2000" dirty="0" smtClean="0">
                <a:sym typeface="Symbol" panose="05050102010706020507" pitchFamily="18" charset="2"/>
              </a:rPr>
              <a:t> LOENIE(v3) pour s’adapter à la géométrie de la cible</a:t>
            </a:r>
          </a:p>
          <a:p>
            <a:pPr lvl="1"/>
            <a:r>
              <a:rPr lang="fr-FR" sz="2000" dirty="0" err="1" smtClean="0">
                <a:sym typeface="Symbol" panose="05050102010706020507" pitchFamily="18" charset="2"/>
              </a:rPr>
              <a:t>Recalibration</a:t>
            </a:r>
            <a:r>
              <a:rPr lang="fr-FR" sz="2000" dirty="0" smtClean="0">
                <a:sym typeface="Symbol" panose="05050102010706020507" pitchFamily="18" charset="2"/>
              </a:rPr>
              <a:t> en efficacité</a:t>
            </a:r>
          </a:p>
          <a:p>
            <a:pPr lvl="1"/>
            <a:r>
              <a:rPr lang="fr-FR" sz="2000" dirty="0" smtClean="0">
                <a:sym typeface="Symbol" panose="05050102010706020507" pitchFamily="18" charset="2"/>
              </a:rPr>
              <a:t>Cible passive dans un container démontable (récupérable)</a:t>
            </a:r>
            <a:r>
              <a:rPr lang="fr-FR" sz="2000" dirty="0">
                <a:sym typeface="Symbol" panose="05050102010706020507" pitchFamily="18" charset="2"/>
              </a:rPr>
              <a:t/>
            </a:r>
            <a:br>
              <a:rPr lang="fr-FR" sz="2000" dirty="0">
                <a:sym typeface="Symbol" panose="05050102010706020507" pitchFamily="18" charset="2"/>
              </a:rPr>
            </a:br>
            <a:endParaRPr lang="fr-FR" sz="2000" dirty="0">
              <a:sym typeface="Symbol" panose="05050102010706020507" pitchFamily="18" charset="2"/>
            </a:endParaRPr>
          </a:p>
          <a:p>
            <a:pPr marL="0" lvl="1" indent="0">
              <a:buNone/>
            </a:pPr>
            <a:r>
              <a:rPr lang="fr-FR" sz="2400" b="1" u="sng" dirty="0" smtClean="0">
                <a:sym typeface="Symbol" panose="05050102010706020507" pitchFamily="18" charset="2"/>
              </a:rPr>
              <a:t>Horizon 2025/2026</a:t>
            </a:r>
          </a:p>
          <a:p>
            <a:pPr marL="0" lvl="1" indent="0">
              <a:buNone/>
            </a:pPr>
            <a:endParaRPr lang="fr-FR" sz="2000" dirty="0" smtClean="0"/>
          </a:p>
          <a:p>
            <a:pPr lvl="1"/>
            <a:endParaRPr lang="fr-FR" sz="2000" dirty="0" smtClean="0">
              <a:sym typeface="Wingdings" panose="05000000000000000000" pitchFamily="2" charset="2"/>
            </a:endParaRPr>
          </a:p>
          <a:p>
            <a:pPr lvl="1"/>
            <a:endParaRPr lang="fr-FR" sz="2000" dirty="0"/>
          </a:p>
          <a:p>
            <a:pPr lvl="2"/>
            <a:endParaRPr lang="fr-FR" sz="20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7548879" y="4036094"/>
            <a:ext cx="4444733" cy="2374231"/>
          </a:xfrm>
          <a:prstGeom prst="rect">
            <a:avLst/>
          </a:prstGeom>
        </p:spPr>
      </p:pic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406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31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Poursuite en neutrons rapides</a:t>
            </a:r>
            <a:endParaRPr lang="fr-FR" sz="2000" dirty="0">
              <a:latin typeface="+mn-lt"/>
            </a:endParaRPr>
          </a:p>
        </p:txBody>
      </p:sp>
      <p:sp>
        <p:nvSpPr>
          <p:cNvPr id="11" name="Espace réservé du contenu 3"/>
          <p:cNvSpPr>
            <a:spLocks noGrp="1"/>
          </p:cNvSpPr>
          <p:nvPr>
            <p:ph idx="1"/>
          </p:nvPr>
        </p:nvSpPr>
        <p:spPr>
          <a:xfrm>
            <a:off x="397863" y="1185863"/>
            <a:ext cx="5240937" cy="5222557"/>
          </a:xfrm>
        </p:spPr>
        <p:txBody>
          <a:bodyPr>
            <a:normAutofit/>
          </a:bodyPr>
          <a:lstStyle/>
          <a:p>
            <a:r>
              <a:rPr lang="fr-FR" sz="2400" b="1" u="sng" dirty="0" smtClean="0"/>
              <a:t>Prochain candidat: </a:t>
            </a:r>
            <a:r>
              <a:rPr lang="fr-FR" sz="2400" b="1" u="sng" baseline="30000" dirty="0" smtClean="0"/>
              <a:t>239</a:t>
            </a:r>
            <a:r>
              <a:rPr lang="fr-FR" sz="2400" b="1" u="sng" dirty="0" smtClean="0"/>
              <a:t>Pu</a:t>
            </a:r>
          </a:p>
          <a:p>
            <a:pPr lvl="1"/>
            <a:r>
              <a:rPr lang="fr-FR" sz="2000" dirty="0" smtClean="0"/>
              <a:t>Données peu précises 5-10%</a:t>
            </a:r>
          </a:p>
          <a:p>
            <a:pPr lvl="1"/>
            <a:r>
              <a:rPr lang="fr-FR" sz="2000" dirty="0" smtClean="0"/>
              <a:t>Mauvaise connaissance de la dépendance en énergie</a:t>
            </a:r>
          </a:p>
          <a:p>
            <a:pPr lvl="1"/>
            <a:r>
              <a:rPr lang="fr-FR" sz="2000" dirty="0" smtClean="0"/>
              <a:t>Pas de données entre 5 et 14MeV</a:t>
            </a:r>
          </a:p>
          <a:p>
            <a:pPr lvl="1"/>
            <a:endParaRPr lang="fr-FR" sz="2000" dirty="0" smtClean="0"/>
          </a:p>
          <a:p>
            <a:pPr lvl="2"/>
            <a:endParaRPr lang="fr-FR" sz="20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35511" t="33900" r="14404" b="16012"/>
          <a:stretch/>
        </p:blipFill>
        <p:spPr>
          <a:xfrm>
            <a:off x="4917439" y="2185022"/>
            <a:ext cx="7088823" cy="3987826"/>
          </a:xfrm>
          <a:prstGeom prst="rect">
            <a:avLst/>
          </a:prstGeom>
        </p:spPr>
      </p:pic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71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32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Poursuite en neutrons rapides</a:t>
            </a:r>
            <a:endParaRPr lang="fr-FR" sz="2000" dirty="0">
              <a:latin typeface="+mn-lt"/>
            </a:endParaRPr>
          </a:p>
        </p:txBody>
      </p:sp>
      <p:sp>
        <p:nvSpPr>
          <p:cNvPr id="11" name="Espace réservé du contenu 3"/>
          <p:cNvSpPr>
            <a:spLocks noGrp="1"/>
          </p:cNvSpPr>
          <p:nvPr>
            <p:ph idx="1"/>
          </p:nvPr>
        </p:nvSpPr>
        <p:spPr>
          <a:xfrm>
            <a:off x="397863" y="1185863"/>
            <a:ext cx="10107577" cy="5222557"/>
          </a:xfrm>
        </p:spPr>
        <p:txBody>
          <a:bodyPr>
            <a:normAutofit/>
          </a:bodyPr>
          <a:lstStyle/>
          <a:p>
            <a:r>
              <a:rPr lang="fr-FR" sz="2400" b="1" u="sng" dirty="0" smtClean="0"/>
              <a:t>Besoins pour une cible </a:t>
            </a:r>
          </a:p>
          <a:p>
            <a:pPr lvl="1"/>
            <a:r>
              <a:rPr lang="fr-FR" sz="2000" dirty="0" smtClean="0"/>
              <a:t>Masse </a:t>
            </a:r>
            <a:r>
              <a:rPr lang="fr-FR" sz="2000" dirty="0" smtClean="0">
                <a:sym typeface="Symbol" panose="05050102010706020507" pitchFamily="18" charset="2"/>
              </a:rPr>
              <a:t>50g</a:t>
            </a:r>
            <a:r>
              <a:rPr lang="fr-FR" sz="2000" dirty="0" smtClean="0"/>
              <a:t> </a:t>
            </a:r>
          </a:p>
          <a:p>
            <a:pPr lvl="1"/>
            <a:r>
              <a:rPr lang="fr-FR" sz="2000" dirty="0" smtClean="0"/>
              <a:t>Forme métal</a:t>
            </a:r>
            <a:endParaRPr lang="fr-FR" sz="2000" dirty="0"/>
          </a:p>
          <a:p>
            <a:pPr lvl="1"/>
            <a:r>
              <a:rPr lang="fr-FR" sz="2000" dirty="0" smtClean="0"/>
              <a:t>Pureté &gt;95%</a:t>
            </a:r>
          </a:p>
          <a:p>
            <a:pPr lvl="1"/>
            <a:endParaRPr lang="fr-FR" sz="2000" dirty="0" smtClean="0"/>
          </a:p>
          <a:p>
            <a:r>
              <a:rPr lang="fr-FR" sz="2400" b="1" u="sng" dirty="0" smtClean="0"/>
              <a:t>Matière identifiée au CEA (échantillon MINERVE) </a:t>
            </a:r>
            <a:endParaRPr lang="fr-FR" sz="2400" b="1" u="sng" dirty="0"/>
          </a:p>
          <a:p>
            <a:pPr lvl="1"/>
            <a:r>
              <a:rPr lang="fr-FR" sz="2000" dirty="0" smtClean="0"/>
              <a:t>1 échantillon répond à tous ces critères mais…</a:t>
            </a:r>
          </a:p>
          <a:p>
            <a:pPr lvl="1"/>
            <a:endParaRPr lang="fr-FR" sz="2000" dirty="0" smtClean="0"/>
          </a:p>
          <a:p>
            <a:r>
              <a:rPr lang="fr-FR" sz="2400" b="1" u="sng" dirty="0" smtClean="0"/>
              <a:t>Contraintes réglementaires</a:t>
            </a:r>
            <a:endParaRPr lang="fr-FR" sz="2400" b="1" u="sng" dirty="0"/>
          </a:p>
          <a:p>
            <a:pPr lvl="1"/>
            <a:r>
              <a:rPr lang="fr-FR" sz="2000" dirty="0" smtClean="0">
                <a:sym typeface="Symbol" panose="05050102010706020507" pitchFamily="18" charset="2"/>
              </a:rPr>
              <a:t>5</a:t>
            </a:r>
            <a:r>
              <a:rPr lang="fr-FR" sz="2000" dirty="0" smtClean="0"/>
              <a:t>g au PTB </a:t>
            </a:r>
            <a:endParaRPr lang="fr-FR" sz="2000" dirty="0"/>
          </a:p>
          <a:p>
            <a:pPr lvl="1"/>
            <a:r>
              <a:rPr lang="fr-FR" sz="2000" dirty="0" smtClean="0"/>
              <a:t>15g au JRC Geel</a:t>
            </a:r>
          </a:p>
          <a:p>
            <a:pPr marL="0" lvl="1" indent="0">
              <a:buNone/>
            </a:pPr>
            <a:r>
              <a:rPr lang="fr-FR" sz="2000" dirty="0" smtClean="0">
                <a:sym typeface="Symbol" panose="05050102010706020507" pitchFamily="18" charset="2"/>
              </a:rPr>
              <a:t> Option privilégiée: utilisation de l’accélérateur MONNET</a:t>
            </a:r>
            <a:endParaRPr lang="fr-FR" sz="2000" dirty="0"/>
          </a:p>
          <a:p>
            <a:pPr lvl="1"/>
            <a:endParaRPr lang="fr-FR" sz="2000" dirty="0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254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/>
              <a:t>Synthèse bibliographique</a:t>
            </a:r>
            <a:endParaRPr lang="fr-FR" sz="44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12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34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Synthèse bibliographique</a:t>
            </a:r>
            <a:endParaRPr lang="fr-FR" sz="2000" dirty="0">
              <a:latin typeface="+mn-lt"/>
            </a:endParaRPr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490537" y="1013764"/>
            <a:ext cx="11325543" cy="5133036"/>
          </a:xfrm>
          <a:prstGeom prst="rect">
            <a:avLst/>
          </a:prstGeom>
        </p:spPr>
        <p:txBody>
          <a:bodyPr vert="horz" lIns="0" tIns="45720" rIns="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800" b="1" dirty="0" smtClean="0"/>
              <a:t>Conférences</a:t>
            </a:r>
          </a:p>
          <a:p>
            <a:r>
              <a:rPr lang="fr-FR" sz="2600" dirty="0" smtClean="0"/>
              <a:t>D. Foligno et al. </a:t>
            </a:r>
            <a:r>
              <a:rPr lang="en-US" sz="2600" b="1" dirty="0" smtClean="0"/>
              <a:t>Measurement of the delayed-neutron multiplicity and time constants in the thermal neutron induced fission of </a:t>
            </a:r>
            <a:r>
              <a:rPr lang="en-US" sz="2600" b="1" baseline="30000" dirty="0" smtClean="0"/>
              <a:t>235</a:t>
            </a:r>
            <a:r>
              <a:rPr lang="en-US" sz="2600" b="1" dirty="0" smtClean="0"/>
              <a:t>U at ILL</a:t>
            </a:r>
            <a:r>
              <a:rPr lang="en-US" sz="2600" dirty="0" smtClean="0"/>
              <a:t>". </a:t>
            </a:r>
            <a:r>
              <a:rPr lang="en-US" sz="2600" i="1" dirty="0" smtClean="0"/>
              <a:t>EPJ Web Conf. Volume 239, 2020. ND 2019: International Conference on Nuclear Data for Science and Technology </a:t>
            </a:r>
          </a:p>
          <a:p>
            <a:r>
              <a:rPr lang="en-US" sz="2600" dirty="0" smtClean="0"/>
              <a:t>B. </a:t>
            </a:r>
            <a:r>
              <a:rPr lang="en-US" sz="2600" dirty="0" err="1" smtClean="0"/>
              <a:t>Geslot</a:t>
            </a:r>
            <a:r>
              <a:rPr lang="en-US" sz="2600" dirty="0" smtClean="0"/>
              <a:t> et al., </a:t>
            </a:r>
            <a:r>
              <a:rPr lang="en-US" sz="2600" b="1" dirty="0" smtClean="0"/>
              <a:t>A new experiment at ILL for measuring the kinetic behavior of delayed neutron precursors from thermal induced fission of </a:t>
            </a:r>
            <a:r>
              <a:rPr lang="en-US" sz="2600" b="1" baseline="30000" dirty="0" smtClean="0"/>
              <a:t>235</a:t>
            </a:r>
            <a:r>
              <a:rPr lang="en-US" sz="2600" b="1" dirty="0" smtClean="0"/>
              <a:t>U</a:t>
            </a:r>
            <a:r>
              <a:rPr lang="en-US" sz="2600" dirty="0" smtClean="0"/>
              <a:t>“ </a:t>
            </a:r>
            <a:r>
              <a:rPr lang="en-US" sz="2600" i="1" dirty="0" smtClean="0"/>
              <a:t>ANIMMA 2019 Conference, </a:t>
            </a:r>
            <a:r>
              <a:rPr lang="en-US" sz="2600" i="1" dirty="0" err="1" smtClean="0"/>
              <a:t>Juin</a:t>
            </a:r>
            <a:r>
              <a:rPr lang="en-US" sz="2600" i="1" dirty="0" smtClean="0"/>
              <a:t> 2019</a:t>
            </a:r>
          </a:p>
          <a:p>
            <a:r>
              <a:rPr lang="en-US" sz="2600" dirty="0"/>
              <a:t>B. </a:t>
            </a:r>
            <a:r>
              <a:rPr lang="en-US" sz="2600" dirty="0" err="1" smtClean="0"/>
              <a:t>Geslot</a:t>
            </a:r>
            <a:r>
              <a:rPr lang="en-US" sz="2600" dirty="0" smtClean="0"/>
              <a:t> et </a:t>
            </a:r>
            <a:r>
              <a:rPr lang="en-US" sz="2600" dirty="0"/>
              <a:t>al., </a:t>
            </a:r>
            <a:r>
              <a:rPr lang="en-US" sz="2600" b="1" i="1" dirty="0"/>
              <a:t>Measuring the delayed neutrons multiplicity and kinetic parameters for the thermal induced fission of </a:t>
            </a:r>
            <a:r>
              <a:rPr lang="en-US" sz="2600" b="1" i="1" dirty="0" smtClean="0"/>
              <a:t>235U, 239Pu and 233U</a:t>
            </a:r>
            <a:r>
              <a:rPr lang="en-US" sz="2600" dirty="0" smtClean="0"/>
              <a:t>, ANIMMA 2021 Conference, </a:t>
            </a:r>
            <a:r>
              <a:rPr lang="en-US" sz="2600" dirty="0" err="1" smtClean="0"/>
              <a:t>Juin</a:t>
            </a:r>
            <a:r>
              <a:rPr lang="en-US" sz="2600" dirty="0" smtClean="0"/>
              <a:t> 2021.</a:t>
            </a:r>
          </a:p>
          <a:p>
            <a:r>
              <a:rPr lang="en-US" sz="2600" dirty="0" smtClean="0"/>
              <a:t>P. </a:t>
            </a:r>
            <a:r>
              <a:rPr lang="en-US" sz="2600" dirty="0" err="1" smtClean="0"/>
              <a:t>Leconte</a:t>
            </a:r>
            <a:r>
              <a:rPr lang="en-US" sz="2600" dirty="0" smtClean="0"/>
              <a:t> et al., </a:t>
            </a:r>
            <a:r>
              <a:rPr lang="en-US" sz="2600" b="1" dirty="0" smtClean="0"/>
              <a:t>Measurement of the delayed-neutron yield and group parameters in the thermal neutron induced fission of </a:t>
            </a:r>
            <a:r>
              <a:rPr lang="en-US" sz="2600" b="1" baseline="30000" dirty="0" smtClean="0"/>
              <a:t>239</a:t>
            </a:r>
            <a:r>
              <a:rPr lang="en-US" sz="2600" b="1" dirty="0" smtClean="0"/>
              <a:t>Pu</a:t>
            </a:r>
            <a:r>
              <a:rPr lang="en-US" sz="2600" dirty="0" smtClean="0"/>
              <a:t>, </a:t>
            </a:r>
            <a:r>
              <a:rPr lang="en-US" sz="2600" i="1" dirty="0"/>
              <a:t>EPJ Web Conf. </a:t>
            </a:r>
            <a:r>
              <a:rPr lang="en-US" sz="2600" i="1" dirty="0" smtClean="0"/>
              <a:t>2023. </a:t>
            </a:r>
            <a:r>
              <a:rPr lang="en-US" sz="2600" i="1" dirty="0"/>
              <a:t>ND </a:t>
            </a:r>
            <a:r>
              <a:rPr lang="en-US" sz="2600" i="1" dirty="0" smtClean="0"/>
              <a:t>2022: </a:t>
            </a:r>
            <a:r>
              <a:rPr lang="en-US" sz="2600" i="1" dirty="0"/>
              <a:t>International Conference on Nuclear Data for Science and Technology </a:t>
            </a:r>
            <a:endParaRPr lang="en-US" sz="2600" i="1" dirty="0" smtClean="0"/>
          </a:p>
          <a:p>
            <a:r>
              <a:rPr lang="nl-NL" sz="2600" dirty="0" smtClean="0"/>
              <a:t>P</a:t>
            </a:r>
            <a:r>
              <a:rPr lang="nl-NL" sz="2600" dirty="0"/>
              <a:t>. </a:t>
            </a:r>
            <a:r>
              <a:rPr lang="nl-NL" sz="2600" dirty="0" err="1" smtClean="0"/>
              <a:t>Leconte</a:t>
            </a:r>
            <a:r>
              <a:rPr lang="nl-NL" sz="2600" dirty="0" smtClean="0"/>
              <a:t> et al., </a:t>
            </a:r>
            <a:r>
              <a:rPr lang="en-US" sz="2600" b="1" i="1" dirty="0" smtClean="0"/>
              <a:t>Validation </a:t>
            </a:r>
            <a:r>
              <a:rPr lang="en-US" sz="2600" b="1" i="1" dirty="0"/>
              <a:t>of the Monte-Carlo efficiency </a:t>
            </a:r>
            <a:r>
              <a:rPr lang="en-US" sz="2600" b="1" i="1" dirty="0" smtClean="0"/>
              <a:t>calculation of </a:t>
            </a:r>
            <a:r>
              <a:rPr lang="en-US" sz="2600" b="1" i="1" dirty="0"/>
              <a:t>the LOENIEv2 long counter for delayed </a:t>
            </a:r>
            <a:r>
              <a:rPr lang="en-US" sz="2600" b="1" i="1" dirty="0" smtClean="0"/>
              <a:t>neutron measurements</a:t>
            </a:r>
            <a:r>
              <a:rPr lang="en-US" sz="2600" i="1" dirty="0" smtClean="0"/>
              <a:t>, WONDER2023 workshop.</a:t>
            </a:r>
          </a:p>
          <a:p>
            <a:r>
              <a:rPr lang="en-US" sz="2600" dirty="0" smtClean="0"/>
              <a:t>D. </a:t>
            </a:r>
            <a:r>
              <a:rPr lang="en-US" sz="2600" dirty="0" err="1" smtClean="0"/>
              <a:t>Belverge</a:t>
            </a:r>
            <a:r>
              <a:rPr lang="en-US" sz="2600" dirty="0"/>
              <a:t> </a:t>
            </a:r>
            <a:r>
              <a:rPr lang="en-US" sz="2600" dirty="0" smtClean="0"/>
              <a:t>et al.</a:t>
            </a:r>
            <a:r>
              <a:rPr lang="en-US" sz="2600" i="1" dirty="0" smtClean="0"/>
              <a:t>, </a:t>
            </a:r>
            <a:r>
              <a:rPr lang="en-US" sz="2600" b="1" i="1" dirty="0" smtClean="0"/>
              <a:t>New experiment for measuring the delayed neutron yields of </a:t>
            </a:r>
            <a:r>
              <a:rPr lang="en-US" sz="2600" b="1" i="1" baseline="30000" dirty="0" smtClean="0"/>
              <a:t>238</a:t>
            </a:r>
            <a:r>
              <a:rPr lang="en-US" sz="2600" b="1" i="1" dirty="0" smtClean="0"/>
              <a:t>U fission in the range 1 MeV to 19 MeV</a:t>
            </a:r>
            <a:r>
              <a:rPr lang="en-US" sz="2600" i="1" dirty="0" smtClean="0"/>
              <a:t>, ANIMMA2023</a:t>
            </a:r>
          </a:p>
          <a:p>
            <a:endParaRPr lang="en-US" sz="2600" i="1" dirty="0" smtClean="0"/>
          </a:p>
          <a:p>
            <a:r>
              <a:rPr lang="fr-FR" sz="3800" b="1" dirty="0" smtClean="0"/>
              <a:t>Revues</a:t>
            </a:r>
            <a:endParaRPr lang="fr-FR" sz="3800" b="1" dirty="0"/>
          </a:p>
          <a:p>
            <a:r>
              <a:rPr lang="en-US" sz="2600" i="1" dirty="0" smtClean="0"/>
              <a:t>P. </a:t>
            </a:r>
            <a:r>
              <a:rPr lang="en-US" sz="2600" i="1" dirty="0" err="1" smtClean="0"/>
              <a:t>Leconte</a:t>
            </a:r>
            <a:r>
              <a:rPr lang="en-US" sz="2600" i="1" dirty="0" smtClean="0"/>
              <a:t> et al., </a:t>
            </a:r>
            <a:r>
              <a:rPr lang="en-US" sz="2600" b="1" i="1" dirty="0"/>
              <a:t>Accurate measurements of delayed neutron yield and group parameters – Methodology and application to 235U(</a:t>
            </a:r>
            <a:r>
              <a:rPr lang="en-US" sz="2600" b="1" i="1" dirty="0" err="1"/>
              <a:t>nth,f</a:t>
            </a:r>
            <a:r>
              <a:rPr lang="en-US" sz="2600" b="1" i="1" dirty="0" smtClean="0"/>
              <a:t>)</a:t>
            </a:r>
            <a:r>
              <a:rPr lang="en-US" sz="2600" i="1" dirty="0" smtClean="0"/>
              <a:t>, accepted for EPJ-A (</a:t>
            </a:r>
            <a:r>
              <a:rPr lang="en-US" sz="2600" i="1" dirty="0" err="1" smtClean="0"/>
              <a:t>jan</a:t>
            </a:r>
            <a:r>
              <a:rPr lang="en-US" sz="2600" i="1" dirty="0" smtClean="0"/>
              <a:t> 2024)</a:t>
            </a:r>
            <a:endParaRPr lang="en-US" sz="2600" i="1" dirty="0"/>
          </a:p>
          <a:p>
            <a:r>
              <a:rPr lang="en-US" sz="2600" i="1" dirty="0" smtClean="0"/>
              <a:t>B. </a:t>
            </a:r>
            <a:r>
              <a:rPr lang="en-US" sz="2600" i="1" dirty="0" err="1" smtClean="0"/>
              <a:t>Geslot</a:t>
            </a:r>
            <a:r>
              <a:rPr lang="en-US" sz="2600" i="1" dirty="0" smtClean="0"/>
              <a:t> et al., </a:t>
            </a:r>
            <a:r>
              <a:rPr lang="en-US" sz="2600" b="1" i="1" dirty="0"/>
              <a:t>Delayed neutrons yields and group abundances for thermal-neutron-induced fission of </a:t>
            </a:r>
            <a:r>
              <a:rPr lang="en-US" sz="2600" b="1" i="1" baseline="30000" dirty="0" smtClean="0"/>
              <a:t>233</a:t>
            </a:r>
            <a:r>
              <a:rPr lang="en-US" sz="2600" b="1" i="1" dirty="0" smtClean="0"/>
              <a:t>U </a:t>
            </a:r>
            <a:r>
              <a:rPr lang="en-US" sz="2600" i="1" dirty="0" smtClean="0"/>
              <a:t>(</a:t>
            </a:r>
            <a:r>
              <a:rPr lang="en-US" sz="2600" i="1" dirty="0" err="1" smtClean="0"/>
              <a:t>soumission</a:t>
            </a:r>
            <a:r>
              <a:rPr lang="en-US" sz="2600" i="1" dirty="0" smtClean="0"/>
              <a:t> ANE fin </a:t>
            </a:r>
            <a:r>
              <a:rPr lang="en-US" sz="2600" i="1" dirty="0" err="1" smtClean="0"/>
              <a:t>janvier</a:t>
            </a:r>
            <a:r>
              <a:rPr lang="en-US" sz="2600" i="1" dirty="0" smtClean="0"/>
              <a:t> 2024)</a:t>
            </a:r>
          </a:p>
          <a:p>
            <a:endParaRPr lang="en-US" sz="2600" i="1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796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35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Remerciements NACRE</a:t>
            </a:r>
            <a:endParaRPr lang="fr-FR" sz="2000" dirty="0">
              <a:latin typeface="+mn-lt"/>
            </a:endParaRPr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550827" y="1267765"/>
            <a:ext cx="11325543" cy="4866174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800" b="1" dirty="0" smtClean="0"/>
              <a:t>Equipements:</a:t>
            </a:r>
          </a:p>
          <a:p>
            <a:r>
              <a:rPr lang="fr-FR" sz="2600" i="1" dirty="0" smtClean="0"/>
              <a:t>Acquisition de pièces mécaniques</a:t>
            </a:r>
          </a:p>
          <a:p>
            <a:r>
              <a:rPr lang="fr-FR" sz="2600" i="1" dirty="0" smtClean="0"/>
              <a:t>Fabrication de cible (CF miniature)</a:t>
            </a:r>
          </a:p>
          <a:p>
            <a:endParaRPr lang="en-US" sz="2600" i="1" dirty="0" smtClean="0"/>
          </a:p>
          <a:p>
            <a:r>
              <a:rPr lang="fr-FR" sz="3800" b="1" dirty="0" smtClean="0"/>
              <a:t>Missions:</a:t>
            </a:r>
            <a:endParaRPr lang="fr-FR" sz="3800" b="1" dirty="0"/>
          </a:p>
          <a:p>
            <a:r>
              <a:rPr lang="en-US" sz="2600" i="1" dirty="0" smtClean="0"/>
              <a:t>Participation aux </a:t>
            </a:r>
            <a:r>
              <a:rPr lang="en-US" sz="2600" i="1" dirty="0" err="1" smtClean="0"/>
              <a:t>campagnes</a:t>
            </a:r>
            <a:r>
              <a:rPr lang="en-US" sz="2600" i="1" dirty="0" smtClean="0"/>
              <a:t> ILL</a:t>
            </a:r>
          </a:p>
          <a:p>
            <a:r>
              <a:rPr lang="en-US" sz="2600" i="1" dirty="0" smtClean="0"/>
              <a:t>Missions de calibration au NPL</a:t>
            </a:r>
          </a:p>
          <a:p>
            <a:endParaRPr lang="en-US" sz="2600" i="1" dirty="0" smtClean="0"/>
          </a:p>
          <a:p>
            <a:r>
              <a:rPr lang="fr-FR" sz="3800" b="1" dirty="0" smtClean="0"/>
              <a:t>Temps de faisceau:</a:t>
            </a:r>
            <a:endParaRPr lang="fr-FR" sz="3800" b="1" dirty="0"/>
          </a:p>
          <a:p>
            <a:r>
              <a:rPr lang="en-US" sz="2600" i="1" dirty="0" err="1" smtClean="0"/>
              <a:t>Accès</a:t>
            </a:r>
            <a:r>
              <a:rPr lang="en-US" sz="2600" i="1" dirty="0" smtClean="0"/>
              <a:t> aux installations du NPL</a:t>
            </a:r>
          </a:p>
          <a:p>
            <a:endParaRPr lang="en-US" sz="2600" i="1" dirty="0"/>
          </a:p>
          <a:p>
            <a:r>
              <a:rPr lang="fr-FR" sz="3900" b="1" dirty="0" smtClean="0"/>
              <a:t>+ cadre collaboratif pour les échanges techniques</a:t>
            </a:r>
            <a:endParaRPr lang="en-US" sz="3900" i="1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20" y="3035136"/>
            <a:ext cx="3351575" cy="1885261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935"/>
          <a:stretch/>
        </p:blipFill>
        <p:spPr bwMode="auto">
          <a:xfrm>
            <a:off x="7007417" y="816165"/>
            <a:ext cx="2249578" cy="20213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87" y="2467837"/>
            <a:ext cx="2619375" cy="167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4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1262" r="5550"/>
          <a:stretch/>
        </p:blipFill>
        <p:spPr>
          <a:xfrm>
            <a:off x="7222603" y="2393665"/>
            <a:ext cx="4969397" cy="331387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Historique du projet</a:t>
            </a:r>
            <a:endParaRPr lang="fr-FR" dirty="0"/>
          </a:p>
        </p:txBody>
      </p:sp>
      <p:sp>
        <p:nvSpPr>
          <p:cNvPr id="23" name="Espace réservé du contenu 3"/>
          <p:cNvSpPr>
            <a:spLocks noGrp="1"/>
          </p:cNvSpPr>
          <p:nvPr>
            <p:ph idx="1"/>
          </p:nvPr>
        </p:nvSpPr>
        <p:spPr>
          <a:xfrm>
            <a:off x="368833" y="1001405"/>
            <a:ext cx="10603967" cy="5474013"/>
          </a:xfrm>
        </p:spPr>
        <p:txBody>
          <a:bodyPr>
            <a:normAutofit fontScale="85000" lnSpcReduction="20000"/>
          </a:bodyPr>
          <a:lstStyle/>
          <a:p>
            <a:r>
              <a:rPr lang="fr-FR" sz="2400" b="1" u="sng" dirty="0" smtClean="0">
                <a:solidFill>
                  <a:schemeClr val="tx1"/>
                </a:solidFill>
              </a:rPr>
              <a:t>Objectif du projet: </a:t>
            </a:r>
          </a:p>
          <a:p>
            <a:pPr lvl="1"/>
            <a:r>
              <a:rPr lang="fr-FR" sz="2000" dirty="0" smtClean="0">
                <a:solidFill>
                  <a:schemeClr val="tx1"/>
                </a:solidFill>
              </a:rPr>
              <a:t>Acquérir des données expérimentales de précision sur les données de neutron retardé (multiplicité, données cinétiques par groupe)</a:t>
            </a:r>
          </a:p>
          <a:p>
            <a:pPr lvl="1"/>
            <a:r>
              <a:rPr lang="fr-FR" sz="2000" b="0" dirty="0" smtClean="0">
                <a:solidFill>
                  <a:schemeClr val="tx1"/>
                </a:solidFill>
              </a:rPr>
              <a:t>Contribuer à JEFF-4 par des évaluations maîtrisées incluant des données de covariance</a:t>
            </a:r>
            <a:endParaRPr lang="fr-FR" sz="2000" dirty="0">
              <a:solidFill>
                <a:schemeClr val="tx1"/>
              </a:solidFill>
            </a:endParaRPr>
          </a:p>
          <a:p>
            <a:endParaRPr lang="fr-FR" sz="2000" b="0" dirty="0" smtClean="0">
              <a:solidFill>
                <a:schemeClr val="tx1"/>
              </a:solidFill>
            </a:endParaRPr>
          </a:p>
          <a:p>
            <a:r>
              <a:rPr lang="fr-FR" sz="2400" b="1" u="sng" dirty="0" smtClean="0">
                <a:solidFill>
                  <a:schemeClr val="tx1"/>
                </a:solidFill>
              </a:rPr>
              <a:t>Principe général</a:t>
            </a:r>
            <a:endParaRPr lang="fr-FR" sz="2400" b="1" u="sng" dirty="0">
              <a:solidFill>
                <a:schemeClr val="tx1"/>
              </a:solidFill>
            </a:endParaRPr>
          </a:p>
          <a:p>
            <a:pPr lvl="1"/>
            <a:r>
              <a:rPr lang="fr-FR" sz="2000" dirty="0" smtClean="0">
                <a:solidFill>
                  <a:schemeClr val="tx1"/>
                </a:solidFill>
              </a:rPr>
              <a:t>Mesures de type macroscopique: </a:t>
            </a:r>
            <a:endParaRPr lang="fr-FR" sz="2000" dirty="0">
              <a:solidFill>
                <a:schemeClr val="tx1"/>
              </a:solidFill>
            </a:endParaRPr>
          </a:p>
          <a:p>
            <a:pPr lvl="2"/>
            <a:r>
              <a:rPr lang="fr-FR" sz="1800" dirty="0" smtClean="0">
                <a:solidFill>
                  <a:schemeClr val="tx1"/>
                </a:solidFill>
              </a:rPr>
              <a:t>Sommation sur les précurseurs</a:t>
            </a:r>
          </a:p>
          <a:p>
            <a:pPr lvl="2"/>
            <a:r>
              <a:rPr lang="fr-FR" sz="1800" dirty="0" smtClean="0">
                <a:solidFill>
                  <a:schemeClr val="tx1"/>
                </a:solidFill>
              </a:rPr>
              <a:t>Ponctuelle en énergie</a:t>
            </a:r>
          </a:p>
          <a:p>
            <a:pPr lvl="2"/>
            <a:r>
              <a:rPr lang="fr-FR" sz="1800" b="0" dirty="0" smtClean="0">
                <a:solidFill>
                  <a:schemeClr val="tx1"/>
                </a:solidFill>
              </a:rPr>
              <a:t>Mono-isotope fissile</a:t>
            </a:r>
          </a:p>
          <a:p>
            <a:pPr lvl="1"/>
            <a:r>
              <a:rPr lang="fr-FR" sz="2000" dirty="0" smtClean="0">
                <a:solidFill>
                  <a:schemeClr val="tx1"/>
                </a:solidFill>
              </a:rPr>
              <a:t>Logique de complétude</a:t>
            </a:r>
            <a:endParaRPr lang="fr-FR" sz="2000" dirty="0">
              <a:solidFill>
                <a:schemeClr val="tx1"/>
              </a:solidFill>
            </a:endParaRPr>
          </a:p>
          <a:p>
            <a:pPr lvl="2"/>
            <a:r>
              <a:rPr lang="fr-FR" sz="1800" dirty="0" smtClean="0">
                <a:solidFill>
                  <a:schemeClr val="tx1"/>
                </a:solidFill>
              </a:rPr>
              <a:t>Thermique: U3, U5, Pu9, Pu1</a:t>
            </a:r>
            <a:endParaRPr lang="fr-FR" sz="1800" dirty="0">
              <a:solidFill>
                <a:schemeClr val="tx1"/>
              </a:solidFill>
            </a:endParaRPr>
          </a:p>
          <a:p>
            <a:pPr lvl="2"/>
            <a:r>
              <a:rPr lang="fr-FR" sz="1800" dirty="0" smtClean="0">
                <a:solidFill>
                  <a:schemeClr val="tx1"/>
                </a:solidFill>
              </a:rPr>
              <a:t>Rapide: U8, U5, Pu9</a:t>
            </a:r>
            <a:endParaRPr lang="fr-FR" sz="1800" dirty="0">
              <a:solidFill>
                <a:schemeClr val="tx1"/>
              </a:solidFill>
            </a:endParaRPr>
          </a:p>
          <a:p>
            <a:pPr marL="957926" lvl="2" indent="0">
              <a:buNone/>
            </a:pPr>
            <a:endParaRPr lang="fr-FR" sz="1800" dirty="0" smtClean="0">
              <a:solidFill>
                <a:schemeClr val="tx1"/>
              </a:solidFill>
            </a:endParaRPr>
          </a:p>
          <a:p>
            <a:r>
              <a:rPr lang="fr-FR" sz="2400" b="1" u="sng" dirty="0" smtClean="0">
                <a:solidFill>
                  <a:schemeClr val="tx1"/>
                </a:solidFill>
              </a:rPr>
              <a:t>Moyens</a:t>
            </a:r>
            <a:endParaRPr lang="fr-FR" sz="2400" b="1" u="sng" dirty="0">
              <a:solidFill>
                <a:schemeClr val="tx1"/>
              </a:solidFill>
            </a:endParaRPr>
          </a:p>
          <a:p>
            <a:pPr lvl="1"/>
            <a:r>
              <a:rPr lang="fr-FR" sz="2000" dirty="0" smtClean="0">
                <a:solidFill>
                  <a:schemeClr val="tx1"/>
                </a:solidFill>
              </a:rPr>
              <a:t>Développement de détecteur de neutron retardé  (de type ‘LOENIE’)</a:t>
            </a:r>
          </a:p>
          <a:p>
            <a:pPr lvl="1"/>
            <a:r>
              <a:rPr lang="fr-FR" sz="2000" dirty="0" smtClean="0">
                <a:solidFill>
                  <a:schemeClr val="tx1"/>
                </a:solidFill>
              </a:rPr>
              <a:t>Développement de cibles (chambres à fission, échantillons inertes)</a:t>
            </a:r>
          </a:p>
          <a:p>
            <a:pPr lvl="1"/>
            <a:r>
              <a:rPr lang="fr-FR" sz="2000" dirty="0" smtClean="0">
                <a:solidFill>
                  <a:schemeClr val="tx1"/>
                </a:solidFill>
              </a:rPr>
              <a:t>Utilisation de faisceaux neutrons thermiques (ILL) et rapides (PTB)</a:t>
            </a:r>
          </a:p>
          <a:p>
            <a:pPr lvl="1"/>
            <a:r>
              <a:rPr lang="fr-FR" sz="2000" dirty="0" smtClean="0"/>
              <a:t>Instruments de test et de calibration (NPL, AMANDE, GENESIS)</a:t>
            </a:r>
            <a:endParaRPr lang="fr-FR" sz="2000" dirty="0" smtClean="0">
              <a:solidFill>
                <a:schemeClr val="tx1"/>
              </a:solidFill>
            </a:endParaRPr>
          </a:p>
          <a:p>
            <a:pPr lvl="1"/>
            <a:endParaRPr lang="fr-FR" sz="1800" dirty="0">
              <a:solidFill>
                <a:schemeClr val="tx1"/>
              </a:solidFill>
            </a:endParaRPr>
          </a:p>
          <a:p>
            <a:pPr lvl="2"/>
            <a:endParaRPr lang="fr-FR" sz="1800" dirty="0" smtClean="0">
              <a:solidFill>
                <a:schemeClr val="tx1"/>
              </a:solidFill>
            </a:endParaRP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77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Historique du projet</a:t>
            </a:r>
            <a:endParaRPr lang="fr-FR" dirty="0"/>
          </a:p>
        </p:txBody>
      </p:sp>
      <p:sp>
        <p:nvSpPr>
          <p:cNvPr id="47" name="Espace réservé du contenu 3"/>
          <p:cNvSpPr>
            <a:spLocks noGrp="1"/>
          </p:cNvSpPr>
          <p:nvPr>
            <p:ph idx="1"/>
          </p:nvPr>
        </p:nvSpPr>
        <p:spPr>
          <a:xfrm>
            <a:off x="397863" y="965200"/>
            <a:ext cx="6345837" cy="38503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3200" b="1" u="sng" dirty="0" smtClean="0">
                <a:solidFill>
                  <a:schemeClr val="tx1"/>
                </a:solidFill>
              </a:rPr>
              <a:t>Les campagnes de mesures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b="0" dirty="0" smtClean="0">
                <a:solidFill>
                  <a:schemeClr val="tx1"/>
                </a:solidFill>
              </a:rPr>
              <a:t>Design et fabrication d’un long compteur LOENIEv2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b="0" dirty="0" smtClean="0">
                <a:solidFill>
                  <a:schemeClr val="tx1"/>
                </a:solidFill>
              </a:rPr>
              <a:t>Juillet 2018 : 1</a:t>
            </a:r>
            <a:r>
              <a:rPr lang="fr-FR" sz="2000" b="0" baseline="30000" dirty="0" smtClean="0">
                <a:solidFill>
                  <a:schemeClr val="tx1"/>
                </a:solidFill>
              </a:rPr>
              <a:t>er</a:t>
            </a:r>
            <a:r>
              <a:rPr lang="fr-FR" sz="2000" b="0" dirty="0" smtClean="0">
                <a:solidFill>
                  <a:schemeClr val="tx1"/>
                </a:solidFill>
              </a:rPr>
              <a:t> test d’intégration au LPSC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accent2"/>
                </a:solidFill>
              </a:rPr>
              <a:t>Septembre 2018 : </a:t>
            </a:r>
            <a:r>
              <a:rPr lang="fr-FR" sz="2000" dirty="0" smtClean="0">
                <a:solidFill>
                  <a:schemeClr val="accent2"/>
                </a:solidFill>
              </a:rPr>
              <a:t>campagne ILL n°1 sur </a:t>
            </a:r>
            <a:r>
              <a:rPr lang="fr-FR" sz="2000" baseline="30000" dirty="0" smtClean="0">
                <a:solidFill>
                  <a:schemeClr val="accent2"/>
                </a:solidFill>
              </a:rPr>
              <a:t>235</a:t>
            </a:r>
            <a:r>
              <a:rPr lang="fr-FR" sz="2000" dirty="0" smtClean="0">
                <a:solidFill>
                  <a:schemeClr val="accent2"/>
                </a:solidFill>
              </a:rPr>
              <a:t>U</a:t>
            </a:r>
            <a:endParaRPr lang="fr-FR" sz="2000" dirty="0">
              <a:solidFill>
                <a:schemeClr val="accent2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b="0" dirty="0" smtClean="0">
                <a:solidFill>
                  <a:schemeClr val="tx1"/>
                </a:solidFill>
              </a:rPr>
              <a:t>Janvier </a:t>
            </a:r>
            <a:r>
              <a:rPr lang="fr-FR" sz="2000" b="0" dirty="0">
                <a:solidFill>
                  <a:schemeClr val="tx1"/>
                </a:solidFill>
              </a:rPr>
              <a:t>2019 : étalonnage au NPL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b="0" dirty="0" smtClean="0">
                <a:solidFill>
                  <a:schemeClr val="tx1"/>
                </a:solidFill>
              </a:rPr>
              <a:t>Mars  </a:t>
            </a:r>
            <a:r>
              <a:rPr lang="fr-FR" sz="2000" b="0" dirty="0">
                <a:solidFill>
                  <a:schemeClr val="tx1"/>
                </a:solidFill>
              </a:rPr>
              <a:t>2019 : étalonnage sur AMANDE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2"/>
                </a:solidFill>
              </a:rPr>
              <a:t>Juin </a:t>
            </a:r>
            <a:r>
              <a:rPr lang="fr-FR" sz="2000" dirty="0">
                <a:solidFill>
                  <a:schemeClr val="accent2"/>
                </a:solidFill>
              </a:rPr>
              <a:t>2019 : campagne ILL </a:t>
            </a:r>
            <a:r>
              <a:rPr lang="fr-FR" sz="2000" dirty="0" smtClean="0">
                <a:solidFill>
                  <a:schemeClr val="accent2"/>
                </a:solidFill>
              </a:rPr>
              <a:t>n°2 sur </a:t>
            </a:r>
            <a:r>
              <a:rPr lang="fr-FR" sz="2000" baseline="30000" dirty="0" smtClean="0">
                <a:solidFill>
                  <a:schemeClr val="accent2"/>
                </a:solidFill>
              </a:rPr>
              <a:t>235</a:t>
            </a:r>
            <a:r>
              <a:rPr lang="fr-FR" sz="2000" dirty="0" smtClean="0">
                <a:solidFill>
                  <a:schemeClr val="accent2"/>
                </a:solidFill>
              </a:rPr>
              <a:t>U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2"/>
                </a:solidFill>
              </a:rPr>
              <a:t>Mars 2021 : campagne ILL n°3 sur </a:t>
            </a:r>
            <a:r>
              <a:rPr lang="fr-FR" sz="2000" baseline="30000" dirty="0" smtClean="0">
                <a:solidFill>
                  <a:schemeClr val="accent2"/>
                </a:solidFill>
              </a:rPr>
              <a:t>235</a:t>
            </a:r>
            <a:r>
              <a:rPr lang="fr-FR" sz="2000" dirty="0" smtClean="0">
                <a:solidFill>
                  <a:schemeClr val="accent2"/>
                </a:solidFill>
              </a:rPr>
              <a:t>U, </a:t>
            </a:r>
            <a:r>
              <a:rPr lang="fr-FR" sz="2000" baseline="30000" dirty="0" smtClean="0">
                <a:solidFill>
                  <a:schemeClr val="accent2"/>
                </a:solidFill>
              </a:rPr>
              <a:t>239</a:t>
            </a:r>
            <a:r>
              <a:rPr lang="fr-FR" sz="2000" dirty="0" smtClean="0">
                <a:solidFill>
                  <a:schemeClr val="accent2"/>
                </a:solidFill>
              </a:rPr>
              <a:t>Pu et </a:t>
            </a:r>
            <a:r>
              <a:rPr lang="fr-FR" sz="2000" baseline="30000" dirty="0" smtClean="0">
                <a:solidFill>
                  <a:schemeClr val="accent2"/>
                </a:solidFill>
              </a:rPr>
              <a:t>233</a:t>
            </a:r>
            <a:r>
              <a:rPr lang="fr-FR" sz="2000" dirty="0" smtClean="0">
                <a:solidFill>
                  <a:schemeClr val="accent2"/>
                </a:solidFill>
              </a:rPr>
              <a:t>U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b="0" dirty="0" smtClean="0">
                <a:solidFill>
                  <a:schemeClr val="tx1"/>
                </a:solidFill>
              </a:rPr>
              <a:t>Décembre 2021 : 2</a:t>
            </a:r>
            <a:r>
              <a:rPr lang="fr-FR" sz="2000" b="0" baseline="30000" dirty="0" smtClean="0">
                <a:solidFill>
                  <a:schemeClr val="tx1"/>
                </a:solidFill>
              </a:rPr>
              <a:t>e</a:t>
            </a:r>
            <a:r>
              <a:rPr lang="fr-FR" sz="2000" b="0" dirty="0" smtClean="0">
                <a:solidFill>
                  <a:schemeClr val="tx1"/>
                </a:solidFill>
              </a:rPr>
              <a:t> campagne de calibration au NPL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b="0" dirty="0" smtClean="0">
                <a:solidFill>
                  <a:schemeClr val="tx1"/>
                </a:solidFill>
              </a:rPr>
              <a:t>2022 : </a:t>
            </a:r>
            <a:r>
              <a:rPr lang="fr-FR" sz="2000" b="0" dirty="0">
                <a:solidFill>
                  <a:schemeClr val="tx1"/>
                </a:solidFill>
              </a:rPr>
              <a:t>2</a:t>
            </a:r>
            <a:r>
              <a:rPr lang="fr-FR" sz="2000" b="0" dirty="0" smtClean="0">
                <a:solidFill>
                  <a:schemeClr val="tx1"/>
                </a:solidFill>
              </a:rPr>
              <a:t> campagnes tests à GENESIS (LPSC)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b="0" dirty="0" smtClean="0">
                <a:solidFill>
                  <a:schemeClr val="tx2"/>
                </a:solidFill>
              </a:rPr>
              <a:t>2022/2023: 2 campagnes tests à PIAF (PTB)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tx1"/>
                </a:solidFill>
              </a:rPr>
              <a:t>2023 : campagnes n°4 et n°5 à PIAF sur </a:t>
            </a:r>
            <a:r>
              <a:rPr lang="fr-FR" sz="2000" baseline="30000" dirty="0" smtClean="0">
                <a:solidFill>
                  <a:schemeClr val="tx1"/>
                </a:solidFill>
              </a:rPr>
              <a:t>238</a:t>
            </a:r>
            <a:r>
              <a:rPr lang="fr-FR" sz="2000" dirty="0" smtClean="0">
                <a:solidFill>
                  <a:schemeClr val="tx1"/>
                </a:solidFill>
              </a:rPr>
              <a:t>U(PTB)</a:t>
            </a:r>
            <a:endParaRPr lang="fr-FR" sz="2000" dirty="0">
              <a:solidFill>
                <a:schemeClr val="tx1"/>
              </a:solidFill>
            </a:endParaRPr>
          </a:p>
          <a:p>
            <a:endParaRPr lang="fr-FR" b="0" dirty="0" smtClean="0"/>
          </a:p>
          <a:p>
            <a:endParaRPr lang="fr-FR" b="0" dirty="0"/>
          </a:p>
        </p:txBody>
      </p:sp>
      <p:grpSp>
        <p:nvGrpSpPr>
          <p:cNvPr id="48" name="Groupe 47"/>
          <p:cNvGrpSpPr/>
          <p:nvPr/>
        </p:nvGrpSpPr>
        <p:grpSpPr>
          <a:xfrm>
            <a:off x="0" y="4662553"/>
            <a:ext cx="12192000" cy="1748133"/>
            <a:chOff x="0" y="4905777"/>
            <a:chExt cx="12192000" cy="1748133"/>
          </a:xfrm>
        </p:grpSpPr>
        <p:sp>
          <p:nvSpPr>
            <p:cNvPr id="49" name="Flèche droite 48"/>
            <p:cNvSpPr/>
            <p:nvPr/>
          </p:nvSpPr>
          <p:spPr>
            <a:xfrm>
              <a:off x="0" y="5175551"/>
              <a:ext cx="12192000" cy="949993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0" y="5405018"/>
              <a:ext cx="1862731" cy="4781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2018</a:t>
              </a:r>
              <a:endParaRPr lang="fr-FR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62730" y="5405018"/>
              <a:ext cx="1862731" cy="4781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2019</a:t>
              </a:r>
              <a:endParaRPr lang="fr-FR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725461" y="5405018"/>
              <a:ext cx="1862731" cy="4781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2020</a:t>
              </a:r>
              <a:endParaRPr lang="fr-FR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581981" y="5405018"/>
              <a:ext cx="1862731" cy="4781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2021</a:t>
              </a:r>
              <a:endParaRPr lang="fr-FR" dirty="0"/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1007268" y="6096070"/>
              <a:ext cx="840272" cy="468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800" dirty="0" smtClean="0"/>
                <a:t>09/18 ILL</a:t>
              </a:r>
            </a:p>
            <a:p>
              <a:pPr algn="ctr"/>
              <a:r>
                <a:rPr lang="fr-FR" sz="1400" baseline="30000" dirty="0" smtClean="0"/>
                <a:t>235</a:t>
              </a:r>
              <a:r>
                <a:rPr lang="fr-FR" sz="1400" dirty="0" smtClean="0"/>
                <a:t>U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2373960" y="6096070"/>
              <a:ext cx="840272" cy="468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800" dirty="0" smtClean="0"/>
                <a:t>06/19 ILL</a:t>
              </a:r>
            </a:p>
            <a:p>
              <a:pPr algn="ctr"/>
              <a:r>
                <a:rPr lang="fr-FR" sz="1400" baseline="30000" dirty="0"/>
                <a:t>235</a:t>
              </a:r>
              <a:r>
                <a:rPr lang="fr-FR" sz="1400" dirty="0"/>
                <a:t>U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5712175" y="6109077"/>
              <a:ext cx="1713510" cy="468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dirty="0" smtClean="0"/>
                <a:t>03/21 ILL</a:t>
              </a:r>
            </a:p>
            <a:p>
              <a:r>
                <a:rPr lang="fr-FR" sz="1400" baseline="30000" dirty="0" smtClean="0"/>
                <a:t>233</a:t>
              </a:r>
              <a:r>
                <a:rPr lang="fr-FR" sz="1400" dirty="0" smtClean="0"/>
                <a:t>U + </a:t>
              </a:r>
              <a:r>
                <a:rPr lang="fr-FR" sz="1400" baseline="30000" dirty="0" smtClean="0"/>
                <a:t>239</a:t>
              </a:r>
              <a:r>
                <a:rPr lang="fr-FR" sz="1400" dirty="0" smtClean="0"/>
                <a:t>Pu</a:t>
              </a:r>
              <a:endParaRPr lang="fr-FR" sz="1400" dirty="0"/>
            </a:p>
          </p:txBody>
        </p:sp>
        <p:sp>
          <p:nvSpPr>
            <p:cNvPr id="57" name="Triangle isocèle 56"/>
            <p:cNvSpPr/>
            <p:nvPr/>
          </p:nvSpPr>
          <p:spPr>
            <a:xfrm>
              <a:off x="1353627" y="5902516"/>
              <a:ext cx="147552" cy="15100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Triangle isocèle 57"/>
            <p:cNvSpPr/>
            <p:nvPr/>
          </p:nvSpPr>
          <p:spPr>
            <a:xfrm>
              <a:off x="2720319" y="5909343"/>
              <a:ext cx="147552" cy="15100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Triangle isocèle 58"/>
            <p:cNvSpPr/>
            <p:nvPr/>
          </p:nvSpPr>
          <p:spPr>
            <a:xfrm>
              <a:off x="5792827" y="5900769"/>
              <a:ext cx="147552" cy="15100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Triangle isocèle 59"/>
            <p:cNvSpPr/>
            <p:nvPr/>
          </p:nvSpPr>
          <p:spPr>
            <a:xfrm flipV="1">
              <a:off x="1029300" y="5228003"/>
              <a:ext cx="147552" cy="141078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837723" y="4905777"/>
              <a:ext cx="505036" cy="29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LPSC</a:t>
              </a:r>
              <a:endParaRPr lang="fr-FR" sz="1800" dirty="0"/>
            </a:p>
          </p:txBody>
        </p:sp>
        <p:sp>
          <p:nvSpPr>
            <p:cNvPr id="62" name="Triangle isocèle 61"/>
            <p:cNvSpPr/>
            <p:nvPr/>
          </p:nvSpPr>
          <p:spPr>
            <a:xfrm flipV="1">
              <a:off x="1905436" y="5242662"/>
              <a:ext cx="147552" cy="141078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1654629" y="4932069"/>
              <a:ext cx="440815" cy="29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NPL</a:t>
              </a:r>
              <a:endParaRPr lang="fr-FR" sz="1800" dirty="0"/>
            </a:p>
          </p:txBody>
        </p:sp>
        <p:sp>
          <p:nvSpPr>
            <p:cNvPr id="64" name="Triangle isocèle 63"/>
            <p:cNvSpPr/>
            <p:nvPr/>
          </p:nvSpPr>
          <p:spPr>
            <a:xfrm flipV="1">
              <a:off x="2311267" y="5247532"/>
              <a:ext cx="147552" cy="141078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2199360" y="4936940"/>
              <a:ext cx="842841" cy="29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AMANDE</a:t>
              </a:r>
              <a:endParaRPr lang="fr-FR" sz="1800" dirty="0"/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7057722" y="4960132"/>
              <a:ext cx="440815" cy="29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NPL</a:t>
              </a:r>
              <a:endParaRPr lang="fr-FR" sz="1800" dirty="0"/>
            </a:p>
          </p:txBody>
        </p:sp>
        <p:sp>
          <p:nvSpPr>
            <p:cNvPr id="67" name="Triangle isocèle 66"/>
            <p:cNvSpPr/>
            <p:nvPr/>
          </p:nvSpPr>
          <p:spPr>
            <a:xfrm flipV="1">
              <a:off x="7278129" y="5263935"/>
              <a:ext cx="147552" cy="141078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445863" y="5405015"/>
              <a:ext cx="1783794" cy="4781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2022</a:t>
              </a:r>
              <a:endParaRPr lang="fr-FR" dirty="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7678331" y="4951785"/>
              <a:ext cx="778106" cy="29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GENESIS</a:t>
              </a:r>
              <a:endParaRPr lang="fr-FR" sz="1800" dirty="0"/>
            </a:p>
          </p:txBody>
        </p:sp>
        <p:sp>
          <p:nvSpPr>
            <p:cNvPr id="70" name="Triangle isocèle 69"/>
            <p:cNvSpPr/>
            <p:nvPr/>
          </p:nvSpPr>
          <p:spPr>
            <a:xfrm flipV="1">
              <a:off x="7700790" y="5254423"/>
              <a:ext cx="147552" cy="141078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9229657" y="5405015"/>
              <a:ext cx="1783794" cy="4781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2023</a:t>
              </a:r>
              <a:endParaRPr lang="fr-FR" dirty="0"/>
            </a:p>
          </p:txBody>
        </p:sp>
        <p:sp>
          <p:nvSpPr>
            <p:cNvPr id="72" name="Triangle isocèle 71"/>
            <p:cNvSpPr/>
            <p:nvPr/>
          </p:nvSpPr>
          <p:spPr>
            <a:xfrm flipV="1">
              <a:off x="8507697" y="5242662"/>
              <a:ext cx="147552" cy="141078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8456437" y="6048445"/>
              <a:ext cx="1713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dirty="0" smtClean="0"/>
                <a:t>02/23 PTB</a:t>
              </a:r>
            </a:p>
            <a:p>
              <a:r>
                <a:rPr lang="fr-FR" sz="1400" baseline="30000" dirty="0" smtClean="0"/>
                <a:t>238</a:t>
              </a:r>
              <a:r>
                <a:rPr lang="fr-FR" sz="1400" dirty="0" smtClean="0"/>
                <a:t>U</a:t>
              </a:r>
              <a:endParaRPr lang="fr-FR" sz="1400" dirty="0"/>
            </a:p>
          </p:txBody>
        </p:sp>
        <p:sp>
          <p:nvSpPr>
            <p:cNvPr id="74" name="Triangle isocèle 73"/>
            <p:cNvSpPr/>
            <p:nvPr/>
          </p:nvSpPr>
          <p:spPr>
            <a:xfrm>
              <a:off x="9290131" y="5887762"/>
              <a:ext cx="147552" cy="15100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10343944" y="6069135"/>
              <a:ext cx="1713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dirty="0" smtClean="0"/>
                <a:t>09/23 PTB</a:t>
              </a:r>
            </a:p>
            <a:p>
              <a:r>
                <a:rPr lang="fr-FR" sz="1400" baseline="30000" dirty="0" smtClean="0"/>
                <a:t>238</a:t>
              </a:r>
              <a:r>
                <a:rPr lang="fr-FR" sz="1400" dirty="0" smtClean="0"/>
                <a:t>U</a:t>
              </a:r>
              <a:endParaRPr lang="fr-FR" sz="1400" dirty="0"/>
            </a:p>
          </p:txBody>
        </p:sp>
        <p:sp>
          <p:nvSpPr>
            <p:cNvPr id="76" name="Triangle isocèle 75"/>
            <p:cNvSpPr/>
            <p:nvPr/>
          </p:nvSpPr>
          <p:spPr>
            <a:xfrm>
              <a:off x="10470697" y="5900768"/>
              <a:ext cx="147552" cy="15100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/>
            <p:cNvSpPr/>
            <p:nvPr/>
          </p:nvSpPr>
          <p:spPr>
            <a:xfrm flipV="1">
              <a:off x="9040922" y="5242662"/>
              <a:ext cx="147552" cy="141078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Triangle isocèle 77"/>
            <p:cNvSpPr/>
            <p:nvPr/>
          </p:nvSpPr>
          <p:spPr>
            <a:xfrm flipV="1">
              <a:off x="10022395" y="5254423"/>
              <a:ext cx="147552" cy="141078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ZoneTexte 78"/>
            <p:cNvSpPr txBox="1"/>
            <p:nvPr/>
          </p:nvSpPr>
          <p:spPr>
            <a:xfrm>
              <a:off x="9109636" y="4979965"/>
              <a:ext cx="1044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PTB/PIAF</a:t>
              </a:r>
              <a:endParaRPr lang="fr-FR" sz="1800" dirty="0"/>
            </a:p>
          </p:txBody>
        </p:sp>
      </p:grpSp>
      <p:pic>
        <p:nvPicPr>
          <p:cNvPr id="80" name="Image 7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7619" r="3500" b="4509"/>
          <a:stretch/>
        </p:blipFill>
        <p:spPr>
          <a:xfrm>
            <a:off x="6537847" y="769446"/>
            <a:ext cx="3279649" cy="1825841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15" t="36702" r="50713" b="33094"/>
          <a:stretch/>
        </p:blipFill>
        <p:spPr>
          <a:xfrm>
            <a:off x="9907688" y="765852"/>
            <a:ext cx="2098575" cy="2101660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4"/>
          <a:srcRect l="8797" r="4253"/>
          <a:stretch/>
        </p:blipFill>
        <p:spPr>
          <a:xfrm>
            <a:off x="9152600" y="2958928"/>
            <a:ext cx="2847975" cy="1682696"/>
          </a:xfrm>
          <a:prstGeom prst="rect">
            <a:avLst/>
          </a:prstGeom>
        </p:spPr>
      </p:pic>
      <p:pic>
        <p:nvPicPr>
          <p:cNvPr id="83" name="Picture 2" descr="IMG_20190620_112738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8"/>
          <a:stretch>
            <a:fillRect/>
          </a:stretch>
        </p:blipFill>
        <p:spPr bwMode="auto">
          <a:xfrm>
            <a:off x="6537847" y="2695121"/>
            <a:ext cx="2494664" cy="17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561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652" y="2171700"/>
            <a:ext cx="9021348" cy="2390775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chemeClr val="tx1"/>
                </a:solidFill>
              </a:rPr>
              <a:t>Finalisation de l’analyse des données </a:t>
            </a:r>
            <a:r>
              <a:rPr lang="fr-FR" sz="4400" baseline="30000" dirty="0" smtClean="0">
                <a:solidFill>
                  <a:schemeClr val="tx1"/>
                </a:solidFill>
              </a:rPr>
              <a:t>235</a:t>
            </a:r>
            <a:r>
              <a:rPr lang="fr-FR" sz="4400" dirty="0" smtClean="0">
                <a:solidFill>
                  <a:schemeClr val="tx1"/>
                </a:solidFill>
              </a:rPr>
              <a:t>U en thermique</a:t>
            </a:r>
            <a:endParaRPr lang="fr-FR" sz="4400" dirty="0">
              <a:solidFill>
                <a:schemeClr val="tx1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265832" y="4822825"/>
            <a:ext cx="11742518" cy="1527174"/>
          </a:xfrm>
        </p:spPr>
        <p:txBody>
          <a:bodyPr>
            <a:normAutofit fontScale="85000" lnSpcReduction="10000"/>
          </a:bodyPr>
          <a:lstStyle/>
          <a:p>
            <a:r>
              <a:rPr lang="en-US" sz="1800" i="1" dirty="0" smtClean="0"/>
              <a:t>P. </a:t>
            </a:r>
            <a:r>
              <a:rPr lang="en-US" sz="1800" i="1" dirty="0" err="1"/>
              <a:t>Leconte</a:t>
            </a:r>
            <a:r>
              <a:rPr lang="en-US" sz="1800" i="1" dirty="0"/>
              <a:t>, Dorian </a:t>
            </a:r>
            <a:r>
              <a:rPr lang="en-US" sz="1800" i="1" dirty="0" err="1" smtClean="0"/>
              <a:t>Belverge</a:t>
            </a:r>
            <a:r>
              <a:rPr lang="en-US" sz="1800" i="1" dirty="0" smtClean="0"/>
              <a:t>, D. Bernard, A. </a:t>
            </a:r>
            <a:r>
              <a:rPr lang="en-US" sz="1800" i="1" dirty="0" err="1" smtClean="0"/>
              <a:t>Chebboubi</a:t>
            </a:r>
            <a:r>
              <a:rPr lang="en-US" sz="1800" i="1" dirty="0" smtClean="0"/>
              <a:t>, G. </a:t>
            </a:r>
            <a:r>
              <a:rPr lang="en-US" sz="1800" i="1" dirty="0" err="1" smtClean="0"/>
              <a:t>Kessedjian</a:t>
            </a:r>
            <a:r>
              <a:rPr lang="en-US" sz="1800" i="1" dirty="0" smtClean="0"/>
              <a:t>, </a:t>
            </a:r>
            <a:r>
              <a:rPr lang="en-US" sz="1800" i="1" dirty="0"/>
              <a:t>D. </a:t>
            </a:r>
            <a:r>
              <a:rPr lang="en-US" sz="1800" i="1" dirty="0" err="1" smtClean="0"/>
              <a:t>Foligno</a:t>
            </a:r>
            <a:r>
              <a:rPr lang="en-US" sz="1800" i="1" dirty="0" smtClean="0"/>
              <a:t>, B. </a:t>
            </a:r>
            <a:r>
              <a:rPr lang="en-US" sz="1800" i="1" dirty="0" err="1" smtClean="0"/>
              <a:t>Geslot</a:t>
            </a:r>
            <a:r>
              <a:rPr lang="en-US" sz="1800" i="1" dirty="0" smtClean="0"/>
              <a:t>, A. </a:t>
            </a:r>
            <a:r>
              <a:rPr lang="en-US" sz="1800" i="1" dirty="0" err="1" smtClean="0"/>
              <a:t>Sardet</a:t>
            </a:r>
            <a:r>
              <a:rPr lang="en-US" sz="1800" i="1" dirty="0" smtClean="0"/>
              <a:t>, P. </a:t>
            </a:r>
            <a:r>
              <a:rPr lang="en-US" sz="1800" i="1" dirty="0" err="1" smtClean="0"/>
              <a:t>Casoli</a:t>
            </a:r>
            <a:r>
              <a:rPr lang="en-US" sz="1800" i="1" dirty="0" smtClean="0"/>
              <a:t>, T. </a:t>
            </a:r>
            <a:r>
              <a:rPr lang="en-US" sz="1800" i="1" dirty="0" err="1" smtClean="0"/>
              <a:t>Kooyman</a:t>
            </a:r>
            <a:r>
              <a:rPr lang="en-US" sz="1800" i="1" dirty="0" smtClean="0"/>
              <a:t>, A. </a:t>
            </a:r>
            <a:r>
              <a:rPr lang="en-US" sz="1800" i="1" dirty="0" err="1" smtClean="0"/>
              <a:t>Pépino</a:t>
            </a:r>
            <a:r>
              <a:rPr lang="en-US" sz="1800" i="1" dirty="0" smtClean="0"/>
              <a:t>, C. Domergue, D. </a:t>
            </a:r>
            <a:r>
              <a:rPr lang="en-US" sz="1800" i="1" dirty="0" err="1" smtClean="0"/>
              <a:t>Doré</a:t>
            </a:r>
            <a:r>
              <a:rPr lang="en-US" sz="1800" i="1" dirty="0" smtClean="0"/>
              <a:t>, X. </a:t>
            </a:r>
            <a:r>
              <a:rPr lang="en-US" sz="1800" i="1" dirty="0" err="1" smtClean="0"/>
              <a:t>Ledoux</a:t>
            </a:r>
            <a:r>
              <a:rPr lang="en-US" sz="1800" i="1" dirty="0" smtClean="0"/>
              <a:t>, L. Mathieu, O. </a:t>
            </a:r>
            <a:r>
              <a:rPr lang="en-US" sz="1800" i="1" dirty="0" err="1" smtClean="0"/>
              <a:t>Méplan</a:t>
            </a:r>
            <a:r>
              <a:rPr lang="en-US" sz="1800" i="1" dirty="0" smtClean="0"/>
              <a:t>, A. </a:t>
            </a:r>
            <a:r>
              <a:rPr lang="en-US" sz="1800" i="1" dirty="0" err="1" smtClean="0"/>
              <a:t>Billebaud</a:t>
            </a:r>
            <a:r>
              <a:rPr lang="en-US" sz="1800" i="1" dirty="0" smtClean="0"/>
              <a:t>, B. Cheymol, N. Marie, FR. Lecolley, JL. </a:t>
            </a:r>
            <a:r>
              <a:rPr lang="en-US" sz="1800" i="1" dirty="0" err="1" smtClean="0"/>
              <a:t>Lecouey</a:t>
            </a:r>
            <a:r>
              <a:rPr lang="en-US" sz="1800" i="1" dirty="0" smtClean="0"/>
              <a:t>, U. Koester, T. Soldner </a:t>
            </a:r>
            <a:r>
              <a:rPr lang="en-US" sz="1800" i="1" dirty="0"/>
              <a:t>and </a:t>
            </a:r>
            <a:r>
              <a:rPr lang="en-US" sz="1800" i="1" dirty="0" smtClean="0"/>
              <a:t>P. </a:t>
            </a:r>
            <a:r>
              <a:rPr lang="en-US" sz="1800" i="1" dirty="0" err="1" smtClean="0"/>
              <a:t>Mutti</a:t>
            </a:r>
            <a:r>
              <a:rPr lang="en-US" sz="1800" i="1" dirty="0" smtClean="0"/>
              <a:t>, </a:t>
            </a:r>
          </a:p>
          <a:p>
            <a:r>
              <a:rPr lang="en-US" sz="1800" b="1" i="1" dirty="0" smtClean="0"/>
              <a:t>Accurate measurements of delayed neutron yield and group parameters – Methodology and application to 235U(</a:t>
            </a:r>
            <a:r>
              <a:rPr lang="en-US" sz="1800" b="1" i="1" dirty="0" err="1" smtClean="0"/>
              <a:t>nth,f</a:t>
            </a:r>
            <a:r>
              <a:rPr lang="en-US" sz="1800" b="1" i="1" dirty="0" smtClean="0"/>
              <a:t>)</a:t>
            </a:r>
            <a:r>
              <a:rPr lang="en-US" sz="1800" i="1" dirty="0" smtClean="0"/>
              <a:t>, </a:t>
            </a:r>
          </a:p>
          <a:p>
            <a:r>
              <a:rPr lang="en-US" sz="1800" i="1" dirty="0" smtClean="0"/>
              <a:t>Accepted for EPJ-A (</a:t>
            </a:r>
            <a:r>
              <a:rPr lang="en-US" sz="1800" i="1" dirty="0" err="1" smtClean="0"/>
              <a:t>jan</a:t>
            </a:r>
            <a:r>
              <a:rPr lang="en-US" sz="1800" i="1" dirty="0" smtClean="0"/>
              <a:t> 2024)</a:t>
            </a:r>
          </a:p>
          <a:p>
            <a:endParaRPr lang="fr-FR" sz="18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240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Finalisation de l’analyse des données </a:t>
            </a:r>
            <a:r>
              <a:rPr lang="fr-FR" baseline="30000" dirty="0" smtClean="0"/>
              <a:t>235</a:t>
            </a:r>
            <a:r>
              <a:rPr lang="fr-FR" dirty="0" smtClean="0"/>
              <a:t>U</a:t>
            </a:r>
            <a:endParaRPr lang="fr-FR" sz="2000" dirty="0">
              <a:latin typeface="+mn-lt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252" y="1055966"/>
            <a:ext cx="10187133" cy="47834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65976" y="5754600"/>
            <a:ext cx="5739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 err="1" smtClean="0"/>
              <a:t>Set-up</a:t>
            </a:r>
            <a:r>
              <a:rPr lang="fr-FR" b="1" u="sng" dirty="0" smtClean="0"/>
              <a:t> expérimental sur l’instrument PF1B (ILL)</a:t>
            </a:r>
            <a:endParaRPr lang="fr-FR" b="1" u="sng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58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Finalisation de l’analyse des données </a:t>
            </a:r>
            <a:r>
              <a:rPr lang="fr-FR" baseline="30000" dirty="0" smtClean="0"/>
              <a:t>235</a:t>
            </a:r>
            <a:r>
              <a:rPr lang="fr-FR" dirty="0" smtClean="0"/>
              <a:t>U</a:t>
            </a:r>
            <a:endParaRPr lang="fr-FR" sz="2000" dirty="0">
              <a:latin typeface="+mn-lt"/>
            </a:endParaRPr>
          </a:p>
        </p:txBody>
      </p:sp>
      <p:sp>
        <p:nvSpPr>
          <p:cNvPr id="28" name="Espace réservé du contenu 3"/>
          <p:cNvSpPr>
            <a:spLocks noGrp="1"/>
          </p:cNvSpPr>
          <p:nvPr>
            <p:ph idx="1"/>
          </p:nvPr>
        </p:nvSpPr>
        <p:spPr>
          <a:xfrm>
            <a:off x="397863" y="1185863"/>
            <a:ext cx="6701232" cy="5006286"/>
          </a:xfrm>
        </p:spPr>
        <p:txBody>
          <a:bodyPr>
            <a:normAutofit lnSpcReduction="10000"/>
          </a:bodyPr>
          <a:lstStyle/>
          <a:p>
            <a:r>
              <a:rPr lang="fr-FR" sz="2400" b="1" u="sng" dirty="0" smtClean="0"/>
              <a:t>1ere campagnes 2018:</a:t>
            </a:r>
            <a:endParaRPr lang="fr-FR" sz="2400" b="1" u="sng" dirty="0"/>
          </a:p>
          <a:p>
            <a:pPr lvl="1"/>
            <a:r>
              <a:rPr lang="fr-FR" sz="2000" dirty="0" smtClean="0"/>
              <a:t>Thèse Daniela FOLIGNO</a:t>
            </a:r>
            <a:endParaRPr lang="fr-FR" sz="2000" dirty="0"/>
          </a:p>
          <a:p>
            <a:pPr lvl="1"/>
            <a:r>
              <a:rPr lang="fr-FR" sz="2000" dirty="0" smtClean="0"/>
              <a:t>Problèmes de réglage de seuils de discrimination: perte de 80% des données acquises</a:t>
            </a:r>
            <a:endParaRPr lang="fr-FR" sz="2000" dirty="0"/>
          </a:p>
          <a:p>
            <a:pPr lvl="1"/>
            <a:endParaRPr lang="fr-FR" sz="2000" dirty="0" smtClean="0"/>
          </a:p>
          <a:p>
            <a:r>
              <a:rPr lang="fr-FR" sz="2400" b="1" u="sng" dirty="0" smtClean="0"/>
              <a:t>2</a:t>
            </a:r>
            <a:r>
              <a:rPr lang="fr-FR" sz="2400" b="1" u="sng" baseline="30000" dirty="0" smtClean="0"/>
              <a:t>e</a:t>
            </a:r>
            <a:r>
              <a:rPr lang="fr-FR" sz="2400" b="1" u="sng" dirty="0" smtClean="0"/>
              <a:t> campagne 2019:</a:t>
            </a:r>
            <a:endParaRPr lang="fr-FR" sz="2400" b="1" u="sng" dirty="0"/>
          </a:p>
          <a:p>
            <a:pPr lvl="1"/>
            <a:r>
              <a:rPr lang="fr-FR" sz="2000" dirty="0" smtClean="0"/>
              <a:t>Statistique améliorée</a:t>
            </a:r>
          </a:p>
          <a:p>
            <a:pPr lvl="1"/>
            <a:r>
              <a:rPr lang="fr-FR" sz="2000" dirty="0" smtClean="0"/>
              <a:t>Large diversité de cycles d’irradiation</a:t>
            </a:r>
          </a:p>
          <a:p>
            <a:pPr lvl="1"/>
            <a:r>
              <a:rPr lang="fr-FR" sz="2000" dirty="0" smtClean="0"/>
              <a:t>Ajout d’une photodiode pour synchronisation </a:t>
            </a:r>
            <a:r>
              <a:rPr lang="fr-FR" sz="2000" dirty="0"/>
              <a:t>des mesures avec la coupure faisceau</a:t>
            </a:r>
          </a:p>
          <a:p>
            <a:endParaRPr lang="fr-FR" b="0" dirty="0" smtClean="0"/>
          </a:p>
          <a:p>
            <a:r>
              <a:rPr lang="fr-FR" sz="2400" b="1" u="sng" dirty="0" smtClean="0"/>
              <a:t>3</a:t>
            </a:r>
            <a:r>
              <a:rPr lang="fr-FR" sz="2400" b="1" u="sng" baseline="30000" dirty="0" smtClean="0"/>
              <a:t>e</a:t>
            </a:r>
            <a:r>
              <a:rPr lang="fr-FR" sz="2400" b="1" u="sng" dirty="0" smtClean="0"/>
              <a:t> </a:t>
            </a:r>
            <a:r>
              <a:rPr lang="fr-FR" sz="2400" b="1" u="sng" dirty="0"/>
              <a:t>campagne </a:t>
            </a:r>
            <a:r>
              <a:rPr lang="fr-FR" sz="2400" b="1" u="sng" dirty="0" smtClean="0"/>
              <a:t>2021:</a:t>
            </a:r>
            <a:endParaRPr lang="fr-FR" sz="2400" b="1" u="sng" dirty="0"/>
          </a:p>
          <a:p>
            <a:pPr lvl="1"/>
            <a:r>
              <a:rPr lang="fr-FR" dirty="0" smtClean="0"/>
              <a:t>Ajout d’un second </a:t>
            </a:r>
            <a:r>
              <a:rPr lang="fr-FR" dirty="0" err="1" smtClean="0"/>
              <a:t>shutter</a:t>
            </a:r>
            <a:r>
              <a:rPr lang="fr-FR" dirty="0" smtClean="0"/>
              <a:t>: réduction par 2 du </a:t>
            </a:r>
            <a:r>
              <a:rPr lang="fr-FR" dirty="0" err="1" smtClean="0"/>
              <a:t>bdf</a:t>
            </a:r>
            <a:endParaRPr lang="fr-FR" dirty="0"/>
          </a:p>
          <a:p>
            <a:endParaRPr lang="fr-FR" b="0" dirty="0" smtClean="0"/>
          </a:p>
          <a:p>
            <a:endParaRPr lang="fr-FR" b="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095" y="3028051"/>
            <a:ext cx="4724809" cy="3164098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071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omparison_fission_r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2411496"/>
            <a:ext cx="6070600" cy="402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Finalisation de l’analyse des données </a:t>
            </a:r>
            <a:r>
              <a:rPr lang="fr-FR" baseline="30000" dirty="0" smtClean="0"/>
              <a:t>235</a:t>
            </a:r>
            <a:r>
              <a:rPr lang="fr-FR" dirty="0" smtClean="0"/>
              <a:t>U</a:t>
            </a:r>
            <a:endParaRPr lang="fr-FR" sz="2000" dirty="0">
              <a:latin typeface="+mn-lt"/>
            </a:endParaRPr>
          </a:p>
        </p:txBody>
      </p:sp>
      <p:sp>
        <p:nvSpPr>
          <p:cNvPr id="28" name="Espace réservé du contenu 3"/>
          <p:cNvSpPr>
            <a:spLocks noGrp="1"/>
          </p:cNvSpPr>
          <p:nvPr>
            <p:ph idx="1"/>
          </p:nvPr>
        </p:nvSpPr>
        <p:spPr>
          <a:xfrm>
            <a:off x="397863" y="1185863"/>
            <a:ext cx="7552337" cy="3850367"/>
          </a:xfrm>
        </p:spPr>
        <p:txBody>
          <a:bodyPr>
            <a:normAutofit/>
          </a:bodyPr>
          <a:lstStyle/>
          <a:p>
            <a:r>
              <a:rPr lang="fr-FR" sz="2400" b="1" u="sng" dirty="0" smtClean="0"/>
              <a:t>4 méthodes de détermination taux de fission</a:t>
            </a:r>
            <a:endParaRPr lang="fr-FR" sz="2400" b="1" u="sng" dirty="0"/>
          </a:p>
          <a:p>
            <a:pPr lvl="1"/>
            <a:r>
              <a:rPr lang="fr-FR" sz="2000" dirty="0" smtClean="0"/>
              <a:t>Dosimétrie par activation or</a:t>
            </a:r>
          </a:p>
          <a:p>
            <a:pPr lvl="1"/>
            <a:r>
              <a:rPr lang="fr-FR" sz="2000" dirty="0" smtClean="0"/>
              <a:t>Spectroscopie </a:t>
            </a:r>
            <a:r>
              <a:rPr lang="fr-FR" sz="2000" dirty="0" smtClean="0">
                <a:latin typeface="Symbol" panose="05050102010706020507" pitchFamily="18" charset="2"/>
              </a:rPr>
              <a:t>g</a:t>
            </a:r>
            <a:r>
              <a:rPr lang="fr-FR" sz="2000" dirty="0" smtClean="0"/>
              <a:t> (post-irradiation) des produits de fission</a:t>
            </a:r>
          </a:p>
          <a:p>
            <a:pPr lvl="1"/>
            <a:r>
              <a:rPr lang="fr-FR" sz="2000" dirty="0" smtClean="0"/>
              <a:t>Mesure de l’émission en neutron prompt</a:t>
            </a:r>
          </a:p>
          <a:p>
            <a:pPr lvl="1"/>
            <a:r>
              <a:rPr lang="fr-FR" sz="2000" dirty="0" smtClean="0"/>
              <a:t>Utilisation du taux de comptage de la CF</a:t>
            </a:r>
          </a:p>
          <a:p>
            <a:endParaRPr lang="fr-FR" b="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11732" y="37217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672287"/>
              </p:ext>
            </p:extLst>
          </p:nvPr>
        </p:nvGraphicFramePr>
        <p:xfrm>
          <a:off x="1011732" y="3721780"/>
          <a:ext cx="449580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Image bitmap" r:id="rId4" imgW="7819048" imgH="4571429" progId="Paint.Picture">
                  <p:embed/>
                </p:oleObj>
              </mc:Choice>
              <mc:Fallback>
                <p:oleObj name="Image bitmap" r:id="rId4" imgW="7819048" imgH="4571429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1732" y="3721780"/>
                        <a:ext cx="4495800" cy="262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Connecteur droit avec flèche 9"/>
          <p:cNvCxnSpPr/>
          <p:nvPr/>
        </p:nvCxnSpPr>
        <p:spPr>
          <a:xfrm flipH="1">
            <a:off x="5029200" y="5194300"/>
            <a:ext cx="2311400" cy="406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86888" y="6404610"/>
            <a:ext cx="185547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22-23 janvier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88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 PO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 Popins.potx" id="{CEA50F67-8F53-45DA-B803-EE6BE10B31FD}" vid="{3F48513A-73ED-4410-AE75-75F2D02C2A7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2023-02-16T23:00:00+00:00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PowerPoint-Charte-CEA-Poppins-17-02-2023</CollabExternalReferences>
    <CollabEnVigueur xmlns="98091354-8d82-4ad1-b5dd-6b09eb5ff196">true</CollabEnVigueu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37936C-A9A0-4A97-87D2-823E5BB5AD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0CE95C-F78F-485E-AA62-8FD5FE680C59}">
  <ds:schemaRefs>
    <ds:schemaRef ds:uri="98091354-8d82-4ad1-b5dd-6b09eb5ff196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91130d52-d7c5-4e9c-ae1e-8e8e5c28245c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3DE924A-235B-4887-8F5E-1C2F82EBB8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 Poppins</Template>
  <TotalTime>5432</TotalTime>
  <Words>3413</Words>
  <Application>Microsoft Office PowerPoint</Application>
  <PresentationFormat>Grand écran</PresentationFormat>
  <Paragraphs>555</Paragraphs>
  <Slides>35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7" baseType="lpstr">
      <vt:lpstr>Cambria Math</vt:lpstr>
      <vt:lpstr>Times New Roman</vt:lpstr>
      <vt:lpstr>Poppins</vt:lpstr>
      <vt:lpstr>Symbol</vt:lpstr>
      <vt:lpstr>Arial Black</vt:lpstr>
      <vt:lpstr>New York</vt:lpstr>
      <vt:lpstr>Arial</vt:lpstr>
      <vt:lpstr>Poppins Black</vt:lpstr>
      <vt:lpstr>Calibri</vt:lpstr>
      <vt:lpstr>Wingdings</vt:lpstr>
      <vt:lpstr>Thème Office</vt:lpstr>
      <vt:lpstr>Image bitmap</vt:lpstr>
      <vt:lpstr>Avancées du projet ALDEN</vt:lpstr>
      <vt:lpstr>Plan de la présentation</vt:lpstr>
      <vt:lpstr>Historique du projet</vt:lpstr>
      <vt:lpstr>Historique du projet</vt:lpstr>
      <vt:lpstr>Historique du projet</vt:lpstr>
      <vt:lpstr>Finalisation de l’analyse des données 235U en thermique</vt:lpstr>
      <vt:lpstr>Finalisation de l’analyse des données 235U</vt:lpstr>
      <vt:lpstr>Finalisation de l’analyse des données 235U</vt:lpstr>
      <vt:lpstr>Finalisation de l’analyse des données 235U</vt:lpstr>
      <vt:lpstr>Finalisation de l’analyse des données 235U</vt:lpstr>
      <vt:lpstr>Finalisation de l’analyse des données 235U</vt:lpstr>
      <vt:lpstr>Finalisation de l’analyse des données 235U</vt:lpstr>
      <vt:lpstr>Finalisation de l’analyse des données 235U</vt:lpstr>
      <vt:lpstr>Mesures récentes au PTB sur 238U</vt:lpstr>
      <vt:lpstr>Présentation PowerPoint</vt:lpstr>
      <vt:lpstr>Mesures sur U238</vt:lpstr>
      <vt:lpstr>Mesures sur U238</vt:lpstr>
      <vt:lpstr>Mesures sur U238</vt:lpstr>
      <vt:lpstr>Mesures sur U238</vt:lpstr>
      <vt:lpstr>Mesures sur U238</vt:lpstr>
      <vt:lpstr>Mesures sur U238</vt:lpstr>
      <vt:lpstr>Mesures sur U238</vt:lpstr>
      <vt:lpstr>Préparation de la prochaine campagne ILL sur cible 241Pu</vt:lpstr>
      <vt:lpstr>Préparation de la future campagne 241Pu</vt:lpstr>
      <vt:lpstr>Préparation de la future campagne 241Pu</vt:lpstr>
      <vt:lpstr>Préparation de la future campagne 241Pu</vt:lpstr>
      <vt:lpstr>Préparation de la future campagne 241Pu</vt:lpstr>
      <vt:lpstr>Perspectives futures</vt:lpstr>
      <vt:lpstr>Poursuite en neutrons thermiques</vt:lpstr>
      <vt:lpstr>Poursuite en neutrons thermiques</vt:lpstr>
      <vt:lpstr>Poursuite en neutrons rapides</vt:lpstr>
      <vt:lpstr>Poursuite en neutrons rapides</vt:lpstr>
      <vt:lpstr>Synthèse bibliographique</vt:lpstr>
      <vt:lpstr>Synthèse bibliographique</vt:lpstr>
      <vt:lpstr>Remerciements NACRE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 2A - D.Belverge</dc:title>
  <dc:creator>Dorian.BELVERGE@cea.fr</dc:creator>
  <cp:lastModifiedBy>LECONTE Pierre</cp:lastModifiedBy>
  <cp:revision>685</cp:revision>
  <dcterms:created xsi:type="dcterms:W3CDTF">2023-02-14T14:24:13Z</dcterms:created>
  <dcterms:modified xsi:type="dcterms:W3CDTF">2024-01-23T09:30:06Z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&lt;FileLeafRef&gt;Modele-PPT-CEA-POPPINS-VF.pptx&lt;/FileLeafRef&gt;_x000d_
    &lt;Title&gt;PowerPoint-Poppins-CEA-2023&lt;/Title&gt;_x000d_
    &lt;CollabTypeDocument&gt;Procédure&lt;/CollabTypeDocument&gt;_x000d_
    &lt;CollabObjetResume /&gt;_x000d_
    &lt;CollabExternalReferences&gt;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