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FB5EC-B242-4279-B14E-95F5C3962248}" type="datetimeFigureOut">
              <a:rPr lang="fr-FR" smtClean="0"/>
              <a:t>22/01/2024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016E9-6F73-4A52-8A75-6EE745596E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37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016E9-6F73-4A52-8A75-6EE745596E2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639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016E9-6F73-4A52-8A75-6EE745596E2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620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016E9-6F73-4A52-8A75-6EE745596E2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578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016E9-6F73-4A52-8A75-6EE745596E2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917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016E9-6F73-4A52-8A75-6EE745596E2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710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016E9-6F73-4A52-8A75-6EE745596E2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203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016E9-6F73-4A52-8A75-6EE745596E2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1643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016E9-6F73-4A52-8A75-6EE745596E2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055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016E9-6F73-4A52-8A75-6EE745596E2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235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016E9-6F73-4A52-8A75-6EE745596E2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834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016E9-6F73-4A52-8A75-6EE745596E2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9407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016E9-6F73-4A52-8A75-6EE745596E2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420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016E9-6F73-4A52-8A75-6EE745596E2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410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5811-045C-4C13-946C-5206DD8C07BD}" type="datetime1">
              <a:rPr lang="fr-FR" smtClean="0"/>
              <a:t>22/01/2024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F.-R. LECOLLEY - Strasbourg, 24 janvier 2024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80A2-9943-4D98-B9EE-6065C2E37F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67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FCF6-F8E6-4BAC-85E5-4D386F632A65}" type="datetime1">
              <a:rPr lang="fr-FR" smtClean="0"/>
              <a:t>22/01/2024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F.-R. LECOLLEY - Strasbourg, 24 janvier 2024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80A2-9943-4D98-B9EE-6065C2E37F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777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40102-BFB1-48EA-8BEA-1D9826CF73F7}" type="datetime1">
              <a:rPr lang="fr-FR" smtClean="0"/>
              <a:t>22/01/2024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F.-R. LECOLLEY - Strasbourg, 24 janvier 2024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80A2-9943-4D98-B9EE-6065C2E37F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01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D947-C406-4593-86A3-10E739C21886}" type="datetime1">
              <a:rPr lang="fr-FR" smtClean="0"/>
              <a:t>22/01/2024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F.-R. LECOLLEY - Strasbourg, 24 janvier 2024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80A2-9943-4D98-B9EE-6065C2E37F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5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8DEB-7FBE-4E5B-A52F-BF4371F75DEB}" type="datetime1">
              <a:rPr lang="fr-FR" smtClean="0"/>
              <a:t>22/01/2024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F.-R. LECOLLEY - Strasbourg, 24 janvier 2024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80A2-9943-4D98-B9EE-6065C2E37F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13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CC335-CED5-4184-B5F6-DCF90AE172C2}" type="datetime1">
              <a:rPr lang="fr-FR" smtClean="0"/>
              <a:t>22/01/2024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F.-R. LECOLLEY - Strasbourg, 24 janvier 2024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80A2-9943-4D98-B9EE-6065C2E37F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460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B224-2390-4AC3-8837-F3CA5263AE5E}" type="datetime1">
              <a:rPr lang="fr-FR" smtClean="0"/>
              <a:t>22/01/2024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F.-R. LECOLLEY - Strasbourg, 24 janvier 2024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80A2-9943-4D98-B9EE-6065C2E37F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885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EBA8-8E48-41E1-ADFD-8093162365A1}" type="datetime1">
              <a:rPr lang="fr-FR" smtClean="0"/>
              <a:t>22/01/2024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F.-R. LECOLLEY - Strasbourg, 24 janvier 2024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80A2-9943-4D98-B9EE-6065C2E37F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928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B2A0-087A-4D27-BCC7-5D73432FD921}" type="datetime1">
              <a:rPr lang="fr-FR" smtClean="0"/>
              <a:t>22/01/2024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F.-R. LECOLLEY - Strasbourg, 24 janvier 2024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80A2-9943-4D98-B9EE-6065C2E37F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736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CD92-63F1-475F-B755-1028C09A9D39}" type="datetime1">
              <a:rPr lang="fr-FR" smtClean="0"/>
              <a:t>22/01/2024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F.-R. LECOLLEY - Strasbourg, 24 janvier 2024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80A2-9943-4D98-B9EE-6065C2E37F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436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ACBF-7534-4EB1-B585-EBE72EB2B05D}" type="datetime1">
              <a:rPr lang="fr-FR" smtClean="0"/>
              <a:t>22/01/2024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F.-R. LECOLLEY - Strasbourg, 24 janvier 2024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80A2-9943-4D98-B9EE-6065C2E37F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168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0B37-69FB-446A-A686-E605D30021DE}" type="datetime1">
              <a:rPr lang="fr-FR" smtClean="0"/>
              <a:t>22/01/2024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F.-R. LECOLLEY - Strasbourg, 24 janvier 2024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380A2-9943-4D98-B9EE-6065C2E37F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689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>
            <a:grpSpLocks noChangeAspect="1"/>
          </p:cNvGrpSpPr>
          <p:nvPr/>
        </p:nvGrpSpPr>
        <p:grpSpPr>
          <a:xfrm>
            <a:off x="245812" y="175741"/>
            <a:ext cx="1435258" cy="6483753"/>
            <a:chOff x="214639" y="134177"/>
            <a:chExt cx="1341360" cy="6059582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7119" y="134177"/>
              <a:ext cx="1208880" cy="896934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119" y="1165116"/>
              <a:ext cx="1208880" cy="896934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7119" y="2196055"/>
              <a:ext cx="1208880" cy="896934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7119" y="3231023"/>
              <a:ext cx="1208880" cy="896934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7119" y="4265991"/>
              <a:ext cx="1208880" cy="896934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639" y="5300959"/>
              <a:ext cx="1341360" cy="892800"/>
            </a:xfrm>
            <a:prstGeom prst="rect">
              <a:avLst/>
            </a:prstGeom>
          </p:spPr>
        </p:pic>
      </p:grpSp>
      <p:pic>
        <p:nvPicPr>
          <p:cNvPr id="15" name="Imag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7845" y="5373402"/>
            <a:ext cx="8334375" cy="128587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16708" y="1430049"/>
            <a:ext cx="9270206" cy="391048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86506" y="82305"/>
            <a:ext cx="2148840" cy="134112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118179" y="1444217"/>
            <a:ext cx="9486443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70C0"/>
                </a:solidFill>
              </a:rPr>
              <a:t>Mesures des fonctions d’excitation (</a:t>
            </a:r>
            <a:r>
              <a:rPr lang="fr-FR" sz="2400" dirty="0" err="1" smtClean="0">
                <a:solidFill>
                  <a:srgbClr val="0070C0"/>
                </a:solidFill>
              </a:rPr>
              <a:t>n,alpha</a:t>
            </a:r>
            <a:r>
              <a:rPr lang="fr-FR" sz="2400" dirty="0" smtClean="0">
                <a:solidFill>
                  <a:srgbClr val="0070C0"/>
                </a:solidFill>
              </a:rPr>
              <a:t>) de l’oxygène-16 et du fluor-19</a:t>
            </a:r>
          </a:p>
          <a:p>
            <a:pPr algn="ctr"/>
            <a:r>
              <a:rPr lang="fr-FR" sz="2400" dirty="0" smtClean="0">
                <a:solidFill>
                  <a:srgbClr val="0070C0"/>
                </a:solidFill>
              </a:rPr>
              <a:t>avec modélisation multivoie en support au nucléaire de 4</a:t>
            </a:r>
            <a:r>
              <a:rPr lang="fr-FR" sz="2400" baseline="30000" dirty="0" smtClean="0">
                <a:solidFill>
                  <a:srgbClr val="0070C0"/>
                </a:solidFill>
              </a:rPr>
              <a:t>ème</a:t>
            </a:r>
            <a:r>
              <a:rPr lang="fr-FR" sz="2400" dirty="0" smtClean="0">
                <a:solidFill>
                  <a:srgbClr val="0070C0"/>
                </a:solidFill>
              </a:rPr>
              <a:t> génération</a:t>
            </a:r>
          </a:p>
          <a:p>
            <a:pPr algn="ctr"/>
            <a:r>
              <a:rPr lang="fr-FR" sz="2400" dirty="0" smtClean="0">
                <a:solidFill>
                  <a:srgbClr val="0070C0"/>
                </a:solidFill>
              </a:rPr>
              <a:t>WP1 – action 1.2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577883" y="1758705"/>
            <a:ext cx="8398196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</a:rPr>
              <a:t>Étude de la réaction (</a:t>
            </a:r>
            <a:r>
              <a:rPr lang="fr-FR" sz="3600" dirty="0" err="1" smtClean="0">
                <a:solidFill>
                  <a:schemeClr val="bg1"/>
                </a:solidFill>
              </a:rPr>
              <a:t>n,alpha</a:t>
            </a:r>
            <a:r>
              <a:rPr lang="fr-FR" sz="3600" dirty="0" smtClean="0">
                <a:solidFill>
                  <a:schemeClr val="bg1"/>
                </a:solidFill>
              </a:rPr>
              <a:t>) sur le fluor 19</a:t>
            </a:r>
            <a:endParaRPr lang="fr-F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17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06" y="300514"/>
            <a:ext cx="2148840" cy="134112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099538" y="349616"/>
            <a:ext cx="80680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dirty="0" smtClean="0">
                <a:solidFill>
                  <a:srgbClr val="0070C0"/>
                </a:solidFill>
              </a:rPr>
              <a:t>Seconde expérience sous faisceau : SCALP @ </a:t>
            </a:r>
            <a:r>
              <a:rPr lang="fr-FR" sz="2400" dirty="0" err="1" smtClean="0">
                <a:solidFill>
                  <a:srgbClr val="0070C0"/>
                </a:solidFill>
              </a:rPr>
              <a:t>nELBE</a:t>
            </a:r>
            <a:r>
              <a:rPr lang="fr-FR" sz="2400" dirty="0" smtClean="0">
                <a:solidFill>
                  <a:srgbClr val="0070C0"/>
                </a:solidFill>
              </a:rPr>
              <a:t> (sept.2022)</a:t>
            </a:r>
          </a:p>
          <a:p>
            <a:pPr algn="ctr">
              <a:lnSpc>
                <a:spcPct val="150000"/>
              </a:lnSpc>
            </a:pPr>
            <a:r>
              <a:rPr lang="fr-FR" sz="2400" dirty="0" smtClean="0">
                <a:solidFill>
                  <a:srgbClr val="0070C0"/>
                </a:solidFill>
              </a:rPr>
              <a:t>la ligne </a:t>
            </a:r>
            <a:r>
              <a:rPr lang="fr-FR" sz="2400" dirty="0" err="1" smtClean="0">
                <a:solidFill>
                  <a:srgbClr val="0070C0"/>
                </a:solidFill>
              </a:rPr>
              <a:t>nELBE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3906" y="6390409"/>
            <a:ext cx="818703" cy="2571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906" y="2003511"/>
            <a:ext cx="5175000" cy="42056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1309" y="1985584"/>
            <a:ext cx="5066348" cy="344614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015318" y="5325037"/>
            <a:ext cx="5977406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 smtClean="0"/>
              <a:t>(énorme) gamma flash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 smtClean="0"/>
              <a:t>gamme en énergie limitée mais adaptée pour les réacteurs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 smtClean="0"/>
              <a:t>distance de vol de 8.345 m pour SCALP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526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06" y="300514"/>
            <a:ext cx="2148840" cy="134112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099538" y="349616"/>
            <a:ext cx="80680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dirty="0" smtClean="0">
                <a:solidFill>
                  <a:srgbClr val="0070C0"/>
                </a:solidFill>
              </a:rPr>
              <a:t>Seconde expérience sous faisceau : SCALP @ </a:t>
            </a:r>
            <a:r>
              <a:rPr lang="fr-FR" sz="2400" dirty="0" err="1" smtClean="0">
                <a:solidFill>
                  <a:srgbClr val="0070C0"/>
                </a:solidFill>
              </a:rPr>
              <a:t>nELBE</a:t>
            </a:r>
            <a:r>
              <a:rPr lang="fr-FR" sz="2400" dirty="0" smtClean="0">
                <a:solidFill>
                  <a:srgbClr val="0070C0"/>
                </a:solidFill>
              </a:rPr>
              <a:t> (sept.2022)</a:t>
            </a:r>
          </a:p>
          <a:p>
            <a:pPr algn="ctr">
              <a:lnSpc>
                <a:spcPct val="150000"/>
              </a:lnSpc>
            </a:pPr>
            <a:r>
              <a:rPr lang="fr-FR" sz="2400" dirty="0" smtClean="0">
                <a:solidFill>
                  <a:srgbClr val="0070C0"/>
                </a:solidFill>
              </a:rPr>
              <a:t>(énorme) gamma flash – données brutes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3906" y="6390409"/>
            <a:ext cx="818703" cy="2571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6" y="1694583"/>
            <a:ext cx="5253038" cy="25241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6" y="4130820"/>
            <a:ext cx="5253038" cy="25241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271" y="1694583"/>
            <a:ext cx="5253038" cy="252412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133559" y="2033315"/>
            <a:ext cx="16770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abs. Pb	</a:t>
            </a:r>
            <a:r>
              <a:rPr lang="fr-FR" dirty="0" smtClean="0">
                <a:solidFill>
                  <a:srgbClr val="002060"/>
                </a:solidFill>
              </a:rPr>
              <a:t>0 cm</a:t>
            </a:r>
          </a:p>
          <a:p>
            <a:r>
              <a:rPr lang="fr-FR" dirty="0" smtClean="0"/>
              <a:t>	</a:t>
            </a:r>
            <a:r>
              <a:rPr lang="fr-FR" dirty="0" smtClean="0">
                <a:solidFill>
                  <a:srgbClr val="FF0000"/>
                </a:solidFill>
              </a:rPr>
              <a:t>3 cm</a:t>
            </a:r>
          </a:p>
          <a:p>
            <a:r>
              <a:rPr lang="fr-FR" dirty="0" smtClean="0"/>
              <a:t>	</a:t>
            </a:r>
            <a:r>
              <a:rPr lang="fr-FR" dirty="0" smtClean="0">
                <a:solidFill>
                  <a:srgbClr val="92D050"/>
                </a:solidFill>
              </a:rPr>
              <a:t>10 cm</a:t>
            </a:r>
          </a:p>
          <a:p>
            <a:r>
              <a:rPr lang="fr-FR" dirty="0">
                <a:solidFill>
                  <a:srgbClr val="92D050"/>
                </a:solidFill>
              </a:rPr>
              <a:t>	</a:t>
            </a:r>
            <a:r>
              <a:rPr lang="fr-FR" dirty="0" smtClean="0"/>
              <a:t>6 cm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271" y="4130820"/>
            <a:ext cx="5253038" cy="25241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62746" y="1641634"/>
            <a:ext cx="1221748" cy="214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329551" y="4111678"/>
            <a:ext cx="1221748" cy="214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8362798" y="4130820"/>
            <a:ext cx="1221748" cy="214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8362798" y="1649889"/>
            <a:ext cx="1221748" cy="214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998259" y="6516445"/>
            <a:ext cx="1162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time </a:t>
            </a:r>
            <a:r>
              <a:rPr lang="fr-FR" sz="1200" dirty="0" err="1" smtClean="0"/>
              <a:t>stamp</a:t>
            </a:r>
            <a:r>
              <a:rPr lang="fr-FR" sz="1200" dirty="0" smtClean="0"/>
              <a:t> (ns)</a:t>
            </a:r>
            <a:endParaRPr lang="fr-FR" sz="1200" dirty="0"/>
          </a:p>
        </p:txBody>
      </p:sp>
      <p:sp>
        <p:nvSpPr>
          <p:cNvPr id="16" name="ZoneTexte 15"/>
          <p:cNvSpPr txBox="1"/>
          <p:nvPr/>
        </p:nvSpPr>
        <p:spPr>
          <a:xfrm>
            <a:off x="10309412" y="6520791"/>
            <a:ext cx="1162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time </a:t>
            </a:r>
            <a:r>
              <a:rPr lang="fr-FR" sz="1200" dirty="0" err="1" smtClean="0"/>
              <a:t>stamp</a:t>
            </a:r>
            <a:r>
              <a:rPr lang="fr-FR" sz="1200" dirty="0" smtClean="0"/>
              <a:t> (ns)</a:t>
            </a:r>
            <a:endParaRPr lang="fr-FR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267232" y="1912420"/>
            <a:ext cx="369332" cy="117987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1200" dirty="0" smtClean="0"/>
              <a:t>nombre de coups</a:t>
            </a:r>
            <a:endParaRPr lang="fr-FR" sz="1200" dirty="0"/>
          </a:p>
        </p:txBody>
      </p:sp>
      <p:sp>
        <p:nvSpPr>
          <p:cNvPr id="19" name="ZoneTexte 18"/>
          <p:cNvSpPr txBox="1"/>
          <p:nvPr/>
        </p:nvSpPr>
        <p:spPr>
          <a:xfrm>
            <a:off x="233985" y="1912419"/>
            <a:ext cx="369332" cy="117987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1200" dirty="0" smtClean="0"/>
              <a:t>nombre de coups</a:t>
            </a:r>
            <a:endParaRPr lang="fr-FR" sz="1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233985" y="4348656"/>
            <a:ext cx="369332" cy="117987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1200" dirty="0" smtClean="0"/>
              <a:t>nombre de coups</a:t>
            </a:r>
            <a:endParaRPr lang="fr-FR" sz="1200" dirty="0"/>
          </a:p>
        </p:txBody>
      </p:sp>
      <p:sp>
        <p:nvSpPr>
          <p:cNvPr id="17" name="ZoneTexte 16"/>
          <p:cNvSpPr txBox="1"/>
          <p:nvPr/>
        </p:nvSpPr>
        <p:spPr>
          <a:xfrm>
            <a:off x="6267232" y="4367559"/>
            <a:ext cx="369332" cy="145616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1200" dirty="0" smtClean="0"/>
              <a:t>taux de comptage (/s)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65717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06" y="300514"/>
            <a:ext cx="2148840" cy="134112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099538" y="349616"/>
            <a:ext cx="80680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dirty="0" smtClean="0">
                <a:solidFill>
                  <a:srgbClr val="0070C0"/>
                </a:solidFill>
              </a:rPr>
              <a:t>Seconde expérience sous faisceau : SCALP @ </a:t>
            </a:r>
            <a:r>
              <a:rPr lang="fr-FR" sz="2400" dirty="0" err="1" smtClean="0">
                <a:solidFill>
                  <a:srgbClr val="0070C0"/>
                </a:solidFill>
              </a:rPr>
              <a:t>nELBE</a:t>
            </a:r>
            <a:r>
              <a:rPr lang="fr-FR" sz="2400" dirty="0" smtClean="0">
                <a:solidFill>
                  <a:srgbClr val="0070C0"/>
                </a:solidFill>
              </a:rPr>
              <a:t> (sept.2022)</a:t>
            </a:r>
          </a:p>
          <a:p>
            <a:pPr algn="ctr">
              <a:lnSpc>
                <a:spcPct val="150000"/>
              </a:lnSpc>
            </a:pPr>
            <a:r>
              <a:rPr lang="fr-FR" sz="2400" dirty="0" smtClean="0">
                <a:solidFill>
                  <a:srgbClr val="0070C0"/>
                </a:solidFill>
              </a:rPr>
              <a:t>contamination inconnue</a:t>
            </a:r>
          </a:p>
          <a:p>
            <a:pPr algn="ctr"/>
            <a:r>
              <a:rPr lang="fr-FR" sz="2400" dirty="0" smtClean="0">
                <a:solidFill>
                  <a:srgbClr val="0070C0"/>
                </a:solidFill>
              </a:rPr>
              <a:t>(présente dans toutes les expériences avec neutrons)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3906" y="6390409"/>
            <a:ext cx="818703" cy="2571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23" y="1916976"/>
            <a:ext cx="4586288" cy="232314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376" y="1916976"/>
            <a:ext cx="4586288" cy="23231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292" y="4354135"/>
            <a:ext cx="4586288" cy="232314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23" y="4354135"/>
            <a:ext cx="4586288" cy="232314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831167" y="4663840"/>
            <a:ext cx="1157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données brutes</a:t>
            </a:r>
            <a:endParaRPr lang="fr-FR" sz="12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388326" y="2208116"/>
            <a:ext cx="1157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données brutes</a:t>
            </a:r>
            <a:endParaRPr lang="fr-FR" sz="1200" dirty="0"/>
          </a:p>
        </p:txBody>
      </p:sp>
      <p:sp>
        <p:nvSpPr>
          <p:cNvPr id="16" name="ZoneTexte 15"/>
          <p:cNvSpPr txBox="1"/>
          <p:nvPr/>
        </p:nvSpPr>
        <p:spPr>
          <a:xfrm>
            <a:off x="7338595" y="2208116"/>
            <a:ext cx="1157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données brutes</a:t>
            </a:r>
            <a:endParaRPr lang="fr-FR" sz="1200" dirty="0"/>
          </a:p>
        </p:txBody>
      </p:sp>
      <p:sp>
        <p:nvSpPr>
          <p:cNvPr id="17" name="ZoneTexte 16"/>
          <p:cNvSpPr txBox="1"/>
          <p:nvPr/>
        </p:nvSpPr>
        <p:spPr>
          <a:xfrm>
            <a:off x="7338594" y="4663840"/>
            <a:ext cx="19369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voie (</a:t>
            </a:r>
            <a:r>
              <a:rPr lang="fr-FR" sz="1200" dirty="0" err="1" smtClean="0"/>
              <a:t>n,alpha</a:t>
            </a:r>
            <a:r>
              <a:rPr lang="fr-FR" sz="1200" dirty="0" smtClean="0"/>
              <a:t>) sur le fluor 19</a:t>
            </a:r>
            <a:endParaRPr lang="fr-FR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409979" y="4093489"/>
            <a:ext cx="146956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/>
              <a:t>temps de dérive (</a:t>
            </a:r>
            <a:r>
              <a:rPr lang="fr-FR" sz="1200" dirty="0" smtClean="0">
                <a:latin typeface="Symbol" panose="05050102010706020507" pitchFamily="18" charset="2"/>
              </a:rPr>
              <a:t>m</a:t>
            </a:r>
            <a:r>
              <a:rPr lang="fr-FR" sz="1200" dirty="0" smtClean="0"/>
              <a:t>s)</a:t>
            </a:r>
            <a:endParaRPr lang="fr-FR" sz="1200" dirty="0"/>
          </a:p>
        </p:txBody>
      </p:sp>
      <p:sp>
        <p:nvSpPr>
          <p:cNvPr id="19" name="ZoneTexte 18"/>
          <p:cNvSpPr txBox="1"/>
          <p:nvPr/>
        </p:nvSpPr>
        <p:spPr>
          <a:xfrm>
            <a:off x="9479084" y="4093490"/>
            <a:ext cx="146956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/>
              <a:t>temps de dérive (</a:t>
            </a:r>
            <a:r>
              <a:rPr lang="fr-FR" sz="1200" dirty="0" smtClean="0">
                <a:latin typeface="Symbol" panose="05050102010706020507" pitchFamily="18" charset="2"/>
              </a:rPr>
              <a:t>m</a:t>
            </a:r>
            <a:r>
              <a:rPr lang="fr-FR" sz="1200" dirty="0" smtClean="0"/>
              <a:t>s)</a:t>
            </a:r>
            <a:endParaRPr lang="fr-FR" sz="1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479084" y="6552697"/>
            <a:ext cx="146956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/>
              <a:t>temps de dérive (</a:t>
            </a:r>
            <a:r>
              <a:rPr lang="fr-FR" sz="1200" dirty="0" smtClean="0">
                <a:latin typeface="Symbol" panose="05050102010706020507" pitchFamily="18" charset="2"/>
              </a:rPr>
              <a:t>m</a:t>
            </a:r>
            <a:r>
              <a:rPr lang="fr-FR" sz="1200" dirty="0" smtClean="0"/>
              <a:t>s)</a:t>
            </a:r>
            <a:endParaRPr lang="fr-FR" sz="1200" dirty="0"/>
          </a:p>
        </p:txBody>
      </p:sp>
      <p:sp>
        <p:nvSpPr>
          <p:cNvPr id="12" name="ZoneTexte 11"/>
          <p:cNvSpPr txBox="1"/>
          <p:nvPr/>
        </p:nvSpPr>
        <p:spPr>
          <a:xfrm>
            <a:off x="6442124" y="2080782"/>
            <a:ext cx="369332" cy="83452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1200" dirty="0" smtClean="0"/>
              <a:t>ADC IC (</a:t>
            </a:r>
            <a:r>
              <a:rPr lang="fr-FR" sz="1200" dirty="0" err="1" smtClean="0"/>
              <a:t>a.u</a:t>
            </a:r>
            <a:r>
              <a:rPr lang="fr-FR" sz="1200" dirty="0" smtClean="0"/>
              <a:t>)</a:t>
            </a:r>
            <a:endParaRPr lang="fr-FR" sz="1200" dirty="0"/>
          </a:p>
        </p:txBody>
      </p:sp>
      <p:sp>
        <p:nvSpPr>
          <p:cNvPr id="21" name="ZoneTexte 20"/>
          <p:cNvSpPr txBox="1"/>
          <p:nvPr/>
        </p:nvSpPr>
        <p:spPr>
          <a:xfrm>
            <a:off x="6433154" y="4483325"/>
            <a:ext cx="369332" cy="83452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1200" dirty="0" smtClean="0"/>
              <a:t>ADC IC (</a:t>
            </a:r>
            <a:r>
              <a:rPr lang="fr-FR" sz="1200" dirty="0" err="1" smtClean="0"/>
              <a:t>a.u</a:t>
            </a:r>
            <a:r>
              <a:rPr lang="fr-FR" sz="1200" dirty="0" smtClean="0"/>
              <a:t>)</a:t>
            </a:r>
            <a:endParaRPr lang="fr-FR" sz="1200" dirty="0"/>
          </a:p>
        </p:txBody>
      </p:sp>
      <p:sp>
        <p:nvSpPr>
          <p:cNvPr id="22" name="ZoneTexte 21"/>
          <p:cNvSpPr txBox="1"/>
          <p:nvPr/>
        </p:nvSpPr>
        <p:spPr>
          <a:xfrm>
            <a:off x="346121" y="4492289"/>
            <a:ext cx="369332" cy="83452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1200" dirty="0" smtClean="0"/>
              <a:t>ADC IC (</a:t>
            </a:r>
            <a:r>
              <a:rPr lang="fr-FR" sz="1200" dirty="0" err="1" smtClean="0"/>
              <a:t>a.u</a:t>
            </a:r>
            <a:r>
              <a:rPr lang="fr-FR" sz="1200" dirty="0" smtClean="0"/>
              <a:t>)</a:t>
            </a:r>
            <a:endParaRPr lang="fr-FR" sz="1200" dirty="0"/>
          </a:p>
        </p:txBody>
      </p:sp>
      <p:sp>
        <p:nvSpPr>
          <p:cNvPr id="23" name="ZoneTexte 22"/>
          <p:cNvSpPr txBox="1"/>
          <p:nvPr/>
        </p:nvSpPr>
        <p:spPr>
          <a:xfrm>
            <a:off x="408871" y="2115672"/>
            <a:ext cx="369332" cy="45897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1200" dirty="0" smtClean="0"/>
              <a:t>coups</a:t>
            </a:r>
            <a:endParaRPr lang="fr-FR" sz="1200" dirty="0"/>
          </a:p>
        </p:txBody>
      </p:sp>
      <p:sp>
        <p:nvSpPr>
          <p:cNvPr id="24" name="ZoneTexte 23"/>
          <p:cNvSpPr txBox="1"/>
          <p:nvPr/>
        </p:nvSpPr>
        <p:spPr>
          <a:xfrm>
            <a:off x="2737624" y="6522927"/>
            <a:ext cx="216764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/>
              <a:t>temps de vol des neutrons (ns)</a:t>
            </a:r>
            <a:endParaRPr lang="fr-FR" sz="1200" dirty="0"/>
          </a:p>
        </p:txBody>
      </p:sp>
      <p:sp>
        <p:nvSpPr>
          <p:cNvPr id="25" name="Rectangle 24"/>
          <p:cNvSpPr/>
          <p:nvPr/>
        </p:nvSpPr>
        <p:spPr>
          <a:xfrm>
            <a:off x="2462746" y="1828800"/>
            <a:ext cx="1024525" cy="251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2318904" y="4316805"/>
            <a:ext cx="1024525" cy="251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8235632" y="4257006"/>
            <a:ext cx="1024525" cy="251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8362173" y="1809248"/>
            <a:ext cx="1024525" cy="251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3352803" y="3684496"/>
            <a:ext cx="5505994" cy="1338828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dirty="0" smtClean="0">
                <a:solidFill>
                  <a:schemeClr val="bg1"/>
                </a:solidFill>
              </a:rPr>
              <a:t>Sélection en temps de dérive des « bons événements »</a:t>
            </a:r>
          </a:p>
          <a:p>
            <a:pPr algn="ctr">
              <a:lnSpc>
                <a:spcPct val="150000"/>
              </a:lnSpc>
            </a:pPr>
            <a:r>
              <a:rPr lang="fr-FR" dirty="0" smtClean="0">
                <a:solidFill>
                  <a:schemeClr val="bg1"/>
                </a:solidFill>
              </a:rPr>
              <a:t>Perte des 2/3 de la statistique</a:t>
            </a:r>
          </a:p>
          <a:p>
            <a:pPr algn="ctr">
              <a:lnSpc>
                <a:spcPct val="150000"/>
              </a:lnSpc>
            </a:pPr>
            <a:r>
              <a:rPr lang="fr-FR" dirty="0" smtClean="0">
                <a:solidFill>
                  <a:schemeClr val="bg1"/>
                </a:solidFill>
              </a:rPr>
              <a:t>(a priori) Pas d’incidence pour les mesures sur le fluor 19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41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06" y="300514"/>
            <a:ext cx="2148840" cy="134112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829495" y="349616"/>
            <a:ext cx="4608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dirty="0" smtClean="0">
                <a:solidFill>
                  <a:srgbClr val="0070C0"/>
                </a:solidFill>
              </a:rPr>
              <a:t>Conclusion générale &amp; Perspectives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31836" y="1766047"/>
            <a:ext cx="11537435" cy="461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 smtClean="0"/>
              <a:t>Mesure en CF4 pur à NFS &amp; </a:t>
            </a:r>
            <a:r>
              <a:rPr lang="fr-FR" dirty="0" err="1" smtClean="0"/>
              <a:t>nELBE</a:t>
            </a:r>
            <a:endParaRPr lang="fr-FR" dirty="0" smtClean="0"/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 smtClean="0"/>
              <a:t>des résultats prometteurs sur le fluor 19</a:t>
            </a:r>
          </a:p>
          <a:p>
            <a:pPr lvl="3" algn="just">
              <a:lnSpc>
                <a:spcPct val="150000"/>
              </a:lnSpc>
            </a:pPr>
            <a:r>
              <a:rPr lang="fr-FR" dirty="0" smtClean="0"/>
              <a:t>- voies (</a:t>
            </a:r>
            <a:r>
              <a:rPr lang="fr-FR" dirty="0" err="1" smtClean="0"/>
              <a:t>n,alpha</a:t>
            </a:r>
            <a:r>
              <a:rPr lang="fr-FR" dirty="0" smtClean="0"/>
              <a:t>) et (</a:t>
            </a:r>
            <a:r>
              <a:rPr lang="fr-FR" dirty="0" err="1" smtClean="0"/>
              <a:t>n,p</a:t>
            </a:r>
            <a:r>
              <a:rPr lang="fr-FR" dirty="0" smtClean="0"/>
              <a:t>)</a:t>
            </a:r>
          </a:p>
          <a:p>
            <a:pPr lvl="3" algn="just">
              <a:lnSpc>
                <a:spcPct val="150000"/>
              </a:lnSpc>
            </a:pPr>
            <a:r>
              <a:rPr lang="fr-FR" dirty="0" smtClean="0"/>
              <a:t>- malgré une (très) importante contamination des données (perte des 2/3)</a:t>
            </a:r>
            <a:endParaRPr lang="fr-FR" dirty="0"/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 smtClean="0"/>
              <a:t>normalisation en section efficace délicate à NFS pour cette première expérience</a:t>
            </a:r>
          </a:p>
          <a:p>
            <a:pPr lvl="3" algn="just">
              <a:lnSpc>
                <a:spcPct val="150000"/>
              </a:lnSpc>
            </a:pPr>
            <a:r>
              <a:rPr lang="fr-FR" dirty="0" smtClean="0"/>
              <a:t>- mesure réalisée en parasite avec uniquement micromegas comme moniteur neutron</a:t>
            </a:r>
          </a:p>
          <a:p>
            <a:pPr lvl="3" algn="just">
              <a:lnSpc>
                <a:spcPct val="150000"/>
              </a:lnSpc>
            </a:pPr>
            <a:r>
              <a:rPr lang="fr-FR" dirty="0" smtClean="0"/>
              <a:t>- pas de soucis (a priori) pour la mesure à </a:t>
            </a:r>
            <a:r>
              <a:rPr lang="fr-FR" dirty="0" err="1" smtClean="0"/>
              <a:t>nELBE</a:t>
            </a:r>
            <a:r>
              <a:rPr lang="fr-FR" dirty="0" smtClean="0"/>
              <a:t> (hormis la contamination, malgré le </a:t>
            </a:r>
            <a:r>
              <a:rPr lang="fr-FR" smtClean="0"/>
              <a:t>gamma flash…)</a:t>
            </a:r>
            <a:endParaRPr lang="fr-FR" dirty="0" smtClean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 smtClean="0"/>
              <a:t>nécessité de réaliser une nouvelle mesure à NFS			soumission au prochain PAC</a:t>
            </a:r>
          </a:p>
          <a:p>
            <a:pPr lvl="2" algn="just">
              <a:lnSpc>
                <a:spcPct val="150000"/>
              </a:lnSpc>
            </a:pPr>
            <a:r>
              <a:rPr lang="fr-FR" dirty="0" smtClean="0"/>
              <a:t>- pour bénéficier de tous les moniteurs neutrons</a:t>
            </a:r>
          </a:p>
          <a:p>
            <a:pPr lvl="2" algn="just">
              <a:lnSpc>
                <a:spcPct val="150000"/>
              </a:lnSpc>
            </a:pPr>
            <a:r>
              <a:rPr lang="fr-FR" dirty="0" smtClean="0"/>
              <a:t>- pour bénéficier du REX sur le détecteur SCALP</a:t>
            </a:r>
          </a:p>
        </p:txBody>
      </p:sp>
    </p:spTree>
    <p:extLst>
      <p:ext uri="{BB962C8B-B14F-4D97-AF65-F5344CB8AC3E}">
        <p14:creationId xmlns:p14="http://schemas.microsoft.com/office/powerpoint/2010/main" val="236125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06" y="300514"/>
            <a:ext cx="2148840" cy="134112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829495" y="349616"/>
            <a:ext cx="4608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dirty="0" smtClean="0">
                <a:solidFill>
                  <a:srgbClr val="0070C0"/>
                </a:solidFill>
              </a:rPr>
              <a:t>Conclusion générale &amp; Perspectives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31836" y="1766047"/>
            <a:ext cx="11537435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 smtClean="0"/>
              <a:t>Mesure en CF4 (CO2, 3%) à NFS &amp; </a:t>
            </a:r>
            <a:r>
              <a:rPr lang="fr-FR" dirty="0" err="1" smtClean="0"/>
              <a:t>nELBE</a:t>
            </a:r>
            <a:endParaRPr lang="fr-FR" dirty="0" smtClean="0"/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 smtClean="0"/>
              <a:t>analyse à venir (nécessite le REX sur la mesure en CF4 pur)</a:t>
            </a:r>
          </a:p>
          <a:p>
            <a:pPr lvl="3" algn="just">
              <a:lnSpc>
                <a:spcPct val="150000"/>
              </a:lnSpc>
            </a:pPr>
            <a:r>
              <a:rPr lang="fr-FR" dirty="0" smtClean="0"/>
              <a:t>- nécessité (a priori) de passer par une soustraction, i.e. « CF4 pur moins CF4 (CO2, 3%) »</a:t>
            </a:r>
          </a:p>
          <a:p>
            <a:pPr lvl="3" algn="just">
              <a:lnSpc>
                <a:spcPct val="150000"/>
              </a:lnSpc>
            </a:pPr>
            <a:r>
              <a:rPr lang="fr-FR" dirty="0" smtClean="0"/>
              <a:t>- perte des 2/3 de la statistique rédhibitoire</a:t>
            </a:r>
            <a:endParaRPr lang="fr-FR" dirty="0"/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 smtClean="0"/>
              <a:t>normalisation en section efficace</a:t>
            </a:r>
          </a:p>
          <a:p>
            <a:pPr lvl="3" algn="just">
              <a:lnSpc>
                <a:spcPct val="150000"/>
              </a:lnSpc>
            </a:pPr>
            <a:r>
              <a:rPr lang="fr-FR" dirty="0" smtClean="0"/>
              <a:t>- pas de soucis (a priori) pour la mesure à NFS</a:t>
            </a:r>
          </a:p>
          <a:p>
            <a:pPr lvl="3" algn="just">
              <a:lnSpc>
                <a:spcPct val="150000"/>
              </a:lnSpc>
            </a:pPr>
            <a:r>
              <a:rPr lang="fr-FR" dirty="0" smtClean="0"/>
              <a:t>- pas de soucis (a priori) pour la mesure à </a:t>
            </a:r>
            <a:r>
              <a:rPr lang="fr-FR" dirty="0" err="1" smtClean="0"/>
              <a:t>nELBE</a:t>
            </a:r>
            <a:endParaRPr lang="fr-FR" dirty="0" smtClean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 smtClean="0"/>
              <a:t>nécessité de réaliser une nouvelle mesure à NFS &amp; </a:t>
            </a:r>
            <a:r>
              <a:rPr lang="fr-FR" dirty="0" err="1" smtClean="0"/>
              <a:t>nELBE</a:t>
            </a:r>
            <a:r>
              <a:rPr lang="fr-FR" dirty="0" smtClean="0"/>
              <a:t>		soumission ?</a:t>
            </a:r>
          </a:p>
          <a:p>
            <a:pPr lvl="2" algn="just">
              <a:lnSpc>
                <a:spcPct val="150000"/>
              </a:lnSpc>
            </a:pPr>
            <a:r>
              <a:rPr lang="fr-FR" dirty="0" smtClean="0"/>
              <a:t>- pour bénéficier du REX sur le détecteur SCALP</a:t>
            </a:r>
          </a:p>
          <a:p>
            <a:pPr lvl="2" algn="just">
              <a:lnSpc>
                <a:spcPct val="150000"/>
              </a:lnSpc>
            </a:pPr>
            <a:r>
              <a:rPr lang="fr-FR" dirty="0" smtClean="0"/>
              <a:t>- pour avoir la statistique requise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739595" y="1766047"/>
            <a:ext cx="2400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aseline="30000" dirty="0" smtClean="0"/>
              <a:t>16</a:t>
            </a:r>
            <a:r>
              <a:rPr lang="fr-FR" sz="2800" dirty="0" smtClean="0"/>
              <a:t>O(</a:t>
            </a:r>
            <a:r>
              <a:rPr lang="fr-FR" sz="2800" dirty="0" err="1" smtClean="0"/>
              <a:t>n,alpha</a:t>
            </a:r>
            <a:r>
              <a:rPr lang="fr-FR" sz="2800" dirty="0" smtClean="0"/>
              <a:t>)</a:t>
            </a:r>
            <a:r>
              <a:rPr lang="fr-FR" sz="2800" baseline="30000" dirty="0" smtClean="0"/>
              <a:t>13</a:t>
            </a:r>
            <a:r>
              <a:rPr lang="fr-FR" sz="2800" dirty="0" smtClean="0"/>
              <a:t>C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97515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06" y="300514"/>
            <a:ext cx="2148840" cy="134112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83104" y="699242"/>
            <a:ext cx="4665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</a:rPr>
              <a:t>Motivations &amp; Contexte scientifique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73741" y="2187388"/>
            <a:ext cx="2369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aseline="30000" dirty="0" smtClean="0"/>
              <a:t>19</a:t>
            </a:r>
            <a:r>
              <a:rPr lang="fr-FR" sz="2800" dirty="0" smtClean="0"/>
              <a:t>F(</a:t>
            </a:r>
            <a:r>
              <a:rPr lang="fr-FR" sz="2800" dirty="0" err="1" smtClean="0"/>
              <a:t>n,alpha</a:t>
            </a:r>
            <a:r>
              <a:rPr lang="fr-FR" sz="2800" dirty="0" smtClean="0"/>
              <a:t>)</a:t>
            </a:r>
            <a:r>
              <a:rPr lang="fr-FR" sz="2800" baseline="30000" dirty="0" smtClean="0"/>
              <a:t>16</a:t>
            </a:r>
            <a:r>
              <a:rPr lang="fr-FR" sz="2800" dirty="0" smtClean="0"/>
              <a:t>N</a:t>
            </a:r>
            <a:endParaRPr lang="fr-FR" sz="28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13908" y="3050052"/>
            <a:ext cx="410965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Larges différences dans les donnée</a:t>
            </a:r>
          </a:p>
          <a:p>
            <a:pPr lvl="1"/>
            <a:r>
              <a:rPr lang="fr-FR" dirty="0" smtClean="0"/>
              <a:t>- jusqu’à un facteur 3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Intérêt pour les réacteurs à sels fondus</a:t>
            </a:r>
          </a:p>
          <a:p>
            <a:pPr lvl="1"/>
            <a:r>
              <a:rPr lang="fr-FR" dirty="0" smtClean="0"/>
              <a:t>- jusqu‘à 200 </a:t>
            </a:r>
            <a:r>
              <a:rPr lang="fr-FR" dirty="0" err="1" smtClean="0"/>
              <a:t>pcm</a:t>
            </a:r>
            <a:r>
              <a:rPr lang="fr-FR" dirty="0" smtClean="0"/>
              <a:t> sur le </a:t>
            </a:r>
            <a:r>
              <a:rPr lang="fr-FR" dirty="0" err="1" smtClean="0"/>
              <a:t>keff</a:t>
            </a:r>
            <a:endParaRPr lang="fr-FR" dirty="0"/>
          </a:p>
          <a:p>
            <a:pPr lvl="1"/>
            <a:r>
              <a:rPr lang="fr-FR" dirty="0" smtClean="0"/>
              <a:t>(JEFF4 meeting, 2023)</a:t>
            </a:r>
          </a:p>
          <a:p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Intérêt pour la théorie / évaluation</a:t>
            </a:r>
          </a:p>
          <a:p>
            <a:pPr lvl="1"/>
            <a:r>
              <a:rPr lang="fr-FR" dirty="0" smtClean="0"/>
              <a:t>- paramètres des résonances</a:t>
            </a:r>
          </a:p>
          <a:p>
            <a:pPr lvl="1"/>
            <a:r>
              <a:rPr lang="fr-FR" dirty="0" smtClean="0"/>
              <a:t>(CONRAD/SAMMY)</a:t>
            </a:r>
            <a:endParaRPr lang="fr-FR" dirty="0"/>
          </a:p>
        </p:txBody>
      </p:sp>
      <p:grpSp>
        <p:nvGrpSpPr>
          <p:cNvPr id="19" name="Groupe 18"/>
          <p:cNvGrpSpPr/>
          <p:nvPr/>
        </p:nvGrpSpPr>
        <p:grpSpPr>
          <a:xfrm>
            <a:off x="4625788" y="2000224"/>
            <a:ext cx="7466777" cy="4128373"/>
            <a:chOff x="4580963" y="2000224"/>
            <a:chExt cx="7466777" cy="4128373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27457" y="2000224"/>
              <a:ext cx="7042309" cy="3759041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>
              <a:off x="9242613" y="5759265"/>
              <a:ext cx="2805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Energie des neutrons (MeV)</a:t>
              </a:r>
              <a:endParaRPr lang="fr-FR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4580963" y="2157954"/>
              <a:ext cx="461665" cy="1878271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fr-FR" dirty="0" smtClean="0"/>
                <a:t>Section efficace (b)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35422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06" y="300514"/>
            <a:ext cx="2148840" cy="134112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83104" y="761995"/>
            <a:ext cx="5639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</a:rPr>
              <a:t>Dispositif expérimental : le détecteur SCALP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85474" y="1810869"/>
            <a:ext cx="9289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SCALP = </a:t>
            </a:r>
            <a:r>
              <a:rPr lang="fr-FR" dirty="0" err="1" smtClean="0"/>
              <a:t>Scintillating</a:t>
            </a:r>
            <a:r>
              <a:rPr lang="fr-FR" dirty="0" smtClean="0"/>
              <a:t> </a:t>
            </a:r>
            <a:r>
              <a:rPr lang="fr-FR" dirty="0" err="1" smtClean="0"/>
              <a:t>Ionization</a:t>
            </a:r>
            <a:r>
              <a:rPr lang="fr-FR" dirty="0" smtClean="0"/>
              <a:t> </a:t>
            </a:r>
            <a:r>
              <a:rPr lang="fr-FR" dirty="0" err="1" smtClean="0"/>
              <a:t>Chamber</a:t>
            </a:r>
            <a:r>
              <a:rPr lang="fr-FR" dirty="0" smtClean="0"/>
              <a:t> for </a:t>
            </a:r>
            <a:r>
              <a:rPr lang="fr-FR" dirty="0" err="1" smtClean="0"/>
              <a:t>ALPha</a:t>
            </a:r>
            <a:r>
              <a:rPr lang="fr-FR" dirty="0" smtClean="0"/>
              <a:t> </a:t>
            </a:r>
            <a:r>
              <a:rPr lang="fr-FR" dirty="0" err="1" smtClean="0"/>
              <a:t>particle</a:t>
            </a:r>
            <a:r>
              <a:rPr lang="fr-FR" dirty="0" smtClean="0"/>
              <a:t> </a:t>
            </a:r>
            <a:r>
              <a:rPr lang="fr-FR" dirty="0" err="1" smtClean="0"/>
              <a:t>detection</a:t>
            </a:r>
            <a:r>
              <a:rPr lang="fr-FR" dirty="0" smtClean="0"/>
              <a:t> in neutron </a:t>
            </a:r>
            <a:r>
              <a:rPr lang="fr-FR" dirty="0" err="1" smtClean="0"/>
              <a:t>induced</a:t>
            </a:r>
            <a:r>
              <a:rPr lang="fr-FR" dirty="0" smtClean="0"/>
              <a:t> </a:t>
            </a:r>
            <a:r>
              <a:rPr lang="fr-FR" dirty="0" err="1" smtClean="0"/>
              <a:t>reaction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99" y="4156659"/>
            <a:ext cx="3642165" cy="251203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3712" y="4251080"/>
            <a:ext cx="1759500" cy="232319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5253" y="4598022"/>
            <a:ext cx="2639250" cy="1976250"/>
          </a:xfrm>
          <a:prstGeom prst="rect">
            <a:avLst/>
          </a:prstGeom>
        </p:spPr>
      </p:pic>
      <p:sp>
        <p:nvSpPr>
          <p:cNvPr id="7" name="Flèche droite 6"/>
          <p:cNvSpPr/>
          <p:nvPr/>
        </p:nvSpPr>
        <p:spPr>
          <a:xfrm rot="5400000">
            <a:off x="1631574" y="2312896"/>
            <a:ext cx="436133" cy="245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 rot="5400000">
            <a:off x="1631574" y="3169358"/>
            <a:ext cx="436133" cy="245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droite 19"/>
          <p:cNvSpPr/>
          <p:nvPr/>
        </p:nvSpPr>
        <p:spPr>
          <a:xfrm rot="2286909">
            <a:off x="4141694" y="2312895"/>
            <a:ext cx="436133" cy="245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312027" y="2713254"/>
            <a:ext cx="2955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une chambre d’ionisation (IC)</a:t>
            </a:r>
            <a:endParaRPr lang="fr-FR" dirty="0"/>
          </a:p>
        </p:txBody>
      </p:sp>
      <p:sp>
        <p:nvSpPr>
          <p:cNvPr id="21" name="Flèche droite 20"/>
          <p:cNvSpPr/>
          <p:nvPr/>
        </p:nvSpPr>
        <p:spPr>
          <a:xfrm rot="7666247">
            <a:off x="5450539" y="3209368"/>
            <a:ext cx="436133" cy="245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07852" y="2704553"/>
            <a:ext cx="3406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quatre photomultiplicateurs (</a:t>
            </a:r>
            <a:r>
              <a:rPr lang="fr-FR" dirty="0" err="1" smtClean="0"/>
              <a:t>PMt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67548" y="3657600"/>
            <a:ext cx="5963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mesure du temps de vol des neutrons et de l’énergie déposée</a:t>
            </a:r>
            <a:endParaRPr lang="fr-FR" dirty="0"/>
          </a:p>
        </p:txBody>
      </p:sp>
      <p:graphicFrame>
        <p:nvGraphicFramePr>
          <p:cNvPr id="23" name="Tableau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06107"/>
              </p:ext>
            </p:extLst>
          </p:nvPr>
        </p:nvGraphicFramePr>
        <p:xfrm>
          <a:off x="6801071" y="3162078"/>
          <a:ext cx="512781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8707"/>
                <a:gridCol w="22591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Gaz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CF4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Résolution</a:t>
                      </a:r>
                      <a:r>
                        <a:rPr lang="fr-FR" baseline="0" dirty="0" smtClean="0"/>
                        <a:t> en énergie (IC)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150 keV (1</a:t>
                      </a:r>
                      <a:r>
                        <a:rPr lang="fr-FR" baseline="0" dirty="0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fr-FR" baseline="0" dirty="0" smtClean="0"/>
                        <a:t>)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Résolution en temps (</a:t>
                      </a:r>
                      <a:r>
                        <a:rPr lang="fr-FR" dirty="0" err="1" smtClean="0"/>
                        <a:t>PMt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250 </a:t>
                      </a:r>
                      <a:r>
                        <a:rPr lang="fr-FR" dirty="0" err="1" smtClean="0"/>
                        <a:t>ps</a:t>
                      </a:r>
                      <a:r>
                        <a:rPr lang="fr-FR" dirty="0" smtClean="0"/>
                        <a:t> (1</a:t>
                      </a:r>
                      <a:r>
                        <a:rPr lang="fr-FR" dirty="0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55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06" y="300514"/>
            <a:ext cx="2148840" cy="134112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272113" y="349616"/>
            <a:ext cx="7722883" cy="114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dirty="0" smtClean="0">
                <a:solidFill>
                  <a:srgbClr val="0070C0"/>
                </a:solidFill>
              </a:rPr>
              <a:t>Première expérience sous faisceau : SCALP @ NFS (oct.2021)</a:t>
            </a:r>
          </a:p>
          <a:p>
            <a:pPr algn="ctr">
              <a:lnSpc>
                <a:spcPct val="150000"/>
              </a:lnSpc>
            </a:pPr>
            <a:r>
              <a:rPr lang="fr-FR" sz="2400" dirty="0" smtClean="0">
                <a:solidFill>
                  <a:srgbClr val="0070C0"/>
                </a:solidFill>
              </a:rPr>
              <a:t>la ligne NFS</a:t>
            </a:r>
            <a:endParaRPr lang="fr-FR" sz="2400" dirty="0">
              <a:solidFill>
                <a:srgbClr val="0070C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0941" y="1689714"/>
            <a:ext cx="3643200" cy="243866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835" y="3578043"/>
            <a:ext cx="5175000" cy="3203335"/>
          </a:xfrm>
          <a:prstGeom prst="rect">
            <a:avLst/>
          </a:prstGeom>
        </p:spPr>
      </p:pic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247755"/>
              </p:ext>
            </p:extLst>
          </p:nvPr>
        </p:nvGraphicFramePr>
        <p:xfrm>
          <a:off x="313906" y="1831790"/>
          <a:ext cx="6244938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22469"/>
                <a:gridCol w="31224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SPIRAL</a:t>
                      </a:r>
                      <a:r>
                        <a:rPr lang="fr-FR" baseline="0" dirty="0" smtClean="0"/>
                        <a:t> 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LINAG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HF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88 MHz (11.4 ns)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Intensité faisceau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jusqu’à 5 mA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Énergie faisceau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jusqu’à 40 </a:t>
                      </a:r>
                      <a:r>
                        <a:rPr lang="fr-FR" dirty="0" err="1" smtClean="0"/>
                        <a:t>A.MeV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522221"/>
              </p:ext>
            </p:extLst>
          </p:nvPr>
        </p:nvGraphicFramePr>
        <p:xfrm>
          <a:off x="6078682" y="4131643"/>
          <a:ext cx="575506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356"/>
                <a:gridCol w="2064151"/>
                <a:gridCol w="1772561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NFS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Maximum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Exp</a:t>
                      </a:r>
                      <a:r>
                        <a:rPr lang="fr-FR" dirty="0" smtClean="0"/>
                        <a:t>. SCALP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Chopper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1/100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1/120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Intensité faisceau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50 </a:t>
                      </a:r>
                      <a:r>
                        <a:rPr lang="fr-FR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7.5 </a:t>
                      </a:r>
                      <a:r>
                        <a:rPr lang="fr-FR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Base</a:t>
                      </a:r>
                      <a:r>
                        <a:rPr lang="fr-FR" baseline="0" dirty="0" smtClean="0"/>
                        <a:t> de vol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30 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28 m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6844549" y="5797923"/>
            <a:ext cx="4113562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 smtClean="0"/>
              <a:t>pas de gamma flash (ou si peu…)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 smtClean="0"/>
              <a:t>adapté aux mesures entre 1 et 40 MeV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432782" y="2909047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 + Be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233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06" y="300514"/>
            <a:ext cx="2148840" cy="134112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72113" y="349616"/>
            <a:ext cx="77228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dirty="0" smtClean="0">
                <a:solidFill>
                  <a:srgbClr val="0070C0"/>
                </a:solidFill>
              </a:rPr>
              <a:t>Première expérience sous faisceau : SCALP @ NFS (oct.2021)</a:t>
            </a:r>
          </a:p>
          <a:p>
            <a:pPr algn="ctr">
              <a:lnSpc>
                <a:spcPct val="150000"/>
              </a:lnSpc>
            </a:pPr>
            <a:r>
              <a:rPr lang="fr-FR" sz="2400" dirty="0" smtClean="0">
                <a:solidFill>
                  <a:srgbClr val="0070C0"/>
                </a:solidFill>
              </a:rPr>
              <a:t>la mesure de l’énergie des neutrons</a:t>
            </a:r>
            <a:endParaRPr lang="fr-FR" sz="2400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68" y="3247106"/>
            <a:ext cx="4250531" cy="34004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8865" y="1823035"/>
            <a:ext cx="5092541" cy="48334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82353" y="3433482"/>
            <a:ext cx="421341" cy="3675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5190" y="2017008"/>
            <a:ext cx="2401200" cy="178973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01995" y="2348512"/>
            <a:ext cx="2125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tof</a:t>
            </a:r>
            <a:r>
              <a:rPr lang="fr-FR" sz="2800" dirty="0" smtClean="0"/>
              <a:t> = </a:t>
            </a:r>
            <a:r>
              <a:rPr lang="fr-FR" sz="2800" dirty="0" err="1" smtClean="0"/>
              <a:t>t</a:t>
            </a:r>
            <a:r>
              <a:rPr lang="fr-FR" sz="2800" baseline="-25000" dirty="0" err="1" smtClean="0"/>
              <a:t>PMt</a:t>
            </a:r>
            <a:r>
              <a:rPr lang="fr-FR" sz="2800" dirty="0" smtClean="0"/>
              <a:t> - </a:t>
            </a:r>
            <a:r>
              <a:rPr lang="fr-FR" sz="2800" dirty="0" err="1" smtClean="0"/>
              <a:t>t</a:t>
            </a:r>
            <a:r>
              <a:rPr lang="fr-FR" sz="2800" baseline="-25000" dirty="0" err="1" smtClean="0"/>
              <a:t>HF</a:t>
            </a:r>
            <a:endParaRPr lang="fr-FR" sz="2800" baseline="-25000" dirty="0"/>
          </a:p>
        </p:txBody>
      </p:sp>
      <p:sp>
        <p:nvSpPr>
          <p:cNvPr id="9" name="ZoneTexte 8"/>
          <p:cNvSpPr txBox="1"/>
          <p:nvPr/>
        </p:nvSpPr>
        <p:spPr>
          <a:xfrm>
            <a:off x="4540822" y="4675908"/>
            <a:ext cx="21870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résolution en énergie</a:t>
            </a:r>
          </a:p>
          <a:p>
            <a:pPr algn="ctr"/>
            <a:r>
              <a:rPr lang="fr-FR" dirty="0" smtClean="0"/>
              <a:t>meilleure que 1%</a:t>
            </a:r>
          </a:p>
          <a:p>
            <a:pPr algn="ctr"/>
            <a:r>
              <a:rPr lang="fr-FR" dirty="0" smtClean="0"/>
              <a:t>sur toute la gamme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3906" y="6390409"/>
            <a:ext cx="818703" cy="2571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06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06" y="300514"/>
            <a:ext cx="2148840" cy="134112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72113" y="349616"/>
            <a:ext cx="77228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dirty="0" smtClean="0">
                <a:solidFill>
                  <a:srgbClr val="0070C0"/>
                </a:solidFill>
              </a:rPr>
              <a:t>Première expérience sous faisceau : SCALP @ NFS (oct.2021)</a:t>
            </a:r>
          </a:p>
          <a:p>
            <a:pPr algn="ctr">
              <a:lnSpc>
                <a:spcPct val="150000"/>
              </a:lnSpc>
            </a:pPr>
            <a:r>
              <a:rPr lang="fr-FR" sz="2400" dirty="0" smtClean="0">
                <a:solidFill>
                  <a:srgbClr val="0070C0"/>
                </a:solidFill>
              </a:rPr>
              <a:t>la matrice d’identification des voies de réaction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82353" y="3433482"/>
            <a:ext cx="421341" cy="3675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13906" y="6390409"/>
            <a:ext cx="818703" cy="2571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0625" y="1641634"/>
            <a:ext cx="6898005" cy="510063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52348" y="2214070"/>
            <a:ext cx="3094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pour les réactions à deux corps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477317" y="2716305"/>
            <a:ext cx="1992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E</a:t>
            </a:r>
            <a:r>
              <a:rPr lang="fr-FR" sz="2800" baseline="-25000" dirty="0" err="1" smtClean="0"/>
              <a:t>dep</a:t>
            </a:r>
            <a:r>
              <a:rPr lang="fr-FR" sz="2800" dirty="0" smtClean="0"/>
              <a:t> = </a:t>
            </a:r>
            <a:r>
              <a:rPr lang="fr-FR" sz="2800" dirty="0" err="1" smtClean="0"/>
              <a:t>T</a:t>
            </a:r>
            <a:r>
              <a:rPr lang="fr-FR" sz="2800" baseline="-25000" dirty="0" err="1" smtClean="0"/>
              <a:t>n</a:t>
            </a:r>
            <a:r>
              <a:rPr lang="fr-FR" sz="2800" dirty="0" smtClean="0"/>
              <a:t> + Q</a:t>
            </a:r>
            <a:endParaRPr lang="fr-FR" sz="2800" dirty="0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704171"/>
              </p:ext>
            </p:extLst>
          </p:nvPr>
        </p:nvGraphicFramePr>
        <p:xfrm>
          <a:off x="356390" y="3749762"/>
          <a:ext cx="442258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752"/>
                <a:gridCol w="1084729"/>
                <a:gridCol w="1497106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réaction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Q (MeV)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Seuil (MeV)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aseline="30000" dirty="0" smtClean="0"/>
                        <a:t>19</a:t>
                      </a:r>
                      <a:r>
                        <a:rPr lang="fr-FR" dirty="0" smtClean="0"/>
                        <a:t>F(</a:t>
                      </a:r>
                      <a:r>
                        <a:rPr lang="fr-FR" dirty="0" err="1" smtClean="0"/>
                        <a:t>n,</a:t>
                      </a:r>
                      <a:r>
                        <a:rPr lang="fr-FR" dirty="0" err="1" smtClean="0"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fr-FR" dirty="0" smtClean="0"/>
                        <a:t>)</a:t>
                      </a:r>
                      <a:r>
                        <a:rPr lang="fr-FR" baseline="30000" dirty="0" smtClean="0"/>
                        <a:t>16</a:t>
                      </a:r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-</a:t>
                      </a:r>
                      <a:r>
                        <a:rPr lang="fr-FR" baseline="0" dirty="0" smtClean="0"/>
                        <a:t> 1.52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1.61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aseline="30000" dirty="0" smtClean="0"/>
                        <a:t>19</a:t>
                      </a:r>
                      <a:r>
                        <a:rPr lang="fr-FR" dirty="0" smtClean="0"/>
                        <a:t>F(</a:t>
                      </a:r>
                      <a:r>
                        <a:rPr lang="fr-FR" dirty="0" err="1" smtClean="0"/>
                        <a:t>n,p</a:t>
                      </a:r>
                      <a:r>
                        <a:rPr lang="fr-FR" dirty="0" smtClean="0"/>
                        <a:t>)</a:t>
                      </a:r>
                      <a:r>
                        <a:rPr lang="fr-FR" baseline="30000" dirty="0" smtClean="0"/>
                        <a:t>19</a:t>
                      </a:r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-</a:t>
                      </a:r>
                      <a:r>
                        <a:rPr lang="fr-FR" baseline="0" dirty="0" smtClean="0"/>
                        <a:t> 4.04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4.25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aseline="30000" dirty="0" smtClean="0"/>
                        <a:t>19</a:t>
                      </a:r>
                      <a:r>
                        <a:rPr lang="fr-FR" dirty="0" smtClean="0"/>
                        <a:t>F(</a:t>
                      </a:r>
                      <a:r>
                        <a:rPr lang="fr-FR" dirty="0" err="1" smtClean="0"/>
                        <a:t>n,d</a:t>
                      </a:r>
                      <a:r>
                        <a:rPr lang="fr-FR" dirty="0" smtClean="0"/>
                        <a:t>)</a:t>
                      </a:r>
                      <a:r>
                        <a:rPr lang="fr-FR" baseline="30000" dirty="0" smtClean="0"/>
                        <a:t>18</a:t>
                      </a:r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- 5.76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6.08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aseline="30000" dirty="0" smtClean="0"/>
                        <a:t>12</a:t>
                      </a:r>
                      <a:r>
                        <a:rPr lang="fr-FR" dirty="0" smtClean="0"/>
                        <a:t>C(</a:t>
                      </a:r>
                      <a:r>
                        <a:rPr lang="fr-FR" dirty="0" err="1" smtClean="0"/>
                        <a:t>n,</a:t>
                      </a:r>
                      <a:r>
                        <a:rPr lang="fr-FR" dirty="0" err="1" smtClean="0"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fr-FR" dirty="0" smtClean="0"/>
                        <a:t>)</a:t>
                      </a:r>
                      <a:r>
                        <a:rPr lang="fr-FR" baseline="30000" dirty="0" smtClean="0"/>
                        <a:t>9</a:t>
                      </a:r>
                      <a:r>
                        <a:rPr lang="fr-FR" dirty="0" smtClean="0"/>
                        <a:t>Be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-</a:t>
                      </a:r>
                      <a:r>
                        <a:rPr lang="fr-FR" baseline="0" dirty="0" smtClean="0"/>
                        <a:t> 5.70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6.18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aseline="30000" dirty="0" smtClean="0"/>
                        <a:t>19</a:t>
                      </a:r>
                      <a:r>
                        <a:rPr lang="fr-FR" dirty="0" smtClean="0"/>
                        <a:t>F(</a:t>
                      </a:r>
                      <a:r>
                        <a:rPr lang="fr-FR" dirty="0" err="1" smtClean="0"/>
                        <a:t>n,t</a:t>
                      </a:r>
                      <a:r>
                        <a:rPr lang="fr-FR" dirty="0" smtClean="0"/>
                        <a:t>)</a:t>
                      </a:r>
                      <a:r>
                        <a:rPr lang="fr-FR" baseline="30000" dirty="0" smtClean="0"/>
                        <a:t>17</a:t>
                      </a:r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- 7,56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7,96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133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06" y="300514"/>
            <a:ext cx="2148840" cy="134112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72113" y="349616"/>
            <a:ext cx="77228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dirty="0" smtClean="0">
                <a:solidFill>
                  <a:srgbClr val="0070C0"/>
                </a:solidFill>
              </a:rPr>
              <a:t>Première expérience sous faisceau : SCALP @ NFS (oct.2021)</a:t>
            </a:r>
          </a:p>
          <a:p>
            <a:pPr algn="ctr">
              <a:lnSpc>
                <a:spcPct val="150000"/>
              </a:lnSpc>
            </a:pPr>
            <a:r>
              <a:rPr lang="fr-FR" sz="2400" dirty="0" smtClean="0">
                <a:solidFill>
                  <a:srgbClr val="0070C0"/>
                </a:solidFill>
              </a:rPr>
              <a:t>résultats préliminaires &amp; comparaison avec l’état de l’art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82353" y="3433482"/>
            <a:ext cx="421341" cy="3675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13906" y="6390409"/>
            <a:ext cx="818703" cy="2571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1" y="1718396"/>
            <a:ext cx="9537383" cy="5027771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34748" y="2187388"/>
            <a:ext cx="2369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aseline="30000" dirty="0" smtClean="0"/>
              <a:t>19</a:t>
            </a:r>
            <a:r>
              <a:rPr lang="fr-FR" sz="2800" dirty="0" smtClean="0"/>
              <a:t>F(</a:t>
            </a:r>
            <a:r>
              <a:rPr lang="fr-FR" sz="2800" dirty="0" err="1" smtClean="0"/>
              <a:t>n,alpha</a:t>
            </a:r>
            <a:r>
              <a:rPr lang="fr-FR" sz="2800" dirty="0" smtClean="0"/>
              <a:t>)</a:t>
            </a:r>
            <a:r>
              <a:rPr lang="fr-FR" sz="2800" baseline="30000" dirty="0" smtClean="0"/>
              <a:t>16</a:t>
            </a:r>
            <a:r>
              <a:rPr lang="fr-FR" sz="2800" dirty="0" smtClean="0"/>
              <a:t>N</a:t>
            </a:r>
            <a:endParaRPr lang="fr-FR" sz="2800" dirty="0"/>
          </a:p>
        </p:txBody>
      </p:sp>
      <p:sp>
        <p:nvSpPr>
          <p:cNvPr id="8" name="Flèche vers le bas 7"/>
          <p:cNvSpPr/>
          <p:nvPr/>
        </p:nvSpPr>
        <p:spPr>
          <a:xfrm>
            <a:off x="8677836" y="4383742"/>
            <a:ext cx="179294" cy="5558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vers le bas 15"/>
          <p:cNvSpPr/>
          <p:nvPr/>
        </p:nvSpPr>
        <p:spPr>
          <a:xfrm>
            <a:off x="7413812" y="3433481"/>
            <a:ext cx="179294" cy="5558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vers le bas 16"/>
          <p:cNvSpPr/>
          <p:nvPr/>
        </p:nvSpPr>
        <p:spPr>
          <a:xfrm>
            <a:off x="6813177" y="2710608"/>
            <a:ext cx="179294" cy="5558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vers le bas 18"/>
          <p:cNvSpPr/>
          <p:nvPr/>
        </p:nvSpPr>
        <p:spPr>
          <a:xfrm>
            <a:off x="5746376" y="1549945"/>
            <a:ext cx="179294" cy="5558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vers le bas 19"/>
          <p:cNvSpPr/>
          <p:nvPr/>
        </p:nvSpPr>
        <p:spPr>
          <a:xfrm>
            <a:off x="5082457" y="2474260"/>
            <a:ext cx="179294" cy="5558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vers le bas 20"/>
          <p:cNvSpPr/>
          <p:nvPr/>
        </p:nvSpPr>
        <p:spPr>
          <a:xfrm>
            <a:off x="4814047" y="2940423"/>
            <a:ext cx="179294" cy="5558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54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06" y="300514"/>
            <a:ext cx="2148840" cy="134112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72113" y="349616"/>
            <a:ext cx="77228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dirty="0" smtClean="0">
                <a:solidFill>
                  <a:srgbClr val="0070C0"/>
                </a:solidFill>
              </a:rPr>
              <a:t>Première expérience sous faisceau : SCALP @ NFS (oct.2021)</a:t>
            </a:r>
          </a:p>
          <a:p>
            <a:pPr algn="ctr">
              <a:lnSpc>
                <a:spcPct val="150000"/>
              </a:lnSpc>
            </a:pPr>
            <a:r>
              <a:rPr lang="fr-FR" sz="2400" dirty="0" smtClean="0">
                <a:solidFill>
                  <a:srgbClr val="0070C0"/>
                </a:solidFill>
              </a:rPr>
              <a:t>résultats préliminaires &amp; comparaison avec l’état de l’art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82353" y="3433482"/>
            <a:ext cx="421341" cy="3675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13906" y="6390409"/>
            <a:ext cx="818703" cy="2571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34748" y="2187388"/>
            <a:ext cx="1760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aseline="30000" dirty="0" smtClean="0"/>
              <a:t>19</a:t>
            </a:r>
            <a:r>
              <a:rPr lang="fr-FR" sz="2800" dirty="0" smtClean="0"/>
              <a:t>F(</a:t>
            </a:r>
            <a:r>
              <a:rPr lang="fr-FR" sz="2800" dirty="0" err="1" smtClean="0"/>
              <a:t>n,p</a:t>
            </a:r>
            <a:r>
              <a:rPr lang="fr-FR" sz="2800" dirty="0" smtClean="0"/>
              <a:t>)</a:t>
            </a:r>
            <a:r>
              <a:rPr lang="fr-FR" sz="2800" baseline="30000" dirty="0" smtClean="0"/>
              <a:t>19</a:t>
            </a:r>
            <a:r>
              <a:rPr lang="fr-FR" sz="2800" dirty="0" smtClean="0"/>
              <a:t>O</a:t>
            </a:r>
            <a:endParaRPr lang="fr-FR" sz="28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5218" y="1641634"/>
            <a:ext cx="9585960" cy="5052060"/>
          </a:xfrm>
          <a:prstGeom prst="rect">
            <a:avLst/>
          </a:prstGeom>
        </p:spPr>
      </p:pic>
      <p:sp>
        <p:nvSpPr>
          <p:cNvPr id="9" name="Flèche vers le bas 8"/>
          <p:cNvSpPr/>
          <p:nvPr/>
        </p:nvSpPr>
        <p:spPr>
          <a:xfrm>
            <a:off x="4213413" y="3845857"/>
            <a:ext cx="179294" cy="5558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e bas 10"/>
          <p:cNvSpPr/>
          <p:nvPr/>
        </p:nvSpPr>
        <p:spPr>
          <a:xfrm>
            <a:off x="4424083" y="3469340"/>
            <a:ext cx="179294" cy="5558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e bas 11"/>
          <p:cNvSpPr/>
          <p:nvPr/>
        </p:nvSpPr>
        <p:spPr>
          <a:xfrm>
            <a:off x="4724400" y="3290046"/>
            <a:ext cx="179294" cy="5558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vers le bas 13"/>
          <p:cNvSpPr/>
          <p:nvPr/>
        </p:nvSpPr>
        <p:spPr>
          <a:xfrm>
            <a:off x="4034119" y="4493357"/>
            <a:ext cx="179294" cy="5558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vers le bas 15"/>
          <p:cNvSpPr/>
          <p:nvPr/>
        </p:nvSpPr>
        <p:spPr>
          <a:xfrm>
            <a:off x="6609945" y="3845856"/>
            <a:ext cx="179294" cy="5558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41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06" y="300514"/>
            <a:ext cx="2148840" cy="134112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72113" y="349616"/>
            <a:ext cx="77228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dirty="0" smtClean="0">
                <a:solidFill>
                  <a:srgbClr val="0070C0"/>
                </a:solidFill>
              </a:rPr>
              <a:t>Première expérience sous faisceau : SCALP @ NFS (oct.2021)</a:t>
            </a:r>
          </a:p>
          <a:p>
            <a:pPr algn="ctr">
              <a:lnSpc>
                <a:spcPct val="150000"/>
              </a:lnSpc>
            </a:pPr>
            <a:r>
              <a:rPr lang="fr-FR" sz="2400" dirty="0" smtClean="0">
                <a:solidFill>
                  <a:srgbClr val="0070C0"/>
                </a:solidFill>
              </a:rPr>
              <a:t>bilan &amp; perspectives pour la thèse d’Aurélien Chevalier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3906" y="6390409"/>
            <a:ext cx="818703" cy="2571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22871" y="1918447"/>
            <a:ext cx="11564329" cy="461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 smtClean="0"/>
              <a:t>Résultats préliminaires pour les voies (</a:t>
            </a:r>
            <a:r>
              <a:rPr lang="fr-FR" dirty="0" err="1" smtClean="0"/>
              <a:t>n,alpha</a:t>
            </a:r>
            <a:r>
              <a:rPr lang="fr-FR" dirty="0" smtClean="0"/>
              <a:t>) et (</a:t>
            </a:r>
            <a:r>
              <a:rPr lang="fr-FR" dirty="0" err="1" smtClean="0"/>
              <a:t>n,p</a:t>
            </a:r>
            <a:r>
              <a:rPr lang="fr-FR" dirty="0" smtClean="0"/>
              <a:t>) sur le fluor 19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 smtClean="0"/>
              <a:t>bonne identification des voies de réaction</a:t>
            </a:r>
          </a:p>
          <a:p>
            <a:pPr algn="just">
              <a:lnSpc>
                <a:spcPct val="150000"/>
              </a:lnSpc>
            </a:pPr>
            <a:r>
              <a:rPr lang="fr-FR" dirty="0"/>
              <a:t>P</a:t>
            </a:r>
            <a:r>
              <a:rPr lang="fr-FR" dirty="0" smtClean="0"/>
              <a:t>our la voie (</a:t>
            </a:r>
            <a:r>
              <a:rPr lang="fr-FR" dirty="0" err="1" smtClean="0"/>
              <a:t>n,alpha</a:t>
            </a:r>
            <a:r>
              <a:rPr lang="fr-FR" dirty="0" smtClean="0"/>
              <a:t>) :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 smtClean="0"/>
              <a:t>observations de structures présentes dans les données existantes &amp; dans les évaluations les plus récentes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 smtClean="0"/>
              <a:t>premières mesures dans certaines gammes d’énergie</a:t>
            </a:r>
          </a:p>
          <a:p>
            <a:pPr algn="just">
              <a:lnSpc>
                <a:spcPct val="150000"/>
              </a:lnSpc>
            </a:pPr>
            <a:endParaRPr lang="fr-FR" dirty="0"/>
          </a:p>
          <a:p>
            <a:pPr algn="just">
              <a:lnSpc>
                <a:spcPct val="150000"/>
              </a:lnSpc>
            </a:pPr>
            <a:r>
              <a:rPr lang="fr-FR" dirty="0" smtClean="0"/>
              <a:t>Reste à faire… côté analyse des données…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 smtClean="0"/>
              <a:t>Finaliser les simulations en cours (GEANT4) pour déterminer la réponse du dispositif (efficacité) et réaliser une étude de sensibilité 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 smtClean="0"/>
              <a:t>Faire la normalisation en section efficace via les moniteurs neutrons disponibles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 smtClean="0"/>
              <a:t>Réaliser la même analyse avec les données </a:t>
            </a:r>
            <a:r>
              <a:rPr lang="fr-FR" dirty="0" err="1" smtClean="0"/>
              <a:t>nELBE</a:t>
            </a:r>
            <a:r>
              <a:rPr lang="fr-FR" dirty="0" smtClean="0"/>
              <a:t> (HZDR, </a:t>
            </a:r>
            <a:r>
              <a:rPr lang="fr-FR" dirty="0" err="1" smtClean="0"/>
              <a:t>Dresden</a:t>
            </a:r>
            <a:r>
              <a:rPr lang="fr-FR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1481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836</Words>
  <Application>Microsoft Office PowerPoint</Application>
  <PresentationFormat>Grand écran</PresentationFormat>
  <Paragraphs>173</Paragraphs>
  <Slides>14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lpc caen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francois-rene lecolley</dc:creator>
  <cp:lastModifiedBy>francois-rene lecolley</cp:lastModifiedBy>
  <cp:revision>44</cp:revision>
  <dcterms:created xsi:type="dcterms:W3CDTF">2024-01-21T11:52:56Z</dcterms:created>
  <dcterms:modified xsi:type="dcterms:W3CDTF">2024-01-22T13:02:52Z</dcterms:modified>
</cp:coreProperties>
</file>