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44"/>
  </p:notesMasterIdLst>
  <p:handoutMasterIdLst>
    <p:handoutMasterId r:id="rId45"/>
  </p:handoutMasterIdLst>
  <p:sldIdLst>
    <p:sldId id="256" r:id="rId6"/>
    <p:sldId id="405" r:id="rId7"/>
    <p:sldId id="406" r:id="rId8"/>
    <p:sldId id="349" r:id="rId9"/>
    <p:sldId id="424" r:id="rId10"/>
    <p:sldId id="378" r:id="rId11"/>
    <p:sldId id="350" r:id="rId12"/>
    <p:sldId id="391" r:id="rId13"/>
    <p:sldId id="392" r:id="rId14"/>
    <p:sldId id="399" r:id="rId15"/>
    <p:sldId id="408" r:id="rId16"/>
    <p:sldId id="409" r:id="rId17"/>
    <p:sldId id="410" r:id="rId18"/>
    <p:sldId id="411" r:id="rId19"/>
    <p:sldId id="412" r:id="rId20"/>
    <p:sldId id="419" r:id="rId21"/>
    <p:sldId id="420" r:id="rId22"/>
    <p:sldId id="421" r:id="rId23"/>
    <p:sldId id="423" r:id="rId24"/>
    <p:sldId id="422" r:id="rId25"/>
    <p:sldId id="413" r:id="rId26"/>
    <p:sldId id="393" r:id="rId27"/>
    <p:sldId id="415" r:id="rId28"/>
    <p:sldId id="416" r:id="rId29"/>
    <p:sldId id="417" r:id="rId30"/>
    <p:sldId id="414" r:id="rId31"/>
    <p:sldId id="379" r:id="rId32"/>
    <p:sldId id="344" r:id="rId33"/>
    <p:sldId id="362" r:id="rId34"/>
    <p:sldId id="380" r:id="rId35"/>
    <p:sldId id="353" r:id="rId36"/>
    <p:sldId id="390" r:id="rId37"/>
    <p:sldId id="394" r:id="rId38"/>
    <p:sldId id="395" r:id="rId39"/>
    <p:sldId id="404" r:id="rId40"/>
    <p:sldId id="407" r:id="rId41"/>
    <p:sldId id="418" r:id="rId42"/>
    <p:sldId id="343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000000"/>
    <a:srgbClr val="3E4A83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3979" autoAdjust="0"/>
  </p:normalViewPr>
  <p:slideViewPr>
    <p:cSldViewPr snapToGrid="0">
      <p:cViewPr varScale="1">
        <p:scale>
          <a:sx n="128" d="100"/>
          <a:sy n="128" d="100"/>
        </p:scale>
        <p:origin x="328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120" d="100"/>
          <a:sy n="120" d="100"/>
        </p:scale>
        <p:origin x="46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19/01/2024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07/11/2023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CERN INTC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1647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n_TOF Collaboration Board Meeting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5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n_TOF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13/04/2023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n_TOF Collaboration </a:t>
            </a:r>
            <a:r>
              <a:rPr lang="fr-FR" dirty="0" err="1"/>
              <a:t>Board</a:t>
            </a:r>
            <a:r>
              <a:rPr lang="fr-FR" dirty="0"/>
              <a:t> Meeting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13/04/2023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n_TOF Collaboration Board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07/11/2023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9496" y="6343650"/>
            <a:ext cx="8156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CERN INTC Meeting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ima.2016.06.137" TargetMode="External"/><Relationship Id="rId2" Type="http://schemas.openxmlformats.org/officeDocument/2006/relationships/hyperlink" Target="https://doi.org/10.13182/NSE09-41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016/j.nima.2020.16398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203" y="2845602"/>
            <a:ext cx="10709594" cy="1736024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/>
              <a:t>Développement</a:t>
            </a:r>
            <a:r>
              <a:rPr lang="en-US" dirty="0"/>
              <a:t> de </a:t>
            </a:r>
            <a:r>
              <a:rPr lang="en-US" dirty="0" err="1"/>
              <a:t>chambres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fission pour</a:t>
            </a:r>
            <a:br>
              <a:rPr lang="en-US" dirty="0"/>
            </a:br>
            <a:r>
              <a:rPr lang="en-US" dirty="0" err="1"/>
              <a:t>l'étude</a:t>
            </a:r>
            <a:r>
              <a:rPr lang="en-US" dirty="0"/>
              <a:t> des actinides avec les </a:t>
            </a:r>
            <a:r>
              <a:rPr lang="en-US" dirty="0" err="1"/>
              <a:t>détecteurs</a:t>
            </a:r>
            <a:br>
              <a:rPr lang="en-US" dirty="0"/>
            </a:br>
            <a:r>
              <a:rPr lang="en-US" dirty="0"/>
              <a:t>4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 SCONE@NFS et </a:t>
            </a:r>
            <a:r>
              <a:rPr lang="en-US" dirty="0" err="1"/>
              <a:t>TAC@n_TOF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1502" y="6230622"/>
            <a:ext cx="5724625" cy="449312"/>
          </a:xfrm>
        </p:spPr>
        <p:txBody>
          <a:bodyPr>
            <a:noAutofit/>
          </a:bodyPr>
          <a:lstStyle/>
          <a:p>
            <a:pPr algn="r"/>
            <a:r>
              <a:rPr lang="en-US" sz="1600" dirty="0"/>
              <a:t>Workshop NACRE – IPHC Strasbourg – 22-23 Janvier 2024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AC1E1402-2F48-A70B-9B0C-87477E4ACDF1}"/>
              </a:ext>
            </a:extLst>
          </p:cNvPr>
          <p:cNvSpPr txBox="1">
            <a:spLocks/>
          </p:cNvSpPr>
          <p:nvPr/>
        </p:nvSpPr>
        <p:spPr>
          <a:xfrm>
            <a:off x="731837" y="4639375"/>
            <a:ext cx="10718959" cy="130769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fr-FR" sz="2200" dirty="0"/>
              <a:t>M. Aiche</a:t>
            </a:r>
            <a:r>
              <a:rPr lang="fr-FR" sz="2200" baseline="30000" dirty="0"/>
              <a:t>4</a:t>
            </a:r>
            <a:r>
              <a:rPr lang="fr-FR" sz="2200" dirty="0"/>
              <a:t>, M. Bacak</a:t>
            </a:r>
            <a:r>
              <a:rPr lang="fr-FR" sz="2200" baseline="30000" dirty="0"/>
              <a:t>1,5</a:t>
            </a:r>
            <a:r>
              <a:rPr lang="fr-FR" sz="2200" dirty="0"/>
              <a:t>, A. Cahuzac</a:t>
            </a:r>
            <a:r>
              <a:rPr lang="fr-FR" sz="2200" baseline="30000" dirty="0"/>
              <a:t>1</a:t>
            </a:r>
            <a:r>
              <a:rPr lang="fr-FR" sz="2200" dirty="0"/>
              <a:t>, G. Bélier</a:t>
            </a:r>
            <a:r>
              <a:rPr lang="fr-FR" sz="2200" baseline="30000" dirty="0"/>
              <a:t>2</a:t>
            </a:r>
            <a:r>
              <a:rPr lang="fr-FR" sz="2200" dirty="0"/>
              <a:t>, D. Bernard</a:t>
            </a:r>
            <a:r>
              <a:rPr lang="fr-FR" sz="2200" baseline="30000" dirty="0"/>
              <a:t>3</a:t>
            </a:r>
            <a:r>
              <a:rPr lang="fr-FR" sz="2200" dirty="0"/>
              <a:t>, </a:t>
            </a:r>
            <a:r>
              <a:rPr lang="fr-FR" sz="2200" u="sng" dirty="0"/>
              <a:t>E. Berthoumieux</a:t>
            </a:r>
            <a:r>
              <a:rPr lang="fr-FR" sz="2200" baseline="30000" dirty="0"/>
              <a:t>1</a:t>
            </a:r>
            <a:r>
              <a:rPr lang="fr-FR" sz="2200" dirty="0"/>
              <a:t>, E. Dupont</a:t>
            </a:r>
            <a:r>
              <a:rPr lang="fr-FR" sz="2200" baseline="30000" dirty="0"/>
              <a:t>1</a:t>
            </a:r>
            <a:r>
              <a:rPr lang="fr-FR" sz="2200" dirty="0"/>
              <a:t>,</a:t>
            </a:r>
            <a:br>
              <a:rPr lang="fr-FR" sz="2200" dirty="0"/>
            </a:br>
            <a:r>
              <a:rPr lang="fr-FR" sz="2200" dirty="0"/>
              <a:t>B. Fraïsse</a:t>
            </a:r>
            <a:r>
              <a:rPr lang="fr-FR" sz="2200" baseline="30000" dirty="0"/>
              <a:t>2</a:t>
            </a:r>
            <a:r>
              <a:rPr lang="fr-FR" sz="2200" dirty="0"/>
              <a:t>, F. Gunsing</a:t>
            </a:r>
            <a:r>
              <a:rPr lang="fr-FR" sz="2200" baseline="30000" dirty="0"/>
              <a:t>1</a:t>
            </a:r>
            <a:r>
              <a:rPr lang="fr-FR" sz="2200" dirty="0"/>
              <a:t>, L. Mathieu</a:t>
            </a:r>
            <a:r>
              <a:rPr lang="fr-FR" sz="2200" baseline="30000" dirty="0"/>
              <a:t>4</a:t>
            </a:r>
            <a:r>
              <a:rPr lang="fr-FR" sz="2200" dirty="0"/>
              <a:t>, G. Noguère</a:t>
            </a:r>
            <a:r>
              <a:rPr lang="fr-FR" sz="2200" baseline="30000" dirty="0"/>
              <a:t>3</a:t>
            </a:r>
            <a:r>
              <a:rPr lang="fr-FR" sz="2200" dirty="0"/>
              <a:t>, O. Sérot</a:t>
            </a:r>
            <a:r>
              <a:rPr lang="fr-FR" sz="2200" baseline="30000" dirty="0"/>
              <a:t>3</a:t>
            </a:r>
            <a:r>
              <a:rPr lang="fr-FR" sz="2200" dirty="0"/>
              <a:t>, G. Tsiledakis</a:t>
            </a:r>
            <a:r>
              <a:rPr lang="fr-FR" sz="2200" baseline="30000" dirty="0"/>
              <a:t>1</a:t>
            </a:r>
          </a:p>
          <a:p>
            <a:pPr algn="ctr">
              <a:lnSpc>
                <a:spcPct val="120000"/>
              </a:lnSpc>
            </a:pPr>
            <a:r>
              <a:rPr lang="fr-FR" sz="1900" baseline="30000" dirty="0"/>
              <a:t>1</a:t>
            </a:r>
            <a:r>
              <a:rPr lang="fr-FR" sz="1900" dirty="0"/>
              <a:t> </a:t>
            </a:r>
            <a:r>
              <a:rPr lang="fr-FR" sz="1900" dirty="0" err="1"/>
              <a:t>Irfu</a:t>
            </a:r>
            <a:r>
              <a:rPr lang="fr-FR" sz="1900" dirty="0"/>
              <a:t>/</a:t>
            </a:r>
            <a:r>
              <a:rPr lang="fr-FR" sz="1900" dirty="0" err="1"/>
              <a:t>DPhN</a:t>
            </a:r>
            <a:r>
              <a:rPr lang="fr-FR" sz="1900" dirty="0"/>
              <a:t>, CEA Paris-Saclay; </a:t>
            </a:r>
            <a:r>
              <a:rPr lang="fr-FR" sz="1900" baseline="30000" dirty="0"/>
              <a:t>2</a:t>
            </a:r>
            <a:r>
              <a:rPr lang="fr-FR" sz="1900" dirty="0"/>
              <a:t> DPTA/SPN, CEA DAM Ile de France;</a:t>
            </a:r>
            <a:br>
              <a:rPr lang="fr-FR" sz="1900" dirty="0"/>
            </a:br>
            <a:r>
              <a:rPr lang="fr-FR" sz="1900" baseline="30000" dirty="0"/>
              <a:t>3</a:t>
            </a:r>
            <a:r>
              <a:rPr lang="fr-FR" sz="1900" dirty="0"/>
              <a:t> IRESNE/DER/SPRC CEA Cadarache; </a:t>
            </a:r>
            <a:r>
              <a:rPr lang="fr-FR" sz="1900" baseline="30000" dirty="0"/>
              <a:t>4</a:t>
            </a:r>
            <a:r>
              <a:rPr lang="fr-FR" sz="1900" dirty="0"/>
              <a:t> LP2i Bordeaux; </a:t>
            </a:r>
            <a:r>
              <a:rPr lang="fr-FR" sz="1900" baseline="30000" dirty="0"/>
              <a:t>5</a:t>
            </a:r>
            <a:r>
              <a:rPr lang="fr-FR" sz="1900" dirty="0"/>
              <a:t> TU Wien</a:t>
            </a:r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895F6-91CE-EED9-5128-B7A4EED7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EFD72F-AE0D-03A9-0E53-FC1293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baseline="30000" dirty="0"/>
              <a:t>233</a:t>
            </a:r>
            <a:r>
              <a:rPr lang="fr-US" dirty="0"/>
              <a:t>U @ n_TOF (2016)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9FACAC-88F9-1947-790E-30AFA7F7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US" dirty="0"/>
              <a:t>PhD Thesis of Michael Bacak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02B1B4-9F1F-0DC3-5F4B-F147506D38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US" dirty="0"/>
              <a:t>2.</a:t>
            </a:r>
            <a:r>
              <a:rPr lang="fr-US" sz="9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14016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5386187" cy="49625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Why</a:t>
            </a:r>
            <a:endParaRPr lang="en-US" sz="2000" dirty="0"/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U-233 capture cross section is important for reactors using the Th/U fuel cycle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Only two measurements are available because of U-233 radioactivity and low capture cross section with respect to fission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b="1" dirty="0"/>
              <a:t>How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Development of a compact fission chamber to be coupled with the TAC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Fission-tagging measurement of the U-233 capture cross section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11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233</a:t>
            </a:r>
            <a:r>
              <a:rPr lang="en-US" dirty="0"/>
              <a:t>U @ n_TOF in 2016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5FD0403-B4E1-0B91-869F-08B2565B1769}"/>
              </a:ext>
            </a:extLst>
          </p:cNvPr>
          <p:cNvGrpSpPr>
            <a:grpSpLocks noChangeAspect="1"/>
          </p:cNvGrpSpPr>
          <p:nvPr/>
        </p:nvGrpSpPr>
        <p:grpSpPr>
          <a:xfrm>
            <a:off x="6325945" y="1381123"/>
            <a:ext cx="5134217" cy="4392488"/>
            <a:chOff x="179512" y="1052736"/>
            <a:chExt cx="3168352" cy="271062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92DF1F9-771C-0606-40BD-C75445FE4E5A}"/>
                </a:ext>
              </a:extLst>
            </p:cNvPr>
            <p:cNvGrpSpPr/>
            <p:nvPr/>
          </p:nvGrpSpPr>
          <p:grpSpPr>
            <a:xfrm>
              <a:off x="179512" y="1052736"/>
              <a:ext cx="3168352" cy="2710627"/>
              <a:chOff x="179512" y="937838"/>
              <a:chExt cx="3168352" cy="2710627"/>
            </a:xfrm>
          </p:grpSpPr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7C0E6084-63BF-3BB2-D83A-1D874E0D009B}"/>
                  </a:ext>
                </a:extLst>
              </p:cNvPr>
              <p:cNvGrpSpPr/>
              <p:nvPr/>
            </p:nvGrpSpPr>
            <p:grpSpPr>
              <a:xfrm>
                <a:off x="179512" y="937838"/>
                <a:ext cx="3168352" cy="2710627"/>
                <a:chOff x="179512" y="937838"/>
                <a:chExt cx="3168352" cy="2710627"/>
              </a:xfrm>
            </p:grpSpPr>
            <p:pic>
              <p:nvPicPr>
                <p:cNvPr id="45" name="Picture 35">
                  <a:extLst>
                    <a:ext uri="{FF2B5EF4-FFF2-40B4-BE49-F238E27FC236}">
                      <a16:creationId xmlns:a16="http://schemas.microsoft.com/office/drawing/2014/main" id="{742DC245-8152-7BE3-4516-5DE23F5746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" r="6351"/>
                <a:stretch/>
              </p:blipFill>
              <p:spPr bwMode="auto">
                <a:xfrm>
                  <a:off x="179512" y="937838"/>
                  <a:ext cx="3168352" cy="27106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Grafik 8">
                  <a:extLst>
                    <a:ext uri="{FF2B5EF4-FFF2-40B4-BE49-F238E27FC236}">
                      <a16:creationId xmlns:a16="http://schemas.microsoft.com/office/drawing/2014/main" id="{156AF074-2A52-4EF0-FA72-06DDB97FF5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8033" r="4955" b="17871"/>
                <a:stretch/>
              </p:blipFill>
              <p:spPr bwMode="auto">
                <a:xfrm>
                  <a:off x="179513" y="2562315"/>
                  <a:ext cx="1355164" cy="1084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D6F1529F-B120-DA5B-4566-605B6BA1E730}"/>
                  </a:ext>
                </a:extLst>
              </p:cNvPr>
              <p:cNvGrpSpPr/>
              <p:nvPr/>
            </p:nvGrpSpPr>
            <p:grpSpPr>
              <a:xfrm>
                <a:off x="1165795" y="1507111"/>
                <a:ext cx="1423389" cy="1360748"/>
                <a:chOff x="1165795" y="1507111"/>
                <a:chExt cx="1423389" cy="1360748"/>
              </a:xfrm>
            </p:grpSpPr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483D8013-9586-D436-806B-EADD71171204}"/>
                    </a:ext>
                  </a:extLst>
                </p:cNvPr>
                <p:cNvGrpSpPr/>
                <p:nvPr/>
              </p:nvGrpSpPr>
              <p:grpSpPr>
                <a:xfrm>
                  <a:off x="1773992" y="1507111"/>
                  <a:ext cx="815192" cy="1360748"/>
                  <a:chOff x="1773992" y="1507111"/>
                  <a:chExt cx="815192" cy="1360748"/>
                </a:xfrm>
              </p:grpSpPr>
              <p:cxnSp>
                <p:nvCxnSpPr>
                  <p:cNvPr id="39" name="Verbinder: gekrümmt 7">
                    <a:extLst>
                      <a:ext uri="{FF2B5EF4-FFF2-40B4-BE49-F238E27FC236}">
                        <a16:creationId xmlns:a16="http://schemas.microsoft.com/office/drawing/2014/main" id="{B34457CB-3082-75F9-4A4B-E713D0963E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81260" y="2308552"/>
                    <a:ext cx="507924" cy="179217"/>
                  </a:xfrm>
                  <a:prstGeom prst="curvedConnector3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Verbinder: gekrümmt 9">
                    <a:extLst>
                      <a:ext uri="{FF2B5EF4-FFF2-40B4-BE49-F238E27FC236}">
                        <a16:creationId xmlns:a16="http://schemas.microsoft.com/office/drawing/2014/main" id="{74905300-F428-AE1A-5A29-F7F9E9F3B2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770429" y="2315891"/>
                    <a:ext cx="324699" cy="317573"/>
                  </a:xfrm>
                  <a:prstGeom prst="curvedConnector3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Verbinder: gekrümmt 10">
                    <a:extLst>
                      <a:ext uri="{FF2B5EF4-FFF2-40B4-BE49-F238E27FC236}">
                        <a16:creationId xmlns:a16="http://schemas.microsoft.com/office/drawing/2014/main" id="{7B9BB98E-A40E-7BAC-2F15-035D7D4077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1819093" y="2046385"/>
                    <a:ext cx="446523" cy="77816"/>
                  </a:xfrm>
                  <a:prstGeom prst="curvedConnector3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feld 11">
                    <a:extLst>
                      <a:ext uri="{FF2B5EF4-FFF2-40B4-BE49-F238E27FC236}">
                        <a16:creationId xmlns:a16="http://schemas.microsoft.com/office/drawing/2014/main" id="{0C020DE5-9909-FDBF-23B8-5F10C4B0E91F}"/>
                      </a:ext>
                    </a:extLst>
                  </p:cNvPr>
                  <p:cNvSpPr txBox="1"/>
                  <p:nvPr/>
                </p:nvSpPr>
                <p:spPr>
                  <a:xfrm>
                    <a:off x="2315615" y="2005711"/>
                    <a:ext cx="23975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endParaRPr lang="en-GB" sz="2400" b="1"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  <p:sp>
                <p:nvSpPr>
                  <p:cNvPr id="43" name="Textfeld 12">
                    <a:extLst>
                      <a:ext uri="{FF2B5EF4-FFF2-40B4-BE49-F238E27FC236}">
                        <a16:creationId xmlns:a16="http://schemas.microsoft.com/office/drawing/2014/main" id="{F6128C82-E57D-CCA7-451E-966382FE6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795415" y="2406194"/>
                    <a:ext cx="23975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endParaRPr lang="en-GB" sz="2400" b="1"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  <p:sp>
                <p:nvSpPr>
                  <p:cNvPr id="44" name="Textfeld 13">
                    <a:extLst>
                      <a:ext uri="{FF2B5EF4-FFF2-40B4-BE49-F238E27FC236}">
                        <a16:creationId xmlns:a16="http://schemas.microsoft.com/office/drawing/2014/main" id="{035982CC-C3F9-4B7B-4B65-76C90289D9B4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686" y="1507111"/>
                    <a:ext cx="239758" cy="2819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 err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endParaRPr lang="en-GB" sz="2400" b="1" dirty="0"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6" name="Groupe 35">
                  <a:extLst>
                    <a:ext uri="{FF2B5EF4-FFF2-40B4-BE49-F238E27FC236}">
                      <a16:creationId xmlns:a16="http://schemas.microsoft.com/office/drawing/2014/main" id="{E0462B31-7540-7E5F-3E20-5E693B5D8159}"/>
                    </a:ext>
                  </a:extLst>
                </p:cNvPr>
                <p:cNvGrpSpPr/>
                <p:nvPr/>
              </p:nvGrpSpPr>
              <p:grpSpPr>
                <a:xfrm>
                  <a:off x="1165795" y="1585910"/>
                  <a:ext cx="885925" cy="690962"/>
                  <a:chOff x="1165795" y="1585910"/>
                  <a:chExt cx="885925" cy="690962"/>
                </a:xfrm>
              </p:grpSpPr>
              <p:cxnSp>
                <p:nvCxnSpPr>
                  <p:cNvPr id="37" name="Gerade Verbindung mit Pfeil 16">
                    <a:extLst>
                      <a:ext uri="{FF2B5EF4-FFF2-40B4-BE49-F238E27FC236}">
                        <a16:creationId xmlns:a16="http://schemas.microsoft.com/office/drawing/2014/main" id="{F104CE69-7CED-3BD9-D0F3-9352B45E7F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5795" y="1937529"/>
                    <a:ext cx="885925" cy="339343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tailEnd type="triangle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feld 13">
                    <a:extLst>
                      <a:ext uri="{FF2B5EF4-FFF2-40B4-BE49-F238E27FC236}">
                        <a16:creationId xmlns:a16="http://schemas.microsoft.com/office/drawing/2014/main" id="{6278F6F4-6446-C3A7-34C2-5848627B7A37}"/>
                      </a:ext>
                    </a:extLst>
                  </p:cNvPr>
                  <p:cNvSpPr txBox="1"/>
                  <p:nvPr/>
                </p:nvSpPr>
                <p:spPr>
                  <a:xfrm>
                    <a:off x="1187624" y="1585910"/>
                    <a:ext cx="239758" cy="461665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rPr>
                      <a:t>n</a:t>
                    </a:r>
                    <a:endParaRPr lang="en-GB" sz="2400" b="1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j-lt"/>
                    </a:endParaRPr>
                  </a:p>
                </p:txBody>
              </p:sp>
            </p:grpSp>
          </p:grp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5B647D0-2598-DDED-7DC6-BE562064BFF3}"/>
                </a:ext>
              </a:extLst>
            </p:cNvPr>
            <p:cNvSpPr txBox="1"/>
            <p:nvPr/>
          </p:nvSpPr>
          <p:spPr>
            <a:xfrm>
              <a:off x="465193" y="1088239"/>
              <a:ext cx="1518671" cy="2443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TAC detector (open)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423F6FF-DD10-AACC-A562-05AEEBCED05B}"/>
                </a:ext>
              </a:extLst>
            </p:cNvPr>
            <p:cNvSpPr txBox="1"/>
            <p:nvPr/>
          </p:nvSpPr>
          <p:spPr>
            <a:xfrm>
              <a:off x="201670" y="3471427"/>
              <a:ext cx="1146551" cy="2255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Fission 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077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12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233</a:t>
            </a:r>
            <a:r>
              <a:rPr lang="en-US" dirty="0"/>
              <a:t>U @ n_TOF in 2016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grpSp>
        <p:nvGrpSpPr>
          <p:cNvPr id="3" name="Grouper 39">
            <a:extLst>
              <a:ext uri="{FF2B5EF4-FFF2-40B4-BE49-F238E27FC236}">
                <a16:creationId xmlns:a16="http://schemas.microsoft.com/office/drawing/2014/main" id="{A77D040C-389D-B992-5CCC-3C03650EE94D}"/>
              </a:ext>
            </a:extLst>
          </p:cNvPr>
          <p:cNvGrpSpPr>
            <a:grpSpLocks noChangeAspect="1"/>
          </p:cNvGrpSpPr>
          <p:nvPr/>
        </p:nvGrpSpPr>
        <p:grpSpPr>
          <a:xfrm>
            <a:off x="7906251" y="1196752"/>
            <a:ext cx="3879770" cy="2706764"/>
            <a:chOff x="6487084" y="1726899"/>
            <a:chExt cx="1909816" cy="1126037"/>
          </a:xfrm>
        </p:grpSpPr>
        <p:grpSp>
          <p:nvGrpSpPr>
            <p:cNvPr id="4" name="Grouper 38">
              <a:extLst>
                <a:ext uri="{FF2B5EF4-FFF2-40B4-BE49-F238E27FC236}">
                  <a16:creationId xmlns:a16="http://schemas.microsoft.com/office/drawing/2014/main" id="{987DFD77-92DE-B5EB-8666-06F092DC2277}"/>
                </a:ext>
              </a:extLst>
            </p:cNvPr>
            <p:cNvGrpSpPr/>
            <p:nvPr/>
          </p:nvGrpSpPr>
          <p:grpSpPr>
            <a:xfrm>
              <a:off x="6588224" y="1916832"/>
              <a:ext cx="1728192" cy="936104"/>
              <a:chOff x="6588224" y="1916832"/>
              <a:chExt cx="1728192" cy="936104"/>
            </a:xfrm>
          </p:grpSpPr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26FD7392-B485-069D-251B-C178004DB032}"/>
                  </a:ext>
                </a:extLst>
              </p:cNvPr>
              <p:cNvCxnSpPr/>
              <p:nvPr/>
            </p:nvCxnSpPr>
            <p:spPr>
              <a:xfrm>
                <a:off x="6588224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E5EC564A-204F-0DC1-0D1E-D278C699E2A9}"/>
                  </a:ext>
                </a:extLst>
              </p:cNvPr>
              <p:cNvCxnSpPr/>
              <p:nvPr/>
            </p:nvCxnSpPr>
            <p:spPr>
              <a:xfrm>
                <a:off x="7020272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B7E3FD33-A4AB-447B-6DB7-9ECAFF219BA9}"/>
                  </a:ext>
                </a:extLst>
              </p:cNvPr>
              <p:cNvCxnSpPr/>
              <p:nvPr/>
            </p:nvCxnSpPr>
            <p:spPr>
              <a:xfrm>
                <a:off x="7596336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944A697A-31C2-7FF6-E8B5-E5BFA6F8EE39}"/>
                  </a:ext>
                </a:extLst>
              </p:cNvPr>
              <p:cNvCxnSpPr/>
              <p:nvPr/>
            </p:nvCxnSpPr>
            <p:spPr>
              <a:xfrm>
                <a:off x="8028384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36C81594-18AB-2CCD-DE5C-2ABE42AFCD6C}"/>
                  </a:ext>
                </a:extLst>
              </p:cNvPr>
              <p:cNvCxnSpPr/>
              <p:nvPr/>
            </p:nvCxnSpPr>
            <p:spPr>
              <a:xfrm>
                <a:off x="6609432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F3D4F975-2006-C1C5-AD5A-AE2B9FA3E926}"/>
                  </a:ext>
                </a:extLst>
              </p:cNvPr>
              <p:cNvCxnSpPr/>
              <p:nvPr/>
            </p:nvCxnSpPr>
            <p:spPr>
              <a:xfrm>
                <a:off x="6804248" y="1916832"/>
                <a:ext cx="0" cy="936104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33477269-CC74-5A56-ECE5-B441B00ACC92}"/>
                  </a:ext>
                </a:extLst>
              </p:cNvPr>
              <p:cNvCxnSpPr/>
              <p:nvPr/>
            </p:nvCxnSpPr>
            <p:spPr>
              <a:xfrm>
                <a:off x="7308304" y="1916832"/>
                <a:ext cx="0" cy="936104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62073B11-89B5-E8BE-3C25-E176AF831CF5}"/>
                  </a:ext>
                </a:extLst>
              </p:cNvPr>
              <p:cNvCxnSpPr/>
              <p:nvPr/>
            </p:nvCxnSpPr>
            <p:spPr>
              <a:xfrm>
                <a:off x="7812360" y="1916832"/>
                <a:ext cx="0" cy="936104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59C8B3DD-B1C2-8B81-B99C-2DC4912411AB}"/>
                  </a:ext>
                </a:extLst>
              </p:cNvPr>
              <p:cNvCxnSpPr/>
              <p:nvPr/>
            </p:nvCxnSpPr>
            <p:spPr>
              <a:xfrm>
                <a:off x="8316416" y="1916832"/>
                <a:ext cx="0" cy="936104"/>
              </a:xfrm>
              <a:prstGeom prst="line">
                <a:avLst/>
              </a:prstGeom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6DFC099B-C8D6-1266-F74E-49999A2210FB}"/>
                  </a:ext>
                </a:extLst>
              </p:cNvPr>
              <p:cNvCxnSpPr/>
              <p:nvPr/>
            </p:nvCxnSpPr>
            <p:spPr>
              <a:xfrm>
                <a:off x="7092280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F3996DB-932F-BD1D-4B68-5342430A97FF}"/>
                  </a:ext>
                </a:extLst>
              </p:cNvPr>
              <p:cNvCxnSpPr/>
              <p:nvPr/>
            </p:nvCxnSpPr>
            <p:spPr>
              <a:xfrm>
                <a:off x="7524328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AA3B78C9-6FA7-8A0F-B237-2983E360D72E}"/>
                  </a:ext>
                </a:extLst>
              </p:cNvPr>
              <p:cNvCxnSpPr/>
              <p:nvPr/>
            </p:nvCxnSpPr>
            <p:spPr>
              <a:xfrm>
                <a:off x="8100392" y="1916832"/>
                <a:ext cx="0" cy="936104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05C6411D-84C2-5127-CEDB-EF701DDF9FDA}"/>
                  </a:ext>
                </a:extLst>
              </p:cNvPr>
              <p:cNvCxnSpPr/>
              <p:nvPr/>
            </p:nvCxnSpPr>
            <p:spPr>
              <a:xfrm>
                <a:off x="6999064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C02B6961-A0EB-74A2-4D96-7F63B80A02BC}"/>
                  </a:ext>
                </a:extLst>
              </p:cNvPr>
              <p:cNvCxnSpPr/>
              <p:nvPr/>
            </p:nvCxnSpPr>
            <p:spPr>
              <a:xfrm>
                <a:off x="7113488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27346896-A397-888B-B23E-879CC1AE207A}"/>
                  </a:ext>
                </a:extLst>
              </p:cNvPr>
              <p:cNvCxnSpPr/>
              <p:nvPr/>
            </p:nvCxnSpPr>
            <p:spPr>
              <a:xfrm>
                <a:off x="7507353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A97F959F-9875-C439-959E-816E21D92D32}"/>
                  </a:ext>
                </a:extLst>
              </p:cNvPr>
              <p:cNvCxnSpPr/>
              <p:nvPr/>
            </p:nvCxnSpPr>
            <p:spPr>
              <a:xfrm>
                <a:off x="7617544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59E6455B-BEF5-73EA-2424-44E656DE8141}"/>
                  </a:ext>
                </a:extLst>
              </p:cNvPr>
              <p:cNvCxnSpPr/>
              <p:nvPr/>
            </p:nvCxnSpPr>
            <p:spPr>
              <a:xfrm>
                <a:off x="8007176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A3323CC9-8B02-0A84-80E1-769D668BE6FF}"/>
                  </a:ext>
                </a:extLst>
              </p:cNvPr>
              <p:cNvCxnSpPr/>
              <p:nvPr/>
            </p:nvCxnSpPr>
            <p:spPr>
              <a:xfrm>
                <a:off x="8121600" y="2060848"/>
                <a:ext cx="0" cy="64807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r 37">
              <a:extLst>
                <a:ext uri="{FF2B5EF4-FFF2-40B4-BE49-F238E27FC236}">
                  <a16:creationId xmlns:a16="http://schemas.microsoft.com/office/drawing/2014/main" id="{7D2D58F4-0E1A-CC9E-6777-2CB25DC7CEE3}"/>
                </a:ext>
              </a:extLst>
            </p:cNvPr>
            <p:cNvGrpSpPr/>
            <p:nvPr/>
          </p:nvGrpSpPr>
          <p:grpSpPr>
            <a:xfrm>
              <a:off x="6487084" y="1726899"/>
              <a:ext cx="1909816" cy="153645"/>
              <a:chOff x="6487084" y="1726899"/>
              <a:chExt cx="1909816" cy="15364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DC60828-9C4D-8101-4073-FFB401E97F65}"/>
                  </a:ext>
                </a:extLst>
              </p:cNvPr>
              <p:cNvSpPr txBox="1"/>
              <p:nvPr/>
            </p:nvSpPr>
            <p:spPr>
              <a:xfrm>
                <a:off x="6487084" y="1726899"/>
                <a:ext cx="172966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C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914BAAB-EE0E-4D9E-A360-D0DD8FDCD742}"/>
                  </a:ext>
                </a:extLst>
              </p:cNvPr>
              <p:cNvSpPr txBox="1"/>
              <p:nvPr/>
            </p:nvSpPr>
            <p:spPr>
              <a:xfrm>
                <a:off x="6673830" y="1726899"/>
                <a:ext cx="166653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A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4A51E77-7560-3490-7AF0-7C6DC50150EE}"/>
                  </a:ext>
                </a:extLst>
              </p:cNvPr>
              <p:cNvSpPr txBox="1"/>
              <p:nvPr/>
            </p:nvSpPr>
            <p:spPr>
              <a:xfrm>
                <a:off x="7202316" y="1726899"/>
                <a:ext cx="166653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A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71E3BBA-F70E-D3ED-3522-3D22F307264E}"/>
                  </a:ext>
                </a:extLst>
              </p:cNvPr>
              <p:cNvSpPr txBox="1"/>
              <p:nvPr/>
            </p:nvSpPr>
            <p:spPr>
              <a:xfrm>
                <a:off x="7734005" y="1726899"/>
                <a:ext cx="166653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A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4829FBF-5BBF-2E13-34A6-80EC19FD847A}"/>
                  </a:ext>
                </a:extLst>
              </p:cNvPr>
              <p:cNvSpPr txBox="1"/>
              <p:nvPr/>
            </p:nvSpPr>
            <p:spPr>
              <a:xfrm>
                <a:off x="8230247" y="1726899"/>
                <a:ext cx="166653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A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589C24-11EC-39BE-B2EB-7FA1E9C1AFF4}"/>
                  </a:ext>
                </a:extLst>
              </p:cNvPr>
              <p:cNvSpPr txBox="1"/>
              <p:nvPr/>
            </p:nvSpPr>
            <p:spPr>
              <a:xfrm>
                <a:off x="6936709" y="1726899"/>
                <a:ext cx="255030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CC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6C195FF-86BD-9A1F-F3FC-39562CC85695}"/>
                  </a:ext>
                </a:extLst>
              </p:cNvPr>
              <p:cNvSpPr txBox="1"/>
              <p:nvPr/>
            </p:nvSpPr>
            <p:spPr>
              <a:xfrm>
                <a:off x="7432952" y="1726899"/>
                <a:ext cx="255030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CC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86B0500C-43F4-B659-6F33-0B387A11E874}"/>
                  </a:ext>
                </a:extLst>
              </p:cNvPr>
              <p:cNvSpPr txBox="1"/>
              <p:nvPr/>
            </p:nvSpPr>
            <p:spPr>
              <a:xfrm>
                <a:off x="7929195" y="1726899"/>
                <a:ext cx="255030" cy="153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666666"/>
                    </a:solidFill>
                  </a:rPr>
                  <a:t>CC</a:t>
                </a:r>
              </a:p>
            </p:txBody>
          </p:sp>
        </p:grpSp>
      </p:grpSp>
      <p:pic>
        <p:nvPicPr>
          <p:cNvPr id="54" name="Image 53" descr="CFIC_half.png">
            <a:extLst>
              <a:ext uri="{FF2B5EF4-FFF2-40B4-BE49-F238E27FC236}">
                <a16:creationId xmlns:a16="http://schemas.microsoft.com/office/drawing/2014/main" id="{8CFAE4E4-C6BA-B76E-5B24-0D35AF55F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9652" y="3884329"/>
            <a:ext cx="1700100" cy="3005866"/>
          </a:xfrm>
          <a:prstGeom prst="rect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</p:pic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7D588308-B1E4-1846-2433-A14E7B3D3CAD}"/>
              </a:ext>
            </a:extLst>
          </p:cNvPr>
          <p:cNvCxnSpPr>
            <a:cxnSpLocks/>
          </p:cNvCxnSpPr>
          <p:nvPr/>
        </p:nvCxnSpPr>
        <p:spPr>
          <a:xfrm flipH="1">
            <a:off x="9574551" y="3934015"/>
            <a:ext cx="2043227" cy="1310315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150BA598-A2A6-F12E-6675-17EEE64CC0DF}"/>
              </a:ext>
            </a:extLst>
          </p:cNvPr>
          <p:cNvCxnSpPr>
            <a:cxnSpLocks/>
          </p:cNvCxnSpPr>
          <p:nvPr/>
        </p:nvCxnSpPr>
        <p:spPr>
          <a:xfrm flipH="1" flipV="1">
            <a:off x="8111716" y="3913911"/>
            <a:ext cx="1067068" cy="1315289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Inhaltsplatzhalter 2">
            <a:extLst>
              <a:ext uri="{FF2B5EF4-FFF2-40B4-BE49-F238E27FC236}">
                <a16:creationId xmlns:a16="http://schemas.microsoft.com/office/drawing/2014/main" id="{5BFBD272-500B-726A-4B13-0B27ED5A8E67}"/>
              </a:ext>
            </a:extLst>
          </p:cNvPr>
          <p:cNvSpPr txBox="1">
            <a:spLocks/>
          </p:cNvSpPr>
          <p:nvPr/>
        </p:nvSpPr>
        <p:spPr>
          <a:xfrm>
            <a:off x="731837" y="1156159"/>
            <a:ext cx="6770049" cy="54947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chemeClr val="tx2"/>
                </a:solidFill>
                <a:cs typeface="Helvetica" panose="020B0604020202020204" pitchFamily="34" charset="0"/>
              </a:rPr>
              <a:t>Fission Chamber</a:t>
            </a:r>
            <a:br>
              <a:rPr lang="en-GB" sz="2000" dirty="0">
                <a:solidFill>
                  <a:schemeClr val="tx2"/>
                </a:solidFill>
                <a:cs typeface="Helvetica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cs typeface="Helvetica" panose="020B0604020202020204" pitchFamily="34" charset="0"/>
              </a:rPr>
              <a:t>[M. </a:t>
            </a:r>
            <a:r>
              <a:rPr lang="en-GB" sz="1600" dirty="0" err="1">
                <a:solidFill>
                  <a:schemeClr val="tx2"/>
                </a:solidFill>
                <a:cs typeface="Helvetica" panose="020B0604020202020204" pitchFamily="34" charset="0"/>
              </a:rPr>
              <a:t>Bacak</a:t>
            </a:r>
            <a:r>
              <a:rPr lang="en-GB" sz="1600" dirty="0">
                <a:solidFill>
                  <a:schemeClr val="tx2"/>
                </a:solidFill>
                <a:cs typeface="Helvetica" panose="020B0604020202020204" pitchFamily="34" charset="0"/>
              </a:rPr>
              <a:t>, NIMA 969 (2020) 163981]</a:t>
            </a:r>
          </a:p>
          <a:p>
            <a:pPr marL="9525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cs typeface="Helvetica" panose="020B0604020202020204" pitchFamily="34" charset="0"/>
            </a:endParaRPr>
          </a:p>
          <a:p>
            <a:pPr marL="9525" fontAlgn="base">
              <a:spcBef>
                <a:spcPts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</a:pPr>
            <a:r>
              <a:rPr lang="en-GB" sz="2000" b="1" dirty="0">
                <a:cs typeface="Helvetica" panose="020B0604020202020204" pitchFamily="34" charset="0"/>
              </a:rPr>
              <a:t>Compact</a:t>
            </a:r>
            <a:r>
              <a:rPr lang="en-GB" sz="2000" dirty="0">
                <a:cs typeface="Helvetica" panose="020B0604020202020204" pitchFamily="34" charset="0"/>
              </a:rPr>
              <a:t> (L 12 cm x </a:t>
            </a:r>
            <a:r>
              <a:rPr lang="en-GB" sz="2000" dirty="0" err="1">
                <a:cs typeface="Helvetica" panose="020B0604020202020204" pitchFamily="34" charset="0"/>
              </a:rPr>
              <a:t>Ø</a:t>
            </a:r>
            <a:r>
              <a:rPr lang="en-GB" sz="2000" dirty="0">
                <a:cs typeface="Helvetica" panose="020B0604020202020204" pitchFamily="34" charset="0"/>
              </a:rPr>
              <a:t> 9 cm)</a:t>
            </a:r>
          </a:p>
          <a:p>
            <a:pPr marL="9525" fontAlgn="base">
              <a:spcBef>
                <a:spcPts val="6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</a:pPr>
            <a:r>
              <a:rPr lang="en-GB" sz="2000" b="1" dirty="0">
                <a:cs typeface="Helvetica" panose="020B0604020202020204" pitchFamily="34" charset="0"/>
              </a:rPr>
              <a:t>Multi-plate chamber</a:t>
            </a:r>
          </a:p>
          <a:p>
            <a:pPr marL="9525" lvl="1" indent="0" fontAlgn="base">
              <a:spcBef>
                <a:spcPts val="6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en-GB" sz="2000" dirty="0">
                <a:cs typeface="Helvetica" panose="020B0604020202020204" pitchFamily="34" charset="0"/>
              </a:rPr>
              <a:t>- 14 ionization cells</a:t>
            </a:r>
          </a:p>
          <a:p>
            <a:pPr marL="9525" lvl="1" indent="0" fontAlgn="base">
              <a:spcBef>
                <a:spcPct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</a:pPr>
            <a:r>
              <a:rPr lang="en-GB" sz="2000" dirty="0">
                <a:cs typeface="Helvetica" panose="020B0604020202020204" pitchFamily="34" charset="0"/>
              </a:rPr>
              <a:t>- Readout from 8 anodes </a:t>
            </a:r>
          </a:p>
          <a:p>
            <a:pPr marL="9525" fontAlgn="base">
              <a:spcAft>
                <a:spcPct val="0"/>
              </a:spcAft>
              <a:buClr>
                <a:schemeClr val="bg1">
                  <a:lumMod val="50000"/>
                </a:schemeClr>
              </a:buClr>
            </a:pPr>
            <a:r>
              <a:rPr lang="en-GB" sz="2000" b="1" dirty="0">
                <a:cs typeface="Helvetica" panose="020B0604020202020204" pitchFamily="34" charset="0"/>
              </a:rPr>
              <a:t>Fast signals </a:t>
            </a:r>
            <a:r>
              <a:rPr lang="en-GB" sz="2000" dirty="0">
                <a:cs typeface="Helvetica" panose="020B0604020202020204" pitchFamily="34" charset="0"/>
              </a:rPr>
              <a:t>(34 ns FWHM) for high </a:t>
            </a:r>
            <a:r>
              <a:rPr lang="en-GB" sz="2000" dirty="0">
                <a:cs typeface="Helvetica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sz="2000" dirty="0">
                <a:cs typeface="Helvetica" panose="020B0604020202020204" pitchFamily="34" charset="0"/>
              </a:rPr>
              <a:t>-count rates (&gt;1 MBq per anode)</a:t>
            </a:r>
          </a:p>
          <a:p>
            <a:pPr marL="9525" lvl="1" indent="0" fontAlgn="base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sz="2000" dirty="0">
                <a:cs typeface="Helvetica" panose="020B0604020202020204" pitchFamily="34" charset="0"/>
              </a:rPr>
              <a:t>- Fast ionizing gas CF</a:t>
            </a:r>
            <a:r>
              <a:rPr lang="en-GB" sz="2000" baseline="-25000" dirty="0">
                <a:cs typeface="Helvetica" panose="020B0604020202020204" pitchFamily="34" charset="0"/>
              </a:rPr>
              <a:t>4</a:t>
            </a:r>
            <a:endParaRPr lang="en-GB" sz="2000" dirty="0">
              <a:cs typeface="Helvetica" panose="020B0604020202020204" pitchFamily="34" charset="0"/>
            </a:endParaRPr>
          </a:p>
          <a:p>
            <a:pPr marL="9525" lvl="1" indent="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sz="2000" dirty="0">
                <a:cs typeface="Helvetica" panose="020B0604020202020204" pitchFamily="34" charset="0"/>
              </a:rPr>
              <a:t>- Fast electronics (DAM/DIF)</a:t>
            </a:r>
          </a:p>
          <a:p>
            <a:pPr marL="9525" lvl="1" indent="0" fontAlgn="base">
              <a:spcBef>
                <a:spcPts val="1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sz="2000" dirty="0">
                <a:cs typeface="Helvetica" panose="020B0604020202020204" pitchFamily="34" charset="0"/>
              </a:rPr>
              <a:t>- Gap width: 3 mm @ 420 V</a:t>
            </a:r>
          </a:p>
          <a:p>
            <a:pPr marL="9525" fontAlgn="base">
              <a:spcAft>
                <a:spcPct val="0"/>
              </a:spcAft>
            </a:pPr>
            <a:r>
              <a:rPr lang="en-GB" sz="2000" dirty="0">
                <a:cs typeface="Helvetica" panose="020B0604020202020204" pitchFamily="34" charset="0"/>
              </a:rPr>
              <a:t>14 isotopically enriched (&gt;99.9%) </a:t>
            </a:r>
            <a:r>
              <a:rPr lang="en-GB" sz="2000" baseline="30000" dirty="0">
                <a:cs typeface="Helvetica" panose="020B0604020202020204" pitchFamily="34" charset="0"/>
              </a:rPr>
              <a:t>233</a:t>
            </a:r>
            <a:r>
              <a:rPr lang="en-GB" sz="2000" dirty="0">
                <a:cs typeface="Helvetica" panose="020B0604020202020204" pitchFamily="34" charset="0"/>
              </a:rPr>
              <a:t>U samples (JRC-Geel)</a:t>
            </a:r>
          </a:p>
          <a:p>
            <a:pPr marL="9525" lvl="2" indent="0" fontAlgn="base">
              <a:spcBef>
                <a:spcPts val="400"/>
              </a:spcBef>
              <a:spcAft>
                <a:spcPct val="0"/>
              </a:spcAft>
              <a:buNone/>
            </a:pPr>
            <a:r>
              <a:rPr lang="en-GB" sz="2000" dirty="0">
                <a:latin typeface="Helvetia"/>
                <a:cs typeface="Helvetica" panose="020B0604020202020204" pitchFamily="34" charset="0"/>
              </a:rPr>
              <a:t>- </a:t>
            </a:r>
            <a:r>
              <a:rPr lang="en-GB" sz="2000" dirty="0" err="1">
                <a:cs typeface="Helvetica" panose="020B0604020202020204" pitchFamily="34" charset="0"/>
              </a:rPr>
              <a:t>Ø</a:t>
            </a:r>
            <a:r>
              <a:rPr lang="en-GB" sz="2000" dirty="0">
                <a:cs typeface="Helvetica" panose="020B0604020202020204" pitchFamily="34" charset="0"/>
              </a:rPr>
              <a:t> </a:t>
            </a:r>
            <a:r>
              <a:rPr lang="en-GB" sz="2000" dirty="0">
                <a:latin typeface="Helvetia"/>
                <a:cs typeface="Helvetica" panose="020B0604020202020204" pitchFamily="34" charset="0"/>
              </a:rPr>
              <a:t>4 cm</a:t>
            </a:r>
          </a:p>
          <a:p>
            <a:pPr marL="9525" lvl="2" indent="0" fontAlgn="base">
              <a:spcBef>
                <a:spcPts val="200"/>
              </a:spcBef>
              <a:spcAft>
                <a:spcPct val="0"/>
              </a:spcAft>
              <a:buNone/>
            </a:pPr>
            <a:r>
              <a:rPr lang="en-GB" sz="2000" dirty="0">
                <a:latin typeface="Helvetia"/>
                <a:cs typeface="Helvetica" panose="020B0604020202020204" pitchFamily="34" charset="0"/>
              </a:rPr>
              <a:t>- ~46 mg </a:t>
            </a:r>
            <a:r>
              <a:rPr lang="en-GB" sz="2000" baseline="30000" dirty="0">
                <a:latin typeface="Helvetia"/>
                <a:cs typeface="Helvetica" panose="020B0604020202020204" pitchFamily="34" charset="0"/>
              </a:rPr>
              <a:t>233</a:t>
            </a:r>
            <a:r>
              <a:rPr lang="en-GB" sz="2000" dirty="0">
                <a:latin typeface="Helvetia"/>
                <a:cs typeface="Helvetica" panose="020B0604020202020204" pitchFamily="34" charset="0"/>
              </a:rPr>
              <a:t>U total</a:t>
            </a:r>
          </a:p>
        </p:txBody>
      </p:sp>
    </p:spTree>
    <p:extLst>
      <p:ext uri="{BB962C8B-B14F-4D97-AF65-F5344CB8AC3E}">
        <p14:creationId xmlns:p14="http://schemas.microsoft.com/office/powerpoint/2010/main" val="385415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728325" cy="49625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Data Taking</a:t>
            </a:r>
            <a:endParaRPr lang="en-US" sz="2000" dirty="0"/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TAC and Fission Chamber operated in coincidence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Six weeks of measurement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950 TB of data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b="1" dirty="0"/>
              <a:t>Analysis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Multi-parametric data analysis (coincidences, anti-coincidences, crystal multiplicity, Sum energy, gamma spectra)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Monte-Carlo simulations for various corrections (thresholds, background, efficiency)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Still fine-tuning the analysis while finalizing the publication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13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233</a:t>
            </a:r>
            <a:r>
              <a:rPr lang="en-US" dirty="0"/>
              <a:t>U @ n_TOF in 2016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427398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14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233</a:t>
            </a:r>
            <a:r>
              <a:rPr lang="en-US" dirty="0"/>
              <a:t>U @ n_TOF in 2016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sp>
        <p:nvSpPr>
          <p:cNvPr id="57" name="Inhaltsplatzhalter 2">
            <a:extLst>
              <a:ext uri="{FF2B5EF4-FFF2-40B4-BE49-F238E27FC236}">
                <a16:creationId xmlns:a16="http://schemas.microsoft.com/office/drawing/2014/main" id="{5BFBD272-500B-726A-4B13-0B27ED5A8E67}"/>
              </a:ext>
            </a:extLst>
          </p:cNvPr>
          <p:cNvSpPr txBox="1">
            <a:spLocks/>
          </p:cNvSpPr>
          <p:nvPr/>
        </p:nvSpPr>
        <p:spPr>
          <a:xfrm>
            <a:off x="731837" y="1156159"/>
            <a:ext cx="3686159" cy="54947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chemeClr val="tx2"/>
                </a:solidFill>
                <a:cs typeface="Helvetica" panose="020B0604020202020204" pitchFamily="34" charset="0"/>
              </a:rPr>
              <a:t>Preliminary alpha-ratio</a:t>
            </a:r>
            <a:br>
              <a:rPr lang="en-GB" sz="2000" dirty="0">
                <a:solidFill>
                  <a:schemeClr val="tx2"/>
                </a:solidFill>
                <a:cs typeface="Helvetica" panose="020B0604020202020204" pitchFamily="34" charset="0"/>
              </a:rPr>
            </a:br>
            <a:r>
              <a:rPr lang="en-GB" sz="1600" dirty="0">
                <a:solidFill>
                  <a:schemeClr val="tx2"/>
                </a:solidFill>
                <a:cs typeface="Helvetica" panose="020B0604020202020204" pitchFamily="34" charset="0"/>
              </a:rPr>
              <a:t>[M. </a:t>
            </a:r>
            <a:r>
              <a:rPr lang="en-GB" sz="1600" dirty="0" err="1">
                <a:solidFill>
                  <a:schemeClr val="tx2"/>
                </a:solidFill>
                <a:cs typeface="Helvetica" panose="020B0604020202020204" pitchFamily="34" charset="0"/>
              </a:rPr>
              <a:t>Bacak</a:t>
            </a:r>
            <a:r>
              <a:rPr lang="en-GB" sz="1600" dirty="0">
                <a:solidFill>
                  <a:schemeClr val="tx2"/>
                </a:solidFill>
                <a:cs typeface="Helvetica" panose="020B0604020202020204" pitchFamily="34" charset="0"/>
              </a:rPr>
              <a:t>, EPJ Conf 239 (2020) 01043]</a:t>
            </a:r>
          </a:p>
          <a:p>
            <a:pPr marL="9525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cs typeface="Helvetica" panose="020B0604020202020204" pitchFamily="34" charset="0"/>
            </a:endParaRPr>
          </a:p>
          <a:p>
            <a:pPr marL="9525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cs typeface="Helvetica" panose="020B0604020202020204" pitchFamily="34" charset="0"/>
            </a:endParaRPr>
          </a:p>
          <a:p>
            <a:pPr marL="352425" indent="-342900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/>
              <a:t>Overall consistency with evaluated libraries</a:t>
            </a:r>
          </a:p>
          <a:p>
            <a:pPr marL="352425" indent="-342900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/>
              <a:t>Some deviations under investigations</a:t>
            </a:r>
          </a:p>
          <a:p>
            <a:pPr marL="352425" indent="-342900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/>
              <a:t>Final paper still to be published</a:t>
            </a:r>
          </a:p>
          <a:p>
            <a:pPr marL="9525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latin typeface="Helvetia"/>
              <a:cs typeface="Helvetica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D790107-0B39-B69A-D8EF-43000E513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r="2571"/>
          <a:stretch/>
        </p:blipFill>
        <p:spPr>
          <a:xfrm>
            <a:off x="4125737" y="2003619"/>
            <a:ext cx="7963589" cy="4359282"/>
          </a:xfrm>
          <a:prstGeom prst="rect">
            <a:avLst/>
          </a:prstGeom>
        </p:spPr>
      </p:pic>
      <p:sp>
        <p:nvSpPr>
          <p:cNvPr id="29" name="Textfeld 15">
            <a:extLst>
              <a:ext uri="{FF2B5EF4-FFF2-40B4-BE49-F238E27FC236}">
                <a16:creationId xmlns:a16="http://schemas.microsoft.com/office/drawing/2014/main" id="{32BAC758-EBE4-61CE-D032-3E0EE4558B30}"/>
              </a:ext>
            </a:extLst>
          </p:cNvPr>
          <p:cNvSpPr txBox="1"/>
          <p:nvPr/>
        </p:nvSpPr>
        <p:spPr>
          <a:xfrm>
            <a:off x="8730114" y="1372638"/>
            <a:ext cx="31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666666"/>
                </a:solidFill>
              </a:rPr>
              <a:t>3 ≤ </a:t>
            </a:r>
            <a:r>
              <a:rPr lang="en-GB" dirty="0" err="1">
                <a:solidFill>
                  <a:srgbClr val="666666"/>
                </a:solidFill>
              </a:rPr>
              <a:t>m</a:t>
            </a:r>
            <a:r>
              <a:rPr lang="en-GB" baseline="-25000" dirty="0" err="1">
                <a:solidFill>
                  <a:srgbClr val="666666"/>
                </a:solidFill>
              </a:rPr>
              <a:t>cr</a:t>
            </a:r>
            <a:r>
              <a:rPr lang="en-GB" dirty="0">
                <a:solidFill>
                  <a:srgbClr val="666666"/>
                </a:solidFill>
              </a:rPr>
              <a:t> ≤ 7</a:t>
            </a:r>
          </a:p>
          <a:p>
            <a:pPr algn="ctr"/>
            <a:r>
              <a:rPr lang="en-GB" dirty="0">
                <a:solidFill>
                  <a:srgbClr val="666666"/>
                </a:solidFill>
              </a:rPr>
              <a:t>2.5 MeV ≤ </a:t>
            </a:r>
            <a:r>
              <a:rPr lang="en-GB" dirty="0" err="1">
                <a:solidFill>
                  <a:srgbClr val="666666"/>
                </a:solidFill>
              </a:rPr>
              <a:t>E</a:t>
            </a:r>
            <a:r>
              <a:rPr lang="en-GB" baseline="-25000" dirty="0" err="1">
                <a:solidFill>
                  <a:srgbClr val="666666"/>
                </a:solidFill>
              </a:rPr>
              <a:t>Sum</a:t>
            </a:r>
            <a:r>
              <a:rPr lang="en-GB" dirty="0">
                <a:solidFill>
                  <a:srgbClr val="666666"/>
                </a:solidFill>
              </a:rPr>
              <a:t> ≤ 7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9">
                <a:extLst>
                  <a:ext uri="{FF2B5EF4-FFF2-40B4-BE49-F238E27FC236}">
                    <a16:creationId xmlns:a16="http://schemas.microsoft.com/office/drawing/2014/main" id="{0758A6D5-B682-9C68-5941-B3C6EF6997A3}"/>
                  </a:ext>
                </a:extLst>
              </p:cNvPr>
              <p:cNvSpPr txBox="1"/>
              <p:nvPr/>
            </p:nvSpPr>
            <p:spPr>
              <a:xfrm>
                <a:off x="6022556" y="1394118"/>
                <a:ext cx="1751450" cy="6033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</m:t>
                      </m:r>
                      <m:r>
                        <a:rPr lang="en-GB" sz="2000" i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 i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GB" sz="2000" b="0" i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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2000" i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r>
                        <a:rPr lang="en-GB" sz="2000" b="0" i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0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0.1 </m:t>
                      </m:r>
                    </m:oMath>
                  </m:oMathPara>
                </a14:m>
                <a:endParaRPr lang="en-GB" sz="2000" dirty="0">
                  <a:solidFill>
                    <a:srgbClr val="666666"/>
                  </a:solidFill>
                </a:endParaRPr>
              </a:p>
            </p:txBody>
          </p:sp>
        </mc:Choice>
        <mc:Fallback xmlns="">
          <p:sp>
            <p:nvSpPr>
              <p:cNvPr id="30" name="Textfeld 9">
                <a:extLst>
                  <a:ext uri="{FF2B5EF4-FFF2-40B4-BE49-F238E27FC236}">
                    <a16:creationId xmlns:a16="http://schemas.microsoft.com/office/drawing/2014/main" id="{0758A6D5-B682-9C68-5941-B3C6EF699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556" y="1394118"/>
                <a:ext cx="1751450" cy="603370"/>
              </a:xfrm>
              <a:prstGeom prst="rect">
                <a:avLst/>
              </a:prstGeom>
              <a:blipFill>
                <a:blip r:embed="rId3"/>
                <a:stretch>
                  <a:fillRect b="-12245"/>
                </a:stretch>
              </a:blipFill>
            </p:spPr>
            <p:txBody>
              <a:bodyPr/>
              <a:lstStyle/>
              <a:p>
                <a:r>
                  <a:rPr lang="fr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25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895F6-91CE-EED9-5128-B7A4EED7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EFD72F-AE0D-03A9-0E53-FC1293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baseline="30000" dirty="0"/>
              <a:t>238</a:t>
            </a:r>
            <a:r>
              <a:rPr lang="fr-US" dirty="0"/>
              <a:t>U @ NFS (2021)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9FACAC-88F9-1947-790E-30AFA7F7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02B1B4-9F1F-0DC3-5F4B-F147506D38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US" dirty="0"/>
              <a:t>2.</a:t>
            </a:r>
            <a:r>
              <a:rPr lang="fr-US" sz="9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407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26844"/>
            <a:ext cx="10728325" cy="496252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B. </a:t>
            </a:r>
            <a:r>
              <a:rPr lang="en-US" sz="2000" dirty="0" err="1"/>
              <a:t>Fraïsse</a:t>
            </a:r>
            <a:r>
              <a:rPr lang="en-US" sz="2000" dirty="0"/>
              <a:t> et al, JEFF Meeting, OECD/NEA, November 2023, JEF/DOC-2292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16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238</a:t>
            </a:r>
            <a:r>
              <a:rPr lang="en-US" dirty="0"/>
              <a:t>U @ NFS in 2021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0377CB-A6D3-9F14-C3D8-E4CBE0573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11172" r="5590" b="6609"/>
          <a:stretch/>
        </p:blipFill>
        <p:spPr>
          <a:xfrm>
            <a:off x="1068949" y="1033648"/>
            <a:ext cx="8670788" cy="48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26844"/>
            <a:ext cx="10728325" cy="496252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i="1" u="sng" dirty="0"/>
              <a:t>From B. </a:t>
            </a:r>
            <a:r>
              <a:rPr lang="en-US" i="1" u="sng" dirty="0" err="1"/>
              <a:t>Fraïsse</a:t>
            </a:r>
            <a:r>
              <a:rPr lang="en-US" i="1" u="sng" dirty="0"/>
              <a:t> et al, JEFF Meeting, OECD/NEA, November 2023, JEF/DOC-2292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17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238</a:t>
            </a:r>
            <a:r>
              <a:rPr lang="en-US" dirty="0"/>
              <a:t>U @ NFS in 2021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60C100-50B6-DBF9-812D-924CAE346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10717" r="5902" b="20207"/>
          <a:stretch/>
        </p:blipFill>
        <p:spPr>
          <a:xfrm>
            <a:off x="498929" y="1052393"/>
            <a:ext cx="10044103" cy="46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26844"/>
            <a:ext cx="10728325" cy="496252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i="1" u="sng" dirty="0"/>
              <a:t>From B. </a:t>
            </a:r>
            <a:r>
              <a:rPr lang="en-US" i="1" u="sng" dirty="0" err="1"/>
              <a:t>Fraïsse</a:t>
            </a:r>
            <a:r>
              <a:rPr lang="en-US" i="1" u="sng" dirty="0"/>
              <a:t> et al, JEFF Meeting, OECD/NEA, November 2023, JEF/DOC-2292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18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238</a:t>
            </a:r>
            <a:r>
              <a:rPr lang="en-US" dirty="0"/>
              <a:t>U @ NFS in 2021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62CC6E-54C5-F565-84ED-8E164B767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0793" r="6199" b="16261"/>
          <a:stretch/>
        </p:blipFill>
        <p:spPr>
          <a:xfrm>
            <a:off x="611384" y="1024128"/>
            <a:ext cx="9644642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9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26844"/>
            <a:ext cx="10728325" cy="496252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i="1" u="sng" dirty="0"/>
              <a:t>From B. </a:t>
            </a:r>
            <a:r>
              <a:rPr lang="en-US" i="1" u="sng" dirty="0" err="1"/>
              <a:t>Fraïsse</a:t>
            </a:r>
            <a:r>
              <a:rPr lang="en-US" i="1" u="sng" dirty="0"/>
              <a:t> et al, JEFF Meeting, OECD/NEA, November 2023, JEF/DOC-2292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19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238</a:t>
            </a:r>
            <a:r>
              <a:rPr lang="en-US" dirty="0"/>
              <a:t>U @ NFS in 2021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B14DB8-4007-9C10-9344-8A87AAAD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" t="10457" r="5783" b="13889"/>
          <a:stretch/>
        </p:blipFill>
        <p:spPr>
          <a:xfrm>
            <a:off x="658684" y="970977"/>
            <a:ext cx="9667813" cy="496252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33B9239-5126-0EB6-A66F-142E490477E4}"/>
              </a:ext>
            </a:extLst>
          </p:cNvPr>
          <p:cNvGrpSpPr>
            <a:grpSpLocks noChangeAspect="1"/>
          </p:cNvGrpSpPr>
          <p:nvPr/>
        </p:nvGrpSpPr>
        <p:grpSpPr>
          <a:xfrm>
            <a:off x="8187230" y="970977"/>
            <a:ext cx="3725298" cy="2160000"/>
            <a:chOff x="180231" y="5246359"/>
            <a:chExt cx="3601122" cy="208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099B995-F644-1D51-6B0F-62BB0422C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" t="24248" r="10367" b="11295"/>
            <a:stretch/>
          </p:blipFill>
          <p:spPr>
            <a:xfrm>
              <a:off x="180231" y="5246359"/>
              <a:ext cx="3601122" cy="208800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650D5CC-9EB1-D77A-94B4-165F6FD30DCF}"/>
                </a:ext>
              </a:extLst>
            </p:cNvPr>
            <p:cNvSpPr txBox="1"/>
            <p:nvPr/>
          </p:nvSpPr>
          <p:spPr>
            <a:xfrm>
              <a:off x="280394" y="5289917"/>
              <a:ext cx="2375971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FICH inside SCONE (open)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56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43A6E9B-1AA3-2F95-FEFB-DB64AFAD7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6" y="1765299"/>
            <a:ext cx="8659812" cy="4337118"/>
          </a:xfrm>
        </p:spPr>
        <p:txBody>
          <a:bodyPr numCol="1">
            <a:noAutofit/>
          </a:bodyPr>
          <a:lstStyle/>
          <a:p>
            <a:r>
              <a:rPr lang="en-US" sz="2200" dirty="0"/>
              <a:t>R&amp;D fission chamber for fission tagging</a:t>
            </a:r>
          </a:p>
          <a:p>
            <a:pPr>
              <a:spcBef>
                <a:spcPts val="2400"/>
              </a:spcBef>
            </a:pPr>
            <a:r>
              <a:rPr lang="en-US" sz="2200" dirty="0"/>
              <a:t>Measurements performed and in preparation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2016: </a:t>
            </a:r>
            <a:r>
              <a:rPr lang="en-US" sz="2200" baseline="30000" dirty="0"/>
              <a:t>233</a:t>
            </a:r>
            <a:r>
              <a:rPr lang="en-US" sz="2200" dirty="0"/>
              <a:t>U @n_TOF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2021: </a:t>
            </a:r>
            <a:r>
              <a:rPr lang="en-US" sz="2200" baseline="30000" dirty="0"/>
              <a:t>238</a:t>
            </a:r>
            <a:r>
              <a:rPr lang="en-US" sz="2200" dirty="0"/>
              <a:t>U @NFS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2023: </a:t>
            </a:r>
            <a:r>
              <a:rPr lang="en-US" sz="2200" baseline="30000" dirty="0"/>
              <a:t>239</a:t>
            </a:r>
            <a:r>
              <a:rPr lang="en-US" sz="2200" dirty="0"/>
              <a:t>Pu @NFS</a:t>
            </a:r>
          </a:p>
          <a:p>
            <a:pPr lvl="1">
              <a:spcBef>
                <a:spcPts val="1200"/>
              </a:spcBef>
            </a:pPr>
            <a:r>
              <a:rPr lang="en-US" sz="2200" dirty="0"/>
              <a:t>2025: </a:t>
            </a:r>
            <a:r>
              <a:rPr lang="en-US" sz="2200" baseline="30000" dirty="0"/>
              <a:t>241</a:t>
            </a:r>
            <a:r>
              <a:rPr lang="en-US" sz="2200" dirty="0"/>
              <a:t>Pu @n_TOF</a:t>
            </a:r>
          </a:p>
          <a:p>
            <a:pPr>
              <a:spcBef>
                <a:spcPts val="2400"/>
              </a:spcBef>
            </a:pPr>
            <a:r>
              <a:rPr lang="en-US" sz="2200" dirty="0"/>
              <a:t>Summary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E7F495C-E2FA-FEEF-B0DF-DEEFC486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E9CFC2-C20C-4850-712C-1C1CD9A7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2DAAA6-D4E3-E806-76D3-06807A28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0E7033BD-0AF6-F0F7-FC40-2E5E53D9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1849798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426844"/>
            <a:ext cx="10728325" cy="4962525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i="1" u="sng" dirty="0"/>
              <a:t>From B. </a:t>
            </a:r>
            <a:r>
              <a:rPr lang="en-US" i="1" u="sng" dirty="0" err="1"/>
              <a:t>Fraïsse</a:t>
            </a:r>
            <a:r>
              <a:rPr lang="en-US" i="1" u="sng" dirty="0"/>
              <a:t> et al, JEFF Meeting, OECD/NEA, November 2023, JEF/DOC-2292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20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Measurement of </a:t>
            </a:r>
            <a:r>
              <a:rPr lang="en-US" baseline="30000" dirty="0"/>
              <a:t>238</a:t>
            </a:r>
            <a:r>
              <a:rPr lang="en-US" dirty="0"/>
              <a:t>U @ NFS in 2021</a:t>
            </a:r>
            <a:endParaRPr lang="en-US" sz="27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C58A87-F9E2-8070-612E-799C4B35C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1228" r="6112" b="23395"/>
          <a:stretch/>
        </p:blipFill>
        <p:spPr>
          <a:xfrm>
            <a:off x="583184" y="1098294"/>
            <a:ext cx="10276446" cy="45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40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895F6-91CE-EED9-5128-B7A4EED7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EFD72F-AE0D-03A9-0E53-FC1293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baseline="30000" dirty="0"/>
              <a:t>239</a:t>
            </a:r>
            <a:r>
              <a:rPr lang="fr-US" dirty="0"/>
              <a:t>Pu @ NFS (2023)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9FACAC-88F9-1947-790E-30AFA7F7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02B1B4-9F1F-0DC3-5F4B-F147506D38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US" dirty="0"/>
              <a:t>2.</a:t>
            </a:r>
            <a:r>
              <a:rPr lang="fr-US" sz="9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3056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FICH DAM-Pu239 </a:t>
            </a:r>
            <a:r>
              <a:rPr lang="en-US" sz="2000" dirty="0"/>
              <a:t>(8 deposits and 4 anodes)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Stack of biased anodes (in black) and grounded cathodes with deposit (in red)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Gap of 3 mm =&gt; stack of 3 cm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22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Fission chamber design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42C08A-53DC-C392-C9DC-A5AE49BBC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t="2533" r="9633" b="25913"/>
          <a:stretch/>
        </p:blipFill>
        <p:spPr bwMode="auto">
          <a:xfrm>
            <a:off x="1402080" y="3182131"/>
            <a:ext cx="4511040" cy="2261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A3CCAA6-AAE1-0D5B-96C0-DC474EE375B6}"/>
              </a:ext>
            </a:extLst>
          </p:cNvPr>
          <p:cNvGrpSpPr/>
          <p:nvPr/>
        </p:nvGrpSpPr>
        <p:grpSpPr>
          <a:xfrm>
            <a:off x="6881606" y="2700041"/>
            <a:ext cx="2778124" cy="2776835"/>
            <a:chOff x="0" y="0"/>
            <a:chExt cx="2778130" cy="277700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50FD69A-5AA1-F50A-417A-B299BD0497A7}"/>
                </a:ext>
              </a:extLst>
            </p:cNvPr>
            <p:cNvGrpSpPr/>
            <p:nvPr/>
          </p:nvGrpSpPr>
          <p:grpSpPr>
            <a:xfrm>
              <a:off x="414997" y="295422"/>
              <a:ext cx="1984266" cy="66745"/>
              <a:chOff x="0" y="0"/>
              <a:chExt cx="1984266" cy="66745"/>
            </a:xfrm>
          </p:grpSpPr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98306EAF-B203-E5F7-0D7F-F074ECE740B6}"/>
                  </a:ext>
                </a:extLst>
              </p:cNvPr>
              <p:cNvCxnSpPr/>
              <p:nvPr/>
            </p:nvCxnSpPr>
            <p:spPr>
              <a:xfrm>
                <a:off x="0" y="0"/>
                <a:ext cx="198231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156F96B-2FFA-3533-7496-4B16BEDB68BF}"/>
                  </a:ext>
                </a:extLst>
              </p:cNvPr>
              <p:cNvSpPr/>
              <p:nvPr/>
            </p:nvSpPr>
            <p:spPr>
              <a:xfrm>
                <a:off x="0" y="0"/>
                <a:ext cx="273653" cy="667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E11F557-9E00-909C-EA45-372300CF7DF9}"/>
                  </a:ext>
                </a:extLst>
              </p:cNvPr>
              <p:cNvSpPr/>
              <p:nvPr/>
            </p:nvSpPr>
            <p:spPr>
              <a:xfrm>
                <a:off x="1710613" y="0"/>
                <a:ext cx="273653" cy="667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43CA468-1D5B-7491-EF6F-0803A2A2CBDB}"/>
                </a:ext>
              </a:extLst>
            </p:cNvPr>
            <p:cNvGrpSpPr/>
            <p:nvPr/>
          </p:nvGrpSpPr>
          <p:grpSpPr>
            <a:xfrm>
              <a:off x="414997" y="998806"/>
              <a:ext cx="1984266" cy="66745"/>
              <a:chOff x="0" y="0"/>
              <a:chExt cx="1984266" cy="66745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A5806D56-DF8D-85C8-DD1C-82B23944E198}"/>
                  </a:ext>
                </a:extLst>
              </p:cNvPr>
              <p:cNvCxnSpPr/>
              <p:nvPr/>
            </p:nvCxnSpPr>
            <p:spPr>
              <a:xfrm>
                <a:off x="0" y="0"/>
                <a:ext cx="198231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4C81B87-3E55-B8E0-3494-E9CA4D84CC0D}"/>
                  </a:ext>
                </a:extLst>
              </p:cNvPr>
              <p:cNvSpPr/>
              <p:nvPr/>
            </p:nvSpPr>
            <p:spPr>
              <a:xfrm>
                <a:off x="0" y="0"/>
                <a:ext cx="273653" cy="667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FC3EDA88-7079-5371-54B9-8B375AEFC373}"/>
                  </a:ext>
                </a:extLst>
              </p:cNvPr>
              <p:cNvSpPr/>
              <p:nvPr/>
            </p:nvSpPr>
            <p:spPr>
              <a:xfrm>
                <a:off x="1710613" y="0"/>
                <a:ext cx="273653" cy="667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7FA2319E-5D54-125D-C44E-52949E012CE5}"/>
                </a:ext>
              </a:extLst>
            </p:cNvPr>
            <p:cNvGrpSpPr/>
            <p:nvPr/>
          </p:nvGrpSpPr>
          <p:grpSpPr>
            <a:xfrm>
              <a:off x="414997" y="2384474"/>
              <a:ext cx="1984200" cy="66675"/>
              <a:chOff x="0" y="0"/>
              <a:chExt cx="1984200" cy="66675"/>
            </a:xfrm>
          </p:grpSpPr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E6659D66-8042-2CE3-8A34-22D2B40E8D99}"/>
                  </a:ext>
                </a:extLst>
              </p:cNvPr>
              <p:cNvCxnSpPr/>
              <p:nvPr/>
            </p:nvCxnSpPr>
            <p:spPr>
              <a:xfrm>
                <a:off x="0" y="0"/>
                <a:ext cx="198183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8E7D6B1-D276-AC16-4DF6-E8745ADAA0CE}"/>
                  </a:ext>
                </a:extLst>
              </p:cNvPr>
              <p:cNvSpPr/>
              <p:nvPr/>
            </p:nvSpPr>
            <p:spPr>
              <a:xfrm>
                <a:off x="0" y="0"/>
                <a:ext cx="273587" cy="666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C1FA6F4-D374-4E35-B8AF-17554167F06F}"/>
                  </a:ext>
                </a:extLst>
              </p:cNvPr>
              <p:cNvSpPr/>
              <p:nvPr/>
            </p:nvSpPr>
            <p:spPr>
              <a:xfrm>
                <a:off x="1710613" y="0"/>
                <a:ext cx="273587" cy="666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9413C68-9C10-5873-D790-96B5F67A5904}"/>
                </a:ext>
              </a:extLst>
            </p:cNvPr>
            <p:cNvGrpSpPr/>
            <p:nvPr/>
          </p:nvGrpSpPr>
          <p:grpSpPr>
            <a:xfrm>
              <a:off x="414997" y="1688123"/>
              <a:ext cx="1984200" cy="66675"/>
              <a:chOff x="0" y="0"/>
              <a:chExt cx="1984200" cy="66675"/>
            </a:xfrm>
          </p:grpSpPr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E4EC11CD-F867-8536-8BC0-FA1D509B1F96}"/>
                  </a:ext>
                </a:extLst>
              </p:cNvPr>
              <p:cNvCxnSpPr/>
              <p:nvPr/>
            </p:nvCxnSpPr>
            <p:spPr>
              <a:xfrm>
                <a:off x="0" y="0"/>
                <a:ext cx="1981835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7B2FF22-21FB-82D6-7F6F-71126EAFD4AE}"/>
                  </a:ext>
                </a:extLst>
              </p:cNvPr>
              <p:cNvSpPr/>
              <p:nvPr/>
            </p:nvSpPr>
            <p:spPr>
              <a:xfrm>
                <a:off x="0" y="0"/>
                <a:ext cx="273587" cy="666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AEE5592-EFE0-66B4-1A57-13A6FFCFEEAD}"/>
                  </a:ext>
                </a:extLst>
              </p:cNvPr>
              <p:cNvSpPr/>
              <p:nvPr/>
            </p:nvSpPr>
            <p:spPr>
              <a:xfrm>
                <a:off x="1710613" y="0"/>
                <a:ext cx="273587" cy="6667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ACEC852-3062-B814-3854-5B19F1AE2D38}"/>
                </a:ext>
              </a:extLst>
            </p:cNvPr>
            <p:cNvGrpSpPr/>
            <p:nvPr/>
          </p:nvGrpSpPr>
          <p:grpSpPr>
            <a:xfrm>
              <a:off x="414997" y="1934308"/>
              <a:ext cx="1982313" cy="220258"/>
              <a:chOff x="0" y="0"/>
              <a:chExt cx="1982313" cy="220258"/>
            </a:xfrm>
          </p:grpSpPr>
          <p:grpSp>
            <p:nvGrpSpPr>
              <p:cNvPr id="69" name="Groupe 68">
                <a:extLst>
                  <a:ext uri="{FF2B5EF4-FFF2-40B4-BE49-F238E27FC236}">
                    <a16:creationId xmlns:a16="http://schemas.microsoft.com/office/drawing/2014/main" id="{6EDF1D08-A9E9-8968-98DF-A46D5717E06E}"/>
                  </a:ext>
                </a:extLst>
              </p:cNvPr>
              <p:cNvGrpSpPr/>
              <p:nvPr/>
            </p:nvGrpSpPr>
            <p:grpSpPr>
              <a:xfrm>
                <a:off x="0" y="0"/>
                <a:ext cx="1982313" cy="113466"/>
                <a:chOff x="0" y="0"/>
                <a:chExt cx="1982313" cy="113466"/>
              </a:xfrm>
            </p:grpSpPr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1C8AC415-A8AF-8434-536E-41598B26D209}"/>
                    </a:ext>
                  </a:extLst>
                </p:cNvPr>
                <p:cNvGrpSpPr/>
                <p:nvPr/>
              </p:nvGrpSpPr>
              <p:grpSpPr>
                <a:xfrm>
                  <a:off x="0" y="46721"/>
                  <a:ext cx="1982313" cy="66745"/>
                  <a:chOff x="0" y="0"/>
                  <a:chExt cx="1982313" cy="66745"/>
                </a:xfrm>
              </p:grpSpPr>
              <p:cxnSp>
                <p:nvCxnSpPr>
                  <p:cNvPr id="78" name="Connecteur droit 77">
                    <a:extLst>
                      <a:ext uri="{FF2B5EF4-FFF2-40B4-BE49-F238E27FC236}">
                        <a16:creationId xmlns:a16="http://schemas.microsoft.com/office/drawing/2014/main" id="{353BD9B3-9B4C-FAF4-15FF-0DF4C309C086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98231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9C02686-EAC3-AC35-FCBC-79573C18D93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C0329F6B-B4F6-B57D-9F14-7191D0967201}"/>
                      </a:ext>
                    </a:extLst>
                  </p:cNvPr>
                  <p:cNvSpPr/>
                  <p:nvPr/>
                </p:nvSpPr>
                <p:spPr>
                  <a:xfrm>
                    <a:off x="170866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C1B2FE9-F866-1948-A0A0-BDC9F007967A}"/>
                    </a:ext>
                  </a:extLst>
                </p:cNvPr>
                <p:cNvSpPr/>
                <p:nvPr/>
              </p:nvSpPr>
              <p:spPr>
                <a:xfrm>
                  <a:off x="353746" y="0"/>
                  <a:ext cx="1248123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C430B022-1198-3856-1BD5-8C17B59AD8AF}"/>
                  </a:ext>
                </a:extLst>
              </p:cNvPr>
              <p:cNvGrpSpPr/>
              <p:nvPr/>
            </p:nvGrpSpPr>
            <p:grpSpPr>
              <a:xfrm>
                <a:off x="0" y="153513"/>
                <a:ext cx="1982313" cy="66745"/>
                <a:chOff x="0" y="0"/>
                <a:chExt cx="1982313" cy="66745"/>
              </a:xfrm>
            </p:grpSpPr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651B6C12-6045-CE4E-5011-F2B135CEB4D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66745"/>
                  <a:chOff x="0" y="0"/>
                  <a:chExt cx="1982313" cy="66745"/>
                </a:xfrm>
              </p:grpSpPr>
              <p:cxnSp>
                <p:nvCxnSpPr>
                  <p:cNvPr id="73" name="Connecteur droit 72">
                    <a:extLst>
                      <a:ext uri="{FF2B5EF4-FFF2-40B4-BE49-F238E27FC236}">
                        <a16:creationId xmlns:a16="http://schemas.microsoft.com/office/drawing/2014/main" id="{4CA34B59-3EE8-C349-5F99-A9B35D81E8E5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98231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B4E11EF6-C6A0-D333-FBC1-D0A90D73EB1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0A6A94E2-0CAC-AD8D-EE4E-11E83CDF8172}"/>
                      </a:ext>
                    </a:extLst>
                  </p:cNvPr>
                  <p:cNvSpPr/>
                  <p:nvPr/>
                </p:nvSpPr>
                <p:spPr>
                  <a:xfrm>
                    <a:off x="170866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31927CF-36AA-C835-9E5E-6F51082A1F45}"/>
                    </a:ext>
                  </a:extLst>
                </p:cNvPr>
                <p:cNvSpPr/>
                <p:nvPr/>
              </p:nvSpPr>
              <p:spPr>
                <a:xfrm>
                  <a:off x="353746" y="0"/>
                  <a:ext cx="1247775" cy="450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236F9AD6-5104-132E-6866-DDE742E50F3D}"/>
                </a:ext>
              </a:extLst>
            </p:cNvPr>
            <p:cNvGrpSpPr/>
            <p:nvPr/>
          </p:nvGrpSpPr>
          <p:grpSpPr>
            <a:xfrm>
              <a:off x="414997" y="548640"/>
              <a:ext cx="1982313" cy="220258"/>
              <a:chOff x="0" y="0"/>
              <a:chExt cx="1982313" cy="220258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2F5C5220-E1DA-0900-B013-FC0A424985B6}"/>
                  </a:ext>
                </a:extLst>
              </p:cNvPr>
              <p:cNvGrpSpPr/>
              <p:nvPr/>
            </p:nvGrpSpPr>
            <p:grpSpPr>
              <a:xfrm>
                <a:off x="0" y="0"/>
                <a:ext cx="1982313" cy="113466"/>
                <a:chOff x="0" y="0"/>
                <a:chExt cx="1982313" cy="113466"/>
              </a:xfrm>
            </p:grpSpPr>
            <p:grpSp>
              <p:nvGrpSpPr>
                <p:cNvPr id="64" name="Groupe 63">
                  <a:extLst>
                    <a:ext uri="{FF2B5EF4-FFF2-40B4-BE49-F238E27FC236}">
                      <a16:creationId xmlns:a16="http://schemas.microsoft.com/office/drawing/2014/main" id="{243F6B99-C784-BDDF-7D25-0586C1F36C16}"/>
                    </a:ext>
                  </a:extLst>
                </p:cNvPr>
                <p:cNvGrpSpPr/>
                <p:nvPr/>
              </p:nvGrpSpPr>
              <p:grpSpPr>
                <a:xfrm>
                  <a:off x="0" y="46721"/>
                  <a:ext cx="1982313" cy="66745"/>
                  <a:chOff x="0" y="0"/>
                  <a:chExt cx="1982313" cy="66745"/>
                </a:xfrm>
              </p:grpSpPr>
              <p:cxnSp>
                <p:nvCxnSpPr>
                  <p:cNvPr id="66" name="Connecteur droit 65">
                    <a:extLst>
                      <a:ext uri="{FF2B5EF4-FFF2-40B4-BE49-F238E27FC236}">
                        <a16:creationId xmlns:a16="http://schemas.microsoft.com/office/drawing/2014/main" id="{4DAF850B-88A3-F55C-88C9-E3DA12060AA0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98231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4D8B490B-D4F5-E2AB-EC80-4394ED27769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F0355CD9-E9B3-F71C-7B5C-E12664264454}"/>
                      </a:ext>
                    </a:extLst>
                  </p:cNvPr>
                  <p:cNvSpPr/>
                  <p:nvPr/>
                </p:nvSpPr>
                <p:spPr>
                  <a:xfrm>
                    <a:off x="170866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A0AEB6E-28D5-7199-7DB9-EAE09522E0BF}"/>
                    </a:ext>
                  </a:extLst>
                </p:cNvPr>
                <p:cNvSpPr/>
                <p:nvPr/>
              </p:nvSpPr>
              <p:spPr>
                <a:xfrm>
                  <a:off x="353746" y="0"/>
                  <a:ext cx="1248123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58" name="Groupe 57">
                <a:extLst>
                  <a:ext uri="{FF2B5EF4-FFF2-40B4-BE49-F238E27FC236}">
                    <a16:creationId xmlns:a16="http://schemas.microsoft.com/office/drawing/2014/main" id="{3FBD3E56-E973-46E2-02DB-5FBA4049381C}"/>
                  </a:ext>
                </a:extLst>
              </p:cNvPr>
              <p:cNvGrpSpPr/>
              <p:nvPr/>
            </p:nvGrpSpPr>
            <p:grpSpPr>
              <a:xfrm>
                <a:off x="0" y="153513"/>
                <a:ext cx="1982313" cy="66745"/>
                <a:chOff x="0" y="0"/>
                <a:chExt cx="1982313" cy="66745"/>
              </a:xfrm>
            </p:grpSpPr>
            <p:grpSp>
              <p:nvGrpSpPr>
                <p:cNvPr id="59" name="Groupe 58">
                  <a:extLst>
                    <a:ext uri="{FF2B5EF4-FFF2-40B4-BE49-F238E27FC236}">
                      <a16:creationId xmlns:a16="http://schemas.microsoft.com/office/drawing/2014/main" id="{7C7D564B-5196-FCA0-95E4-05AED86F2A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66745"/>
                  <a:chOff x="0" y="0"/>
                  <a:chExt cx="1982313" cy="66745"/>
                </a:xfrm>
              </p:grpSpPr>
              <p:cxnSp>
                <p:nvCxnSpPr>
                  <p:cNvPr id="61" name="Connecteur droit 60">
                    <a:extLst>
                      <a:ext uri="{FF2B5EF4-FFF2-40B4-BE49-F238E27FC236}">
                        <a16:creationId xmlns:a16="http://schemas.microsoft.com/office/drawing/2014/main" id="{A730A98D-7685-A8C2-AF80-6E42A47C9E9E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98231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683CF8A9-AE8E-6E44-DC14-DD1018F41D6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30C08C3C-7B62-4FC0-A2A9-3A25C129E8B5}"/>
                      </a:ext>
                    </a:extLst>
                  </p:cNvPr>
                  <p:cNvSpPr/>
                  <p:nvPr/>
                </p:nvSpPr>
                <p:spPr>
                  <a:xfrm>
                    <a:off x="170866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CE35693-4FDF-FBAF-F599-4C4021763E5C}"/>
                    </a:ext>
                  </a:extLst>
                </p:cNvPr>
                <p:cNvSpPr/>
                <p:nvPr/>
              </p:nvSpPr>
              <p:spPr>
                <a:xfrm>
                  <a:off x="353746" y="0"/>
                  <a:ext cx="1247775" cy="450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DF01E19F-F161-B533-F9B6-93232957F4A5}"/>
                </a:ext>
              </a:extLst>
            </p:cNvPr>
            <p:cNvGrpSpPr/>
            <p:nvPr/>
          </p:nvGrpSpPr>
          <p:grpSpPr>
            <a:xfrm>
              <a:off x="414997" y="1244991"/>
              <a:ext cx="1982313" cy="220257"/>
              <a:chOff x="0" y="0"/>
              <a:chExt cx="1982313" cy="220257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B21DCA10-D0C5-7B23-D1EC-E1DEF8B629C7}"/>
                  </a:ext>
                </a:extLst>
              </p:cNvPr>
              <p:cNvGrpSpPr/>
              <p:nvPr/>
            </p:nvGrpSpPr>
            <p:grpSpPr>
              <a:xfrm>
                <a:off x="0" y="0"/>
                <a:ext cx="1982313" cy="113466"/>
                <a:chOff x="0" y="0"/>
                <a:chExt cx="1982313" cy="113466"/>
              </a:xfrm>
            </p:grpSpPr>
            <p:grpSp>
              <p:nvGrpSpPr>
                <p:cNvPr id="52" name="Groupe 51">
                  <a:extLst>
                    <a:ext uri="{FF2B5EF4-FFF2-40B4-BE49-F238E27FC236}">
                      <a16:creationId xmlns:a16="http://schemas.microsoft.com/office/drawing/2014/main" id="{4F291E0B-86C7-57BA-9A51-F75AAB9852C7}"/>
                    </a:ext>
                  </a:extLst>
                </p:cNvPr>
                <p:cNvGrpSpPr/>
                <p:nvPr/>
              </p:nvGrpSpPr>
              <p:grpSpPr>
                <a:xfrm>
                  <a:off x="0" y="46721"/>
                  <a:ext cx="1982313" cy="66745"/>
                  <a:chOff x="0" y="0"/>
                  <a:chExt cx="1982313" cy="66745"/>
                </a:xfrm>
              </p:grpSpPr>
              <p:cxnSp>
                <p:nvCxnSpPr>
                  <p:cNvPr id="54" name="Connecteur droit 53">
                    <a:extLst>
                      <a:ext uri="{FF2B5EF4-FFF2-40B4-BE49-F238E27FC236}">
                        <a16:creationId xmlns:a16="http://schemas.microsoft.com/office/drawing/2014/main" id="{B2BF5198-EA6C-197D-D7F8-C7C3B964E86E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98231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BAC5DAD4-6DC0-5C65-70F0-40EAEF7D6D9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04AE3CE9-5856-26E6-9C5B-8B885E784AA7}"/>
                      </a:ext>
                    </a:extLst>
                  </p:cNvPr>
                  <p:cNvSpPr/>
                  <p:nvPr/>
                </p:nvSpPr>
                <p:spPr>
                  <a:xfrm>
                    <a:off x="170866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9755DC0-C21B-8BAC-57A2-A40877907506}"/>
                    </a:ext>
                  </a:extLst>
                </p:cNvPr>
                <p:cNvSpPr/>
                <p:nvPr/>
              </p:nvSpPr>
              <p:spPr>
                <a:xfrm>
                  <a:off x="353746" y="0"/>
                  <a:ext cx="1248123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4AFC6172-4C25-9D98-FBBC-1C430B231114}"/>
                  </a:ext>
                </a:extLst>
              </p:cNvPr>
              <p:cNvGrpSpPr/>
              <p:nvPr/>
            </p:nvGrpSpPr>
            <p:grpSpPr>
              <a:xfrm>
                <a:off x="0" y="153512"/>
                <a:ext cx="1982313" cy="66745"/>
                <a:chOff x="0" y="0"/>
                <a:chExt cx="1982313" cy="66745"/>
              </a:xfrm>
            </p:grpSpPr>
            <p:grpSp>
              <p:nvGrpSpPr>
                <p:cNvPr id="47" name="Groupe 46">
                  <a:extLst>
                    <a:ext uri="{FF2B5EF4-FFF2-40B4-BE49-F238E27FC236}">
                      <a16:creationId xmlns:a16="http://schemas.microsoft.com/office/drawing/2014/main" id="{563A66AC-2CFF-A35C-9C7F-5D924FD3DD7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66745"/>
                  <a:chOff x="0" y="0"/>
                  <a:chExt cx="1982313" cy="66745"/>
                </a:xfrm>
              </p:grpSpPr>
              <p:cxnSp>
                <p:nvCxnSpPr>
                  <p:cNvPr id="49" name="Connecteur droit 48">
                    <a:extLst>
                      <a:ext uri="{FF2B5EF4-FFF2-40B4-BE49-F238E27FC236}">
                        <a16:creationId xmlns:a16="http://schemas.microsoft.com/office/drawing/2014/main" id="{3C8846B0-9B58-0F13-9113-2E9AF2CD6F6D}"/>
                      </a:ext>
                    </a:extLst>
                  </p:cNvPr>
                  <p:cNvCxnSpPr/>
                  <p:nvPr/>
                </p:nvCxnSpPr>
                <p:spPr>
                  <a:xfrm>
                    <a:off x="0" y="0"/>
                    <a:ext cx="1982313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49900A0-61C4-D1FE-CBB3-EC8E6AD639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92ABABA-6487-9420-B409-8BBE2AF25885}"/>
                      </a:ext>
                    </a:extLst>
                  </p:cNvPr>
                  <p:cNvSpPr/>
                  <p:nvPr/>
                </p:nvSpPr>
                <p:spPr>
                  <a:xfrm>
                    <a:off x="1708660" y="0"/>
                    <a:ext cx="273653" cy="6674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BC8EFD9-9FDE-3DFD-02D4-2A9011E9D931}"/>
                    </a:ext>
                  </a:extLst>
                </p:cNvPr>
                <p:cNvSpPr/>
                <p:nvPr/>
              </p:nvSpPr>
              <p:spPr>
                <a:xfrm>
                  <a:off x="353746" y="0"/>
                  <a:ext cx="1247775" cy="450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BD5DBF1-3063-91A3-6BB9-3C500A66CD7B}"/>
                </a:ext>
              </a:extLst>
            </p:cNvPr>
            <p:cNvGrpSpPr/>
            <p:nvPr/>
          </p:nvGrpSpPr>
          <p:grpSpPr>
            <a:xfrm>
              <a:off x="414997" y="2630659"/>
              <a:ext cx="1982313" cy="113466"/>
              <a:chOff x="0" y="0"/>
              <a:chExt cx="1982313" cy="113466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86B5CBB3-AA18-27DF-0C0E-07620492734C}"/>
                  </a:ext>
                </a:extLst>
              </p:cNvPr>
              <p:cNvGrpSpPr/>
              <p:nvPr/>
            </p:nvGrpSpPr>
            <p:grpSpPr>
              <a:xfrm>
                <a:off x="0" y="46721"/>
                <a:ext cx="1982313" cy="66745"/>
                <a:chOff x="0" y="0"/>
                <a:chExt cx="1982313" cy="66745"/>
              </a:xfrm>
            </p:grpSpPr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EEFCB472-84DB-A06F-7750-D89DE9F6E63E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925281-3F1E-9A20-B1DB-E1AE1B5BB52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EF8DF2D-1A98-B755-45FB-4CD4DBBE0D11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C8A5520-ABDE-E74A-11AD-22CFE140CB5A}"/>
                  </a:ext>
                </a:extLst>
              </p:cNvPr>
              <p:cNvSpPr/>
              <p:nvPr/>
            </p:nvSpPr>
            <p:spPr>
              <a:xfrm>
                <a:off x="353746" y="0"/>
                <a:ext cx="1248123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A474285-BF34-807C-59C7-A4168163DCED}"/>
                </a:ext>
              </a:extLst>
            </p:cNvPr>
            <p:cNvGrpSpPr/>
            <p:nvPr/>
          </p:nvGrpSpPr>
          <p:grpSpPr>
            <a:xfrm>
              <a:off x="414997" y="0"/>
              <a:ext cx="1981835" cy="66675"/>
              <a:chOff x="0" y="0"/>
              <a:chExt cx="1982313" cy="66745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9B0CC9D5-218F-D3CE-B7AD-409596DCE8EC}"/>
                  </a:ext>
                </a:extLst>
              </p:cNvPr>
              <p:cNvGrpSpPr/>
              <p:nvPr/>
            </p:nvGrpSpPr>
            <p:grpSpPr>
              <a:xfrm>
                <a:off x="0" y="0"/>
                <a:ext cx="1982313" cy="66745"/>
                <a:chOff x="0" y="0"/>
                <a:chExt cx="1982313" cy="66745"/>
              </a:xfrm>
            </p:grpSpPr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8ECC28B2-876E-0476-9553-94616FEE1CBE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55EB446-502F-16E3-8D26-D5F059CC355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149D246-B4A8-9A99-3606-BBA12B81C5B2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EC5BB3-F36A-5DA2-F699-770C7A21DAA7}"/>
                  </a:ext>
                </a:extLst>
              </p:cNvPr>
              <p:cNvSpPr/>
              <p:nvPr/>
            </p:nvSpPr>
            <p:spPr>
              <a:xfrm>
                <a:off x="353746" y="0"/>
                <a:ext cx="1247775" cy="4508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42EC1B-FD41-8BB5-BE7B-55888E750AB1}"/>
                </a:ext>
              </a:extLst>
            </p:cNvPr>
            <p:cNvSpPr/>
            <p:nvPr/>
          </p:nvSpPr>
          <p:spPr>
            <a:xfrm>
              <a:off x="499403" y="1463040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71FFF7-C9A7-1FB2-6553-A0F907211213}"/>
                </a:ext>
              </a:extLst>
            </p:cNvPr>
            <p:cNvSpPr/>
            <p:nvPr/>
          </p:nvSpPr>
          <p:spPr>
            <a:xfrm>
              <a:off x="492370" y="1758462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F7FBAE-13CC-8AD0-DEED-766DEFDFB5FA}"/>
                </a:ext>
              </a:extLst>
            </p:cNvPr>
            <p:cNvSpPr/>
            <p:nvPr/>
          </p:nvSpPr>
          <p:spPr>
            <a:xfrm>
              <a:off x="2201594" y="1470074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19B263-E40B-5DF1-915F-DFD8510E0321}"/>
                </a:ext>
              </a:extLst>
            </p:cNvPr>
            <p:cNvSpPr/>
            <p:nvPr/>
          </p:nvSpPr>
          <p:spPr>
            <a:xfrm>
              <a:off x="2201594" y="1758462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CC375E-0327-9AB0-4266-E4010B1C41FA}"/>
                </a:ext>
              </a:extLst>
            </p:cNvPr>
            <p:cNvSpPr/>
            <p:nvPr/>
          </p:nvSpPr>
          <p:spPr>
            <a:xfrm>
              <a:off x="492370" y="2152357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6422EC-FDEB-2939-D398-FDA16E2CFD75}"/>
                </a:ext>
              </a:extLst>
            </p:cNvPr>
            <p:cNvSpPr/>
            <p:nvPr/>
          </p:nvSpPr>
          <p:spPr>
            <a:xfrm>
              <a:off x="492370" y="2447779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ABCEF-E4FC-8C06-A4EA-F5ED56D9AD97}"/>
                </a:ext>
              </a:extLst>
            </p:cNvPr>
            <p:cNvSpPr/>
            <p:nvPr/>
          </p:nvSpPr>
          <p:spPr>
            <a:xfrm>
              <a:off x="2201594" y="2159391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6C8084-3F1C-8F1D-53F1-A026A42C0D2B}"/>
                </a:ext>
              </a:extLst>
            </p:cNvPr>
            <p:cNvSpPr/>
            <p:nvPr/>
          </p:nvSpPr>
          <p:spPr>
            <a:xfrm>
              <a:off x="2201594" y="2447779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799AC9-D69A-4830-FB87-67803F42CA1C}"/>
                </a:ext>
              </a:extLst>
            </p:cNvPr>
            <p:cNvSpPr/>
            <p:nvPr/>
          </p:nvSpPr>
          <p:spPr>
            <a:xfrm>
              <a:off x="499403" y="63305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F12FA5-4A9C-C71B-BBB7-123AD1BE4BFD}"/>
                </a:ext>
              </a:extLst>
            </p:cNvPr>
            <p:cNvSpPr/>
            <p:nvPr/>
          </p:nvSpPr>
          <p:spPr>
            <a:xfrm>
              <a:off x="499403" y="766689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003CE7-23B2-74AF-2839-33D8D84FC888}"/>
                </a:ext>
              </a:extLst>
            </p:cNvPr>
            <p:cNvSpPr/>
            <p:nvPr/>
          </p:nvSpPr>
          <p:spPr>
            <a:xfrm>
              <a:off x="2201594" y="63305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24C3B5-3AD0-C4FC-D7C9-6FD6114EB362}"/>
                </a:ext>
              </a:extLst>
            </p:cNvPr>
            <p:cNvSpPr/>
            <p:nvPr/>
          </p:nvSpPr>
          <p:spPr>
            <a:xfrm>
              <a:off x="2201594" y="766689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BF7603-79F9-8403-605A-CC438E0C1C46}"/>
                </a:ext>
              </a:extLst>
            </p:cNvPr>
            <p:cNvSpPr/>
            <p:nvPr/>
          </p:nvSpPr>
          <p:spPr>
            <a:xfrm>
              <a:off x="499403" y="365760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DCC699-16A4-CF19-6CCE-C5269723C302}"/>
                </a:ext>
              </a:extLst>
            </p:cNvPr>
            <p:cNvSpPr/>
            <p:nvPr/>
          </p:nvSpPr>
          <p:spPr>
            <a:xfrm>
              <a:off x="499403" y="1062111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721702-1098-F2D9-5E07-323F65581722}"/>
                </a:ext>
              </a:extLst>
            </p:cNvPr>
            <p:cNvSpPr/>
            <p:nvPr/>
          </p:nvSpPr>
          <p:spPr>
            <a:xfrm>
              <a:off x="2201594" y="365760"/>
              <a:ext cx="99695" cy="226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72581C-DEBF-107F-13C7-3FB23053CD5C}"/>
                </a:ext>
              </a:extLst>
            </p:cNvPr>
            <p:cNvSpPr/>
            <p:nvPr/>
          </p:nvSpPr>
          <p:spPr>
            <a:xfrm>
              <a:off x="2201594" y="1062111"/>
              <a:ext cx="100117" cy="2265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4E622BFB-4691-9F64-AFFA-3B73FC5EC755}"/>
                </a:ext>
              </a:extLst>
            </p:cNvPr>
            <p:cNvCxnSpPr/>
            <p:nvPr/>
          </p:nvCxnSpPr>
          <p:spPr>
            <a:xfrm flipV="1">
              <a:off x="0" y="2777002"/>
              <a:ext cx="277813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Espace réservé de la date 3">
            <a:extLst>
              <a:ext uri="{FF2B5EF4-FFF2-40B4-BE49-F238E27FC236}">
                <a16:creationId xmlns:a16="http://schemas.microsoft.com/office/drawing/2014/main" id="{D2F1BA15-BEDE-EAFE-EA5A-0DA3CFEC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4" name="Espace réservé du pied de page 4">
            <a:extLst>
              <a:ext uri="{FF2B5EF4-FFF2-40B4-BE49-F238E27FC236}">
                <a16:creationId xmlns:a16="http://schemas.microsoft.com/office/drawing/2014/main" id="{F1C5C14F-6644-7699-95D5-19245BE2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34949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93">
            <a:extLst>
              <a:ext uri="{FF2B5EF4-FFF2-40B4-BE49-F238E27FC236}">
                <a16:creationId xmlns:a16="http://schemas.microsoft.com/office/drawing/2014/main" id="{2CD1D825-4466-FA9D-6B77-619E25289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21885" r="4938" b="2234"/>
          <a:stretch/>
        </p:blipFill>
        <p:spPr>
          <a:xfrm>
            <a:off x="47839" y="1254557"/>
            <a:ext cx="11735189" cy="5454219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23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Fission chamber design</a:t>
            </a:r>
          </a:p>
        </p:txBody>
      </p:sp>
      <p:sp>
        <p:nvSpPr>
          <p:cNvPr id="95" name="Espace réservé de la date 3">
            <a:extLst>
              <a:ext uri="{FF2B5EF4-FFF2-40B4-BE49-F238E27FC236}">
                <a16:creationId xmlns:a16="http://schemas.microsoft.com/office/drawing/2014/main" id="{409C5B88-F3DE-CA0E-15A7-19A3D62C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6" name="Espace réservé du pied de page 4">
            <a:extLst>
              <a:ext uri="{FF2B5EF4-FFF2-40B4-BE49-F238E27FC236}">
                <a16:creationId xmlns:a16="http://schemas.microsoft.com/office/drawing/2014/main" id="{DD33631B-6187-C24C-FB87-F858E96F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894205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EB1D18-925F-115E-8846-15DBB06DC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21202" r="14222" b="7501"/>
          <a:stretch/>
        </p:blipFill>
        <p:spPr>
          <a:xfrm>
            <a:off x="118240" y="1127887"/>
            <a:ext cx="10671680" cy="5215764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24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Mounting of the samples at JRC-Geel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1E677F19-1BEC-8B07-C41B-FF757959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B5A4D16B-7AED-CCF6-1FB7-BD75FBDF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3657780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A21980A-FFA7-17F5-B1E7-0951BABA8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22701" r="31646" b="8128"/>
          <a:stretch/>
        </p:blipFill>
        <p:spPr>
          <a:xfrm>
            <a:off x="498928" y="1381124"/>
            <a:ext cx="7571836" cy="4920664"/>
          </a:xfrm>
          <a:prstGeom prst="rect">
            <a:avLst/>
          </a:prstGeo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 marL="7299325">
              <a:spcBef>
                <a:spcPts val="0"/>
              </a:spcBef>
            </a:pPr>
            <a:endParaRPr lang="en-US" sz="2000" dirty="0"/>
          </a:p>
          <a:p>
            <a:pPr marL="7299325">
              <a:spcBef>
                <a:spcPts val="0"/>
              </a:spcBef>
            </a:pPr>
            <a:endParaRPr lang="en-US" sz="2000" dirty="0"/>
          </a:p>
          <a:p>
            <a:pPr marL="7642225" indent="-342900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/>
              <a:t>Gas pressure of 800 mbar</a:t>
            </a:r>
          </a:p>
          <a:p>
            <a:pPr marL="7642225" indent="-34290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Good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dirty="0"/>
              <a:t>-FF separation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25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Fission chamber validation test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1AC7BDC7-3B1A-0226-FC15-A3D54783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208BE08-F870-DE1A-6FE0-B065F779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315870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895F6-91CE-EED9-5128-B7A4EED7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EFD72F-AE0D-03A9-0E53-FC1293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baseline="30000" dirty="0"/>
              <a:t>241</a:t>
            </a:r>
            <a:r>
              <a:rPr lang="fr-US" dirty="0"/>
              <a:t>Pu @n_TOF (2025)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9FACAC-88F9-1947-790E-30AFA7F7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02B1B4-9F1F-0DC3-5F4B-F147506D38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US" dirty="0"/>
              <a:t>2.</a:t>
            </a:r>
            <a:r>
              <a:rPr lang="fr-US" sz="9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07398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5254413"/>
            <a:ext cx="10961234" cy="1022825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dirty="0"/>
              <a:t>Plutonium is produced in reactors, </a:t>
            </a:r>
            <a:r>
              <a:rPr lang="en-US" sz="2000" baseline="30000" dirty="0"/>
              <a:t>239</a:t>
            </a:r>
            <a:r>
              <a:rPr lang="en-US" sz="2000" dirty="0"/>
              <a:t>Pu and </a:t>
            </a:r>
            <a:r>
              <a:rPr lang="en-US" sz="2000" baseline="30000" dirty="0"/>
              <a:t>241</a:t>
            </a:r>
            <a:r>
              <a:rPr lang="en-US" sz="2000" dirty="0"/>
              <a:t>Pu both contribute to energy production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aseline="30000" dirty="0"/>
              <a:t>241</a:t>
            </a:r>
            <a:r>
              <a:rPr lang="en-US" sz="2000" dirty="0"/>
              <a:t>Pu </a:t>
            </a:r>
            <a:r>
              <a:rPr lang="en-US" sz="2000" dirty="0" err="1"/>
              <a:t>xs</a:t>
            </a:r>
            <a:r>
              <a:rPr lang="en-US" sz="2000" dirty="0"/>
              <a:t> are not well known because of its short half-life (~14 years) and the </a:t>
            </a:r>
            <a:r>
              <a:rPr lang="en-US" sz="2000" baseline="30000" dirty="0"/>
              <a:t>241</a:t>
            </a:r>
            <a:r>
              <a:rPr lang="en-US" sz="2000" dirty="0"/>
              <a:t>Am build-up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27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Motivations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5E463E-4A38-8F4A-8515-D4ECF003B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9" y="1174651"/>
            <a:ext cx="9493625" cy="3931478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23670-5F0E-86B7-BACA-A47FE647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3BD8E0-5C72-B508-BD69-2B582A0A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88338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203BD0-AA0B-C446-CE37-9F3BB70C5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2917" r="1464" b="1267"/>
          <a:stretch/>
        </p:blipFill>
        <p:spPr>
          <a:xfrm>
            <a:off x="640083" y="2054483"/>
            <a:ext cx="11030989" cy="4323657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28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Capture and fission cross sections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C6B0DB72-5023-BD4C-BD52-9D62696549CB}"/>
              </a:ext>
            </a:extLst>
          </p:cNvPr>
          <p:cNvSpPr txBox="1">
            <a:spLocks/>
          </p:cNvSpPr>
          <p:nvPr/>
        </p:nvSpPr>
        <p:spPr>
          <a:xfrm>
            <a:off x="731838" y="1201379"/>
            <a:ext cx="11030989" cy="122229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dirty="0"/>
              <a:t>The fission cross section of </a:t>
            </a:r>
            <a:r>
              <a:rPr lang="en-US" sz="2000" baseline="30000" dirty="0"/>
              <a:t>241</a:t>
            </a:r>
            <a:r>
              <a:rPr lang="en-US" sz="2000" dirty="0"/>
              <a:t>Pu is at least three times larger than its capture cross section</a:t>
            </a:r>
          </a:p>
          <a:p>
            <a:pPr marL="268288" indent="-268288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There is only one time-of-flight measurement for capture, made by Weston at ORNL in the 70’s</a:t>
            </a:r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8546FF33-ACC1-FA9E-2266-0D288C92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5CE6099-3583-C02D-32A8-6A56F745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3947741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220484"/>
            <a:ext cx="11394644" cy="475841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endParaRPr lang="en-US" sz="2000" dirty="0"/>
          </a:p>
          <a:p>
            <a:pPr marL="6357938" indent="-341313">
              <a:spcBef>
                <a:spcPts val="0"/>
              </a:spcBef>
              <a:buFont typeface="Wingdings" pitchFamily="2" charset="2"/>
              <a:buChar char="q"/>
              <a:tabLst>
                <a:tab pos="6084888" algn="l"/>
              </a:tabLst>
            </a:pPr>
            <a:r>
              <a:rPr lang="en-US" sz="2000" dirty="0"/>
              <a:t>High activity (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dirty="0"/>
              <a:t> &gt; 99.99% with Q ~21 keV)</a:t>
            </a:r>
          </a:p>
          <a:p>
            <a:pPr marL="6357938" indent="-341313">
              <a:spcBef>
                <a:spcPts val="600"/>
              </a:spcBef>
              <a:buFont typeface="Wingdings" pitchFamily="2" charset="2"/>
              <a:buChar char="q"/>
              <a:tabLst>
                <a:tab pos="6084888" algn="l"/>
              </a:tabLst>
            </a:pP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dirty="0"/>
              <a:t> decay populates </a:t>
            </a:r>
            <a:r>
              <a:rPr lang="en-US" sz="2000" baseline="30000" dirty="0"/>
              <a:t>241gs</a:t>
            </a:r>
            <a:r>
              <a:rPr lang="en-US" sz="2000" dirty="0"/>
              <a:t>Am only (i.e., no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)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>
                <a:highlight>
                  <a:srgbClr val="00FFFF"/>
                </a:highlight>
              </a:rPr>
              <a:t>Possible issue for capture </a:t>
            </a:r>
            <a:r>
              <a:rPr lang="en-US" sz="2000" dirty="0" err="1">
                <a:highlight>
                  <a:srgbClr val="00FFFF"/>
                </a:highlight>
              </a:rPr>
              <a:t>xs</a:t>
            </a:r>
            <a:r>
              <a:rPr lang="en-US" sz="2000" dirty="0">
                <a:highlight>
                  <a:srgbClr val="00FFFF"/>
                </a:highlight>
              </a:rPr>
              <a:t> interferences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highlight>
                  <a:srgbClr val="FFFF00"/>
                </a:highlight>
              </a:rPr>
              <a:t>Possible issue for </a:t>
            </a:r>
            <a:r>
              <a:rPr lang="en-US" sz="2000" dirty="0">
                <a:highlight>
                  <a:srgbClr val="FFFF00"/>
                </a:highlight>
                <a:latin typeface="Symbol" pitchFamily="2" charset="2"/>
              </a:rPr>
              <a:t>a</a:t>
            </a:r>
            <a:r>
              <a:rPr lang="en-US" sz="2000" dirty="0">
                <a:highlight>
                  <a:srgbClr val="FFFF00"/>
                </a:highlight>
              </a:rPr>
              <a:t>-background in the FICH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29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Radioactive decay of Pu and daughters</a:t>
            </a:r>
            <a:endParaRPr lang="en-US" sz="27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2E2117E-B1CE-DC47-9FE5-3054C37C436F}"/>
              </a:ext>
            </a:extLst>
          </p:cNvPr>
          <p:cNvGrpSpPr/>
          <p:nvPr/>
        </p:nvGrpSpPr>
        <p:grpSpPr>
          <a:xfrm>
            <a:off x="6429827" y="2695534"/>
            <a:ext cx="5263245" cy="3283368"/>
            <a:chOff x="3845259" y="3025952"/>
            <a:chExt cx="5263245" cy="328336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D63065A-203E-15CA-A3A1-87766AF06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92" t="777" r="4852" b="66589"/>
            <a:stretch/>
          </p:blipFill>
          <p:spPr bwMode="auto">
            <a:xfrm>
              <a:off x="3845259" y="3025952"/>
              <a:ext cx="5119229" cy="32833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76CD176-B8F1-1797-DD18-3BBE6549C632}"/>
                </a:ext>
              </a:extLst>
            </p:cNvPr>
            <p:cNvGrpSpPr/>
            <p:nvPr/>
          </p:nvGrpSpPr>
          <p:grpSpPr>
            <a:xfrm>
              <a:off x="4851392" y="3115879"/>
              <a:ext cx="4257112" cy="2385964"/>
              <a:chOff x="4851392" y="3115879"/>
              <a:chExt cx="4257112" cy="2385964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C7FA98A-2D71-A5DF-2912-F1E532E8B665}"/>
                  </a:ext>
                </a:extLst>
              </p:cNvPr>
              <p:cNvSpPr txBox="1"/>
              <p:nvPr/>
            </p:nvSpPr>
            <p:spPr>
              <a:xfrm>
                <a:off x="8432098" y="3115879"/>
                <a:ext cx="4603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n</a:t>
                </a:r>
                <a:r>
                  <a:rPr lang="fr-US" sz="1200" dirty="0"/>
                  <a:t>o </a:t>
                </a:r>
                <a:r>
                  <a:rPr lang="fr-US" sz="1200" dirty="0">
                    <a:latin typeface="Symbol" pitchFamily="2" charset="2"/>
                  </a:rPr>
                  <a:t>g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D11EBEE-B74C-0635-67D8-3578797F4040}"/>
                  </a:ext>
                </a:extLst>
              </p:cNvPr>
              <p:cNvSpPr txBox="1"/>
              <p:nvPr/>
            </p:nvSpPr>
            <p:spPr>
              <a:xfrm>
                <a:off x="6049167" y="5157192"/>
                <a:ext cx="5501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~n</a:t>
                </a:r>
                <a:r>
                  <a:rPr lang="fr-US" sz="1200" dirty="0"/>
                  <a:t>o </a:t>
                </a:r>
                <a:r>
                  <a:rPr lang="fr-US" sz="1200" dirty="0">
                    <a:latin typeface="Symbol" pitchFamily="2" charset="2"/>
                  </a:rPr>
                  <a:t>g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5FCC186-9B3F-7434-0001-49959D6779B0}"/>
                  </a:ext>
                </a:extLst>
              </p:cNvPr>
              <p:cNvSpPr txBox="1"/>
              <p:nvPr/>
            </p:nvSpPr>
            <p:spPr>
              <a:xfrm>
                <a:off x="8019744" y="4581128"/>
                <a:ext cx="1088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E</a:t>
                </a:r>
                <a:r>
                  <a:rPr lang="fr-US" sz="1200" dirty="0">
                    <a:latin typeface="Symbol" pitchFamily="2" charset="2"/>
                  </a:rPr>
                  <a:t>g</a:t>
                </a:r>
                <a:r>
                  <a:rPr lang="fr-US" sz="1200" dirty="0"/>
                  <a:t> = 149 keV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3D72BFD-2D60-2D69-1BB6-3A9D3CA24C6E}"/>
                  </a:ext>
                </a:extLst>
              </p:cNvPr>
              <p:cNvSpPr txBox="1"/>
              <p:nvPr/>
            </p:nvSpPr>
            <p:spPr>
              <a:xfrm>
                <a:off x="6444208" y="3584049"/>
                <a:ext cx="10038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E</a:t>
                </a:r>
                <a:r>
                  <a:rPr lang="fr-US" sz="1200" dirty="0">
                    <a:latin typeface="Symbol" pitchFamily="2" charset="2"/>
                  </a:rPr>
                  <a:t>g</a:t>
                </a:r>
                <a:r>
                  <a:rPr lang="fr-US" sz="1200" dirty="0"/>
                  <a:t> = 60 keV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EEA9463-13BE-9D8E-9373-124089A3D507}"/>
                  </a:ext>
                </a:extLst>
              </p:cNvPr>
              <p:cNvSpPr txBox="1"/>
              <p:nvPr/>
            </p:nvSpPr>
            <p:spPr>
              <a:xfrm>
                <a:off x="6938784" y="4633681"/>
                <a:ext cx="7569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a few</a:t>
                </a:r>
                <a:r>
                  <a:rPr lang="fr-US" sz="1200" dirty="0"/>
                  <a:t> </a:t>
                </a:r>
                <a:r>
                  <a:rPr lang="fr-US" sz="1200" dirty="0">
                    <a:latin typeface="Symbol" pitchFamily="2" charset="2"/>
                  </a:rPr>
                  <a:t>g</a:t>
                </a:r>
                <a:r>
                  <a:rPr lang="fr-US" sz="1200" dirty="0"/>
                  <a:t>s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AC44B20-D61B-18F1-ABD7-B5B7F25FC036}"/>
                  </a:ext>
                </a:extLst>
              </p:cNvPr>
              <p:cNvSpPr txBox="1"/>
              <p:nvPr/>
            </p:nvSpPr>
            <p:spPr>
              <a:xfrm>
                <a:off x="4851392" y="5240233"/>
                <a:ext cx="10134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/>
                  <a:t>E</a:t>
                </a:r>
                <a:r>
                  <a:rPr lang="fr-US" sz="1100" dirty="0">
                    <a:latin typeface="Symbol" pitchFamily="2" charset="2"/>
                  </a:rPr>
                  <a:t>g</a:t>
                </a:r>
                <a:r>
                  <a:rPr lang="fr-US" sz="1100" dirty="0"/>
                  <a:t> = 312 keV</a:t>
                </a:r>
              </a:p>
            </p:txBody>
          </p:sp>
        </p:grpSp>
      </p:grp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36BBFB2B-B50E-5CF2-89D4-A74215D75DB4}"/>
              </a:ext>
            </a:extLst>
          </p:cNvPr>
          <p:cNvGraphicFramePr>
            <a:graphicFrameLocks noGrp="1"/>
          </p:cNvGraphicFramePr>
          <p:nvPr/>
        </p:nvGraphicFramePr>
        <p:xfrm>
          <a:off x="820691" y="1152737"/>
          <a:ext cx="5712460" cy="106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2365">
                  <a:extLst>
                    <a:ext uri="{9D8B030D-6E8A-4147-A177-3AD203B41FA5}">
                      <a16:colId xmlns:a16="http://schemas.microsoft.com/office/drawing/2014/main" val="2013649747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35174829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15941432"/>
                    </a:ext>
                  </a:extLst>
                </a:gridCol>
                <a:gridCol w="1142365">
                  <a:extLst>
                    <a:ext uri="{9D8B030D-6E8A-4147-A177-3AD203B41FA5}">
                      <a16:colId xmlns:a16="http://schemas.microsoft.com/office/drawing/2014/main" val="3232771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31662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Parent nucleus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T</a:t>
                      </a:r>
                      <a:r>
                        <a:rPr lang="en-US" sz="1400" kern="0" baseline="-25000" dirty="0">
                          <a:effectLst/>
                        </a:rPr>
                        <a:t>1/2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Decay mode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Daughter nucleus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T</a:t>
                      </a:r>
                      <a:r>
                        <a:rPr lang="en-US" sz="1400" kern="0" baseline="-25000" dirty="0">
                          <a:effectLst/>
                        </a:rPr>
                        <a:t>1/2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573003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241</a:t>
                      </a:r>
                      <a:r>
                        <a:rPr lang="en-US" sz="1400" kern="0" dirty="0">
                          <a:effectLst/>
                        </a:rPr>
                        <a:t>Pu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highlight>
                            <a:srgbClr val="00FFFF"/>
                          </a:highlight>
                        </a:rPr>
                        <a:t>14.3 y</a:t>
                      </a:r>
                      <a:endParaRPr lang="fr-US" sz="1400" kern="100" dirty="0"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b</a:t>
                      </a:r>
                      <a:r>
                        <a:rPr lang="en-US" sz="1400" kern="0" dirty="0">
                          <a:effectLst/>
                        </a:rPr>
                        <a:t>- (~100%)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241</a:t>
                      </a:r>
                      <a:r>
                        <a:rPr lang="en-US" sz="1400" kern="0" dirty="0">
                          <a:effectLst/>
                        </a:rPr>
                        <a:t>Am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433 y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628151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241</a:t>
                      </a: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Am</a:t>
                      </a:r>
                      <a:endParaRPr lang="fr-US" sz="1400" kern="1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highlight>
                            <a:srgbClr val="FFFF00"/>
                          </a:highlight>
                        </a:rPr>
                        <a:t>433 y</a:t>
                      </a:r>
                      <a:endParaRPr lang="fr-US" sz="14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highlight>
                            <a:srgbClr val="FFFF00"/>
                          </a:highlight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  <a:highlight>
                            <a:srgbClr val="FFFF00"/>
                          </a:highlight>
                        </a:rPr>
                        <a:t> (100%)</a:t>
                      </a:r>
                      <a:endParaRPr lang="fr-US" sz="14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237</a:t>
                      </a:r>
                      <a:r>
                        <a:rPr lang="en-US" sz="1400" kern="0" dirty="0">
                          <a:effectLst/>
                        </a:rPr>
                        <a:t>Np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2.1 My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824405006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85FD1B5F-E749-6EDD-A7FE-A296895FEF95}"/>
              </a:ext>
            </a:extLst>
          </p:cNvPr>
          <p:cNvGraphicFramePr>
            <a:graphicFrameLocks noGrp="1"/>
          </p:cNvGraphicFramePr>
          <p:nvPr/>
        </p:nvGraphicFramePr>
        <p:xfrm>
          <a:off x="820691" y="3575656"/>
          <a:ext cx="5712460" cy="14268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2365">
                  <a:extLst>
                    <a:ext uri="{9D8B030D-6E8A-4147-A177-3AD203B41FA5}">
                      <a16:colId xmlns:a16="http://schemas.microsoft.com/office/drawing/2014/main" val="2013649747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35174829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15941432"/>
                    </a:ext>
                  </a:extLst>
                </a:gridCol>
                <a:gridCol w="1142365">
                  <a:extLst>
                    <a:ext uri="{9D8B030D-6E8A-4147-A177-3AD203B41FA5}">
                      <a16:colId xmlns:a16="http://schemas.microsoft.com/office/drawing/2014/main" val="3232771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31662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238</a:t>
                      </a:r>
                      <a:r>
                        <a:rPr lang="en-US" sz="1400" kern="0" dirty="0">
                          <a:effectLst/>
                        </a:rPr>
                        <a:t>Pu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87.7 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</a:rPr>
                        <a:t>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234</a:t>
                      </a:r>
                      <a:r>
                        <a:rPr lang="en-US" sz="1400" kern="0" dirty="0">
                          <a:effectLst/>
                        </a:rPr>
                        <a:t>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245 </a:t>
                      </a:r>
                      <a:r>
                        <a:rPr lang="en-US" sz="1400" kern="0" dirty="0" err="1">
                          <a:effectLst/>
                        </a:rPr>
                        <a:t>ky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7891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239</a:t>
                      </a: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Pu</a:t>
                      </a:r>
                      <a:endParaRPr lang="fr-US" sz="1400" kern="1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24.1 ky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</a:rPr>
                        <a:t>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235</a:t>
                      </a:r>
                      <a:r>
                        <a:rPr lang="en-US" sz="1400" kern="0" dirty="0">
                          <a:effectLst/>
                        </a:rPr>
                        <a:t>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704 My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39170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240</a:t>
                      </a: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Pu</a:t>
                      </a:r>
                      <a:endParaRPr lang="fr-US" sz="1400" kern="1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highlight>
                            <a:srgbClr val="FFFF00"/>
                          </a:highlight>
                        </a:rPr>
                        <a:t>6.6 </a:t>
                      </a:r>
                      <a:r>
                        <a:rPr lang="en-US" sz="1400" kern="0" dirty="0" err="1">
                          <a:effectLst/>
                          <a:highlight>
                            <a:srgbClr val="FFFF00"/>
                          </a:highlight>
                        </a:rPr>
                        <a:t>ky</a:t>
                      </a:r>
                      <a:endParaRPr lang="fr-US" sz="14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highlight>
                            <a:srgbClr val="FFFF00"/>
                          </a:highlight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  <a:highlight>
                            <a:srgbClr val="FFFF00"/>
                          </a:highlight>
                        </a:rPr>
                        <a:t> (100%)</a:t>
                      </a:r>
                      <a:endParaRPr lang="fr-US" sz="14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236</a:t>
                      </a:r>
                      <a:r>
                        <a:rPr lang="en-US" sz="1400" kern="0" dirty="0">
                          <a:effectLst/>
                        </a:rPr>
                        <a:t>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23 My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72668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242</a:t>
                      </a: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</a:rPr>
                        <a:t>Pu</a:t>
                      </a:r>
                      <a:endParaRPr lang="fr-US" sz="1400" kern="1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373 ky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</a:rPr>
                        <a:t>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>
                          <a:effectLst/>
                        </a:rPr>
                        <a:t>238</a:t>
                      </a:r>
                      <a:r>
                        <a:rPr lang="en-US" sz="1400" kern="0">
                          <a:effectLst/>
                        </a:rPr>
                        <a:t>U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~stable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94064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>
                          <a:effectLst/>
                        </a:rPr>
                        <a:t>244</a:t>
                      </a:r>
                      <a:r>
                        <a:rPr lang="en-US" sz="1400" kern="0">
                          <a:effectLst/>
                        </a:rPr>
                        <a:t>Pu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81 My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</a:rPr>
                        <a:t>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N/A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252715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C2380002-4390-9C04-C97C-6B657059CEB2}"/>
              </a:ext>
            </a:extLst>
          </p:cNvPr>
          <p:cNvGraphicFramePr>
            <a:graphicFrameLocks noGrp="1"/>
          </p:cNvGraphicFramePr>
          <p:nvPr/>
        </p:nvGraphicFramePr>
        <p:xfrm>
          <a:off x="820691" y="2908922"/>
          <a:ext cx="5712460" cy="5707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2365">
                  <a:extLst>
                    <a:ext uri="{9D8B030D-6E8A-4147-A177-3AD203B41FA5}">
                      <a16:colId xmlns:a16="http://schemas.microsoft.com/office/drawing/2014/main" val="2013649747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35174829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15941432"/>
                    </a:ext>
                  </a:extLst>
                </a:gridCol>
                <a:gridCol w="1142365">
                  <a:extLst>
                    <a:ext uri="{9D8B030D-6E8A-4147-A177-3AD203B41FA5}">
                      <a16:colId xmlns:a16="http://schemas.microsoft.com/office/drawing/2014/main" val="3232771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31662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0" baseline="300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  <a:r>
                        <a:rPr lang="en-US" sz="1400" b="1" kern="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Np</a:t>
                      </a:r>
                      <a:endParaRPr lang="fr-US" sz="1400" b="1" kern="0" baseline="300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2.1 My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a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233</a:t>
                      </a:r>
                      <a:r>
                        <a:rPr lang="en-US" sz="1400" kern="0" dirty="0">
                          <a:effectLst/>
                        </a:rPr>
                        <a:t>Pa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27 d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50150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233</a:t>
                      </a:r>
                      <a:r>
                        <a:rPr lang="en-US" sz="1400" kern="0" dirty="0">
                          <a:effectLst/>
                        </a:rPr>
                        <a:t>Pa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>
                          <a:effectLst/>
                        </a:rPr>
                        <a:t>27 d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b-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233</a:t>
                      </a:r>
                      <a:r>
                        <a:rPr lang="en-US" sz="1400" kern="0" dirty="0">
                          <a:effectLst/>
                        </a:rPr>
                        <a:t>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159 </a:t>
                      </a:r>
                      <a:r>
                        <a:rPr lang="en-US" sz="1400" kern="0" dirty="0" err="1">
                          <a:effectLst/>
                        </a:rPr>
                        <a:t>ky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529920"/>
                  </a:ext>
                </a:extLst>
              </a:tr>
            </a:tbl>
          </a:graphicData>
        </a:graphic>
      </p:graphicFrame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234D21C5-08EA-E5B4-D301-A6CC94078ED1}"/>
              </a:ext>
            </a:extLst>
          </p:cNvPr>
          <p:cNvGraphicFramePr>
            <a:graphicFrameLocks noGrp="1"/>
          </p:cNvGraphicFramePr>
          <p:nvPr/>
        </p:nvGraphicFramePr>
        <p:xfrm>
          <a:off x="820691" y="2232857"/>
          <a:ext cx="5712460" cy="57072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42365">
                  <a:extLst>
                    <a:ext uri="{9D8B030D-6E8A-4147-A177-3AD203B41FA5}">
                      <a16:colId xmlns:a16="http://schemas.microsoft.com/office/drawing/2014/main" val="2013649747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35174829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15941432"/>
                    </a:ext>
                  </a:extLst>
                </a:gridCol>
                <a:gridCol w="1142365">
                  <a:extLst>
                    <a:ext uri="{9D8B030D-6E8A-4147-A177-3AD203B41FA5}">
                      <a16:colId xmlns:a16="http://schemas.microsoft.com/office/drawing/2014/main" val="3232771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1316622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 dirty="0">
                          <a:effectLst/>
                        </a:rPr>
                        <a:t>241</a:t>
                      </a:r>
                      <a:r>
                        <a:rPr lang="en-US" sz="1400" kern="0" dirty="0">
                          <a:effectLst/>
                        </a:rPr>
                        <a:t>Pu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14.3 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a</a:t>
                      </a:r>
                      <a:r>
                        <a:rPr lang="en-US" sz="1400" kern="0" dirty="0">
                          <a:effectLst/>
                        </a:rPr>
                        <a:t> (&lt;&lt;1%)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>
                          <a:effectLst/>
                        </a:rPr>
                        <a:t>237</a:t>
                      </a:r>
                      <a:r>
                        <a:rPr lang="en-US" sz="1400" kern="0">
                          <a:effectLst/>
                        </a:rPr>
                        <a:t>U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6.75 d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4525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>
                          <a:effectLst/>
                        </a:rPr>
                        <a:t>237</a:t>
                      </a:r>
                      <a:r>
                        <a:rPr lang="en-US" sz="1400" kern="0">
                          <a:effectLst/>
                        </a:rPr>
                        <a:t>U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6.75 d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  <a:latin typeface="Symbol" pitchFamily="2" charset="2"/>
                        </a:rPr>
                        <a:t>b</a:t>
                      </a:r>
                      <a:r>
                        <a:rPr lang="en-US" sz="1400" kern="0" dirty="0">
                          <a:effectLst/>
                        </a:rPr>
                        <a:t>- (100%)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baseline="30000">
                          <a:effectLst/>
                        </a:rPr>
                        <a:t>237</a:t>
                      </a:r>
                      <a:r>
                        <a:rPr lang="en-US" sz="1400" kern="0">
                          <a:effectLst/>
                        </a:rPr>
                        <a:t>Np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0" dirty="0">
                          <a:effectLst/>
                        </a:rPr>
                        <a:t>2.1 My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496465"/>
                  </a:ext>
                </a:extLst>
              </a:tr>
            </a:tbl>
          </a:graphicData>
        </a:graphic>
      </p:graphicFrame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F7FED064-46BB-4554-095B-AFF37633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8B7C94C-E75E-86F0-D849-0A99B4C8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313251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895F6-91CE-EED9-5128-B7A4EED7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EFD72F-AE0D-03A9-0E53-FC1293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</a:t>
            </a:r>
            <a:r>
              <a:rPr lang="fr-US" dirty="0"/>
              <a:t>ission Chamber</a:t>
            </a:r>
            <a:br>
              <a:rPr lang="fr-US" dirty="0"/>
            </a:br>
            <a:r>
              <a:rPr lang="fr-US" dirty="0"/>
              <a:t>for fission tagging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9FACAC-88F9-1947-790E-30AFA7F7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02B1B4-9F1F-0DC3-5F4B-F147506D38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6044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6E408F-68D4-6B0E-1DAF-A961B5256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2342" r="1926" b="3721"/>
          <a:stretch/>
        </p:blipFill>
        <p:spPr>
          <a:xfrm rot="5400000">
            <a:off x="4255593" y="-2898430"/>
            <a:ext cx="3680815" cy="12126318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30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Simulation of capture counting rates</a:t>
            </a:r>
            <a:endParaRPr lang="en-US" sz="2700" dirty="0"/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02EF7DA7-A134-1D33-F416-28EFE30C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080500"/>
            <a:ext cx="11167889" cy="496252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Binning adapted to have a statistical precision better than ~3% (~10</a:t>
            </a:r>
            <a:r>
              <a:rPr lang="en-US" sz="2000" baseline="30000" dirty="0"/>
              <a:t>3</a:t>
            </a:r>
            <a:r>
              <a:rPr lang="en-US" sz="2000" dirty="0"/>
              <a:t> counts/bin)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E &lt; ~20 eV ⟹ 200 bpd (bins per decade) allow for good resolution and statistics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12E8FBA-4A72-B682-1CB1-C5ECD0557045}"/>
              </a:ext>
            </a:extLst>
          </p:cNvPr>
          <p:cNvGrpSpPr/>
          <p:nvPr/>
        </p:nvGrpSpPr>
        <p:grpSpPr>
          <a:xfrm>
            <a:off x="9204858" y="1256946"/>
            <a:ext cx="652743" cy="3897940"/>
            <a:chOff x="8973857" y="1256946"/>
            <a:chExt cx="652743" cy="389794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A454C75-6C7E-5E1F-C85E-F83E06DA3BC0}"/>
                </a:ext>
              </a:extLst>
            </p:cNvPr>
            <p:cNvCxnSpPr>
              <a:cxnSpLocks/>
            </p:cNvCxnSpPr>
            <p:nvPr/>
          </p:nvCxnSpPr>
          <p:spPr>
            <a:xfrm>
              <a:off x="9215780" y="1256946"/>
              <a:ext cx="0" cy="3593739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32190BE-931D-D735-052D-838642645254}"/>
                </a:ext>
              </a:extLst>
            </p:cNvPr>
            <p:cNvSpPr txBox="1"/>
            <p:nvPr/>
          </p:nvSpPr>
          <p:spPr>
            <a:xfrm>
              <a:off x="8973857" y="4847109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US" sz="1400" dirty="0"/>
                <a:t>20 eV</a:t>
              </a:r>
            </a:p>
          </p:txBody>
        </p:sp>
      </p:grp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C38AD77-1C01-4432-222E-0C55A39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89FCFCFE-001C-9785-EF7D-A166564A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1514414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728325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Composition calculated in 2025 four months after the last Am purification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268288" indent="-26828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Significant contributions from </a:t>
            </a:r>
            <a:r>
              <a:rPr lang="en-US" sz="2000" baseline="30000" dirty="0"/>
              <a:t>238</a:t>
            </a:r>
            <a:r>
              <a:rPr lang="en-US" sz="2000" dirty="0"/>
              <a:t>Pu, </a:t>
            </a:r>
            <a:r>
              <a:rPr lang="en-US" sz="2000" baseline="30000" dirty="0"/>
              <a:t>240</a:t>
            </a:r>
            <a:r>
              <a:rPr lang="en-US" sz="2000" dirty="0"/>
              <a:t>Pu, and especially </a:t>
            </a:r>
            <a:r>
              <a:rPr lang="en-US" sz="2000" baseline="30000" dirty="0"/>
              <a:t>241</a:t>
            </a:r>
            <a:r>
              <a:rPr lang="en-US" sz="2000" dirty="0"/>
              <a:t>Am</a:t>
            </a:r>
          </a:p>
          <a:p>
            <a:pPr marL="268288" indent="-26828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Total contribution from Pu isotopes is 30 MBq (in 4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/>
              <a:t>)</a:t>
            </a:r>
          </a:p>
          <a:p>
            <a:pPr marL="268288" indent="-26828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baseline="30000" dirty="0"/>
              <a:t>241</a:t>
            </a:r>
            <a:r>
              <a:rPr lang="en-US" sz="2000" dirty="0"/>
              <a:t>Am build-up would add between 20 MBq (1% build-up) and 40 MBq (2% build-up)</a:t>
            </a:r>
          </a:p>
          <a:p>
            <a:pPr marL="268288" indent="-26828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The new FICH should be able to handle such an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dirty="0"/>
              <a:t>-background, i.e. up to ~5 MBq/channel</a:t>
            </a:r>
            <a:br>
              <a:rPr lang="en-US" sz="2000" dirty="0"/>
            </a:br>
            <a:r>
              <a:rPr lang="en-US" dirty="0"/>
              <a:t>(see tests at 14 MBq/channel in Laurent et al., NIMA 990 (2021) 164966)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31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b="1" dirty="0"/>
              <a:t>Alpha-activity from a 15 mg sample (~10 mg of </a:t>
            </a:r>
            <a:r>
              <a:rPr lang="en-US" b="1" baseline="30000" dirty="0"/>
              <a:t>241</a:t>
            </a:r>
            <a:r>
              <a:rPr lang="en-US" b="1" dirty="0"/>
              <a:t>Pu)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140A718-0904-8762-9EBE-99245FE745B2}"/>
              </a:ext>
            </a:extLst>
          </p:cNvPr>
          <p:cNvGraphicFramePr>
            <a:graphicFrameLocks noGrp="1"/>
          </p:cNvGraphicFramePr>
          <p:nvPr/>
        </p:nvGraphicFramePr>
        <p:xfrm>
          <a:off x="1016590" y="1948788"/>
          <a:ext cx="9600000" cy="197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0000">
                  <a:extLst>
                    <a:ext uri="{9D8B030D-6E8A-4147-A177-3AD203B41FA5}">
                      <a16:colId xmlns:a16="http://schemas.microsoft.com/office/drawing/2014/main" val="857952194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1811725473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735342199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81124695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488718887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2024262956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1273302077"/>
                    </a:ext>
                  </a:extLst>
                </a:gridCol>
                <a:gridCol w="1200000">
                  <a:extLst>
                    <a:ext uri="{9D8B030D-6E8A-4147-A177-3AD203B41FA5}">
                      <a16:colId xmlns:a16="http://schemas.microsoft.com/office/drawing/2014/main" val="3131372265"/>
                    </a:ext>
                  </a:extLst>
                </a:gridCol>
              </a:tblGrid>
              <a:tr h="550216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Pu-238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Pu-239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Pu-240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Pu-241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Pu-242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Am-241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2483390"/>
                  </a:ext>
                </a:extLst>
              </a:tr>
              <a:tr h="550216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Atom</a:t>
                      </a:r>
                      <a:r>
                        <a:rPr lang="fr-FR" dirty="0"/>
                        <a:t>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0.07%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16.6%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65.3%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~1%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4028900"/>
                  </a:ext>
                </a:extLst>
              </a:tr>
              <a:tr h="8795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ymbol" pitchFamily="2" charset="2"/>
                        </a:rPr>
                        <a:t>a</a:t>
                      </a:r>
                      <a:r>
                        <a:rPr lang="fr-FR" dirty="0"/>
                        <a:t>-</a:t>
                      </a:r>
                      <a:r>
                        <a:rPr lang="fr-FR" dirty="0" err="1"/>
                        <a:t>activity</a:t>
                      </a:r>
                      <a:r>
                        <a:rPr lang="fr-FR" dirty="0"/>
                        <a:t> (MBq)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6.5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~50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6972003"/>
                  </a:ext>
                </a:extLst>
              </a:tr>
            </a:tbl>
          </a:graphicData>
        </a:graphic>
      </p:graphicFrame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87AB25B-F9E0-E540-C65F-1C5B3E28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F49FCA-1D00-97C1-5580-321F0361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069696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Assuming a maximum activity in 4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/>
              <a:t> of 70 MBq (30 MBq from Pu + 40 MBq from 2% </a:t>
            </a:r>
            <a:r>
              <a:rPr lang="en-US" sz="2000" baseline="30000" dirty="0"/>
              <a:t>241</a:t>
            </a:r>
            <a:r>
              <a:rPr lang="en-US" sz="2000" dirty="0"/>
              <a:t>Am)</a:t>
            </a:r>
            <a:endParaRPr lang="en-US" sz="2000" dirty="0">
              <a:latin typeface="Symbol" pitchFamily="2" charset="2"/>
            </a:endParaRPr>
          </a:p>
          <a:p>
            <a:pPr>
              <a:spcBef>
                <a:spcPts val="600"/>
              </a:spcBef>
            </a:pPr>
            <a:r>
              <a:rPr lang="en-US" sz="2000" dirty="0"/>
              <a:t>- 1 anode for every deposit (on the cathode), i.e. alpha-activity in 2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/>
              <a:t> only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- deposits of diameter 40 mm or 30 mm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=&gt; 8 deposits of ∅ 30 mm should be ok (8 channels is the maximum with the “FICH-U3” design)</a:t>
            </a: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32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Deposits of ~10 mg of </a:t>
            </a:r>
            <a:r>
              <a:rPr lang="en-US" b="1" baseline="30000" dirty="0"/>
              <a:t>241</a:t>
            </a:r>
            <a:r>
              <a:rPr lang="en-US" b="1" dirty="0"/>
              <a:t>Pu (15 mg of Pu)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38F6DAA-4190-F2AA-8499-97B83FA43096}"/>
              </a:ext>
            </a:extLst>
          </p:cNvPr>
          <p:cNvGraphicFramePr>
            <a:graphicFrameLocks noGrp="1"/>
          </p:cNvGraphicFramePr>
          <p:nvPr/>
        </p:nvGraphicFramePr>
        <p:xfrm>
          <a:off x="972378" y="2882351"/>
          <a:ext cx="10247244" cy="164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357">
                  <a:extLst>
                    <a:ext uri="{9D8B030D-6E8A-4147-A177-3AD203B41FA5}">
                      <a16:colId xmlns:a16="http://schemas.microsoft.com/office/drawing/2014/main" val="4026824278"/>
                    </a:ext>
                  </a:extLst>
                </a:gridCol>
                <a:gridCol w="1490869">
                  <a:extLst>
                    <a:ext uri="{9D8B030D-6E8A-4147-A177-3AD203B41FA5}">
                      <a16:colId xmlns:a16="http://schemas.microsoft.com/office/drawing/2014/main" val="3231079969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3224842978"/>
                    </a:ext>
                  </a:extLst>
                </a:gridCol>
                <a:gridCol w="1838739">
                  <a:extLst>
                    <a:ext uri="{9D8B030D-6E8A-4147-A177-3AD203B41FA5}">
                      <a16:colId xmlns:a16="http://schemas.microsoft.com/office/drawing/2014/main" val="3652052549"/>
                    </a:ext>
                  </a:extLst>
                </a:gridCol>
                <a:gridCol w="1928192">
                  <a:extLst>
                    <a:ext uri="{9D8B030D-6E8A-4147-A177-3AD203B41FA5}">
                      <a16:colId xmlns:a16="http://schemas.microsoft.com/office/drawing/2014/main" val="130801586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507601637"/>
                    </a:ext>
                  </a:extLst>
                </a:gridCol>
              </a:tblGrid>
              <a:tr h="244077">
                <a:tc gridSpan="2">
                  <a:txBody>
                    <a:bodyPr/>
                    <a:lstStyle/>
                    <a:p>
                      <a:pPr algn="ctr"/>
                      <a:endParaRPr lang="fr-US" sz="1800" dirty="0"/>
                    </a:p>
                  </a:txBody>
                  <a:tcPr marL="90000" anchor="ctr" anchorCtr="1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US" sz="1800" dirty="0"/>
                        <a:t>4 anodes</a:t>
                      </a: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US" sz="1800" dirty="0"/>
                        <a:t>6 anodes</a:t>
                      </a: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US" sz="1800" dirty="0"/>
                        <a:t>8 anodes</a:t>
                      </a: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US" sz="1800" dirty="0"/>
                        <a:t>10 anodes</a:t>
                      </a:r>
                    </a:p>
                  </a:txBody>
                  <a:tcPr marL="90000" anchor="ctr" anchorCtr="1"/>
                </a:tc>
                <a:extLst>
                  <a:ext uri="{0D108BD9-81ED-4DB2-BD59-A6C34878D82A}">
                    <a16:rowId xmlns:a16="http://schemas.microsoft.com/office/drawing/2014/main" val="938923673"/>
                  </a:ext>
                </a:extLst>
              </a:tr>
              <a:tr h="244077">
                <a:tc gridSpan="2"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Symbol" pitchFamily="2" charset="2"/>
                        </a:rPr>
                        <a:t>a</a:t>
                      </a:r>
                      <a:r>
                        <a:rPr lang="fr-FR" sz="1800" dirty="0"/>
                        <a:t>-a</a:t>
                      </a:r>
                      <a:r>
                        <a:rPr lang="fr-US" sz="1800" dirty="0"/>
                        <a:t>ctivity/channel</a:t>
                      </a:r>
                    </a:p>
                  </a:txBody>
                  <a:tcPr marL="90000" anchor="ctr" anchorCtr="1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8.8 MBq</a:t>
                      </a:r>
                      <a:endParaRPr lang="fr-US" sz="1800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5.8 MBq</a:t>
                      </a:r>
                      <a:endParaRPr lang="fr-US" sz="1800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highlight>
                            <a:srgbClr val="FFFF00"/>
                          </a:highlight>
                        </a:rPr>
                        <a:t>4.4 MBq</a:t>
                      </a:r>
                      <a:endParaRPr lang="fr-US" sz="1800" dirty="0">
                        <a:highlight>
                          <a:srgbClr val="FFFF00"/>
                        </a:highlight>
                      </a:endParaRP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3.5 MBq</a:t>
                      </a:r>
                      <a:endParaRPr lang="fr-US" sz="1800" dirty="0"/>
                    </a:p>
                  </a:txBody>
                  <a:tcPr marL="90000" anchor="ctr" anchorCtr="1"/>
                </a:tc>
                <a:extLst>
                  <a:ext uri="{0D108BD9-81ED-4DB2-BD59-A6C34878D82A}">
                    <a16:rowId xmlns:a16="http://schemas.microsoft.com/office/drawing/2014/main" val="3927811474"/>
                  </a:ext>
                </a:extLst>
              </a:tr>
              <a:tr h="483269">
                <a:tc rowSpan="2">
                  <a:txBody>
                    <a:bodyPr/>
                    <a:lstStyle/>
                    <a:p>
                      <a:pPr algn="ctr"/>
                      <a:r>
                        <a:rPr lang="fr-US" sz="1800" dirty="0"/>
                        <a:t>Deposit thickness</a:t>
                      </a: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US" sz="1800" dirty="0"/>
                        <a:t>∅ = 40 mm</a:t>
                      </a: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298 </a:t>
                      </a:r>
                      <a:r>
                        <a:rPr lang="fr-FR" sz="1800" dirty="0">
                          <a:latin typeface="Symbol" pitchFamily="2" charset="2"/>
                        </a:rPr>
                        <a:t>m</a:t>
                      </a:r>
                      <a:r>
                        <a:rPr lang="fr-FR" sz="1800" dirty="0"/>
                        <a:t>g/cm</a:t>
                      </a:r>
                      <a:r>
                        <a:rPr lang="fr-FR" sz="1800" baseline="30000" dirty="0"/>
                        <a:t>2</a:t>
                      </a:r>
                      <a:endParaRPr lang="fr-US" sz="1800" baseline="30000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200 </a:t>
                      </a:r>
                      <a:r>
                        <a:rPr lang="fr-FR" sz="1800" dirty="0">
                          <a:latin typeface="Symbol" pitchFamily="2" charset="2"/>
                        </a:rPr>
                        <a:t>m</a:t>
                      </a:r>
                      <a:r>
                        <a:rPr lang="fr-FR" sz="1800" dirty="0"/>
                        <a:t>g/cm</a:t>
                      </a:r>
                      <a:r>
                        <a:rPr lang="fr-FR" sz="1800" baseline="30000" dirty="0"/>
                        <a:t>2</a:t>
                      </a:r>
                      <a:endParaRPr lang="fr-US" sz="1800" baseline="30000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150 </a:t>
                      </a:r>
                      <a:r>
                        <a:rPr lang="fr-FR" sz="1800" dirty="0">
                          <a:latin typeface="Symbol" pitchFamily="2" charset="2"/>
                        </a:rPr>
                        <a:t>m</a:t>
                      </a:r>
                      <a:r>
                        <a:rPr lang="fr-FR" sz="1800" dirty="0"/>
                        <a:t>g/cm</a:t>
                      </a:r>
                      <a:r>
                        <a:rPr lang="fr-FR" sz="1800" baseline="30000" dirty="0"/>
                        <a:t>2</a:t>
                      </a:r>
                      <a:endParaRPr lang="fr-US" sz="1800" baseline="30000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fr-US" sz="1800" dirty="0"/>
                    </a:p>
                  </a:txBody>
                  <a:tcPr marL="90000" anchor="ctr" anchorCtr="1"/>
                </a:tc>
                <a:extLst>
                  <a:ext uri="{0D108BD9-81ED-4DB2-BD59-A6C34878D82A}">
                    <a16:rowId xmlns:a16="http://schemas.microsoft.com/office/drawing/2014/main" val="3439397765"/>
                  </a:ext>
                </a:extLst>
              </a:tr>
              <a:tr h="427134">
                <a:tc v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US" sz="1800" dirty="0"/>
                        <a:t>∅ = 30 mm</a:t>
                      </a: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endParaRPr lang="fr-US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354 </a:t>
                      </a:r>
                      <a:r>
                        <a:rPr lang="fr-FR" sz="1800" dirty="0">
                          <a:latin typeface="Symbol" pitchFamily="2" charset="2"/>
                        </a:rPr>
                        <a:t>m</a:t>
                      </a:r>
                      <a:r>
                        <a:rPr lang="fr-FR" dirty="0"/>
                        <a:t>g/cm</a:t>
                      </a:r>
                      <a:r>
                        <a:rPr lang="fr-FR" baseline="30000" dirty="0"/>
                        <a:t>2</a:t>
                      </a:r>
                      <a:endParaRPr lang="fr-US" baseline="30000" dirty="0"/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265 </a:t>
                      </a:r>
                      <a:r>
                        <a:rPr lang="fr-FR" sz="1800" dirty="0">
                          <a:highlight>
                            <a:srgbClr val="FFFF00"/>
                          </a:highlight>
                          <a:latin typeface="Symbol" pitchFamily="2" charset="2"/>
                        </a:rPr>
                        <a:t>m</a:t>
                      </a:r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g/cm</a:t>
                      </a:r>
                      <a:r>
                        <a:rPr lang="fr-FR" baseline="30000" dirty="0">
                          <a:highlight>
                            <a:srgbClr val="FFFF00"/>
                          </a:highlight>
                        </a:rPr>
                        <a:t>2</a:t>
                      </a:r>
                      <a:endParaRPr lang="fr-US" baseline="30000" dirty="0">
                        <a:highlight>
                          <a:srgbClr val="FFFF00"/>
                        </a:highlight>
                      </a:endParaRPr>
                    </a:p>
                  </a:txBody>
                  <a:tcPr marL="90000" anchor="ctr" anchorCtr="1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212 </a:t>
                      </a:r>
                      <a:r>
                        <a:rPr lang="fr-FR" sz="1800" dirty="0">
                          <a:latin typeface="Symbol" pitchFamily="2" charset="2"/>
                        </a:rPr>
                        <a:t>m</a:t>
                      </a:r>
                      <a:r>
                        <a:rPr lang="fr-FR" dirty="0"/>
                        <a:t>g/cm</a:t>
                      </a:r>
                      <a:r>
                        <a:rPr lang="fr-FR" baseline="30000" dirty="0"/>
                        <a:t>2</a:t>
                      </a:r>
                      <a:endParaRPr lang="fr-US" baseline="30000" dirty="0"/>
                    </a:p>
                  </a:txBody>
                  <a:tcPr marL="90000" anchor="ctr" anchorCtr="1"/>
                </a:tc>
                <a:extLst>
                  <a:ext uri="{0D108BD9-81ED-4DB2-BD59-A6C34878D82A}">
                    <a16:rowId xmlns:a16="http://schemas.microsoft.com/office/drawing/2014/main" val="278007936"/>
                  </a:ext>
                </a:extLst>
              </a:tr>
            </a:tbl>
          </a:graphicData>
        </a:graphic>
      </p:graphicFrame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587B0647-500B-AD8C-4D11-E5B2C5A9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43258F2-0A7B-3738-892F-6C710C4E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346263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FICH n_TOF-Pu241 </a:t>
            </a:r>
            <a:r>
              <a:rPr lang="en-US" sz="2000" dirty="0"/>
              <a:t>(8 deposits and 8 anodes)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Stack of biased anodes (in black)</a:t>
            </a:r>
            <a:br>
              <a:rPr lang="en-US" sz="2000" dirty="0"/>
            </a:br>
            <a:r>
              <a:rPr lang="en-US" sz="2000" dirty="0"/>
              <a:t>and grounded cathodes with deposits (in red)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Gap of 3 mm</a:t>
            </a:r>
            <a:br>
              <a:rPr lang="en-US" sz="2000" dirty="0"/>
            </a:br>
            <a:r>
              <a:rPr lang="en-US" sz="2000" dirty="0"/>
              <a:t>=&gt; two symmetric half-stacks of 19 mm</a:t>
            </a:r>
            <a:br>
              <a:rPr lang="en-US" sz="2000" dirty="0"/>
            </a:br>
            <a:endParaRPr lang="en-US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NB: the length of the chamber is constrained</a:t>
            </a:r>
            <a:br>
              <a:rPr lang="en-US" sz="2000" dirty="0"/>
            </a:br>
            <a:r>
              <a:rPr lang="en-US" sz="2000" dirty="0"/>
              <a:t>by the size of a preamp (which is ~37 mm)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33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Fission chamber preliminary design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D257402E-2685-D511-DBA0-E85B426C3E8E}"/>
              </a:ext>
            </a:extLst>
          </p:cNvPr>
          <p:cNvGrpSpPr/>
          <p:nvPr/>
        </p:nvGrpSpPr>
        <p:grpSpPr>
          <a:xfrm>
            <a:off x="7355205" y="1963305"/>
            <a:ext cx="2779395" cy="3368038"/>
            <a:chOff x="0" y="0"/>
            <a:chExt cx="2779498" cy="3368480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F266D176-7615-A79A-EF4D-AF615E62D201}"/>
                </a:ext>
              </a:extLst>
            </p:cNvPr>
            <p:cNvGrpSpPr/>
            <p:nvPr/>
          </p:nvGrpSpPr>
          <p:grpSpPr>
            <a:xfrm>
              <a:off x="1368" y="0"/>
              <a:ext cx="2778130" cy="1577549"/>
              <a:chOff x="0" y="0"/>
              <a:chExt cx="2778130" cy="1577549"/>
            </a:xfrm>
          </p:grpSpPr>
          <p:grpSp>
            <p:nvGrpSpPr>
              <p:cNvPr id="147" name="Groupe 146">
                <a:extLst>
                  <a:ext uri="{FF2B5EF4-FFF2-40B4-BE49-F238E27FC236}">
                    <a16:creationId xmlns:a16="http://schemas.microsoft.com/office/drawing/2014/main" id="{053B30FC-D11B-45C5-F414-0F818DCED2B7}"/>
                  </a:ext>
                </a:extLst>
              </p:cNvPr>
              <p:cNvGrpSpPr/>
              <p:nvPr/>
            </p:nvGrpSpPr>
            <p:grpSpPr>
              <a:xfrm>
                <a:off x="400639" y="1498862"/>
                <a:ext cx="1981835" cy="66745"/>
                <a:chOff x="0" y="0"/>
                <a:chExt cx="1982313" cy="66745"/>
              </a:xfrm>
            </p:grpSpPr>
            <p:cxnSp>
              <p:nvCxnSpPr>
                <p:cNvPr id="195" name="Connecteur droit 194">
                  <a:extLst>
                    <a:ext uri="{FF2B5EF4-FFF2-40B4-BE49-F238E27FC236}">
                      <a16:creationId xmlns:a16="http://schemas.microsoft.com/office/drawing/2014/main" id="{4ADF476C-B757-D03D-F2E8-B70E55DD8657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27C6AC6D-8910-07E0-19AD-01B47DD5F0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BEE73A65-B780-43B2-7B6C-2D8B8E8037AA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57579840-E6AF-C613-ADF4-F78A447C14F5}"/>
                  </a:ext>
                </a:extLst>
              </p:cNvPr>
              <p:cNvCxnSpPr/>
              <p:nvPr/>
            </p:nvCxnSpPr>
            <p:spPr>
              <a:xfrm flipV="1">
                <a:off x="0" y="1577549"/>
                <a:ext cx="277813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6A7CF02-5221-E767-C7CB-DFEC61CB2C7D}"/>
                  </a:ext>
                </a:extLst>
              </p:cNvPr>
              <p:cNvSpPr/>
              <p:nvPr/>
            </p:nvSpPr>
            <p:spPr>
              <a:xfrm>
                <a:off x="485481" y="1272618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48992BF-BDC5-0767-ADB0-0A42B77D5F97}"/>
                  </a:ext>
                </a:extLst>
              </p:cNvPr>
              <p:cNvSpPr/>
              <p:nvPr/>
            </p:nvSpPr>
            <p:spPr>
              <a:xfrm>
                <a:off x="2191732" y="1272618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51" name="Groupe 150">
                <a:extLst>
                  <a:ext uri="{FF2B5EF4-FFF2-40B4-BE49-F238E27FC236}">
                    <a16:creationId xmlns:a16="http://schemas.microsoft.com/office/drawing/2014/main" id="{2BD93699-8DC6-5924-6BFB-1D3ED646FC91}"/>
                  </a:ext>
                </a:extLst>
              </p:cNvPr>
              <p:cNvGrpSpPr/>
              <p:nvPr/>
            </p:nvGrpSpPr>
            <p:grpSpPr>
              <a:xfrm>
                <a:off x="400639" y="1051088"/>
                <a:ext cx="1981835" cy="219710"/>
                <a:chOff x="0" y="0"/>
                <a:chExt cx="1982313" cy="220257"/>
              </a:xfrm>
            </p:grpSpPr>
            <p:grpSp>
              <p:nvGrpSpPr>
                <p:cNvPr id="183" name="Groupe 182">
                  <a:extLst>
                    <a:ext uri="{FF2B5EF4-FFF2-40B4-BE49-F238E27FC236}">
                      <a16:creationId xmlns:a16="http://schemas.microsoft.com/office/drawing/2014/main" id="{94A0562F-392F-FD93-C123-7D26FE8A4E8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113466"/>
                  <a:chOff x="0" y="0"/>
                  <a:chExt cx="1982313" cy="113466"/>
                </a:xfrm>
              </p:grpSpPr>
              <p:grpSp>
                <p:nvGrpSpPr>
                  <p:cNvPr id="190" name="Groupe 189">
                    <a:extLst>
                      <a:ext uri="{FF2B5EF4-FFF2-40B4-BE49-F238E27FC236}">
                        <a16:creationId xmlns:a16="http://schemas.microsoft.com/office/drawing/2014/main" id="{6DB51D08-319F-F904-364A-070499210649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6721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92" name="Connecteur droit 191">
                      <a:extLst>
                        <a:ext uri="{FF2B5EF4-FFF2-40B4-BE49-F238E27FC236}">
                          <a16:creationId xmlns:a16="http://schemas.microsoft.com/office/drawing/2014/main" id="{0492443B-577A-CDE8-DC07-17E890D23F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37D54145-4654-3D65-9CF8-3ECD63F66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62EC6189-F379-191D-AE5A-CA8262511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2609E7D7-8400-543B-DBBB-22E6EABBA32C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8123" cy="45719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4" name="Groupe 183">
                  <a:extLst>
                    <a:ext uri="{FF2B5EF4-FFF2-40B4-BE49-F238E27FC236}">
                      <a16:creationId xmlns:a16="http://schemas.microsoft.com/office/drawing/2014/main" id="{31D334B1-881C-E7A6-FFB8-B9C7B76773DC}"/>
                    </a:ext>
                  </a:extLst>
                </p:cNvPr>
                <p:cNvGrpSpPr/>
                <p:nvPr/>
              </p:nvGrpSpPr>
              <p:grpSpPr>
                <a:xfrm>
                  <a:off x="0" y="153512"/>
                  <a:ext cx="1982313" cy="66745"/>
                  <a:chOff x="0" y="0"/>
                  <a:chExt cx="1982313" cy="66745"/>
                </a:xfrm>
              </p:grpSpPr>
              <p:grpSp>
                <p:nvGrpSpPr>
                  <p:cNvPr id="185" name="Groupe 184">
                    <a:extLst>
                      <a:ext uri="{FF2B5EF4-FFF2-40B4-BE49-F238E27FC236}">
                        <a16:creationId xmlns:a16="http://schemas.microsoft.com/office/drawing/2014/main" id="{BA4C8180-FA22-0EEC-A2BC-A192DCF324EA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87" name="Connecteur droit 186">
                      <a:extLst>
                        <a:ext uri="{FF2B5EF4-FFF2-40B4-BE49-F238E27FC236}">
                          <a16:creationId xmlns:a16="http://schemas.microsoft.com/office/drawing/2014/main" id="{3A9C2A18-0B0E-6D6D-A344-A2F4B08F40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EA668767-0CE6-7E8D-FCCA-249424DA7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4EC7822E-A3FF-8BEF-3C99-CCB2F9233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779E60B4-07B2-4DBE-E47C-1187269C6B0D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7775" cy="4508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52" name="Groupe 151">
                <a:extLst>
                  <a:ext uri="{FF2B5EF4-FFF2-40B4-BE49-F238E27FC236}">
                    <a16:creationId xmlns:a16="http://schemas.microsoft.com/office/drawing/2014/main" id="{7D43910B-FD74-FE38-6873-75C0AB452D4D}"/>
                  </a:ext>
                </a:extLst>
              </p:cNvPr>
              <p:cNvGrpSpPr/>
              <p:nvPr/>
            </p:nvGrpSpPr>
            <p:grpSpPr>
              <a:xfrm>
                <a:off x="400639" y="702297"/>
                <a:ext cx="1981835" cy="66745"/>
                <a:chOff x="0" y="0"/>
                <a:chExt cx="1982313" cy="66745"/>
              </a:xfrm>
            </p:grpSpPr>
            <p:cxnSp>
              <p:nvCxnSpPr>
                <p:cNvPr id="180" name="Connecteur droit 179">
                  <a:extLst>
                    <a:ext uri="{FF2B5EF4-FFF2-40B4-BE49-F238E27FC236}">
                      <a16:creationId xmlns:a16="http://schemas.microsoft.com/office/drawing/2014/main" id="{F0B1A554-DDC1-90A7-C224-AD981D8068D7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36CD9B84-9EE7-35BB-574A-EB0920260E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6FC1A70E-B887-7574-CF41-722E4990858F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3B3717F-90C2-88F3-2D2F-2F25EA9AB88C}"/>
                  </a:ext>
                </a:extLst>
              </p:cNvPr>
              <p:cNvSpPr/>
              <p:nvPr/>
            </p:nvSpPr>
            <p:spPr>
              <a:xfrm>
                <a:off x="485481" y="476053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13730D2-2B5E-50A7-BBB9-D3B784091600}"/>
                  </a:ext>
                </a:extLst>
              </p:cNvPr>
              <p:cNvSpPr/>
              <p:nvPr/>
            </p:nvSpPr>
            <p:spPr>
              <a:xfrm>
                <a:off x="2191732" y="476053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55" name="Groupe 154">
                <a:extLst>
                  <a:ext uri="{FF2B5EF4-FFF2-40B4-BE49-F238E27FC236}">
                    <a16:creationId xmlns:a16="http://schemas.microsoft.com/office/drawing/2014/main" id="{F51BE07C-DF95-3308-F14D-5EE6A91A75CD}"/>
                  </a:ext>
                </a:extLst>
              </p:cNvPr>
              <p:cNvGrpSpPr/>
              <p:nvPr/>
            </p:nvGrpSpPr>
            <p:grpSpPr>
              <a:xfrm>
                <a:off x="400639" y="254523"/>
                <a:ext cx="1981835" cy="219710"/>
                <a:chOff x="0" y="0"/>
                <a:chExt cx="1982313" cy="220257"/>
              </a:xfrm>
            </p:grpSpPr>
            <p:grpSp>
              <p:nvGrpSpPr>
                <p:cNvPr id="168" name="Groupe 167">
                  <a:extLst>
                    <a:ext uri="{FF2B5EF4-FFF2-40B4-BE49-F238E27FC236}">
                      <a16:creationId xmlns:a16="http://schemas.microsoft.com/office/drawing/2014/main" id="{17CA8588-184F-36C9-88F5-FFDA5110F4C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113466"/>
                  <a:chOff x="0" y="0"/>
                  <a:chExt cx="1982313" cy="113466"/>
                </a:xfrm>
              </p:grpSpPr>
              <p:grpSp>
                <p:nvGrpSpPr>
                  <p:cNvPr id="175" name="Groupe 174">
                    <a:extLst>
                      <a:ext uri="{FF2B5EF4-FFF2-40B4-BE49-F238E27FC236}">
                        <a16:creationId xmlns:a16="http://schemas.microsoft.com/office/drawing/2014/main" id="{D3A6759F-6A3A-BA68-AB2F-0EFFC2074A59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6721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77" name="Connecteur droit 176">
                      <a:extLst>
                        <a:ext uri="{FF2B5EF4-FFF2-40B4-BE49-F238E27FC236}">
                          <a16:creationId xmlns:a16="http://schemas.microsoft.com/office/drawing/2014/main" id="{1B480B2B-551F-26B3-9AA2-4E834248DE2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CCB09B58-5F4B-2632-A875-159CA9DAE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890C983B-8825-AC04-B658-1502727CD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1F851F0D-1E41-D460-7F81-EEC8EC5BF2C4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8123" cy="45719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69" name="Groupe 168">
                  <a:extLst>
                    <a:ext uri="{FF2B5EF4-FFF2-40B4-BE49-F238E27FC236}">
                      <a16:creationId xmlns:a16="http://schemas.microsoft.com/office/drawing/2014/main" id="{00679384-9908-5981-4162-83799F95AFA6}"/>
                    </a:ext>
                  </a:extLst>
                </p:cNvPr>
                <p:cNvGrpSpPr/>
                <p:nvPr/>
              </p:nvGrpSpPr>
              <p:grpSpPr>
                <a:xfrm>
                  <a:off x="0" y="153512"/>
                  <a:ext cx="1982313" cy="66745"/>
                  <a:chOff x="0" y="0"/>
                  <a:chExt cx="1982313" cy="66745"/>
                </a:xfrm>
              </p:grpSpPr>
              <p:grpSp>
                <p:nvGrpSpPr>
                  <p:cNvPr id="170" name="Groupe 169">
                    <a:extLst>
                      <a:ext uri="{FF2B5EF4-FFF2-40B4-BE49-F238E27FC236}">
                        <a16:creationId xmlns:a16="http://schemas.microsoft.com/office/drawing/2014/main" id="{9EB566C6-5E16-3640-FF73-A0BAAF72305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72" name="Connecteur droit 171">
                      <a:extLst>
                        <a:ext uri="{FF2B5EF4-FFF2-40B4-BE49-F238E27FC236}">
                          <a16:creationId xmlns:a16="http://schemas.microsoft.com/office/drawing/2014/main" id="{F2EEE802-B8CA-77FE-B53B-918B4A15112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15D7844E-88D7-1085-B0F5-C79CE580A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94C102FE-D4F7-5CE4-E4C9-D6749C9F1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D138BB0C-5089-AEAF-BAD2-684CD6156FBA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7775" cy="4508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1AC0BA4-D21C-FF1E-9F07-7BBDA082C0CA}"/>
                  </a:ext>
                </a:extLst>
              </p:cNvPr>
              <p:cNvSpPr/>
              <p:nvPr/>
            </p:nvSpPr>
            <p:spPr>
              <a:xfrm>
                <a:off x="480767" y="867266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2BEB70F-1EA6-F31B-98EB-67B81E0E1EB3}"/>
                  </a:ext>
                </a:extLst>
              </p:cNvPr>
              <p:cNvSpPr/>
              <p:nvPr/>
            </p:nvSpPr>
            <p:spPr>
              <a:xfrm>
                <a:off x="2187019" y="867266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58" name="Groupe 157">
                <a:extLst>
                  <a:ext uri="{FF2B5EF4-FFF2-40B4-BE49-F238E27FC236}">
                    <a16:creationId xmlns:a16="http://schemas.microsoft.com/office/drawing/2014/main" id="{CEE59072-F98D-4EE7-A566-429A8C173FC4}"/>
                  </a:ext>
                </a:extLst>
              </p:cNvPr>
              <p:cNvGrpSpPr/>
              <p:nvPr/>
            </p:nvGrpSpPr>
            <p:grpSpPr>
              <a:xfrm>
                <a:off x="400639" y="796565"/>
                <a:ext cx="1981835" cy="66745"/>
                <a:chOff x="0" y="0"/>
                <a:chExt cx="1982313" cy="66745"/>
              </a:xfrm>
            </p:grpSpPr>
            <p:cxnSp>
              <p:nvCxnSpPr>
                <p:cNvPr id="165" name="Connecteur droit 164">
                  <a:extLst>
                    <a:ext uri="{FF2B5EF4-FFF2-40B4-BE49-F238E27FC236}">
                      <a16:creationId xmlns:a16="http://schemas.microsoft.com/office/drawing/2014/main" id="{92DF2034-61BD-60EE-0E8B-248F9C403233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A8970287-D52D-9B7D-DE6A-2DCC5B13DD2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965A5D5E-42B2-EF31-8572-DB72FCC006B3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0D1219-4CF6-2D32-5635-691112E656AD}"/>
                  </a:ext>
                </a:extLst>
              </p:cNvPr>
              <p:cNvSpPr/>
              <p:nvPr/>
            </p:nvSpPr>
            <p:spPr>
              <a:xfrm>
                <a:off x="480767" y="65987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3A21ECAF-1912-E89E-86FC-3FE4D30164B4}"/>
                  </a:ext>
                </a:extLst>
              </p:cNvPr>
              <p:cNvSpPr/>
              <p:nvPr/>
            </p:nvSpPr>
            <p:spPr>
              <a:xfrm>
                <a:off x="2187019" y="65987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61" name="Groupe 160">
                <a:extLst>
                  <a:ext uri="{FF2B5EF4-FFF2-40B4-BE49-F238E27FC236}">
                    <a16:creationId xmlns:a16="http://schemas.microsoft.com/office/drawing/2014/main" id="{E6C4D904-1303-9813-21B6-53ECEA1B5FBC}"/>
                  </a:ext>
                </a:extLst>
              </p:cNvPr>
              <p:cNvGrpSpPr/>
              <p:nvPr/>
            </p:nvGrpSpPr>
            <p:grpSpPr>
              <a:xfrm>
                <a:off x="400639" y="0"/>
                <a:ext cx="1981835" cy="66745"/>
                <a:chOff x="0" y="0"/>
                <a:chExt cx="1982313" cy="66745"/>
              </a:xfrm>
            </p:grpSpPr>
            <p:cxnSp>
              <p:nvCxnSpPr>
                <p:cNvPr id="162" name="Connecteur droit 161">
                  <a:extLst>
                    <a:ext uri="{FF2B5EF4-FFF2-40B4-BE49-F238E27FC236}">
                      <a16:creationId xmlns:a16="http://schemas.microsoft.com/office/drawing/2014/main" id="{339E7B37-EB87-1F04-0D86-96E02146C8F8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2D492E7D-E882-BA4E-F8A3-52F0FF3B7B5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1B754E54-349E-5844-C5C8-914EF5F31723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3E9D0F77-86DC-9329-FD42-E88B25845167}"/>
                </a:ext>
              </a:extLst>
            </p:cNvPr>
            <p:cNvGrpSpPr/>
            <p:nvPr/>
          </p:nvGrpSpPr>
          <p:grpSpPr>
            <a:xfrm>
              <a:off x="0" y="1792264"/>
              <a:ext cx="2778130" cy="1576216"/>
              <a:chOff x="0" y="0"/>
              <a:chExt cx="2778130" cy="1576216"/>
            </a:xfrm>
          </p:grpSpPr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36520D0E-BF50-56EF-2482-28A7F77F2EA8}"/>
                  </a:ext>
                </a:extLst>
              </p:cNvPr>
              <p:cNvGrpSpPr/>
              <p:nvPr/>
            </p:nvGrpSpPr>
            <p:grpSpPr>
              <a:xfrm rot="10800000">
                <a:off x="402297" y="11262"/>
                <a:ext cx="1981835" cy="66745"/>
                <a:chOff x="0" y="0"/>
                <a:chExt cx="1982313" cy="66745"/>
              </a:xfrm>
            </p:grpSpPr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5E8AD36A-B93D-95F9-D33C-30FD63E3A410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77FC93AC-FAA5-D38F-4374-C89CDEE63E2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9190D580-2A7E-6038-1DE1-31302A947515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9715193C-77AF-8DA3-B9F1-92E1FDE5EA48}"/>
                  </a:ext>
                </a:extLst>
              </p:cNvPr>
              <p:cNvCxnSpPr/>
              <p:nvPr/>
            </p:nvCxnSpPr>
            <p:spPr>
              <a:xfrm rot="10800000" flipV="1">
                <a:off x="0" y="0"/>
                <a:ext cx="277813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DCC5641-4154-4526-A405-5867E3C74CBD}"/>
                  </a:ext>
                </a:extLst>
              </p:cNvPr>
              <p:cNvSpPr/>
              <p:nvPr/>
            </p:nvSpPr>
            <p:spPr>
              <a:xfrm rot="10800000">
                <a:off x="2202962" y="81671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54CFF60C-5BCB-E397-F0C1-0132A5AB0481}"/>
                  </a:ext>
                </a:extLst>
              </p:cNvPr>
              <p:cNvSpPr/>
              <p:nvPr/>
            </p:nvSpPr>
            <p:spPr>
              <a:xfrm rot="10800000">
                <a:off x="493737" y="81671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00" name="Groupe 99">
                <a:extLst>
                  <a:ext uri="{FF2B5EF4-FFF2-40B4-BE49-F238E27FC236}">
                    <a16:creationId xmlns:a16="http://schemas.microsoft.com/office/drawing/2014/main" id="{E7C1A97D-AE19-92C7-A35E-3CBF92647060}"/>
                  </a:ext>
                </a:extLst>
              </p:cNvPr>
              <p:cNvGrpSpPr/>
              <p:nvPr/>
            </p:nvGrpSpPr>
            <p:grpSpPr>
              <a:xfrm rot="10800000">
                <a:off x="402297" y="313787"/>
                <a:ext cx="1981835" cy="219710"/>
                <a:chOff x="0" y="0"/>
                <a:chExt cx="1982313" cy="220257"/>
              </a:xfrm>
            </p:grpSpPr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EC3493F0-5F31-80DE-0855-7C33C1D41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113466"/>
                  <a:chOff x="0" y="0"/>
                  <a:chExt cx="1982313" cy="113466"/>
                </a:xfrm>
              </p:grpSpPr>
              <p:grpSp>
                <p:nvGrpSpPr>
                  <p:cNvPr id="139" name="Groupe 138">
                    <a:extLst>
                      <a:ext uri="{FF2B5EF4-FFF2-40B4-BE49-F238E27FC236}">
                        <a16:creationId xmlns:a16="http://schemas.microsoft.com/office/drawing/2014/main" id="{44423730-6891-50F4-70F2-827D2E26669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6721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41" name="Connecteur droit 140">
                      <a:extLst>
                        <a:ext uri="{FF2B5EF4-FFF2-40B4-BE49-F238E27FC236}">
                          <a16:creationId xmlns:a16="http://schemas.microsoft.com/office/drawing/2014/main" id="{09FCF508-2B95-610D-EF21-441E4FF8574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680D4508-A857-33F0-3864-CE52CD35EA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222E325C-15CB-0DDE-2DCC-CBAB43205D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BFB38715-47A9-CE6A-099C-DDF5B5B32B70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8123" cy="45719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33" name="Groupe 132">
                  <a:extLst>
                    <a:ext uri="{FF2B5EF4-FFF2-40B4-BE49-F238E27FC236}">
                      <a16:creationId xmlns:a16="http://schemas.microsoft.com/office/drawing/2014/main" id="{6994DF5C-E0D6-1BD6-5BED-EB21DD2549F5}"/>
                    </a:ext>
                  </a:extLst>
                </p:cNvPr>
                <p:cNvGrpSpPr/>
                <p:nvPr/>
              </p:nvGrpSpPr>
              <p:grpSpPr>
                <a:xfrm>
                  <a:off x="0" y="153512"/>
                  <a:ext cx="1982313" cy="66745"/>
                  <a:chOff x="0" y="0"/>
                  <a:chExt cx="1982313" cy="66745"/>
                </a:xfrm>
              </p:grpSpPr>
              <p:grpSp>
                <p:nvGrpSpPr>
                  <p:cNvPr id="134" name="Groupe 133">
                    <a:extLst>
                      <a:ext uri="{FF2B5EF4-FFF2-40B4-BE49-F238E27FC236}">
                        <a16:creationId xmlns:a16="http://schemas.microsoft.com/office/drawing/2014/main" id="{CC82D487-C3BF-D336-C22C-099937A61CFD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36" name="Connecteur droit 135">
                      <a:extLst>
                        <a:ext uri="{FF2B5EF4-FFF2-40B4-BE49-F238E27FC236}">
                          <a16:creationId xmlns:a16="http://schemas.microsoft.com/office/drawing/2014/main" id="{CA90A66C-6958-CF79-6B28-775732384B9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2AC8A5E7-576B-04FF-64E9-DFABA616F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C83320E2-A043-598D-2C3D-EEA010643B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480D8E17-E9B5-D1B4-947C-026C7540D29E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7775" cy="4508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1" name="Groupe 100">
                <a:extLst>
                  <a:ext uri="{FF2B5EF4-FFF2-40B4-BE49-F238E27FC236}">
                    <a16:creationId xmlns:a16="http://schemas.microsoft.com/office/drawing/2014/main" id="{A2EDA659-92E7-B78A-555E-65433D5C09F6}"/>
                  </a:ext>
                </a:extLst>
              </p:cNvPr>
              <p:cNvGrpSpPr/>
              <p:nvPr/>
            </p:nvGrpSpPr>
            <p:grpSpPr>
              <a:xfrm rot="10800000">
                <a:off x="402297" y="813121"/>
                <a:ext cx="1981835" cy="66745"/>
                <a:chOff x="0" y="0"/>
                <a:chExt cx="1982313" cy="66745"/>
              </a:xfrm>
            </p:grpSpPr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0342E13D-514C-277C-880E-3625BA104B09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3EBF109D-B6D6-2748-A24F-E158180D97B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0B2C6BC2-C643-D759-A71C-642ABA124C18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6DC09C9-6DAB-9131-125F-09537A06A052}"/>
                  </a:ext>
                </a:extLst>
              </p:cNvPr>
              <p:cNvSpPr/>
              <p:nvPr/>
            </p:nvSpPr>
            <p:spPr>
              <a:xfrm rot="10800000">
                <a:off x="2202962" y="876495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3CBB8697-888B-4064-053C-B784D6F0B795}"/>
                  </a:ext>
                </a:extLst>
              </p:cNvPr>
              <p:cNvSpPr/>
              <p:nvPr/>
            </p:nvSpPr>
            <p:spPr>
              <a:xfrm rot="10800000">
                <a:off x="493737" y="876495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08645EE-9FA9-78B9-099F-BE43E84F2109}"/>
                  </a:ext>
                </a:extLst>
              </p:cNvPr>
              <p:cNvSpPr/>
              <p:nvPr/>
            </p:nvSpPr>
            <p:spPr>
              <a:xfrm rot="10800000">
                <a:off x="2209995" y="482600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4D03973-052C-3370-5C64-354C3F962600}"/>
                  </a:ext>
                </a:extLst>
              </p:cNvPr>
              <p:cNvSpPr/>
              <p:nvPr/>
            </p:nvSpPr>
            <p:spPr>
              <a:xfrm rot="10800000">
                <a:off x="493737" y="482600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06" name="Groupe 105">
                <a:extLst>
                  <a:ext uri="{FF2B5EF4-FFF2-40B4-BE49-F238E27FC236}">
                    <a16:creationId xmlns:a16="http://schemas.microsoft.com/office/drawing/2014/main" id="{58842EA8-7081-9662-A108-07A77D12D9C2}"/>
                  </a:ext>
                </a:extLst>
              </p:cNvPr>
              <p:cNvGrpSpPr/>
              <p:nvPr/>
            </p:nvGrpSpPr>
            <p:grpSpPr>
              <a:xfrm rot="10800000">
                <a:off x="402297" y="1101578"/>
                <a:ext cx="1981835" cy="219710"/>
                <a:chOff x="0" y="0"/>
                <a:chExt cx="1982313" cy="220257"/>
              </a:xfrm>
            </p:grpSpPr>
            <p:grpSp>
              <p:nvGrpSpPr>
                <p:cNvPr id="117" name="Groupe 116">
                  <a:extLst>
                    <a:ext uri="{FF2B5EF4-FFF2-40B4-BE49-F238E27FC236}">
                      <a16:creationId xmlns:a16="http://schemas.microsoft.com/office/drawing/2014/main" id="{E32E1314-FAD9-94D8-5968-92449BF28B3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82313" cy="113466"/>
                  <a:chOff x="0" y="0"/>
                  <a:chExt cx="1982313" cy="113466"/>
                </a:xfrm>
              </p:grpSpPr>
              <p:grpSp>
                <p:nvGrpSpPr>
                  <p:cNvPr id="124" name="Groupe 123">
                    <a:extLst>
                      <a:ext uri="{FF2B5EF4-FFF2-40B4-BE49-F238E27FC236}">
                        <a16:creationId xmlns:a16="http://schemas.microsoft.com/office/drawing/2014/main" id="{B19491B7-6B65-C740-0557-347F3B722392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6721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26" name="Connecteur droit 125">
                      <a:extLst>
                        <a:ext uri="{FF2B5EF4-FFF2-40B4-BE49-F238E27FC236}">
                          <a16:creationId xmlns:a16="http://schemas.microsoft.com/office/drawing/2014/main" id="{6D78B5D6-FDC1-C3B5-78FD-FB1C0AEC5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FF85F76E-206A-AA55-6FD6-9BCFF61EF9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B1C357D3-A112-DD29-2985-03372566D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A4AD3DC-14E6-9D49-F079-354426817784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8123" cy="45719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8" name="Groupe 117">
                  <a:extLst>
                    <a:ext uri="{FF2B5EF4-FFF2-40B4-BE49-F238E27FC236}">
                      <a16:creationId xmlns:a16="http://schemas.microsoft.com/office/drawing/2014/main" id="{A5BF315B-750D-B3FD-ECC2-AB887DB25D42}"/>
                    </a:ext>
                  </a:extLst>
                </p:cNvPr>
                <p:cNvGrpSpPr/>
                <p:nvPr/>
              </p:nvGrpSpPr>
              <p:grpSpPr>
                <a:xfrm>
                  <a:off x="0" y="153512"/>
                  <a:ext cx="1982313" cy="66745"/>
                  <a:chOff x="0" y="0"/>
                  <a:chExt cx="1982313" cy="66745"/>
                </a:xfrm>
              </p:grpSpPr>
              <p:grpSp>
                <p:nvGrpSpPr>
                  <p:cNvPr id="119" name="Groupe 118">
                    <a:extLst>
                      <a:ext uri="{FF2B5EF4-FFF2-40B4-BE49-F238E27FC236}">
                        <a16:creationId xmlns:a16="http://schemas.microsoft.com/office/drawing/2014/main" id="{BA346808-A227-71E5-90BE-495FA523666F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982313" cy="66745"/>
                    <a:chOff x="0" y="0"/>
                    <a:chExt cx="1982313" cy="66745"/>
                  </a:xfrm>
                </p:grpSpPr>
                <p:cxnSp>
                  <p:nvCxnSpPr>
                    <p:cNvPr id="121" name="Connecteur droit 120">
                      <a:extLst>
                        <a:ext uri="{FF2B5EF4-FFF2-40B4-BE49-F238E27FC236}">
                          <a16:creationId xmlns:a16="http://schemas.microsoft.com/office/drawing/2014/main" id="{187D8DCF-24C8-1742-2981-67BF4554312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0" y="0"/>
                      <a:ext cx="1982313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1C4F6720-D0FF-5F19-F9A6-0650B16BD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A5E047C7-E899-DEB9-B69B-9E8F250DD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8660" y="0"/>
                      <a:ext cx="273653" cy="667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B790720-2C1F-F2BC-9ACF-B29513A2231B}"/>
                      </a:ext>
                    </a:extLst>
                  </p:cNvPr>
                  <p:cNvSpPr/>
                  <p:nvPr/>
                </p:nvSpPr>
                <p:spPr>
                  <a:xfrm>
                    <a:off x="353746" y="0"/>
                    <a:ext cx="1247775" cy="4508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7" name="Groupe 106">
                <a:extLst>
                  <a:ext uri="{FF2B5EF4-FFF2-40B4-BE49-F238E27FC236}">
                    <a16:creationId xmlns:a16="http://schemas.microsoft.com/office/drawing/2014/main" id="{2FFA7682-86C0-1B54-7AD4-896E2CA10182}"/>
                  </a:ext>
                </a:extLst>
              </p:cNvPr>
              <p:cNvGrpSpPr/>
              <p:nvPr/>
            </p:nvGrpSpPr>
            <p:grpSpPr>
              <a:xfrm rot="10800000">
                <a:off x="402297" y="714647"/>
                <a:ext cx="1981835" cy="66745"/>
                <a:chOff x="0" y="0"/>
                <a:chExt cx="1982313" cy="66745"/>
              </a:xfrm>
            </p:grpSpPr>
            <p:cxnSp>
              <p:nvCxnSpPr>
                <p:cNvPr id="114" name="Connecteur droit 113">
                  <a:extLst>
                    <a:ext uri="{FF2B5EF4-FFF2-40B4-BE49-F238E27FC236}">
                      <a16:creationId xmlns:a16="http://schemas.microsoft.com/office/drawing/2014/main" id="{A57BB9A0-C1D7-30C4-A1EF-388F2214C8C7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36A74DC-02CC-D359-79DF-F461DAFBCD5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FCEADC23-49E3-AA72-FE45-91B2F01BC2FE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5FC0209-87B6-4D43-00A4-5533A353EF85}"/>
                  </a:ext>
                </a:extLst>
              </p:cNvPr>
              <p:cNvSpPr/>
              <p:nvPr/>
            </p:nvSpPr>
            <p:spPr>
              <a:xfrm rot="10800000">
                <a:off x="2209995" y="1284458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4FCA23A-515F-A5F5-5D65-B75D6A30F761}"/>
                  </a:ext>
                </a:extLst>
              </p:cNvPr>
              <p:cNvSpPr/>
              <p:nvPr/>
            </p:nvSpPr>
            <p:spPr>
              <a:xfrm rot="10800000">
                <a:off x="493737" y="1284458"/>
                <a:ext cx="99695" cy="226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grpSp>
            <p:nvGrpSpPr>
              <p:cNvPr id="110" name="Groupe 109">
                <a:extLst>
                  <a:ext uri="{FF2B5EF4-FFF2-40B4-BE49-F238E27FC236}">
                    <a16:creationId xmlns:a16="http://schemas.microsoft.com/office/drawing/2014/main" id="{0A73EF57-7AE8-2573-CBF5-FA5A6BFCB592}"/>
                  </a:ext>
                </a:extLst>
              </p:cNvPr>
              <p:cNvGrpSpPr/>
              <p:nvPr/>
            </p:nvGrpSpPr>
            <p:grpSpPr>
              <a:xfrm rot="10800000">
                <a:off x="402297" y="1509471"/>
                <a:ext cx="1981835" cy="66745"/>
                <a:chOff x="0" y="0"/>
                <a:chExt cx="1982313" cy="66745"/>
              </a:xfrm>
            </p:grpSpPr>
            <p:cxnSp>
              <p:nvCxnSpPr>
                <p:cNvPr id="111" name="Connecteur droit 110">
                  <a:extLst>
                    <a:ext uri="{FF2B5EF4-FFF2-40B4-BE49-F238E27FC236}">
                      <a16:creationId xmlns:a16="http://schemas.microsoft.com/office/drawing/2014/main" id="{0CAFE7D5-CB48-4576-F1BA-129189B31BFB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198231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11E0CDF1-265D-35F6-AA63-389BA000DB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BE50C144-1EB0-929B-32B0-87EBB9CA04DD}"/>
                    </a:ext>
                  </a:extLst>
                </p:cNvPr>
                <p:cNvSpPr/>
                <p:nvPr/>
              </p:nvSpPr>
              <p:spPr>
                <a:xfrm>
                  <a:off x="1708660" y="0"/>
                  <a:ext cx="273653" cy="6674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09D4C8CF-A693-90EB-D8C2-1A6C447E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F1415C-D877-0398-B3E5-D2004C0F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1158405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3884E5-9FBB-A09A-2B17-3D41BF81D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4239" r="20072" b="8638"/>
          <a:stretch/>
        </p:blipFill>
        <p:spPr>
          <a:xfrm>
            <a:off x="4573801" y="1185863"/>
            <a:ext cx="3216532" cy="3383935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34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Fission chamber preliminary design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BEB4E255-4BAB-2B88-BDDC-51FC0DDA2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2313" r="20665" b="5140"/>
          <a:stretch/>
        </p:blipFill>
        <p:spPr>
          <a:xfrm>
            <a:off x="484086" y="2055625"/>
            <a:ext cx="4141694" cy="4194569"/>
          </a:xfrm>
        </p:spPr>
      </p:pic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061B1AC2-7ECA-30D4-C27B-EBE1BB942C54}"/>
              </a:ext>
            </a:extLst>
          </p:cNvPr>
          <p:cNvSpPr txBox="1">
            <a:spLocks/>
          </p:cNvSpPr>
          <p:nvPr/>
        </p:nvSpPr>
        <p:spPr>
          <a:xfrm>
            <a:off x="8143363" y="1332809"/>
            <a:ext cx="3625323" cy="45324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Compact configuration (-7 mm) with bottom connections for PA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C5BFCA9-96EF-4491-8418-045AAC9D58DD}"/>
              </a:ext>
            </a:extLst>
          </p:cNvPr>
          <p:cNvGrpSpPr/>
          <p:nvPr/>
        </p:nvGrpSpPr>
        <p:grpSpPr>
          <a:xfrm>
            <a:off x="8165058" y="2030947"/>
            <a:ext cx="3625323" cy="4108902"/>
            <a:chOff x="8165058" y="2030947"/>
            <a:chExt cx="3625323" cy="410890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73A70D2-834E-4CA2-E7B0-91C119000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0" t="1990" r="19971"/>
            <a:stretch/>
          </p:blipFill>
          <p:spPr>
            <a:xfrm>
              <a:off x="8165058" y="2299394"/>
              <a:ext cx="3625323" cy="3840455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FA42518B-62AF-79E7-E7BF-42EA583E6266}"/>
                </a:ext>
              </a:extLst>
            </p:cNvPr>
            <p:cNvGrpSpPr/>
            <p:nvPr/>
          </p:nvGrpSpPr>
          <p:grpSpPr>
            <a:xfrm>
              <a:off x="8180037" y="2030947"/>
              <a:ext cx="768159" cy="749137"/>
              <a:chOff x="8180037" y="2030947"/>
              <a:chExt cx="768159" cy="749137"/>
            </a:xfrm>
          </p:grpSpPr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413836F3-6D66-FB4B-8B3D-3501F72B6D5B}"/>
                  </a:ext>
                </a:extLst>
              </p:cNvPr>
              <p:cNvCxnSpPr/>
              <p:nvPr/>
            </p:nvCxnSpPr>
            <p:spPr>
              <a:xfrm>
                <a:off x="8448392" y="2403908"/>
                <a:ext cx="252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C79A4F79-A0E7-369C-53E3-4C6B2590C156}"/>
                  </a:ext>
                </a:extLst>
              </p:cNvPr>
              <p:cNvCxnSpPr/>
              <p:nvPr/>
            </p:nvCxnSpPr>
            <p:spPr>
              <a:xfrm flipV="1">
                <a:off x="8412326" y="2403908"/>
                <a:ext cx="0" cy="3761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47BCFE25-5C03-43E1-9640-5245EA0DB667}"/>
                  </a:ext>
                </a:extLst>
              </p:cNvPr>
              <p:cNvCxnSpPr/>
              <p:nvPr/>
            </p:nvCxnSpPr>
            <p:spPr>
              <a:xfrm flipV="1">
                <a:off x="8700392" y="2403908"/>
                <a:ext cx="0" cy="3761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CE1215E-6232-7C3A-CE7E-169F9E0742E8}"/>
                  </a:ext>
                </a:extLst>
              </p:cNvPr>
              <p:cNvSpPr txBox="1"/>
              <p:nvPr/>
            </p:nvSpPr>
            <p:spPr>
              <a:xfrm>
                <a:off x="8180037" y="2030947"/>
                <a:ext cx="7681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US" sz="1600" dirty="0"/>
                  <a:t>-7 mm</a:t>
                </a: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A97E2FF-9758-2AD7-7316-0642A74DA424}"/>
                </a:ext>
              </a:extLst>
            </p:cNvPr>
            <p:cNvGrpSpPr/>
            <p:nvPr/>
          </p:nvGrpSpPr>
          <p:grpSpPr>
            <a:xfrm>
              <a:off x="10959522" y="2030947"/>
              <a:ext cx="768159" cy="749137"/>
              <a:chOff x="10959522" y="2030947"/>
              <a:chExt cx="768159" cy="749137"/>
            </a:xfrm>
          </p:grpSpPr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0B64460C-032E-E35C-72DF-4A7F93FEB2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26892" y="2396053"/>
                <a:ext cx="252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B9386E70-24AF-86D0-0ED4-8DC437972B28}"/>
                  </a:ext>
                </a:extLst>
              </p:cNvPr>
              <p:cNvCxnSpPr/>
              <p:nvPr/>
            </p:nvCxnSpPr>
            <p:spPr>
              <a:xfrm flipV="1">
                <a:off x="11233465" y="2403908"/>
                <a:ext cx="0" cy="3761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CB9D69CD-F1E3-3976-DDB6-A06276542F41}"/>
                  </a:ext>
                </a:extLst>
              </p:cNvPr>
              <p:cNvCxnSpPr/>
              <p:nvPr/>
            </p:nvCxnSpPr>
            <p:spPr>
              <a:xfrm flipV="1">
                <a:off x="11495086" y="2403908"/>
                <a:ext cx="0" cy="37617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7A222DD6-8FAB-25CD-EF35-3B10E9296D7D}"/>
                  </a:ext>
                </a:extLst>
              </p:cNvPr>
              <p:cNvSpPr txBox="1"/>
              <p:nvPr/>
            </p:nvSpPr>
            <p:spPr>
              <a:xfrm>
                <a:off x="10959522" y="2030947"/>
                <a:ext cx="7681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US" sz="1600" dirty="0"/>
                  <a:t>-7 mm</a:t>
                </a:r>
              </a:p>
            </p:txBody>
          </p:sp>
        </p:grpSp>
      </p:grp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7E2BE1CF-EE51-9855-F554-726B0742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75CDE33-0318-0703-FC86-F5D72462C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573185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849343-5BE0-71B4-DEF2-39B5083BE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15074" r="9140" b="1907"/>
          <a:stretch/>
        </p:blipFill>
        <p:spPr>
          <a:xfrm>
            <a:off x="4710618" y="1929763"/>
            <a:ext cx="7319084" cy="4239980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35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Absorber material preliminary study</a:t>
            </a:r>
          </a:p>
        </p:txBody>
      </p:sp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8861CC12-D5A2-F671-7789-9A2FF4494925}"/>
              </a:ext>
            </a:extLst>
          </p:cNvPr>
          <p:cNvSpPr txBox="1">
            <a:spLocks/>
          </p:cNvSpPr>
          <p:nvPr/>
        </p:nvSpPr>
        <p:spPr>
          <a:xfrm>
            <a:off x="703263" y="1463435"/>
            <a:ext cx="6357279" cy="45324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The absorber of the TAC should:</a:t>
            </a:r>
          </a:p>
          <a:p>
            <a:pPr marL="319088" indent="-31908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moderate/absorb all scattered</a:t>
            </a:r>
            <a:br>
              <a:rPr lang="en-US" sz="2000" dirty="0"/>
            </a:br>
            <a:r>
              <a:rPr lang="en-US" sz="2000" dirty="0"/>
              <a:t>(and fission) neutrons</a:t>
            </a:r>
          </a:p>
          <a:p>
            <a:pPr marL="319088" indent="-319088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be transparent to gamma</a:t>
            </a:r>
          </a:p>
          <a:p>
            <a:pPr marL="319088" indent="-319088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not produce any problematic</a:t>
            </a:r>
            <a:br>
              <a:rPr lang="en-US" sz="2000" dirty="0"/>
            </a:br>
            <a:r>
              <a:rPr lang="en-US" sz="2000" dirty="0"/>
              <a:t>secondary gammas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Typical materials:</a:t>
            </a:r>
            <a:br>
              <a:rPr lang="en-US" sz="2000" dirty="0"/>
            </a:br>
            <a:r>
              <a:rPr lang="en-US" sz="2000" dirty="0" err="1"/>
              <a:t>LiH</a:t>
            </a:r>
            <a:r>
              <a:rPr lang="en-US" sz="2000" dirty="0"/>
              <a:t>, Polyethylene (PE) with Li or B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Geant4 simulation shows that 4 cm</a:t>
            </a:r>
            <a:br>
              <a:rPr lang="en-US" sz="2000" dirty="0"/>
            </a:br>
            <a:r>
              <a:rPr lang="en-US" sz="2000" dirty="0"/>
              <a:t>B-PE with 5% B-</a:t>
            </a:r>
            <a:r>
              <a:rPr lang="en-US" sz="2000" dirty="0" err="1"/>
              <a:t>nat</a:t>
            </a:r>
            <a:r>
              <a:rPr lang="en-US" sz="2000" dirty="0"/>
              <a:t> is very efficient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F28ECEA-BBD6-44A5-E3F6-B71AFF32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E1C7B04-99FB-06DB-03A5-42CBEA4C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1051707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895F6-91CE-EED9-5128-B7A4EED7F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EFD72F-AE0D-03A9-0E53-FC1293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dirty="0"/>
              <a:t>Summary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09FACAC-88F9-1947-790E-30AFA7F7D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02B1B4-9F1F-0DC3-5F4B-F147506D38B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6388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37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Summary</a:t>
            </a:r>
          </a:p>
        </p:txBody>
      </p:sp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8861CC12-D5A2-F671-7789-9A2FF4494925}"/>
              </a:ext>
            </a:extLst>
          </p:cNvPr>
          <p:cNvSpPr txBox="1">
            <a:spLocks/>
          </p:cNvSpPr>
          <p:nvPr/>
        </p:nvSpPr>
        <p:spPr>
          <a:xfrm>
            <a:off x="703263" y="1463435"/>
            <a:ext cx="10756900" cy="45324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Collaboration between DRF, DAM, DES, LP2i Bordeaux, IRSN (+JRC-Geel)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/>
          </a:p>
          <a:p>
            <a:pPr marL="319088" indent="-31908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Development of Tagging Fission Chambers for high counting rates</a:t>
            </a:r>
          </a:p>
          <a:p>
            <a:pPr marL="6096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Compact FICH-U233 for TAC based on DAM design for high counting rate</a:t>
            </a:r>
          </a:p>
          <a:p>
            <a:pPr marL="6096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More compact FICH-U238 and FICH-Pu239 for SCONE based on FICH-U233</a:t>
            </a:r>
          </a:p>
          <a:p>
            <a:pPr marL="6096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FICH-Pu241 for TAC will be based on the latest developments</a:t>
            </a:r>
          </a:p>
          <a:p>
            <a:pPr marL="319088" indent="-319088">
              <a:spcBef>
                <a:spcPts val="300"/>
              </a:spcBef>
              <a:buFont typeface="Wingdings" pitchFamily="2" charset="2"/>
              <a:buChar char="q"/>
            </a:pPr>
            <a:endParaRPr lang="en-US" sz="2000" dirty="0"/>
          </a:p>
          <a:p>
            <a:pPr marL="319088" indent="-319088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Measurements making use of these developments</a:t>
            </a:r>
          </a:p>
          <a:p>
            <a:pPr marL="6096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@n_TOF: </a:t>
            </a:r>
            <a:r>
              <a:rPr lang="en-US" sz="2000" baseline="30000" dirty="0"/>
              <a:t>233</a:t>
            </a:r>
            <a:r>
              <a:rPr lang="en-US" sz="2000" dirty="0"/>
              <a:t>U in 2016 (and </a:t>
            </a:r>
            <a:r>
              <a:rPr lang="en-US" sz="2000" baseline="30000" dirty="0"/>
              <a:t>241</a:t>
            </a:r>
            <a:r>
              <a:rPr lang="en-US" sz="2000" dirty="0"/>
              <a:t>Pu in 2025)</a:t>
            </a:r>
          </a:p>
          <a:p>
            <a:pPr marL="6096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@NFS: </a:t>
            </a:r>
            <a:r>
              <a:rPr lang="en-US" sz="2000" baseline="30000" dirty="0"/>
              <a:t>238</a:t>
            </a:r>
            <a:r>
              <a:rPr lang="en-US" sz="2000" dirty="0"/>
              <a:t>U in 2021 (and </a:t>
            </a:r>
            <a:r>
              <a:rPr lang="en-US" sz="2000" baseline="30000" dirty="0"/>
              <a:t>239</a:t>
            </a:r>
            <a:r>
              <a:rPr lang="en-US" sz="2000" dirty="0"/>
              <a:t>Pu…)</a:t>
            </a:r>
          </a:p>
          <a:p>
            <a:pPr>
              <a:spcBef>
                <a:spcPts val="300"/>
              </a:spcBef>
            </a:pPr>
            <a:endParaRPr lang="en-US" sz="2000" dirty="0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F28ECEA-BBD6-44A5-E3F6-B71AFF32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/>
              <a:t>22/01/2024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E1C7B04-99FB-06DB-03A5-42CBEA4C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933836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3449638"/>
            <a:ext cx="8906685" cy="702000"/>
          </a:xfrm>
        </p:spPr>
        <p:txBody>
          <a:bodyPr>
            <a:noAutofit/>
          </a:bodyPr>
          <a:lstStyle/>
          <a:p>
            <a:r>
              <a:rPr lang="en-US"/>
              <a:t>Thank you for your attention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981E43-5EFD-0A82-A79F-0FD5D9C0A8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C2D0F8-D014-0864-D901-ABE68887C8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80E1F3A-63E4-872B-A151-9B82E14588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877754"/>
            <a:ext cx="5575341" cy="5745722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with the </a:t>
            </a:r>
            <a:r>
              <a:rPr lang="en-US" sz="3600" dirty="0" err="1">
                <a:solidFill>
                  <a:srgbClr val="FF0000"/>
                </a:solidFill>
              </a:rPr>
              <a:t>n_TOF</a:t>
            </a:r>
            <a:r>
              <a:rPr lang="en-US" sz="3600" dirty="0">
                <a:solidFill>
                  <a:srgbClr val="FF0000"/>
                </a:solidFill>
              </a:rPr>
              <a:t> TAC</a:t>
            </a: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sz="2000" b="1" dirty="0"/>
              <a:t>Fission tagging </a:t>
            </a:r>
            <a:r>
              <a:rPr lang="en-US" sz="2000" dirty="0"/>
              <a:t>is necessary</a:t>
            </a:r>
          </a:p>
          <a:p>
            <a:pPr marL="552450" lvl="1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For studying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from fission (in coincidence mode)</a:t>
            </a:r>
          </a:p>
          <a:p>
            <a:pPr marL="552450" lvl="1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For studying capture (in anti-coincidence mode)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sz="2000" dirty="0"/>
              <a:t>Samples are inside the fission chamber,</a:t>
            </a:r>
            <a:br>
              <a:rPr lang="en-US" sz="2000" dirty="0"/>
            </a:br>
            <a:r>
              <a:rPr lang="en-US" sz="2000" dirty="0"/>
              <a:t>which is inside the TAC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4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234524"/>
            <a:ext cx="10728325" cy="871827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Principle of fission tagging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7FFC815-68A1-7DF7-EA1C-DB274AF9458E}"/>
              </a:ext>
            </a:extLst>
          </p:cNvPr>
          <p:cNvGrpSpPr>
            <a:grpSpLocks noChangeAspect="1"/>
          </p:cNvGrpSpPr>
          <p:nvPr/>
        </p:nvGrpSpPr>
        <p:grpSpPr>
          <a:xfrm>
            <a:off x="2003444" y="1459681"/>
            <a:ext cx="2652784" cy="2446398"/>
            <a:chOff x="408560" y="1052736"/>
            <a:chExt cx="2939304" cy="271062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83BB9894-F1D3-9D6F-ABC3-19972CA76CF8}"/>
                </a:ext>
              </a:extLst>
            </p:cNvPr>
            <p:cNvGrpSpPr/>
            <p:nvPr/>
          </p:nvGrpSpPr>
          <p:grpSpPr>
            <a:xfrm>
              <a:off x="408560" y="1052736"/>
              <a:ext cx="2939304" cy="2710627"/>
              <a:chOff x="408560" y="937838"/>
              <a:chExt cx="2939304" cy="2710627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7C3DE66F-24B8-2BC3-B08A-E77D0CAD177F}"/>
                  </a:ext>
                </a:extLst>
              </p:cNvPr>
              <p:cNvGrpSpPr/>
              <p:nvPr/>
            </p:nvGrpSpPr>
            <p:grpSpPr>
              <a:xfrm>
                <a:off x="408560" y="937838"/>
                <a:ext cx="2939304" cy="2710627"/>
                <a:chOff x="408560" y="937838"/>
                <a:chExt cx="2939304" cy="2710627"/>
              </a:xfrm>
            </p:grpSpPr>
            <p:pic>
              <p:nvPicPr>
                <p:cNvPr id="24" name="Picture 35">
                  <a:extLst>
                    <a:ext uri="{FF2B5EF4-FFF2-40B4-BE49-F238E27FC236}">
                      <a16:creationId xmlns:a16="http://schemas.microsoft.com/office/drawing/2014/main" id="{FC634E0A-650E-6F28-613B-6AC7EA8C3D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7" r="6350"/>
                <a:stretch/>
              </p:blipFill>
              <p:spPr bwMode="auto">
                <a:xfrm>
                  <a:off x="408560" y="937838"/>
                  <a:ext cx="2939304" cy="27106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Grafik 8">
                  <a:extLst>
                    <a:ext uri="{FF2B5EF4-FFF2-40B4-BE49-F238E27FC236}">
                      <a16:creationId xmlns:a16="http://schemas.microsoft.com/office/drawing/2014/main" id="{21AD939B-A104-8324-E4A0-C490FB083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293" r="7807" b="17871"/>
                <a:stretch/>
              </p:blipFill>
              <p:spPr bwMode="auto">
                <a:xfrm>
                  <a:off x="408561" y="2562315"/>
                  <a:ext cx="1282810" cy="1084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C71AC6F3-EE19-88FD-FDA4-71FBED6A35E5}"/>
                  </a:ext>
                </a:extLst>
              </p:cNvPr>
              <p:cNvGrpSpPr/>
              <p:nvPr/>
            </p:nvGrpSpPr>
            <p:grpSpPr>
              <a:xfrm>
                <a:off x="1165795" y="1569750"/>
                <a:ext cx="1479319" cy="1158271"/>
                <a:chOff x="1165795" y="1569750"/>
                <a:chExt cx="1479319" cy="1158271"/>
              </a:xfrm>
            </p:grpSpPr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8B94E149-920F-3776-F3C6-FB2817F92B24}"/>
                    </a:ext>
                  </a:extLst>
                </p:cNvPr>
                <p:cNvGrpSpPr/>
                <p:nvPr/>
              </p:nvGrpSpPr>
              <p:grpSpPr>
                <a:xfrm>
                  <a:off x="1773992" y="1569750"/>
                  <a:ext cx="871122" cy="1158271"/>
                  <a:chOff x="1773992" y="1569750"/>
                  <a:chExt cx="871122" cy="1158271"/>
                </a:xfrm>
              </p:grpSpPr>
              <p:cxnSp>
                <p:nvCxnSpPr>
                  <p:cNvPr id="18" name="Verbinder: gekrümmt 7">
                    <a:extLst>
                      <a:ext uri="{FF2B5EF4-FFF2-40B4-BE49-F238E27FC236}">
                        <a16:creationId xmlns:a16="http://schemas.microsoft.com/office/drawing/2014/main" id="{3009DFDF-DE22-3C33-C607-9DCC879B00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81260" y="2308552"/>
                    <a:ext cx="507924" cy="179217"/>
                  </a:xfrm>
                  <a:prstGeom prst="curvedConnector3">
                    <a:avLst/>
                  </a:prstGeom>
                  <a:ln w="2857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Verbinder: gekrümmt 9">
                    <a:extLst>
                      <a:ext uri="{FF2B5EF4-FFF2-40B4-BE49-F238E27FC236}">
                        <a16:creationId xmlns:a16="http://schemas.microsoft.com/office/drawing/2014/main" id="{15EA7047-6BB6-D933-493D-EA47B06998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770429" y="2315891"/>
                    <a:ext cx="324699" cy="317573"/>
                  </a:xfrm>
                  <a:prstGeom prst="curvedConnector3">
                    <a:avLst/>
                  </a:prstGeom>
                  <a:ln w="28575">
                    <a:solidFill>
                      <a:srgbClr val="92D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Verbinder: gekrümmt 10">
                    <a:extLst>
                      <a:ext uri="{FF2B5EF4-FFF2-40B4-BE49-F238E27FC236}">
                        <a16:creationId xmlns:a16="http://schemas.microsoft.com/office/drawing/2014/main" id="{AA5AE203-8908-ACF1-B87E-FE80CAAF5F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1819093" y="2046385"/>
                    <a:ext cx="446523" cy="77816"/>
                  </a:xfrm>
                  <a:prstGeom prst="curvedConnector3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feld 11">
                    <a:extLst>
                      <a:ext uri="{FF2B5EF4-FFF2-40B4-BE49-F238E27FC236}">
                        <a16:creationId xmlns:a16="http://schemas.microsoft.com/office/drawing/2014/main" id="{4990DF81-B7AC-8A69-A784-C8BAD2DE9001}"/>
                      </a:ext>
                    </a:extLst>
                  </p:cNvPr>
                  <p:cNvSpPr txBox="1"/>
                  <p:nvPr/>
                </p:nvSpPr>
                <p:spPr>
                  <a:xfrm>
                    <a:off x="2293731" y="2071718"/>
                    <a:ext cx="351383" cy="3218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>
                        <a:solidFill>
                          <a:srgbClr val="0070C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GB" sz="2400" b="1" baseline="-25000" dirty="0">
                        <a:solidFill>
                          <a:srgbClr val="0070C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GB" sz="2400" b="1" baseline="-25000" dirty="0">
                      <a:solidFill>
                        <a:srgbClr val="0070C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  <p:sp>
                <p:nvSpPr>
                  <p:cNvPr id="22" name="Textfeld 12">
                    <a:extLst>
                      <a:ext uri="{FF2B5EF4-FFF2-40B4-BE49-F238E27FC236}">
                        <a16:creationId xmlns:a16="http://schemas.microsoft.com/office/drawing/2014/main" id="{C18D2A70-0D8C-04E3-EA16-6A73A8CEC0E4}"/>
                      </a:ext>
                    </a:extLst>
                  </p:cNvPr>
                  <p:cNvSpPr txBox="1"/>
                  <p:nvPr/>
                </p:nvSpPr>
                <p:spPr>
                  <a:xfrm>
                    <a:off x="1795415" y="2406194"/>
                    <a:ext cx="346346" cy="3218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>
                        <a:solidFill>
                          <a:srgbClr val="92D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GB" sz="2400" b="1" baseline="-25000" dirty="0">
                        <a:solidFill>
                          <a:srgbClr val="92D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GB" sz="2400" b="1" baseline="-25000" dirty="0">
                      <a:solidFill>
                        <a:srgbClr val="92D05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  <p:sp>
                <p:nvSpPr>
                  <p:cNvPr id="23" name="Textfeld 13">
                    <a:extLst>
                      <a:ext uri="{FF2B5EF4-FFF2-40B4-BE49-F238E27FC236}">
                        <a16:creationId xmlns:a16="http://schemas.microsoft.com/office/drawing/2014/main" id="{F27CA319-6C95-7CD7-C457-3217CB1CC83B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686" y="1569750"/>
                    <a:ext cx="337899" cy="3218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GB" sz="2400" b="1" baseline="-250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GB" sz="2400" b="1" baseline="-25000" dirty="0"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45197677-5669-575D-99CB-92D373F38DE2}"/>
                    </a:ext>
                  </a:extLst>
                </p:cNvPr>
                <p:cNvGrpSpPr/>
                <p:nvPr/>
              </p:nvGrpSpPr>
              <p:grpSpPr>
                <a:xfrm>
                  <a:off x="1165795" y="1585910"/>
                  <a:ext cx="885925" cy="690962"/>
                  <a:chOff x="1165795" y="1585910"/>
                  <a:chExt cx="885925" cy="690962"/>
                </a:xfrm>
              </p:grpSpPr>
              <p:cxnSp>
                <p:nvCxnSpPr>
                  <p:cNvPr id="16" name="Gerade Verbindung mit Pfeil 16">
                    <a:extLst>
                      <a:ext uri="{FF2B5EF4-FFF2-40B4-BE49-F238E27FC236}">
                        <a16:creationId xmlns:a16="http://schemas.microsoft.com/office/drawing/2014/main" id="{848B5735-63B1-F336-A7CB-1DC3274061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5795" y="1937529"/>
                    <a:ext cx="885925" cy="339343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tailEnd type="triangle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feld 13">
                    <a:extLst>
                      <a:ext uri="{FF2B5EF4-FFF2-40B4-BE49-F238E27FC236}">
                        <a16:creationId xmlns:a16="http://schemas.microsoft.com/office/drawing/2014/main" id="{EB6DCED1-2372-127D-7B4C-4A396012AA82}"/>
                      </a:ext>
                    </a:extLst>
                  </p:cNvPr>
                  <p:cNvSpPr txBox="1"/>
                  <p:nvPr/>
                </p:nvSpPr>
                <p:spPr>
                  <a:xfrm>
                    <a:off x="1187624" y="1585910"/>
                    <a:ext cx="239758" cy="461665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rPr>
                      <a:t>n</a:t>
                    </a:r>
                    <a:endParaRPr lang="en-GB" sz="2400" b="1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j-lt"/>
                    </a:endParaRPr>
                  </a:p>
                </p:txBody>
              </p:sp>
            </p:grpSp>
          </p:grp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F069EE-75CE-C95C-147B-08C9B6012D23}"/>
                </a:ext>
              </a:extLst>
            </p:cNvPr>
            <p:cNvSpPr txBox="1"/>
            <p:nvPr/>
          </p:nvSpPr>
          <p:spPr>
            <a:xfrm>
              <a:off x="465193" y="1109570"/>
              <a:ext cx="1518671" cy="2443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TAC detector (open)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3C1EF86-FF2A-39BF-C4BB-E23EF3DE6812}"/>
                </a:ext>
              </a:extLst>
            </p:cNvPr>
            <p:cNvSpPr txBox="1"/>
            <p:nvPr/>
          </p:nvSpPr>
          <p:spPr>
            <a:xfrm>
              <a:off x="408560" y="3471427"/>
              <a:ext cx="1146551" cy="2255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Fission chamber</a:t>
              </a:r>
            </a:p>
          </p:txBody>
        </p:sp>
      </p:grp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C9965C27-AB61-9311-4BA2-4571207F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74A6E6-816A-ACC4-0F66-0C8785C2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FB881EE0-AEA0-97D6-A8E3-44CDCD38CFF2}"/>
              </a:ext>
            </a:extLst>
          </p:cNvPr>
          <p:cNvSpPr txBox="1">
            <a:spLocks/>
          </p:cNvSpPr>
          <p:nvPr/>
        </p:nvSpPr>
        <p:spPr>
          <a:xfrm>
            <a:off x="6161904" y="828240"/>
            <a:ext cx="5575341" cy="58648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FF0000"/>
                </a:solidFill>
              </a:rPr>
              <a:t>with SCONE</a:t>
            </a: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sz="2000" b="1" dirty="0"/>
              <a:t>Fission tagging </a:t>
            </a:r>
            <a:r>
              <a:rPr lang="en-US" sz="2000" dirty="0"/>
              <a:t>is necessary</a:t>
            </a:r>
          </a:p>
          <a:p>
            <a:pPr marL="552450" lvl="1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For studying n from fission (in coincidence mode)</a:t>
            </a:r>
          </a:p>
          <a:p>
            <a:pPr marL="552450" lvl="1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For studying (</a:t>
            </a:r>
            <a:r>
              <a:rPr lang="en-US" sz="2000" dirty="0" err="1"/>
              <a:t>n,xn</a:t>
            </a:r>
            <a:r>
              <a:rPr lang="en-US" sz="2000" dirty="0"/>
              <a:t>) reaction (anti-coincidence)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sz="2000" dirty="0"/>
              <a:t>Samples are inside the fission chamber,</a:t>
            </a:r>
            <a:br>
              <a:rPr lang="en-US" sz="2000" dirty="0"/>
            </a:br>
            <a:r>
              <a:rPr lang="en-US" sz="2000" dirty="0"/>
              <a:t>which is inside SCONE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DE7D3D3-184D-6813-9AA0-ED8634AFA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24358" r="52356" b="17508"/>
          <a:stretch/>
        </p:blipFill>
        <p:spPr>
          <a:xfrm>
            <a:off x="7783038" y="1412550"/>
            <a:ext cx="2330738" cy="23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40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1E389B-0FD5-F70B-66C8-30B5C7E3B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6FBCE1E-91A1-8D62-9A11-47E5616EF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10728325" cy="4776484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Detection of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-rays by the TAC (4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/>
              <a:t> segmented BaF</a:t>
            </a:r>
            <a:r>
              <a:rPr lang="en-US" sz="2000" baseline="-25000" dirty="0"/>
              <a:t>2</a:t>
            </a:r>
            <a:r>
              <a:rPr lang="en-US" sz="2000" dirty="0"/>
              <a:t> calorimeter of 40 crystals)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dirty="0"/>
              <a:t>𝐸</a:t>
            </a:r>
            <a:r>
              <a:rPr lang="en-US" sz="2000" baseline="-25000" dirty="0"/>
              <a:t>𝑆𝑢𝑚</a:t>
            </a:r>
            <a:r>
              <a:rPr lang="en-US" sz="2000" dirty="0"/>
              <a:t> = 𝐸</a:t>
            </a:r>
            <a:r>
              <a:rPr lang="en-US" sz="2000" baseline="-25000" dirty="0"/>
              <a:t>1</a:t>
            </a:r>
            <a:r>
              <a:rPr lang="en-US" sz="2000" dirty="0"/>
              <a:t> + 𝐸</a:t>
            </a:r>
            <a:r>
              <a:rPr lang="en-US" sz="2000" baseline="-25000" dirty="0"/>
              <a:t>2</a:t>
            </a:r>
            <a:r>
              <a:rPr lang="en-US" sz="2000" dirty="0"/>
              <a:t> + 𝐸</a:t>
            </a:r>
            <a:r>
              <a:rPr lang="en-US" sz="2000" baseline="-25000" dirty="0"/>
              <a:t>3</a:t>
            </a:r>
            <a:r>
              <a:rPr lang="en-US" sz="2000" dirty="0"/>
              <a:t> = 𝑆</a:t>
            </a:r>
            <a:r>
              <a:rPr lang="en-US" sz="2000" baseline="-25000" dirty="0"/>
              <a:t>𝑛</a:t>
            </a:r>
            <a:r>
              <a:rPr lang="en-US" sz="2000" dirty="0"/>
              <a:t> + 𝐸</a:t>
            </a:r>
            <a:r>
              <a:rPr lang="en-US" sz="2000" baseline="-25000" dirty="0"/>
              <a:t>𝑛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𝑚</a:t>
            </a:r>
            <a:r>
              <a:rPr lang="en-US" sz="2000" baseline="-25000" dirty="0"/>
              <a:t>𝑐𝑟</a:t>
            </a:r>
            <a:r>
              <a:rPr lang="en-US" sz="2000" dirty="0"/>
              <a:t> </a:t>
            </a:r>
            <a:r>
              <a:rPr lang="en-US" sz="2000" i="1" dirty="0"/>
              <a:t>= 3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285750" indent="-285750">
              <a:spcBef>
                <a:spcPts val="0"/>
              </a:spcBef>
              <a:buFont typeface="Wingdings" pitchFamily="2" charset="2"/>
              <a:buChar char="q"/>
            </a:pPr>
            <a:r>
              <a:rPr lang="en-US" sz="2000" i="1" dirty="0" err="1"/>
              <a:t>E</a:t>
            </a:r>
            <a:r>
              <a:rPr lang="en-US" sz="2000" i="1" baseline="-25000" dirty="0" err="1"/>
              <a:t>Sum</a:t>
            </a:r>
            <a:r>
              <a:rPr lang="en-US" sz="2000" dirty="0"/>
              <a:t> is the total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-ray energy deposited in the TAC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i="1" dirty="0" err="1"/>
              <a:t>m</a:t>
            </a:r>
            <a:r>
              <a:rPr lang="en-US" sz="2000" i="1" baseline="-25000" dirty="0" err="1"/>
              <a:t>cr</a:t>
            </a:r>
            <a:r>
              <a:rPr lang="en-US" sz="2000" dirty="0"/>
              <a:t> is the number of crystals detecting a gamma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⇨ Selection cuts on </a:t>
            </a:r>
            <a:r>
              <a:rPr lang="en-US" sz="2000" i="1" dirty="0" err="1"/>
              <a:t>E</a:t>
            </a:r>
            <a:r>
              <a:rPr lang="en-US" sz="2000" i="1" baseline="-25000" dirty="0" err="1"/>
              <a:t>sum</a:t>
            </a:r>
            <a:r>
              <a:rPr lang="en-US" sz="2000" dirty="0"/>
              <a:t> and </a:t>
            </a:r>
            <a:r>
              <a:rPr lang="en-US" sz="2000" i="1" dirty="0" err="1"/>
              <a:t>m</a:t>
            </a:r>
            <a:r>
              <a:rPr lang="en-US" sz="2000" i="1" baseline="-25000" dirty="0" err="1"/>
              <a:t>cr</a:t>
            </a:r>
            <a:r>
              <a:rPr lang="en-US" sz="2000" dirty="0"/>
              <a:t> improve Signal/</a:t>
            </a:r>
            <a:r>
              <a:rPr lang="en-US" sz="2000" dirty="0" err="1"/>
              <a:t>Bkgd</a:t>
            </a:r>
            <a:endParaRPr lang="en-US" sz="2000" dirty="0"/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sz="2000" b="1" dirty="0"/>
              <a:t>Fission tagging </a:t>
            </a:r>
            <a:r>
              <a:rPr lang="en-US" sz="2000" dirty="0"/>
              <a:t>is necessary</a:t>
            </a:r>
          </a:p>
          <a:p>
            <a:pPr marL="552450" lvl="1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For studying fission (in coincidence mode)</a:t>
            </a:r>
          </a:p>
          <a:p>
            <a:pPr marL="552450" lvl="1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For studying capture (in anti-coincidence mode)</a:t>
            </a:r>
          </a:p>
          <a:p>
            <a:pPr marL="552450" lvl="1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For studying (</a:t>
            </a:r>
            <a:r>
              <a:rPr lang="en-US" sz="2000" dirty="0" err="1"/>
              <a:t>n,xn</a:t>
            </a:r>
            <a:r>
              <a:rPr lang="en-US" sz="2000" dirty="0"/>
              <a:t>) reaction (anti-coincidence)</a:t>
            </a:r>
          </a:p>
          <a:p>
            <a:pPr marL="285750" indent="-285750">
              <a:spcBef>
                <a:spcPts val="1800"/>
              </a:spcBef>
              <a:buFont typeface="Wingdings" pitchFamily="2" charset="2"/>
              <a:buChar char="q"/>
            </a:pPr>
            <a:r>
              <a:rPr lang="en-US" sz="2000" dirty="0"/>
              <a:t>Samples are inside the fission chamber,</a:t>
            </a:r>
            <a:br>
              <a:rPr lang="en-US" sz="2000" dirty="0"/>
            </a:br>
            <a:r>
              <a:rPr lang="en-US" sz="2000" dirty="0"/>
              <a:t>which is inside the TAC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DE1DE81-6FB1-6192-6EC1-6CDB8E8F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5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E274308-8717-DB33-C88D-A0DC3368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Principle of fission tagging with the n_TOF</a:t>
            </a:r>
            <a:br>
              <a:rPr lang="en-US" dirty="0"/>
            </a:br>
            <a:r>
              <a:rPr lang="en-US" dirty="0"/>
              <a:t>Total Absorption Calorimeter (TAC)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93E5D48-B596-8E87-0ADC-6E785644A5D0}"/>
              </a:ext>
            </a:extLst>
          </p:cNvPr>
          <p:cNvGrpSpPr>
            <a:grpSpLocks noChangeAspect="1"/>
          </p:cNvGrpSpPr>
          <p:nvPr/>
        </p:nvGrpSpPr>
        <p:grpSpPr>
          <a:xfrm>
            <a:off x="7445212" y="1973663"/>
            <a:ext cx="4216472" cy="3888432"/>
            <a:chOff x="408560" y="1052736"/>
            <a:chExt cx="2939304" cy="271062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B595880-D991-16D6-7055-7D1AF8B8394E}"/>
                </a:ext>
              </a:extLst>
            </p:cNvPr>
            <p:cNvGrpSpPr/>
            <p:nvPr/>
          </p:nvGrpSpPr>
          <p:grpSpPr>
            <a:xfrm>
              <a:off x="408560" y="1052736"/>
              <a:ext cx="2939304" cy="2710627"/>
              <a:chOff x="408560" y="937838"/>
              <a:chExt cx="2939304" cy="2710627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716455AA-4347-6D2A-96D2-D8D40CA7ACDC}"/>
                  </a:ext>
                </a:extLst>
              </p:cNvPr>
              <p:cNvGrpSpPr/>
              <p:nvPr/>
            </p:nvGrpSpPr>
            <p:grpSpPr>
              <a:xfrm>
                <a:off x="408560" y="937838"/>
                <a:ext cx="2939304" cy="2710627"/>
                <a:chOff x="408560" y="937838"/>
                <a:chExt cx="2939304" cy="2710627"/>
              </a:xfrm>
            </p:grpSpPr>
            <p:pic>
              <p:nvPicPr>
                <p:cNvPr id="24" name="Picture 35">
                  <a:extLst>
                    <a:ext uri="{FF2B5EF4-FFF2-40B4-BE49-F238E27FC236}">
                      <a16:creationId xmlns:a16="http://schemas.microsoft.com/office/drawing/2014/main" id="{66555342-FC9B-0F44-2696-00A2531819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7" r="6350"/>
                <a:stretch/>
              </p:blipFill>
              <p:spPr bwMode="auto">
                <a:xfrm>
                  <a:off x="408560" y="937838"/>
                  <a:ext cx="2939304" cy="27106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Grafik 8">
                  <a:extLst>
                    <a:ext uri="{FF2B5EF4-FFF2-40B4-BE49-F238E27FC236}">
                      <a16:creationId xmlns:a16="http://schemas.microsoft.com/office/drawing/2014/main" id="{6FD244E8-5350-F56D-0981-F9574206B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9293" r="7807" b="17871"/>
                <a:stretch/>
              </p:blipFill>
              <p:spPr bwMode="auto">
                <a:xfrm>
                  <a:off x="408561" y="2562315"/>
                  <a:ext cx="1282810" cy="1084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C2F03425-4C82-461C-6E88-DF10DDC87F10}"/>
                  </a:ext>
                </a:extLst>
              </p:cNvPr>
              <p:cNvGrpSpPr/>
              <p:nvPr/>
            </p:nvGrpSpPr>
            <p:grpSpPr>
              <a:xfrm>
                <a:off x="1165795" y="1569750"/>
                <a:ext cx="1479319" cy="1158271"/>
                <a:chOff x="1165795" y="1569750"/>
                <a:chExt cx="1479319" cy="1158271"/>
              </a:xfrm>
            </p:grpSpPr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22F72EF5-414A-950C-CB40-A419999C8E34}"/>
                    </a:ext>
                  </a:extLst>
                </p:cNvPr>
                <p:cNvGrpSpPr/>
                <p:nvPr/>
              </p:nvGrpSpPr>
              <p:grpSpPr>
                <a:xfrm>
                  <a:off x="1773992" y="1569750"/>
                  <a:ext cx="871122" cy="1158271"/>
                  <a:chOff x="1773992" y="1569750"/>
                  <a:chExt cx="871122" cy="1158271"/>
                </a:xfrm>
              </p:grpSpPr>
              <p:cxnSp>
                <p:nvCxnSpPr>
                  <p:cNvPr id="18" name="Verbinder: gekrümmt 7">
                    <a:extLst>
                      <a:ext uri="{FF2B5EF4-FFF2-40B4-BE49-F238E27FC236}">
                        <a16:creationId xmlns:a16="http://schemas.microsoft.com/office/drawing/2014/main" id="{C0F021E6-5A1B-108F-312B-ADEDB5E875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81260" y="2308552"/>
                    <a:ext cx="507924" cy="179217"/>
                  </a:xfrm>
                  <a:prstGeom prst="curvedConnector3">
                    <a:avLst/>
                  </a:prstGeom>
                  <a:ln w="2857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Verbinder: gekrümmt 9">
                    <a:extLst>
                      <a:ext uri="{FF2B5EF4-FFF2-40B4-BE49-F238E27FC236}">
                        <a16:creationId xmlns:a16="http://schemas.microsoft.com/office/drawing/2014/main" id="{5251188F-F398-1C01-6C77-C1D01F0F43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770429" y="2315891"/>
                    <a:ext cx="324699" cy="317573"/>
                  </a:xfrm>
                  <a:prstGeom prst="curvedConnector3">
                    <a:avLst/>
                  </a:prstGeom>
                  <a:ln w="28575">
                    <a:solidFill>
                      <a:srgbClr val="92D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Verbinder: gekrümmt 10">
                    <a:extLst>
                      <a:ext uri="{FF2B5EF4-FFF2-40B4-BE49-F238E27FC236}">
                        <a16:creationId xmlns:a16="http://schemas.microsoft.com/office/drawing/2014/main" id="{5478A21D-A5A1-CE80-E2EE-429E19F3FA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1819093" y="2046385"/>
                    <a:ext cx="446523" cy="77816"/>
                  </a:xfrm>
                  <a:prstGeom prst="curvedConnector3">
                    <a:avLst/>
                  </a:prstGeom>
                  <a:ln w="28575">
                    <a:solidFill>
                      <a:srgbClr val="FF0000"/>
                    </a:solidFill>
                    <a:tailEnd type="triangle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feld 11">
                    <a:extLst>
                      <a:ext uri="{FF2B5EF4-FFF2-40B4-BE49-F238E27FC236}">
                        <a16:creationId xmlns:a16="http://schemas.microsoft.com/office/drawing/2014/main" id="{EBB38CFC-F9DC-F6E4-7DC9-015E60F3CC82}"/>
                      </a:ext>
                    </a:extLst>
                  </p:cNvPr>
                  <p:cNvSpPr txBox="1"/>
                  <p:nvPr/>
                </p:nvSpPr>
                <p:spPr>
                  <a:xfrm>
                    <a:off x="2293731" y="2071718"/>
                    <a:ext cx="351383" cy="3218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>
                        <a:solidFill>
                          <a:srgbClr val="0070C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GB" sz="2400" b="1" baseline="-25000" dirty="0">
                        <a:solidFill>
                          <a:srgbClr val="0070C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lang="en-GB" sz="2400" b="1" baseline="-25000" dirty="0">
                      <a:solidFill>
                        <a:srgbClr val="0070C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  <p:sp>
                <p:nvSpPr>
                  <p:cNvPr id="22" name="Textfeld 12">
                    <a:extLst>
                      <a:ext uri="{FF2B5EF4-FFF2-40B4-BE49-F238E27FC236}">
                        <a16:creationId xmlns:a16="http://schemas.microsoft.com/office/drawing/2014/main" id="{E24620D9-D0F7-7CE4-533E-6E8FA3AB9988}"/>
                      </a:ext>
                    </a:extLst>
                  </p:cNvPr>
                  <p:cNvSpPr txBox="1"/>
                  <p:nvPr/>
                </p:nvSpPr>
                <p:spPr>
                  <a:xfrm>
                    <a:off x="1795415" y="2406194"/>
                    <a:ext cx="346346" cy="3218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>
                        <a:solidFill>
                          <a:srgbClr val="92D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GB" sz="2400" b="1" baseline="-25000" dirty="0">
                        <a:solidFill>
                          <a:srgbClr val="92D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GB" sz="2400" b="1" baseline="-25000" dirty="0">
                      <a:solidFill>
                        <a:srgbClr val="92D05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  <p:sp>
                <p:nvSpPr>
                  <p:cNvPr id="23" name="Textfeld 13">
                    <a:extLst>
                      <a:ext uri="{FF2B5EF4-FFF2-40B4-BE49-F238E27FC236}">
                        <a16:creationId xmlns:a16="http://schemas.microsoft.com/office/drawing/2014/main" id="{9B53C1FD-C226-D8B3-ACC9-287B3C1F55B5}"/>
                      </a:ext>
                    </a:extLst>
                  </p:cNvPr>
                  <p:cNvSpPr txBox="1"/>
                  <p:nvPr/>
                </p:nvSpPr>
                <p:spPr>
                  <a:xfrm>
                    <a:off x="1971686" y="1569750"/>
                    <a:ext cx="337899" cy="3218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γ</a:t>
                    </a:r>
                    <a:r>
                      <a:rPr lang="en-GB" sz="2400" b="1" baseline="-25000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endParaRPr lang="en-GB" sz="2400" b="1" baseline="-25000" dirty="0">
                      <a:solidFill>
                        <a:srgbClr val="FF00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E3C58B11-BA28-90A5-41D4-BD00B5EDB1E1}"/>
                    </a:ext>
                  </a:extLst>
                </p:cNvPr>
                <p:cNvGrpSpPr/>
                <p:nvPr/>
              </p:nvGrpSpPr>
              <p:grpSpPr>
                <a:xfrm>
                  <a:off x="1165795" y="1585910"/>
                  <a:ext cx="885925" cy="690962"/>
                  <a:chOff x="1165795" y="1585910"/>
                  <a:chExt cx="885925" cy="690962"/>
                </a:xfrm>
              </p:grpSpPr>
              <p:cxnSp>
                <p:nvCxnSpPr>
                  <p:cNvPr id="16" name="Gerade Verbindung mit Pfeil 16">
                    <a:extLst>
                      <a:ext uri="{FF2B5EF4-FFF2-40B4-BE49-F238E27FC236}">
                        <a16:creationId xmlns:a16="http://schemas.microsoft.com/office/drawing/2014/main" id="{C868A6AD-ABAE-CB0E-3E6C-D108A2E696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65795" y="1937529"/>
                    <a:ext cx="885925" cy="339343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tailEnd type="triangle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feld 13">
                    <a:extLst>
                      <a:ext uri="{FF2B5EF4-FFF2-40B4-BE49-F238E27FC236}">
                        <a16:creationId xmlns:a16="http://schemas.microsoft.com/office/drawing/2014/main" id="{C85D6A80-F470-4A38-2F49-23CDDFEC28F6}"/>
                      </a:ext>
                    </a:extLst>
                  </p:cNvPr>
                  <p:cNvSpPr txBox="1"/>
                  <p:nvPr/>
                </p:nvSpPr>
                <p:spPr>
                  <a:xfrm>
                    <a:off x="1187624" y="1585910"/>
                    <a:ext cx="239758" cy="461665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400" b="1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cs typeface="Times New Roman" panose="02020603050405020304" pitchFamily="18" charset="0"/>
                      </a:rPr>
                      <a:t>n</a:t>
                    </a:r>
                    <a:endParaRPr lang="en-GB" sz="2400" b="1">
                      <a:solidFill>
                        <a:srgbClr val="FFFF00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+mj-lt"/>
                    </a:endParaRPr>
                  </a:p>
                </p:txBody>
              </p:sp>
            </p:grpSp>
          </p:grp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E7CB3E4-A45D-F73A-A2D4-AC03B620F7AC}"/>
                </a:ext>
              </a:extLst>
            </p:cNvPr>
            <p:cNvSpPr txBox="1"/>
            <p:nvPr/>
          </p:nvSpPr>
          <p:spPr>
            <a:xfrm>
              <a:off x="465193" y="1109570"/>
              <a:ext cx="1518671" cy="2443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TAC detector (open)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8E7BB0B-BE39-74AB-9B01-C2AD07C2B708}"/>
                </a:ext>
              </a:extLst>
            </p:cNvPr>
            <p:cNvSpPr txBox="1"/>
            <p:nvPr/>
          </p:nvSpPr>
          <p:spPr>
            <a:xfrm>
              <a:off x="408560" y="3471427"/>
              <a:ext cx="1146551" cy="2255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DBEEF4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Fission chamber</a:t>
              </a:r>
            </a:p>
          </p:txBody>
        </p:sp>
      </p:grp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B0FC6F42-066D-8F8A-8EC8-3371D674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5B9C6D-3BE0-1534-337A-D32F37CF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68797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728325" cy="49625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TAC + FTMG-U235</a:t>
            </a:r>
            <a:r>
              <a:rPr lang="en-US" sz="2000" dirty="0"/>
              <a:t> [C. Guerrero et al., EPJA 48 (2012) 29]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Micromegas (MGAS) detectors / electronics outside the TAC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Background issue due to the MGAS thick Cu mesh in the beam</a:t>
            </a:r>
          </a:p>
          <a:p>
            <a:pPr>
              <a:spcBef>
                <a:spcPts val="30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b="1" dirty="0"/>
              <a:t>TAC + FICH-U233 </a:t>
            </a:r>
            <a:r>
              <a:rPr lang="en-US" sz="2000" dirty="0"/>
              <a:t>[M. </a:t>
            </a:r>
            <a:r>
              <a:rPr lang="en-US" sz="2000" dirty="0" err="1"/>
              <a:t>Bacak</a:t>
            </a:r>
            <a:r>
              <a:rPr lang="en-US" sz="2000" dirty="0"/>
              <a:t> et al., NIMA 969 (2020) 163981]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Fission chamber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Fast electronics plugged directly on the chamber’s PCB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Minimum amount of material in the beam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b="1" dirty="0"/>
              <a:t>TAC + FICH-Pu239</a:t>
            </a:r>
            <a:r>
              <a:rPr lang="en-US" sz="2000" dirty="0"/>
              <a:t> [J. </a:t>
            </a:r>
            <a:r>
              <a:rPr lang="en-US" sz="2000" dirty="0" err="1"/>
              <a:t>Perkowski</a:t>
            </a:r>
            <a:r>
              <a:rPr lang="en-US" sz="2000" dirty="0"/>
              <a:t> et al., in preparation]</a:t>
            </a:r>
            <a:endParaRPr lang="en-US" sz="2000" b="1" dirty="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Fission chamber with minimum material in the beam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Electronics moved off center (less background)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Additional gas in the beam (more background)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6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/>
              <a:t>Fission Tagging development</a:t>
            </a:r>
            <a:br>
              <a:rPr lang="en-US" dirty="0"/>
            </a:br>
            <a:r>
              <a:rPr lang="en-US" dirty="0"/>
              <a:t>for the n_TOF TAC</a:t>
            </a:r>
            <a:endParaRPr lang="en-US" sz="2700" dirty="0"/>
          </a:p>
        </p:txBody>
      </p:sp>
      <p:pic>
        <p:nvPicPr>
          <p:cNvPr id="3" name="Image 2" descr="EPJA_2012-48-3_n_TOF.tiff">
            <a:extLst>
              <a:ext uri="{FF2B5EF4-FFF2-40B4-BE49-F238E27FC236}">
                <a16:creationId xmlns:a16="http://schemas.microsoft.com/office/drawing/2014/main" id="{915CBD6C-EAE2-1B8E-1761-06D985403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6630" r="1135" b="4310"/>
          <a:stretch/>
        </p:blipFill>
        <p:spPr>
          <a:xfrm>
            <a:off x="8780586" y="738555"/>
            <a:ext cx="3130062" cy="24618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45947B-310A-1086-FF5B-FA7E07711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5"/>
          <a:stretch/>
        </p:blipFill>
        <p:spPr>
          <a:xfrm>
            <a:off x="8780586" y="3988223"/>
            <a:ext cx="3130062" cy="235542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Grafik 8">
            <a:extLst>
              <a:ext uri="{FF2B5EF4-FFF2-40B4-BE49-F238E27FC236}">
                <a16:creationId xmlns:a16="http://schemas.microsoft.com/office/drawing/2014/main" id="{3EF2A523-4B7E-9881-94F5-B47688E20F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6" t="-359" r="4953" b="20373"/>
          <a:stretch/>
        </p:blipFill>
        <p:spPr bwMode="auto">
          <a:xfrm>
            <a:off x="8376993" y="2555631"/>
            <a:ext cx="2835085" cy="203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5400"/>
          </a:effec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30022D-B2AB-A4A5-D30D-1D2367E8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787E6975-74D3-3114-26F4-5CAB7082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421940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728325" cy="49625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baseline="30000" dirty="0"/>
              <a:t>233</a:t>
            </a:r>
            <a:r>
              <a:rPr lang="en-US" sz="2000" b="1" dirty="0"/>
              <a:t>U FICH </a:t>
            </a:r>
            <a:r>
              <a:rPr lang="en-US" sz="2000" dirty="0"/>
              <a:t>[M. </a:t>
            </a:r>
            <a:r>
              <a:rPr lang="en-US" sz="2000" dirty="0" err="1"/>
              <a:t>Bacak</a:t>
            </a:r>
            <a:r>
              <a:rPr lang="en-US" sz="2000" dirty="0"/>
              <a:t>, NIMA 969 (2020) 163981]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Compact (L 12 cm x </a:t>
            </a:r>
            <a:r>
              <a:rPr lang="en-US" sz="2000" dirty="0" err="1"/>
              <a:t>Ø</a:t>
            </a:r>
            <a:r>
              <a:rPr lang="en-US" sz="2000" dirty="0"/>
              <a:t> 9 cm) Multi-plate chamber</a:t>
            </a:r>
          </a:p>
          <a:p>
            <a:pPr>
              <a:spcBef>
                <a:spcPts val="300"/>
              </a:spcBef>
            </a:pPr>
            <a:r>
              <a:rPr lang="en-US" dirty="0"/>
              <a:t> - Total of ~46 mg of </a:t>
            </a:r>
            <a:r>
              <a:rPr lang="en-US" baseline="30000" dirty="0"/>
              <a:t>233</a:t>
            </a:r>
            <a:r>
              <a:rPr lang="en-US" dirty="0"/>
              <a:t>U</a:t>
            </a:r>
          </a:p>
          <a:p>
            <a:pPr>
              <a:spcBef>
                <a:spcPts val="300"/>
              </a:spcBef>
            </a:pPr>
            <a:r>
              <a:rPr lang="en-US" dirty="0"/>
              <a:t> - 14 samples highly enriched in 233U (JRC-Geel)</a:t>
            </a:r>
          </a:p>
          <a:p>
            <a:pPr>
              <a:spcBef>
                <a:spcPts val="300"/>
              </a:spcBef>
            </a:pPr>
            <a:r>
              <a:rPr lang="en-US" dirty="0"/>
              <a:t> - 14 ionization cells / Readout from 8 anodes</a:t>
            </a:r>
          </a:p>
          <a:p>
            <a:pPr marL="274638" indent="-274638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Fast signals (34 ns FWHM) for high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dirty="0"/>
              <a:t>-count rates (&gt;1 MBq per anode)</a:t>
            </a:r>
          </a:p>
          <a:p>
            <a:pPr>
              <a:spcBef>
                <a:spcPts val="300"/>
              </a:spcBef>
            </a:pPr>
            <a:r>
              <a:rPr lang="en-US" dirty="0"/>
              <a:t> - Fast ionizing gas CF</a:t>
            </a:r>
            <a:r>
              <a:rPr lang="en-US" baseline="-25000" dirty="0"/>
              <a:t>4</a:t>
            </a:r>
            <a:r>
              <a:rPr lang="en-US" dirty="0"/>
              <a:t> / Fast electronics (CEA/DAM/DIF)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000" b="1" dirty="0"/>
              <a:t>New </a:t>
            </a:r>
            <a:r>
              <a:rPr lang="en-US" sz="2000" b="1" baseline="30000" dirty="0"/>
              <a:t>241</a:t>
            </a:r>
            <a:r>
              <a:rPr lang="en-US" sz="2000" b="1" dirty="0"/>
              <a:t>Pu FICH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Total of ~10 mg of </a:t>
            </a:r>
            <a:r>
              <a:rPr lang="en-US" sz="2000" baseline="30000" dirty="0"/>
              <a:t>241</a:t>
            </a:r>
            <a:r>
              <a:rPr lang="en-US" sz="2000" dirty="0"/>
              <a:t>Pu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6 to 8 samples only (more compact ⇨ less material in the beam)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Lower gas pressure (less material in the beam ⇨ less background)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Less massive (for reducing background from scattered neutrons)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q"/>
            </a:pPr>
            <a:r>
              <a:rPr lang="en-US" sz="2000" dirty="0"/>
              <a:t>Improved electronics (faster signals for sustaining higher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dirty="0"/>
              <a:t>-count rates)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7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Fission chambers for </a:t>
            </a:r>
            <a:r>
              <a:rPr lang="en-US" baseline="30000" dirty="0"/>
              <a:t>233</a:t>
            </a:r>
            <a:r>
              <a:rPr lang="en-US" dirty="0"/>
              <a:t>U and </a:t>
            </a:r>
            <a:r>
              <a:rPr lang="en-US" baseline="30000" dirty="0"/>
              <a:t>241</a:t>
            </a:r>
            <a:r>
              <a:rPr lang="en-US" dirty="0"/>
              <a:t>Pu</a:t>
            </a:r>
            <a:endParaRPr lang="en-US" sz="2700" dirty="0"/>
          </a:p>
        </p:txBody>
      </p:sp>
      <p:pic>
        <p:nvPicPr>
          <p:cNvPr id="54" name="Image 53" descr="CFIC_half.png">
            <a:extLst>
              <a:ext uri="{FF2B5EF4-FFF2-40B4-BE49-F238E27FC236}">
                <a16:creationId xmlns:a16="http://schemas.microsoft.com/office/drawing/2014/main" id="{398E0011-0016-6D33-C3F6-718A61A00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5323" y="409003"/>
            <a:ext cx="1742710" cy="3081203"/>
          </a:xfrm>
          <a:prstGeom prst="rect">
            <a:avLst/>
          </a:prstGeom>
          <a:effectLst>
            <a:softEdge rad="12700"/>
          </a:effectLst>
          <a:scene3d>
            <a:camera prst="orthographicFront">
              <a:rot lat="0" lon="10800000" rev="10800000"/>
            </a:camera>
            <a:lightRig rig="threePt" dir="t"/>
          </a:scene3d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508486-05CA-F111-E8BE-B865496D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7654C-E388-763C-C08C-D9287B5C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2419046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(*) n_TOF-Pu241 with 15 mg samples (10 mg of 241Pu) of 70 MBq alpha-activity (assuming 2% 241Am)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8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Comparison/Evolution of fission chambers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7141F9-EFE8-1B14-255B-CD694719B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718093"/>
              </p:ext>
            </p:extLst>
          </p:nvPr>
        </p:nvGraphicFramePr>
        <p:xfrm>
          <a:off x="498928" y="1236431"/>
          <a:ext cx="11194141" cy="4552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163">
                  <a:extLst>
                    <a:ext uri="{9D8B030D-6E8A-4147-A177-3AD203B41FA5}">
                      <a16:colId xmlns:a16="http://schemas.microsoft.com/office/drawing/2014/main" val="1827667742"/>
                    </a:ext>
                  </a:extLst>
                </a:gridCol>
                <a:gridCol w="1599163">
                  <a:extLst>
                    <a:ext uri="{9D8B030D-6E8A-4147-A177-3AD203B41FA5}">
                      <a16:colId xmlns:a16="http://schemas.microsoft.com/office/drawing/2014/main" val="3815451070"/>
                    </a:ext>
                  </a:extLst>
                </a:gridCol>
                <a:gridCol w="1599163">
                  <a:extLst>
                    <a:ext uri="{9D8B030D-6E8A-4147-A177-3AD203B41FA5}">
                      <a16:colId xmlns:a16="http://schemas.microsoft.com/office/drawing/2014/main" val="1436550155"/>
                    </a:ext>
                  </a:extLst>
                </a:gridCol>
                <a:gridCol w="1599163">
                  <a:extLst>
                    <a:ext uri="{9D8B030D-6E8A-4147-A177-3AD203B41FA5}">
                      <a16:colId xmlns:a16="http://schemas.microsoft.com/office/drawing/2014/main" val="2370373690"/>
                    </a:ext>
                  </a:extLst>
                </a:gridCol>
                <a:gridCol w="1599163">
                  <a:extLst>
                    <a:ext uri="{9D8B030D-6E8A-4147-A177-3AD203B41FA5}">
                      <a16:colId xmlns:a16="http://schemas.microsoft.com/office/drawing/2014/main" val="756677792"/>
                    </a:ext>
                  </a:extLst>
                </a:gridCol>
                <a:gridCol w="1599163">
                  <a:extLst>
                    <a:ext uri="{9D8B030D-6E8A-4147-A177-3AD203B41FA5}">
                      <a16:colId xmlns:a16="http://schemas.microsoft.com/office/drawing/2014/main" val="3461316851"/>
                    </a:ext>
                  </a:extLst>
                </a:gridCol>
                <a:gridCol w="1599163">
                  <a:extLst>
                    <a:ext uri="{9D8B030D-6E8A-4147-A177-3AD203B41FA5}">
                      <a16:colId xmlns:a16="http://schemas.microsoft.com/office/drawing/2014/main" val="292101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LANL-Pu241 (2010) </a:t>
                      </a:r>
                      <a:r>
                        <a:rPr lang="en-US" sz="1600" b="0" kern="100" dirty="0">
                          <a:effectLst/>
                        </a:rPr>
                        <a:t>[1]</a:t>
                      </a:r>
                      <a:endParaRPr lang="fr-US" sz="16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DAM-U238 (2016) </a:t>
                      </a:r>
                      <a:r>
                        <a:rPr lang="en-US" sz="1600" b="0" kern="100" dirty="0">
                          <a:effectLst/>
                        </a:rPr>
                        <a:t>[2]</a:t>
                      </a:r>
                      <a:endParaRPr lang="fr-US" sz="16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n_TOF-U233 (2016) </a:t>
                      </a:r>
                      <a:r>
                        <a:rPr lang="en-US" sz="1600" b="0" kern="100" dirty="0">
                          <a:effectLst/>
                        </a:rPr>
                        <a:t>[3]</a:t>
                      </a:r>
                      <a:endParaRPr lang="fr-US" sz="16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n_TOF-Pu239 (2020) </a:t>
                      </a:r>
                      <a:r>
                        <a:rPr lang="en-US" sz="1600" b="0" kern="100" dirty="0">
                          <a:effectLst/>
                        </a:rPr>
                        <a:t>[4]</a:t>
                      </a:r>
                      <a:endParaRPr lang="fr-US" sz="16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DAM-Pu239 (2023)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n_TOF-Pu241</a:t>
                      </a:r>
                      <a:r>
                        <a:rPr lang="en-US" sz="1600" kern="100" baseline="30000">
                          <a:effectLst/>
                        </a:rPr>
                        <a:t>(*)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(2024)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91993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Gas and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drift velocity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90%Ar-10%CH</a:t>
                      </a:r>
                      <a:r>
                        <a:rPr lang="en-US" sz="1600" kern="100" baseline="-25000" dirty="0">
                          <a:effectLst/>
                        </a:rPr>
                        <a:t>4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6 cm/us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CF</a:t>
                      </a:r>
                      <a:r>
                        <a:rPr lang="en-US" sz="1600" kern="100" baseline="-25000" dirty="0">
                          <a:effectLst/>
                        </a:rPr>
                        <a:t>4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11 cm/us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CF</a:t>
                      </a:r>
                      <a:r>
                        <a:rPr lang="en-US" sz="1600" kern="100" baseline="-25000" dirty="0">
                          <a:effectLst/>
                        </a:rPr>
                        <a:t>4</a:t>
                      </a:r>
                      <a:r>
                        <a:rPr lang="en-US" sz="1600" kern="100" dirty="0">
                          <a:effectLst/>
                        </a:rPr>
                        <a:t> 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11 cm/us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90%Ar-10%CF</a:t>
                      </a:r>
                      <a:r>
                        <a:rPr lang="en-US" sz="1600" kern="100" baseline="-25000" dirty="0">
                          <a:effectLst/>
                        </a:rPr>
                        <a:t>4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12 cm/us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CF</a:t>
                      </a:r>
                      <a:r>
                        <a:rPr lang="en-US" sz="1600" kern="100" baseline="-25000">
                          <a:effectLst/>
                        </a:rPr>
                        <a:t>4</a:t>
                      </a:r>
                      <a:r>
                        <a:rPr lang="en-US" sz="1600" kern="100">
                          <a:effectLst/>
                        </a:rPr>
                        <a:t> 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11 cm/us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>
                          <a:effectLst/>
                        </a:rPr>
                        <a:t>90%Ar-10%CF</a:t>
                      </a:r>
                      <a:r>
                        <a:rPr lang="en-US" sz="1600" kern="100" baseline="-25000" dirty="0">
                          <a:effectLst/>
                        </a:rPr>
                        <a:t>4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12 cm/us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4263013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Gap and Voltage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12 mm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250 V/cm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2.5 mm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1300 V/cm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3 mm</a:t>
                      </a:r>
                      <a:endParaRPr lang="fr-US" sz="1600" kern="100" dirty="0">
                        <a:effectLst/>
                      </a:endParaRPr>
                    </a:p>
                    <a:p>
                      <a:pPr algn="l"/>
                      <a:r>
                        <a:rPr lang="en-US" sz="1600" kern="100" dirty="0">
                          <a:effectLst/>
                        </a:rPr>
                        <a:t>1400 V/cm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4.5 mm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470 V/cm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3 mm</a:t>
                      </a:r>
                      <a:br>
                        <a:rPr lang="en-US" sz="1600" kern="100" dirty="0">
                          <a:effectLst/>
                        </a:rPr>
                      </a:b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>
                          <a:effectLst/>
                        </a:rPr>
                        <a:t>~3 mm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711251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Drift time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~200 ns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23 ns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27 ns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37 ns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27 ns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>
                          <a:effectLst/>
                        </a:rPr>
                        <a:t>~27 ns 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3577829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Pressure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1.65 bars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PA + 50 mbar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1100 mbar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PA + epsilon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~100 mbar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 &lt; PA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3830428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Deposit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∅ 38 mm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~200 ug/cm2</a:t>
                      </a:r>
                      <a:endParaRPr lang="fr-US" sz="1600" kern="100" dirty="0">
                        <a:effectLst/>
                      </a:endParaRPr>
                    </a:p>
                    <a:p>
                      <a:pPr algn="l"/>
                      <a:r>
                        <a:rPr lang="en-US" sz="1600" kern="100" dirty="0">
                          <a:effectLst/>
                        </a:rPr>
                        <a:t>(+ VYNS film)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∅ 33 mm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585 ug/cm2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∅ 40 mm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264 ug/cm2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∅ 20 mm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300 ug/cm2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∅ 30 mm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265 ug/cm2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3357977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Cathodes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4 (SS 12.5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19 (Ti 50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14 (Al 10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10 (Al 10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8 (Al 10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8 (Al 10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46656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Anodes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?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18 (Ti 50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8 (Al 20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10 (Al 10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4 (Al 1 or 2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8 (Al 10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3275743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Cat. + An.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 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1850 um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300 um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200 um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86 um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160 um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4228218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Windows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?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0" marB="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>
                          <a:effectLst/>
                        </a:rPr>
                        <a:t>Titanium</a:t>
                      </a:r>
                      <a:br>
                        <a:rPr lang="en-US" sz="1600" kern="100">
                          <a:effectLst/>
                        </a:rPr>
                      </a:br>
                      <a:r>
                        <a:rPr lang="en-US" sz="1600" kern="100">
                          <a:effectLst/>
                        </a:rPr>
                        <a:t>(100 um)</a:t>
                      </a:r>
                      <a:endParaRPr lang="fr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Kapton (25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Kapton (25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Titanium</a:t>
                      </a:r>
                      <a:br>
                        <a:rPr lang="en-US" sz="1600" kern="100" dirty="0">
                          <a:effectLst/>
                        </a:rPr>
                      </a:br>
                      <a:r>
                        <a:rPr lang="en-US" sz="1600" kern="100" dirty="0">
                          <a:effectLst/>
                        </a:rPr>
                        <a:t>(10 um)</a:t>
                      </a:r>
                      <a:endParaRPr lang="fr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195" marT="36195" marB="36195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00" dirty="0">
                          <a:effectLst/>
                        </a:rPr>
                        <a:t> Kapton (25 um)</a:t>
                      </a:r>
                    </a:p>
                  </a:txBody>
                  <a:tcPr marL="36000" marR="36195" marT="36195" marB="36195" anchor="ctr" anchorCtr="1"/>
                </a:tc>
                <a:extLst>
                  <a:ext uri="{0D108BD9-81ED-4DB2-BD59-A6C34878D82A}">
                    <a16:rowId xmlns:a16="http://schemas.microsoft.com/office/drawing/2014/main" val="1748742934"/>
                  </a:ext>
                </a:extLst>
              </a:tr>
            </a:tbl>
          </a:graphicData>
        </a:graphic>
      </p:graphicFrame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BA9843-7FED-4998-0D41-ADAD3735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944FE15F-161B-39B7-6757-BA9D3E92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118282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4"/>
            <a:ext cx="10961234" cy="4532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[1] F. </a:t>
            </a:r>
            <a:r>
              <a:rPr lang="en-US" dirty="0" err="1"/>
              <a:t>Tovesson</a:t>
            </a:r>
            <a:r>
              <a:rPr lang="en-US" dirty="0"/>
              <a:t>, T.S. Hill, Cross Sections for 239Pu(</a:t>
            </a:r>
            <a:r>
              <a:rPr lang="en-US" dirty="0" err="1"/>
              <a:t>n,f</a:t>
            </a:r>
            <a:r>
              <a:rPr lang="en-US" dirty="0"/>
              <a:t>) and 241Pu(</a:t>
            </a:r>
            <a:r>
              <a:rPr lang="en-US" dirty="0" err="1"/>
              <a:t>n,f</a:t>
            </a:r>
            <a:r>
              <a:rPr lang="en-US" dirty="0"/>
              <a:t>) in the Range </a:t>
            </a:r>
            <a:r>
              <a:rPr lang="en-US" dirty="0" err="1"/>
              <a:t>En</a:t>
            </a:r>
            <a:r>
              <a:rPr lang="en-US" dirty="0"/>
              <a:t> = 0.01 eV to 200 MeV, Nuclear Science and Engineering 165 (2010) 224; </a:t>
            </a:r>
            <a:r>
              <a:rPr lang="en-US" dirty="0">
                <a:hlinkClick r:id="rId2"/>
              </a:rPr>
              <a:t>https://doi.org/10.13182/NSE09-41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[2] J. </a:t>
            </a:r>
            <a:r>
              <a:rPr lang="en-US" dirty="0" err="1"/>
              <a:t>Taieb</a:t>
            </a:r>
            <a:r>
              <a:rPr lang="en-US" dirty="0"/>
              <a:t> et al., A new fission chamber dedicated to Prompt Fission Neutron Spectra measurements, NIMA 833 (2016) 1–7; </a:t>
            </a:r>
            <a:r>
              <a:rPr lang="en-US" dirty="0">
                <a:hlinkClick r:id="rId3"/>
              </a:rPr>
              <a:t>http://dx.doi.org/10.1016/j.nima.2016.06.137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[3] M. </a:t>
            </a:r>
            <a:r>
              <a:rPr lang="en-US" dirty="0" err="1"/>
              <a:t>Bacak</a:t>
            </a:r>
            <a:r>
              <a:rPr lang="en-US" dirty="0"/>
              <a:t> et al., A compact fission detector for fission-tagging neutron capture experiments with radioactive fissile isotopes, NIMA 969 (2020) 163981; </a:t>
            </a:r>
            <a:r>
              <a:rPr lang="en-US" dirty="0">
                <a:hlinkClick r:id="rId4"/>
              </a:rPr>
              <a:t>https://doi.org/10.1016/j.nima.2020.163981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[4] J. </a:t>
            </a:r>
            <a:r>
              <a:rPr lang="en-US" dirty="0" err="1"/>
              <a:t>Perkowski</a:t>
            </a:r>
            <a:r>
              <a:rPr lang="en-US" dirty="0"/>
              <a:t> et al., Multi-section ionization fission chamber for measurement of 239Pu(</a:t>
            </a:r>
            <a:r>
              <a:rPr lang="en-US" dirty="0" err="1"/>
              <a:t>n,g</a:t>
            </a:r>
            <a:r>
              <a:rPr lang="en-US" dirty="0"/>
              <a:t>) reaction in fission tagging method (paper in preparation)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t>9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Fission Chamber references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464F526-EBDF-1F4D-6419-CF63265F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r>
              <a:rPr lang="en-US" dirty="0"/>
              <a:t>22/01/2024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B02B9F-43F4-2AEF-B61F-5C95CBB1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2080" y="6343650"/>
            <a:ext cx="8173720" cy="365125"/>
          </a:xfrm>
        </p:spPr>
        <p:txBody>
          <a:bodyPr/>
          <a:lstStyle/>
          <a:p>
            <a:pPr algn="r">
              <a:tabLst>
                <a:tab pos="6350000" algn="r"/>
              </a:tabLst>
            </a:pPr>
            <a:r>
              <a:rPr lang="en-US" dirty="0"/>
              <a:t>WS NACRE, IPHC Strasbourg</a:t>
            </a:r>
          </a:p>
        </p:txBody>
      </p:sp>
    </p:spTree>
    <p:extLst>
      <p:ext uri="{BB962C8B-B14F-4D97-AF65-F5344CB8AC3E}">
        <p14:creationId xmlns:p14="http://schemas.microsoft.com/office/powerpoint/2010/main" val="17035206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Props1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F5003DA-E900-47F2-BA91-7AD870D471E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82fa2ad-bcfb-4c30-8490-7bbd511b1880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51dffeb-2989-4a61-aef8-844a993007f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5773</TotalTime>
  <Words>2816</Words>
  <Application>Microsoft Macintosh PowerPoint</Application>
  <PresentationFormat>Grand écran</PresentationFormat>
  <Paragraphs>648</Paragraphs>
  <Slides>38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9" baseType="lpstr">
      <vt:lpstr>Arial</vt:lpstr>
      <vt:lpstr>Arial Black</vt:lpstr>
      <vt:lpstr>Calibri</vt:lpstr>
      <vt:lpstr>Cambria Math</vt:lpstr>
      <vt:lpstr>Courier New</vt:lpstr>
      <vt:lpstr>Helvetia</vt:lpstr>
      <vt:lpstr>Helvetica</vt:lpstr>
      <vt:lpstr>Symbol</vt:lpstr>
      <vt:lpstr>Times New Roman</vt:lpstr>
      <vt:lpstr>Wingdings</vt:lpstr>
      <vt:lpstr>Thème Office</vt:lpstr>
      <vt:lpstr>Développement de chambres à fission pour l'étude des actinides avec les détecteurs 4p SCONE@NFS et TAC@n_TOF</vt:lpstr>
      <vt:lpstr>Contents</vt:lpstr>
      <vt:lpstr>Fission Chamber for fission tagging</vt:lpstr>
      <vt:lpstr>Principle of fission tagging</vt:lpstr>
      <vt:lpstr>Principle of fission tagging with the n_TOF Total Absorption Calorimeter (TAC)</vt:lpstr>
      <vt:lpstr>Fission Tagging development for the n_TOF TAC</vt:lpstr>
      <vt:lpstr>Fission chambers for 233U and 241Pu</vt:lpstr>
      <vt:lpstr>Comparison/Evolution of fission chambers</vt:lpstr>
      <vt:lpstr>Fission Chamber references</vt:lpstr>
      <vt:lpstr>233U @ n_TOF (2016)</vt:lpstr>
      <vt:lpstr>Measurement of 233U @ n_TOF in 2016</vt:lpstr>
      <vt:lpstr>Measurement of 233U @ n_TOF in 2016</vt:lpstr>
      <vt:lpstr>Measurement of 233U @ n_TOF in 2016</vt:lpstr>
      <vt:lpstr>Measurement of 233U @ n_TOF in 2016</vt:lpstr>
      <vt:lpstr>238U @ NFS (2021)</vt:lpstr>
      <vt:lpstr>Measurement of 238U @ NFS in 2021</vt:lpstr>
      <vt:lpstr>Measurement of 238U @ NFS in 2021</vt:lpstr>
      <vt:lpstr>Measurement of 238U @ NFS in 2021</vt:lpstr>
      <vt:lpstr>Measurement of 238U @ NFS in 2021</vt:lpstr>
      <vt:lpstr>Measurement of 238U @ NFS in 2021</vt:lpstr>
      <vt:lpstr>239Pu @ NFS (2023)</vt:lpstr>
      <vt:lpstr>Fission chamber design</vt:lpstr>
      <vt:lpstr>Fission chamber design</vt:lpstr>
      <vt:lpstr>Mounting of the samples at JRC-Geel</vt:lpstr>
      <vt:lpstr>Fission chamber validation test</vt:lpstr>
      <vt:lpstr>241Pu @n_TOF (2025)</vt:lpstr>
      <vt:lpstr>Motivations</vt:lpstr>
      <vt:lpstr>Capture and fission cross sections</vt:lpstr>
      <vt:lpstr>Radioactive decay of Pu and daughters</vt:lpstr>
      <vt:lpstr>Simulation of capture counting rates</vt:lpstr>
      <vt:lpstr>Alpha-activity from a 15 mg sample (~10 mg of 241Pu)</vt:lpstr>
      <vt:lpstr>Deposits of ~10 mg of 241Pu (15 mg of Pu)</vt:lpstr>
      <vt:lpstr>Fission chamber preliminary design</vt:lpstr>
      <vt:lpstr>Fission chamber preliminary design</vt:lpstr>
      <vt:lpstr>Absorber material preliminary study</vt:lpstr>
      <vt:lpstr>Summary</vt:lpstr>
      <vt:lpstr>Summary</vt:lpstr>
      <vt:lpstr>Thank you for your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Microsoft Office User</cp:lastModifiedBy>
  <cp:revision>294</cp:revision>
  <cp:lastPrinted>2023-10-19T13:25:19Z</cp:lastPrinted>
  <dcterms:created xsi:type="dcterms:W3CDTF">2023-01-13T15:17:34Z</dcterms:created>
  <dcterms:modified xsi:type="dcterms:W3CDTF">2024-01-19T13:24:53Z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