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96" r:id="rId5"/>
  </p:sldMasterIdLst>
  <p:notesMasterIdLst>
    <p:notesMasterId r:id="rId18"/>
  </p:notesMasterIdLst>
  <p:handoutMasterIdLst>
    <p:handoutMasterId r:id="rId19"/>
  </p:handoutMasterIdLst>
  <p:sldIdLst>
    <p:sldId id="257" r:id="rId6"/>
    <p:sldId id="258" r:id="rId7"/>
    <p:sldId id="259" r:id="rId8"/>
    <p:sldId id="260" r:id="rId9"/>
    <p:sldId id="261" r:id="rId10"/>
    <p:sldId id="262" r:id="rId11"/>
    <p:sldId id="268" r:id="rId12"/>
    <p:sldId id="267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84C1"/>
    <a:srgbClr val="0F29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5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750DC-D0BC-4A09-B35D-9E4BEA2FA94E}" type="datetimeFigureOut">
              <a:rPr lang="fr-FR" smtClean="0"/>
              <a:t>12/05/2025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9F1EA-F1A4-4F83-8AA4-C71CCEB12E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863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3EB6A-3ED2-4F42-BAAB-5C61482DE338}" type="datetimeFigureOut">
              <a:rPr lang="fr-FR" smtClean="0"/>
              <a:t>12/05/2025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162EC-B064-4C2D-9BB8-729A57BC856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607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/>
              <a:t>affiliations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fr-FR" altLang="fr-FR"/>
              <a:t>date</a:t>
            </a:r>
          </a:p>
        </p:txBody>
      </p:sp>
      <p:sp>
        <p:nvSpPr>
          <p:cNvPr id="81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339F63-EE13-418D-8BFC-65F7AD9B1D07}" type="slidenum">
              <a:rPr lang="fr-FR" altLang="fr-FR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81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271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3776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145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18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63062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9994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4560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6E377C-167F-4E79-8A33-CD8ABD83BA8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2600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5648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498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069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E377C-167F-4E79-8A33-CD8ABD83BA8A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362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9144000" cy="1621821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0" y="1628775"/>
            <a:ext cx="9144000" cy="4608513"/>
          </a:xfrm>
          <a:prstGeom prst="rect">
            <a:avLst/>
          </a:prstGeom>
          <a:solidFill>
            <a:srgbClr val="4584C1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fr-FR" altLang="fr-FR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42988" y="2205038"/>
            <a:ext cx="7086600" cy="1023937"/>
          </a:xfrm>
        </p:spPr>
        <p:txBody>
          <a:bodyPr wrap="square"/>
          <a:lstStyle>
            <a:lvl1pPr algn="ctr">
              <a:defRPr b="1">
                <a:solidFill>
                  <a:srgbClr val="0F2950"/>
                </a:solidFill>
              </a:defRPr>
            </a:lvl1pPr>
          </a:lstStyle>
          <a:p>
            <a:pPr lvl="0"/>
            <a:r>
              <a:rPr lang="fr-FR" altLang="fr-FR" noProof="0" dirty="0"/>
              <a:t>Modifiez le style du titre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717925"/>
            <a:ext cx="8243888" cy="647700"/>
          </a:xfrm>
        </p:spPr>
        <p:txBody>
          <a:bodyPr anchor="b"/>
          <a:lstStyle>
            <a:lvl1pPr marL="0" indent="0" algn="ctr">
              <a:buFont typeface="Arial" charset="0"/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altLang="fr-FR" noProof="0"/>
              <a:t>Modifiez le style des sous-titres du masque</a:t>
            </a:r>
          </a:p>
        </p:txBody>
      </p:sp>
      <p:sp>
        <p:nvSpPr>
          <p:cNvPr id="1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7812088" y="6465888"/>
            <a:ext cx="1042987" cy="276225"/>
          </a:xfrm>
        </p:spPr>
        <p:txBody>
          <a:bodyPr/>
          <a:lstStyle>
            <a:lvl1pPr>
              <a:defRPr>
                <a:solidFill>
                  <a:srgbClr val="0F2950"/>
                </a:solidFill>
              </a:defRPr>
            </a:lvl1pPr>
          </a:lstStyle>
          <a:p>
            <a:pPr>
              <a:defRPr/>
            </a:pPr>
            <a:fld id="{275C7D7D-A4CB-45EA-A332-D2B0B027ADB8}" type="datetime1">
              <a:rPr lang="fr-FR" altLang="fr-FR" smtClean="0"/>
              <a:pPr>
                <a:defRPr/>
              </a:pPr>
              <a:t>12/05/2025</a:t>
            </a:fld>
            <a:endParaRPr lang="fr-FR" altLang="fr-FR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48038" y="6453188"/>
            <a:ext cx="4003675" cy="276225"/>
          </a:xfrm>
        </p:spPr>
        <p:txBody>
          <a:bodyPr/>
          <a:lstStyle>
            <a:lvl1pPr>
              <a:defRPr>
                <a:solidFill>
                  <a:srgbClr val="4584C1"/>
                </a:solidFill>
              </a:defRPr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4" y="124756"/>
            <a:ext cx="2024563" cy="182628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0144B4F-87BC-487C-891B-F9933678183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552" y="514444"/>
            <a:ext cx="550800" cy="5508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F30BAF4B-E4A8-4631-81B0-54034E1EB1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415" y="446044"/>
            <a:ext cx="1529295" cy="687600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FAFC119-F95E-4AD7-964B-3CA97992B14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588" y="620712"/>
            <a:ext cx="763588" cy="35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60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9CAC4-0667-422C-A6FC-EC47C5F0B1CF}" type="datetime1">
              <a:rPr lang="fr-FR" altLang="fr-FR" smtClean="0"/>
              <a:t>12/05/2025</a:t>
            </a:fld>
            <a:endParaRPr lang="fr-FR" altLang="fr-FR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D9061-5260-47A0-BE39-624B74FBCD5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3842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24625" y="0"/>
            <a:ext cx="2173288" cy="58674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72225" cy="58674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FD7C9-937C-4CBB-BA3D-AF1764AE6FC4}" type="datetime1">
              <a:rPr lang="fr-FR" altLang="fr-FR" smtClean="0"/>
              <a:t>12/05/2025</a:t>
            </a:fld>
            <a:endParaRPr lang="fr-FR" altLang="fr-FR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15687-79DB-4F56-8C3F-15F3162D390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81778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DE499-B5B2-47EB-BC0A-017A893C00B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25C39-00A7-4929-9ABB-A1673A3E8CDB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87741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98ED5-CFD6-4466-A261-A89651EC4F3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7F2A4-9771-4B0C-8781-9FE9561259D2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36577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6F1E3-13A5-46B6-9585-60E579E56EF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127A7-A702-454B-BA6B-1B829D95202F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58154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5D379-3CF3-4A86-B6FB-17B9DE5741B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CA756-40C1-4124-B0CF-4AD298B342D0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28159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9A7B2-CB75-449E-86E6-49408CC58C3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052D4-1CCA-4AD4-8925-8898055C9A8B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7508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EC55A-BA6B-4028-B0AE-5BBCC2B3C34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4EC76-311A-41AD-88AF-1EF7B130B1D8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643834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8CF72-B972-4DBB-B451-E69981E579C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271F3-9373-4257-B804-F1858029819C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738237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183B-4B58-47F1-A9CA-FBBBAD5D880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815D8-B582-4564-B8B4-0961C256A6BA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8443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 dirty="0" err="1"/>
              <a:t>Virgo</a:t>
            </a:r>
            <a:r>
              <a:rPr lang="fr-FR" altLang="fr-FR" dirty="0"/>
              <a:t> Grand Ouest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 dirty="0"/>
              <a:t>26/05/2025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D1553-4B17-403A-B390-07213DF4980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962438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D5BB4-0CE4-488B-B374-05DD100AC2C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27CC8-73AA-4F70-8F32-38A963B5AF7C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434054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70ABC-943E-4DAB-AA99-E5D23746DB8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1E779-FB21-45CB-9A42-619770831233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679800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24625" y="0"/>
            <a:ext cx="2173288" cy="579437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372225" cy="579437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82876-D908-4B34-ACE5-6A7DDCB0D5C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BB2E6-99EA-425B-9B4F-35DD812738D1}" type="datetime1">
              <a:rPr lang="fr-FR" altLang="fr-FR" smtClean="0"/>
              <a:t>12/05/2025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3796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 dirty="0" err="1"/>
              <a:t>Virgo</a:t>
            </a:r>
            <a:r>
              <a:rPr lang="fr-FR" altLang="fr-FR" dirty="0"/>
              <a:t> Grand Ouest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 dirty="0"/>
              <a:t>27/05/2025</a:t>
            </a:r>
          </a:p>
          <a:p>
            <a:pPr>
              <a:defRPr/>
            </a:pPr>
            <a:endParaRPr lang="fr-FR" altLang="fr-FR" dirty="0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098FD-E211-42AB-8EB5-A230563317C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2156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341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341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059CB-45D1-4C5A-A56A-613396F170AD}" type="datetime1">
              <a:rPr lang="fr-FR" altLang="fr-FR" smtClean="0"/>
              <a:t>12/05/2025</a:t>
            </a:fld>
            <a:endParaRPr lang="fr-FR" altLang="fr-FR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94073-A4B8-4D32-9131-E7AC2CA38AB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89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A531A-E033-4141-B28A-28BEC1B7615B}" type="datetime1">
              <a:rPr lang="fr-FR" altLang="fr-FR" smtClean="0"/>
              <a:t>12/05/2025</a:t>
            </a:fld>
            <a:endParaRPr lang="fr-FR" altLang="fr-FR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4C097-ADE5-4930-B14A-F6FFFEB96E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41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BEDE3-45BD-4DEB-BABD-7B48F956E72D}" type="datetime1">
              <a:rPr lang="fr-FR" altLang="fr-FR" smtClean="0"/>
              <a:t>12/05/2025</a:t>
            </a:fld>
            <a:endParaRPr lang="fr-FR" altLang="fr-FR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4548B-F715-4BD3-8ABA-53148CBCAED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37005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3F22F-A232-4458-9293-1A2D2290E531}" type="datetime1">
              <a:rPr lang="fr-FR" altLang="fr-FR" smtClean="0"/>
              <a:t>12/05/2025</a:t>
            </a:fld>
            <a:endParaRPr lang="fr-FR" altLang="fr-F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940D7-988C-457C-A53E-482A94FE772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769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EE365-8B26-4279-9674-3F1F52D9AB5F}" type="datetime1">
              <a:rPr lang="fr-FR" altLang="fr-FR" smtClean="0"/>
              <a:t>12/05/2025</a:t>
            </a:fld>
            <a:endParaRPr lang="fr-FR" altLang="fr-FR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F18E7-93C0-4C9B-BB7A-D1E568227FC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9331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2632B-A06A-4A2E-B9E3-A3DDD47EC12F}" type="datetime1">
              <a:rPr lang="fr-FR" altLang="fr-FR" smtClean="0"/>
              <a:t>12/05/2025</a:t>
            </a:fld>
            <a:endParaRPr lang="fr-FR" altLang="fr-FR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87116-4859-4267-B156-B877DC22E72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6598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9" name="Rectangle 9"/>
          <p:cNvSpPr>
            <a:spLocks noChangeArrowheads="1"/>
          </p:cNvSpPr>
          <p:nvPr userDrawn="1"/>
        </p:nvSpPr>
        <p:spPr bwMode="auto">
          <a:xfrm>
            <a:off x="0" y="692150"/>
            <a:ext cx="9144000" cy="55451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1347788" indent="-4572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66"/>
              </a:buClr>
              <a:buFont typeface="Arial" charset="0"/>
              <a:buChar char="ﻩ"/>
              <a:defRPr/>
            </a:pPr>
            <a:endParaRPr lang="fr-FR" altLang="fr-FR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0" y="0"/>
            <a:ext cx="9143998" cy="692150"/>
          </a:xfrm>
          <a:prstGeom prst="rect">
            <a:avLst/>
          </a:prstGeom>
          <a:solidFill>
            <a:srgbClr val="4584C1"/>
          </a:solidFill>
          <a:ln>
            <a:noFill/>
          </a:ln>
          <a:effectLst/>
        </p:spPr>
        <p:txBody>
          <a:bodyPr wrap="none" rtlCol="0" anchor="ctr"/>
          <a:lstStyle/>
          <a:p>
            <a:pPr algn="ctr" eaLnBrk="1" hangingPunct="1">
              <a:spcBef>
                <a:spcPct val="20000"/>
              </a:spcBef>
              <a:buClr>
                <a:srgbClr val="333366"/>
              </a:buClr>
              <a:buFont typeface="Arial" charset="0"/>
              <a:buChar char="ﻩ"/>
            </a:pPr>
            <a:endParaRPr lang="fr-FR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243888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 style du titre</a:t>
            </a:r>
          </a:p>
        </p:txBody>
      </p:sp>
      <p:sp>
        <p:nvSpPr>
          <p:cNvPr id="11777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6100" y="6392863"/>
            <a:ext cx="28956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000">
                <a:solidFill>
                  <a:srgbClr val="4584C1"/>
                </a:solidFill>
                <a:latin typeface="+mj-lt"/>
                <a:cs typeface="Arial" charset="0"/>
              </a:defRPr>
            </a:lvl1pPr>
          </a:lstStyle>
          <a:p>
            <a:pPr>
              <a:defRPr/>
            </a:pPr>
            <a:r>
              <a:rPr lang="fr-FR" altLang="fr-FR" dirty="0" err="1"/>
              <a:t>Virgo</a:t>
            </a:r>
            <a:r>
              <a:rPr lang="fr-FR" altLang="fr-FR" dirty="0"/>
              <a:t> Grand Ouest</a:t>
            </a:r>
          </a:p>
        </p:txBody>
      </p:sp>
      <p:sp>
        <p:nvSpPr>
          <p:cNvPr id="117775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12088" y="6392863"/>
            <a:ext cx="104298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000">
                <a:solidFill>
                  <a:srgbClr val="0F2950"/>
                </a:solidFill>
                <a:latin typeface="+mj-lt"/>
                <a:cs typeface="Arial" charset="0"/>
              </a:defRPr>
            </a:lvl1pPr>
          </a:lstStyle>
          <a:p>
            <a:pPr>
              <a:defRPr/>
            </a:pPr>
            <a:r>
              <a:rPr lang="fr-FR" altLang="fr-FR" dirty="0"/>
              <a:t>26/05/2025</a:t>
            </a:r>
          </a:p>
        </p:txBody>
      </p:sp>
      <p:sp>
        <p:nvSpPr>
          <p:cNvPr id="117780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6625" y="188913"/>
            <a:ext cx="587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600" b="1" smtClean="0">
                <a:solidFill>
                  <a:srgbClr val="0F2950"/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4480023A-A0B5-4865-B768-73E2602DF9B0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  <p:sp>
        <p:nvSpPr>
          <p:cNvPr id="1033" name="Rectangle 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34143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	Cliquez pour modifier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15" y="6112072"/>
            <a:ext cx="734598" cy="73459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" t="33096" r="-57" b="22964"/>
          <a:stretch/>
        </p:blipFill>
        <p:spPr>
          <a:xfrm>
            <a:off x="-2" y="0"/>
            <a:ext cx="914400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3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FFFFFF"/>
          </a:solidFill>
          <a:latin typeface="Trebuchet MS" pitchFamily="34" charset="0"/>
        </a:defRPr>
      </a:lvl9pPr>
    </p:titleStyle>
    <p:bodyStyle>
      <a:lvl1pPr marL="609600" indent="-609600" algn="l" rtl="0" eaLnBrk="1" fontAlgn="base" hangingPunct="1">
        <a:spcBef>
          <a:spcPct val="20000"/>
        </a:spcBef>
        <a:spcAft>
          <a:spcPct val="0"/>
        </a:spcAft>
        <a:buClr>
          <a:srgbClr val="4584C1"/>
        </a:buClr>
        <a:buFont typeface="Arial" panose="020B0604020202020204" pitchFamily="34" charset="0"/>
        <a:buAutoNum type="arabicParenR"/>
        <a:defRPr sz="3200">
          <a:solidFill>
            <a:srgbClr val="0F2950"/>
          </a:solidFill>
          <a:latin typeface="+mn-lt"/>
          <a:ea typeface="+mn-ea"/>
          <a:cs typeface="+mn-cs"/>
        </a:defRPr>
      </a:lvl1pPr>
      <a:lvl2pPr marL="982663" indent="-533400" algn="l" rtl="0" eaLnBrk="1" fontAlgn="base" hangingPunct="1">
        <a:spcBef>
          <a:spcPct val="20000"/>
        </a:spcBef>
        <a:spcAft>
          <a:spcPct val="0"/>
        </a:spcAft>
        <a:buClr>
          <a:srgbClr val="4584C1"/>
        </a:buClr>
        <a:buChar char="٥"/>
        <a:defRPr sz="2800">
          <a:solidFill>
            <a:srgbClr val="0F2950"/>
          </a:solidFill>
          <a:latin typeface="+mn-lt"/>
        </a:defRPr>
      </a:lvl2pPr>
      <a:lvl3pPr marL="1347788" indent="-457200" algn="l" rtl="0" eaLnBrk="1" fontAlgn="base" hangingPunct="1">
        <a:spcBef>
          <a:spcPct val="20000"/>
        </a:spcBef>
        <a:spcAft>
          <a:spcPct val="0"/>
        </a:spcAft>
        <a:buClr>
          <a:srgbClr val="4584C1"/>
        </a:buClr>
        <a:buChar char="٥"/>
        <a:defRPr sz="2400">
          <a:solidFill>
            <a:srgbClr val="0F2950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rgbClr val="4584C1"/>
        </a:buClr>
        <a:buChar char="٥"/>
        <a:defRPr sz="2000">
          <a:solidFill>
            <a:srgbClr val="0F2950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rgbClr val="6699CC"/>
        </a:buClr>
        <a:buChar char="٥"/>
        <a:defRPr sz="2000">
          <a:solidFill>
            <a:srgbClr val="333366"/>
          </a:solidFill>
          <a:latin typeface="Arial" charset="0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rgbClr val="6699CC"/>
        </a:buClr>
        <a:buChar char="٥"/>
        <a:defRPr sz="2000">
          <a:solidFill>
            <a:srgbClr val="333366"/>
          </a:solidFill>
          <a:latin typeface="Arial" charset="0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rgbClr val="6699CC"/>
        </a:buClr>
        <a:buChar char="٥"/>
        <a:defRPr sz="2000">
          <a:solidFill>
            <a:srgbClr val="333366"/>
          </a:solidFill>
          <a:latin typeface="Arial" charset="0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rgbClr val="6699CC"/>
        </a:buClr>
        <a:buChar char="٥"/>
        <a:defRPr sz="2000">
          <a:solidFill>
            <a:srgbClr val="333366"/>
          </a:solidFill>
          <a:latin typeface="Arial" charset="0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rgbClr val="6699CC"/>
        </a:buClr>
        <a:buChar char="٥"/>
        <a:defRPr sz="2000">
          <a:solidFill>
            <a:srgbClr val="333366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692150"/>
            <a:ext cx="9144000" cy="5545138"/>
          </a:xfrm>
          <a:prstGeom prst="rect">
            <a:avLst/>
          </a:prstGeom>
          <a:solidFill>
            <a:srgbClr val="0F29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Char char="٥"/>
              <a:defRPr/>
            </a:pPr>
            <a:endParaRPr lang="fr-FR" alt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243888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90643" y="188913"/>
            <a:ext cx="5533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600" b="1" smtClean="0">
                <a:solidFill>
                  <a:srgbClr val="0F2950"/>
                </a:solidFill>
                <a:latin typeface="Trebuchet MS" panose="020B0603020202020204" pitchFamily="34" charset="0"/>
              </a:defRPr>
            </a:lvl1pPr>
          </a:lstStyle>
          <a:p>
            <a:pPr>
              <a:defRPr/>
            </a:pPr>
            <a:fld id="{03859901-693F-4158-97F1-845FACA8D8C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55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6100" y="6392863"/>
            <a:ext cx="28956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000">
                <a:solidFill>
                  <a:srgbClr val="4584C1"/>
                </a:solidFill>
                <a:latin typeface="+mj-lt"/>
                <a:cs typeface="Arial" charset="0"/>
              </a:defRPr>
            </a:lvl1pPr>
          </a:lstStyle>
          <a:p>
            <a:pPr>
              <a:defRPr/>
            </a:pPr>
            <a:r>
              <a:rPr lang="fr-FR" altLang="fr-FR"/>
              <a:t>événement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882775" y="6384925"/>
            <a:ext cx="19478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fr-FR" altLang="fr-FR" sz="1000">
                <a:latin typeface="Trebuchet MS" panose="020B0603020202020204" pitchFamily="34" charset="0"/>
              </a:rPr>
              <a:t>prenom.nom@etablissement.fr</a:t>
            </a:r>
          </a:p>
        </p:txBody>
      </p:sp>
      <p:sp>
        <p:nvSpPr>
          <p:cNvPr id="2355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12088" y="6392863"/>
            <a:ext cx="104298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000">
                <a:solidFill>
                  <a:srgbClr val="0F2950"/>
                </a:solidFill>
                <a:latin typeface="+mj-lt"/>
                <a:cs typeface="Arial" charset="0"/>
              </a:defRPr>
            </a:lvl1pPr>
          </a:lstStyle>
          <a:p>
            <a:pPr>
              <a:defRPr/>
            </a:pPr>
            <a:fld id="{8DC17FBB-297A-46DD-AECC-F262B07A1B5C}" type="datetime1">
              <a:rPr lang="fr-FR" altLang="fr-FR" smtClean="0"/>
              <a:pPr>
                <a:defRPr/>
              </a:pPr>
              <a:t>12/05/2025</a:t>
            </a:fld>
            <a:endParaRPr lang="fr-FR" altLang="fr-FR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</p:txBody>
      </p:sp>
      <p:sp>
        <p:nvSpPr>
          <p:cNvPr id="3083" name="ZoneTexte 10"/>
          <p:cNvSpPr txBox="1">
            <a:spLocks noChangeArrowheads="1"/>
          </p:cNvSpPr>
          <p:nvPr userDrawn="1"/>
        </p:nvSpPr>
        <p:spPr bwMode="auto">
          <a:xfrm>
            <a:off x="1854200" y="6400800"/>
            <a:ext cx="1985963" cy="2317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Font typeface="Arial" panose="020B0604020202020204" pitchFamily="34" charset="0"/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900" dirty="0">
                <a:solidFill>
                  <a:srgbClr val="0F2950"/>
                </a:solidFill>
              </a:rPr>
              <a:t>prenom.nom@etablissement.fr</a:t>
            </a:r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15" y="6112072"/>
            <a:ext cx="734598" cy="73459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5" b="25611"/>
          <a:stretch/>
        </p:blipFill>
        <p:spPr>
          <a:xfrm>
            <a:off x="1613" y="-1"/>
            <a:ext cx="9144000" cy="728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0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584C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6699CC"/>
          </a:solidFill>
          <a:latin typeface="Trebuchet MS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6699CC"/>
          </a:solidFill>
          <a:latin typeface="Trebuchet MS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6699CC"/>
          </a:solidFill>
          <a:latin typeface="Trebuchet MS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6699CC"/>
          </a:solidFill>
          <a:latin typeface="Trebuchet MS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6699CC"/>
          </a:solidFill>
          <a:latin typeface="Trebuchet MS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6699CC"/>
          </a:solidFill>
          <a:latin typeface="Trebuchet MS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6699CC"/>
          </a:solidFill>
          <a:latin typeface="Trebuchet MS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6699CC"/>
          </a:solidFill>
          <a:latin typeface="Trebuchet MS" pitchFamily="34" charset="0"/>
          <a:cs typeface="Arial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buClr>
          <a:srgbClr val="4584C1"/>
        </a:buClr>
        <a:buFont typeface="Arial" panose="020B0604020202020204" pitchFamily="34" charset="0"/>
        <a:buAutoNum type="arabicPeriod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982663" indent="-533400" algn="l" rtl="0" eaLnBrk="0" fontAlgn="base" hangingPunct="0">
        <a:spcBef>
          <a:spcPct val="20000"/>
        </a:spcBef>
        <a:spcAft>
          <a:spcPct val="0"/>
        </a:spcAft>
        <a:buClr>
          <a:srgbClr val="4584C1"/>
        </a:buClr>
        <a:buFont typeface="Arial" panose="020B0604020202020204" pitchFamily="34" charset="0"/>
        <a:buChar char="٥"/>
        <a:defRPr sz="2800">
          <a:solidFill>
            <a:srgbClr val="FFFFFF"/>
          </a:solidFill>
          <a:latin typeface="+mn-lt"/>
          <a:cs typeface="+mn-cs"/>
        </a:defRPr>
      </a:lvl2pPr>
      <a:lvl3pPr marL="1347788" indent="-457200" algn="l" rtl="0" eaLnBrk="0" fontAlgn="base" hangingPunct="0">
        <a:spcBef>
          <a:spcPct val="20000"/>
        </a:spcBef>
        <a:spcAft>
          <a:spcPct val="0"/>
        </a:spcAft>
        <a:buClr>
          <a:srgbClr val="4584C1"/>
        </a:buClr>
        <a:buFont typeface="Arial" panose="020B0604020202020204" pitchFamily="34" charset="0"/>
        <a:buChar char="٥"/>
        <a:defRPr sz="2400">
          <a:solidFill>
            <a:srgbClr val="FFFFFF"/>
          </a:solidFill>
          <a:latin typeface="+mn-lt"/>
          <a:cs typeface="+mn-cs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rgbClr val="4584C1"/>
        </a:buClr>
        <a:buFont typeface="Arial" panose="020B0604020202020204" pitchFamily="34" charset="0"/>
        <a:buChar char="٥"/>
        <a:defRPr sz="2000">
          <a:solidFill>
            <a:srgbClr val="FFFFFF"/>
          </a:solidFill>
          <a:latin typeface="+mn-lt"/>
          <a:cs typeface="+mn-cs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rgbClr val="6699CC"/>
        </a:buClr>
        <a:buFont typeface="Arial" panose="020B0604020202020204" pitchFamily="34" charset="0"/>
        <a:buChar char="٥"/>
        <a:defRPr sz="2000">
          <a:solidFill>
            <a:srgbClr val="FFFFFF"/>
          </a:solidFill>
          <a:latin typeface="+mn-lt"/>
          <a:cs typeface="+mn-cs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rgbClr val="6699CC"/>
        </a:buClr>
        <a:buFont typeface="Arial" charset="0"/>
        <a:buChar char="٥"/>
        <a:defRPr sz="2000">
          <a:solidFill>
            <a:srgbClr val="FFFFFF"/>
          </a:solidFill>
          <a:latin typeface="+mn-lt"/>
          <a:cs typeface="+mn-cs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rgbClr val="6699CC"/>
        </a:buClr>
        <a:buFont typeface="Arial" charset="0"/>
        <a:buChar char="٥"/>
        <a:defRPr sz="2000">
          <a:solidFill>
            <a:srgbClr val="FFFFFF"/>
          </a:solidFill>
          <a:latin typeface="+mn-lt"/>
          <a:cs typeface="+mn-cs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rgbClr val="6699CC"/>
        </a:buClr>
        <a:buFont typeface="Arial" charset="0"/>
        <a:buChar char="٥"/>
        <a:defRPr sz="2000">
          <a:solidFill>
            <a:srgbClr val="FFFFFF"/>
          </a:solidFill>
          <a:latin typeface="+mn-lt"/>
          <a:cs typeface="+mn-cs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rgbClr val="6699CC"/>
        </a:buClr>
        <a:buFont typeface="Arial" charset="0"/>
        <a:buChar char="٥"/>
        <a:defRPr sz="2000">
          <a:solidFill>
            <a:srgbClr val="FFFFFF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rxiv.org/abs/0909.5368v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://arxiv.org/abs/1811.02733v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60513" y="2009775"/>
            <a:ext cx="6985000" cy="2089150"/>
          </a:xfrm>
          <a:noFill/>
        </p:spPr>
        <p:txBody>
          <a:bodyPr/>
          <a:lstStyle/>
          <a:p>
            <a:pPr algn="l"/>
            <a:r>
              <a:rPr lang="fr-FR" altLang="fr-FR" dirty="0"/>
              <a:t>Études instrumentales à IFTON</a:t>
            </a:r>
            <a:br>
              <a:rPr lang="fr-FR" altLang="fr-FR" dirty="0"/>
            </a:br>
            <a:r>
              <a:rPr lang="fr-FR" altLang="fr-FR" sz="2000" dirty="0"/>
              <a:t>- défauts de surface des miroirs</a:t>
            </a:r>
            <a:br>
              <a:rPr lang="fr-FR" altLang="fr-FR" sz="2000" dirty="0"/>
            </a:br>
            <a:r>
              <a:rPr lang="fr-FR" altLang="fr-FR" sz="2000" dirty="0"/>
              <a:t>- commissioning : nouvel estimateur de DSP</a:t>
            </a:r>
            <a:br>
              <a:rPr lang="fr-FR" altLang="fr-FR" sz="2000" dirty="0"/>
            </a:br>
            <a:r>
              <a:rPr lang="fr-FR" altLang="fr-FR" sz="2000" dirty="0"/>
              <a:t>- instabilités paramétriques : </a:t>
            </a:r>
            <a:br>
              <a:rPr lang="fr-FR" altLang="fr-FR" sz="2000" dirty="0"/>
            </a:br>
            <a:r>
              <a:rPr lang="fr-FR" altLang="fr-FR" sz="2000" dirty="0"/>
              <a:t>		-- prédiction des amplitudes</a:t>
            </a:r>
            <a:br>
              <a:rPr lang="fr-FR" altLang="fr-FR" sz="2000" dirty="0"/>
            </a:br>
            <a:r>
              <a:rPr lang="fr-FR" altLang="fr-FR" sz="2000" dirty="0"/>
              <a:t>		-- bilan de bruits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86632" y="3995738"/>
            <a:ext cx="7675562" cy="728662"/>
          </a:xfrm>
        </p:spPr>
        <p:txBody>
          <a:bodyPr/>
          <a:lstStyle/>
          <a:p>
            <a:r>
              <a:rPr lang="fr-FR" altLang="fr-FR" sz="2000" baseline="30000" dirty="0">
                <a:ea typeface="Verdana"/>
                <a:cs typeface="Verdana"/>
              </a:rPr>
              <a:t>François Bondu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dirty="0"/>
              <a:t>27/05/2025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 dirty="0" err="1"/>
              <a:t>Virgo</a:t>
            </a:r>
            <a:r>
              <a:rPr lang="fr-FR" altLang="fr-FR" dirty="0"/>
              <a:t> Grand Ouest</a:t>
            </a: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395288" y="4724400"/>
            <a:ext cx="6264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 i="1" dirty="0">
                <a:solidFill>
                  <a:srgbClr val="0F2950"/>
                </a:solidFill>
                <a:latin typeface="Trebuchet MS" panose="020B0603020202020204" pitchFamily="34" charset="0"/>
              </a:rPr>
              <a:t>(1) Institut FOTON UMR6082, CNRS-Univ Rennes</a:t>
            </a:r>
          </a:p>
        </p:txBody>
      </p:sp>
    </p:spTree>
    <p:extLst>
      <p:ext uri="{BB962C8B-B14F-4D97-AF65-F5344CB8AC3E}">
        <p14:creationId xmlns:p14="http://schemas.microsoft.com/office/powerpoint/2010/main" val="3592475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Instabilités paramétriques</a:t>
            </a:r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7E3F6552-1CCB-437D-A205-E9D589C4CF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42442"/>
            <a:ext cx="6351042" cy="4602204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27C3ECE5-E598-4DCE-BF8F-6AD795E05DD7}"/>
              </a:ext>
            </a:extLst>
          </p:cNvPr>
          <p:cNvSpPr txBox="1"/>
          <p:nvPr/>
        </p:nvSpPr>
        <p:spPr>
          <a:xfrm>
            <a:off x="864096" y="956508"/>
            <a:ext cx="2876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Transcritical bifurcation</a:t>
            </a:r>
          </a:p>
        </p:txBody>
      </p:sp>
    </p:spTree>
    <p:extLst>
      <p:ext uri="{BB962C8B-B14F-4D97-AF65-F5344CB8AC3E}">
        <p14:creationId xmlns:p14="http://schemas.microsoft.com/office/powerpoint/2010/main" val="3806322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Instabilités paramétriques</a:t>
            </a:r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DEBBB2E-677B-4CB4-B19F-15D61B6B4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600" y="2081842"/>
            <a:ext cx="5040560" cy="1043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EF1E288B-F8C8-4AC8-B475-12A77D9B2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89040"/>
            <a:ext cx="4730106" cy="803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>
            <a:extLst>
              <a:ext uri="{FF2B5EF4-FFF2-40B4-BE49-F238E27FC236}">
                <a16:creationId xmlns:a16="http://schemas.microsoft.com/office/drawing/2014/main" id="{F8244C70-ECDB-4C0C-A363-F33222A85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242168"/>
            <a:ext cx="3816423" cy="41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2740D848-DCE7-428A-B376-7C6D11C4FCC8}"/>
              </a:ext>
            </a:extLst>
          </p:cNvPr>
          <p:cNvSpPr txBox="1"/>
          <p:nvPr/>
        </p:nvSpPr>
        <p:spPr>
          <a:xfrm>
            <a:off x="4398195" y="2055912"/>
            <a:ext cx="456629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Main optical mode diffracted by moving mirror</a:t>
            </a:r>
          </a:p>
          <a:p>
            <a:r>
              <a:rPr lang="en-US" sz="1400" dirty="0"/>
              <a:t>             =&gt; High order mode generation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High order mode diffracted by moving mirror</a:t>
            </a:r>
          </a:p>
          <a:p>
            <a:r>
              <a:rPr lang="en-US" sz="1400" dirty="0"/>
              <a:t>	=&gt; low order mode interference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Radiation pressure by low and high order optical modes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4FF4077-45BA-47ED-8A32-E8145763987A}"/>
              </a:ext>
            </a:extLst>
          </p:cNvPr>
          <p:cNvSpPr txBox="1"/>
          <p:nvPr/>
        </p:nvSpPr>
        <p:spPr>
          <a:xfrm>
            <a:off x="5436096" y="2677827"/>
            <a:ext cx="333528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Shot noise + GW + thermal noise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>
                <a:solidFill>
                  <a:srgbClr val="00B050"/>
                </a:solidFill>
              </a:rPr>
              <a:t>Shot noise + GW + thermal noise</a:t>
            </a:r>
          </a:p>
          <a:p>
            <a:r>
              <a:rPr lang="en-US" sz="1400" dirty="0">
                <a:solidFill>
                  <a:srgbClr val="00B050"/>
                </a:solidFill>
              </a:rPr>
              <a:t>GW coherent in both channels</a:t>
            </a:r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dirty="0">
                <a:solidFill>
                  <a:srgbClr val="00B050"/>
                </a:solidFill>
              </a:rPr>
              <a:t>thermal noise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D0E1944-7571-4FB4-ACD4-5465F8661C96}"/>
              </a:ext>
            </a:extLst>
          </p:cNvPr>
          <p:cNvSpPr txBox="1"/>
          <p:nvPr/>
        </p:nvSpPr>
        <p:spPr>
          <a:xfrm>
            <a:off x="259647" y="1656931"/>
            <a:ext cx="3564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Field equations inside cavity: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8F4B3F9-CF59-4612-934E-754697B8E8D1}"/>
              </a:ext>
            </a:extLst>
          </p:cNvPr>
          <p:cNvSpPr txBox="1"/>
          <p:nvPr/>
        </p:nvSpPr>
        <p:spPr>
          <a:xfrm>
            <a:off x="4398195" y="2055912"/>
            <a:ext cx="4373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Main optical mode diffracted by moving mirror</a:t>
            </a:r>
          </a:p>
          <a:p>
            <a:r>
              <a:rPr lang="en-US" sz="1400" dirty="0"/>
              <a:t>             =&gt; High order mode generation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15AE701-216D-4597-B7E8-5BE36607A5E5}"/>
              </a:ext>
            </a:extLst>
          </p:cNvPr>
          <p:cNvSpPr txBox="1"/>
          <p:nvPr/>
        </p:nvSpPr>
        <p:spPr>
          <a:xfrm>
            <a:off x="166762" y="826369"/>
            <a:ext cx="4406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</a:rPr>
              <a:t>Polyakov’s</a:t>
            </a:r>
            <a:r>
              <a:rPr lang="en-US" dirty="0">
                <a:solidFill>
                  <a:srgbClr val="7030A0"/>
                </a:solidFill>
              </a:rPr>
              <a:t> equations</a:t>
            </a:r>
          </a:p>
          <a:p>
            <a:r>
              <a:rPr lang="en-US" dirty="0">
                <a:solidFill>
                  <a:srgbClr val="00B050"/>
                </a:solidFill>
              </a:rPr>
              <a:t>with noise inputs (new!) @ Rennes</a:t>
            </a:r>
          </a:p>
        </p:txBody>
      </p:sp>
    </p:spTree>
    <p:extLst>
      <p:ext uri="{BB962C8B-B14F-4D97-AF65-F5344CB8AC3E}">
        <p14:creationId xmlns:p14="http://schemas.microsoft.com/office/powerpoint/2010/main" val="2904675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Instabilités paramétriques</a:t>
            </a:r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15AE701-216D-4597-B7E8-5BE36607A5E5}"/>
              </a:ext>
            </a:extLst>
          </p:cNvPr>
          <p:cNvSpPr txBox="1"/>
          <p:nvPr/>
        </p:nvSpPr>
        <p:spPr>
          <a:xfrm>
            <a:off x="166762" y="826369"/>
            <a:ext cx="44061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7030A0"/>
                </a:solidFill>
              </a:rPr>
              <a:t>Polyakov’s</a:t>
            </a:r>
            <a:r>
              <a:rPr lang="en-US" dirty="0">
                <a:solidFill>
                  <a:srgbClr val="7030A0"/>
                </a:solidFill>
              </a:rPr>
              <a:t> equations</a:t>
            </a:r>
          </a:p>
          <a:p>
            <a:r>
              <a:rPr lang="en-US" dirty="0">
                <a:solidFill>
                  <a:srgbClr val="00B050"/>
                </a:solidFill>
              </a:rPr>
              <a:t>with noise inputs (new!) @ Rennes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BA9F4C1-94D1-4ACF-8224-C5F07D6B4EC2}"/>
              </a:ext>
            </a:extLst>
          </p:cNvPr>
          <p:cNvSpPr txBox="1"/>
          <p:nvPr/>
        </p:nvSpPr>
        <p:spPr>
          <a:xfrm>
            <a:off x="581025" y="1895475"/>
            <a:ext cx="792473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/>
              <a:t>Évaluer numériquement les entrées de bruit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Bilan de bruit (PSD) au-dessus et au-dessous du seuil</a:t>
            </a:r>
          </a:p>
          <a:p>
            <a:endParaRPr lang="fr-FR" dirty="0"/>
          </a:p>
          <a:p>
            <a:r>
              <a:rPr lang="fr-FR" dirty="0"/>
              <a:t>	- affinement spectral du laser au-dessus de la résonance ?</a:t>
            </a:r>
          </a:p>
          <a:p>
            <a:r>
              <a:rPr lang="fr-FR" dirty="0"/>
              <a:t>	-  nouveau type de fonctionnement des interféromètres ?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118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Défauts de surface des miroirs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395535" y="959658"/>
            <a:ext cx="8459539" cy="5050617"/>
          </a:xfrm>
        </p:spPr>
        <p:txBody>
          <a:bodyPr/>
          <a:lstStyle/>
          <a:p>
            <a:pPr marL="0" indent="0">
              <a:buNone/>
            </a:pPr>
            <a:r>
              <a:rPr lang="fr-FR" altLang="fr-FR" sz="2000" dirty="0"/>
              <a:t>Asymétries des champs réfléchis par les bras N et W dues à</a:t>
            </a:r>
          </a:p>
          <a:p>
            <a:pPr marL="285750" indent="-285750">
              <a:buFontTx/>
              <a:buChar char="-"/>
            </a:pPr>
            <a:r>
              <a:rPr lang="fr-FR" altLang="fr-FR" sz="1200" dirty="0"/>
              <a:t>Écarts de longueur des bras, de finesse, de réflectivité à résonance</a:t>
            </a:r>
          </a:p>
          <a:p>
            <a:pPr marL="285750" indent="-285750">
              <a:buFontTx/>
              <a:buChar char="-"/>
            </a:pPr>
            <a:r>
              <a:rPr lang="fr-FR" altLang="fr-FR" sz="1200" dirty="0"/>
              <a:t>Écarts des modes (taille, front d’onde et autres défauts)</a:t>
            </a:r>
          </a:p>
          <a:p>
            <a:pPr marL="0" indent="0" eaLnBrk="1" hangingPunct="1">
              <a:buNone/>
            </a:pPr>
            <a:endParaRPr lang="fr-FR" altLang="fr-FR" sz="2000" dirty="0"/>
          </a:p>
          <a:p>
            <a:pPr marL="0" indent="0" eaLnBrk="1" hangingPunct="1">
              <a:buNone/>
            </a:pPr>
            <a:endParaRPr lang="fr-FR" altLang="fr-FR" sz="2000" dirty="0"/>
          </a:p>
          <a:p>
            <a:pPr marL="0" indent="0" eaLnBrk="1" hangingPunct="1">
              <a:buNone/>
            </a:pPr>
            <a:r>
              <a:rPr lang="fr-FR" altLang="fr-FR" sz="2000" dirty="0"/>
              <a:t>Conséquences des asymétries des champs qui interfèrent sur la frange noire :</a:t>
            </a:r>
            <a:r>
              <a:rPr lang="fr-FR" altLang="fr-FR" sz="2800" dirty="0"/>
              <a:t> </a:t>
            </a:r>
          </a:p>
          <a:p>
            <a:pPr marL="0" indent="0" eaLnBrk="1" hangingPunct="1">
              <a:buNone/>
            </a:pPr>
            <a:endParaRPr lang="fr-FR" altLang="fr-FR" sz="2800" dirty="0"/>
          </a:p>
          <a:p>
            <a:pPr marL="0" indent="0" eaLnBrk="1" hangingPunct="1">
              <a:buNone/>
            </a:pPr>
            <a:r>
              <a:rPr lang="fr-FR" altLang="fr-FR" sz="1600" dirty="0"/>
              <a:t>-&gt; couplage du bruit de fréquence du laser sur la frange noire</a:t>
            </a:r>
          </a:p>
          <a:p>
            <a:pPr marL="0" indent="0" eaLnBrk="1" hangingPunct="1">
              <a:buNone/>
            </a:pPr>
            <a:r>
              <a:rPr lang="fr-FR" altLang="fr-FR" sz="1200" dirty="0"/>
              <a:t>	-- sans corrélation si stabilisation au niveau du bruit de photon</a:t>
            </a:r>
          </a:p>
          <a:p>
            <a:pPr marL="0" indent="0" eaLnBrk="1" hangingPunct="1">
              <a:buNone/>
            </a:pPr>
            <a:endParaRPr lang="fr-FR" altLang="fr-FR" sz="1200" dirty="0"/>
          </a:p>
          <a:p>
            <a:pPr marL="0" indent="0" eaLnBrk="1" hangingPunct="1">
              <a:buNone/>
            </a:pPr>
            <a:r>
              <a:rPr lang="fr-FR" altLang="fr-FR" sz="1600" dirty="0"/>
              <a:t>-&gt; plus de puissance sur la frange noire : plus de bruit de photon</a:t>
            </a:r>
          </a:p>
          <a:p>
            <a:pPr marL="0" indent="0" eaLnBrk="1" hangingPunct="1">
              <a:buNone/>
            </a:pPr>
            <a:endParaRPr lang="fr-FR" altLang="fr-FR" sz="1200" dirty="0"/>
          </a:p>
          <a:p>
            <a:pPr marL="0" indent="0" eaLnBrk="1" hangingPunct="1">
              <a:buNone/>
            </a:pPr>
            <a:r>
              <a:rPr lang="fr-FR" altLang="fr-FR" sz="1600" dirty="0"/>
              <a:t>-&gt; « pertes » : </a:t>
            </a:r>
            <a:r>
              <a:rPr lang="fr-FR" altLang="fr-FR" sz="1600" dirty="0" err="1"/>
              <a:t>squeezing</a:t>
            </a:r>
            <a:r>
              <a:rPr lang="fr-FR" altLang="fr-FR" sz="1600" dirty="0"/>
              <a:t> moins efficace</a:t>
            </a:r>
          </a:p>
          <a:p>
            <a:pPr marL="0" indent="0" eaLnBrk="1" hangingPunct="1">
              <a:buNone/>
            </a:pPr>
            <a:endParaRPr lang="fr-FR" altLang="fr-FR" sz="1800" dirty="0"/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91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Défauts de surface des miroirs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395535" y="959658"/>
            <a:ext cx="8459539" cy="5345892"/>
          </a:xfrm>
        </p:spPr>
        <p:txBody>
          <a:bodyPr/>
          <a:lstStyle/>
          <a:p>
            <a:pPr marL="342900" indent="-342900" eaLnBrk="1" hangingPunct="1">
              <a:buFontTx/>
              <a:buChar char="-"/>
            </a:pPr>
            <a:r>
              <a:rPr lang="fr-FR" altLang="fr-FR" sz="2000" dirty="0">
                <a:solidFill>
                  <a:srgbClr val="0070C0"/>
                </a:solidFill>
              </a:rPr>
              <a:t>Modes d’Hermite-Gauss</a:t>
            </a:r>
          </a:p>
          <a:p>
            <a:pPr marL="715963" lvl="1" indent="-342900">
              <a:buFontTx/>
              <a:buChar char="-"/>
            </a:pPr>
            <a:r>
              <a:rPr lang="fr-FR" altLang="fr-FR" sz="1400" dirty="0"/>
              <a:t>Analyse des modes propres des cavités à partir des cartes de miroirs 			code Matlab V. </a:t>
            </a:r>
            <a:r>
              <a:rPr lang="fr-FR" altLang="fr-FR" sz="1400" dirty="0" err="1"/>
              <a:t>Loriette</a:t>
            </a:r>
            <a:r>
              <a:rPr lang="fr-FR" altLang="fr-FR" sz="1400" dirty="0"/>
              <a:t> ESPCI</a:t>
            </a:r>
          </a:p>
          <a:p>
            <a:pPr marL="373063" lvl="1" indent="0">
              <a:buNone/>
            </a:pPr>
            <a:endParaRPr lang="fr-FR" altLang="fr-FR" sz="1600" dirty="0"/>
          </a:p>
          <a:p>
            <a:pPr marL="342900" lvl="0" indent="-342900">
              <a:buFontTx/>
              <a:buChar char="-"/>
            </a:pPr>
            <a:r>
              <a:rPr lang="fr-FR" altLang="fr-FR" sz="2000" dirty="0">
                <a:solidFill>
                  <a:srgbClr val="0070C0"/>
                </a:solidFill>
              </a:rPr>
              <a:t>Polynômes de Zernike</a:t>
            </a:r>
          </a:p>
          <a:p>
            <a:pPr marL="715963" lvl="1" indent="-342900">
              <a:buFontTx/>
              <a:buChar char="-"/>
            </a:pPr>
            <a:r>
              <a:rPr lang="fr-FR" altLang="fr-FR" sz="1400" dirty="0"/>
              <a:t>Piston, tilt, focus, astigmatisme, …</a:t>
            </a:r>
          </a:p>
          <a:p>
            <a:pPr marL="715963" lvl="1" indent="-342900">
              <a:buFontTx/>
              <a:buChar char="-"/>
            </a:pPr>
            <a:r>
              <a:rPr lang="fr-FR" altLang="fr-FR" sz="1400" dirty="0"/>
              <a:t>Les ordres élevés ne se moyennent pas (pas d’échelle de grandeur commune)</a:t>
            </a:r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342900" lvl="0" indent="-342900">
              <a:buFontTx/>
              <a:buChar char="-"/>
            </a:pPr>
            <a:r>
              <a:rPr lang="fr-FR" altLang="fr-FR" sz="2000" dirty="0">
                <a:solidFill>
                  <a:srgbClr val="0070C0"/>
                </a:solidFill>
              </a:rPr>
              <a:t>PSD à base de FFT </a:t>
            </a:r>
            <a:r>
              <a:rPr lang="fr-FR" altLang="fr-FR" sz="1200" dirty="0">
                <a:solidFill>
                  <a:srgbClr val="0070C0"/>
                </a:solidFill>
              </a:rPr>
              <a:t>(2009)</a:t>
            </a:r>
          </a:p>
          <a:p>
            <a:pPr marL="715963" lvl="1" indent="-342900">
              <a:buFontTx/>
              <a:buChar char="-"/>
            </a:pPr>
            <a:r>
              <a:rPr lang="fr-FR" altLang="fr-FR" sz="1400" dirty="0"/>
              <a:t>Biais sur les points de bas ordre</a:t>
            </a:r>
          </a:p>
          <a:p>
            <a:pPr marL="715963" lvl="1" indent="-342900">
              <a:buFontTx/>
              <a:buChar char="-"/>
            </a:pPr>
            <a:r>
              <a:rPr lang="fr-FR" altLang="fr-FR" sz="1400" dirty="0"/>
              <a:t>La surface du miroir n’est pas totalement couverte</a:t>
            </a:r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342900" lvl="0" indent="-342900">
              <a:buFontTx/>
              <a:buChar char="-"/>
            </a:pPr>
            <a:r>
              <a:rPr lang="fr-FR" altLang="fr-FR" sz="2000" dirty="0">
                <a:solidFill>
                  <a:srgbClr val="0070C0"/>
                </a:solidFill>
              </a:rPr>
              <a:t>Décomposition sur les PSWF 2D (</a:t>
            </a:r>
            <a:r>
              <a:rPr lang="fr-FR" altLang="fr-FR" sz="2000" dirty="0" err="1">
                <a:solidFill>
                  <a:srgbClr val="0070C0"/>
                </a:solidFill>
              </a:rPr>
              <a:t>generalized</a:t>
            </a:r>
            <a:r>
              <a:rPr lang="fr-FR" altLang="fr-FR" sz="2000" dirty="0">
                <a:solidFill>
                  <a:srgbClr val="0070C0"/>
                </a:solidFill>
              </a:rPr>
              <a:t> PSWF)</a:t>
            </a:r>
          </a:p>
          <a:p>
            <a:pPr marL="715963" lvl="1" indent="-342900">
              <a:buFontTx/>
              <a:buChar char="-"/>
            </a:pPr>
            <a:r>
              <a:rPr lang="fr-FR" altLang="fr-FR" sz="1400" dirty="0"/>
              <a:t>Transition naturelle « défauts de bas ordre » à « moyennes ordres élevés » (</a:t>
            </a:r>
            <a:r>
              <a:rPr lang="fr-FR" altLang="fr-FR" sz="1400" dirty="0">
                <a:solidFill>
                  <a:srgbClr val="0070C0"/>
                </a:solidFill>
              </a:rPr>
              <a:t>PSD</a:t>
            </a:r>
            <a:r>
              <a:rPr lang="fr-FR" altLang="fr-FR" sz="1400" dirty="0"/>
              <a:t>)</a:t>
            </a:r>
          </a:p>
          <a:p>
            <a:pPr marL="715963" lvl="1" indent="-342900">
              <a:buFontTx/>
              <a:buChar char="-"/>
            </a:pPr>
            <a:r>
              <a:rPr lang="fr-FR" altLang="fr-FR" sz="1400" dirty="0"/>
              <a:t>Tout le miroir est couvert</a:t>
            </a:r>
          </a:p>
          <a:p>
            <a:pPr marL="715963" lvl="1" indent="-342900">
              <a:buFontTx/>
              <a:buChar char="-"/>
            </a:pPr>
            <a:r>
              <a:rPr lang="fr-FR" altLang="fr-FR" sz="1400" dirty="0"/>
              <a:t>Analyse naturelle des angles de diffraction </a:t>
            </a:r>
            <a:r>
              <a:rPr lang="fr-FR" altLang="fr-FR" sz="1200" dirty="0"/>
              <a:t>(évite l’antagonisme </a:t>
            </a:r>
            <a:r>
              <a:rPr lang="fr-FR" altLang="fr-FR" sz="1200" dirty="0" err="1"/>
              <a:t>weaviness</a:t>
            </a:r>
            <a:r>
              <a:rPr lang="fr-FR" altLang="fr-FR" sz="1200" dirty="0"/>
              <a:t> vs </a:t>
            </a:r>
            <a:r>
              <a:rPr lang="fr-FR" altLang="fr-FR" sz="1200" dirty="0" err="1"/>
              <a:t>rugosity</a:t>
            </a:r>
            <a:r>
              <a:rPr lang="fr-FR" altLang="fr-FR" sz="1200" dirty="0"/>
              <a:t>)</a:t>
            </a:r>
          </a:p>
          <a:p>
            <a:pPr marL="373063" lvl="1" indent="0">
              <a:buNone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830263" lvl="1" indent="-457200">
              <a:buFontTx/>
              <a:buChar char="-"/>
            </a:pPr>
            <a:endParaRPr lang="fr-FR" altLang="fr-FR" sz="2400" dirty="0"/>
          </a:p>
          <a:p>
            <a:pPr marL="0" indent="0" eaLnBrk="1" hangingPunct="1">
              <a:buNone/>
            </a:pPr>
            <a:endParaRPr lang="fr-FR" altLang="fr-FR" sz="1800" dirty="0"/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004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PSWF – fonctions de </a:t>
            </a:r>
            <a:r>
              <a:rPr lang="fr-FR" altLang="fr-FR" dirty="0" err="1"/>
              <a:t>Slepian</a:t>
            </a:r>
            <a:endParaRPr lang="fr-FR" altLang="fr-FR" dirty="0"/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395535" y="959658"/>
            <a:ext cx="8459539" cy="5345892"/>
          </a:xfrm>
        </p:spPr>
        <p:txBody>
          <a:bodyPr/>
          <a:lstStyle/>
          <a:p>
            <a:pPr marL="373063" lvl="1" indent="0">
              <a:buNone/>
            </a:pPr>
            <a:r>
              <a:rPr lang="fr-FR" altLang="fr-FR" sz="1600" dirty="0"/>
              <a:t>Prolate </a:t>
            </a:r>
            <a:r>
              <a:rPr lang="fr-FR" altLang="fr-FR" sz="1600" dirty="0" err="1"/>
              <a:t>Spheroidal</a:t>
            </a:r>
            <a:r>
              <a:rPr lang="fr-FR" altLang="fr-FR" sz="1600" dirty="0"/>
              <a:t> </a:t>
            </a:r>
            <a:r>
              <a:rPr lang="fr-FR" altLang="fr-FR" sz="1600" dirty="0" err="1"/>
              <a:t>Wave</a:t>
            </a:r>
            <a:r>
              <a:rPr lang="fr-FR" altLang="fr-FR" sz="1600" dirty="0"/>
              <a:t> </a:t>
            </a:r>
            <a:r>
              <a:rPr lang="fr-FR" altLang="fr-FR" sz="1600" dirty="0" err="1"/>
              <a:t>Function</a:t>
            </a:r>
            <a:r>
              <a:rPr lang="fr-FR" altLang="fr-FR" sz="1600" dirty="0"/>
              <a:t> d’ordre 0</a:t>
            </a:r>
          </a:p>
          <a:p>
            <a:pPr marL="373063" lvl="1" indent="0">
              <a:buNone/>
            </a:pPr>
            <a:r>
              <a:rPr lang="fr-FR" altLang="fr-FR" sz="1000" dirty="0"/>
              <a:t>	</a:t>
            </a:r>
            <a:r>
              <a:rPr lang="fr-FR" altLang="fr-FR" sz="1000" dirty="0" err="1"/>
              <a:t>Slepian</a:t>
            </a:r>
            <a:r>
              <a:rPr lang="fr-FR" altLang="fr-FR" sz="1000" dirty="0"/>
              <a:t> et Pollack, Bell tech. J., 1961 (1964, 1965, 1978, 1983)</a:t>
            </a:r>
          </a:p>
          <a:p>
            <a:pPr marL="373063" lvl="1" indent="0">
              <a:buNone/>
            </a:pPr>
            <a:endParaRPr lang="fr-FR" altLang="fr-FR" sz="1000" dirty="0"/>
          </a:p>
          <a:p>
            <a:pPr marL="373063" lvl="1" indent="0">
              <a:buNone/>
            </a:pPr>
            <a:r>
              <a:rPr lang="fr-FR" altLang="fr-FR" sz="1600" dirty="0"/>
              <a:t>Analyse spectrale « </a:t>
            </a:r>
            <a:r>
              <a:rPr lang="fr-FR" altLang="fr-FR" sz="1600" dirty="0" err="1"/>
              <a:t>multitaper</a:t>
            </a:r>
            <a:r>
              <a:rPr lang="fr-FR" altLang="fr-FR" sz="1600" dirty="0"/>
              <a:t> »</a:t>
            </a:r>
          </a:p>
          <a:p>
            <a:pPr marL="373063" lvl="1" indent="0">
              <a:buNone/>
            </a:pPr>
            <a:r>
              <a:rPr lang="fr-FR" altLang="fr-FR" sz="1000" dirty="0"/>
              <a:t>	D.J. Thomson, Proc. of the IEEE, 1982</a:t>
            </a:r>
          </a:p>
          <a:p>
            <a:pPr marL="373063" lvl="1" indent="0">
              <a:buNone/>
            </a:pPr>
            <a:endParaRPr lang="fr-FR" altLang="fr-FR" sz="1000" dirty="0"/>
          </a:p>
          <a:p>
            <a:pPr marL="373063" lvl="1" indent="0">
              <a:buNone/>
            </a:pPr>
            <a:r>
              <a:rPr lang="fr-FR" altLang="fr-FR" sz="1600" dirty="0"/>
              <a:t>Introduction</a:t>
            </a:r>
          </a:p>
          <a:p>
            <a:pPr marL="373063" lvl="1" indent="0">
              <a:buNone/>
            </a:pPr>
            <a:r>
              <a:rPr lang="fr-FR" altLang="fr-FR" sz="1600" dirty="0"/>
              <a:t>	</a:t>
            </a:r>
            <a:r>
              <a:rPr lang="fr-FR" altLang="fr-FR" sz="1000" dirty="0"/>
              <a:t>I.C. Moore et M. </a:t>
            </a:r>
            <a:r>
              <a:rPr lang="fr-FR" altLang="fr-FR" sz="1000" dirty="0" err="1"/>
              <a:t>Cada</a:t>
            </a:r>
            <a:r>
              <a:rPr lang="fr-FR" altLang="fr-FR" sz="1000" dirty="0"/>
              <a:t>, </a:t>
            </a:r>
            <a:r>
              <a:rPr lang="fr-FR" altLang="fr-FR" sz="1000" dirty="0" err="1"/>
              <a:t>applied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computational</a:t>
            </a:r>
            <a:r>
              <a:rPr lang="fr-FR" altLang="fr-FR" sz="1000" dirty="0"/>
              <a:t> </a:t>
            </a:r>
            <a:r>
              <a:rPr lang="fr-FR" altLang="fr-FR" sz="1000" dirty="0" err="1"/>
              <a:t>harmonic</a:t>
            </a:r>
            <a:r>
              <a:rPr lang="fr-FR" altLang="fr-FR" sz="1000" dirty="0"/>
              <a:t> </a:t>
            </a:r>
            <a:r>
              <a:rPr lang="fr-FR" altLang="fr-FR" sz="1000" dirty="0" err="1"/>
              <a:t>analysis</a:t>
            </a:r>
            <a:r>
              <a:rPr lang="fr-FR" altLang="fr-FR" sz="1000" dirty="0"/>
              <a:t>, 2004</a:t>
            </a:r>
          </a:p>
          <a:p>
            <a:pPr marL="373063" lvl="1" indent="0">
              <a:buNone/>
            </a:pPr>
            <a:r>
              <a:rPr lang="fr-FR" altLang="fr-FR" sz="1600" dirty="0"/>
              <a:t> </a:t>
            </a:r>
          </a:p>
          <a:p>
            <a:pPr marL="373063" lvl="1" indent="0">
              <a:buNone/>
            </a:pPr>
            <a:r>
              <a:rPr lang="fr-FR" altLang="fr-FR" sz="1600" dirty="0"/>
              <a:t>Fonctions orthogonales définies sur un segment </a:t>
            </a:r>
          </a:p>
          <a:p>
            <a:pPr marL="373063" lvl="1" indent="0">
              <a:buNone/>
            </a:pPr>
            <a:r>
              <a:rPr lang="fr-FR" altLang="fr-FR" sz="1600" dirty="0"/>
              <a:t>ayant le maximum d’énergie sur un intervalle de fréquence spécifié</a:t>
            </a:r>
          </a:p>
          <a:p>
            <a:pPr marL="373063" lvl="1" indent="0">
              <a:buNone/>
            </a:pPr>
            <a:endParaRPr lang="fr-FR" altLang="fr-FR" sz="1600" dirty="0"/>
          </a:p>
          <a:p>
            <a:pPr marL="373063" lvl="1" indent="0">
              <a:buNone/>
            </a:pPr>
            <a:r>
              <a:rPr lang="fr-FR" altLang="fr-FR" sz="1600" dirty="0"/>
              <a:t>Fonctions réelles propres de </a:t>
            </a:r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373063" lvl="1" indent="0">
              <a:buNone/>
            </a:pPr>
            <a:r>
              <a:rPr lang="fr-FR" altLang="fr-FR" sz="1600" dirty="0"/>
              <a:t>Invariantes par transformée de Fourier</a:t>
            </a:r>
          </a:p>
          <a:p>
            <a:pPr marL="373063" lvl="1" indent="0">
              <a:buNone/>
            </a:pPr>
            <a:endParaRPr lang="fr-FR" altLang="fr-FR" sz="1600" dirty="0"/>
          </a:p>
          <a:p>
            <a:pPr marL="373063" lvl="1" indent="0">
              <a:buNone/>
            </a:pPr>
            <a:r>
              <a:rPr lang="fr-FR" altLang="fr-FR" sz="1600" dirty="0"/>
              <a:t>Valeurs propres : </a:t>
            </a:r>
            <a:r>
              <a:rPr lang="fr-FR" altLang="fr-FR" sz="1400" dirty="0"/>
              <a:t>perte d’énergie en dehors de la zone de confinement spectral</a:t>
            </a:r>
          </a:p>
          <a:p>
            <a:pPr marL="373063" lvl="1" indent="0">
              <a:buNone/>
            </a:pPr>
            <a:endParaRPr lang="fr-FR" altLang="fr-FR" sz="1600" dirty="0"/>
          </a:p>
          <a:p>
            <a:pPr marL="373063" lvl="1" indent="0">
              <a:buNone/>
            </a:pPr>
            <a:r>
              <a:rPr lang="fr-FR" altLang="fr-FR" sz="1600" dirty="0"/>
              <a:t>Nombre de degrés de liberté fini en fonction du confinement spectral</a:t>
            </a:r>
          </a:p>
          <a:p>
            <a:pPr marL="373063" lvl="1" indent="0">
              <a:buNone/>
            </a:pPr>
            <a:endParaRPr lang="fr-FR" altLang="fr-FR" sz="1600" dirty="0"/>
          </a:p>
          <a:p>
            <a:pPr marL="373063" lvl="1" indent="0">
              <a:buNone/>
            </a:pPr>
            <a:endParaRPr lang="fr-FR" altLang="fr-FR" sz="2400" dirty="0"/>
          </a:p>
          <a:p>
            <a:pPr marL="0" indent="0" eaLnBrk="1" hangingPunct="1">
              <a:buNone/>
            </a:pPr>
            <a:endParaRPr lang="fr-FR" altLang="fr-FR" sz="1800" dirty="0"/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654C428-75BD-43B7-838B-214759C0D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1109" y="3849733"/>
            <a:ext cx="3238952" cy="67636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232490A-6B23-41F0-B2D3-94D695C021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0205" y="4526102"/>
            <a:ext cx="3543795" cy="78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611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Défauts de surface des miroirs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395535" y="959658"/>
            <a:ext cx="8459539" cy="5345892"/>
          </a:xfrm>
        </p:spPr>
        <p:txBody>
          <a:bodyPr/>
          <a:lstStyle/>
          <a:p>
            <a:pPr marL="373063" lvl="1" indent="0">
              <a:buNone/>
            </a:pPr>
            <a:r>
              <a:rPr lang="fr-FR" altLang="fr-FR" sz="1200" b="1" dirty="0"/>
              <a:t>PSWF 2 D :</a:t>
            </a:r>
          </a:p>
          <a:p>
            <a:pPr marL="544513" lvl="1" indent="-171450">
              <a:buFontTx/>
              <a:buChar char="-"/>
            </a:pPr>
            <a:endParaRPr lang="fr-FR" altLang="fr-FR" sz="1200" dirty="0"/>
          </a:p>
          <a:p>
            <a:pPr marL="544513" lvl="1" indent="-171450">
              <a:buFontTx/>
              <a:buChar char="-"/>
            </a:pPr>
            <a:r>
              <a:rPr lang="fr-FR" altLang="fr-FR" sz="1200" dirty="0"/>
              <a:t>F.J. Simons 2010 </a:t>
            </a:r>
            <a:r>
              <a:rPr lang="fr-FR" altLang="fr-FR" sz="1200" dirty="0" err="1">
                <a:hlinkClick r:id="rId3"/>
              </a:rPr>
              <a:t>arxiv</a:t>
            </a:r>
            <a:r>
              <a:rPr lang="fr-FR" altLang="fr-FR" sz="1200" dirty="0">
                <a:hlinkClick r:id="rId3"/>
              </a:rPr>
              <a:t> 0909.5368</a:t>
            </a:r>
            <a:endParaRPr lang="fr-FR" altLang="fr-FR" sz="1200" dirty="0"/>
          </a:p>
          <a:p>
            <a:pPr marL="544513" lvl="1" indent="-171450">
              <a:buFontTx/>
              <a:buChar char="-"/>
            </a:pPr>
            <a:endParaRPr lang="fr-FR" altLang="fr-FR" sz="1200" dirty="0"/>
          </a:p>
          <a:p>
            <a:pPr marL="544513" lvl="1" indent="-171450">
              <a:buFontTx/>
              <a:buChar char="-"/>
            </a:pPr>
            <a:r>
              <a:rPr lang="fr-FR" altLang="fr-FR" sz="1200" dirty="0"/>
              <a:t>Ph. </a:t>
            </a:r>
            <a:r>
              <a:rPr lang="fr-FR" altLang="fr-FR" sz="1200" dirty="0" err="1"/>
              <a:t>Greengard</a:t>
            </a:r>
            <a:r>
              <a:rPr lang="fr-FR" altLang="fr-FR" sz="1200" dirty="0"/>
              <a:t> 2024 </a:t>
            </a:r>
            <a:r>
              <a:rPr lang="fr-FR" altLang="fr-FR" sz="1200" dirty="0" err="1">
                <a:hlinkClick r:id="rId4"/>
              </a:rPr>
              <a:t>arxiv</a:t>
            </a:r>
            <a:r>
              <a:rPr lang="fr-FR" altLang="fr-FR" sz="1200" dirty="0">
                <a:hlinkClick r:id="rId4"/>
              </a:rPr>
              <a:t> 1811.02733v3</a:t>
            </a:r>
            <a:endParaRPr lang="fr-FR" altLang="fr-FR" sz="1200" dirty="0"/>
          </a:p>
          <a:p>
            <a:pPr marL="373063" lvl="1" indent="0">
              <a:buNone/>
            </a:pPr>
            <a:endParaRPr lang="fr-FR" altLang="fr-FR" sz="1600" dirty="0"/>
          </a:p>
          <a:p>
            <a:pPr marL="658813" lvl="1" indent="-285750">
              <a:buFontTx/>
              <a:buChar char="-"/>
            </a:pPr>
            <a:r>
              <a:rPr lang="fr-FR" altLang="fr-FR" sz="1600" dirty="0"/>
              <a:t>Ordres bas :</a:t>
            </a:r>
          </a:p>
          <a:p>
            <a:pPr marL="1023938" lvl="2" indent="-285750">
              <a:buFontTx/>
              <a:buChar char="-"/>
            </a:pPr>
            <a:r>
              <a:rPr lang="fr-FR" altLang="fr-FR" sz="1200" dirty="0"/>
              <a:t>Alignement,</a:t>
            </a:r>
          </a:p>
          <a:p>
            <a:pPr marL="1023938" lvl="2" indent="-285750">
              <a:buFontTx/>
              <a:buChar char="-"/>
            </a:pPr>
            <a:r>
              <a:rPr lang="fr-FR" altLang="fr-FR" sz="1200" dirty="0"/>
              <a:t>Décalage de front d’onde</a:t>
            </a:r>
          </a:p>
          <a:p>
            <a:pPr marL="1023938" lvl="2" indent="-285750">
              <a:buFontTx/>
              <a:buChar char="-"/>
            </a:pPr>
            <a:r>
              <a:rPr lang="fr-FR" altLang="fr-FR" sz="1200" dirty="0"/>
              <a:t>… moyennage en PSD</a:t>
            </a:r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endParaRPr lang="fr-FR" altLang="fr-FR" sz="1600" dirty="0"/>
          </a:p>
          <a:p>
            <a:pPr marL="715963" lvl="1" indent="-342900">
              <a:buFontTx/>
              <a:buChar char="-"/>
            </a:pPr>
            <a:r>
              <a:rPr lang="fr-FR" altLang="fr-FR" sz="1600" dirty="0"/>
              <a:t>… Concevoir les surfaces des miroirs pour avoir un mode PSWF plutôt qu’un HG00 ?</a:t>
            </a:r>
          </a:p>
          <a:p>
            <a:pPr marL="1071563" lvl="3" indent="0">
              <a:buNone/>
            </a:pPr>
            <a:r>
              <a:rPr lang="fr-FR" altLang="fr-FR" sz="1050" dirty="0"/>
              <a:t>Un HG00 n’est pas un mode propre de l’opérateur « round trip » dans une cavité avec des miroirs finis</a:t>
            </a:r>
          </a:p>
          <a:p>
            <a:pPr marL="1071563" lvl="3" indent="0">
              <a:buNone/>
            </a:pPr>
            <a:r>
              <a:rPr lang="fr-FR" altLang="fr-FR" sz="1050" dirty="0"/>
              <a:t>Un PSWF00 n’est pas un mode propre de l’opérateur « propagation »</a:t>
            </a:r>
            <a:r>
              <a:rPr lang="fr-FR" altLang="fr-FR" sz="800" dirty="0"/>
              <a:t> </a:t>
            </a:r>
          </a:p>
          <a:p>
            <a:pPr marL="830263" lvl="1" indent="-457200">
              <a:buFontTx/>
              <a:buChar char="-"/>
            </a:pPr>
            <a:endParaRPr lang="fr-FR" altLang="fr-FR" sz="2400" dirty="0"/>
          </a:p>
          <a:p>
            <a:pPr marL="0" indent="0" eaLnBrk="1" hangingPunct="1">
              <a:buNone/>
            </a:pPr>
            <a:endParaRPr lang="fr-FR" altLang="fr-FR" sz="1800" dirty="0"/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29189B4-55D7-4B7B-B36F-4613279DF8ED}" type="slidenum">
              <a:rPr kumimoji="0" lang="fr-FR" altLang="fr-FR" sz="1600" b="1" i="0" u="none" strike="noStrike" kern="1200" cap="none" spc="0" normalizeH="0" baseline="0" noProof="0">
                <a:ln>
                  <a:noFill/>
                </a:ln>
                <a:solidFill>
                  <a:srgbClr val="333366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altLang="fr-FR" sz="1600" b="1" i="0" u="none" strike="noStrike" kern="1200" cap="none" spc="0" normalizeH="0" baseline="0" noProof="0">
              <a:ln>
                <a:noFill/>
              </a:ln>
              <a:solidFill>
                <a:srgbClr val="333366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D420C77-560F-4517-BDE5-D9933EC626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3434" y="959658"/>
            <a:ext cx="3233191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975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Commissioning : estimateur de PSD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395535" y="959658"/>
            <a:ext cx="8459539" cy="45259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r-FR" altLang="fr-FR" sz="1400" dirty="0"/>
              <a:t>Estimateur « à la Thomson » avec PSWF plutôt que Welch – fenêtre </a:t>
            </a:r>
            <a:r>
              <a:rPr lang="fr-FR" altLang="fr-FR" sz="1400" dirty="0" err="1"/>
              <a:t>Hanning</a:t>
            </a:r>
            <a:endParaRPr lang="fr-FR" altLang="fr-FR" sz="1400" dirty="0"/>
          </a:p>
          <a:p>
            <a:pPr marL="0" indent="0" eaLnBrk="1" hangingPunct="1">
              <a:buNone/>
            </a:pPr>
            <a:endParaRPr lang="fr-FR" altLang="fr-FR" sz="1400" dirty="0"/>
          </a:p>
          <a:p>
            <a:pPr marL="285750" indent="-285750" eaLnBrk="1" hangingPunct="1">
              <a:buFontTx/>
              <a:buChar char="-"/>
            </a:pPr>
            <a:r>
              <a:rPr lang="fr-FR" altLang="fr-FR" sz="1400" dirty="0"/>
              <a:t>Biais mieux contrôlés</a:t>
            </a:r>
          </a:p>
          <a:p>
            <a:pPr marL="285750" indent="-285750" eaLnBrk="1" hangingPunct="1">
              <a:buFontTx/>
              <a:buChar char="-"/>
            </a:pPr>
            <a:endParaRPr lang="fr-FR" altLang="fr-FR" sz="1400" dirty="0"/>
          </a:p>
          <a:p>
            <a:pPr marL="285750" indent="-285750" eaLnBrk="1" hangingPunct="1">
              <a:buFontTx/>
              <a:buChar char="-"/>
            </a:pPr>
            <a:r>
              <a:rPr lang="fr-FR" altLang="fr-FR" sz="1400" dirty="0"/>
              <a:t>Meilleure estimation si bruits très colorés</a:t>
            </a:r>
          </a:p>
          <a:p>
            <a:pPr marL="285750" indent="-285750" eaLnBrk="1" hangingPunct="1">
              <a:buFontTx/>
              <a:buChar char="-"/>
            </a:pPr>
            <a:endParaRPr lang="fr-FR" altLang="fr-FR" sz="1400" dirty="0"/>
          </a:p>
          <a:p>
            <a:pPr marL="285750" indent="-285750" eaLnBrk="1" hangingPunct="1">
              <a:buFontTx/>
              <a:buChar char="-"/>
            </a:pPr>
            <a:r>
              <a:rPr lang="fr-FR" altLang="fr-FR" sz="1400" dirty="0"/>
              <a:t>À temps de mesure égal, variance identique, meilleure résolution de fréquence</a:t>
            </a:r>
          </a:p>
          <a:p>
            <a:pPr marL="285750" indent="-285750">
              <a:buFontTx/>
              <a:buChar char="-"/>
            </a:pPr>
            <a:r>
              <a:rPr lang="fr-FR" altLang="fr-FR" sz="1400" dirty="0"/>
              <a:t>À temps de mesure égal, résolution de fréquence identique, moins de variance</a:t>
            </a:r>
          </a:p>
          <a:p>
            <a:pPr marL="285750" indent="-285750">
              <a:buFontTx/>
              <a:buChar char="-"/>
            </a:pPr>
            <a:r>
              <a:rPr lang="fr-FR" altLang="fr-FR" sz="1400" dirty="0"/>
              <a:t>Biais mieux contrôlés</a:t>
            </a:r>
          </a:p>
          <a:p>
            <a:pPr marL="0" indent="0" eaLnBrk="1" hangingPunct="1">
              <a:buNone/>
            </a:pPr>
            <a:endParaRPr lang="fr-FR" altLang="fr-FR" sz="1400" dirty="0"/>
          </a:p>
          <a:p>
            <a:pPr marL="0" indent="0" eaLnBrk="1" hangingPunct="1">
              <a:buNone/>
            </a:pPr>
            <a:r>
              <a:rPr lang="fr-FR" altLang="fr-FR" sz="1400" dirty="0"/>
              <a:t>Difficulté ? : calcul des PSFW avec beaucoup de points</a:t>
            </a:r>
          </a:p>
          <a:p>
            <a:pPr marL="0" indent="0" eaLnBrk="1" hangingPunct="1">
              <a:buNone/>
            </a:pPr>
            <a:endParaRPr lang="fr-FR" altLang="fr-FR" sz="1400" dirty="0"/>
          </a:p>
          <a:p>
            <a:pPr marL="285750" indent="-285750" eaLnBrk="1" hangingPunct="1">
              <a:buFontTx/>
              <a:buChar char="-"/>
            </a:pPr>
            <a:r>
              <a:rPr lang="fr-FR" altLang="fr-FR" sz="1400" dirty="0"/>
              <a:t>Algorithme </a:t>
            </a:r>
            <a:r>
              <a:rPr lang="fr-FR" altLang="fr-FR" sz="1400" dirty="0" err="1"/>
              <a:t>Numerical</a:t>
            </a:r>
            <a:r>
              <a:rPr lang="fr-FR" altLang="fr-FR" sz="1400" dirty="0"/>
              <a:t> </a:t>
            </a:r>
            <a:r>
              <a:rPr lang="fr-FR" altLang="fr-FR" sz="1400" dirty="0" err="1"/>
              <a:t>Recipes</a:t>
            </a:r>
            <a:r>
              <a:rPr lang="fr-FR" altLang="fr-FR" sz="1400" dirty="0"/>
              <a:t> pas très exact en pratique (vecteurs et valeurs propres de matrices </a:t>
            </a:r>
            <a:r>
              <a:rPr lang="fr-FR" altLang="fr-FR" sz="1400" dirty="0" err="1"/>
              <a:t>tridiagonales</a:t>
            </a:r>
            <a:r>
              <a:rPr lang="fr-FR" altLang="fr-FR" sz="1400" dirty="0"/>
              <a:t>)</a:t>
            </a:r>
          </a:p>
          <a:p>
            <a:pPr marL="285750" indent="-285750" eaLnBrk="1" hangingPunct="1">
              <a:buFontTx/>
              <a:buChar char="-"/>
            </a:pPr>
            <a:endParaRPr lang="fr-FR" altLang="fr-FR" sz="1400" dirty="0"/>
          </a:p>
          <a:p>
            <a:pPr marL="285750" indent="-285750" eaLnBrk="1" hangingPunct="1">
              <a:buFontTx/>
              <a:buChar char="-"/>
            </a:pPr>
            <a:r>
              <a:rPr lang="fr-FR" altLang="fr-FR" sz="1400" dirty="0"/>
              <a:t>Mais Bremer 2021 arXiv:2111.07509, Badour 2023 </a:t>
            </a:r>
            <a:r>
              <a:rPr lang="fr-FR" altLang="fr-FR" sz="1400" dirty="0" err="1"/>
              <a:t>Symmetry</a:t>
            </a:r>
            <a:endParaRPr lang="fr-FR" altLang="fr-FR" sz="1400" dirty="0"/>
          </a:p>
          <a:p>
            <a:pPr marL="658813" lvl="1" indent="-285750">
              <a:buFont typeface="Wingdings" panose="05000000000000000000" pitchFamily="2" charset="2"/>
              <a:buChar char="à"/>
            </a:pPr>
            <a:r>
              <a:rPr lang="fr-FR" altLang="fr-FR" sz="1400" dirty="0">
                <a:sym typeface="Wingdings" panose="05000000000000000000" pitchFamily="2" charset="2"/>
              </a:rPr>
              <a:t>Travaux de mathématiciens : algorithmes plus mûrs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altLang="fr-FR" sz="1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FR" altLang="fr-FR" sz="1400" dirty="0"/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83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43888" cy="692150"/>
          </a:xfrm>
        </p:spPr>
        <p:txBody>
          <a:bodyPr/>
          <a:lstStyle/>
          <a:p>
            <a:pPr eaLnBrk="1" hangingPunct="1"/>
            <a:r>
              <a:rPr lang="fr-FR" altLang="fr-FR" dirty="0"/>
              <a:t>Commissioning : estimateur de PSD</a:t>
            </a:r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  <p:pic>
        <p:nvPicPr>
          <p:cNvPr id="6" name="Picture 2" descr="E:\Documents\Osmotus\MesureBuitPhase\test DSP\testMTM\tests\DPSS.png">
            <a:extLst>
              <a:ext uri="{FF2B5EF4-FFF2-40B4-BE49-F238E27FC236}">
                <a16:creationId xmlns:a16="http://schemas.microsoft.com/office/drawing/2014/main" id="{9D3F6456-0C40-4A97-8949-F0EB925467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077" y="2138561"/>
            <a:ext cx="4484637" cy="3249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2B8A54AB-B0FE-437C-A50D-F0A30B21ED88}"/>
              </a:ext>
            </a:extLst>
          </p:cNvPr>
          <p:cNvSpPr txBox="1"/>
          <p:nvPr/>
        </p:nvSpPr>
        <p:spPr>
          <a:xfrm>
            <a:off x="6938714" y="3012951"/>
            <a:ext cx="16930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N=2</a:t>
            </a:r>
            <a:r>
              <a:rPr lang="fr-FR" sz="1400" baseline="30000" dirty="0"/>
              <a:t>6</a:t>
            </a:r>
            <a:r>
              <a:rPr lang="fr-FR" sz="1400" dirty="0"/>
              <a:t>, W=4/N, K=5</a:t>
            </a:r>
          </a:p>
        </p:txBody>
      </p:sp>
    </p:spTree>
    <p:extLst>
      <p:ext uri="{BB962C8B-B14F-4D97-AF65-F5344CB8AC3E}">
        <p14:creationId xmlns:p14="http://schemas.microsoft.com/office/powerpoint/2010/main" val="2089489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43888" cy="692150"/>
          </a:xfrm>
        </p:spPr>
        <p:txBody>
          <a:bodyPr/>
          <a:lstStyle/>
          <a:p>
            <a:pPr eaLnBrk="1" hangingPunct="1"/>
            <a:r>
              <a:rPr lang="fr-FR" altLang="fr-FR" dirty="0"/>
              <a:t>Commissioning : estimateur de PSD</a:t>
            </a:r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  <p:pic>
        <p:nvPicPr>
          <p:cNvPr id="8" name="Picture 2" descr="E:\Documents\Osmotus\MesureBuitPhase\test DSP\testMTM\generationAveugle-solutions\SolutionData1W16.png">
            <a:extLst>
              <a:ext uri="{FF2B5EF4-FFF2-40B4-BE49-F238E27FC236}">
                <a16:creationId xmlns:a16="http://schemas.microsoft.com/office/drawing/2014/main" id="{3943E482-5C80-463D-8249-0D7C2A1D9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362310"/>
            <a:ext cx="4968552" cy="428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E:\Documents\Osmotus\MesureBuitPhase\test DSP\testMTM\generationAveugle-solutions\SolutionData1.png">
            <a:extLst>
              <a:ext uri="{FF2B5EF4-FFF2-40B4-BE49-F238E27FC236}">
                <a16:creationId xmlns:a16="http://schemas.microsoft.com/office/drawing/2014/main" id="{C4841E34-B8D9-4938-8D28-9CD71F5BB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9" y="766762"/>
            <a:ext cx="4767317" cy="345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8695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Instabilités paramétriques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idx="1"/>
          </p:nvPr>
        </p:nvSpPr>
        <p:spPr>
          <a:xfrm>
            <a:off x="395535" y="959658"/>
            <a:ext cx="8459539" cy="4525963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altLang="fr-FR" sz="1400" dirty="0">
                <a:sym typeface="Wingdings" panose="05000000000000000000" pitchFamily="2" charset="2"/>
              </a:rPr>
              <a:t>PI : pompages réciproques d’un mode optique d’ordre élevé et d’un mode de vibration de miroir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fr-FR" altLang="fr-FR" sz="14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altLang="fr-FR" sz="1400" dirty="0">
                <a:sym typeface="Wingdings" panose="05000000000000000000" pitchFamily="2" charset="2"/>
              </a:rPr>
              <a:t>Seuil : dépend de </a:t>
            </a:r>
          </a:p>
          <a:p>
            <a:pPr marL="544513" lvl="1" indent="-171450">
              <a:buFontTx/>
              <a:buChar char="-"/>
            </a:pPr>
            <a:r>
              <a:rPr lang="fr-FR" altLang="fr-FR" sz="1000" dirty="0">
                <a:sym typeface="Wingdings" panose="05000000000000000000" pitchFamily="2" charset="2"/>
              </a:rPr>
              <a:t>l’intégrale de recouvrement mode optique vs mode de vibration</a:t>
            </a:r>
          </a:p>
          <a:p>
            <a:pPr marL="544513" lvl="1" indent="-171450">
              <a:buFontTx/>
              <a:buChar char="-"/>
            </a:pPr>
            <a:r>
              <a:rPr lang="fr-FR" altLang="fr-FR" sz="1000" dirty="0">
                <a:sym typeface="Wingdings" panose="05000000000000000000" pitchFamily="2" charset="2"/>
              </a:rPr>
              <a:t>Décalage entre fréquence mécanique – décalage fréquence mode optique</a:t>
            </a:r>
          </a:p>
          <a:p>
            <a:pPr marL="544513" lvl="1" indent="-171450">
              <a:buFontTx/>
              <a:buChar char="-"/>
            </a:pPr>
            <a:endParaRPr lang="fr-FR" altLang="fr-FR" sz="1000" dirty="0">
              <a:sym typeface="Wingdings" panose="05000000000000000000" pitchFamily="2" charset="2"/>
            </a:endParaRPr>
          </a:p>
          <a:p>
            <a:pPr marL="544513" lvl="1" indent="-171450">
              <a:buFontTx/>
              <a:buChar char="-"/>
            </a:pPr>
            <a:endParaRPr lang="fr-FR" altLang="fr-FR" sz="1000" dirty="0">
              <a:sym typeface="Wingdings" panose="05000000000000000000" pitchFamily="2" charset="2"/>
            </a:endParaRPr>
          </a:p>
          <a:p>
            <a:pPr marL="285750" lvl="0" indent="-285750">
              <a:buFont typeface="Wingdings" panose="05000000000000000000" pitchFamily="2" charset="2"/>
              <a:buChar char="à"/>
            </a:pPr>
            <a:r>
              <a:rPr lang="fr-FR" altLang="fr-FR" sz="1400" dirty="0">
                <a:sym typeface="Wingdings" panose="05000000000000000000" pitchFamily="2" charset="2"/>
              </a:rPr>
              <a:t>Au-dessus du seuil : nouvel équilibre </a:t>
            </a:r>
          </a:p>
          <a:p>
            <a:pPr marL="373063" lvl="1" indent="0">
              <a:buNone/>
            </a:pPr>
            <a:r>
              <a:rPr lang="fr-FR" altLang="fr-FR" sz="1000" dirty="0">
                <a:sym typeface="Wingdings" panose="05000000000000000000" pitchFamily="2" charset="2"/>
              </a:rPr>
              <a:t>- Comme un pompage de laser, ou d’OPO, de laser Brillouin</a:t>
            </a:r>
          </a:p>
          <a:p>
            <a:pPr marL="0" indent="0">
              <a:buNone/>
            </a:pPr>
            <a:endParaRPr lang="fr-FR" altLang="fr-FR" sz="1400" dirty="0"/>
          </a:p>
        </p:txBody>
      </p:sp>
      <p:sp>
        <p:nvSpPr>
          <p:cNvPr id="922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rgbClr val="6699CC"/>
              </a:buClr>
              <a:buFont typeface="Arial" panose="020B0604020202020204" pitchFamily="34" charset="0"/>
              <a:buAutoNum type="arabicParenR"/>
              <a:defRPr sz="3200">
                <a:solidFill>
                  <a:srgbClr val="333366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699CC"/>
              </a:buClr>
              <a:buChar char="٥"/>
              <a:defRPr sz="2800">
                <a:solidFill>
                  <a:srgbClr val="333366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699CC"/>
              </a:buClr>
              <a:buChar char="٥"/>
              <a:defRPr sz="2400">
                <a:solidFill>
                  <a:srgbClr val="333366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99CC"/>
              </a:buClr>
              <a:buChar char="٥"/>
              <a:defRPr sz="2000">
                <a:solidFill>
                  <a:srgbClr val="333366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9189B4-55D7-4B7B-B36F-4613279DF8ED}" type="slidenum">
              <a:rPr lang="fr-FR" altLang="fr-FR" sz="1600">
                <a:latin typeface="Trebuchet MS" panose="020B0603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fr-FR" altLang="fr-FR" sz="1600">
              <a:latin typeface="Trebuchet MS" panose="020B0603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11FD034-7E24-41E3-B3A0-D8C706CBCEC4}"/>
              </a:ext>
            </a:extLst>
          </p:cNvPr>
          <p:cNvSpPr txBox="1"/>
          <p:nvPr/>
        </p:nvSpPr>
        <p:spPr>
          <a:xfrm>
            <a:off x="5230837" y="6024845"/>
            <a:ext cx="381290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 err="1"/>
              <a:t>Polyakov</a:t>
            </a:r>
            <a:r>
              <a:rPr lang="en-US" sz="1400" dirty="0"/>
              <a:t> et </a:t>
            </a:r>
            <a:r>
              <a:rPr lang="en-US" sz="1400" dirty="0" err="1"/>
              <a:t>Vyatchanin</a:t>
            </a:r>
            <a:r>
              <a:rPr lang="en-US" sz="1400" dirty="0"/>
              <a:t>, PLA 368 (2007)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3B213A0-E6B9-4FE8-9C3A-698126FA6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213" y="3532470"/>
            <a:ext cx="3428610" cy="265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74B7037A-BCBC-4C45-AB22-E741A8FA256C}"/>
              </a:ext>
            </a:extLst>
          </p:cNvPr>
          <p:cNvSpPr txBox="1"/>
          <p:nvPr/>
        </p:nvSpPr>
        <p:spPr>
          <a:xfrm>
            <a:off x="4290051" y="3429000"/>
            <a:ext cx="10715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Pump wave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330DBCF-D84E-4075-88F3-9214BD9E8C90}"/>
              </a:ext>
            </a:extLst>
          </p:cNvPr>
          <p:cNvSpPr txBox="1"/>
          <p:nvPr/>
        </p:nvSpPr>
        <p:spPr>
          <a:xfrm>
            <a:off x="5448826" y="3532470"/>
            <a:ext cx="218210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Clamped power on HG00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dirty="0">
                <a:solidFill>
                  <a:srgbClr val="00B050"/>
                </a:solidFill>
              </a:rPr>
              <a:t>only 1 « PI »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endParaRPr lang="en-US" dirty="0">
              <a:solidFill>
                <a:srgbClr val="00B050"/>
              </a:solidFill>
            </a:endParaRPr>
          </a:p>
          <a:p>
            <a:pPr algn="ctr"/>
            <a:r>
              <a:rPr lang="en-US" sz="1400" dirty="0">
                <a:solidFill>
                  <a:srgbClr val="00B050"/>
                </a:solidFill>
              </a:rPr>
              <a:t>“homogeneous gain”</a:t>
            </a:r>
          </a:p>
          <a:p>
            <a:pPr algn="ctr"/>
            <a:r>
              <a:rPr lang="en-US" sz="1400" dirty="0">
                <a:solidFill>
                  <a:srgbClr val="00B050"/>
                </a:solidFill>
              </a:rPr>
              <a:t>in laser language</a:t>
            </a:r>
          </a:p>
        </p:txBody>
      </p:sp>
    </p:spTree>
    <p:extLst>
      <p:ext uri="{BB962C8B-B14F-4D97-AF65-F5344CB8AC3E}">
        <p14:creationId xmlns:p14="http://schemas.microsoft.com/office/powerpoint/2010/main" val="9191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diapo titre &amp; plan">
  <a:themeElements>
    <a:clrScheme name="diapo titre &amp; plan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diapo titre &amp; plan">
      <a:majorFont>
        <a:latin typeface="Trebuchet MS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ctr" eaLnBrk="1" hangingPunct="1">
          <a:spcBef>
            <a:spcPct val="20000"/>
          </a:spcBef>
          <a:buClr>
            <a:srgbClr val="333366"/>
          </a:buClr>
          <a:buFont typeface="Arial" charset="0"/>
          <a:buChar char="ﻩ"/>
          <a:defRPr smtClean="0">
            <a:solidFill>
              <a:srgbClr val="FFFFFF"/>
            </a:solidFill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347788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6699CC"/>
          </a:buClr>
          <a:buSzTx/>
          <a:buFont typeface="Arial" charset="0"/>
          <a:buChar char="٥"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rgbClr val="333366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diapo titre &amp; plan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 titre &amp; plan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 titre &amp; plan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 titre &amp; plan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 titre &amp; plan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 titre &amp; plan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 titre &amp; plan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 titre &amp; plan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iaporama Foton_masque PWPT2010" id="{1D62C4DF-1B05-47DA-A9E4-8E788D6A292D}" vid="{A2C97B4F-42F1-4993-913E-A2F2ED7A7FB4}"/>
    </a:ext>
  </a:extLst>
</a:theme>
</file>

<file path=ppt/theme/theme2.xml><?xml version="1.0" encoding="utf-8"?>
<a:theme xmlns:a="http://schemas.openxmlformats.org/drawingml/2006/main" name="1_diapo fond foncé">
  <a:themeElements>
    <a:clrScheme name="1_diapo fond foncé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apo fond foncé">
      <a:majorFont>
        <a:latin typeface="Trebuchet MS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347788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6699CC"/>
          </a:buClr>
          <a:buSzTx/>
          <a:buFont typeface="Arial" charset="0"/>
          <a:buChar char="٥"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rgbClr val="333366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347788" marR="0" indent="-4572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6699CC"/>
          </a:buClr>
          <a:buSzTx/>
          <a:buFont typeface="Arial" charset="0"/>
          <a:buChar char="٥"/>
          <a:tabLst/>
          <a:defRPr kumimoji="0" lang="fr-FR" altLang="fr-FR" sz="2400" b="0" i="0" u="none" strike="noStrike" cap="none" normalizeH="0" baseline="0" smtClean="0">
            <a:ln>
              <a:noFill/>
            </a:ln>
            <a:solidFill>
              <a:srgbClr val="333366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1_diapo fond foncé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apo fond foncé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apo fond foncé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apo fond foncé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apo fond foncé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apo fond foncé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apo fond foncé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apo fond foncé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apo fond foncé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apo fond foncé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apo fond foncé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apo fond foncé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iaporama Foton_masque PWPT2010" id="{1D62C4DF-1B05-47DA-A9E4-8E788D6A292D}" vid="{464CE19C-629C-4151-8C39-0CE6F5B9D2A1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aire xmlns="a2b4a720-9bca-43a4-8381-38a9fcb687dd">Version 2024</commentair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EB0A45C103BA42B1C36B889E0A3D37" ma:contentTypeVersion="1" ma:contentTypeDescription="Crée un document." ma:contentTypeScope="" ma:versionID="0bb22595a7ad9184be6c2883cd6b9df7">
  <xsd:schema xmlns:xsd="http://www.w3.org/2001/XMLSchema" xmlns:xs="http://www.w3.org/2001/XMLSchema" xmlns:p="http://schemas.microsoft.com/office/2006/metadata/properties" xmlns:ns2="a2b4a720-9bca-43a4-8381-38a9fcb687dd" targetNamespace="http://schemas.microsoft.com/office/2006/metadata/properties" ma:root="true" ma:fieldsID="52cabe276130fee128868a5d6367f68d" ns2:_="">
    <xsd:import namespace="a2b4a720-9bca-43a4-8381-38a9fcb687dd"/>
    <xsd:element name="properties">
      <xsd:complexType>
        <xsd:sequence>
          <xsd:element name="documentManagement">
            <xsd:complexType>
              <xsd:all>
                <xsd:element ref="ns2:commentair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b4a720-9bca-43a4-8381-38a9fcb687dd" elementFormDefault="qualified">
    <xsd:import namespace="http://schemas.microsoft.com/office/2006/documentManagement/types"/>
    <xsd:import namespace="http://schemas.microsoft.com/office/infopath/2007/PartnerControls"/>
    <xsd:element name="commentaire" ma:index="8" nillable="true" ma:displayName="commentaire" ma:internalName="commentaire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64FBC8-1648-43A1-8F6F-CB9578CA5F6F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a2b4a720-9bca-43a4-8381-38a9fcb687d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0D3302C-EA50-4313-8794-19B00ED2EF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b4a720-9bca-43a4-8381-38a9fcb687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F0F3F91-F9F3-4420-A4FE-C3E94F574E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1567</TotalTime>
  <Words>858</Words>
  <Application>Microsoft Office PowerPoint</Application>
  <PresentationFormat>Affichage à l'écran (4:3)</PresentationFormat>
  <Paragraphs>191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Calibri</vt:lpstr>
      <vt:lpstr>Symbol</vt:lpstr>
      <vt:lpstr>Trebuchet MS</vt:lpstr>
      <vt:lpstr>Verdana</vt:lpstr>
      <vt:lpstr>Wingdings</vt:lpstr>
      <vt:lpstr>diapo titre &amp; plan</vt:lpstr>
      <vt:lpstr>1_diapo fond foncé</vt:lpstr>
      <vt:lpstr>Études instrumentales à IFTON - défauts de surface des miroirs - commissioning : nouvel estimateur de DSP - instabilités paramétriques :    -- prédiction des amplitudes   -- bilan de bruits</vt:lpstr>
      <vt:lpstr>Défauts de surface des miroirs</vt:lpstr>
      <vt:lpstr>Défauts de surface des miroirs</vt:lpstr>
      <vt:lpstr>PSWF – fonctions de Slepian</vt:lpstr>
      <vt:lpstr>Défauts de surface des miroirs</vt:lpstr>
      <vt:lpstr>Commissioning : estimateur de PSD</vt:lpstr>
      <vt:lpstr>Commissioning : estimateur de PSD</vt:lpstr>
      <vt:lpstr>Commissioning : estimateur de PSD</vt:lpstr>
      <vt:lpstr>Instabilités paramétriques</vt:lpstr>
      <vt:lpstr>Instabilités paramétriques</vt:lpstr>
      <vt:lpstr>Instabilités paramétriques</vt:lpstr>
      <vt:lpstr>Instabilités paramétriques</vt:lpstr>
    </vt:vector>
  </TitlesOfParts>
  <Company>Université de Rennes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Modèle de présentation utilisant le masque officiel de l'Institut Foton</dc:title>
  <dc:creator>FEVE Sylvain</dc:creator>
  <cp:lastModifiedBy>Francois Bondu</cp:lastModifiedBy>
  <cp:revision>50</cp:revision>
  <dcterms:created xsi:type="dcterms:W3CDTF">2018-01-11T16:15:56Z</dcterms:created>
  <dcterms:modified xsi:type="dcterms:W3CDTF">2025-05-12T10:13:13Z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0x0101008BEB0A45C103BA42B1C36B889E0A3D37</vt:lpwstr>
  </property>
</Properties>
</file>