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3" r:id="rId10"/>
    <p:sldId id="266" r:id="rId11"/>
    <p:sldId id="267" r:id="rId12"/>
    <p:sldId id="272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590" autoAdjust="0"/>
  </p:normalViewPr>
  <p:slideViewPr>
    <p:cSldViewPr snapToGrid="0">
      <p:cViewPr varScale="1">
        <p:scale>
          <a:sx n="65" d="100"/>
          <a:sy n="65" d="100"/>
        </p:scale>
        <p:origin x="13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AA6159-9CEA-42F7-A556-AC3F58991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CCA241-0D5E-4046-A54C-9A0ED94D4F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B0F7A-9519-49FB-BAE6-7866CB197D1E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D4F40-1F60-41F0-B367-5883F4B63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162EA-CB7D-457F-89CA-1CC66D95C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15A4-725B-492F-B3D8-46EB1F472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263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AF0E-60D7-43FA-96C4-E3EE2C78A2F9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A5EF6-D096-4572-BD0F-C9ED6B5C0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630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r>
              <a:rPr lang="fr-FR" dirty="0"/>
              <a:t> I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the follow-up of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on </a:t>
            </a:r>
            <a:r>
              <a:rPr lang="fr-FR" dirty="0" err="1"/>
              <a:t>photometric</a:t>
            </a:r>
            <a:r>
              <a:rPr lang="fr-FR" dirty="0"/>
              <a:t> </a:t>
            </a:r>
            <a:r>
              <a:rPr lang="fr-FR" dirty="0" err="1"/>
              <a:t>redshifts</a:t>
            </a:r>
            <a:r>
              <a:rPr lang="fr-FR" dirty="0"/>
              <a:t>, as part of </a:t>
            </a:r>
            <a:r>
              <a:rPr lang="fr-FR" dirty="0" err="1"/>
              <a:t>my</a:t>
            </a:r>
            <a:r>
              <a:rPr lang="fr-FR" dirty="0"/>
              <a:t>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of PhD </a:t>
            </a:r>
            <a:r>
              <a:rPr lang="fr-FR" dirty="0" err="1"/>
              <a:t>under</a:t>
            </a:r>
            <a:r>
              <a:rPr lang="fr-FR" dirty="0"/>
              <a:t> the supervision of Sylvie, </a:t>
            </a:r>
            <a:r>
              <a:rPr lang="fr-FR" dirty="0" err="1"/>
              <a:t>with</a:t>
            </a:r>
            <a:r>
              <a:rPr lang="fr-FR" dirty="0"/>
              <a:t> FORS2 data and in collaboration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Réza</a:t>
            </a:r>
            <a:r>
              <a:rPr lang="fr-FR" dirty="0"/>
              <a:t>, Johann, Marc and </a:t>
            </a:r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initiated</a:t>
            </a:r>
            <a:r>
              <a:rPr lang="fr-FR" dirty="0"/>
              <a:t> the </a:t>
            </a:r>
            <a:r>
              <a:rPr lang="fr-FR" dirty="0" err="1"/>
              <a:t>project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4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However</a:t>
            </a:r>
            <a:r>
              <a:rPr lang="fr-FR" dirty="0"/>
              <a:t>, a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 </a:t>
            </a:r>
            <a:r>
              <a:rPr lang="fr-FR" dirty="0" err="1"/>
              <a:t>identify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plausible model IAW the </a:t>
            </a:r>
            <a:r>
              <a:rPr lang="fr-FR" dirty="0" err="1"/>
              <a:t>photometry</a:t>
            </a:r>
            <a:r>
              <a:rPr lang="fr-FR" dirty="0"/>
              <a:t> has been </a:t>
            </a:r>
            <a:r>
              <a:rPr lang="fr-FR" dirty="0" err="1"/>
              <a:t>tested</a:t>
            </a:r>
            <a:r>
              <a:rPr lang="fr-FR" dirty="0"/>
              <a:t> and </a:t>
            </a:r>
            <a:r>
              <a:rPr lang="fr-FR" dirty="0" err="1"/>
              <a:t>yields</a:t>
            </a:r>
            <a:r>
              <a:rPr lang="fr-FR" dirty="0"/>
              <a:t> </a:t>
            </a:r>
            <a:r>
              <a:rPr lang="fr-FR" dirty="0" err="1"/>
              <a:t>slightly</a:t>
            </a:r>
            <a:r>
              <a:rPr lang="fr-FR" dirty="0"/>
              <a:t> </a:t>
            </a:r>
            <a:r>
              <a:rPr lang="fr-FR" dirty="0" err="1"/>
              <a:t>improved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necessitating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of the </a:t>
            </a:r>
            <a:r>
              <a:rPr lang="fr-FR" dirty="0" err="1"/>
              <a:t>true</a:t>
            </a:r>
            <a:r>
              <a:rPr lang="fr-FR" dirty="0"/>
              <a:t> redshift :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simply</a:t>
            </a:r>
            <a:r>
              <a:rPr lang="fr-FR" dirty="0"/>
              <a:t> relies on the </a:t>
            </a:r>
            <a:r>
              <a:rPr lang="fr-FR" dirty="0" err="1"/>
              <a:t>weight</a:t>
            </a:r>
            <a:r>
              <a:rPr lang="fr-FR" dirty="0"/>
              <a:t> </a:t>
            </a:r>
            <a:r>
              <a:rPr lang="fr-FR" dirty="0" err="1"/>
              <a:t>carried</a:t>
            </a:r>
            <a:r>
              <a:rPr lang="fr-FR" dirty="0"/>
              <a:t> by a model at the marginalisation </a:t>
            </a:r>
            <a:r>
              <a:rPr lang="fr-FR" dirty="0" err="1"/>
              <a:t>step</a:t>
            </a:r>
            <a:r>
              <a:rPr lang="fr-FR" dirty="0"/>
              <a:t> of </a:t>
            </a:r>
            <a:r>
              <a:rPr lang="fr-FR" dirty="0" err="1"/>
              <a:t>computing</a:t>
            </a:r>
            <a:r>
              <a:rPr lang="fr-FR" dirty="0"/>
              <a:t> the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posterior</a:t>
            </a:r>
            <a:r>
              <a:rPr lang="fr-FR" dirty="0"/>
              <a:t> of z.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06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Now</a:t>
            </a:r>
            <a:r>
              <a:rPr lang="fr-FR" dirty="0"/>
              <a:t> if </a:t>
            </a:r>
            <a:r>
              <a:rPr lang="fr-FR" dirty="0" err="1"/>
              <a:t>everything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right, if the best model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err="1"/>
              <a:t>everytime</a:t>
            </a:r>
            <a:r>
              <a:rPr lang="fr-FR" dirty="0"/>
              <a:t> and if the point </a:t>
            </a:r>
            <a:r>
              <a:rPr lang="fr-FR" dirty="0" err="1"/>
              <a:t>estimates</a:t>
            </a:r>
            <a:r>
              <a:rPr lang="fr-FR" dirty="0"/>
              <a:t> for photo-z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ideally</a:t>
            </a:r>
            <a:r>
              <a:rPr lang="fr-FR" dirty="0"/>
              <a:t> </a:t>
            </a:r>
            <a:r>
              <a:rPr lang="fr-FR" dirty="0" err="1"/>
              <a:t>crafted</a:t>
            </a:r>
            <a:r>
              <a:rPr lang="fr-FR" dirty="0"/>
              <a:t> :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TF </a:t>
            </a:r>
            <a:r>
              <a:rPr lang="fr-FR" dirty="0" err="1"/>
              <a:t>results</a:t>
            </a:r>
            <a:r>
              <a:rPr lang="fr-FR" dirty="0"/>
              <a:t> of the </a:t>
            </a:r>
            <a:r>
              <a:rPr lang="fr-FR" dirty="0" err="1"/>
              <a:t>same</a:t>
            </a:r>
            <a:r>
              <a:rPr lang="fr-FR" dirty="0"/>
              <a:t> run as </a:t>
            </a:r>
            <a:r>
              <a:rPr lang="fr-FR" dirty="0" err="1"/>
              <a:t>used</a:t>
            </a:r>
            <a:r>
              <a:rPr lang="fr-FR" dirty="0"/>
              <a:t> in all </a:t>
            </a:r>
            <a:r>
              <a:rPr lang="fr-FR" dirty="0" err="1"/>
              <a:t>steps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look like :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narrow</a:t>
            </a:r>
            <a:r>
              <a:rPr lang="fr-FR" dirty="0"/>
              <a:t> dispersion and few </a:t>
            </a:r>
            <a:r>
              <a:rPr lang="fr-FR" dirty="0" err="1"/>
              <a:t>outliers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a restrictive </a:t>
            </a:r>
            <a:r>
              <a:rPr lang="fr-FR" dirty="0" err="1"/>
              <a:t>criterion</a:t>
            </a:r>
            <a:r>
              <a:rPr lang="fr-FR" dirty="0"/>
              <a:t>. The big question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: how to </a:t>
            </a:r>
            <a:r>
              <a:rPr lang="fr-FR" dirty="0" err="1"/>
              <a:t>achieve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cheating</a:t>
            </a:r>
            <a:r>
              <a:rPr lang="fr-FR" dirty="0"/>
              <a:t>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83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answer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lie in the </a:t>
            </a:r>
            <a:r>
              <a:rPr lang="fr-FR" dirty="0" err="1"/>
              <a:t>understanding</a:t>
            </a:r>
            <a:r>
              <a:rPr lang="fr-FR" dirty="0"/>
              <a:t> of the </a:t>
            </a:r>
            <a:r>
              <a:rPr lang="fr-FR" dirty="0" err="1"/>
              <a:t>astrophysics</a:t>
            </a:r>
            <a:r>
              <a:rPr lang="fr-FR" dirty="0"/>
              <a:t> of galaxies,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Stellar</a:t>
            </a:r>
            <a:r>
              <a:rPr lang="fr-FR" dirty="0"/>
              <a:t> Population </a:t>
            </a:r>
            <a:r>
              <a:rPr lang="fr-FR" dirty="0" err="1"/>
              <a:t>Synthesis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(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StarLight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the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, or DSPS, a more </a:t>
            </a:r>
            <a:r>
              <a:rPr lang="fr-FR" dirty="0" err="1"/>
              <a:t>recent</a:t>
            </a:r>
            <a:r>
              <a:rPr lang="fr-FR" dirty="0"/>
              <a:t> and </a:t>
            </a:r>
            <a:r>
              <a:rPr lang="fr-FR" dirty="0" err="1"/>
              <a:t>readable</a:t>
            </a:r>
            <a:r>
              <a:rPr lang="fr-FR" dirty="0"/>
              <a:t> code </a:t>
            </a:r>
            <a:r>
              <a:rPr lang="fr-FR" dirty="0" err="1"/>
              <a:t>that</a:t>
            </a:r>
            <a:r>
              <a:rPr lang="fr-FR" dirty="0"/>
              <a:t> Sylvie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introduce</a:t>
            </a:r>
            <a:r>
              <a:rPr lang="fr-FR" dirty="0"/>
              <a:t> </a:t>
            </a:r>
            <a:r>
              <a:rPr lang="fr-FR" dirty="0" err="1"/>
              <a:t>tomorrow</a:t>
            </a:r>
            <a:r>
              <a:rPr lang="fr-FR" dirty="0"/>
              <a:t>)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the best possible for photo-z codes, or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tailored</a:t>
            </a:r>
            <a:r>
              <a:rPr lang="fr-FR" dirty="0"/>
              <a:t> (on the basis of observations like FORS2 +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) to a </a:t>
            </a:r>
            <a:r>
              <a:rPr lang="fr-FR" dirty="0" err="1"/>
              <a:t>sample</a:t>
            </a:r>
            <a:r>
              <a:rPr lang="fr-FR" dirty="0"/>
              <a:t> of galaxies </a:t>
            </a:r>
            <a:r>
              <a:rPr lang="fr-FR" dirty="0" err="1"/>
              <a:t>directly</a:t>
            </a:r>
            <a:r>
              <a:rPr lang="fr-FR" dirty="0"/>
              <a:t> at the time of photo-z to </a:t>
            </a:r>
            <a:r>
              <a:rPr lang="fr-FR" dirty="0" err="1"/>
              <a:t>ensure</a:t>
            </a:r>
            <a:r>
              <a:rPr lang="fr-FR" dirty="0"/>
              <a:t> the best </a:t>
            </a:r>
            <a:r>
              <a:rPr lang="fr-FR" dirty="0" err="1"/>
              <a:t>coverage</a:t>
            </a:r>
            <a:r>
              <a:rPr lang="fr-FR" dirty="0"/>
              <a:t>. One big battle for photo-z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effect</a:t>
            </a:r>
            <a:r>
              <a:rPr lang="fr-FR" dirty="0"/>
              <a:t> of </a:t>
            </a:r>
            <a:r>
              <a:rPr lang="fr-FR" dirty="0" err="1"/>
              <a:t>dust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 affects the UV light,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shifted</a:t>
            </a:r>
            <a:r>
              <a:rPr lang="fr-FR" dirty="0"/>
              <a:t> </a:t>
            </a:r>
            <a:r>
              <a:rPr lang="fr-FR" dirty="0" err="1"/>
              <a:t>towards</a:t>
            </a:r>
            <a:r>
              <a:rPr lang="fr-FR" dirty="0"/>
              <a:t> the visible bands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redshifts</a:t>
            </a:r>
            <a:r>
              <a:rPr lang="fr-FR" dirty="0"/>
              <a:t>. This UV light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to the Star formation rate of a </a:t>
            </a:r>
            <a:r>
              <a:rPr lang="fr-FR" dirty="0" err="1"/>
              <a:t>galxy</a:t>
            </a:r>
            <a:r>
              <a:rPr lang="fr-FR" dirty="0"/>
              <a:t>, </a:t>
            </a:r>
            <a:r>
              <a:rPr lang="fr-FR" dirty="0" err="1"/>
              <a:t>therefore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estimating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dust</a:t>
            </a:r>
            <a:r>
              <a:rPr lang="fr-FR" dirty="0"/>
              <a:t> and SFR, </a:t>
            </a:r>
            <a:r>
              <a:rPr lang="fr-FR" dirty="0" err="1"/>
              <a:t>though</a:t>
            </a:r>
            <a:r>
              <a:rPr lang="fr-FR" dirty="0"/>
              <a:t> SPS </a:t>
            </a:r>
            <a:r>
              <a:rPr lang="fr-FR" dirty="0" err="1"/>
              <a:t>fitting</a:t>
            </a:r>
            <a:r>
              <a:rPr lang="fr-FR" dirty="0"/>
              <a:t> and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(IR </a:t>
            </a:r>
            <a:r>
              <a:rPr lang="fr-FR" dirty="0" err="1"/>
              <a:t>filters</a:t>
            </a:r>
            <a:r>
              <a:rPr lang="fr-FR" dirty="0"/>
              <a:t>?)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improve</a:t>
            </a:r>
            <a:r>
              <a:rPr lang="fr-FR" dirty="0"/>
              <a:t> the </a:t>
            </a:r>
            <a:r>
              <a:rPr lang="fr-FR" dirty="0" err="1"/>
              <a:t>quality</a:t>
            </a:r>
            <a:r>
              <a:rPr lang="fr-FR" dirty="0"/>
              <a:t> of </a:t>
            </a:r>
            <a:r>
              <a:rPr lang="fr-FR" dirty="0" err="1"/>
              <a:t>templates</a:t>
            </a:r>
            <a:r>
              <a:rPr lang="fr-FR" dirty="0"/>
              <a:t> and </a:t>
            </a:r>
            <a:r>
              <a:rPr lang="fr-FR" dirty="0" err="1"/>
              <a:t>ultimately</a:t>
            </a:r>
            <a:r>
              <a:rPr lang="fr-FR" dirty="0"/>
              <a:t> photo-z </a:t>
            </a:r>
            <a:r>
              <a:rPr lang="fr-FR" dirty="0" err="1"/>
              <a:t>results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3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51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810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conclusion,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reminder</a:t>
            </a:r>
            <a:r>
              <a:rPr lang="fr-FR" dirty="0"/>
              <a:t> of the </a:t>
            </a:r>
            <a:r>
              <a:rPr lang="fr-FR" dirty="0" err="1"/>
              <a:t>whole</a:t>
            </a:r>
            <a:r>
              <a:rPr lang="fr-FR" dirty="0"/>
              <a:t> process and </a:t>
            </a:r>
            <a:r>
              <a:rPr lang="fr-FR" dirty="0" err="1"/>
              <a:t>targets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more </a:t>
            </a:r>
            <a:r>
              <a:rPr lang="fr-FR" dirty="0" err="1"/>
              <a:t>things</a:t>
            </a:r>
            <a:r>
              <a:rPr lang="fr-FR" dirty="0"/>
              <a:t> to do. In </a:t>
            </a:r>
            <a:r>
              <a:rPr lang="fr-FR" dirty="0" err="1"/>
              <a:t>particular</a:t>
            </a:r>
            <a:r>
              <a:rPr lang="fr-FR" dirty="0"/>
              <a:t>, </a:t>
            </a:r>
            <a:r>
              <a:rPr lang="fr-FR" dirty="0" err="1"/>
              <a:t>since</a:t>
            </a:r>
            <a:r>
              <a:rPr lang="fr-FR" dirty="0"/>
              <a:t> I have </a:t>
            </a:r>
            <a:r>
              <a:rPr lang="fr-FR" dirty="0" err="1"/>
              <a:t>developped</a:t>
            </a:r>
            <a:r>
              <a:rPr lang="fr-FR" dirty="0"/>
              <a:t> a mini-</a:t>
            </a:r>
            <a:r>
              <a:rPr lang="fr-FR" dirty="0" err="1"/>
              <a:t>laboratory</a:t>
            </a:r>
            <a:r>
              <a:rPr lang="fr-FR" dirty="0"/>
              <a:t> </a:t>
            </a:r>
            <a:r>
              <a:rPr lang="fr-FR" dirty="0" err="1"/>
              <a:t>specifically</a:t>
            </a:r>
            <a:r>
              <a:rPr lang="fr-FR" dirty="0"/>
              <a:t> to </a:t>
            </a:r>
            <a:r>
              <a:rPr lang="fr-FR" dirty="0" err="1"/>
              <a:t>access</a:t>
            </a:r>
            <a:r>
              <a:rPr lang="fr-FR" dirty="0"/>
              <a:t> </a:t>
            </a:r>
            <a:r>
              <a:rPr lang="fr-FR" dirty="0" err="1"/>
              <a:t>underlying</a:t>
            </a:r>
            <a:r>
              <a:rPr lang="fr-FR" dirty="0"/>
              <a:t> data in photo-z estimation, </a:t>
            </a:r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feel</a:t>
            </a:r>
            <a:r>
              <a:rPr lang="fr-FR" dirty="0"/>
              <a:t> free to come to me </a:t>
            </a:r>
            <a:r>
              <a:rPr lang="fr-FR" dirty="0" err="1"/>
              <a:t>with</a:t>
            </a:r>
            <a:r>
              <a:rPr lang="fr-FR" dirty="0"/>
              <a:t> questions, </a:t>
            </a:r>
            <a:r>
              <a:rPr lang="fr-FR" dirty="0" err="1"/>
              <a:t>remarks</a:t>
            </a:r>
            <a:r>
              <a:rPr lang="fr-FR" dirty="0"/>
              <a:t> or suggestions about how to </a:t>
            </a:r>
            <a:r>
              <a:rPr lang="fr-FR" dirty="0" err="1"/>
              <a:t>make</a:t>
            </a:r>
            <a:r>
              <a:rPr lang="fr-FR" dirty="0"/>
              <a:t> the best of </a:t>
            </a:r>
            <a:r>
              <a:rPr lang="fr-FR" dirty="0" err="1"/>
              <a:t>it</a:t>
            </a:r>
            <a:r>
              <a:rPr lang="fr-FR" dirty="0"/>
              <a:t>. </a:t>
            </a: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 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0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work</a:t>
            </a:r>
            <a:r>
              <a:rPr lang="fr-FR" dirty="0"/>
              <a:t> has been </a:t>
            </a:r>
            <a:r>
              <a:rPr lang="fr-FR" dirty="0" err="1"/>
              <a:t>so</a:t>
            </a:r>
            <a:r>
              <a:rPr lang="fr-FR" dirty="0"/>
              <a:t> far </a:t>
            </a:r>
            <a:r>
              <a:rPr lang="fr-FR" dirty="0" err="1"/>
              <a:t>orchestrated</a:t>
            </a:r>
            <a:r>
              <a:rPr lang="fr-FR" dirty="0"/>
              <a:t> as </a:t>
            </a:r>
            <a:r>
              <a:rPr lang="fr-FR" dirty="0" err="1"/>
              <a:t>listed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. The first 2 </a:t>
            </a:r>
            <a:r>
              <a:rPr lang="fr-FR" dirty="0" err="1"/>
              <a:t>steps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to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involvement</a:t>
            </a:r>
            <a:r>
              <a:rPr lang="fr-FR" dirty="0"/>
              <a:t> by the team in Montpellier ; </a:t>
            </a:r>
            <a:r>
              <a:rPr lang="fr-FR" dirty="0" err="1"/>
              <a:t>whereas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ones</a:t>
            </a:r>
            <a:r>
              <a:rPr lang="fr-FR" dirty="0"/>
              <a:t> have </a:t>
            </a:r>
            <a:r>
              <a:rPr lang="fr-FR" dirty="0" err="1"/>
              <a:t>kept</a:t>
            </a:r>
            <a:r>
              <a:rPr lang="fr-FR" dirty="0"/>
              <a:t> me </a:t>
            </a:r>
            <a:r>
              <a:rPr lang="fr-FR" dirty="0" err="1"/>
              <a:t>busy</a:t>
            </a:r>
            <a:r>
              <a:rPr lang="fr-FR" dirty="0"/>
              <a:t> over the last </a:t>
            </a:r>
            <a:r>
              <a:rPr lang="fr-FR" dirty="0" err="1"/>
              <a:t>year</a:t>
            </a:r>
            <a:r>
              <a:rPr lang="fr-FR" dirty="0"/>
              <a:t>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4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Indeed,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last </a:t>
            </a:r>
            <a:r>
              <a:rPr lang="fr-FR" dirty="0" err="1"/>
              <a:t>gathering</a:t>
            </a:r>
            <a:r>
              <a:rPr lang="fr-FR" dirty="0"/>
              <a:t> in Grenoble. As a </a:t>
            </a:r>
            <a:r>
              <a:rPr lang="fr-FR" dirty="0" err="1"/>
              <a:t>reminder</a:t>
            </a:r>
            <a:r>
              <a:rPr lang="fr-FR" dirty="0"/>
              <a:t> : I </a:t>
            </a:r>
            <a:r>
              <a:rPr lang="fr-FR" dirty="0" err="1"/>
              <a:t>introduced</a:t>
            </a:r>
            <a:r>
              <a:rPr lang="fr-FR" dirty="0"/>
              <a:t> the </a:t>
            </a:r>
            <a:r>
              <a:rPr lang="fr-FR" dirty="0" err="1"/>
              <a:t>spectra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observations on FORS2 instrument at the VLT and how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extrapolated</a:t>
            </a:r>
            <a:r>
              <a:rPr lang="fr-FR" dirty="0"/>
              <a:t> to 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wavelengths</a:t>
            </a:r>
            <a:r>
              <a:rPr lang="fr-FR" dirty="0"/>
              <a:t>. </a:t>
            </a:r>
            <a:r>
              <a:rPr lang="fr-FR" dirty="0" err="1"/>
              <a:t>Then</a:t>
            </a:r>
            <a:r>
              <a:rPr lang="fr-FR" dirty="0"/>
              <a:t> I </a:t>
            </a:r>
            <a:r>
              <a:rPr lang="fr-FR" dirty="0" err="1"/>
              <a:t>showed</a:t>
            </a:r>
            <a:r>
              <a:rPr lang="fr-FR" dirty="0"/>
              <a:t> a couple of </a:t>
            </a:r>
            <a:r>
              <a:rPr lang="fr-FR" dirty="0" err="1"/>
              <a:t>methods</a:t>
            </a:r>
            <a:r>
              <a:rPr lang="fr-FR" dirty="0"/>
              <a:t> to select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pool of </a:t>
            </a:r>
            <a:r>
              <a:rPr lang="fr-FR" dirty="0" err="1"/>
              <a:t>spectra</a:t>
            </a:r>
            <a:r>
              <a:rPr lang="fr-FR" dirty="0"/>
              <a:t> and use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photometric</a:t>
            </a:r>
            <a:r>
              <a:rPr lang="fr-FR" dirty="0"/>
              <a:t> </a:t>
            </a:r>
            <a:r>
              <a:rPr lang="fr-FR" dirty="0" err="1"/>
              <a:t>redshifts</a:t>
            </a:r>
            <a:r>
              <a:rPr lang="fr-FR" dirty="0"/>
              <a:t> estimation </a:t>
            </a:r>
            <a:r>
              <a:rPr lang="fr-FR" dirty="0" err="1"/>
              <a:t>with</a:t>
            </a:r>
            <a:r>
              <a:rPr lang="fr-FR" dirty="0"/>
              <a:t> LEPHARE. </a:t>
            </a:r>
            <a:r>
              <a:rPr lang="fr-FR" dirty="0" err="1"/>
              <a:t>Results</a:t>
            </a:r>
            <a:r>
              <a:rPr lang="fr-FR" dirty="0"/>
              <a:t> on COSMOS2020 </a:t>
            </a:r>
            <a:r>
              <a:rPr lang="fr-FR" dirty="0" err="1"/>
              <a:t>spectro-photometric</a:t>
            </a:r>
            <a:r>
              <a:rPr lang="fr-FR" dirty="0"/>
              <a:t> </a:t>
            </a:r>
            <a:r>
              <a:rPr lang="fr-FR" dirty="0" err="1"/>
              <a:t>dataset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« </a:t>
            </a:r>
            <a:r>
              <a:rPr lang="fr-FR" dirty="0" err="1"/>
              <a:t>legacy</a:t>
            </a:r>
            <a:r>
              <a:rPr lang="fr-FR" dirty="0"/>
              <a:t> »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derived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CWW and </a:t>
            </a:r>
            <a:r>
              <a:rPr lang="fr-FR" dirty="0" err="1"/>
              <a:t>Kinney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On the </a:t>
            </a:r>
            <a:r>
              <a:rPr lang="fr-FR" dirty="0" err="1"/>
              <a:t>left</a:t>
            </a:r>
            <a:r>
              <a:rPr lang="fr-FR" dirty="0"/>
              <a:t> plot : </a:t>
            </a:r>
            <a:r>
              <a:rPr lang="fr-FR" dirty="0" err="1"/>
              <a:t>raw</a:t>
            </a:r>
            <a:r>
              <a:rPr lang="fr-FR" dirty="0"/>
              <a:t> observation (</a:t>
            </a:r>
            <a:r>
              <a:rPr lang="fr-FR" dirty="0" err="1"/>
              <a:t>blue</a:t>
            </a:r>
            <a:r>
              <a:rPr lang="fr-FR" dirty="0"/>
              <a:t>) and </a:t>
            </a:r>
            <a:r>
              <a:rPr lang="fr-FR" dirty="0" err="1"/>
              <a:t>extrapolated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(</a:t>
            </a:r>
            <a:r>
              <a:rPr lang="fr-FR" dirty="0" err="1"/>
              <a:t>yellow</a:t>
            </a:r>
            <a:r>
              <a:rPr lang="fr-FR" dirty="0"/>
              <a:t>) </a:t>
            </a:r>
            <a:r>
              <a:rPr lang="fr-FR" dirty="0" err="1"/>
              <a:t>with</a:t>
            </a:r>
            <a:r>
              <a:rPr lang="fr-FR" dirty="0"/>
              <a:t> main </a:t>
            </a:r>
            <a:r>
              <a:rPr lang="fr-FR" dirty="0" err="1"/>
              <a:t>emission</a:t>
            </a:r>
            <a:r>
              <a:rPr lang="fr-FR" dirty="0"/>
              <a:t> and absorption </a:t>
            </a:r>
            <a:r>
              <a:rPr lang="fr-FR" dirty="0" err="1"/>
              <a:t>lines</a:t>
            </a:r>
            <a:r>
              <a:rPr lang="fr-FR" dirty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On the right plot : example of template selection from the bank of spectra (green) and </a:t>
            </a:r>
            <a:r>
              <a:rPr lang="en-GB" dirty="0" err="1"/>
              <a:t>color-color</a:t>
            </a:r>
            <a:r>
              <a:rPr lang="en-GB" dirty="0"/>
              <a:t> comparison with legacy templates (blue and orange)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3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Today’s</a:t>
            </a:r>
            <a:r>
              <a:rPr lang="fr-FR" dirty="0"/>
              <a:t> talk </a:t>
            </a:r>
            <a:r>
              <a:rPr lang="fr-FR" dirty="0" err="1"/>
              <a:t>will</a:t>
            </a:r>
            <a:r>
              <a:rPr lang="fr-FR" dirty="0"/>
              <a:t> focus </a:t>
            </a:r>
            <a:r>
              <a:rPr lang="fr-FR" dirty="0" err="1"/>
              <a:t>mainly</a:t>
            </a:r>
            <a:r>
              <a:rPr lang="fr-FR" dirty="0"/>
              <a:t> on the more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 of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That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say</a:t>
            </a:r>
            <a:r>
              <a:rPr lang="fr-FR" dirty="0"/>
              <a:t> : use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templates</a:t>
            </a:r>
            <a:r>
              <a:rPr lang="fr-FR" dirty="0"/>
              <a:t>, and a </a:t>
            </a:r>
            <a:r>
              <a:rPr lang="fr-FR" dirty="0" err="1"/>
              <a:t>purposefully-developped</a:t>
            </a:r>
            <a:r>
              <a:rPr lang="fr-FR" dirty="0"/>
              <a:t> photo-z code, to </a:t>
            </a:r>
            <a:r>
              <a:rPr lang="fr-FR" dirty="0" err="1"/>
              <a:t>try</a:t>
            </a:r>
            <a:r>
              <a:rPr lang="fr-FR" dirty="0"/>
              <a:t> and gain information on how to </a:t>
            </a:r>
            <a:r>
              <a:rPr lang="fr-FR" dirty="0" err="1"/>
              <a:t>improve</a:t>
            </a:r>
            <a:r>
              <a:rPr lang="fr-FR" dirty="0"/>
              <a:t> a </a:t>
            </a:r>
            <a:r>
              <a:rPr lang="fr-FR" dirty="0" err="1"/>
              <a:t>template</a:t>
            </a:r>
            <a:r>
              <a:rPr lang="fr-FR" dirty="0"/>
              <a:t> set for </a:t>
            </a:r>
            <a:r>
              <a:rPr lang="fr-FR" dirty="0" err="1"/>
              <a:t>template-fitting</a:t>
            </a:r>
            <a:r>
              <a:rPr lang="fr-FR" dirty="0"/>
              <a:t> and, </a:t>
            </a:r>
            <a:r>
              <a:rPr lang="fr-FR" dirty="0" err="1"/>
              <a:t>ultimately</a:t>
            </a:r>
            <a:r>
              <a:rPr lang="fr-FR" dirty="0"/>
              <a:t>, use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photo-z estimation. This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ongoing</a:t>
            </a:r>
            <a:r>
              <a:rPr lang="fr-FR" dirty="0"/>
              <a:t> and </a:t>
            </a:r>
            <a:r>
              <a:rPr lang="fr-FR" dirty="0" err="1"/>
              <a:t>may</a:t>
            </a:r>
            <a:r>
              <a:rPr lang="fr-FR" dirty="0"/>
              <a:t> lead to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not </a:t>
            </a:r>
            <a:r>
              <a:rPr lang="fr-FR" dirty="0" err="1"/>
              <a:t>highlighted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9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 instance : </a:t>
            </a:r>
            <a:r>
              <a:rPr lang="fr-FR" dirty="0" err="1"/>
              <a:t>combining</a:t>
            </a:r>
            <a:r>
              <a:rPr lang="fr-FR" dirty="0"/>
              <a:t> SPS and photo-z estimation to </a:t>
            </a:r>
            <a:r>
              <a:rPr lang="fr-FR" dirty="0" err="1"/>
              <a:t>try</a:t>
            </a:r>
            <a:r>
              <a:rPr lang="fr-FR" dirty="0"/>
              <a:t> and go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selecting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colours</a:t>
            </a:r>
            <a:r>
              <a:rPr lang="fr-FR" dirty="0"/>
              <a:t>, but </a:t>
            </a:r>
            <a:r>
              <a:rPr lang="fr-FR" dirty="0" err="1"/>
              <a:t>instead</a:t>
            </a:r>
            <a:r>
              <a:rPr lang="fr-FR" dirty="0"/>
              <a:t> on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inferred</a:t>
            </a:r>
            <a:r>
              <a:rPr lang="fr-FR" dirty="0"/>
              <a:t> </a:t>
            </a:r>
            <a:r>
              <a:rPr lang="fr-FR" dirty="0" err="1"/>
              <a:t>stellar</a:t>
            </a:r>
            <a:r>
              <a:rPr lang="fr-FR" dirty="0"/>
              <a:t> content and </a:t>
            </a:r>
            <a:r>
              <a:rPr lang="fr-FR" dirty="0" err="1"/>
              <a:t>properties</a:t>
            </a:r>
            <a:r>
              <a:rPr lang="fr-FR" dirty="0"/>
              <a:t>. </a:t>
            </a:r>
            <a:r>
              <a:rPr lang="fr-FR" dirty="0" err="1"/>
              <a:t>Some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focus of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tomorrow</a:t>
            </a:r>
            <a:r>
              <a:rPr lang="fr-FR" dirty="0"/>
              <a:t> by Sylvie. One can notice,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for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, </a:t>
            </a:r>
            <a:r>
              <a:rPr lang="fr-FR" dirty="0" err="1"/>
              <a:t>different</a:t>
            </a:r>
            <a:r>
              <a:rPr lang="fr-FR" dirty="0"/>
              <a:t> SPS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. The challenge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put the correct </a:t>
            </a:r>
            <a:r>
              <a:rPr lang="fr-FR" dirty="0" err="1"/>
              <a:t>constraints</a:t>
            </a:r>
            <a:r>
              <a:rPr lang="fr-FR" dirty="0"/>
              <a:t> on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the best </a:t>
            </a:r>
            <a:r>
              <a:rPr lang="fr-FR" dirty="0" err="1"/>
              <a:t>understanding</a:t>
            </a:r>
            <a:r>
              <a:rPr lang="fr-FR" dirty="0"/>
              <a:t> of the </a:t>
            </a: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61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getting</a:t>
            </a:r>
            <a:r>
              <a:rPr lang="fr-FR" dirty="0"/>
              <a:t> to the </a:t>
            </a:r>
            <a:r>
              <a:rPr lang="fr-FR" dirty="0" err="1"/>
              <a:t>core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r>
              <a:rPr lang="fr-FR" dirty="0"/>
              <a:t>, </a:t>
            </a:r>
            <a:r>
              <a:rPr lang="fr-FR" dirty="0" err="1"/>
              <a:t>I’ll</a:t>
            </a:r>
            <a:r>
              <a:rPr lang="fr-FR" dirty="0"/>
              <a:t> start by </a:t>
            </a:r>
            <a:r>
              <a:rPr lang="fr-FR" dirty="0" err="1"/>
              <a:t>saying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I have </a:t>
            </a:r>
            <a:r>
              <a:rPr lang="fr-FR" dirty="0" err="1"/>
              <a:t>mostly</a:t>
            </a:r>
            <a:r>
              <a:rPr lang="fr-FR" dirty="0"/>
              <a:t> not been </a:t>
            </a:r>
            <a:r>
              <a:rPr lang="fr-FR" dirty="0" err="1"/>
              <a:t>interested</a:t>
            </a:r>
            <a:r>
              <a:rPr lang="fr-FR" dirty="0"/>
              <a:t> in </a:t>
            </a:r>
            <a:r>
              <a:rPr lang="fr-FR" dirty="0" err="1"/>
              <a:t>estimating</a:t>
            </a:r>
            <a:r>
              <a:rPr lang="fr-FR" dirty="0"/>
              <a:t> photo-z </a:t>
            </a:r>
            <a:r>
              <a:rPr lang="fr-FR" dirty="0" err="1"/>
              <a:t>recently</a:t>
            </a:r>
            <a:r>
              <a:rPr lang="fr-FR" dirty="0"/>
              <a:t>. In </a:t>
            </a:r>
            <a:r>
              <a:rPr lang="fr-FR" dirty="0" err="1"/>
              <a:t>fact</a:t>
            </a:r>
            <a:r>
              <a:rPr lang="fr-FR" dirty="0"/>
              <a:t>, I have </a:t>
            </a:r>
            <a:r>
              <a:rPr lang="fr-FR" dirty="0" err="1"/>
              <a:t>focussed</a:t>
            </a:r>
            <a:r>
              <a:rPr lang="fr-FR" dirty="0"/>
              <a:t> more on the extraction of the best model for a </a:t>
            </a:r>
            <a:r>
              <a:rPr lang="fr-FR" dirty="0" err="1"/>
              <a:t>sample</a:t>
            </a:r>
            <a:r>
              <a:rPr lang="fr-FR" dirty="0"/>
              <a:t> of galaxies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previously</a:t>
            </a:r>
            <a:r>
              <a:rPr lang="fr-FR" dirty="0"/>
              <a:t>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redshifts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achievable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codes at hand, </a:t>
            </a:r>
            <a:r>
              <a:rPr lang="fr-FR" dirty="0" err="1"/>
              <a:t>although</a:t>
            </a:r>
            <a:r>
              <a:rPr lang="fr-FR" dirty="0"/>
              <a:t> LEPHARE </a:t>
            </a:r>
            <a:r>
              <a:rPr lang="fr-FR" dirty="0" err="1"/>
              <a:t>does</a:t>
            </a:r>
            <a:r>
              <a:rPr lang="fr-FR" dirty="0"/>
              <a:t> not output more </a:t>
            </a:r>
            <a:r>
              <a:rPr lang="fr-FR" dirty="0" err="1"/>
              <a:t>than</a:t>
            </a:r>
            <a:r>
              <a:rPr lang="fr-FR" dirty="0"/>
              <a:t> 1 model. On the plot </a:t>
            </a:r>
            <a:r>
              <a:rPr lang="fr-FR" dirty="0" err="1"/>
              <a:t>here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 for a </a:t>
            </a:r>
            <a:r>
              <a:rPr lang="fr-FR" dirty="0" err="1"/>
              <a:t>randomly-selected</a:t>
            </a:r>
            <a:r>
              <a:rPr lang="fr-FR" dirty="0"/>
              <a:t> </a:t>
            </a:r>
            <a:r>
              <a:rPr lang="fr-FR" dirty="0" err="1"/>
              <a:t>galaxy</a:t>
            </a:r>
            <a:r>
              <a:rPr lang="fr-FR" dirty="0"/>
              <a:t> in the </a:t>
            </a:r>
            <a:r>
              <a:rPr lang="fr-FR" dirty="0" err="1"/>
              <a:t>sample</a:t>
            </a:r>
            <a:r>
              <a:rPr lang="fr-FR" dirty="0"/>
              <a:t> : the </a:t>
            </a:r>
            <a:r>
              <a:rPr lang="fr-FR" dirty="0" err="1"/>
              <a:t>blue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 the </a:t>
            </a:r>
            <a:r>
              <a:rPr lang="fr-FR" dirty="0" err="1"/>
              <a:t>probability</a:t>
            </a:r>
            <a:r>
              <a:rPr lang="fr-FR" dirty="0"/>
              <a:t> distribution of redshift for the model </a:t>
            </a:r>
            <a:r>
              <a:rPr lang="fr-FR" dirty="0" err="1"/>
              <a:t>that</a:t>
            </a:r>
            <a:r>
              <a:rPr lang="fr-FR" dirty="0"/>
              <a:t> has the </a:t>
            </a:r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likelihood</a:t>
            </a:r>
            <a:r>
              <a:rPr lang="fr-FR" dirty="0"/>
              <a:t> at </a:t>
            </a:r>
            <a:r>
              <a:rPr lang="fr-FR" dirty="0" err="1"/>
              <a:t>z_spec</a:t>
            </a:r>
            <a:r>
              <a:rPr lang="fr-FR" dirty="0"/>
              <a:t> (vertical line). Orange </a:t>
            </a:r>
            <a:r>
              <a:rPr lang="fr-FR" dirty="0" err="1"/>
              <a:t>is</a:t>
            </a:r>
            <a:r>
              <a:rPr lang="fr-FR" dirty="0"/>
              <a:t> the 2</a:t>
            </a:r>
            <a:r>
              <a:rPr lang="fr-FR" baseline="30000" dirty="0"/>
              <a:t>nd</a:t>
            </a:r>
            <a:r>
              <a:rPr lang="fr-FR" dirty="0"/>
              <a:t> best, etc. Note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model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by the photo-z code, the point-</a:t>
            </a:r>
            <a:r>
              <a:rPr lang="fr-FR" dirty="0" err="1"/>
              <a:t>estimate</a:t>
            </a:r>
            <a:r>
              <a:rPr lang="fr-FR" dirty="0"/>
              <a:t> of redshift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exactly</a:t>
            </a:r>
            <a:r>
              <a:rPr lang="fr-FR" dirty="0"/>
              <a:t> </a:t>
            </a:r>
            <a:r>
              <a:rPr lang="fr-FR" dirty="0" err="1"/>
              <a:t>z_spec</a:t>
            </a:r>
            <a:r>
              <a:rPr lang="fr-FR" dirty="0"/>
              <a:t>.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the </a:t>
            </a:r>
            <a:r>
              <a:rPr lang="fr-FR" dirty="0" err="1"/>
              <a:t>ones</a:t>
            </a:r>
            <a:r>
              <a:rPr lang="fr-FR" dirty="0"/>
              <a:t>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FORS2-data.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76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, how can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quantify</a:t>
            </a:r>
            <a:r>
              <a:rPr lang="fr-FR" dirty="0"/>
              <a:t> and </a:t>
            </a:r>
            <a:r>
              <a:rPr lang="fr-FR" dirty="0" err="1"/>
              <a:t>identify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ensures</a:t>
            </a:r>
            <a:r>
              <a:rPr lang="fr-FR" dirty="0"/>
              <a:t> good matches?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beginning</a:t>
            </a:r>
            <a:r>
              <a:rPr lang="fr-FR" dirty="0"/>
              <a:t> of an </a:t>
            </a:r>
            <a:r>
              <a:rPr lang="fr-FR" dirty="0" err="1"/>
              <a:t>answer</a:t>
            </a:r>
            <a:r>
              <a:rPr lang="fr-FR" dirty="0"/>
              <a:t> : </a:t>
            </a:r>
            <a:r>
              <a:rPr lang="fr-FR" dirty="0" err="1"/>
              <a:t>this</a:t>
            </a:r>
            <a:r>
              <a:rPr lang="fr-FR" dirty="0"/>
              <a:t> graph shows a </a:t>
            </a:r>
            <a:r>
              <a:rPr lang="fr-FR" dirty="0" err="1"/>
              <a:t>map</a:t>
            </a:r>
            <a:r>
              <a:rPr lang="fr-FR" dirty="0"/>
              <a:t> </a:t>
            </a:r>
            <a:r>
              <a:rPr lang="fr-FR" dirty="0" err="1"/>
              <a:t>connecting</a:t>
            </a:r>
            <a:r>
              <a:rPr lang="fr-FR" dirty="0"/>
              <a:t> the best model at </a:t>
            </a:r>
            <a:r>
              <a:rPr lang="fr-FR" dirty="0" err="1"/>
              <a:t>zp-spec</a:t>
            </a:r>
            <a:r>
              <a:rPr lang="fr-FR" dirty="0"/>
              <a:t>, as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, to the one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displayed</a:t>
            </a:r>
            <a:r>
              <a:rPr lang="fr-FR" dirty="0"/>
              <a:t> the maximum </a:t>
            </a:r>
            <a:r>
              <a:rPr lang="fr-FR" dirty="0" err="1"/>
              <a:t>likelihood</a:t>
            </a:r>
            <a:r>
              <a:rPr lang="fr-FR" dirty="0"/>
              <a:t> (or minimum chi²),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providing</a:t>
            </a:r>
            <a:r>
              <a:rPr lang="fr-FR" dirty="0"/>
              <a:t> a photo-z estimation. </a:t>
            </a:r>
            <a:r>
              <a:rPr lang="fr-FR" dirty="0" err="1"/>
              <a:t>Fortunately</a:t>
            </a:r>
            <a:r>
              <a:rPr lang="fr-FR" dirty="0"/>
              <a:t>, one can notice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pairings</a:t>
            </a:r>
            <a:r>
              <a:rPr lang="fr-FR" dirty="0"/>
              <a:t> are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(the </a:t>
            </a:r>
            <a:r>
              <a:rPr lang="fr-FR" dirty="0" err="1"/>
              <a:t>lines</a:t>
            </a:r>
            <a:r>
              <a:rPr lang="fr-FR" dirty="0"/>
              <a:t> </a:t>
            </a:r>
            <a:r>
              <a:rPr lang="fr-FR" dirty="0" err="1"/>
              <a:t>connecting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are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thin</a:t>
            </a:r>
            <a:r>
              <a:rPr lang="fr-FR" dirty="0"/>
              <a:t>). 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, as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run </a:t>
            </a:r>
            <a:r>
              <a:rPr lang="fr-FR" dirty="0" err="1"/>
              <a:t>with</a:t>
            </a:r>
            <a:r>
              <a:rPr lang="fr-FR" dirty="0"/>
              <a:t> about 10% of </a:t>
            </a:r>
            <a:r>
              <a:rPr lang="fr-FR" dirty="0" err="1"/>
              <a:t>catastrophic</a:t>
            </a:r>
            <a:r>
              <a:rPr lang="fr-FR" dirty="0"/>
              <a:t> </a:t>
            </a:r>
            <a:r>
              <a:rPr lang="fr-FR" dirty="0" err="1"/>
              <a:t>outliers</a:t>
            </a:r>
            <a:r>
              <a:rPr lang="fr-FR" dirty="0"/>
              <a:t>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77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 let us focus on </a:t>
            </a:r>
            <a:r>
              <a:rPr lang="fr-FR" dirty="0" err="1"/>
              <a:t>those</a:t>
            </a:r>
            <a:r>
              <a:rPr lang="fr-FR" dirty="0"/>
              <a:t>. </a:t>
            </a:r>
            <a:r>
              <a:rPr lang="fr-FR" dirty="0" err="1"/>
              <a:t>Besides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more </a:t>
            </a:r>
            <a:r>
              <a:rPr lang="fr-FR" dirty="0" err="1"/>
              <a:t>readable</a:t>
            </a:r>
            <a:r>
              <a:rPr lang="fr-FR" dirty="0"/>
              <a:t> (the graph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encompasses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about 100 galaxies, vs. 1000 </a:t>
            </a:r>
            <a:r>
              <a:rPr lang="fr-FR" dirty="0" err="1"/>
              <a:t>before</a:t>
            </a:r>
            <a:r>
              <a:rPr lang="fr-FR" dirty="0"/>
              <a:t>), </a:t>
            </a:r>
            <a:r>
              <a:rPr lang="fr-FR" dirty="0" err="1"/>
              <a:t>we</a:t>
            </a:r>
            <a:r>
              <a:rPr lang="fr-FR" dirty="0"/>
              <a:t> can start to </a:t>
            </a:r>
            <a:r>
              <a:rPr lang="fr-FR" dirty="0" err="1"/>
              <a:t>detect</a:t>
            </a:r>
            <a:r>
              <a:rPr lang="fr-FR" dirty="0"/>
              <a:t> patterns </a:t>
            </a:r>
            <a:r>
              <a:rPr lang="fr-FR" dirty="0" err="1"/>
              <a:t>here</a:t>
            </a:r>
            <a:r>
              <a:rPr lang="fr-FR" dirty="0"/>
              <a:t>. For instance, the last </a:t>
            </a:r>
            <a:r>
              <a:rPr lang="fr-FR" dirty="0" err="1"/>
              <a:t>template</a:t>
            </a:r>
            <a:r>
              <a:rPr lang="fr-FR" dirty="0"/>
              <a:t>, id 532 (in </a:t>
            </a:r>
            <a:r>
              <a:rPr lang="fr-FR" dirty="0" err="1"/>
              <a:t>red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represented</a:t>
            </a:r>
            <a:r>
              <a:rPr lang="fr-FR" dirty="0"/>
              <a:t> </a:t>
            </a:r>
            <a:r>
              <a:rPr lang="fr-FR" dirty="0" err="1"/>
              <a:t>amongst</a:t>
            </a:r>
            <a:r>
              <a:rPr lang="fr-FR" dirty="0"/>
              <a:t> </a:t>
            </a:r>
            <a:r>
              <a:rPr lang="fr-FR" dirty="0" err="1"/>
              <a:t>outliers</a:t>
            </a:r>
            <a:r>
              <a:rPr lang="fr-FR" dirty="0"/>
              <a:t>, as a maximum-</a:t>
            </a:r>
            <a:r>
              <a:rPr lang="fr-FR" dirty="0" err="1"/>
              <a:t>likelihood</a:t>
            </a:r>
            <a:r>
              <a:rPr lang="fr-FR" dirty="0"/>
              <a:t> model. </a:t>
            </a:r>
            <a:r>
              <a:rPr lang="fr-FR" dirty="0" err="1"/>
              <a:t>Whereas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completely</a:t>
            </a:r>
            <a:r>
              <a:rPr lang="fr-FR" dirty="0"/>
              <a:t> absent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best </a:t>
            </a:r>
            <a:r>
              <a:rPr lang="fr-FR" dirty="0" err="1"/>
              <a:t>models</a:t>
            </a:r>
            <a:r>
              <a:rPr lang="fr-FR" dirty="0"/>
              <a:t> at </a:t>
            </a:r>
            <a:r>
              <a:rPr lang="fr-FR" dirty="0" err="1"/>
              <a:t>z-spec</a:t>
            </a:r>
            <a:r>
              <a:rPr lang="fr-FR" dirty="0"/>
              <a:t>. On the </a:t>
            </a:r>
            <a:r>
              <a:rPr lang="fr-FR" dirty="0" err="1"/>
              <a:t>other</a:t>
            </a:r>
            <a:r>
              <a:rPr lang="fr-FR" dirty="0"/>
              <a:t> hand, the id 107 and 113 are </a:t>
            </a:r>
            <a:r>
              <a:rPr lang="fr-FR" dirty="0" err="1"/>
              <a:t>widely</a:t>
            </a:r>
            <a:r>
              <a:rPr lang="fr-FR" dirty="0"/>
              <a:t> </a:t>
            </a:r>
            <a:r>
              <a:rPr lang="fr-FR" dirty="0" err="1"/>
              <a:t>accepted</a:t>
            </a:r>
            <a:r>
              <a:rPr lang="fr-FR" dirty="0"/>
              <a:t> as good </a:t>
            </a:r>
            <a:r>
              <a:rPr lang="fr-FR" dirty="0" err="1"/>
              <a:t>depictors</a:t>
            </a:r>
            <a:r>
              <a:rPr lang="fr-FR" dirty="0"/>
              <a:t> of the reality (massive on the right </a:t>
            </a:r>
            <a:r>
              <a:rPr lang="fr-FR" dirty="0" err="1"/>
              <a:t>side</a:t>
            </a:r>
            <a:r>
              <a:rPr lang="fr-FR" dirty="0"/>
              <a:t>) but are </a:t>
            </a:r>
            <a:r>
              <a:rPr lang="fr-FR" dirty="0" err="1"/>
              <a:t>seldom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maximum-</a:t>
            </a:r>
            <a:r>
              <a:rPr lang="fr-FR" dirty="0" err="1"/>
              <a:t>likelihood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. </a:t>
            </a:r>
            <a:r>
              <a:rPr lang="fr-FR" dirty="0" err="1"/>
              <a:t>Such</a:t>
            </a:r>
            <a:r>
              <a:rPr lang="fr-FR" dirty="0"/>
              <a:t> process </a:t>
            </a:r>
            <a:r>
              <a:rPr lang="fr-FR" dirty="0" err="1"/>
              <a:t>could</a:t>
            </a:r>
            <a:r>
              <a:rPr lang="fr-FR" dirty="0"/>
              <a:t> help </a:t>
            </a:r>
            <a:r>
              <a:rPr lang="fr-FR" dirty="0" err="1"/>
              <a:t>understanding</a:t>
            </a:r>
            <a:r>
              <a:rPr lang="fr-FR" dirty="0"/>
              <a:t> how to </a:t>
            </a:r>
            <a:r>
              <a:rPr lang="fr-FR" dirty="0" err="1"/>
              <a:t>build</a:t>
            </a:r>
            <a:r>
              <a:rPr lang="fr-FR" dirty="0"/>
              <a:t> a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spectra</a:t>
            </a:r>
            <a:r>
              <a:rPr lang="fr-FR" dirty="0"/>
              <a:t> for photo-z, but </a:t>
            </a:r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iterations</a:t>
            </a:r>
            <a:r>
              <a:rPr lang="fr-FR" dirty="0"/>
              <a:t> (on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and observations </a:t>
            </a:r>
            <a:r>
              <a:rPr lang="fr-FR" dirty="0" err="1"/>
              <a:t>samples</a:t>
            </a:r>
            <a:r>
              <a:rPr lang="fr-FR" dirty="0"/>
              <a:t>),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drastically</a:t>
            </a:r>
            <a:r>
              <a:rPr lang="fr-FR" dirty="0"/>
              <a:t> gain </a:t>
            </a:r>
            <a:r>
              <a:rPr lang="fr-FR" dirty="0" err="1"/>
              <a:t>from</a:t>
            </a:r>
            <a:r>
              <a:rPr lang="fr-FR" dirty="0"/>
              <a:t> automation (or </a:t>
            </a:r>
            <a:r>
              <a:rPr lang="fr-FR" dirty="0" err="1"/>
              <a:t>identifying</a:t>
            </a:r>
            <a:r>
              <a:rPr lang="fr-FR" dirty="0"/>
              <a:t> a </a:t>
            </a:r>
            <a:r>
              <a:rPr lang="fr-FR" dirty="0" err="1"/>
              <a:t>recipe</a:t>
            </a:r>
            <a:r>
              <a:rPr lang="fr-FR" dirty="0"/>
              <a:t>).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2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hints</a:t>
            </a:r>
            <a:r>
              <a:rPr lang="fr-FR" dirty="0"/>
              <a:t>, or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confirms</a:t>
            </a:r>
            <a:r>
              <a:rPr lang="fr-FR" dirty="0"/>
              <a:t>, the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pure maximum-</a:t>
            </a:r>
            <a:r>
              <a:rPr lang="fr-FR" dirty="0" err="1"/>
              <a:t>likelihood</a:t>
            </a:r>
            <a:r>
              <a:rPr lang="fr-FR" dirty="0"/>
              <a:t> estimation </a:t>
            </a:r>
            <a:r>
              <a:rPr lang="fr-FR" dirty="0" err="1"/>
              <a:t>is</a:t>
            </a:r>
            <a:r>
              <a:rPr lang="fr-FR" dirty="0"/>
              <a:t> not a </a:t>
            </a:r>
            <a:r>
              <a:rPr lang="fr-FR" dirty="0" err="1"/>
              <a:t>satisfactory</a:t>
            </a:r>
            <a:r>
              <a:rPr lang="fr-FR" dirty="0"/>
              <a:t> photo-z </a:t>
            </a:r>
            <a:r>
              <a:rPr lang="fr-FR" dirty="0" err="1"/>
              <a:t>method</a:t>
            </a:r>
            <a:r>
              <a:rPr lang="fr-FR" dirty="0"/>
              <a:t> but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the inclusion of </a:t>
            </a:r>
            <a:r>
              <a:rPr lang="fr-FR" dirty="0" err="1"/>
              <a:t>priors</a:t>
            </a:r>
            <a:r>
              <a:rPr lang="fr-FR" dirty="0"/>
              <a:t> and </a:t>
            </a:r>
            <a:r>
              <a:rPr lang="fr-FR" dirty="0" err="1"/>
              <a:t>marginalization</a:t>
            </a:r>
            <a:r>
              <a:rPr lang="fr-FR" dirty="0"/>
              <a:t> of </a:t>
            </a:r>
            <a:r>
              <a:rPr lang="fr-FR" dirty="0" err="1"/>
              <a:t>models</a:t>
            </a:r>
            <a:r>
              <a:rPr lang="fr-FR" dirty="0"/>
              <a:t>,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preferred</a:t>
            </a:r>
            <a:r>
              <a:rPr lang="fr-FR" dirty="0"/>
              <a:t>.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histogram</a:t>
            </a:r>
            <a:r>
              <a:rPr lang="fr-FR" dirty="0"/>
              <a:t> of the </a:t>
            </a:r>
            <a:r>
              <a:rPr lang="fr-FR" dirty="0" err="1"/>
              <a:t>ranking</a:t>
            </a:r>
            <a:r>
              <a:rPr lang="fr-FR" dirty="0"/>
              <a:t> of the max-</a:t>
            </a:r>
            <a:r>
              <a:rPr lang="fr-FR" dirty="0" err="1"/>
              <a:t>likelihood</a:t>
            </a:r>
            <a:r>
              <a:rPr lang="fr-FR" dirty="0"/>
              <a:t> model at </a:t>
            </a:r>
            <a:r>
              <a:rPr lang="fr-FR" dirty="0" err="1"/>
              <a:t>z_spec</a:t>
            </a:r>
            <a:r>
              <a:rPr lang="fr-FR" dirty="0"/>
              <a:t> : </a:t>
            </a:r>
            <a:r>
              <a:rPr lang="fr-FR" dirty="0" err="1"/>
              <a:t>only</a:t>
            </a:r>
            <a:r>
              <a:rPr lang="fr-FR" dirty="0"/>
              <a:t> about a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the best </a:t>
            </a:r>
            <a:r>
              <a:rPr lang="fr-FR" dirty="0" err="1"/>
              <a:t>template</a:t>
            </a:r>
            <a:r>
              <a:rPr lang="fr-FR" dirty="0"/>
              <a:t> to </a:t>
            </a:r>
            <a:r>
              <a:rPr lang="fr-FR" dirty="0" err="1"/>
              <a:t>describe</a:t>
            </a:r>
            <a:r>
              <a:rPr lang="fr-FR" dirty="0"/>
              <a:t> the </a:t>
            </a:r>
            <a:r>
              <a:rPr lang="fr-FR" dirty="0" err="1"/>
              <a:t>true</a:t>
            </a:r>
            <a:r>
              <a:rPr lang="fr-FR" dirty="0"/>
              <a:t> </a:t>
            </a:r>
            <a:r>
              <a:rPr lang="fr-FR" dirty="0" err="1"/>
              <a:t>redshifts</a:t>
            </a:r>
            <a:r>
              <a:rPr lang="fr-FR" dirty="0"/>
              <a:t>. In a lot of cases </a:t>
            </a:r>
            <a:r>
              <a:rPr lang="fr-FR" dirty="0" err="1"/>
              <a:t>though</a:t>
            </a:r>
            <a:r>
              <a:rPr lang="fr-FR" dirty="0"/>
              <a:t>, the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not </a:t>
            </a:r>
            <a:r>
              <a:rPr lang="fr-FR" dirty="0" err="1"/>
              <a:t>generate</a:t>
            </a:r>
            <a:r>
              <a:rPr lang="fr-FR" dirty="0"/>
              <a:t> a </a:t>
            </a:r>
            <a:r>
              <a:rPr lang="fr-FR" dirty="0" err="1"/>
              <a:t>catastrophic</a:t>
            </a:r>
            <a:r>
              <a:rPr lang="fr-FR" dirty="0"/>
              <a:t> </a:t>
            </a:r>
            <a:r>
              <a:rPr lang="fr-FR" dirty="0" err="1"/>
              <a:t>outlier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A5EF6-D096-4572-BD0F-C9ED6B5C0B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86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12/13/2023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esam.lam.fr/vvd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EBBF2-B1F7-451A-BC21-E5D7AF69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294" y="1335742"/>
            <a:ext cx="10196886" cy="2421464"/>
          </a:xfrm>
        </p:spPr>
        <p:txBody>
          <a:bodyPr anchor="ctr">
            <a:normAutofit/>
          </a:bodyPr>
          <a:lstStyle/>
          <a:p>
            <a:pPr algn="l"/>
            <a:r>
              <a:rPr lang="en-GB" sz="4400"/>
              <a:t>Using FORS2 data to improve templates selection for photometric redshifts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C2CDB5-4356-4CE1-9F7A-EAD6BEB1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0454" y="4116791"/>
            <a:ext cx="7197726" cy="140546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Joseph Chevalier</a:t>
            </a:r>
            <a:r>
              <a:rPr lang="en-GB" dirty="0"/>
              <a:t>, Sylvie </a:t>
            </a:r>
            <a:r>
              <a:rPr lang="en-GB" dirty="0" err="1"/>
              <a:t>Dagoret-Campagne</a:t>
            </a:r>
            <a:endParaRPr lang="en-GB" dirty="0"/>
          </a:p>
          <a:p>
            <a:r>
              <a:rPr lang="en-GB" i="1" dirty="0" err="1"/>
              <a:t>Réza</a:t>
            </a:r>
            <a:r>
              <a:rPr lang="en-GB" i="1" dirty="0"/>
              <a:t> Ansari, Johann Cohen-</a:t>
            </a:r>
            <a:r>
              <a:rPr lang="en-GB" i="1" dirty="0" err="1"/>
              <a:t>Tanugi</a:t>
            </a:r>
            <a:r>
              <a:rPr lang="en-GB" i="1" dirty="0"/>
              <a:t>, Marc </a:t>
            </a:r>
            <a:r>
              <a:rPr lang="en-GB" i="1" dirty="0" err="1"/>
              <a:t>Moniez</a:t>
            </a:r>
            <a:r>
              <a:rPr lang="en-GB" i="1" dirty="0"/>
              <a:t> , Éric </a:t>
            </a:r>
            <a:r>
              <a:rPr lang="en-GB" i="1" dirty="0" err="1"/>
              <a:t>Nuss</a:t>
            </a:r>
            <a:endParaRPr lang="en-GB" i="1" dirty="0"/>
          </a:p>
          <a:p>
            <a:r>
              <a:rPr lang="en-GB" dirty="0"/>
              <a:t>LSST-France, CC-IN2P3</a:t>
            </a:r>
          </a:p>
          <a:p>
            <a:r>
              <a:rPr lang="en-GB" dirty="0"/>
              <a:t>December 13, 2023</a:t>
            </a:r>
          </a:p>
        </p:txBody>
      </p:sp>
    </p:spTree>
    <p:extLst>
      <p:ext uri="{BB962C8B-B14F-4D97-AF65-F5344CB8AC3E}">
        <p14:creationId xmlns:p14="http://schemas.microsoft.com/office/powerpoint/2010/main" val="418783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 model selection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Not a new issue : BPZ (Benitez, 2000)</a:t>
            </a:r>
          </a:p>
          <a:p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Statement : min(χ²) does not output the best point estimate</a:t>
            </a:r>
          </a:p>
          <a:p>
            <a:r>
              <a:rPr lang="en-GB" sz="2000" u="sng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Idea :</a:t>
            </a:r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000" i="1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rank the models according to their description of the photometry at z</a:t>
            </a:r>
            <a:r>
              <a:rPr lang="en-GB" sz="2000" i="1" baseline="-25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spec</a:t>
            </a:r>
            <a:r>
              <a:rPr lang="en-GB" sz="2000" i="1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Only about 1/3 of perfect matches, </a:t>
            </a:r>
            <a:r>
              <a:rPr lang="en-GB" sz="2000" i="1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i.e.</a:t>
            </a:r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when the model that yields the min(χ²) is also the best one at z</a:t>
            </a:r>
            <a:r>
              <a:rPr lang="en-GB" sz="2000" baseline="-25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spec</a:t>
            </a:r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GB" sz="2000" dirty="0">
                <a:sym typeface="Wingdings" panose="05000000000000000000" pitchFamily="2" charset="2"/>
              </a:rPr>
              <a:t>Bayesian photo-z : marginalization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6B323E-08ED-4F2C-8B1C-0A884C3B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15" y="1986953"/>
            <a:ext cx="5221234" cy="37764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CA3653-1024-46C0-AFAA-780D9B0E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685" y="5517008"/>
            <a:ext cx="3544941" cy="4928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6B4712-F4A9-45B4-8273-6D1DC7EE0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388" y="2876892"/>
            <a:ext cx="3276687" cy="5021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596BDB-AEB8-4D8C-9721-2C115913C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848" y="4969257"/>
            <a:ext cx="1907778" cy="44757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CBE655E-86D1-4E65-A306-38799EF60A67}"/>
              </a:ext>
            </a:extLst>
          </p:cNvPr>
          <p:cNvSpPr/>
          <p:nvPr/>
        </p:nvSpPr>
        <p:spPr>
          <a:xfrm>
            <a:off x="9475694" y="2345080"/>
            <a:ext cx="672352" cy="19722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3BC4067-C646-452D-A394-37B0D3A09BE2}"/>
              </a:ext>
            </a:extLst>
          </p:cNvPr>
          <p:cNvCxnSpPr>
            <a:cxnSpLocks/>
            <a:stCxn id="8" idx="0"/>
            <a:endCxn id="6" idx="4"/>
          </p:cNvCxnSpPr>
          <p:nvPr/>
        </p:nvCxnSpPr>
        <p:spPr>
          <a:xfrm flipH="1" flipV="1">
            <a:off x="9811870" y="2542303"/>
            <a:ext cx="266862" cy="33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8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 point-estimate selection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 lnSpcReduction="10000"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Several values can describe a PDF :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Mode (consistent with a min(χ²) selection)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Mean (+/-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GB" sz="1800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GB" sz="1800" dirty="0">
                <a:cs typeface="Times New Roman" panose="02020603050405020304" pitchFamily="18" charset="0"/>
                <a:sym typeface="Wingdings" panose="05000000000000000000" pitchFamily="2" charset="2"/>
              </a:rPr>
              <a:t>Median (works better than the mode in LEPHARE on COSMOS2020 data)</a:t>
            </a:r>
            <a:endParaRPr lang="en-GB" sz="18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Which one to chose does not seem to follow a rule</a:t>
            </a:r>
          </a:p>
          <a:p>
            <a:r>
              <a:rPr lang="en-GB" sz="2400" dirty="0">
                <a:sym typeface="Wingdings" panose="05000000000000000000" pitchFamily="2" charset="2"/>
              </a:rPr>
              <a:t>Selecting the best model and point estimate can drastically improve photo-z results</a:t>
            </a:r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6B323E-08ED-4F2C-8B1C-0A884C3B1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5893" y="1986953"/>
            <a:ext cx="4685478" cy="3776479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FE9B85D-303D-48A3-A9C1-BAAD262E47A7}"/>
              </a:ext>
            </a:extLst>
          </p:cNvPr>
          <p:cNvSpPr/>
          <p:nvPr/>
        </p:nvSpPr>
        <p:spPr>
          <a:xfrm>
            <a:off x="685801" y="6016748"/>
            <a:ext cx="10820397" cy="609477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These kinds of studies can be done in our in-house photo-z tool</a:t>
            </a:r>
          </a:p>
        </p:txBody>
      </p:sp>
    </p:spTree>
    <p:extLst>
      <p:ext uri="{BB962C8B-B14F-4D97-AF65-F5344CB8AC3E}">
        <p14:creationId xmlns:p14="http://schemas.microsoft.com/office/powerpoint/2010/main" val="222668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740762"/>
          </a:xfrm>
        </p:spPr>
        <p:txBody>
          <a:bodyPr/>
          <a:lstStyle/>
          <a:p>
            <a:r>
              <a:rPr lang="en-US" dirty="0"/>
              <a:t>SPS, Dust and photo-z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US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72C22A-427F-41E3-B021-FA5FAAD5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5801" y="684001"/>
            <a:ext cx="3746506" cy="30819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074CBD8-EF3F-44B4-A3C2-AF25B757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56244" y="1050090"/>
            <a:ext cx="4349955" cy="23015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1B05322-7E86-4D03-BCF8-C09362400A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56244" y="3824017"/>
            <a:ext cx="4349955" cy="300994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F451437-64E9-446F-8A08-053A8C0174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5799" y="3819151"/>
            <a:ext cx="3746506" cy="30196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2C81704-4AE9-458D-A8CF-0FE8D936CCFA}"/>
              </a:ext>
            </a:extLst>
          </p:cNvPr>
          <p:cNvSpPr txBox="1"/>
          <p:nvPr/>
        </p:nvSpPr>
        <p:spPr>
          <a:xfrm>
            <a:off x="4523413" y="4950693"/>
            <a:ext cx="254172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FORS2 templates with dust, no extinction in photo-z estimation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 EmuLP | LEPHARE 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32B1D13-349D-4FE9-81EF-599B7818F4AF}"/>
              </a:ext>
            </a:extLst>
          </p:cNvPr>
          <p:cNvSpPr/>
          <p:nvPr/>
        </p:nvSpPr>
        <p:spPr>
          <a:xfrm>
            <a:off x="7749151" y="1104334"/>
            <a:ext cx="749389" cy="169311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860FFC-28CA-44B4-A657-A93D6D410296}"/>
              </a:ext>
            </a:extLst>
          </p:cNvPr>
          <p:cNvSpPr txBox="1"/>
          <p:nvPr/>
        </p:nvSpPr>
        <p:spPr>
          <a:xfrm>
            <a:off x="8471502" y="541897"/>
            <a:ext cx="254172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Dust extinction and SFR determine UV radiation, critical for photo-z estimation at higher z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B33DBE-A84C-4D44-BE58-DEDECE17A446}"/>
              </a:ext>
            </a:extLst>
          </p:cNvPr>
          <p:cNvSpPr txBox="1"/>
          <p:nvPr/>
        </p:nvSpPr>
        <p:spPr>
          <a:xfrm>
            <a:off x="3807518" y="729214"/>
            <a:ext cx="291587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Two solutions for dust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Templates that include dust extinction (blue)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parameter during photo-z estimation (orange)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19836C-7EC6-44E3-B59C-0779D1162AF6}"/>
              </a:ext>
            </a:extLst>
          </p:cNvPr>
          <p:cNvSpPr txBox="1"/>
          <p:nvPr/>
        </p:nvSpPr>
        <p:spPr>
          <a:xfrm>
            <a:off x="3058669" y="2787249"/>
            <a:ext cx="447405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 in UV can yield SFR and hints to dust.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 in infrared can constrain dust (via re-emission).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Spectroscopy (emission lines) can constrain SFR. </a:t>
            </a:r>
          </a:p>
        </p:txBody>
      </p:sp>
    </p:spTree>
    <p:extLst>
      <p:ext uri="{BB962C8B-B14F-4D97-AF65-F5344CB8AC3E}">
        <p14:creationId xmlns:p14="http://schemas.microsoft.com/office/powerpoint/2010/main" val="409188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E</a:t>
            </a:r>
            <a:r>
              <a:rPr lang="en-GB" u="sng" dirty="0" err="1"/>
              <a:t>mu</a:t>
            </a:r>
            <a:r>
              <a:rPr lang="en-GB" dirty="0" err="1"/>
              <a:t>lateur</a:t>
            </a:r>
            <a:r>
              <a:rPr lang="en-GB" dirty="0"/>
              <a:t> </a:t>
            </a:r>
            <a:r>
              <a:rPr lang="en-GB" u="sng" dirty="0" err="1"/>
              <a:t>L</a:t>
            </a:r>
            <a:r>
              <a:rPr lang="en-GB" dirty="0" err="1"/>
              <a:t>e</a:t>
            </a:r>
            <a:r>
              <a:rPr lang="en-GB" u="sng" dirty="0" err="1"/>
              <a:t>P</a:t>
            </a:r>
            <a:r>
              <a:rPr lang="en-GB" dirty="0" err="1"/>
              <a:t>hare</a:t>
            </a:r>
            <a:r>
              <a:rPr lang="en-GB" dirty="0"/>
              <a:t> (E</a:t>
            </a:r>
            <a:r>
              <a:rPr lang="en-GB" cap="none" dirty="0"/>
              <a:t>mu</a:t>
            </a:r>
            <a:r>
              <a:rPr lang="en-GB" dirty="0"/>
              <a:t>LP)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6112286" cy="3959360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Template-fitting photo-z code </a:t>
            </a:r>
            <a:r>
              <a:rPr lang="en-GB" sz="2400" i="1" dirty="0">
                <a:sym typeface="Wingdings" panose="05000000000000000000" pitchFamily="2" charset="2"/>
              </a:rPr>
              <a:t>à la </a:t>
            </a:r>
            <a:r>
              <a:rPr lang="en-GB" sz="2400" dirty="0">
                <a:sym typeface="Wingdings" panose="05000000000000000000" pitchFamily="2" charset="2"/>
              </a:rPr>
              <a:t>LEPHARE (simplified) 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Min(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</a:t>
            </a:r>
            <a:r>
              <a:rPr lang="en-GB" dirty="0">
                <a:cs typeface="Times New Roman" panose="02020603050405020304" pitchFamily="18" charset="0"/>
                <a:sym typeface="Wingdings" panose="05000000000000000000" pitchFamily="2" charset="2"/>
              </a:rPr>
              <a:t>²) 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Prior on n(z) based on </a:t>
            </a:r>
            <a:r>
              <a:rPr lang="en-GB" dirty="0">
                <a:sym typeface="Wingdings" panose="05000000000000000000" pitchFamily="2" charset="2"/>
                <a:hlinkClick r:id="rId3"/>
              </a:rPr>
              <a:t>z-VVDS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cs typeface="Times New Roman" panose="02020603050405020304" pitchFamily="18" charset="0"/>
                <a:sym typeface="Wingdings" panose="05000000000000000000" pitchFamily="2" charset="2"/>
              </a:rPr>
              <a:t>Added : prior on dust parameter E(B-V), derived from fit on FORS2 spectra.</a:t>
            </a:r>
          </a:p>
          <a:p>
            <a:r>
              <a:rPr lang="en-GB" dirty="0">
                <a:cs typeface="Times New Roman" panose="02020603050405020304" pitchFamily="18" charset="0"/>
                <a:sym typeface="Wingdings" panose="05000000000000000000" pitchFamily="2" charset="2"/>
              </a:rPr>
              <a:t>Written in Python (JAX for GPU compatibility), inputs in JSON</a:t>
            </a:r>
          </a:p>
          <a:p>
            <a:r>
              <a:rPr lang="en-GB" dirty="0">
                <a:cs typeface="Times New Roman" panose="02020603050405020304" pitchFamily="18" charset="0"/>
                <a:sym typeface="Wingdings" panose="05000000000000000000" pitchFamily="2" charset="2"/>
              </a:rPr>
              <a:t>Able to output the complete redshift probability distribution</a:t>
            </a:r>
          </a:p>
          <a:p>
            <a:r>
              <a:rPr lang="en-GB" dirty="0">
                <a:cs typeface="Times New Roman" panose="02020603050405020304" pitchFamily="18" charset="0"/>
                <a:sym typeface="Wingdings" panose="05000000000000000000" pitchFamily="2" charset="2"/>
              </a:rPr>
              <a:t>Includes data analysis functions (pandas)</a:t>
            </a:r>
          </a:p>
          <a:p>
            <a:r>
              <a:rPr lang="en-GB" dirty="0">
                <a:sym typeface="Wingdings" panose="05000000000000000000" pitchFamily="2" charset="2"/>
              </a:rPr>
              <a:t>Platform for further tests : likelihood functions, priors, GP</a:t>
            </a:r>
          </a:p>
          <a:p>
            <a:r>
              <a:rPr lang="en-GB" dirty="0">
                <a:sym typeface="Wingdings" panose="05000000000000000000" pitchFamily="2" charset="2"/>
              </a:rPr>
              <a:t>Not fast and memory-hungry : limited to small samples (~1000 galaxies) and restricted number of templates.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6B323E-08ED-4F2C-8B1C-0A884C3B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79341" y="1033940"/>
            <a:ext cx="4567517" cy="20638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45501D-4CD4-440A-9E9D-747CCEABD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437" y="2510726"/>
            <a:ext cx="2636741" cy="5870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13C136-0552-4DFC-BC0D-4E5B408519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79341" y="3240531"/>
            <a:ext cx="4567517" cy="34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740762"/>
          </a:xfrm>
        </p:spPr>
        <p:txBody>
          <a:bodyPr/>
          <a:lstStyle/>
          <a:p>
            <a:r>
              <a:rPr lang="fr-FR" u="sng" dirty="0"/>
              <a:t>E</a:t>
            </a:r>
            <a:r>
              <a:rPr lang="en-GB" u="sng" dirty="0" err="1"/>
              <a:t>mu</a:t>
            </a:r>
            <a:r>
              <a:rPr lang="en-GB" dirty="0" err="1"/>
              <a:t>lateur</a:t>
            </a:r>
            <a:r>
              <a:rPr lang="en-GB" dirty="0"/>
              <a:t> </a:t>
            </a:r>
            <a:r>
              <a:rPr lang="en-GB" u="sng" dirty="0" err="1"/>
              <a:t>L</a:t>
            </a:r>
            <a:r>
              <a:rPr lang="en-GB" dirty="0" err="1"/>
              <a:t>e</a:t>
            </a:r>
            <a:r>
              <a:rPr lang="en-GB" u="sng" dirty="0" err="1"/>
              <a:t>P</a:t>
            </a:r>
            <a:r>
              <a:rPr lang="en-GB" dirty="0" err="1"/>
              <a:t>hare</a:t>
            </a:r>
            <a:r>
              <a:rPr lang="en-GB" dirty="0"/>
              <a:t> (E</a:t>
            </a:r>
            <a:r>
              <a:rPr lang="en-GB" cap="none" dirty="0"/>
              <a:t>mu</a:t>
            </a:r>
            <a:r>
              <a:rPr lang="en-GB" dirty="0"/>
              <a:t>LP)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A72C22A-427F-41E3-B021-FA5FAAD5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711844"/>
            <a:ext cx="3746507" cy="30196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074CBD8-EF3F-44B4-A3C2-AF25B7570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243" y="3725944"/>
            <a:ext cx="4349955" cy="300557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1B05322-7E86-4D03-BCF8-C09362400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245" y="671960"/>
            <a:ext cx="4349955" cy="30196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F451437-64E9-446F-8A08-053A8C017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671959"/>
            <a:ext cx="3746507" cy="301967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2C81704-4AE9-458D-A8CF-0FE8D936CCFA}"/>
              </a:ext>
            </a:extLst>
          </p:cNvPr>
          <p:cNvSpPr txBox="1"/>
          <p:nvPr/>
        </p:nvSpPr>
        <p:spPr>
          <a:xfrm>
            <a:off x="4525505" y="1858628"/>
            <a:ext cx="25417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/>
              <a:t>FORS2 </a:t>
            </a:r>
            <a:r>
              <a:rPr lang="fr-FR" i="1" dirty="0" err="1"/>
              <a:t>templates</a:t>
            </a:r>
            <a:endParaRPr lang="fr-FR" i="1" dirty="0"/>
          </a:p>
          <a:p>
            <a:pPr algn="ctr"/>
            <a:r>
              <a:rPr lang="fr-FR" dirty="0">
                <a:sym typeface="Wingdings" panose="05000000000000000000" pitchFamily="2" charset="2"/>
              </a:rPr>
              <a:t> EmuLP | LEPHARE </a:t>
            </a:r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9EBEC68-D40B-4741-B7F2-BC82FF333577}"/>
              </a:ext>
            </a:extLst>
          </p:cNvPr>
          <p:cNvSpPr txBox="1"/>
          <p:nvPr/>
        </p:nvSpPr>
        <p:spPr>
          <a:xfrm>
            <a:off x="4525505" y="4898513"/>
            <a:ext cx="25417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/>
              <a:t>CFHTLS </a:t>
            </a:r>
            <a:r>
              <a:rPr lang="fr-FR" i="1" dirty="0" err="1"/>
              <a:t>templates</a:t>
            </a:r>
            <a:endParaRPr lang="fr-FR" i="1" dirty="0"/>
          </a:p>
          <a:p>
            <a:pPr algn="ctr"/>
            <a:r>
              <a:rPr lang="fr-FR" dirty="0">
                <a:sym typeface="Wingdings" panose="05000000000000000000" pitchFamily="2" charset="2"/>
              </a:rPr>
              <a:t> EmuLP | LEPHARE 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6066691" cy="3837354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u="sng">
                <a:sym typeface="Wingdings" panose="05000000000000000000" pitchFamily="2" charset="2"/>
              </a:rPr>
              <a:t>Aim :</a:t>
            </a:r>
            <a:r>
              <a:rPr lang="en-US" sz="2400">
                <a:sym typeface="Wingdings" panose="05000000000000000000" pitchFamily="2" charset="2"/>
              </a:rPr>
              <a:t> improve existing and/or generate new sets of templates for photo-z</a:t>
            </a:r>
          </a:p>
          <a:p>
            <a:r>
              <a:rPr lang="en-US" sz="2400" u="sng">
                <a:sym typeface="Wingdings" panose="05000000000000000000" pitchFamily="2" charset="2"/>
              </a:rPr>
              <a:t>Data :</a:t>
            </a:r>
            <a:r>
              <a:rPr lang="en-US" sz="2400">
                <a:sym typeface="Wingdings" panose="05000000000000000000" pitchFamily="2" charset="2"/>
              </a:rPr>
              <a:t> FORS2, COSMOS2020, etc.</a:t>
            </a:r>
          </a:p>
          <a:p>
            <a:r>
              <a:rPr lang="en-US" sz="2400" u="sng">
                <a:sym typeface="Wingdings" panose="05000000000000000000" pitchFamily="2" charset="2"/>
              </a:rPr>
              <a:t>Tools :</a:t>
            </a:r>
            <a:r>
              <a:rPr lang="en-US" sz="2400">
                <a:sym typeface="Wingdings" panose="05000000000000000000" pitchFamily="2" charset="2"/>
              </a:rPr>
              <a:t> LEPHARE++ for proper photo-z, DSPS for stellar population, </a:t>
            </a:r>
            <a:r>
              <a:rPr lang="en-US" sz="2200" i="1">
                <a:sym typeface="Wingdings" panose="05000000000000000000" pitchFamily="2" charset="2"/>
              </a:rPr>
              <a:t>EmuLP </a:t>
            </a:r>
            <a:r>
              <a:rPr lang="en-US" sz="2200">
                <a:sym typeface="Wingdings" panose="05000000000000000000" pitchFamily="2" charset="2"/>
              </a:rPr>
              <a:t>for in-house tests and studies</a:t>
            </a:r>
          </a:p>
          <a:p>
            <a:r>
              <a:rPr lang="en-US" sz="2200" u="sng">
                <a:sym typeface="Wingdings" panose="05000000000000000000" pitchFamily="2" charset="2"/>
              </a:rPr>
              <a:t>Ideas and prospects :</a:t>
            </a:r>
          </a:p>
          <a:p>
            <a:pPr lvl="1"/>
            <a:r>
              <a:rPr lang="en-US" sz="2000">
                <a:sym typeface="Wingdings" panose="05000000000000000000" pitchFamily="2" charset="2"/>
              </a:rPr>
              <a:t>identify spectral / stellar properties of good templates (emphasis on UV)</a:t>
            </a:r>
          </a:p>
          <a:p>
            <a:pPr lvl="1"/>
            <a:r>
              <a:rPr lang="en-US" sz="2000">
                <a:sym typeface="Wingdings" panose="05000000000000000000" pitchFamily="2" charset="2"/>
              </a:rPr>
              <a:t>improve model selection within photo-z codes</a:t>
            </a:r>
          </a:p>
          <a:p>
            <a:pPr lvl="1"/>
            <a:r>
              <a:rPr lang="en-US" sz="2000">
                <a:sym typeface="Wingdings" panose="05000000000000000000" pitchFamily="2" charset="2"/>
              </a:rPr>
              <a:t>explore hybrid methods (TF+ML) thanks to numerous spectra + SPS</a:t>
            </a:r>
          </a:p>
          <a:p>
            <a:pPr lvl="1"/>
            <a:r>
              <a:rPr lang="en-US" sz="2000" b="1" i="1">
                <a:sym typeface="Wingdings" panose="05000000000000000000" pitchFamily="2" charset="2"/>
              </a:rPr>
              <a:t>more are welcome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US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6B323E-08ED-4F2C-8B1C-0A884C3B1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30" t="14420" r="17778" b="17722"/>
          <a:stretch/>
        </p:blipFill>
        <p:spPr>
          <a:xfrm>
            <a:off x="7668845" y="1986953"/>
            <a:ext cx="3837354" cy="383735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20F3053-B8CC-49B1-B0B1-8B81EB01846D}"/>
              </a:ext>
            </a:extLst>
          </p:cNvPr>
          <p:cNvSpPr/>
          <p:nvPr/>
        </p:nvSpPr>
        <p:spPr>
          <a:xfrm>
            <a:off x="685801" y="5946313"/>
            <a:ext cx="11004174" cy="841252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If you have ideas, suggestions or requests related to your particular subject, please come have a chat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8F3376-2AC6-4FED-BE10-E38C44F443B9}"/>
              </a:ext>
            </a:extLst>
          </p:cNvPr>
          <p:cNvSpPr txBox="1"/>
          <p:nvPr/>
        </p:nvSpPr>
        <p:spPr>
          <a:xfrm>
            <a:off x="8977635" y="2597397"/>
            <a:ext cx="131475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ahnschrift SemiBold SemiConden" panose="020B0502040204020203" pitchFamily="34" charset="0"/>
              </a:rPr>
              <a:t>PRECISION COSMOLOGY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94AAE7-85BB-4682-B938-55BB29C8E4AB}"/>
              </a:ext>
            </a:extLst>
          </p:cNvPr>
          <p:cNvSpPr txBox="1"/>
          <p:nvPr/>
        </p:nvSpPr>
        <p:spPr>
          <a:xfrm>
            <a:off x="10588730" y="3713702"/>
            <a:ext cx="1314755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ahnschrift SemiBold SemiConden" panose="020B0502040204020203" pitchFamily="34" charset="0"/>
              </a:rPr>
              <a:t>PHOTOMETRIC REDSHIFTS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2110F9-578D-4D85-B9D6-73A04AF3616C}"/>
              </a:ext>
            </a:extLst>
          </p:cNvPr>
          <p:cNvSpPr txBox="1"/>
          <p:nvPr/>
        </p:nvSpPr>
        <p:spPr>
          <a:xfrm>
            <a:off x="8597153" y="4707679"/>
            <a:ext cx="760964" cy="33855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ahnschrift SemiBold SemiConden" panose="020B0502040204020203" pitchFamily="34" charset="0"/>
              </a:rPr>
              <a:t>LSST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7A7CCB-A726-4544-90D5-C6855CCE5457}"/>
              </a:ext>
            </a:extLst>
          </p:cNvPr>
          <p:cNvSpPr txBox="1"/>
          <p:nvPr/>
        </p:nvSpPr>
        <p:spPr>
          <a:xfrm>
            <a:off x="7668846" y="1588813"/>
            <a:ext cx="383735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 SemiBold SemiConden" panose="020B0502040204020203" pitchFamily="34" charset="0"/>
              </a:rPr>
              <a:t>What we’re trying to avoid :</a:t>
            </a:r>
          </a:p>
        </p:txBody>
      </p:sp>
    </p:spTree>
    <p:extLst>
      <p:ext uri="{BB962C8B-B14F-4D97-AF65-F5344CB8AC3E}">
        <p14:creationId xmlns:p14="http://schemas.microsoft.com/office/powerpoint/2010/main" val="174286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/>
              <a:t>Get raw data : 550 narrow spectra from FORS2 at VLT</a:t>
            </a:r>
            <a:endParaRPr lang="en-GB" sz="20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/>
              <a:t>Extrapolate observations </a:t>
            </a:r>
            <a:r>
              <a:rPr lang="en-GB" sz="2000" i="1"/>
              <a:t>(Stellar Population Synthesis) </a:t>
            </a:r>
            <a:r>
              <a:rPr lang="en-GB" sz="2000">
                <a:sym typeface="Wingdings" panose="05000000000000000000" pitchFamily="2" charset="2"/>
              </a:rPr>
              <a:t> 550 wide spectra, from UV to IR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ym typeface="Wingdings" panose="05000000000000000000" pitchFamily="2" charset="2"/>
              </a:rPr>
              <a:t>Select ≈ 30 as templates for photo-z estimation : </a:t>
            </a:r>
            <a:r>
              <a:rPr lang="en-GB" sz="2000" i="1">
                <a:sym typeface="Wingdings" panose="05000000000000000000" pitchFamily="2" charset="2"/>
              </a:rPr>
              <a:t>color indices, clustering, etc.</a:t>
            </a:r>
            <a:endParaRPr lang="en-GB" sz="20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ym typeface="Wingdings" panose="05000000000000000000" pitchFamily="2" charset="2"/>
              </a:rPr>
              <a:t>Run photo-z (</a:t>
            </a:r>
            <a:r>
              <a:rPr lang="en-GB" sz="2000" i="1">
                <a:sym typeface="Wingdings" panose="05000000000000000000" pitchFamily="2" charset="2"/>
              </a:rPr>
              <a:t>LEPHARE++, in-house software</a:t>
            </a:r>
            <a:r>
              <a:rPr lang="en-GB" sz="2000">
                <a:sym typeface="Wingdings" panose="05000000000000000000" pitchFamily="2" charset="2"/>
              </a:rPr>
              <a:t>) </a:t>
            </a:r>
            <a:r>
              <a:rPr lang="en-GB" sz="2000" b="1">
                <a:sym typeface="Wingdings" panose="05000000000000000000" pitchFamily="2" charset="2"/>
              </a:rPr>
              <a:t>beyond point-estimates</a:t>
            </a:r>
            <a:r>
              <a:rPr lang="en-GB" sz="2000">
                <a:sym typeface="Wingdings" panose="05000000000000000000" pitchFamily="2" charset="2"/>
              </a:rPr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>
                <a:sym typeface="Wingdings" panose="05000000000000000000" pitchFamily="2" charset="2"/>
              </a:rPr>
              <a:t>Identify best model at spectroscopic redshift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>
                <a:sym typeface="Wingdings" panose="05000000000000000000" pitchFamily="2" charset="2"/>
              </a:rPr>
              <a:t>Compare to the model and redshift selected IAW photometry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>
                <a:sym typeface="Wingdings" panose="05000000000000000000" pitchFamily="2" charset="2"/>
              </a:rPr>
              <a:t>Evaluate and understand the good </a:t>
            </a:r>
            <a:r>
              <a:rPr lang="en-GB" sz="1800" i="1">
                <a:sym typeface="Wingdings" panose="05000000000000000000" pitchFamily="2" charset="2"/>
              </a:rPr>
              <a:t>vs</a:t>
            </a:r>
            <a:r>
              <a:rPr lang="en-GB" sz="1800">
                <a:sym typeface="Wingdings" panose="05000000000000000000" pitchFamily="2" charset="2"/>
              </a:rPr>
              <a:t> bad templates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ym typeface="Wingdings" panose="05000000000000000000" pitchFamily="2" charset="2"/>
              </a:rPr>
              <a:t>Is there a stellar population recipe for good templates?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4202A-A1A2-401D-9C5C-A643F1EF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 dirty="0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E08756-02F3-487F-BE74-E97FCB0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7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0032"/>
            <a:ext cx="10131425" cy="3649133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/>
              <a:t>Get raw data : 550 narrow spectra from FORS2 at VLT</a:t>
            </a:r>
            <a:endParaRPr lang="en-GB" sz="20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/>
              <a:t>Extrapolate observations </a:t>
            </a:r>
            <a:r>
              <a:rPr lang="en-GB" sz="2000" i="1"/>
              <a:t>(Stellar Population Synthesis) </a:t>
            </a:r>
            <a:r>
              <a:rPr lang="en-GB" sz="2000">
                <a:sym typeface="Wingdings" panose="05000000000000000000" pitchFamily="2" charset="2"/>
              </a:rPr>
              <a:t> 550 wide spectra,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from UV to IR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sym typeface="Wingdings" panose="05000000000000000000" pitchFamily="2" charset="2"/>
              </a:rPr>
              <a:t>Select ≈ 30 as templates for photo-z estimation : </a:t>
            </a:r>
            <a:r>
              <a:rPr lang="en-GB" sz="2000" i="1">
                <a:sym typeface="Wingdings" panose="05000000000000000000" pitchFamily="2" charset="2"/>
              </a:rPr>
              <a:t>color indices, clustering, etc.</a:t>
            </a:r>
            <a:endParaRPr lang="en-GB" sz="2000">
              <a:sym typeface="Wingdings" panose="05000000000000000000" pitchFamily="2" charset="2"/>
            </a:endParaRP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0529433E-F52B-4770-B9C9-E55AEEBDEC31}"/>
              </a:ext>
            </a:extLst>
          </p:cNvPr>
          <p:cNvSpPr/>
          <p:nvPr/>
        </p:nvSpPr>
        <p:spPr>
          <a:xfrm>
            <a:off x="9278632" y="1667436"/>
            <a:ext cx="275503" cy="1685864"/>
          </a:xfrm>
          <a:prstGeom prst="rightBrace">
            <a:avLst>
              <a:gd name="adj1" fmla="val 76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C21C14E-4286-430D-96F4-A2852268ED1F}"/>
              </a:ext>
            </a:extLst>
          </p:cNvPr>
          <p:cNvSpPr/>
          <p:nvPr/>
        </p:nvSpPr>
        <p:spPr>
          <a:xfrm>
            <a:off x="9795248" y="2089027"/>
            <a:ext cx="2043953" cy="8426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/>
              <a:t>LSST-France</a:t>
            </a:r>
          </a:p>
          <a:p>
            <a:pPr algn="ctr"/>
            <a:r>
              <a:rPr lang="en-GB" b="1" i="1"/>
              <a:t>Grenoble</a:t>
            </a:r>
          </a:p>
          <a:p>
            <a:pPr algn="ctr"/>
            <a:r>
              <a:rPr lang="en-GB" b="1" i="1"/>
              <a:t>June 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7B5768-0C8E-4771-BBA0-70BEA5A5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82" y="3504701"/>
            <a:ext cx="5109050" cy="320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E6A8EA-B6B5-498A-9564-DB64C36EE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9" y="3504701"/>
            <a:ext cx="6597190" cy="3200749"/>
          </a:xfrm>
          <a:prstGeom prst="rect">
            <a:avLst/>
          </a:prstGeom>
        </p:spPr>
      </p:pic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ED112492-7FD0-48D7-A47C-FB168078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11FD3E9-7689-46AB-A51A-F8C17BD5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0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sz="2000">
                <a:sym typeface="Wingdings" panose="05000000000000000000" pitchFamily="2" charset="2"/>
              </a:rPr>
              <a:t>Run photo-z (</a:t>
            </a:r>
            <a:r>
              <a:rPr lang="en-GB" sz="2000" i="1">
                <a:sym typeface="Wingdings" panose="05000000000000000000" pitchFamily="2" charset="2"/>
              </a:rPr>
              <a:t>LEPHARE++, in-house software</a:t>
            </a:r>
            <a:r>
              <a:rPr lang="en-GB" sz="2000">
                <a:sym typeface="Wingdings" panose="05000000000000000000" pitchFamily="2" charset="2"/>
              </a:rPr>
              <a:t>) </a:t>
            </a:r>
            <a:r>
              <a:rPr lang="en-GB" sz="2000" b="1">
                <a:sym typeface="Wingdings" panose="05000000000000000000" pitchFamily="2" charset="2"/>
              </a:rPr>
              <a:t>beyond point-estimates</a:t>
            </a:r>
            <a:r>
              <a:rPr lang="en-GB" sz="2000">
                <a:sym typeface="Wingdings" panose="05000000000000000000" pitchFamily="2" charset="2"/>
              </a:rPr>
              <a:t>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>
                <a:sym typeface="Wingdings" panose="05000000000000000000" pitchFamily="2" charset="2"/>
              </a:rPr>
              <a:t>Identify best model at spectroscopic redshift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>
                <a:sym typeface="Wingdings" panose="05000000000000000000" pitchFamily="2" charset="2"/>
              </a:rPr>
              <a:t>Compare to the model and redshift selected IAW photometry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>
                <a:sym typeface="Wingdings" panose="05000000000000000000" pitchFamily="2" charset="2"/>
              </a:rPr>
              <a:t>Evaluate and understand the good </a:t>
            </a:r>
            <a:r>
              <a:rPr lang="en-GB" sz="1800" i="1">
                <a:sym typeface="Wingdings" panose="05000000000000000000" pitchFamily="2" charset="2"/>
              </a:rPr>
              <a:t>vs</a:t>
            </a:r>
            <a:r>
              <a:rPr lang="en-GB" sz="1800">
                <a:sym typeface="Wingdings" panose="05000000000000000000" pitchFamily="2" charset="2"/>
              </a:rPr>
              <a:t> bad templates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DEAA176A-E83B-4A02-B58C-8268E8FCEBB7}"/>
              </a:ext>
            </a:extLst>
          </p:cNvPr>
          <p:cNvSpPr/>
          <p:nvPr/>
        </p:nvSpPr>
        <p:spPr>
          <a:xfrm>
            <a:off x="8732934" y="3309968"/>
            <a:ext cx="167157" cy="1457014"/>
          </a:xfrm>
          <a:prstGeom prst="rightBrace">
            <a:avLst>
              <a:gd name="adj1" fmla="val 7607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664638-FAD0-4640-8B11-25C93A466C23}"/>
              </a:ext>
            </a:extLst>
          </p:cNvPr>
          <p:cNvSpPr/>
          <p:nvPr/>
        </p:nvSpPr>
        <p:spPr>
          <a:xfrm>
            <a:off x="9215717" y="3429000"/>
            <a:ext cx="2227728" cy="1218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i="1"/>
              <a:t>Focus of today’s presentation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F5E8003-74F5-4F36-A934-98423BD78F98}"/>
              </a:ext>
            </a:extLst>
          </p:cNvPr>
          <p:cNvSpPr/>
          <p:nvPr/>
        </p:nvSpPr>
        <p:spPr>
          <a:xfrm>
            <a:off x="685801" y="5634628"/>
            <a:ext cx="10820397" cy="609477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+ glimpse at potential results… if all things went perfectly !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08F4E3-AC41-4B3E-A700-81EE9481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1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8A32735-10F8-45A4-8766-BBAFF0AA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1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51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106333"/>
          </a:xfrm>
        </p:spPr>
        <p:txBody>
          <a:bodyPr anchor="b"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sz="2000" dirty="0">
                <a:sym typeface="Wingdings" panose="05000000000000000000" pitchFamily="2" charset="2"/>
              </a:rPr>
              <a:t>Is there a stellar population recipe for good templates?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89D757-166D-4E69-81CA-381E8B2C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9072" y="1183700"/>
            <a:ext cx="8487127" cy="44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9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Best model at true redshift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 lnSpcReduction="10000"/>
          </a:bodyPr>
          <a:lstStyle/>
          <a:p>
            <a:r>
              <a:rPr lang="en-GB" sz="2000" dirty="0">
                <a:sym typeface="Wingdings" panose="05000000000000000000" pitchFamily="2" charset="2"/>
              </a:rPr>
              <a:t>Not a full photo-z estimation :</a:t>
            </a:r>
          </a:p>
          <a:p>
            <a:pPr lvl="1"/>
            <a:r>
              <a:rPr lang="en-GB" sz="1800" u="sng" dirty="0">
                <a:sym typeface="Wingdings" panose="05000000000000000000" pitchFamily="2" charset="2"/>
              </a:rPr>
              <a:t>In LEPHARE++ :</a:t>
            </a:r>
            <a:r>
              <a:rPr lang="en-GB" sz="1800" dirty="0">
                <a:sym typeface="Wingdings" panose="05000000000000000000" pitchFamily="2" charset="2"/>
              </a:rPr>
              <a:t> ‘</a:t>
            </a:r>
            <a:r>
              <a:rPr lang="en-GB" sz="1800" dirty="0">
                <a:latin typeface="cmtt10" panose="020B0500000000000000" pitchFamily="34" charset="0"/>
                <a:sym typeface="Wingdings" panose="05000000000000000000" pitchFamily="2" charset="2"/>
              </a:rPr>
              <a:t>-ZFIX YES’ </a:t>
            </a:r>
            <a:r>
              <a:rPr lang="en-GB" sz="1800" dirty="0">
                <a:sym typeface="Wingdings" panose="05000000000000000000" pitchFamily="2" charset="2"/>
              </a:rPr>
              <a:t>outputs the most-likely model (</a:t>
            </a:r>
            <a:r>
              <a:rPr lang="en-GB" sz="1800" i="1" dirty="0">
                <a:sym typeface="Wingdings" panose="05000000000000000000" pitchFamily="2" charset="2"/>
              </a:rPr>
              <a:t>i.e. </a:t>
            </a:r>
            <a:r>
              <a:rPr lang="en-GB" sz="1800" dirty="0">
                <a:sym typeface="Wingdings" panose="05000000000000000000" pitchFamily="2" charset="2"/>
              </a:rPr>
              <a:t>min(χ²)) at specified redshift</a:t>
            </a:r>
            <a:endParaRPr lang="en-GB" sz="1800" dirty="0">
              <a:latin typeface="cmtt10" panose="020B0500000000000000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1800" u="sng" dirty="0">
                <a:sym typeface="Wingdings" panose="05000000000000000000" pitchFamily="2" charset="2"/>
              </a:rPr>
              <a:t>In EmuLP :</a:t>
            </a:r>
            <a:r>
              <a:rPr lang="en-GB" sz="1800" dirty="0">
                <a:sym typeface="Wingdings" panose="05000000000000000000" pitchFamily="2" charset="2"/>
              </a:rPr>
              <a:t> full posterior, evaluated at z</a:t>
            </a:r>
            <a:r>
              <a:rPr lang="en-GB" sz="1800" baseline="-25000" dirty="0">
                <a:sym typeface="Wingdings" panose="05000000000000000000" pitchFamily="2" charset="2"/>
              </a:rPr>
              <a:t>spec</a:t>
            </a:r>
            <a:r>
              <a:rPr lang="en-GB" sz="1800" dirty="0">
                <a:sym typeface="Wingdings" panose="05000000000000000000" pitchFamily="2" charset="2"/>
              </a:rPr>
              <a:t> and highest probability wins !</a:t>
            </a:r>
          </a:p>
          <a:p>
            <a:pPr marL="457200" lvl="1" indent="0">
              <a:buNone/>
            </a:pPr>
            <a:endParaRPr lang="en-GB" sz="1800" dirty="0">
              <a:latin typeface="cmtt10" panose="020B0500000000000000" pitchFamily="34" charset="0"/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Would not necessarily output z</a:t>
            </a:r>
            <a:r>
              <a:rPr lang="en-GB" sz="2000" baseline="-25000" dirty="0">
                <a:sym typeface="Wingdings" panose="05000000000000000000" pitchFamily="2" charset="2"/>
              </a:rPr>
              <a:t>spec</a:t>
            </a:r>
            <a:r>
              <a:rPr lang="en-GB" sz="2000" dirty="0">
                <a:sym typeface="Wingdings" panose="05000000000000000000" pitchFamily="2" charset="2"/>
              </a:rPr>
              <a:t> as the point-estimate for a given galaxy :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Mode, mean or median of p(</a:t>
            </a:r>
            <a:r>
              <a:rPr lang="en-GB" sz="1800" dirty="0" err="1">
                <a:sym typeface="Wingdings" panose="05000000000000000000" pitchFamily="2" charset="2"/>
              </a:rPr>
              <a:t>z|model</a:t>
            </a:r>
            <a:r>
              <a:rPr lang="en-GB" sz="1800" dirty="0">
                <a:sym typeface="Wingdings" panose="05000000000000000000" pitchFamily="2" charset="2"/>
              </a:rPr>
              <a:t>) ≠ z</a:t>
            </a:r>
            <a:r>
              <a:rPr lang="en-GB" sz="1800" baseline="-25000" dirty="0">
                <a:sym typeface="Wingdings" panose="05000000000000000000" pitchFamily="2" charset="2"/>
              </a:rPr>
              <a:t>spec</a:t>
            </a:r>
            <a:r>
              <a:rPr lang="en-GB" sz="18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Degeneracies (dust </a:t>
            </a:r>
            <a:r>
              <a:rPr lang="en-GB" sz="1800" i="1" dirty="0">
                <a:sym typeface="Wingdings" panose="05000000000000000000" pitchFamily="2" charset="2"/>
              </a:rPr>
              <a:t>vs</a:t>
            </a:r>
            <a:r>
              <a:rPr lang="en-GB" sz="1800" dirty="0">
                <a:sym typeface="Wingdings" panose="05000000000000000000" pitchFamily="2" charset="2"/>
              </a:rPr>
              <a:t> redshift)  bimodal distributions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A7A296-A217-47D2-971F-82AE2479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85" y="1986953"/>
            <a:ext cx="5175514" cy="3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model at true redshift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/>
          </a:bodyPr>
          <a:lstStyle/>
          <a:p>
            <a:r>
              <a:rPr lang="en-GB" sz="2000" dirty="0">
                <a:sym typeface="Wingdings" panose="05000000000000000000" pitchFamily="2" charset="2"/>
              </a:rPr>
              <a:t>Comparison : best model @ z</a:t>
            </a:r>
            <a:r>
              <a:rPr lang="en-GB" sz="2000" baseline="-25000" dirty="0">
                <a:sym typeface="Wingdings" panose="05000000000000000000" pitchFamily="2" charset="2"/>
              </a:rPr>
              <a:t>spec</a:t>
            </a:r>
            <a:r>
              <a:rPr lang="en-GB" sz="2000" dirty="0">
                <a:sym typeface="Wingdings" panose="05000000000000000000" pitchFamily="2" charset="2"/>
              </a:rPr>
              <a:t> =? model at min(χ²)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1000 galaxies from COSMOS2020 </a:t>
            </a:r>
            <a:r>
              <a:rPr lang="en-GB" sz="1800" dirty="0" err="1">
                <a:sym typeface="Wingdings" panose="05000000000000000000" pitchFamily="2" charset="2"/>
              </a:rPr>
              <a:t>spectro</a:t>
            </a:r>
            <a:r>
              <a:rPr lang="en-GB" sz="1800" dirty="0">
                <a:sym typeface="Wingdings" panose="05000000000000000000" pitchFamily="2" charset="2"/>
              </a:rPr>
              <a:t> sample, z </a:t>
            </a:r>
            <a:r>
              <a:rPr lang="en-GB" sz="1800" dirty="0">
                <a:cs typeface="Times New Roman" panose="02020603050405020304" pitchFamily="18" charset="0"/>
                <a:sym typeface="Wingdings" panose="05000000000000000000" pitchFamily="2" charset="2"/>
              </a:rPr>
              <a:t>≤ </a:t>
            </a:r>
            <a:r>
              <a:rPr lang="en-GB" sz="1800" dirty="0">
                <a:sym typeface="Wingdings" panose="05000000000000000000" pitchFamily="2" charset="2"/>
              </a:rPr>
              <a:t>3, </a:t>
            </a:r>
            <a:r>
              <a:rPr lang="en-GB" sz="1800" dirty="0" err="1">
                <a:sym typeface="Wingdings" panose="05000000000000000000" pitchFamily="2" charset="2"/>
              </a:rPr>
              <a:t>ugrizy</a:t>
            </a:r>
            <a:r>
              <a:rPr lang="en-GB" sz="1800" dirty="0">
                <a:sym typeface="Wingdings" panose="05000000000000000000" pitchFamily="2" charset="2"/>
              </a:rPr>
              <a:t> filters from </a:t>
            </a:r>
            <a:r>
              <a:rPr lang="en-GB" sz="1800" dirty="0" err="1">
                <a:sym typeface="Wingdings" panose="05000000000000000000" pitchFamily="2" charset="2"/>
              </a:rPr>
              <a:t>HSc</a:t>
            </a:r>
            <a:endParaRPr lang="en-GB" sz="1800" dirty="0">
              <a:sym typeface="Wingdings" panose="05000000000000000000" pitchFamily="2" charset="2"/>
            </a:endParaRP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Map the results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Statistically determine the “good” and the “bad” templates</a:t>
            </a:r>
            <a:endParaRPr lang="en-GB" sz="1800" dirty="0">
              <a:latin typeface="cmtt10" panose="020B05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A7A296-A217-47D2-971F-82AE2479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0344" y="1986953"/>
            <a:ext cx="4736196" cy="3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2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model at true redshift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b"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Comparison : best model @ z</a:t>
            </a:r>
            <a:r>
              <a:rPr lang="en-GB" sz="2000" baseline="-25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spec</a:t>
            </a:r>
            <a:r>
              <a:rPr lang="en-GB" sz="20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=? model at min(χ²)</a:t>
            </a:r>
          </a:p>
          <a:p>
            <a:pPr lvl="1"/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1000 galaxies from COSMOS2020 </a:t>
            </a:r>
            <a:r>
              <a:rPr lang="en-GB" sz="1800" dirty="0" err="1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spectro</a:t>
            </a: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sample, z </a:t>
            </a: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≤ </a:t>
            </a: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3, </a:t>
            </a:r>
            <a:r>
              <a:rPr lang="en-GB" sz="1800" dirty="0" err="1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ugrizy</a:t>
            </a:r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filters from </a:t>
            </a:r>
            <a:r>
              <a:rPr lang="en-GB" sz="1800" dirty="0" err="1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HSc</a:t>
            </a: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Map the results</a:t>
            </a:r>
          </a:p>
          <a:p>
            <a:pPr lvl="1"/>
            <a:r>
              <a:rPr lang="en-GB" sz="1800" dirty="0">
                <a:solidFill>
                  <a:schemeClr val="bg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Statistically determine the “good” and the “bad” templates</a:t>
            </a:r>
            <a:endParaRPr lang="en-GB" sz="2000" dirty="0">
              <a:solidFill>
                <a:schemeClr val="bg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Focus on outliers :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Identify patterns of errors and corrections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Iterative process  automation as next step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A7A296-A217-47D2-971F-82AE2479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3623" y="2064932"/>
            <a:ext cx="4549638" cy="380340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82D4821-6386-4F39-A26A-DF5AECCAC97F}"/>
              </a:ext>
            </a:extLst>
          </p:cNvPr>
          <p:cNvSpPr/>
          <p:nvPr/>
        </p:nvSpPr>
        <p:spPr>
          <a:xfrm>
            <a:off x="685801" y="6016748"/>
            <a:ext cx="10820397" cy="609477"/>
          </a:xfrm>
          <a:prstGeom prst="roundRect">
            <a:avLst/>
          </a:prstGeom>
          <a:gradFill>
            <a:gsLst>
              <a:gs pos="0">
                <a:schemeClr val="accent4">
                  <a:tint val="70000"/>
                  <a:lumMod val="110000"/>
                  <a:alpha val="20000"/>
                </a:schemeClr>
              </a:gs>
              <a:gs pos="100000">
                <a:schemeClr val="accent4">
                  <a:tint val="82000"/>
                  <a:alpha val="74000"/>
                </a:schemeClr>
              </a:gs>
            </a:gsLst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These steps can be done quickly and efficiently with LEPHARE</a:t>
            </a:r>
          </a:p>
        </p:txBody>
      </p:sp>
    </p:spTree>
    <p:extLst>
      <p:ext uri="{BB962C8B-B14F-4D97-AF65-F5344CB8AC3E}">
        <p14:creationId xmlns:p14="http://schemas.microsoft.com/office/powerpoint/2010/main" val="199665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F30-769F-422F-B9A8-956D225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 model selection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EDDB5-F929-4155-90B2-7E87178A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6953"/>
            <a:ext cx="5410199" cy="3959360"/>
          </a:xfrm>
        </p:spPr>
        <p:txBody>
          <a:bodyPr anchor="t">
            <a:normAutofit/>
          </a:bodyPr>
          <a:lstStyle/>
          <a:p>
            <a:r>
              <a:rPr lang="en-GB" sz="2000" dirty="0">
                <a:sym typeface="Wingdings" panose="05000000000000000000" pitchFamily="2" charset="2"/>
              </a:rPr>
              <a:t>Not a new issue : BPZ (Benitez, 2000)</a:t>
            </a:r>
          </a:p>
          <a:p>
            <a:r>
              <a:rPr lang="en-GB" sz="2000" dirty="0">
                <a:sym typeface="Wingdings" panose="05000000000000000000" pitchFamily="2" charset="2"/>
              </a:rPr>
              <a:t>Statement : min(χ²) does not output the best point estimate</a:t>
            </a:r>
          </a:p>
          <a:p>
            <a:r>
              <a:rPr lang="en-GB" sz="2000" u="sng" dirty="0">
                <a:sym typeface="Wingdings" panose="05000000000000000000" pitchFamily="2" charset="2"/>
              </a:rPr>
              <a:t>Idea :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i="1" dirty="0">
                <a:sym typeface="Wingdings" panose="05000000000000000000" pitchFamily="2" charset="2"/>
              </a:rPr>
              <a:t>rank the models according to their description of the photometry at z</a:t>
            </a:r>
            <a:r>
              <a:rPr lang="en-GB" sz="2000" i="1" baseline="-25000" dirty="0">
                <a:sym typeface="Wingdings" panose="05000000000000000000" pitchFamily="2" charset="2"/>
              </a:rPr>
              <a:t>spec</a:t>
            </a:r>
            <a:r>
              <a:rPr lang="en-GB" sz="2000" i="1" dirty="0">
                <a:sym typeface="Wingdings" panose="05000000000000000000" pitchFamily="2" charset="2"/>
              </a:rPr>
              <a:t> </a:t>
            </a:r>
          </a:p>
          <a:p>
            <a:r>
              <a:rPr lang="en-GB" sz="2000" dirty="0">
                <a:sym typeface="Wingdings" panose="05000000000000000000" pitchFamily="2" charset="2"/>
              </a:rPr>
              <a:t>Only about 1/3 of perfect matches, </a:t>
            </a:r>
            <a:r>
              <a:rPr lang="en-GB" sz="2000" i="1" dirty="0">
                <a:sym typeface="Wingdings" panose="05000000000000000000" pitchFamily="2" charset="2"/>
              </a:rPr>
              <a:t>i.e.</a:t>
            </a:r>
            <a:r>
              <a:rPr lang="en-GB" sz="2000" dirty="0">
                <a:sym typeface="Wingdings" panose="05000000000000000000" pitchFamily="2" charset="2"/>
              </a:rPr>
              <a:t> when the model that yields the min(χ²) is also the best one at z</a:t>
            </a:r>
            <a:r>
              <a:rPr lang="en-GB" sz="2000" baseline="-25000" dirty="0">
                <a:sym typeface="Wingdings" panose="05000000000000000000" pitchFamily="2" charset="2"/>
              </a:rPr>
              <a:t>spec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F14C4-E4EB-4566-960E-E6265C88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8632" y="231775"/>
            <a:ext cx="1600200" cy="377825"/>
          </a:xfrm>
        </p:spPr>
        <p:txBody>
          <a:bodyPr/>
          <a:lstStyle/>
          <a:p>
            <a:r>
              <a:rPr lang="en-GB"/>
              <a:t>12/13/2023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401E81-0CE0-4AF4-9504-829C90EA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32" y="231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452A7FF-7698-40E6-8E62-D094AB46B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15" y="2065867"/>
            <a:ext cx="5221234" cy="3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7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1419</TotalTime>
  <Words>2254</Words>
  <Application>Microsoft Office PowerPoint</Application>
  <PresentationFormat>Grand écran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Bahnschrift SemiBold</vt:lpstr>
      <vt:lpstr>Bahnschrift SemiBold SemiConden</vt:lpstr>
      <vt:lpstr>Calibri</vt:lpstr>
      <vt:lpstr>Calibri Light</vt:lpstr>
      <vt:lpstr>cmtt10</vt:lpstr>
      <vt:lpstr>Times New Roman</vt:lpstr>
      <vt:lpstr>Céleste</vt:lpstr>
      <vt:lpstr>Using FORS2 data to improve templates selection for photometric redshifts</vt:lpstr>
      <vt:lpstr>Outline</vt:lpstr>
      <vt:lpstr>Outline</vt:lpstr>
      <vt:lpstr>Outline</vt:lpstr>
      <vt:lpstr>Outline</vt:lpstr>
      <vt:lpstr>Best model at true redshift</vt:lpstr>
      <vt:lpstr>Best model at true redshift</vt:lpstr>
      <vt:lpstr>Best model at true redshift</vt:lpstr>
      <vt:lpstr>Improve model selection</vt:lpstr>
      <vt:lpstr>Improve model selection</vt:lpstr>
      <vt:lpstr>Improve point-estimate selection</vt:lpstr>
      <vt:lpstr>SPS, Dust and photo-z</vt:lpstr>
      <vt:lpstr>Emulateur LePhare (EmuLP)</vt:lpstr>
      <vt:lpstr>Emulateur LePhare (EmuLP)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FORS2 data to improve templates selection for photometric redshifts</dc:title>
  <dc:creator>$chevalier</dc:creator>
  <cp:lastModifiedBy>$chevalier</cp:lastModifiedBy>
  <cp:revision>122</cp:revision>
  <dcterms:created xsi:type="dcterms:W3CDTF">2023-12-05T08:24:18Z</dcterms:created>
  <dcterms:modified xsi:type="dcterms:W3CDTF">2023-12-13T10:05:16Z</dcterms:modified>
</cp:coreProperties>
</file>