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88" r:id="rId4"/>
    <p:sldId id="289" r:id="rId5"/>
    <p:sldId id="290" r:id="rId6"/>
    <p:sldId id="291" r:id="rId7"/>
    <p:sldId id="293" r:id="rId8"/>
    <p:sldId id="294" r:id="rId9"/>
    <p:sldId id="295" r:id="rId10"/>
    <p:sldId id="296" r:id="rId11"/>
    <p:sldId id="297" r:id="rId12"/>
    <p:sldId id="287" r:id="rId13"/>
    <p:sldId id="284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96" d="100"/>
          <a:sy n="96" d="100"/>
        </p:scale>
        <p:origin x="6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600E1D-BDF4-4E2C-45DD-2F912439F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C02EE2A-52C0-B9DD-D5D4-E42EF9106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4D0E30-B181-73DE-4282-2C52BFC60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8EF7-F4C6-4796-AB33-C5889D099950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6C15DD-433D-F2C9-5414-16FD78276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65454E-7193-CB73-33EE-3B5704DED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C035-FE65-4DB2-AC24-33EB53D035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860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E19E70-95EA-DFDF-F51A-871C1DA26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E2FA777-C44E-EC69-5EE3-7FC280652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5AE8D1-3EFC-E876-0447-B977F2232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8EF7-F4C6-4796-AB33-C5889D099950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9C37B1-503C-80E4-AF38-A0D50B552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B3B083-26D7-46D6-D8CA-CE70E2C98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C035-FE65-4DB2-AC24-33EB53D035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13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2CE183A-703C-375A-F2B0-3E438FD49C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6D170DE-2156-15FB-7B43-14176B557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6860AF-F692-4D1F-EA6E-28659737B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8EF7-F4C6-4796-AB33-C5889D099950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B85058-0FBC-58A2-4279-96C144BE2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EC5884-2320-F4C6-7973-822DF4BAC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C035-FE65-4DB2-AC24-33EB53D035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345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876" y="1879347"/>
            <a:ext cx="12192000" cy="3402772"/>
          </a:xfrm>
          <a:prstGeom prst="rect">
            <a:avLst/>
          </a:prstGeom>
          <a:solidFill>
            <a:srgbClr val="007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3" y="506543"/>
            <a:ext cx="3240000" cy="67351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5282120"/>
            <a:ext cx="12192000" cy="583836"/>
          </a:xfrm>
          <a:prstGeom prst="rect">
            <a:avLst/>
          </a:prstGeom>
          <a:solidFill>
            <a:srgbClr val="003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ubtitle 8"/>
          <p:cNvSpPr>
            <a:spLocks noGrp="1"/>
          </p:cNvSpPr>
          <p:nvPr>
            <p:ph type="subTitle" idx="4294967295"/>
          </p:nvPr>
        </p:nvSpPr>
        <p:spPr>
          <a:xfrm>
            <a:off x="541173" y="3213396"/>
            <a:ext cx="11107902" cy="5032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>
              <a:buNone/>
            </a:pPr>
            <a:endParaRPr lang="en-GB" sz="1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idx="4294967295"/>
          </p:nvPr>
        </p:nvSpPr>
        <p:spPr>
          <a:xfrm>
            <a:off x="541173" y="2451645"/>
            <a:ext cx="11107902" cy="52387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l"/>
            <a:endParaRPr lang="en-GB" sz="3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5865955"/>
            <a:ext cx="12192000" cy="338449"/>
          </a:xfrm>
          <a:prstGeom prst="rect">
            <a:avLst/>
          </a:prstGeom>
          <a:solidFill>
            <a:srgbClr val="68A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244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3894" y="355288"/>
            <a:ext cx="11313757" cy="5693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363894" y="1708151"/>
            <a:ext cx="11313757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altLang="en-US"/>
              <a:t>Click to add text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079787"/>
            <a:ext cx="12192000" cy="778213"/>
          </a:xfrm>
          <a:prstGeom prst="rect">
            <a:avLst/>
          </a:prstGeom>
          <a:solidFill>
            <a:srgbClr val="003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5" y="6233465"/>
            <a:ext cx="2340000" cy="47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2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1BC810-E56C-4DF4-89FD-05435F347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7B0432-1997-9F34-C80D-5110F1778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799E75-8781-9A71-6F80-53A529F49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8EF7-F4C6-4796-AB33-C5889D099950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F3DF3F-B04C-54C2-788A-F0E79E268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5C38E2-75FA-C7DD-00FF-9590A8B66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C035-FE65-4DB2-AC24-33EB53D035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99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047FC2-A34C-5415-67D4-8A7F590F8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A398572-31E2-FF32-5357-985418D87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6DF0CF-E701-DD76-7599-EB17B13D8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8EF7-F4C6-4796-AB33-C5889D099950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9DBD8C-7A87-0A92-BBFB-C6CE6D88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234C31-25E0-88CC-F18B-570D1517D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C035-FE65-4DB2-AC24-33EB53D035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74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CD9088-68A2-4184-5DF9-C74DEC3A4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815855-DDE8-04C7-311E-F84786E06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54FD288-72BA-7C19-1E3C-7192DAF8E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F049B9-2C7C-7DDF-E6BE-F35AB803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8EF7-F4C6-4796-AB33-C5889D099950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3C6061-9079-4547-B667-35644638C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DB8352-0A0E-7C63-90F5-62269B1A3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C035-FE65-4DB2-AC24-33EB53D035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693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60BD07-2870-477D-2493-2ADC26044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AD82BFC-4EB8-426E-193D-049A5DC3C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EDA1C70-9F8C-C262-23DB-3CB76B2F9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AB6F5D5-E5FA-8D7C-AB8F-11F71975F1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260073E-4A69-BBCC-17CD-01E6ABBA30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12FA793-DF45-283F-DEB7-2578E9A18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8EF7-F4C6-4796-AB33-C5889D099950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84247B4-D913-5DE2-85DA-FFA570346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6312AD1-A252-D9D2-3D80-F9E3AD3AB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C035-FE65-4DB2-AC24-33EB53D035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416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205857-6317-359B-06B9-D694E721D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97DAA77-5224-FF49-8133-7C7BC6A73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8EF7-F4C6-4796-AB33-C5889D099950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F9F3B7-2249-7769-A8A5-9F9D253B2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3BE140C-50B0-98D7-B1E5-067E6719D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C035-FE65-4DB2-AC24-33EB53D035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75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43C8BFB-8795-5B01-B0B8-47AE1E9D8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8EF7-F4C6-4796-AB33-C5889D099950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B89CDEA-8912-D8B0-1469-DD94F1BAF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8E704F-F9DB-A123-D094-155BD8E2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C035-FE65-4DB2-AC24-33EB53D035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71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304ABD-3940-D577-9B73-3D245F75A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60E23C-8BBD-A6B9-6FF9-239A5D97E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8B7E99B-152D-FC25-2777-1C7E3BCD0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0E8E533-55D5-C36B-8DA3-461B487F2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8EF7-F4C6-4796-AB33-C5889D099950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F040C6-3A33-2958-7DB7-F095F7BED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6E98861-C0F4-6CAA-B8F9-ED56B39BF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C035-FE65-4DB2-AC24-33EB53D035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7527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6273C1-F43F-3482-4101-9773AC23A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73ACCC9-C5E2-CE12-59E0-DB8647734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FCC4A0-4206-E78D-C8E0-5A2406329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AF86E37-D2A5-9B58-B04C-7F41F1A81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48EF7-F4C6-4796-AB33-C5889D099950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CE558EA-A04E-4145-040C-7CC22E076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EEAC0E-1E0D-32CE-E69E-F19B913B7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C035-FE65-4DB2-AC24-33EB53D035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6134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D5FF3C8-BB59-9CB8-FD35-80659AF3B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CE0178-62F8-08EC-A77B-46860952C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F7DF44-2E0E-0636-8AE0-E4D9FD6768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48EF7-F4C6-4796-AB33-C5889D099950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5432ED-A9BE-2218-CC63-DD6602707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4479BE-B3F3-C733-9636-CA09DB6D1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CC035-FE65-4DB2-AC24-33EB53D035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76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.png"/><Relationship Id="rId9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5.png"/><Relationship Id="rId7" Type="http://schemas.openxmlformats.org/officeDocument/2006/relationships/image" Target="../media/image6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5.png"/><Relationship Id="rId7" Type="http://schemas.openxmlformats.org/officeDocument/2006/relationships/image" Target="../media/image6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8.png"/><Relationship Id="rId5" Type="http://schemas.openxmlformats.org/officeDocument/2006/relationships/image" Target="../media/image64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s.gla.ac.uk/ppt/bsm.htm" TargetMode="External"/><Relationship Id="rId7" Type="http://schemas.openxmlformats.org/officeDocument/2006/relationships/image" Target="../media/image4.gif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4.gif"/><Relationship Id="rId2" Type="http://schemas.openxmlformats.org/officeDocument/2006/relationships/image" Target="../media/image7.png"/><Relationship Id="rId16" Type="http://schemas.openxmlformats.org/officeDocument/2006/relationships/hyperlink" Target="http://www.physics.gla.ac.uk/ppt/bsm.htm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.gif"/><Relationship Id="rId3" Type="http://schemas.openxmlformats.org/officeDocument/2006/relationships/image" Target="../media/image5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image" Target="../media/image7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.gif"/><Relationship Id="rId3" Type="http://schemas.openxmlformats.org/officeDocument/2006/relationships/image" Target="../media/image5.png"/><Relationship Id="rId7" Type="http://schemas.openxmlformats.org/officeDocument/2006/relationships/image" Target="../media/image44.png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5" Type="http://schemas.openxmlformats.org/officeDocument/2006/relationships/image" Target="../media/image46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4.gif"/><Relationship Id="rId5" Type="http://schemas.openxmlformats.org/officeDocument/2006/relationships/image" Target="../media/image48.png"/><Relationship Id="rId10" Type="http://schemas.openxmlformats.org/officeDocument/2006/relationships/image" Target="../media/image57.png"/><Relationship Id="rId4" Type="http://schemas.openxmlformats.org/officeDocument/2006/relationships/image" Target="../media/image47.png"/><Relationship Id="rId9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3FD3F20-FDB2-8A9E-080C-2A875C2DB9DE}"/>
              </a:ext>
            </a:extLst>
          </p:cNvPr>
          <p:cNvSpPr/>
          <p:nvPr/>
        </p:nvSpPr>
        <p:spPr>
          <a:xfrm>
            <a:off x="418563" y="373487"/>
            <a:ext cx="3702676" cy="110593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ubtitle 8"/>
          <p:cNvSpPr>
            <a:spLocks noGrp="1"/>
          </p:cNvSpPr>
          <p:nvPr>
            <p:ph type="subTitle" idx="4294967295"/>
          </p:nvPr>
        </p:nvSpPr>
        <p:spPr>
          <a:xfrm>
            <a:off x="541173" y="3560934"/>
            <a:ext cx="11107902" cy="5032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Théo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Reymermier</a:t>
            </a:r>
          </a:p>
          <a:p>
            <a:pPr marL="0" indent="0" algn="l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10/10/2023</a:t>
            </a:r>
          </a:p>
          <a:p>
            <a:pPr marL="0" indent="0" algn="l">
              <a:buNone/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idx="4294967295"/>
          </p:nvPr>
        </p:nvSpPr>
        <p:spPr>
          <a:xfrm>
            <a:off x="541173" y="2451645"/>
            <a:ext cx="11545650" cy="110593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l"/>
            <a:r>
              <a:rPr lang="fr-F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Electrowikino</a:t>
            </a:r>
            <a:r>
              <a:rPr lang="fr-F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r>
              <a:rPr lang="fr-F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MSSM</a:t>
            </a:r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5865955"/>
            <a:ext cx="12192000" cy="338449"/>
          </a:xfrm>
          <a:prstGeom prst="rect">
            <a:avLst/>
          </a:prstGeom>
          <a:solidFill>
            <a:srgbClr val="68A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2" descr="Division name appears here"/>
          <p:cNvSpPr txBox="1">
            <a:spLocks/>
          </p:cNvSpPr>
          <p:nvPr/>
        </p:nvSpPr>
        <p:spPr>
          <a:xfrm>
            <a:off x="541174" y="5401043"/>
            <a:ext cx="11107901" cy="338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indent="0" algn="l" defTabSz="914400" rtl="0" eaLnBrk="1" latinLnBrk="0" hangingPunct="1">
              <a:buNone/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Présentation</a:t>
            </a:r>
            <a:r>
              <a:rPr lang="en-US" dirty="0"/>
              <a:t> workshop</a:t>
            </a:r>
          </a:p>
        </p:txBody>
      </p:sp>
      <p:pic>
        <p:nvPicPr>
          <p:cNvPr id="2" name="Picture 2" descr="Centre national de la recherche scientifique — Wikipédia">
            <a:extLst>
              <a:ext uri="{FF2B5EF4-FFF2-40B4-BE49-F238E27FC236}">
                <a16:creationId xmlns:a16="http://schemas.microsoft.com/office/drawing/2014/main" id="{BD6C9412-CB12-9617-1861-36C573F88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63" y="247023"/>
            <a:ext cx="1352594" cy="135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PSC">
            <a:extLst>
              <a:ext uri="{FF2B5EF4-FFF2-40B4-BE49-F238E27FC236}">
                <a16:creationId xmlns:a16="http://schemas.microsoft.com/office/drawing/2014/main" id="{34D1FDCA-151A-3F3F-AA54-C309923E1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49" y="478100"/>
            <a:ext cx="1769297" cy="89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abrador">
            <a:extLst>
              <a:ext uri="{FF2B5EF4-FFF2-40B4-BE49-F238E27FC236}">
                <a16:creationId xmlns:a16="http://schemas.microsoft.com/office/drawing/2014/main" id="{BDE2560D-4582-068C-0621-879AC87786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88"/>
          <a:stretch/>
        </p:blipFill>
        <p:spPr bwMode="auto">
          <a:xfrm>
            <a:off x="9679870" y="199686"/>
            <a:ext cx="2512130" cy="146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979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C019D74-D155-AE26-E241-BEF8936C579D}"/>
              </a:ext>
            </a:extLst>
          </p:cNvPr>
          <p:cNvSpPr/>
          <p:nvPr/>
        </p:nvSpPr>
        <p:spPr>
          <a:xfrm>
            <a:off x="141668" y="6110177"/>
            <a:ext cx="2910625" cy="651232"/>
          </a:xfrm>
          <a:prstGeom prst="rect">
            <a:avLst/>
          </a:prstGeom>
          <a:solidFill>
            <a:srgbClr val="003E74"/>
          </a:solidFill>
          <a:ln>
            <a:solidFill>
              <a:srgbClr val="003E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85A173-EE5B-4443-8B4B-77C9A72C44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895" y="355288"/>
            <a:ext cx="11313756" cy="569349"/>
          </a:xfrm>
        </p:spPr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Etude avec l’analyse la plus sensible</a:t>
            </a:r>
          </a:p>
        </p:txBody>
      </p:sp>
      <p:pic>
        <p:nvPicPr>
          <p:cNvPr id="1026" name="Picture 2" descr="Centre national de la recherche scientifique — Wikipédia">
            <a:extLst>
              <a:ext uri="{FF2B5EF4-FFF2-40B4-BE49-F238E27FC236}">
                <a16:creationId xmlns:a16="http://schemas.microsoft.com/office/drawing/2014/main" id="{6A1F40AD-5617-51BB-AD5A-B9A35A9D9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8" y="6081741"/>
            <a:ext cx="756291" cy="75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brador">
            <a:extLst>
              <a:ext uri="{FF2B5EF4-FFF2-40B4-BE49-F238E27FC236}">
                <a16:creationId xmlns:a16="http://schemas.microsoft.com/office/drawing/2014/main" id="{F6BC4A1B-779D-C0B0-DAAD-A41BA7209C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88"/>
          <a:stretch/>
        </p:blipFill>
        <p:spPr bwMode="auto">
          <a:xfrm>
            <a:off x="897959" y="6142034"/>
            <a:ext cx="1089887" cy="63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3D00E3E-23A9-C210-96EF-BFB97AC3D065}"/>
              </a:ext>
            </a:extLst>
          </p:cNvPr>
          <p:cNvSpPr txBox="1"/>
          <p:nvPr/>
        </p:nvSpPr>
        <p:spPr>
          <a:xfrm>
            <a:off x="5861050" y="6275220"/>
            <a:ext cx="46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6FFD682-F153-079E-C948-6F7080BF6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5474" y="1946274"/>
            <a:ext cx="3817227" cy="296544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7D2CA51-3E46-A051-A4B4-8615158206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06266"/>
            <a:ext cx="6457950" cy="304546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C57C93A-B458-4CF6-B973-CE5F96F1EB6C}"/>
              </a:ext>
            </a:extLst>
          </p:cNvPr>
          <p:cNvSpPr txBox="1"/>
          <p:nvPr/>
        </p:nvSpPr>
        <p:spPr>
          <a:xfrm>
            <a:off x="167878" y="4911723"/>
            <a:ext cx="6122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13: </a:t>
            </a:r>
            <a:r>
              <a:rPr lang="fr-FR" sz="1000" dirty="0" err="1"/>
              <a:t>Scatter</a:t>
            </a:r>
            <a:r>
              <a:rPr lang="fr-FR" sz="1000" dirty="0"/>
              <a:t> plot dans le plan de masse des neutralinos 1 et </a:t>
            </a:r>
            <a:r>
              <a:rPr lang="fr-FR" sz="1000" dirty="0" err="1"/>
              <a:t>charginos</a:t>
            </a:r>
            <a:r>
              <a:rPr lang="fr-FR" sz="1000" dirty="0"/>
              <a:t> 2. Comparaison entre l’étude avec les analyses les plus contraignantes et les plus sensibles.</a:t>
            </a:r>
            <a:endParaRPr lang="fr-FR" sz="1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C6C634A-2E2D-E2BB-0AA2-09D292065401}"/>
                  </a:ext>
                </a:extLst>
              </p:cNvPr>
              <p:cNvSpPr txBox="1"/>
              <p:nvPr/>
            </p:nvSpPr>
            <p:spPr>
              <a:xfrm>
                <a:off x="6472990" y="4951732"/>
                <a:ext cx="5719010" cy="411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/>
                  <a:t>Figure </a:t>
                </a:r>
                <a:r>
                  <a:rPr lang="fr-FR" sz="1000" dirty="0"/>
                  <a:t>14: Tracé de densité de kernel dans le plan </a:t>
                </a:r>
                <a14:m>
                  <m:oMath xmlns:m="http://schemas.openxmlformats.org/officeDocument/2006/math">
                    <m:r>
                      <a:rPr lang="fr-FR" sz="1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fr-FR" sz="1000" b="0" i="1" smtClean="0">
                            <a:latin typeface="Cambria Math" panose="02040503050406030204" pitchFamily="18" charset="0"/>
                          </a:rPr>
                          <m:t>𝑒𝑥𝑝𝑒𝑐𝑡𝑒𝑑</m:t>
                        </m:r>
                      </m:sub>
                    </m:sSub>
                    <m:r>
                      <a:rPr lang="fr-FR" sz="1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1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fr-FR" sz="1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000" i="1" dirty="0"/>
                  <a:t> présentant les déviations entre résultats attendus et observés.</a:t>
                </a: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C6C634A-2E2D-E2BB-0AA2-09D292065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990" y="4951732"/>
                <a:ext cx="5719010" cy="411972"/>
              </a:xfrm>
              <a:prstGeom prst="rect">
                <a:avLst/>
              </a:prstGeom>
              <a:blipFill>
                <a:blip r:embed="rId6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LPSC">
            <a:extLst>
              <a:ext uri="{FF2B5EF4-FFF2-40B4-BE49-F238E27FC236}">
                <a16:creationId xmlns:a16="http://schemas.microsoft.com/office/drawing/2014/main" id="{6043F52D-FD0F-89D2-52DB-187AE5234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863" y="34801"/>
            <a:ext cx="1264711" cy="64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616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C019D74-D155-AE26-E241-BEF8936C579D}"/>
              </a:ext>
            </a:extLst>
          </p:cNvPr>
          <p:cNvSpPr/>
          <p:nvPr/>
        </p:nvSpPr>
        <p:spPr>
          <a:xfrm>
            <a:off x="141668" y="6110177"/>
            <a:ext cx="2910625" cy="651232"/>
          </a:xfrm>
          <a:prstGeom prst="rect">
            <a:avLst/>
          </a:prstGeom>
          <a:solidFill>
            <a:srgbClr val="003E74"/>
          </a:solidFill>
          <a:ln>
            <a:solidFill>
              <a:srgbClr val="003E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F985A173-EE5B-4443-8B4B-77C9A72C44A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39110" y="354422"/>
                <a:ext cx="11313756" cy="569349"/>
              </a:xfrm>
            </p:spPr>
            <p:txBody>
              <a:bodyPr/>
              <a:lstStyle/>
              <a:p>
                <a:r>
                  <a:rPr lang="fr-FR" dirty="0">
                    <a:solidFill>
                      <a:srgbClr val="002060"/>
                    </a:solidFill>
                  </a:rPr>
                  <a:t>Etude avec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fr-FR" dirty="0">
                    <a:solidFill>
                      <a:srgbClr val="002060"/>
                    </a:solidFill>
                  </a:rPr>
                  <a:t> négatif</a:t>
                </a: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F985A173-EE5B-4443-8B4B-77C9A72C44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39110" y="354422"/>
                <a:ext cx="11313756" cy="569349"/>
              </a:xfrm>
              <a:blipFill>
                <a:blip r:embed="rId2"/>
                <a:stretch>
                  <a:fillRect l="-970" t="-17021" b="-53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entre national de la recherche scientifique — Wikipédia">
            <a:extLst>
              <a:ext uri="{FF2B5EF4-FFF2-40B4-BE49-F238E27FC236}">
                <a16:creationId xmlns:a16="http://schemas.microsoft.com/office/drawing/2014/main" id="{6A1F40AD-5617-51BB-AD5A-B9A35A9D9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8" y="6081741"/>
            <a:ext cx="756291" cy="75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brador">
            <a:extLst>
              <a:ext uri="{FF2B5EF4-FFF2-40B4-BE49-F238E27FC236}">
                <a16:creationId xmlns:a16="http://schemas.microsoft.com/office/drawing/2014/main" id="{F6BC4A1B-779D-C0B0-DAAD-A41BA7209C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88"/>
          <a:stretch/>
        </p:blipFill>
        <p:spPr bwMode="auto">
          <a:xfrm>
            <a:off x="897959" y="6142034"/>
            <a:ext cx="1089887" cy="63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3D00E3E-23A9-C210-96EF-BFB97AC3D065}"/>
              </a:ext>
            </a:extLst>
          </p:cNvPr>
          <p:cNvSpPr txBox="1"/>
          <p:nvPr/>
        </p:nvSpPr>
        <p:spPr>
          <a:xfrm>
            <a:off x="5861050" y="6275220"/>
            <a:ext cx="46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A2092E0-CE80-6747-D492-057ABD18C8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95" y="2367494"/>
            <a:ext cx="6129338" cy="2123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7F5E6FFE-4A5E-2337-1DCE-FEDC6214A7AA}"/>
                  </a:ext>
                </a:extLst>
              </p:cNvPr>
              <p:cNvSpPr txBox="1"/>
              <p:nvPr/>
            </p:nvSpPr>
            <p:spPr>
              <a:xfrm>
                <a:off x="141668" y="4490505"/>
                <a:ext cx="61221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/>
                  <a:t>Figure 15: </a:t>
                </a:r>
                <a:r>
                  <a:rPr lang="fr-FR" sz="1000" dirty="0" err="1"/>
                  <a:t>Scatter</a:t>
                </a:r>
                <a:r>
                  <a:rPr lang="fr-FR" sz="1000" dirty="0"/>
                  <a:t> plot dans le plan de masse des neutralinos 1 et </a:t>
                </a:r>
                <a:r>
                  <a:rPr lang="fr-FR" sz="1000" dirty="0" err="1"/>
                  <a:t>charginos</a:t>
                </a:r>
                <a:r>
                  <a:rPr lang="fr-FR" sz="1000" dirty="0"/>
                  <a:t> 2. Comparaison entre l’étude avec les analyses les plus contraignantes et les plus sensibles dans le cas </a:t>
                </a:r>
                <a14:m>
                  <m:oMath xmlns:m="http://schemas.openxmlformats.org/officeDocument/2006/math">
                    <m:r>
                      <a:rPr lang="fr-FR" sz="1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fr-FR" sz="10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fr-FR" sz="1000" dirty="0"/>
                  <a:t>.</a:t>
                </a:r>
                <a:endParaRPr lang="fr-FR" sz="1000" i="1" dirty="0"/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7F5E6FFE-4A5E-2337-1DCE-FEDC6214A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68" y="4490505"/>
                <a:ext cx="6122194" cy="400110"/>
              </a:xfrm>
              <a:prstGeom prst="rect">
                <a:avLst/>
              </a:prstGeom>
              <a:blipFill>
                <a:blip r:embed="rId6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 15">
            <a:extLst>
              <a:ext uri="{FF2B5EF4-FFF2-40B4-BE49-F238E27FC236}">
                <a16:creationId xmlns:a16="http://schemas.microsoft.com/office/drawing/2014/main" id="{252EDB20-2E25-E1BF-64E3-971A13DEB7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9272" y="2207004"/>
            <a:ext cx="3535682" cy="2469104"/>
          </a:xfrm>
          <a:prstGeom prst="rect">
            <a:avLst/>
          </a:prstGeom>
        </p:spPr>
      </p:pic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51B1F46A-759B-FFE1-4998-C1C98CAF30BB}"/>
              </a:ext>
            </a:extLst>
          </p:cNvPr>
          <p:cNvSpPr/>
          <p:nvPr/>
        </p:nvSpPr>
        <p:spPr>
          <a:xfrm>
            <a:off x="6529784" y="3270249"/>
            <a:ext cx="1581150" cy="3175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Accolade ouvrante 17">
            <a:extLst>
              <a:ext uri="{FF2B5EF4-FFF2-40B4-BE49-F238E27FC236}">
                <a16:creationId xmlns:a16="http://schemas.microsoft.com/office/drawing/2014/main" id="{B6016298-0CA4-E6B2-AC7F-13EB9E4B40F1}"/>
              </a:ext>
            </a:extLst>
          </p:cNvPr>
          <p:cNvSpPr/>
          <p:nvPr/>
        </p:nvSpPr>
        <p:spPr>
          <a:xfrm rot="16200000">
            <a:off x="8714496" y="3929119"/>
            <a:ext cx="376634" cy="1568600"/>
          </a:xfrm>
          <a:prstGeom prst="leftBrac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Accolade ouvrante 19">
            <a:extLst>
              <a:ext uri="{FF2B5EF4-FFF2-40B4-BE49-F238E27FC236}">
                <a16:creationId xmlns:a16="http://schemas.microsoft.com/office/drawing/2014/main" id="{2F3B195B-2E85-A5A1-67F0-9D86E999346D}"/>
              </a:ext>
            </a:extLst>
          </p:cNvPr>
          <p:cNvSpPr/>
          <p:nvPr/>
        </p:nvSpPr>
        <p:spPr>
          <a:xfrm rot="16200000">
            <a:off x="10283096" y="3929119"/>
            <a:ext cx="376634" cy="1568600"/>
          </a:xfrm>
          <a:prstGeom prst="leftBrac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61282C8-BB40-3E25-7DF3-9FBEDEC7234C}"/>
              </a:ext>
            </a:extLst>
          </p:cNvPr>
          <p:cNvSpPr txBox="1"/>
          <p:nvPr/>
        </p:nvSpPr>
        <p:spPr>
          <a:xfrm>
            <a:off x="8205022" y="4827115"/>
            <a:ext cx="1967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C000"/>
                </a:solidFill>
              </a:rPr>
              <a:t>Sections</a:t>
            </a:r>
            <a:r>
              <a:rPr lang="fr-FR" dirty="0">
                <a:solidFill>
                  <a:srgbClr val="FFC000"/>
                </a:solidFill>
              </a:rPr>
              <a:t> </a:t>
            </a:r>
            <a:r>
              <a:rPr lang="fr-FR" sz="1400" dirty="0">
                <a:solidFill>
                  <a:srgbClr val="FFC000"/>
                </a:solidFill>
              </a:rPr>
              <a:t>efficaces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9244C09-ED43-C78F-CC3A-65BE36164EEC}"/>
              </a:ext>
            </a:extLst>
          </p:cNvPr>
          <p:cNvSpPr txBox="1"/>
          <p:nvPr/>
        </p:nvSpPr>
        <p:spPr>
          <a:xfrm>
            <a:off x="9687113" y="4888670"/>
            <a:ext cx="2882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C000"/>
                </a:solidFill>
              </a:rPr>
              <a:t>Rapports de branchement</a:t>
            </a:r>
          </a:p>
        </p:txBody>
      </p:sp>
      <p:pic>
        <p:nvPicPr>
          <p:cNvPr id="3080" name="Picture 8" descr="icône de coche, vecteur sur fond transparent 19567503 Art vectoriel chez  Vecteezy">
            <a:extLst>
              <a:ext uri="{FF2B5EF4-FFF2-40B4-BE49-F238E27FC236}">
                <a16:creationId xmlns:a16="http://schemas.microsoft.com/office/drawing/2014/main" id="{D8CC82C9-4BAC-898C-D3D6-4144A9A8E6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5" t="17741" r="8818" b="23637"/>
          <a:stretch/>
        </p:blipFill>
        <p:spPr bwMode="auto">
          <a:xfrm>
            <a:off x="10323681" y="5196447"/>
            <a:ext cx="781050" cy="60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PSC">
            <a:extLst>
              <a:ext uri="{FF2B5EF4-FFF2-40B4-BE49-F238E27FC236}">
                <a16:creationId xmlns:a16="http://schemas.microsoft.com/office/drawing/2014/main" id="{243B8C1D-A03D-8ED6-FDB2-AE3948039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863" y="34801"/>
            <a:ext cx="1264711" cy="64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228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C019D74-D155-AE26-E241-BEF8936C579D}"/>
              </a:ext>
            </a:extLst>
          </p:cNvPr>
          <p:cNvSpPr/>
          <p:nvPr/>
        </p:nvSpPr>
        <p:spPr>
          <a:xfrm>
            <a:off x="141668" y="6110177"/>
            <a:ext cx="2910625" cy="651232"/>
          </a:xfrm>
          <a:prstGeom prst="rect">
            <a:avLst/>
          </a:prstGeom>
          <a:solidFill>
            <a:srgbClr val="003E74"/>
          </a:solidFill>
          <a:ln>
            <a:solidFill>
              <a:srgbClr val="003E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85A173-EE5B-4443-8B4B-77C9A72C44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895" y="355288"/>
            <a:ext cx="11313756" cy="569349"/>
          </a:xfrm>
        </p:spPr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Variation de </a:t>
            </a:r>
            <a:r>
              <a:rPr lang="fr-FR" dirty="0" err="1">
                <a:solidFill>
                  <a:srgbClr val="002060"/>
                </a:solidFill>
              </a:rPr>
              <a:t>minmassgap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1026" name="Picture 2" descr="Centre national de la recherche scientifique — Wikipédia">
            <a:extLst>
              <a:ext uri="{FF2B5EF4-FFF2-40B4-BE49-F238E27FC236}">
                <a16:creationId xmlns:a16="http://schemas.microsoft.com/office/drawing/2014/main" id="{6A1F40AD-5617-51BB-AD5A-B9A35A9D9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8" y="6081741"/>
            <a:ext cx="756291" cy="75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brador">
            <a:extLst>
              <a:ext uri="{FF2B5EF4-FFF2-40B4-BE49-F238E27FC236}">
                <a16:creationId xmlns:a16="http://schemas.microsoft.com/office/drawing/2014/main" id="{F6BC4A1B-779D-C0B0-DAAD-A41BA7209C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88"/>
          <a:stretch/>
        </p:blipFill>
        <p:spPr bwMode="auto">
          <a:xfrm>
            <a:off x="897959" y="6142034"/>
            <a:ext cx="1089887" cy="63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B242AC0-8907-C419-99CB-F5875EAD8CB0}"/>
              </a:ext>
            </a:extLst>
          </p:cNvPr>
          <p:cNvSpPr txBox="1"/>
          <p:nvPr/>
        </p:nvSpPr>
        <p:spPr>
          <a:xfrm>
            <a:off x="5861050" y="6275220"/>
            <a:ext cx="46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E4F5F95-8CD0-B7E8-D9FA-18CCA3060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595" y="1983349"/>
            <a:ext cx="4996979" cy="282242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393314B-B4F4-BEFE-8F7C-62BF4A8D9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668" y="1813413"/>
            <a:ext cx="4854716" cy="3162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58CA6CDA-BCDA-BE06-ED32-5E6048527566}"/>
                  </a:ext>
                </a:extLst>
              </p:cNvPr>
              <p:cNvSpPr txBox="1"/>
              <p:nvPr/>
            </p:nvSpPr>
            <p:spPr>
              <a:xfrm>
                <a:off x="-94586" y="4975713"/>
                <a:ext cx="61221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/>
                  <a:t>Figure 16: </a:t>
                </a:r>
                <a:r>
                  <a:rPr lang="fr-FR" sz="1000" dirty="0" err="1"/>
                  <a:t>Scatter</a:t>
                </a:r>
                <a:r>
                  <a:rPr lang="fr-FR" sz="1000" dirty="0"/>
                  <a:t> plot dans le plan </a:t>
                </a:r>
                <a14:m>
                  <m:oMath xmlns:m="http://schemas.openxmlformats.org/officeDocument/2006/math">
                    <m:r>
                      <a:rPr lang="fr-FR" sz="1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fr-FR" sz="1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sz="1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000" dirty="0"/>
                  <a:t> des résultats de </a:t>
                </a:r>
                <a:r>
                  <a:rPr lang="fr-FR" sz="1000" dirty="0" err="1"/>
                  <a:t>SModelS</a:t>
                </a:r>
                <a:r>
                  <a:rPr lang="fr-FR" sz="1000" dirty="0"/>
                  <a:t>, en utilisant l’analyse la plus contraignante et plusieurs valeurs de </a:t>
                </a:r>
                <a:r>
                  <a:rPr lang="fr-FR" sz="1000" dirty="0" err="1"/>
                  <a:t>minmassgap</a:t>
                </a:r>
                <a:r>
                  <a:rPr lang="en-US" sz="1000" dirty="0"/>
                  <a:t>.</a:t>
                </a:r>
                <a:endParaRPr lang="fr-FR" sz="1000" i="1" dirty="0"/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58CA6CDA-BCDA-BE06-ED32-5E6048527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4586" y="4975713"/>
                <a:ext cx="6122194" cy="400110"/>
              </a:xfrm>
              <a:prstGeom prst="rect">
                <a:avLst/>
              </a:prstGeom>
              <a:blipFill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E82AA18B-4FDC-C4B4-D999-5BCCC5AA091D}"/>
                  </a:ext>
                </a:extLst>
              </p:cNvPr>
              <p:cNvSpPr txBox="1"/>
              <p:nvPr/>
            </p:nvSpPr>
            <p:spPr>
              <a:xfrm>
                <a:off x="6069806" y="4975713"/>
                <a:ext cx="612219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/>
                  <a:t>Figure 17: P</a:t>
                </a:r>
                <a:r>
                  <a:rPr lang="fr-FR" sz="1000" dirty="0"/>
                  <a:t>lot dans le plan </a:t>
                </a:r>
                <a14:m>
                  <m:oMath xmlns:m="http://schemas.openxmlformats.org/officeDocument/2006/math">
                    <m:r>
                      <a:rPr lang="fr-FR" sz="1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fr-FR" sz="1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sz="1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000" dirty="0"/>
                  <a:t> des résultats de </a:t>
                </a:r>
                <a:r>
                  <a:rPr lang="fr-FR" sz="1000" dirty="0" err="1"/>
                  <a:t>SModelS</a:t>
                </a:r>
                <a:r>
                  <a:rPr lang="fr-FR" sz="1000" dirty="0"/>
                  <a:t>, en utilisant l’analyse la plus contraignante et plusieurs valeurs de </a:t>
                </a:r>
                <a:r>
                  <a:rPr lang="fr-FR" sz="1000" dirty="0" err="1"/>
                  <a:t>minmassgap</a:t>
                </a:r>
                <a:r>
                  <a:rPr lang="fr-FR" sz="1000" dirty="0"/>
                  <a:t>, ainsi que des différences de masses entre les neutralino 2 et </a:t>
                </a:r>
                <a:r>
                  <a:rPr lang="fr-FR" sz="1000" dirty="0" err="1"/>
                  <a:t>chargino</a:t>
                </a:r>
                <a:r>
                  <a:rPr lang="fr-FR" sz="1000" dirty="0"/>
                  <a:t> 1 avec le neutralino 1</a:t>
                </a:r>
                <a:r>
                  <a:rPr lang="en-US" sz="1000" dirty="0"/>
                  <a:t>.</a:t>
                </a:r>
                <a:endParaRPr lang="fr-FR" sz="1000" i="1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E82AA18B-4FDC-C4B4-D999-5BCCC5AA0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806" y="4975713"/>
                <a:ext cx="6122194" cy="553998"/>
              </a:xfrm>
              <a:prstGeom prst="rect">
                <a:avLst/>
              </a:prstGeom>
              <a:blipFill>
                <a:blip r:embed="rId7"/>
                <a:stretch>
                  <a:fillRect b="-65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LPSC">
            <a:extLst>
              <a:ext uri="{FF2B5EF4-FFF2-40B4-BE49-F238E27FC236}">
                <a16:creationId xmlns:a16="http://schemas.microsoft.com/office/drawing/2014/main" id="{35355A40-BC9E-856E-6420-0255C92B2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863" y="34801"/>
            <a:ext cx="1264711" cy="64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533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C019D74-D155-AE26-E241-BEF8936C579D}"/>
              </a:ext>
            </a:extLst>
          </p:cNvPr>
          <p:cNvSpPr/>
          <p:nvPr/>
        </p:nvSpPr>
        <p:spPr>
          <a:xfrm>
            <a:off x="141668" y="6110177"/>
            <a:ext cx="2910625" cy="651232"/>
          </a:xfrm>
          <a:prstGeom prst="rect">
            <a:avLst/>
          </a:prstGeom>
          <a:solidFill>
            <a:srgbClr val="003E74"/>
          </a:solidFill>
          <a:ln>
            <a:solidFill>
              <a:srgbClr val="003E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85A173-EE5B-4443-8B4B-77C9A72C44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895" y="355288"/>
            <a:ext cx="11313756" cy="569349"/>
          </a:xfrm>
        </p:spPr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Conclusion</a:t>
            </a:r>
          </a:p>
        </p:txBody>
      </p:sp>
      <p:pic>
        <p:nvPicPr>
          <p:cNvPr id="1026" name="Picture 2" descr="Centre national de la recherche scientifique — Wikipédia">
            <a:extLst>
              <a:ext uri="{FF2B5EF4-FFF2-40B4-BE49-F238E27FC236}">
                <a16:creationId xmlns:a16="http://schemas.microsoft.com/office/drawing/2014/main" id="{6A1F40AD-5617-51BB-AD5A-B9A35A9D9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8" y="6081741"/>
            <a:ext cx="756291" cy="75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brador">
            <a:extLst>
              <a:ext uri="{FF2B5EF4-FFF2-40B4-BE49-F238E27FC236}">
                <a16:creationId xmlns:a16="http://schemas.microsoft.com/office/drawing/2014/main" id="{F6BC4A1B-779D-C0B0-DAAD-A41BA7209C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88"/>
          <a:stretch/>
        </p:blipFill>
        <p:spPr bwMode="auto">
          <a:xfrm>
            <a:off x="897959" y="6142034"/>
            <a:ext cx="1089887" cy="63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3D00E3E-23A9-C210-96EF-BFB97AC3D065}"/>
              </a:ext>
            </a:extLst>
          </p:cNvPr>
          <p:cNvSpPr txBox="1"/>
          <p:nvPr/>
        </p:nvSpPr>
        <p:spPr>
          <a:xfrm>
            <a:off x="5861050" y="6275220"/>
            <a:ext cx="46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12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42ACE82-4E25-EC76-5F31-6CF1579CC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321" y="1184127"/>
            <a:ext cx="5689457" cy="132873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824FF22-5076-519E-2229-97CC7C2323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672" y="924637"/>
            <a:ext cx="4320848" cy="227184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ACC2901-0DC7-57E5-3AE7-DA10179AEF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992" y="3174014"/>
            <a:ext cx="4504207" cy="142972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211E48D0-8DF1-B5FA-6DEC-FC2E8E29689E}"/>
              </a:ext>
            </a:extLst>
          </p:cNvPr>
          <p:cNvSpPr txBox="1"/>
          <p:nvPr/>
        </p:nvSpPr>
        <p:spPr>
          <a:xfrm>
            <a:off x="0" y="4603736"/>
            <a:ext cx="5524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18: </a:t>
            </a:r>
            <a:r>
              <a:rPr lang="fr-FR" sz="1000" dirty="0"/>
              <a:t>Super-multiplets chiraux et vectoriels du MSSM (Nicolas Bernal. Théorie et Phénoménologie du MSSM avec des Scalaires Lourds)</a:t>
            </a:r>
            <a:r>
              <a:rPr lang="en-US" sz="1000" dirty="0"/>
              <a:t>.</a:t>
            </a:r>
            <a:endParaRPr lang="fr-FR" sz="1000" i="1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C78AA0D-A819-C78F-BBAD-0263F5A40A3C}"/>
              </a:ext>
            </a:extLst>
          </p:cNvPr>
          <p:cNvSpPr/>
          <p:nvPr/>
        </p:nvSpPr>
        <p:spPr>
          <a:xfrm>
            <a:off x="8587145" y="909770"/>
            <a:ext cx="3090506" cy="187744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8A11129-73F5-A7C2-3381-A46545997C47}"/>
              </a:ext>
            </a:extLst>
          </p:cNvPr>
          <p:cNvSpPr txBox="1"/>
          <p:nvPr/>
        </p:nvSpPr>
        <p:spPr>
          <a:xfrm>
            <a:off x="4775199" y="3167710"/>
            <a:ext cx="7565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« Je ne dirais pas que c’est un échec, je dirais que c’est à plus haute énergie. »</a:t>
            </a:r>
          </a:p>
        </p:txBody>
      </p:sp>
      <p:pic>
        <p:nvPicPr>
          <p:cNvPr id="19" name="Espace réservé du contenu 6">
            <a:extLst>
              <a:ext uri="{FF2B5EF4-FFF2-40B4-BE49-F238E27FC236}">
                <a16:creationId xmlns:a16="http://schemas.microsoft.com/office/drawing/2014/main" id="{52CE46F9-949E-3A86-8978-C161AB0368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7048696" y="3641927"/>
            <a:ext cx="2640706" cy="1923618"/>
          </a:xfr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4B0D3FA1-256F-4149-F1DC-13A4DF5EDED6}"/>
              </a:ext>
            </a:extLst>
          </p:cNvPr>
          <p:cNvSpPr txBox="1"/>
          <p:nvPr/>
        </p:nvSpPr>
        <p:spPr>
          <a:xfrm>
            <a:off x="6184649" y="5565545"/>
            <a:ext cx="436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/>
              <a:t>Figure 19: </a:t>
            </a:r>
            <a:r>
              <a:rPr lang="fr-FR" sz="1000" dirty="0"/>
              <a:t>Schéma représentatif du SM comme théorie effective de modèle BSM (Effective </a:t>
            </a:r>
            <a:r>
              <a:rPr lang="fr-FR" sz="1000" dirty="0" err="1"/>
              <a:t>theory</a:t>
            </a:r>
            <a:r>
              <a:rPr lang="fr-FR" sz="1000" dirty="0"/>
              <a:t>, </a:t>
            </a:r>
            <a:r>
              <a:rPr lang="fr-FR" sz="1000" dirty="0" err="1"/>
              <a:t>Admir</a:t>
            </a:r>
            <a:r>
              <a:rPr lang="fr-FR" sz="1000" dirty="0"/>
              <a:t> </a:t>
            </a:r>
            <a:r>
              <a:rPr lang="fr-FR" sz="1000" dirty="0" err="1"/>
              <a:t>Greljo</a:t>
            </a:r>
            <a:r>
              <a:rPr lang="fr-FR" sz="1000" dirty="0"/>
              <a:t>)</a:t>
            </a:r>
            <a:endParaRPr lang="fr-FR" sz="1000" i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1A66FE-E3A8-C452-8FC9-0FD231B941B4}"/>
              </a:ext>
            </a:extLst>
          </p:cNvPr>
          <p:cNvSpPr/>
          <p:nvPr/>
        </p:nvSpPr>
        <p:spPr>
          <a:xfrm>
            <a:off x="6790118" y="4882128"/>
            <a:ext cx="756291" cy="5588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FFFF"/>
                </a:solidFill>
              </a:ln>
            </a:endParaRPr>
          </a:p>
        </p:txBody>
      </p:sp>
      <p:cxnSp>
        <p:nvCxnSpPr>
          <p:cNvPr id="23" name="Connecteur : en arc 22">
            <a:extLst>
              <a:ext uri="{FF2B5EF4-FFF2-40B4-BE49-F238E27FC236}">
                <a16:creationId xmlns:a16="http://schemas.microsoft.com/office/drawing/2014/main" id="{0387CA50-1C65-3339-1A3F-26A1C72BA5AB}"/>
              </a:ext>
            </a:extLst>
          </p:cNvPr>
          <p:cNvCxnSpPr>
            <a:cxnSpLocks/>
            <a:stCxn id="17" idx="2"/>
            <a:endCxn id="19" idx="1"/>
          </p:cNvCxnSpPr>
          <p:nvPr/>
        </p:nvCxnSpPr>
        <p:spPr>
          <a:xfrm rot="5400000">
            <a:off x="7270008" y="3315730"/>
            <a:ext cx="1066694" cy="1509318"/>
          </a:xfrm>
          <a:prstGeom prst="curvedConnector4">
            <a:avLst>
              <a:gd name="adj1" fmla="val 18608"/>
              <a:gd name="adj2" fmla="val 182040"/>
            </a:avLst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LPSC">
            <a:extLst>
              <a:ext uri="{FF2B5EF4-FFF2-40B4-BE49-F238E27FC236}">
                <a16:creationId xmlns:a16="http://schemas.microsoft.com/office/drawing/2014/main" id="{C85A970F-9A94-35B4-0867-A040A2BAC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863" y="34801"/>
            <a:ext cx="1264711" cy="64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395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85A173-EE5B-4443-8B4B-77C9A72C44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895" y="355288"/>
            <a:ext cx="11313756" cy="569349"/>
          </a:xfrm>
        </p:spPr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Supersymétrie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30C3E15-845D-8747-9CCE-6AF3CB841B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3895" y="1708151"/>
                <a:ext cx="5499460" cy="4067175"/>
              </a:xfrm>
            </p:spPr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/>
                  <a:t>Groupe de Poincaré</a:t>
                </a:r>
              </a:p>
              <a:p>
                <a:pPr algn="ctr"/>
                <a:r>
                  <a:rPr lang="fr-FR" sz="1600" dirty="0">
                    <a:solidFill>
                      <a:schemeClr val="accent1">
                        <a:lumMod val="75000"/>
                      </a:schemeClr>
                    </a:solidFill>
                  </a:rPr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fr-FR" sz="1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  <m:r>
                      <a:rPr lang="fr-FR" sz="1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]=0                             </m:t>
                    </m:r>
                    <m:d>
                      <m:dPr>
                        <m:begChr m:val="["/>
                        <m:endChr m:val="]"/>
                        <m:ctrlP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16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6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fr-FR" sz="16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p>
                        </m:sSup>
                        <m: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fr-FR" sz="16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6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fr-FR" sz="16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p>
                        </m:sSup>
                      </m:e>
                    </m:d>
                    <m:r>
                      <a:rPr lang="fr-FR" sz="1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fr-FR" sz="1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sSup>
                      <m:sSupPr>
                        <m:ctrlP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𝜈𝜎</m:t>
                        </m:r>
                      </m:sup>
                    </m:sSup>
                    <m:r>
                      <a:rPr lang="fr-FR" sz="1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  <m:sSup>
                      <m:sSupPr>
                        <m:ctrlP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𝜇𝜎</m:t>
                        </m:r>
                      </m:sup>
                    </m:sSup>
                    <m:r>
                      <a:rPr lang="fr-FR" sz="1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600" dirty="0">
                    <a:solidFill>
                      <a:schemeClr val="accent1">
                        <a:lumMod val="75000"/>
                      </a:schemeClr>
                    </a:solidFill>
                  </a:rPr>
                  <a:t>  </a:t>
                </a:r>
              </a:p>
              <a:p>
                <a:pPr algn="ctr"/>
                <a:r>
                  <a:rPr lang="fr-FR" sz="1600" b="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16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6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fr-FR" sz="16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p>
                        </m:sSup>
                        <m: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fr-FR" sz="16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6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fr-FR" sz="16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𝜌𝜎</m:t>
                            </m:r>
                          </m:sup>
                        </m:sSup>
                      </m:e>
                    </m:d>
                    <m:r>
                      <a:rPr lang="fr-FR" sz="1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fr-FR" sz="1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𝜈𝜌</m:t>
                        </m:r>
                      </m:sup>
                    </m:sSup>
                    <m:sSup>
                      <m:sSupPr>
                        <m:ctrlP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𝜇𝜎</m:t>
                        </m:r>
                      </m:sup>
                    </m:sSup>
                    <m:r>
                      <a:rPr lang="fr-FR" sz="1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𝜈𝜎</m:t>
                        </m:r>
                      </m:sup>
                    </m:sSup>
                    <m:sSup>
                      <m:sSupPr>
                        <m:ctrlP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𝜇𝜌</m:t>
                        </m:r>
                      </m:sup>
                    </m:sSup>
                    <m:r>
                      <a:rPr lang="fr-FR" sz="1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𝜇𝜎</m:t>
                        </m:r>
                      </m:sup>
                    </m:sSup>
                    <m:sSup>
                      <m:sSupPr>
                        <m:ctrlP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𝜈𝜌</m:t>
                        </m:r>
                      </m:sup>
                    </m:sSup>
                    <m:r>
                      <a:rPr lang="fr-FR" sz="1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𝜇𝜌</m:t>
                        </m:r>
                      </m:sup>
                    </m:sSup>
                    <m:sSup>
                      <m:sSupPr>
                        <m:ctrlP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𝜈𝜎</m:t>
                        </m:r>
                      </m:sup>
                    </m:sSup>
                    <m:r>
                      <a:rPr lang="fr-FR" sz="1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16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algn="ctr"/>
                <a:endParaRPr lang="fr-FR" sz="16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/>
                  <a:t>Théorème de Coleman-</a:t>
                </a:r>
                <a:r>
                  <a:rPr lang="fr-FR" sz="1400" dirty="0" err="1"/>
                  <a:t>Mandula</a:t>
                </a:r>
                <a:endParaRPr lang="fr-FR" sz="12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𝑃𝑜𝑖𝑛𝑐𝑎𝑟</m:t>
                      </m:r>
                      <m:r>
                        <a:rPr lang="fr-FR" sz="1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é×</m:t>
                      </m:r>
                      <m:r>
                        <a:rPr lang="fr-FR" sz="1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𝑆𝑦𝑚</m:t>
                      </m:r>
                      <m:r>
                        <a:rPr lang="fr-FR" sz="1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fr-FR" sz="1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𝑡𝑟𝑖𝑒</m:t>
                      </m:r>
                    </m:oMath>
                  </m:oMathPara>
                </a14:m>
                <a:endParaRPr lang="fr-FR" sz="1600" dirty="0"/>
              </a:p>
              <a:p>
                <a:pPr algn="ctr"/>
                <a:endParaRPr lang="fr-FR" sz="160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fr-FR" sz="1400" dirty="0"/>
                  <a:t>   Supersymétrie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fr-FR" sz="16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1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1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𝑔𝑟𝑎𝑑𝑒𝑑</m:t>
                      </m:r>
                      <m:r>
                        <a:rPr lang="fr-FR" sz="1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𝐿𝑖𝑒</m:t>
                      </m:r>
                      <m:r>
                        <a:rPr lang="fr-FR" sz="1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𝑎𝑙𝑔𝑒𝑏𝑟𝑎</m:t>
                      </m:r>
                    </m:oMath>
                  </m:oMathPara>
                </a14:m>
                <a:endParaRPr lang="fr-FR" sz="16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fr-F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/>
                  <a:t>Brisure de la supersymétrie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𝐺𝑜𝑙𝑑𝑠𝑡𝑖𝑛𝑜</m:t>
                      </m:r>
                      <m:r>
                        <a:rPr lang="fr-FR" sz="16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fr-FR" sz="16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fr-FR" sz="14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30C3E15-845D-8747-9CCE-6AF3CB841B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3895" y="1708151"/>
                <a:ext cx="5499460" cy="4067175"/>
              </a:xfrm>
              <a:blipFill>
                <a:blip r:embed="rId2"/>
                <a:stretch>
                  <a:fillRect l="-1885" t="-179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>
            <a:extLst>
              <a:ext uri="{FF2B5EF4-FFF2-40B4-BE49-F238E27FC236}">
                <a16:creationId xmlns:a16="http://schemas.microsoft.com/office/drawing/2014/main" id="{DD132B6C-91ED-D51A-665E-0D7E1D47CF19}"/>
              </a:ext>
            </a:extLst>
          </p:cNvPr>
          <p:cNvSpPr txBox="1"/>
          <p:nvPr/>
        </p:nvSpPr>
        <p:spPr>
          <a:xfrm>
            <a:off x="7095689" y="4857949"/>
            <a:ext cx="37655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/>
              <a:t>Figure 1: Boson-Fermion transformation (Supersymétrie, université de Glasgow </a:t>
            </a:r>
            <a:r>
              <a:rPr lang="fr-FR" sz="1000" i="1" dirty="0">
                <a:hlinkClick r:id="rId3"/>
              </a:rPr>
              <a:t>http://www.physics.gla.ac.uk/ppt/bsm.htm</a:t>
            </a:r>
            <a:r>
              <a:rPr lang="fr-FR" sz="1000" i="1" dirty="0"/>
              <a:t>).</a:t>
            </a: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2DD3261-366C-E033-3E18-40A7632EAE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355" y="2000050"/>
            <a:ext cx="6230219" cy="28578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AEFD83C-9E12-F4E3-67B4-49CB5C6F9546}"/>
              </a:ext>
            </a:extLst>
          </p:cNvPr>
          <p:cNvSpPr/>
          <p:nvPr/>
        </p:nvSpPr>
        <p:spPr>
          <a:xfrm>
            <a:off x="141668" y="6110177"/>
            <a:ext cx="2910625" cy="651232"/>
          </a:xfrm>
          <a:prstGeom prst="rect">
            <a:avLst/>
          </a:prstGeom>
          <a:solidFill>
            <a:srgbClr val="003E74"/>
          </a:solidFill>
          <a:ln>
            <a:solidFill>
              <a:srgbClr val="003E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 descr="Centre national de la recherche scientifique — Wikipédia">
            <a:extLst>
              <a:ext uri="{FF2B5EF4-FFF2-40B4-BE49-F238E27FC236}">
                <a16:creationId xmlns:a16="http://schemas.microsoft.com/office/drawing/2014/main" id="{E9A45097-2E97-C848-A6E0-1A7766ED5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8" y="6081741"/>
            <a:ext cx="756291" cy="75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Labrador">
            <a:extLst>
              <a:ext uri="{FF2B5EF4-FFF2-40B4-BE49-F238E27FC236}">
                <a16:creationId xmlns:a16="http://schemas.microsoft.com/office/drawing/2014/main" id="{694D8133-E51B-908A-746B-D58D71BBE6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88"/>
          <a:stretch/>
        </p:blipFill>
        <p:spPr bwMode="auto">
          <a:xfrm>
            <a:off x="897959" y="6142034"/>
            <a:ext cx="1089887" cy="63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LPSC">
            <a:extLst>
              <a:ext uri="{FF2B5EF4-FFF2-40B4-BE49-F238E27FC236}">
                <a16:creationId xmlns:a16="http://schemas.microsoft.com/office/drawing/2014/main" id="{F7228531-028D-69FC-8FC9-8F02281BD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863" y="34801"/>
            <a:ext cx="1264711" cy="64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BEE06F9-7C6E-6063-95F0-2BEA414091B6}"/>
              </a:ext>
            </a:extLst>
          </p:cNvPr>
          <p:cNvSpPr txBox="1"/>
          <p:nvPr/>
        </p:nvSpPr>
        <p:spPr>
          <a:xfrm>
            <a:off x="5861050" y="6275220"/>
            <a:ext cx="46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592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85A173-EE5B-4443-8B4B-77C9A72C44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895" y="355288"/>
            <a:ext cx="11313756" cy="569349"/>
          </a:xfrm>
        </p:spPr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Secteur </a:t>
            </a:r>
            <a:r>
              <a:rPr lang="fr-FR" dirty="0" err="1">
                <a:solidFill>
                  <a:srgbClr val="002060"/>
                </a:solidFill>
              </a:rPr>
              <a:t>electrowikino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EFD83C-9E12-F4E3-67B4-49CB5C6F9546}"/>
              </a:ext>
            </a:extLst>
          </p:cNvPr>
          <p:cNvSpPr/>
          <p:nvPr/>
        </p:nvSpPr>
        <p:spPr>
          <a:xfrm>
            <a:off x="141668" y="6110177"/>
            <a:ext cx="2910625" cy="651232"/>
          </a:xfrm>
          <a:prstGeom prst="rect">
            <a:avLst/>
          </a:prstGeom>
          <a:solidFill>
            <a:srgbClr val="003E74"/>
          </a:solidFill>
          <a:ln>
            <a:solidFill>
              <a:srgbClr val="003E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 descr="Centre national de la recherche scientifique — Wikipédia">
            <a:extLst>
              <a:ext uri="{FF2B5EF4-FFF2-40B4-BE49-F238E27FC236}">
                <a16:creationId xmlns:a16="http://schemas.microsoft.com/office/drawing/2014/main" id="{E9A45097-2E97-C848-A6E0-1A7766ED5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8" y="6081741"/>
            <a:ext cx="756291" cy="75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Labrador">
            <a:extLst>
              <a:ext uri="{FF2B5EF4-FFF2-40B4-BE49-F238E27FC236}">
                <a16:creationId xmlns:a16="http://schemas.microsoft.com/office/drawing/2014/main" id="{694D8133-E51B-908A-746B-D58D71BBE6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88"/>
          <a:stretch/>
        </p:blipFill>
        <p:spPr bwMode="auto">
          <a:xfrm>
            <a:off x="897959" y="6142034"/>
            <a:ext cx="1089887" cy="63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Espace réservé du contenu 10">
                <a:extLst>
                  <a:ext uri="{FF2B5EF4-FFF2-40B4-BE49-F238E27FC236}">
                    <a16:creationId xmlns:a16="http://schemas.microsoft.com/office/drawing/2014/main" id="{3BFCC3D9-2476-2528-CE8A-BBCD8656A1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3895" y="924637"/>
                <a:ext cx="11038673" cy="465251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fr-FR" b="0" dirty="0"/>
                  <a:t> </a:t>
                </a:r>
                <a:r>
                  <a:rPr lang="fr-FR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𝓛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acc>
                          <m:accPr>
                            <m:chr m:val="̃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acc>
                          <m:accPr>
                            <m:chr m:val="̃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acc>
                          <m:accPr>
                            <m:chr m:val="̃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acc>
                        <m:acc>
                          <m:accPr>
                            <m:chr m:val="̃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acc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sSubSup>
                          <m:sSub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sSubSup>
                          <m:sSub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h𝑖𝑔𝑔𝑠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h𝑖𝑔𝑔𝑠𝑖𝑛𝑜</m:t>
                    </m:r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𝑔𝑎𝑢𝑔𝑖𝑛𝑜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𝑐𝑜𝑢𝑝𝑙𝑖𝑛𝑔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1" name="Espace réservé du contenu 10">
                <a:extLst>
                  <a:ext uri="{FF2B5EF4-FFF2-40B4-BE49-F238E27FC236}">
                    <a16:creationId xmlns:a16="http://schemas.microsoft.com/office/drawing/2014/main" id="{3BFCC3D9-2476-2528-CE8A-BBCD8656A1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3895" y="924637"/>
                <a:ext cx="11038673" cy="465251"/>
              </a:xfrm>
              <a:blipFill>
                <a:blip r:embed="rId6"/>
                <a:stretch>
                  <a:fillRect t="-14474" b="-2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C9A390BE-B9B8-1B96-CDCB-A53954411BA9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3300983" y="1389888"/>
            <a:ext cx="2582249" cy="3657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E5A956C0-3A5A-44E1-F830-23652DF91822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5883232" y="1389888"/>
            <a:ext cx="2474384" cy="3657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C4738426-FF2F-CDAB-53B3-150084B1E548}"/>
                  </a:ext>
                </a:extLst>
              </p:cNvPr>
              <p:cNvSpPr txBox="1"/>
              <p:nvPr/>
            </p:nvSpPr>
            <p:spPr>
              <a:xfrm>
                <a:off x="1315503" y="1755648"/>
                <a:ext cx="3970959" cy="2411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  <m:e>
                                <m:f>
                                  <m:f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p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f>
                                  <m:f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sSub>
                                      <m:sSubPr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sSub>
                                      <m:sSubPr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p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sSub>
                                      <m:sSubPr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p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sSub>
                                      <m:sSubPr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C4738426-FF2F-CDAB-53B3-150084B1E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503" y="1755648"/>
                <a:ext cx="3970959" cy="24110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FFF3D202-B9BD-0A90-7221-C48684734DA0}"/>
                  </a:ext>
                </a:extLst>
              </p:cNvPr>
              <p:cNvSpPr txBox="1"/>
              <p:nvPr/>
            </p:nvSpPr>
            <p:spPr>
              <a:xfrm>
                <a:off x="7047545" y="1843303"/>
                <a:ext cx="2620141" cy="1078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FFF3D202-B9BD-0A90-7221-C48684734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7545" y="1843303"/>
                <a:ext cx="2620141" cy="10789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D2AE2095-2CD6-A903-7B75-104B2AEC14DC}"/>
                  </a:ext>
                </a:extLst>
              </p:cNvPr>
              <p:cNvSpPr txBox="1"/>
              <p:nvPr/>
            </p:nvSpPr>
            <p:spPr>
              <a:xfrm>
                <a:off x="1596980" y="4393953"/>
                <a:ext cx="1859803" cy="13150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̃"/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  <m:sup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  <m:sup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D2AE2095-2CD6-A903-7B75-104B2AEC1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980" y="4393953"/>
                <a:ext cx="1859803" cy="13150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449C77E8-F0EE-1CA5-90A4-A3A7C2D9B963}"/>
                  </a:ext>
                </a:extLst>
              </p:cNvPr>
              <p:cNvSpPr txBox="1"/>
              <p:nvPr/>
            </p:nvSpPr>
            <p:spPr>
              <a:xfrm>
                <a:off x="6281284" y="3213789"/>
                <a:ext cx="1678280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  <m:sup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449C77E8-F0EE-1CA5-90A4-A3A7C2D9B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284" y="3213789"/>
                <a:ext cx="1678280" cy="6223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3071726E-638B-8B48-FA97-22C905236304}"/>
                  </a:ext>
                </a:extLst>
              </p:cNvPr>
              <p:cNvSpPr txBox="1"/>
              <p:nvPr/>
            </p:nvSpPr>
            <p:spPr>
              <a:xfrm>
                <a:off x="8828546" y="3213789"/>
                <a:ext cx="168988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  <m:sup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3071726E-638B-8B48-FA97-22C905236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8546" y="3213789"/>
                <a:ext cx="1689886" cy="6223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C43E0FD6-4CBD-D05B-F12F-A2B648BCF639}"/>
              </a:ext>
            </a:extLst>
          </p:cNvPr>
          <p:cNvCxnSpPr>
            <a:stCxn id="11" idx="2"/>
          </p:cNvCxnSpPr>
          <p:nvPr/>
        </p:nvCxnSpPr>
        <p:spPr>
          <a:xfrm flipH="1">
            <a:off x="5883231" y="1389888"/>
            <a:ext cx="1" cy="469185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Ellipse 32">
            <a:extLst>
              <a:ext uri="{FF2B5EF4-FFF2-40B4-BE49-F238E27FC236}">
                <a16:creationId xmlns:a16="http://schemas.microsoft.com/office/drawing/2014/main" id="{6C49EC75-5190-9C9E-7BD7-03BE77939EB0}"/>
              </a:ext>
            </a:extLst>
          </p:cNvPr>
          <p:cNvSpPr/>
          <p:nvPr/>
        </p:nvSpPr>
        <p:spPr>
          <a:xfrm>
            <a:off x="1740497" y="903038"/>
            <a:ext cx="774103" cy="41028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464F4021-30EC-C6D4-FD3A-0EBA1FDC9563}"/>
              </a:ext>
            </a:extLst>
          </p:cNvPr>
          <p:cNvSpPr/>
          <p:nvPr/>
        </p:nvSpPr>
        <p:spPr>
          <a:xfrm>
            <a:off x="1472240" y="1891551"/>
            <a:ext cx="774103" cy="41028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A6C23D6B-2E20-E2F7-E4EB-B379D1D7DA3D}"/>
              </a:ext>
            </a:extLst>
          </p:cNvPr>
          <p:cNvCxnSpPr/>
          <p:nvPr/>
        </p:nvCxnSpPr>
        <p:spPr>
          <a:xfrm>
            <a:off x="5883231" y="4166693"/>
            <a:ext cx="630876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19F4C6EF-DA13-299D-7565-A6AF8F82C2A7}"/>
                  </a:ext>
                </a:extLst>
              </p:cNvPr>
              <p:cNvSpPr txBox="1"/>
              <p:nvPr/>
            </p:nvSpPr>
            <p:spPr>
              <a:xfrm>
                <a:off x="5002792" y="355738"/>
                <a:ext cx="1278492" cy="2838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19F4C6EF-DA13-299D-7565-A6AF8F82C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792" y="355738"/>
                <a:ext cx="1278492" cy="283860"/>
              </a:xfrm>
              <a:prstGeom prst="rect">
                <a:avLst/>
              </a:prstGeom>
              <a:blipFill>
                <a:blip r:embed="rId12"/>
                <a:stretch>
                  <a:fillRect l="-4306" t="-25532" r="-23445" b="-85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749CD652-752E-A7C6-BD0C-64ACF51D29C5}"/>
                  </a:ext>
                </a:extLst>
              </p:cNvPr>
              <p:cNvSpPr txBox="1"/>
              <p:nvPr/>
            </p:nvSpPr>
            <p:spPr>
              <a:xfrm>
                <a:off x="6608804" y="355288"/>
                <a:ext cx="13251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&gt; 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749CD652-752E-A7C6-BD0C-64ACF51D2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804" y="355288"/>
                <a:ext cx="1325106" cy="276999"/>
              </a:xfrm>
              <a:prstGeom prst="rect">
                <a:avLst/>
              </a:prstGeom>
              <a:blipFill>
                <a:blip r:embed="rId13"/>
                <a:stretch>
                  <a:fillRect l="-3226" r="-922" b="-108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03796309-6F39-0303-1389-7B54061FAC2B}"/>
                  </a:ext>
                </a:extLst>
              </p:cNvPr>
              <p:cNvSpPr txBox="1"/>
              <p:nvPr/>
            </p:nvSpPr>
            <p:spPr>
              <a:xfrm>
                <a:off x="8071825" y="373051"/>
                <a:ext cx="13830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&gt; 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03796309-6F39-0303-1389-7B54061FA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1825" y="373051"/>
                <a:ext cx="1383071" cy="276999"/>
              </a:xfrm>
              <a:prstGeom prst="rect">
                <a:avLst/>
              </a:prstGeom>
              <a:blipFill>
                <a:blip r:embed="rId14"/>
                <a:stretch>
                  <a:fillRect l="-1322" b="-152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Ellipse 41">
            <a:extLst>
              <a:ext uri="{FF2B5EF4-FFF2-40B4-BE49-F238E27FC236}">
                <a16:creationId xmlns:a16="http://schemas.microsoft.com/office/drawing/2014/main" id="{FF9A8457-4295-7475-C669-8841CE42BB46}"/>
              </a:ext>
            </a:extLst>
          </p:cNvPr>
          <p:cNvSpPr/>
          <p:nvPr/>
        </p:nvSpPr>
        <p:spPr>
          <a:xfrm>
            <a:off x="5172363" y="886356"/>
            <a:ext cx="710868" cy="465251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4A065282-A322-AC36-91C2-D8763453F7B1}"/>
              </a:ext>
            </a:extLst>
          </p:cNvPr>
          <p:cNvSpPr/>
          <p:nvPr/>
        </p:nvSpPr>
        <p:spPr>
          <a:xfrm>
            <a:off x="4571999" y="3015022"/>
            <a:ext cx="512065" cy="465251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A4F8EAAC-0831-0E69-1DE8-D99150F0DC2C}"/>
              </a:ext>
            </a:extLst>
          </p:cNvPr>
          <p:cNvSpPr/>
          <p:nvPr/>
        </p:nvSpPr>
        <p:spPr>
          <a:xfrm>
            <a:off x="3538727" y="3657171"/>
            <a:ext cx="493777" cy="465251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D0393F08-FA17-2156-7588-9FB332FCE45F}"/>
              </a:ext>
            </a:extLst>
          </p:cNvPr>
          <p:cNvSpPr/>
          <p:nvPr/>
        </p:nvSpPr>
        <p:spPr>
          <a:xfrm>
            <a:off x="4179622" y="876955"/>
            <a:ext cx="774102" cy="4891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5FA0E58A-AF6C-722F-C79D-5A98383BF333}"/>
              </a:ext>
            </a:extLst>
          </p:cNvPr>
          <p:cNvSpPr/>
          <p:nvPr/>
        </p:nvSpPr>
        <p:spPr>
          <a:xfrm>
            <a:off x="9089135" y="2087012"/>
            <a:ext cx="365761" cy="3292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179E5220-2A3C-5F03-0698-C819E6BECD00}"/>
              </a:ext>
            </a:extLst>
          </p:cNvPr>
          <p:cNvSpPr/>
          <p:nvPr/>
        </p:nvSpPr>
        <p:spPr>
          <a:xfrm>
            <a:off x="7868710" y="2625216"/>
            <a:ext cx="401051" cy="362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9007FF2C-D21B-BF40-BFCA-5433B1998C7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66894" y="4240181"/>
            <a:ext cx="5044481" cy="1178107"/>
          </a:xfrm>
          <a:prstGeom prst="rect">
            <a:avLst/>
          </a:prstGeom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434CC5AD-3FEA-9529-C4A6-8CB8F7B3F4FF}"/>
              </a:ext>
            </a:extLst>
          </p:cNvPr>
          <p:cNvSpPr txBox="1"/>
          <p:nvPr/>
        </p:nvSpPr>
        <p:spPr>
          <a:xfrm>
            <a:off x="7389240" y="5464926"/>
            <a:ext cx="37655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/>
              <a:t>Figure 2: Différents scénarios du MSSM (Supersymétrie, université de Glasgow </a:t>
            </a:r>
            <a:r>
              <a:rPr lang="fr-FR" sz="1000" i="1" dirty="0">
                <a:hlinkClick r:id="rId16"/>
              </a:rPr>
              <a:t>http://www.physics.gla.ac.uk/ppt/bsm.htm</a:t>
            </a:r>
            <a:r>
              <a:rPr lang="fr-FR" sz="1000" i="1" dirty="0"/>
              <a:t>).</a:t>
            </a:r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3715541-DD31-3A7F-93E9-09886FC36087}"/>
              </a:ext>
            </a:extLst>
          </p:cNvPr>
          <p:cNvSpPr txBox="1"/>
          <p:nvPr/>
        </p:nvSpPr>
        <p:spPr>
          <a:xfrm>
            <a:off x="5861050" y="6275220"/>
            <a:ext cx="46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5" name="Picture 2" descr="LPSC">
            <a:extLst>
              <a:ext uri="{FF2B5EF4-FFF2-40B4-BE49-F238E27FC236}">
                <a16:creationId xmlns:a16="http://schemas.microsoft.com/office/drawing/2014/main" id="{096A22A8-377D-7815-6DCB-2C3379B24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863" y="34801"/>
            <a:ext cx="1264711" cy="64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014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85A173-EE5B-4443-8B4B-77C9A72C44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895" y="355288"/>
            <a:ext cx="11313756" cy="569349"/>
          </a:xfrm>
        </p:spPr>
        <p:txBody>
          <a:bodyPr/>
          <a:lstStyle/>
          <a:p>
            <a:r>
              <a:rPr lang="fr-FR" dirty="0" err="1">
                <a:solidFill>
                  <a:srgbClr val="002060"/>
                </a:solidFill>
              </a:rPr>
              <a:t>Gauginos</a:t>
            </a:r>
            <a:r>
              <a:rPr lang="fr-FR" dirty="0">
                <a:solidFill>
                  <a:srgbClr val="002060"/>
                </a:solidFill>
              </a:rPr>
              <a:t> mass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EFD83C-9E12-F4E3-67B4-49CB5C6F9546}"/>
              </a:ext>
            </a:extLst>
          </p:cNvPr>
          <p:cNvSpPr/>
          <p:nvPr/>
        </p:nvSpPr>
        <p:spPr>
          <a:xfrm>
            <a:off x="141668" y="6110177"/>
            <a:ext cx="2910625" cy="651232"/>
          </a:xfrm>
          <a:prstGeom prst="rect">
            <a:avLst/>
          </a:prstGeom>
          <a:solidFill>
            <a:srgbClr val="003E74"/>
          </a:solidFill>
          <a:ln>
            <a:solidFill>
              <a:srgbClr val="003E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 descr="Centre national de la recherche scientifique — Wikipédia">
            <a:extLst>
              <a:ext uri="{FF2B5EF4-FFF2-40B4-BE49-F238E27FC236}">
                <a16:creationId xmlns:a16="http://schemas.microsoft.com/office/drawing/2014/main" id="{E9A45097-2E97-C848-A6E0-1A7766ED5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8" y="6081741"/>
            <a:ext cx="756291" cy="75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Labrador">
            <a:extLst>
              <a:ext uri="{FF2B5EF4-FFF2-40B4-BE49-F238E27FC236}">
                <a16:creationId xmlns:a16="http://schemas.microsoft.com/office/drawing/2014/main" id="{694D8133-E51B-908A-746B-D58D71BBE6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88"/>
          <a:stretch/>
        </p:blipFill>
        <p:spPr bwMode="auto">
          <a:xfrm>
            <a:off x="897959" y="6142034"/>
            <a:ext cx="1089887" cy="63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lèche : haut 13">
            <a:extLst>
              <a:ext uri="{FF2B5EF4-FFF2-40B4-BE49-F238E27FC236}">
                <a16:creationId xmlns:a16="http://schemas.microsoft.com/office/drawing/2014/main" id="{D613BA04-8A21-C81E-0EA9-62F92F3CD595}"/>
              </a:ext>
            </a:extLst>
          </p:cNvPr>
          <p:cNvSpPr/>
          <p:nvPr/>
        </p:nvSpPr>
        <p:spPr>
          <a:xfrm>
            <a:off x="4056888" y="1453587"/>
            <a:ext cx="822960" cy="448970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 : haut 16">
            <a:extLst>
              <a:ext uri="{FF2B5EF4-FFF2-40B4-BE49-F238E27FC236}">
                <a16:creationId xmlns:a16="http://schemas.microsoft.com/office/drawing/2014/main" id="{ADB3D956-E32E-11CC-8142-C33AB7D1D4B1}"/>
              </a:ext>
            </a:extLst>
          </p:cNvPr>
          <p:cNvSpPr/>
          <p:nvPr/>
        </p:nvSpPr>
        <p:spPr>
          <a:xfrm>
            <a:off x="8589264" y="1453587"/>
            <a:ext cx="822960" cy="448970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87C9F584-BB7C-024D-992D-A93D4BF3C779}"/>
                  </a:ext>
                </a:extLst>
              </p:cNvPr>
              <p:cNvSpPr txBox="1"/>
              <p:nvPr/>
            </p:nvSpPr>
            <p:spPr>
              <a:xfrm>
                <a:off x="4994212" y="1453587"/>
                <a:ext cx="3385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87C9F584-BB7C-024D-992D-A93D4BF3C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212" y="1453587"/>
                <a:ext cx="338554" cy="276999"/>
              </a:xfrm>
              <a:prstGeom prst="rect">
                <a:avLst/>
              </a:prstGeom>
              <a:blipFill>
                <a:blip r:embed="rId6"/>
                <a:stretch>
                  <a:fillRect l="-14286" r="-7143" b="-152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3E512115-73F6-6C91-F53C-38008CFF2567}"/>
                  </a:ext>
                </a:extLst>
              </p:cNvPr>
              <p:cNvSpPr txBox="1"/>
              <p:nvPr/>
            </p:nvSpPr>
            <p:spPr>
              <a:xfrm>
                <a:off x="9530363" y="1453587"/>
                <a:ext cx="3385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3E512115-73F6-6C91-F53C-38008CFF2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363" y="1453587"/>
                <a:ext cx="338554" cy="276999"/>
              </a:xfrm>
              <a:prstGeom prst="rect">
                <a:avLst/>
              </a:prstGeom>
              <a:blipFill>
                <a:blip r:embed="rId7"/>
                <a:stretch>
                  <a:fillRect l="-14286" r="-7143" b="-152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19B24CBF-1F06-25BC-F4B9-6A379789A1F6}"/>
                  </a:ext>
                </a:extLst>
              </p:cNvPr>
              <p:cNvSpPr txBox="1"/>
              <p:nvPr/>
            </p:nvSpPr>
            <p:spPr>
              <a:xfrm>
                <a:off x="4994212" y="3434847"/>
                <a:ext cx="3438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19B24CBF-1F06-25BC-F4B9-6A379789A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212" y="3434847"/>
                <a:ext cx="343877" cy="276999"/>
              </a:xfrm>
              <a:prstGeom prst="rect">
                <a:avLst/>
              </a:prstGeom>
              <a:blipFill>
                <a:blip r:embed="rId8"/>
                <a:stretch>
                  <a:fillRect l="-15789" r="-5263" b="-152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0B959FBF-1506-2D29-E192-CAB670979D00}"/>
                  </a:ext>
                </a:extLst>
              </p:cNvPr>
              <p:cNvSpPr txBox="1"/>
              <p:nvPr/>
            </p:nvSpPr>
            <p:spPr>
              <a:xfrm>
                <a:off x="4879848" y="5538757"/>
                <a:ext cx="1857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0B959FBF-1506-2D29-E192-CAB670979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848" y="5538757"/>
                <a:ext cx="185755" cy="276999"/>
              </a:xfrm>
              <a:prstGeom prst="rect">
                <a:avLst/>
              </a:prstGeom>
              <a:blipFill>
                <a:blip r:embed="rId9"/>
                <a:stretch>
                  <a:fillRect l="-33333" r="-26667" b="-2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011DDF1D-1468-B280-DDCD-19E7303DB9A8}"/>
                  </a:ext>
                </a:extLst>
              </p:cNvPr>
              <p:cNvSpPr txBox="1"/>
              <p:nvPr/>
            </p:nvSpPr>
            <p:spPr>
              <a:xfrm>
                <a:off x="9530363" y="3429000"/>
                <a:ext cx="1857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011DDF1D-1468-B280-DDCD-19E7303DB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363" y="3429000"/>
                <a:ext cx="185755" cy="276999"/>
              </a:xfrm>
              <a:prstGeom prst="rect">
                <a:avLst/>
              </a:prstGeom>
              <a:blipFill>
                <a:blip r:embed="rId10"/>
                <a:stretch>
                  <a:fillRect l="-29032" r="-25806" b="-2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A6A06FBA-7FB2-27C8-437D-61BE11BA30E3}"/>
                  </a:ext>
                </a:extLst>
              </p:cNvPr>
              <p:cNvSpPr txBox="1"/>
              <p:nvPr/>
            </p:nvSpPr>
            <p:spPr>
              <a:xfrm>
                <a:off x="9544179" y="5602283"/>
                <a:ext cx="3438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A6A06FBA-7FB2-27C8-437D-61BE11BA3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4179" y="5602283"/>
                <a:ext cx="343877" cy="276999"/>
              </a:xfrm>
              <a:prstGeom prst="rect">
                <a:avLst/>
              </a:prstGeom>
              <a:blipFill>
                <a:blip r:embed="rId11"/>
                <a:stretch>
                  <a:fillRect l="-17857" r="-5357" b="-17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ZoneTexte 23">
            <a:extLst>
              <a:ext uri="{FF2B5EF4-FFF2-40B4-BE49-F238E27FC236}">
                <a16:creationId xmlns:a16="http://schemas.microsoft.com/office/drawing/2014/main" id="{7CCEFF8B-E2C6-0E09-AAAE-42D9D6C2E5A1}"/>
              </a:ext>
            </a:extLst>
          </p:cNvPr>
          <p:cNvSpPr txBox="1"/>
          <p:nvPr/>
        </p:nvSpPr>
        <p:spPr>
          <a:xfrm>
            <a:off x="3583719" y="635114"/>
            <a:ext cx="1769297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7030A0"/>
                </a:solidFill>
              </a:rPr>
              <a:t>Higgsino-like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15EBCDC-A268-3F4B-78C0-39E37ECE9478}"/>
              </a:ext>
            </a:extLst>
          </p:cNvPr>
          <p:cNvSpPr txBox="1"/>
          <p:nvPr/>
        </p:nvSpPr>
        <p:spPr>
          <a:xfrm>
            <a:off x="8134335" y="655260"/>
            <a:ext cx="1769297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rgbClr val="7030A0"/>
                </a:solidFill>
              </a:rPr>
              <a:t>Wino</a:t>
            </a:r>
            <a:r>
              <a:rPr lang="fr-FR" dirty="0">
                <a:solidFill>
                  <a:srgbClr val="7030A0"/>
                </a:solidFill>
              </a:rPr>
              <a:t>-like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FAB6DA31-D1C9-57EF-B526-266F76F39F45}"/>
              </a:ext>
            </a:extLst>
          </p:cNvPr>
          <p:cNvCxnSpPr/>
          <p:nvPr/>
        </p:nvCxnSpPr>
        <p:spPr>
          <a:xfrm flipH="1">
            <a:off x="794625" y="3588465"/>
            <a:ext cx="142646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061FDB15-A0DE-BD82-58B5-F077FA7F1B47}"/>
              </a:ext>
            </a:extLst>
          </p:cNvPr>
          <p:cNvCxnSpPr/>
          <p:nvPr/>
        </p:nvCxnSpPr>
        <p:spPr>
          <a:xfrm flipH="1">
            <a:off x="729670" y="5740783"/>
            <a:ext cx="142646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D939FCB8-61FA-FE86-72D9-8F8CC3A2D53D}"/>
                  </a:ext>
                </a:extLst>
              </p:cNvPr>
              <p:cNvSpPr txBox="1"/>
              <p:nvPr/>
            </p:nvSpPr>
            <p:spPr>
              <a:xfrm>
                <a:off x="35492" y="3376777"/>
                <a:ext cx="700063" cy="298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h𝑒𝑎𝑣𝑦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D939FCB8-61FA-FE86-72D9-8F8CC3A2D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2" y="3376777"/>
                <a:ext cx="700063" cy="298928"/>
              </a:xfrm>
              <a:prstGeom prst="rect">
                <a:avLst/>
              </a:prstGeom>
              <a:blipFill>
                <a:blip r:embed="rId12"/>
                <a:stretch>
                  <a:fillRect l="-7826" r="-5217" b="-244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964BFEBF-A6C3-51E9-DC0A-E7838EB9C194}"/>
                  </a:ext>
                </a:extLst>
              </p:cNvPr>
              <p:cNvSpPr txBox="1"/>
              <p:nvPr/>
            </p:nvSpPr>
            <p:spPr>
              <a:xfrm>
                <a:off x="88283" y="5516828"/>
                <a:ext cx="604268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𝑙𝑖𝑔h𝑡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964BFEBF-A6C3-51E9-DC0A-E7838EB9C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83" y="5516828"/>
                <a:ext cx="604268" cy="299569"/>
              </a:xfrm>
              <a:prstGeom prst="rect">
                <a:avLst/>
              </a:prstGeom>
              <a:blipFill>
                <a:blip r:embed="rId13"/>
                <a:stretch>
                  <a:fillRect l="-8000" r="-7000" b="-28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C745B793-30FE-D7B1-82BE-2091059B8CDA}"/>
                  </a:ext>
                </a:extLst>
              </p:cNvPr>
              <p:cNvSpPr txBox="1"/>
              <p:nvPr/>
            </p:nvSpPr>
            <p:spPr>
              <a:xfrm>
                <a:off x="3410381" y="5516828"/>
                <a:ext cx="333296" cy="3072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b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C745B793-30FE-D7B1-82BE-2091059B8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381" y="5516828"/>
                <a:ext cx="333296" cy="307264"/>
              </a:xfrm>
              <a:prstGeom prst="rect">
                <a:avLst/>
              </a:prstGeom>
              <a:blipFill>
                <a:blip r:embed="rId14"/>
                <a:stretch>
                  <a:fillRect l="-16364" t="-4000" r="-10909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69EA0036-9893-5D02-CB91-C756B87C084F}"/>
                  </a:ext>
                </a:extLst>
              </p:cNvPr>
              <p:cNvSpPr txBox="1"/>
              <p:nvPr/>
            </p:nvSpPr>
            <p:spPr>
              <a:xfrm>
                <a:off x="3786528" y="5536967"/>
                <a:ext cx="304442" cy="2824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69EA0036-9893-5D02-CB91-C756B87C0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528" y="5536967"/>
                <a:ext cx="304442" cy="282450"/>
              </a:xfrm>
              <a:prstGeom prst="rect">
                <a:avLst/>
              </a:prstGeom>
              <a:blipFill>
                <a:blip r:embed="rId15"/>
                <a:stretch>
                  <a:fillRect l="-18000" t="-2128" r="-6000" b="-212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E282F488-90D0-EF59-3F83-210FBA38DA8F}"/>
                  </a:ext>
                </a:extLst>
              </p:cNvPr>
              <p:cNvSpPr txBox="1"/>
              <p:nvPr/>
            </p:nvSpPr>
            <p:spPr>
              <a:xfrm>
                <a:off x="3046870" y="5536967"/>
                <a:ext cx="304442" cy="281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E282F488-90D0-EF59-3F83-210FBA38D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870" y="5536967"/>
                <a:ext cx="304442" cy="281872"/>
              </a:xfrm>
              <a:prstGeom prst="rect">
                <a:avLst/>
              </a:prstGeom>
              <a:blipFill>
                <a:blip r:embed="rId16"/>
                <a:stretch>
                  <a:fillRect l="-20000" t="-2128" r="-4000" b="-212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2B0A58F1-01E2-A599-9663-112B60CECE86}"/>
                  </a:ext>
                </a:extLst>
              </p:cNvPr>
              <p:cNvSpPr txBox="1"/>
              <p:nvPr/>
            </p:nvSpPr>
            <p:spPr>
              <a:xfrm>
                <a:off x="8095396" y="5526144"/>
                <a:ext cx="333296" cy="3072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b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2B0A58F1-01E2-A599-9663-112B60CEC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5396" y="5526144"/>
                <a:ext cx="333296" cy="307264"/>
              </a:xfrm>
              <a:prstGeom prst="rect">
                <a:avLst/>
              </a:prstGeom>
              <a:blipFill>
                <a:blip r:embed="rId17"/>
                <a:stretch>
                  <a:fillRect l="-18182" t="-4000" r="-9091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D0D799F5-D235-4D6C-5F5B-FA5E9D757534}"/>
                  </a:ext>
                </a:extLst>
              </p:cNvPr>
              <p:cNvSpPr txBox="1"/>
              <p:nvPr/>
            </p:nvSpPr>
            <p:spPr>
              <a:xfrm>
                <a:off x="7787461" y="5538446"/>
                <a:ext cx="304442" cy="281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D0D799F5-D235-4D6C-5F5B-FA5E9D757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461" y="5538446"/>
                <a:ext cx="304442" cy="281872"/>
              </a:xfrm>
              <a:prstGeom prst="rect">
                <a:avLst/>
              </a:prstGeom>
              <a:blipFill>
                <a:blip r:embed="rId18"/>
                <a:stretch>
                  <a:fillRect l="-18000" t="-2174" r="-6000" b="-217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FA2DA0CE-BFBE-8423-12D3-B56BFA928DA7}"/>
                  </a:ext>
                </a:extLst>
              </p:cNvPr>
              <p:cNvSpPr txBox="1"/>
              <p:nvPr/>
            </p:nvSpPr>
            <p:spPr>
              <a:xfrm>
                <a:off x="3448093" y="1453587"/>
                <a:ext cx="304442" cy="281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FA2DA0CE-BFBE-8423-12D3-B56BFA928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093" y="1453587"/>
                <a:ext cx="304442" cy="281295"/>
              </a:xfrm>
              <a:prstGeom prst="rect">
                <a:avLst/>
              </a:prstGeom>
              <a:blipFill>
                <a:blip r:embed="rId19"/>
                <a:stretch>
                  <a:fillRect l="-20000" t="-2128" r="-4000" b="-212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9DE7B89F-AAFB-C24A-4842-FC7884F89EAB}"/>
                  </a:ext>
                </a:extLst>
              </p:cNvPr>
              <p:cNvSpPr txBox="1"/>
              <p:nvPr/>
            </p:nvSpPr>
            <p:spPr>
              <a:xfrm>
                <a:off x="7880935" y="1453587"/>
                <a:ext cx="304442" cy="281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9DE7B89F-AAFB-C24A-4842-FC7884F89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935" y="1453587"/>
                <a:ext cx="304442" cy="281295"/>
              </a:xfrm>
              <a:prstGeom prst="rect">
                <a:avLst/>
              </a:prstGeom>
              <a:blipFill>
                <a:blip r:embed="rId20"/>
                <a:stretch>
                  <a:fillRect l="-20000" t="-2128" r="-4000" b="-212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B7732D65-862C-C579-09BD-1781C48A1203}"/>
                  </a:ext>
                </a:extLst>
              </p:cNvPr>
              <p:cNvSpPr txBox="1"/>
              <p:nvPr/>
            </p:nvSpPr>
            <p:spPr>
              <a:xfrm>
                <a:off x="8345998" y="3426761"/>
                <a:ext cx="304442" cy="2838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B7732D65-862C-C579-09BD-1781C48A1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998" y="3426761"/>
                <a:ext cx="304442" cy="283860"/>
              </a:xfrm>
              <a:prstGeom prst="rect">
                <a:avLst/>
              </a:prstGeom>
              <a:blipFill>
                <a:blip r:embed="rId21"/>
                <a:stretch>
                  <a:fillRect l="-18000" t="-2128" r="-6000" b="-212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8AC6134F-DBB2-73DD-AE63-E251F001F49A}"/>
                  </a:ext>
                </a:extLst>
              </p:cNvPr>
              <p:cNvSpPr txBox="1"/>
              <p:nvPr/>
            </p:nvSpPr>
            <p:spPr>
              <a:xfrm>
                <a:off x="7967687" y="3398479"/>
                <a:ext cx="333296" cy="3075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b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8AC6134F-DBB2-73DD-AE63-E251F001F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687" y="3398479"/>
                <a:ext cx="333296" cy="307520"/>
              </a:xfrm>
              <a:prstGeom prst="rect">
                <a:avLst/>
              </a:prstGeom>
              <a:blipFill>
                <a:blip r:embed="rId22"/>
                <a:stretch>
                  <a:fillRect l="-16364" t="-3922" r="-10909" b="-196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29C22189-9F85-9F5D-2BE0-6EAA53C836E3}"/>
                  </a:ext>
                </a:extLst>
              </p:cNvPr>
              <p:cNvSpPr txBox="1"/>
              <p:nvPr/>
            </p:nvSpPr>
            <p:spPr>
              <a:xfrm>
                <a:off x="7574939" y="3423549"/>
                <a:ext cx="304442" cy="2824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29C22189-9F85-9F5D-2BE0-6EAA53C83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939" y="3423549"/>
                <a:ext cx="304442" cy="282450"/>
              </a:xfrm>
              <a:prstGeom prst="rect">
                <a:avLst/>
              </a:prstGeom>
              <a:blipFill>
                <a:blip r:embed="rId23"/>
                <a:stretch>
                  <a:fillRect l="-20000" t="-2174" r="-4000" b="-217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E1C4364F-F136-007A-60DD-6FAE1E12D9BC}"/>
                  </a:ext>
                </a:extLst>
              </p:cNvPr>
              <p:cNvSpPr txBox="1"/>
              <p:nvPr/>
            </p:nvSpPr>
            <p:spPr>
              <a:xfrm>
                <a:off x="3818458" y="3429259"/>
                <a:ext cx="304442" cy="2838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E1C4364F-F136-007A-60DD-6FAE1E12D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458" y="3429259"/>
                <a:ext cx="304442" cy="283860"/>
              </a:xfrm>
              <a:prstGeom prst="rect">
                <a:avLst/>
              </a:prstGeom>
              <a:blipFill>
                <a:blip r:embed="rId24"/>
                <a:stretch>
                  <a:fillRect l="-18000" t="-2174" r="-6000" b="-217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42260F56-66F8-1D66-87B5-27B14B9809CA}"/>
                  </a:ext>
                </a:extLst>
              </p:cNvPr>
              <p:cNvSpPr txBox="1"/>
              <p:nvPr/>
            </p:nvSpPr>
            <p:spPr>
              <a:xfrm>
                <a:off x="3398584" y="3390919"/>
                <a:ext cx="189796" cy="3075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b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42260F56-66F8-1D66-87B5-27B14B980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584" y="3390919"/>
                <a:ext cx="189796" cy="307520"/>
              </a:xfrm>
              <a:prstGeom prst="rect">
                <a:avLst/>
              </a:prstGeom>
              <a:blipFill>
                <a:blip r:embed="rId25"/>
                <a:stretch>
                  <a:fillRect l="-45161" t="-3922" r="-77419" b="-196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C2751821-D154-A86A-09A7-F0E5C9385DCC}"/>
              </a:ext>
            </a:extLst>
          </p:cNvPr>
          <p:cNvCxnSpPr>
            <a:cxnSpLocks/>
          </p:cNvCxnSpPr>
          <p:nvPr/>
        </p:nvCxnSpPr>
        <p:spPr>
          <a:xfrm>
            <a:off x="6547104" y="60293"/>
            <a:ext cx="0" cy="6049884"/>
          </a:xfrm>
          <a:prstGeom prst="line">
            <a:avLst/>
          </a:prstGeom>
          <a:ln w="762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62763B9-CB6E-DA84-312D-203A7EED6F31}"/>
              </a:ext>
            </a:extLst>
          </p:cNvPr>
          <p:cNvSpPr txBox="1"/>
          <p:nvPr/>
        </p:nvSpPr>
        <p:spPr>
          <a:xfrm>
            <a:off x="5861050" y="6275220"/>
            <a:ext cx="46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5" name="Picture 2" descr="LPSC">
            <a:extLst>
              <a:ext uri="{FF2B5EF4-FFF2-40B4-BE49-F238E27FC236}">
                <a16:creationId xmlns:a16="http://schemas.microsoft.com/office/drawing/2014/main" id="{35C28586-EDA9-1C0F-1DAF-D2998DEB6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863" y="34801"/>
            <a:ext cx="1264711" cy="64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133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85A173-EE5B-4443-8B4B-77C9A72C44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895" y="355288"/>
            <a:ext cx="11313756" cy="569349"/>
          </a:xfrm>
        </p:spPr>
        <p:txBody>
          <a:bodyPr/>
          <a:lstStyle/>
          <a:p>
            <a:r>
              <a:rPr lang="fr-FR" dirty="0" err="1">
                <a:solidFill>
                  <a:srgbClr val="002060"/>
                </a:solidFill>
              </a:rPr>
              <a:t>Softsusy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EFD83C-9E12-F4E3-67B4-49CB5C6F9546}"/>
              </a:ext>
            </a:extLst>
          </p:cNvPr>
          <p:cNvSpPr/>
          <p:nvPr/>
        </p:nvSpPr>
        <p:spPr>
          <a:xfrm>
            <a:off x="141668" y="6110177"/>
            <a:ext cx="2910625" cy="651232"/>
          </a:xfrm>
          <a:prstGeom prst="rect">
            <a:avLst/>
          </a:prstGeom>
          <a:solidFill>
            <a:srgbClr val="003E74"/>
          </a:solidFill>
          <a:ln>
            <a:solidFill>
              <a:srgbClr val="003E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 descr="Centre national de la recherche scientifique — Wikipédia">
            <a:extLst>
              <a:ext uri="{FF2B5EF4-FFF2-40B4-BE49-F238E27FC236}">
                <a16:creationId xmlns:a16="http://schemas.microsoft.com/office/drawing/2014/main" id="{E9A45097-2E97-C848-A6E0-1A7766ED5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8" y="6081741"/>
            <a:ext cx="756291" cy="75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Labrador">
            <a:extLst>
              <a:ext uri="{FF2B5EF4-FFF2-40B4-BE49-F238E27FC236}">
                <a16:creationId xmlns:a16="http://schemas.microsoft.com/office/drawing/2014/main" id="{694D8133-E51B-908A-746B-D58D71BBE6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88"/>
          <a:stretch/>
        </p:blipFill>
        <p:spPr bwMode="auto">
          <a:xfrm>
            <a:off x="897959" y="6142034"/>
            <a:ext cx="1089887" cy="63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id="{9ED1067E-5843-C615-4787-22D30EA3DC78}"/>
              </a:ext>
            </a:extLst>
          </p:cNvPr>
          <p:cNvSpPr/>
          <p:nvPr/>
        </p:nvSpPr>
        <p:spPr>
          <a:xfrm>
            <a:off x="2057696" y="1279096"/>
            <a:ext cx="2450592" cy="79552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D4343CB5-A031-BAA2-07FA-79757D6802CD}"/>
              </a:ext>
            </a:extLst>
          </p:cNvPr>
          <p:cNvSpPr/>
          <p:nvPr/>
        </p:nvSpPr>
        <p:spPr>
          <a:xfrm>
            <a:off x="4859780" y="1279096"/>
            <a:ext cx="2450592" cy="79552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BCEBB69C-ED66-0C01-C5AC-F5CDC399FD7B}"/>
              </a:ext>
            </a:extLst>
          </p:cNvPr>
          <p:cNvSpPr/>
          <p:nvPr/>
        </p:nvSpPr>
        <p:spPr>
          <a:xfrm>
            <a:off x="7661864" y="1279096"/>
            <a:ext cx="2450592" cy="79552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 : en arc 24">
            <a:extLst>
              <a:ext uri="{FF2B5EF4-FFF2-40B4-BE49-F238E27FC236}">
                <a16:creationId xmlns:a16="http://schemas.microsoft.com/office/drawing/2014/main" id="{A7BF9036-5C74-90E3-1B3D-74AFC53D0009}"/>
              </a:ext>
            </a:extLst>
          </p:cNvPr>
          <p:cNvCxnSpPr>
            <a:cxnSpLocks/>
            <a:stCxn id="22" idx="4"/>
            <a:endCxn id="23" idx="4"/>
          </p:cNvCxnSpPr>
          <p:nvPr/>
        </p:nvCxnSpPr>
        <p:spPr>
          <a:xfrm rot="16200000" flipH="1">
            <a:off x="4684034" y="673582"/>
            <a:ext cx="12700" cy="2802084"/>
          </a:xfrm>
          <a:prstGeom prst="curvedConnector3">
            <a:avLst>
              <a:gd name="adj1" fmla="val 1800000"/>
            </a:avLst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 : en arc 25">
            <a:extLst>
              <a:ext uri="{FF2B5EF4-FFF2-40B4-BE49-F238E27FC236}">
                <a16:creationId xmlns:a16="http://schemas.microsoft.com/office/drawing/2014/main" id="{73EE80B2-BF3E-81A4-CD52-6C9AE25F9851}"/>
              </a:ext>
            </a:extLst>
          </p:cNvPr>
          <p:cNvCxnSpPr>
            <a:cxnSpLocks/>
            <a:stCxn id="23" idx="4"/>
            <a:endCxn id="24" idx="4"/>
          </p:cNvCxnSpPr>
          <p:nvPr/>
        </p:nvCxnSpPr>
        <p:spPr>
          <a:xfrm rot="16200000" flipH="1">
            <a:off x="7486118" y="673582"/>
            <a:ext cx="12700" cy="2802084"/>
          </a:xfrm>
          <a:prstGeom prst="curvedConnector3">
            <a:avLst>
              <a:gd name="adj1" fmla="val 1800000"/>
            </a:avLst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C0513A3F-EC30-14F4-8C90-3C8506B7E08F}"/>
              </a:ext>
            </a:extLst>
          </p:cNvPr>
          <p:cNvSpPr txBox="1"/>
          <p:nvPr/>
        </p:nvSpPr>
        <p:spPr>
          <a:xfrm>
            <a:off x="2475526" y="1442761"/>
            <a:ext cx="16276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fr-FR" sz="2400" dirty="0">
                <a:effectLst/>
              </a:rPr>
              <a:t>Paramètres</a:t>
            </a:r>
            <a:endParaRPr lang="fr-FR" b="1" dirty="0">
              <a:ln/>
              <a:effectLst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8A3FCBA-EFC2-A769-7477-6FD8E582C568}"/>
              </a:ext>
            </a:extLst>
          </p:cNvPr>
          <p:cNvSpPr txBox="1"/>
          <p:nvPr/>
        </p:nvSpPr>
        <p:spPr>
          <a:xfrm>
            <a:off x="5517430" y="1442761"/>
            <a:ext cx="16276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fr-FR" sz="2400" dirty="0">
                <a:effectLst/>
              </a:rPr>
              <a:t>Masses</a:t>
            </a:r>
            <a:endParaRPr lang="fr-FR" b="1" dirty="0">
              <a:ln/>
              <a:effectLst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A782408C-9F95-6B37-2C40-BA732A445E16}"/>
              </a:ext>
            </a:extLst>
          </p:cNvPr>
          <p:cNvSpPr txBox="1"/>
          <p:nvPr/>
        </p:nvSpPr>
        <p:spPr>
          <a:xfrm>
            <a:off x="7826978" y="1442761"/>
            <a:ext cx="300837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fr-FR" sz="2400" dirty="0" err="1">
                <a:effectLst/>
              </a:rPr>
              <a:t>Branching</a:t>
            </a:r>
            <a:r>
              <a:rPr lang="fr-FR" sz="2400" dirty="0">
                <a:effectLst/>
              </a:rPr>
              <a:t> ratios</a:t>
            </a:r>
            <a:endParaRPr lang="fr-FR" b="1" dirty="0">
              <a:ln/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782A0509-485D-D850-5596-66DB4D4F6E69}"/>
                  </a:ext>
                </a:extLst>
              </p:cNvPr>
              <p:cNvSpPr txBox="1"/>
              <p:nvPr/>
            </p:nvSpPr>
            <p:spPr>
              <a:xfrm>
                <a:off x="2200836" y="359370"/>
                <a:ext cx="24483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=2000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𝐺𝑒𝑉</m:t>
                      </m:r>
                    </m:oMath>
                  </m:oMathPara>
                </a14:m>
                <a:endParaRPr lang="fr-FR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0,1600</m:t>
                        </m:r>
                      </m:e>
                    </m:d>
                  </m:oMath>
                </a14:m>
                <a:r>
                  <a:rPr lang="fr-FR" b="0" dirty="0"/>
                  <a:t> GeV</a:t>
                </a:r>
              </a:p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∈[−1000,1000]</m:t>
                    </m:r>
                  </m:oMath>
                </a14:m>
                <a:r>
                  <a:rPr lang="fr-FR" dirty="0"/>
                  <a:t> GeV</a:t>
                </a:r>
              </a:p>
            </p:txBody>
          </p:sp>
        </mc:Choice>
        <mc:Fallback xmlns="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782A0509-485D-D850-5596-66DB4D4F6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836" y="359370"/>
                <a:ext cx="2448300" cy="923330"/>
              </a:xfrm>
              <a:prstGeom prst="rect">
                <a:avLst/>
              </a:prstGeom>
              <a:blipFill>
                <a:blip r:embed="rId6"/>
                <a:stretch>
                  <a:fillRect r="-1493" b="-99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854D6CD3-055D-EDE8-1769-87C234DEA622}"/>
                  </a:ext>
                </a:extLst>
              </p:cNvPr>
              <p:cNvSpPr txBox="1"/>
              <p:nvPr/>
            </p:nvSpPr>
            <p:spPr>
              <a:xfrm>
                <a:off x="5058737" y="703859"/>
                <a:ext cx="2052677" cy="3075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b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b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854D6CD3-055D-EDE8-1769-87C234DEA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737" y="703859"/>
                <a:ext cx="2052677" cy="307520"/>
              </a:xfrm>
              <a:prstGeom prst="rect">
                <a:avLst/>
              </a:prstGeom>
              <a:blipFill>
                <a:blip r:embed="rId7"/>
                <a:stretch>
                  <a:fillRect l="-2374" t="-3922" r="-1187" b="-196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5989817E-C808-B0D0-BB53-02AA2A623A19}"/>
                  </a:ext>
                </a:extLst>
              </p:cNvPr>
              <p:cNvSpPr txBox="1"/>
              <p:nvPr/>
            </p:nvSpPr>
            <p:spPr>
              <a:xfrm>
                <a:off x="8106692" y="711810"/>
                <a:ext cx="1573636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h𝑒𝑎𝑣𝑦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𝑙𝑖𝑔h𝑡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5989817E-C808-B0D0-BB53-02AA2A623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692" y="711810"/>
                <a:ext cx="1573636" cy="299569"/>
              </a:xfrm>
              <a:prstGeom prst="rect">
                <a:avLst/>
              </a:prstGeom>
              <a:blipFill>
                <a:blip r:embed="rId8"/>
                <a:stretch>
                  <a:fillRect l="-3101" r="-2326" b="-28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Image 36">
            <a:extLst>
              <a:ext uri="{FF2B5EF4-FFF2-40B4-BE49-F238E27FC236}">
                <a16:creationId xmlns:a16="http://schemas.microsoft.com/office/drawing/2014/main" id="{6807E4AC-0951-D599-CF22-83641596A4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370" y="2969894"/>
            <a:ext cx="4565846" cy="2741730"/>
          </a:xfrm>
          <a:prstGeom prst="rect">
            <a:avLst/>
          </a:prstGeom>
        </p:spPr>
      </p:pic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8845E1C6-8601-D0F3-4212-96D090F27170}"/>
              </a:ext>
            </a:extLst>
          </p:cNvPr>
          <p:cNvCxnSpPr>
            <a:cxnSpLocks/>
            <a:stCxn id="37" idx="3"/>
            <a:endCxn id="48" idx="1"/>
          </p:cNvCxnSpPr>
          <p:nvPr/>
        </p:nvCxnSpPr>
        <p:spPr>
          <a:xfrm>
            <a:off x="5335216" y="4340759"/>
            <a:ext cx="860835" cy="55615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Image 42">
            <a:extLst>
              <a:ext uri="{FF2B5EF4-FFF2-40B4-BE49-F238E27FC236}">
                <a16:creationId xmlns:a16="http://schemas.microsoft.com/office/drawing/2014/main" id="{D0B7C0E5-9639-BB43-B2F8-C2BAB900042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-722" t="25863" r="722" b="-1188"/>
          <a:stretch/>
        </p:blipFill>
        <p:spPr>
          <a:xfrm>
            <a:off x="6091426" y="2372925"/>
            <a:ext cx="5871515" cy="1947557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7DEBD97B-03E0-D57C-B5DC-BD774A2F4C4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21416"/>
          <a:stretch/>
        </p:blipFill>
        <p:spPr>
          <a:xfrm>
            <a:off x="6196051" y="3980609"/>
            <a:ext cx="2228642" cy="1832611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DD2DEEC2-AFF8-6520-6746-D0BC4937710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34866" y="4067820"/>
            <a:ext cx="2127031" cy="1745400"/>
          </a:xfrm>
          <a:prstGeom prst="rect">
            <a:avLst/>
          </a:prstGeom>
        </p:spPr>
      </p:pic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F9F3E898-90D0-B9AA-F1B6-7B956FAC22C9}"/>
              </a:ext>
            </a:extLst>
          </p:cNvPr>
          <p:cNvCxnSpPr>
            <a:cxnSpLocks/>
            <a:stCxn id="37" idx="3"/>
          </p:cNvCxnSpPr>
          <p:nvPr/>
        </p:nvCxnSpPr>
        <p:spPr>
          <a:xfrm flipV="1">
            <a:off x="5335216" y="3346704"/>
            <a:ext cx="1093016" cy="99405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>
            <a:extLst>
              <a:ext uri="{FF2B5EF4-FFF2-40B4-BE49-F238E27FC236}">
                <a16:creationId xmlns:a16="http://schemas.microsoft.com/office/drawing/2014/main" id="{FD1A2CC1-EF80-D08B-9076-BF89B16B28E0}"/>
              </a:ext>
            </a:extLst>
          </p:cNvPr>
          <p:cNvSpPr txBox="1"/>
          <p:nvPr/>
        </p:nvSpPr>
        <p:spPr>
          <a:xfrm>
            <a:off x="1169518" y="5695000"/>
            <a:ext cx="3765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/>
              <a:t>Figure 3: Interface développée pour </a:t>
            </a:r>
            <a:r>
              <a:rPr lang="fr-FR" sz="1000" i="1" dirty="0" err="1"/>
              <a:t>Softsusy</a:t>
            </a:r>
            <a:r>
              <a:rPr lang="fr-FR" sz="1000" i="1" dirty="0"/>
              <a:t>.</a:t>
            </a:r>
          </a:p>
          <a:p>
            <a:endParaRPr lang="fr-FR" dirty="0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BEBD80E6-B799-3838-597B-AEB6EA6F242F}"/>
              </a:ext>
            </a:extLst>
          </p:cNvPr>
          <p:cNvSpPr txBox="1"/>
          <p:nvPr/>
        </p:nvSpPr>
        <p:spPr>
          <a:xfrm>
            <a:off x="7011271" y="5768770"/>
            <a:ext cx="3765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/>
              <a:t>Figure 4: Matrices de mixage et rapports de branchement.</a:t>
            </a:r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3098BBB-CFE0-64DD-BC65-843435FD95E2}"/>
              </a:ext>
            </a:extLst>
          </p:cNvPr>
          <p:cNvSpPr txBox="1"/>
          <p:nvPr/>
        </p:nvSpPr>
        <p:spPr>
          <a:xfrm>
            <a:off x="5861050" y="6275220"/>
            <a:ext cx="46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5" name="Picture 2" descr="LPSC">
            <a:extLst>
              <a:ext uri="{FF2B5EF4-FFF2-40B4-BE49-F238E27FC236}">
                <a16:creationId xmlns:a16="http://schemas.microsoft.com/office/drawing/2014/main" id="{B8209903-13EE-CADF-C80C-021BB87EA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863" y="34801"/>
            <a:ext cx="1264711" cy="64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356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85A173-EE5B-4443-8B4B-77C9A72C44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895" y="355288"/>
            <a:ext cx="11313756" cy="569349"/>
          </a:xfrm>
        </p:spPr>
        <p:txBody>
          <a:bodyPr/>
          <a:lstStyle/>
          <a:p>
            <a:r>
              <a:rPr lang="fr-FR" dirty="0" err="1">
                <a:solidFill>
                  <a:srgbClr val="002060"/>
                </a:solidFill>
              </a:rPr>
              <a:t>Resummino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EFD83C-9E12-F4E3-67B4-49CB5C6F9546}"/>
              </a:ext>
            </a:extLst>
          </p:cNvPr>
          <p:cNvSpPr/>
          <p:nvPr/>
        </p:nvSpPr>
        <p:spPr>
          <a:xfrm>
            <a:off x="141668" y="6110177"/>
            <a:ext cx="2910625" cy="651232"/>
          </a:xfrm>
          <a:prstGeom prst="rect">
            <a:avLst/>
          </a:prstGeom>
          <a:solidFill>
            <a:srgbClr val="003E74"/>
          </a:solidFill>
          <a:ln>
            <a:solidFill>
              <a:srgbClr val="003E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 descr="Centre national de la recherche scientifique — Wikipédia">
            <a:extLst>
              <a:ext uri="{FF2B5EF4-FFF2-40B4-BE49-F238E27FC236}">
                <a16:creationId xmlns:a16="http://schemas.microsoft.com/office/drawing/2014/main" id="{E9A45097-2E97-C848-A6E0-1A7766ED5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8" y="6081741"/>
            <a:ext cx="756291" cy="75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Labrador">
            <a:extLst>
              <a:ext uri="{FF2B5EF4-FFF2-40B4-BE49-F238E27FC236}">
                <a16:creationId xmlns:a16="http://schemas.microsoft.com/office/drawing/2014/main" id="{694D8133-E51B-908A-746B-D58D71BBE6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88"/>
          <a:stretch/>
        </p:blipFill>
        <p:spPr bwMode="auto">
          <a:xfrm>
            <a:off x="897959" y="6142034"/>
            <a:ext cx="1089887" cy="63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E5F3715F-AB4A-2AD4-A998-16712CA40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95" y="1717295"/>
            <a:ext cx="11313757" cy="2726689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8A5A3EE-38DD-D0BC-42AD-093D0E566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42" y="2103088"/>
            <a:ext cx="4041737" cy="280020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3A58817-2D01-1802-CC0B-E783759782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668" y="1331834"/>
            <a:ext cx="7791450" cy="434271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17920F07-9888-C390-0B99-FFBB02E9BE10}"/>
              </a:ext>
            </a:extLst>
          </p:cNvPr>
          <p:cNvSpPr txBox="1"/>
          <p:nvPr/>
        </p:nvSpPr>
        <p:spPr>
          <a:xfrm>
            <a:off x="1472977" y="5702980"/>
            <a:ext cx="512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/>
              <a:t>Figure 5: Schéma de fonctionnement de l’interface développée pour </a:t>
            </a:r>
            <a:r>
              <a:rPr lang="fr-FR" sz="1000" i="1" dirty="0" err="1"/>
              <a:t>Resummino</a:t>
            </a:r>
            <a:r>
              <a:rPr lang="fr-FR" sz="1000" i="1" dirty="0"/>
              <a:t>.</a:t>
            </a:r>
          </a:p>
          <a:p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D01F619-DAA3-A948-5FF8-870F4CC4D0CD}"/>
              </a:ext>
            </a:extLst>
          </p:cNvPr>
          <p:cNvSpPr txBox="1"/>
          <p:nvPr/>
        </p:nvSpPr>
        <p:spPr>
          <a:xfrm>
            <a:off x="7536233" y="4829445"/>
            <a:ext cx="512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/>
              <a:t>Figure 6: Exemple de signature recherchée au LHC pour le secteur </a:t>
            </a:r>
            <a:r>
              <a:rPr lang="fr-FR" sz="1000" i="1" dirty="0" err="1"/>
              <a:t>electrowikino</a:t>
            </a:r>
            <a:r>
              <a:rPr lang="fr-FR" sz="1000" i="1" dirty="0"/>
              <a:t>.</a:t>
            </a:r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1A21AF8-C8EC-1664-2F40-9AF620DF3514}"/>
              </a:ext>
            </a:extLst>
          </p:cNvPr>
          <p:cNvSpPr txBox="1"/>
          <p:nvPr/>
        </p:nvSpPr>
        <p:spPr>
          <a:xfrm>
            <a:off x="5861050" y="6275220"/>
            <a:ext cx="46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5" name="Picture 2" descr="LPSC">
            <a:extLst>
              <a:ext uri="{FF2B5EF4-FFF2-40B4-BE49-F238E27FC236}">
                <a16:creationId xmlns:a16="http://schemas.microsoft.com/office/drawing/2014/main" id="{A51FF84A-BF6A-EE5E-D885-5412677BE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863" y="34801"/>
            <a:ext cx="1264711" cy="64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542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85A173-EE5B-4443-8B4B-77C9A72C44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895" y="355288"/>
            <a:ext cx="11313756" cy="569349"/>
          </a:xfrm>
        </p:spPr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Résultats expérimentaux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EFD83C-9E12-F4E3-67B4-49CB5C6F9546}"/>
              </a:ext>
            </a:extLst>
          </p:cNvPr>
          <p:cNvSpPr/>
          <p:nvPr/>
        </p:nvSpPr>
        <p:spPr>
          <a:xfrm>
            <a:off x="141668" y="6110177"/>
            <a:ext cx="2910625" cy="651232"/>
          </a:xfrm>
          <a:prstGeom prst="rect">
            <a:avLst/>
          </a:prstGeom>
          <a:solidFill>
            <a:srgbClr val="003E74"/>
          </a:solidFill>
          <a:ln>
            <a:solidFill>
              <a:srgbClr val="003E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 descr="Centre national de la recherche scientifique — Wikipédia">
            <a:extLst>
              <a:ext uri="{FF2B5EF4-FFF2-40B4-BE49-F238E27FC236}">
                <a16:creationId xmlns:a16="http://schemas.microsoft.com/office/drawing/2014/main" id="{E9A45097-2E97-C848-A6E0-1A7766ED5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8" y="6081741"/>
            <a:ext cx="756291" cy="75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Labrador">
            <a:extLst>
              <a:ext uri="{FF2B5EF4-FFF2-40B4-BE49-F238E27FC236}">
                <a16:creationId xmlns:a16="http://schemas.microsoft.com/office/drawing/2014/main" id="{694D8133-E51B-908A-746B-D58D71BBE6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88"/>
          <a:stretch/>
        </p:blipFill>
        <p:spPr bwMode="auto">
          <a:xfrm>
            <a:off x="897959" y="6142034"/>
            <a:ext cx="1089887" cy="63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B1A22E3E-FDBF-AB14-2810-B63BB8B63DB3}"/>
              </a:ext>
            </a:extLst>
          </p:cNvPr>
          <p:cNvCxnSpPr>
            <a:cxnSpLocks/>
          </p:cNvCxnSpPr>
          <p:nvPr/>
        </p:nvCxnSpPr>
        <p:spPr>
          <a:xfrm>
            <a:off x="6153404" y="60293"/>
            <a:ext cx="0" cy="6049884"/>
          </a:xfrm>
          <a:prstGeom prst="line">
            <a:avLst/>
          </a:prstGeom>
          <a:ln w="762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529775-5CF4-E1E6-5AF3-1B2150587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478" y="1198592"/>
            <a:ext cx="3805237" cy="270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9F34C85-0C95-2D22-8381-3079A5A87E1D}"/>
              </a:ext>
            </a:extLst>
          </p:cNvPr>
          <p:cNvSpPr txBox="1"/>
          <p:nvPr/>
        </p:nvSpPr>
        <p:spPr>
          <a:xfrm>
            <a:off x="6096000" y="3786515"/>
            <a:ext cx="61221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8: </a:t>
            </a:r>
            <a:r>
              <a:rPr lang="fr-FR" sz="1000" dirty="0"/>
              <a:t>Exemple de résultat </a:t>
            </a:r>
            <a:r>
              <a:rPr lang="fr-FR" sz="1000" dirty="0" err="1"/>
              <a:t>Efficiency</a:t>
            </a:r>
            <a:r>
              <a:rPr lang="fr-FR" sz="1000" dirty="0"/>
              <a:t> </a:t>
            </a:r>
            <a:r>
              <a:rPr lang="fr-FR" sz="1000" dirty="0" err="1"/>
              <a:t>Map</a:t>
            </a:r>
            <a:r>
              <a:rPr lang="fr-FR" sz="1000" dirty="0"/>
              <a:t> (ATLAS group, 21 August 2019, </a:t>
            </a:r>
            <a:r>
              <a:rPr lang="en-US" sz="1000" dirty="0"/>
              <a:t>Search for electroweak production of </a:t>
            </a:r>
            <a:r>
              <a:rPr lang="en-US" sz="1000" dirty="0" err="1"/>
              <a:t>charginos</a:t>
            </a:r>
            <a:r>
              <a:rPr lang="en-US" sz="1000" dirty="0"/>
              <a:t> and </a:t>
            </a:r>
            <a:r>
              <a:rPr lang="en-US" sz="1000" dirty="0" err="1"/>
              <a:t>sleptons</a:t>
            </a:r>
            <a:r>
              <a:rPr lang="en-US" sz="1000" dirty="0"/>
              <a:t> decaying into final states with two leptons and missing transverse momentum in s√=13</a:t>
            </a:r>
          </a:p>
          <a:p>
            <a:pPr algn="ctr"/>
            <a:r>
              <a:rPr lang="en-US" sz="1000" dirty="0"/>
              <a:t> </a:t>
            </a:r>
            <a:r>
              <a:rPr lang="en-US" sz="1000" dirty="0" err="1"/>
              <a:t>TeV</a:t>
            </a:r>
            <a:r>
              <a:rPr lang="en-US" sz="1000" dirty="0"/>
              <a:t> pp collisions using the ATLAS detector)</a:t>
            </a:r>
            <a:r>
              <a:rPr lang="en-US" sz="1000" i="1" dirty="0"/>
              <a:t>.</a:t>
            </a:r>
            <a:endParaRPr lang="fr-FR" sz="1000" i="1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25E3B74-B59C-0829-1CA7-E9A4F6BFA902}"/>
              </a:ext>
            </a:extLst>
          </p:cNvPr>
          <p:cNvSpPr txBox="1"/>
          <p:nvPr/>
        </p:nvSpPr>
        <p:spPr>
          <a:xfrm>
            <a:off x="6283202" y="209550"/>
            <a:ext cx="245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7030A0"/>
                </a:solidFill>
              </a:rPr>
              <a:t>Efficiency</a:t>
            </a:r>
            <a:r>
              <a:rPr lang="fr-FR" dirty="0">
                <a:solidFill>
                  <a:srgbClr val="7030A0"/>
                </a:solidFill>
              </a:rPr>
              <a:t> </a:t>
            </a:r>
            <a:r>
              <a:rPr lang="fr-FR" dirty="0" err="1">
                <a:solidFill>
                  <a:srgbClr val="7030A0"/>
                </a:solidFill>
              </a:rPr>
              <a:t>map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1CDD08D-627C-82C0-A248-652FCADF95D9}"/>
              </a:ext>
            </a:extLst>
          </p:cNvPr>
          <p:cNvSpPr txBox="1"/>
          <p:nvPr/>
        </p:nvSpPr>
        <p:spPr>
          <a:xfrm>
            <a:off x="4749803" y="209550"/>
            <a:ext cx="245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7030A0"/>
                </a:solidFill>
              </a:rPr>
              <a:t>Upper</a:t>
            </a:r>
            <a:r>
              <a:rPr lang="fr-FR" dirty="0">
                <a:solidFill>
                  <a:srgbClr val="7030A0"/>
                </a:solidFill>
              </a:rPr>
              <a:t> </a:t>
            </a:r>
            <a:r>
              <a:rPr lang="fr-FR" dirty="0" err="1">
                <a:solidFill>
                  <a:srgbClr val="7030A0"/>
                </a:solidFill>
              </a:rPr>
              <a:t>limit</a:t>
            </a:r>
            <a:endParaRPr lang="fr-FR" dirty="0">
              <a:solidFill>
                <a:srgbClr val="7030A0"/>
              </a:solidFill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15BA0EB-5AF0-0DE3-A1BB-CA08BCD88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32" y="1097585"/>
            <a:ext cx="3902396" cy="280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E55F554-086E-4E3B-FA50-0460BAE65FA6}"/>
              </a:ext>
            </a:extLst>
          </p:cNvPr>
          <p:cNvSpPr txBox="1"/>
          <p:nvPr/>
        </p:nvSpPr>
        <p:spPr>
          <a:xfrm>
            <a:off x="31210" y="3814951"/>
            <a:ext cx="61221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7: </a:t>
            </a:r>
            <a:r>
              <a:rPr lang="fr-FR" sz="1000" dirty="0"/>
              <a:t>Exemple de résultat </a:t>
            </a:r>
            <a:r>
              <a:rPr lang="fr-FR" sz="1000" dirty="0" err="1"/>
              <a:t>Upper</a:t>
            </a:r>
            <a:r>
              <a:rPr lang="fr-FR" sz="1000" dirty="0"/>
              <a:t> Limit (ATLAS group, 17 August 2021</a:t>
            </a:r>
            <a:r>
              <a:rPr lang="en-US" sz="1000" dirty="0"/>
              <a:t>Search for </a:t>
            </a:r>
            <a:r>
              <a:rPr lang="en-US" sz="1000" dirty="0" err="1"/>
              <a:t>charginos</a:t>
            </a:r>
            <a:r>
              <a:rPr lang="en-US" sz="1000" dirty="0"/>
              <a:t> and neutralinos in final states with two boosted hadronically decaying bosons and missing transverse momentum in pp</a:t>
            </a:r>
          </a:p>
          <a:p>
            <a:pPr algn="ctr"/>
            <a:r>
              <a:rPr lang="en-US" sz="1000" dirty="0"/>
              <a:t> collisions at s√=13 </a:t>
            </a:r>
            <a:r>
              <a:rPr lang="en-US" sz="1000" dirty="0" err="1"/>
              <a:t>TeV</a:t>
            </a:r>
            <a:r>
              <a:rPr lang="en-US" sz="1000" dirty="0"/>
              <a:t> with the ATLAS detector).</a:t>
            </a:r>
            <a:endParaRPr lang="fr-FR" sz="1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3C155EDD-2778-106F-066B-11E7B313CB97}"/>
                  </a:ext>
                </a:extLst>
              </p:cNvPr>
              <p:cNvSpPr txBox="1"/>
              <p:nvPr/>
            </p:nvSpPr>
            <p:spPr>
              <a:xfrm>
                <a:off x="1761206" y="4900239"/>
                <a:ext cx="2662203" cy="6786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𝑝𝑟𝑜𝑑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nary>
                            <m:naryPr>
                              <m:chr m:val="∏"/>
                              <m:supHide m:val="on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nary>
                            <m:naryPr>
                              <m:chr m:val="∏"/>
                              <m:supHide m:val="on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Sup>
                            <m:sSub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𝑝𝑟𝑜𝑑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𝑈𝐿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3C155EDD-2778-106F-066B-11E7B313C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206" y="4900239"/>
                <a:ext cx="2662203" cy="6786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10C3D14D-EE37-1ED2-94A2-553CCD7044D8}"/>
                  </a:ext>
                </a:extLst>
              </p:cNvPr>
              <p:cNvSpPr txBox="1"/>
              <p:nvPr/>
            </p:nvSpPr>
            <p:spPr>
              <a:xfrm>
                <a:off x="6343812" y="4910500"/>
                <a:ext cx="3079176" cy="6570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𝑝𝑟𝑜𝑑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nary>
                            <m:naryPr>
                              <m:chr m:val="∏"/>
                              <m:supHide m:val="on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nary>
                            <m:naryPr>
                              <m:chr m:val="∏"/>
                              <m:supHide m:val="on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Sup>
                            <m:sSub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𝑝𝑟𝑜𝑑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𝑈𝐿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10C3D14D-EE37-1ED2-94A2-553CCD704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812" y="4910500"/>
                <a:ext cx="3079176" cy="65703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Ellipse 18">
            <a:extLst>
              <a:ext uri="{FF2B5EF4-FFF2-40B4-BE49-F238E27FC236}">
                <a16:creationId xmlns:a16="http://schemas.microsoft.com/office/drawing/2014/main" id="{694F6885-C07D-02B8-48E8-A316636F2668}"/>
              </a:ext>
            </a:extLst>
          </p:cNvPr>
          <p:cNvSpPr/>
          <p:nvPr/>
        </p:nvSpPr>
        <p:spPr>
          <a:xfrm>
            <a:off x="2958229" y="5232400"/>
            <a:ext cx="731117" cy="41286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9CDAFCBC-4574-E2D0-9AF2-AE4DB873A2FC}"/>
              </a:ext>
            </a:extLst>
          </p:cNvPr>
          <p:cNvSpPr/>
          <p:nvPr/>
        </p:nvSpPr>
        <p:spPr>
          <a:xfrm>
            <a:off x="7727079" y="5232400"/>
            <a:ext cx="731117" cy="41286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8C0E3EB5-6103-71AF-C349-1C162CBC6410}"/>
              </a:ext>
            </a:extLst>
          </p:cNvPr>
          <p:cNvSpPr/>
          <p:nvPr/>
        </p:nvSpPr>
        <p:spPr>
          <a:xfrm>
            <a:off x="6776297" y="4933223"/>
            <a:ext cx="327890" cy="30579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62E1FFB5-7908-CD92-0E7B-3AA26B4F4854}"/>
                  </a:ext>
                </a:extLst>
              </p:cNvPr>
              <p:cNvSpPr txBox="1"/>
              <p:nvPr/>
            </p:nvSpPr>
            <p:spPr>
              <a:xfrm>
                <a:off x="9891008" y="5100519"/>
                <a:ext cx="17866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         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𝑙𝑖𝑘𝑒𝑙𝑖h𝑜𝑜𝑑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62E1FFB5-7908-CD92-0E7B-3AA26B4F4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008" y="5100519"/>
                <a:ext cx="1786643" cy="276999"/>
              </a:xfrm>
              <a:prstGeom prst="rect">
                <a:avLst/>
              </a:prstGeom>
              <a:blipFill>
                <a:blip r:embed="rId10"/>
                <a:stretch>
                  <a:fillRect l="-2389" r="-2730" b="-88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ZoneTexte 22">
            <a:extLst>
              <a:ext uri="{FF2B5EF4-FFF2-40B4-BE49-F238E27FC236}">
                <a16:creationId xmlns:a16="http://schemas.microsoft.com/office/drawing/2014/main" id="{DC27A16A-C088-9A26-0F9F-3075481FF04B}"/>
              </a:ext>
            </a:extLst>
          </p:cNvPr>
          <p:cNvSpPr txBox="1"/>
          <p:nvPr/>
        </p:nvSpPr>
        <p:spPr>
          <a:xfrm>
            <a:off x="5861050" y="6275220"/>
            <a:ext cx="46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7" name="Picture 2" descr="LPSC">
            <a:extLst>
              <a:ext uri="{FF2B5EF4-FFF2-40B4-BE49-F238E27FC236}">
                <a16:creationId xmlns:a16="http://schemas.microsoft.com/office/drawing/2014/main" id="{C4ED81DF-86B9-4553-515E-4B0F25A0F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863" y="34801"/>
            <a:ext cx="1264711" cy="64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57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85A173-EE5B-4443-8B4B-77C9A72C44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895" y="355288"/>
            <a:ext cx="11313756" cy="569349"/>
          </a:xfrm>
        </p:spPr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Topologies </a:t>
            </a:r>
            <a:r>
              <a:rPr lang="fr-FR" dirty="0" err="1">
                <a:solidFill>
                  <a:srgbClr val="002060"/>
                </a:solidFill>
              </a:rPr>
              <a:t>SModelS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EFD83C-9E12-F4E3-67B4-49CB5C6F9546}"/>
              </a:ext>
            </a:extLst>
          </p:cNvPr>
          <p:cNvSpPr/>
          <p:nvPr/>
        </p:nvSpPr>
        <p:spPr>
          <a:xfrm>
            <a:off x="141668" y="6110177"/>
            <a:ext cx="2910625" cy="651232"/>
          </a:xfrm>
          <a:prstGeom prst="rect">
            <a:avLst/>
          </a:prstGeom>
          <a:solidFill>
            <a:srgbClr val="003E74"/>
          </a:solidFill>
          <a:ln>
            <a:solidFill>
              <a:srgbClr val="003E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 descr="Centre national de la recherche scientifique — Wikipédia">
            <a:extLst>
              <a:ext uri="{FF2B5EF4-FFF2-40B4-BE49-F238E27FC236}">
                <a16:creationId xmlns:a16="http://schemas.microsoft.com/office/drawing/2014/main" id="{E9A45097-2E97-C848-A6E0-1A7766ED5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8" y="6081741"/>
            <a:ext cx="756291" cy="75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Labrador">
            <a:extLst>
              <a:ext uri="{FF2B5EF4-FFF2-40B4-BE49-F238E27FC236}">
                <a16:creationId xmlns:a16="http://schemas.microsoft.com/office/drawing/2014/main" id="{694D8133-E51B-908A-746B-D58D71BBE6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88"/>
          <a:stretch/>
        </p:blipFill>
        <p:spPr bwMode="auto">
          <a:xfrm>
            <a:off x="897959" y="6142034"/>
            <a:ext cx="1089887" cy="63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4ADF7D8-FED0-62A2-00E8-2C9BC4524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773" y="2208864"/>
            <a:ext cx="5968027" cy="163476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DF70ECC9-40F5-089F-1773-3C52E7794997}"/>
              </a:ext>
            </a:extLst>
          </p:cNvPr>
          <p:cNvSpPr txBox="1"/>
          <p:nvPr/>
        </p:nvSpPr>
        <p:spPr>
          <a:xfrm>
            <a:off x="156493" y="4220150"/>
            <a:ext cx="57915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9: </a:t>
            </a:r>
            <a:r>
              <a:rPr lang="fr-FR" sz="1000" dirty="0"/>
              <a:t>Représentation du fonctionnement d’une topologie simplifiée de </a:t>
            </a:r>
            <a:r>
              <a:rPr lang="fr-FR" sz="1000" dirty="0" err="1"/>
              <a:t>SModelS</a:t>
            </a:r>
            <a:r>
              <a:rPr lang="fr-FR" sz="1000" dirty="0"/>
              <a:t>. Les particules BSM sont indiqués en rouge, les particules du SM en bleu. La partie noire correspond à du « hard </a:t>
            </a:r>
            <a:r>
              <a:rPr lang="fr-FR" sz="1000" dirty="0" err="1"/>
              <a:t>scattering</a:t>
            </a:r>
            <a:r>
              <a:rPr lang="fr-FR" sz="1000" dirty="0"/>
              <a:t> »permettant la formation de ces particules BSM(</a:t>
            </a:r>
            <a:r>
              <a:rPr lang="fr-FR" sz="1000" dirty="0" err="1"/>
              <a:t>SModelS</a:t>
            </a:r>
            <a:r>
              <a:rPr lang="fr-FR" sz="1000" dirty="0"/>
              <a:t> instruction </a:t>
            </a:r>
            <a:r>
              <a:rPr lang="fr-FR" sz="1000" dirty="0" err="1"/>
              <a:t>manual</a:t>
            </a:r>
            <a:r>
              <a:rPr lang="fr-FR" sz="1000" dirty="0"/>
              <a:t>)</a:t>
            </a:r>
            <a:r>
              <a:rPr lang="en-US" sz="1000" dirty="0"/>
              <a:t>.</a:t>
            </a:r>
            <a:endParaRPr lang="fr-FR" sz="1000" i="1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16CC80D-F2F7-5D2C-9566-95C74A7A5C80}"/>
              </a:ext>
            </a:extLst>
          </p:cNvPr>
          <p:cNvSpPr txBox="1"/>
          <p:nvPr/>
        </p:nvSpPr>
        <p:spPr>
          <a:xfrm>
            <a:off x="6020773" y="4218275"/>
            <a:ext cx="6122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10: </a:t>
            </a:r>
            <a:r>
              <a:rPr lang="fr-FR" sz="1000" dirty="0"/>
              <a:t>Schéma représentatif du processus de « mass compression »utilisé dans </a:t>
            </a:r>
            <a:r>
              <a:rPr lang="fr-FR" sz="1000" dirty="0" err="1"/>
              <a:t>SModelS</a:t>
            </a:r>
            <a:r>
              <a:rPr lang="fr-FR" sz="1000" dirty="0"/>
              <a:t> (</a:t>
            </a:r>
            <a:r>
              <a:rPr lang="fr-FR" sz="1000" dirty="0" err="1"/>
              <a:t>SModelS</a:t>
            </a:r>
            <a:r>
              <a:rPr lang="fr-FR" sz="1000" dirty="0"/>
              <a:t> instruction </a:t>
            </a:r>
            <a:r>
              <a:rPr lang="fr-FR" sz="1000" dirty="0" err="1"/>
              <a:t>manual</a:t>
            </a:r>
            <a:r>
              <a:rPr lang="fr-FR" sz="1000" dirty="0"/>
              <a:t>)</a:t>
            </a:r>
            <a:r>
              <a:rPr lang="en-US" sz="1000" dirty="0"/>
              <a:t>.</a:t>
            </a:r>
            <a:endParaRPr lang="fr-FR" sz="1000" i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43AB529-5580-0F12-8CC4-37FD8E964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27" y="1929442"/>
            <a:ext cx="5843531" cy="219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66B53520-D330-B5FB-EA86-1413B55AA883}"/>
              </a:ext>
            </a:extLst>
          </p:cNvPr>
          <p:cNvSpPr txBox="1"/>
          <p:nvPr/>
        </p:nvSpPr>
        <p:spPr>
          <a:xfrm>
            <a:off x="2246343" y="1407985"/>
            <a:ext cx="245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Topologies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743F100-E313-4CDF-FA57-609F577ACAAE}"/>
              </a:ext>
            </a:extLst>
          </p:cNvPr>
          <p:cNvSpPr txBox="1"/>
          <p:nvPr/>
        </p:nvSpPr>
        <p:spPr>
          <a:xfrm>
            <a:off x="8369303" y="1407985"/>
            <a:ext cx="245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7030A0"/>
                </a:solidFill>
              </a:rPr>
              <a:t>minmassgap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962DA6D-2339-A414-7C15-D9629ACD30AC}"/>
              </a:ext>
            </a:extLst>
          </p:cNvPr>
          <p:cNvSpPr txBox="1"/>
          <p:nvPr/>
        </p:nvSpPr>
        <p:spPr>
          <a:xfrm>
            <a:off x="5861050" y="6275220"/>
            <a:ext cx="46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7" name="Picture 2" descr="LPSC">
            <a:extLst>
              <a:ext uri="{FF2B5EF4-FFF2-40B4-BE49-F238E27FC236}">
                <a16:creationId xmlns:a16="http://schemas.microsoft.com/office/drawing/2014/main" id="{A838B541-6125-58FE-6B4E-D24DE8639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863" y="34801"/>
            <a:ext cx="1264711" cy="64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580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C019D74-D155-AE26-E241-BEF8936C579D}"/>
              </a:ext>
            </a:extLst>
          </p:cNvPr>
          <p:cNvSpPr/>
          <p:nvPr/>
        </p:nvSpPr>
        <p:spPr>
          <a:xfrm>
            <a:off x="141668" y="6110177"/>
            <a:ext cx="2910625" cy="651232"/>
          </a:xfrm>
          <a:prstGeom prst="rect">
            <a:avLst/>
          </a:prstGeom>
          <a:solidFill>
            <a:srgbClr val="003E74"/>
          </a:solidFill>
          <a:ln>
            <a:solidFill>
              <a:srgbClr val="003E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85A173-EE5B-4443-8B4B-77C9A72C44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895" y="355288"/>
            <a:ext cx="11313756" cy="569349"/>
          </a:xfrm>
        </p:spPr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Etude avec l’analyse la plus contraignante</a:t>
            </a:r>
          </a:p>
        </p:txBody>
      </p:sp>
      <p:pic>
        <p:nvPicPr>
          <p:cNvPr id="1026" name="Picture 2" descr="Centre national de la recherche scientifique — Wikipédia">
            <a:extLst>
              <a:ext uri="{FF2B5EF4-FFF2-40B4-BE49-F238E27FC236}">
                <a16:creationId xmlns:a16="http://schemas.microsoft.com/office/drawing/2014/main" id="{6A1F40AD-5617-51BB-AD5A-B9A35A9D9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8" y="6081741"/>
            <a:ext cx="756291" cy="75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brador">
            <a:extLst>
              <a:ext uri="{FF2B5EF4-FFF2-40B4-BE49-F238E27FC236}">
                <a16:creationId xmlns:a16="http://schemas.microsoft.com/office/drawing/2014/main" id="{F6BC4A1B-779D-C0B0-DAAD-A41BA7209C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88"/>
          <a:stretch/>
        </p:blipFill>
        <p:spPr bwMode="auto">
          <a:xfrm>
            <a:off x="897959" y="6142034"/>
            <a:ext cx="1089887" cy="63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3D00E3E-23A9-C210-96EF-BFB97AC3D065}"/>
              </a:ext>
            </a:extLst>
          </p:cNvPr>
          <p:cNvSpPr txBox="1"/>
          <p:nvPr/>
        </p:nvSpPr>
        <p:spPr>
          <a:xfrm>
            <a:off x="5861050" y="6275220"/>
            <a:ext cx="46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40B1EEA-1A01-9006-D1FB-936EE605A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813" y="1323975"/>
            <a:ext cx="5169302" cy="421005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D11B4D5-E24A-9B88-1F86-602D4C10B4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0773" y="2366816"/>
            <a:ext cx="5943600" cy="2105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225AF0A8-5921-199A-FF55-90BE39A8610C}"/>
                  </a:ext>
                </a:extLst>
              </p:cNvPr>
              <p:cNvSpPr txBox="1"/>
              <p:nvPr/>
            </p:nvSpPr>
            <p:spPr>
              <a:xfrm>
                <a:off x="-145384" y="5494084"/>
                <a:ext cx="612219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/>
                  <a:t>Figure 11: </a:t>
                </a:r>
                <a:r>
                  <a:rPr lang="fr-FR" sz="1000" dirty="0" err="1"/>
                  <a:t>Scatter</a:t>
                </a:r>
                <a:r>
                  <a:rPr lang="fr-FR" sz="1000" dirty="0"/>
                  <a:t> plot dans le plan </a:t>
                </a:r>
                <a14:m>
                  <m:oMath xmlns:m="http://schemas.openxmlformats.org/officeDocument/2006/math">
                    <m:r>
                      <a:rPr lang="fr-FR" sz="1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fr-FR" sz="1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sz="1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sz="1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000" dirty="0"/>
                  <a:t> des résultats de </a:t>
                </a:r>
                <a:r>
                  <a:rPr lang="fr-FR" sz="1000" dirty="0" err="1"/>
                  <a:t>SModelS</a:t>
                </a:r>
                <a:r>
                  <a:rPr lang="fr-FR" sz="1000" dirty="0"/>
                  <a:t>, en utilisant l’analyse la plus contraignante</a:t>
                </a:r>
                <a:r>
                  <a:rPr lang="en-US" sz="1000" dirty="0"/>
                  <a:t>.</a:t>
                </a:r>
                <a:endParaRPr lang="fr-FR" sz="1000" i="1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225AF0A8-5921-199A-FF55-90BE39A86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5384" y="5494084"/>
                <a:ext cx="6122194" cy="246221"/>
              </a:xfrm>
              <a:prstGeom prst="rect">
                <a:avLst/>
              </a:prstGeom>
              <a:blipFill>
                <a:blip r:embed="rId6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>
            <a:extLst>
              <a:ext uri="{FF2B5EF4-FFF2-40B4-BE49-F238E27FC236}">
                <a16:creationId xmlns:a16="http://schemas.microsoft.com/office/drawing/2014/main" id="{D6213CB1-DC4E-B4E2-835C-C2037C9EA3FA}"/>
              </a:ext>
            </a:extLst>
          </p:cNvPr>
          <p:cNvSpPr txBox="1"/>
          <p:nvPr/>
        </p:nvSpPr>
        <p:spPr>
          <a:xfrm>
            <a:off x="6020773" y="4535234"/>
            <a:ext cx="61221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12: </a:t>
            </a:r>
            <a:r>
              <a:rPr lang="fr-FR" sz="1000" dirty="0"/>
              <a:t>Exemple de fichier de sortie de </a:t>
            </a:r>
            <a:r>
              <a:rPr lang="fr-FR" sz="1000" dirty="0" err="1"/>
              <a:t>SModeLS</a:t>
            </a:r>
            <a:r>
              <a:rPr lang="fr-FR" sz="1000" dirty="0"/>
              <a:t>.</a:t>
            </a:r>
            <a:endParaRPr lang="fr-FR" sz="1000" i="1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D79E08AC-DAD2-E6F9-6883-CF109B305DB7}"/>
              </a:ext>
            </a:extLst>
          </p:cNvPr>
          <p:cNvSpPr/>
          <p:nvPr/>
        </p:nvSpPr>
        <p:spPr>
          <a:xfrm>
            <a:off x="3707529" y="154347"/>
            <a:ext cx="3518771" cy="833683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FD19156A-C6E2-19C9-2695-D4974433AE1B}"/>
              </a:ext>
            </a:extLst>
          </p:cNvPr>
          <p:cNvSpPr/>
          <p:nvPr/>
        </p:nvSpPr>
        <p:spPr>
          <a:xfrm>
            <a:off x="10409133" y="2792516"/>
            <a:ext cx="741467" cy="35708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 : en arc 17">
            <a:extLst>
              <a:ext uri="{FF2B5EF4-FFF2-40B4-BE49-F238E27FC236}">
                <a16:creationId xmlns:a16="http://schemas.microsoft.com/office/drawing/2014/main" id="{2D860254-A447-BD09-A7B4-B649399B3ADF}"/>
              </a:ext>
            </a:extLst>
          </p:cNvPr>
          <p:cNvCxnSpPr>
            <a:cxnSpLocks/>
            <a:stCxn id="15" idx="6"/>
            <a:endCxn id="16" idx="0"/>
          </p:cNvCxnSpPr>
          <p:nvPr/>
        </p:nvCxnSpPr>
        <p:spPr>
          <a:xfrm>
            <a:off x="7226300" y="571189"/>
            <a:ext cx="3553567" cy="2221327"/>
          </a:xfrm>
          <a:prstGeom prst="curvedConnector2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LPSC">
            <a:extLst>
              <a:ext uri="{FF2B5EF4-FFF2-40B4-BE49-F238E27FC236}">
                <a16:creationId xmlns:a16="http://schemas.microsoft.com/office/drawing/2014/main" id="{BEE97C7B-E15B-78C6-ECBC-506100528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863" y="34801"/>
            <a:ext cx="1264711" cy="64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0624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782</Words>
  <Application>Microsoft Office PowerPoint</Application>
  <PresentationFormat>Grand écran</PresentationFormat>
  <Paragraphs>110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Thème Office</vt:lpstr>
      <vt:lpstr>Electrowikino sector of the MSSM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Théo Reymermier</dc:creator>
  <cp:lastModifiedBy>Théo Reymermier</cp:lastModifiedBy>
  <cp:revision>8</cp:revision>
  <dcterms:created xsi:type="dcterms:W3CDTF">2023-10-09T12:11:37Z</dcterms:created>
  <dcterms:modified xsi:type="dcterms:W3CDTF">2023-10-10T08:02:19Z</dcterms:modified>
</cp:coreProperties>
</file>